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35"/>
  </p:notesMasterIdLst>
  <p:sldIdLst>
    <p:sldId id="357" r:id="rId3"/>
    <p:sldId id="256" r:id="rId4"/>
    <p:sldId id="257" r:id="rId5"/>
    <p:sldId id="258" r:id="rId6"/>
    <p:sldId id="267" r:id="rId7"/>
    <p:sldId id="268" r:id="rId8"/>
    <p:sldId id="334" r:id="rId9"/>
    <p:sldId id="335" r:id="rId10"/>
    <p:sldId id="336" r:id="rId11"/>
    <p:sldId id="337" r:id="rId12"/>
    <p:sldId id="338" r:id="rId13"/>
    <p:sldId id="260" r:id="rId14"/>
    <p:sldId id="358" r:id="rId15"/>
    <p:sldId id="340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59" r:id="rId24"/>
    <p:sldId id="349" r:id="rId25"/>
    <p:sldId id="350" r:id="rId26"/>
    <p:sldId id="351" r:id="rId27"/>
    <p:sldId id="352" r:id="rId28"/>
    <p:sldId id="360" r:id="rId29"/>
    <p:sldId id="354" r:id="rId30"/>
    <p:sldId id="355" r:id="rId31"/>
    <p:sldId id="356" r:id="rId32"/>
    <p:sldId id="361" r:id="rId33"/>
    <p:sldId id="362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86" userDrawn="1">
          <p15:clr>
            <a:srgbClr val="A4A3A4"/>
          </p15:clr>
        </p15:guide>
        <p15:guide id="4" orient="horz" pos="709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78"/>
      </p:cViewPr>
      <p:guideLst>
        <p:guide pos="416"/>
        <p:guide pos="7256"/>
        <p:guide orient="horz" pos="686"/>
        <p:guide orient="horz" pos="709"/>
        <p:guide orient="horz" pos="3928"/>
        <p:guide orient="horz"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4F610-CCE8-4246-A91C-FBB4ADB894CC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FE3E5-E2B8-44CA-98B2-FBD8E70A10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128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379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14C77-7963-42F6-9AC0-15E9499862A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014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8CAE9-6D11-4527-ADF3-3D5099E025E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033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379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379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7910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D23EAAB-AB54-4D9E-B590-29EE7598FB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69398"/>
      </p:ext>
    </p:extLst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89DB849-CBBB-4BF1-A6B5-59C86C6AE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1D8180D-3E97-4B0C-9E6A-EC00845CE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8D5FBFB-7134-49EF-8D8E-00DCC88EF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7BDAA30A-8A37-439A-9067-686585A56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08BF99EB-945F-4304-9A96-EC2E2F19C6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79F20E2-1B8E-4A3E-A326-921A8D6A3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E233BD1-A8B6-43B1-8F5D-FC5E37628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8709BAA2-8A2A-4661-89E0-A9DC4D7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120196"/>
      </p:ext>
    </p:extLst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6E55088-74C1-4EC1-B366-357E7A9F0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94B5607-7ECD-4809-A758-34197400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D7FB7DEB-1D06-4F17-B9D2-4E8C7B0D9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04D761C7-4EBD-4E74-98B7-EF7261B60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19201"/>
      </p:ext>
    </p:extLst>
  </p:cSld>
  <p:clrMapOvr>
    <a:masterClrMapping/>
  </p:clrMapOvr>
  <p:transition spd="slow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B20E9F6-6563-421A-90D1-5948B7817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AFD5667-67E1-41A9-8D4C-001177C67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042D9DC-4073-4923-94EF-2BDA09A1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480886"/>
      </p:ext>
    </p:extLst>
  </p:cSld>
  <p:clrMapOvr>
    <a:masterClrMapping/>
  </p:clrMapOvr>
  <p:transition spd="slow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6ED849B-2FBF-4F8F-B742-018647107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58F93B8-840D-4CE8-8194-6BCC20026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7D4DAC7-BD95-4D53-93DD-0D26820543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00B338F-B097-4C8D-9292-B1F39FA02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7F7C63E-B716-4482-B7B9-E3C34E958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14CE90F-E332-4BE9-827A-E4F5776F8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84939"/>
      </p:ext>
    </p:extLst>
  </p:cSld>
  <p:clrMapOvr>
    <a:masterClrMapping/>
  </p:clrMapOvr>
  <p:transition spd="slow" advTm="3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7EAF7CE-2F93-4687-8828-BB421950B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2FD178E9-8E37-43A1-B6C3-B2F25A49E3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3B207EF-6A12-4B5E-AD70-39C62BFCEB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2248A2F-2116-4A92-949C-DEE4583B2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FA1F660-524E-46F8-BA52-6176936E8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64F15FF-8FA8-44E5-8A9F-6AAB51694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718161"/>
      </p:ext>
    </p:extLst>
  </p:cSld>
  <p:clrMapOvr>
    <a:masterClrMapping/>
  </p:clrMapOvr>
  <p:transition spd="slow" advTm="300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3167886-7FF6-4452-96C8-AE547CE20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DDFB91D-FC13-4225-B7D8-30F03EE25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6AE2E41-03C0-49FF-93BA-9D3E87192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EDB4761-414F-4A90-B741-727A5E4DC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A5778F7-C80D-4E33-8890-1DBF20169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326940"/>
      </p:ext>
    </p:extLst>
  </p:cSld>
  <p:clrMapOvr>
    <a:masterClrMapping/>
  </p:clrMapOvr>
  <p:transition spd="slow" advTm="300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E07B0108-05A9-482E-B135-B29E4CEFBD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1D067C8-D677-4F21-9AB1-0D99ABF6F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64C0AFD-0D13-45A4-BFEB-390979577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3EF18EE-7DC9-449B-A00C-10EA06370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C2624BB-A2CA-4CCC-8EB7-C833E8A2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505857"/>
      </p:ext>
    </p:extLst>
  </p:cSld>
  <p:clrMapOvr>
    <a:masterClrMapping/>
  </p:clrMapOvr>
  <p:transition spd="slow" advTm="3000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466326"/>
      </p:ext>
    </p:extLst>
  </p:cSld>
  <p:clrMapOvr>
    <a:masterClrMapping/>
  </p:clrMapOvr>
  <p:transition spd="slow" advTm="3000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2798329"/>
      </p:ext>
    </p:extLst>
  </p:cSld>
  <p:clrMapOvr>
    <a:masterClrMapping/>
  </p:clrMapOvr>
  <p:transition spd="slow" advTm="3000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5429262" y="3233341"/>
            <a:ext cx="1315248" cy="1315246"/>
          </a:xfrm>
          <a:custGeom>
            <a:avLst/>
            <a:gdLst>
              <a:gd name="connsiteX0" fmla="*/ 657624 w 1315248"/>
              <a:gd name="connsiteY0" fmla="*/ 0 h 1315246"/>
              <a:gd name="connsiteX1" fmla="*/ 1315248 w 1315248"/>
              <a:gd name="connsiteY1" fmla="*/ 657623 h 1315246"/>
              <a:gd name="connsiteX2" fmla="*/ 657624 w 1315248"/>
              <a:gd name="connsiteY2" fmla="*/ 1315246 h 1315246"/>
              <a:gd name="connsiteX3" fmla="*/ 0 w 1315248"/>
              <a:gd name="connsiteY3" fmla="*/ 657623 h 1315246"/>
              <a:gd name="connsiteX4" fmla="*/ 657624 w 1315248"/>
              <a:gd name="connsiteY4" fmla="*/ 0 h 1315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248" h="1315246">
                <a:moveTo>
                  <a:pt x="657624" y="0"/>
                </a:moveTo>
                <a:cubicBezTo>
                  <a:pt x="1020820" y="0"/>
                  <a:pt x="1315248" y="294428"/>
                  <a:pt x="1315248" y="657623"/>
                </a:cubicBezTo>
                <a:cubicBezTo>
                  <a:pt x="1315248" y="1020818"/>
                  <a:pt x="1020820" y="1315246"/>
                  <a:pt x="657624" y="1315246"/>
                </a:cubicBezTo>
                <a:cubicBezTo>
                  <a:pt x="294428" y="1315246"/>
                  <a:pt x="0" y="1020818"/>
                  <a:pt x="0" y="657623"/>
                </a:cubicBezTo>
                <a:cubicBezTo>
                  <a:pt x="0" y="294428"/>
                  <a:pt x="294428" y="0"/>
                  <a:pt x="6576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212008"/>
      </p:ext>
    </p:extLst>
  </p:cSld>
  <p:clrMapOvr>
    <a:masterClrMapping/>
  </p:clrMapOvr>
  <p:transition spd="slow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F24EE2C-CE32-4CA8-81B4-7758CC72CD3A}"/>
              </a:ext>
            </a:extLst>
          </p:cNvPr>
          <p:cNvGrpSpPr/>
          <p:nvPr userDrawn="1"/>
        </p:nvGrpSpPr>
        <p:grpSpPr>
          <a:xfrm>
            <a:off x="-1" y="2945492"/>
            <a:ext cx="12192001" cy="3912508"/>
            <a:chOff x="-1" y="2945492"/>
            <a:chExt cx="12192001" cy="3912508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ED23EAAB-AB54-4D9E-B590-29EE7598FB1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679" b="1999"/>
            <a:stretch/>
          </p:blipFill>
          <p:spPr>
            <a:xfrm flipH="1">
              <a:off x="-1" y="2945492"/>
              <a:ext cx="6952343" cy="3912508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979667B4-0118-495A-B9AB-C9B78B0677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679" b="1999"/>
            <a:stretch/>
          </p:blipFill>
          <p:spPr>
            <a:xfrm>
              <a:off x="5355771" y="2945492"/>
              <a:ext cx="6836229" cy="39125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8430084"/>
      </p:ext>
    </p:extLst>
  </p:cSld>
  <p:clrMapOvr>
    <a:masterClrMapping/>
  </p:clrMapOvr>
  <p:transition spd="slow" advTm="3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269744A-077D-4AE1-A804-DC41E55B54DF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rgbClr val="3D67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DF434CC-6E9E-4F44-B39B-85DCA7821012}"/>
              </a:ext>
            </a:extLst>
          </p:cNvPr>
          <p:cNvSpPr/>
          <p:nvPr userDrawn="1"/>
        </p:nvSpPr>
        <p:spPr>
          <a:xfrm>
            <a:off x="4498058" y="164812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讲究电话礼仪的原因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E53C282-19C4-4186-9558-918A98CDF408}"/>
              </a:ext>
            </a:extLst>
          </p:cNvPr>
          <p:cNvGrpSpPr/>
          <p:nvPr userDrawn="1"/>
        </p:nvGrpSpPr>
        <p:grpSpPr>
          <a:xfrm>
            <a:off x="3815957" y="114587"/>
            <a:ext cx="682101" cy="635000"/>
            <a:chOff x="10949353" y="2667001"/>
            <a:chExt cx="682101" cy="635000"/>
          </a:xfrm>
          <a:noFill/>
        </p:grpSpPr>
        <p:sp>
          <p:nvSpPr>
            <p:cNvPr id="6" name="iconfont-1161-877265">
              <a:extLst>
                <a:ext uri="{FF2B5EF4-FFF2-40B4-BE49-F238E27FC236}">
                  <a16:creationId xmlns="" xmlns:a16="http://schemas.microsoft.com/office/drawing/2014/main" id="{0F6682B7-1E05-4B9D-A7CD-F7F9BE114BD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084223" y="2788699"/>
              <a:ext cx="392927" cy="434101"/>
            </a:xfrm>
            <a:custGeom>
              <a:avLst/>
              <a:gdLst>
                <a:gd name="T0" fmla="*/ 7653 w 8309"/>
                <a:gd name="T1" fmla="*/ 2843 h 9182"/>
                <a:gd name="T2" fmla="*/ 4154 w 8309"/>
                <a:gd name="T3" fmla="*/ 0 h 9182"/>
                <a:gd name="T4" fmla="*/ 656 w 8309"/>
                <a:gd name="T5" fmla="*/ 2843 h 9182"/>
                <a:gd name="T6" fmla="*/ 0 w 8309"/>
                <a:gd name="T7" fmla="*/ 3499 h 9182"/>
                <a:gd name="T8" fmla="*/ 0 w 8309"/>
                <a:gd name="T9" fmla="*/ 5248 h 9182"/>
                <a:gd name="T10" fmla="*/ 656 w 8309"/>
                <a:gd name="T11" fmla="*/ 5904 h 9182"/>
                <a:gd name="T12" fmla="*/ 1312 w 8309"/>
                <a:gd name="T13" fmla="*/ 5685 h 9182"/>
                <a:gd name="T14" fmla="*/ 2405 w 8309"/>
                <a:gd name="T15" fmla="*/ 7216 h 9182"/>
                <a:gd name="T16" fmla="*/ 3061 w 8309"/>
                <a:gd name="T17" fmla="*/ 7435 h 9182"/>
                <a:gd name="T18" fmla="*/ 2186 w 8309"/>
                <a:gd name="T19" fmla="*/ 5685 h 9182"/>
                <a:gd name="T20" fmla="*/ 2624 w 8309"/>
                <a:gd name="T21" fmla="*/ 4592 h 9182"/>
                <a:gd name="T22" fmla="*/ 4373 w 8309"/>
                <a:gd name="T23" fmla="*/ 4373 h 9182"/>
                <a:gd name="T24" fmla="*/ 5029 w 8309"/>
                <a:gd name="T25" fmla="*/ 3718 h 9182"/>
                <a:gd name="T26" fmla="*/ 5248 w 8309"/>
                <a:gd name="T27" fmla="*/ 3280 h 9182"/>
                <a:gd name="T28" fmla="*/ 5466 w 8309"/>
                <a:gd name="T29" fmla="*/ 3280 h 9182"/>
                <a:gd name="T30" fmla="*/ 6341 w 8309"/>
                <a:gd name="T31" fmla="*/ 5029 h 9182"/>
                <a:gd name="T32" fmla="*/ 5466 w 8309"/>
                <a:gd name="T33" fmla="*/ 7435 h 9182"/>
                <a:gd name="T34" fmla="*/ 5466 w 8309"/>
                <a:gd name="T35" fmla="*/ 7435 h 9182"/>
                <a:gd name="T36" fmla="*/ 6997 w 8309"/>
                <a:gd name="T37" fmla="*/ 5467 h 9182"/>
                <a:gd name="T38" fmla="*/ 7434 w 8309"/>
                <a:gd name="T39" fmla="*/ 5904 h 9182"/>
                <a:gd name="T40" fmla="*/ 4810 w 8309"/>
                <a:gd name="T41" fmla="*/ 8309 h 9182"/>
                <a:gd name="T42" fmla="*/ 4154 w 8309"/>
                <a:gd name="T43" fmla="*/ 7872 h 9182"/>
                <a:gd name="T44" fmla="*/ 3498 w 8309"/>
                <a:gd name="T45" fmla="*/ 8528 h 9182"/>
                <a:gd name="T46" fmla="*/ 4150 w 8309"/>
                <a:gd name="T47" fmla="*/ 9182 h 9182"/>
                <a:gd name="T48" fmla="*/ 4810 w 8309"/>
                <a:gd name="T49" fmla="*/ 8747 h 9182"/>
                <a:gd name="T50" fmla="*/ 7872 w 8309"/>
                <a:gd name="T51" fmla="*/ 5904 h 9182"/>
                <a:gd name="T52" fmla="*/ 8309 w 8309"/>
                <a:gd name="T53" fmla="*/ 5248 h 9182"/>
                <a:gd name="T54" fmla="*/ 8309 w 8309"/>
                <a:gd name="T55" fmla="*/ 3499 h 9182"/>
                <a:gd name="T56" fmla="*/ 7653 w 8309"/>
                <a:gd name="T57" fmla="*/ 2843 h 9182"/>
                <a:gd name="T58" fmla="*/ 6778 w 8309"/>
                <a:gd name="T59" fmla="*/ 3499 h 9182"/>
                <a:gd name="T60" fmla="*/ 4154 w 8309"/>
                <a:gd name="T61" fmla="*/ 1531 h 9182"/>
                <a:gd name="T62" fmla="*/ 1312 w 8309"/>
                <a:gd name="T63" fmla="*/ 3499 h 9182"/>
                <a:gd name="T64" fmla="*/ 1093 w 8309"/>
                <a:gd name="T65" fmla="*/ 3280 h 9182"/>
                <a:gd name="T66" fmla="*/ 4154 w 8309"/>
                <a:gd name="T67" fmla="*/ 656 h 9182"/>
                <a:gd name="T68" fmla="*/ 6997 w 8309"/>
                <a:gd name="T69" fmla="*/ 3280 h 9182"/>
                <a:gd name="T70" fmla="*/ 6778 w 8309"/>
                <a:gd name="T71" fmla="*/ 3499 h 9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09" h="9182">
                  <a:moveTo>
                    <a:pt x="7653" y="2843"/>
                  </a:moveTo>
                  <a:cubicBezTo>
                    <a:pt x="7352" y="1237"/>
                    <a:pt x="5864" y="0"/>
                    <a:pt x="4154" y="0"/>
                  </a:cubicBezTo>
                  <a:cubicBezTo>
                    <a:pt x="2397" y="0"/>
                    <a:pt x="880" y="1202"/>
                    <a:pt x="656" y="2843"/>
                  </a:cubicBezTo>
                  <a:cubicBezTo>
                    <a:pt x="215" y="2947"/>
                    <a:pt x="0" y="3193"/>
                    <a:pt x="0" y="3499"/>
                  </a:cubicBezTo>
                  <a:lnTo>
                    <a:pt x="0" y="5248"/>
                  </a:lnTo>
                  <a:cubicBezTo>
                    <a:pt x="0" y="5630"/>
                    <a:pt x="285" y="5904"/>
                    <a:pt x="656" y="5904"/>
                  </a:cubicBezTo>
                  <a:cubicBezTo>
                    <a:pt x="959" y="5904"/>
                    <a:pt x="1189" y="5840"/>
                    <a:pt x="1312" y="5685"/>
                  </a:cubicBezTo>
                  <a:cubicBezTo>
                    <a:pt x="1609" y="6487"/>
                    <a:pt x="2221" y="7081"/>
                    <a:pt x="2405" y="7216"/>
                  </a:cubicBezTo>
                  <a:cubicBezTo>
                    <a:pt x="2633" y="7384"/>
                    <a:pt x="3101" y="7467"/>
                    <a:pt x="3061" y="7435"/>
                  </a:cubicBezTo>
                  <a:cubicBezTo>
                    <a:pt x="2827" y="7246"/>
                    <a:pt x="2390" y="6638"/>
                    <a:pt x="2186" y="5685"/>
                  </a:cubicBezTo>
                  <a:cubicBezTo>
                    <a:pt x="2084" y="5205"/>
                    <a:pt x="2260" y="4661"/>
                    <a:pt x="2624" y="4592"/>
                  </a:cubicBezTo>
                  <a:cubicBezTo>
                    <a:pt x="3207" y="4482"/>
                    <a:pt x="3917" y="4664"/>
                    <a:pt x="4373" y="4373"/>
                  </a:cubicBezTo>
                  <a:cubicBezTo>
                    <a:pt x="4734" y="4143"/>
                    <a:pt x="4906" y="3872"/>
                    <a:pt x="5029" y="3718"/>
                  </a:cubicBezTo>
                  <a:cubicBezTo>
                    <a:pt x="5084" y="3648"/>
                    <a:pt x="5198" y="3448"/>
                    <a:pt x="5248" y="3280"/>
                  </a:cubicBezTo>
                  <a:cubicBezTo>
                    <a:pt x="5290" y="3169"/>
                    <a:pt x="5462" y="3274"/>
                    <a:pt x="5466" y="3280"/>
                  </a:cubicBezTo>
                  <a:cubicBezTo>
                    <a:pt x="5466" y="3280"/>
                    <a:pt x="6232" y="3532"/>
                    <a:pt x="6341" y="5029"/>
                  </a:cubicBezTo>
                  <a:cubicBezTo>
                    <a:pt x="6416" y="6057"/>
                    <a:pt x="5616" y="7287"/>
                    <a:pt x="5466" y="7435"/>
                  </a:cubicBezTo>
                  <a:cubicBezTo>
                    <a:pt x="5444" y="7457"/>
                    <a:pt x="5456" y="7437"/>
                    <a:pt x="5466" y="7435"/>
                  </a:cubicBezTo>
                  <a:cubicBezTo>
                    <a:pt x="6343" y="7223"/>
                    <a:pt x="6831" y="6255"/>
                    <a:pt x="6997" y="5467"/>
                  </a:cubicBezTo>
                  <a:cubicBezTo>
                    <a:pt x="7110" y="5606"/>
                    <a:pt x="7187" y="5856"/>
                    <a:pt x="7434" y="5904"/>
                  </a:cubicBezTo>
                  <a:cubicBezTo>
                    <a:pt x="7186" y="7146"/>
                    <a:pt x="5892" y="8102"/>
                    <a:pt x="4810" y="8309"/>
                  </a:cubicBezTo>
                  <a:cubicBezTo>
                    <a:pt x="4654" y="8007"/>
                    <a:pt x="4572" y="7872"/>
                    <a:pt x="4154" y="7872"/>
                  </a:cubicBezTo>
                  <a:cubicBezTo>
                    <a:pt x="3697" y="7872"/>
                    <a:pt x="3498" y="8208"/>
                    <a:pt x="3498" y="8528"/>
                  </a:cubicBezTo>
                  <a:cubicBezTo>
                    <a:pt x="3498" y="8829"/>
                    <a:pt x="3701" y="9182"/>
                    <a:pt x="4150" y="9182"/>
                  </a:cubicBezTo>
                  <a:cubicBezTo>
                    <a:pt x="4575" y="9182"/>
                    <a:pt x="4771" y="9035"/>
                    <a:pt x="4810" y="8747"/>
                  </a:cubicBezTo>
                  <a:cubicBezTo>
                    <a:pt x="6692" y="8244"/>
                    <a:pt x="7344" y="7530"/>
                    <a:pt x="7872" y="5904"/>
                  </a:cubicBezTo>
                  <a:cubicBezTo>
                    <a:pt x="8235" y="5805"/>
                    <a:pt x="8309" y="5618"/>
                    <a:pt x="8309" y="5248"/>
                  </a:cubicBezTo>
                  <a:lnTo>
                    <a:pt x="8309" y="3499"/>
                  </a:lnTo>
                  <a:cubicBezTo>
                    <a:pt x="8309" y="2848"/>
                    <a:pt x="7655" y="2853"/>
                    <a:pt x="7653" y="2843"/>
                  </a:cubicBezTo>
                  <a:close/>
                  <a:moveTo>
                    <a:pt x="6778" y="3499"/>
                  </a:moveTo>
                  <a:cubicBezTo>
                    <a:pt x="6255" y="2038"/>
                    <a:pt x="5233" y="1531"/>
                    <a:pt x="4154" y="1531"/>
                  </a:cubicBezTo>
                  <a:cubicBezTo>
                    <a:pt x="3067" y="1531"/>
                    <a:pt x="1831" y="2051"/>
                    <a:pt x="1312" y="3499"/>
                  </a:cubicBezTo>
                  <a:cubicBezTo>
                    <a:pt x="1289" y="3472"/>
                    <a:pt x="1118" y="3304"/>
                    <a:pt x="1093" y="3280"/>
                  </a:cubicBezTo>
                  <a:cubicBezTo>
                    <a:pt x="1343" y="1816"/>
                    <a:pt x="2664" y="656"/>
                    <a:pt x="4154" y="656"/>
                  </a:cubicBezTo>
                  <a:cubicBezTo>
                    <a:pt x="5638" y="656"/>
                    <a:pt x="6738" y="1826"/>
                    <a:pt x="6997" y="3280"/>
                  </a:cubicBezTo>
                  <a:cubicBezTo>
                    <a:pt x="6905" y="3406"/>
                    <a:pt x="6778" y="3499"/>
                    <a:pt x="6778" y="34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29412CC9-B82F-4E07-96BF-2DA5662B85EA}"/>
                </a:ext>
              </a:extLst>
            </p:cNvPr>
            <p:cNvSpPr/>
            <p:nvPr/>
          </p:nvSpPr>
          <p:spPr>
            <a:xfrm>
              <a:off x="10949353" y="2667001"/>
              <a:ext cx="682101" cy="635000"/>
            </a:xfrm>
            <a:prstGeom prst="round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30048087"/>
      </p:ext>
    </p:extLst>
  </p:cSld>
  <p:clrMapOvr>
    <a:masterClrMapping/>
  </p:clrMapOvr>
  <p:transition spd="slow" advTm="3000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49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23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8467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0890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920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35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0382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240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96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D23EAAB-AB54-4D9E-B590-29EE7598FB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2DA97C3-DD50-4C10-81E7-0D50AEE4ED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162" y="2954073"/>
            <a:ext cx="4585711" cy="341155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C803C0B-3560-403C-8F6B-2683D5AC2CB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82" y="1863970"/>
            <a:ext cx="6894755" cy="387059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0B953200-0BF9-43B6-87CC-46D8A62D454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23438"/>
            <a:ext cx="1192823" cy="83071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6291201-8F01-48D5-9B31-B0ECC498531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17" y="982103"/>
            <a:ext cx="1323975" cy="132397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0DB4731-34C2-440C-8CA7-08AAD5347957}"/>
              </a:ext>
            </a:extLst>
          </p:cNvPr>
          <p:cNvSpPr/>
          <p:nvPr userDrawn="1"/>
        </p:nvSpPr>
        <p:spPr>
          <a:xfrm>
            <a:off x="248415" y="212075"/>
            <a:ext cx="11682470" cy="643385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CECEF65-9051-4199-AD6F-859A2870748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85" y="514598"/>
            <a:ext cx="1139426" cy="79352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139F481D-1155-4B5B-A858-659CE56E4380}"/>
              </a:ext>
            </a:extLst>
          </p:cNvPr>
          <p:cNvSpPr txBox="1"/>
          <p:nvPr userDrawn="1"/>
        </p:nvSpPr>
        <p:spPr>
          <a:xfrm>
            <a:off x="1836232" y="618974"/>
            <a:ext cx="60978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“五型”班组的主要内容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616043"/>
      </p:ext>
    </p:extLst>
  </p:cSld>
  <p:clrMapOvr>
    <a:masterClrMapping/>
  </p:clrMapOvr>
  <p:transition spd="slow" advTm="3000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52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77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D23EAAB-AB54-4D9E-B590-29EE7598FB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2DA97C3-DD50-4C10-81E7-0D50AEE4ED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162" y="2954073"/>
            <a:ext cx="4585711" cy="341155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C803C0B-3560-403C-8F6B-2683D5AC2CB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82" y="1863970"/>
            <a:ext cx="6894755" cy="387059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0B953200-0BF9-43B6-87CC-46D8A62D454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23438"/>
            <a:ext cx="1192823" cy="83071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6291201-8F01-48D5-9B31-B0ECC498531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17" y="982103"/>
            <a:ext cx="1323975" cy="132397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0DB4731-34C2-440C-8CA7-08AAD5347957}"/>
              </a:ext>
            </a:extLst>
          </p:cNvPr>
          <p:cNvSpPr/>
          <p:nvPr userDrawn="1"/>
        </p:nvSpPr>
        <p:spPr>
          <a:xfrm>
            <a:off x="248415" y="212075"/>
            <a:ext cx="11682470" cy="643385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CECEF65-9051-4199-AD6F-859A2870748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85" y="514598"/>
            <a:ext cx="1139426" cy="79352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139F481D-1155-4B5B-A858-659CE56E4380}"/>
              </a:ext>
            </a:extLst>
          </p:cNvPr>
          <p:cNvSpPr txBox="1"/>
          <p:nvPr userDrawn="1"/>
        </p:nvSpPr>
        <p:spPr>
          <a:xfrm>
            <a:off x="1836232" y="618974"/>
            <a:ext cx="60978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cs typeface="+mn-ea"/>
                <a:sym typeface="+mn-lt"/>
              </a:rPr>
              <a:t>创建“五型”班组的目标和标准</a:t>
            </a:r>
            <a:endParaRPr lang="en-US" altLang="zh-CN" sz="3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2653489"/>
      </p:ext>
    </p:extLst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D23EAAB-AB54-4D9E-B590-29EE7598FB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2DA97C3-DD50-4C10-81E7-0D50AEE4ED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162" y="2954073"/>
            <a:ext cx="4585711" cy="341155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C803C0B-3560-403C-8F6B-2683D5AC2CB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82" y="1863970"/>
            <a:ext cx="6894755" cy="387059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0B953200-0BF9-43B6-87CC-46D8A62D454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23438"/>
            <a:ext cx="1192823" cy="83071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6291201-8F01-48D5-9B31-B0ECC498531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17" y="982103"/>
            <a:ext cx="1323975" cy="132397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0DB4731-34C2-440C-8CA7-08AAD5347957}"/>
              </a:ext>
            </a:extLst>
          </p:cNvPr>
          <p:cNvSpPr/>
          <p:nvPr userDrawn="1"/>
        </p:nvSpPr>
        <p:spPr>
          <a:xfrm>
            <a:off x="248415" y="212075"/>
            <a:ext cx="11682470" cy="643385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CECEF65-9051-4199-AD6F-859A2870748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85" y="514598"/>
            <a:ext cx="1139426" cy="79352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139F481D-1155-4B5B-A858-659CE56E4380}"/>
              </a:ext>
            </a:extLst>
          </p:cNvPr>
          <p:cNvSpPr txBox="1"/>
          <p:nvPr userDrawn="1"/>
        </p:nvSpPr>
        <p:spPr>
          <a:xfrm>
            <a:off x="1836232" y="618974"/>
            <a:ext cx="60978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创建“五型”班组的步骤和方法</a:t>
            </a:r>
            <a:endParaRPr lang="en-US" altLang="zh-CN" sz="3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32697891"/>
      </p:ext>
    </p:extLst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D23EAAB-AB54-4D9E-B590-29EE7598FB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2DA97C3-DD50-4C10-81E7-0D50AEE4ED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162" y="2954073"/>
            <a:ext cx="4585711" cy="341155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C803C0B-3560-403C-8F6B-2683D5AC2CB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82" y="1863970"/>
            <a:ext cx="6894755" cy="387059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0B953200-0BF9-43B6-87CC-46D8A62D454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23438"/>
            <a:ext cx="1192823" cy="83071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6291201-8F01-48D5-9B31-B0ECC498531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17" y="982103"/>
            <a:ext cx="1323975" cy="132397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0DB4731-34C2-440C-8CA7-08AAD5347957}"/>
              </a:ext>
            </a:extLst>
          </p:cNvPr>
          <p:cNvSpPr/>
          <p:nvPr userDrawn="1"/>
        </p:nvSpPr>
        <p:spPr>
          <a:xfrm>
            <a:off x="248415" y="212075"/>
            <a:ext cx="11682470" cy="643385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CECEF65-9051-4199-AD6F-859A2870748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85" y="514598"/>
            <a:ext cx="1139426" cy="79352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139F481D-1155-4B5B-A858-659CE56E4380}"/>
              </a:ext>
            </a:extLst>
          </p:cNvPr>
          <p:cNvSpPr txBox="1"/>
          <p:nvPr userDrawn="1"/>
        </p:nvSpPr>
        <p:spPr>
          <a:xfrm>
            <a:off x="1836232" y="618974"/>
            <a:ext cx="60978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cs typeface="+mn-ea"/>
                <a:sym typeface="+mn-lt"/>
              </a:rPr>
              <a:t>创建“五型”班组的检查与考核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9608228"/>
      </p:ext>
    </p:extLst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930351"/>
      </p:ext>
    </p:extLst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D6FA830-4E1D-41E2-B141-AFEAB3CA4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CB65347-34FF-48E1-A074-C5408880D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D4BAC10-B857-4858-BDE7-A334E9D71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ECC3582-E89F-4D9E-BF7E-BEFF57469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C459547-8843-4ACA-90C5-25D0143F3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334046"/>
      </p:ext>
    </p:extLst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E518890-E8F7-4940-BD14-4F4A746A3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3D03760-5FDE-418C-9044-D5B4755721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CC0876D-8B47-4C63-B43C-CC6924718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4A3A2BB-94EB-4416-9A80-E8C9F73ED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D2B97D5-6A23-4487-B1E1-10B3A0ED5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5CF3C3F-0712-4E98-9A6B-568290799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880470"/>
      </p:ext>
    </p:extLst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0DD53C9-12CF-4B24-881C-E147D3BAF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D6824B5-620E-4675-8904-281B5864D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7CDAFAF-0DB1-4C37-A88F-6C5758D751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34694-883B-4A6C-9C23-6F99D1FC5BDB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136D4A7-0645-454B-A669-42499EB093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A7B0CE4-1487-4D70-9A16-71586C714E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4200C-1374-4A41-B17E-415335DFBE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64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0" r:id="rId3"/>
    <p:sldLayoutId id="2147483661" r:id="rId4"/>
    <p:sldLayoutId id="2147483662" r:id="rId5"/>
    <p:sldLayoutId id="2147483663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4" r:id="rId17"/>
    <p:sldLayoutId id="2147483665" r:id="rId18"/>
    <p:sldLayoutId id="2147483666" r:id="rId19"/>
    <p:sldLayoutId id="2147483667" r:id="rId20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64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image" Target="../media/image24.png"/><Relationship Id="rId2" Type="http://schemas.openxmlformats.org/officeDocument/2006/relationships/tags" Target="../tags/tag4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E4DDE6E-D3AD-4280-A4B9-8C9E792880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BC4A2BE-60E7-405F-92F3-BC25B0B89B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65" y="1637245"/>
            <a:ext cx="6894755" cy="387059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E993BBD-2E44-455E-B436-5469C1CD94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5" y="1123438"/>
            <a:ext cx="6096012" cy="609601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85CF8B2-E806-46FB-BCBD-E0FE0D5E0BD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83" y="896713"/>
            <a:ext cx="1192823" cy="83071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43D99A70-FD6F-416A-9100-ED6BE0D40E7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635" y="650083"/>
            <a:ext cx="1323975" cy="1323975"/>
          </a:xfrm>
          <a:prstGeom prst="rect">
            <a:avLst/>
          </a:prstGeom>
        </p:spPr>
      </p:pic>
      <p:sp>
        <p:nvSpPr>
          <p:cNvPr id="14" name="TextBox 9">
            <a:extLst>
              <a:ext uri="{FF2B5EF4-FFF2-40B4-BE49-F238E27FC236}">
                <a16:creationId xmlns="" xmlns:a16="http://schemas.microsoft.com/office/drawing/2014/main" id="{C81CE524-0435-44FD-9BA9-DC0D628CE587}"/>
              </a:ext>
            </a:extLst>
          </p:cNvPr>
          <p:cNvSpPr txBox="1"/>
          <p:nvPr/>
        </p:nvSpPr>
        <p:spPr>
          <a:xfrm>
            <a:off x="2102114" y="815903"/>
            <a:ext cx="3595856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 spc="6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企业管理培训之</a:t>
            </a: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6095F1FE-8AE9-44F1-B272-0F79BF0BA9A3}"/>
              </a:ext>
            </a:extLst>
          </p:cNvPr>
          <p:cNvSpPr txBox="1"/>
          <p:nvPr/>
        </p:nvSpPr>
        <p:spPr>
          <a:xfrm>
            <a:off x="788994" y="1688599"/>
            <a:ext cx="6304836" cy="923281"/>
          </a:xfrm>
          <a:prstGeom prst="rect">
            <a:avLst/>
          </a:prstGeom>
          <a:noFill/>
        </p:spPr>
        <p:txBody>
          <a:bodyPr wrap="none" lIns="91393" tIns="45696" rIns="91393" bIns="45696" rtlCol="0">
            <a:spAutoFit/>
          </a:bodyPr>
          <a:lstStyle/>
          <a:p>
            <a:pPr algn="r"/>
            <a:r>
              <a:rPr lang="en-US" altLang="zh-CN" sz="54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“</a:t>
            </a:r>
            <a:r>
              <a:rPr lang="zh-CN" altLang="en-US" sz="54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五型”班组建设培训</a:t>
            </a:r>
            <a:endParaRPr lang="en-US" altLang="zh-CN" sz="5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2BE447C6-7E77-4817-863D-AB6755FFD61C}"/>
              </a:ext>
            </a:extLst>
          </p:cNvPr>
          <p:cNvSpPr txBox="1"/>
          <p:nvPr/>
        </p:nvSpPr>
        <p:spPr>
          <a:xfrm>
            <a:off x="1647517" y="2843199"/>
            <a:ext cx="4505049" cy="338506"/>
          </a:xfrm>
          <a:prstGeom prst="rect">
            <a:avLst/>
          </a:prstGeom>
          <a:noFill/>
        </p:spPr>
        <p:txBody>
          <a:bodyPr wrap="none" lIns="91393" tIns="45696" rIns="91393" bIns="45696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Pharmaceutical product introduction PPT template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F2263661-490C-456E-8E5B-F618A5BEFB04}"/>
              </a:ext>
            </a:extLst>
          </p:cNvPr>
          <p:cNvSpPr txBox="1"/>
          <p:nvPr/>
        </p:nvSpPr>
        <p:spPr>
          <a:xfrm>
            <a:off x="2906493" y="3641726"/>
            <a:ext cx="2286944" cy="400110"/>
          </a:xfrm>
          <a:prstGeom prst="rect">
            <a:avLst/>
          </a:prstGeom>
          <a:noFill/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rPr>
              <a:t>演讲人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r>
              <a:rPr lang="zh-CN" altLang="en-US" sz="2000" b="1" dirty="0">
                <a:solidFill>
                  <a:sysClr val="windowText" lastClr="000000"/>
                </a:solidFill>
                <a:cs typeface="+mn-ea"/>
                <a:sym typeface="+mn-lt"/>
              </a:rPr>
              <a:t>优</a:t>
            </a:r>
            <a:r>
              <a:rPr lang="zh-CN" altLang="en-US" sz="2000" b="1" dirty="0" smtClean="0">
                <a:solidFill>
                  <a:sysClr val="windowText" lastClr="000000"/>
                </a:solidFill>
                <a:cs typeface="+mn-ea"/>
                <a:sym typeface="+mn-lt"/>
              </a:rPr>
              <a:t>品</a:t>
            </a:r>
            <a:r>
              <a:rPr lang="en-US" altLang="zh-CN" sz="2000" b="1" dirty="0" smtClean="0">
                <a:solidFill>
                  <a:sysClr val="windowText" lastClr="000000"/>
                </a:solidFill>
                <a:cs typeface="+mn-ea"/>
                <a:sym typeface="+mn-lt"/>
              </a:rPr>
              <a:t>PPT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6BDE91C4-9ECC-427C-8E59-2DA131DBFC17}"/>
              </a:ext>
            </a:extLst>
          </p:cNvPr>
          <p:cNvCxnSpPr/>
          <p:nvPr/>
        </p:nvCxnSpPr>
        <p:spPr>
          <a:xfrm>
            <a:off x="1070807" y="2647923"/>
            <a:ext cx="5915421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iconfont-1187-868307">
            <a:extLst>
              <a:ext uri="{FF2B5EF4-FFF2-40B4-BE49-F238E27FC236}">
                <a16:creationId xmlns="" xmlns:a16="http://schemas.microsoft.com/office/drawing/2014/main" id="{323F1B9C-4E34-4B18-9882-15DD4C49EAE0}"/>
              </a:ext>
            </a:extLst>
          </p:cNvPr>
          <p:cNvSpPr>
            <a:spLocks noChangeAspect="1"/>
          </p:cNvSpPr>
          <p:nvPr/>
        </p:nvSpPr>
        <p:spPr bwMode="auto">
          <a:xfrm>
            <a:off x="2594134" y="3658101"/>
            <a:ext cx="312359" cy="305778"/>
          </a:xfrm>
          <a:custGeom>
            <a:avLst/>
            <a:gdLst>
              <a:gd name="T0" fmla="*/ 2895 w 12754"/>
              <a:gd name="T1" fmla="*/ 3482 h 12486"/>
              <a:gd name="T2" fmla="*/ 6377 w 12754"/>
              <a:gd name="T3" fmla="*/ 0 h 12486"/>
              <a:gd name="T4" fmla="*/ 9859 w 12754"/>
              <a:gd name="T5" fmla="*/ 3482 h 12486"/>
              <a:gd name="T6" fmla="*/ 6377 w 12754"/>
              <a:gd name="T7" fmla="*/ 6963 h 12486"/>
              <a:gd name="T8" fmla="*/ 2895 w 12754"/>
              <a:gd name="T9" fmla="*/ 3482 h 12486"/>
              <a:gd name="T10" fmla="*/ 0 w 12754"/>
              <a:gd name="T11" fmla="*/ 12468 h 12486"/>
              <a:gd name="T12" fmla="*/ 3586 w 12754"/>
              <a:gd name="T13" fmla="*/ 7045 h 12486"/>
              <a:gd name="T14" fmla="*/ 6377 w 12754"/>
              <a:gd name="T15" fmla="*/ 8014 h 12486"/>
              <a:gd name="T16" fmla="*/ 9182 w 12754"/>
              <a:gd name="T17" fmla="*/ 7036 h 12486"/>
              <a:gd name="T18" fmla="*/ 12754 w 12754"/>
              <a:gd name="T19" fmla="*/ 12468 h 12486"/>
              <a:gd name="T20" fmla="*/ 0 w 12754"/>
              <a:gd name="T21" fmla="*/ 12468 h 12486"/>
              <a:gd name="T22" fmla="*/ 0 w 12754"/>
              <a:gd name="T23" fmla="*/ 12468 h 1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754" h="12486">
                <a:moveTo>
                  <a:pt x="2895" y="3482"/>
                </a:moveTo>
                <a:cubicBezTo>
                  <a:pt x="2895" y="1562"/>
                  <a:pt x="4457" y="0"/>
                  <a:pt x="6377" y="0"/>
                </a:cubicBezTo>
                <a:cubicBezTo>
                  <a:pt x="8297" y="0"/>
                  <a:pt x="9859" y="1562"/>
                  <a:pt x="9859" y="3482"/>
                </a:cubicBezTo>
                <a:cubicBezTo>
                  <a:pt x="9859" y="5402"/>
                  <a:pt x="8297" y="6963"/>
                  <a:pt x="6377" y="6963"/>
                </a:cubicBezTo>
                <a:cubicBezTo>
                  <a:pt x="4457" y="6963"/>
                  <a:pt x="2895" y="5402"/>
                  <a:pt x="2895" y="3482"/>
                </a:cubicBezTo>
                <a:close/>
                <a:moveTo>
                  <a:pt x="0" y="12468"/>
                </a:moveTo>
                <a:cubicBezTo>
                  <a:pt x="75" y="11626"/>
                  <a:pt x="479" y="8643"/>
                  <a:pt x="3586" y="7045"/>
                </a:cubicBezTo>
                <a:cubicBezTo>
                  <a:pt x="4356" y="7650"/>
                  <a:pt x="5324" y="8014"/>
                  <a:pt x="6377" y="8014"/>
                </a:cubicBezTo>
                <a:cubicBezTo>
                  <a:pt x="7436" y="8014"/>
                  <a:pt x="8409" y="7647"/>
                  <a:pt x="9182" y="7036"/>
                </a:cubicBezTo>
                <a:cubicBezTo>
                  <a:pt x="12302" y="8627"/>
                  <a:pt x="12678" y="11589"/>
                  <a:pt x="12754" y="12468"/>
                </a:cubicBezTo>
                <a:cubicBezTo>
                  <a:pt x="12736" y="12486"/>
                  <a:pt x="18" y="12470"/>
                  <a:pt x="0" y="12468"/>
                </a:cubicBezTo>
                <a:close/>
                <a:moveTo>
                  <a:pt x="0" y="12468"/>
                </a:move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57198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900"/>
                            </p:stCondLst>
                            <p:childTnLst>
                              <p:par>
                                <p:cTn id="2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9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animClr clrSpc="rgb" dir="cw">
                                      <p:cBhvr>
                                        <p:cTn id="30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3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850"/>
                            </p:stCondLst>
                            <p:childTnLst>
                              <p:par>
                                <p:cTn id="44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5" grpId="1"/>
      <p:bldP spid="16" grpId="0"/>
      <p:bldP spid="16" grpId="1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03D719D-7C5E-4EE6-9A87-2A666E86D474}"/>
              </a:ext>
            </a:extLst>
          </p:cNvPr>
          <p:cNvGrpSpPr/>
          <p:nvPr/>
        </p:nvGrpSpPr>
        <p:grpSpPr>
          <a:xfrm>
            <a:off x="7054789" y="1999901"/>
            <a:ext cx="3487208" cy="3912835"/>
            <a:chOff x="7429362" y="1810029"/>
            <a:chExt cx="3487208" cy="3912835"/>
          </a:xfrm>
        </p:grpSpPr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88A30B16-FF73-4B38-95C0-CCCE4C126931}"/>
                </a:ext>
              </a:extLst>
            </p:cNvPr>
            <p:cNvGrpSpPr/>
            <p:nvPr/>
          </p:nvGrpSpPr>
          <p:grpSpPr>
            <a:xfrm>
              <a:off x="7429362" y="1810029"/>
              <a:ext cx="3487208" cy="3912835"/>
              <a:chOff x="929410" y="1810029"/>
              <a:chExt cx="3487208" cy="3912835"/>
            </a:xfrm>
          </p:grpSpPr>
          <p:sp>
            <p:nvSpPr>
              <p:cNvPr id="3" name="ïṩļïḑe">
                <a:extLst>
                  <a:ext uri="{FF2B5EF4-FFF2-40B4-BE49-F238E27FC236}">
                    <a16:creationId xmlns="" xmlns:a16="http://schemas.microsoft.com/office/drawing/2014/main" id="{D779F714-DF53-4A88-92CD-99F55B7B269D}"/>
                  </a:ext>
                </a:extLst>
              </p:cNvPr>
              <p:cNvSpPr/>
              <p:nvPr/>
            </p:nvSpPr>
            <p:spPr>
              <a:xfrm>
                <a:off x="929410" y="1810029"/>
                <a:ext cx="3487208" cy="3912835"/>
              </a:xfrm>
              <a:prstGeom prst="roundRect">
                <a:avLst/>
              </a:pr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  <a:effectLst>
                <a:outerShdw blurRad="419100" dist="406400" dir="2700000" sx="90000" sy="90000" algn="tl" rotWithShape="0">
                  <a:schemeClr val="tx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4" name="矩形: 圆角 36">
                <a:extLst>
                  <a:ext uri="{FF2B5EF4-FFF2-40B4-BE49-F238E27FC236}">
                    <a16:creationId xmlns="" xmlns:a16="http://schemas.microsoft.com/office/drawing/2014/main" id="{20E5F109-EE35-441F-8783-FAC07AE1964D}"/>
                  </a:ext>
                </a:extLst>
              </p:cNvPr>
              <p:cNvSpPr/>
              <p:nvPr/>
            </p:nvSpPr>
            <p:spPr>
              <a:xfrm>
                <a:off x="1346503" y="2111213"/>
                <a:ext cx="2712149" cy="742155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>
                <a:outerShdw blurRad="419100" dist="406400" dir="2700000" sx="90000" sy="90000" algn="tl" rotWithShape="0">
                  <a:schemeClr val="tx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altLang="zh-CN" dirty="0">
                    <a:cs typeface="+mn-ea"/>
                    <a:sym typeface="+mn-lt"/>
                  </a:rPr>
                  <a:t>4</a:t>
                </a:r>
                <a:r>
                  <a:rPr lang="zh-CN" altLang="en-US" dirty="0">
                    <a:cs typeface="+mn-ea"/>
                    <a:sym typeface="+mn-lt"/>
                  </a:rPr>
                  <a:t>、效益型班组创建的主要内容</a:t>
                </a:r>
              </a:p>
            </p:txBody>
          </p:sp>
        </p:grp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F0DC7157-D4B4-4B76-8AED-8EE2598FF9A7}"/>
                </a:ext>
              </a:extLst>
            </p:cNvPr>
            <p:cNvSpPr txBox="1"/>
            <p:nvPr/>
          </p:nvSpPr>
          <p:spPr>
            <a:xfrm>
              <a:off x="7648378" y="3244753"/>
              <a:ext cx="3268192" cy="20867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90000"/>
                </a:lnSpc>
                <a:buClr>
                  <a:schemeClr val="bg1"/>
                </a:buClr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节约意识强</a:t>
              </a:r>
            </a:p>
            <a:p>
              <a:pPr marL="285750" indent="-285750">
                <a:lnSpc>
                  <a:spcPct val="90000"/>
                </a:lnSpc>
                <a:buClr>
                  <a:schemeClr val="bg1"/>
                </a:buClr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成本、消耗指标好</a:t>
              </a:r>
            </a:p>
            <a:p>
              <a:pPr marL="285750" indent="-285750">
                <a:lnSpc>
                  <a:spcPct val="90000"/>
                </a:lnSpc>
                <a:buClr>
                  <a:schemeClr val="bg1"/>
                </a:buClr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科学生产提高效益，注重科学组织，合理安排，有效利用资源提高效益</a:t>
              </a:r>
            </a:p>
            <a:p>
              <a:pPr marL="285750" indent="-285750">
                <a:lnSpc>
                  <a:spcPct val="90000"/>
                </a:lnSpc>
                <a:buClr>
                  <a:schemeClr val="bg1"/>
                </a:buClr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加强成本分析与控制</a:t>
              </a:r>
            </a:p>
            <a:p>
              <a:pPr marL="285750" indent="-285750">
                <a:lnSpc>
                  <a:spcPct val="90000"/>
                </a:lnSpc>
                <a:buClr>
                  <a:schemeClr val="bg1"/>
                </a:buClr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班组员工有良好的节俭习惯</a:t>
              </a:r>
            </a:p>
            <a:p>
              <a:pPr marL="285750" indent="-285750">
                <a:lnSpc>
                  <a:spcPct val="90000"/>
                </a:lnSpc>
                <a:buClr>
                  <a:schemeClr val="bg1"/>
                </a:buClr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广泛开展</a:t>
              </a: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QC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小组活动等群众性质量活动</a:t>
              </a: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3A29937-2FF2-4C85-BB7B-A8E64DABCF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430" y="1506330"/>
            <a:ext cx="4899978" cy="4899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3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2404388-36CD-47E5-89A0-4C281FD2646E}"/>
              </a:ext>
            </a:extLst>
          </p:cNvPr>
          <p:cNvSpPr txBox="1"/>
          <p:nvPr/>
        </p:nvSpPr>
        <p:spPr>
          <a:xfrm>
            <a:off x="5142123" y="1814895"/>
            <a:ext cx="60978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5</a:t>
            </a:r>
            <a:r>
              <a:rPr lang="zh-CN" altLang="en-US" sz="3200" dirty="0">
                <a:cs typeface="+mn-ea"/>
                <a:sym typeface="+mn-lt"/>
              </a:rPr>
              <a:t>、和谐型班组创建的主要内容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6CB88DB-76CC-499D-AAA9-BCA37176C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2123" y="2710921"/>
            <a:ext cx="6249318" cy="3340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民主管理制度健全，班务公开落到实处，员工知情权、参与权和监督权得到保障</a:t>
            </a: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工会小组作用发挥好，建设“模范职工小家”</a:t>
            </a: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班组思想政治工作生动活泼、富有成效，员工精神面貌良好，自觉遵守职业道德规范，工作中讲协作，生活上讲互助，无违法乱纪行为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67E4D483-F0AD-44E9-A7E5-B30BBA4E3ACC}"/>
              </a:ext>
            </a:extLst>
          </p:cNvPr>
          <p:cNvCxnSpPr>
            <a:cxnSpLocks/>
          </p:cNvCxnSpPr>
          <p:nvPr/>
        </p:nvCxnSpPr>
        <p:spPr>
          <a:xfrm>
            <a:off x="4737253" y="1652530"/>
            <a:ext cx="0" cy="4208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C24A50F-01B2-4ED0-996D-97F7B67131D1}"/>
              </a:ext>
            </a:extLst>
          </p:cNvPr>
          <p:cNvCxnSpPr/>
          <p:nvPr/>
        </p:nvCxnSpPr>
        <p:spPr>
          <a:xfrm>
            <a:off x="4737253" y="2677870"/>
            <a:ext cx="67816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FA914AB-72AB-42C3-AEB4-DD44FD4F04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3" y="1814895"/>
            <a:ext cx="4240576" cy="424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7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椭圆 16"/>
          <p:cNvSpPr/>
          <p:nvPr>
            <p:custDataLst>
              <p:tags r:id="rId1"/>
            </p:custDataLst>
          </p:nvPr>
        </p:nvSpPr>
        <p:spPr>
          <a:xfrm>
            <a:off x="5866216" y="3130579"/>
            <a:ext cx="548635" cy="54863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PA_椭圆 17"/>
          <p:cNvSpPr/>
          <p:nvPr>
            <p:custDataLst>
              <p:tags r:id="rId2"/>
            </p:custDataLst>
          </p:nvPr>
        </p:nvSpPr>
        <p:spPr>
          <a:xfrm>
            <a:off x="5866216" y="4081179"/>
            <a:ext cx="548635" cy="54863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9" name="PA_椭圆 18"/>
          <p:cNvSpPr/>
          <p:nvPr>
            <p:custDataLst>
              <p:tags r:id="rId3"/>
            </p:custDataLst>
          </p:nvPr>
        </p:nvSpPr>
        <p:spPr>
          <a:xfrm>
            <a:off x="5866216" y="5031779"/>
            <a:ext cx="548635" cy="54863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0" name="PA_椭圆 19"/>
          <p:cNvSpPr/>
          <p:nvPr>
            <p:custDataLst>
              <p:tags r:id="rId4"/>
            </p:custDataLst>
          </p:nvPr>
        </p:nvSpPr>
        <p:spPr>
          <a:xfrm>
            <a:off x="8730715" y="3130579"/>
            <a:ext cx="548635" cy="54863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PA_椭圆 20"/>
          <p:cNvSpPr/>
          <p:nvPr>
            <p:custDataLst>
              <p:tags r:id="rId5"/>
            </p:custDataLst>
          </p:nvPr>
        </p:nvSpPr>
        <p:spPr>
          <a:xfrm>
            <a:off x="8730715" y="4081179"/>
            <a:ext cx="548635" cy="54863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PA_TextPlaceholder 32"/>
          <p:cNvSpPr txBox="1"/>
          <p:nvPr>
            <p:custDataLst>
              <p:tags r:id="rId6"/>
            </p:custDataLst>
          </p:nvPr>
        </p:nvSpPr>
        <p:spPr>
          <a:xfrm>
            <a:off x="6570972" y="3319349"/>
            <a:ext cx="2015329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dirty="0">
                <a:latin typeface="+mn-lt"/>
                <a:cs typeface="+mn-ea"/>
                <a:sym typeface="+mn-lt"/>
              </a:rPr>
              <a:t>1</a:t>
            </a:r>
            <a:r>
              <a:rPr lang="zh-CN" altLang="en-US" sz="1600" dirty="0">
                <a:latin typeface="+mn-lt"/>
                <a:cs typeface="+mn-ea"/>
                <a:sym typeface="+mn-lt"/>
              </a:rPr>
              <a:t>、营造舆论氛围，增强员工意识</a:t>
            </a:r>
          </a:p>
        </p:txBody>
      </p:sp>
      <p:sp>
        <p:nvSpPr>
          <p:cNvPr id="31" name="PA_TextPlaceholder 32"/>
          <p:cNvSpPr txBox="1"/>
          <p:nvPr>
            <p:custDataLst>
              <p:tags r:id="rId7"/>
            </p:custDataLst>
          </p:nvPr>
        </p:nvSpPr>
        <p:spPr>
          <a:xfrm>
            <a:off x="6570972" y="4262465"/>
            <a:ext cx="2015329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dirty="0">
                <a:latin typeface="+mn-lt"/>
                <a:cs typeface="+mn-ea"/>
                <a:sym typeface="+mn-lt"/>
              </a:rPr>
              <a:t>2</a:t>
            </a:r>
            <a:r>
              <a:rPr lang="zh-CN" altLang="en-US" sz="1600" dirty="0">
                <a:latin typeface="+mn-lt"/>
                <a:cs typeface="+mn-ea"/>
                <a:sym typeface="+mn-lt"/>
              </a:rPr>
              <a:t>、加强组织领导，科学制定方案</a:t>
            </a:r>
          </a:p>
        </p:txBody>
      </p:sp>
      <p:sp>
        <p:nvSpPr>
          <p:cNvPr id="33" name="PA_TextPlaceholder 32"/>
          <p:cNvSpPr txBox="1"/>
          <p:nvPr>
            <p:custDataLst>
              <p:tags r:id="rId8"/>
            </p:custDataLst>
          </p:nvPr>
        </p:nvSpPr>
        <p:spPr>
          <a:xfrm>
            <a:off x="9435472" y="3319349"/>
            <a:ext cx="2015329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dirty="0">
                <a:latin typeface="+mn-lt"/>
                <a:cs typeface="+mn-ea"/>
                <a:sym typeface="+mn-lt"/>
              </a:rPr>
              <a:t>4</a:t>
            </a:r>
            <a:r>
              <a:rPr lang="zh-CN" altLang="en-US" sz="1600" dirty="0">
                <a:latin typeface="+mn-lt"/>
                <a:cs typeface="+mn-ea"/>
                <a:sym typeface="+mn-lt"/>
              </a:rPr>
              <a:t>、定期检查考核，建立长效机制</a:t>
            </a:r>
          </a:p>
        </p:txBody>
      </p:sp>
      <p:sp>
        <p:nvSpPr>
          <p:cNvPr id="35" name="PA_TextPlaceholder 32"/>
          <p:cNvSpPr txBox="1"/>
          <p:nvPr>
            <p:custDataLst>
              <p:tags r:id="rId9"/>
            </p:custDataLst>
          </p:nvPr>
        </p:nvSpPr>
        <p:spPr>
          <a:xfrm>
            <a:off x="9435472" y="4262465"/>
            <a:ext cx="2015329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dirty="0">
                <a:latin typeface="+mn-lt"/>
                <a:cs typeface="+mn-ea"/>
                <a:sym typeface="+mn-lt"/>
              </a:rPr>
              <a:t>5</a:t>
            </a:r>
            <a:r>
              <a:rPr lang="zh-CN" altLang="en-US" sz="1600" dirty="0">
                <a:latin typeface="+mn-lt"/>
                <a:cs typeface="+mn-ea"/>
                <a:sym typeface="+mn-lt"/>
              </a:rPr>
              <a:t>、选好优秀班长，实行自主管理</a:t>
            </a:r>
          </a:p>
        </p:txBody>
      </p:sp>
      <p:sp>
        <p:nvSpPr>
          <p:cNvPr id="37" name="PA_TextPlaceholder 32"/>
          <p:cNvSpPr txBox="1"/>
          <p:nvPr>
            <p:custDataLst>
              <p:tags r:id="rId10"/>
            </p:custDataLst>
          </p:nvPr>
        </p:nvSpPr>
        <p:spPr>
          <a:xfrm>
            <a:off x="6570972" y="5215441"/>
            <a:ext cx="2015329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dirty="0">
                <a:latin typeface="+mn-lt"/>
                <a:cs typeface="+mn-ea"/>
                <a:sym typeface="+mn-lt"/>
              </a:rPr>
              <a:t>3</a:t>
            </a:r>
            <a:r>
              <a:rPr lang="zh-CN" altLang="en-US" sz="1600" dirty="0">
                <a:latin typeface="+mn-lt"/>
                <a:cs typeface="+mn-ea"/>
                <a:sym typeface="+mn-lt"/>
              </a:rPr>
              <a:t>、规范内容标准，适时操作指导</a:t>
            </a:r>
          </a:p>
        </p:txBody>
      </p:sp>
      <p:sp>
        <p:nvSpPr>
          <p:cNvPr id="41" name="PA_任意多边形 6"/>
          <p:cNvSpPr>
            <a:spLocks noEditPoints="1"/>
          </p:cNvSpPr>
          <p:nvPr>
            <p:custDataLst>
              <p:tags r:id="rId11"/>
            </p:custDataLst>
          </p:nvPr>
        </p:nvSpPr>
        <p:spPr bwMode="auto">
          <a:xfrm>
            <a:off x="8867130" y="3277756"/>
            <a:ext cx="275807" cy="254280"/>
          </a:xfrm>
          <a:custGeom>
            <a:avLst/>
            <a:gdLst>
              <a:gd name="T0" fmla="*/ 974 w 1025"/>
              <a:gd name="T1" fmla="*/ 2 h 945"/>
              <a:gd name="T2" fmla="*/ 1015 w 1025"/>
              <a:gd name="T3" fmla="*/ 28 h 945"/>
              <a:gd name="T4" fmla="*/ 1025 w 1025"/>
              <a:gd name="T5" fmla="*/ 631 h 945"/>
              <a:gd name="T6" fmla="*/ 1015 w 1025"/>
              <a:gd name="T7" fmla="*/ 667 h 945"/>
              <a:gd name="T8" fmla="*/ 974 w 1025"/>
              <a:gd name="T9" fmla="*/ 694 h 945"/>
              <a:gd name="T10" fmla="*/ 925 w 1025"/>
              <a:gd name="T11" fmla="*/ 627 h 945"/>
              <a:gd name="T12" fmla="*/ 81 w 1025"/>
              <a:gd name="T13" fmla="*/ 627 h 945"/>
              <a:gd name="T14" fmla="*/ 432 w 1025"/>
              <a:gd name="T15" fmla="*/ 674 h 945"/>
              <a:gd name="T16" fmla="*/ 50 w 1025"/>
              <a:gd name="T17" fmla="*/ 694 h 945"/>
              <a:gd name="T18" fmla="*/ 10 w 1025"/>
              <a:gd name="T19" fmla="*/ 667 h 945"/>
              <a:gd name="T20" fmla="*/ 0 w 1025"/>
              <a:gd name="T21" fmla="*/ 65 h 945"/>
              <a:gd name="T22" fmla="*/ 10 w 1025"/>
              <a:gd name="T23" fmla="*/ 28 h 945"/>
              <a:gd name="T24" fmla="*/ 50 w 1025"/>
              <a:gd name="T25" fmla="*/ 2 h 945"/>
              <a:gd name="T26" fmla="*/ 702 w 1025"/>
              <a:gd name="T27" fmla="*/ 391 h 945"/>
              <a:gd name="T28" fmla="*/ 702 w 1025"/>
              <a:gd name="T29" fmla="*/ 375 h 945"/>
              <a:gd name="T30" fmla="*/ 899 w 1025"/>
              <a:gd name="T31" fmla="*/ 314 h 945"/>
              <a:gd name="T32" fmla="*/ 806 w 1025"/>
              <a:gd name="T33" fmla="*/ 255 h 945"/>
              <a:gd name="T34" fmla="*/ 806 w 1025"/>
              <a:gd name="T35" fmla="*/ 239 h 945"/>
              <a:gd name="T36" fmla="*/ 899 w 1025"/>
              <a:gd name="T37" fmla="*/ 184 h 945"/>
              <a:gd name="T38" fmla="*/ 806 w 1025"/>
              <a:gd name="T39" fmla="*/ 146 h 945"/>
              <a:gd name="T40" fmla="*/ 806 w 1025"/>
              <a:gd name="T41" fmla="*/ 130 h 945"/>
              <a:gd name="T42" fmla="*/ 775 w 1025"/>
              <a:gd name="T43" fmla="*/ 130 h 945"/>
              <a:gd name="T44" fmla="*/ 300 w 1025"/>
              <a:gd name="T45" fmla="*/ 462 h 945"/>
              <a:gd name="T46" fmla="*/ 251 w 1025"/>
              <a:gd name="T47" fmla="*/ 462 h 945"/>
              <a:gd name="T48" fmla="*/ 310 w 1025"/>
              <a:gd name="T49" fmla="*/ 280 h 945"/>
              <a:gd name="T50" fmla="*/ 395 w 1025"/>
              <a:gd name="T51" fmla="*/ 330 h 945"/>
              <a:gd name="T52" fmla="*/ 467 w 1025"/>
              <a:gd name="T53" fmla="*/ 219 h 945"/>
              <a:gd name="T54" fmla="*/ 497 w 1025"/>
              <a:gd name="T55" fmla="*/ 168 h 945"/>
              <a:gd name="T56" fmla="*/ 402 w 1025"/>
              <a:gd name="T57" fmla="*/ 201 h 945"/>
              <a:gd name="T58" fmla="*/ 335 w 1025"/>
              <a:gd name="T59" fmla="*/ 249 h 945"/>
              <a:gd name="T60" fmla="*/ 138 w 1025"/>
              <a:gd name="T61" fmla="*/ 314 h 945"/>
              <a:gd name="T62" fmla="*/ 227 w 1025"/>
              <a:gd name="T63" fmla="*/ 357 h 945"/>
              <a:gd name="T64" fmla="*/ 465 w 1025"/>
              <a:gd name="T65" fmla="*/ 462 h 945"/>
              <a:gd name="T66" fmla="*/ 465 w 1025"/>
              <a:gd name="T67" fmla="*/ 462 h 945"/>
              <a:gd name="T68" fmla="*/ 440 w 1025"/>
              <a:gd name="T69" fmla="*/ 373 h 945"/>
              <a:gd name="T70" fmla="*/ 320 w 1025"/>
              <a:gd name="T71" fmla="*/ 462 h 945"/>
              <a:gd name="T72" fmla="*/ 320 w 1025"/>
              <a:gd name="T73" fmla="*/ 462 h 945"/>
              <a:gd name="T74" fmla="*/ 653 w 1025"/>
              <a:gd name="T75" fmla="*/ 337 h 945"/>
              <a:gd name="T76" fmla="*/ 592 w 1025"/>
              <a:gd name="T77" fmla="*/ 416 h 945"/>
              <a:gd name="T78" fmla="*/ 588 w 1025"/>
              <a:gd name="T79" fmla="*/ 661 h 945"/>
              <a:gd name="T80" fmla="*/ 546 w 1025"/>
              <a:gd name="T81" fmla="*/ 602 h 945"/>
              <a:gd name="T82" fmla="*/ 497 w 1025"/>
              <a:gd name="T83" fmla="*/ 578 h 945"/>
              <a:gd name="T84" fmla="*/ 495 w 1025"/>
              <a:gd name="T85" fmla="*/ 639 h 945"/>
              <a:gd name="T86" fmla="*/ 542 w 1025"/>
              <a:gd name="T87" fmla="*/ 753 h 945"/>
              <a:gd name="T88" fmla="*/ 592 w 1025"/>
              <a:gd name="T89" fmla="*/ 945 h 945"/>
              <a:gd name="T90" fmla="*/ 824 w 1025"/>
              <a:gd name="T91" fmla="*/ 891 h 945"/>
              <a:gd name="T92" fmla="*/ 854 w 1025"/>
              <a:gd name="T93" fmla="*/ 582 h 945"/>
              <a:gd name="T94" fmla="*/ 799 w 1025"/>
              <a:gd name="T95" fmla="*/ 531 h 945"/>
              <a:gd name="T96" fmla="*/ 789 w 1025"/>
              <a:gd name="T97" fmla="*/ 588 h 945"/>
              <a:gd name="T98" fmla="*/ 732 w 1025"/>
              <a:gd name="T99" fmla="*/ 487 h 945"/>
              <a:gd name="T100" fmla="*/ 724 w 1025"/>
              <a:gd name="T101" fmla="*/ 473 h 945"/>
              <a:gd name="T102" fmla="*/ 670 w 1025"/>
              <a:gd name="T103" fmla="*/ 546 h 945"/>
              <a:gd name="T104" fmla="*/ 54 w 1025"/>
              <a:gd name="T105" fmla="*/ 24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25" h="945">
                <a:moveTo>
                  <a:pt x="65" y="0"/>
                </a:moveTo>
                <a:lnTo>
                  <a:pt x="960" y="0"/>
                </a:lnTo>
                <a:lnTo>
                  <a:pt x="960" y="0"/>
                </a:lnTo>
                <a:lnTo>
                  <a:pt x="974" y="2"/>
                </a:lnTo>
                <a:lnTo>
                  <a:pt x="986" y="4"/>
                </a:lnTo>
                <a:lnTo>
                  <a:pt x="996" y="10"/>
                </a:lnTo>
                <a:lnTo>
                  <a:pt x="1007" y="18"/>
                </a:lnTo>
                <a:lnTo>
                  <a:pt x="1015" y="28"/>
                </a:lnTo>
                <a:lnTo>
                  <a:pt x="1021" y="38"/>
                </a:lnTo>
                <a:lnTo>
                  <a:pt x="1025" y="50"/>
                </a:lnTo>
                <a:lnTo>
                  <a:pt x="1025" y="65"/>
                </a:lnTo>
                <a:lnTo>
                  <a:pt x="1025" y="631"/>
                </a:lnTo>
                <a:lnTo>
                  <a:pt x="1025" y="631"/>
                </a:lnTo>
                <a:lnTo>
                  <a:pt x="1025" y="643"/>
                </a:lnTo>
                <a:lnTo>
                  <a:pt x="1021" y="655"/>
                </a:lnTo>
                <a:lnTo>
                  <a:pt x="1015" y="667"/>
                </a:lnTo>
                <a:lnTo>
                  <a:pt x="1007" y="676"/>
                </a:lnTo>
                <a:lnTo>
                  <a:pt x="996" y="684"/>
                </a:lnTo>
                <a:lnTo>
                  <a:pt x="986" y="690"/>
                </a:lnTo>
                <a:lnTo>
                  <a:pt x="974" y="694"/>
                </a:lnTo>
                <a:lnTo>
                  <a:pt x="960" y="696"/>
                </a:lnTo>
                <a:lnTo>
                  <a:pt x="919" y="696"/>
                </a:lnTo>
                <a:lnTo>
                  <a:pt x="919" y="696"/>
                </a:lnTo>
                <a:lnTo>
                  <a:pt x="925" y="627"/>
                </a:lnTo>
                <a:lnTo>
                  <a:pt x="946" y="627"/>
                </a:lnTo>
                <a:lnTo>
                  <a:pt x="946" y="61"/>
                </a:lnTo>
                <a:lnTo>
                  <a:pt x="81" y="61"/>
                </a:lnTo>
                <a:lnTo>
                  <a:pt x="81" y="627"/>
                </a:lnTo>
                <a:lnTo>
                  <a:pt x="391" y="627"/>
                </a:lnTo>
                <a:lnTo>
                  <a:pt x="418" y="653"/>
                </a:lnTo>
                <a:lnTo>
                  <a:pt x="418" y="653"/>
                </a:lnTo>
                <a:lnTo>
                  <a:pt x="432" y="674"/>
                </a:lnTo>
                <a:lnTo>
                  <a:pt x="444" y="696"/>
                </a:lnTo>
                <a:lnTo>
                  <a:pt x="65" y="696"/>
                </a:lnTo>
                <a:lnTo>
                  <a:pt x="65" y="696"/>
                </a:lnTo>
                <a:lnTo>
                  <a:pt x="50" y="694"/>
                </a:lnTo>
                <a:lnTo>
                  <a:pt x="38" y="690"/>
                </a:lnTo>
                <a:lnTo>
                  <a:pt x="28" y="684"/>
                </a:lnTo>
                <a:lnTo>
                  <a:pt x="18" y="676"/>
                </a:lnTo>
                <a:lnTo>
                  <a:pt x="10" y="667"/>
                </a:lnTo>
                <a:lnTo>
                  <a:pt x="4" y="655"/>
                </a:lnTo>
                <a:lnTo>
                  <a:pt x="0" y="643"/>
                </a:lnTo>
                <a:lnTo>
                  <a:pt x="0" y="631"/>
                </a:lnTo>
                <a:lnTo>
                  <a:pt x="0" y="65"/>
                </a:lnTo>
                <a:lnTo>
                  <a:pt x="0" y="65"/>
                </a:lnTo>
                <a:lnTo>
                  <a:pt x="0" y="50"/>
                </a:lnTo>
                <a:lnTo>
                  <a:pt x="4" y="38"/>
                </a:lnTo>
                <a:lnTo>
                  <a:pt x="10" y="28"/>
                </a:lnTo>
                <a:lnTo>
                  <a:pt x="18" y="18"/>
                </a:lnTo>
                <a:lnTo>
                  <a:pt x="28" y="10"/>
                </a:lnTo>
                <a:lnTo>
                  <a:pt x="38" y="4"/>
                </a:lnTo>
                <a:lnTo>
                  <a:pt x="50" y="2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702" y="375"/>
                </a:moveTo>
                <a:lnTo>
                  <a:pt x="702" y="391"/>
                </a:lnTo>
                <a:lnTo>
                  <a:pt x="899" y="391"/>
                </a:lnTo>
                <a:lnTo>
                  <a:pt x="899" y="375"/>
                </a:lnTo>
                <a:lnTo>
                  <a:pt x="702" y="375"/>
                </a:lnTo>
                <a:lnTo>
                  <a:pt x="702" y="375"/>
                </a:lnTo>
                <a:close/>
                <a:moveTo>
                  <a:pt x="702" y="314"/>
                </a:moveTo>
                <a:lnTo>
                  <a:pt x="702" y="330"/>
                </a:lnTo>
                <a:lnTo>
                  <a:pt x="899" y="330"/>
                </a:lnTo>
                <a:lnTo>
                  <a:pt x="899" y="314"/>
                </a:lnTo>
                <a:lnTo>
                  <a:pt x="702" y="314"/>
                </a:lnTo>
                <a:lnTo>
                  <a:pt x="702" y="314"/>
                </a:lnTo>
                <a:close/>
                <a:moveTo>
                  <a:pt x="806" y="239"/>
                </a:moveTo>
                <a:lnTo>
                  <a:pt x="806" y="255"/>
                </a:lnTo>
                <a:lnTo>
                  <a:pt x="899" y="255"/>
                </a:lnTo>
                <a:lnTo>
                  <a:pt x="899" y="239"/>
                </a:lnTo>
                <a:lnTo>
                  <a:pt x="806" y="239"/>
                </a:lnTo>
                <a:lnTo>
                  <a:pt x="806" y="239"/>
                </a:lnTo>
                <a:close/>
                <a:moveTo>
                  <a:pt x="806" y="184"/>
                </a:moveTo>
                <a:lnTo>
                  <a:pt x="806" y="201"/>
                </a:lnTo>
                <a:lnTo>
                  <a:pt x="899" y="201"/>
                </a:lnTo>
                <a:lnTo>
                  <a:pt x="899" y="184"/>
                </a:lnTo>
                <a:lnTo>
                  <a:pt x="806" y="184"/>
                </a:lnTo>
                <a:lnTo>
                  <a:pt x="806" y="184"/>
                </a:lnTo>
                <a:close/>
                <a:moveTo>
                  <a:pt x="806" y="130"/>
                </a:moveTo>
                <a:lnTo>
                  <a:pt x="806" y="146"/>
                </a:lnTo>
                <a:lnTo>
                  <a:pt x="899" y="146"/>
                </a:lnTo>
                <a:lnTo>
                  <a:pt x="899" y="130"/>
                </a:lnTo>
                <a:lnTo>
                  <a:pt x="806" y="130"/>
                </a:lnTo>
                <a:lnTo>
                  <a:pt x="806" y="130"/>
                </a:lnTo>
                <a:close/>
                <a:moveTo>
                  <a:pt x="590" y="130"/>
                </a:moveTo>
                <a:lnTo>
                  <a:pt x="590" y="278"/>
                </a:lnTo>
                <a:lnTo>
                  <a:pt x="775" y="278"/>
                </a:lnTo>
                <a:lnTo>
                  <a:pt x="775" y="130"/>
                </a:lnTo>
                <a:lnTo>
                  <a:pt x="590" y="130"/>
                </a:lnTo>
                <a:lnTo>
                  <a:pt x="590" y="130"/>
                </a:lnTo>
                <a:close/>
                <a:moveTo>
                  <a:pt x="251" y="462"/>
                </a:moveTo>
                <a:lnTo>
                  <a:pt x="300" y="462"/>
                </a:lnTo>
                <a:lnTo>
                  <a:pt x="300" y="322"/>
                </a:lnTo>
                <a:lnTo>
                  <a:pt x="251" y="322"/>
                </a:lnTo>
                <a:lnTo>
                  <a:pt x="251" y="462"/>
                </a:lnTo>
                <a:lnTo>
                  <a:pt x="251" y="462"/>
                </a:lnTo>
                <a:close/>
                <a:moveTo>
                  <a:pt x="138" y="314"/>
                </a:moveTo>
                <a:lnTo>
                  <a:pt x="160" y="345"/>
                </a:lnTo>
                <a:lnTo>
                  <a:pt x="257" y="278"/>
                </a:lnTo>
                <a:lnTo>
                  <a:pt x="310" y="280"/>
                </a:lnTo>
                <a:lnTo>
                  <a:pt x="341" y="312"/>
                </a:lnTo>
                <a:lnTo>
                  <a:pt x="343" y="314"/>
                </a:lnTo>
                <a:lnTo>
                  <a:pt x="349" y="316"/>
                </a:lnTo>
                <a:lnTo>
                  <a:pt x="395" y="330"/>
                </a:lnTo>
                <a:lnTo>
                  <a:pt x="414" y="337"/>
                </a:lnTo>
                <a:lnTo>
                  <a:pt x="418" y="316"/>
                </a:lnTo>
                <a:lnTo>
                  <a:pt x="436" y="225"/>
                </a:lnTo>
                <a:lnTo>
                  <a:pt x="467" y="219"/>
                </a:lnTo>
                <a:lnTo>
                  <a:pt x="473" y="247"/>
                </a:lnTo>
                <a:lnTo>
                  <a:pt x="507" y="215"/>
                </a:lnTo>
                <a:lnTo>
                  <a:pt x="542" y="180"/>
                </a:lnTo>
                <a:lnTo>
                  <a:pt x="497" y="168"/>
                </a:lnTo>
                <a:lnTo>
                  <a:pt x="450" y="156"/>
                </a:lnTo>
                <a:lnTo>
                  <a:pt x="458" y="184"/>
                </a:lnTo>
                <a:lnTo>
                  <a:pt x="410" y="197"/>
                </a:lnTo>
                <a:lnTo>
                  <a:pt x="402" y="201"/>
                </a:lnTo>
                <a:lnTo>
                  <a:pt x="400" y="209"/>
                </a:lnTo>
                <a:lnTo>
                  <a:pt x="385" y="288"/>
                </a:lnTo>
                <a:lnTo>
                  <a:pt x="363" y="282"/>
                </a:lnTo>
                <a:lnTo>
                  <a:pt x="335" y="249"/>
                </a:lnTo>
                <a:lnTo>
                  <a:pt x="331" y="247"/>
                </a:lnTo>
                <a:lnTo>
                  <a:pt x="326" y="245"/>
                </a:lnTo>
                <a:lnTo>
                  <a:pt x="253" y="235"/>
                </a:lnTo>
                <a:lnTo>
                  <a:pt x="138" y="314"/>
                </a:lnTo>
                <a:lnTo>
                  <a:pt x="138" y="314"/>
                </a:lnTo>
                <a:close/>
                <a:moveTo>
                  <a:pt x="180" y="462"/>
                </a:moveTo>
                <a:lnTo>
                  <a:pt x="227" y="462"/>
                </a:lnTo>
                <a:lnTo>
                  <a:pt x="227" y="357"/>
                </a:lnTo>
                <a:lnTo>
                  <a:pt x="180" y="357"/>
                </a:lnTo>
                <a:lnTo>
                  <a:pt x="180" y="462"/>
                </a:lnTo>
                <a:lnTo>
                  <a:pt x="180" y="462"/>
                </a:lnTo>
                <a:close/>
                <a:moveTo>
                  <a:pt x="465" y="462"/>
                </a:moveTo>
                <a:lnTo>
                  <a:pt x="511" y="462"/>
                </a:lnTo>
                <a:lnTo>
                  <a:pt x="511" y="259"/>
                </a:lnTo>
                <a:lnTo>
                  <a:pt x="465" y="259"/>
                </a:lnTo>
                <a:lnTo>
                  <a:pt x="465" y="462"/>
                </a:lnTo>
                <a:lnTo>
                  <a:pt x="465" y="462"/>
                </a:lnTo>
                <a:close/>
                <a:moveTo>
                  <a:pt x="393" y="462"/>
                </a:moveTo>
                <a:lnTo>
                  <a:pt x="440" y="462"/>
                </a:lnTo>
                <a:lnTo>
                  <a:pt x="440" y="373"/>
                </a:lnTo>
                <a:lnTo>
                  <a:pt x="393" y="373"/>
                </a:lnTo>
                <a:lnTo>
                  <a:pt x="393" y="462"/>
                </a:lnTo>
                <a:lnTo>
                  <a:pt x="393" y="462"/>
                </a:lnTo>
                <a:close/>
                <a:moveTo>
                  <a:pt x="320" y="462"/>
                </a:moveTo>
                <a:lnTo>
                  <a:pt x="369" y="462"/>
                </a:lnTo>
                <a:lnTo>
                  <a:pt x="369" y="347"/>
                </a:lnTo>
                <a:lnTo>
                  <a:pt x="320" y="347"/>
                </a:lnTo>
                <a:lnTo>
                  <a:pt x="320" y="462"/>
                </a:lnTo>
                <a:lnTo>
                  <a:pt x="320" y="462"/>
                </a:lnTo>
                <a:close/>
                <a:moveTo>
                  <a:pt x="670" y="546"/>
                </a:moveTo>
                <a:lnTo>
                  <a:pt x="670" y="546"/>
                </a:lnTo>
                <a:lnTo>
                  <a:pt x="653" y="337"/>
                </a:lnTo>
                <a:lnTo>
                  <a:pt x="653" y="337"/>
                </a:lnTo>
                <a:lnTo>
                  <a:pt x="594" y="335"/>
                </a:lnTo>
                <a:lnTo>
                  <a:pt x="594" y="335"/>
                </a:lnTo>
                <a:lnTo>
                  <a:pt x="592" y="416"/>
                </a:lnTo>
                <a:lnTo>
                  <a:pt x="590" y="497"/>
                </a:lnTo>
                <a:lnTo>
                  <a:pt x="590" y="580"/>
                </a:lnTo>
                <a:lnTo>
                  <a:pt x="588" y="661"/>
                </a:lnTo>
                <a:lnTo>
                  <a:pt x="588" y="661"/>
                </a:lnTo>
                <a:lnTo>
                  <a:pt x="574" y="635"/>
                </a:lnTo>
                <a:lnTo>
                  <a:pt x="566" y="625"/>
                </a:lnTo>
                <a:lnTo>
                  <a:pt x="558" y="613"/>
                </a:lnTo>
                <a:lnTo>
                  <a:pt x="546" y="602"/>
                </a:lnTo>
                <a:lnTo>
                  <a:pt x="532" y="592"/>
                </a:lnTo>
                <a:lnTo>
                  <a:pt x="515" y="584"/>
                </a:lnTo>
                <a:lnTo>
                  <a:pt x="497" y="578"/>
                </a:lnTo>
                <a:lnTo>
                  <a:pt x="497" y="578"/>
                </a:lnTo>
                <a:lnTo>
                  <a:pt x="471" y="604"/>
                </a:lnTo>
                <a:lnTo>
                  <a:pt x="471" y="604"/>
                </a:lnTo>
                <a:lnTo>
                  <a:pt x="485" y="621"/>
                </a:lnTo>
                <a:lnTo>
                  <a:pt x="495" y="639"/>
                </a:lnTo>
                <a:lnTo>
                  <a:pt x="505" y="655"/>
                </a:lnTo>
                <a:lnTo>
                  <a:pt x="515" y="676"/>
                </a:lnTo>
                <a:lnTo>
                  <a:pt x="529" y="714"/>
                </a:lnTo>
                <a:lnTo>
                  <a:pt x="542" y="753"/>
                </a:lnTo>
                <a:lnTo>
                  <a:pt x="554" y="868"/>
                </a:lnTo>
                <a:lnTo>
                  <a:pt x="554" y="868"/>
                </a:lnTo>
                <a:lnTo>
                  <a:pt x="592" y="945"/>
                </a:lnTo>
                <a:lnTo>
                  <a:pt x="592" y="945"/>
                </a:lnTo>
                <a:lnTo>
                  <a:pt x="802" y="939"/>
                </a:lnTo>
                <a:lnTo>
                  <a:pt x="802" y="939"/>
                </a:lnTo>
                <a:lnTo>
                  <a:pt x="824" y="891"/>
                </a:lnTo>
                <a:lnTo>
                  <a:pt x="824" y="891"/>
                </a:lnTo>
                <a:lnTo>
                  <a:pt x="834" y="812"/>
                </a:lnTo>
                <a:lnTo>
                  <a:pt x="844" y="718"/>
                </a:lnTo>
                <a:lnTo>
                  <a:pt x="852" y="625"/>
                </a:lnTo>
                <a:lnTo>
                  <a:pt x="854" y="582"/>
                </a:lnTo>
                <a:lnTo>
                  <a:pt x="854" y="546"/>
                </a:lnTo>
                <a:lnTo>
                  <a:pt x="854" y="546"/>
                </a:lnTo>
                <a:lnTo>
                  <a:pt x="826" y="540"/>
                </a:lnTo>
                <a:lnTo>
                  <a:pt x="799" y="531"/>
                </a:lnTo>
                <a:lnTo>
                  <a:pt x="799" y="531"/>
                </a:lnTo>
                <a:lnTo>
                  <a:pt x="793" y="560"/>
                </a:lnTo>
                <a:lnTo>
                  <a:pt x="789" y="588"/>
                </a:lnTo>
                <a:lnTo>
                  <a:pt x="789" y="588"/>
                </a:lnTo>
                <a:lnTo>
                  <a:pt x="785" y="497"/>
                </a:lnTo>
                <a:lnTo>
                  <a:pt x="785" y="497"/>
                </a:lnTo>
                <a:lnTo>
                  <a:pt x="732" y="487"/>
                </a:lnTo>
                <a:lnTo>
                  <a:pt x="732" y="487"/>
                </a:lnTo>
                <a:lnTo>
                  <a:pt x="728" y="511"/>
                </a:lnTo>
                <a:lnTo>
                  <a:pt x="728" y="511"/>
                </a:lnTo>
                <a:lnTo>
                  <a:pt x="724" y="473"/>
                </a:lnTo>
                <a:lnTo>
                  <a:pt x="724" y="473"/>
                </a:lnTo>
                <a:lnTo>
                  <a:pt x="676" y="466"/>
                </a:lnTo>
                <a:lnTo>
                  <a:pt x="676" y="466"/>
                </a:lnTo>
                <a:lnTo>
                  <a:pt x="670" y="546"/>
                </a:lnTo>
                <a:lnTo>
                  <a:pt x="670" y="546"/>
                </a:lnTo>
                <a:close/>
                <a:moveTo>
                  <a:pt x="26" y="247"/>
                </a:moveTo>
                <a:lnTo>
                  <a:pt x="26" y="430"/>
                </a:lnTo>
                <a:lnTo>
                  <a:pt x="54" y="430"/>
                </a:lnTo>
                <a:lnTo>
                  <a:pt x="54" y="247"/>
                </a:lnTo>
                <a:lnTo>
                  <a:pt x="26" y="2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2" name="PA_任意多边形 9"/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>
            <a:off x="5992136" y="4268987"/>
            <a:ext cx="296795" cy="173019"/>
          </a:xfrm>
          <a:custGeom>
            <a:avLst/>
            <a:gdLst>
              <a:gd name="T0" fmla="*/ 1044 w 1103"/>
              <a:gd name="T1" fmla="*/ 205 h 643"/>
              <a:gd name="T2" fmla="*/ 1101 w 1103"/>
              <a:gd name="T3" fmla="*/ 347 h 643"/>
              <a:gd name="T4" fmla="*/ 1087 w 1103"/>
              <a:gd name="T5" fmla="*/ 493 h 643"/>
              <a:gd name="T6" fmla="*/ 865 w 1103"/>
              <a:gd name="T7" fmla="*/ 446 h 643"/>
              <a:gd name="T8" fmla="*/ 894 w 1103"/>
              <a:gd name="T9" fmla="*/ 436 h 643"/>
              <a:gd name="T10" fmla="*/ 950 w 1103"/>
              <a:gd name="T11" fmla="*/ 402 h 643"/>
              <a:gd name="T12" fmla="*/ 959 w 1103"/>
              <a:gd name="T13" fmla="*/ 337 h 643"/>
              <a:gd name="T14" fmla="*/ 898 w 1103"/>
              <a:gd name="T15" fmla="*/ 286 h 643"/>
              <a:gd name="T16" fmla="*/ 902 w 1103"/>
              <a:gd name="T17" fmla="*/ 258 h 643"/>
              <a:gd name="T18" fmla="*/ 957 w 1103"/>
              <a:gd name="T19" fmla="*/ 286 h 643"/>
              <a:gd name="T20" fmla="*/ 946 w 1103"/>
              <a:gd name="T21" fmla="*/ 243 h 643"/>
              <a:gd name="T22" fmla="*/ 894 w 1103"/>
              <a:gd name="T23" fmla="*/ 229 h 643"/>
              <a:gd name="T24" fmla="*/ 847 w 1103"/>
              <a:gd name="T25" fmla="*/ 268 h 643"/>
              <a:gd name="T26" fmla="*/ 865 w 1103"/>
              <a:gd name="T27" fmla="*/ 321 h 643"/>
              <a:gd name="T28" fmla="*/ 910 w 1103"/>
              <a:gd name="T29" fmla="*/ 377 h 643"/>
              <a:gd name="T30" fmla="*/ 894 w 1103"/>
              <a:gd name="T31" fmla="*/ 386 h 643"/>
              <a:gd name="T32" fmla="*/ 792 w 1103"/>
              <a:gd name="T33" fmla="*/ 235 h 643"/>
              <a:gd name="T34" fmla="*/ 833 w 1103"/>
              <a:gd name="T35" fmla="*/ 112 h 643"/>
              <a:gd name="T36" fmla="*/ 953 w 1103"/>
              <a:gd name="T37" fmla="*/ 6 h 643"/>
              <a:gd name="T38" fmla="*/ 285 w 1103"/>
              <a:gd name="T39" fmla="*/ 154 h 643"/>
              <a:gd name="T40" fmla="*/ 272 w 1103"/>
              <a:gd name="T41" fmla="*/ 339 h 643"/>
              <a:gd name="T42" fmla="*/ 191 w 1103"/>
              <a:gd name="T43" fmla="*/ 511 h 643"/>
              <a:gd name="T44" fmla="*/ 0 w 1103"/>
              <a:gd name="T45" fmla="*/ 390 h 643"/>
              <a:gd name="T46" fmla="*/ 65 w 1103"/>
              <a:gd name="T47" fmla="*/ 199 h 643"/>
              <a:gd name="T48" fmla="*/ 100 w 1103"/>
              <a:gd name="T49" fmla="*/ 26 h 643"/>
              <a:gd name="T50" fmla="*/ 254 w 1103"/>
              <a:gd name="T51" fmla="*/ 112 h 643"/>
              <a:gd name="T52" fmla="*/ 254 w 1103"/>
              <a:gd name="T53" fmla="*/ 268 h 643"/>
              <a:gd name="T54" fmla="*/ 212 w 1103"/>
              <a:gd name="T55" fmla="*/ 229 h 643"/>
              <a:gd name="T56" fmla="*/ 153 w 1103"/>
              <a:gd name="T57" fmla="*/ 243 h 643"/>
              <a:gd name="T58" fmla="*/ 147 w 1103"/>
              <a:gd name="T59" fmla="*/ 302 h 643"/>
              <a:gd name="T60" fmla="*/ 205 w 1103"/>
              <a:gd name="T61" fmla="*/ 355 h 643"/>
              <a:gd name="T62" fmla="*/ 201 w 1103"/>
              <a:gd name="T63" fmla="*/ 390 h 643"/>
              <a:gd name="T64" fmla="*/ 143 w 1103"/>
              <a:gd name="T65" fmla="*/ 351 h 643"/>
              <a:gd name="T66" fmla="*/ 163 w 1103"/>
              <a:gd name="T67" fmla="*/ 410 h 643"/>
              <a:gd name="T68" fmla="*/ 222 w 1103"/>
              <a:gd name="T69" fmla="*/ 418 h 643"/>
              <a:gd name="T70" fmla="*/ 258 w 1103"/>
              <a:gd name="T71" fmla="*/ 363 h 643"/>
              <a:gd name="T72" fmla="*/ 220 w 1103"/>
              <a:gd name="T73" fmla="*/ 304 h 643"/>
              <a:gd name="T74" fmla="*/ 189 w 1103"/>
              <a:gd name="T75" fmla="*/ 266 h 643"/>
              <a:gd name="T76" fmla="*/ 205 w 1103"/>
              <a:gd name="T77" fmla="*/ 262 h 643"/>
              <a:gd name="T78" fmla="*/ 628 w 1103"/>
              <a:gd name="T79" fmla="*/ 134 h 643"/>
              <a:gd name="T80" fmla="*/ 429 w 1103"/>
              <a:gd name="T81" fmla="*/ 26 h 643"/>
              <a:gd name="T82" fmla="*/ 400 w 1103"/>
              <a:gd name="T83" fmla="*/ 227 h 643"/>
              <a:gd name="T84" fmla="*/ 315 w 1103"/>
              <a:gd name="T85" fmla="*/ 386 h 643"/>
              <a:gd name="T86" fmla="*/ 315 w 1103"/>
              <a:gd name="T87" fmla="*/ 589 h 643"/>
              <a:gd name="T88" fmla="*/ 674 w 1103"/>
              <a:gd name="T89" fmla="*/ 637 h 643"/>
              <a:gd name="T90" fmla="*/ 812 w 1103"/>
              <a:gd name="T91" fmla="*/ 487 h 643"/>
              <a:gd name="T92" fmla="*/ 762 w 1103"/>
              <a:gd name="T93" fmla="*/ 290 h 643"/>
              <a:gd name="T94" fmla="*/ 636 w 1103"/>
              <a:gd name="T95" fmla="*/ 174 h 643"/>
              <a:gd name="T96" fmla="*/ 565 w 1103"/>
              <a:gd name="T97" fmla="*/ 325 h 643"/>
              <a:gd name="T98" fmla="*/ 544 w 1103"/>
              <a:gd name="T99" fmla="*/ 337 h 643"/>
              <a:gd name="T100" fmla="*/ 601 w 1103"/>
              <a:gd name="T101" fmla="*/ 390 h 643"/>
              <a:gd name="T102" fmla="*/ 634 w 1103"/>
              <a:gd name="T103" fmla="*/ 453 h 643"/>
              <a:gd name="T104" fmla="*/ 585 w 1103"/>
              <a:gd name="T105" fmla="*/ 524 h 643"/>
              <a:gd name="T106" fmla="*/ 512 w 1103"/>
              <a:gd name="T107" fmla="*/ 513 h 643"/>
              <a:gd name="T108" fmla="*/ 544 w 1103"/>
              <a:gd name="T109" fmla="*/ 438 h 643"/>
              <a:gd name="T110" fmla="*/ 555 w 1103"/>
              <a:gd name="T111" fmla="*/ 489 h 643"/>
              <a:gd name="T112" fmla="*/ 563 w 1103"/>
              <a:gd name="T113" fmla="*/ 444 h 643"/>
              <a:gd name="T114" fmla="*/ 498 w 1103"/>
              <a:gd name="T115" fmla="*/ 390 h 643"/>
              <a:gd name="T116" fmla="*/ 492 w 1103"/>
              <a:gd name="T117" fmla="*/ 310 h 643"/>
              <a:gd name="T118" fmla="*/ 571 w 1103"/>
              <a:gd name="T119" fmla="*/ 264 h 643"/>
              <a:gd name="T120" fmla="*/ 620 w 1103"/>
              <a:gd name="T121" fmla="*/ 310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3" h="643">
                <a:moveTo>
                  <a:pt x="965" y="144"/>
                </a:moveTo>
                <a:lnTo>
                  <a:pt x="965" y="144"/>
                </a:lnTo>
                <a:lnTo>
                  <a:pt x="979" y="150"/>
                </a:lnTo>
                <a:lnTo>
                  <a:pt x="993" y="158"/>
                </a:lnTo>
                <a:lnTo>
                  <a:pt x="1007" y="168"/>
                </a:lnTo>
                <a:lnTo>
                  <a:pt x="1020" y="179"/>
                </a:lnTo>
                <a:lnTo>
                  <a:pt x="1032" y="191"/>
                </a:lnTo>
                <a:lnTo>
                  <a:pt x="1044" y="205"/>
                </a:lnTo>
                <a:lnTo>
                  <a:pt x="1054" y="219"/>
                </a:lnTo>
                <a:lnTo>
                  <a:pt x="1064" y="235"/>
                </a:lnTo>
                <a:lnTo>
                  <a:pt x="1072" y="252"/>
                </a:lnTo>
                <a:lnTo>
                  <a:pt x="1080" y="270"/>
                </a:lnTo>
                <a:lnTo>
                  <a:pt x="1089" y="288"/>
                </a:lnTo>
                <a:lnTo>
                  <a:pt x="1093" y="306"/>
                </a:lnTo>
                <a:lnTo>
                  <a:pt x="1099" y="327"/>
                </a:lnTo>
                <a:lnTo>
                  <a:pt x="1101" y="347"/>
                </a:lnTo>
                <a:lnTo>
                  <a:pt x="1103" y="367"/>
                </a:lnTo>
                <a:lnTo>
                  <a:pt x="1103" y="390"/>
                </a:lnTo>
                <a:lnTo>
                  <a:pt x="1103" y="390"/>
                </a:lnTo>
                <a:lnTo>
                  <a:pt x="1103" y="416"/>
                </a:lnTo>
                <a:lnTo>
                  <a:pt x="1099" y="442"/>
                </a:lnTo>
                <a:lnTo>
                  <a:pt x="1095" y="469"/>
                </a:lnTo>
                <a:lnTo>
                  <a:pt x="1087" y="493"/>
                </a:lnTo>
                <a:lnTo>
                  <a:pt x="1087" y="493"/>
                </a:lnTo>
                <a:lnTo>
                  <a:pt x="1032" y="501"/>
                </a:lnTo>
                <a:lnTo>
                  <a:pt x="977" y="507"/>
                </a:lnTo>
                <a:lnTo>
                  <a:pt x="922" y="511"/>
                </a:lnTo>
                <a:lnTo>
                  <a:pt x="867" y="509"/>
                </a:lnTo>
                <a:lnTo>
                  <a:pt x="867" y="509"/>
                </a:lnTo>
                <a:lnTo>
                  <a:pt x="867" y="487"/>
                </a:lnTo>
                <a:lnTo>
                  <a:pt x="867" y="487"/>
                </a:lnTo>
                <a:lnTo>
                  <a:pt x="865" y="446"/>
                </a:lnTo>
                <a:lnTo>
                  <a:pt x="859" y="404"/>
                </a:lnTo>
                <a:lnTo>
                  <a:pt x="859" y="404"/>
                </a:lnTo>
                <a:lnTo>
                  <a:pt x="859" y="404"/>
                </a:lnTo>
                <a:lnTo>
                  <a:pt x="867" y="410"/>
                </a:lnTo>
                <a:lnTo>
                  <a:pt x="875" y="414"/>
                </a:lnTo>
                <a:lnTo>
                  <a:pt x="884" y="418"/>
                </a:lnTo>
                <a:lnTo>
                  <a:pt x="894" y="420"/>
                </a:lnTo>
                <a:lnTo>
                  <a:pt x="894" y="436"/>
                </a:lnTo>
                <a:lnTo>
                  <a:pt x="914" y="436"/>
                </a:lnTo>
                <a:lnTo>
                  <a:pt x="914" y="420"/>
                </a:lnTo>
                <a:lnTo>
                  <a:pt x="914" y="420"/>
                </a:lnTo>
                <a:lnTo>
                  <a:pt x="926" y="418"/>
                </a:lnTo>
                <a:lnTo>
                  <a:pt x="936" y="414"/>
                </a:lnTo>
                <a:lnTo>
                  <a:pt x="944" y="408"/>
                </a:lnTo>
                <a:lnTo>
                  <a:pt x="950" y="402"/>
                </a:lnTo>
                <a:lnTo>
                  <a:pt x="950" y="402"/>
                </a:lnTo>
                <a:lnTo>
                  <a:pt x="957" y="394"/>
                </a:lnTo>
                <a:lnTo>
                  <a:pt x="961" y="386"/>
                </a:lnTo>
                <a:lnTo>
                  <a:pt x="963" y="373"/>
                </a:lnTo>
                <a:lnTo>
                  <a:pt x="963" y="363"/>
                </a:lnTo>
                <a:lnTo>
                  <a:pt x="963" y="363"/>
                </a:lnTo>
                <a:lnTo>
                  <a:pt x="963" y="349"/>
                </a:lnTo>
                <a:lnTo>
                  <a:pt x="959" y="337"/>
                </a:lnTo>
                <a:lnTo>
                  <a:pt x="959" y="337"/>
                </a:lnTo>
                <a:lnTo>
                  <a:pt x="953" y="327"/>
                </a:lnTo>
                <a:lnTo>
                  <a:pt x="948" y="321"/>
                </a:lnTo>
                <a:lnTo>
                  <a:pt x="948" y="321"/>
                </a:lnTo>
                <a:lnTo>
                  <a:pt x="924" y="304"/>
                </a:lnTo>
                <a:lnTo>
                  <a:pt x="924" y="304"/>
                </a:lnTo>
                <a:lnTo>
                  <a:pt x="906" y="292"/>
                </a:lnTo>
                <a:lnTo>
                  <a:pt x="898" y="286"/>
                </a:lnTo>
                <a:lnTo>
                  <a:pt x="898" y="286"/>
                </a:lnTo>
                <a:lnTo>
                  <a:pt x="894" y="280"/>
                </a:lnTo>
                <a:lnTo>
                  <a:pt x="894" y="272"/>
                </a:lnTo>
                <a:lnTo>
                  <a:pt x="894" y="272"/>
                </a:lnTo>
                <a:lnTo>
                  <a:pt x="894" y="266"/>
                </a:lnTo>
                <a:lnTo>
                  <a:pt x="896" y="262"/>
                </a:lnTo>
                <a:lnTo>
                  <a:pt x="896" y="262"/>
                </a:lnTo>
                <a:lnTo>
                  <a:pt x="898" y="258"/>
                </a:lnTo>
                <a:lnTo>
                  <a:pt x="902" y="258"/>
                </a:lnTo>
                <a:lnTo>
                  <a:pt x="902" y="258"/>
                </a:lnTo>
                <a:lnTo>
                  <a:pt x="906" y="258"/>
                </a:lnTo>
                <a:lnTo>
                  <a:pt x="910" y="262"/>
                </a:lnTo>
                <a:lnTo>
                  <a:pt x="910" y="262"/>
                </a:lnTo>
                <a:lnTo>
                  <a:pt x="910" y="268"/>
                </a:lnTo>
                <a:lnTo>
                  <a:pt x="910" y="278"/>
                </a:lnTo>
                <a:lnTo>
                  <a:pt x="910" y="286"/>
                </a:lnTo>
                <a:lnTo>
                  <a:pt x="957" y="286"/>
                </a:lnTo>
                <a:lnTo>
                  <a:pt x="957" y="286"/>
                </a:lnTo>
                <a:lnTo>
                  <a:pt x="959" y="276"/>
                </a:lnTo>
                <a:lnTo>
                  <a:pt x="959" y="276"/>
                </a:lnTo>
                <a:lnTo>
                  <a:pt x="957" y="268"/>
                </a:lnTo>
                <a:lnTo>
                  <a:pt x="955" y="258"/>
                </a:lnTo>
                <a:lnTo>
                  <a:pt x="953" y="250"/>
                </a:lnTo>
                <a:lnTo>
                  <a:pt x="946" y="243"/>
                </a:lnTo>
                <a:lnTo>
                  <a:pt x="946" y="243"/>
                </a:lnTo>
                <a:lnTo>
                  <a:pt x="940" y="239"/>
                </a:lnTo>
                <a:lnTo>
                  <a:pt x="934" y="235"/>
                </a:lnTo>
                <a:lnTo>
                  <a:pt x="924" y="231"/>
                </a:lnTo>
                <a:lnTo>
                  <a:pt x="914" y="229"/>
                </a:lnTo>
                <a:lnTo>
                  <a:pt x="914" y="215"/>
                </a:lnTo>
                <a:lnTo>
                  <a:pt x="894" y="215"/>
                </a:lnTo>
                <a:lnTo>
                  <a:pt x="894" y="229"/>
                </a:lnTo>
                <a:lnTo>
                  <a:pt x="894" y="229"/>
                </a:lnTo>
                <a:lnTo>
                  <a:pt x="881" y="231"/>
                </a:lnTo>
                <a:lnTo>
                  <a:pt x="871" y="235"/>
                </a:lnTo>
                <a:lnTo>
                  <a:pt x="863" y="239"/>
                </a:lnTo>
                <a:lnTo>
                  <a:pt x="857" y="243"/>
                </a:lnTo>
                <a:lnTo>
                  <a:pt x="857" y="243"/>
                </a:lnTo>
                <a:lnTo>
                  <a:pt x="851" y="252"/>
                </a:lnTo>
                <a:lnTo>
                  <a:pt x="849" y="258"/>
                </a:lnTo>
                <a:lnTo>
                  <a:pt x="847" y="268"/>
                </a:lnTo>
                <a:lnTo>
                  <a:pt x="845" y="278"/>
                </a:lnTo>
                <a:lnTo>
                  <a:pt x="845" y="278"/>
                </a:lnTo>
                <a:lnTo>
                  <a:pt x="847" y="290"/>
                </a:lnTo>
                <a:lnTo>
                  <a:pt x="851" y="302"/>
                </a:lnTo>
                <a:lnTo>
                  <a:pt x="851" y="302"/>
                </a:lnTo>
                <a:lnTo>
                  <a:pt x="857" y="312"/>
                </a:lnTo>
                <a:lnTo>
                  <a:pt x="865" y="321"/>
                </a:lnTo>
                <a:lnTo>
                  <a:pt x="865" y="321"/>
                </a:lnTo>
                <a:lnTo>
                  <a:pt x="894" y="341"/>
                </a:lnTo>
                <a:lnTo>
                  <a:pt x="894" y="341"/>
                </a:lnTo>
                <a:lnTo>
                  <a:pt x="904" y="349"/>
                </a:lnTo>
                <a:lnTo>
                  <a:pt x="908" y="355"/>
                </a:lnTo>
                <a:lnTo>
                  <a:pt x="908" y="355"/>
                </a:lnTo>
                <a:lnTo>
                  <a:pt x="910" y="365"/>
                </a:lnTo>
                <a:lnTo>
                  <a:pt x="910" y="377"/>
                </a:lnTo>
                <a:lnTo>
                  <a:pt x="910" y="377"/>
                </a:lnTo>
                <a:lnTo>
                  <a:pt x="910" y="384"/>
                </a:lnTo>
                <a:lnTo>
                  <a:pt x="908" y="388"/>
                </a:lnTo>
                <a:lnTo>
                  <a:pt x="908" y="388"/>
                </a:lnTo>
                <a:lnTo>
                  <a:pt x="906" y="390"/>
                </a:lnTo>
                <a:lnTo>
                  <a:pt x="902" y="392"/>
                </a:lnTo>
                <a:lnTo>
                  <a:pt x="902" y="392"/>
                </a:lnTo>
                <a:lnTo>
                  <a:pt x="898" y="390"/>
                </a:lnTo>
                <a:lnTo>
                  <a:pt x="894" y="386"/>
                </a:lnTo>
                <a:lnTo>
                  <a:pt x="894" y="386"/>
                </a:lnTo>
                <a:lnTo>
                  <a:pt x="894" y="363"/>
                </a:lnTo>
                <a:lnTo>
                  <a:pt x="894" y="351"/>
                </a:lnTo>
                <a:lnTo>
                  <a:pt x="847" y="351"/>
                </a:lnTo>
                <a:lnTo>
                  <a:pt x="847" y="351"/>
                </a:lnTo>
                <a:lnTo>
                  <a:pt x="833" y="310"/>
                </a:lnTo>
                <a:lnTo>
                  <a:pt x="814" y="272"/>
                </a:lnTo>
                <a:lnTo>
                  <a:pt x="792" y="235"/>
                </a:lnTo>
                <a:lnTo>
                  <a:pt x="780" y="219"/>
                </a:lnTo>
                <a:lnTo>
                  <a:pt x="766" y="203"/>
                </a:lnTo>
                <a:lnTo>
                  <a:pt x="766" y="203"/>
                </a:lnTo>
                <a:lnTo>
                  <a:pt x="782" y="187"/>
                </a:lnTo>
                <a:lnTo>
                  <a:pt x="796" y="170"/>
                </a:lnTo>
                <a:lnTo>
                  <a:pt x="814" y="158"/>
                </a:lnTo>
                <a:lnTo>
                  <a:pt x="833" y="148"/>
                </a:lnTo>
                <a:lnTo>
                  <a:pt x="833" y="112"/>
                </a:lnTo>
                <a:lnTo>
                  <a:pt x="841" y="112"/>
                </a:lnTo>
                <a:lnTo>
                  <a:pt x="802" y="26"/>
                </a:lnTo>
                <a:lnTo>
                  <a:pt x="855" y="10"/>
                </a:lnTo>
                <a:lnTo>
                  <a:pt x="869" y="40"/>
                </a:lnTo>
                <a:lnTo>
                  <a:pt x="884" y="8"/>
                </a:lnTo>
                <a:lnTo>
                  <a:pt x="928" y="12"/>
                </a:lnTo>
                <a:lnTo>
                  <a:pt x="924" y="49"/>
                </a:lnTo>
                <a:lnTo>
                  <a:pt x="953" y="6"/>
                </a:lnTo>
                <a:lnTo>
                  <a:pt x="997" y="28"/>
                </a:lnTo>
                <a:lnTo>
                  <a:pt x="959" y="112"/>
                </a:lnTo>
                <a:lnTo>
                  <a:pt x="965" y="112"/>
                </a:lnTo>
                <a:lnTo>
                  <a:pt x="965" y="144"/>
                </a:lnTo>
                <a:lnTo>
                  <a:pt x="965" y="144"/>
                </a:lnTo>
                <a:close/>
                <a:moveTo>
                  <a:pt x="260" y="144"/>
                </a:moveTo>
                <a:lnTo>
                  <a:pt x="260" y="144"/>
                </a:lnTo>
                <a:lnTo>
                  <a:pt x="285" y="154"/>
                </a:lnTo>
                <a:lnTo>
                  <a:pt x="305" y="170"/>
                </a:lnTo>
                <a:lnTo>
                  <a:pt x="325" y="189"/>
                </a:lnTo>
                <a:lnTo>
                  <a:pt x="344" y="209"/>
                </a:lnTo>
                <a:lnTo>
                  <a:pt x="344" y="209"/>
                </a:lnTo>
                <a:lnTo>
                  <a:pt x="321" y="239"/>
                </a:lnTo>
                <a:lnTo>
                  <a:pt x="301" y="270"/>
                </a:lnTo>
                <a:lnTo>
                  <a:pt x="285" y="304"/>
                </a:lnTo>
                <a:lnTo>
                  <a:pt x="272" y="339"/>
                </a:lnTo>
                <a:lnTo>
                  <a:pt x="262" y="375"/>
                </a:lnTo>
                <a:lnTo>
                  <a:pt x="254" y="412"/>
                </a:lnTo>
                <a:lnTo>
                  <a:pt x="250" y="450"/>
                </a:lnTo>
                <a:lnTo>
                  <a:pt x="248" y="487"/>
                </a:lnTo>
                <a:lnTo>
                  <a:pt x="248" y="487"/>
                </a:lnTo>
                <a:lnTo>
                  <a:pt x="248" y="509"/>
                </a:lnTo>
                <a:lnTo>
                  <a:pt x="248" y="509"/>
                </a:lnTo>
                <a:lnTo>
                  <a:pt x="191" y="511"/>
                </a:lnTo>
                <a:lnTo>
                  <a:pt x="132" y="509"/>
                </a:lnTo>
                <a:lnTo>
                  <a:pt x="76" y="503"/>
                </a:lnTo>
                <a:lnTo>
                  <a:pt x="17" y="493"/>
                </a:lnTo>
                <a:lnTo>
                  <a:pt x="17" y="493"/>
                </a:lnTo>
                <a:lnTo>
                  <a:pt x="11" y="469"/>
                </a:lnTo>
                <a:lnTo>
                  <a:pt x="4" y="442"/>
                </a:lnTo>
                <a:lnTo>
                  <a:pt x="0" y="416"/>
                </a:lnTo>
                <a:lnTo>
                  <a:pt x="0" y="390"/>
                </a:lnTo>
                <a:lnTo>
                  <a:pt x="0" y="390"/>
                </a:lnTo>
                <a:lnTo>
                  <a:pt x="0" y="369"/>
                </a:lnTo>
                <a:lnTo>
                  <a:pt x="2" y="349"/>
                </a:lnTo>
                <a:lnTo>
                  <a:pt x="11" y="310"/>
                </a:lnTo>
                <a:lnTo>
                  <a:pt x="21" y="274"/>
                </a:lnTo>
                <a:lnTo>
                  <a:pt x="37" y="241"/>
                </a:lnTo>
                <a:lnTo>
                  <a:pt x="55" y="211"/>
                </a:lnTo>
                <a:lnTo>
                  <a:pt x="65" y="199"/>
                </a:lnTo>
                <a:lnTo>
                  <a:pt x="78" y="187"/>
                </a:lnTo>
                <a:lnTo>
                  <a:pt x="90" y="174"/>
                </a:lnTo>
                <a:lnTo>
                  <a:pt x="102" y="164"/>
                </a:lnTo>
                <a:lnTo>
                  <a:pt x="114" y="156"/>
                </a:lnTo>
                <a:lnTo>
                  <a:pt x="128" y="148"/>
                </a:lnTo>
                <a:lnTo>
                  <a:pt x="128" y="112"/>
                </a:lnTo>
                <a:lnTo>
                  <a:pt x="138" y="112"/>
                </a:lnTo>
                <a:lnTo>
                  <a:pt x="100" y="26"/>
                </a:lnTo>
                <a:lnTo>
                  <a:pt x="151" y="10"/>
                </a:lnTo>
                <a:lnTo>
                  <a:pt x="165" y="40"/>
                </a:lnTo>
                <a:lnTo>
                  <a:pt x="179" y="8"/>
                </a:lnTo>
                <a:lnTo>
                  <a:pt x="224" y="12"/>
                </a:lnTo>
                <a:lnTo>
                  <a:pt x="222" y="49"/>
                </a:lnTo>
                <a:lnTo>
                  <a:pt x="250" y="6"/>
                </a:lnTo>
                <a:lnTo>
                  <a:pt x="293" y="28"/>
                </a:lnTo>
                <a:lnTo>
                  <a:pt x="254" y="112"/>
                </a:lnTo>
                <a:lnTo>
                  <a:pt x="260" y="112"/>
                </a:lnTo>
                <a:lnTo>
                  <a:pt x="260" y="144"/>
                </a:lnTo>
                <a:lnTo>
                  <a:pt x="260" y="144"/>
                </a:lnTo>
                <a:close/>
                <a:moveTo>
                  <a:pt x="254" y="286"/>
                </a:moveTo>
                <a:lnTo>
                  <a:pt x="254" y="286"/>
                </a:lnTo>
                <a:lnTo>
                  <a:pt x="254" y="276"/>
                </a:lnTo>
                <a:lnTo>
                  <a:pt x="254" y="276"/>
                </a:lnTo>
                <a:lnTo>
                  <a:pt x="254" y="268"/>
                </a:lnTo>
                <a:lnTo>
                  <a:pt x="252" y="258"/>
                </a:lnTo>
                <a:lnTo>
                  <a:pt x="248" y="250"/>
                </a:lnTo>
                <a:lnTo>
                  <a:pt x="244" y="243"/>
                </a:lnTo>
                <a:lnTo>
                  <a:pt x="244" y="243"/>
                </a:lnTo>
                <a:lnTo>
                  <a:pt x="238" y="239"/>
                </a:lnTo>
                <a:lnTo>
                  <a:pt x="230" y="235"/>
                </a:lnTo>
                <a:lnTo>
                  <a:pt x="222" y="231"/>
                </a:lnTo>
                <a:lnTo>
                  <a:pt x="212" y="229"/>
                </a:lnTo>
                <a:lnTo>
                  <a:pt x="212" y="215"/>
                </a:lnTo>
                <a:lnTo>
                  <a:pt x="189" y="215"/>
                </a:lnTo>
                <a:lnTo>
                  <a:pt x="189" y="229"/>
                </a:lnTo>
                <a:lnTo>
                  <a:pt x="189" y="229"/>
                </a:lnTo>
                <a:lnTo>
                  <a:pt x="177" y="231"/>
                </a:lnTo>
                <a:lnTo>
                  <a:pt x="169" y="235"/>
                </a:lnTo>
                <a:lnTo>
                  <a:pt x="161" y="239"/>
                </a:lnTo>
                <a:lnTo>
                  <a:pt x="153" y="243"/>
                </a:lnTo>
                <a:lnTo>
                  <a:pt x="153" y="243"/>
                </a:lnTo>
                <a:lnTo>
                  <a:pt x="149" y="252"/>
                </a:lnTo>
                <a:lnTo>
                  <a:pt x="145" y="258"/>
                </a:lnTo>
                <a:lnTo>
                  <a:pt x="143" y="268"/>
                </a:lnTo>
                <a:lnTo>
                  <a:pt x="143" y="278"/>
                </a:lnTo>
                <a:lnTo>
                  <a:pt x="143" y="278"/>
                </a:lnTo>
                <a:lnTo>
                  <a:pt x="143" y="290"/>
                </a:lnTo>
                <a:lnTo>
                  <a:pt x="147" y="302"/>
                </a:lnTo>
                <a:lnTo>
                  <a:pt x="147" y="302"/>
                </a:lnTo>
                <a:lnTo>
                  <a:pt x="153" y="312"/>
                </a:lnTo>
                <a:lnTo>
                  <a:pt x="161" y="321"/>
                </a:lnTo>
                <a:lnTo>
                  <a:pt x="161" y="321"/>
                </a:lnTo>
                <a:lnTo>
                  <a:pt x="189" y="341"/>
                </a:lnTo>
                <a:lnTo>
                  <a:pt x="189" y="341"/>
                </a:lnTo>
                <a:lnTo>
                  <a:pt x="199" y="349"/>
                </a:lnTo>
                <a:lnTo>
                  <a:pt x="205" y="355"/>
                </a:lnTo>
                <a:lnTo>
                  <a:pt x="205" y="355"/>
                </a:lnTo>
                <a:lnTo>
                  <a:pt x="205" y="365"/>
                </a:lnTo>
                <a:lnTo>
                  <a:pt x="207" y="377"/>
                </a:lnTo>
                <a:lnTo>
                  <a:pt x="207" y="377"/>
                </a:lnTo>
                <a:lnTo>
                  <a:pt x="205" y="384"/>
                </a:lnTo>
                <a:lnTo>
                  <a:pt x="205" y="388"/>
                </a:lnTo>
                <a:lnTo>
                  <a:pt x="205" y="388"/>
                </a:lnTo>
                <a:lnTo>
                  <a:pt x="201" y="390"/>
                </a:lnTo>
                <a:lnTo>
                  <a:pt x="197" y="392"/>
                </a:lnTo>
                <a:lnTo>
                  <a:pt x="197" y="392"/>
                </a:lnTo>
                <a:lnTo>
                  <a:pt x="193" y="390"/>
                </a:lnTo>
                <a:lnTo>
                  <a:pt x="191" y="386"/>
                </a:lnTo>
                <a:lnTo>
                  <a:pt x="191" y="386"/>
                </a:lnTo>
                <a:lnTo>
                  <a:pt x="189" y="363"/>
                </a:lnTo>
                <a:lnTo>
                  <a:pt x="189" y="351"/>
                </a:lnTo>
                <a:lnTo>
                  <a:pt x="143" y="351"/>
                </a:lnTo>
                <a:lnTo>
                  <a:pt x="143" y="361"/>
                </a:lnTo>
                <a:lnTo>
                  <a:pt x="143" y="361"/>
                </a:lnTo>
                <a:lnTo>
                  <a:pt x="143" y="375"/>
                </a:lnTo>
                <a:lnTo>
                  <a:pt x="147" y="388"/>
                </a:lnTo>
                <a:lnTo>
                  <a:pt x="151" y="398"/>
                </a:lnTo>
                <a:lnTo>
                  <a:pt x="157" y="404"/>
                </a:lnTo>
                <a:lnTo>
                  <a:pt x="157" y="404"/>
                </a:lnTo>
                <a:lnTo>
                  <a:pt x="163" y="410"/>
                </a:lnTo>
                <a:lnTo>
                  <a:pt x="171" y="414"/>
                </a:lnTo>
                <a:lnTo>
                  <a:pt x="179" y="418"/>
                </a:lnTo>
                <a:lnTo>
                  <a:pt x="189" y="420"/>
                </a:lnTo>
                <a:lnTo>
                  <a:pt x="189" y="436"/>
                </a:lnTo>
                <a:lnTo>
                  <a:pt x="212" y="436"/>
                </a:lnTo>
                <a:lnTo>
                  <a:pt x="212" y="420"/>
                </a:lnTo>
                <a:lnTo>
                  <a:pt x="212" y="420"/>
                </a:lnTo>
                <a:lnTo>
                  <a:pt x="222" y="418"/>
                </a:lnTo>
                <a:lnTo>
                  <a:pt x="232" y="414"/>
                </a:lnTo>
                <a:lnTo>
                  <a:pt x="240" y="408"/>
                </a:lnTo>
                <a:lnTo>
                  <a:pt x="248" y="402"/>
                </a:lnTo>
                <a:lnTo>
                  <a:pt x="248" y="402"/>
                </a:lnTo>
                <a:lnTo>
                  <a:pt x="252" y="394"/>
                </a:lnTo>
                <a:lnTo>
                  <a:pt x="256" y="386"/>
                </a:lnTo>
                <a:lnTo>
                  <a:pt x="258" y="373"/>
                </a:lnTo>
                <a:lnTo>
                  <a:pt x="258" y="363"/>
                </a:lnTo>
                <a:lnTo>
                  <a:pt x="258" y="363"/>
                </a:lnTo>
                <a:lnTo>
                  <a:pt x="258" y="349"/>
                </a:lnTo>
                <a:lnTo>
                  <a:pt x="254" y="337"/>
                </a:lnTo>
                <a:lnTo>
                  <a:pt x="254" y="337"/>
                </a:lnTo>
                <a:lnTo>
                  <a:pt x="250" y="327"/>
                </a:lnTo>
                <a:lnTo>
                  <a:pt x="244" y="321"/>
                </a:lnTo>
                <a:lnTo>
                  <a:pt x="244" y="321"/>
                </a:lnTo>
                <a:lnTo>
                  <a:pt x="220" y="304"/>
                </a:lnTo>
                <a:lnTo>
                  <a:pt x="220" y="304"/>
                </a:lnTo>
                <a:lnTo>
                  <a:pt x="203" y="292"/>
                </a:lnTo>
                <a:lnTo>
                  <a:pt x="193" y="286"/>
                </a:lnTo>
                <a:lnTo>
                  <a:pt x="193" y="286"/>
                </a:lnTo>
                <a:lnTo>
                  <a:pt x="191" y="280"/>
                </a:lnTo>
                <a:lnTo>
                  <a:pt x="189" y="272"/>
                </a:lnTo>
                <a:lnTo>
                  <a:pt x="189" y="272"/>
                </a:lnTo>
                <a:lnTo>
                  <a:pt x="189" y="266"/>
                </a:lnTo>
                <a:lnTo>
                  <a:pt x="191" y="262"/>
                </a:lnTo>
                <a:lnTo>
                  <a:pt x="191" y="262"/>
                </a:lnTo>
                <a:lnTo>
                  <a:pt x="195" y="258"/>
                </a:lnTo>
                <a:lnTo>
                  <a:pt x="197" y="258"/>
                </a:lnTo>
                <a:lnTo>
                  <a:pt x="197" y="258"/>
                </a:lnTo>
                <a:lnTo>
                  <a:pt x="203" y="258"/>
                </a:lnTo>
                <a:lnTo>
                  <a:pt x="205" y="262"/>
                </a:lnTo>
                <a:lnTo>
                  <a:pt x="205" y="262"/>
                </a:lnTo>
                <a:lnTo>
                  <a:pt x="205" y="268"/>
                </a:lnTo>
                <a:lnTo>
                  <a:pt x="207" y="278"/>
                </a:lnTo>
                <a:lnTo>
                  <a:pt x="207" y="286"/>
                </a:lnTo>
                <a:lnTo>
                  <a:pt x="254" y="286"/>
                </a:lnTo>
                <a:lnTo>
                  <a:pt x="254" y="286"/>
                </a:lnTo>
                <a:close/>
                <a:moveTo>
                  <a:pt x="636" y="174"/>
                </a:moveTo>
                <a:lnTo>
                  <a:pt x="636" y="134"/>
                </a:lnTo>
                <a:lnTo>
                  <a:pt x="628" y="134"/>
                </a:lnTo>
                <a:lnTo>
                  <a:pt x="676" y="28"/>
                </a:lnTo>
                <a:lnTo>
                  <a:pt x="622" y="0"/>
                </a:lnTo>
                <a:lnTo>
                  <a:pt x="585" y="53"/>
                </a:lnTo>
                <a:lnTo>
                  <a:pt x="587" y="8"/>
                </a:lnTo>
                <a:lnTo>
                  <a:pt x="532" y="0"/>
                </a:lnTo>
                <a:lnTo>
                  <a:pt x="512" y="43"/>
                </a:lnTo>
                <a:lnTo>
                  <a:pt x="494" y="4"/>
                </a:lnTo>
                <a:lnTo>
                  <a:pt x="429" y="26"/>
                </a:lnTo>
                <a:lnTo>
                  <a:pt x="477" y="134"/>
                </a:lnTo>
                <a:lnTo>
                  <a:pt x="467" y="134"/>
                </a:lnTo>
                <a:lnTo>
                  <a:pt x="467" y="181"/>
                </a:lnTo>
                <a:lnTo>
                  <a:pt x="467" y="181"/>
                </a:lnTo>
                <a:lnTo>
                  <a:pt x="449" y="189"/>
                </a:lnTo>
                <a:lnTo>
                  <a:pt x="433" y="201"/>
                </a:lnTo>
                <a:lnTo>
                  <a:pt x="417" y="213"/>
                </a:lnTo>
                <a:lnTo>
                  <a:pt x="400" y="227"/>
                </a:lnTo>
                <a:lnTo>
                  <a:pt x="386" y="243"/>
                </a:lnTo>
                <a:lnTo>
                  <a:pt x="372" y="262"/>
                </a:lnTo>
                <a:lnTo>
                  <a:pt x="360" y="280"/>
                </a:lnTo>
                <a:lnTo>
                  <a:pt x="350" y="298"/>
                </a:lnTo>
                <a:lnTo>
                  <a:pt x="339" y="319"/>
                </a:lnTo>
                <a:lnTo>
                  <a:pt x="329" y="341"/>
                </a:lnTo>
                <a:lnTo>
                  <a:pt x="321" y="363"/>
                </a:lnTo>
                <a:lnTo>
                  <a:pt x="315" y="386"/>
                </a:lnTo>
                <a:lnTo>
                  <a:pt x="309" y="410"/>
                </a:lnTo>
                <a:lnTo>
                  <a:pt x="307" y="436"/>
                </a:lnTo>
                <a:lnTo>
                  <a:pt x="303" y="461"/>
                </a:lnTo>
                <a:lnTo>
                  <a:pt x="303" y="487"/>
                </a:lnTo>
                <a:lnTo>
                  <a:pt x="303" y="487"/>
                </a:lnTo>
                <a:lnTo>
                  <a:pt x="305" y="522"/>
                </a:lnTo>
                <a:lnTo>
                  <a:pt x="309" y="556"/>
                </a:lnTo>
                <a:lnTo>
                  <a:pt x="315" y="589"/>
                </a:lnTo>
                <a:lnTo>
                  <a:pt x="325" y="619"/>
                </a:lnTo>
                <a:lnTo>
                  <a:pt x="325" y="619"/>
                </a:lnTo>
                <a:lnTo>
                  <a:pt x="382" y="629"/>
                </a:lnTo>
                <a:lnTo>
                  <a:pt x="441" y="637"/>
                </a:lnTo>
                <a:lnTo>
                  <a:pt x="500" y="641"/>
                </a:lnTo>
                <a:lnTo>
                  <a:pt x="559" y="643"/>
                </a:lnTo>
                <a:lnTo>
                  <a:pt x="616" y="641"/>
                </a:lnTo>
                <a:lnTo>
                  <a:pt x="674" y="637"/>
                </a:lnTo>
                <a:lnTo>
                  <a:pt x="733" y="629"/>
                </a:lnTo>
                <a:lnTo>
                  <a:pt x="790" y="619"/>
                </a:lnTo>
                <a:lnTo>
                  <a:pt x="790" y="619"/>
                </a:lnTo>
                <a:lnTo>
                  <a:pt x="800" y="589"/>
                </a:lnTo>
                <a:lnTo>
                  <a:pt x="806" y="556"/>
                </a:lnTo>
                <a:lnTo>
                  <a:pt x="810" y="522"/>
                </a:lnTo>
                <a:lnTo>
                  <a:pt x="812" y="487"/>
                </a:lnTo>
                <a:lnTo>
                  <a:pt x="812" y="487"/>
                </a:lnTo>
                <a:lnTo>
                  <a:pt x="812" y="459"/>
                </a:lnTo>
                <a:lnTo>
                  <a:pt x="808" y="432"/>
                </a:lnTo>
                <a:lnTo>
                  <a:pt x="804" y="408"/>
                </a:lnTo>
                <a:lnTo>
                  <a:pt x="798" y="381"/>
                </a:lnTo>
                <a:lnTo>
                  <a:pt x="792" y="357"/>
                </a:lnTo>
                <a:lnTo>
                  <a:pt x="784" y="335"/>
                </a:lnTo>
                <a:lnTo>
                  <a:pt x="774" y="312"/>
                </a:lnTo>
                <a:lnTo>
                  <a:pt x="762" y="290"/>
                </a:lnTo>
                <a:lnTo>
                  <a:pt x="750" y="272"/>
                </a:lnTo>
                <a:lnTo>
                  <a:pt x="735" y="252"/>
                </a:lnTo>
                <a:lnTo>
                  <a:pt x="721" y="235"/>
                </a:lnTo>
                <a:lnTo>
                  <a:pt x="707" y="219"/>
                </a:lnTo>
                <a:lnTo>
                  <a:pt x="689" y="205"/>
                </a:lnTo>
                <a:lnTo>
                  <a:pt x="672" y="193"/>
                </a:lnTo>
                <a:lnTo>
                  <a:pt x="654" y="183"/>
                </a:lnTo>
                <a:lnTo>
                  <a:pt x="636" y="174"/>
                </a:lnTo>
                <a:lnTo>
                  <a:pt x="636" y="174"/>
                </a:lnTo>
                <a:close/>
                <a:moveTo>
                  <a:pt x="626" y="355"/>
                </a:moveTo>
                <a:lnTo>
                  <a:pt x="567" y="355"/>
                </a:lnTo>
                <a:lnTo>
                  <a:pt x="567" y="345"/>
                </a:lnTo>
                <a:lnTo>
                  <a:pt x="567" y="345"/>
                </a:lnTo>
                <a:lnTo>
                  <a:pt x="565" y="333"/>
                </a:lnTo>
                <a:lnTo>
                  <a:pt x="565" y="325"/>
                </a:lnTo>
                <a:lnTo>
                  <a:pt x="565" y="325"/>
                </a:lnTo>
                <a:lnTo>
                  <a:pt x="561" y="321"/>
                </a:lnTo>
                <a:lnTo>
                  <a:pt x="555" y="319"/>
                </a:lnTo>
                <a:lnTo>
                  <a:pt x="555" y="319"/>
                </a:lnTo>
                <a:lnTo>
                  <a:pt x="551" y="321"/>
                </a:lnTo>
                <a:lnTo>
                  <a:pt x="547" y="323"/>
                </a:lnTo>
                <a:lnTo>
                  <a:pt x="547" y="323"/>
                </a:lnTo>
                <a:lnTo>
                  <a:pt x="544" y="329"/>
                </a:lnTo>
                <a:lnTo>
                  <a:pt x="544" y="337"/>
                </a:lnTo>
                <a:lnTo>
                  <a:pt x="544" y="337"/>
                </a:lnTo>
                <a:lnTo>
                  <a:pt x="547" y="349"/>
                </a:lnTo>
                <a:lnTo>
                  <a:pt x="551" y="355"/>
                </a:lnTo>
                <a:lnTo>
                  <a:pt x="551" y="355"/>
                </a:lnTo>
                <a:lnTo>
                  <a:pt x="561" y="365"/>
                </a:lnTo>
                <a:lnTo>
                  <a:pt x="583" y="377"/>
                </a:lnTo>
                <a:lnTo>
                  <a:pt x="583" y="377"/>
                </a:lnTo>
                <a:lnTo>
                  <a:pt x="601" y="390"/>
                </a:lnTo>
                <a:lnTo>
                  <a:pt x="614" y="400"/>
                </a:lnTo>
                <a:lnTo>
                  <a:pt x="614" y="400"/>
                </a:lnTo>
                <a:lnTo>
                  <a:pt x="622" y="408"/>
                </a:lnTo>
                <a:lnTo>
                  <a:pt x="628" y="420"/>
                </a:lnTo>
                <a:lnTo>
                  <a:pt x="628" y="420"/>
                </a:lnTo>
                <a:lnTo>
                  <a:pt x="632" y="434"/>
                </a:lnTo>
                <a:lnTo>
                  <a:pt x="634" y="453"/>
                </a:lnTo>
                <a:lnTo>
                  <a:pt x="634" y="453"/>
                </a:lnTo>
                <a:lnTo>
                  <a:pt x="632" y="469"/>
                </a:lnTo>
                <a:lnTo>
                  <a:pt x="630" y="481"/>
                </a:lnTo>
                <a:lnTo>
                  <a:pt x="624" y="493"/>
                </a:lnTo>
                <a:lnTo>
                  <a:pt x="618" y="503"/>
                </a:lnTo>
                <a:lnTo>
                  <a:pt x="618" y="503"/>
                </a:lnTo>
                <a:lnTo>
                  <a:pt x="609" y="511"/>
                </a:lnTo>
                <a:lnTo>
                  <a:pt x="599" y="517"/>
                </a:lnTo>
                <a:lnTo>
                  <a:pt x="585" y="524"/>
                </a:lnTo>
                <a:lnTo>
                  <a:pt x="571" y="526"/>
                </a:lnTo>
                <a:lnTo>
                  <a:pt x="571" y="548"/>
                </a:lnTo>
                <a:lnTo>
                  <a:pt x="544" y="548"/>
                </a:lnTo>
                <a:lnTo>
                  <a:pt x="544" y="526"/>
                </a:lnTo>
                <a:lnTo>
                  <a:pt x="544" y="526"/>
                </a:lnTo>
                <a:lnTo>
                  <a:pt x="532" y="524"/>
                </a:lnTo>
                <a:lnTo>
                  <a:pt x="522" y="520"/>
                </a:lnTo>
                <a:lnTo>
                  <a:pt x="512" y="513"/>
                </a:lnTo>
                <a:lnTo>
                  <a:pt x="502" y="507"/>
                </a:lnTo>
                <a:lnTo>
                  <a:pt x="502" y="507"/>
                </a:lnTo>
                <a:lnTo>
                  <a:pt x="494" y="497"/>
                </a:lnTo>
                <a:lnTo>
                  <a:pt x="488" y="485"/>
                </a:lnTo>
                <a:lnTo>
                  <a:pt x="486" y="469"/>
                </a:lnTo>
                <a:lnTo>
                  <a:pt x="484" y="450"/>
                </a:lnTo>
                <a:lnTo>
                  <a:pt x="484" y="438"/>
                </a:lnTo>
                <a:lnTo>
                  <a:pt x="544" y="438"/>
                </a:lnTo>
                <a:lnTo>
                  <a:pt x="544" y="455"/>
                </a:lnTo>
                <a:lnTo>
                  <a:pt x="544" y="455"/>
                </a:lnTo>
                <a:lnTo>
                  <a:pt x="544" y="473"/>
                </a:lnTo>
                <a:lnTo>
                  <a:pt x="547" y="483"/>
                </a:lnTo>
                <a:lnTo>
                  <a:pt x="547" y="483"/>
                </a:lnTo>
                <a:lnTo>
                  <a:pt x="549" y="487"/>
                </a:lnTo>
                <a:lnTo>
                  <a:pt x="555" y="489"/>
                </a:lnTo>
                <a:lnTo>
                  <a:pt x="555" y="489"/>
                </a:lnTo>
                <a:lnTo>
                  <a:pt x="561" y="489"/>
                </a:lnTo>
                <a:lnTo>
                  <a:pt x="563" y="485"/>
                </a:lnTo>
                <a:lnTo>
                  <a:pt x="563" y="485"/>
                </a:lnTo>
                <a:lnTo>
                  <a:pt x="565" y="481"/>
                </a:lnTo>
                <a:lnTo>
                  <a:pt x="567" y="473"/>
                </a:lnTo>
                <a:lnTo>
                  <a:pt x="567" y="473"/>
                </a:lnTo>
                <a:lnTo>
                  <a:pt x="567" y="457"/>
                </a:lnTo>
                <a:lnTo>
                  <a:pt x="563" y="444"/>
                </a:lnTo>
                <a:lnTo>
                  <a:pt x="563" y="444"/>
                </a:lnTo>
                <a:lnTo>
                  <a:pt x="561" y="440"/>
                </a:lnTo>
                <a:lnTo>
                  <a:pt x="557" y="436"/>
                </a:lnTo>
                <a:lnTo>
                  <a:pt x="544" y="426"/>
                </a:lnTo>
                <a:lnTo>
                  <a:pt x="544" y="426"/>
                </a:lnTo>
                <a:lnTo>
                  <a:pt x="508" y="400"/>
                </a:lnTo>
                <a:lnTo>
                  <a:pt x="508" y="400"/>
                </a:lnTo>
                <a:lnTo>
                  <a:pt x="498" y="390"/>
                </a:lnTo>
                <a:lnTo>
                  <a:pt x="490" y="377"/>
                </a:lnTo>
                <a:lnTo>
                  <a:pt x="490" y="377"/>
                </a:lnTo>
                <a:lnTo>
                  <a:pt x="486" y="361"/>
                </a:lnTo>
                <a:lnTo>
                  <a:pt x="484" y="345"/>
                </a:lnTo>
                <a:lnTo>
                  <a:pt x="484" y="345"/>
                </a:lnTo>
                <a:lnTo>
                  <a:pt x="484" y="333"/>
                </a:lnTo>
                <a:lnTo>
                  <a:pt x="488" y="321"/>
                </a:lnTo>
                <a:lnTo>
                  <a:pt x="492" y="310"/>
                </a:lnTo>
                <a:lnTo>
                  <a:pt x="498" y="302"/>
                </a:lnTo>
                <a:lnTo>
                  <a:pt x="498" y="302"/>
                </a:lnTo>
                <a:lnTo>
                  <a:pt x="506" y="296"/>
                </a:lnTo>
                <a:lnTo>
                  <a:pt x="518" y="290"/>
                </a:lnTo>
                <a:lnTo>
                  <a:pt x="530" y="286"/>
                </a:lnTo>
                <a:lnTo>
                  <a:pt x="544" y="284"/>
                </a:lnTo>
                <a:lnTo>
                  <a:pt x="544" y="264"/>
                </a:lnTo>
                <a:lnTo>
                  <a:pt x="571" y="264"/>
                </a:lnTo>
                <a:lnTo>
                  <a:pt x="571" y="284"/>
                </a:lnTo>
                <a:lnTo>
                  <a:pt x="571" y="284"/>
                </a:lnTo>
                <a:lnTo>
                  <a:pt x="585" y="286"/>
                </a:lnTo>
                <a:lnTo>
                  <a:pt x="595" y="290"/>
                </a:lnTo>
                <a:lnTo>
                  <a:pt x="605" y="296"/>
                </a:lnTo>
                <a:lnTo>
                  <a:pt x="614" y="302"/>
                </a:lnTo>
                <a:lnTo>
                  <a:pt x="614" y="302"/>
                </a:lnTo>
                <a:lnTo>
                  <a:pt x="620" y="310"/>
                </a:lnTo>
                <a:lnTo>
                  <a:pt x="624" y="321"/>
                </a:lnTo>
                <a:lnTo>
                  <a:pt x="626" y="331"/>
                </a:lnTo>
                <a:lnTo>
                  <a:pt x="626" y="343"/>
                </a:lnTo>
                <a:lnTo>
                  <a:pt x="626" y="343"/>
                </a:lnTo>
                <a:lnTo>
                  <a:pt x="626" y="355"/>
                </a:lnTo>
                <a:lnTo>
                  <a:pt x="626" y="3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3" name="PA_任意多边形 13"/>
          <p:cNvSpPr>
            <a:spLocks noEditPoints="1"/>
          </p:cNvSpPr>
          <p:nvPr>
            <p:custDataLst>
              <p:tags r:id="rId13"/>
            </p:custDataLst>
          </p:nvPr>
        </p:nvSpPr>
        <p:spPr bwMode="auto">
          <a:xfrm>
            <a:off x="6023080" y="5195504"/>
            <a:ext cx="234907" cy="221184"/>
          </a:xfrm>
          <a:custGeom>
            <a:avLst/>
            <a:gdLst>
              <a:gd name="T0" fmla="*/ 642 w 873"/>
              <a:gd name="T1" fmla="*/ 325 h 822"/>
              <a:gd name="T2" fmla="*/ 615 w 873"/>
              <a:gd name="T3" fmla="*/ 146 h 822"/>
              <a:gd name="T4" fmla="*/ 603 w 873"/>
              <a:gd name="T5" fmla="*/ 150 h 822"/>
              <a:gd name="T6" fmla="*/ 240 w 873"/>
              <a:gd name="T7" fmla="*/ 57 h 822"/>
              <a:gd name="T8" fmla="*/ 240 w 873"/>
              <a:gd name="T9" fmla="*/ 325 h 822"/>
              <a:gd name="T10" fmla="*/ 767 w 873"/>
              <a:gd name="T11" fmla="*/ 783 h 822"/>
              <a:gd name="T12" fmla="*/ 729 w 873"/>
              <a:gd name="T13" fmla="*/ 822 h 822"/>
              <a:gd name="T14" fmla="*/ 124 w 873"/>
              <a:gd name="T15" fmla="*/ 822 h 822"/>
              <a:gd name="T16" fmla="*/ 124 w 873"/>
              <a:gd name="T17" fmla="*/ 700 h 822"/>
              <a:gd name="T18" fmla="*/ 95 w 873"/>
              <a:gd name="T19" fmla="*/ 700 h 822"/>
              <a:gd name="T20" fmla="*/ 59 w 873"/>
              <a:gd name="T21" fmla="*/ 692 h 822"/>
              <a:gd name="T22" fmla="*/ 28 w 873"/>
              <a:gd name="T23" fmla="*/ 672 h 822"/>
              <a:gd name="T24" fmla="*/ 8 w 873"/>
              <a:gd name="T25" fmla="*/ 641 h 822"/>
              <a:gd name="T26" fmla="*/ 0 w 873"/>
              <a:gd name="T27" fmla="*/ 605 h 822"/>
              <a:gd name="T28" fmla="*/ 0 w 873"/>
              <a:gd name="T29" fmla="*/ 359 h 822"/>
              <a:gd name="T30" fmla="*/ 8 w 873"/>
              <a:gd name="T31" fmla="*/ 323 h 822"/>
              <a:gd name="T32" fmla="*/ 28 w 873"/>
              <a:gd name="T33" fmla="*/ 292 h 822"/>
              <a:gd name="T34" fmla="*/ 59 w 873"/>
              <a:gd name="T35" fmla="*/ 272 h 822"/>
              <a:gd name="T36" fmla="*/ 95 w 873"/>
              <a:gd name="T37" fmla="*/ 266 h 822"/>
              <a:gd name="T38" fmla="*/ 185 w 873"/>
              <a:gd name="T39" fmla="*/ 28 h 822"/>
              <a:gd name="T40" fmla="*/ 213 w 873"/>
              <a:gd name="T41" fmla="*/ 0 h 822"/>
              <a:gd name="T42" fmla="*/ 372 w 873"/>
              <a:gd name="T43" fmla="*/ 0 h 822"/>
              <a:gd name="T44" fmla="*/ 674 w 873"/>
              <a:gd name="T45" fmla="*/ 37 h 822"/>
              <a:gd name="T46" fmla="*/ 698 w 873"/>
              <a:gd name="T47" fmla="*/ 65 h 822"/>
              <a:gd name="T48" fmla="*/ 778 w 873"/>
              <a:gd name="T49" fmla="*/ 266 h 822"/>
              <a:gd name="T50" fmla="*/ 796 w 873"/>
              <a:gd name="T51" fmla="*/ 266 h 822"/>
              <a:gd name="T52" fmla="*/ 830 w 873"/>
              <a:gd name="T53" fmla="*/ 282 h 822"/>
              <a:gd name="T54" fmla="*/ 857 w 873"/>
              <a:gd name="T55" fmla="*/ 306 h 822"/>
              <a:gd name="T56" fmla="*/ 871 w 873"/>
              <a:gd name="T57" fmla="*/ 341 h 822"/>
              <a:gd name="T58" fmla="*/ 873 w 873"/>
              <a:gd name="T59" fmla="*/ 605 h 822"/>
              <a:gd name="T60" fmla="*/ 871 w 873"/>
              <a:gd name="T61" fmla="*/ 625 h 822"/>
              <a:gd name="T62" fmla="*/ 857 w 873"/>
              <a:gd name="T63" fmla="*/ 658 h 822"/>
              <a:gd name="T64" fmla="*/ 830 w 873"/>
              <a:gd name="T65" fmla="*/ 684 h 822"/>
              <a:gd name="T66" fmla="*/ 796 w 873"/>
              <a:gd name="T67" fmla="*/ 698 h 822"/>
              <a:gd name="T68" fmla="*/ 767 w 873"/>
              <a:gd name="T69" fmla="*/ 700 h 822"/>
              <a:gd name="T70" fmla="*/ 199 w 873"/>
              <a:gd name="T71" fmla="*/ 700 h 822"/>
              <a:gd name="T72" fmla="*/ 690 w 873"/>
              <a:gd name="T73" fmla="*/ 747 h 822"/>
              <a:gd name="T74" fmla="*/ 199 w 873"/>
              <a:gd name="T75" fmla="*/ 700 h 822"/>
              <a:gd name="T76" fmla="*/ 311 w 873"/>
              <a:gd name="T77" fmla="*/ 246 h 822"/>
              <a:gd name="T78" fmla="*/ 587 w 873"/>
              <a:gd name="T79" fmla="*/ 264 h 822"/>
              <a:gd name="T80" fmla="*/ 311 w 873"/>
              <a:gd name="T81" fmla="*/ 246 h 822"/>
              <a:gd name="T82" fmla="*/ 311 w 873"/>
              <a:gd name="T83" fmla="*/ 183 h 822"/>
              <a:gd name="T84" fmla="*/ 572 w 873"/>
              <a:gd name="T85" fmla="*/ 201 h 822"/>
              <a:gd name="T86" fmla="*/ 311 w 873"/>
              <a:gd name="T87" fmla="*/ 183 h 822"/>
              <a:gd name="T88" fmla="*/ 311 w 873"/>
              <a:gd name="T89" fmla="*/ 126 h 822"/>
              <a:gd name="T90" fmla="*/ 432 w 873"/>
              <a:gd name="T91" fmla="*/ 144 h 822"/>
              <a:gd name="T92" fmla="*/ 311 w 873"/>
              <a:gd name="T93" fmla="*/ 126 h 822"/>
              <a:gd name="T94" fmla="*/ 633 w 873"/>
              <a:gd name="T95" fmla="*/ 89 h 822"/>
              <a:gd name="T96" fmla="*/ 434 w 873"/>
              <a:gd name="T97" fmla="*/ 65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73" h="822">
                <a:moveTo>
                  <a:pt x="240" y="325"/>
                </a:moveTo>
                <a:lnTo>
                  <a:pt x="642" y="325"/>
                </a:lnTo>
                <a:lnTo>
                  <a:pt x="642" y="110"/>
                </a:lnTo>
                <a:lnTo>
                  <a:pt x="615" y="146"/>
                </a:lnTo>
                <a:lnTo>
                  <a:pt x="609" y="152"/>
                </a:lnTo>
                <a:lnTo>
                  <a:pt x="603" y="150"/>
                </a:lnTo>
                <a:lnTo>
                  <a:pt x="361" y="57"/>
                </a:lnTo>
                <a:lnTo>
                  <a:pt x="240" y="57"/>
                </a:lnTo>
                <a:lnTo>
                  <a:pt x="240" y="325"/>
                </a:lnTo>
                <a:lnTo>
                  <a:pt x="240" y="325"/>
                </a:lnTo>
                <a:close/>
                <a:moveTo>
                  <a:pt x="767" y="700"/>
                </a:moveTo>
                <a:lnTo>
                  <a:pt x="767" y="783"/>
                </a:lnTo>
                <a:lnTo>
                  <a:pt x="767" y="822"/>
                </a:lnTo>
                <a:lnTo>
                  <a:pt x="729" y="822"/>
                </a:lnTo>
                <a:lnTo>
                  <a:pt x="160" y="822"/>
                </a:lnTo>
                <a:lnTo>
                  <a:pt x="124" y="822"/>
                </a:lnTo>
                <a:lnTo>
                  <a:pt x="124" y="783"/>
                </a:lnTo>
                <a:lnTo>
                  <a:pt x="124" y="700"/>
                </a:lnTo>
                <a:lnTo>
                  <a:pt x="95" y="700"/>
                </a:lnTo>
                <a:lnTo>
                  <a:pt x="95" y="700"/>
                </a:lnTo>
                <a:lnTo>
                  <a:pt x="75" y="698"/>
                </a:lnTo>
                <a:lnTo>
                  <a:pt x="59" y="692"/>
                </a:lnTo>
                <a:lnTo>
                  <a:pt x="43" y="684"/>
                </a:lnTo>
                <a:lnTo>
                  <a:pt x="28" y="672"/>
                </a:lnTo>
                <a:lnTo>
                  <a:pt x="16" y="658"/>
                </a:lnTo>
                <a:lnTo>
                  <a:pt x="8" y="641"/>
                </a:lnTo>
                <a:lnTo>
                  <a:pt x="2" y="625"/>
                </a:lnTo>
                <a:lnTo>
                  <a:pt x="0" y="605"/>
                </a:lnTo>
                <a:lnTo>
                  <a:pt x="0" y="359"/>
                </a:lnTo>
                <a:lnTo>
                  <a:pt x="0" y="359"/>
                </a:lnTo>
                <a:lnTo>
                  <a:pt x="2" y="341"/>
                </a:lnTo>
                <a:lnTo>
                  <a:pt x="8" y="323"/>
                </a:lnTo>
                <a:lnTo>
                  <a:pt x="16" y="306"/>
                </a:lnTo>
                <a:lnTo>
                  <a:pt x="28" y="292"/>
                </a:lnTo>
                <a:lnTo>
                  <a:pt x="43" y="282"/>
                </a:lnTo>
                <a:lnTo>
                  <a:pt x="59" y="272"/>
                </a:lnTo>
                <a:lnTo>
                  <a:pt x="75" y="266"/>
                </a:lnTo>
                <a:lnTo>
                  <a:pt x="95" y="266"/>
                </a:lnTo>
                <a:lnTo>
                  <a:pt x="185" y="266"/>
                </a:lnTo>
                <a:lnTo>
                  <a:pt x="185" y="28"/>
                </a:lnTo>
                <a:lnTo>
                  <a:pt x="185" y="0"/>
                </a:lnTo>
                <a:lnTo>
                  <a:pt x="213" y="0"/>
                </a:lnTo>
                <a:lnTo>
                  <a:pt x="369" y="0"/>
                </a:lnTo>
                <a:lnTo>
                  <a:pt x="372" y="0"/>
                </a:lnTo>
                <a:lnTo>
                  <a:pt x="374" y="0"/>
                </a:lnTo>
                <a:lnTo>
                  <a:pt x="674" y="37"/>
                </a:lnTo>
                <a:lnTo>
                  <a:pt x="698" y="41"/>
                </a:lnTo>
                <a:lnTo>
                  <a:pt x="698" y="65"/>
                </a:lnTo>
                <a:lnTo>
                  <a:pt x="698" y="266"/>
                </a:lnTo>
                <a:lnTo>
                  <a:pt x="778" y="266"/>
                </a:lnTo>
                <a:lnTo>
                  <a:pt x="778" y="266"/>
                </a:lnTo>
                <a:lnTo>
                  <a:pt x="796" y="266"/>
                </a:lnTo>
                <a:lnTo>
                  <a:pt x="814" y="272"/>
                </a:lnTo>
                <a:lnTo>
                  <a:pt x="830" y="282"/>
                </a:lnTo>
                <a:lnTo>
                  <a:pt x="845" y="292"/>
                </a:lnTo>
                <a:lnTo>
                  <a:pt x="857" y="306"/>
                </a:lnTo>
                <a:lnTo>
                  <a:pt x="865" y="323"/>
                </a:lnTo>
                <a:lnTo>
                  <a:pt x="871" y="341"/>
                </a:lnTo>
                <a:lnTo>
                  <a:pt x="873" y="359"/>
                </a:lnTo>
                <a:lnTo>
                  <a:pt x="873" y="605"/>
                </a:lnTo>
                <a:lnTo>
                  <a:pt x="873" y="605"/>
                </a:lnTo>
                <a:lnTo>
                  <a:pt x="871" y="625"/>
                </a:lnTo>
                <a:lnTo>
                  <a:pt x="865" y="641"/>
                </a:lnTo>
                <a:lnTo>
                  <a:pt x="857" y="658"/>
                </a:lnTo>
                <a:lnTo>
                  <a:pt x="845" y="672"/>
                </a:lnTo>
                <a:lnTo>
                  <a:pt x="830" y="684"/>
                </a:lnTo>
                <a:lnTo>
                  <a:pt x="814" y="692"/>
                </a:lnTo>
                <a:lnTo>
                  <a:pt x="796" y="698"/>
                </a:lnTo>
                <a:lnTo>
                  <a:pt x="778" y="700"/>
                </a:lnTo>
                <a:lnTo>
                  <a:pt x="767" y="700"/>
                </a:lnTo>
                <a:lnTo>
                  <a:pt x="767" y="700"/>
                </a:lnTo>
                <a:close/>
                <a:moveTo>
                  <a:pt x="199" y="700"/>
                </a:moveTo>
                <a:lnTo>
                  <a:pt x="199" y="747"/>
                </a:lnTo>
                <a:lnTo>
                  <a:pt x="690" y="747"/>
                </a:lnTo>
                <a:lnTo>
                  <a:pt x="690" y="700"/>
                </a:lnTo>
                <a:lnTo>
                  <a:pt x="199" y="700"/>
                </a:lnTo>
                <a:lnTo>
                  <a:pt x="199" y="700"/>
                </a:lnTo>
                <a:close/>
                <a:moveTo>
                  <a:pt x="311" y="246"/>
                </a:moveTo>
                <a:lnTo>
                  <a:pt x="587" y="246"/>
                </a:lnTo>
                <a:lnTo>
                  <a:pt x="587" y="264"/>
                </a:lnTo>
                <a:lnTo>
                  <a:pt x="311" y="264"/>
                </a:lnTo>
                <a:lnTo>
                  <a:pt x="311" y="246"/>
                </a:lnTo>
                <a:lnTo>
                  <a:pt x="311" y="246"/>
                </a:lnTo>
                <a:close/>
                <a:moveTo>
                  <a:pt x="311" y="183"/>
                </a:moveTo>
                <a:lnTo>
                  <a:pt x="572" y="183"/>
                </a:lnTo>
                <a:lnTo>
                  <a:pt x="572" y="201"/>
                </a:lnTo>
                <a:lnTo>
                  <a:pt x="311" y="201"/>
                </a:lnTo>
                <a:lnTo>
                  <a:pt x="311" y="183"/>
                </a:lnTo>
                <a:lnTo>
                  <a:pt x="311" y="183"/>
                </a:lnTo>
                <a:close/>
                <a:moveTo>
                  <a:pt x="311" y="126"/>
                </a:moveTo>
                <a:lnTo>
                  <a:pt x="432" y="126"/>
                </a:lnTo>
                <a:lnTo>
                  <a:pt x="432" y="144"/>
                </a:lnTo>
                <a:lnTo>
                  <a:pt x="311" y="144"/>
                </a:lnTo>
                <a:lnTo>
                  <a:pt x="311" y="126"/>
                </a:lnTo>
                <a:lnTo>
                  <a:pt x="311" y="126"/>
                </a:lnTo>
                <a:close/>
                <a:moveTo>
                  <a:pt x="633" y="89"/>
                </a:moveTo>
                <a:lnTo>
                  <a:pt x="603" y="130"/>
                </a:lnTo>
                <a:lnTo>
                  <a:pt x="434" y="65"/>
                </a:lnTo>
                <a:lnTo>
                  <a:pt x="633" y="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4" name="PA_任意多边形 15"/>
          <p:cNvSpPr>
            <a:spLocks noEditPoints="1"/>
          </p:cNvSpPr>
          <p:nvPr>
            <p:custDataLst>
              <p:tags r:id="rId14"/>
            </p:custDataLst>
          </p:nvPr>
        </p:nvSpPr>
        <p:spPr bwMode="auto">
          <a:xfrm>
            <a:off x="6017160" y="3307355"/>
            <a:ext cx="246747" cy="195083"/>
          </a:xfrm>
          <a:custGeom>
            <a:avLst/>
            <a:gdLst>
              <a:gd name="T0" fmla="*/ 576 w 917"/>
              <a:gd name="T1" fmla="*/ 114 h 725"/>
              <a:gd name="T2" fmla="*/ 580 w 917"/>
              <a:gd name="T3" fmla="*/ 37 h 725"/>
              <a:gd name="T4" fmla="*/ 617 w 917"/>
              <a:gd name="T5" fmla="*/ 0 h 725"/>
              <a:gd name="T6" fmla="*/ 917 w 917"/>
              <a:gd name="T7" fmla="*/ 0 h 725"/>
              <a:gd name="T8" fmla="*/ 917 w 917"/>
              <a:gd name="T9" fmla="*/ 686 h 725"/>
              <a:gd name="T10" fmla="*/ 879 w 917"/>
              <a:gd name="T11" fmla="*/ 725 h 725"/>
              <a:gd name="T12" fmla="*/ 580 w 917"/>
              <a:gd name="T13" fmla="*/ 725 h 725"/>
              <a:gd name="T14" fmla="*/ 580 w 917"/>
              <a:gd name="T15" fmla="*/ 587 h 725"/>
              <a:gd name="T16" fmla="*/ 414 w 917"/>
              <a:gd name="T17" fmla="*/ 587 h 725"/>
              <a:gd name="T18" fmla="*/ 452 w 917"/>
              <a:gd name="T19" fmla="*/ 664 h 725"/>
              <a:gd name="T20" fmla="*/ 140 w 917"/>
              <a:gd name="T21" fmla="*/ 723 h 725"/>
              <a:gd name="T22" fmla="*/ 186 w 917"/>
              <a:gd name="T23" fmla="*/ 664 h 725"/>
              <a:gd name="T24" fmla="*/ 38 w 917"/>
              <a:gd name="T25" fmla="*/ 587 h 725"/>
              <a:gd name="T26" fmla="*/ 0 w 917"/>
              <a:gd name="T27" fmla="*/ 550 h 725"/>
              <a:gd name="T28" fmla="*/ 0 w 917"/>
              <a:gd name="T29" fmla="*/ 114 h 725"/>
              <a:gd name="T30" fmla="*/ 38 w 917"/>
              <a:gd name="T31" fmla="*/ 114 h 725"/>
              <a:gd name="T32" fmla="*/ 201 w 917"/>
              <a:gd name="T33" fmla="*/ 453 h 725"/>
              <a:gd name="T34" fmla="*/ 160 w 917"/>
              <a:gd name="T35" fmla="*/ 327 h 725"/>
              <a:gd name="T36" fmla="*/ 160 w 917"/>
              <a:gd name="T37" fmla="*/ 453 h 725"/>
              <a:gd name="T38" fmla="*/ 450 w 917"/>
              <a:gd name="T39" fmla="*/ 453 h 725"/>
              <a:gd name="T40" fmla="*/ 408 w 917"/>
              <a:gd name="T41" fmla="*/ 242 h 725"/>
              <a:gd name="T42" fmla="*/ 408 w 917"/>
              <a:gd name="T43" fmla="*/ 453 h 725"/>
              <a:gd name="T44" fmla="*/ 387 w 917"/>
              <a:gd name="T45" fmla="*/ 453 h 725"/>
              <a:gd name="T46" fmla="*/ 347 w 917"/>
              <a:gd name="T47" fmla="*/ 374 h 725"/>
              <a:gd name="T48" fmla="*/ 347 w 917"/>
              <a:gd name="T49" fmla="*/ 453 h 725"/>
              <a:gd name="T50" fmla="*/ 325 w 917"/>
              <a:gd name="T51" fmla="*/ 453 h 725"/>
              <a:gd name="T52" fmla="*/ 284 w 917"/>
              <a:gd name="T53" fmla="*/ 351 h 725"/>
              <a:gd name="T54" fmla="*/ 284 w 917"/>
              <a:gd name="T55" fmla="*/ 453 h 725"/>
              <a:gd name="T56" fmla="*/ 264 w 917"/>
              <a:gd name="T57" fmla="*/ 453 h 725"/>
              <a:gd name="T58" fmla="*/ 223 w 917"/>
              <a:gd name="T59" fmla="*/ 296 h 725"/>
              <a:gd name="T60" fmla="*/ 223 w 917"/>
              <a:gd name="T61" fmla="*/ 453 h 725"/>
              <a:gd name="T62" fmla="*/ 840 w 917"/>
              <a:gd name="T63" fmla="*/ 254 h 725"/>
              <a:gd name="T64" fmla="*/ 694 w 917"/>
              <a:gd name="T65" fmla="*/ 207 h 725"/>
              <a:gd name="T66" fmla="*/ 840 w 917"/>
              <a:gd name="T67" fmla="*/ 134 h 725"/>
              <a:gd name="T68" fmla="*/ 655 w 917"/>
              <a:gd name="T69" fmla="*/ 75 h 725"/>
              <a:gd name="T70" fmla="*/ 840 w 917"/>
              <a:gd name="T71" fmla="*/ 648 h 725"/>
              <a:gd name="T72" fmla="*/ 694 w 917"/>
              <a:gd name="T73" fmla="*/ 327 h 725"/>
              <a:gd name="T74" fmla="*/ 694 w 917"/>
              <a:gd name="T75" fmla="*/ 254 h 725"/>
              <a:gd name="T76" fmla="*/ 75 w 917"/>
              <a:gd name="T77" fmla="*/ 189 h 725"/>
              <a:gd name="T78" fmla="*/ 540 w 917"/>
              <a:gd name="T79" fmla="*/ 512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17" h="725">
                <a:moveTo>
                  <a:pt x="38" y="114"/>
                </a:moveTo>
                <a:lnTo>
                  <a:pt x="576" y="114"/>
                </a:lnTo>
                <a:lnTo>
                  <a:pt x="580" y="114"/>
                </a:lnTo>
                <a:lnTo>
                  <a:pt x="580" y="37"/>
                </a:lnTo>
                <a:lnTo>
                  <a:pt x="580" y="0"/>
                </a:lnTo>
                <a:lnTo>
                  <a:pt x="617" y="0"/>
                </a:lnTo>
                <a:lnTo>
                  <a:pt x="879" y="0"/>
                </a:lnTo>
                <a:lnTo>
                  <a:pt x="917" y="0"/>
                </a:lnTo>
                <a:lnTo>
                  <a:pt x="917" y="37"/>
                </a:lnTo>
                <a:lnTo>
                  <a:pt x="917" y="686"/>
                </a:lnTo>
                <a:lnTo>
                  <a:pt x="917" y="725"/>
                </a:lnTo>
                <a:lnTo>
                  <a:pt x="879" y="725"/>
                </a:lnTo>
                <a:lnTo>
                  <a:pt x="617" y="725"/>
                </a:lnTo>
                <a:lnTo>
                  <a:pt x="580" y="725"/>
                </a:lnTo>
                <a:lnTo>
                  <a:pt x="580" y="686"/>
                </a:lnTo>
                <a:lnTo>
                  <a:pt x="580" y="587"/>
                </a:lnTo>
                <a:lnTo>
                  <a:pt x="576" y="587"/>
                </a:lnTo>
                <a:lnTo>
                  <a:pt x="414" y="587"/>
                </a:lnTo>
                <a:lnTo>
                  <a:pt x="414" y="664"/>
                </a:lnTo>
                <a:lnTo>
                  <a:pt x="452" y="664"/>
                </a:lnTo>
                <a:lnTo>
                  <a:pt x="452" y="723"/>
                </a:lnTo>
                <a:lnTo>
                  <a:pt x="140" y="723"/>
                </a:lnTo>
                <a:lnTo>
                  <a:pt x="140" y="664"/>
                </a:lnTo>
                <a:lnTo>
                  <a:pt x="186" y="664"/>
                </a:lnTo>
                <a:lnTo>
                  <a:pt x="186" y="587"/>
                </a:lnTo>
                <a:lnTo>
                  <a:pt x="38" y="587"/>
                </a:lnTo>
                <a:lnTo>
                  <a:pt x="0" y="587"/>
                </a:lnTo>
                <a:lnTo>
                  <a:pt x="0" y="550"/>
                </a:lnTo>
                <a:lnTo>
                  <a:pt x="0" y="150"/>
                </a:lnTo>
                <a:lnTo>
                  <a:pt x="0" y="114"/>
                </a:lnTo>
                <a:lnTo>
                  <a:pt x="38" y="114"/>
                </a:lnTo>
                <a:lnTo>
                  <a:pt x="38" y="114"/>
                </a:lnTo>
                <a:close/>
                <a:moveTo>
                  <a:pt x="160" y="453"/>
                </a:moveTo>
                <a:lnTo>
                  <a:pt x="201" y="453"/>
                </a:lnTo>
                <a:lnTo>
                  <a:pt x="201" y="327"/>
                </a:lnTo>
                <a:lnTo>
                  <a:pt x="160" y="327"/>
                </a:lnTo>
                <a:lnTo>
                  <a:pt x="160" y="453"/>
                </a:lnTo>
                <a:lnTo>
                  <a:pt x="160" y="453"/>
                </a:lnTo>
                <a:close/>
                <a:moveTo>
                  <a:pt x="408" y="453"/>
                </a:moveTo>
                <a:lnTo>
                  <a:pt x="450" y="453"/>
                </a:lnTo>
                <a:lnTo>
                  <a:pt x="450" y="242"/>
                </a:lnTo>
                <a:lnTo>
                  <a:pt x="408" y="242"/>
                </a:lnTo>
                <a:lnTo>
                  <a:pt x="408" y="453"/>
                </a:lnTo>
                <a:lnTo>
                  <a:pt x="408" y="453"/>
                </a:lnTo>
                <a:close/>
                <a:moveTo>
                  <a:pt x="347" y="453"/>
                </a:moveTo>
                <a:lnTo>
                  <a:pt x="387" y="453"/>
                </a:lnTo>
                <a:lnTo>
                  <a:pt x="387" y="374"/>
                </a:lnTo>
                <a:lnTo>
                  <a:pt x="347" y="374"/>
                </a:lnTo>
                <a:lnTo>
                  <a:pt x="347" y="453"/>
                </a:lnTo>
                <a:lnTo>
                  <a:pt x="347" y="453"/>
                </a:lnTo>
                <a:close/>
                <a:moveTo>
                  <a:pt x="284" y="453"/>
                </a:moveTo>
                <a:lnTo>
                  <a:pt x="325" y="453"/>
                </a:lnTo>
                <a:lnTo>
                  <a:pt x="325" y="351"/>
                </a:lnTo>
                <a:lnTo>
                  <a:pt x="284" y="351"/>
                </a:lnTo>
                <a:lnTo>
                  <a:pt x="284" y="453"/>
                </a:lnTo>
                <a:lnTo>
                  <a:pt x="284" y="453"/>
                </a:lnTo>
                <a:close/>
                <a:moveTo>
                  <a:pt x="223" y="453"/>
                </a:moveTo>
                <a:lnTo>
                  <a:pt x="264" y="453"/>
                </a:lnTo>
                <a:lnTo>
                  <a:pt x="264" y="296"/>
                </a:lnTo>
                <a:lnTo>
                  <a:pt x="223" y="296"/>
                </a:lnTo>
                <a:lnTo>
                  <a:pt x="223" y="453"/>
                </a:lnTo>
                <a:lnTo>
                  <a:pt x="223" y="453"/>
                </a:lnTo>
                <a:close/>
                <a:moveTo>
                  <a:pt x="694" y="254"/>
                </a:moveTo>
                <a:lnTo>
                  <a:pt x="840" y="254"/>
                </a:lnTo>
                <a:lnTo>
                  <a:pt x="840" y="207"/>
                </a:lnTo>
                <a:lnTo>
                  <a:pt x="694" y="207"/>
                </a:lnTo>
                <a:lnTo>
                  <a:pt x="694" y="134"/>
                </a:lnTo>
                <a:lnTo>
                  <a:pt x="840" y="134"/>
                </a:lnTo>
                <a:lnTo>
                  <a:pt x="840" y="75"/>
                </a:lnTo>
                <a:lnTo>
                  <a:pt x="655" y="75"/>
                </a:lnTo>
                <a:lnTo>
                  <a:pt x="655" y="648"/>
                </a:lnTo>
                <a:lnTo>
                  <a:pt x="840" y="648"/>
                </a:lnTo>
                <a:lnTo>
                  <a:pt x="840" y="327"/>
                </a:lnTo>
                <a:lnTo>
                  <a:pt x="694" y="327"/>
                </a:lnTo>
                <a:lnTo>
                  <a:pt x="694" y="254"/>
                </a:lnTo>
                <a:lnTo>
                  <a:pt x="694" y="254"/>
                </a:lnTo>
                <a:close/>
                <a:moveTo>
                  <a:pt x="540" y="189"/>
                </a:moveTo>
                <a:lnTo>
                  <a:pt x="75" y="189"/>
                </a:lnTo>
                <a:lnTo>
                  <a:pt x="75" y="512"/>
                </a:lnTo>
                <a:lnTo>
                  <a:pt x="540" y="512"/>
                </a:lnTo>
                <a:lnTo>
                  <a:pt x="540" y="1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6" name="PA_任意多边形 21"/>
          <p:cNvSpPr>
            <a:spLocks noEditPoints="1"/>
          </p:cNvSpPr>
          <p:nvPr>
            <p:custDataLst>
              <p:tags r:id="rId15"/>
            </p:custDataLst>
          </p:nvPr>
        </p:nvSpPr>
        <p:spPr bwMode="auto">
          <a:xfrm>
            <a:off x="8919062" y="4240466"/>
            <a:ext cx="171941" cy="230063"/>
          </a:xfrm>
          <a:custGeom>
            <a:avLst/>
            <a:gdLst>
              <a:gd name="T0" fmla="*/ 393 w 639"/>
              <a:gd name="T1" fmla="*/ 2 h 855"/>
              <a:gd name="T2" fmla="*/ 562 w 639"/>
              <a:gd name="T3" fmla="*/ 25 h 855"/>
              <a:gd name="T4" fmla="*/ 564 w 639"/>
              <a:gd name="T5" fmla="*/ 55 h 855"/>
              <a:gd name="T6" fmla="*/ 552 w 639"/>
              <a:gd name="T7" fmla="*/ 132 h 855"/>
              <a:gd name="T8" fmla="*/ 523 w 639"/>
              <a:gd name="T9" fmla="*/ 201 h 855"/>
              <a:gd name="T10" fmla="*/ 493 w 639"/>
              <a:gd name="T11" fmla="*/ 240 h 855"/>
              <a:gd name="T12" fmla="*/ 442 w 639"/>
              <a:gd name="T13" fmla="*/ 280 h 855"/>
              <a:gd name="T14" fmla="*/ 383 w 639"/>
              <a:gd name="T15" fmla="*/ 307 h 855"/>
              <a:gd name="T16" fmla="*/ 339 w 639"/>
              <a:gd name="T17" fmla="*/ 242 h 855"/>
              <a:gd name="T18" fmla="*/ 353 w 639"/>
              <a:gd name="T19" fmla="*/ 228 h 855"/>
              <a:gd name="T20" fmla="*/ 371 w 639"/>
              <a:gd name="T21" fmla="*/ 195 h 855"/>
              <a:gd name="T22" fmla="*/ 377 w 639"/>
              <a:gd name="T23" fmla="*/ 148 h 855"/>
              <a:gd name="T24" fmla="*/ 373 w 639"/>
              <a:gd name="T25" fmla="*/ 118 h 855"/>
              <a:gd name="T26" fmla="*/ 361 w 639"/>
              <a:gd name="T27" fmla="*/ 79 h 855"/>
              <a:gd name="T28" fmla="*/ 339 w 639"/>
              <a:gd name="T29" fmla="*/ 57 h 855"/>
              <a:gd name="T30" fmla="*/ 639 w 639"/>
              <a:gd name="T31" fmla="*/ 37 h 855"/>
              <a:gd name="T32" fmla="*/ 611 w 639"/>
              <a:gd name="T33" fmla="*/ 31 h 855"/>
              <a:gd name="T34" fmla="*/ 611 w 639"/>
              <a:gd name="T35" fmla="*/ 89 h 855"/>
              <a:gd name="T36" fmla="*/ 588 w 639"/>
              <a:gd name="T37" fmla="*/ 181 h 855"/>
              <a:gd name="T38" fmla="*/ 546 w 639"/>
              <a:gd name="T39" fmla="*/ 258 h 855"/>
              <a:gd name="T40" fmla="*/ 505 w 639"/>
              <a:gd name="T41" fmla="*/ 303 h 855"/>
              <a:gd name="T42" fmla="*/ 434 w 639"/>
              <a:gd name="T43" fmla="*/ 349 h 855"/>
              <a:gd name="T44" fmla="*/ 349 w 639"/>
              <a:gd name="T45" fmla="*/ 374 h 855"/>
              <a:gd name="T46" fmla="*/ 290 w 639"/>
              <a:gd name="T47" fmla="*/ 374 h 855"/>
              <a:gd name="T48" fmla="*/ 205 w 639"/>
              <a:gd name="T49" fmla="*/ 349 h 855"/>
              <a:gd name="T50" fmla="*/ 134 w 639"/>
              <a:gd name="T51" fmla="*/ 303 h 855"/>
              <a:gd name="T52" fmla="*/ 93 w 639"/>
              <a:gd name="T53" fmla="*/ 258 h 855"/>
              <a:gd name="T54" fmla="*/ 50 w 639"/>
              <a:gd name="T55" fmla="*/ 181 h 855"/>
              <a:gd name="T56" fmla="*/ 28 w 639"/>
              <a:gd name="T57" fmla="*/ 89 h 855"/>
              <a:gd name="T58" fmla="*/ 28 w 639"/>
              <a:gd name="T59" fmla="*/ 31 h 855"/>
              <a:gd name="T60" fmla="*/ 0 w 639"/>
              <a:gd name="T61" fmla="*/ 534 h 855"/>
              <a:gd name="T62" fmla="*/ 6 w 639"/>
              <a:gd name="T63" fmla="*/ 599 h 855"/>
              <a:gd name="T64" fmla="*/ 38 w 639"/>
              <a:gd name="T65" fmla="*/ 686 h 855"/>
              <a:gd name="T66" fmla="*/ 93 w 639"/>
              <a:gd name="T67" fmla="*/ 759 h 855"/>
              <a:gd name="T68" fmla="*/ 168 w 639"/>
              <a:gd name="T69" fmla="*/ 816 h 855"/>
              <a:gd name="T70" fmla="*/ 255 w 639"/>
              <a:gd name="T71" fmla="*/ 849 h 855"/>
              <a:gd name="T72" fmla="*/ 320 w 639"/>
              <a:gd name="T73" fmla="*/ 855 h 855"/>
              <a:gd name="T74" fmla="*/ 383 w 639"/>
              <a:gd name="T75" fmla="*/ 849 h 855"/>
              <a:gd name="T76" fmla="*/ 473 w 639"/>
              <a:gd name="T77" fmla="*/ 816 h 855"/>
              <a:gd name="T78" fmla="*/ 546 w 639"/>
              <a:gd name="T79" fmla="*/ 759 h 855"/>
              <a:gd name="T80" fmla="*/ 601 w 639"/>
              <a:gd name="T81" fmla="*/ 686 h 855"/>
              <a:gd name="T82" fmla="*/ 633 w 639"/>
              <a:gd name="T83" fmla="*/ 599 h 855"/>
              <a:gd name="T84" fmla="*/ 639 w 639"/>
              <a:gd name="T85" fmla="*/ 37 h 855"/>
              <a:gd name="T86" fmla="*/ 81 w 639"/>
              <a:gd name="T87" fmla="*/ 23 h 855"/>
              <a:gd name="T88" fmla="*/ 243 w 639"/>
              <a:gd name="T89" fmla="*/ 2 h 855"/>
              <a:gd name="T90" fmla="*/ 296 w 639"/>
              <a:gd name="T91" fmla="*/ 55 h 855"/>
              <a:gd name="T92" fmla="*/ 274 w 639"/>
              <a:gd name="T93" fmla="*/ 77 h 855"/>
              <a:gd name="T94" fmla="*/ 259 w 639"/>
              <a:gd name="T95" fmla="*/ 118 h 855"/>
              <a:gd name="T96" fmla="*/ 257 w 639"/>
              <a:gd name="T97" fmla="*/ 148 h 855"/>
              <a:gd name="T98" fmla="*/ 264 w 639"/>
              <a:gd name="T99" fmla="*/ 195 h 855"/>
              <a:gd name="T100" fmla="*/ 280 w 639"/>
              <a:gd name="T101" fmla="*/ 230 h 855"/>
              <a:gd name="T102" fmla="*/ 296 w 639"/>
              <a:gd name="T103" fmla="*/ 313 h 855"/>
              <a:gd name="T104" fmla="*/ 255 w 639"/>
              <a:gd name="T105" fmla="*/ 305 h 855"/>
              <a:gd name="T106" fmla="*/ 199 w 639"/>
              <a:gd name="T107" fmla="*/ 280 h 855"/>
              <a:gd name="T108" fmla="*/ 150 w 639"/>
              <a:gd name="T109" fmla="*/ 240 h 855"/>
              <a:gd name="T110" fmla="*/ 119 w 639"/>
              <a:gd name="T111" fmla="*/ 201 h 855"/>
              <a:gd name="T112" fmla="*/ 91 w 639"/>
              <a:gd name="T113" fmla="*/ 132 h 855"/>
              <a:gd name="T114" fmla="*/ 81 w 639"/>
              <a:gd name="T115" fmla="*/ 55 h 855"/>
              <a:gd name="T116" fmla="*/ 81 w 639"/>
              <a:gd name="T117" fmla="*/ 23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9" h="855">
                <a:moveTo>
                  <a:pt x="339" y="0"/>
                </a:moveTo>
                <a:lnTo>
                  <a:pt x="339" y="0"/>
                </a:lnTo>
                <a:lnTo>
                  <a:pt x="393" y="2"/>
                </a:lnTo>
                <a:lnTo>
                  <a:pt x="450" y="6"/>
                </a:lnTo>
                <a:lnTo>
                  <a:pt x="505" y="14"/>
                </a:lnTo>
                <a:lnTo>
                  <a:pt x="562" y="25"/>
                </a:lnTo>
                <a:lnTo>
                  <a:pt x="562" y="25"/>
                </a:lnTo>
                <a:lnTo>
                  <a:pt x="564" y="55"/>
                </a:lnTo>
                <a:lnTo>
                  <a:pt x="564" y="55"/>
                </a:lnTo>
                <a:lnTo>
                  <a:pt x="562" y="81"/>
                </a:lnTo>
                <a:lnTo>
                  <a:pt x="558" y="108"/>
                </a:lnTo>
                <a:lnTo>
                  <a:pt x="552" y="132"/>
                </a:lnTo>
                <a:lnTo>
                  <a:pt x="544" y="156"/>
                </a:lnTo>
                <a:lnTo>
                  <a:pt x="536" y="179"/>
                </a:lnTo>
                <a:lnTo>
                  <a:pt x="523" y="201"/>
                </a:lnTo>
                <a:lnTo>
                  <a:pt x="509" y="219"/>
                </a:lnTo>
                <a:lnTo>
                  <a:pt x="493" y="240"/>
                </a:lnTo>
                <a:lnTo>
                  <a:pt x="493" y="240"/>
                </a:lnTo>
                <a:lnTo>
                  <a:pt x="479" y="254"/>
                </a:lnTo>
                <a:lnTo>
                  <a:pt x="460" y="268"/>
                </a:lnTo>
                <a:lnTo>
                  <a:pt x="442" y="280"/>
                </a:lnTo>
                <a:lnTo>
                  <a:pt x="424" y="292"/>
                </a:lnTo>
                <a:lnTo>
                  <a:pt x="404" y="301"/>
                </a:lnTo>
                <a:lnTo>
                  <a:pt x="383" y="307"/>
                </a:lnTo>
                <a:lnTo>
                  <a:pt x="361" y="311"/>
                </a:lnTo>
                <a:lnTo>
                  <a:pt x="339" y="315"/>
                </a:lnTo>
                <a:lnTo>
                  <a:pt x="339" y="242"/>
                </a:lnTo>
                <a:lnTo>
                  <a:pt x="339" y="242"/>
                </a:lnTo>
                <a:lnTo>
                  <a:pt x="347" y="236"/>
                </a:lnTo>
                <a:lnTo>
                  <a:pt x="353" y="228"/>
                </a:lnTo>
                <a:lnTo>
                  <a:pt x="361" y="217"/>
                </a:lnTo>
                <a:lnTo>
                  <a:pt x="365" y="207"/>
                </a:lnTo>
                <a:lnTo>
                  <a:pt x="371" y="195"/>
                </a:lnTo>
                <a:lnTo>
                  <a:pt x="373" y="181"/>
                </a:lnTo>
                <a:lnTo>
                  <a:pt x="377" y="165"/>
                </a:lnTo>
                <a:lnTo>
                  <a:pt x="377" y="148"/>
                </a:lnTo>
                <a:lnTo>
                  <a:pt x="377" y="148"/>
                </a:lnTo>
                <a:lnTo>
                  <a:pt x="377" y="132"/>
                </a:lnTo>
                <a:lnTo>
                  <a:pt x="373" y="118"/>
                </a:lnTo>
                <a:lnTo>
                  <a:pt x="371" y="104"/>
                </a:lnTo>
                <a:lnTo>
                  <a:pt x="365" y="89"/>
                </a:lnTo>
                <a:lnTo>
                  <a:pt x="361" y="79"/>
                </a:lnTo>
                <a:lnTo>
                  <a:pt x="353" y="69"/>
                </a:lnTo>
                <a:lnTo>
                  <a:pt x="347" y="61"/>
                </a:lnTo>
                <a:lnTo>
                  <a:pt x="339" y="57"/>
                </a:lnTo>
                <a:lnTo>
                  <a:pt x="339" y="0"/>
                </a:lnTo>
                <a:lnTo>
                  <a:pt x="339" y="0"/>
                </a:lnTo>
                <a:close/>
                <a:moveTo>
                  <a:pt x="639" y="37"/>
                </a:moveTo>
                <a:lnTo>
                  <a:pt x="639" y="37"/>
                </a:lnTo>
                <a:lnTo>
                  <a:pt x="611" y="31"/>
                </a:lnTo>
                <a:lnTo>
                  <a:pt x="611" y="31"/>
                </a:lnTo>
                <a:lnTo>
                  <a:pt x="611" y="57"/>
                </a:lnTo>
                <a:lnTo>
                  <a:pt x="611" y="57"/>
                </a:lnTo>
                <a:lnTo>
                  <a:pt x="611" y="89"/>
                </a:lnTo>
                <a:lnTo>
                  <a:pt x="605" y="120"/>
                </a:lnTo>
                <a:lnTo>
                  <a:pt x="599" y="150"/>
                </a:lnTo>
                <a:lnTo>
                  <a:pt x="588" y="181"/>
                </a:lnTo>
                <a:lnTo>
                  <a:pt x="576" y="207"/>
                </a:lnTo>
                <a:lnTo>
                  <a:pt x="562" y="234"/>
                </a:lnTo>
                <a:lnTo>
                  <a:pt x="546" y="258"/>
                </a:lnTo>
                <a:lnTo>
                  <a:pt x="527" y="280"/>
                </a:lnTo>
                <a:lnTo>
                  <a:pt x="527" y="280"/>
                </a:lnTo>
                <a:lnTo>
                  <a:pt x="505" y="303"/>
                </a:lnTo>
                <a:lnTo>
                  <a:pt x="483" y="321"/>
                </a:lnTo>
                <a:lnTo>
                  <a:pt x="458" y="337"/>
                </a:lnTo>
                <a:lnTo>
                  <a:pt x="434" y="349"/>
                </a:lnTo>
                <a:lnTo>
                  <a:pt x="406" y="361"/>
                </a:lnTo>
                <a:lnTo>
                  <a:pt x="379" y="368"/>
                </a:lnTo>
                <a:lnTo>
                  <a:pt x="349" y="374"/>
                </a:lnTo>
                <a:lnTo>
                  <a:pt x="320" y="376"/>
                </a:lnTo>
                <a:lnTo>
                  <a:pt x="320" y="376"/>
                </a:lnTo>
                <a:lnTo>
                  <a:pt x="290" y="374"/>
                </a:lnTo>
                <a:lnTo>
                  <a:pt x="259" y="368"/>
                </a:lnTo>
                <a:lnTo>
                  <a:pt x="233" y="361"/>
                </a:lnTo>
                <a:lnTo>
                  <a:pt x="205" y="349"/>
                </a:lnTo>
                <a:lnTo>
                  <a:pt x="180" y="337"/>
                </a:lnTo>
                <a:lnTo>
                  <a:pt x="156" y="321"/>
                </a:lnTo>
                <a:lnTo>
                  <a:pt x="134" y="303"/>
                </a:lnTo>
                <a:lnTo>
                  <a:pt x="113" y="280"/>
                </a:lnTo>
                <a:lnTo>
                  <a:pt x="113" y="280"/>
                </a:lnTo>
                <a:lnTo>
                  <a:pt x="93" y="258"/>
                </a:lnTo>
                <a:lnTo>
                  <a:pt x="77" y="234"/>
                </a:lnTo>
                <a:lnTo>
                  <a:pt x="63" y="207"/>
                </a:lnTo>
                <a:lnTo>
                  <a:pt x="50" y="181"/>
                </a:lnTo>
                <a:lnTo>
                  <a:pt x="40" y="150"/>
                </a:lnTo>
                <a:lnTo>
                  <a:pt x="34" y="120"/>
                </a:lnTo>
                <a:lnTo>
                  <a:pt x="28" y="89"/>
                </a:lnTo>
                <a:lnTo>
                  <a:pt x="28" y="57"/>
                </a:lnTo>
                <a:lnTo>
                  <a:pt x="28" y="57"/>
                </a:lnTo>
                <a:lnTo>
                  <a:pt x="28" y="31"/>
                </a:lnTo>
                <a:lnTo>
                  <a:pt x="28" y="31"/>
                </a:lnTo>
                <a:lnTo>
                  <a:pt x="0" y="37"/>
                </a:lnTo>
                <a:lnTo>
                  <a:pt x="0" y="534"/>
                </a:lnTo>
                <a:lnTo>
                  <a:pt x="0" y="534"/>
                </a:lnTo>
                <a:lnTo>
                  <a:pt x="2" y="566"/>
                </a:lnTo>
                <a:lnTo>
                  <a:pt x="6" y="599"/>
                </a:lnTo>
                <a:lnTo>
                  <a:pt x="14" y="629"/>
                </a:lnTo>
                <a:lnTo>
                  <a:pt x="24" y="658"/>
                </a:lnTo>
                <a:lnTo>
                  <a:pt x="38" y="686"/>
                </a:lnTo>
                <a:lnTo>
                  <a:pt x="54" y="713"/>
                </a:lnTo>
                <a:lnTo>
                  <a:pt x="73" y="737"/>
                </a:lnTo>
                <a:lnTo>
                  <a:pt x="93" y="759"/>
                </a:lnTo>
                <a:lnTo>
                  <a:pt x="117" y="782"/>
                </a:lnTo>
                <a:lnTo>
                  <a:pt x="142" y="800"/>
                </a:lnTo>
                <a:lnTo>
                  <a:pt x="168" y="816"/>
                </a:lnTo>
                <a:lnTo>
                  <a:pt x="195" y="828"/>
                </a:lnTo>
                <a:lnTo>
                  <a:pt x="225" y="841"/>
                </a:lnTo>
                <a:lnTo>
                  <a:pt x="255" y="849"/>
                </a:lnTo>
                <a:lnTo>
                  <a:pt x="288" y="853"/>
                </a:lnTo>
                <a:lnTo>
                  <a:pt x="320" y="855"/>
                </a:lnTo>
                <a:lnTo>
                  <a:pt x="320" y="855"/>
                </a:lnTo>
                <a:lnTo>
                  <a:pt x="320" y="855"/>
                </a:lnTo>
                <a:lnTo>
                  <a:pt x="353" y="853"/>
                </a:lnTo>
                <a:lnTo>
                  <a:pt x="383" y="849"/>
                </a:lnTo>
                <a:lnTo>
                  <a:pt x="414" y="841"/>
                </a:lnTo>
                <a:lnTo>
                  <a:pt x="444" y="828"/>
                </a:lnTo>
                <a:lnTo>
                  <a:pt x="473" y="816"/>
                </a:lnTo>
                <a:lnTo>
                  <a:pt x="499" y="800"/>
                </a:lnTo>
                <a:lnTo>
                  <a:pt x="523" y="782"/>
                </a:lnTo>
                <a:lnTo>
                  <a:pt x="546" y="759"/>
                </a:lnTo>
                <a:lnTo>
                  <a:pt x="566" y="737"/>
                </a:lnTo>
                <a:lnTo>
                  <a:pt x="584" y="713"/>
                </a:lnTo>
                <a:lnTo>
                  <a:pt x="601" y="686"/>
                </a:lnTo>
                <a:lnTo>
                  <a:pt x="615" y="658"/>
                </a:lnTo>
                <a:lnTo>
                  <a:pt x="625" y="629"/>
                </a:lnTo>
                <a:lnTo>
                  <a:pt x="633" y="599"/>
                </a:lnTo>
                <a:lnTo>
                  <a:pt x="639" y="566"/>
                </a:lnTo>
                <a:lnTo>
                  <a:pt x="639" y="534"/>
                </a:lnTo>
                <a:lnTo>
                  <a:pt x="639" y="37"/>
                </a:lnTo>
                <a:lnTo>
                  <a:pt x="639" y="37"/>
                </a:lnTo>
                <a:close/>
                <a:moveTo>
                  <a:pt x="81" y="23"/>
                </a:moveTo>
                <a:lnTo>
                  <a:pt x="81" y="23"/>
                </a:lnTo>
                <a:lnTo>
                  <a:pt x="136" y="12"/>
                </a:lnTo>
                <a:lnTo>
                  <a:pt x="188" y="6"/>
                </a:lnTo>
                <a:lnTo>
                  <a:pt x="243" y="2"/>
                </a:lnTo>
                <a:lnTo>
                  <a:pt x="296" y="0"/>
                </a:lnTo>
                <a:lnTo>
                  <a:pt x="296" y="55"/>
                </a:lnTo>
                <a:lnTo>
                  <a:pt x="296" y="55"/>
                </a:lnTo>
                <a:lnTo>
                  <a:pt x="288" y="61"/>
                </a:lnTo>
                <a:lnTo>
                  <a:pt x="280" y="69"/>
                </a:lnTo>
                <a:lnTo>
                  <a:pt x="274" y="77"/>
                </a:lnTo>
                <a:lnTo>
                  <a:pt x="268" y="89"/>
                </a:lnTo>
                <a:lnTo>
                  <a:pt x="264" y="102"/>
                </a:lnTo>
                <a:lnTo>
                  <a:pt x="259" y="118"/>
                </a:lnTo>
                <a:lnTo>
                  <a:pt x="257" y="132"/>
                </a:lnTo>
                <a:lnTo>
                  <a:pt x="257" y="148"/>
                </a:lnTo>
                <a:lnTo>
                  <a:pt x="257" y="148"/>
                </a:lnTo>
                <a:lnTo>
                  <a:pt x="257" y="165"/>
                </a:lnTo>
                <a:lnTo>
                  <a:pt x="259" y="181"/>
                </a:lnTo>
                <a:lnTo>
                  <a:pt x="264" y="195"/>
                </a:lnTo>
                <a:lnTo>
                  <a:pt x="268" y="207"/>
                </a:lnTo>
                <a:lnTo>
                  <a:pt x="274" y="219"/>
                </a:lnTo>
                <a:lnTo>
                  <a:pt x="280" y="230"/>
                </a:lnTo>
                <a:lnTo>
                  <a:pt x="288" y="236"/>
                </a:lnTo>
                <a:lnTo>
                  <a:pt x="296" y="242"/>
                </a:lnTo>
                <a:lnTo>
                  <a:pt x="296" y="313"/>
                </a:lnTo>
                <a:lnTo>
                  <a:pt x="296" y="313"/>
                </a:lnTo>
                <a:lnTo>
                  <a:pt x="276" y="311"/>
                </a:lnTo>
                <a:lnTo>
                  <a:pt x="255" y="305"/>
                </a:lnTo>
                <a:lnTo>
                  <a:pt x="235" y="299"/>
                </a:lnTo>
                <a:lnTo>
                  <a:pt x="217" y="290"/>
                </a:lnTo>
                <a:lnTo>
                  <a:pt x="199" y="280"/>
                </a:lnTo>
                <a:lnTo>
                  <a:pt x="180" y="268"/>
                </a:lnTo>
                <a:lnTo>
                  <a:pt x="164" y="254"/>
                </a:lnTo>
                <a:lnTo>
                  <a:pt x="150" y="240"/>
                </a:lnTo>
                <a:lnTo>
                  <a:pt x="150" y="240"/>
                </a:lnTo>
                <a:lnTo>
                  <a:pt x="134" y="219"/>
                </a:lnTo>
                <a:lnTo>
                  <a:pt x="119" y="201"/>
                </a:lnTo>
                <a:lnTo>
                  <a:pt x="109" y="179"/>
                </a:lnTo>
                <a:lnTo>
                  <a:pt x="99" y="156"/>
                </a:lnTo>
                <a:lnTo>
                  <a:pt x="91" y="132"/>
                </a:lnTo>
                <a:lnTo>
                  <a:pt x="85" y="108"/>
                </a:lnTo>
                <a:lnTo>
                  <a:pt x="81" y="81"/>
                </a:lnTo>
                <a:lnTo>
                  <a:pt x="81" y="55"/>
                </a:lnTo>
                <a:lnTo>
                  <a:pt x="81" y="55"/>
                </a:lnTo>
                <a:lnTo>
                  <a:pt x="81" y="23"/>
                </a:lnTo>
                <a:lnTo>
                  <a:pt x="81" y="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5439742B-4A6B-4C79-9954-8510889F02A7}"/>
              </a:ext>
            </a:extLst>
          </p:cNvPr>
          <p:cNvSpPr txBox="1"/>
          <p:nvPr/>
        </p:nvSpPr>
        <p:spPr>
          <a:xfrm>
            <a:off x="5866216" y="1962021"/>
            <a:ext cx="5230919" cy="70788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“五型班组”的具体措施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6C7EAC4-0D5B-484C-8EB4-B96EBE880A58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10" y="1928639"/>
            <a:ext cx="4305079" cy="43050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9" grpId="0"/>
      <p:bldP spid="31" grpId="0"/>
      <p:bldP spid="33" grpId="0"/>
      <p:bldP spid="35" grpId="0"/>
      <p:bldP spid="37" grpId="0"/>
      <p:bldP spid="41" grpId="0" animBg="1"/>
      <p:bldP spid="42" grpId="0" animBg="1"/>
      <p:bldP spid="43" grpId="0" animBg="1"/>
      <p:bldP spid="44" grpId="0" animBg="1"/>
      <p:bldP spid="46" grpId="0" animBg="1"/>
      <p:bldP spid="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43D7BDF-E6CA-4CC0-820A-5203A0095D6A}"/>
              </a:ext>
            </a:extLst>
          </p:cNvPr>
          <p:cNvSpPr txBox="1"/>
          <p:nvPr/>
        </p:nvSpPr>
        <p:spPr>
          <a:xfrm>
            <a:off x="5089355" y="1152055"/>
            <a:ext cx="24016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第二章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EDEB460-DD73-40B5-8398-A34FD0640005}"/>
              </a:ext>
            </a:extLst>
          </p:cNvPr>
          <p:cNvSpPr txBox="1"/>
          <p:nvPr/>
        </p:nvSpPr>
        <p:spPr>
          <a:xfrm>
            <a:off x="2687685" y="2122528"/>
            <a:ext cx="75777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创建“五型”班组的目标和标准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EA1BEEC-5788-4B81-847C-4C44C7FAD190}"/>
              </a:ext>
            </a:extLst>
          </p:cNvPr>
          <p:cNvSpPr txBox="1"/>
          <p:nvPr/>
        </p:nvSpPr>
        <p:spPr>
          <a:xfrm>
            <a:off x="3241276" y="2891971"/>
            <a:ext cx="60978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Five type team construction training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FAE737F-334A-404B-946C-F593FD4C21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07259" y="1439085"/>
            <a:ext cx="3226349" cy="290577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DBD3E49-A52E-4904-B30F-8EF0CFF4DB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69045" y="736697"/>
            <a:ext cx="1192823" cy="8307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DB7D428-F8EA-45D0-AEE2-31EBA3C1B7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341" y="1439084"/>
            <a:ext cx="3467907" cy="290577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C5426C3-C1B5-41F2-B3B6-AFC019C911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63" y="789614"/>
            <a:ext cx="1192823" cy="83071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69FB723-1FD9-4FA6-8A8A-0DA9F4390F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22" y="2625715"/>
            <a:ext cx="5091971" cy="50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33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Sing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56">
            <a:extLst>
              <a:ext uri="{FF2B5EF4-FFF2-40B4-BE49-F238E27FC236}">
                <a16:creationId xmlns="" xmlns:a16="http://schemas.microsoft.com/office/drawing/2014/main" id="{B5A2F921-1FC0-40FB-9C7F-D98645A63E05}"/>
              </a:ext>
            </a:extLst>
          </p:cNvPr>
          <p:cNvGrpSpPr/>
          <p:nvPr/>
        </p:nvGrpSpPr>
        <p:grpSpPr>
          <a:xfrm>
            <a:off x="3957477" y="1908176"/>
            <a:ext cx="3683215" cy="3762374"/>
            <a:chOff x="4254392" y="1908176"/>
            <a:chExt cx="3683215" cy="3762374"/>
          </a:xfrm>
        </p:grpSpPr>
        <p:grpSp>
          <p:nvGrpSpPr>
            <p:cNvPr id="87" name="组合 86">
              <a:extLst>
                <a:ext uri="{FF2B5EF4-FFF2-40B4-BE49-F238E27FC236}">
                  <a16:creationId xmlns="" xmlns:a16="http://schemas.microsoft.com/office/drawing/2014/main" id="{64ED9305-2122-4563-87E2-01A64FF9D5FC}"/>
                </a:ext>
              </a:extLst>
            </p:cNvPr>
            <p:cNvGrpSpPr/>
            <p:nvPr/>
          </p:nvGrpSpPr>
          <p:grpSpPr>
            <a:xfrm>
              <a:off x="4475880" y="1908176"/>
              <a:ext cx="3461727" cy="3762374"/>
              <a:chOff x="4213224" y="1176338"/>
              <a:chExt cx="3838576" cy="4171950"/>
            </a:xfrm>
          </p:grpSpPr>
          <p:sp>
            <p:nvSpPr>
              <p:cNvPr id="101" name="îŝḷîḓé-任意多边形: 形状 51">
                <a:extLst>
                  <a:ext uri="{FF2B5EF4-FFF2-40B4-BE49-F238E27FC236}">
                    <a16:creationId xmlns="" xmlns:a16="http://schemas.microsoft.com/office/drawing/2014/main" id="{D33CCCA9-8785-4833-AB1B-FB52403DF36F}"/>
                  </a:ext>
                </a:extLst>
              </p:cNvPr>
              <p:cNvSpPr/>
              <p:nvPr/>
            </p:nvSpPr>
            <p:spPr>
              <a:xfrm>
                <a:off x="4213224" y="1509712"/>
                <a:ext cx="3838576" cy="3838576"/>
              </a:xfrm>
              <a:custGeom>
                <a:avLst/>
                <a:gdLst>
                  <a:gd name="connsiteX0" fmla="*/ 1919288 w 3838576"/>
                  <a:gd name="connsiteY0" fmla="*/ 0 h 3838576"/>
                  <a:gd name="connsiteX1" fmla="*/ 3838576 w 3838576"/>
                  <a:gd name="connsiteY1" fmla="*/ 1919288 h 3838576"/>
                  <a:gd name="connsiteX2" fmla="*/ 1919288 w 3838576"/>
                  <a:gd name="connsiteY2" fmla="*/ 3838576 h 3838576"/>
                  <a:gd name="connsiteX3" fmla="*/ 0 w 3838576"/>
                  <a:gd name="connsiteY3" fmla="*/ 1919288 h 3838576"/>
                  <a:gd name="connsiteX4" fmla="*/ 959644 w 3838576"/>
                  <a:gd name="connsiteY4" fmla="*/ 1919288 h 3838576"/>
                  <a:gd name="connsiteX5" fmla="*/ 1919288 w 3838576"/>
                  <a:gd name="connsiteY5" fmla="*/ 2878932 h 3838576"/>
                  <a:gd name="connsiteX6" fmla="*/ 2878932 w 3838576"/>
                  <a:gd name="connsiteY6" fmla="*/ 1919288 h 3838576"/>
                  <a:gd name="connsiteX7" fmla="*/ 1919288 w 3838576"/>
                  <a:gd name="connsiteY7" fmla="*/ 959644 h 3838576"/>
                  <a:gd name="connsiteX8" fmla="*/ 1919288 w 3838576"/>
                  <a:gd name="connsiteY8" fmla="*/ 0 h 383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576" h="3838576">
                    <a:moveTo>
                      <a:pt x="1919288" y="0"/>
                    </a:moveTo>
                    <a:cubicBezTo>
                      <a:pt x="2979281" y="0"/>
                      <a:pt x="3838576" y="859295"/>
                      <a:pt x="3838576" y="1919288"/>
                    </a:cubicBezTo>
                    <a:cubicBezTo>
                      <a:pt x="3838576" y="2979281"/>
                      <a:pt x="2979281" y="3838576"/>
                      <a:pt x="1919288" y="3838576"/>
                    </a:cubicBezTo>
                    <a:cubicBezTo>
                      <a:pt x="859295" y="3838576"/>
                      <a:pt x="0" y="2979281"/>
                      <a:pt x="0" y="1919288"/>
                    </a:cubicBezTo>
                    <a:lnTo>
                      <a:pt x="959644" y="1919288"/>
                    </a:lnTo>
                    <a:cubicBezTo>
                      <a:pt x="959644" y="2449285"/>
                      <a:pt x="1389291" y="2878932"/>
                      <a:pt x="1919288" y="2878932"/>
                    </a:cubicBezTo>
                    <a:cubicBezTo>
                      <a:pt x="2449285" y="2878932"/>
                      <a:pt x="2878932" y="2449285"/>
                      <a:pt x="2878932" y="1919288"/>
                    </a:cubicBezTo>
                    <a:cubicBezTo>
                      <a:pt x="2878932" y="1389291"/>
                      <a:pt x="2449285" y="959644"/>
                      <a:pt x="1919288" y="959644"/>
                    </a:cubicBezTo>
                    <a:lnTo>
                      <a:pt x="191928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2" name="îŝḷîḓé-Isosceles Triangle 29">
                <a:extLst>
                  <a:ext uri="{FF2B5EF4-FFF2-40B4-BE49-F238E27FC236}">
                    <a16:creationId xmlns="" xmlns:a16="http://schemas.microsoft.com/office/drawing/2014/main" id="{99793E00-15F3-4A3B-80F5-58BFF71B79E7}"/>
                  </a:ext>
                </a:extLst>
              </p:cNvPr>
              <p:cNvSpPr/>
              <p:nvPr/>
            </p:nvSpPr>
            <p:spPr>
              <a:xfrm rot="16200000">
                <a:off x="5028161" y="1691234"/>
                <a:ext cx="1619250" cy="589457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8" name="îŝḷîḓé-矩形: 圆角 49">
              <a:extLst>
                <a:ext uri="{FF2B5EF4-FFF2-40B4-BE49-F238E27FC236}">
                  <a16:creationId xmlns="" xmlns:a16="http://schemas.microsoft.com/office/drawing/2014/main" id="{8D205DFA-23FC-400E-BE91-57446F9DC5D9}"/>
                </a:ext>
              </a:extLst>
            </p:cNvPr>
            <p:cNvSpPr/>
            <p:nvPr/>
          </p:nvSpPr>
          <p:spPr>
            <a:xfrm>
              <a:off x="4254392" y="2652475"/>
              <a:ext cx="1287210" cy="128721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îŝḷîḓé-矩形: 圆角 50">
              <a:extLst>
                <a:ext uri="{FF2B5EF4-FFF2-40B4-BE49-F238E27FC236}">
                  <a16:creationId xmlns="" xmlns:a16="http://schemas.microsoft.com/office/drawing/2014/main" id="{EA5900D6-124C-4694-8927-347F5F786EB0}"/>
                </a:ext>
              </a:extLst>
            </p:cNvPr>
            <p:cNvSpPr/>
            <p:nvPr/>
          </p:nvSpPr>
          <p:spPr>
            <a:xfrm>
              <a:off x="4334565" y="2732647"/>
              <a:ext cx="1126865" cy="1126866"/>
            </a:xfrm>
            <a:prstGeom prst="round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îŝḷîḓé-Oval 16">
              <a:extLst>
                <a:ext uri="{FF2B5EF4-FFF2-40B4-BE49-F238E27FC236}">
                  <a16:creationId xmlns="" xmlns:a16="http://schemas.microsoft.com/office/drawing/2014/main" id="{11D8BB27-1E8D-4B35-9431-2C1B88FD9458}"/>
                </a:ext>
              </a:extLst>
            </p:cNvPr>
            <p:cNvSpPr/>
            <p:nvPr/>
          </p:nvSpPr>
          <p:spPr>
            <a:xfrm>
              <a:off x="6620206" y="2509852"/>
              <a:ext cx="635811" cy="635811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îŝḷîḓé-Oval 17">
              <a:extLst>
                <a:ext uri="{FF2B5EF4-FFF2-40B4-BE49-F238E27FC236}">
                  <a16:creationId xmlns="" xmlns:a16="http://schemas.microsoft.com/office/drawing/2014/main" id="{C6B4713E-FEE9-43FD-9474-210414D14991}"/>
                </a:ext>
              </a:extLst>
            </p:cNvPr>
            <p:cNvSpPr/>
            <p:nvPr/>
          </p:nvSpPr>
          <p:spPr>
            <a:xfrm>
              <a:off x="7187552" y="3621780"/>
              <a:ext cx="635811" cy="635811"/>
            </a:xfrm>
            <a:prstGeom prst="ellipse">
              <a:avLst/>
            </a:prstGeom>
            <a:solidFill>
              <a:schemeClr val="accent5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îŝḷîḓé-Oval 18">
              <a:extLst>
                <a:ext uri="{FF2B5EF4-FFF2-40B4-BE49-F238E27FC236}">
                  <a16:creationId xmlns="" xmlns:a16="http://schemas.microsoft.com/office/drawing/2014/main" id="{614517A9-E6A9-4C43-9605-25EEC72A0A6A}"/>
                </a:ext>
              </a:extLst>
            </p:cNvPr>
            <p:cNvSpPr/>
            <p:nvPr/>
          </p:nvSpPr>
          <p:spPr>
            <a:xfrm>
              <a:off x="4664699" y="4039661"/>
              <a:ext cx="635811" cy="635811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îŝḷîḓé-Oval 19">
              <a:extLst>
                <a:ext uri="{FF2B5EF4-FFF2-40B4-BE49-F238E27FC236}">
                  <a16:creationId xmlns="" xmlns:a16="http://schemas.microsoft.com/office/drawing/2014/main" id="{93E07C1E-FED5-469B-8BA1-A4E29D6B6053}"/>
                </a:ext>
              </a:extLst>
            </p:cNvPr>
            <p:cNvSpPr/>
            <p:nvPr/>
          </p:nvSpPr>
          <p:spPr>
            <a:xfrm>
              <a:off x="5461429" y="4835088"/>
              <a:ext cx="635811" cy="635811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îṥļîḑé-Oval 20">
              <a:extLst>
                <a:ext uri="{FF2B5EF4-FFF2-40B4-BE49-F238E27FC236}">
                  <a16:creationId xmlns="" xmlns:a16="http://schemas.microsoft.com/office/drawing/2014/main" id="{756CC706-E4CE-431F-92C8-4733ABC1730E}"/>
                </a:ext>
              </a:extLst>
            </p:cNvPr>
            <p:cNvSpPr/>
            <p:nvPr/>
          </p:nvSpPr>
          <p:spPr>
            <a:xfrm>
              <a:off x="6699518" y="4646165"/>
              <a:ext cx="635811" cy="635811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îṥļîḑé-任意多边形: 形状 53">
              <a:extLst>
                <a:ext uri="{FF2B5EF4-FFF2-40B4-BE49-F238E27FC236}">
                  <a16:creationId xmlns="" xmlns:a16="http://schemas.microsoft.com/office/drawing/2014/main" id="{4E31F09E-37A5-4B92-AA45-C1DB71A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3609" y="2928394"/>
              <a:ext cx="688774" cy="735372"/>
            </a:xfrm>
            <a:custGeom>
              <a:avLst/>
              <a:gdLst>
                <a:gd name="T0" fmla="*/ 7602 w 7760"/>
                <a:gd name="T1" fmla="*/ 4758 h 8285"/>
                <a:gd name="T2" fmla="*/ 4177 w 7760"/>
                <a:gd name="T3" fmla="*/ 8165 h 8285"/>
                <a:gd name="T4" fmla="*/ 3880 w 7760"/>
                <a:gd name="T5" fmla="*/ 8285 h 8285"/>
                <a:gd name="T6" fmla="*/ 3583 w 7760"/>
                <a:gd name="T7" fmla="*/ 8165 h 8285"/>
                <a:gd name="T8" fmla="*/ 158 w 7760"/>
                <a:gd name="T9" fmla="*/ 4758 h 8285"/>
                <a:gd name="T10" fmla="*/ 67 w 7760"/>
                <a:gd name="T11" fmla="*/ 4309 h 8285"/>
                <a:gd name="T12" fmla="*/ 454 w 7760"/>
                <a:gd name="T13" fmla="*/ 4054 h 8285"/>
                <a:gd name="T14" fmla="*/ 1585 w 7760"/>
                <a:gd name="T15" fmla="*/ 4054 h 8285"/>
                <a:gd name="T16" fmla="*/ 1585 w 7760"/>
                <a:gd name="T17" fmla="*/ 413 h 8285"/>
                <a:gd name="T18" fmla="*/ 2004 w 7760"/>
                <a:gd name="T19" fmla="*/ 0 h 8285"/>
                <a:gd name="T20" fmla="*/ 5873 w 7760"/>
                <a:gd name="T21" fmla="*/ 0 h 8285"/>
                <a:gd name="T22" fmla="*/ 6293 w 7760"/>
                <a:gd name="T23" fmla="*/ 413 h 8285"/>
                <a:gd name="T24" fmla="*/ 6293 w 7760"/>
                <a:gd name="T25" fmla="*/ 4054 h 8285"/>
                <a:gd name="T26" fmla="*/ 7305 w 7760"/>
                <a:gd name="T27" fmla="*/ 4054 h 8285"/>
                <a:gd name="T28" fmla="*/ 7693 w 7760"/>
                <a:gd name="T29" fmla="*/ 4309 h 8285"/>
                <a:gd name="T30" fmla="*/ 7602 w 7760"/>
                <a:gd name="T31" fmla="*/ 4758 h 8285"/>
                <a:gd name="T32" fmla="*/ 7602 w 7760"/>
                <a:gd name="T33" fmla="*/ 4758 h 8285"/>
                <a:gd name="T34" fmla="*/ 5066 w 7760"/>
                <a:gd name="T35" fmla="*/ 2060 h 8285"/>
                <a:gd name="T36" fmla="*/ 4888 w 7760"/>
                <a:gd name="T37" fmla="*/ 1937 h 8285"/>
                <a:gd name="T38" fmla="*/ 4729 w 7760"/>
                <a:gd name="T39" fmla="*/ 1965 h 8285"/>
                <a:gd name="T40" fmla="*/ 3932 w 7760"/>
                <a:gd name="T41" fmla="*/ 2980 h 8285"/>
                <a:gd name="T42" fmla="*/ 3135 w 7760"/>
                <a:gd name="T43" fmla="*/ 1965 h 8285"/>
                <a:gd name="T44" fmla="*/ 2975 w 7760"/>
                <a:gd name="T45" fmla="*/ 1937 h 8285"/>
                <a:gd name="T46" fmla="*/ 2797 w 7760"/>
                <a:gd name="T47" fmla="*/ 2060 h 8285"/>
                <a:gd name="T48" fmla="*/ 2769 w 7760"/>
                <a:gd name="T49" fmla="*/ 2216 h 8285"/>
                <a:gd name="T50" fmla="*/ 3446 w 7760"/>
                <a:gd name="T51" fmla="*/ 3079 h 8285"/>
                <a:gd name="T52" fmla="*/ 3061 w 7760"/>
                <a:gd name="T53" fmla="*/ 3079 h 8285"/>
                <a:gd name="T54" fmla="*/ 2952 w 7760"/>
                <a:gd name="T55" fmla="*/ 3186 h 8285"/>
                <a:gd name="T56" fmla="*/ 2952 w 7760"/>
                <a:gd name="T57" fmla="*/ 3365 h 8285"/>
                <a:gd name="T58" fmla="*/ 3061 w 7760"/>
                <a:gd name="T59" fmla="*/ 3473 h 8285"/>
                <a:gd name="T60" fmla="*/ 3740 w 7760"/>
                <a:gd name="T61" fmla="*/ 3473 h 8285"/>
                <a:gd name="T62" fmla="*/ 3740 w 7760"/>
                <a:gd name="T63" fmla="*/ 4043 h 8285"/>
                <a:gd name="T64" fmla="*/ 3061 w 7760"/>
                <a:gd name="T65" fmla="*/ 4043 h 8285"/>
                <a:gd name="T66" fmla="*/ 2952 w 7760"/>
                <a:gd name="T67" fmla="*/ 4150 h 8285"/>
                <a:gd name="T68" fmla="*/ 2952 w 7760"/>
                <a:gd name="T69" fmla="*/ 4323 h 8285"/>
                <a:gd name="T70" fmla="*/ 3061 w 7760"/>
                <a:gd name="T71" fmla="*/ 4430 h 8285"/>
                <a:gd name="T72" fmla="*/ 3740 w 7760"/>
                <a:gd name="T73" fmla="*/ 4430 h 8285"/>
                <a:gd name="T74" fmla="*/ 3740 w 7760"/>
                <a:gd name="T75" fmla="*/ 5096 h 8285"/>
                <a:gd name="T76" fmla="*/ 3849 w 7760"/>
                <a:gd name="T77" fmla="*/ 5204 h 8285"/>
                <a:gd name="T78" fmla="*/ 4025 w 7760"/>
                <a:gd name="T79" fmla="*/ 5204 h 8285"/>
                <a:gd name="T80" fmla="*/ 4134 w 7760"/>
                <a:gd name="T81" fmla="*/ 5096 h 8285"/>
                <a:gd name="T82" fmla="*/ 4134 w 7760"/>
                <a:gd name="T83" fmla="*/ 4430 h 8285"/>
                <a:gd name="T84" fmla="*/ 4811 w 7760"/>
                <a:gd name="T85" fmla="*/ 4430 h 8285"/>
                <a:gd name="T86" fmla="*/ 4920 w 7760"/>
                <a:gd name="T87" fmla="*/ 4323 h 8285"/>
                <a:gd name="T88" fmla="*/ 4920 w 7760"/>
                <a:gd name="T89" fmla="*/ 4150 h 8285"/>
                <a:gd name="T90" fmla="*/ 4811 w 7760"/>
                <a:gd name="T91" fmla="*/ 4043 h 8285"/>
                <a:gd name="T92" fmla="*/ 4134 w 7760"/>
                <a:gd name="T93" fmla="*/ 4043 h 8285"/>
                <a:gd name="T94" fmla="*/ 4134 w 7760"/>
                <a:gd name="T95" fmla="*/ 3473 h 8285"/>
                <a:gd name="T96" fmla="*/ 4811 w 7760"/>
                <a:gd name="T97" fmla="*/ 3473 h 8285"/>
                <a:gd name="T98" fmla="*/ 4920 w 7760"/>
                <a:gd name="T99" fmla="*/ 3365 h 8285"/>
                <a:gd name="T100" fmla="*/ 4920 w 7760"/>
                <a:gd name="T101" fmla="*/ 3186 h 8285"/>
                <a:gd name="T102" fmla="*/ 4811 w 7760"/>
                <a:gd name="T103" fmla="*/ 3079 h 8285"/>
                <a:gd name="T104" fmla="*/ 4417 w 7760"/>
                <a:gd name="T105" fmla="*/ 3079 h 8285"/>
                <a:gd name="T106" fmla="*/ 5095 w 7760"/>
                <a:gd name="T107" fmla="*/ 2216 h 8285"/>
                <a:gd name="T108" fmla="*/ 5066 w 7760"/>
                <a:gd name="T109" fmla="*/ 2060 h 8285"/>
                <a:gd name="T110" fmla="*/ 5066 w 7760"/>
                <a:gd name="T111" fmla="*/ 2060 h 8285"/>
                <a:gd name="T112" fmla="*/ 5066 w 7760"/>
                <a:gd name="T113" fmla="*/ 2060 h 8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60" h="8285">
                  <a:moveTo>
                    <a:pt x="7602" y="4758"/>
                  </a:moveTo>
                  <a:lnTo>
                    <a:pt x="4177" y="8165"/>
                  </a:lnTo>
                  <a:cubicBezTo>
                    <a:pt x="4095" y="8245"/>
                    <a:pt x="3996" y="8285"/>
                    <a:pt x="3880" y="8285"/>
                  </a:cubicBezTo>
                  <a:cubicBezTo>
                    <a:pt x="3764" y="8285"/>
                    <a:pt x="3665" y="8245"/>
                    <a:pt x="3583" y="8165"/>
                  </a:cubicBezTo>
                  <a:lnTo>
                    <a:pt x="158" y="4758"/>
                  </a:lnTo>
                  <a:cubicBezTo>
                    <a:pt x="35" y="4637"/>
                    <a:pt x="0" y="4466"/>
                    <a:pt x="67" y="4309"/>
                  </a:cubicBezTo>
                  <a:cubicBezTo>
                    <a:pt x="133" y="4151"/>
                    <a:pt x="281" y="4054"/>
                    <a:pt x="454" y="4054"/>
                  </a:cubicBezTo>
                  <a:lnTo>
                    <a:pt x="1585" y="4054"/>
                  </a:lnTo>
                  <a:lnTo>
                    <a:pt x="1585" y="413"/>
                  </a:lnTo>
                  <a:cubicBezTo>
                    <a:pt x="1585" y="186"/>
                    <a:pt x="1772" y="0"/>
                    <a:pt x="2004" y="0"/>
                  </a:cubicBezTo>
                  <a:lnTo>
                    <a:pt x="5873" y="0"/>
                  </a:lnTo>
                  <a:cubicBezTo>
                    <a:pt x="6105" y="0"/>
                    <a:pt x="6293" y="185"/>
                    <a:pt x="6293" y="413"/>
                  </a:cubicBezTo>
                  <a:lnTo>
                    <a:pt x="6293" y="4054"/>
                  </a:lnTo>
                  <a:lnTo>
                    <a:pt x="7305" y="4054"/>
                  </a:lnTo>
                  <a:cubicBezTo>
                    <a:pt x="7479" y="4054"/>
                    <a:pt x="7627" y="4151"/>
                    <a:pt x="7693" y="4309"/>
                  </a:cubicBezTo>
                  <a:cubicBezTo>
                    <a:pt x="7760" y="4466"/>
                    <a:pt x="7725" y="4637"/>
                    <a:pt x="7602" y="4758"/>
                  </a:cubicBezTo>
                  <a:lnTo>
                    <a:pt x="7602" y="4758"/>
                  </a:lnTo>
                  <a:close/>
                  <a:moveTo>
                    <a:pt x="5066" y="2060"/>
                  </a:moveTo>
                  <a:lnTo>
                    <a:pt x="4888" y="1937"/>
                  </a:lnTo>
                  <a:cubicBezTo>
                    <a:pt x="4837" y="1902"/>
                    <a:pt x="4765" y="1914"/>
                    <a:pt x="4729" y="1965"/>
                  </a:cubicBezTo>
                  <a:lnTo>
                    <a:pt x="3932" y="2980"/>
                  </a:lnTo>
                  <a:lnTo>
                    <a:pt x="3135" y="1965"/>
                  </a:lnTo>
                  <a:cubicBezTo>
                    <a:pt x="3098" y="1914"/>
                    <a:pt x="3027" y="1902"/>
                    <a:pt x="2975" y="1937"/>
                  </a:cubicBezTo>
                  <a:lnTo>
                    <a:pt x="2797" y="2060"/>
                  </a:lnTo>
                  <a:cubicBezTo>
                    <a:pt x="2745" y="2095"/>
                    <a:pt x="2733" y="2166"/>
                    <a:pt x="2769" y="2216"/>
                  </a:cubicBezTo>
                  <a:lnTo>
                    <a:pt x="3446" y="3079"/>
                  </a:lnTo>
                  <a:lnTo>
                    <a:pt x="3061" y="3079"/>
                  </a:lnTo>
                  <a:cubicBezTo>
                    <a:pt x="3001" y="3079"/>
                    <a:pt x="2952" y="3127"/>
                    <a:pt x="2952" y="3186"/>
                  </a:cubicBezTo>
                  <a:lnTo>
                    <a:pt x="2952" y="3365"/>
                  </a:lnTo>
                  <a:cubicBezTo>
                    <a:pt x="2952" y="3425"/>
                    <a:pt x="3001" y="3473"/>
                    <a:pt x="3061" y="3473"/>
                  </a:cubicBezTo>
                  <a:lnTo>
                    <a:pt x="3740" y="3473"/>
                  </a:lnTo>
                  <a:lnTo>
                    <a:pt x="3740" y="4043"/>
                  </a:lnTo>
                  <a:lnTo>
                    <a:pt x="3061" y="4043"/>
                  </a:lnTo>
                  <a:cubicBezTo>
                    <a:pt x="3001" y="4043"/>
                    <a:pt x="2952" y="4091"/>
                    <a:pt x="2952" y="4150"/>
                  </a:cubicBezTo>
                  <a:lnTo>
                    <a:pt x="2952" y="4323"/>
                  </a:lnTo>
                  <a:cubicBezTo>
                    <a:pt x="2952" y="4383"/>
                    <a:pt x="3001" y="4430"/>
                    <a:pt x="3061" y="4430"/>
                  </a:cubicBezTo>
                  <a:lnTo>
                    <a:pt x="3740" y="4430"/>
                  </a:lnTo>
                  <a:lnTo>
                    <a:pt x="3740" y="5096"/>
                  </a:lnTo>
                  <a:cubicBezTo>
                    <a:pt x="3740" y="5156"/>
                    <a:pt x="3789" y="5204"/>
                    <a:pt x="3849" y="5204"/>
                  </a:cubicBezTo>
                  <a:lnTo>
                    <a:pt x="4025" y="5204"/>
                  </a:lnTo>
                  <a:cubicBezTo>
                    <a:pt x="4086" y="5204"/>
                    <a:pt x="4134" y="5156"/>
                    <a:pt x="4134" y="5096"/>
                  </a:cubicBezTo>
                  <a:lnTo>
                    <a:pt x="4134" y="4430"/>
                  </a:lnTo>
                  <a:lnTo>
                    <a:pt x="4811" y="4430"/>
                  </a:lnTo>
                  <a:cubicBezTo>
                    <a:pt x="4871" y="4430"/>
                    <a:pt x="4920" y="4383"/>
                    <a:pt x="4920" y="4323"/>
                  </a:cubicBezTo>
                  <a:lnTo>
                    <a:pt x="4920" y="4150"/>
                  </a:lnTo>
                  <a:cubicBezTo>
                    <a:pt x="4920" y="4091"/>
                    <a:pt x="4871" y="4043"/>
                    <a:pt x="4811" y="4043"/>
                  </a:cubicBezTo>
                  <a:lnTo>
                    <a:pt x="4134" y="4043"/>
                  </a:lnTo>
                  <a:lnTo>
                    <a:pt x="4134" y="3473"/>
                  </a:lnTo>
                  <a:lnTo>
                    <a:pt x="4811" y="3473"/>
                  </a:lnTo>
                  <a:cubicBezTo>
                    <a:pt x="4871" y="3473"/>
                    <a:pt x="4920" y="3425"/>
                    <a:pt x="4920" y="3365"/>
                  </a:cubicBezTo>
                  <a:lnTo>
                    <a:pt x="4920" y="3186"/>
                  </a:lnTo>
                  <a:cubicBezTo>
                    <a:pt x="4920" y="3127"/>
                    <a:pt x="4871" y="3079"/>
                    <a:pt x="4811" y="3079"/>
                  </a:cubicBezTo>
                  <a:lnTo>
                    <a:pt x="4417" y="3079"/>
                  </a:lnTo>
                  <a:lnTo>
                    <a:pt x="5095" y="2216"/>
                  </a:lnTo>
                  <a:cubicBezTo>
                    <a:pt x="5131" y="2166"/>
                    <a:pt x="5118" y="2095"/>
                    <a:pt x="5066" y="2060"/>
                  </a:cubicBezTo>
                  <a:lnTo>
                    <a:pt x="5066" y="2060"/>
                  </a:lnTo>
                  <a:close/>
                  <a:moveTo>
                    <a:pt x="5066" y="2060"/>
                  </a:move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îŝḷîḓé-Oval 16">
              <a:extLst>
                <a:ext uri="{FF2B5EF4-FFF2-40B4-BE49-F238E27FC236}">
                  <a16:creationId xmlns="" xmlns:a16="http://schemas.microsoft.com/office/drawing/2014/main" id="{39B5C6D5-D5CD-477A-969B-E542B8D72335}"/>
                </a:ext>
              </a:extLst>
            </p:cNvPr>
            <p:cNvSpPr/>
            <p:nvPr/>
          </p:nvSpPr>
          <p:spPr>
            <a:xfrm>
              <a:off x="6822280" y="2713565"/>
              <a:ext cx="231664" cy="228386"/>
            </a:xfrm>
            <a:custGeom>
              <a:avLst/>
              <a:gdLst>
                <a:gd name="connsiteX0" fmla="*/ 481576 w 607554"/>
                <a:gd name="connsiteY0" fmla="*/ 446886 h 598959"/>
                <a:gd name="connsiteX1" fmla="*/ 481576 w 607554"/>
                <a:gd name="connsiteY1" fmla="*/ 503769 h 598959"/>
                <a:gd name="connsiteX2" fmla="*/ 519134 w 607554"/>
                <a:gd name="connsiteY2" fmla="*/ 503769 h 598959"/>
                <a:gd name="connsiteX3" fmla="*/ 519134 w 607554"/>
                <a:gd name="connsiteY3" fmla="*/ 446886 h 598959"/>
                <a:gd name="connsiteX4" fmla="*/ 481576 w 607554"/>
                <a:gd name="connsiteY4" fmla="*/ 270994 h 598959"/>
                <a:gd name="connsiteX5" fmla="*/ 481576 w 607554"/>
                <a:gd name="connsiteY5" fmla="*/ 327877 h 598959"/>
                <a:gd name="connsiteX6" fmla="*/ 519134 w 607554"/>
                <a:gd name="connsiteY6" fmla="*/ 327877 h 598959"/>
                <a:gd name="connsiteX7" fmla="*/ 519134 w 607554"/>
                <a:gd name="connsiteY7" fmla="*/ 270994 h 598959"/>
                <a:gd name="connsiteX8" fmla="*/ 195909 w 607554"/>
                <a:gd name="connsiteY8" fmla="*/ 265961 h 598959"/>
                <a:gd name="connsiteX9" fmla="*/ 358877 w 607554"/>
                <a:gd name="connsiteY9" fmla="*/ 265961 h 598959"/>
                <a:gd name="connsiteX10" fmla="*/ 378725 w 607554"/>
                <a:gd name="connsiteY10" fmla="*/ 285870 h 598959"/>
                <a:gd name="connsiteX11" fmla="*/ 358877 w 607554"/>
                <a:gd name="connsiteY11" fmla="*/ 305689 h 598959"/>
                <a:gd name="connsiteX12" fmla="*/ 195909 w 607554"/>
                <a:gd name="connsiteY12" fmla="*/ 305689 h 598959"/>
                <a:gd name="connsiteX13" fmla="*/ 176061 w 607554"/>
                <a:gd name="connsiteY13" fmla="*/ 285870 h 598959"/>
                <a:gd name="connsiteX14" fmla="*/ 195909 w 607554"/>
                <a:gd name="connsiteY14" fmla="*/ 265961 h 598959"/>
                <a:gd name="connsiteX15" fmla="*/ 195909 w 607554"/>
                <a:gd name="connsiteY15" fmla="*/ 169145 h 598959"/>
                <a:gd name="connsiteX16" fmla="*/ 358877 w 607554"/>
                <a:gd name="connsiteY16" fmla="*/ 169145 h 598959"/>
                <a:gd name="connsiteX17" fmla="*/ 378725 w 607554"/>
                <a:gd name="connsiteY17" fmla="*/ 189053 h 598959"/>
                <a:gd name="connsiteX18" fmla="*/ 358877 w 607554"/>
                <a:gd name="connsiteY18" fmla="*/ 208873 h 598959"/>
                <a:gd name="connsiteX19" fmla="*/ 195909 w 607554"/>
                <a:gd name="connsiteY19" fmla="*/ 208873 h 598959"/>
                <a:gd name="connsiteX20" fmla="*/ 176061 w 607554"/>
                <a:gd name="connsiteY20" fmla="*/ 189053 h 598959"/>
                <a:gd name="connsiteX21" fmla="*/ 195909 w 607554"/>
                <a:gd name="connsiteY21" fmla="*/ 169145 h 598959"/>
                <a:gd name="connsiteX22" fmla="*/ 481576 w 607554"/>
                <a:gd name="connsiteY22" fmla="*/ 95190 h 598959"/>
                <a:gd name="connsiteX23" fmla="*/ 481576 w 607554"/>
                <a:gd name="connsiteY23" fmla="*/ 152073 h 598959"/>
                <a:gd name="connsiteX24" fmla="*/ 552954 w 607554"/>
                <a:gd name="connsiteY24" fmla="*/ 152073 h 598959"/>
                <a:gd name="connsiteX25" fmla="*/ 565858 w 607554"/>
                <a:gd name="connsiteY25" fmla="*/ 123631 h 598959"/>
                <a:gd name="connsiteX26" fmla="*/ 552954 w 607554"/>
                <a:gd name="connsiteY26" fmla="*/ 95190 h 598959"/>
                <a:gd name="connsiteX27" fmla="*/ 118547 w 607554"/>
                <a:gd name="connsiteY27" fmla="*/ 39640 h 598959"/>
                <a:gd name="connsiteX28" fmla="*/ 118547 w 607554"/>
                <a:gd name="connsiteY28" fmla="*/ 559230 h 598959"/>
                <a:gd name="connsiteX29" fmla="*/ 441793 w 607554"/>
                <a:gd name="connsiteY29" fmla="*/ 559230 h 598959"/>
                <a:gd name="connsiteX30" fmla="*/ 441793 w 607554"/>
                <a:gd name="connsiteY30" fmla="*/ 39640 h 598959"/>
                <a:gd name="connsiteX31" fmla="*/ 39783 w 607554"/>
                <a:gd name="connsiteY31" fmla="*/ 39640 h 598959"/>
                <a:gd name="connsiteX32" fmla="*/ 39783 w 607554"/>
                <a:gd name="connsiteY32" fmla="*/ 559230 h 598959"/>
                <a:gd name="connsiteX33" fmla="*/ 78764 w 607554"/>
                <a:gd name="connsiteY33" fmla="*/ 559230 h 598959"/>
                <a:gd name="connsiteX34" fmla="*/ 78764 w 607554"/>
                <a:gd name="connsiteY34" fmla="*/ 39640 h 598959"/>
                <a:gd name="connsiteX35" fmla="*/ 19847 w 607554"/>
                <a:gd name="connsiteY35" fmla="*/ 0 h 598959"/>
                <a:gd name="connsiteX36" fmla="*/ 461729 w 607554"/>
                <a:gd name="connsiteY36" fmla="*/ 0 h 598959"/>
                <a:gd name="connsiteX37" fmla="*/ 481576 w 607554"/>
                <a:gd name="connsiteY37" fmla="*/ 19820 h 598959"/>
                <a:gd name="connsiteX38" fmla="*/ 481576 w 607554"/>
                <a:gd name="connsiteY38" fmla="*/ 55461 h 598959"/>
                <a:gd name="connsiteX39" fmla="*/ 565769 w 607554"/>
                <a:gd name="connsiteY39" fmla="*/ 55461 h 598959"/>
                <a:gd name="connsiteX40" fmla="*/ 583836 w 607554"/>
                <a:gd name="connsiteY40" fmla="*/ 67104 h 598959"/>
                <a:gd name="connsiteX41" fmla="*/ 605819 w 607554"/>
                <a:gd name="connsiteY41" fmla="*/ 115454 h 598959"/>
                <a:gd name="connsiteX42" fmla="*/ 605819 w 607554"/>
                <a:gd name="connsiteY42" fmla="*/ 131808 h 598959"/>
                <a:gd name="connsiteX43" fmla="*/ 583836 w 607554"/>
                <a:gd name="connsiteY43" fmla="*/ 180159 h 598959"/>
                <a:gd name="connsiteX44" fmla="*/ 565769 w 607554"/>
                <a:gd name="connsiteY44" fmla="*/ 191802 h 598959"/>
                <a:gd name="connsiteX45" fmla="*/ 481576 w 607554"/>
                <a:gd name="connsiteY45" fmla="*/ 191802 h 598959"/>
                <a:gd name="connsiteX46" fmla="*/ 481576 w 607554"/>
                <a:gd name="connsiteY46" fmla="*/ 231264 h 598959"/>
                <a:gd name="connsiteX47" fmla="*/ 539070 w 607554"/>
                <a:gd name="connsiteY47" fmla="*/ 231264 h 598959"/>
                <a:gd name="connsiteX48" fmla="*/ 558916 w 607554"/>
                <a:gd name="connsiteY48" fmla="*/ 251173 h 598959"/>
                <a:gd name="connsiteX49" fmla="*/ 558916 w 607554"/>
                <a:gd name="connsiteY49" fmla="*/ 347786 h 598959"/>
                <a:gd name="connsiteX50" fmla="*/ 539070 w 607554"/>
                <a:gd name="connsiteY50" fmla="*/ 367606 h 598959"/>
                <a:gd name="connsiteX51" fmla="*/ 481576 w 607554"/>
                <a:gd name="connsiteY51" fmla="*/ 367606 h 598959"/>
                <a:gd name="connsiteX52" fmla="*/ 481576 w 607554"/>
                <a:gd name="connsiteY52" fmla="*/ 407157 h 598959"/>
                <a:gd name="connsiteX53" fmla="*/ 539070 w 607554"/>
                <a:gd name="connsiteY53" fmla="*/ 407157 h 598959"/>
                <a:gd name="connsiteX54" fmla="*/ 558916 w 607554"/>
                <a:gd name="connsiteY54" fmla="*/ 426977 h 598959"/>
                <a:gd name="connsiteX55" fmla="*/ 558916 w 607554"/>
                <a:gd name="connsiteY55" fmla="*/ 523589 h 598959"/>
                <a:gd name="connsiteX56" fmla="*/ 539070 w 607554"/>
                <a:gd name="connsiteY56" fmla="*/ 543498 h 598959"/>
                <a:gd name="connsiteX57" fmla="*/ 481576 w 607554"/>
                <a:gd name="connsiteY57" fmla="*/ 543498 h 598959"/>
                <a:gd name="connsiteX58" fmla="*/ 481576 w 607554"/>
                <a:gd name="connsiteY58" fmla="*/ 579139 h 598959"/>
                <a:gd name="connsiteX59" fmla="*/ 461729 w 607554"/>
                <a:gd name="connsiteY59" fmla="*/ 598959 h 598959"/>
                <a:gd name="connsiteX60" fmla="*/ 19847 w 607554"/>
                <a:gd name="connsiteY60" fmla="*/ 598959 h 598959"/>
                <a:gd name="connsiteX61" fmla="*/ 0 w 607554"/>
                <a:gd name="connsiteY61" fmla="*/ 579139 h 598959"/>
                <a:gd name="connsiteX62" fmla="*/ 0 w 607554"/>
                <a:gd name="connsiteY62" fmla="*/ 19820 h 598959"/>
                <a:gd name="connsiteX63" fmla="*/ 19847 w 607554"/>
                <a:gd name="connsiteY63" fmla="*/ 0 h 598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07554" h="598959">
                  <a:moveTo>
                    <a:pt x="481576" y="446886"/>
                  </a:moveTo>
                  <a:lnTo>
                    <a:pt x="481576" y="503769"/>
                  </a:lnTo>
                  <a:lnTo>
                    <a:pt x="519134" y="503769"/>
                  </a:lnTo>
                  <a:lnTo>
                    <a:pt x="519134" y="446886"/>
                  </a:lnTo>
                  <a:close/>
                  <a:moveTo>
                    <a:pt x="481576" y="270994"/>
                  </a:moveTo>
                  <a:lnTo>
                    <a:pt x="481576" y="327877"/>
                  </a:lnTo>
                  <a:lnTo>
                    <a:pt x="519134" y="327877"/>
                  </a:lnTo>
                  <a:lnTo>
                    <a:pt x="519134" y="270994"/>
                  </a:lnTo>
                  <a:close/>
                  <a:moveTo>
                    <a:pt x="195909" y="265961"/>
                  </a:moveTo>
                  <a:lnTo>
                    <a:pt x="358877" y="265961"/>
                  </a:lnTo>
                  <a:cubicBezTo>
                    <a:pt x="369825" y="265961"/>
                    <a:pt x="378725" y="274849"/>
                    <a:pt x="378725" y="285870"/>
                  </a:cubicBezTo>
                  <a:cubicBezTo>
                    <a:pt x="378725" y="296801"/>
                    <a:pt x="369825" y="305689"/>
                    <a:pt x="358877" y="305689"/>
                  </a:cubicBezTo>
                  <a:lnTo>
                    <a:pt x="195909" y="305689"/>
                  </a:lnTo>
                  <a:cubicBezTo>
                    <a:pt x="184962" y="305689"/>
                    <a:pt x="176061" y="296801"/>
                    <a:pt x="176061" y="285870"/>
                  </a:cubicBezTo>
                  <a:cubicBezTo>
                    <a:pt x="176061" y="274849"/>
                    <a:pt x="184962" y="265961"/>
                    <a:pt x="195909" y="265961"/>
                  </a:cubicBezTo>
                  <a:close/>
                  <a:moveTo>
                    <a:pt x="195909" y="169145"/>
                  </a:moveTo>
                  <a:lnTo>
                    <a:pt x="358877" y="169145"/>
                  </a:lnTo>
                  <a:cubicBezTo>
                    <a:pt x="369825" y="169145"/>
                    <a:pt x="378725" y="178033"/>
                    <a:pt x="378725" y="189053"/>
                  </a:cubicBezTo>
                  <a:cubicBezTo>
                    <a:pt x="378725" y="199985"/>
                    <a:pt x="369825" y="208873"/>
                    <a:pt x="358877" y="208873"/>
                  </a:cubicBezTo>
                  <a:lnTo>
                    <a:pt x="195909" y="208873"/>
                  </a:lnTo>
                  <a:cubicBezTo>
                    <a:pt x="184962" y="208873"/>
                    <a:pt x="176061" y="199985"/>
                    <a:pt x="176061" y="189053"/>
                  </a:cubicBezTo>
                  <a:cubicBezTo>
                    <a:pt x="176061" y="178033"/>
                    <a:pt x="184962" y="169145"/>
                    <a:pt x="195909" y="169145"/>
                  </a:cubicBezTo>
                  <a:close/>
                  <a:moveTo>
                    <a:pt x="481576" y="95190"/>
                  </a:moveTo>
                  <a:lnTo>
                    <a:pt x="481576" y="152073"/>
                  </a:lnTo>
                  <a:lnTo>
                    <a:pt x="552954" y="152073"/>
                  </a:lnTo>
                  <a:lnTo>
                    <a:pt x="565858" y="123631"/>
                  </a:lnTo>
                  <a:lnTo>
                    <a:pt x="552954" y="95190"/>
                  </a:lnTo>
                  <a:close/>
                  <a:moveTo>
                    <a:pt x="118547" y="39640"/>
                  </a:moveTo>
                  <a:lnTo>
                    <a:pt x="118547" y="559230"/>
                  </a:lnTo>
                  <a:lnTo>
                    <a:pt x="441793" y="559230"/>
                  </a:lnTo>
                  <a:lnTo>
                    <a:pt x="441793" y="39640"/>
                  </a:lnTo>
                  <a:close/>
                  <a:moveTo>
                    <a:pt x="39783" y="39640"/>
                  </a:moveTo>
                  <a:lnTo>
                    <a:pt x="39783" y="559230"/>
                  </a:lnTo>
                  <a:lnTo>
                    <a:pt x="78764" y="559230"/>
                  </a:lnTo>
                  <a:lnTo>
                    <a:pt x="78764" y="39640"/>
                  </a:lnTo>
                  <a:close/>
                  <a:moveTo>
                    <a:pt x="19847" y="0"/>
                  </a:moveTo>
                  <a:lnTo>
                    <a:pt x="461729" y="0"/>
                  </a:lnTo>
                  <a:cubicBezTo>
                    <a:pt x="472676" y="0"/>
                    <a:pt x="481576" y="8888"/>
                    <a:pt x="481576" y="19820"/>
                  </a:cubicBezTo>
                  <a:lnTo>
                    <a:pt x="481576" y="55461"/>
                  </a:lnTo>
                  <a:lnTo>
                    <a:pt x="565769" y="55461"/>
                  </a:lnTo>
                  <a:cubicBezTo>
                    <a:pt x="573512" y="55461"/>
                    <a:pt x="580632" y="59994"/>
                    <a:pt x="583836" y="67104"/>
                  </a:cubicBezTo>
                  <a:lnTo>
                    <a:pt x="605819" y="115454"/>
                  </a:lnTo>
                  <a:cubicBezTo>
                    <a:pt x="608133" y="120609"/>
                    <a:pt x="608133" y="126653"/>
                    <a:pt x="605819" y="131808"/>
                  </a:cubicBezTo>
                  <a:lnTo>
                    <a:pt x="583836" y="180159"/>
                  </a:lnTo>
                  <a:cubicBezTo>
                    <a:pt x="580632" y="187269"/>
                    <a:pt x="573512" y="191802"/>
                    <a:pt x="565769" y="191802"/>
                  </a:cubicBezTo>
                  <a:lnTo>
                    <a:pt x="481576" y="191802"/>
                  </a:lnTo>
                  <a:lnTo>
                    <a:pt x="481576" y="231264"/>
                  </a:lnTo>
                  <a:lnTo>
                    <a:pt x="539070" y="231264"/>
                  </a:lnTo>
                  <a:cubicBezTo>
                    <a:pt x="550017" y="231264"/>
                    <a:pt x="558916" y="240152"/>
                    <a:pt x="558916" y="251173"/>
                  </a:cubicBezTo>
                  <a:lnTo>
                    <a:pt x="558916" y="347786"/>
                  </a:lnTo>
                  <a:cubicBezTo>
                    <a:pt x="558916" y="358718"/>
                    <a:pt x="550017" y="367606"/>
                    <a:pt x="539070" y="367606"/>
                  </a:cubicBezTo>
                  <a:lnTo>
                    <a:pt x="481576" y="367606"/>
                  </a:lnTo>
                  <a:lnTo>
                    <a:pt x="481576" y="407157"/>
                  </a:lnTo>
                  <a:lnTo>
                    <a:pt x="539070" y="407157"/>
                  </a:lnTo>
                  <a:cubicBezTo>
                    <a:pt x="550017" y="407157"/>
                    <a:pt x="558916" y="416045"/>
                    <a:pt x="558916" y="426977"/>
                  </a:cubicBezTo>
                  <a:lnTo>
                    <a:pt x="558916" y="523589"/>
                  </a:lnTo>
                  <a:cubicBezTo>
                    <a:pt x="558916" y="534610"/>
                    <a:pt x="550017" y="543498"/>
                    <a:pt x="539070" y="543498"/>
                  </a:cubicBezTo>
                  <a:lnTo>
                    <a:pt x="481576" y="543498"/>
                  </a:lnTo>
                  <a:lnTo>
                    <a:pt x="481576" y="579139"/>
                  </a:lnTo>
                  <a:cubicBezTo>
                    <a:pt x="481576" y="590071"/>
                    <a:pt x="472676" y="598959"/>
                    <a:pt x="461729" y="598959"/>
                  </a:cubicBezTo>
                  <a:lnTo>
                    <a:pt x="19847" y="598959"/>
                  </a:lnTo>
                  <a:cubicBezTo>
                    <a:pt x="8900" y="598959"/>
                    <a:pt x="0" y="590071"/>
                    <a:pt x="0" y="579139"/>
                  </a:cubicBezTo>
                  <a:lnTo>
                    <a:pt x="0" y="19820"/>
                  </a:lnTo>
                  <a:cubicBezTo>
                    <a:pt x="0" y="8888"/>
                    <a:pt x="8900" y="0"/>
                    <a:pt x="1984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îŝḷîḓé-Oval 17">
              <a:extLst>
                <a:ext uri="{FF2B5EF4-FFF2-40B4-BE49-F238E27FC236}">
                  <a16:creationId xmlns="" xmlns:a16="http://schemas.microsoft.com/office/drawing/2014/main" id="{3F977624-82B7-496C-A5DC-0174417F20AD}"/>
                </a:ext>
              </a:extLst>
            </p:cNvPr>
            <p:cNvSpPr/>
            <p:nvPr/>
          </p:nvSpPr>
          <p:spPr>
            <a:xfrm>
              <a:off x="7392146" y="3823854"/>
              <a:ext cx="226624" cy="231664"/>
            </a:xfrm>
            <a:custGeom>
              <a:avLst/>
              <a:gdLst>
                <a:gd name="connsiteX0" fmla="*/ 59789 w 593384"/>
                <a:gd name="connsiteY0" fmla="*/ 323835 h 606580"/>
                <a:gd name="connsiteX1" fmla="*/ 44670 w 593384"/>
                <a:gd name="connsiteY1" fmla="*/ 338857 h 606580"/>
                <a:gd name="connsiteX2" fmla="*/ 44670 w 593384"/>
                <a:gd name="connsiteY2" fmla="*/ 477027 h 606580"/>
                <a:gd name="connsiteX3" fmla="*/ 59713 w 593384"/>
                <a:gd name="connsiteY3" fmla="*/ 492048 h 606580"/>
                <a:gd name="connsiteX4" fmla="*/ 386834 w 593384"/>
                <a:gd name="connsiteY4" fmla="*/ 492048 h 606580"/>
                <a:gd name="connsiteX5" fmla="*/ 402946 w 593384"/>
                <a:gd name="connsiteY5" fmla="*/ 508138 h 606580"/>
                <a:gd name="connsiteX6" fmla="*/ 402946 w 593384"/>
                <a:gd name="connsiteY6" fmla="*/ 545959 h 606580"/>
                <a:gd name="connsiteX7" fmla="*/ 419058 w 593384"/>
                <a:gd name="connsiteY7" fmla="*/ 561972 h 606580"/>
                <a:gd name="connsiteX8" fmla="*/ 429137 w 593384"/>
                <a:gd name="connsiteY8" fmla="*/ 558388 h 606580"/>
                <a:gd name="connsiteX9" fmla="*/ 543981 w 593384"/>
                <a:gd name="connsiteY9" fmla="*/ 464369 h 606580"/>
                <a:gd name="connsiteX10" fmla="*/ 544897 w 593384"/>
                <a:gd name="connsiteY10" fmla="*/ 463606 h 606580"/>
                <a:gd name="connsiteX11" fmla="*/ 544897 w 593384"/>
                <a:gd name="connsiteY11" fmla="*/ 445000 h 606580"/>
                <a:gd name="connsiteX12" fmla="*/ 543904 w 593384"/>
                <a:gd name="connsiteY12" fmla="*/ 444162 h 606580"/>
                <a:gd name="connsiteX13" fmla="*/ 427533 w 593384"/>
                <a:gd name="connsiteY13" fmla="*/ 349990 h 606580"/>
                <a:gd name="connsiteX14" fmla="*/ 418065 w 593384"/>
                <a:gd name="connsiteY14" fmla="*/ 346634 h 606580"/>
                <a:gd name="connsiteX15" fmla="*/ 402946 w 593384"/>
                <a:gd name="connsiteY15" fmla="*/ 361656 h 606580"/>
                <a:gd name="connsiteX16" fmla="*/ 402946 w 593384"/>
                <a:gd name="connsiteY16" fmla="*/ 400469 h 606580"/>
                <a:gd name="connsiteX17" fmla="*/ 386834 w 593384"/>
                <a:gd name="connsiteY17" fmla="*/ 416482 h 606580"/>
                <a:gd name="connsiteX18" fmla="*/ 136453 w 593384"/>
                <a:gd name="connsiteY18" fmla="*/ 416482 h 606580"/>
                <a:gd name="connsiteX19" fmla="*/ 120342 w 593384"/>
                <a:gd name="connsiteY19" fmla="*/ 400469 h 606580"/>
                <a:gd name="connsiteX20" fmla="*/ 120342 w 593384"/>
                <a:gd name="connsiteY20" fmla="*/ 376602 h 606580"/>
                <a:gd name="connsiteX21" fmla="*/ 113469 w 593384"/>
                <a:gd name="connsiteY21" fmla="*/ 362342 h 606580"/>
                <a:gd name="connsiteX22" fmla="*/ 69105 w 593384"/>
                <a:gd name="connsiteY22" fmla="*/ 327114 h 606580"/>
                <a:gd name="connsiteX23" fmla="*/ 59789 w 593384"/>
                <a:gd name="connsiteY23" fmla="*/ 323835 h 606580"/>
                <a:gd name="connsiteX24" fmla="*/ 59757 w 593384"/>
                <a:gd name="connsiteY24" fmla="*/ 323324 h 606580"/>
                <a:gd name="connsiteX25" fmla="*/ 69379 w 593384"/>
                <a:gd name="connsiteY25" fmla="*/ 326755 h 606580"/>
                <a:gd name="connsiteX26" fmla="*/ 113750 w 593384"/>
                <a:gd name="connsiteY26" fmla="*/ 361977 h 606580"/>
                <a:gd name="connsiteX27" fmla="*/ 120852 w 593384"/>
                <a:gd name="connsiteY27" fmla="*/ 376615 h 606580"/>
                <a:gd name="connsiteX28" fmla="*/ 120852 w 593384"/>
                <a:gd name="connsiteY28" fmla="*/ 400477 h 606580"/>
                <a:gd name="connsiteX29" fmla="*/ 136431 w 593384"/>
                <a:gd name="connsiteY29" fmla="*/ 416030 h 606580"/>
                <a:gd name="connsiteX30" fmla="*/ 386846 w 593384"/>
                <a:gd name="connsiteY30" fmla="*/ 416030 h 606580"/>
                <a:gd name="connsiteX31" fmla="*/ 402425 w 593384"/>
                <a:gd name="connsiteY31" fmla="*/ 400477 h 606580"/>
                <a:gd name="connsiteX32" fmla="*/ 402425 w 593384"/>
                <a:gd name="connsiteY32" fmla="*/ 361672 h 606580"/>
                <a:gd name="connsiteX33" fmla="*/ 418081 w 593384"/>
                <a:gd name="connsiteY33" fmla="*/ 346119 h 606580"/>
                <a:gd name="connsiteX34" fmla="*/ 427856 w 593384"/>
                <a:gd name="connsiteY34" fmla="*/ 349626 h 606580"/>
                <a:gd name="connsiteX35" fmla="*/ 544319 w 593384"/>
                <a:gd name="connsiteY35" fmla="*/ 443781 h 606580"/>
                <a:gd name="connsiteX36" fmla="*/ 545312 w 593384"/>
                <a:gd name="connsiteY36" fmla="*/ 444696 h 606580"/>
                <a:gd name="connsiteX37" fmla="*/ 545236 w 593384"/>
                <a:gd name="connsiteY37" fmla="*/ 463908 h 606580"/>
                <a:gd name="connsiteX38" fmla="*/ 544319 w 593384"/>
                <a:gd name="connsiteY38" fmla="*/ 464746 h 606580"/>
                <a:gd name="connsiteX39" fmla="*/ 429460 w 593384"/>
                <a:gd name="connsiteY39" fmla="*/ 558748 h 606580"/>
                <a:gd name="connsiteX40" fmla="*/ 419074 w 593384"/>
                <a:gd name="connsiteY40" fmla="*/ 562484 h 606580"/>
                <a:gd name="connsiteX41" fmla="*/ 402425 w 593384"/>
                <a:gd name="connsiteY41" fmla="*/ 545940 h 606580"/>
                <a:gd name="connsiteX42" fmla="*/ 402425 w 593384"/>
                <a:gd name="connsiteY42" fmla="*/ 508126 h 606580"/>
                <a:gd name="connsiteX43" fmla="*/ 386846 w 593384"/>
                <a:gd name="connsiteY43" fmla="*/ 492573 h 606580"/>
                <a:gd name="connsiteX44" fmla="*/ 59680 w 593384"/>
                <a:gd name="connsiteY44" fmla="*/ 492573 h 606580"/>
                <a:gd name="connsiteX45" fmla="*/ 44101 w 593384"/>
                <a:gd name="connsiteY45" fmla="*/ 477021 h 606580"/>
                <a:gd name="connsiteX46" fmla="*/ 44101 w 593384"/>
                <a:gd name="connsiteY46" fmla="*/ 338877 h 606580"/>
                <a:gd name="connsiteX47" fmla="*/ 59757 w 593384"/>
                <a:gd name="connsiteY47" fmla="*/ 323324 h 606580"/>
                <a:gd name="connsiteX48" fmla="*/ 59789 w 593384"/>
                <a:gd name="connsiteY48" fmla="*/ 322767 h 606580"/>
                <a:gd name="connsiteX49" fmla="*/ 43677 w 593384"/>
                <a:gd name="connsiteY49" fmla="*/ 338857 h 606580"/>
                <a:gd name="connsiteX50" fmla="*/ 43677 w 593384"/>
                <a:gd name="connsiteY50" fmla="*/ 477027 h 606580"/>
                <a:gd name="connsiteX51" fmla="*/ 59713 w 593384"/>
                <a:gd name="connsiteY51" fmla="*/ 493116 h 606580"/>
                <a:gd name="connsiteX52" fmla="*/ 386834 w 593384"/>
                <a:gd name="connsiteY52" fmla="*/ 493116 h 606580"/>
                <a:gd name="connsiteX53" fmla="*/ 401953 w 593384"/>
                <a:gd name="connsiteY53" fmla="*/ 508138 h 606580"/>
                <a:gd name="connsiteX54" fmla="*/ 401953 w 593384"/>
                <a:gd name="connsiteY54" fmla="*/ 545959 h 606580"/>
                <a:gd name="connsiteX55" fmla="*/ 419058 w 593384"/>
                <a:gd name="connsiteY55" fmla="*/ 563040 h 606580"/>
                <a:gd name="connsiteX56" fmla="*/ 429748 w 593384"/>
                <a:gd name="connsiteY56" fmla="*/ 559151 h 606580"/>
                <a:gd name="connsiteX57" fmla="*/ 544592 w 593384"/>
                <a:gd name="connsiteY57" fmla="*/ 465131 h 606580"/>
                <a:gd name="connsiteX58" fmla="*/ 545584 w 593384"/>
                <a:gd name="connsiteY58" fmla="*/ 464292 h 606580"/>
                <a:gd name="connsiteX59" fmla="*/ 545584 w 593384"/>
                <a:gd name="connsiteY59" fmla="*/ 444314 h 606580"/>
                <a:gd name="connsiteX60" fmla="*/ 544592 w 593384"/>
                <a:gd name="connsiteY60" fmla="*/ 443399 h 606580"/>
                <a:gd name="connsiteX61" fmla="*/ 428144 w 593384"/>
                <a:gd name="connsiteY61" fmla="*/ 349227 h 606580"/>
                <a:gd name="connsiteX62" fmla="*/ 418065 w 593384"/>
                <a:gd name="connsiteY62" fmla="*/ 345567 h 606580"/>
                <a:gd name="connsiteX63" fmla="*/ 401953 w 593384"/>
                <a:gd name="connsiteY63" fmla="*/ 361656 h 606580"/>
                <a:gd name="connsiteX64" fmla="*/ 401953 w 593384"/>
                <a:gd name="connsiteY64" fmla="*/ 400469 h 606580"/>
                <a:gd name="connsiteX65" fmla="*/ 386834 w 593384"/>
                <a:gd name="connsiteY65" fmla="*/ 415491 h 606580"/>
                <a:gd name="connsiteX66" fmla="*/ 136453 w 593384"/>
                <a:gd name="connsiteY66" fmla="*/ 415491 h 606580"/>
                <a:gd name="connsiteX67" fmla="*/ 121334 w 593384"/>
                <a:gd name="connsiteY67" fmla="*/ 400469 h 606580"/>
                <a:gd name="connsiteX68" fmla="*/ 121334 w 593384"/>
                <a:gd name="connsiteY68" fmla="*/ 376602 h 606580"/>
                <a:gd name="connsiteX69" fmla="*/ 114080 w 593384"/>
                <a:gd name="connsiteY69" fmla="*/ 361580 h 606580"/>
                <a:gd name="connsiteX70" fmla="*/ 69716 w 593384"/>
                <a:gd name="connsiteY70" fmla="*/ 326351 h 606580"/>
                <a:gd name="connsiteX71" fmla="*/ 59789 w 593384"/>
                <a:gd name="connsiteY71" fmla="*/ 322767 h 606580"/>
                <a:gd name="connsiteX72" fmla="*/ 59789 w 593384"/>
                <a:gd name="connsiteY72" fmla="*/ 280218 h 606580"/>
                <a:gd name="connsiteX73" fmla="*/ 96289 w 593384"/>
                <a:gd name="connsiteY73" fmla="*/ 293029 h 606580"/>
                <a:gd name="connsiteX74" fmla="*/ 140653 w 593384"/>
                <a:gd name="connsiteY74" fmla="*/ 328258 h 606580"/>
                <a:gd name="connsiteX75" fmla="*/ 157834 w 593384"/>
                <a:gd name="connsiteY75" fmla="*/ 349761 h 606580"/>
                <a:gd name="connsiteX76" fmla="*/ 163790 w 593384"/>
                <a:gd name="connsiteY76" fmla="*/ 372484 h 606580"/>
                <a:gd name="connsiteX77" fmla="*/ 163866 w 593384"/>
                <a:gd name="connsiteY77" fmla="*/ 372942 h 606580"/>
                <a:gd name="connsiteX78" fmla="*/ 359345 w 593384"/>
                <a:gd name="connsiteY78" fmla="*/ 372942 h 606580"/>
                <a:gd name="connsiteX79" fmla="*/ 359345 w 593384"/>
                <a:gd name="connsiteY79" fmla="*/ 361656 h 606580"/>
                <a:gd name="connsiteX80" fmla="*/ 364308 w 593384"/>
                <a:gd name="connsiteY80" fmla="*/ 337942 h 606580"/>
                <a:gd name="connsiteX81" fmla="*/ 377671 w 593384"/>
                <a:gd name="connsiteY81" fmla="*/ 319107 h 606580"/>
                <a:gd name="connsiteX82" fmla="*/ 418065 w 593384"/>
                <a:gd name="connsiteY82" fmla="*/ 303018 h 606580"/>
                <a:gd name="connsiteX83" fmla="*/ 454946 w 593384"/>
                <a:gd name="connsiteY83" fmla="*/ 316133 h 606580"/>
                <a:gd name="connsiteX84" fmla="*/ 571393 w 593384"/>
                <a:gd name="connsiteY84" fmla="*/ 410305 h 606580"/>
                <a:gd name="connsiteX85" fmla="*/ 575822 w 593384"/>
                <a:gd name="connsiteY85" fmla="*/ 414271 h 606580"/>
                <a:gd name="connsiteX86" fmla="*/ 575670 w 593384"/>
                <a:gd name="connsiteY86" fmla="*/ 494412 h 606580"/>
                <a:gd name="connsiteX87" fmla="*/ 571623 w 593384"/>
                <a:gd name="connsiteY87" fmla="*/ 498072 h 606580"/>
                <a:gd name="connsiteX88" fmla="*/ 456779 w 593384"/>
                <a:gd name="connsiteY88" fmla="*/ 592016 h 606580"/>
                <a:gd name="connsiteX89" fmla="*/ 419058 w 593384"/>
                <a:gd name="connsiteY89" fmla="*/ 605589 h 606580"/>
                <a:gd name="connsiteX90" fmla="*/ 377976 w 593384"/>
                <a:gd name="connsiteY90" fmla="*/ 589271 h 606580"/>
                <a:gd name="connsiteX91" fmla="*/ 364385 w 593384"/>
                <a:gd name="connsiteY91" fmla="*/ 570131 h 606580"/>
                <a:gd name="connsiteX92" fmla="*/ 359345 w 593384"/>
                <a:gd name="connsiteY92" fmla="*/ 545959 h 606580"/>
                <a:gd name="connsiteX93" fmla="*/ 359345 w 593384"/>
                <a:gd name="connsiteY93" fmla="*/ 535665 h 606580"/>
                <a:gd name="connsiteX94" fmla="*/ 59713 w 593384"/>
                <a:gd name="connsiteY94" fmla="*/ 535665 h 606580"/>
                <a:gd name="connsiteX95" fmla="*/ 1069 w 593384"/>
                <a:gd name="connsiteY95" fmla="*/ 477027 h 606580"/>
                <a:gd name="connsiteX96" fmla="*/ 1069 w 593384"/>
                <a:gd name="connsiteY96" fmla="*/ 338857 h 606580"/>
                <a:gd name="connsiteX97" fmla="*/ 6032 w 593384"/>
                <a:gd name="connsiteY97" fmla="*/ 315142 h 606580"/>
                <a:gd name="connsiteX98" fmla="*/ 19395 w 593384"/>
                <a:gd name="connsiteY98" fmla="*/ 296308 h 606580"/>
                <a:gd name="connsiteX99" fmla="*/ 59789 w 593384"/>
                <a:gd name="connsiteY99" fmla="*/ 280218 h 606580"/>
                <a:gd name="connsiteX100" fmla="*/ 59757 w 593384"/>
                <a:gd name="connsiteY100" fmla="*/ 279792 h 606580"/>
                <a:gd name="connsiteX101" fmla="*/ 18975 w 593384"/>
                <a:gd name="connsiteY101" fmla="*/ 295955 h 606580"/>
                <a:gd name="connsiteX102" fmla="*/ 5534 w 593384"/>
                <a:gd name="connsiteY102" fmla="*/ 315014 h 606580"/>
                <a:gd name="connsiteX103" fmla="*/ 494 w 593384"/>
                <a:gd name="connsiteY103" fmla="*/ 338877 h 606580"/>
                <a:gd name="connsiteX104" fmla="*/ 494 w 593384"/>
                <a:gd name="connsiteY104" fmla="*/ 477021 h 606580"/>
                <a:gd name="connsiteX105" fmla="*/ 59680 w 593384"/>
                <a:gd name="connsiteY105" fmla="*/ 536105 h 606580"/>
                <a:gd name="connsiteX106" fmla="*/ 358818 w 593384"/>
                <a:gd name="connsiteY106" fmla="*/ 536105 h 606580"/>
                <a:gd name="connsiteX107" fmla="*/ 358818 w 593384"/>
                <a:gd name="connsiteY107" fmla="*/ 545940 h 606580"/>
                <a:gd name="connsiteX108" fmla="*/ 363935 w 593384"/>
                <a:gd name="connsiteY108" fmla="*/ 570260 h 606580"/>
                <a:gd name="connsiteX109" fmla="*/ 377605 w 593384"/>
                <a:gd name="connsiteY109" fmla="*/ 589625 h 606580"/>
                <a:gd name="connsiteX110" fmla="*/ 419074 w 593384"/>
                <a:gd name="connsiteY110" fmla="*/ 606016 h 606580"/>
                <a:gd name="connsiteX111" fmla="*/ 457106 w 593384"/>
                <a:gd name="connsiteY111" fmla="*/ 592446 h 606580"/>
                <a:gd name="connsiteX112" fmla="*/ 571965 w 593384"/>
                <a:gd name="connsiteY112" fmla="*/ 498444 h 606580"/>
                <a:gd name="connsiteX113" fmla="*/ 576089 w 593384"/>
                <a:gd name="connsiteY113" fmla="*/ 494784 h 606580"/>
                <a:gd name="connsiteX114" fmla="*/ 576165 w 593384"/>
                <a:gd name="connsiteY114" fmla="*/ 413895 h 606580"/>
                <a:gd name="connsiteX115" fmla="*/ 571736 w 593384"/>
                <a:gd name="connsiteY115" fmla="*/ 409931 h 606580"/>
                <a:gd name="connsiteX116" fmla="*/ 455273 w 593384"/>
                <a:gd name="connsiteY116" fmla="*/ 315777 h 606580"/>
                <a:gd name="connsiteX117" fmla="*/ 418081 w 593384"/>
                <a:gd name="connsiteY117" fmla="*/ 302587 h 606580"/>
                <a:gd name="connsiteX118" fmla="*/ 377300 w 593384"/>
                <a:gd name="connsiteY118" fmla="*/ 318750 h 606580"/>
                <a:gd name="connsiteX119" fmla="*/ 363859 w 593384"/>
                <a:gd name="connsiteY119" fmla="*/ 337733 h 606580"/>
                <a:gd name="connsiteX120" fmla="*/ 358818 w 593384"/>
                <a:gd name="connsiteY120" fmla="*/ 361672 h 606580"/>
                <a:gd name="connsiteX121" fmla="*/ 358818 w 593384"/>
                <a:gd name="connsiteY121" fmla="*/ 372422 h 606580"/>
                <a:gd name="connsiteX122" fmla="*/ 164306 w 593384"/>
                <a:gd name="connsiteY122" fmla="*/ 372422 h 606580"/>
                <a:gd name="connsiteX123" fmla="*/ 158273 w 593384"/>
                <a:gd name="connsiteY123" fmla="*/ 349550 h 606580"/>
                <a:gd name="connsiteX124" fmla="*/ 140937 w 593384"/>
                <a:gd name="connsiteY124" fmla="*/ 327898 h 606580"/>
                <a:gd name="connsiteX125" fmla="*/ 96566 w 593384"/>
                <a:gd name="connsiteY125" fmla="*/ 292676 h 606580"/>
                <a:gd name="connsiteX126" fmla="*/ 59757 w 593384"/>
                <a:gd name="connsiteY126" fmla="*/ 279792 h 606580"/>
                <a:gd name="connsiteX127" fmla="*/ 59789 w 593384"/>
                <a:gd name="connsiteY127" fmla="*/ 279227 h 606580"/>
                <a:gd name="connsiteX128" fmla="*/ 96899 w 593384"/>
                <a:gd name="connsiteY128" fmla="*/ 292266 h 606580"/>
                <a:gd name="connsiteX129" fmla="*/ 141264 w 593384"/>
                <a:gd name="connsiteY129" fmla="*/ 327495 h 606580"/>
                <a:gd name="connsiteX130" fmla="*/ 158750 w 593384"/>
                <a:gd name="connsiteY130" fmla="*/ 349303 h 606580"/>
                <a:gd name="connsiteX131" fmla="*/ 164782 w 593384"/>
                <a:gd name="connsiteY131" fmla="*/ 371950 h 606580"/>
                <a:gd name="connsiteX132" fmla="*/ 358276 w 593384"/>
                <a:gd name="connsiteY132" fmla="*/ 371950 h 606580"/>
                <a:gd name="connsiteX133" fmla="*/ 358276 w 593384"/>
                <a:gd name="connsiteY133" fmla="*/ 361656 h 606580"/>
                <a:gd name="connsiteX134" fmla="*/ 363392 w 593384"/>
                <a:gd name="connsiteY134" fmla="*/ 337560 h 606580"/>
                <a:gd name="connsiteX135" fmla="*/ 376984 w 593384"/>
                <a:gd name="connsiteY135" fmla="*/ 318345 h 606580"/>
                <a:gd name="connsiteX136" fmla="*/ 418065 w 593384"/>
                <a:gd name="connsiteY136" fmla="*/ 302027 h 606580"/>
                <a:gd name="connsiteX137" fmla="*/ 455557 w 593384"/>
                <a:gd name="connsiteY137" fmla="*/ 315371 h 606580"/>
                <a:gd name="connsiteX138" fmla="*/ 572004 w 593384"/>
                <a:gd name="connsiteY138" fmla="*/ 409543 h 606580"/>
                <a:gd name="connsiteX139" fmla="*/ 576510 w 593384"/>
                <a:gd name="connsiteY139" fmla="*/ 413584 h 606580"/>
                <a:gd name="connsiteX140" fmla="*/ 576357 w 593384"/>
                <a:gd name="connsiteY140" fmla="*/ 495099 h 606580"/>
                <a:gd name="connsiteX141" fmla="*/ 572233 w 593384"/>
                <a:gd name="connsiteY141" fmla="*/ 498835 h 606580"/>
                <a:gd name="connsiteX142" fmla="*/ 457390 w 593384"/>
                <a:gd name="connsiteY142" fmla="*/ 592855 h 606580"/>
                <a:gd name="connsiteX143" fmla="*/ 419058 w 593384"/>
                <a:gd name="connsiteY143" fmla="*/ 606580 h 606580"/>
                <a:gd name="connsiteX144" fmla="*/ 377289 w 593384"/>
                <a:gd name="connsiteY144" fmla="*/ 589957 h 606580"/>
                <a:gd name="connsiteX145" fmla="*/ 363468 w 593384"/>
                <a:gd name="connsiteY145" fmla="*/ 570512 h 606580"/>
                <a:gd name="connsiteX146" fmla="*/ 358276 w 593384"/>
                <a:gd name="connsiteY146" fmla="*/ 545959 h 606580"/>
                <a:gd name="connsiteX147" fmla="*/ 358276 w 593384"/>
                <a:gd name="connsiteY147" fmla="*/ 536656 h 606580"/>
                <a:gd name="connsiteX148" fmla="*/ 59713 w 593384"/>
                <a:gd name="connsiteY148" fmla="*/ 536656 h 606580"/>
                <a:gd name="connsiteX149" fmla="*/ 0 w 593384"/>
                <a:gd name="connsiteY149" fmla="*/ 477027 h 606580"/>
                <a:gd name="connsiteX150" fmla="*/ 0 w 593384"/>
                <a:gd name="connsiteY150" fmla="*/ 338857 h 606580"/>
                <a:gd name="connsiteX151" fmla="*/ 5116 w 593384"/>
                <a:gd name="connsiteY151" fmla="*/ 314761 h 606580"/>
                <a:gd name="connsiteX152" fmla="*/ 18632 w 593384"/>
                <a:gd name="connsiteY152" fmla="*/ 295621 h 606580"/>
                <a:gd name="connsiteX153" fmla="*/ 59789 w 593384"/>
                <a:gd name="connsiteY153" fmla="*/ 279227 h 606580"/>
                <a:gd name="connsiteX154" fmla="*/ 174327 w 593384"/>
                <a:gd name="connsiteY154" fmla="*/ 44608 h 606580"/>
                <a:gd name="connsiteX155" fmla="*/ 164247 w 593384"/>
                <a:gd name="connsiteY155" fmla="*/ 48192 h 606580"/>
                <a:gd name="connsiteX156" fmla="*/ 49403 w 593384"/>
                <a:gd name="connsiteY156" fmla="*/ 142211 h 606580"/>
                <a:gd name="connsiteX157" fmla="*/ 48487 w 593384"/>
                <a:gd name="connsiteY157" fmla="*/ 142974 h 606580"/>
                <a:gd name="connsiteX158" fmla="*/ 48487 w 593384"/>
                <a:gd name="connsiteY158" fmla="*/ 161580 h 606580"/>
                <a:gd name="connsiteX159" fmla="*/ 49480 w 593384"/>
                <a:gd name="connsiteY159" fmla="*/ 162418 h 606580"/>
                <a:gd name="connsiteX160" fmla="*/ 165851 w 593384"/>
                <a:gd name="connsiteY160" fmla="*/ 256590 h 606580"/>
                <a:gd name="connsiteX161" fmla="*/ 175319 w 593384"/>
                <a:gd name="connsiteY161" fmla="*/ 259946 h 606580"/>
                <a:gd name="connsiteX162" fmla="*/ 190438 w 593384"/>
                <a:gd name="connsiteY162" fmla="*/ 244924 h 606580"/>
                <a:gd name="connsiteX163" fmla="*/ 190438 w 593384"/>
                <a:gd name="connsiteY163" fmla="*/ 206111 h 606580"/>
                <a:gd name="connsiteX164" fmla="*/ 206550 w 593384"/>
                <a:gd name="connsiteY164" fmla="*/ 190098 h 606580"/>
                <a:gd name="connsiteX165" fmla="*/ 456931 w 593384"/>
                <a:gd name="connsiteY165" fmla="*/ 190098 h 606580"/>
                <a:gd name="connsiteX166" fmla="*/ 473042 w 593384"/>
                <a:gd name="connsiteY166" fmla="*/ 206111 h 606580"/>
                <a:gd name="connsiteX167" fmla="*/ 473042 w 593384"/>
                <a:gd name="connsiteY167" fmla="*/ 229978 h 606580"/>
                <a:gd name="connsiteX168" fmla="*/ 479915 w 593384"/>
                <a:gd name="connsiteY168" fmla="*/ 244238 h 606580"/>
                <a:gd name="connsiteX169" fmla="*/ 524279 w 593384"/>
                <a:gd name="connsiteY169" fmla="*/ 279466 h 606580"/>
                <a:gd name="connsiteX170" fmla="*/ 533595 w 593384"/>
                <a:gd name="connsiteY170" fmla="*/ 282745 h 606580"/>
                <a:gd name="connsiteX171" fmla="*/ 548714 w 593384"/>
                <a:gd name="connsiteY171" fmla="*/ 267723 h 606580"/>
                <a:gd name="connsiteX172" fmla="*/ 548714 w 593384"/>
                <a:gd name="connsiteY172" fmla="*/ 129553 h 606580"/>
                <a:gd name="connsiteX173" fmla="*/ 533671 w 593384"/>
                <a:gd name="connsiteY173" fmla="*/ 114532 h 606580"/>
                <a:gd name="connsiteX174" fmla="*/ 206550 w 593384"/>
                <a:gd name="connsiteY174" fmla="*/ 114532 h 606580"/>
                <a:gd name="connsiteX175" fmla="*/ 190438 w 593384"/>
                <a:gd name="connsiteY175" fmla="*/ 98442 h 606580"/>
                <a:gd name="connsiteX176" fmla="*/ 190438 w 593384"/>
                <a:gd name="connsiteY176" fmla="*/ 60621 h 606580"/>
                <a:gd name="connsiteX177" fmla="*/ 174327 w 593384"/>
                <a:gd name="connsiteY177" fmla="*/ 44608 h 606580"/>
                <a:gd name="connsiteX178" fmla="*/ 174289 w 593384"/>
                <a:gd name="connsiteY178" fmla="*/ 44097 h 606580"/>
                <a:gd name="connsiteX179" fmla="*/ 190936 w 593384"/>
                <a:gd name="connsiteY179" fmla="*/ 60641 h 606580"/>
                <a:gd name="connsiteX180" fmla="*/ 190936 w 593384"/>
                <a:gd name="connsiteY180" fmla="*/ 98455 h 606580"/>
                <a:gd name="connsiteX181" fmla="*/ 206513 w 593384"/>
                <a:gd name="connsiteY181" fmla="*/ 114008 h 606580"/>
                <a:gd name="connsiteX182" fmla="*/ 533641 w 593384"/>
                <a:gd name="connsiteY182" fmla="*/ 114008 h 606580"/>
                <a:gd name="connsiteX183" fmla="*/ 549218 w 593384"/>
                <a:gd name="connsiteY183" fmla="*/ 129560 h 606580"/>
                <a:gd name="connsiteX184" fmla="*/ 549218 w 593384"/>
                <a:gd name="connsiteY184" fmla="*/ 267704 h 606580"/>
                <a:gd name="connsiteX185" fmla="*/ 533564 w 593384"/>
                <a:gd name="connsiteY185" fmla="*/ 283257 h 606580"/>
                <a:gd name="connsiteX186" fmla="*/ 523943 w 593384"/>
                <a:gd name="connsiteY186" fmla="*/ 279826 h 606580"/>
                <a:gd name="connsiteX187" fmla="*/ 479578 w 593384"/>
                <a:gd name="connsiteY187" fmla="*/ 244604 h 606580"/>
                <a:gd name="connsiteX188" fmla="*/ 472476 w 593384"/>
                <a:gd name="connsiteY188" fmla="*/ 229966 h 606580"/>
                <a:gd name="connsiteX189" fmla="*/ 472476 w 593384"/>
                <a:gd name="connsiteY189" fmla="*/ 206104 h 606580"/>
                <a:gd name="connsiteX190" fmla="*/ 456899 w 593384"/>
                <a:gd name="connsiteY190" fmla="*/ 190551 h 606580"/>
                <a:gd name="connsiteX191" fmla="*/ 206513 w 593384"/>
                <a:gd name="connsiteY191" fmla="*/ 190551 h 606580"/>
                <a:gd name="connsiteX192" fmla="*/ 190936 w 593384"/>
                <a:gd name="connsiteY192" fmla="*/ 206104 h 606580"/>
                <a:gd name="connsiteX193" fmla="*/ 190936 w 593384"/>
                <a:gd name="connsiteY193" fmla="*/ 244909 h 606580"/>
                <a:gd name="connsiteX194" fmla="*/ 175282 w 593384"/>
                <a:gd name="connsiteY194" fmla="*/ 260462 h 606580"/>
                <a:gd name="connsiteX195" fmla="*/ 165508 w 593384"/>
                <a:gd name="connsiteY195" fmla="*/ 256955 h 606580"/>
                <a:gd name="connsiteX196" fmla="*/ 49058 w 593384"/>
                <a:gd name="connsiteY196" fmla="*/ 162800 h 606580"/>
                <a:gd name="connsiteX197" fmla="*/ 48066 w 593384"/>
                <a:gd name="connsiteY197" fmla="*/ 161885 h 606580"/>
                <a:gd name="connsiteX198" fmla="*/ 48142 w 593384"/>
                <a:gd name="connsiteY198" fmla="*/ 142673 h 606580"/>
                <a:gd name="connsiteX199" fmla="*/ 49058 w 593384"/>
                <a:gd name="connsiteY199" fmla="*/ 141835 h 606580"/>
                <a:gd name="connsiteX200" fmla="*/ 163904 w 593384"/>
                <a:gd name="connsiteY200" fmla="*/ 47833 h 606580"/>
                <a:gd name="connsiteX201" fmla="*/ 174289 w 593384"/>
                <a:gd name="connsiteY201" fmla="*/ 44097 h 606580"/>
                <a:gd name="connsiteX202" fmla="*/ 174327 w 593384"/>
                <a:gd name="connsiteY202" fmla="*/ 43540 h 606580"/>
                <a:gd name="connsiteX203" fmla="*/ 163636 w 593384"/>
                <a:gd name="connsiteY203" fmla="*/ 47429 h 606580"/>
                <a:gd name="connsiteX204" fmla="*/ 48793 w 593384"/>
                <a:gd name="connsiteY204" fmla="*/ 141449 h 606580"/>
                <a:gd name="connsiteX205" fmla="*/ 47800 w 593384"/>
                <a:gd name="connsiteY205" fmla="*/ 142288 h 606580"/>
                <a:gd name="connsiteX206" fmla="*/ 47800 w 593384"/>
                <a:gd name="connsiteY206" fmla="*/ 162266 h 606580"/>
                <a:gd name="connsiteX207" fmla="*/ 48793 w 593384"/>
                <a:gd name="connsiteY207" fmla="*/ 163181 h 606580"/>
                <a:gd name="connsiteX208" fmla="*/ 165240 w 593384"/>
                <a:gd name="connsiteY208" fmla="*/ 257353 h 606580"/>
                <a:gd name="connsiteX209" fmla="*/ 175319 w 593384"/>
                <a:gd name="connsiteY209" fmla="*/ 261013 h 606580"/>
                <a:gd name="connsiteX210" fmla="*/ 191431 w 593384"/>
                <a:gd name="connsiteY210" fmla="*/ 244924 h 606580"/>
                <a:gd name="connsiteX211" fmla="*/ 191431 w 593384"/>
                <a:gd name="connsiteY211" fmla="*/ 206111 h 606580"/>
                <a:gd name="connsiteX212" fmla="*/ 206550 w 593384"/>
                <a:gd name="connsiteY212" fmla="*/ 191089 h 606580"/>
                <a:gd name="connsiteX213" fmla="*/ 456931 w 593384"/>
                <a:gd name="connsiteY213" fmla="*/ 191089 h 606580"/>
                <a:gd name="connsiteX214" fmla="*/ 472050 w 593384"/>
                <a:gd name="connsiteY214" fmla="*/ 206111 h 606580"/>
                <a:gd name="connsiteX215" fmla="*/ 472050 w 593384"/>
                <a:gd name="connsiteY215" fmla="*/ 229978 h 606580"/>
                <a:gd name="connsiteX216" fmla="*/ 479304 w 593384"/>
                <a:gd name="connsiteY216" fmla="*/ 245000 h 606580"/>
                <a:gd name="connsiteX217" fmla="*/ 523668 w 593384"/>
                <a:gd name="connsiteY217" fmla="*/ 280229 h 606580"/>
                <a:gd name="connsiteX218" fmla="*/ 533595 w 593384"/>
                <a:gd name="connsiteY218" fmla="*/ 283813 h 606580"/>
                <a:gd name="connsiteX219" fmla="*/ 549707 w 593384"/>
                <a:gd name="connsiteY219" fmla="*/ 267723 h 606580"/>
                <a:gd name="connsiteX220" fmla="*/ 549707 w 593384"/>
                <a:gd name="connsiteY220" fmla="*/ 129553 h 606580"/>
                <a:gd name="connsiteX221" fmla="*/ 533671 w 593384"/>
                <a:gd name="connsiteY221" fmla="*/ 113464 h 606580"/>
                <a:gd name="connsiteX222" fmla="*/ 206550 w 593384"/>
                <a:gd name="connsiteY222" fmla="*/ 113464 h 606580"/>
                <a:gd name="connsiteX223" fmla="*/ 191431 w 593384"/>
                <a:gd name="connsiteY223" fmla="*/ 98442 h 606580"/>
                <a:gd name="connsiteX224" fmla="*/ 191431 w 593384"/>
                <a:gd name="connsiteY224" fmla="*/ 60621 h 606580"/>
                <a:gd name="connsiteX225" fmla="*/ 174327 w 593384"/>
                <a:gd name="connsiteY225" fmla="*/ 43540 h 606580"/>
                <a:gd name="connsiteX226" fmla="*/ 174327 w 593384"/>
                <a:gd name="connsiteY226" fmla="*/ 991 h 606580"/>
                <a:gd name="connsiteX227" fmla="*/ 215408 w 593384"/>
                <a:gd name="connsiteY227" fmla="*/ 17309 h 606580"/>
                <a:gd name="connsiteX228" fmla="*/ 228999 w 593384"/>
                <a:gd name="connsiteY228" fmla="*/ 36449 h 606580"/>
                <a:gd name="connsiteX229" fmla="*/ 234039 w 593384"/>
                <a:gd name="connsiteY229" fmla="*/ 60621 h 606580"/>
                <a:gd name="connsiteX230" fmla="*/ 234039 w 593384"/>
                <a:gd name="connsiteY230" fmla="*/ 70915 h 606580"/>
                <a:gd name="connsiteX231" fmla="*/ 533671 w 593384"/>
                <a:gd name="connsiteY231" fmla="*/ 70915 h 606580"/>
                <a:gd name="connsiteX232" fmla="*/ 592315 w 593384"/>
                <a:gd name="connsiteY232" fmla="*/ 129553 h 606580"/>
                <a:gd name="connsiteX233" fmla="*/ 592315 w 593384"/>
                <a:gd name="connsiteY233" fmla="*/ 267723 h 606580"/>
                <a:gd name="connsiteX234" fmla="*/ 587352 w 593384"/>
                <a:gd name="connsiteY234" fmla="*/ 291438 h 606580"/>
                <a:gd name="connsiteX235" fmla="*/ 573989 w 593384"/>
                <a:gd name="connsiteY235" fmla="*/ 310272 h 606580"/>
                <a:gd name="connsiteX236" fmla="*/ 533595 w 593384"/>
                <a:gd name="connsiteY236" fmla="*/ 326285 h 606580"/>
                <a:gd name="connsiteX237" fmla="*/ 497095 w 593384"/>
                <a:gd name="connsiteY237" fmla="*/ 313551 h 606580"/>
                <a:gd name="connsiteX238" fmla="*/ 452731 w 593384"/>
                <a:gd name="connsiteY238" fmla="*/ 278323 h 606580"/>
                <a:gd name="connsiteX239" fmla="*/ 435550 w 593384"/>
                <a:gd name="connsiteY239" fmla="*/ 256819 h 606580"/>
                <a:gd name="connsiteX240" fmla="*/ 429594 w 593384"/>
                <a:gd name="connsiteY240" fmla="*/ 234096 h 606580"/>
                <a:gd name="connsiteX241" fmla="*/ 429518 w 593384"/>
                <a:gd name="connsiteY241" fmla="*/ 233638 h 606580"/>
                <a:gd name="connsiteX242" fmla="*/ 234039 w 593384"/>
                <a:gd name="connsiteY242" fmla="*/ 233638 h 606580"/>
                <a:gd name="connsiteX243" fmla="*/ 234039 w 593384"/>
                <a:gd name="connsiteY243" fmla="*/ 244924 h 606580"/>
                <a:gd name="connsiteX244" fmla="*/ 229076 w 593384"/>
                <a:gd name="connsiteY244" fmla="*/ 268638 h 606580"/>
                <a:gd name="connsiteX245" fmla="*/ 215713 w 593384"/>
                <a:gd name="connsiteY245" fmla="*/ 287473 h 606580"/>
                <a:gd name="connsiteX246" fmla="*/ 175319 w 593384"/>
                <a:gd name="connsiteY246" fmla="*/ 303562 h 606580"/>
                <a:gd name="connsiteX247" fmla="*/ 138438 w 593384"/>
                <a:gd name="connsiteY247" fmla="*/ 290447 h 606580"/>
                <a:gd name="connsiteX248" fmla="*/ 21991 w 593384"/>
                <a:gd name="connsiteY248" fmla="*/ 196275 h 606580"/>
                <a:gd name="connsiteX249" fmla="*/ 17562 w 593384"/>
                <a:gd name="connsiteY249" fmla="*/ 192309 h 606580"/>
                <a:gd name="connsiteX250" fmla="*/ 17714 w 593384"/>
                <a:gd name="connsiteY250" fmla="*/ 112168 h 606580"/>
                <a:gd name="connsiteX251" fmla="*/ 21762 w 593384"/>
                <a:gd name="connsiteY251" fmla="*/ 108508 h 606580"/>
                <a:gd name="connsiteX252" fmla="*/ 136605 w 593384"/>
                <a:gd name="connsiteY252" fmla="*/ 14564 h 606580"/>
                <a:gd name="connsiteX253" fmla="*/ 174327 w 593384"/>
                <a:gd name="connsiteY253" fmla="*/ 991 h 606580"/>
                <a:gd name="connsiteX254" fmla="*/ 174289 w 593384"/>
                <a:gd name="connsiteY254" fmla="*/ 565 h 606580"/>
                <a:gd name="connsiteX255" fmla="*/ 136262 w 593384"/>
                <a:gd name="connsiteY255" fmla="*/ 14135 h 606580"/>
                <a:gd name="connsiteX256" fmla="*/ 21416 w 593384"/>
                <a:gd name="connsiteY256" fmla="*/ 108137 h 606580"/>
                <a:gd name="connsiteX257" fmla="*/ 17293 w 593384"/>
                <a:gd name="connsiteY257" fmla="*/ 111797 h 606580"/>
                <a:gd name="connsiteX258" fmla="*/ 17216 w 593384"/>
                <a:gd name="connsiteY258" fmla="*/ 192686 h 606580"/>
                <a:gd name="connsiteX259" fmla="*/ 21645 w 593384"/>
                <a:gd name="connsiteY259" fmla="*/ 196650 h 606580"/>
                <a:gd name="connsiteX260" fmla="*/ 138095 w 593384"/>
                <a:gd name="connsiteY260" fmla="*/ 290805 h 606580"/>
                <a:gd name="connsiteX261" fmla="*/ 175282 w 593384"/>
                <a:gd name="connsiteY261" fmla="*/ 303994 h 606580"/>
                <a:gd name="connsiteX262" fmla="*/ 216058 w 593384"/>
                <a:gd name="connsiteY262" fmla="*/ 287831 h 606580"/>
                <a:gd name="connsiteX263" fmla="*/ 229498 w 593384"/>
                <a:gd name="connsiteY263" fmla="*/ 268848 h 606580"/>
                <a:gd name="connsiteX264" fmla="*/ 234538 w 593384"/>
                <a:gd name="connsiteY264" fmla="*/ 244909 h 606580"/>
                <a:gd name="connsiteX265" fmla="*/ 234538 w 593384"/>
                <a:gd name="connsiteY265" fmla="*/ 234159 h 606580"/>
                <a:gd name="connsiteX266" fmla="*/ 429027 w 593384"/>
                <a:gd name="connsiteY266" fmla="*/ 234159 h 606580"/>
                <a:gd name="connsiteX267" fmla="*/ 435060 w 593384"/>
                <a:gd name="connsiteY267" fmla="*/ 257031 h 606580"/>
                <a:gd name="connsiteX268" fmla="*/ 452393 w 593384"/>
                <a:gd name="connsiteY268" fmla="*/ 278683 h 606580"/>
                <a:gd name="connsiteX269" fmla="*/ 496759 w 593384"/>
                <a:gd name="connsiteY269" fmla="*/ 313905 h 606580"/>
                <a:gd name="connsiteX270" fmla="*/ 533564 w 593384"/>
                <a:gd name="connsiteY270" fmla="*/ 326789 h 606580"/>
                <a:gd name="connsiteX271" fmla="*/ 574341 w 593384"/>
                <a:gd name="connsiteY271" fmla="*/ 310550 h 606580"/>
                <a:gd name="connsiteX272" fmla="*/ 587780 w 593384"/>
                <a:gd name="connsiteY272" fmla="*/ 291567 h 606580"/>
                <a:gd name="connsiteX273" fmla="*/ 592820 w 593384"/>
                <a:gd name="connsiteY273" fmla="*/ 267704 h 606580"/>
                <a:gd name="connsiteX274" fmla="*/ 592820 w 593384"/>
                <a:gd name="connsiteY274" fmla="*/ 129560 h 606580"/>
                <a:gd name="connsiteX275" fmla="*/ 533641 w 593384"/>
                <a:gd name="connsiteY275" fmla="*/ 70476 h 606580"/>
                <a:gd name="connsiteX276" fmla="*/ 234538 w 593384"/>
                <a:gd name="connsiteY276" fmla="*/ 70476 h 606580"/>
                <a:gd name="connsiteX277" fmla="*/ 234538 w 593384"/>
                <a:gd name="connsiteY277" fmla="*/ 60641 h 606580"/>
                <a:gd name="connsiteX278" fmla="*/ 229421 w 593384"/>
                <a:gd name="connsiteY278" fmla="*/ 36321 h 606580"/>
                <a:gd name="connsiteX279" fmla="*/ 215753 w 593384"/>
                <a:gd name="connsiteY279" fmla="*/ 16956 h 606580"/>
                <a:gd name="connsiteX280" fmla="*/ 174289 w 593384"/>
                <a:gd name="connsiteY280" fmla="*/ 565 h 606580"/>
                <a:gd name="connsiteX281" fmla="*/ 174327 w 593384"/>
                <a:gd name="connsiteY281" fmla="*/ 0 h 606580"/>
                <a:gd name="connsiteX282" fmla="*/ 216095 w 593384"/>
                <a:gd name="connsiteY282" fmla="*/ 16623 h 606580"/>
                <a:gd name="connsiteX283" fmla="*/ 229916 w 593384"/>
                <a:gd name="connsiteY283" fmla="*/ 36068 h 606580"/>
                <a:gd name="connsiteX284" fmla="*/ 235108 w 593384"/>
                <a:gd name="connsiteY284" fmla="*/ 60621 h 606580"/>
                <a:gd name="connsiteX285" fmla="*/ 235108 w 593384"/>
                <a:gd name="connsiteY285" fmla="*/ 69924 h 606580"/>
                <a:gd name="connsiteX286" fmla="*/ 533671 w 593384"/>
                <a:gd name="connsiteY286" fmla="*/ 69924 h 606580"/>
                <a:gd name="connsiteX287" fmla="*/ 593384 w 593384"/>
                <a:gd name="connsiteY287" fmla="*/ 129553 h 606580"/>
                <a:gd name="connsiteX288" fmla="*/ 593384 w 593384"/>
                <a:gd name="connsiteY288" fmla="*/ 267723 h 606580"/>
                <a:gd name="connsiteX289" fmla="*/ 588268 w 593384"/>
                <a:gd name="connsiteY289" fmla="*/ 291819 h 606580"/>
                <a:gd name="connsiteX290" fmla="*/ 574752 w 593384"/>
                <a:gd name="connsiteY290" fmla="*/ 310959 h 606580"/>
                <a:gd name="connsiteX291" fmla="*/ 533595 w 593384"/>
                <a:gd name="connsiteY291" fmla="*/ 327353 h 606580"/>
                <a:gd name="connsiteX292" fmla="*/ 496485 w 593384"/>
                <a:gd name="connsiteY292" fmla="*/ 314314 h 606580"/>
                <a:gd name="connsiteX293" fmla="*/ 452120 w 593384"/>
                <a:gd name="connsiteY293" fmla="*/ 279085 h 606580"/>
                <a:gd name="connsiteX294" fmla="*/ 434634 w 593384"/>
                <a:gd name="connsiteY294" fmla="*/ 257277 h 606580"/>
                <a:gd name="connsiteX295" fmla="*/ 428602 w 593384"/>
                <a:gd name="connsiteY295" fmla="*/ 234630 h 606580"/>
                <a:gd name="connsiteX296" fmla="*/ 235108 w 593384"/>
                <a:gd name="connsiteY296" fmla="*/ 234630 h 606580"/>
                <a:gd name="connsiteX297" fmla="*/ 235108 w 593384"/>
                <a:gd name="connsiteY297" fmla="*/ 244924 h 606580"/>
                <a:gd name="connsiteX298" fmla="*/ 229992 w 593384"/>
                <a:gd name="connsiteY298" fmla="*/ 269020 h 606580"/>
                <a:gd name="connsiteX299" fmla="*/ 216400 w 593384"/>
                <a:gd name="connsiteY299" fmla="*/ 288235 h 606580"/>
                <a:gd name="connsiteX300" fmla="*/ 175319 w 593384"/>
                <a:gd name="connsiteY300" fmla="*/ 304553 h 606580"/>
                <a:gd name="connsiteX301" fmla="*/ 137827 w 593384"/>
                <a:gd name="connsiteY301" fmla="*/ 291209 h 606580"/>
                <a:gd name="connsiteX302" fmla="*/ 21380 w 593384"/>
                <a:gd name="connsiteY302" fmla="*/ 197037 h 606580"/>
                <a:gd name="connsiteX303" fmla="*/ 16875 w 593384"/>
                <a:gd name="connsiteY303" fmla="*/ 192996 h 606580"/>
                <a:gd name="connsiteX304" fmla="*/ 17027 w 593384"/>
                <a:gd name="connsiteY304" fmla="*/ 111405 h 606580"/>
                <a:gd name="connsiteX305" fmla="*/ 21151 w 593384"/>
                <a:gd name="connsiteY305" fmla="*/ 107745 h 606580"/>
                <a:gd name="connsiteX306" fmla="*/ 135994 w 593384"/>
                <a:gd name="connsiteY306" fmla="*/ 13725 h 606580"/>
                <a:gd name="connsiteX307" fmla="*/ 174327 w 593384"/>
                <a:gd name="connsiteY307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</a:cxnLst>
              <a:rect l="l" t="t" r="r" b="b"/>
              <a:pathLst>
                <a:path w="593384" h="606580">
                  <a:moveTo>
                    <a:pt x="59789" y="323835"/>
                  </a:moveTo>
                  <a:cubicBezTo>
                    <a:pt x="52535" y="323835"/>
                    <a:pt x="44670" y="329554"/>
                    <a:pt x="44670" y="338857"/>
                  </a:cubicBezTo>
                  <a:lnTo>
                    <a:pt x="44670" y="477027"/>
                  </a:lnTo>
                  <a:cubicBezTo>
                    <a:pt x="44670" y="485338"/>
                    <a:pt x="51390" y="492048"/>
                    <a:pt x="59713" y="492048"/>
                  </a:cubicBezTo>
                  <a:lnTo>
                    <a:pt x="386834" y="492048"/>
                  </a:lnTo>
                  <a:cubicBezTo>
                    <a:pt x="395692" y="492048"/>
                    <a:pt x="402946" y="499292"/>
                    <a:pt x="402946" y="508138"/>
                  </a:cubicBezTo>
                  <a:lnTo>
                    <a:pt x="402946" y="545959"/>
                  </a:lnTo>
                  <a:cubicBezTo>
                    <a:pt x="402946" y="555872"/>
                    <a:pt x="411269" y="561972"/>
                    <a:pt x="419058" y="561972"/>
                  </a:cubicBezTo>
                  <a:cubicBezTo>
                    <a:pt x="422723" y="561972"/>
                    <a:pt x="426159" y="560752"/>
                    <a:pt x="429137" y="558388"/>
                  </a:cubicBezTo>
                  <a:lnTo>
                    <a:pt x="543981" y="464369"/>
                  </a:lnTo>
                  <a:cubicBezTo>
                    <a:pt x="544286" y="464140"/>
                    <a:pt x="544592" y="463835"/>
                    <a:pt x="544897" y="463606"/>
                  </a:cubicBezTo>
                  <a:cubicBezTo>
                    <a:pt x="550013" y="458497"/>
                    <a:pt x="550013" y="450109"/>
                    <a:pt x="544897" y="445000"/>
                  </a:cubicBezTo>
                  <a:cubicBezTo>
                    <a:pt x="544592" y="444695"/>
                    <a:pt x="544210" y="444390"/>
                    <a:pt x="543904" y="444162"/>
                  </a:cubicBezTo>
                  <a:lnTo>
                    <a:pt x="427533" y="349990"/>
                  </a:lnTo>
                  <a:cubicBezTo>
                    <a:pt x="424784" y="347778"/>
                    <a:pt x="421501" y="346634"/>
                    <a:pt x="418065" y="346634"/>
                  </a:cubicBezTo>
                  <a:cubicBezTo>
                    <a:pt x="410811" y="346634"/>
                    <a:pt x="402946" y="352353"/>
                    <a:pt x="402946" y="361656"/>
                  </a:cubicBezTo>
                  <a:lnTo>
                    <a:pt x="402946" y="400469"/>
                  </a:lnTo>
                  <a:cubicBezTo>
                    <a:pt x="402946" y="409314"/>
                    <a:pt x="395692" y="416482"/>
                    <a:pt x="386834" y="416482"/>
                  </a:cubicBezTo>
                  <a:lnTo>
                    <a:pt x="136453" y="416482"/>
                  </a:lnTo>
                  <a:cubicBezTo>
                    <a:pt x="127519" y="416482"/>
                    <a:pt x="120342" y="409314"/>
                    <a:pt x="120342" y="400469"/>
                  </a:cubicBezTo>
                  <a:lnTo>
                    <a:pt x="120342" y="376602"/>
                  </a:lnTo>
                  <a:cubicBezTo>
                    <a:pt x="120342" y="371035"/>
                    <a:pt x="117822" y="365850"/>
                    <a:pt x="113469" y="362342"/>
                  </a:cubicBezTo>
                  <a:lnTo>
                    <a:pt x="69105" y="327114"/>
                  </a:lnTo>
                  <a:cubicBezTo>
                    <a:pt x="66356" y="324979"/>
                    <a:pt x="63149" y="323835"/>
                    <a:pt x="59789" y="323835"/>
                  </a:cubicBezTo>
                  <a:close/>
                  <a:moveTo>
                    <a:pt x="59757" y="323324"/>
                  </a:moveTo>
                  <a:cubicBezTo>
                    <a:pt x="63040" y="323324"/>
                    <a:pt x="66401" y="324391"/>
                    <a:pt x="69379" y="326755"/>
                  </a:cubicBezTo>
                  <a:lnTo>
                    <a:pt x="113750" y="361977"/>
                  </a:lnTo>
                  <a:cubicBezTo>
                    <a:pt x="118255" y="365484"/>
                    <a:pt x="120852" y="370897"/>
                    <a:pt x="120852" y="376615"/>
                  </a:cubicBezTo>
                  <a:lnTo>
                    <a:pt x="120852" y="400477"/>
                  </a:lnTo>
                  <a:cubicBezTo>
                    <a:pt x="120852" y="409016"/>
                    <a:pt x="127802" y="416030"/>
                    <a:pt x="136431" y="416030"/>
                  </a:cubicBezTo>
                  <a:lnTo>
                    <a:pt x="386846" y="416030"/>
                  </a:lnTo>
                  <a:cubicBezTo>
                    <a:pt x="395476" y="416030"/>
                    <a:pt x="402425" y="409016"/>
                    <a:pt x="402425" y="400477"/>
                  </a:cubicBezTo>
                  <a:lnTo>
                    <a:pt x="402425" y="361672"/>
                  </a:lnTo>
                  <a:cubicBezTo>
                    <a:pt x="402425" y="352447"/>
                    <a:pt x="410062" y="346119"/>
                    <a:pt x="418081" y="346119"/>
                  </a:cubicBezTo>
                  <a:cubicBezTo>
                    <a:pt x="421441" y="346119"/>
                    <a:pt x="424878" y="347187"/>
                    <a:pt x="427856" y="349626"/>
                  </a:cubicBezTo>
                  <a:lnTo>
                    <a:pt x="544319" y="443781"/>
                  </a:lnTo>
                  <a:cubicBezTo>
                    <a:pt x="544625" y="444086"/>
                    <a:pt x="545007" y="444314"/>
                    <a:pt x="545312" y="444696"/>
                  </a:cubicBezTo>
                  <a:cubicBezTo>
                    <a:pt x="550582" y="449956"/>
                    <a:pt x="550582" y="458647"/>
                    <a:pt x="545236" y="463908"/>
                  </a:cubicBezTo>
                  <a:cubicBezTo>
                    <a:pt x="544930" y="464213"/>
                    <a:pt x="544625" y="464518"/>
                    <a:pt x="544319" y="464746"/>
                  </a:cubicBezTo>
                  <a:lnTo>
                    <a:pt x="429460" y="558748"/>
                  </a:lnTo>
                  <a:cubicBezTo>
                    <a:pt x="426252" y="561340"/>
                    <a:pt x="422587" y="562484"/>
                    <a:pt x="419074" y="562484"/>
                  </a:cubicBezTo>
                  <a:cubicBezTo>
                    <a:pt x="410520" y="562484"/>
                    <a:pt x="402425" y="555775"/>
                    <a:pt x="402425" y="545940"/>
                  </a:cubicBezTo>
                  <a:lnTo>
                    <a:pt x="402425" y="508126"/>
                  </a:lnTo>
                  <a:cubicBezTo>
                    <a:pt x="402425" y="499511"/>
                    <a:pt x="395476" y="492573"/>
                    <a:pt x="386846" y="492573"/>
                  </a:cubicBezTo>
                  <a:lnTo>
                    <a:pt x="59680" y="492573"/>
                  </a:lnTo>
                  <a:cubicBezTo>
                    <a:pt x="51127" y="492573"/>
                    <a:pt x="44101" y="485636"/>
                    <a:pt x="44101" y="477021"/>
                  </a:cubicBezTo>
                  <a:lnTo>
                    <a:pt x="44101" y="338877"/>
                  </a:lnTo>
                  <a:cubicBezTo>
                    <a:pt x="44101" y="329652"/>
                    <a:pt x="51738" y="323324"/>
                    <a:pt x="59757" y="323324"/>
                  </a:cubicBezTo>
                  <a:close/>
                  <a:moveTo>
                    <a:pt x="59789" y="322767"/>
                  </a:moveTo>
                  <a:cubicBezTo>
                    <a:pt x="52000" y="322767"/>
                    <a:pt x="43677" y="328944"/>
                    <a:pt x="43677" y="338857"/>
                  </a:cubicBezTo>
                  <a:lnTo>
                    <a:pt x="43677" y="477027"/>
                  </a:lnTo>
                  <a:cubicBezTo>
                    <a:pt x="43677" y="485872"/>
                    <a:pt x="50855" y="493116"/>
                    <a:pt x="59713" y="493116"/>
                  </a:cubicBezTo>
                  <a:lnTo>
                    <a:pt x="386834" y="493116"/>
                  </a:lnTo>
                  <a:cubicBezTo>
                    <a:pt x="395157" y="493116"/>
                    <a:pt x="401953" y="499826"/>
                    <a:pt x="401953" y="508138"/>
                  </a:cubicBezTo>
                  <a:lnTo>
                    <a:pt x="401953" y="545959"/>
                  </a:lnTo>
                  <a:cubicBezTo>
                    <a:pt x="401953" y="556482"/>
                    <a:pt x="410811" y="563040"/>
                    <a:pt x="419058" y="563040"/>
                  </a:cubicBezTo>
                  <a:cubicBezTo>
                    <a:pt x="422952" y="563040"/>
                    <a:pt x="426617" y="561667"/>
                    <a:pt x="429748" y="559151"/>
                  </a:cubicBezTo>
                  <a:lnTo>
                    <a:pt x="544592" y="465131"/>
                  </a:lnTo>
                  <a:cubicBezTo>
                    <a:pt x="544973" y="464902"/>
                    <a:pt x="545279" y="464597"/>
                    <a:pt x="545584" y="464292"/>
                  </a:cubicBezTo>
                  <a:cubicBezTo>
                    <a:pt x="551082" y="458802"/>
                    <a:pt x="551082" y="449804"/>
                    <a:pt x="545584" y="444314"/>
                  </a:cubicBezTo>
                  <a:cubicBezTo>
                    <a:pt x="545279" y="443933"/>
                    <a:pt x="544897" y="443628"/>
                    <a:pt x="544592" y="443399"/>
                  </a:cubicBezTo>
                  <a:lnTo>
                    <a:pt x="428144" y="349227"/>
                  </a:lnTo>
                  <a:cubicBezTo>
                    <a:pt x="425243" y="346863"/>
                    <a:pt x="421730" y="345567"/>
                    <a:pt x="418065" y="345567"/>
                  </a:cubicBezTo>
                  <a:cubicBezTo>
                    <a:pt x="410276" y="345567"/>
                    <a:pt x="401953" y="351743"/>
                    <a:pt x="401953" y="361656"/>
                  </a:cubicBezTo>
                  <a:lnTo>
                    <a:pt x="401953" y="400469"/>
                  </a:lnTo>
                  <a:cubicBezTo>
                    <a:pt x="401953" y="408704"/>
                    <a:pt x="395157" y="415491"/>
                    <a:pt x="386834" y="415491"/>
                  </a:cubicBezTo>
                  <a:lnTo>
                    <a:pt x="136453" y="415491"/>
                  </a:lnTo>
                  <a:cubicBezTo>
                    <a:pt x="128130" y="415491"/>
                    <a:pt x="121334" y="408704"/>
                    <a:pt x="121334" y="400469"/>
                  </a:cubicBezTo>
                  <a:lnTo>
                    <a:pt x="121334" y="376602"/>
                  </a:lnTo>
                  <a:cubicBezTo>
                    <a:pt x="121334" y="370730"/>
                    <a:pt x="118738" y="365240"/>
                    <a:pt x="114080" y="361580"/>
                  </a:cubicBezTo>
                  <a:lnTo>
                    <a:pt x="69716" y="326351"/>
                  </a:lnTo>
                  <a:cubicBezTo>
                    <a:pt x="66814" y="323987"/>
                    <a:pt x="63378" y="322767"/>
                    <a:pt x="59789" y="322767"/>
                  </a:cubicBezTo>
                  <a:close/>
                  <a:moveTo>
                    <a:pt x="59789" y="280218"/>
                  </a:moveTo>
                  <a:cubicBezTo>
                    <a:pt x="72923" y="280218"/>
                    <a:pt x="85904" y="284793"/>
                    <a:pt x="96289" y="293029"/>
                  </a:cubicBezTo>
                  <a:lnTo>
                    <a:pt x="140653" y="328258"/>
                  </a:lnTo>
                  <a:cubicBezTo>
                    <a:pt x="147831" y="334053"/>
                    <a:pt x="153787" y="341449"/>
                    <a:pt x="157834" y="349761"/>
                  </a:cubicBezTo>
                  <a:cubicBezTo>
                    <a:pt x="161194" y="356776"/>
                    <a:pt x="163255" y="364630"/>
                    <a:pt x="163790" y="372484"/>
                  </a:cubicBezTo>
                  <a:lnTo>
                    <a:pt x="163866" y="372942"/>
                  </a:lnTo>
                  <a:lnTo>
                    <a:pt x="359345" y="372942"/>
                  </a:lnTo>
                  <a:lnTo>
                    <a:pt x="359345" y="361656"/>
                  </a:lnTo>
                  <a:cubicBezTo>
                    <a:pt x="359345" y="353421"/>
                    <a:pt x="361025" y="345414"/>
                    <a:pt x="364308" y="337942"/>
                  </a:cubicBezTo>
                  <a:cubicBezTo>
                    <a:pt x="367439" y="330850"/>
                    <a:pt x="371944" y="324445"/>
                    <a:pt x="377671" y="319107"/>
                  </a:cubicBezTo>
                  <a:cubicBezTo>
                    <a:pt x="388667" y="308737"/>
                    <a:pt x="403022" y="303018"/>
                    <a:pt x="418065" y="303018"/>
                  </a:cubicBezTo>
                  <a:cubicBezTo>
                    <a:pt x="431428" y="303018"/>
                    <a:pt x="444485" y="307669"/>
                    <a:pt x="454946" y="316133"/>
                  </a:cubicBezTo>
                  <a:lnTo>
                    <a:pt x="571393" y="410305"/>
                  </a:lnTo>
                  <a:cubicBezTo>
                    <a:pt x="572386" y="411144"/>
                    <a:pt x="573990" y="412517"/>
                    <a:pt x="575822" y="414271"/>
                  </a:cubicBezTo>
                  <a:cubicBezTo>
                    <a:pt x="597890" y="436384"/>
                    <a:pt x="597814" y="472375"/>
                    <a:pt x="575670" y="494412"/>
                  </a:cubicBezTo>
                  <a:cubicBezTo>
                    <a:pt x="574066" y="496014"/>
                    <a:pt x="572539" y="497310"/>
                    <a:pt x="571623" y="498072"/>
                  </a:cubicBezTo>
                  <a:lnTo>
                    <a:pt x="456779" y="592016"/>
                  </a:lnTo>
                  <a:cubicBezTo>
                    <a:pt x="446089" y="600785"/>
                    <a:pt x="432726" y="605589"/>
                    <a:pt x="419058" y="605589"/>
                  </a:cubicBezTo>
                  <a:cubicBezTo>
                    <a:pt x="403709" y="605589"/>
                    <a:pt x="389125" y="599793"/>
                    <a:pt x="377976" y="589271"/>
                  </a:cubicBezTo>
                  <a:cubicBezTo>
                    <a:pt x="372173" y="583780"/>
                    <a:pt x="367592" y="577375"/>
                    <a:pt x="364385" y="570131"/>
                  </a:cubicBezTo>
                  <a:cubicBezTo>
                    <a:pt x="361025" y="562506"/>
                    <a:pt x="359345" y="554423"/>
                    <a:pt x="359345" y="545959"/>
                  </a:cubicBezTo>
                  <a:lnTo>
                    <a:pt x="359345" y="535665"/>
                  </a:lnTo>
                  <a:lnTo>
                    <a:pt x="59713" y="535665"/>
                  </a:lnTo>
                  <a:cubicBezTo>
                    <a:pt x="27336" y="535665"/>
                    <a:pt x="1069" y="509358"/>
                    <a:pt x="1069" y="477027"/>
                  </a:cubicBezTo>
                  <a:lnTo>
                    <a:pt x="1069" y="338857"/>
                  </a:lnTo>
                  <a:cubicBezTo>
                    <a:pt x="1069" y="330621"/>
                    <a:pt x="2749" y="322615"/>
                    <a:pt x="6032" y="315142"/>
                  </a:cubicBezTo>
                  <a:cubicBezTo>
                    <a:pt x="9163" y="308051"/>
                    <a:pt x="13668" y="301722"/>
                    <a:pt x="19395" y="296308"/>
                  </a:cubicBezTo>
                  <a:cubicBezTo>
                    <a:pt x="30314" y="285937"/>
                    <a:pt x="44746" y="280218"/>
                    <a:pt x="59789" y="280218"/>
                  </a:cubicBezTo>
                  <a:close/>
                  <a:moveTo>
                    <a:pt x="59757" y="279792"/>
                  </a:moveTo>
                  <a:cubicBezTo>
                    <a:pt x="44559" y="279792"/>
                    <a:pt x="30049" y="285510"/>
                    <a:pt x="18975" y="295955"/>
                  </a:cubicBezTo>
                  <a:cubicBezTo>
                    <a:pt x="13248" y="301367"/>
                    <a:pt x="8742" y="307771"/>
                    <a:pt x="5534" y="315014"/>
                  </a:cubicBezTo>
                  <a:cubicBezTo>
                    <a:pt x="2174" y="322562"/>
                    <a:pt x="494" y="330567"/>
                    <a:pt x="494" y="338877"/>
                  </a:cubicBezTo>
                  <a:lnTo>
                    <a:pt x="494" y="477021"/>
                  </a:lnTo>
                  <a:cubicBezTo>
                    <a:pt x="494" y="509574"/>
                    <a:pt x="27070" y="536105"/>
                    <a:pt x="59680" y="536105"/>
                  </a:cubicBezTo>
                  <a:lnTo>
                    <a:pt x="358818" y="536105"/>
                  </a:lnTo>
                  <a:lnTo>
                    <a:pt x="358818" y="545940"/>
                  </a:lnTo>
                  <a:cubicBezTo>
                    <a:pt x="358818" y="554403"/>
                    <a:pt x="360575" y="562636"/>
                    <a:pt x="363935" y="570260"/>
                  </a:cubicBezTo>
                  <a:cubicBezTo>
                    <a:pt x="367143" y="577579"/>
                    <a:pt x="371801" y="584059"/>
                    <a:pt x="377605" y="589625"/>
                  </a:cubicBezTo>
                  <a:cubicBezTo>
                    <a:pt x="388908" y="600222"/>
                    <a:pt x="403571" y="606016"/>
                    <a:pt x="419074" y="606016"/>
                  </a:cubicBezTo>
                  <a:cubicBezTo>
                    <a:pt x="432820" y="606016"/>
                    <a:pt x="446338" y="601213"/>
                    <a:pt x="457106" y="592446"/>
                  </a:cubicBezTo>
                  <a:lnTo>
                    <a:pt x="571965" y="498444"/>
                  </a:lnTo>
                  <a:cubicBezTo>
                    <a:pt x="572958" y="497681"/>
                    <a:pt x="574409" y="496385"/>
                    <a:pt x="576089" y="494784"/>
                  </a:cubicBezTo>
                  <a:cubicBezTo>
                    <a:pt x="598389" y="472523"/>
                    <a:pt x="598465" y="436233"/>
                    <a:pt x="576165" y="413895"/>
                  </a:cubicBezTo>
                  <a:cubicBezTo>
                    <a:pt x="574409" y="412142"/>
                    <a:pt x="572805" y="410770"/>
                    <a:pt x="571736" y="409931"/>
                  </a:cubicBezTo>
                  <a:lnTo>
                    <a:pt x="455273" y="315777"/>
                  </a:lnTo>
                  <a:cubicBezTo>
                    <a:pt x="444734" y="307238"/>
                    <a:pt x="431522" y="302587"/>
                    <a:pt x="418081" y="302587"/>
                  </a:cubicBezTo>
                  <a:cubicBezTo>
                    <a:pt x="402883" y="302587"/>
                    <a:pt x="388373" y="308305"/>
                    <a:pt x="377300" y="318750"/>
                  </a:cubicBezTo>
                  <a:cubicBezTo>
                    <a:pt x="371572" y="324163"/>
                    <a:pt x="367066" y="330567"/>
                    <a:pt x="363859" y="337733"/>
                  </a:cubicBezTo>
                  <a:cubicBezTo>
                    <a:pt x="360499" y="345281"/>
                    <a:pt x="358818" y="353362"/>
                    <a:pt x="358818" y="361672"/>
                  </a:cubicBezTo>
                  <a:lnTo>
                    <a:pt x="358818" y="372422"/>
                  </a:lnTo>
                  <a:lnTo>
                    <a:pt x="164306" y="372422"/>
                  </a:lnTo>
                  <a:cubicBezTo>
                    <a:pt x="163771" y="364569"/>
                    <a:pt x="161709" y="356717"/>
                    <a:pt x="158273" y="349550"/>
                  </a:cubicBezTo>
                  <a:cubicBezTo>
                    <a:pt x="154225" y="341164"/>
                    <a:pt x="148192" y="333693"/>
                    <a:pt x="140937" y="327898"/>
                  </a:cubicBezTo>
                  <a:lnTo>
                    <a:pt x="96566" y="292676"/>
                  </a:lnTo>
                  <a:cubicBezTo>
                    <a:pt x="86104" y="284366"/>
                    <a:pt x="73045" y="279792"/>
                    <a:pt x="59757" y="279792"/>
                  </a:cubicBezTo>
                  <a:close/>
                  <a:moveTo>
                    <a:pt x="59789" y="279227"/>
                  </a:moveTo>
                  <a:cubicBezTo>
                    <a:pt x="73152" y="279227"/>
                    <a:pt x="86362" y="283878"/>
                    <a:pt x="96899" y="292266"/>
                  </a:cubicBezTo>
                  <a:lnTo>
                    <a:pt x="141264" y="327495"/>
                  </a:lnTo>
                  <a:cubicBezTo>
                    <a:pt x="148594" y="333290"/>
                    <a:pt x="154627" y="340839"/>
                    <a:pt x="158750" y="349303"/>
                  </a:cubicBezTo>
                  <a:cubicBezTo>
                    <a:pt x="162110" y="356319"/>
                    <a:pt x="164172" y="364096"/>
                    <a:pt x="164782" y="371950"/>
                  </a:cubicBezTo>
                  <a:lnTo>
                    <a:pt x="358276" y="371950"/>
                  </a:lnTo>
                  <a:lnTo>
                    <a:pt x="358276" y="361656"/>
                  </a:lnTo>
                  <a:cubicBezTo>
                    <a:pt x="358276" y="353268"/>
                    <a:pt x="360032" y="345186"/>
                    <a:pt x="363392" y="337560"/>
                  </a:cubicBezTo>
                  <a:cubicBezTo>
                    <a:pt x="366599" y="330316"/>
                    <a:pt x="371180" y="323835"/>
                    <a:pt x="376984" y="318345"/>
                  </a:cubicBezTo>
                  <a:cubicBezTo>
                    <a:pt x="388132" y="307822"/>
                    <a:pt x="402717" y="302027"/>
                    <a:pt x="418065" y="302027"/>
                  </a:cubicBezTo>
                  <a:cubicBezTo>
                    <a:pt x="431657" y="302027"/>
                    <a:pt x="444943" y="306754"/>
                    <a:pt x="455557" y="315371"/>
                  </a:cubicBezTo>
                  <a:lnTo>
                    <a:pt x="572004" y="409543"/>
                  </a:lnTo>
                  <a:cubicBezTo>
                    <a:pt x="573073" y="410382"/>
                    <a:pt x="574677" y="411754"/>
                    <a:pt x="576510" y="413584"/>
                  </a:cubicBezTo>
                  <a:cubicBezTo>
                    <a:pt x="598959" y="436079"/>
                    <a:pt x="598959" y="472680"/>
                    <a:pt x="576357" y="495099"/>
                  </a:cubicBezTo>
                  <a:cubicBezTo>
                    <a:pt x="574753" y="496776"/>
                    <a:pt x="573226" y="498072"/>
                    <a:pt x="572233" y="498835"/>
                  </a:cubicBezTo>
                  <a:lnTo>
                    <a:pt x="457390" y="592855"/>
                  </a:lnTo>
                  <a:cubicBezTo>
                    <a:pt x="446547" y="601700"/>
                    <a:pt x="432955" y="606580"/>
                    <a:pt x="419058" y="606580"/>
                  </a:cubicBezTo>
                  <a:cubicBezTo>
                    <a:pt x="403480" y="606580"/>
                    <a:pt x="388590" y="600709"/>
                    <a:pt x="377289" y="589957"/>
                  </a:cubicBezTo>
                  <a:cubicBezTo>
                    <a:pt x="371333" y="584467"/>
                    <a:pt x="366752" y="577909"/>
                    <a:pt x="363468" y="570512"/>
                  </a:cubicBezTo>
                  <a:cubicBezTo>
                    <a:pt x="360032" y="562811"/>
                    <a:pt x="358276" y="554499"/>
                    <a:pt x="358276" y="545959"/>
                  </a:cubicBezTo>
                  <a:lnTo>
                    <a:pt x="358276" y="536656"/>
                  </a:lnTo>
                  <a:lnTo>
                    <a:pt x="59713" y="536656"/>
                  </a:lnTo>
                  <a:cubicBezTo>
                    <a:pt x="26802" y="536656"/>
                    <a:pt x="0" y="509892"/>
                    <a:pt x="0" y="477027"/>
                  </a:cubicBezTo>
                  <a:lnTo>
                    <a:pt x="0" y="338857"/>
                  </a:lnTo>
                  <a:cubicBezTo>
                    <a:pt x="0" y="330469"/>
                    <a:pt x="1756" y="322386"/>
                    <a:pt x="5116" y="314761"/>
                  </a:cubicBezTo>
                  <a:cubicBezTo>
                    <a:pt x="8323" y="307517"/>
                    <a:pt x="12905" y="301035"/>
                    <a:pt x="18632" y="295621"/>
                  </a:cubicBezTo>
                  <a:cubicBezTo>
                    <a:pt x="29856" y="285022"/>
                    <a:pt x="44441" y="279227"/>
                    <a:pt x="59789" y="279227"/>
                  </a:cubicBezTo>
                  <a:close/>
                  <a:moveTo>
                    <a:pt x="174327" y="44608"/>
                  </a:moveTo>
                  <a:cubicBezTo>
                    <a:pt x="170661" y="44608"/>
                    <a:pt x="167225" y="45828"/>
                    <a:pt x="164247" y="48192"/>
                  </a:cubicBezTo>
                  <a:lnTo>
                    <a:pt x="49403" y="142211"/>
                  </a:lnTo>
                  <a:cubicBezTo>
                    <a:pt x="49098" y="142440"/>
                    <a:pt x="48793" y="142745"/>
                    <a:pt x="48487" y="142974"/>
                  </a:cubicBezTo>
                  <a:cubicBezTo>
                    <a:pt x="43371" y="148083"/>
                    <a:pt x="43371" y="156394"/>
                    <a:pt x="48487" y="161580"/>
                  </a:cubicBezTo>
                  <a:cubicBezTo>
                    <a:pt x="48793" y="161885"/>
                    <a:pt x="49098" y="162113"/>
                    <a:pt x="49480" y="162418"/>
                  </a:cubicBezTo>
                  <a:lnTo>
                    <a:pt x="165851" y="256590"/>
                  </a:lnTo>
                  <a:cubicBezTo>
                    <a:pt x="168600" y="258802"/>
                    <a:pt x="171883" y="259946"/>
                    <a:pt x="175319" y="259946"/>
                  </a:cubicBezTo>
                  <a:cubicBezTo>
                    <a:pt x="182573" y="259946"/>
                    <a:pt x="190438" y="254227"/>
                    <a:pt x="190438" y="244924"/>
                  </a:cubicBezTo>
                  <a:lnTo>
                    <a:pt x="190438" y="206111"/>
                  </a:lnTo>
                  <a:cubicBezTo>
                    <a:pt x="190438" y="197266"/>
                    <a:pt x="197616" y="190098"/>
                    <a:pt x="206550" y="190098"/>
                  </a:cubicBezTo>
                  <a:lnTo>
                    <a:pt x="456931" y="190098"/>
                  </a:lnTo>
                  <a:cubicBezTo>
                    <a:pt x="465788" y="190098"/>
                    <a:pt x="473042" y="197266"/>
                    <a:pt x="473042" y="206111"/>
                  </a:cubicBezTo>
                  <a:lnTo>
                    <a:pt x="473042" y="229978"/>
                  </a:lnTo>
                  <a:cubicBezTo>
                    <a:pt x="473042" y="235545"/>
                    <a:pt x="475562" y="240730"/>
                    <a:pt x="479915" y="244238"/>
                  </a:cubicBezTo>
                  <a:lnTo>
                    <a:pt x="524279" y="279466"/>
                  </a:lnTo>
                  <a:cubicBezTo>
                    <a:pt x="526952" y="281601"/>
                    <a:pt x="530235" y="282745"/>
                    <a:pt x="533595" y="282745"/>
                  </a:cubicBezTo>
                  <a:cubicBezTo>
                    <a:pt x="540849" y="282745"/>
                    <a:pt x="548714" y="277026"/>
                    <a:pt x="548714" y="267723"/>
                  </a:cubicBezTo>
                  <a:lnTo>
                    <a:pt x="548714" y="129553"/>
                  </a:lnTo>
                  <a:cubicBezTo>
                    <a:pt x="548714" y="121242"/>
                    <a:pt x="541995" y="114532"/>
                    <a:pt x="533671" y="114532"/>
                  </a:cubicBezTo>
                  <a:lnTo>
                    <a:pt x="206550" y="114532"/>
                  </a:lnTo>
                  <a:cubicBezTo>
                    <a:pt x="197616" y="114532"/>
                    <a:pt x="190438" y="107288"/>
                    <a:pt x="190438" y="98442"/>
                  </a:cubicBezTo>
                  <a:lnTo>
                    <a:pt x="190438" y="60621"/>
                  </a:lnTo>
                  <a:cubicBezTo>
                    <a:pt x="190438" y="50708"/>
                    <a:pt x="182115" y="44608"/>
                    <a:pt x="174327" y="44608"/>
                  </a:cubicBezTo>
                  <a:close/>
                  <a:moveTo>
                    <a:pt x="174289" y="44097"/>
                  </a:moveTo>
                  <a:cubicBezTo>
                    <a:pt x="182842" y="44097"/>
                    <a:pt x="190936" y="50806"/>
                    <a:pt x="190936" y="60641"/>
                  </a:cubicBezTo>
                  <a:lnTo>
                    <a:pt x="190936" y="98455"/>
                  </a:lnTo>
                  <a:cubicBezTo>
                    <a:pt x="190936" y="107070"/>
                    <a:pt x="197885" y="114008"/>
                    <a:pt x="206513" y="114008"/>
                  </a:cubicBezTo>
                  <a:lnTo>
                    <a:pt x="533641" y="114008"/>
                  </a:lnTo>
                  <a:cubicBezTo>
                    <a:pt x="542193" y="114008"/>
                    <a:pt x="549218" y="120945"/>
                    <a:pt x="549218" y="129560"/>
                  </a:cubicBezTo>
                  <a:lnTo>
                    <a:pt x="549218" y="267704"/>
                  </a:lnTo>
                  <a:cubicBezTo>
                    <a:pt x="549218" y="276929"/>
                    <a:pt x="541582" y="283257"/>
                    <a:pt x="533564" y="283257"/>
                  </a:cubicBezTo>
                  <a:cubicBezTo>
                    <a:pt x="530281" y="283257"/>
                    <a:pt x="526845" y="282190"/>
                    <a:pt x="523943" y="279826"/>
                  </a:cubicBezTo>
                  <a:lnTo>
                    <a:pt x="479578" y="244604"/>
                  </a:lnTo>
                  <a:cubicBezTo>
                    <a:pt x="475072" y="241021"/>
                    <a:pt x="472476" y="235684"/>
                    <a:pt x="472476" y="229966"/>
                  </a:cubicBezTo>
                  <a:lnTo>
                    <a:pt x="472476" y="206104"/>
                  </a:lnTo>
                  <a:cubicBezTo>
                    <a:pt x="472476" y="197565"/>
                    <a:pt x="465527" y="190551"/>
                    <a:pt x="456899" y="190551"/>
                  </a:cubicBezTo>
                  <a:lnTo>
                    <a:pt x="206513" y="190551"/>
                  </a:lnTo>
                  <a:cubicBezTo>
                    <a:pt x="197885" y="190551"/>
                    <a:pt x="190936" y="197565"/>
                    <a:pt x="190936" y="206104"/>
                  </a:cubicBezTo>
                  <a:lnTo>
                    <a:pt x="190936" y="244909"/>
                  </a:lnTo>
                  <a:cubicBezTo>
                    <a:pt x="190936" y="254134"/>
                    <a:pt x="183300" y="260462"/>
                    <a:pt x="175282" y="260462"/>
                  </a:cubicBezTo>
                  <a:cubicBezTo>
                    <a:pt x="171922" y="260462"/>
                    <a:pt x="168486" y="259394"/>
                    <a:pt x="165508" y="256955"/>
                  </a:cubicBezTo>
                  <a:lnTo>
                    <a:pt x="49058" y="162800"/>
                  </a:lnTo>
                  <a:cubicBezTo>
                    <a:pt x="48753" y="162495"/>
                    <a:pt x="48371" y="162190"/>
                    <a:pt x="48066" y="161885"/>
                  </a:cubicBezTo>
                  <a:cubicBezTo>
                    <a:pt x="42797" y="156625"/>
                    <a:pt x="42797" y="147934"/>
                    <a:pt x="48142" y="142673"/>
                  </a:cubicBezTo>
                  <a:cubicBezTo>
                    <a:pt x="48448" y="142368"/>
                    <a:pt x="48753" y="142063"/>
                    <a:pt x="49058" y="141835"/>
                  </a:cubicBezTo>
                  <a:lnTo>
                    <a:pt x="163904" y="47833"/>
                  </a:lnTo>
                  <a:cubicBezTo>
                    <a:pt x="167111" y="45241"/>
                    <a:pt x="170777" y="44097"/>
                    <a:pt x="174289" y="44097"/>
                  </a:cubicBezTo>
                  <a:close/>
                  <a:moveTo>
                    <a:pt x="174327" y="43540"/>
                  </a:moveTo>
                  <a:cubicBezTo>
                    <a:pt x="170432" y="43540"/>
                    <a:pt x="166767" y="44913"/>
                    <a:pt x="163636" y="47429"/>
                  </a:cubicBezTo>
                  <a:lnTo>
                    <a:pt x="48793" y="141449"/>
                  </a:lnTo>
                  <a:cubicBezTo>
                    <a:pt x="48411" y="141678"/>
                    <a:pt x="48105" y="141983"/>
                    <a:pt x="47800" y="142288"/>
                  </a:cubicBezTo>
                  <a:cubicBezTo>
                    <a:pt x="42302" y="147778"/>
                    <a:pt x="42226" y="156776"/>
                    <a:pt x="47800" y="162266"/>
                  </a:cubicBezTo>
                  <a:cubicBezTo>
                    <a:pt x="48105" y="162647"/>
                    <a:pt x="48487" y="162876"/>
                    <a:pt x="48793" y="163181"/>
                  </a:cubicBezTo>
                  <a:lnTo>
                    <a:pt x="165240" y="257353"/>
                  </a:lnTo>
                  <a:cubicBezTo>
                    <a:pt x="168141" y="259717"/>
                    <a:pt x="171654" y="261013"/>
                    <a:pt x="175319" y="261013"/>
                  </a:cubicBezTo>
                  <a:cubicBezTo>
                    <a:pt x="183031" y="261013"/>
                    <a:pt x="191431" y="254837"/>
                    <a:pt x="191431" y="244924"/>
                  </a:cubicBezTo>
                  <a:lnTo>
                    <a:pt x="191431" y="206111"/>
                  </a:lnTo>
                  <a:cubicBezTo>
                    <a:pt x="191431" y="197876"/>
                    <a:pt x="198227" y="191089"/>
                    <a:pt x="206550" y="191089"/>
                  </a:cubicBezTo>
                  <a:lnTo>
                    <a:pt x="456931" y="191089"/>
                  </a:lnTo>
                  <a:cubicBezTo>
                    <a:pt x="465254" y="191089"/>
                    <a:pt x="472050" y="197876"/>
                    <a:pt x="472050" y="206111"/>
                  </a:cubicBezTo>
                  <a:lnTo>
                    <a:pt x="472050" y="229978"/>
                  </a:lnTo>
                  <a:cubicBezTo>
                    <a:pt x="472050" y="235850"/>
                    <a:pt x="474646" y="241340"/>
                    <a:pt x="479304" y="245000"/>
                  </a:cubicBezTo>
                  <a:lnTo>
                    <a:pt x="523668" y="280229"/>
                  </a:lnTo>
                  <a:cubicBezTo>
                    <a:pt x="526570" y="282593"/>
                    <a:pt x="530006" y="283813"/>
                    <a:pt x="533595" y="283813"/>
                  </a:cubicBezTo>
                  <a:cubicBezTo>
                    <a:pt x="541384" y="283813"/>
                    <a:pt x="549707" y="277636"/>
                    <a:pt x="549707" y="267723"/>
                  </a:cubicBezTo>
                  <a:lnTo>
                    <a:pt x="549707" y="129553"/>
                  </a:lnTo>
                  <a:cubicBezTo>
                    <a:pt x="549707" y="120708"/>
                    <a:pt x="542529" y="113464"/>
                    <a:pt x="533671" y="113464"/>
                  </a:cubicBezTo>
                  <a:lnTo>
                    <a:pt x="206550" y="113464"/>
                  </a:lnTo>
                  <a:cubicBezTo>
                    <a:pt x="198227" y="113464"/>
                    <a:pt x="191431" y="106754"/>
                    <a:pt x="191431" y="98442"/>
                  </a:cubicBezTo>
                  <a:lnTo>
                    <a:pt x="191431" y="60621"/>
                  </a:lnTo>
                  <a:cubicBezTo>
                    <a:pt x="191431" y="50098"/>
                    <a:pt x="182573" y="43540"/>
                    <a:pt x="174327" y="43540"/>
                  </a:cubicBezTo>
                  <a:close/>
                  <a:moveTo>
                    <a:pt x="174327" y="991"/>
                  </a:moveTo>
                  <a:cubicBezTo>
                    <a:pt x="189675" y="991"/>
                    <a:pt x="204259" y="6786"/>
                    <a:pt x="215408" y="17309"/>
                  </a:cubicBezTo>
                  <a:cubicBezTo>
                    <a:pt x="221211" y="22800"/>
                    <a:pt x="225792" y="29205"/>
                    <a:pt x="228999" y="36449"/>
                  </a:cubicBezTo>
                  <a:cubicBezTo>
                    <a:pt x="232359" y="44074"/>
                    <a:pt x="234039" y="52157"/>
                    <a:pt x="234039" y="60621"/>
                  </a:cubicBezTo>
                  <a:lnTo>
                    <a:pt x="234039" y="70915"/>
                  </a:lnTo>
                  <a:lnTo>
                    <a:pt x="533671" y="70915"/>
                  </a:lnTo>
                  <a:cubicBezTo>
                    <a:pt x="565971" y="70915"/>
                    <a:pt x="592315" y="97222"/>
                    <a:pt x="592315" y="129553"/>
                  </a:cubicBezTo>
                  <a:lnTo>
                    <a:pt x="592315" y="267723"/>
                  </a:lnTo>
                  <a:cubicBezTo>
                    <a:pt x="592315" y="275959"/>
                    <a:pt x="590635" y="283965"/>
                    <a:pt x="587352" y="291438"/>
                  </a:cubicBezTo>
                  <a:cubicBezTo>
                    <a:pt x="584221" y="298529"/>
                    <a:pt x="579716" y="304858"/>
                    <a:pt x="573989" y="310272"/>
                  </a:cubicBezTo>
                  <a:cubicBezTo>
                    <a:pt x="562993" y="320643"/>
                    <a:pt x="548638" y="326285"/>
                    <a:pt x="533595" y="326285"/>
                  </a:cubicBezTo>
                  <a:cubicBezTo>
                    <a:pt x="520461" y="326285"/>
                    <a:pt x="507480" y="321787"/>
                    <a:pt x="497095" y="313551"/>
                  </a:cubicBezTo>
                  <a:lnTo>
                    <a:pt x="452731" y="278323"/>
                  </a:lnTo>
                  <a:cubicBezTo>
                    <a:pt x="445477" y="272527"/>
                    <a:pt x="439597" y="265131"/>
                    <a:pt x="435550" y="256819"/>
                  </a:cubicBezTo>
                  <a:cubicBezTo>
                    <a:pt x="432190" y="249804"/>
                    <a:pt x="430129" y="241950"/>
                    <a:pt x="429594" y="234096"/>
                  </a:cubicBezTo>
                  <a:lnTo>
                    <a:pt x="429518" y="233638"/>
                  </a:lnTo>
                  <a:lnTo>
                    <a:pt x="234039" y="233638"/>
                  </a:lnTo>
                  <a:lnTo>
                    <a:pt x="234039" y="244924"/>
                  </a:lnTo>
                  <a:cubicBezTo>
                    <a:pt x="234039" y="253159"/>
                    <a:pt x="232359" y="261166"/>
                    <a:pt x="229076" y="268638"/>
                  </a:cubicBezTo>
                  <a:cubicBezTo>
                    <a:pt x="225945" y="275730"/>
                    <a:pt x="221440" y="282059"/>
                    <a:pt x="215713" y="287473"/>
                  </a:cubicBezTo>
                  <a:cubicBezTo>
                    <a:pt x="204717" y="297843"/>
                    <a:pt x="190362" y="303562"/>
                    <a:pt x="175319" y="303562"/>
                  </a:cubicBezTo>
                  <a:cubicBezTo>
                    <a:pt x="161956" y="303562"/>
                    <a:pt x="148899" y="298911"/>
                    <a:pt x="138438" y="290447"/>
                  </a:cubicBezTo>
                  <a:lnTo>
                    <a:pt x="21991" y="196275"/>
                  </a:lnTo>
                  <a:cubicBezTo>
                    <a:pt x="20922" y="195436"/>
                    <a:pt x="19394" y="194063"/>
                    <a:pt x="17562" y="192309"/>
                  </a:cubicBezTo>
                  <a:cubicBezTo>
                    <a:pt x="-4506" y="170196"/>
                    <a:pt x="-4430" y="134205"/>
                    <a:pt x="17714" y="112168"/>
                  </a:cubicBezTo>
                  <a:cubicBezTo>
                    <a:pt x="19394" y="110490"/>
                    <a:pt x="20845" y="109270"/>
                    <a:pt x="21762" y="108508"/>
                  </a:cubicBezTo>
                  <a:lnTo>
                    <a:pt x="136605" y="14564"/>
                  </a:lnTo>
                  <a:cubicBezTo>
                    <a:pt x="147296" y="5795"/>
                    <a:pt x="160658" y="991"/>
                    <a:pt x="174327" y="991"/>
                  </a:cubicBezTo>
                  <a:close/>
                  <a:moveTo>
                    <a:pt x="174289" y="565"/>
                  </a:moveTo>
                  <a:cubicBezTo>
                    <a:pt x="160544" y="565"/>
                    <a:pt x="147029" y="5368"/>
                    <a:pt x="136262" y="14135"/>
                  </a:cubicBezTo>
                  <a:lnTo>
                    <a:pt x="21416" y="108137"/>
                  </a:lnTo>
                  <a:cubicBezTo>
                    <a:pt x="20423" y="108900"/>
                    <a:pt x="18973" y="110120"/>
                    <a:pt x="17293" y="111797"/>
                  </a:cubicBezTo>
                  <a:cubicBezTo>
                    <a:pt x="-5005" y="134058"/>
                    <a:pt x="-5081" y="170348"/>
                    <a:pt x="17216" y="192686"/>
                  </a:cubicBezTo>
                  <a:cubicBezTo>
                    <a:pt x="18973" y="194439"/>
                    <a:pt x="20576" y="195811"/>
                    <a:pt x="21645" y="196650"/>
                  </a:cubicBezTo>
                  <a:lnTo>
                    <a:pt x="138095" y="290805"/>
                  </a:lnTo>
                  <a:cubicBezTo>
                    <a:pt x="148632" y="299343"/>
                    <a:pt x="161843" y="303994"/>
                    <a:pt x="175282" y="303994"/>
                  </a:cubicBezTo>
                  <a:cubicBezTo>
                    <a:pt x="190478" y="303994"/>
                    <a:pt x="204986" y="298276"/>
                    <a:pt x="216058" y="287831"/>
                  </a:cubicBezTo>
                  <a:cubicBezTo>
                    <a:pt x="221785" y="282418"/>
                    <a:pt x="226291" y="276014"/>
                    <a:pt x="229498" y="268848"/>
                  </a:cubicBezTo>
                  <a:cubicBezTo>
                    <a:pt x="232858" y="261300"/>
                    <a:pt x="234538" y="253219"/>
                    <a:pt x="234538" y="244909"/>
                  </a:cubicBezTo>
                  <a:lnTo>
                    <a:pt x="234538" y="234159"/>
                  </a:lnTo>
                  <a:lnTo>
                    <a:pt x="429027" y="234159"/>
                  </a:lnTo>
                  <a:cubicBezTo>
                    <a:pt x="429562" y="242012"/>
                    <a:pt x="431623" y="249864"/>
                    <a:pt x="435060" y="257031"/>
                  </a:cubicBezTo>
                  <a:cubicBezTo>
                    <a:pt x="439107" y="265417"/>
                    <a:pt x="445139" y="272888"/>
                    <a:pt x="452393" y="278683"/>
                  </a:cubicBezTo>
                  <a:lnTo>
                    <a:pt x="496759" y="313905"/>
                  </a:lnTo>
                  <a:cubicBezTo>
                    <a:pt x="507220" y="322215"/>
                    <a:pt x="520278" y="326789"/>
                    <a:pt x="533564" y="326789"/>
                  </a:cubicBezTo>
                  <a:cubicBezTo>
                    <a:pt x="548760" y="326789"/>
                    <a:pt x="563269" y="321071"/>
                    <a:pt x="574341" y="310550"/>
                  </a:cubicBezTo>
                  <a:cubicBezTo>
                    <a:pt x="580068" y="305137"/>
                    <a:pt x="584573" y="298810"/>
                    <a:pt x="587780" y="291567"/>
                  </a:cubicBezTo>
                  <a:cubicBezTo>
                    <a:pt x="591140" y="284019"/>
                    <a:pt x="592820" y="276014"/>
                    <a:pt x="592820" y="267704"/>
                  </a:cubicBezTo>
                  <a:lnTo>
                    <a:pt x="592820" y="129560"/>
                  </a:lnTo>
                  <a:cubicBezTo>
                    <a:pt x="592820" y="97007"/>
                    <a:pt x="566247" y="70476"/>
                    <a:pt x="533641" y="70476"/>
                  </a:cubicBezTo>
                  <a:lnTo>
                    <a:pt x="234538" y="70476"/>
                  </a:lnTo>
                  <a:lnTo>
                    <a:pt x="234538" y="60641"/>
                  </a:lnTo>
                  <a:cubicBezTo>
                    <a:pt x="234538" y="52102"/>
                    <a:pt x="232781" y="43945"/>
                    <a:pt x="229421" y="36321"/>
                  </a:cubicBezTo>
                  <a:cubicBezTo>
                    <a:pt x="226138" y="29002"/>
                    <a:pt x="221556" y="22522"/>
                    <a:pt x="215753" y="16956"/>
                  </a:cubicBezTo>
                  <a:cubicBezTo>
                    <a:pt x="204452" y="6359"/>
                    <a:pt x="189790" y="565"/>
                    <a:pt x="174289" y="565"/>
                  </a:cubicBezTo>
                  <a:close/>
                  <a:moveTo>
                    <a:pt x="174327" y="0"/>
                  </a:moveTo>
                  <a:cubicBezTo>
                    <a:pt x="189904" y="0"/>
                    <a:pt x="204794" y="5871"/>
                    <a:pt x="216095" y="16623"/>
                  </a:cubicBezTo>
                  <a:cubicBezTo>
                    <a:pt x="221974" y="22113"/>
                    <a:pt x="226632" y="28671"/>
                    <a:pt x="229916" y="36068"/>
                  </a:cubicBezTo>
                  <a:cubicBezTo>
                    <a:pt x="233352" y="43769"/>
                    <a:pt x="235108" y="52081"/>
                    <a:pt x="235108" y="60621"/>
                  </a:cubicBezTo>
                  <a:lnTo>
                    <a:pt x="235108" y="69924"/>
                  </a:lnTo>
                  <a:lnTo>
                    <a:pt x="533671" y="69924"/>
                  </a:lnTo>
                  <a:cubicBezTo>
                    <a:pt x="566582" y="69924"/>
                    <a:pt x="593384" y="96688"/>
                    <a:pt x="593384" y="129553"/>
                  </a:cubicBezTo>
                  <a:lnTo>
                    <a:pt x="593384" y="267723"/>
                  </a:lnTo>
                  <a:cubicBezTo>
                    <a:pt x="593384" y="276111"/>
                    <a:pt x="591628" y="284194"/>
                    <a:pt x="588268" y="291819"/>
                  </a:cubicBezTo>
                  <a:cubicBezTo>
                    <a:pt x="585061" y="299063"/>
                    <a:pt x="580479" y="305545"/>
                    <a:pt x="574752" y="310959"/>
                  </a:cubicBezTo>
                  <a:cubicBezTo>
                    <a:pt x="563528" y="321558"/>
                    <a:pt x="548943" y="327353"/>
                    <a:pt x="533595" y="327353"/>
                  </a:cubicBezTo>
                  <a:cubicBezTo>
                    <a:pt x="520232" y="327353"/>
                    <a:pt x="507022" y="322702"/>
                    <a:pt x="496485" y="314314"/>
                  </a:cubicBezTo>
                  <a:lnTo>
                    <a:pt x="452120" y="279085"/>
                  </a:lnTo>
                  <a:cubicBezTo>
                    <a:pt x="444790" y="273290"/>
                    <a:pt x="438757" y="265665"/>
                    <a:pt x="434634" y="257277"/>
                  </a:cubicBezTo>
                  <a:cubicBezTo>
                    <a:pt x="431274" y="250261"/>
                    <a:pt x="429136" y="242407"/>
                    <a:pt x="428602" y="234630"/>
                  </a:cubicBezTo>
                  <a:lnTo>
                    <a:pt x="235108" y="234630"/>
                  </a:lnTo>
                  <a:lnTo>
                    <a:pt x="235108" y="244924"/>
                  </a:lnTo>
                  <a:cubicBezTo>
                    <a:pt x="235108" y="253312"/>
                    <a:pt x="233352" y="261394"/>
                    <a:pt x="229992" y="269020"/>
                  </a:cubicBezTo>
                  <a:cubicBezTo>
                    <a:pt x="226785" y="276264"/>
                    <a:pt x="222204" y="282745"/>
                    <a:pt x="216400" y="288235"/>
                  </a:cubicBezTo>
                  <a:cubicBezTo>
                    <a:pt x="205252" y="298758"/>
                    <a:pt x="190667" y="304553"/>
                    <a:pt x="175319" y="304553"/>
                  </a:cubicBezTo>
                  <a:cubicBezTo>
                    <a:pt x="161727" y="304553"/>
                    <a:pt x="148441" y="299826"/>
                    <a:pt x="137827" y="291209"/>
                  </a:cubicBezTo>
                  <a:lnTo>
                    <a:pt x="21380" y="197037"/>
                  </a:lnTo>
                  <a:cubicBezTo>
                    <a:pt x="20311" y="196198"/>
                    <a:pt x="18707" y="194826"/>
                    <a:pt x="16875" y="192996"/>
                  </a:cubicBezTo>
                  <a:cubicBezTo>
                    <a:pt x="-5575" y="170501"/>
                    <a:pt x="-5575" y="133900"/>
                    <a:pt x="17027" y="111405"/>
                  </a:cubicBezTo>
                  <a:cubicBezTo>
                    <a:pt x="18707" y="109804"/>
                    <a:pt x="20158" y="108508"/>
                    <a:pt x="21151" y="107745"/>
                  </a:cubicBezTo>
                  <a:lnTo>
                    <a:pt x="135994" y="13725"/>
                  </a:lnTo>
                  <a:cubicBezTo>
                    <a:pt x="146837" y="4880"/>
                    <a:pt x="160429" y="0"/>
                    <a:pt x="17432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îŝḷîḓé-Oval 18">
              <a:extLst>
                <a:ext uri="{FF2B5EF4-FFF2-40B4-BE49-F238E27FC236}">
                  <a16:creationId xmlns="" xmlns:a16="http://schemas.microsoft.com/office/drawing/2014/main" id="{A57B1C23-E604-4A04-ADA1-4C3A32D232DB}"/>
                </a:ext>
              </a:extLst>
            </p:cNvPr>
            <p:cNvSpPr/>
            <p:nvPr/>
          </p:nvSpPr>
          <p:spPr>
            <a:xfrm>
              <a:off x="4869985" y="4241735"/>
              <a:ext cx="225240" cy="231664"/>
            </a:xfrm>
            <a:custGeom>
              <a:avLst/>
              <a:gdLst>
                <a:gd name="T0" fmla="*/ 6023 w 6383"/>
                <a:gd name="T1" fmla="*/ 2985 h 6575"/>
                <a:gd name="T2" fmla="*/ 5921 w 6383"/>
                <a:gd name="T3" fmla="*/ 1957 h 6575"/>
                <a:gd name="T4" fmla="*/ 5304 w 6383"/>
                <a:gd name="T5" fmla="*/ 1379 h 6575"/>
                <a:gd name="T6" fmla="*/ 4619 w 6383"/>
                <a:gd name="T7" fmla="*/ 608 h 6575"/>
                <a:gd name="T8" fmla="*/ 3777 w 6383"/>
                <a:gd name="T9" fmla="*/ 501 h 6575"/>
                <a:gd name="T10" fmla="*/ 2768 w 6383"/>
                <a:gd name="T11" fmla="*/ 280 h 6575"/>
                <a:gd name="T12" fmla="*/ 2028 w 6383"/>
                <a:gd name="T13" fmla="*/ 688 h 6575"/>
                <a:gd name="T14" fmla="*/ 1083 w 6383"/>
                <a:gd name="T15" fmla="*/ 1103 h 6575"/>
                <a:gd name="T16" fmla="*/ 723 w 6383"/>
                <a:gd name="T17" fmla="*/ 1868 h 6575"/>
                <a:gd name="T18" fmla="*/ 201 w 6383"/>
                <a:gd name="T19" fmla="*/ 2759 h 6575"/>
                <a:gd name="T20" fmla="*/ 360 w 6383"/>
                <a:gd name="T21" fmla="*/ 3591 h 6575"/>
                <a:gd name="T22" fmla="*/ 461 w 6383"/>
                <a:gd name="T23" fmla="*/ 4619 h 6575"/>
                <a:gd name="T24" fmla="*/ 1079 w 6383"/>
                <a:gd name="T25" fmla="*/ 5197 h 6575"/>
                <a:gd name="T26" fmla="*/ 1764 w 6383"/>
                <a:gd name="T27" fmla="*/ 5968 h 6575"/>
                <a:gd name="T28" fmla="*/ 2604 w 6383"/>
                <a:gd name="T29" fmla="*/ 6073 h 6575"/>
                <a:gd name="T30" fmla="*/ 3613 w 6383"/>
                <a:gd name="T31" fmla="*/ 6295 h 6575"/>
                <a:gd name="T32" fmla="*/ 4353 w 6383"/>
                <a:gd name="T33" fmla="*/ 5888 h 6575"/>
                <a:gd name="T34" fmla="*/ 5299 w 6383"/>
                <a:gd name="T35" fmla="*/ 5473 h 6575"/>
                <a:gd name="T36" fmla="*/ 5659 w 6383"/>
                <a:gd name="T37" fmla="*/ 4708 h 6575"/>
                <a:gd name="T38" fmla="*/ 6180 w 6383"/>
                <a:gd name="T39" fmla="*/ 3817 h 6575"/>
                <a:gd name="T40" fmla="*/ 3877 w 6383"/>
                <a:gd name="T41" fmla="*/ 4231 h 6575"/>
                <a:gd name="T42" fmla="*/ 3381 w 6383"/>
                <a:gd name="T43" fmla="*/ 4613 h 6575"/>
                <a:gd name="T44" fmla="*/ 3287 w 6383"/>
                <a:gd name="T45" fmla="*/ 4924 h 6575"/>
                <a:gd name="T46" fmla="*/ 2960 w 6383"/>
                <a:gd name="T47" fmla="*/ 4820 h 6575"/>
                <a:gd name="T48" fmla="*/ 2844 w 6383"/>
                <a:gd name="T49" fmla="*/ 4529 h 6575"/>
                <a:gd name="T50" fmla="*/ 2356 w 6383"/>
                <a:gd name="T51" fmla="*/ 4233 h 6575"/>
                <a:gd name="T52" fmla="*/ 2560 w 6383"/>
                <a:gd name="T53" fmla="*/ 3940 h 6575"/>
                <a:gd name="T54" fmla="*/ 3307 w 6383"/>
                <a:gd name="T55" fmla="*/ 4036 h 6575"/>
                <a:gd name="T56" fmla="*/ 3193 w 6383"/>
                <a:gd name="T57" fmla="*/ 3535 h 6575"/>
                <a:gd name="T58" fmla="*/ 2365 w 6383"/>
                <a:gd name="T59" fmla="*/ 2705 h 6575"/>
                <a:gd name="T60" fmla="*/ 2991 w 6383"/>
                <a:gd name="T61" fmla="*/ 1897 h 6575"/>
                <a:gd name="T62" fmla="*/ 3105 w 6383"/>
                <a:gd name="T63" fmla="*/ 1651 h 6575"/>
                <a:gd name="T64" fmla="*/ 3401 w 6383"/>
                <a:gd name="T65" fmla="*/ 1856 h 6575"/>
                <a:gd name="T66" fmla="*/ 3865 w 6383"/>
                <a:gd name="T67" fmla="*/ 2119 h 6575"/>
                <a:gd name="T68" fmla="*/ 3847 w 6383"/>
                <a:gd name="T69" fmla="*/ 2508 h 6575"/>
                <a:gd name="T70" fmla="*/ 3208 w 6383"/>
                <a:gd name="T71" fmla="*/ 2464 h 6575"/>
                <a:gd name="T72" fmla="*/ 3025 w 6383"/>
                <a:gd name="T73" fmla="*/ 2832 h 6575"/>
                <a:gd name="T74" fmla="*/ 3647 w 6383"/>
                <a:gd name="T75" fmla="*/ 3137 h 6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83" h="6575">
                  <a:moveTo>
                    <a:pt x="6023" y="3591"/>
                  </a:moveTo>
                  <a:cubicBezTo>
                    <a:pt x="5895" y="3409"/>
                    <a:pt x="5895" y="3167"/>
                    <a:pt x="6023" y="2985"/>
                  </a:cubicBezTo>
                  <a:lnTo>
                    <a:pt x="6181" y="2759"/>
                  </a:lnTo>
                  <a:cubicBezTo>
                    <a:pt x="6383" y="2472"/>
                    <a:pt x="6253" y="2072"/>
                    <a:pt x="5921" y="1957"/>
                  </a:cubicBezTo>
                  <a:lnTo>
                    <a:pt x="5660" y="1868"/>
                  </a:lnTo>
                  <a:cubicBezTo>
                    <a:pt x="5451" y="1796"/>
                    <a:pt x="5308" y="1600"/>
                    <a:pt x="5304" y="1379"/>
                  </a:cubicBezTo>
                  <a:lnTo>
                    <a:pt x="5300" y="1103"/>
                  </a:lnTo>
                  <a:cubicBezTo>
                    <a:pt x="5295" y="752"/>
                    <a:pt x="4953" y="505"/>
                    <a:pt x="4619" y="608"/>
                  </a:cubicBezTo>
                  <a:lnTo>
                    <a:pt x="4353" y="688"/>
                  </a:lnTo>
                  <a:cubicBezTo>
                    <a:pt x="4141" y="753"/>
                    <a:pt x="3911" y="679"/>
                    <a:pt x="3777" y="501"/>
                  </a:cubicBezTo>
                  <a:lnTo>
                    <a:pt x="3611" y="280"/>
                  </a:lnTo>
                  <a:cubicBezTo>
                    <a:pt x="3400" y="0"/>
                    <a:pt x="2979" y="0"/>
                    <a:pt x="2768" y="280"/>
                  </a:cubicBezTo>
                  <a:lnTo>
                    <a:pt x="2604" y="501"/>
                  </a:lnTo>
                  <a:cubicBezTo>
                    <a:pt x="2471" y="679"/>
                    <a:pt x="2240" y="753"/>
                    <a:pt x="2028" y="688"/>
                  </a:cubicBezTo>
                  <a:lnTo>
                    <a:pt x="1764" y="608"/>
                  </a:lnTo>
                  <a:cubicBezTo>
                    <a:pt x="1429" y="505"/>
                    <a:pt x="1088" y="752"/>
                    <a:pt x="1083" y="1103"/>
                  </a:cubicBezTo>
                  <a:lnTo>
                    <a:pt x="1079" y="1379"/>
                  </a:lnTo>
                  <a:cubicBezTo>
                    <a:pt x="1075" y="1600"/>
                    <a:pt x="933" y="1796"/>
                    <a:pt x="723" y="1868"/>
                  </a:cubicBezTo>
                  <a:lnTo>
                    <a:pt x="461" y="1957"/>
                  </a:lnTo>
                  <a:cubicBezTo>
                    <a:pt x="129" y="2071"/>
                    <a:pt x="0" y="2471"/>
                    <a:pt x="201" y="2759"/>
                  </a:cubicBezTo>
                  <a:lnTo>
                    <a:pt x="360" y="2985"/>
                  </a:lnTo>
                  <a:cubicBezTo>
                    <a:pt x="488" y="3167"/>
                    <a:pt x="488" y="3409"/>
                    <a:pt x="360" y="3591"/>
                  </a:cubicBezTo>
                  <a:lnTo>
                    <a:pt x="201" y="3817"/>
                  </a:lnTo>
                  <a:cubicBezTo>
                    <a:pt x="0" y="4104"/>
                    <a:pt x="129" y="4504"/>
                    <a:pt x="461" y="4619"/>
                  </a:cubicBezTo>
                  <a:lnTo>
                    <a:pt x="723" y="4708"/>
                  </a:lnTo>
                  <a:cubicBezTo>
                    <a:pt x="932" y="4780"/>
                    <a:pt x="1075" y="4976"/>
                    <a:pt x="1079" y="5197"/>
                  </a:cubicBezTo>
                  <a:lnTo>
                    <a:pt x="1083" y="5473"/>
                  </a:lnTo>
                  <a:cubicBezTo>
                    <a:pt x="1088" y="5824"/>
                    <a:pt x="1429" y="6071"/>
                    <a:pt x="1764" y="5968"/>
                  </a:cubicBezTo>
                  <a:lnTo>
                    <a:pt x="2028" y="5887"/>
                  </a:lnTo>
                  <a:cubicBezTo>
                    <a:pt x="2240" y="5821"/>
                    <a:pt x="2471" y="5896"/>
                    <a:pt x="2604" y="6073"/>
                  </a:cubicBezTo>
                  <a:lnTo>
                    <a:pt x="2771" y="6295"/>
                  </a:lnTo>
                  <a:cubicBezTo>
                    <a:pt x="2981" y="6575"/>
                    <a:pt x="3403" y="6575"/>
                    <a:pt x="3613" y="6295"/>
                  </a:cubicBezTo>
                  <a:lnTo>
                    <a:pt x="3777" y="6075"/>
                  </a:lnTo>
                  <a:cubicBezTo>
                    <a:pt x="3911" y="5897"/>
                    <a:pt x="4141" y="5823"/>
                    <a:pt x="4353" y="5888"/>
                  </a:cubicBezTo>
                  <a:lnTo>
                    <a:pt x="4617" y="5968"/>
                  </a:lnTo>
                  <a:cubicBezTo>
                    <a:pt x="4952" y="6071"/>
                    <a:pt x="5293" y="5824"/>
                    <a:pt x="5299" y="5473"/>
                  </a:cubicBezTo>
                  <a:lnTo>
                    <a:pt x="5303" y="5197"/>
                  </a:lnTo>
                  <a:cubicBezTo>
                    <a:pt x="5307" y="4976"/>
                    <a:pt x="5448" y="4780"/>
                    <a:pt x="5659" y="4708"/>
                  </a:cubicBezTo>
                  <a:lnTo>
                    <a:pt x="5920" y="4619"/>
                  </a:lnTo>
                  <a:cubicBezTo>
                    <a:pt x="6252" y="4505"/>
                    <a:pt x="6381" y="4105"/>
                    <a:pt x="6180" y="3817"/>
                  </a:cubicBezTo>
                  <a:lnTo>
                    <a:pt x="6023" y="3591"/>
                  </a:lnTo>
                  <a:close/>
                  <a:moveTo>
                    <a:pt x="3877" y="4231"/>
                  </a:moveTo>
                  <a:cubicBezTo>
                    <a:pt x="3773" y="4357"/>
                    <a:pt x="3637" y="4443"/>
                    <a:pt x="3479" y="4487"/>
                  </a:cubicBezTo>
                  <a:cubicBezTo>
                    <a:pt x="3409" y="4505"/>
                    <a:pt x="3379" y="4541"/>
                    <a:pt x="3381" y="4613"/>
                  </a:cubicBezTo>
                  <a:cubicBezTo>
                    <a:pt x="3384" y="4684"/>
                    <a:pt x="3381" y="4755"/>
                    <a:pt x="3381" y="4825"/>
                  </a:cubicBezTo>
                  <a:cubicBezTo>
                    <a:pt x="3381" y="4888"/>
                    <a:pt x="3349" y="4923"/>
                    <a:pt x="3287" y="4924"/>
                  </a:cubicBezTo>
                  <a:cubicBezTo>
                    <a:pt x="3211" y="4925"/>
                    <a:pt x="3135" y="4925"/>
                    <a:pt x="3059" y="4924"/>
                  </a:cubicBezTo>
                  <a:cubicBezTo>
                    <a:pt x="2992" y="4923"/>
                    <a:pt x="2961" y="4885"/>
                    <a:pt x="2960" y="4820"/>
                  </a:cubicBezTo>
                  <a:cubicBezTo>
                    <a:pt x="2960" y="4768"/>
                    <a:pt x="2959" y="4717"/>
                    <a:pt x="2959" y="4665"/>
                  </a:cubicBezTo>
                  <a:cubicBezTo>
                    <a:pt x="2957" y="4552"/>
                    <a:pt x="2953" y="4547"/>
                    <a:pt x="2844" y="4529"/>
                  </a:cubicBezTo>
                  <a:cubicBezTo>
                    <a:pt x="2704" y="4507"/>
                    <a:pt x="2567" y="4475"/>
                    <a:pt x="2439" y="4413"/>
                  </a:cubicBezTo>
                  <a:cubicBezTo>
                    <a:pt x="2337" y="4364"/>
                    <a:pt x="2328" y="4339"/>
                    <a:pt x="2356" y="4233"/>
                  </a:cubicBezTo>
                  <a:cubicBezTo>
                    <a:pt x="2377" y="4155"/>
                    <a:pt x="2399" y="4076"/>
                    <a:pt x="2424" y="3999"/>
                  </a:cubicBezTo>
                  <a:cubicBezTo>
                    <a:pt x="2452" y="3908"/>
                    <a:pt x="2477" y="3897"/>
                    <a:pt x="2560" y="3940"/>
                  </a:cubicBezTo>
                  <a:cubicBezTo>
                    <a:pt x="2701" y="4013"/>
                    <a:pt x="2852" y="4055"/>
                    <a:pt x="3011" y="4075"/>
                  </a:cubicBezTo>
                  <a:cubicBezTo>
                    <a:pt x="3112" y="4088"/>
                    <a:pt x="3212" y="4077"/>
                    <a:pt x="3307" y="4036"/>
                  </a:cubicBezTo>
                  <a:cubicBezTo>
                    <a:pt x="3483" y="3959"/>
                    <a:pt x="3511" y="3755"/>
                    <a:pt x="3361" y="3633"/>
                  </a:cubicBezTo>
                  <a:cubicBezTo>
                    <a:pt x="3311" y="3592"/>
                    <a:pt x="3253" y="3561"/>
                    <a:pt x="3193" y="3535"/>
                  </a:cubicBezTo>
                  <a:cubicBezTo>
                    <a:pt x="3039" y="3467"/>
                    <a:pt x="2879" y="3415"/>
                    <a:pt x="2733" y="3328"/>
                  </a:cubicBezTo>
                  <a:cubicBezTo>
                    <a:pt x="2497" y="3187"/>
                    <a:pt x="2347" y="2992"/>
                    <a:pt x="2365" y="2705"/>
                  </a:cubicBezTo>
                  <a:cubicBezTo>
                    <a:pt x="2385" y="2380"/>
                    <a:pt x="2569" y="2177"/>
                    <a:pt x="2867" y="2069"/>
                  </a:cubicBezTo>
                  <a:cubicBezTo>
                    <a:pt x="2989" y="2024"/>
                    <a:pt x="2991" y="2027"/>
                    <a:pt x="2991" y="1897"/>
                  </a:cubicBezTo>
                  <a:lnTo>
                    <a:pt x="2991" y="1767"/>
                  </a:lnTo>
                  <a:cubicBezTo>
                    <a:pt x="2993" y="1669"/>
                    <a:pt x="3009" y="1653"/>
                    <a:pt x="3105" y="1651"/>
                  </a:cubicBezTo>
                  <a:cubicBezTo>
                    <a:pt x="3135" y="1649"/>
                    <a:pt x="3165" y="1651"/>
                    <a:pt x="3195" y="1651"/>
                  </a:cubicBezTo>
                  <a:cubicBezTo>
                    <a:pt x="3400" y="1651"/>
                    <a:pt x="3400" y="1651"/>
                    <a:pt x="3401" y="1856"/>
                  </a:cubicBezTo>
                  <a:cubicBezTo>
                    <a:pt x="3401" y="2001"/>
                    <a:pt x="3401" y="2001"/>
                    <a:pt x="3547" y="2024"/>
                  </a:cubicBezTo>
                  <a:cubicBezTo>
                    <a:pt x="3657" y="2041"/>
                    <a:pt x="3764" y="2075"/>
                    <a:pt x="3865" y="2119"/>
                  </a:cubicBezTo>
                  <a:cubicBezTo>
                    <a:pt x="3921" y="2144"/>
                    <a:pt x="3943" y="2183"/>
                    <a:pt x="3925" y="2243"/>
                  </a:cubicBezTo>
                  <a:cubicBezTo>
                    <a:pt x="3900" y="2332"/>
                    <a:pt x="3876" y="2420"/>
                    <a:pt x="3847" y="2508"/>
                  </a:cubicBezTo>
                  <a:cubicBezTo>
                    <a:pt x="3820" y="2591"/>
                    <a:pt x="3793" y="2603"/>
                    <a:pt x="3713" y="2564"/>
                  </a:cubicBezTo>
                  <a:cubicBezTo>
                    <a:pt x="3553" y="2487"/>
                    <a:pt x="3385" y="2455"/>
                    <a:pt x="3208" y="2464"/>
                  </a:cubicBezTo>
                  <a:cubicBezTo>
                    <a:pt x="3161" y="2467"/>
                    <a:pt x="3116" y="2473"/>
                    <a:pt x="3073" y="2492"/>
                  </a:cubicBezTo>
                  <a:cubicBezTo>
                    <a:pt x="2920" y="2559"/>
                    <a:pt x="2896" y="2728"/>
                    <a:pt x="3025" y="2832"/>
                  </a:cubicBezTo>
                  <a:cubicBezTo>
                    <a:pt x="3091" y="2885"/>
                    <a:pt x="3167" y="2923"/>
                    <a:pt x="3245" y="2956"/>
                  </a:cubicBezTo>
                  <a:cubicBezTo>
                    <a:pt x="3381" y="3012"/>
                    <a:pt x="3517" y="3065"/>
                    <a:pt x="3647" y="3137"/>
                  </a:cubicBezTo>
                  <a:cubicBezTo>
                    <a:pt x="4056" y="3365"/>
                    <a:pt x="4167" y="3880"/>
                    <a:pt x="3877" y="4231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îŝḷîḓé-Oval 19">
              <a:extLst>
                <a:ext uri="{FF2B5EF4-FFF2-40B4-BE49-F238E27FC236}">
                  <a16:creationId xmlns="" xmlns:a16="http://schemas.microsoft.com/office/drawing/2014/main" id="{83D932D8-7920-4A25-8737-583BE9158416}"/>
                </a:ext>
              </a:extLst>
            </p:cNvPr>
            <p:cNvSpPr/>
            <p:nvPr/>
          </p:nvSpPr>
          <p:spPr>
            <a:xfrm>
              <a:off x="5672366" y="5037161"/>
              <a:ext cx="213937" cy="231664"/>
            </a:xfrm>
            <a:custGeom>
              <a:avLst/>
              <a:gdLst>
                <a:gd name="T0" fmla="*/ 5749 w 7318"/>
                <a:gd name="T1" fmla="*/ 7922 h 7922"/>
                <a:gd name="T2" fmla="*/ 5749 w 7318"/>
                <a:gd name="T3" fmla="*/ 7922 h 7922"/>
                <a:gd name="T4" fmla="*/ 5708 w 7318"/>
                <a:gd name="T5" fmla="*/ 7921 h 7922"/>
                <a:gd name="T6" fmla="*/ 2272 w 7318"/>
                <a:gd name="T7" fmla="*/ 5526 h 7922"/>
                <a:gd name="T8" fmla="*/ 1829 w 7318"/>
                <a:gd name="T9" fmla="*/ 4991 h 7922"/>
                <a:gd name="T10" fmla="*/ 147 w 7318"/>
                <a:gd name="T11" fmla="*/ 1201 h 7922"/>
                <a:gd name="T12" fmla="*/ 1771 w 7318"/>
                <a:gd name="T13" fmla="*/ 0 h 7922"/>
                <a:gd name="T14" fmla="*/ 2177 w 7318"/>
                <a:gd name="T15" fmla="*/ 217 h 7922"/>
                <a:gd name="T16" fmla="*/ 2879 w 7318"/>
                <a:gd name="T17" fmla="*/ 2087 h 7922"/>
                <a:gd name="T18" fmla="*/ 2879 w 7318"/>
                <a:gd name="T19" fmla="*/ 2112 h 7922"/>
                <a:gd name="T20" fmla="*/ 2870 w 7318"/>
                <a:gd name="T21" fmla="*/ 2135 h 7922"/>
                <a:gd name="T22" fmla="*/ 2510 w 7318"/>
                <a:gd name="T23" fmla="*/ 2482 h 7922"/>
                <a:gd name="T24" fmla="*/ 2216 w 7318"/>
                <a:gd name="T25" fmla="*/ 2842 h 7922"/>
                <a:gd name="T26" fmla="*/ 3055 w 7318"/>
                <a:gd name="T27" fmla="*/ 4141 h 7922"/>
                <a:gd name="T28" fmla="*/ 3393 w 7318"/>
                <a:gd name="T29" fmla="*/ 4550 h 7922"/>
                <a:gd name="T30" fmla="*/ 4496 w 7318"/>
                <a:gd name="T31" fmla="*/ 5597 h 7922"/>
                <a:gd name="T32" fmla="*/ 4915 w 7318"/>
                <a:gd name="T33" fmla="*/ 5388 h 7922"/>
                <a:gd name="T34" fmla="*/ 5335 w 7318"/>
                <a:gd name="T35" fmla="*/ 5114 h 7922"/>
                <a:gd name="T36" fmla="*/ 5360 w 7318"/>
                <a:gd name="T37" fmla="*/ 5110 h 7922"/>
                <a:gd name="T38" fmla="*/ 5385 w 7318"/>
                <a:gd name="T39" fmla="*/ 5116 h 7922"/>
                <a:gd name="T40" fmla="*/ 7119 w 7318"/>
                <a:gd name="T41" fmla="*/ 6183 h 7922"/>
                <a:gd name="T42" fmla="*/ 7217 w 7318"/>
                <a:gd name="T43" fmla="*/ 6690 h 7922"/>
                <a:gd name="T44" fmla="*/ 5749 w 7318"/>
                <a:gd name="T45" fmla="*/ 7922 h 7922"/>
                <a:gd name="T46" fmla="*/ 5749 w 7318"/>
                <a:gd name="T47" fmla="*/ 7922 h 7922"/>
                <a:gd name="T48" fmla="*/ 5749 w 7318"/>
                <a:gd name="T49" fmla="*/ 7922 h 7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18" h="7922">
                  <a:moveTo>
                    <a:pt x="5749" y="7922"/>
                  </a:moveTo>
                  <a:lnTo>
                    <a:pt x="5749" y="7922"/>
                  </a:lnTo>
                  <a:lnTo>
                    <a:pt x="5708" y="7921"/>
                  </a:lnTo>
                  <a:cubicBezTo>
                    <a:pt x="4757" y="7872"/>
                    <a:pt x="3473" y="6977"/>
                    <a:pt x="2272" y="5526"/>
                  </a:cubicBezTo>
                  <a:lnTo>
                    <a:pt x="1829" y="4991"/>
                  </a:lnTo>
                  <a:cubicBezTo>
                    <a:pt x="628" y="3540"/>
                    <a:pt x="0" y="2123"/>
                    <a:pt x="147" y="1201"/>
                  </a:cubicBezTo>
                  <a:cubicBezTo>
                    <a:pt x="250" y="550"/>
                    <a:pt x="1218" y="0"/>
                    <a:pt x="1771" y="0"/>
                  </a:cubicBezTo>
                  <a:cubicBezTo>
                    <a:pt x="2043" y="0"/>
                    <a:pt x="2142" y="136"/>
                    <a:pt x="2177" y="217"/>
                  </a:cubicBezTo>
                  <a:cubicBezTo>
                    <a:pt x="2490" y="773"/>
                    <a:pt x="2877" y="1740"/>
                    <a:pt x="2879" y="2087"/>
                  </a:cubicBezTo>
                  <a:lnTo>
                    <a:pt x="2879" y="2112"/>
                  </a:lnTo>
                  <a:lnTo>
                    <a:pt x="2870" y="2135"/>
                  </a:lnTo>
                  <a:cubicBezTo>
                    <a:pt x="2801" y="2318"/>
                    <a:pt x="2646" y="2405"/>
                    <a:pt x="2510" y="2482"/>
                  </a:cubicBezTo>
                  <a:cubicBezTo>
                    <a:pt x="2331" y="2584"/>
                    <a:pt x="2229" y="2650"/>
                    <a:pt x="2216" y="2842"/>
                  </a:cubicBezTo>
                  <a:cubicBezTo>
                    <a:pt x="2212" y="2900"/>
                    <a:pt x="2263" y="3165"/>
                    <a:pt x="3055" y="4141"/>
                  </a:cubicBezTo>
                  <a:lnTo>
                    <a:pt x="3393" y="4550"/>
                  </a:lnTo>
                  <a:cubicBezTo>
                    <a:pt x="4188" y="5487"/>
                    <a:pt x="4437" y="5588"/>
                    <a:pt x="4496" y="5597"/>
                  </a:cubicBezTo>
                  <a:cubicBezTo>
                    <a:pt x="4687" y="5623"/>
                    <a:pt x="4778" y="5539"/>
                    <a:pt x="4915" y="5388"/>
                  </a:cubicBezTo>
                  <a:cubicBezTo>
                    <a:pt x="5020" y="5273"/>
                    <a:pt x="5139" y="5143"/>
                    <a:pt x="5335" y="5114"/>
                  </a:cubicBezTo>
                  <a:lnTo>
                    <a:pt x="5360" y="5110"/>
                  </a:lnTo>
                  <a:lnTo>
                    <a:pt x="5385" y="5116"/>
                  </a:lnTo>
                  <a:cubicBezTo>
                    <a:pt x="5731" y="5189"/>
                    <a:pt x="6616" y="5759"/>
                    <a:pt x="7119" y="6183"/>
                  </a:cubicBezTo>
                  <a:cubicBezTo>
                    <a:pt x="7191" y="6231"/>
                    <a:pt x="7318" y="6374"/>
                    <a:pt x="7217" y="6690"/>
                  </a:cubicBezTo>
                  <a:cubicBezTo>
                    <a:pt x="7060" y="7186"/>
                    <a:pt x="6374" y="7922"/>
                    <a:pt x="5749" y="7922"/>
                  </a:cubicBezTo>
                  <a:lnTo>
                    <a:pt x="5749" y="7922"/>
                  </a:lnTo>
                  <a:lnTo>
                    <a:pt x="5749" y="7922"/>
                  </a:ln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îṥļîḑé-Oval 20">
              <a:extLst>
                <a:ext uri="{FF2B5EF4-FFF2-40B4-BE49-F238E27FC236}">
                  <a16:creationId xmlns="" xmlns:a16="http://schemas.microsoft.com/office/drawing/2014/main" id="{695F9EB8-1F06-4A6B-8D2D-CA0D4EB7BA00}"/>
                </a:ext>
              </a:extLst>
            </p:cNvPr>
            <p:cNvSpPr/>
            <p:nvPr/>
          </p:nvSpPr>
          <p:spPr>
            <a:xfrm>
              <a:off x="6918034" y="4848239"/>
              <a:ext cx="198778" cy="231664"/>
            </a:xfrm>
            <a:custGeom>
              <a:avLst/>
              <a:gdLst>
                <a:gd name="T0" fmla="*/ 9460 w 11005"/>
                <a:gd name="T1" fmla="*/ 7916 h 12825"/>
                <a:gd name="T2" fmla="*/ 10232 w 11005"/>
                <a:gd name="T3" fmla="*/ 8715 h 12825"/>
                <a:gd name="T4" fmla="*/ 11005 w 11005"/>
                <a:gd name="T5" fmla="*/ 7916 h 12825"/>
                <a:gd name="T6" fmla="*/ 11005 w 11005"/>
                <a:gd name="T7" fmla="*/ 4827 h 12825"/>
                <a:gd name="T8" fmla="*/ 10232 w 11005"/>
                <a:gd name="T9" fmla="*/ 4027 h 12825"/>
                <a:gd name="T10" fmla="*/ 9460 w 11005"/>
                <a:gd name="T11" fmla="*/ 4827 h 12825"/>
                <a:gd name="T12" fmla="*/ 9460 w 11005"/>
                <a:gd name="T13" fmla="*/ 7916 h 12825"/>
                <a:gd name="T14" fmla="*/ 6647 w 11005"/>
                <a:gd name="T15" fmla="*/ 2234 h 12825"/>
                <a:gd name="T16" fmla="*/ 7033 w 11005"/>
                <a:gd name="T17" fmla="*/ 1848 h 12825"/>
                <a:gd name="T18" fmla="*/ 7419 w 11005"/>
                <a:gd name="T19" fmla="*/ 2234 h 12825"/>
                <a:gd name="T20" fmla="*/ 7033 w 11005"/>
                <a:gd name="T21" fmla="*/ 2620 h 12825"/>
                <a:gd name="T22" fmla="*/ 6647 w 11005"/>
                <a:gd name="T23" fmla="*/ 2234 h 12825"/>
                <a:gd name="T24" fmla="*/ 3668 w 11005"/>
                <a:gd name="T25" fmla="*/ 2234 h 12825"/>
                <a:gd name="T26" fmla="*/ 4054 w 11005"/>
                <a:gd name="T27" fmla="*/ 1848 h 12825"/>
                <a:gd name="T28" fmla="*/ 4440 w 11005"/>
                <a:gd name="T29" fmla="*/ 2234 h 12825"/>
                <a:gd name="T30" fmla="*/ 4054 w 11005"/>
                <a:gd name="T31" fmla="*/ 2620 h 12825"/>
                <a:gd name="T32" fmla="*/ 3668 w 11005"/>
                <a:gd name="T33" fmla="*/ 2234 h 12825"/>
                <a:gd name="T34" fmla="*/ 2041 w 11005"/>
                <a:gd name="T35" fmla="*/ 9708 h 12825"/>
                <a:gd name="T36" fmla="*/ 2648 w 11005"/>
                <a:gd name="T37" fmla="*/ 10315 h 12825"/>
                <a:gd name="T38" fmla="*/ 3337 w 11005"/>
                <a:gd name="T39" fmla="*/ 10315 h 12825"/>
                <a:gd name="T40" fmla="*/ 3337 w 11005"/>
                <a:gd name="T41" fmla="*/ 12025 h 12825"/>
                <a:gd name="T42" fmla="*/ 4109 w 11005"/>
                <a:gd name="T43" fmla="*/ 12825 h 12825"/>
                <a:gd name="T44" fmla="*/ 4882 w 11005"/>
                <a:gd name="T45" fmla="*/ 12025 h 12825"/>
                <a:gd name="T46" fmla="*/ 4882 w 11005"/>
                <a:gd name="T47" fmla="*/ 10315 h 12825"/>
                <a:gd name="T48" fmla="*/ 6095 w 11005"/>
                <a:gd name="T49" fmla="*/ 10315 h 12825"/>
                <a:gd name="T50" fmla="*/ 6095 w 11005"/>
                <a:gd name="T51" fmla="*/ 12025 h 12825"/>
                <a:gd name="T52" fmla="*/ 6867 w 11005"/>
                <a:gd name="T53" fmla="*/ 12825 h 12825"/>
                <a:gd name="T54" fmla="*/ 7640 w 11005"/>
                <a:gd name="T55" fmla="*/ 12025 h 12825"/>
                <a:gd name="T56" fmla="*/ 7640 w 11005"/>
                <a:gd name="T57" fmla="*/ 10315 h 12825"/>
                <a:gd name="T58" fmla="*/ 8329 w 11005"/>
                <a:gd name="T59" fmla="*/ 10315 h 12825"/>
                <a:gd name="T60" fmla="*/ 8936 w 11005"/>
                <a:gd name="T61" fmla="*/ 9708 h 12825"/>
                <a:gd name="T62" fmla="*/ 8936 w 11005"/>
                <a:gd name="T63" fmla="*/ 4054 h 12825"/>
                <a:gd name="T64" fmla="*/ 2041 w 11005"/>
                <a:gd name="T65" fmla="*/ 4054 h 12825"/>
                <a:gd name="T66" fmla="*/ 2041 w 11005"/>
                <a:gd name="T67" fmla="*/ 9708 h 12825"/>
                <a:gd name="T68" fmla="*/ 9019 w 11005"/>
                <a:gd name="T69" fmla="*/ 3585 h 12825"/>
                <a:gd name="T70" fmla="*/ 7198 w 11005"/>
                <a:gd name="T71" fmla="*/ 1158 h 12825"/>
                <a:gd name="T72" fmla="*/ 7833 w 11005"/>
                <a:gd name="T73" fmla="*/ 221 h 12825"/>
                <a:gd name="T74" fmla="*/ 7805 w 11005"/>
                <a:gd name="T75" fmla="*/ 55 h 12825"/>
                <a:gd name="T76" fmla="*/ 7640 w 11005"/>
                <a:gd name="T77" fmla="*/ 83 h 12825"/>
                <a:gd name="T78" fmla="*/ 6978 w 11005"/>
                <a:gd name="T79" fmla="*/ 1048 h 12825"/>
                <a:gd name="T80" fmla="*/ 5544 w 11005"/>
                <a:gd name="T81" fmla="*/ 772 h 12825"/>
                <a:gd name="T82" fmla="*/ 4082 w 11005"/>
                <a:gd name="T83" fmla="*/ 1048 h 12825"/>
                <a:gd name="T84" fmla="*/ 3420 w 11005"/>
                <a:gd name="T85" fmla="*/ 83 h 12825"/>
                <a:gd name="T86" fmla="*/ 3254 w 11005"/>
                <a:gd name="T87" fmla="*/ 55 h 12825"/>
                <a:gd name="T88" fmla="*/ 3227 w 11005"/>
                <a:gd name="T89" fmla="*/ 221 h 12825"/>
                <a:gd name="T90" fmla="*/ 3861 w 11005"/>
                <a:gd name="T91" fmla="*/ 1158 h 12825"/>
                <a:gd name="T92" fmla="*/ 2041 w 11005"/>
                <a:gd name="T93" fmla="*/ 3585 h 12825"/>
                <a:gd name="T94" fmla="*/ 9019 w 11005"/>
                <a:gd name="T95" fmla="*/ 3585 h 12825"/>
                <a:gd name="T96" fmla="*/ 0 w 11005"/>
                <a:gd name="T97" fmla="*/ 7916 h 12825"/>
                <a:gd name="T98" fmla="*/ 772 w 11005"/>
                <a:gd name="T99" fmla="*/ 8715 h 12825"/>
                <a:gd name="T100" fmla="*/ 1544 w 11005"/>
                <a:gd name="T101" fmla="*/ 7916 h 12825"/>
                <a:gd name="T102" fmla="*/ 1544 w 11005"/>
                <a:gd name="T103" fmla="*/ 4827 h 12825"/>
                <a:gd name="T104" fmla="*/ 772 w 11005"/>
                <a:gd name="T105" fmla="*/ 4027 h 12825"/>
                <a:gd name="T106" fmla="*/ 0 w 11005"/>
                <a:gd name="T107" fmla="*/ 4827 h 12825"/>
                <a:gd name="T108" fmla="*/ 0 w 11005"/>
                <a:gd name="T109" fmla="*/ 7916 h 12825"/>
                <a:gd name="T110" fmla="*/ 0 w 11005"/>
                <a:gd name="T111" fmla="*/ 7916 h 12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005" h="12825">
                  <a:moveTo>
                    <a:pt x="9460" y="7916"/>
                  </a:moveTo>
                  <a:cubicBezTo>
                    <a:pt x="9460" y="8357"/>
                    <a:pt x="9819" y="8715"/>
                    <a:pt x="10232" y="8715"/>
                  </a:cubicBezTo>
                  <a:cubicBezTo>
                    <a:pt x="10674" y="8715"/>
                    <a:pt x="11005" y="8357"/>
                    <a:pt x="11005" y="7916"/>
                  </a:cubicBezTo>
                  <a:lnTo>
                    <a:pt x="11005" y="4827"/>
                  </a:lnTo>
                  <a:cubicBezTo>
                    <a:pt x="11005" y="4385"/>
                    <a:pt x="10646" y="4027"/>
                    <a:pt x="10232" y="4027"/>
                  </a:cubicBezTo>
                  <a:cubicBezTo>
                    <a:pt x="9791" y="4027"/>
                    <a:pt x="9460" y="4385"/>
                    <a:pt x="9460" y="4827"/>
                  </a:cubicBezTo>
                  <a:lnTo>
                    <a:pt x="9460" y="7916"/>
                  </a:lnTo>
                  <a:close/>
                  <a:moveTo>
                    <a:pt x="6647" y="2234"/>
                  </a:moveTo>
                  <a:cubicBezTo>
                    <a:pt x="6647" y="2013"/>
                    <a:pt x="6812" y="1848"/>
                    <a:pt x="7033" y="1848"/>
                  </a:cubicBezTo>
                  <a:cubicBezTo>
                    <a:pt x="7254" y="1848"/>
                    <a:pt x="7419" y="2013"/>
                    <a:pt x="7419" y="2234"/>
                  </a:cubicBezTo>
                  <a:cubicBezTo>
                    <a:pt x="7419" y="2455"/>
                    <a:pt x="7254" y="2620"/>
                    <a:pt x="7033" y="2620"/>
                  </a:cubicBezTo>
                  <a:cubicBezTo>
                    <a:pt x="6812" y="2620"/>
                    <a:pt x="6647" y="2455"/>
                    <a:pt x="6647" y="2234"/>
                  </a:cubicBezTo>
                  <a:close/>
                  <a:moveTo>
                    <a:pt x="3668" y="2234"/>
                  </a:moveTo>
                  <a:cubicBezTo>
                    <a:pt x="3668" y="2013"/>
                    <a:pt x="3834" y="1848"/>
                    <a:pt x="4054" y="1848"/>
                  </a:cubicBezTo>
                  <a:cubicBezTo>
                    <a:pt x="4275" y="1848"/>
                    <a:pt x="4440" y="2013"/>
                    <a:pt x="4440" y="2234"/>
                  </a:cubicBezTo>
                  <a:cubicBezTo>
                    <a:pt x="4440" y="2455"/>
                    <a:pt x="4275" y="2620"/>
                    <a:pt x="4054" y="2620"/>
                  </a:cubicBezTo>
                  <a:cubicBezTo>
                    <a:pt x="3834" y="2620"/>
                    <a:pt x="3668" y="2455"/>
                    <a:pt x="3668" y="2234"/>
                  </a:cubicBezTo>
                  <a:close/>
                  <a:moveTo>
                    <a:pt x="2041" y="9708"/>
                  </a:moveTo>
                  <a:cubicBezTo>
                    <a:pt x="2041" y="10039"/>
                    <a:pt x="2317" y="10315"/>
                    <a:pt x="2648" y="10315"/>
                  </a:cubicBezTo>
                  <a:lnTo>
                    <a:pt x="3337" y="10315"/>
                  </a:lnTo>
                  <a:lnTo>
                    <a:pt x="3337" y="12025"/>
                  </a:lnTo>
                  <a:cubicBezTo>
                    <a:pt x="3337" y="12466"/>
                    <a:pt x="3668" y="12825"/>
                    <a:pt x="4109" y="12825"/>
                  </a:cubicBezTo>
                  <a:cubicBezTo>
                    <a:pt x="4523" y="12825"/>
                    <a:pt x="4882" y="12466"/>
                    <a:pt x="4882" y="12025"/>
                  </a:cubicBezTo>
                  <a:lnTo>
                    <a:pt x="4882" y="10315"/>
                  </a:lnTo>
                  <a:lnTo>
                    <a:pt x="6095" y="10315"/>
                  </a:lnTo>
                  <a:lnTo>
                    <a:pt x="6095" y="12025"/>
                  </a:lnTo>
                  <a:cubicBezTo>
                    <a:pt x="6095" y="12466"/>
                    <a:pt x="6426" y="12825"/>
                    <a:pt x="6867" y="12825"/>
                  </a:cubicBezTo>
                  <a:cubicBezTo>
                    <a:pt x="7309" y="12825"/>
                    <a:pt x="7640" y="12466"/>
                    <a:pt x="7640" y="12025"/>
                  </a:cubicBezTo>
                  <a:lnTo>
                    <a:pt x="7640" y="10315"/>
                  </a:lnTo>
                  <a:lnTo>
                    <a:pt x="8329" y="10315"/>
                  </a:lnTo>
                  <a:cubicBezTo>
                    <a:pt x="8688" y="10315"/>
                    <a:pt x="8936" y="10039"/>
                    <a:pt x="8936" y="9708"/>
                  </a:cubicBezTo>
                  <a:lnTo>
                    <a:pt x="8936" y="4054"/>
                  </a:lnTo>
                  <a:lnTo>
                    <a:pt x="2041" y="4054"/>
                  </a:lnTo>
                  <a:lnTo>
                    <a:pt x="2041" y="9708"/>
                  </a:lnTo>
                  <a:close/>
                  <a:moveTo>
                    <a:pt x="9019" y="3585"/>
                  </a:moveTo>
                  <a:cubicBezTo>
                    <a:pt x="8908" y="2510"/>
                    <a:pt x="8219" y="1627"/>
                    <a:pt x="7198" y="1158"/>
                  </a:cubicBezTo>
                  <a:lnTo>
                    <a:pt x="7833" y="221"/>
                  </a:lnTo>
                  <a:cubicBezTo>
                    <a:pt x="7888" y="165"/>
                    <a:pt x="7860" y="83"/>
                    <a:pt x="7805" y="55"/>
                  </a:cubicBezTo>
                  <a:cubicBezTo>
                    <a:pt x="7750" y="27"/>
                    <a:pt x="7695" y="55"/>
                    <a:pt x="7640" y="83"/>
                  </a:cubicBezTo>
                  <a:lnTo>
                    <a:pt x="6978" y="1048"/>
                  </a:lnTo>
                  <a:cubicBezTo>
                    <a:pt x="6536" y="882"/>
                    <a:pt x="6040" y="772"/>
                    <a:pt x="5544" y="772"/>
                  </a:cubicBezTo>
                  <a:cubicBezTo>
                    <a:pt x="5020" y="772"/>
                    <a:pt x="4523" y="882"/>
                    <a:pt x="4082" y="1048"/>
                  </a:cubicBezTo>
                  <a:lnTo>
                    <a:pt x="3420" y="83"/>
                  </a:lnTo>
                  <a:cubicBezTo>
                    <a:pt x="3365" y="27"/>
                    <a:pt x="3310" y="0"/>
                    <a:pt x="3254" y="55"/>
                  </a:cubicBezTo>
                  <a:cubicBezTo>
                    <a:pt x="3199" y="83"/>
                    <a:pt x="3199" y="165"/>
                    <a:pt x="3227" y="221"/>
                  </a:cubicBezTo>
                  <a:lnTo>
                    <a:pt x="3861" y="1158"/>
                  </a:lnTo>
                  <a:cubicBezTo>
                    <a:pt x="2841" y="1627"/>
                    <a:pt x="2124" y="2510"/>
                    <a:pt x="2041" y="3585"/>
                  </a:cubicBezTo>
                  <a:lnTo>
                    <a:pt x="9019" y="3585"/>
                  </a:lnTo>
                  <a:close/>
                  <a:moveTo>
                    <a:pt x="0" y="7916"/>
                  </a:moveTo>
                  <a:cubicBezTo>
                    <a:pt x="0" y="8357"/>
                    <a:pt x="331" y="8715"/>
                    <a:pt x="772" y="8715"/>
                  </a:cubicBezTo>
                  <a:cubicBezTo>
                    <a:pt x="1186" y="8715"/>
                    <a:pt x="1544" y="8357"/>
                    <a:pt x="1544" y="7916"/>
                  </a:cubicBezTo>
                  <a:lnTo>
                    <a:pt x="1544" y="4827"/>
                  </a:lnTo>
                  <a:cubicBezTo>
                    <a:pt x="1544" y="4385"/>
                    <a:pt x="1186" y="4027"/>
                    <a:pt x="772" y="4027"/>
                  </a:cubicBezTo>
                  <a:cubicBezTo>
                    <a:pt x="331" y="4027"/>
                    <a:pt x="0" y="4385"/>
                    <a:pt x="0" y="4827"/>
                  </a:cubicBezTo>
                  <a:lnTo>
                    <a:pt x="0" y="7916"/>
                  </a:lnTo>
                  <a:close/>
                  <a:moveTo>
                    <a:pt x="0" y="7916"/>
                  </a:move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75455" y="2037635"/>
            <a:ext cx="2585055" cy="733280"/>
            <a:chOff x="5354322" y="1967781"/>
            <a:chExt cx="2585055" cy="733280"/>
          </a:xfrm>
        </p:grpSpPr>
        <p:sp>
          <p:nvSpPr>
            <p:cNvPr id="40" name="矩形 39"/>
            <p:cNvSpPr/>
            <p:nvPr/>
          </p:nvSpPr>
          <p:spPr>
            <a:xfrm>
              <a:off x="5354322" y="2332306"/>
              <a:ext cx="2585055" cy="3687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健全的班组制度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854990" y="1967781"/>
              <a:ext cx="2084387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1800" dirty="0">
                  <a:cs typeface="+mn-ea"/>
                  <a:sym typeface="+mn-lt"/>
                </a:rPr>
                <a:t>创建目标：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75455" y="4490254"/>
            <a:ext cx="2585055" cy="788680"/>
            <a:chOff x="5354322" y="1967781"/>
            <a:chExt cx="2585055" cy="788680"/>
          </a:xfrm>
        </p:grpSpPr>
        <p:sp>
          <p:nvSpPr>
            <p:cNvPr id="43" name="矩形 42"/>
            <p:cNvSpPr/>
            <p:nvPr/>
          </p:nvSpPr>
          <p:spPr>
            <a:xfrm>
              <a:off x="5354322" y="2332306"/>
              <a:ext cx="2585055" cy="4241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  <a:buClr>
                  <a:schemeClr val="hlink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有良好的管理方法和模式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5854990" y="1967781"/>
              <a:ext cx="2084387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1800" dirty="0">
                  <a:cs typeface="+mn-ea"/>
                  <a:sym typeface="+mn-lt"/>
                </a:rPr>
                <a:t>创建目标：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131384" y="2037635"/>
            <a:ext cx="2585055" cy="1158012"/>
            <a:chOff x="5354322" y="1967781"/>
            <a:chExt cx="2585055" cy="1158012"/>
          </a:xfrm>
        </p:grpSpPr>
        <p:sp>
          <p:nvSpPr>
            <p:cNvPr id="46" name="矩形 45"/>
            <p:cNvSpPr/>
            <p:nvPr/>
          </p:nvSpPr>
          <p:spPr>
            <a:xfrm>
              <a:off x="5354322" y="2332306"/>
              <a:ext cx="2585055" cy="7934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buClr>
                  <a:schemeClr val="hlink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抓好日常管理，让管理深入到每一个角落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5354322" y="1967781"/>
              <a:ext cx="2084387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800" dirty="0">
                  <a:cs typeface="+mn-ea"/>
                  <a:sym typeface="+mn-lt"/>
                </a:rPr>
                <a:t>创建目标：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131384" y="4490254"/>
            <a:ext cx="3172462" cy="1441743"/>
            <a:chOff x="5354322" y="1967781"/>
            <a:chExt cx="3172462" cy="1441743"/>
          </a:xfrm>
        </p:grpSpPr>
        <p:sp>
          <p:nvSpPr>
            <p:cNvPr id="49" name="矩形 48"/>
            <p:cNvSpPr/>
            <p:nvPr/>
          </p:nvSpPr>
          <p:spPr>
            <a:xfrm>
              <a:off x="5354322" y="2332306"/>
              <a:ext cx="3172462" cy="107721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buClr>
                  <a:schemeClr val="hlink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组织管理 现场管理 信息管理 成本控制 知识管理 创新管理 员工管理 员工激励 班组内外沟通和协调 班组民主生活管理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5354322" y="1967781"/>
              <a:ext cx="2084387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800" dirty="0">
                  <a:cs typeface="+mn-ea"/>
                  <a:sym typeface="+mn-lt"/>
                </a:rPr>
                <a:t>创建目标：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1673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4784C93-E74C-4C05-992C-68840B5DA2F1}"/>
              </a:ext>
            </a:extLst>
          </p:cNvPr>
          <p:cNvSpPr/>
          <p:nvPr/>
        </p:nvSpPr>
        <p:spPr>
          <a:xfrm>
            <a:off x="4480910" y="1959371"/>
            <a:ext cx="301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1"/>
                </a:solidFill>
                <a:cs typeface="+mn-ea"/>
                <a:sym typeface="+mn-lt"/>
              </a:rPr>
              <a:t>创建标准：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9F06BC1-12DA-429A-A60A-A38E72CC29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153" y="2952520"/>
            <a:ext cx="3773277" cy="377327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7F29024-7DE8-430C-B1D1-B46FA3466C0D}"/>
              </a:ext>
            </a:extLst>
          </p:cNvPr>
          <p:cNvSpPr txBox="1"/>
          <p:nvPr/>
        </p:nvSpPr>
        <p:spPr>
          <a:xfrm>
            <a:off x="801668" y="2719700"/>
            <a:ext cx="3396706" cy="465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800" dirty="0">
                <a:cs typeface="+mn-ea"/>
                <a:sym typeface="+mn-lt"/>
              </a:rPr>
              <a:t>班组各项管理制度健全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D7635D6-04B4-4C2E-A7C5-3C7938364196}"/>
              </a:ext>
            </a:extLst>
          </p:cNvPr>
          <p:cNvSpPr txBox="1"/>
          <p:nvPr/>
        </p:nvSpPr>
        <p:spPr>
          <a:xfrm>
            <a:off x="801668" y="3580427"/>
            <a:ext cx="3396706" cy="8811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800" dirty="0">
                <a:cs typeface="+mn-ea"/>
                <a:sym typeface="+mn-lt"/>
              </a:rPr>
              <a:t>班组成员有明确的岗位和职责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846FD38-17C0-4BE0-8FFB-FDE76A8258D1}"/>
              </a:ext>
            </a:extLst>
          </p:cNvPr>
          <p:cNvSpPr txBox="1"/>
          <p:nvPr/>
        </p:nvSpPr>
        <p:spPr>
          <a:xfrm>
            <a:off x="801668" y="4606338"/>
            <a:ext cx="3396706" cy="465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800" dirty="0">
                <a:cs typeface="+mn-ea"/>
                <a:sym typeface="+mn-lt"/>
              </a:rPr>
              <a:t>班组各项管理和激励制度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76A8132-51FE-47F5-A611-8675C9EC1AA2}"/>
              </a:ext>
            </a:extLst>
          </p:cNvPr>
          <p:cNvSpPr txBox="1"/>
          <p:nvPr/>
        </p:nvSpPr>
        <p:spPr>
          <a:xfrm>
            <a:off x="7253650" y="2699288"/>
            <a:ext cx="4123982" cy="8811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800" dirty="0">
                <a:cs typeface="+mn-ea"/>
                <a:sym typeface="+mn-lt"/>
              </a:rPr>
              <a:t>自主管理见成效，员工自觉遵守职业道德规范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7D5E82B6-8C5D-4F87-9E9B-707C5A6B2056}"/>
              </a:ext>
            </a:extLst>
          </p:cNvPr>
          <p:cNvSpPr txBox="1"/>
          <p:nvPr/>
        </p:nvSpPr>
        <p:spPr>
          <a:xfrm>
            <a:off x="7253650" y="4441154"/>
            <a:ext cx="3608981" cy="465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800" dirty="0">
                <a:cs typeface="+mn-ea"/>
                <a:sym typeface="+mn-lt"/>
              </a:rPr>
              <a:t>管理规范化和制度化成效显著</a:t>
            </a:r>
          </a:p>
        </p:txBody>
      </p:sp>
    </p:spTree>
    <p:extLst>
      <p:ext uri="{BB962C8B-B14F-4D97-AF65-F5344CB8AC3E}">
        <p14:creationId xmlns:p14="http://schemas.microsoft.com/office/powerpoint/2010/main" val="98675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3" grpId="0"/>
      <p:bldP spid="15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53297B8B-737C-4B77-8167-EB33E20032B6}"/>
              </a:ext>
            </a:extLst>
          </p:cNvPr>
          <p:cNvSpPr txBox="1">
            <a:spLocks noChangeArrowheads="1"/>
          </p:cNvSpPr>
          <p:nvPr/>
        </p:nvSpPr>
        <p:spPr>
          <a:xfrm>
            <a:off x="981343" y="2567984"/>
            <a:ext cx="4383872" cy="454369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管理型班组的创建目标和标准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AE5E018F-E436-438E-B3C6-A788E00687B1}"/>
              </a:ext>
            </a:extLst>
          </p:cNvPr>
          <p:cNvSpPr txBox="1">
            <a:spLocks noChangeArrowheads="1"/>
          </p:cNvSpPr>
          <p:nvPr/>
        </p:nvSpPr>
        <p:spPr>
          <a:xfrm>
            <a:off x="8077496" y="2567984"/>
            <a:ext cx="3685754" cy="29845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Tx/>
              <a:buNone/>
            </a:pP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创建目标：</a:t>
            </a:r>
          </a:p>
          <a:p>
            <a:pPr>
              <a:lnSpc>
                <a:spcPct val="100000"/>
              </a:lnSpc>
              <a:buClr>
                <a:schemeClr val="hlink"/>
              </a:buClr>
              <a:buFont typeface="Wingdings" panose="05000000000000000000" pitchFamily="2" charset="2"/>
              <a:buChar char="ü"/>
            </a:pPr>
            <a:r>
              <a:rPr lang="zh-CN" altLang="en-US" sz="1800" dirty="0">
                <a:cs typeface="+mn-ea"/>
                <a:sym typeface="+mn-lt"/>
              </a:rPr>
              <a:t>有健全的班组制度</a:t>
            </a:r>
          </a:p>
          <a:p>
            <a:pPr>
              <a:lnSpc>
                <a:spcPct val="100000"/>
              </a:lnSpc>
              <a:buClr>
                <a:schemeClr val="hlink"/>
              </a:buClr>
              <a:buFont typeface="Wingdings" panose="05000000000000000000" pitchFamily="2" charset="2"/>
              <a:buChar char="ü"/>
            </a:pPr>
            <a:r>
              <a:rPr lang="zh-CN" altLang="en-US" sz="1800" dirty="0">
                <a:cs typeface="+mn-ea"/>
                <a:sym typeface="+mn-lt"/>
              </a:rPr>
              <a:t>有良好的管理方法和模式</a:t>
            </a:r>
          </a:p>
          <a:p>
            <a:pPr>
              <a:lnSpc>
                <a:spcPct val="100000"/>
              </a:lnSpc>
              <a:buClr>
                <a:schemeClr val="hlink"/>
              </a:buClr>
              <a:buFont typeface="Wingdings" panose="05000000000000000000" pitchFamily="2" charset="2"/>
              <a:buChar char="ü"/>
            </a:pPr>
            <a:r>
              <a:rPr lang="zh-CN" altLang="en-US" sz="1800" dirty="0">
                <a:cs typeface="+mn-ea"/>
                <a:sym typeface="+mn-lt"/>
              </a:rPr>
              <a:t>抓好日常管理，让管理深入到每一个角落</a:t>
            </a:r>
          </a:p>
          <a:p>
            <a:pPr>
              <a:lnSpc>
                <a:spcPct val="100000"/>
              </a:lnSpc>
              <a:buClr>
                <a:schemeClr val="hlink"/>
              </a:buClr>
              <a:buFont typeface="Wingdings" panose="05000000000000000000" pitchFamily="2" charset="2"/>
              <a:buChar char="ü"/>
            </a:pPr>
            <a:r>
              <a:rPr lang="zh-CN" altLang="en-US" sz="1800" dirty="0">
                <a:cs typeface="+mn-ea"/>
                <a:sym typeface="+mn-lt"/>
              </a:rPr>
              <a:t>组织管理 现场管理 信息管理 成本控制 知识管理 创新管理 员工管理 员工激励 班组内外沟通和协调 班组民主生活管理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B0C7186-8061-447E-899F-300CBD6AFF2D}"/>
              </a:ext>
            </a:extLst>
          </p:cNvPr>
          <p:cNvSpPr txBox="1">
            <a:spLocks noChangeArrowheads="1"/>
          </p:cNvSpPr>
          <p:nvPr/>
        </p:nvSpPr>
        <p:spPr>
          <a:xfrm>
            <a:off x="981342" y="3429000"/>
            <a:ext cx="5108308" cy="25900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2600" b="1" dirty="0">
                <a:solidFill>
                  <a:schemeClr val="accent1"/>
                </a:solidFill>
                <a:cs typeface="+mn-ea"/>
                <a:sym typeface="+mn-lt"/>
              </a:rPr>
              <a:t>创建标准：</a:t>
            </a:r>
          </a:p>
          <a:p>
            <a:pPr>
              <a:buClr>
                <a:schemeClr val="hlink"/>
              </a:buClr>
              <a:buFont typeface="Wingdings" panose="05000000000000000000" pitchFamily="2" charset="2"/>
              <a:buChar char="ü"/>
            </a:pPr>
            <a:r>
              <a:rPr lang="zh-CN" altLang="en-US" sz="1800" dirty="0">
                <a:cs typeface="+mn-ea"/>
                <a:sym typeface="+mn-lt"/>
              </a:rPr>
              <a:t>班组各项管理制度健全</a:t>
            </a:r>
          </a:p>
          <a:p>
            <a:pPr>
              <a:buClr>
                <a:schemeClr val="hlink"/>
              </a:buClr>
              <a:buFont typeface="Wingdings" panose="05000000000000000000" pitchFamily="2" charset="2"/>
              <a:buChar char="ü"/>
            </a:pPr>
            <a:r>
              <a:rPr lang="zh-CN" altLang="en-US" sz="1800" dirty="0">
                <a:cs typeface="+mn-ea"/>
                <a:sym typeface="+mn-lt"/>
              </a:rPr>
              <a:t>班组成员有明确的岗位和职责</a:t>
            </a:r>
          </a:p>
          <a:p>
            <a:pPr>
              <a:buClr>
                <a:schemeClr val="hlink"/>
              </a:buClr>
              <a:buFont typeface="Wingdings" panose="05000000000000000000" pitchFamily="2" charset="2"/>
              <a:buChar char="ü"/>
            </a:pPr>
            <a:r>
              <a:rPr lang="zh-CN" altLang="en-US" sz="1800" dirty="0">
                <a:cs typeface="+mn-ea"/>
                <a:sym typeface="+mn-lt"/>
              </a:rPr>
              <a:t>班组各项管理和激励制度</a:t>
            </a:r>
          </a:p>
          <a:p>
            <a:pPr>
              <a:buClr>
                <a:schemeClr val="hlink"/>
              </a:buClr>
              <a:buFont typeface="Wingdings" panose="05000000000000000000" pitchFamily="2" charset="2"/>
              <a:buChar char="ü"/>
            </a:pPr>
            <a:r>
              <a:rPr lang="zh-CN" altLang="en-US" sz="1800" dirty="0">
                <a:cs typeface="+mn-ea"/>
                <a:sym typeface="+mn-lt"/>
              </a:rPr>
              <a:t>自主管理见成效，员工自觉遵守职业道德规范</a:t>
            </a:r>
          </a:p>
          <a:p>
            <a:pPr>
              <a:buClr>
                <a:schemeClr val="hlink"/>
              </a:buClr>
              <a:buFont typeface="Wingdings" panose="05000000000000000000" pitchFamily="2" charset="2"/>
              <a:buChar char="ü"/>
            </a:pPr>
            <a:r>
              <a:rPr lang="zh-CN" altLang="en-US" sz="1800" dirty="0">
                <a:cs typeface="+mn-ea"/>
                <a:sym typeface="+mn-lt"/>
              </a:rPr>
              <a:t>管理规范化和制度化成效显著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A3B01AA-6A92-407D-A21B-3B2C705A63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226" y="2346593"/>
            <a:ext cx="4533441" cy="453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16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A4D97B54-D673-406C-98EB-4EDECD96A1F6}"/>
              </a:ext>
            </a:extLst>
          </p:cNvPr>
          <p:cNvSpPr txBox="1">
            <a:spLocks noChangeArrowheads="1"/>
          </p:cNvSpPr>
          <p:nvPr/>
        </p:nvSpPr>
        <p:spPr>
          <a:xfrm>
            <a:off x="459036" y="1544351"/>
            <a:ext cx="6578600" cy="863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创新型班组的创建目标和标准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4A92BF71-F7A5-4EEA-A81C-5050B6E6D392}"/>
              </a:ext>
            </a:extLst>
          </p:cNvPr>
          <p:cNvSpPr txBox="1">
            <a:spLocks noChangeArrowheads="1"/>
          </p:cNvSpPr>
          <p:nvPr/>
        </p:nvSpPr>
        <p:spPr>
          <a:xfrm>
            <a:off x="6142209" y="1544351"/>
            <a:ext cx="6086819" cy="25295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Tx/>
              <a:buNone/>
            </a:pPr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创建目标：</a:t>
            </a:r>
          </a:p>
          <a:p>
            <a:pPr>
              <a:lnSpc>
                <a:spcPct val="100000"/>
              </a:lnSpc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班组有创新小组，有年度攻关目标和创新项目计划</a:t>
            </a:r>
          </a:p>
          <a:p>
            <a:pPr>
              <a:lnSpc>
                <a:spcPct val="100000"/>
              </a:lnSpc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班组有创新人才，有创新人才培养计划和培养载体活动</a:t>
            </a:r>
          </a:p>
          <a:p>
            <a:pPr>
              <a:lnSpc>
                <a:spcPct val="100000"/>
              </a:lnSpc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有完善的创新管理制度</a:t>
            </a:r>
          </a:p>
          <a:p>
            <a:pPr>
              <a:lnSpc>
                <a:spcPct val="100000"/>
              </a:lnSpc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有良好的创新文化氛围和员工较强的创新意识</a:t>
            </a:r>
          </a:p>
          <a:p>
            <a:pPr>
              <a:lnSpc>
                <a:spcPct val="100000"/>
              </a:lnSpc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有管理和技术创新成果，取得良好的经济与社会效益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CC0361E-CA1E-40B3-B5F2-4EC7A1C38D3F}"/>
              </a:ext>
            </a:extLst>
          </p:cNvPr>
          <p:cNvSpPr txBox="1">
            <a:spLocks noChangeArrowheads="1"/>
          </p:cNvSpPr>
          <p:nvPr/>
        </p:nvSpPr>
        <p:spPr>
          <a:xfrm>
            <a:off x="6142209" y="3759412"/>
            <a:ext cx="5590755" cy="27515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Tx/>
              <a:buNone/>
            </a:pPr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创建标准：</a:t>
            </a: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有良好的创新氛围，倡导创新和竞争意识，形成“比学赶帮超”的环境与氛围</a:t>
            </a: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善于运用各种创新方法</a:t>
            </a: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有一定的创新成果，班组成员结合工作、学习具有实施创新行动计划，自主改善提案，技术比武等课题或案例</a:t>
            </a: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班组成员具有集中反思和协作攻关的能力和成果</a:t>
            </a: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善于运用各种形式和方法宣传、推广、应用创新成果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C988A34-B79E-4C51-882B-E52C339454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01" y="1892257"/>
            <a:ext cx="5718164" cy="571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6332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32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101E0C79-D339-4373-B556-DD13A435108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637467" y="2404667"/>
            <a:ext cx="4904366" cy="2708480"/>
            <a:chOff x="3604634" y="2140262"/>
            <a:chExt cx="4904366" cy="2708480"/>
          </a:xfrm>
        </p:grpSpPr>
        <p:grpSp>
          <p:nvGrpSpPr>
            <p:cNvPr id="6" name="ïŝḻíḋe">
              <a:extLst>
                <a:ext uri="{FF2B5EF4-FFF2-40B4-BE49-F238E27FC236}">
                  <a16:creationId xmlns="" xmlns:a16="http://schemas.microsoft.com/office/drawing/2014/main" id="{D23CA988-1477-4701-BC6D-0F47F6478D11}"/>
                </a:ext>
              </a:extLst>
            </p:cNvPr>
            <p:cNvGrpSpPr/>
            <p:nvPr/>
          </p:nvGrpSpPr>
          <p:grpSpPr>
            <a:xfrm>
              <a:off x="4394200" y="2373317"/>
              <a:ext cx="3403603" cy="2475425"/>
              <a:chOff x="4379297" y="1952067"/>
              <a:chExt cx="3054959" cy="2221859"/>
            </a:xfrm>
          </p:grpSpPr>
          <p:sp>
            <p:nvSpPr>
              <p:cNvPr id="31" name="íṥļíde">
                <a:extLst>
                  <a:ext uri="{FF2B5EF4-FFF2-40B4-BE49-F238E27FC236}">
                    <a16:creationId xmlns="" xmlns:a16="http://schemas.microsoft.com/office/drawing/2014/main" id="{38130828-A9ED-45DF-B86A-DAC7A6FA41D3}"/>
                  </a:ext>
                </a:extLst>
              </p:cNvPr>
              <p:cNvSpPr/>
              <p:nvPr/>
            </p:nvSpPr>
            <p:spPr>
              <a:xfrm rot="10800000">
                <a:off x="5947546" y="1952067"/>
                <a:ext cx="1486710" cy="1486710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iSḻîḋe">
                <a:extLst>
                  <a:ext uri="{FF2B5EF4-FFF2-40B4-BE49-F238E27FC236}">
                    <a16:creationId xmlns="" xmlns:a16="http://schemas.microsoft.com/office/drawing/2014/main" id="{36FA7D78-B058-4774-A2C6-89D4F0F41B8D}"/>
                  </a:ext>
                </a:extLst>
              </p:cNvPr>
              <p:cNvSpPr/>
              <p:nvPr/>
            </p:nvSpPr>
            <p:spPr>
              <a:xfrm>
                <a:off x="4379297" y="2687216"/>
                <a:ext cx="1486710" cy="1486710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íśľïďe">
                <a:extLst>
                  <a:ext uri="{FF2B5EF4-FFF2-40B4-BE49-F238E27FC236}">
                    <a16:creationId xmlns="" xmlns:a16="http://schemas.microsoft.com/office/drawing/2014/main" id="{0AD009A6-1181-46FA-947F-DB675C37B2B9}"/>
                  </a:ext>
                </a:extLst>
              </p:cNvPr>
              <p:cNvSpPr txBox="1"/>
              <p:nvPr/>
            </p:nvSpPr>
            <p:spPr>
              <a:xfrm>
                <a:off x="6128208" y="2381048"/>
                <a:ext cx="1179384" cy="57746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创建标准：</a:t>
                </a:r>
              </a:p>
            </p:txBody>
          </p:sp>
          <p:sp>
            <p:nvSpPr>
              <p:cNvPr id="34" name="ïṧľïḓe">
                <a:extLst>
                  <a:ext uri="{FF2B5EF4-FFF2-40B4-BE49-F238E27FC236}">
                    <a16:creationId xmlns="" xmlns:a16="http://schemas.microsoft.com/office/drawing/2014/main" id="{95C3846E-6F00-42A0-8EAC-826E78EF6B32}"/>
                  </a:ext>
                </a:extLst>
              </p:cNvPr>
              <p:cNvSpPr txBox="1"/>
              <p:nvPr/>
            </p:nvSpPr>
            <p:spPr>
              <a:xfrm>
                <a:off x="4508819" y="3116197"/>
                <a:ext cx="1238371" cy="57746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创建标准：</a:t>
                </a:r>
              </a:p>
            </p:txBody>
          </p:sp>
        </p:grpSp>
        <p:sp>
          <p:nvSpPr>
            <p:cNvPr id="13" name="ïṣļíḍê">
              <a:extLst>
                <a:ext uri="{FF2B5EF4-FFF2-40B4-BE49-F238E27FC236}">
                  <a16:creationId xmlns="" xmlns:a16="http://schemas.microsoft.com/office/drawing/2014/main" id="{6D6F30BE-8431-4B42-9731-962B7707099E}"/>
                </a:ext>
              </a:extLst>
            </p:cNvPr>
            <p:cNvSpPr/>
            <p:nvPr/>
          </p:nvSpPr>
          <p:spPr>
            <a:xfrm>
              <a:off x="3604634" y="2140262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îṥ1iḑé">
              <a:extLst>
                <a:ext uri="{FF2B5EF4-FFF2-40B4-BE49-F238E27FC236}">
                  <a16:creationId xmlns="" xmlns:a16="http://schemas.microsoft.com/office/drawing/2014/main" id="{7BA0EF4F-6410-4B5F-B5A3-CC61D9660A5E}"/>
                </a:ext>
              </a:extLst>
            </p:cNvPr>
            <p:cNvSpPr/>
            <p:nvPr/>
          </p:nvSpPr>
          <p:spPr>
            <a:xfrm>
              <a:off x="3757214" y="2298366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îsḻïďé">
              <a:extLst>
                <a:ext uri="{FF2B5EF4-FFF2-40B4-BE49-F238E27FC236}">
                  <a16:creationId xmlns="" xmlns:a16="http://schemas.microsoft.com/office/drawing/2014/main" id="{7F752C24-8C51-4C08-8ECC-CD41D5A77D41}"/>
                </a:ext>
              </a:extLst>
            </p:cNvPr>
            <p:cNvSpPr/>
            <p:nvPr/>
          </p:nvSpPr>
          <p:spPr>
            <a:xfrm>
              <a:off x="7986534" y="2140262"/>
              <a:ext cx="522466" cy="5224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ś1íḋé">
              <a:extLst>
                <a:ext uri="{FF2B5EF4-FFF2-40B4-BE49-F238E27FC236}">
                  <a16:creationId xmlns="" xmlns:a16="http://schemas.microsoft.com/office/drawing/2014/main" id="{4DB44935-B0A3-4FC5-8CFE-CBB626FA0B25}"/>
                </a:ext>
              </a:extLst>
            </p:cNvPr>
            <p:cNvSpPr/>
            <p:nvPr/>
          </p:nvSpPr>
          <p:spPr>
            <a:xfrm>
              <a:off x="8153864" y="2298367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33E2A67A-DE30-4882-9F1E-871FD34B2503}"/>
              </a:ext>
            </a:extLst>
          </p:cNvPr>
          <p:cNvSpPr txBox="1"/>
          <p:nvPr/>
        </p:nvSpPr>
        <p:spPr>
          <a:xfrm>
            <a:off x="840095" y="2503545"/>
            <a:ext cx="279737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有明确的学习计划和目标，并有效落实，深入开展员工培训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大力开展岗位练兵活动，班组员工根据标准作业熟练掌握本岗位操作业务技能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全员组织岗位培训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开展互动交流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开展技术创新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53D77D40-F11B-47BE-8387-254FDD99505B}"/>
              </a:ext>
            </a:extLst>
          </p:cNvPr>
          <p:cNvSpPr txBox="1"/>
          <p:nvPr/>
        </p:nvSpPr>
        <p:spPr>
          <a:xfrm>
            <a:off x="8620201" y="2527824"/>
            <a:ext cx="279737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班组员工人人岗位技能过硬，安全技能人人过关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班组多能工员工达到</a:t>
            </a:r>
            <a:r>
              <a:rPr lang="en-US" altLang="zh-CN" dirty="0">
                <a:cs typeface="+mn-ea"/>
                <a:sym typeface="+mn-lt"/>
              </a:rPr>
              <a:t>80%</a:t>
            </a:r>
            <a:r>
              <a:rPr lang="zh-CN" altLang="en-US" dirty="0">
                <a:cs typeface="+mn-ea"/>
                <a:sym typeface="+mn-lt"/>
              </a:rPr>
              <a:t>以上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班组经常开展各种技能培训和学习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经常开展技能比武，提高员工学习技能</a:t>
            </a:r>
          </a:p>
        </p:txBody>
      </p:sp>
    </p:spTree>
    <p:extLst>
      <p:ext uri="{BB962C8B-B14F-4D97-AF65-F5344CB8AC3E}">
        <p14:creationId xmlns:p14="http://schemas.microsoft.com/office/powerpoint/2010/main" val="1721716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3">
            <a:extLst>
              <a:ext uri="{FF2B5EF4-FFF2-40B4-BE49-F238E27FC236}">
                <a16:creationId xmlns="" xmlns:a16="http://schemas.microsoft.com/office/drawing/2014/main" id="{C44624EF-1A3D-4F01-B3F5-79AA5E3EBABD}"/>
              </a:ext>
            </a:extLst>
          </p:cNvPr>
          <p:cNvSpPr/>
          <p:nvPr/>
        </p:nvSpPr>
        <p:spPr>
          <a:xfrm>
            <a:off x="3747495" y="1399043"/>
            <a:ext cx="4684309" cy="539926"/>
          </a:xfrm>
          <a:prstGeom prst="downArrowCallout">
            <a:avLst/>
          </a:prstGeom>
          <a:solidFill>
            <a:schemeClr val="accent2"/>
          </a:solidFill>
          <a:ln w="19050">
            <a:solidFill>
              <a:srgbClr val="6FB9E5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效益型班组的创建目标和标准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89C267B-089F-4A68-B442-0EE34F93868D}"/>
              </a:ext>
            </a:extLst>
          </p:cNvPr>
          <p:cNvSpPr/>
          <p:nvPr/>
        </p:nvSpPr>
        <p:spPr>
          <a:xfrm>
            <a:off x="687014" y="4490781"/>
            <a:ext cx="5386694" cy="184665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cs typeface="+mn-ea"/>
                <a:sym typeface="+mn-lt"/>
              </a:rPr>
              <a:t>创建目标：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圆满完成各项工作指标和工作任务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各项衡量指标达到年度目标值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班组工作效率高、工作效果突出，竞争力明显提高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节约降耗、增收节支有指标，有措施、有载体，成效显著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cs typeface="+mn-ea"/>
                <a:sym typeface="+mn-lt"/>
              </a:rPr>
              <a:t>建立起以效益为导向的班组文化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703B5D9-08D7-4AB0-9F63-CA897CD915A4}"/>
              </a:ext>
            </a:extLst>
          </p:cNvPr>
          <p:cNvSpPr/>
          <p:nvPr/>
        </p:nvSpPr>
        <p:spPr>
          <a:xfrm>
            <a:off x="6643195" y="4490781"/>
            <a:ext cx="4849091" cy="184665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cs typeface="+mn-ea"/>
                <a:sym typeface="+mn-lt"/>
              </a:rPr>
              <a:t>创建标准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cs typeface="+mn-ea"/>
                <a:sym typeface="+mn-lt"/>
              </a:rPr>
              <a:t>班组人人注重工作效益，有效益意识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cs typeface="+mn-ea"/>
                <a:sym typeface="+mn-lt"/>
              </a:rPr>
              <a:t>提质降本，优质服务，勤俭办事，效益良好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cs typeface="+mn-ea"/>
                <a:sym typeface="+mn-lt"/>
              </a:rPr>
              <a:t>工作效率高，坚持技术创新，开源节流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cs typeface="+mn-ea"/>
                <a:sym typeface="+mn-lt"/>
              </a:rPr>
              <a:t>员工掌握新技术，操作技能和业务素质得到提升，工作效率提高</a:t>
            </a:r>
          </a:p>
          <a:p>
            <a:pPr marL="285750" indent="-285750">
              <a:buClr>
                <a:schemeClr val="hlink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cs typeface="+mn-ea"/>
                <a:sym typeface="+mn-lt"/>
              </a:rPr>
              <a:t>达到零事故、零故障、零缺陷、零浪费的标准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54809AD-99FB-4D16-8201-59750987F0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37" y="1938969"/>
            <a:ext cx="2722401" cy="272240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5BD0DD4-CBD4-4A97-8063-74931BB92C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800" y="1189921"/>
            <a:ext cx="4269036" cy="426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30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82E2A6E-E0EE-4091-ABFF-B0E087A4397D}"/>
              </a:ext>
            </a:extLst>
          </p:cNvPr>
          <p:cNvSpPr txBox="1"/>
          <p:nvPr/>
        </p:nvSpPr>
        <p:spPr>
          <a:xfrm>
            <a:off x="4102470" y="338424"/>
            <a:ext cx="1015663" cy="17170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accent1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E0A1A1A2-4F01-46C3-A565-08E83975392C}"/>
              </a:ext>
            </a:extLst>
          </p:cNvPr>
          <p:cNvSpPr/>
          <p:nvPr/>
        </p:nvSpPr>
        <p:spPr>
          <a:xfrm>
            <a:off x="6057079" y="828703"/>
            <a:ext cx="668216" cy="66821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1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FB806F8-DF31-475C-B3B1-9D242FC683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03564" y="1910704"/>
            <a:ext cx="6894755" cy="3870592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="" xmlns:a16="http://schemas.microsoft.com/office/drawing/2014/main" id="{6DCBAF43-770F-4420-A068-B2573C97B763}"/>
              </a:ext>
            </a:extLst>
          </p:cNvPr>
          <p:cNvSpPr/>
          <p:nvPr/>
        </p:nvSpPr>
        <p:spPr>
          <a:xfrm>
            <a:off x="6057079" y="1693279"/>
            <a:ext cx="668216" cy="66821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2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5785B0C5-589B-4BBE-BC41-872DC6148CFF}"/>
              </a:ext>
            </a:extLst>
          </p:cNvPr>
          <p:cNvSpPr/>
          <p:nvPr/>
        </p:nvSpPr>
        <p:spPr>
          <a:xfrm>
            <a:off x="6057079" y="2557855"/>
            <a:ext cx="668216" cy="66821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3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D58BC700-8B94-4F57-B01F-DF95338DD5D6}"/>
              </a:ext>
            </a:extLst>
          </p:cNvPr>
          <p:cNvSpPr/>
          <p:nvPr/>
        </p:nvSpPr>
        <p:spPr>
          <a:xfrm>
            <a:off x="6057079" y="3422431"/>
            <a:ext cx="668216" cy="66821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4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400F43D-8A68-45D5-9CFE-E83F98B9149A}"/>
              </a:ext>
            </a:extLst>
          </p:cNvPr>
          <p:cNvSpPr txBox="1"/>
          <p:nvPr/>
        </p:nvSpPr>
        <p:spPr>
          <a:xfrm>
            <a:off x="6908468" y="978145"/>
            <a:ext cx="28877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“五型”班组的主要内容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BD3887FF-E9B1-490E-B36D-F7275B1B5A21}"/>
              </a:ext>
            </a:extLst>
          </p:cNvPr>
          <p:cNvSpPr txBox="1"/>
          <p:nvPr/>
        </p:nvSpPr>
        <p:spPr>
          <a:xfrm>
            <a:off x="6908468" y="1847108"/>
            <a:ext cx="3790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创建“五型”班组的目标和标准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BC48E298-5579-4A49-8358-ADC59B8DC9AB}"/>
              </a:ext>
            </a:extLst>
          </p:cNvPr>
          <p:cNvSpPr txBox="1"/>
          <p:nvPr/>
        </p:nvSpPr>
        <p:spPr>
          <a:xfrm>
            <a:off x="6879160" y="2716071"/>
            <a:ext cx="36525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创建“五型”班组的步骤和方法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16068F6-1BD6-4AA4-A0D1-C0292782ABD4}"/>
              </a:ext>
            </a:extLst>
          </p:cNvPr>
          <p:cNvSpPr txBox="1"/>
          <p:nvPr/>
        </p:nvSpPr>
        <p:spPr>
          <a:xfrm>
            <a:off x="6879159" y="3585033"/>
            <a:ext cx="36525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创建“五型”班组的检查与考核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5D66C10-CC08-4C8A-9ECF-087881CB6572}"/>
              </a:ext>
            </a:extLst>
          </p:cNvPr>
          <p:cNvSpPr txBox="1"/>
          <p:nvPr/>
        </p:nvSpPr>
        <p:spPr>
          <a:xfrm>
            <a:off x="4988978" y="1072294"/>
            <a:ext cx="553998" cy="17170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chemeClr val="accent1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CONTENTS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ADF812A-B15F-4624-9570-A83E760F51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57073" y="1218115"/>
            <a:ext cx="1192823" cy="83071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0A888D26-0C56-4742-952D-9E9A465FA4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4417" y="534941"/>
            <a:ext cx="1323975" cy="132397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EB8481D5-CBA4-4587-9024-6F307A9C46E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078" y="2297951"/>
            <a:ext cx="5397907" cy="401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89626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10" grpId="0"/>
      <p:bldP spid="12" grpId="0"/>
      <p:bldP spid="14" grpId="0"/>
      <p:bldP spid="16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31a1dfd0-48a9-4801-a096-04c693fb075f"/>
          <p:cNvGrpSpPr>
            <a:grpSpLocks noChangeAspect="1"/>
          </p:cNvGrpSpPr>
          <p:nvPr/>
        </p:nvGrpSpPr>
        <p:grpSpPr>
          <a:xfrm>
            <a:off x="4075330" y="2496457"/>
            <a:ext cx="3955070" cy="2789012"/>
            <a:chOff x="3633868" y="1936342"/>
            <a:chExt cx="4813820" cy="3394583"/>
          </a:xfrm>
        </p:grpSpPr>
        <p:sp>
          <p:nvSpPr>
            <p:cNvPr id="63" name="i$liḋe-Oval 74"/>
            <p:cNvSpPr/>
            <p:nvPr/>
          </p:nvSpPr>
          <p:spPr bwMode="auto">
            <a:xfrm flipH="1">
              <a:off x="7411913" y="1936342"/>
              <a:ext cx="896881" cy="896881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îṣļîḑé-Oval 75"/>
            <p:cNvSpPr/>
            <p:nvPr/>
          </p:nvSpPr>
          <p:spPr bwMode="auto">
            <a:xfrm flipH="1">
              <a:off x="7411913" y="4434044"/>
              <a:ext cx="896881" cy="896881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65" name="îṣļîḑé-Straight Arrow Connector 78"/>
            <p:cNvCxnSpPr/>
            <p:nvPr/>
          </p:nvCxnSpPr>
          <p:spPr>
            <a:xfrm flipH="1">
              <a:off x="7008678" y="2712920"/>
              <a:ext cx="496463" cy="402083"/>
            </a:xfrm>
            <a:prstGeom prst="straightConnector1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îṣļîḑé-Straight Arrow Connector 80"/>
            <p:cNvCxnSpPr/>
            <p:nvPr/>
          </p:nvCxnSpPr>
          <p:spPr>
            <a:xfrm flipH="1" flipV="1">
              <a:off x="7008678" y="4156213"/>
              <a:ext cx="496463" cy="402083"/>
            </a:xfrm>
            <a:prstGeom prst="straightConnector1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îṣļîḑé-Oval 84"/>
            <p:cNvSpPr/>
            <p:nvPr/>
          </p:nvSpPr>
          <p:spPr bwMode="auto">
            <a:xfrm>
              <a:off x="3871188" y="1936342"/>
              <a:ext cx="896881" cy="896881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îṣļîḑé-Oval 85"/>
            <p:cNvSpPr/>
            <p:nvPr/>
          </p:nvSpPr>
          <p:spPr bwMode="auto">
            <a:xfrm>
              <a:off x="3871188" y="4434044"/>
              <a:ext cx="896881" cy="896881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72" name="îṣļîḑé-Straight Arrow Connector 88"/>
            <p:cNvCxnSpPr/>
            <p:nvPr/>
          </p:nvCxnSpPr>
          <p:spPr>
            <a:xfrm>
              <a:off x="4635490" y="2702371"/>
              <a:ext cx="496463" cy="402083"/>
            </a:xfrm>
            <a:prstGeom prst="straightConnector1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îṣļîḑé-Straight Arrow Connector 90"/>
            <p:cNvCxnSpPr/>
            <p:nvPr/>
          </p:nvCxnSpPr>
          <p:spPr>
            <a:xfrm flipV="1">
              <a:off x="4635490" y="4156213"/>
              <a:ext cx="496463" cy="402083"/>
            </a:xfrm>
            <a:prstGeom prst="straightConnector1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îṣļîḑé-Freeform: Shape 93"/>
            <p:cNvSpPr>
              <a:spLocks/>
            </p:cNvSpPr>
            <p:nvPr/>
          </p:nvSpPr>
          <p:spPr bwMode="auto">
            <a:xfrm>
              <a:off x="4078035" y="4716715"/>
              <a:ext cx="483191" cy="331535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40" y="0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31"/>
                </a:cxn>
                <a:cxn ang="0">
                  <a:pos x="4" y="40"/>
                </a:cxn>
                <a:cxn ang="0">
                  <a:pos x="2" y="44"/>
                </a:cxn>
                <a:cxn ang="0">
                  <a:pos x="2" y="54"/>
                </a:cxn>
                <a:cxn ang="0">
                  <a:pos x="10" y="55"/>
                </a:cxn>
                <a:cxn ang="0">
                  <a:pos x="13" y="51"/>
                </a:cxn>
                <a:cxn ang="0">
                  <a:pos x="9" y="41"/>
                </a:cxn>
                <a:cxn ang="0">
                  <a:pos x="5" y="35"/>
                </a:cxn>
                <a:cxn ang="0">
                  <a:pos x="9" y="29"/>
                </a:cxn>
                <a:cxn ang="0">
                  <a:pos x="15" y="32"/>
                </a:cxn>
                <a:cxn ang="0">
                  <a:pos x="15" y="47"/>
                </a:cxn>
                <a:cxn ang="0">
                  <a:pos x="71" y="47"/>
                </a:cxn>
                <a:cxn ang="0">
                  <a:pos x="71" y="32"/>
                </a:cxn>
                <a:cxn ang="0">
                  <a:pos x="85" y="22"/>
                </a:cxn>
                <a:cxn ang="0">
                  <a:pos x="4" y="52"/>
                </a:cxn>
                <a:cxn ang="0">
                  <a:pos x="9" y="45"/>
                </a:cxn>
                <a:cxn ang="0">
                  <a:pos x="4" y="52"/>
                </a:cxn>
                <a:cxn ang="0">
                  <a:pos x="58" y="44"/>
                </a:cxn>
                <a:cxn ang="0">
                  <a:pos x="55" y="47"/>
                </a:cxn>
                <a:cxn ang="0">
                  <a:pos x="57" y="49"/>
                </a:cxn>
                <a:cxn ang="0">
                  <a:pos x="65" y="45"/>
                </a:cxn>
                <a:cxn ang="0">
                  <a:pos x="43" y="53"/>
                </a:cxn>
                <a:cxn ang="0">
                  <a:pos x="20" y="45"/>
                </a:cxn>
                <a:cxn ang="0">
                  <a:pos x="49" y="50"/>
                </a:cxn>
                <a:cxn ang="0">
                  <a:pos x="49" y="46"/>
                </a:cxn>
                <a:cxn ang="0">
                  <a:pos x="20" y="40"/>
                </a:cxn>
                <a:cxn ang="0">
                  <a:pos x="40" y="43"/>
                </a:cxn>
                <a:cxn ang="0">
                  <a:pos x="45" y="43"/>
                </a:cxn>
                <a:cxn ang="0">
                  <a:pos x="65" y="41"/>
                </a:cxn>
                <a:cxn ang="0">
                  <a:pos x="5" y="22"/>
                </a:cxn>
                <a:cxn ang="0">
                  <a:pos x="80" y="22"/>
                </a:cxn>
              </a:cxnLst>
              <a:rect l="0" t="0" r="r" b="b"/>
              <a:pathLst>
                <a:path w="85" h="58">
                  <a:moveTo>
                    <a:pt x="82" y="17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0" y="24"/>
                    <a:pt x="1" y="25"/>
                    <a:pt x="2" y="26"/>
                  </a:cubicBezTo>
                  <a:cubicBezTo>
                    <a:pt x="3" y="27"/>
                    <a:pt x="3" y="27"/>
                    <a:pt x="4" y="28"/>
                  </a:cubicBezTo>
                  <a:cubicBezTo>
                    <a:pt x="5" y="28"/>
                    <a:pt x="5" y="29"/>
                    <a:pt x="5" y="29"/>
                  </a:cubicBezTo>
                  <a:cubicBezTo>
                    <a:pt x="5" y="30"/>
                    <a:pt x="5" y="30"/>
                    <a:pt x="4" y="31"/>
                  </a:cubicBezTo>
                  <a:cubicBezTo>
                    <a:pt x="3" y="32"/>
                    <a:pt x="1" y="33"/>
                    <a:pt x="1" y="35"/>
                  </a:cubicBezTo>
                  <a:cubicBezTo>
                    <a:pt x="1" y="38"/>
                    <a:pt x="3" y="39"/>
                    <a:pt x="4" y="40"/>
                  </a:cubicBezTo>
                  <a:cubicBezTo>
                    <a:pt x="5" y="40"/>
                    <a:pt x="5" y="41"/>
                    <a:pt x="5" y="41"/>
                  </a:cubicBezTo>
                  <a:cubicBezTo>
                    <a:pt x="3" y="41"/>
                    <a:pt x="2" y="42"/>
                    <a:pt x="2" y="44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2"/>
                    <a:pt x="1" y="54"/>
                    <a:pt x="2" y="54"/>
                  </a:cubicBezTo>
                  <a:cubicBezTo>
                    <a:pt x="2" y="55"/>
                    <a:pt x="3" y="55"/>
                    <a:pt x="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5"/>
                    <a:pt x="12" y="55"/>
                    <a:pt x="12" y="54"/>
                  </a:cubicBezTo>
                  <a:cubicBezTo>
                    <a:pt x="13" y="54"/>
                    <a:pt x="13" y="52"/>
                    <a:pt x="13" y="51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2"/>
                    <a:pt x="10" y="41"/>
                    <a:pt x="9" y="41"/>
                  </a:cubicBezTo>
                  <a:cubicBezTo>
                    <a:pt x="9" y="39"/>
                    <a:pt x="7" y="38"/>
                    <a:pt x="6" y="37"/>
                  </a:cubicBezTo>
                  <a:cubicBezTo>
                    <a:pt x="5" y="36"/>
                    <a:pt x="5" y="36"/>
                    <a:pt x="5" y="35"/>
                  </a:cubicBezTo>
                  <a:cubicBezTo>
                    <a:pt x="5" y="35"/>
                    <a:pt x="5" y="34"/>
                    <a:pt x="6" y="34"/>
                  </a:cubicBezTo>
                  <a:cubicBezTo>
                    <a:pt x="7" y="33"/>
                    <a:pt x="9" y="32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3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57"/>
                    <a:pt x="35" y="58"/>
                    <a:pt x="43" y="58"/>
                  </a:cubicBezTo>
                  <a:cubicBezTo>
                    <a:pt x="51" y="58"/>
                    <a:pt x="71" y="57"/>
                    <a:pt x="71" y="47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4" y="26"/>
                    <a:pt x="85" y="24"/>
                    <a:pt x="85" y="22"/>
                  </a:cubicBezTo>
                  <a:cubicBezTo>
                    <a:pt x="85" y="20"/>
                    <a:pt x="84" y="18"/>
                    <a:pt x="82" y="17"/>
                  </a:cubicBezTo>
                  <a:close/>
                  <a:moveTo>
                    <a:pt x="4" y="52"/>
                  </a:moveTo>
                  <a:cubicBezTo>
                    <a:pt x="5" y="45"/>
                    <a:pt x="5" y="45"/>
                    <a:pt x="5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52"/>
                    <a:pt x="10" y="52"/>
                    <a:pt x="10" y="52"/>
                  </a:cubicBezTo>
                  <a:lnTo>
                    <a:pt x="4" y="52"/>
                  </a:lnTo>
                  <a:close/>
                  <a:moveTo>
                    <a:pt x="65" y="41"/>
                  </a:moveTo>
                  <a:cubicBezTo>
                    <a:pt x="64" y="42"/>
                    <a:pt x="62" y="43"/>
                    <a:pt x="58" y="44"/>
                  </a:cubicBezTo>
                  <a:cubicBezTo>
                    <a:pt x="58" y="45"/>
                    <a:pt x="57" y="45"/>
                    <a:pt x="56" y="45"/>
                  </a:cubicBezTo>
                  <a:cubicBezTo>
                    <a:pt x="55" y="45"/>
                    <a:pt x="54" y="46"/>
                    <a:pt x="55" y="47"/>
                  </a:cubicBezTo>
                  <a:cubicBezTo>
                    <a:pt x="55" y="48"/>
                    <a:pt x="56" y="49"/>
                    <a:pt x="56" y="49"/>
                  </a:cubicBezTo>
                  <a:cubicBezTo>
                    <a:pt x="56" y="49"/>
                    <a:pt x="57" y="49"/>
                    <a:pt x="57" y="49"/>
                  </a:cubicBezTo>
                  <a:cubicBezTo>
                    <a:pt x="58" y="48"/>
                    <a:pt x="58" y="48"/>
                    <a:pt x="59" y="48"/>
                  </a:cubicBezTo>
                  <a:cubicBezTo>
                    <a:pt x="62" y="47"/>
                    <a:pt x="64" y="46"/>
                    <a:pt x="65" y="45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50"/>
                    <a:pt x="55" y="53"/>
                    <a:pt x="43" y="53"/>
                  </a:cubicBezTo>
                  <a:cubicBezTo>
                    <a:pt x="30" y="53"/>
                    <a:pt x="20" y="50"/>
                    <a:pt x="20" y="47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5" y="48"/>
                    <a:pt x="34" y="50"/>
                    <a:pt x="43" y="50"/>
                  </a:cubicBezTo>
                  <a:cubicBezTo>
                    <a:pt x="45" y="50"/>
                    <a:pt x="47" y="50"/>
                    <a:pt x="49" y="50"/>
                  </a:cubicBezTo>
                  <a:cubicBezTo>
                    <a:pt x="50" y="50"/>
                    <a:pt x="51" y="49"/>
                    <a:pt x="51" y="48"/>
                  </a:cubicBezTo>
                  <a:cubicBezTo>
                    <a:pt x="51" y="47"/>
                    <a:pt x="50" y="46"/>
                    <a:pt x="49" y="46"/>
                  </a:cubicBezTo>
                  <a:cubicBezTo>
                    <a:pt x="47" y="46"/>
                    <a:pt x="45" y="46"/>
                    <a:pt x="43" y="46"/>
                  </a:cubicBezTo>
                  <a:cubicBezTo>
                    <a:pt x="30" y="46"/>
                    <a:pt x="22" y="43"/>
                    <a:pt x="20" y="40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2" y="44"/>
                    <a:pt x="42" y="44"/>
                  </a:cubicBezTo>
                  <a:cubicBezTo>
                    <a:pt x="43" y="44"/>
                    <a:pt x="44" y="44"/>
                    <a:pt x="45" y="43"/>
                  </a:cubicBezTo>
                  <a:cubicBezTo>
                    <a:pt x="65" y="34"/>
                    <a:pt x="65" y="34"/>
                    <a:pt x="65" y="34"/>
                  </a:cubicBezTo>
                  <a:lnTo>
                    <a:pt x="65" y="41"/>
                  </a:lnTo>
                  <a:close/>
                  <a:moveTo>
                    <a:pt x="42" y="38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80" y="22"/>
                    <a:pt x="80" y="22"/>
                    <a:pt x="80" y="22"/>
                  </a:cubicBezTo>
                  <a:lnTo>
                    <a:pt x="42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îṣļîḑé-Freeform: Shape 94"/>
            <p:cNvSpPr>
              <a:spLocks/>
            </p:cNvSpPr>
            <p:nvPr/>
          </p:nvSpPr>
          <p:spPr bwMode="auto">
            <a:xfrm>
              <a:off x="3633868" y="3483736"/>
              <a:ext cx="490241" cy="299789"/>
            </a:xfrm>
            <a:custGeom>
              <a:avLst/>
              <a:gdLst/>
              <a:ahLst/>
              <a:cxnLst>
                <a:cxn ang="0">
                  <a:pos x="84" y="14"/>
                </a:cxn>
                <a:cxn ang="0">
                  <a:pos x="75" y="8"/>
                </a:cxn>
                <a:cxn ang="0">
                  <a:pos x="73" y="9"/>
                </a:cxn>
                <a:cxn ang="0">
                  <a:pos x="73" y="4"/>
                </a:cxn>
                <a:cxn ang="0">
                  <a:pos x="73" y="3"/>
                </a:cxn>
                <a:cxn ang="0">
                  <a:pos x="71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7" y="45"/>
                </a:cxn>
                <a:cxn ang="0">
                  <a:pos x="17" y="51"/>
                </a:cxn>
                <a:cxn ang="0">
                  <a:pos x="19" y="53"/>
                </a:cxn>
                <a:cxn ang="0">
                  <a:pos x="54" y="53"/>
                </a:cxn>
                <a:cxn ang="0">
                  <a:pos x="56" y="51"/>
                </a:cxn>
                <a:cxn ang="0">
                  <a:pos x="56" y="45"/>
                </a:cxn>
                <a:cxn ang="0">
                  <a:pos x="65" y="38"/>
                </a:cxn>
                <a:cxn ang="0">
                  <a:pos x="84" y="25"/>
                </a:cxn>
                <a:cxn ang="0">
                  <a:pos x="84" y="14"/>
                </a:cxn>
                <a:cxn ang="0">
                  <a:pos x="52" y="41"/>
                </a:cxn>
                <a:cxn ang="0">
                  <a:pos x="52" y="41"/>
                </a:cxn>
                <a:cxn ang="0">
                  <a:pos x="49" y="41"/>
                </a:cxn>
                <a:cxn ang="0">
                  <a:pos x="47" y="43"/>
                </a:cxn>
                <a:cxn ang="0">
                  <a:pos x="49" y="45"/>
                </a:cxn>
                <a:cxn ang="0">
                  <a:pos x="51" y="45"/>
                </a:cxn>
                <a:cxn ang="0">
                  <a:pos x="51" y="48"/>
                </a:cxn>
                <a:cxn ang="0">
                  <a:pos x="22" y="48"/>
                </a:cxn>
                <a:cxn ang="0">
                  <a:pos x="22" y="45"/>
                </a:cxn>
                <a:cxn ang="0">
                  <a:pos x="40" y="45"/>
                </a:cxn>
                <a:cxn ang="0">
                  <a:pos x="41" y="43"/>
                </a:cxn>
                <a:cxn ang="0">
                  <a:pos x="40" y="41"/>
                </a:cxn>
                <a:cxn ang="0">
                  <a:pos x="21" y="41"/>
                </a:cxn>
                <a:cxn ang="0">
                  <a:pos x="20" y="41"/>
                </a:cxn>
                <a:cxn ang="0">
                  <a:pos x="5" y="13"/>
                </a:cxn>
                <a:cxn ang="0">
                  <a:pos x="48" y="13"/>
                </a:cxn>
                <a:cxn ang="0">
                  <a:pos x="50" y="12"/>
                </a:cxn>
                <a:cxn ang="0">
                  <a:pos x="48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8" y="6"/>
                </a:cxn>
                <a:cxn ang="0">
                  <a:pos x="68" y="10"/>
                </a:cxn>
                <a:cxn ang="0">
                  <a:pos x="58" y="10"/>
                </a:cxn>
                <a:cxn ang="0">
                  <a:pos x="56" y="12"/>
                </a:cxn>
                <a:cxn ang="0">
                  <a:pos x="58" y="13"/>
                </a:cxn>
                <a:cxn ang="0">
                  <a:pos x="68" y="13"/>
                </a:cxn>
                <a:cxn ang="0">
                  <a:pos x="52" y="41"/>
                </a:cxn>
                <a:cxn ang="0">
                  <a:pos x="79" y="23"/>
                </a:cxn>
                <a:cxn ang="0">
                  <a:pos x="70" y="31"/>
                </a:cxn>
                <a:cxn ang="0">
                  <a:pos x="73" y="14"/>
                </a:cxn>
                <a:cxn ang="0">
                  <a:pos x="75" y="14"/>
                </a:cxn>
                <a:cxn ang="0">
                  <a:pos x="79" y="16"/>
                </a:cxn>
                <a:cxn ang="0">
                  <a:pos x="79" y="23"/>
                </a:cxn>
              </a:cxnLst>
              <a:rect l="0" t="0" r="r" b="b"/>
              <a:pathLst>
                <a:path w="86" h="53">
                  <a:moveTo>
                    <a:pt x="84" y="14"/>
                  </a:moveTo>
                  <a:cubicBezTo>
                    <a:pt x="83" y="11"/>
                    <a:pt x="79" y="8"/>
                    <a:pt x="75" y="8"/>
                  </a:cubicBezTo>
                  <a:cubicBezTo>
                    <a:pt x="74" y="8"/>
                    <a:pt x="74" y="8"/>
                    <a:pt x="73" y="9"/>
                  </a:cubicBezTo>
                  <a:cubicBezTo>
                    <a:pt x="73" y="7"/>
                    <a:pt x="73" y="6"/>
                    <a:pt x="73" y="4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2" y="0"/>
                    <a:pt x="7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"/>
                    <a:pt x="0" y="37"/>
                    <a:pt x="17" y="45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2"/>
                    <a:pt x="18" y="53"/>
                    <a:pt x="19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5" y="53"/>
                    <a:pt x="56" y="52"/>
                    <a:pt x="56" y="51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60" y="43"/>
                    <a:pt x="63" y="41"/>
                    <a:pt x="65" y="38"/>
                  </a:cubicBezTo>
                  <a:cubicBezTo>
                    <a:pt x="75" y="35"/>
                    <a:pt x="81" y="31"/>
                    <a:pt x="84" y="25"/>
                  </a:cubicBezTo>
                  <a:cubicBezTo>
                    <a:pt x="86" y="21"/>
                    <a:pt x="86" y="17"/>
                    <a:pt x="84" y="14"/>
                  </a:cubicBezTo>
                  <a:close/>
                  <a:moveTo>
                    <a:pt x="52" y="41"/>
                  </a:moveTo>
                  <a:cubicBezTo>
                    <a:pt x="52" y="41"/>
                    <a:pt x="52" y="41"/>
                    <a:pt x="52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1"/>
                    <a:pt x="47" y="42"/>
                    <a:pt x="47" y="43"/>
                  </a:cubicBezTo>
                  <a:cubicBezTo>
                    <a:pt x="47" y="44"/>
                    <a:pt x="48" y="45"/>
                    <a:pt x="49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4"/>
                    <a:pt x="41" y="43"/>
                  </a:cubicBezTo>
                  <a:cubicBezTo>
                    <a:pt x="41" y="42"/>
                    <a:pt x="41" y="41"/>
                    <a:pt x="4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0" y="41"/>
                  </a:cubicBezTo>
                  <a:cubicBezTo>
                    <a:pt x="8" y="35"/>
                    <a:pt x="6" y="25"/>
                    <a:pt x="5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9" y="13"/>
                    <a:pt x="50" y="13"/>
                    <a:pt x="50" y="12"/>
                  </a:cubicBezTo>
                  <a:cubicBezTo>
                    <a:pt x="50" y="11"/>
                    <a:pt x="49" y="10"/>
                    <a:pt x="4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7"/>
                    <a:pt x="68" y="8"/>
                    <a:pt x="68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11"/>
                    <a:pt x="56" y="12"/>
                  </a:cubicBezTo>
                  <a:cubicBezTo>
                    <a:pt x="56" y="13"/>
                    <a:pt x="57" y="13"/>
                    <a:pt x="5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7" y="25"/>
                    <a:pt x="65" y="35"/>
                    <a:pt x="52" y="41"/>
                  </a:cubicBezTo>
                  <a:close/>
                  <a:moveTo>
                    <a:pt x="79" y="23"/>
                  </a:moveTo>
                  <a:cubicBezTo>
                    <a:pt x="78" y="25"/>
                    <a:pt x="76" y="28"/>
                    <a:pt x="70" y="31"/>
                  </a:cubicBezTo>
                  <a:cubicBezTo>
                    <a:pt x="72" y="25"/>
                    <a:pt x="73" y="19"/>
                    <a:pt x="73" y="14"/>
                  </a:cubicBezTo>
                  <a:cubicBezTo>
                    <a:pt x="74" y="14"/>
                    <a:pt x="74" y="14"/>
                    <a:pt x="75" y="14"/>
                  </a:cubicBezTo>
                  <a:cubicBezTo>
                    <a:pt x="78" y="14"/>
                    <a:pt x="79" y="16"/>
                    <a:pt x="79" y="16"/>
                  </a:cubicBezTo>
                  <a:cubicBezTo>
                    <a:pt x="80" y="18"/>
                    <a:pt x="80" y="20"/>
                    <a:pt x="79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îṣļîḑé-Freeform: Shape 95"/>
            <p:cNvSpPr>
              <a:spLocks/>
            </p:cNvSpPr>
            <p:nvPr/>
          </p:nvSpPr>
          <p:spPr bwMode="auto">
            <a:xfrm>
              <a:off x="4074506" y="2199620"/>
              <a:ext cx="490245" cy="370331"/>
            </a:xfrm>
            <a:custGeom>
              <a:avLst/>
              <a:gdLst/>
              <a:ahLst/>
              <a:cxnLst>
                <a:cxn ang="0">
                  <a:pos x="61" y="9"/>
                </a:cxn>
                <a:cxn ang="0">
                  <a:pos x="53" y="0"/>
                </a:cxn>
                <a:cxn ang="0">
                  <a:pos x="25" y="8"/>
                </a:cxn>
                <a:cxn ang="0">
                  <a:pos x="9" y="9"/>
                </a:cxn>
                <a:cxn ang="0">
                  <a:pos x="0" y="57"/>
                </a:cxn>
                <a:cxn ang="0">
                  <a:pos x="78" y="65"/>
                </a:cxn>
                <a:cxn ang="0">
                  <a:pos x="86" y="17"/>
                </a:cxn>
                <a:cxn ang="0">
                  <a:pos x="31" y="8"/>
                </a:cxn>
                <a:cxn ang="0">
                  <a:pos x="53" y="5"/>
                </a:cxn>
                <a:cxn ang="0">
                  <a:pos x="56" y="9"/>
                </a:cxn>
                <a:cxn ang="0">
                  <a:pos x="31" y="8"/>
                </a:cxn>
                <a:cxn ang="0">
                  <a:pos x="78" y="14"/>
                </a:cxn>
                <a:cxn ang="0">
                  <a:pos x="81" y="23"/>
                </a:cxn>
                <a:cxn ang="0">
                  <a:pos x="77" y="28"/>
                </a:cxn>
                <a:cxn ang="0">
                  <a:pos x="50" y="28"/>
                </a:cxn>
                <a:cxn ang="0">
                  <a:pos x="31" y="33"/>
                </a:cxn>
                <a:cxn ang="0">
                  <a:pos x="6" y="24"/>
                </a:cxn>
                <a:cxn ang="0">
                  <a:pos x="9" y="14"/>
                </a:cxn>
                <a:cxn ang="0">
                  <a:pos x="52" y="37"/>
                </a:cxn>
                <a:cxn ang="0">
                  <a:pos x="36" y="39"/>
                </a:cxn>
                <a:cxn ang="0">
                  <a:pos x="34" y="34"/>
                </a:cxn>
                <a:cxn ang="0">
                  <a:pos x="50" y="32"/>
                </a:cxn>
                <a:cxn ang="0">
                  <a:pos x="78" y="60"/>
                </a:cxn>
                <a:cxn ang="0">
                  <a:pos x="6" y="57"/>
                </a:cxn>
                <a:cxn ang="0">
                  <a:pos x="9" y="57"/>
                </a:cxn>
                <a:cxn ang="0">
                  <a:pos x="62" y="56"/>
                </a:cxn>
                <a:cxn ang="0">
                  <a:pos x="9" y="54"/>
                </a:cxn>
                <a:cxn ang="0">
                  <a:pos x="6" y="30"/>
                </a:cxn>
                <a:cxn ang="0">
                  <a:pos x="9" y="31"/>
                </a:cxn>
                <a:cxn ang="0">
                  <a:pos x="31" y="37"/>
                </a:cxn>
                <a:cxn ang="0">
                  <a:pos x="50" y="43"/>
                </a:cxn>
                <a:cxn ang="0">
                  <a:pos x="56" y="37"/>
                </a:cxn>
                <a:cxn ang="0">
                  <a:pos x="78" y="31"/>
                </a:cxn>
                <a:cxn ang="0">
                  <a:pos x="81" y="51"/>
                </a:cxn>
                <a:cxn ang="0">
                  <a:pos x="68" y="54"/>
                </a:cxn>
                <a:cxn ang="0">
                  <a:pos x="68" y="57"/>
                </a:cxn>
                <a:cxn ang="0">
                  <a:pos x="81" y="56"/>
                </a:cxn>
                <a:cxn ang="0">
                  <a:pos x="78" y="60"/>
                </a:cxn>
              </a:cxnLst>
              <a:rect l="0" t="0" r="r" b="b"/>
              <a:pathLst>
                <a:path w="86" h="65">
                  <a:moveTo>
                    <a:pt x="78" y="9"/>
                  </a:move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4"/>
                    <a:pt x="57" y="0"/>
                    <a:pt x="5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9" y="0"/>
                    <a:pt x="25" y="4"/>
                    <a:pt x="25" y="8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4" y="9"/>
                    <a:pt x="0" y="13"/>
                    <a:pt x="0" y="1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5"/>
                    <a:pt x="9" y="65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2" y="65"/>
                    <a:pt x="86" y="62"/>
                    <a:pt x="86" y="5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3"/>
                    <a:pt x="82" y="9"/>
                    <a:pt x="78" y="9"/>
                  </a:cubicBezTo>
                  <a:close/>
                  <a:moveTo>
                    <a:pt x="31" y="8"/>
                  </a:moveTo>
                  <a:cubicBezTo>
                    <a:pt x="31" y="7"/>
                    <a:pt x="32" y="5"/>
                    <a:pt x="34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4" y="5"/>
                    <a:pt x="56" y="7"/>
                    <a:pt x="56" y="8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31" y="9"/>
                    <a:pt x="31" y="9"/>
                    <a:pt x="31" y="9"/>
                  </a:cubicBezTo>
                  <a:lnTo>
                    <a:pt x="31" y="8"/>
                  </a:lnTo>
                  <a:close/>
                  <a:moveTo>
                    <a:pt x="9" y="14"/>
                  </a:moveTo>
                  <a:cubicBezTo>
                    <a:pt x="78" y="14"/>
                    <a:pt x="78" y="14"/>
                    <a:pt x="78" y="14"/>
                  </a:cubicBezTo>
                  <a:cubicBezTo>
                    <a:pt x="79" y="14"/>
                    <a:pt x="81" y="16"/>
                    <a:pt x="81" y="17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5"/>
                    <a:pt x="80" y="27"/>
                    <a:pt x="77" y="28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1"/>
                    <a:pt x="53" y="28"/>
                    <a:pt x="50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3" y="28"/>
                    <a:pt x="31" y="31"/>
                    <a:pt x="31" y="33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7" y="27"/>
                    <a:pt x="6" y="25"/>
                    <a:pt x="6" y="24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4"/>
                    <a:pt x="9" y="14"/>
                  </a:cubicBezTo>
                  <a:close/>
                  <a:moveTo>
                    <a:pt x="52" y="3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52" y="38"/>
                    <a:pt x="51" y="39"/>
                    <a:pt x="50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5" y="39"/>
                    <a:pt x="34" y="38"/>
                    <a:pt x="34" y="37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5" y="32"/>
                    <a:pt x="36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1" y="32"/>
                    <a:pt x="52" y="33"/>
                    <a:pt x="52" y="34"/>
                  </a:cubicBezTo>
                  <a:close/>
                  <a:moveTo>
                    <a:pt x="78" y="60"/>
                  </a:moveTo>
                  <a:cubicBezTo>
                    <a:pt x="9" y="60"/>
                    <a:pt x="9" y="60"/>
                    <a:pt x="9" y="60"/>
                  </a:cubicBezTo>
                  <a:cubicBezTo>
                    <a:pt x="7" y="60"/>
                    <a:pt x="6" y="59"/>
                    <a:pt x="6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7" y="57"/>
                    <a:pt x="8" y="57"/>
                    <a:pt x="9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7"/>
                    <a:pt x="62" y="57"/>
                    <a:pt x="62" y="56"/>
                  </a:cubicBezTo>
                  <a:cubicBezTo>
                    <a:pt x="62" y="55"/>
                    <a:pt x="61" y="54"/>
                    <a:pt x="60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8" y="54"/>
                    <a:pt x="6" y="53"/>
                    <a:pt x="6" y="5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1"/>
                    <a:pt x="8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40"/>
                    <a:pt x="33" y="43"/>
                    <a:pt x="36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3" y="43"/>
                    <a:pt x="56" y="40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9" y="31"/>
                    <a:pt x="80" y="31"/>
                    <a:pt x="81" y="30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0" y="53"/>
                    <a:pt x="79" y="54"/>
                    <a:pt x="77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7" y="54"/>
                    <a:pt x="67" y="55"/>
                    <a:pt x="67" y="56"/>
                  </a:cubicBezTo>
                  <a:cubicBezTo>
                    <a:pt x="67" y="57"/>
                    <a:pt x="67" y="57"/>
                    <a:pt x="68" y="57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80" y="57"/>
                    <a:pt x="81" y="56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9"/>
                    <a:pt x="79" y="60"/>
                    <a:pt x="78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îṣļîḑé-Freeform: Shape 97"/>
            <p:cNvSpPr>
              <a:spLocks/>
            </p:cNvSpPr>
            <p:nvPr/>
          </p:nvSpPr>
          <p:spPr bwMode="auto">
            <a:xfrm>
              <a:off x="7615230" y="2178458"/>
              <a:ext cx="490245" cy="412649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3" y="9"/>
                </a:cxn>
                <a:cxn ang="0">
                  <a:pos x="24" y="0"/>
                </a:cxn>
                <a:cxn ang="0">
                  <a:pos x="0" y="24"/>
                </a:cxn>
                <a:cxn ang="0">
                  <a:pos x="7" y="42"/>
                </a:cxn>
                <a:cxn ang="0">
                  <a:pos x="40" y="71"/>
                </a:cxn>
                <a:cxn ang="0">
                  <a:pos x="43" y="72"/>
                </a:cxn>
                <a:cxn ang="0">
                  <a:pos x="46" y="71"/>
                </a:cxn>
                <a:cxn ang="0">
                  <a:pos x="79" y="42"/>
                </a:cxn>
                <a:cxn ang="0">
                  <a:pos x="86" y="24"/>
                </a:cxn>
                <a:cxn ang="0">
                  <a:pos x="62" y="0"/>
                </a:cxn>
                <a:cxn ang="0">
                  <a:pos x="74" y="39"/>
                </a:cxn>
                <a:cxn ang="0">
                  <a:pos x="43" y="67"/>
                </a:cxn>
                <a:cxn ang="0">
                  <a:pos x="11" y="39"/>
                </a:cxn>
                <a:cxn ang="0">
                  <a:pos x="5" y="24"/>
                </a:cxn>
                <a:cxn ang="0">
                  <a:pos x="24" y="5"/>
                </a:cxn>
                <a:cxn ang="0">
                  <a:pos x="41" y="16"/>
                </a:cxn>
                <a:cxn ang="0">
                  <a:pos x="41" y="16"/>
                </a:cxn>
                <a:cxn ang="0">
                  <a:pos x="41" y="16"/>
                </a:cxn>
                <a:cxn ang="0">
                  <a:pos x="43" y="17"/>
                </a:cxn>
                <a:cxn ang="0">
                  <a:pos x="44" y="16"/>
                </a:cxn>
                <a:cxn ang="0">
                  <a:pos x="44" y="16"/>
                </a:cxn>
                <a:cxn ang="0">
                  <a:pos x="62" y="5"/>
                </a:cxn>
                <a:cxn ang="0">
                  <a:pos x="80" y="24"/>
                </a:cxn>
                <a:cxn ang="0">
                  <a:pos x="74" y="39"/>
                </a:cxn>
              </a:cxnLst>
              <a:rect l="0" t="0" r="r" b="b"/>
              <a:pathLst>
                <a:path w="86" h="72">
                  <a:moveTo>
                    <a:pt x="62" y="0"/>
                  </a:moveTo>
                  <a:cubicBezTo>
                    <a:pt x="54" y="0"/>
                    <a:pt x="47" y="3"/>
                    <a:pt x="43" y="9"/>
                  </a:cubicBezTo>
                  <a:cubicBezTo>
                    <a:pt x="38" y="3"/>
                    <a:pt x="32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32"/>
                    <a:pt x="4" y="37"/>
                    <a:pt x="7" y="42"/>
                  </a:cubicBezTo>
                  <a:cubicBezTo>
                    <a:pt x="16" y="55"/>
                    <a:pt x="39" y="71"/>
                    <a:pt x="40" y="71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4" y="72"/>
                    <a:pt x="45" y="72"/>
                    <a:pt x="46" y="71"/>
                  </a:cubicBezTo>
                  <a:cubicBezTo>
                    <a:pt x="47" y="71"/>
                    <a:pt x="70" y="55"/>
                    <a:pt x="79" y="42"/>
                  </a:cubicBezTo>
                  <a:cubicBezTo>
                    <a:pt x="82" y="37"/>
                    <a:pt x="86" y="32"/>
                    <a:pt x="86" y="24"/>
                  </a:cubicBezTo>
                  <a:cubicBezTo>
                    <a:pt x="86" y="10"/>
                    <a:pt x="75" y="0"/>
                    <a:pt x="62" y="0"/>
                  </a:cubicBezTo>
                  <a:close/>
                  <a:moveTo>
                    <a:pt x="74" y="39"/>
                  </a:moveTo>
                  <a:cubicBezTo>
                    <a:pt x="66" y="51"/>
                    <a:pt x="43" y="67"/>
                    <a:pt x="43" y="67"/>
                  </a:cubicBezTo>
                  <a:cubicBezTo>
                    <a:pt x="43" y="67"/>
                    <a:pt x="20" y="51"/>
                    <a:pt x="11" y="39"/>
                  </a:cubicBezTo>
                  <a:cubicBezTo>
                    <a:pt x="8" y="34"/>
                    <a:pt x="5" y="30"/>
                    <a:pt x="5" y="24"/>
                  </a:cubicBezTo>
                  <a:cubicBezTo>
                    <a:pt x="5" y="13"/>
                    <a:pt x="14" y="5"/>
                    <a:pt x="24" y="5"/>
                  </a:cubicBezTo>
                  <a:cubicBezTo>
                    <a:pt x="32" y="5"/>
                    <a:pt x="38" y="10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7"/>
                    <a:pt x="42" y="17"/>
                    <a:pt x="43" y="17"/>
                  </a:cubicBezTo>
                  <a:cubicBezTo>
                    <a:pt x="44" y="17"/>
                    <a:pt x="44" y="17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7" y="10"/>
                    <a:pt x="54" y="5"/>
                    <a:pt x="62" y="5"/>
                  </a:cubicBezTo>
                  <a:cubicBezTo>
                    <a:pt x="72" y="5"/>
                    <a:pt x="80" y="13"/>
                    <a:pt x="80" y="24"/>
                  </a:cubicBezTo>
                  <a:cubicBezTo>
                    <a:pt x="80" y="30"/>
                    <a:pt x="77" y="34"/>
                    <a:pt x="74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îṣļîḑé-Freeform: Shape 98"/>
            <p:cNvSpPr>
              <a:spLocks/>
            </p:cNvSpPr>
            <p:nvPr/>
          </p:nvSpPr>
          <p:spPr bwMode="auto">
            <a:xfrm>
              <a:off x="7890330" y="2231360"/>
              <a:ext cx="141079" cy="63485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2" y="11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14" y="3"/>
                </a:cxn>
                <a:cxn ang="0">
                  <a:pos x="22" y="7"/>
                </a:cxn>
                <a:cxn ang="0">
                  <a:pos x="24" y="7"/>
                </a:cxn>
                <a:cxn ang="0">
                  <a:pos x="24" y="4"/>
                </a:cxn>
                <a:cxn ang="0">
                  <a:pos x="14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" y="11"/>
                </a:cxn>
              </a:cxnLst>
              <a:rect l="0" t="0" r="r" b="b"/>
              <a:pathLst>
                <a:path w="25" h="11">
                  <a:moveTo>
                    <a:pt x="1" y="11"/>
                  </a:moveTo>
                  <a:cubicBezTo>
                    <a:pt x="1" y="11"/>
                    <a:pt x="2" y="11"/>
                    <a:pt x="2" y="11"/>
                  </a:cubicBezTo>
                  <a:cubicBezTo>
                    <a:pt x="3" y="11"/>
                    <a:pt x="3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6"/>
                    <a:pt x="10" y="3"/>
                    <a:pt x="14" y="3"/>
                  </a:cubicBezTo>
                  <a:cubicBezTo>
                    <a:pt x="17" y="3"/>
                    <a:pt x="20" y="5"/>
                    <a:pt x="22" y="7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2" y="1"/>
                    <a:pt x="18" y="0"/>
                    <a:pt x="14" y="0"/>
                  </a:cubicBezTo>
                  <a:cubicBezTo>
                    <a:pt x="8" y="0"/>
                    <a:pt x="3" y="3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1"/>
                    <a:pt x="1" y="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îṣļîḑé-Freeform: Shape 99"/>
            <p:cNvSpPr>
              <a:spLocks/>
            </p:cNvSpPr>
            <p:nvPr/>
          </p:nvSpPr>
          <p:spPr bwMode="auto">
            <a:xfrm>
              <a:off x="7668133" y="2231360"/>
              <a:ext cx="387963" cy="303315"/>
            </a:xfrm>
            <a:custGeom>
              <a:avLst/>
              <a:gdLst/>
              <a:ahLst/>
              <a:cxnLst>
                <a:cxn ang="0">
                  <a:pos x="66" y="13"/>
                </a:cxn>
                <a:cxn ang="0">
                  <a:pos x="64" y="15"/>
                </a:cxn>
                <a:cxn ang="0">
                  <a:pos x="59" y="25"/>
                </a:cxn>
                <a:cxn ang="0">
                  <a:pos x="34" y="49"/>
                </a:cxn>
                <a:cxn ang="0">
                  <a:pos x="8" y="25"/>
                </a:cxn>
                <a:cxn ang="0">
                  <a:pos x="4" y="15"/>
                </a:cxn>
                <a:cxn ang="0">
                  <a:pos x="15" y="3"/>
                </a:cxn>
                <a:cxn ang="0">
                  <a:pos x="25" y="10"/>
                </a:cxn>
                <a:cxn ang="0">
                  <a:pos x="25" y="10"/>
                </a:cxn>
                <a:cxn ang="0">
                  <a:pos x="28" y="11"/>
                </a:cxn>
                <a:cxn ang="0">
                  <a:pos x="28" y="9"/>
                </a:cxn>
                <a:cxn ang="0">
                  <a:pos x="28" y="9"/>
                </a:cxn>
                <a:cxn ang="0">
                  <a:pos x="15" y="0"/>
                </a:cxn>
                <a:cxn ang="0">
                  <a:pos x="0" y="15"/>
                </a:cxn>
                <a:cxn ang="0">
                  <a:pos x="6" y="27"/>
                </a:cxn>
                <a:cxn ang="0">
                  <a:pos x="33" y="52"/>
                </a:cxn>
                <a:cxn ang="0">
                  <a:pos x="34" y="53"/>
                </a:cxn>
                <a:cxn ang="0">
                  <a:pos x="35" y="52"/>
                </a:cxn>
                <a:cxn ang="0">
                  <a:pos x="62" y="27"/>
                </a:cxn>
                <a:cxn ang="0">
                  <a:pos x="68" y="15"/>
                </a:cxn>
                <a:cxn ang="0">
                  <a:pos x="66" y="13"/>
                </a:cxn>
              </a:cxnLst>
              <a:rect l="0" t="0" r="r" b="b"/>
              <a:pathLst>
                <a:path w="68" h="53">
                  <a:moveTo>
                    <a:pt x="66" y="13"/>
                  </a:moveTo>
                  <a:cubicBezTo>
                    <a:pt x="65" y="13"/>
                    <a:pt x="64" y="14"/>
                    <a:pt x="64" y="15"/>
                  </a:cubicBezTo>
                  <a:cubicBezTo>
                    <a:pt x="64" y="18"/>
                    <a:pt x="62" y="21"/>
                    <a:pt x="59" y="25"/>
                  </a:cubicBezTo>
                  <a:cubicBezTo>
                    <a:pt x="54" y="33"/>
                    <a:pt x="40" y="44"/>
                    <a:pt x="34" y="49"/>
                  </a:cubicBezTo>
                  <a:cubicBezTo>
                    <a:pt x="27" y="44"/>
                    <a:pt x="14" y="33"/>
                    <a:pt x="8" y="25"/>
                  </a:cubicBezTo>
                  <a:cubicBezTo>
                    <a:pt x="6" y="21"/>
                    <a:pt x="4" y="18"/>
                    <a:pt x="4" y="15"/>
                  </a:cubicBezTo>
                  <a:cubicBezTo>
                    <a:pt x="4" y="8"/>
                    <a:pt x="9" y="3"/>
                    <a:pt x="15" y="3"/>
                  </a:cubicBezTo>
                  <a:cubicBezTo>
                    <a:pt x="19" y="3"/>
                    <a:pt x="23" y="6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11"/>
                    <a:pt x="27" y="12"/>
                    <a:pt x="28" y="11"/>
                  </a:cubicBezTo>
                  <a:cubicBezTo>
                    <a:pt x="28" y="11"/>
                    <a:pt x="29" y="10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6" y="3"/>
                    <a:pt x="21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9"/>
                    <a:pt x="2" y="23"/>
                    <a:pt x="6" y="27"/>
                  </a:cubicBezTo>
                  <a:cubicBezTo>
                    <a:pt x="12" y="36"/>
                    <a:pt x="25" y="47"/>
                    <a:pt x="33" y="52"/>
                  </a:cubicBezTo>
                  <a:cubicBezTo>
                    <a:pt x="33" y="53"/>
                    <a:pt x="33" y="53"/>
                    <a:pt x="34" y="53"/>
                  </a:cubicBezTo>
                  <a:cubicBezTo>
                    <a:pt x="34" y="53"/>
                    <a:pt x="35" y="53"/>
                    <a:pt x="35" y="52"/>
                  </a:cubicBezTo>
                  <a:cubicBezTo>
                    <a:pt x="43" y="47"/>
                    <a:pt x="56" y="36"/>
                    <a:pt x="62" y="27"/>
                  </a:cubicBezTo>
                  <a:cubicBezTo>
                    <a:pt x="65" y="23"/>
                    <a:pt x="68" y="19"/>
                    <a:pt x="68" y="15"/>
                  </a:cubicBezTo>
                  <a:cubicBezTo>
                    <a:pt x="68" y="14"/>
                    <a:pt x="67" y="13"/>
                    <a:pt x="66" y="1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82" name="Group 2"/>
            <p:cNvGrpSpPr/>
            <p:nvPr/>
          </p:nvGrpSpPr>
          <p:grpSpPr>
            <a:xfrm>
              <a:off x="8116154" y="3409669"/>
              <a:ext cx="331534" cy="447923"/>
              <a:chOff x="8057638" y="3409669"/>
              <a:chExt cx="331534" cy="447923"/>
            </a:xfrm>
          </p:grpSpPr>
          <p:sp>
            <p:nvSpPr>
              <p:cNvPr id="107" name="îṣļîḑé-Freeform: Shape 101"/>
              <p:cNvSpPr>
                <a:spLocks/>
              </p:cNvSpPr>
              <p:nvPr/>
            </p:nvSpPr>
            <p:spPr bwMode="auto">
              <a:xfrm>
                <a:off x="8057638" y="3545457"/>
                <a:ext cx="28215" cy="17634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"/>
                  </a:cxn>
                  <a:cxn ang="0">
                    <a:pos x="0" y="28"/>
                  </a:cxn>
                  <a:cxn ang="0">
                    <a:pos x="2" y="31"/>
                  </a:cxn>
                  <a:cxn ang="0">
                    <a:pos x="5" y="28"/>
                  </a:cxn>
                  <a:cxn ang="0">
                    <a:pos x="5" y="2"/>
                  </a:cxn>
                  <a:cxn ang="0">
                    <a:pos x="2" y="0"/>
                  </a:cxn>
                </a:cxnLst>
                <a:rect l="0" t="0" r="r" b="b"/>
                <a:pathLst>
                  <a:path w="5" h="31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1" y="31"/>
                      <a:pt x="2" y="31"/>
                    </a:cubicBezTo>
                    <a:cubicBezTo>
                      <a:pt x="4" y="31"/>
                      <a:pt x="5" y="29"/>
                      <a:pt x="5" y="28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4" y="0"/>
                      <a:pt x="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8" name="îṣļîḑé-Freeform: Shape 102"/>
              <p:cNvSpPr>
                <a:spLocks/>
              </p:cNvSpPr>
              <p:nvPr/>
            </p:nvSpPr>
            <p:spPr bwMode="auto">
              <a:xfrm>
                <a:off x="8117596" y="3409669"/>
                <a:ext cx="271576" cy="447923"/>
              </a:xfrm>
              <a:custGeom>
                <a:avLst/>
                <a:gdLst/>
                <a:ahLst/>
                <a:cxnLst>
                  <a:cxn ang="0">
                    <a:pos x="47" y="1"/>
                  </a:cxn>
                  <a:cxn ang="0">
                    <a:pos x="44" y="1"/>
                  </a:cxn>
                  <a:cxn ang="0">
                    <a:pos x="2" y="22"/>
                  </a:cxn>
                  <a:cxn ang="0">
                    <a:pos x="0" y="24"/>
                  </a:cxn>
                  <a:cxn ang="0">
                    <a:pos x="0" y="54"/>
                  </a:cxn>
                  <a:cxn ang="0">
                    <a:pos x="2" y="56"/>
                  </a:cxn>
                  <a:cxn ang="0">
                    <a:pos x="44" y="78"/>
                  </a:cxn>
                  <a:cxn ang="0">
                    <a:pos x="45" y="78"/>
                  </a:cxn>
                  <a:cxn ang="0">
                    <a:pos x="47" y="77"/>
                  </a:cxn>
                  <a:cxn ang="0">
                    <a:pos x="48" y="75"/>
                  </a:cxn>
                  <a:cxn ang="0">
                    <a:pos x="48" y="3"/>
                  </a:cxn>
                  <a:cxn ang="0">
                    <a:pos x="47" y="1"/>
                  </a:cxn>
                  <a:cxn ang="0">
                    <a:pos x="43" y="71"/>
                  </a:cxn>
                  <a:cxn ang="0">
                    <a:pos x="38" y="69"/>
                  </a:cxn>
                  <a:cxn ang="0">
                    <a:pos x="38" y="33"/>
                  </a:cxn>
                  <a:cxn ang="0">
                    <a:pos x="36" y="31"/>
                  </a:cxn>
                  <a:cxn ang="0">
                    <a:pos x="34" y="33"/>
                  </a:cxn>
                  <a:cxn ang="0">
                    <a:pos x="34" y="67"/>
                  </a:cxn>
                  <a:cxn ang="0">
                    <a:pos x="6" y="52"/>
                  </a:cxn>
                  <a:cxn ang="0">
                    <a:pos x="6" y="26"/>
                  </a:cxn>
                  <a:cxn ang="0">
                    <a:pos x="34" y="11"/>
                  </a:cxn>
                  <a:cxn ang="0">
                    <a:pos x="34" y="23"/>
                  </a:cxn>
                  <a:cxn ang="0">
                    <a:pos x="36" y="24"/>
                  </a:cxn>
                  <a:cxn ang="0">
                    <a:pos x="38" y="23"/>
                  </a:cxn>
                  <a:cxn ang="0">
                    <a:pos x="38" y="10"/>
                  </a:cxn>
                  <a:cxn ang="0">
                    <a:pos x="43" y="7"/>
                  </a:cxn>
                  <a:cxn ang="0">
                    <a:pos x="43" y="71"/>
                  </a:cxn>
                </a:cxnLst>
                <a:rect l="0" t="0" r="r" b="b"/>
                <a:pathLst>
                  <a:path w="48" h="78">
                    <a:moveTo>
                      <a:pt x="47" y="1"/>
                    </a:moveTo>
                    <a:cubicBezTo>
                      <a:pt x="46" y="0"/>
                      <a:pt x="45" y="0"/>
                      <a:pt x="44" y="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3"/>
                      <a:pt x="0" y="2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5"/>
                      <a:pt x="1" y="56"/>
                      <a:pt x="2" y="56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5" y="78"/>
                      <a:pt x="45" y="78"/>
                    </a:cubicBezTo>
                    <a:cubicBezTo>
                      <a:pt x="46" y="78"/>
                      <a:pt x="46" y="78"/>
                      <a:pt x="47" y="77"/>
                    </a:cubicBezTo>
                    <a:cubicBezTo>
                      <a:pt x="47" y="77"/>
                      <a:pt x="48" y="76"/>
                      <a:pt x="48" y="75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8" y="2"/>
                      <a:pt x="47" y="1"/>
                      <a:pt x="47" y="1"/>
                    </a:cubicBezTo>
                    <a:close/>
                    <a:moveTo>
                      <a:pt x="43" y="71"/>
                    </a:move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8" y="32"/>
                      <a:pt x="37" y="31"/>
                      <a:pt x="36" y="31"/>
                    </a:cubicBezTo>
                    <a:cubicBezTo>
                      <a:pt x="35" y="31"/>
                      <a:pt x="34" y="32"/>
                      <a:pt x="34" y="33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4"/>
                      <a:pt x="35" y="24"/>
                      <a:pt x="36" y="24"/>
                    </a:cubicBezTo>
                    <a:cubicBezTo>
                      <a:pt x="37" y="24"/>
                      <a:pt x="38" y="24"/>
                      <a:pt x="38" y="23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43" y="7"/>
                      <a:pt x="43" y="7"/>
                      <a:pt x="43" y="7"/>
                    </a:cubicBezTo>
                    <a:lnTo>
                      <a:pt x="43" y="7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3" name="îṣļîḑé-Freeform: Shape 105"/>
            <p:cNvSpPr>
              <a:spLocks/>
            </p:cNvSpPr>
            <p:nvPr/>
          </p:nvSpPr>
          <p:spPr bwMode="auto">
            <a:xfrm>
              <a:off x="7615233" y="4718481"/>
              <a:ext cx="490241" cy="328003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" y="0"/>
                </a:cxn>
                <a:cxn ang="0">
                  <a:pos x="0" y="8"/>
                </a:cxn>
                <a:cxn ang="0">
                  <a:pos x="0" y="50"/>
                </a:cxn>
                <a:cxn ang="0">
                  <a:pos x="9" y="58"/>
                </a:cxn>
                <a:cxn ang="0">
                  <a:pos x="78" y="58"/>
                </a:cxn>
                <a:cxn ang="0">
                  <a:pos x="86" y="50"/>
                </a:cxn>
                <a:cxn ang="0">
                  <a:pos x="86" y="8"/>
                </a:cxn>
                <a:cxn ang="0">
                  <a:pos x="78" y="0"/>
                </a:cxn>
                <a:cxn ang="0">
                  <a:pos x="78" y="5"/>
                </a:cxn>
                <a:cxn ang="0">
                  <a:pos x="79" y="5"/>
                </a:cxn>
                <a:cxn ang="0">
                  <a:pos x="44" y="33"/>
                </a:cxn>
                <a:cxn ang="0">
                  <a:pos x="9" y="5"/>
                </a:cxn>
                <a:cxn ang="0">
                  <a:pos x="78" y="5"/>
                </a:cxn>
                <a:cxn ang="0">
                  <a:pos x="10" y="53"/>
                </a:cxn>
                <a:cxn ang="0">
                  <a:pos x="33" y="37"/>
                </a:cxn>
                <a:cxn ang="0">
                  <a:pos x="34" y="34"/>
                </a:cxn>
                <a:cxn ang="0">
                  <a:pos x="31" y="34"/>
                </a:cxn>
                <a:cxn ang="0">
                  <a:pos x="6" y="51"/>
                </a:cxn>
                <a:cxn ang="0">
                  <a:pos x="6" y="50"/>
                </a:cxn>
                <a:cxn ang="0">
                  <a:pos x="6" y="8"/>
                </a:cxn>
                <a:cxn ang="0">
                  <a:pos x="6" y="7"/>
                </a:cxn>
                <a:cxn ang="0">
                  <a:pos x="42" y="35"/>
                </a:cxn>
                <a:cxn ang="0">
                  <a:pos x="44" y="36"/>
                </a:cxn>
                <a:cxn ang="0">
                  <a:pos x="46" y="35"/>
                </a:cxn>
                <a:cxn ang="0">
                  <a:pos x="81" y="9"/>
                </a:cxn>
                <a:cxn ang="0">
                  <a:pos x="81" y="50"/>
                </a:cxn>
                <a:cxn ang="0">
                  <a:pos x="81" y="50"/>
                </a:cxn>
                <a:cxn ang="0">
                  <a:pos x="57" y="34"/>
                </a:cxn>
                <a:cxn ang="0">
                  <a:pos x="55" y="34"/>
                </a:cxn>
                <a:cxn ang="0">
                  <a:pos x="55" y="37"/>
                </a:cxn>
                <a:cxn ang="0">
                  <a:pos x="78" y="53"/>
                </a:cxn>
                <a:cxn ang="0">
                  <a:pos x="78" y="53"/>
                </a:cxn>
                <a:cxn ang="0">
                  <a:pos x="10" y="53"/>
                </a:cxn>
              </a:cxnLst>
              <a:rect l="0" t="0" r="r" b="b"/>
              <a:pathLst>
                <a:path w="86" h="58">
                  <a:moveTo>
                    <a:pt x="7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4" y="58"/>
                    <a:pt x="9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2" y="58"/>
                    <a:pt x="86" y="55"/>
                    <a:pt x="86" y="50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4"/>
                    <a:pt x="82" y="0"/>
                    <a:pt x="78" y="0"/>
                  </a:cubicBezTo>
                  <a:close/>
                  <a:moveTo>
                    <a:pt x="78" y="5"/>
                  </a:moveTo>
                  <a:cubicBezTo>
                    <a:pt x="78" y="5"/>
                    <a:pt x="78" y="5"/>
                    <a:pt x="79" y="5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78" y="5"/>
                  </a:lnTo>
                  <a:close/>
                  <a:moveTo>
                    <a:pt x="10" y="53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4" y="35"/>
                    <a:pt x="34" y="34"/>
                  </a:cubicBezTo>
                  <a:cubicBezTo>
                    <a:pt x="33" y="33"/>
                    <a:pt x="32" y="33"/>
                    <a:pt x="31" y="34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0"/>
                    <a:pt x="6" y="5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3" y="36"/>
                    <a:pt x="43" y="36"/>
                    <a:pt x="44" y="36"/>
                  </a:cubicBezTo>
                  <a:cubicBezTo>
                    <a:pt x="45" y="36"/>
                    <a:pt x="46" y="36"/>
                    <a:pt x="46" y="35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6" y="33"/>
                    <a:pt x="55" y="33"/>
                    <a:pt x="55" y="34"/>
                  </a:cubicBezTo>
                  <a:cubicBezTo>
                    <a:pt x="54" y="35"/>
                    <a:pt x="54" y="36"/>
                    <a:pt x="55" y="37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10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8030400" y="2172082"/>
            <a:ext cx="2776672" cy="685362"/>
            <a:chOff x="7583812" y="3371650"/>
            <a:chExt cx="2776672" cy="685362"/>
          </a:xfrm>
        </p:grpSpPr>
        <p:sp>
          <p:nvSpPr>
            <p:cNvPr id="110" name="矩形 109"/>
            <p:cNvSpPr/>
            <p:nvPr/>
          </p:nvSpPr>
          <p:spPr>
            <a:xfrm>
              <a:off x="7583812" y="3718458"/>
              <a:ext cx="2776672" cy="33855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>
                <a:lnSpc>
                  <a:spcPct val="100000"/>
                </a:lnSpc>
                <a:spcBef>
                  <a:spcPts val="0"/>
                </a:spcBef>
                <a:buClr>
                  <a:schemeClr val="hlink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班组团队精神较强</a:t>
              </a:r>
            </a:p>
          </p:txBody>
        </p:sp>
        <p:sp>
          <p:nvSpPr>
            <p:cNvPr id="111" name="矩形 110"/>
            <p:cNvSpPr/>
            <p:nvPr/>
          </p:nvSpPr>
          <p:spPr>
            <a:xfrm>
              <a:off x="7583812" y="3371650"/>
              <a:ext cx="2050552" cy="4033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创建目标</a:t>
              </a: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8030400" y="4624467"/>
            <a:ext cx="2776672" cy="1177805"/>
            <a:chOff x="7583812" y="3371650"/>
            <a:chExt cx="2776672" cy="1177805"/>
          </a:xfrm>
        </p:grpSpPr>
        <p:sp>
          <p:nvSpPr>
            <p:cNvPr id="113" name="矩形 112"/>
            <p:cNvSpPr/>
            <p:nvPr/>
          </p:nvSpPr>
          <p:spPr>
            <a:xfrm>
              <a:off x="7583812" y="3718458"/>
              <a:ext cx="2776672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>
                <a:lnSpc>
                  <a:spcPct val="100000"/>
                </a:lnSpc>
                <a:spcBef>
                  <a:spcPts val="0"/>
                </a:spcBef>
                <a:buClr>
                  <a:schemeClr val="hlink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处处体现“家”的氛围，以亲情为纽带，积极创建“家”文化</a:t>
              </a:r>
            </a:p>
          </p:txBody>
        </p:sp>
        <p:sp>
          <p:nvSpPr>
            <p:cNvPr id="114" name="矩形 113"/>
            <p:cNvSpPr/>
            <p:nvPr/>
          </p:nvSpPr>
          <p:spPr>
            <a:xfrm>
              <a:off x="7583812" y="3371650"/>
              <a:ext cx="2050552" cy="4033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创建目标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372229" y="2172082"/>
            <a:ext cx="2776672" cy="931583"/>
            <a:chOff x="7583812" y="3371650"/>
            <a:chExt cx="2776672" cy="931583"/>
          </a:xfrm>
        </p:grpSpPr>
        <p:sp>
          <p:nvSpPr>
            <p:cNvPr id="119" name="矩形 118"/>
            <p:cNvSpPr/>
            <p:nvPr/>
          </p:nvSpPr>
          <p:spPr>
            <a:xfrm>
              <a:off x="7583812" y="3718458"/>
              <a:ext cx="2776672" cy="584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algn="r">
                <a:lnSpc>
                  <a:spcPct val="100000"/>
                </a:lnSpc>
                <a:spcBef>
                  <a:spcPts val="0"/>
                </a:spcBef>
                <a:buClr>
                  <a:schemeClr val="hlink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培育和创建班组特色文化，充分发挥骨干的带头作用</a:t>
              </a:r>
            </a:p>
          </p:txBody>
        </p:sp>
        <p:sp>
          <p:nvSpPr>
            <p:cNvPr id="120" name="矩形 119"/>
            <p:cNvSpPr/>
            <p:nvPr/>
          </p:nvSpPr>
          <p:spPr>
            <a:xfrm>
              <a:off x="8309932" y="3371650"/>
              <a:ext cx="2050552" cy="4033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创建目标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1372229" y="4624467"/>
            <a:ext cx="2776672" cy="931583"/>
            <a:chOff x="7583812" y="3371650"/>
            <a:chExt cx="2776672" cy="931583"/>
          </a:xfrm>
        </p:grpSpPr>
        <p:sp>
          <p:nvSpPr>
            <p:cNvPr id="122" name="矩形 121"/>
            <p:cNvSpPr/>
            <p:nvPr/>
          </p:nvSpPr>
          <p:spPr>
            <a:xfrm>
              <a:off x="7583812" y="3718458"/>
              <a:ext cx="2776672" cy="584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algn="r">
                <a:lnSpc>
                  <a:spcPct val="100000"/>
                </a:lnSpc>
                <a:spcBef>
                  <a:spcPts val="0"/>
                </a:spcBef>
                <a:buClr>
                  <a:schemeClr val="hlink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班组内有相互信任、相互支持、平等交流与沟通的环境</a:t>
              </a:r>
            </a:p>
          </p:txBody>
        </p:sp>
        <p:sp>
          <p:nvSpPr>
            <p:cNvPr id="123" name="矩形 122"/>
            <p:cNvSpPr/>
            <p:nvPr/>
          </p:nvSpPr>
          <p:spPr>
            <a:xfrm>
              <a:off x="8309932" y="3371650"/>
              <a:ext cx="2050552" cy="4033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创建目标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E977F2-F1C0-4AA9-9AE8-6A5F2EA9F8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777" y="2938906"/>
            <a:ext cx="1904107" cy="190410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531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dir="r"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78618A9-FD60-42D5-A8EF-EF2602D43D1D}"/>
              </a:ext>
            </a:extLst>
          </p:cNvPr>
          <p:cNvGrpSpPr/>
          <p:nvPr/>
        </p:nvGrpSpPr>
        <p:grpSpPr>
          <a:xfrm>
            <a:off x="4567257" y="1860759"/>
            <a:ext cx="6951643" cy="4152155"/>
            <a:chOff x="4660135" y="1860759"/>
            <a:chExt cx="6951643" cy="4152155"/>
          </a:xfrm>
        </p:grpSpPr>
        <p:sp>
          <p:nvSpPr>
            <p:cNvPr id="2" name="Rectangle 3">
              <a:extLst>
                <a:ext uri="{FF2B5EF4-FFF2-40B4-BE49-F238E27FC236}">
                  <a16:creationId xmlns="" xmlns:a16="http://schemas.microsoft.com/office/drawing/2014/main" id="{B02A631E-D146-4980-88B2-364EB78A3CE1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5354044" y="1981945"/>
              <a:ext cx="6257734" cy="403096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Tx/>
                <a:buNone/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创建标准：</a:t>
              </a:r>
            </a:p>
            <a:p>
              <a:pPr>
                <a:buClr>
                  <a:schemeClr val="hlink"/>
                </a:buClr>
                <a:buFont typeface="Wingdings" panose="05000000000000000000" pitchFamily="2" charset="2"/>
                <a:buChar char="n"/>
              </a:pPr>
              <a:r>
                <a:rPr lang="zh-CN" altLang="en-US" sz="1800" dirty="0">
                  <a:cs typeface="+mn-ea"/>
                  <a:sym typeface="+mn-lt"/>
                </a:rPr>
                <a:t>民主管理制度健全</a:t>
              </a:r>
            </a:p>
            <a:p>
              <a:pPr>
                <a:buClr>
                  <a:schemeClr val="hlink"/>
                </a:buClr>
                <a:buFont typeface="Wingdings" panose="05000000000000000000" pitchFamily="2" charset="2"/>
                <a:buChar char="n"/>
              </a:pPr>
              <a:r>
                <a:rPr lang="zh-CN" altLang="en-US" sz="1800" dirty="0">
                  <a:cs typeface="+mn-ea"/>
                  <a:sym typeface="+mn-lt"/>
                </a:rPr>
                <a:t>班组成员遵章守纪、团结协作，积极实践，敢于承担责任，重视集体荣誉</a:t>
              </a:r>
            </a:p>
            <a:p>
              <a:pPr>
                <a:buClr>
                  <a:schemeClr val="hlink"/>
                </a:buClr>
                <a:buFont typeface="Wingdings" panose="05000000000000000000" pitchFamily="2" charset="2"/>
                <a:buChar char="n"/>
              </a:pPr>
              <a:r>
                <a:rPr lang="zh-CN" altLang="en-US" sz="1800" dirty="0">
                  <a:cs typeface="+mn-ea"/>
                  <a:sym typeface="+mn-lt"/>
                </a:rPr>
                <a:t>班组员工勤业敬业、积极参加班组开展的各项活动，有较强的凝聚力</a:t>
              </a:r>
            </a:p>
            <a:p>
              <a:pPr>
                <a:buClr>
                  <a:schemeClr val="hlink"/>
                </a:buClr>
                <a:buFont typeface="Wingdings" panose="05000000000000000000" pitchFamily="2" charset="2"/>
                <a:buChar char="n"/>
              </a:pPr>
              <a:r>
                <a:rPr lang="zh-CN" altLang="en-US" sz="1800" dirty="0">
                  <a:cs typeface="+mn-ea"/>
                  <a:sym typeface="+mn-lt"/>
                </a:rPr>
                <a:t>班组学习能力、执行能力、竞争能力、创新能力明显增强</a:t>
              </a:r>
            </a:p>
            <a:p>
              <a:pPr>
                <a:buClr>
                  <a:schemeClr val="hlink"/>
                </a:buClr>
                <a:buFont typeface="Wingdings" panose="05000000000000000000" pitchFamily="2" charset="2"/>
                <a:buChar char="n"/>
              </a:pPr>
              <a:r>
                <a:rPr lang="zh-CN" altLang="en-US" sz="1800" dirty="0">
                  <a:cs typeface="+mn-ea"/>
                  <a:sym typeface="+mn-lt"/>
                </a:rPr>
                <a:t>培育和创建班组特色文化，工作氛围和谐，坏互助，互相关心</a:t>
              </a:r>
            </a:p>
            <a:p>
              <a:pPr>
                <a:buClr>
                  <a:schemeClr val="hlink"/>
                </a:buClr>
                <a:buFont typeface="Wingdings" panose="05000000000000000000" pitchFamily="2" charset="2"/>
                <a:buChar char="n"/>
              </a:pPr>
              <a:r>
                <a:rPr lang="zh-CN" altLang="en-US" sz="1800" dirty="0">
                  <a:cs typeface="+mn-ea"/>
                  <a:sym typeface="+mn-lt"/>
                </a:rPr>
                <a:t>员工精神面貌良好，队伍稳定</a:t>
              </a:r>
            </a:p>
            <a:p>
              <a:pPr>
                <a:buClr>
                  <a:schemeClr val="hlink"/>
                </a:buClr>
                <a:buFont typeface="Wingdings" panose="05000000000000000000" pitchFamily="2" charset="2"/>
                <a:buChar char="n"/>
              </a:pPr>
              <a:r>
                <a:rPr lang="zh-CN" altLang="en-US" sz="1800" dirty="0">
                  <a:cs typeface="+mn-ea"/>
                  <a:sym typeface="+mn-lt"/>
                </a:rPr>
                <a:t>安全生产，无违章违纪，以安全增效益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634DED4-D959-41E5-8C24-EFAAF3F8A3C6}"/>
                </a:ext>
              </a:extLst>
            </p:cNvPr>
            <p:cNvSpPr/>
            <p:nvPr/>
          </p:nvSpPr>
          <p:spPr>
            <a:xfrm>
              <a:off x="5261166" y="1860759"/>
              <a:ext cx="6257734" cy="4030969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标注: 左箭头 3">
              <a:extLst>
                <a:ext uri="{FF2B5EF4-FFF2-40B4-BE49-F238E27FC236}">
                  <a16:creationId xmlns="" xmlns:a16="http://schemas.microsoft.com/office/drawing/2014/main" id="{CC276B8C-1FC5-4582-80BD-5166022CC9FF}"/>
                </a:ext>
              </a:extLst>
            </p:cNvPr>
            <p:cNvSpPr/>
            <p:nvPr/>
          </p:nvSpPr>
          <p:spPr>
            <a:xfrm>
              <a:off x="4660135" y="1860759"/>
              <a:ext cx="601031" cy="4030969"/>
            </a:xfrm>
            <a:prstGeom prst="leftArrow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2C09504-74CC-4B85-A631-533B030902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669" y="1375950"/>
            <a:ext cx="5242957" cy="524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40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43D7BDF-E6CA-4CC0-820A-5203A0095D6A}"/>
              </a:ext>
            </a:extLst>
          </p:cNvPr>
          <p:cNvSpPr txBox="1"/>
          <p:nvPr/>
        </p:nvSpPr>
        <p:spPr>
          <a:xfrm>
            <a:off x="5089355" y="1152055"/>
            <a:ext cx="24016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第三章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EDEB460-DD73-40B5-8398-A34FD0640005}"/>
              </a:ext>
            </a:extLst>
          </p:cNvPr>
          <p:cNvSpPr txBox="1"/>
          <p:nvPr/>
        </p:nvSpPr>
        <p:spPr>
          <a:xfrm>
            <a:off x="2594028" y="2122528"/>
            <a:ext cx="73923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创建“五型”班组的步骤和方法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EA1BEEC-5788-4B81-847C-4C44C7FAD190}"/>
              </a:ext>
            </a:extLst>
          </p:cNvPr>
          <p:cNvSpPr txBox="1"/>
          <p:nvPr/>
        </p:nvSpPr>
        <p:spPr>
          <a:xfrm>
            <a:off x="3241276" y="2891971"/>
            <a:ext cx="60978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Five type team construction training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FAE737F-334A-404B-946C-F593FD4C21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07259" y="1439085"/>
            <a:ext cx="3226349" cy="290577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DBD3E49-A52E-4904-B30F-8EF0CFF4DB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69045" y="736697"/>
            <a:ext cx="1192823" cy="8307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DB7D428-F8EA-45D0-AEE2-31EBA3C1B7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341" y="1439084"/>
            <a:ext cx="3467907" cy="290577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C5426C3-C1B5-41F2-B3B6-AFC019C911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63" y="789614"/>
            <a:ext cx="1192823" cy="83071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69FB723-1FD9-4FA6-8A8A-0DA9F4390F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22" y="2625715"/>
            <a:ext cx="5091971" cy="50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766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Sing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E90EA7D7-FB7D-4799-A380-2125C3DECA84}"/>
              </a:ext>
            </a:extLst>
          </p:cNvPr>
          <p:cNvGrpSpPr/>
          <p:nvPr/>
        </p:nvGrpSpPr>
        <p:grpSpPr>
          <a:xfrm>
            <a:off x="1205217" y="2054462"/>
            <a:ext cx="649236" cy="649236"/>
            <a:chOff x="1205217" y="2010395"/>
            <a:chExt cx="649236" cy="649236"/>
          </a:xfrm>
        </p:grpSpPr>
        <p:sp>
          <p:nvSpPr>
            <p:cNvPr id="2" name="Rectangle 23">
              <a:extLst>
                <a:ext uri="{FF2B5EF4-FFF2-40B4-BE49-F238E27FC236}">
                  <a16:creationId xmlns="" xmlns:a16="http://schemas.microsoft.com/office/drawing/2014/main" id="{3D4CDECC-4C44-4EDB-AE6A-B39A35CBEA6B}"/>
                </a:ext>
              </a:extLst>
            </p:cNvPr>
            <p:cNvSpPr/>
            <p:nvPr/>
          </p:nvSpPr>
          <p:spPr>
            <a:xfrm>
              <a:off x="1205217" y="2010395"/>
              <a:ext cx="649236" cy="649236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cs typeface="+mn-ea"/>
                <a:sym typeface="+mn-lt"/>
              </a:endParaRPr>
            </a:p>
          </p:txBody>
        </p:sp>
        <p:grpSp>
          <p:nvGrpSpPr>
            <p:cNvPr id="4" name="Group 62">
              <a:extLst>
                <a:ext uri="{FF2B5EF4-FFF2-40B4-BE49-F238E27FC236}">
                  <a16:creationId xmlns="" xmlns:a16="http://schemas.microsoft.com/office/drawing/2014/main" id="{D4D79BF1-9D09-44D5-B1BF-1242F593B608}"/>
                </a:ext>
              </a:extLst>
            </p:cNvPr>
            <p:cNvGrpSpPr/>
            <p:nvPr/>
          </p:nvGrpSpPr>
          <p:grpSpPr>
            <a:xfrm>
              <a:off x="1378339" y="2216089"/>
              <a:ext cx="302992" cy="237848"/>
              <a:chOff x="8366125" y="5818188"/>
              <a:chExt cx="1587500" cy="1246187"/>
            </a:xfrm>
          </p:grpSpPr>
          <p:sp>
            <p:nvSpPr>
              <p:cNvPr id="5" name="Freeform 63">
                <a:extLst>
                  <a:ext uri="{FF2B5EF4-FFF2-40B4-BE49-F238E27FC236}">
                    <a16:creationId xmlns="" xmlns:a16="http://schemas.microsoft.com/office/drawing/2014/main" id="{A0C977D5-8AF4-4382-B349-889CA48C26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6125" y="5818188"/>
                <a:ext cx="1587500" cy="263525"/>
              </a:xfrm>
              <a:custGeom>
                <a:avLst/>
                <a:gdLst>
                  <a:gd name="T0" fmla="*/ 471 w 507"/>
                  <a:gd name="T1" fmla="*/ 0 h 84"/>
                  <a:gd name="T2" fmla="*/ 36 w 507"/>
                  <a:gd name="T3" fmla="*/ 0 h 84"/>
                  <a:gd name="T4" fmla="*/ 0 w 507"/>
                  <a:gd name="T5" fmla="*/ 37 h 84"/>
                  <a:gd name="T6" fmla="*/ 0 w 507"/>
                  <a:gd name="T7" fmla="*/ 84 h 84"/>
                  <a:gd name="T8" fmla="*/ 507 w 507"/>
                  <a:gd name="T9" fmla="*/ 84 h 84"/>
                  <a:gd name="T10" fmla="*/ 507 w 507"/>
                  <a:gd name="T11" fmla="*/ 37 h 84"/>
                  <a:gd name="T12" fmla="*/ 471 w 507"/>
                  <a:gd name="T13" fmla="*/ 0 h 84"/>
                  <a:gd name="T14" fmla="*/ 49 w 507"/>
                  <a:gd name="T15" fmla="*/ 59 h 84"/>
                  <a:gd name="T16" fmla="*/ 36 w 507"/>
                  <a:gd name="T17" fmla="*/ 46 h 84"/>
                  <a:gd name="T18" fmla="*/ 49 w 507"/>
                  <a:gd name="T19" fmla="*/ 33 h 84"/>
                  <a:gd name="T20" fmla="*/ 62 w 507"/>
                  <a:gd name="T21" fmla="*/ 46 h 84"/>
                  <a:gd name="T22" fmla="*/ 49 w 507"/>
                  <a:gd name="T23" fmla="*/ 59 h 84"/>
                  <a:gd name="T24" fmla="*/ 100 w 507"/>
                  <a:gd name="T25" fmla="*/ 59 h 84"/>
                  <a:gd name="T26" fmla="*/ 87 w 507"/>
                  <a:gd name="T27" fmla="*/ 46 h 84"/>
                  <a:gd name="T28" fmla="*/ 100 w 507"/>
                  <a:gd name="T29" fmla="*/ 33 h 84"/>
                  <a:gd name="T30" fmla="*/ 112 w 507"/>
                  <a:gd name="T31" fmla="*/ 46 h 84"/>
                  <a:gd name="T32" fmla="*/ 100 w 507"/>
                  <a:gd name="T33" fmla="*/ 59 h 84"/>
                  <a:gd name="T34" fmla="*/ 150 w 507"/>
                  <a:gd name="T35" fmla="*/ 59 h 84"/>
                  <a:gd name="T36" fmla="*/ 138 w 507"/>
                  <a:gd name="T37" fmla="*/ 46 h 84"/>
                  <a:gd name="T38" fmla="*/ 150 w 507"/>
                  <a:gd name="T39" fmla="*/ 33 h 84"/>
                  <a:gd name="T40" fmla="*/ 163 w 507"/>
                  <a:gd name="T41" fmla="*/ 46 h 84"/>
                  <a:gd name="T42" fmla="*/ 150 w 507"/>
                  <a:gd name="T43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7" h="84">
                    <a:moveTo>
                      <a:pt x="471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7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507" y="84"/>
                      <a:pt x="507" y="84"/>
                      <a:pt x="507" y="84"/>
                    </a:cubicBezTo>
                    <a:cubicBezTo>
                      <a:pt x="507" y="37"/>
                      <a:pt x="507" y="37"/>
                      <a:pt x="507" y="37"/>
                    </a:cubicBezTo>
                    <a:cubicBezTo>
                      <a:pt x="507" y="17"/>
                      <a:pt x="491" y="0"/>
                      <a:pt x="471" y="0"/>
                    </a:cubicBezTo>
                    <a:close/>
                    <a:moveTo>
                      <a:pt x="49" y="59"/>
                    </a:moveTo>
                    <a:cubicBezTo>
                      <a:pt x="42" y="59"/>
                      <a:pt x="36" y="53"/>
                      <a:pt x="36" y="46"/>
                    </a:cubicBezTo>
                    <a:cubicBezTo>
                      <a:pt x="36" y="39"/>
                      <a:pt x="42" y="33"/>
                      <a:pt x="49" y="33"/>
                    </a:cubicBezTo>
                    <a:cubicBezTo>
                      <a:pt x="56" y="33"/>
                      <a:pt x="62" y="39"/>
                      <a:pt x="62" y="46"/>
                    </a:cubicBezTo>
                    <a:cubicBezTo>
                      <a:pt x="62" y="53"/>
                      <a:pt x="56" y="59"/>
                      <a:pt x="49" y="59"/>
                    </a:cubicBezTo>
                    <a:close/>
                    <a:moveTo>
                      <a:pt x="100" y="59"/>
                    </a:moveTo>
                    <a:cubicBezTo>
                      <a:pt x="93" y="59"/>
                      <a:pt x="87" y="53"/>
                      <a:pt x="87" y="46"/>
                    </a:cubicBezTo>
                    <a:cubicBezTo>
                      <a:pt x="87" y="39"/>
                      <a:pt x="93" y="33"/>
                      <a:pt x="100" y="33"/>
                    </a:cubicBezTo>
                    <a:cubicBezTo>
                      <a:pt x="107" y="33"/>
                      <a:pt x="112" y="39"/>
                      <a:pt x="112" y="46"/>
                    </a:cubicBezTo>
                    <a:cubicBezTo>
                      <a:pt x="112" y="53"/>
                      <a:pt x="107" y="59"/>
                      <a:pt x="100" y="59"/>
                    </a:cubicBezTo>
                    <a:close/>
                    <a:moveTo>
                      <a:pt x="150" y="59"/>
                    </a:moveTo>
                    <a:cubicBezTo>
                      <a:pt x="143" y="59"/>
                      <a:pt x="138" y="53"/>
                      <a:pt x="138" y="46"/>
                    </a:cubicBezTo>
                    <a:cubicBezTo>
                      <a:pt x="138" y="39"/>
                      <a:pt x="143" y="33"/>
                      <a:pt x="150" y="33"/>
                    </a:cubicBezTo>
                    <a:cubicBezTo>
                      <a:pt x="157" y="33"/>
                      <a:pt x="163" y="39"/>
                      <a:pt x="163" y="46"/>
                    </a:cubicBezTo>
                    <a:cubicBezTo>
                      <a:pt x="163" y="53"/>
                      <a:pt x="157" y="59"/>
                      <a:pt x="150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>
                  <a:cs typeface="+mn-ea"/>
                  <a:sym typeface="+mn-lt"/>
                </a:endParaRPr>
              </a:p>
            </p:txBody>
          </p:sp>
          <p:sp>
            <p:nvSpPr>
              <p:cNvPr id="6" name="Freeform 14">
                <a:extLst>
                  <a:ext uri="{FF2B5EF4-FFF2-40B4-BE49-F238E27FC236}">
                    <a16:creationId xmlns="" xmlns:a16="http://schemas.microsoft.com/office/drawing/2014/main" id="{4F57357D-A183-4AB0-A0E0-7441613CD3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6125" y="6111875"/>
                <a:ext cx="1587500" cy="952500"/>
              </a:xfrm>
              <a:custGeom>
                <a:avLst/>
                <a:gdLst>
                  <a:gd name="T0" fmla="*/ 0 w 507"/>
                  <a:gd name="T1" fmla="*/ 268 h 304"/>
                  <a:gd name="T2" fmla="*/ 36 w 507"/>
                  <a:gd name="T3" fmla="*/ 304 h 304"/>
                  <a:gd name="T4" fmla="*/ 471 w 507"/>
                  <a:gd name="T5" fmla="*/ 304 h 304"/>
                  <a:gd name="T6" fmla="*/ 507 w 507"/>
                  <a:gd name="T7" fmla="*/ 268 h 304"/>
                  <a:gd name="T8" fmla="*/ 507 w 507"/>
                  <a:gd name="T9" fmla="*/ 0 h 304"/>
                  <a:gd name="T10" fmla="*/ 0 w 507"/>
                  <a:gd name="T11" fmla="*/ 0 h 304"/>
                  <a:gd name="T12" fmla="*/ 0 w 507"/>
                  <a:gd name="T13" fmla="*/ 268 h 304"/>
                  <a:gd name="T14" fmla="*/ 299 w 507"/>
                  <a:gd name="T15" fmla="*/ 54 h 304"/>
                  <a:gd name="T16" fmla="*/ 432 w 507"/>
                  <a:gd name="T17" fmla="*/ 54 h 304"/>
                  <a:gd name="T18" fmla="*/ 432 w 507"/>
                  <a:gd name="T19" fmla="*/ 184 h 304"/>
                  <a:gd name="T20" fmla="*/ 299 w 507"/>
                  <a:gd name="T21" fmla="*/ 184 h 304"/>
                  <a:gd name="T22" fmla="*/ 299 w 507"/>
                  <a:gd name="T23" fmla="*/ 54 h 304"/>
                  <a:gd name="T24" fmla="*/ 75 w 507"/>
                  <a:gd name="T25" fmla="*/ 54 h 304"/>
                  <a:gd name="T26" fmla="*/ 259 w 507"/>
                  <a:gd name="T27" fmla="*/ 54 h 304"/>
                  <a:gd name="T28" fmla="*/ 259 w 507"/>
                  <a:gd name="T29" fmla="*/ 75 h 304"/>
                  <a:gd name="T30" fmla="*/ 75 w 507"/>
                  <a:gd name="T31" fmla="*/ 75 h 304"/>
                  <a:gd name="T32" fmla="*/ 75 w 507"/>
                  <a:gd name="T33" fmla="*/ 54 h 304"/>
                  <a:gd name="T34" fmla="*/ 75 w 507"/>
                  <a:gd name="T35" fmla="*/ 109 h 304"/>
                  <a:gd name="T36" fmla="*/ 259 w 507"/>
                  <a:gd name="T37" fmla="*/ 109 h 304"/>
                  <a:gd name="T38" fmla="*/ 259 w 507"/>
                  <a:gd name="T39" fmla="*/ 130 h 304"/>
                  <a:gd name="T40" fmla="*/ 75 w 507"/>
                  <a:gd name="T41" fmla="*/ 130 h 304"/>
                  <a:gd name="T42" fmla="*/ 75 w 507"/>
                  <a:gd name="T43" fmla="*/ 109 h 304"/>
                  <a:gd name="T44" fmla="*/ 75 w 507"/>
                  <a:gd name="T45" fmla="*/ 163 h 304"/>
                  <a:gd name="T46" fmla="*/ 259 w 507"/>
                  <a:gd name="T47" fmla="*/ 163 h 304"/>
                  <a:gd name="T48" fmla="*/ 259 w 507"/>
                  <a:gd name="T49" fmla="*/ 184 h 304"/>
                  <a:gd name="T50" fmla="*/ 75 w 507"/>
                  <a:gd name="T51" fmla="*/ 184 h 304"/>
                  <a:gd name="T52" fmla="*/ 75 w 507"/>
                  <a:gd name="T53" fmla="*/ 163 h 304"/>
                  <a:gd name="T54" fmla="*/ 75 w 507"/>
                  <a:gd name="T55" fmla="*/ 217 h 304"/>
                  <a:gd name="T56" fmla="*/ 432 w 507"/>
                  <a:gd name="T57" fmla="*/ 217 h 304"/>
                  <a:gd name="T58" fmla="*/ 432 w 507"/>
                  <a:gd name="T59" fmla="*/ 238 h 304"/>
                  <a:gd name="T60" fmla="*/ 75 w 507"/>
                  <a:gd name="T61" fmla="*/ 238 h 304"/>
                  <a:gd name="T62" fmla="*/ 75 w 507"/>
                  <a:gd name="T63" fmla="*/ 217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7" h="304">
                    <a:moveTo>
                      <a:pt x="0" y="268"/>
                    </a:moveTo>
                    <a:cubicBezTo>
                      <a:pt x="0" y="288"/>
                      <a:pt x="16" y="304"/>
                      <a:pt x="36" y="304"/>
                    </a:cubicBezTo>
                    <a:cubicBezTo>
                      <a:pt x="471" y="304"/>
                      <a:pt x="471" y="304"/>
                      <a:pt x="471" y="304"/>
                    </a:cubicBezTo>
                    <a:cubicBezTo>
                      <a:pt x="491" y="304"/>
                      <a:pt x="507" y="288"/>
                      <a:pt x="507" y="268"/>
                    </a:cubicBezTo>
                    <a:cubicBezTo>
                      <a:pt x="507" y="0"/>
                      <a:pt x="507" y="0"/>
                      <a:pt x="50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8"/>
                    </a:lnTo>
                    <a:close/>
                    <a:moveTo>
                      <a:pt x="299" y="54"/>
                    </a:moveTo>
                    <a:cubicBezTo>
                      <a:pt x="432" y="54"/>
                      <a:pt x="432" y="54"/>
                      <a:pt x="432" y="54"/>
                    </a:cubicBezTo>
                    <a:cubicBezTo>
                      <a:pt x="432" y="184"/>
                      <a:pt x="432" y="184"/>
                      <a:pt x="432" y="184"/>
                    </a:cubicBezTo>
                    <a:cubicBezTo>
                      <a:pt x="299" y="184"/>
                      <a:pt x="299" y="184"/>
                      <a:pt x="299" y="184"/>
                    </a:cubicBezTo>
                    <a:lnTo>
                      <a:pt x="299" y="54"/>
                    </a:lnTo>
                    <a:close/>
                    <a:moveTo>
                      <a:pt x="75" y="54"/>
                    </a:moveTo>
                    <a:cubicBezTo>
                      <a:pt x="259" y="54"/>
                      <a:pt x="259" y="54"/>
                      <a:pt x="259" y="54"/>
                    </a:cubicBezTo>
                    <a:cubicBezTo>
                      <a:pt x="259" y="75"/>
                      <a:pt x="259" y="75"/>
                      <a:pt x="259" y="75"/>
                    </a:cubicBezTo>
                    <a:cubicBezTo>
                      <a:pt x="75" y="75"/>
                      <a:pt x="75" y="75"/>
                      <a:pt x="75" y="75"/>
                    </a:cubicBezTo>
                    <a:lnTo>
                      <a:pt x="75" y="54"/>
                    </a:lnTo>
                    <a:close/>
                    <a:moveTo>
                      <a:pt x="75" y="109"/>
                    </a:moveTo>
                    <a:cubicBezTo>
                      <a:pt x="259" y="109"/>
                      <a:pt x="259" y="109"/>
                      <a:pt x="259" y="109"/>
                    </a:cubicBezTo>
                    <a:cubicBezTo>
                      <a:pt x="259" y="130"/>
                      <a:pt x="259" y="130"/>
                      <a:pt x="259" y="130"/>
                    </a:cubicBezTo>
                    <a:cubicBezTo>
                      <a:pt x="75" y="130"/>
                      <a:pt x="75" y="130"/>
                      <a:pt x="75" y="130"/>
                    </a:cubicBezTo>
                    <a:lnTo>
                      <a:pt x="75" y="109"/>
                    </a:lnTo>
                    <a:close/>
                    <a:moveTo>
                      <a:pt x="75" y="163"/>
                    </a:moveTo>
                    <a:cubicBezTo>
                      <a:pt x="259" y="163"/>
                      <a:pt x="259" y="163"/>
                      <a:pt x="259" y="163"/>
                    </a:cubicBezTo>
                    <a:cubicBezTo>
                      <a:pt x="259" y="184"/>
                      <a:pt x="259" y="184"/>
                      <a:pt x="259" y="184"/>
                    </a:cubicBezTo>
                    <a:cubicBezTo>
                      <a:pt x="75" y="184"/>
                      <a:pt x="75" y="184"/>
                      <a:pt x="75" y="184"/>
                    </a:cubicBezTo>
                    <a:lnTo>
                      <a:pt x="75" y="163"/>
                    </a:lnTo>
                    <a:close/>
                    <a:moveTo>
                      <a:pt x="75" y="217"/>
                    </a:moveTo>
                    <a:cubicBezTo>
                      <a:pt x="432" y="217"/>
                      <a:pt x="432" y="217"/>
                      <a:pt x="432" y="217"/>
                    </a:cubicBezTo>
                    <a:cubicBezTo>
                      <a:pt x="432" y="238"/>
                      <a:pt x="432" y="238"/>
                      <a:pt x="432" y="238"/>
                    </a:cubicBezTo>
                    <a:cubicBezTo>
                      <a:pt x="75" y="238"/>
                      <a:pt x="75" y="238"/>
                      <a:pt x="75" y="238"/>
                    </a:cubicBezTo>
                    <a:lnTo>
                      <a:pt x="75" y="2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1BB2D4F2-2C81-4049-A0E2-B7CFB778C025}"/>
              </a:ext>
            </a:extLst>
          </p:cNvPr>
          <p:cNvGrpSpPr/>
          <p:nvPr/>
        </p:nvGrpSpPr>
        <p:grpSpPr>
          <a:xfrm>
            <a:off x="1209286" y="4467308"/>
            <a:ext cx="649236" cy="649236"/>
            <a:chOff x="1209286" y="4303867"/>
            <a:chExt cx="649236" cy="649236"/>
          </a:xfrm>
        </p:grpSpPr>
        <p:sp>
          <p:nvSpPr>
            <p:cNvPr id="3" name="Rectangle 38">
              <a:extLst>
                <a:ext uri="{FF2B5EF4-FFF2-40B4-BE49-F238E27FC236}">
                  <a16:creationId xmlns="" xmlns:a16="http://schemas.microsoft.com/office/drawing/2014/main" id="{312A6CA0-E2B4-4D3D-91B8-A38263611152}"/>
                </a:ext>
              </a:extLst>
            </p:cNvPr>
            <p:cNvSpPr/>
            <p:nvPr/>
          </p:nvSpPr>
          <p:spPr>
            <a:xfrm>
              <a:off x="1209286" y="4303867"/>
              <a:ext cx="649236" cy="649236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cs typeface="+mn-ea"/>
                <a:sym typeface="+mn-lt"/>
              </a:endParaRPr>
            </a:p>
          </p:txBody>
        </p:sp>
        <p:grpSp>
          <p:nvGrpSpPr>
            <p:cNvPr id="7" name="Group 65">
              <a:extLst>
                <a:ext uri="{FF2B5EF4-FFF2-40B4-BE49-F238E27FC236}">
                  <a16:creationId xmlns="" xmlns:a16="http://schemas.microsoft.com/office/drawing/2014/main" id="{E5A1F12B-BF52-4641-8505-7AFD4D739A95}"/>
                </a:ext>
              </a:extLst>
            </p:cNvPr>
            <p:cNvGrpSpPr/>
            <p:nvPr/>
          </p:nvGrpSpPr>
          <p:grpSpPr>
            <a:xfrm>
              <a:off x="1382407" y="4509561"/>
              <a:ext cx="302992" cy="237848"/>
              <a:chOff x="11385550" y="5818188"/>
              <a:chExt cx="1587500" cy="1246187"/>
            </a:xfrm>
          </p:grpSpPr>
          <p:sp>
            <p:nvSpPr>
              <p:cNvPr id="8" name="Freeform 15">
                <a:extLst>
                  <a:ext uri="{FF2B5EF4-FFF2-40B4-BE49-F238E27FC236}">
                    <a16:creationId xmlns="" xmlns:a16="http://schemas.microsoft.com/office/drawing/2014/main" id="{A86CDE89-2CB4-4A62-BBA5-76B00D390D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85550" y="5818188"/>
                <a:ext cx="1587500" cy="263525"/>
              </a:xfrm>
              <a:custGeom>
                <a:avLst/>
                <a:gdLst>
                  <a:gd name="T0" fmla="*/ 470 w 507"/>
                  <a:gd name="T1" fmla="*/ 0 h 84"/>
                  <a:gd name="T2" fmla="*/ 36 w 507"/>
                  <a:gd name="T3" fmla="*/ 0 h 84"/>
                  <a:gd name="T4" fmla="*/ 0 w 507"/>
                  <a:gd name="T5" fmla="*/ 37 h 84"/>
                  <a:gd name="T6" fmla="*/ 0 w 507"/>
                  <a:gd name="T7" fmla="*/ 84 h 84"/>
                  <a:gd name="T8" fmla="*/ 507 w 507"/>
                  <a:gd name="T9" fmla="*/ 84 h 84"/>
                  <a:gd name="T10" fmla="*/ 507 w 507"/>
                  <a:gd name="T11" fmla="*/ 37 h 84"/>
                  <a:gd name="T12" fmla="*/ 470 w 507"/>
                  <a:gd name="T13" fmla="*/ 0 h 84"/>
                  <a:gd name="T14" fmla="*/ 49 w 507"/>
                  <a:gd name="T15" fmla="*/ 59 h 84"/>
                  <a:gd name="T16" fmla="*/ 36 w 507"/>
                  <a:gd name="T17" fmla="*/ 46 h 84"/>
                  <a:gd name="T18" fmla="*/ 49 w 507"/>
                  <a:gd name="T19" fmla="*/ 33 h 84"/>
                  <a:gd name="T20" fmla="*/ 61 w 507"/>
                  <a:gd name="T21" fmla="*/ 46 h 84"/>
                  <a:gd name="T22" fmla="*/ 49 w 507"/>
                  <a:gd name="T23" fmla="*/ 59 h 84"/>
                  <a:gd name="T24" fmla="*/ 99 w 507"/>
                  <a:gd name="T25" fmla="*/ 59 h 84"/>
                  <a:gd name="T26" fmla="*/ 87 w 507"/>
                  <a:gd name="T27" fmla="*/ 46 h 84"/>
                  <a:gd name="T28" fmla="*/ 99 w 507"/>
                  <a:gd name="T29" fmla="*/ 33 h 84"/>
                  <a:gd name="T30" fmla="*/ 112 w 507"/>
                  <a:gd name="T31" fmla="*/ 46 h 84"/>
                  <a:gd name="T32" fmla="*/ 99 w 507"/>
                  <a:gd name="T33" fmla="*/ 59 h 84"/>
                  <a:gd name="T34" fmla="*/ 150 w 507"/>
                  <a:gd name="T35" fmla="*/ 59 h 84"/>
                  <a:gd name="T36" fmla="*/ 137 w 507"/>
                  <a:gd name="T37" fmla="*/ 46 h 84"/>
                  <a:gd name="T38" fmla="*/ 150 w 507"/>
                  <a:gd name="T39" fmla="*/ 33 h 84"/>
                  <a:gd name="T40" fmla="*/ 163 w 507"/>
                  <a:gd name="T41" fmla="*/ 46 h 84"/>
                  <a:gd name="T42" fmla="*/ 150 w 507"/>
                  <a:gd name="T43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7" h="84">
                    <a:moveTo>
                      <a:pt x="47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7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507" y="84"/>
                      <a:pt x="507" y="84"/>
                      <a:pt x="507" y="84"/>
                    </a:cubicBezTo>
                    <a:cubicBezTo>
                      <a:pt x="507" y="37"/>
                      <a:pt x="507" y="37"/>
                      <a:pt x="507" y="37"/>
                    </a:cubicBezTo>
                    <a:cubicBezTo>
                      <a:pt x="507" y="17"/>
                      <a:pt x="490" y="0"/>
                      <a:pt x="470" y="0"/>
                    </a:cubicBezTo>
                    <a:close/>
                    <a:moveTo>
                      <a:pt x="49" y="59"/>
                    </a:moveTo>
                    <a:cubicBezTo>
                      <a:pt x="42" y="59"/>
                      <a:pt x="36" y="53"/>
                      <a:pt x="36" y="46"/>
                    </a:cubicBezTo>
                    <a:cubicBezTo>
                      <a:pt x="36" y="39"/>
                      <a:pt x="42" y="33"/>
                      <a:pt x="49" y="33"/>
                    </a:cubicBezTo>
                    <a:cubicBezTo>
                      <a:pt x="56" y="33"/>
                      <a:pt x="61" y="39"/>
                      <a:pt x="61" y="46"/>
                    </a:cubicBezTo>
                    <a:cubicBezTo>
                      <a:pt x="61" y="53"/>
                      <a:pt x="56" y="59"/>
                      <a:pt x="49" y="59"/>
                    </a:cubicBezTo>
                    <a:close/>
                    <a:moveTo>
                      <a:pt x="99" y="59"/>
                    </a:moveTo>
                    <a:cubicBezTo>
                      <a:pt x="92" y="59"/>
                      <a:pt x="87" y="53"/>
                      <a:pt x="87" y="46"/>
                    </a:cubicBezTo>
                    <a:cubicBezTo>
                      <a:pt x="87" y="39"/>
                      <a:pt x="92" y="33"/>
                      <a:pt x="99" y="33"/>
                    </a:cubicBezTo>
                    <a:cubicBezTo>
                      <a:pt x="106" y="33"/>
                      <a:pt x="112" y="39"/>
                      <a:pt x="112" y="46"/>
                    </a:cubicBezTo>
                    <a:cubicBezTo>
                      <a:pt x="112" y="53"/>
                      <a:pt x="106" y="59"/>
                      <a:pt x="99" y="59"/>
                    </a:cubicBezTo>
                    <a:close/>
                    <a:moveTo>
                      <a:pt x="150" y="59"/>
                    </a:moveTo>
                    <a:cubicBezTo>
                      <a:pt x="143" y="59"/>
                      <a:pt x="137" y="53"/>
                      <a:pt x="137" y="46"/>
                    </a:cubicBezTo>
                    <a:cubicBezTo>
                      <a:pt x="137" y="39"/>
                      <a:pt x="143" y="33"/>
                      <a:pt x="150" y="33"/>
                    </a:cubicBezTo>
                    <a:cubicBezTo>
                      <a:pt x="157" y="33"/>
                      <a:pt x="163" y="39"/>
                      <a:pt x="163" y="46"/>
                    </a:cubicBezTo>
                    <a:cubicBezTo>
                      <a:pt x="163" y="53"/>
                      <a:pt x="157" y="59"/>
                      <a:pt x="150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>
                  <a:cs typeface="+mn-ea"/>
                  <a:sym typeface="+mn-lt"/>
                </a:endParaRPr>
              </a:p>
            </p:txBody>
          </p:sp>
          <p:sp>
            <p:nvSpPr>
              <p:cNvPr id="9" name="Freeform 16">
                <a:extLst>
                  <a:ext uri="{FF2B5EF4-FFF2-40B4-BE49-F238E27FC236}">
                    <a16:creationId xmlns="" xmlns:a16="http://schemas.microsoft.com/office/drawing/2014/main" id="{4DB1158C-5909-47BE-8D87-3B1AAB4802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85550" y="6111875"/>
                <a:ext cx="1587500" cy="952500"/>
              </a:xfrm>
              <a:custGeom>
                <a:avLst/>
                <a:gdLst>
                  <a:gd name="T0" fmla="*/ 0 w 507"/>
                  <a:gd name="T1" fmla="*/ 268 h 304"/>
                  <a:gd name="T2" fmla="*/ 36 w 507"/>
                  <a:gd name="T3" fmla="*/ 304 h 304"/>
                  <a:gd name="T4" fmla="*/ 470 w 507"/>
                  <a:gd name="T5" fmla="*/ 304 h 304"/>
                  <a:gd name="T6" fmla="*/ 507 w 507"/>
                  <a:gd name="T7" fmla="*/ 268 h 304"/>
                  <a:gd name="T8" fmla="*/ 507 w 507"/>
                  <a:gd name="T9" fmla="*/ 0 h 304"/>
                  <a:gd name="T10" fmla="*/ 0 w 507"/>
                  <a:gd name="T11" fmla="*/ 0 h 304"/>
                  <a:gd name="T12" fmla="*/ 0 w 507"/>
                  <a:gd name="T13" fmla="*/ 268 h 304"/>
                  <a:gd name="T14" fmla="*/ 161 w 507"/>
                  <a:gd name="T15" fmla="*/ 136 h 304"/>
                  <a:gd name="T16" fmla="*/ 166 w 507"/>
                  <a:gd name="T17" fmla="*/ 131 h 304"/>
                  <a:gd name="T18" fmla="*/ 169 w 507"/>
                  <a:gd name="T19" fmla="*/ 131 h 304"/>
                  <a:gd name="T20" fmla="*/ 179 w 507"/>
                  <a:gd name="T21" fmla="*/ 108 h 304"/>
                  <a:gd name="T22" fmla="*/ 177 w 507"/>
                  <a:gd name="T23" fmla="*/ 106 h 304"/>
                  <a:gd name="T24" fmla="*/ 177 w 507"/>
                  <a:gd name="T25" fmla="*/ 98 h 304"/>
                  <a:gd name="T26" fmla="*/ 200 w 507"/>
                  <a:gd name="T27" fmla="*/ 75 h 304"/>
                  <a:gd name="T28" fmla="*/ 207 w 507"/>
                  <a:gd name="T29" fmla="*/ 75 h 304"/>
                  <a:gd name="T30" fmla="*/ 209 w 507"/>
                  <a:gd name="T31" fmla="*/ 77 h 304"/>
                  <a:gd name="T32" fmla="*/ 232 w 507"/>
                  <a:gd name="T33" fmla="*/ 68 h 304"/>
                  <a:gd name="T34" fmla="*/ 232 w 507"/>
                  <a:gd name="T35" fmla="*/ 65 h 304"/>
                  <a:gd name="T36" fmla="*/ 237 w 507"/>
                  <a:gd name="T37" fmla="*/ 60 h 304"/>
                  <a:gd name="T38" fmla="*/ 269 w 507"/>
                  <a:gd name="T39" fmla="*/ 60 h 304"/>
                  <a:gd name="T40" fmla="*/ 275 w 507"/>
                  <a:gd name="T41" fmla="*/ 65 h 304"/>
                  <a:gd name="T42" fmla="*/ 275 w 507"/>
                  <a:gd name="T43" fmla="*/ 68 h 304"/>
                  <a:gd name="T44" fmla="*/ 297 w 507"/>
                  <a:gd name="T45" fmla="*/ 77 h 304"/>
                  <a:gd name="T46" fmla="*/ 299 w 507"/>
                  <a:gd name="T47" fmla="*/ 75 h 304"/>
                  <a:gd name="T48" fmla="*/ 307 w 507"/>
                  <a:gd name="T49" fmla="*/ 75 h 304"/>
                  <a:gd name="T50" fmla="*/ 330 w 507"/>
                  <a:gd name="T51" fmla="*/ 98 h 304"/>
                  <a:gd name="T52" fmla="*/ 330 w 507"/>
                  <a:gd name="T53" fmla="*/ 106 h 304"/>
                  <a:gd name="T54" fmla="*/ 328 w 507"/>
                  <a:gd name="T55" fmla="*/ 108 h 304"/>
                  <a:gd name="T56" fmla="*/ 337 w 507"/>
                  <a:gd name="T57" fmla="*/ 131 h 304"/>
                  <a:gd name="T58" fmla="*/ 340 w 507"/>
                  <a:gd name="T59" fmla="*/ 131 h 304"/>
                  <a:gd name="T60" fmla="*/ 345 w 507"/>
                  <a:gd name="T61" fmla="*/ 136 h 304"/>
                  <a:gd name="T62" fmla="*/ 345 w 507"/>
                  <a:gd name="T63" fmla="*/ 168 h 304"/>
                  <a:gd name="T64" fmla="*/ 340 w 507"/>
                  <a:gd name="T65" fmla="*/ 173 h 304"/>
                  <a:gd name="T66" fmla="*/ 337 w 507"/>
                  <a:gd name="T67" fmla="*/ 173 h 304"/>
                  <a:gd name="T68" fmla="*/ 328 w 507"/>
                  <a:gd name="T69" fmla="*/ 196 h 304"/>
                  <a:gd name="T70" fmla="*/ 330 w 507"/>
                  <a:gd name="T71" fmla="*/ 198 h 304"/>
                  <a:gd name="T72" fmla="*/ 330 w 507"/>
                  <a:gd name="T73" fmla="*/ 206 h 304"/>
                  <a:gd name="T74" fmla="*/ 307 w 507"/>
                  <a:gd name="T75" fmla="*/ 229 h 304"/>
                  <a:gd name="T76" fmla="*/ 299 w 507"/>
                  <a:gd name="T77" fmla="*/ 229 h 304"/>
                  <a:gd name="T78" fmla="*/ 297 w 507"/>
                  <a:gd name="T79" fmla="*/ 226 h 304"/>
                  <a:gd name="T80" fmla="*/ 275 w 507"/>
                  <a:gd name="T81" fmla="*/ 236 h 304"/>
                  <a:gd name="T82" fmla="*/ 275 w 507"/>
                  <a:gd name="T83" fmla="*/ 239 h 304"/>
                  <a:gd name="T84" fmla="*/ 269 w 507"/>
                  <a:gd name="T85" fmla="*/ 244 h 304"/>
                  <a:gd name="T86" fmla="*/ 237 w 507"/>
                  <a:gd name="T87" fmla="*/ 244 h 304"/>
                  <a:gd name="T88" fmla="*/ 232 w 507"/>
                  <a:gd name="T89" fmla="*/ 239 h 304"/>
                  <a:gd name="T90" fmla="*/ 232 w 507"/>
                  <a:gd name="T91" fmla="*/ 236 h 304"/>
                  <a:gd name="T92" fmla="*/ 209 w 507"/>
                  <a:gd name="T93" fmla="*/ 226 h 304"/>
                  <a:gd name="T94" fmla="*/ 207 w 507"/>
                  <a:gd name="T95" fmla="*/ 229 h 304"/>
                  <a:gd name="T96" fmla="*/ 200 w 507"/>
                  <a:gd name="T97" fmla="*/ 229 h 304"/>
                  <a:gd name="T98" fmla="*/ 177 w 507"/>
                  <a:gd name="T99" fmla="*/ 206 h 304"/>
                  <a:gd name="T100" fmla="*/ 177 w 507"/>
                  <a:gd name="T101" fmla="*/ 198 h 304"/>
                  <a:gd name="T102" fmla="*/ 179 w 507"/>
                  <a:gd name="T103" fmla="*/ 196 h 304"/>
                  <a:gd name="T104" fmla="*/ 169 w 507"/>
                  <a:gd name="T105" fmla="*/ 173 h 304"/>
                  <a:gd name="T106" fmla="*/ 166 w 507"/>
                  <a:gd name="T107" fmla="*/ 173 h 304"/>
                  <a:gd name="T108" fmla="*/ 161 w 507"/>
                  <a:gd name="T109" fmla="*/ 168 h 304"/>
                  <a:gd name="T110" fmla="*/ 161 w 507"/>
                  <a:gd name="T111" fmla="*/ 136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07" h="304">
                    <a:moveTo>
                      <a:pt x="0" y="268"/>
                    </a:moveTo>
                    <a:cubicBezTo>
                      <a:pt x="0" y="288"/>
                      <a:pt x="16" y="304"/>
                      <a:pt x="36" y="304"/>
                    </a:cubicBezTo>
                    <a:cubicBezTo>
                      <a:pt x="470" y="304"/>
                      <a:pt x="470" y="304"/>
                      <a:pt x="470" y="304"/>
                    </a:cubicBezTo>
                    <a:cubicBezTo>
                      <a:pt x="490" y="304"/>
                      <a:pt x="507" y="288"/>
                      <a:pt x="507" y="268"/>
                    </a:cubicBezTo>
                    <a:cubicBezTo>
                      <a:pt x="507" y="0"/>
                      <a:pt x="507" y="0"/>
                      <a:pt x="50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8"/>
                    </a:lnTo>
                    <a:close/>
                    <a:moveTo>
                      <a:pt x="161" y="136"/>
                    </a:moveTo>
                    <a:cubicBezTo>
                      <a:pt x="161" y="133"/>
                      <a:pt x="163" y="131"/>
                      <a:pt x="166" y="131"/>
                    </a:cubicBezTo>
                    <a:cubicBezTo>
                      <a:pt x="169" y="131"/>
                      <a:pt x="169" y="131"/>
                      <a:pt x="169" y="131"/>
                    </a:cubicBezTo>
                    <a:cubicBezTo>
                      <a:pt x="171" y="122"/>
                      <a:pt x="175" y="115"/>
                      <a:pt x="179" y="108"/>
                    </a:cubicBezTo>
                    <a:cubicBezTo>
                      <a:pt x="177" y="106"/>
                      <a:pt x="177" y="106"/>
                      <a:pt x="177" y="106"/>
                    </a:cubicBezTo>
                    <a:cubicBezTo>
                      <a:pt x="175" y="104"/>
                      <a:pt x="175" y="100"/>
                      <a:pt x="177" y="98"/>
                    </a:cubicBezTo>
                    <a:cubicBezTo>
                      <a:pt x="200" y="75"/>
                      <a:pt x="200" y="75"/>
                      <a:pt x="200" y="75"/>
                    </a:cubicBezTo>
                    <a:cubicBezTo>
                      <a:pt x="202" y="73"/>
                      <a:pt x="205" y="73"/>
                      <a:pt x="207" y="75"/>
                    </a:cubicBezTo>
                    <a:cubicBezTo>
                      <a:pt x="209" y="77"/>
                      <a:pt x="209" y="77"/>
                      <a:pt x="209" y="77"/>
                    </a:cubicBezTo>
                    <a:cubicBezTo>
                      <a:pt x="216" y="73"/>
                      <a:pt x="224" y="70"/>
                      <a:pt x="232" y="68"/>
                    </a:cubicBezTo>
                    <a:cubicBezTo>
                      <a:pt x="232" y="65"/>
                      <a:pt x="232" y="65"/>
                      <a:pt x="232" y="65"/>
                    </a:cubicBezTo>
                    <a:cubicBezTo>
                      <a:pt x="232" y="62"/>
                      <a:pt x="234" y="60"/>
                      <a:pt x="237" y="60"/>
                    </a:cubicBezTo>
                    <a:cubicBezTo>
                      <a:pt x="269" y="60"/>
                      <a:pt x="269" y="60"/>
                      <a:pt x="269" y="60"/>
                    </a:cubicBezTo>
                    <a:cubicBezTo>
                      <a:pt x="272" y="60"/>
                      <a:pt x="275" y="62"/>
                      <a:pt x="275" y="65"/>
                    </a:cubicBezTo>
                    <a:cubicBezTo>
                      <a:pt x="275" y="68"/>
                      <a:pt x="275" y="68"/>
                      <a:pt x="275" y="68"/>
                    </a:cubicBezTo>
                    <a:cubicBezTo>
                      <a:pt x="283" y="70"/>
                      <a:pt x="290" y="73"/>
                      <a:pt x="297" y="77"/>
                    </a:cubicBezTo>
                    <a:cubicBezTo>
                      <a:pt x="299" y="75"/>
                      <a:pt x="299" y="75"/>
                      <a:pt x="299" y="75"/>
                    </a:cubicBezTo>
                    <a:cubicBezTo>
                      <a:pt x="301" y="73"/>
                      <a:pt x="305" y="73"/>
                      <a:pt x="307" y="75"/>
                    </a:cubicBezTo>
                    <a:cubicBezTo>
                      <a:pt x="330" y="98"/>
                      <a:pt x="330" y="98"/>
                      <a:pt x="330" y="98"/>
                    </a:cubicBezTo>
                    <a:cubicBezTo>
                      <a:pt x="332" y="100"/>
                      <a:pt x="332" y="104"/>
                      <a:pt x="330" y="106"/>
                    </a:cubicBezTo>
                    <a:cubicBezTo>
                      <a:pt x="328" y="108"/>
                      <a:pt x="328" y="108"/>
                      <a:pt x="328" y="108"/>
                    </a:cubicBezTo>
                    <a:cubicBezTo>
                      <a:pt x="332" y="115"/>
                      <a:pt x="335" y="122"/>
                      <a:pt x="337" y="131"/>
                    </a:cubicBezTo>
                    <a:cubicBezTo>
                      <a:pt x="340" y="131"/>
                      <a:pt x="340" y="131"/>
                      <a:pt x="340" y="131"/>
                    </a:cubicBezTo>
                    <a:cubicBezTo>
                      <a:pt x="343" y="131"/>
                      <a:pt x="345" y="133"/>
                      <a:pt x="345" y="136"/>
                    </a:cubicBezTo>
                    <a:cubicBezTo>
                      <a:pt x="345" y="168"/>
                      <a:pt x="345" y="168"/>
                      <a:pt x="345" y="168"/>
                    </a:cubicBezTo>
                    <a:cubicBezTo>
                      <a:pt x="345" y="171"/>
                      <a:pt x="343" y="173"/>
                      <a:pt x="340" y="173"/>
                    </a:cubicBezTo>
                    <a:cubicBezTo>
                      <a:pt x="337" y="173"/>
                      <a:pt x="337" y="173"/>
                      <a:pt x="337" y="173"/>
                    </a:cubicBezTo>
                    <a:cubicBezTo>
                      <a:pt x="335" y="182"/>
                      <a:pt x="332" y="189"/>
                      <a:pt x="328" y="196"/>
                    </a:cubicBezTo>
                    <a:cubicBezTo>
                      <a:pt x="330" y="198"/>
                      <a:pt x="330" y="198"/>
                      <a:pt x="330" y="198"/>
                    </a:cubicBezTo>
                    <a:cubicBezTo>
                      <a:pt x="332" y="200"/>
                      <a:pt x="332" y="204"/>
                      <a:pt x="330" y="206"/>
                    </a:cubicBezTo>
                    <a:cubicBezTo>
                      <a:pt x="307" y="229"/>
                      <a:pt x="307" y="229"/>
                      <a:pt x="307" y="229"/>
                    </a:cubicBezTo>
                    <a:cubicBezTo>
                      <a:pt x="305" y="231"/>
                      <a:pt x="301" y="231"/>
                      <a:pt x="299" y="229"/>
                    </a:cubicBezTo>
                    <a:cubicBezTo>
                      <a:pt x="297" y="226"/>
                      <a:pt x="297" y="226"/>
                      <a:pt x="297" y="226"/>
                    </a:cubicBezTo>
                    <a:cubicBezTo>
                      <a:pt x="290" y="231"/>
                      <a:pt x="283" y="234"/>
                      <a:pt x="275" y="236"/>
                    </a:cubicBezTo>
                    <a:cubicBezTo>
                      <a:pt x="275" y="239"/>
                      <a:pt x="275" y="239"/>
                      <a:pt x="275" y="239"/>
                    </a:cubicBezTo>
                    <a:cubicBezTo>
                      <a:pt x="275" y="242"/>
                      <a:pt x="272" y="244"/>
                      <a:pt x="269" y="244"/>
                    </a:cubicBezTo>
                    <a:cubicBezTo>
                      <a:pt x="237" y="244"/>
                      <a:pt x="237" y="244"/>
                      <a:pt x="237" y="244"/>
                    </a:cubicBezTo>
                    <a:cubicBezTo>
                      <a:pt x="234" y="244"/>
                      <a:pt x="232" y="242"/>
                      <a:pt x="232" y="239"/>
                    </a:cubicBezTo>
                    <a:cubicBezTo>
                      <a:pt x="232" y="236"/>
                      <a:pt x="232" y="236"/>
                      <a:pt x="232" y="236"/>
                    </a:cubicBezTo>
                    <a:cubicBezTo>
                      <a:pt x="224" y="234"/>
                      <a:pt x="216" y="231"/>
                      <a:pt x="209" y="226"/>
                    </a:cubicBezTo>
                    <a:cubicBezTo>
                      <a:pt x="207" y="229"/>
                      <a:pt x="207" y="229"/>
                      <a:pt x="207" y="229"/>
                    </a:cubicBezTo>
                    <a:cubicBezTo>
                      <a:pt x="205" y="231"/>
                      <a:pt x="202" y="231"/>
                      <a:pt x="200" y="229"/>
                    </a:cubicBezTo>
                    <a:cubicBezTo>
                      <a:pt x="177" y="206"/>
                      <a:pt x="177" y="206"/>
                      <a:pt x="177" y="206"/>
                    </a:cubicBezTo>
                    <a:cubicBezTo>
                      <a:pt x="175" y="204"/>
                      <a:pt x="175" y="200"/>
                      <a:pt x="177" y="198"/>
                    </a:cubicBezTo>
                    <a:cubicBezTo>
                      <a:pt x="179" y="196"/>
                      <a:pt x="179" y="196"/>
                      <a:pt x="179" y="196"/>
                    </a:cubicBezTo>
                    <a:cubicBezTo>
                      <a:pt x="175" y="189"/>
                      <a:pt x="171" y="182"/>
                      <a:pt x="169" y="173"/>
                    </a:cubicBezTo>
                    <a:cubicBezTo>
                      <a:pt x="166" y="173"/>
                      <a:pt x="166" y="173"/>
                      <a:pt x="166" y="173"/>
                    </a:cubicBezTo>
                    <a:cubicBezTo>
                      <a:pt x="163" y="173"/>
                      <a:pt x="161" y="171"/>
                      <a:pt x="161" y="168"/>
                    </a:cubicBezTo>
                    <a:lnTo>
                      <a:pt x="161" y="13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>
                  <a:cs typeface="+mn-ea"/>
                  <a:sym typeface="+mn-lt"/>
                </a:endParaRPr>
              </a:p>
            </p:txBody>
          </p:sp>
          <p:sp>
            <p:nvSpPr>
              <p:cNvPr id="10" name="Freeform 17">
                <a:extLst>
                  <a:ext uri="{FF2B5EF4-FFF2-40B4-BE49-F238E27FC236}">
                    <a16:creationId xmlns="" xmlns:a16="http://schemas.microsoft.com/office/drawing/2014/main" id="{B1727741-22B8-42D2-86A3-05FCCA7143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49125" y="6453188"/>
                <a:ext cx="261937" cy="260350"/>
              </a:xfrm>
              <a:custGeom>
                <a:avLst/>
                <a:gdLst>
                  <a:gd name="T0" fmla="*/ 42 w 84"/>
                  <a:gd name="T1" fmla="*/ 83 h 83"/>
                  <a:gd name="T2" fmla="*/ 84 w 84"/>
                  <a:gd name="T3" fmla="*/ 42 h 83"/>
                  <a:gd name="T4" fmla="*/ 42 w 84"/>
                  <a:gd name="T5" fmla="*/ 0 h 83"/>
                  <a:gd name="T6" fmla="*/ 0 w 84"/>
                  <a:gd name="T7" fmla="*/ 42 h 83"/>
                  <a:gd name="T8" fmla="*/ 42 w 84"/>
                  <a:gd name="T9" fmla="*/ 83 h 83"/>
                  <a:gd name="T10" fmla="*/ 42 w 84"/>
                  <a:gd name="T11" fmla="*/ 31 h 83"/>
                  <a:gd name="T12" fmla="*/ 53 w 84"/>
                  <a:gd name="T13" fmla="*/ 42 h 83"/>
                  <a:gd name="T14" fmla="*/ 42 w 84"/>
                  <a:gd name="T15" fmla="*/ 53 h 83"/>
                  <a:gd name="T16" fmla="*/ 31 w 84"/>
                  <a:gd name="T17" fmla="*/ 42 h 83"/>
                  <a:gd name="T18" fmla="*/ 42 w 84"/>
                  <a:gd name="T19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83">
                    <a:moveTo>
                      <a:pt x="42" y="83"/>
                    </a:moveTo>
                    <a:cubicBezTo>
                      <a:pt x="65" y="83"/>
                      <a:pt x="84" y="65"/>
                      <a:pt x="84" y="42"/>
                    </a:cubicBezTo>
                    <a:cubicBezTo>
                      <a:pt x="84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lose/>
                    <a:moveTo>
                      <a:pt x="42" y="31"/>
                    </a:moveTo>
                    <a:cubicBezTo>
                      <a:pt x="48" y="31"/>
                      <a:pt x="53" y="36"/>
                      <a:pt x="53" y="42"/>
                    </a:cubicBezTo>
                    <a:cubicBezTo>
                      <a:pt x="53" y="48"/>
                      <a:pt x="48" y="53"/>
                      <a:pt x="42" y="53"/>
                    </a:cubicBezTo>
                    <a:cubicBezTo>
                      <a:pt x="36" y="53"/>
                      <a:pt x="31" y="48"/>
                      <a:pt x="31" y="42"/>
                    </a:cubicBezTo>
                    <a:cubicBezTo>
                      <a:pt x="31" y="36"/>
                      <a:pt x="36" y="31"/>
                      <a:pt x="42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EF7B21A4-9BF1-4E01-89B5-9CB29FBD3934}"/>
              </a:ext>
            </a:extLst>
          </p:cNvPr>
          <p:cNvGrpSpPr/>
          <p:nvPr/>
        </p:nvGrpSpPr>
        <p:grpSpPr>
          <a:xfrm>
            <a:off x="2038499" y="1951214"/>
            <a:ext cx="3958620" cy="1934185"/>
            <a:chOff x="5354322" y="1967781"/>
            <a:chExt cx="3958620" cy="1934185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B411FB04-CBEB-41BF-B0AE-78804A641014}"/>
                </a:ext>
              </a:extLst>
            </p:cNvPr>
            <p:cNvSpPr/>
            <p:nvPr/>
          </p:nvSpPr>
          <p:spPr>
            <a:xfrm>
              <a:off x="5354322" y="2332306"/>
              <a:ext cx="3958620" cy="15696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Clr>
                  <a:schemeClr val="accent1"/>
                </a:buClr>
                <a:buFont typeface="Wingdings" panose="05000000000000000000" pitchFamily="2" charset="2"/>
                <a:buChar char="u"/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要选好班组长；</a:t>
              </a:r>
              <a:endParaRPr lang="en-US" altLang="zh-CN" sz="1600" dirty="0">
                <a:cs typeface="+mn-ea"/>
                <a:sym typeface="+mn-lt"/>
              </a:endParaRPr>
            </a:p>
            <a:p>
              <a:pPr marL="285750" indent="-285750">
                <a:buClr>
                  <a:schemeClr val="accent1"/>
                </a:buClr>
                <a:buFont typeface="Wingdings" panose="05000000000000000000" pitchFamily="2" charset="2"/>
                <a:buChar char="u"/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配备好创建的人员班子；</a:t>
              </a:r>
              <a:endParaRPr lang="en-US" altLang="zh-CN" sz="1600" dirty="0">
                <a:cs typeface="+mn-ea"/>
                <a:sym typeface="+mn-lt"/>
              </a:endParaRPr>
            </a:p>
            <a:p>
              <a:pPr marL="285750" indent="-285750">
                <a:buClr>
                  <a:schemeClr val="accent1"/>
                </a:buClr>
                <a:buFont typeface="Wingdings" panose="05000000000000000000" pitchFamily="2" charset="2"/>
                <a:buChar char="u"/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提高员工对创建“五型”班组的认识；</a:t>
              </a:r>
              <a:endParaRPr lang="en-US" altLang="zh-CN" sz="1600" dirty="0">
                <a:cs typeface="+mn-ea"/>
                <a:sym typeface="+mn-lt"/>
              </a:endParaRPr>
            </a:p>
            <a:p>
              <a:pPr>
                <a:defRPr/>
              </a:pPr>
              <a:r>
                <a:rPr lang="en-US" altLang="zh-CN" sz="1600" dirty="0">
                  <a:cs typeface="+mn-ea"/>
                  <a:sym typeface="+mn-lt"/>
                </a:rPr>
                <a:t>   </a:t>
              </a:r>
              <a:r>
                <a:rPr lang="zh-CN" altLang="en-US" sz="1600" dirty="0">
                  <a:cs typeface="+mn-ea"/>
                  <a:sym typeface="+mn-lt"/>
                </a:rPr>
                <a:t>增强员工的主人翁意识；</a:t>
              </a:r>
              <a:endParaRPr lang="en-US" altLang="zh-CN" sz="1600" dirty="0">
                <a:cs typeface="+mn-ea"/>
                <a:sym typeface="+mn-lt"/>
              </a:endParaRPr>
            </a:p>
            <a:p>
              <a:pPr>
                <a:defRPr/>
              </a:pPr>
              <a:r>
                <a:rPr lang="en-US" altLang="zh-CN" sz="1600" dirty="0">
                  <a:cs typeface="+mn-ea"/>
                  <a:sym typeface="+mn-lt"/>
                </a:rPr>
                <a:t>    </a:t>
              </a:r>
              <a:r>
                <a:rPr lang="zh-CN" altLang="en-US" sz="1600" dirty="0">
                  <a:cs typeface="+mn-ea"/>
                  <a:sym typeface="+mn-lt"/>
                </a:rPr>
                <a:t>明确班组建设事关企业发展的基本；</a:t>
              </a:r>
              <a:endParaRPr lang="en-US" altLang="zh-CN" sz="1600" dirty="0">
                <a:cs typeface="+mn-ea"/>
                <a:sym typeface="+mn-lt"/>
              </a:endParaRPr>
            </a:p>
            <a:p>
              <a:pPr>
                <a:defRPr/>
              </a:pPr>
              <a:r>
                <a:rPr lang="en-US" altLang="zh-CN" sz="1600" dirty="0">
                  <a:cs typeface="+mn-ea"/>
                  <a:sym typeface="+mn-lt"/>
                </a:rPr>
                <a:t>    </a:t>
              </a:r>
              <a:r>
                <a:rPr lang="zh-CN" altLang="en-US" sz="1600" dirty="0">
                  <a:cs typeface="+mn-ea"/>
                  <a:sym typeface="+mn-lt"/>
                </a:rPr>
                <a:t>明确班组建设的岗位责任意识。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19502DCC-A8D2-4A05-BF69-05E14D42E81F}"/>
                </a:ext>
              </a:extLst>
            </p:cNvPr>
            <p:cNvSpPr/>
            <p:nvPr/>
          </p:nvSpPr>
          <p:spPr>
            <a:xfrm>
              <a:off x="5354323" y="1967781"/>
              <a:ext cx="2731804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en-US" altLang="zh-CN" sz="1800" b="1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r>
                <a:rPr lang="zh-CN" altLang="en-US" sz="1800" b="1" dirty="0">
                  <a:solidFill>
                    <a:schemeClr val="accent1"/>
                  </a:solidFill>
                  <a:cs typeface="+mn-ea"/>
                  <a:sym typeface="+mn-lt"/>
                </a:rPr>
                <a:t>、做好创建准备工作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F0D4570B-8284-404E-9E4C-D87945F68D61}"/>
              </a:ext>
            </a:extLst>
          </p:cNvPr>
          <p:cNvGrpSpPr/>
          <p:nvPr/>
        </p:nvGrpSpPr>
        <p:grpSpPr>
          <a:xfrm>
            <a:off x="2038499" y="4361811"/>
            <a:ext cx="3958620" cy="1250345"/>
            <a:chOff x="5354322" y="1967781"/>
            <a:chExt cx="3958620" cy="1250345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2C2C5FE9-54EE-44C9-A34C-003337082787}"/>
                </a:ext>
              </a:extLst>
            </p:cNvPr>
            <p:cNvSpPr/>
            <p:nvPr/>
          </p:nvSpPr>
          <p:spPr>
            <a:xfrm>
              <a:off x="5354322" y="2332306"/>
              <a:ext cx="3958620" cy="8858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80000"/>
                </a:lnSpc>
                <a:buClr>
                  <a:srgbClr val="990099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健全“五型”班组各项工作标准</a:t>
              </a:r>
            </a:p>
            <a:p>
              <a:pPr>
                <a:lnSpc>
                  <a:spcPct val="80000"/>
                </a:lnSpc>
                <a:buClr>
                  <a:srgbClr val="990099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健全“五型”班组各项经济责任考核制度</a:t>
              </a:r>
            </a:p>
            <a:p>
              <a:pPr>
                <a:lnSpc>
                  <a:spcPct val="80000"/>
                </a:lnSpc>
                <a:buClr>
                  <a:srgbClr val="990099"/>
                </a:buClr>
              </a:pPr>
              <a:r>
                <a:rPr lang="zh-CN" altLang="en-US" sz="1600" dirty="0">
                  <a:cs typeface="+mn-ea"/>
                  <a:sym typeface="+mn-lt"/>
                </a:rPr>
                <a:t>强化培训，提升素质，建立一套完善的培训制度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A0D1E533-140D-4ECE-B581-CB76A2DBAA66}"/>
                </a:ext>
              </a:extLst>
            </p:cNvPr>
            <p:cNvSpPr/>
            <p:nvPr/>
          </p:nvSpPr>
          <p:spPr>
            <a:xfrm>
              <a:off x="5354323" y="1967781"/>
              <a:ext cx="2401298" cy="3202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80000"/>
                </a:lnSpc>
              </a:pPr>
              <a:r>
                <a:rPr lang="en-US" altLang="zh-CN" sz="1800" b="1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r>
                <a:rPr lang="zh-CN" altLang="en-US" sz="1800" b="1" dirty="0">
                  <a:solidFill>
                    <a:schemeClr val="accent1"/>
                  </a:solidFill>
                  <a:cs typeface="+mn-ea"/>
                  <a:sym typeface="+mn-lt"/>
                </a:rPr>
                <a:t>、完善各项规章制度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2F9B2353-85A5-4EBC-BEEF-148A97B0A4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053" y="1370988"/>
            <a:ext cx="4864712" cy="486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58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3">
            <a:extLst>
              <a:ext uri="{FF2B5EF4-FFF2-40B4-BE49-F238E27FC236}">
                <a16:creationId xmlns="" xmlns:a16="http://schemas.microsoft.com/office/drawing/2014/main" id="{1A4B0398-FC62-463B-B34F-A60CB2BC065D}"/>
              </a:ext>
            </a:extLst>
          </p:cNvPr>
          <p:cNvSpPr txBox="1">
            <a:spLocks/>
          </p:cNvSpPr>
          <p:nvPr/>
        </p:nvSpPr>
        <p:spPr>
          <a:xfrm>
            <a:off x="11550650" y="411163"/>
            <a:ext cx="6413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01570A-8480-497D-96D4-D725A6D7C6AA}" type="slidenum">
              <a:rPr lang="en-US" smtClean="0">
                <a:cs typeface="+mn-ea"/>
                <a:sym typeface="+mn-lt"/>
              </a:rPr>
              <a:pPr/>
              <a:t>24</a:t>
            </a:fld>
            <a:endParaRPr lang="en-US">
              <a:cs typeface="+mn-ea"/>
              <a:sym typeface="+mn-lt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3E2C69A-C473-47CD-8914-0DE126806D89}"/>
              </a:ext>
            </a:extLst>
          </p:cNvPr>
          <p:cNvSpPr txBox="1">
            <a:spLocks/>
          </p:cNvSpPr>
          <p:nvPr/>
        </p:nvSpPr>
        <p:spPr>
          <a:xfrm>
            <a:off x="1209562" y="2063532"/>
            <a:ext cx="3604810" cy="2111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3</a:t>
            </a: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、开展创建活动</a:t>
            </a:r>
          </a:p>
          <a:p>
            <a:pPr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   </a:t>
            </a:r>
            <a:r>
              <a:rPr lang="zh-CN" altLang="en-US" sz="1800" dirty="0">
                <a:cs typeface="+mn-ea"/>
                <a:sym typeface="+mn-lt"/>
              </a:rPr>
              <a:t>加强组织领导</a:t>
            </a:r>
            <a:r>
              <a:rPr lang="en-US" altLang="zh-CN" sz="1800" dirty="0">
                <a:cs typeface="+mn-ea"/>
                <a:sym typeface="+mn-lt"/>
              </a:rPr>
              <a:t> </a:t>
            </a:r>
            <a:r>
              <a:rPr lang="zh-CN" altLang="en-US" sz="1800" dirty="0">
                <a:cs typeface="+mn-ea"/>
                <a:sym typeface="+mn-lt"/>
              </a:rPr>
              <a:t>落实工作责任      </a:t>
            </a:r>
            <a:endParaRPr lang="en-US" altLang="zh-CN" sz="1800" dirty="0">
              <a:cs typeface="+mn-ea"/>
              <a:sym typeface="+mn-lt"/>
            </a:endParaRPr>
          </a:p>
          <a:p>
            <a:pPr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en-US" altLang="zh-CN" sz="1800" dirty="0">
                <a:cs typeface="+mn-ea"/>
                <a:sym typeface="+mn-lt"/>
              </a:rPr>
              <a:t>   </a:t>
            </a:r>
            <a:r>
              <a:rPr lang="zh-CN" altLang="en-US" sz="1800" dirty="0">
                <a:cs typeface="+mn-ea"/>
                <a:sym typeface="+mn-lt"/>
              </a:rPr>
              <a:t>突出工作重点抓好宣传总结        </a:t>
            </a:r>
            <a:endParaRPr lang="en-US" altLang="zh-CN" sz="1800" dirty="0">
              <a:cs typeface="+mn-ea"/>
              <a:sym typeface="+mn-lt"/>
            </a:endParaRPr>
          </a:p>
          <a:p>
            <a:pPr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en-US" altLang="zh-CN" sz="1800" dirty="0">
                <a:cs typeface="+mn-ea"/>
                <a:sym typeface="+mn-lt"/>
              </a:rPr>
              <a:t>   </a:t>
            </a:r>
            <a:r>
              <a:rPr lang="zh-CN" altLang="en-US" sz="1800" dirty="0">
                <a:cs typeface="+mn-ea"/>
                <a:sym typeface="+mn-lt"/>
              </a:rPr>
              <a:t>完善治理措施务求工作实效</a:t>
            </a:r>
            <a:endParaRPr lang="en-US" altLang="zh-CN" sz="1800" dirty="0">
              <a:cs typeface="+mn-ea"/>
              <a:sym typeface="+mn-lt"/>
            </a:endParaRPr>
          </a:p>
          <a:p>
            <a:pPr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en-US" altLang="zh-CN" sz="1800" dirty="0">
                <a:cs typeface="+mn-ea"/>
                <a:sym typeface="+mn-lt"/>
              </a:rPr>
              <a:t>   </a:t>
            </a:r>
            <a:r>
              <a:rPr lang="zh-CN" altLang="en-US" sz="1800" dirty="0">
                <a:cs typeface="+mn-ea"/>
                <a:sym typeface="+mn-lt"/>
              </a:rPr>
              <a:t>严格组织考评</a:t>
            </a:r>
            <a:endParaRPr lang="en-US" altLang="zh-CN" sz="18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75EC677-60A1-4B45-8EA0-185D1637571C}"/>
              </a:ext>
            </a:extLst>
          </p:cNvPr>
          <p:cNvSpPr/>
          <p:nvPr/>
        </p:nvSpPr>
        <p:spPr>
          <a:xfrm>
            <a:off x="7984933" y="2063533"/>
            <a:ext cx="3098035" cy="446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</a:pPr>
            <a:r>
              <a:rPr lang="en-US" altLang="zh-CN" sz="2800" b="1" dirty="0">
                <a:solidFill>
                  <a:schemeClr val="accent1"/>
                </a:solidFill>
                <a:cs typeface="+mn-ea"/>
                <a:sym typeface="+mn-lt"/>
              </a:rPr>
              <a:t>5</a:t>
            </a: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、建立激励机制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D141CAD-FDFF-4613-9F7C-227C8B8872F5}"/>
              </a:ext>
            </a:extLst>
          </p:cNvPr>
          <p:cNvSpPr txBox="1"/>
          <p:nvPr/>
        </p:nvSpPr>
        <p:spPr>
          <a:xfrm>
            <a:off x="4937851" y="2063532"/>
            <a:ext cx="3047082" cy="4467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</a:pPr>
            <a:r>
              <a:rPr lang="en-US" altLang="zh-CN" sz="2800" b="1" dirty="0">
                <a:solidFill>
                  <a:schemeClr val="accent1"/>
                </a:solidFill>
                <a:cs typeface="+mn-ea"/>
                <a:sym typeface="+mn-lt"/>
              </a:rPr>
              <a:t>4</a:t>
            </a: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、落实监督检查</a:t>
            </a:r>
            <a:endParaRPr lang="en-US" altLang="zh-CN" sz="2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86795F5-5E16-487C-98F5-01DF97F3BD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68" y="3429000"/>
            <a:ext cx="3696159" cy="369615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2E33164-C5D6-4F42-966A-70AF42E913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987" y="2630890"/>
            <a:ext cx="3604810" cy="360481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15F9D85-2F9D-4E10-B0C6-8CC7D8D8C6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09" y="2764458"/>
            <a:ext cx="3544376" cy="354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052842"/>
      </p:ext>
    </p:extLst>
  </p:cSld>
  <p:clrMapOvr>
    <a:masterClrMapping/>
  </p:clrMapOvr>
  <p:transition spd="slow" advTm="3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145AA400-74A6-4B4C-A0EC-9DC76283488C}"/>
              </a:ext>
            </a:extLst>
          </p:cNvPr>
          <p:cNvCxnSpPr/>
          <p:nvPr/>
        </p:nvCxnSpPr>
        <p:spPr>
          <a:xfrm>
            <a:off x="1109435" y="3837498"/>
            <a:ext cx="99747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2447D3CA-08BC-4197-9165-9EE0CCB55DE2}"/>
              </a:ext>
            </a:extLst>
          </p:cNvPr>
          <p:cNvCxnSpPr/>
          <p:nvPr/>
        </p:nvCxnSpPr>
        <p:spPr>
          <a:xfrm flipV="1">
            <a:off x="1095148" y="2994536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5CB1E583-3395-40B1-9F54-3264B6ADB72C}"/>
              </a:ext>
            </a:extLst>
          </p:cNvPr>
          <p:cNvSpPr/>
          <p:nvPr/>
        </p:nvSpPr>
        <p:spPr>
          <a:xfrm>
            <a:off x="1480910" y="2880235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8F6CEF4B-E9EF-4519-9BB5-21E43186BE6F}"/>
              </a:ext>
            </a:extLst>
          </p:cNvPr>
          <p:cNvSpPr/>
          <p:nvPr/>
        </p:nvSpPr>
        <p:spPr>
          <a:xfrm>
            <a:off x="1591638" y="2069419"/>
            <a:ext cx="642938" cy="6429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01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351E3737-2362-4949-A959-CDA26A94E055}"/>
              </a:ext>
            </a:extLst>
          </p:cNvPr>
          <p:cNvGrpSpPr/>
          <p:nvPr/>
        </p:nvGrpSpPr>
        <p:grpSpPr>
          <a:xfrm>
            <a:off x="1480910" y="1958691"/>
            <a:ext cx="864394" cy="864394"/>
            <a:chOff x="857250" y="1893093"/>
            <a:chExt cx="864394" cy="864394"/>
          </a:xfrm>
        </p:grpSpPr>
        <p:sp>
          <p:nvSpPr>
            <p:cNvPr id="41" name="弧形 40">
              <a:extLst>
                <a:ext uri="{FF2B5EF4-FFF2-40B4-BE49-F238E27FC236}">
                  <a16:creationId xmlns="" xmlns:a16="http://schemas.microsoft.com/office/drawing/2014/main" id="{8CE06DAF-602B-4C3E-8E2A-7C99A0475AE1}"/>
                </a:ext>
              </a:extLst>
            </p:cNvPr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弧形 41">
              <a:extLst>
                <a:ext uri="{FF2B5EF4-FFF2-40B4-BE49-F238E27FC236}">
                  <a16:creationId xmlns="" xmlns:a16="http://schemas.microsoft.com/office/drawing/2014/main" id="{3D409215-497A-42CD-99FD-82131F74BF47}"/>
                </a:ext>
              </a:extLst>
            </p:cNvPr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A2CC6FAD-0FC0-4786-A491-DA6B7771AD19}"/>
              </a:ext>
            </a:extLst>
          </p:cNvPr>
          <p:cNvSpPr txBox="1"/>
          <p:nvPr/>
        </p:nvSpPr>
        <p:spPr>
          <a:xfrm>
            <a:off x="2456032" y="1975389"/>
            <a:ext cx="2943230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6</a:t>
            </a: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、定期总结分析</a:t>
            </a:r>
            <a:endParaRPr lang="en-US" altLang="zh-CN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cs typeface="+mn-ea"/>
                <a:sym typeface="+mn-lt"/>
              </a:rPr>
              <a:t>要克服重视“抓建制”，忽视“抓执行”；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44" name="直接连接符 43">
            <a:extLst>
              <a:ext uri="{FF2B5EF4-FFF2-40B4-BE49-F238E27FC236}">
                <a16:creationId xmlns="" xmlns:a16="http://schemas.microsoft.com/office/drawing/2014/main" id="{6AF6586F-B32E-4F74-A7AB-DB5F6C2E0B57}"/>
              </a:ext>
            </a:extLst>
          </p:cNvPr>
          <p:cNvCxnSpPr/>
          <p:nvPr/>
        </p:nvCxnSpPr>
        <p:spPr>
          <a:xfrm flipH="1">
            <a:off x="2516754" y="3854197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60ADBEEE-393A-4662-972D-C139D1540EED}"/>
              </a:ext>
            </a:extLst>
          </p:cNvPr>
          <p:cNvSpPr/>
          <p:nvPr/>
        </p:nvSpPr>
        <p:spPr>
          <a:xfrm flipV="1">
            <a:off x="2438173" y="4638849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="" xmlns:a16="http://schemas.microsoft.com/office/drawing/2014/main" id="{C25BCCDC-6E20-478C-A9D2-4D462D1CD794}"/>
              </a:ext>
            </a:extLst>
          </p:cNvPr>
          <p:cNvSpPr/>
          <p:nvPr/>
        </p:nvSpPr>
        <p:spPr>
          <a:xfrm>
            <a:off x="1848805" y="4979339"/>
            <a:ext cx="642938" cy="642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02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8419B974-CE36-4AAB-A893-B62E7A20BD32}"/>
              </a:ext>
            </a:extLst>
          </p:cNvPr>
          <p:cNvGrpSpPr/>
          <p:nvPr/>
        </p:nvGrpSpPr>
        <p:grpSpPr>
          <a:xfrm>
            <a:off x="1738077" y="4868611"/>
            <a:ext cx="864394" cy="864394"/>
            <a:chOff x="857250" y="1893093"/>
            <a:chExt cx="864394" cy="864394"/>
          </a:xfrm>
        </p:grpSpPr>
        <p:sp>
          <p:nvSpPr>
            <p:cNvPr id="48" name="弧形 47">
              <a:extLst>
                <a:ext uri="{FF2B5EF4-FFF2-40B4-BE49-F238E27FC236}">
                  <a16:creationId xmlns="" xmlns:a16="http://schemas.microsoft.com/office/drawing/2014/main" id="{AB328553-7B00-41C4-B4A8-AA8B8743EF73}"/>
                </a:ext>
              </a:extLst>
            </p:cNvPr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弧形 48">
              <a:extLst>
                <a:ext uri="{FF2B5EF4-FFF2-40B4-BE49-F238E27FC236}">
                  <a16:creationId xmlns="" xmlns:a16="http://schemas.microsoft.com/office/drawing/2014/main" id="{73D88E31-4B5B-456E-9E82-53D3C6F45EDF}"/>
                </a:ext>
              </a:extLst>
            </p:cNvPr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AB0D6BCB-2DDA-4E1C-AD85-E5A689353FE4}"/>
              </a:ext>
            </a:extLst>
          </p:cNvPr>
          <p:cNvSpPr txBox="1"/>
          <p:nvPr/>
        </p:nvSpPr>
        <p:spPr>
          <a:xfrm>
            <a:off x="2713199" y="4885309"/>
            <a:ext cx="2943230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6</a:t>
            </a: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、定期总结分析</a:t>
            </a:r>
            <a:endParaRPr lang="en-US" altLang="zh-CN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cs typeface="+mn-ea"/>
                <a:sym typeface="+mn-lt"/>
              </a:rPr>
              <a:t>要克服注重“突击抓”，忽视“经常抓”；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3A09F8B4-96BB-4E8C-A2DF-8E4E72CC6CB8}"/>
              </a:ext>
            </a:extLst>
          </p:cNvPr>
          <p:cNvCxnSpPr/>
          <p:nvPr/>
        </p:nvCxnSpPr>
        <p:spPr>
          <a:xfrm flipV="1">
            <a:off x="6232283" y="2994536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椭圆 51">
            <a:extLst>
              <a:ext uri="{FF2B5EF4-FFF2-40B4-BE49-F238E27FC236}">
                <a16:creationId xmlns="" xmlns:a16="http://schemas.microsoft.com/office/drawing/2014/main" id="{E64F3681-63CD-42B3-84AB-06A9214C9901}"/>
              </a:ext>
            </a:extLst>
          </p:cNvPr>
          <p:cNvSpPr/>
          <p:nvPr/>
        </p:nvSpPr>
        <p:spPr>
          <a:xfrm>
            <a:off x="6618044" y="2880235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="" xmlns:a16="http://schemas.microsoft.com/office/drawing/2014/main" id="{E542BD1F-EFBB-4009-96CC-93D799002B60}"/>
              </a:ext>
            </a:extLst>
          </p:cNvPr>
          <p:cNvSpPr/>
          <p:nvPr/>
        </p:nvSpPr>
        <p:spPr>
          <a:xfrm>
            <a:off x="6728771" y="2069419"/>
            <a:ext cx="642938" cy="64293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03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DF92E97A-7099-4522-9F31-6DF5BECADA6D}"/>
              </a:ext>
            </a:extLst>
          </p:cNvPr>
          <p:cNvGrpSpPr/>
          <p:nvPr/>
        </p:nvGrpSpPr>
        <p:grpSpPr>
          <a:xfrm>
            <a:off x="6618044" y="1958691"/>
            <a:ext cx="864394" cy="864394"/>
            <a:chOff x="857250" y="1893093"/>
            <a:chExt cx="864394" cy="864394"/>
          </a:xfrm>
        </p:grpSpPr>
        <p:sp>
          <p:nvSpPr>
            <p:cNvPr id="55" name="弧形 54">
              <a:extLst>
                <a:ext uri="{FF2B5EF4-FFF2-40B4-BE49-F238E27FC236}">
                  <a16:creationId xmlns="" xmlns:a16="http://schemas.microsoft.com/office/drawing/2014/main" id="{29920B0D-3643-43BD-B541-64AA76379431}"/>
                </a:ext>
              </a:extLst>
            </p:cNvPr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弧形 55">
              <a:extLst>
                <a:ext uri="{FF2B5EF4-FFF2-40B4-BE49-F238E27FC236}">
                  <a16:creationId xmlns="" xmlns:a16="http://schemas.microsoft.com/office/drawing/2014/main" id="{59C76193-EEFC-416D-9AFB-64971ECC1564}"/>
                </a:ext>
              </a:extLst>
            </p:cNvPr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6CD41684-9F93-41FC-A324-4CEE707679B3}"/>
              </a:ext>
            </a:extLst>
          </p:cNvPr>
          <p:cNvSpPr txBox="1"/>
          <p:nvPr/>
        </p:nvSpPr>
        <p:spPr>
          <a:xfrm>
            <a:off x="7593166" y="1975389"/>
            <a:ext cx="2943230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6</a:t>
            </a: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、定期总结分析</a:t>
            </a:r>
            <a:endParaRPr lang="en-US" altLang="zh-CN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cs typeface="+mn-ea"/>
                <a:sym typeface="+mn-lt"/>
              </a:rPr>
              <a:t>要克服重视“抓典型”，忽视“抓整体”；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58" name="直接连接符 57">
            <a:extLst>
              <a:ext uri="{FF2B5EF4-FFF2-40B4-BE49-F238E27FC236}">
                <a16:creationId xmlns="" xmlns:a16="http://schemas.microsoft.com/office/drawing/2014/main" id="{88B9C1C9-A327-4BAF-B2C1-9B00AFD2DBEA}"/>
              </a:ext>
            </a:extLst>
          </p:cNvPr>
          <p:cNvCxnSpPr/>
          <p:nvPr/>
        </p:nvCxnSpPr>
        <p:spPr>
          <a:xfrm flipH="1">
            <a:off x="7653888" y="3854197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椭圆 58">
            <a:extLst>
              <a:ext uri="{FF2B5EF4-FFF2-40B4-BE49-F238E27FC236}">
                <a16:creationId xmlns="" xmlns:a16="http://schemas.microsoft.com/office/drawing/2014/main" id="{3496B86B-8EB6-4158-9939-684166901362}"/>
              </a:ext>
            </a:extLst>
          </p:cNvPr>
          <p:cNvSpPr/>
          <p:nvPr/>
        </p:nvSpPr>
        <p:spPr>
          <a:xfrm flipV="1">
            <a:off x="7575307" y="4638849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EB01F6BE-AC5F-4D2D-82FA-919B11CB2364}"/>
              </a:ext>
            </a:extLst>
          </p:cNvPr>
          <p:cNvSpPr/>
          <p:nvPr/>
        </p:nvSpPr>
        <p:spPr>
          <a:xfrm>
            <a:off x="6985938" y="4979339"/>
            <a:ext cx="642938" cy="6429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04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B8D0911C-3742-40A9-BCFB-9CD82F5A54D6}"/>
              </a:ext>
            </a:extLst>
          </p:cNvPr>
          <p:cNvGrpSpPr/>
          <p:nvPr/>
        </p:nvGrpSpPr>
        <p:grpSpPr>
          <a:xfrm>
            <a:off x="6875211" y="4868611"/>
            <a:ext cx="864394" cy="864394"/>
            <a:chOff x="857250" y="1893093"/>
            <a:chExt cx="864394" cy="864394"/>
          </a:xfrm>
        </p:grpSpPr>
        <p:sp>
          <p:nvSpPr>
            <p:cNvPr id="62" name="弧形 61">
              <a:extLst>
                <a:ext uri="{FF2B5EF4-FFF2-40B4-BE49-F238E27FC236}">
                  <a16:creationId xmlns="" xmlns:a16="http://schemas.microsoft.com/office/drawing/2014/main" id="{BC9EFBDB-CB8B-4FA1-B540-DDEF29C8D49F}"/>
                </a:ext>
              </a:extLst>
            </p:cNvPr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弧形 62">
              <a:extLst>
                <a:ext uri="{FF2B5EF4-FFF2-40B4-BE49-F238E27FC236}">
                  <a16:creationId xmlns="" xmlns:a16="http://schemas.microsoft.com/office/drawing/2014/main" id="{60E007BF-431B-4944-8319-23BD1BC5F7F5}"/>
                </a:ext>
              </a:extLst>
            </p:cNvPr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4" name="文本框 63">
            <a:extLst>
              <a:ext uri="{FF2B5EF4-FFF2-40B4-BE49-F238E27FC236}">
                <a16:creationId xmlns="" xmlns:a16="http://schemas.microsoft.com/office/drawing/2014/main" id="{901916B0-FDEA-4A34-9765-AF379C6CD621}"/>
              </a:ext>
            </a:extLst>
          </p:cNvPr>
          <p:cNvSpPr txBox="1"/>
          <p:nvPr/>
        </p:nvSpPr>
        <p:spPr>
          <a:xfrm>
            <a:off x="7850332" y="4885309"/>
            <a:ext cx="2943230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solidFill>
                  <a:schemeClr val="accent1"/>
                </a:solidFill>
                <a:cs typeface="+mn-ea"/>
                <a:sym typeface="+mn-lt"/>
              </a:rPr>
              <a:t>6</a:t>
            </a: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、定期总结分析</a:t>
            </a:r>
            <a:endParaRPr lang="en-US" altLang="zh-CN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cs typeface="+mn-ea"/>
                <a:sym typeface="+mn-lt"/>
              </a:rPr>
              <a:t>要克服依赖“上级抓”，忽视“自身建”。</a:t>
            </a:r>
          </a:p>
        </p:txBody>
      </p:sp>
    </p:spTree>
    <p:extLst>
      <p:ext uri="{BB962C8B-B14F-4D97-AF65-F5344CB8AC3E}">
        <p14:creationId xmlns:p14="http://schemas.microsoft.com/office/powerpoint/2010/main" val="119034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2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7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25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  <p:bldP spid="39" grpId="0" bldLvl="0" animBg="1"/>
      <p:bldP spid="43" grpId="0"/>
      <p:bldP spid="45" grpId="0" bldLvl="0" animBg="1"/>
      <p:bldP spid="46" grpId="0" bldLvl="0" animBg="1"/>
      <p:bldP spid="50" grpId="0"/>
      <p:bldP spid="52" grpId="0" bldLvl="0" animBg="1"/>
      <p:bldP spid="53" grpId="0" bldLvl="0" animBg="1"/>
      <p:bldP spid="57" grpId="0"/>
      <p:bldP spid="59" grpId="0" bldLvl="0" animBg="1"/>
      <p:bldP spid="60" grpId="0" bldLvl="0" animBg="1"/>
      <p:bldP spid="6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e5e9f80-f70a-4367-865a-f6aeb24cb493">
            <a:extLst>
              <a:ext uri="{FF2B5EF4-FFF2-40B4-BE49-F238E27FC236}">
                <a16:creationId xmlns="" xmlns:a16="http://schemas.microsoft.com/office/drawing/2014/main" id="{567FB025-E440-4F35-A879-9F32B404FB0D}"/>
              </a:ext>
            </a:extLst>
          </p:cNvPr>
          <p:cNvGrpSpPr>
            <a:grpSpLocks noChangeAspect="1"/>
          </p:cNvGrpSpPr>
          <p:nvPr/>
        </p:nvGrpSpPr>
        <p:grpSpPr>
          <a:xfrm>
            <a:off x="2777189" y="1691255"/>
            <a:ext cx="8917980" cy="4196215"/>
            <a:chOff x="1618722" y="1340768"/>
            <a:chExt cx="8917980" cy="4196215"/>
          </a:xfrm>
          <a:solidFill>
            <a:schemeClr val="accent1"/>
          </a:solidFill>
        </p:grpSpPr>
        <p:grpSp>
          <p:nvGrpSpPr>
            <p:cNvPr id="3" name="Group 53">
              <a:extLst>
                <a:ext uri="{FF2B5EF4-FFF2-40B4-BE49-F238E27FC236}">
                  <a16:creationId xmlns="" xmlns:a16="http://schemas.microsoft.com/office/drawing/2014/main" id="{F6D38894-A308-41AD-BD41-A65B2121BC30}"/>
                </a:ext>
              </a:extLst>
            </p:cNvPr>
            <p:cNvGrpSpPr/>
            <p:nvPr/>
          </p:nvGrpSpPr>
          <p:grpSpPr>
            <a:xfrm>
              <a:off x="1715450" y="1718498"/>
              <a:ext cx="8737857" cy="3386874"/>
              <a:chOff x="-2130469" y="1991215"/>
              <a:chExt cx="8275491" cy="3386874"/>
            </a:xfrm>
            <a:grpFill/>
          </p:grpSpPr>
          <p:cxnSp>
            <p:nvCxnSpPr>
              <p:cNvPr id="14" name="Straight Connector 94">
                <a:extLst>
                  <a:ext uri="{FF2B5EF4-FFF2-40B4-BE49-F238E27FC236}">
                    <a16:creationId xmlns="" xmlns:a16="http://schemas.microsoft.com/office/drawing/2014/main" id="{2CCBCC2E-DAD5-43AB-98EA-5A62F81A8CA8}"/>
                  </a:ext>
                </a:extLst>
              </p:cNvPr>
              <p:cNvCxnSpPr>
                <a:endCxn id="17" idx="0"/>
              </p:cNvCxnSpPr>
              <p:nvPr/>
            </p:nvCxnSpPr>
            <p:spPr>
              <a:xfrm>
                <a:off x="3320122" y="1991215"/>
                <a:ext cx="1978192" cy="0"/>
              </a:xfrm>
              <a:prstGeom prst="line">
                <a:avLst/>
              </a:prstGeom>
              <a:grpFill/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95">
                <a:extLst>
                  <a:ext uri="{FF2B5EF4-FFF2-40B4-BE49-F238E27FC236}">
                    <a16:creationId xmlns="" xmlns:a16="http://schemas.microsoft.com/office/drawing/2014/main" id="{22089991-C9B0-43B2-88C5-560A6F5650D3}"/>
                  </a:ext>
                </a:extLst>
              </p:cNvPr>
              <p:cNvCxnSpPr>
                <a:stCxn id="18" idx="0"/>
              </p:cNvCxnSpPr>
              <p:nvPr/>
            </p:nvCxnSpPr>
            <p:spPr>
              <a:xfrm flipV="1">
                <a:off x="-1283761" y="3684651"/>
                <a:ext cx="6579744" cy="1"/>
              </a:xfrm>
              <a:prstGeom prst="line">
                <a:avLst/>
              </a:prstGeom>
              <a:grpFill/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96">
                <a:extLst>
                  <a:ext uri="{FF2B5EF4-FFF2-40B4-BE49-F238E27FC236}">
                    <a16:creationId xmlns="" xmlns:a16="http://schemas.microsoft.com/office/drawing/2014/main" id="{08B94D6B-B78C-4A69-8012-8A7EF8AB11C0}"/>
                  </a:ext>
                </a:extLst>
              </p:cNvPr>
              <p:cNvCxnSpPr>
                <a:stCxn id="18" idx="2"/>
              </p:cNvCxnSpPr>
              <p:nvPr/>
            </p:nvCxnSpPr>
            <p:spPr>
              <a:xfrm flipV="1">
                <a:off x="-1267052" y="5377923"/>
                <a:ext cx="3813493" cy="2"/>
              </a:xfrm>
              <a:prstGeom prst="line">
                <a:avLst/>
              </a:prstGeom>
              <a:grpFill/>
              <a:ln w="19050">
                <a:solidFill>
                  <a:schemeClr val="bg1">
                    <a:lumMod val="50000"/>
                  </a:schemeClr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Arc 97">
                <a:extLst>
                  <a:ext uri="{FF2B5EF4-FFF2-40B4-BE49-F238E27FC236}">
                    <a16:creationId xmlns="" xmlns:a16="http://schemas.microsoft.com/office/drawing/2014/main" id="{D55D42BE-9A62-4FC6-8090-A46BBE762FCF}"/>
                  </a:ext>
                </a:extLst>
              </p:cNvPr>
              <p:cNvSpPr/>
              <p:nvPr/>
            </p:nvSpPr>
            <p:spPr>
              <a:xfrm>
                <a:off x="4451606" y="1991215"/>
                <a:ext cx="1693416" cy="1693416"/>
              </a:xfrm>
              <a:prstGeom prst="arc">
                <a:avLst>
                  <a:gd name="adj1" fmla="val 16200000"/>
                  <a:gd name="adj2" fmla="val 5467845"/>
                </a:avLst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Arc 98">
                <a:extLst>
                  <a:ext uri="{FF2B5EF4-FFF2-40B4-BE49-F238E27FC236}">
                    <a16:creationId xmlns="" xmlns:a16="http://schemas.microsoft.com/office/drawing/2014/main" id="{36D91F86-269F-49A0-84AD-FF2A9DAC3440}"/>
                  </a:ext>
                </a:extLst>
              </p:cNvPr>
              <p:cNvSpPr/>
              <p:nvPr/>
            </p:nvSpPr>
            <p:spPr>
              <a:xfrm flipH="1">
                <a:off x="-2130469" y="3684652"/>
                <a:ext cx="1693417" cy="1693437"/>
              </a:xfrm>
              <a:prstGeom prst="arc">
                <a:avLst>
                  <a:gd name="adj1" fmla="val 16200000"/>
                  <a:gd name="adj2" fmla="val 5467845"/>
                </a:avLst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Isosceles Triangle 64">
              <a:extLst>
                <a:ext uri="{FF2B5EF4-FFF2-40B4-BE49-F238E27FC236}">
                  <a16:creationId xmlns="" xmlns:a16="http://schemas.microsoft.com/office/drawing/2014/main" id="{13E2001A-D877-42C1-8CEA-0168087E5E3B}"/>
                </a:ext>
              </a:extLst>
            </p:cNvPr>
            <p:cNvSpPr/>
            <p:nvPr/>
          </p:nvSpPr>
          <p:spPr>
            <a:xfrm rot="5400000">
              <a:off x="8808761" y="1622102"/>
              <a:ext cx="226831" cy="1955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Isosceles Triangle 65">
              <a:extLst>
                <a:ext uri="{FF2B5EF4-FFF2-40B4-BE49-F238E27FC236}">
                  <a16:creationId xmlns="" xmlns:a16="http://schemas.microsoft.com/office/drawing/2014/main" id="{D9E1B5B5-40C0-4A9D-B7E4-ACEE7D366443}"/>
                </a:ext>
              </a:extLst>
            </p:cNvPr>
            <p:cNvSpPr/>
            <p:nvPr/>
          </p:nvSpPr>
          <p:spPr>
            <a:xfrm rot="16200000" flipH="1">
              <a:off x="6044619" y="3308472"/>
              <a:ext cx="226831" cy="1955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Isosceles Triangle 66">
              <a:extLst>
                <a:ext uri="{FF2B5EF4-FFF2-40B4-BE49-F238E27FC236}">
                  <a16:creationId xmlns="" xmlns:a16="http://schemas.microsoft.com/office/drawing/2014/main" id="{215618B4-5E9C-4C01-84C6-787FC707BD9C}"/>
                </a:ext>
              </a:extLst>
            </p:cNvPr>
            <p:cNvSpPr/>
            <p:nvPr/>
          </p:nvSpPr>
          <p:spPr>
            <a:xfrm rot="5400000">
              <a:off x="6044619" y="4999704"/>
              <a:ext cx="226831" cy="1955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Isosceles Triangle 67">
              <a:extLst>
                <a:ext uri="{FF2B5EF4-FFF2-40B4-BE49-F238E27FC236}">
                  <a16:creationId xmlns="" xmlns:a16="http://schemas.microsoft.com/office/drawing/2014/main" id="{C2D4A653-E2F9-47BC-90FF-07B04376C0A9}"/>
                </a:ext>
              </a:extLst>
            </p:cNvPr>
            <p:cNvSpPr/>
            <p:nvPr/>
          </p:nvSpPr>
          <p:spPr>
            <a:xfrm rot="10800000">
              <a:off x="10309871" y="2590831"/>
              <a:ext cx="226831" cy="1955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Isosceles Triangle 68">
              <a:extLst>
                <a:ext uri="{FF2B5EF4-FFF2-40B4-BE49-F238E27FC236}">
                  <a16:creationId xmlns="" xmlns:a16="http://schemas.microsoft.com/office/drawing/2014/main" id="{3F21DAEE-B1C8-4C7D-B709-7F82F5F812F0}"/>
                </a:ext>
              </a:extLst>
            </p:cNvPr>
            <p:cNvSpPr/>
            <p:nvPr/>
          </p:nvSpPr>
          <p:spPr>
            <a:xfrm rot="10800000">
              <a:off x="1618722" y="4406453"/>
              <a:ext cx="226831" cy="1955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Rectangle: Rounded Corners 54">
              <a:extLst>
                <a:ext uri="{FF2B5EF4-FFF2-40B4-BE49-F238E27FC236}">
                  <a16:creationId xmlns="" xmlns:a16="http://schemas.microsoft.com/office/drawing/2014/main" id="{8039FF97-B0B5-42F1-B65B-2A51CC8A4D86}"/>
                </a:ext>
              </a:extLst>
            </p:cNvPr>
            <p:cNvSpPr/>
            <p:nvPr/>
          </p:nvSpPr>
          <p:spPr>
            <a:xfrm>
              <a:off x="4688982" y="1340768"/>
              <a:ext cx="3349141" cy="806851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Rectangle: Rounded Corners 100">
              <a:extLst>
                <a:ext uri="{FF2B5EF4-FFF2-40B4-BE49-F238E27FC236}">
                  <a16:creationId xmlns="" xmlns:a16="http://schemas.microsoft.com/office/drawing/2014/main" id="{3C93B41A-0D2D-43E3-AA7A-F440519A1242}"/>
                </a:ext>
              </a:extLst>
            </p:cNvPr>
            <p:cNvSpPr/>
            <p:nvPr/>
          </p:nvSpPr>
          <p:spPr>
            <a:xfrm>
              <a:off x="2522008" y="2980324"/>
              <a:ext cx="3349141" cy="806851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Rectangle: Rounded Corners 103">
              <a:extLst>
                <a:ext uri="{FF2B5EF4-FFF2-40B4-BE49-F238E27FC236}">
                  <a16:creationId xmlns="" xmlns:a16="http://schemas.microsoft.com/office/drawing/2014/main" id="{FE53333E-307B-4D1F-BE85-02956D85F172}"/>
                </a:ext>
              </a:extLst>
            </p:cNvPr>
            <p:cNvSpPr/>
            <p:nvPr/>
          </p:nvSpPr>
          <p:spPr>
            <a:xfrm>
              <a:off x="2522008" y="4730132"/>
              <a:ext cx="3349141" cy="80685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: Rounded Corners 101">
              <a:extLst>
                <a:ext uri="{FF2B5EF4-FFF2-40B4-BE49-F238E27FC236}">
                  <a16:creationId xmlns="" xmlns:a16="http://schemas.microsoft.com/office/drawing/2014/main" id="{6E84BAB2-486D-4AC4-A814-42D7307E5986}"/>
                </a:ext>
              </a:extLst>
            </p:cNvPr>
            <p:cNvSpPr/>
            <p:nvPr/>
          </p:nvSpPr>
          <p:spPr>
            <a:xfrm>
              <a:off x="6519751" y="2980324"/>
              <a:ext cx="3349141" cy="80685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: Rounded Corners 106">
              <a:extLst>
                <a:ext uri="{FF2B5EF4-FFF2-40B4-BE49-F238E27FC236}">
                  <a16:creationId xmlns="" xmlns:a16="http://schemas.microsoft.com/office/drawing/2014/main" id="{A2DEE349-411E-4FAE-A6F3-03F162832327}"/>
                </a:ext>
              </a:extLst>
            </p:cNvPr>
            <p:cNvSpPr/>
            <p:nvPr/>
          </p:nvSpPr>
          <p:spPr>
            <a:xfrm>
              <a:off x="6519751" y="4730132"/>
              <a:ext cx="3349141" cy="806851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9B496F2-7E56-4D96-9D65-D31CF2FDB821}"/>
              </a:ext>
            </a:extLst>
          </p:cNvPr>
          <p:cNvSpPr/>
          <p:nvPr/>
        </p:nvSpPr>
        <p:spPr>
          <a:xfrm>
            <a:off x="3902321" y="3390090"/>
            <a:ext cx="290515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、班组长的素质和能力决定创建活动的成败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E3138B02-ED2B-4D27-8BA7-854BE744B850}"/>
              </a:ext>
            </a:extLst>
          </p:cNvPr>
          <p:cNvSpPr/>
          <p:nvPr/>
        </p:nvSpPr>
        <p:spPr>
          <a:xfrm>
            <a:off x="7867517" y="3390090"/>
            <a:ext cx="290515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、班组长是创建活动的核心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3F04FEFB-F21C-4F0E-80C8-88C09C70FE4D}"/>
              </a:ext>
            </a:extLst>
          </p:cNvPr>
          <p:cNvSpPr/>
          <p:nvPr/>
        </p:nvSpPr>
        <p:spPr>
          <a:xfrm>
            <a:off x="3902321" y="5134463"/>
            <a:ext cx="290515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、班组长的态度决定创建活动的质量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FD2D9203-5669-4F34-A040-6E50EEECFE37}"/>
              </a:ext>
            </a:extLst>
          </p:cNvPr>
          <p:cNvSpPr/>
          <p:nvPr/>
        </p:nvSpPr>
        <p:spPr>
          <a:xfrm>
            <a:off x="7867517" y="5134463"/>
            <a:ext cx="290515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、班组长要当创建活动的领头羊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B7795A49-9483-41DE-B84A-7729C8ED1DFC}"/>
              </a:ext>
            </a:extLst>
          </p:cNvPr>
          <p:cNvSpPr/>
          <p:nvPr/>
        </p:nvSpPr>
        <p:spPr>
          <a:xfrm>
            <a:off x="6069442" y="1873624"/>
            <a:ext cx="2905153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、班组长至关重要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51CBF18-D910-4066-8597-E4ABC9B3EFA1}"/>
              </a:ext>
            </a:extLst>
          </p:cNvPr>
          <p:cNvSpPr txBox="1"/>
          <p:nvPr/>
        </p:nvSpPr>
        <p:spPr>
          <a:xfrm>
            <a:off x="366235" y="1326772"/>
            <a:ext cx="482956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班组长</a:t>
            </a:r>
            <a:endParaRPr lang="en-US" altLang="zh-CN" sz="2800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创建“五型”班组的灵魂和核心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AE7FA6CD-8CF6-453D-8885-5E656114D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388" y="2862284"/>
            <a:ext cx="3789311" cy="378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417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43D7BDF-E6CA-4CC0-820A-5203A0095D6A}"/>
              </a:ext>
            </a:extLst>
          </p:cNvPr>
          <p:cNvSpPr txBox="1"/>
          <p:nvPr/>
        </p:nvSpPr>
        <p:spPr>
          <a:xfrm>
            <a:off x="5089355" y="1152055"/>
            <a:ext cx="24016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第四章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EDEB460-DD73-40B5-8398-A34FD0640005}"/>
              </a:ext>
            </a:extLst>
          </p:cNvPr>
          <p:cNvSpPr txBox="1"/>
          <p:nvPr/>
        </p:nvSpPr>
        <p:spPr>
          <a:xfrm>
            <a:off x="2687686" y="2099666"/>
            <a:ext cx="73923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创建“五型”班组的检查与考核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EA1BEEC-5788-4B81-847C-4C44C7FAD190}"/>
              </a:ext>
            </a:extLst>
          </p:cNvPr>
          <p:cNvSpPr txBox="1"/>
          <p:nvPr/>
        </p:nvSpPr>
        <p:spPr>
          <a:xfrm>
            <a:off x="3241276" y="2891971"/>
            <a:ext cx="60978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Five type team construction training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FAE737F-334A-404B-946C-F593FD4C21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07259" y="1439085"/>
            <a:ext cx="3226349" cy="290577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DBD3E49-A52E-4904-B30F-8EF0CFF4DB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69045" y="736697"/>
            <a:ext cx="1192823" cy="8307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DB7D428-F8EA-45D0-AEE2-31EBA3C1B7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341" y="1439084"/>
            <a:ext cx="3467907" cy="290577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C5426C3-C1B5-41F2-B3B6-AFC019C911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63" y="789614"/>
            <a:ext cx="1192823" cy="83071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69FB723-1FD9-4FA6-8A8A-0DA9F4390F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22" y="2625715"/>
            <a:ext cx="5091971" cy="50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85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Sing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53061" y="2061887"/>
            <a:ext cx="10617236" cy="3750572"/>
            <a:chOff x="1143794" y="1515740"/>
            <a:chExt cx="7145976" cy="2524338"/>
          </a:xfrm>
        </p:grpSpPr>
        <p:sp>
          <p:nvSpPr>
            <p:cNvPr id="10" name="TextBox 9"/>
            <p:cNvSpPr txBox="1"/>
            <p:nvPr/>
          </p:nvSpPr>
          <p:spPr>
            <a:xfrm>
              <a:off x="4376804" y="1627469"/>
              <a:ext cx="3384377" cy="2485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“五型”班组检查准备工作</a:t>
              </a:r>
              <a:endParaRPr lang="en-US" altLang="zh-CN" sz="2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 rot="5400000">
              <a:off x="1119563" y="1740659"/>
              <a:ext cx="2300880" cy="2074500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>
                <a:defRPr/>
              </a:pPr>
              <a:endParaRPr lang="zh-CN" altLang="en-US" sz="31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45581" y="2335556"/>
              <a:ext cx="1048845" cy="9112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 defTabSz="914217">
                <a:defRPr/>
              </a:pPr>
              <a:r>
                <a:rPr lang="zh-CN" altLang="en-US" sz="4399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重点项目</a:t>
              </a: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 rot="5400000">
              <a:off x="1007834" y="1651700"/>
              <a:ext cx="2524338" cy="225241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669FB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>
                <a:defRPr/>
              </a:pPr>
              <a:endParaRPr lang="zh-CN" altLang="en-US" sz="31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701698" y="1547124"/>
              <a:ext cx="427814" cy="42781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r>
                <a:rPr lang="en-US" altLang="zh-CN" sz="3199" b="1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1</a:t>
              </a:r>
              <a:endParaRPr lang="zh-CN" altLang="en-US" sz="3199" b="1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246294" y="2564002"/>
              <a:ext cx="427814" cy="42781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r>
                <a:rPr lang="en-US" altLang="zh-CN" sz="3199" b="1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2</a:t>
              </a:r>
              <a:endParaRPr lang="zh-CN" altLang="en-US" sz="3199" b="1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701698" y="3574861"/>
              <a:ext cx="427814" cy="42781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r>
                <a:rPr lang="en-US" altLang="zh-CN" sz="3199" b="1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3</a:t>
              </a:r>
              <a:endParaRPr lang="zh-CN" altLang="en-US" sz="3199" b="1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129512" y="1583722"/>
              <a:ext cx="1051729" cy="354618"/>
              <a:chOff x="3513818" y="1963801"/>
              <a:chExt cx="1051729" cy="354618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3513818" y="2141110"/>
                <a:ext cx="1051729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1E445B">
                    <a:lumMod val="60000"/>
                    <a:lumOff val="40000"/>
                  </a:srgbClr>
                </a:solidFill>
                <a:prstDash val="dash"/>
                <a:tailEnd type="oval"/>
              </a:ln>
              <a:effectLst/>
            </p:spPr>
          </p:cxnSp>
          <p:cxnSp>
            <p:nvCxnSpPr>
              <p:cNvPr id="19" name="直接连接符 18"/>
              <p:cNvCxnSpPr/>
              <p:nvPr/>
            </p:nvCxnSpPr>
            <p:spPr>
              <a:xfrm>
                <a:off x="4565547" y="1963801"/>
                <a:ext cx="0" cy="354618"/>
              </a:xfrm>
              <a:prstGeom prst="line">
                <a:avLst/>
              </a:prstGeom>
              <a:noFill/>
              <a:ln w="9525" cap="flat" cmpd="sng" algn="ctr">
                <a:solidFill>
                  <a:srgbClr val="1E445B">
                    <a:lumMod val="60000"/>
                    <a:lumOff val="40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0" name="TextBox 19"/>
            <p:cNvSpPr txBox="1"/>
            <p:nvPr/>
          </p:nvSpPr>
          <p:spPr>
            <a:xfrm>
              <a:off x="4905393" y="2644347"/>
              <a:ext cx="3384377" cy="2485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“五型”班组检查考核流程</a:t>
              </a:r>
              <a:endParaRPr lang="en-US" altLang="zh-CN" sz="2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99624" y="3655205"/>
              <a:ext cx="3384377" cy="2485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“五型”班组检查评分标准的确定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678682" y="2600599"/>
              <a:ext cx="1051729" cy="354618"/>
              <a:chOff x="3513818" y="1963801"/>
              <a:chExt cx="1051729" cy="354618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3513818" y="2141110"/>
                <a:ext cx="1051729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1E445B">
                    <a:lumMod val="60000"/>
                    <a:lumOff val="40000"/>
                  </a:srgbClr>
                </a:solidFill>
                <a:prstDash val="dash"/>
                <a:tailEnd type="oval"/>
              </a:ln>
              <a:effectLst/>
            </p:spPr>
          </p:cxnSp>
          <p:cxnSp>
            <p:nvCxnSpPr>
              <p:cNvPr id="24" name="直接连接符 23"/>
              <p:cNvCxnSpPr/>
              <p:nvPr/>
            </p:nvCxnSpPr>
            <p:spPr>
              <a:xfrm>
                <a:off x="4565547" y="1963801"/>
                <a:ext cx="0" cy="354618"/>
              </a:xfrm>
              <a:prstGeom prst="line">
                <a:avLst/>
              </a:prstGeom>
              <a:noFill/>
              <a:ln w="9525" cap="flat" cmpd="sng" algn="ctr">
                <a:solidFill>
                  <a:srgbClr val="1E445B">
                    <a:lumMod val="60000"/>
                    <a:lumOff val="40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25" name="组合 24"/>
            <p:cNvGrpSpPr/>
            <p:nvPr/>
          </p:nvGrpSpPr>
          <p:grpSpPr>
            <a:xfrm>
              <a:off x="3129512" y="3611458"/>
              <a:ext cx="1051729" cy="354618"/>
              <a:chOff x="3513818" y="1963801"/>
              <a:chExt cx="1051729" cy="354618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3513818" y="2141110"/>
                <a:ext cx="1051729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1E445B">
                    <a:lumMod val="60000"/>
                    <a:lumOff val="40000"/>
                  </a:srgbClr>
                </a:solidFill>
                <a:prstDash val="dash"/>
                <a:tailEnd type="oval"/>
              </a:ln>
              <a:effectLst/>
            </p:spPr>
          </p:cxnSp>
          <p:cxnSp>
            <p:nvCxnSpPr>
              <p:cNvPr id="27" name="直接连接符 26"/>
              <p:cNvCxnSpPr/>
              <p:nvPr/>
            </p:nvCxnSpPr>
            <p:spPr>
              <a:xfrm>
                <a:off x="4565547" y="1963801"/>
                <a:ext cx="0" cy="354618"/>
              </a:xfrm>
              <a:prstGeom prst="line">
                <a:avLst/>
              </a:prstGeom>
              <a:noFill/>
              <a:ln w="9525" cap="flat" cmpd="sng" algn="ctr">
                <a:solidFill>
                  <a:srgbClr val="1E445B">
                    <a:lumMod val="60000"/>
                    <a:lumOff val="40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184837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DAE5A46-909A-4CB8-A7F4-83BC10F6A57E}"/>
              </a:ext>
            </a:extLst>
          </p:cNvPr>
          <p:cNvSpPr txBox="1">
            <a:spLocks/>
          </p:cNvSpPr>
          <p:nvPr/>
        </p:nvSpPr>
        <p:spPr>
          <a:xfrm>
            <a:off x="1148661" y="1639351"/>
            <a:ext cx="4659982" cy="5750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“五型”班组检查准备工作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900A7FD-32C9-412E-BF42-5EC929338DA6}"/>
              </a:ext>
            </a:extLst>
          </p:cNvPr>
          <p:cNvSpPr txBox="1"/>
          <p:nvPr/>
        </p:nvSpPr>
        <p:spPr>
          <a:xfrm>
            <a:off x="1148661" y="2531339"/>
            <a:ext cx="6097836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zh-CN" sz="2000" b="1" dirty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chemeClr val="accent1"/>
                </a:solidFill>
                <a:cs typeface="+mn-ea"/>
                <a:sym typeface="+mn-lt"/>
              </a:rPr>
              <a:t>、建立检查组织</a:t>
            </a:r>
            <a:endParaRPr lang="en-US" altLang="zh-CN" sz="20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zh-CN" altLang="en-US" sz="1800" dirty="0">
                <a:cs typeface="+mn-ea"/>
                <a:sym typeface="+mn-lt"/>
              </a:rPr>
              <a:t>（生产、设备、安全、人事、党群、工会等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F59F42A-19E7-44CA-93D3-E1E92DB9C8D4}"/>
              </a:ext>
            </a:extLst>
          </p:cNvPr>
          <p:cNvSpPr txBox="1"/>
          <p:nvPr/>
        </p:nvSpPr>
        <p:spPr>
          <a:xfrm>
            <a:off x="7197533" y="1726645"/>
            <a:ext cx="4321367" cy="4509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US" altLang="zh-CN" sz="2000" b="1" dirty="0">
                <a:solidFill>
                  <a:schemeClr val="accent1"/>
                </a:solidFill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chemeClr val="accent1"/>
                </a:solidFill>
                <a:cs typeface="+mn-ea"/>
                <a:sym typeface="+mn-lt"/>
              </a:rPr>
              <a:t>、检查的常用方式</a:t>
            </a:r>
            <a:endParaRPr lang="en-US" altLang="zh-CN" sz="20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800" dirty="0">
                <a:cs typeface="+mn-ea"/>
                <a:sym typeface="+mn-lt"/>
              </a:rPr>
              <a:t>跟踪检查和阶段检查相结合</a:t>
            </a:r>
            <a:endParaRPr lang="en-US" altLang="zh-CN" sz="18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800" dirty="0">
                <a:cs typeface="+mn-ea"/>
                <a:sym typeface="+mn-lt"/>
              </a:rPr>
              <a:t>由上而下检查同由下而上检查相结合</a:t>
            </a:r>
            <a:endParaRPr lang="en-US" altLang="zh-CN" sz="18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800" dirty="0">
                <a:cs typeface="+mn-ea"/>
                <a:sym typeface="+mn-lt"/>
              </a:rPr>
              <a:t>多种检查方法相结合</a:t>
            </a:r>
            <a:endParaRPr lang="en-US" altLang="zh-CN" sz="1800" dirty="0">
              <a:cs typeface="+mn-ea"/>
              <a:sym typeface="+mn-lt"/>
            </a:endParaRPr>
          </a:p>
          <a:p>
            <a:pPr marL="0" indent="0">
              <a:buNone/>
              <a:defRPr/>
            </a:pPr>
            <a:r>
              <a:rPr lang="en-US" altLang="zh-CN" sz="2000" b="1" dirty="0">
                <a:solidFill>
                  <a:schemeClr val="accent1"/>
                </a:solidFill>
                <a:cs typeface="+mn-ea"/>
                <a:sym typeface="+mn-lt"/>
              </a:rPr>
              <a:t>3</a:t>
            </a:r>
            <a:r>
              <a:rPr lang="zh-CN" altLang="en-US" sz="2000" b="1" dirty="0">
                <a:solidFill>
                  <a:schemeClr val="accent1"/>
                </a:solidFill>
                <a:cs typeface="+mn-ea"/>
                <a:sym typeface="+mn-lt"/>
              </a:rPr>
              <a:t>、检查工作要注意的问题</a:t>
            </a:r>
            <a:endParaRPr lang="en-US" altLang="zh-CN" sz="20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800" dirty="0">
                <a:cs typeface="+mn-ea"/>
                <a:sym typeface="+mn-lt"/>
              </a:rPr>
              <a:t>不要乱发表议论</a:t>
            </a:r>
            <a:endParaRPr lang="en-US" altLang="zh-CN" sz="18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800" dirty="0">
                <a:cs typeface="+mn-ea"/>
                <a:sym typeface="+mn-lt"/>
              </a:rPr>
              <a:t>要敢于表扬和批评</a:t>
            </a:r>
            <a:endParaRPr lang="en-US" altLang="zh-CN" sz="18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800" dirty="0">
                <a:cs typeface="+mn-ea"/>
                <a:sym typeface="+mn-lt"/>
              </a:rPr>
              <a:t>要防止走马观花</a:t>
            </a:r>
            <a:endParaRPr lang="en-US" altLang="zh-CN" sz="18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800" dirty="0">
                <a:cs typeface="+mn-ea"/>
                <a:sym typeface="+mn-lt"/>
              </a:rPr>
              <a:t>要切实际解决问题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AF937B1-D8CA-49DE-B212-9C0A3F05B7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90" y="2313620"/>
            <a:ext cx="4659982" cy="465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91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43D7BDF-E6CA-4CC0-820A-5203A0095D6A}"/>
              </a:ext>
            </a:extLst>
          </p:cNvPr>
          <p:cNvSpPr txBox="1"/>
          <p:nvPr/>
        </p:nvSpPr>
        <p:spPr>
          <a:xfrm>
            <a:off x="5089355" y="1152055"/>
            <a:ext cx="24016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第一章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EDEB460-DD73-40B5-8398-A34FD0640005}"/>
              </a:ext>
            </a:extLst>
          </p:cNvPr>
          <p:cNvSpPr txBox="1"/>
          <p:nvPr/>
        </p:nvSpPr>
        <p:spPr>
          <a:xfrm>
            <a:off x="3241276" y="2122530"/>
            <a:ext cx="60978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“五型”班组的主要内容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EA1BEEC-5788-4B81-847C-4C44C7FAD190}"/>
              </a:ext>
            </a:extLst>
          </p:cNvPr>
          <p:cNvSpPr txBox="1"/>
          <p:nvPr/>
        </p:nvSpPr>
        <p:spPr>
          <a:xfrm>
            <a:off x="3241276" y="2891971"/>
            <a:ext cx="60978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Five type team construction training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FAE737F-334A-404B-946C-F593FD4C21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07259" y="1439085"/>
            <a:ext cx="3226349" cy="290577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DBD3E49-A52E-4904-B30F-8EF0CFF4DB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69045" y="736697"/>
            <a:ext cx="1192823" cy="8307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DB7D428-F8EA-45D0-AEE2-31EBA3C1B7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341" y="1439084"/>
            <a:ext cx="3467907" cy="290577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C5426C3-C1B5-41F2-B3B6-AFC019C911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63" y="789614"/>
            <a:ext cx="1192823" cy="83071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69FB723-1FD9-4FA6-8A8A-0DA9F4390F1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22" y="2625715"/>
            <a:ext cx="5091971" cy="50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26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Sing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89951" y="1409819"/>
            <a:ext cx="8448012" cy="4675776"/>
            <a:chOff x="1691680" y="1130754"/>
            <a:chExt cx="5485126" cy="3035888"/>
          </a:xfrm>
        </p:grpSpPr>
        <p:sp>
          <p:nvSpPr>
            <p:cNvPr id="10" name="椭圆 7"/>
            <p:cNvSpPr/>
            <p:nvPr/>
          </p:nvSpPr>
          <p:spPr>
            <a:xfrm>
              <a:off x="2536139" y="2869762"/>
              <a:ext cx="3856079" cy="906479"/>
            </a:xfrm>
            <a:custGeom>
              <a:avLst/>
              <a:gdLst>
                <a:gd name="connsiteX0" fmla="*/ 5141438 w 5232878"/>
                <a:gd name="connsiteY0" fmla="*/ 0 h 1208638"/>
                <a:gd name="connsiteX1" fmla="*/ 2570719 w 5232878"/>
                <a:gd name="connsiteY1" fmla="*/ 1208638 h 1208638"/>
                <a:gd name="connsiteX2" fmla="*/ 0 w 5232878"/>
                <a:gd name="connsiteY2" fmla="*/ 0 h 1208638"/>
                <a:gd name="connsiteX3" fmla="*/ 5232878 w 5232878"/>
                <a:gd name="connsiteY3" fmla="*/ 91440 h 1208638"/>
                <a:gd name="connsiteX0" fmla="*/ 5141438 w 5141438"/>
                <a:gd name="connsiteY0" fmla="*/ 0 h 1208638"/>
                <a:gd name="connsiteX1" fmla="*/ 2570719 w 5141438"/>
                <a:gd name="connsiteY1" fmla="*/ 1208638 h 1208638"/>
                <a:gd name="connsiteX2" fmla="*/ 0 w 5141438"/>
                <a:gd name="connsiteY2" fmla="*/ 0 h 1208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41438" h="1208638">
                  <a:moveTo>
                    <a:pt x="5141438" y="0"/>
                  </a:moveTo>
                  <a:cubicBezTo>
                    <a:pt x="4741027" y="708082"/>
                    <a:pt x="3740838" y="1208638"/>
                    <a:pt x="2570719" y="1208638"/>
                  </a:cubicBezTo>
                  <a:cubicBezTo>
                    <a:pt x="1400600" y="1208638"/>
                    <a:pt x="400411" y="708082"/>
                    <a:pt x="0" y="0"/>
                  </a:cubicBez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4" tIns="34282" rIns="68564" bIns="34282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799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461411" y="2420562"/>
              <a:ext cx="2768" cy="135568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40"/>
            <p:cNvSpPr txBox="1"/>
            <p:nvPr/>
          </p:nvSpPr>
          <p:spPr>
            <a:xfrm>
              <a:off x="1691680" y="3357491"/>
              <a:ext cx="1458162" cy="684418"/>
            </a:xfrm>
            <a:prstGeom prst="rect">
              <a:avLst/>
            </a:prstGeom>
            <a:noFill/>
          </p:spPr>
          <p:txBody>
            <a:bodyPr wrap="square" lIns="68564" tIns="34282" rIns="68564" bIns="3428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  <a:defRPr/>
              </a:pPr>
              <a:r>
                <a:rPr lang="en-US" altLang="zh-CN" sz="1600" dirty="0">
                  <a:cs typeface="+mn-ea"/>
                  <a:sym typeface="+mn-lt"/>
                </a:rPr>
                <a:t>1.</a:t>
              </a:r>
              <a:r>
                <a:rPr lang="zh-CN" altLang="en-US" sz="1600" dirty="0">
                  <a:cs typeface="+mn-ea"/>
                  <a:sym typeface="+mn-lt"/>
                </a:rPr>
                <a:t>收集信息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定期报告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定期会议制度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开展现场检查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676508" y="1130754"/>
              <a:ext cx="1563387" cy="1563386"/>
              <a:chOff x="2848131" y="1860029"/>
              <a:chExt cx="3807502" cy="3807502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99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文本框 91"/>
              <p:cNvSpPr txBox="1"/>
              <p:nvPr/>
            </p:nvSpPr>
            <p:spPr>
              <a:xfrm>
                <a:off x="2848131" y="2991357"/>
                <a:ext cx="3617638" cy="1508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“五型”班组检</a:t>
                </a:r>
                <a:endParaRPr lang="en-US" altLang="zh-CN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28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查考核流程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791609" y="3917085"/>
              <a:ext cx="1458162" cy="204819"/>
            </a:xfrm>
            <a:prstGeom prst="rect">
              <a:avLst/>
            </a:prstGeom>
            <a:noFill/>
          </p:spPr>
          <p:txBody>
            <a:bodyPr wrap="square" lIns="68564" tIns="34282" rIns="68564" bIns="3428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2.</a:t>
              </a:r>
              <a:r>
                <a:rPr lang="zh-CN" altLang="en-US" sz="1600" dirty="0">
                  <a:cs typeface="+mn-ea"/>
                  <a:sym typeface="+mn-lt"/>
                </a:rPr>
                <a:t>给予评价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52440" y="3961823"/>
              <a:ext cx="1458162" cy="204819"/>
            </a:xfrm>
            <a:prstGeom prst="rect">
              <a:avLst/>
            </a:prstGeom>
            <a:noFill/>
          </p:spPr>
          <p:txBody>
            <a:bodyPr wrap="square" lIns="68564" tIns="34282" rIns="68564" bIns="3428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3.</a:t>
              </a:r>
              <a:r>
                <a:rPr lang="zh-CN" altLang="en-US" sz="1600" dirty="0">
                  <a:cs typeface="+mn-ea"/>
                  <a:sym typeface="+mn-lt"/>
                </a:rPr>
                <a:t>及时反馈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18644" y="3239612"/>
              <a:ext cx="1458162" cy="204819"/>
            </a:xfrm>
            <a:prstGeom prst="rect">
              <a:avLst/>
            </a:prstGeom>
            <a:noFill/>
          </p:spPr>
          <p:txBody>
            <a:bodyPr wrap="square" lIns="68564" tIns="34282" rIns="68564" bIns="3428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4.</a:t>
              </a:r>
              <a:r>
                <a:rPr lang="zh-CN" altLang="en-US" sz="1600" dirty="0">
                  <a:cs typeface="+mn-ea"/>
                  <a:sym typeface="+mn-lt"/>
                </a:rPr>
                <a:t>整改提高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125411" y="2515670"/>
              <a:ext cx="666198" cy="666198"/>
              <a:chOff x="2170416" y="2515670"/>
              <a:chExt cx="666198" cy="666198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2170416" y="2515670"/>
                <a:ext cx="666198" cy="66619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799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文本框 91"/>
              <p:cNvSpPr txBox="1"/>
              <p:nvPr/>
            </p:nvSpPr>
            <p:spPr>
              <a:xfrm>
                <a:off x="2262045" y="2677666"/>
                <a:ext cx="519567" cy="2997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流程</a:t>
                </a:r>
                <a:endParaRPr lang="en-US" altLang="zh-CN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234329" y="3178200"/>
              <a:ext cx="666198" cy="666198"/>
              <a:chOff x="3279334" y="3178200"/>
              <a:chExt cx="666198" cy="666198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3279334" y="3178200"/>
                <a:ext cx="666198" cy="66619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799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文本框 91"/>
              <p:cNvSpPr txBox="1"/>
              <p:nvPr/>
            </p:nvSpPr>
            <p:spPr>
              <a:xfrm>
                <a:off x="3340422" y="3342022"/>
                <a:ext cx="519446" cy="299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流程</a:t>
                </a:r>
                <a:endParaRPr lang="en-US" altLang="zh-CN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913292" y="3256248"/>
              <a:ext cx="666198" cy="666198"/>
              <a:chOff x="4958297" y="3256248"/>
              <a:chExt cx="666198" cy="66619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958297" y="3256248"/>
                <a:ext cx="666198" cy="66619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799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文本框 91"/>
              <p:cNvSpPr txBox="1"/>
              <p:nvPr/>
            </p:nvSpPr>
            <p:spPr>
              <a:xfrm>
                <a:off x="5035917" y="3435846"/>
                <a:ext cx="519446" cy="299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流程</a:t>
                </a:r>
                <a:endParaRPr lang="en-US" altLang="zh-CN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059118" y="2515670"/>
              <a:ext cx="666198" cy="666198"/>
              <a:chOff x="6104123" y="2515670"/>
              <a:chExt cx="666198" cy="666198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6104123" y="2515670"/>
                <a:ext cx="666198" cy="66619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799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文本框 91"/>
              <p:cNvSpPr txBox="1"/>
              <p:nvPr/>
            </p:nvSpPr>
            <p:spPr>
              <a:xfrm>
                <a:off x="6175000" y="2665244"/>
                <a:ext cx="519446" cy="299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流程</a:t>
                </a:r>
                <a:endParaRPr lang="en-US" altLang="zh-CN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0972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E4DDE6E-D3AD-4280-A4B9-8C9E792880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BC4A2BE-60E7-405F-92F3-BC25B0B89B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65" y="1637245"/>
            <a:ext cx="6894755" cy="387059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E993BBD-2E44-455E-B436-5469C1CD94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5" y="1123438"/>
            <a:ext cx="6096012" cy="609601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85CF8B2-E806-46FB-BCBD-E0FE0D5E0BD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83" y="896713"/>
            <a:ext cx="1192823" cy="83071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43D99A70-FD6F-416A-9100-ED6BE0D40E7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635" y="650083"/>
            <a:ext cx="1323975" cy="1323975"/>
          </a:xfrm>
          <a:prstGeom prst="rect">
            <a:avLst/>
          </a:prstGeom>
        </p:spPr>
      </p:pic>
      <p:sp>
        <p:nvSpPr>
          <p:cNvPr id="14" name="TextBox 9">
            <a:extLst>
              <a:ext uri="{FF2B5EF4-FFF2-40B4-BE49-F238E27FC236}">
                <a16:creationId xmlns="" xmlns:a16="http://schemas.microsoft.com/office/drawing/2014/main" id="{C81CE524-0435-44FD-9BA9-DC0D628CE587}"/>
              </a:ext>
            </a:extLst>
          </p:cNvPr>
          <p:cNvSpPr txBox="1"/>
          <p:nvPr/>
        </p:nvSpPr>
        <p:spPr>
          <a:xfrm>
            <a:off x="2102114" y="815903"/>
            <a:ext cx="3595856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 spc="6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企业管理培训之</a:t>
            </a: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6095F1FE-8AE9-44F1-B272-0F79BF0BA9A3}"/>
              </a:ext>
            </a:extLst>
          </p:cNvPr>
          <p:cNvSpPr txBox="1"/>
          <p:nvPr/>
        </p:nvSpPr>
        <p:spPr>
          <a:xfrm>
            <a:off x="676784" y="1688599"/>
            <a:ext cx="6417046" cy="923281"/>
          </a:xfrm>
          <a:prstGeom prst="rect">
            <a:avLst/>
          </a:prstGeom>
          <a:noFill/>
        </p:spPr>
        <p:txBody>
          <a:bodyPr wrap="none" lIns="91393" tIns="45696" rIns="91393" bIns="45696" rtlCol="0">
            <a:spAutoFit/>
          </a:bodyPr>
          <a:lstStyle/>
          <a:p>
            <a:pPr algn="r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演讲完毕，感谢观看</a:t>
            </a:r>
            <a:endParaRPr lang="en-US" altLang="zh-CN" sz="5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2BE447C6-7E77-4817-863D-AB6755FFD61C}"/>
              </a:ext>
            </a:extLst>
          </p:cNvPr>
          <p:cNvSpPr txBox="1"/>
          <p:nvPr/>
        </p:nvSpPr>
        <p:spPr>
          <a:xfrm>
            <a:off x="1647517" y="2843199"/>
            <a:ext cx="4505049" cy="338506"/>
          </a:xfrm>
          <a:prstGeom prst="rect">
            <a:avLst/>
          </a:prstGeom>
          <a:noFill/>
        </p:spPr>
        <p:txBody>
          <a:bodyPr wrap="none" lIns="91393" tIns="45696" rIns="91393" bIns="45696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Pharmaceutical product introduction PPT template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F2263661-490C-456E-8E5B-F618A5BEFB04}"/>
              </a:ext>
            </a:extLst>
          </p:cNvPr>
          <p:cNvSpPr txBox="1"/>
          <p:nvPr/>
        </p:nvSpPr>
        <p:spPr>
          <a:xfrm>
            <a:off x="2906493" y="3641726"/>
            <a:ext cx="2233678" cy="400110"/>
          </a:xfrm>
          <a:prstGeom prst="rect">
            <a:avLst/>
          </a:prstGeom>
          <a:noFill/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rPr>
              <a:t>演讲人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r>
              <a:rPr lang="zh-CN" altLang="en-US" sz="2000" b="1" dirty="0">
                <a:solidFill>
                  <a:sysClr val="windowText" lastClr="000000"/>
                </a:solidFill>
                <a:cs typeface="+mn-ea"/>
                <a:sym typeface="+mn-lt"/>
              </a:rPr>
              <a:t>优</a:t>
            </a:r>
            <a:r>
              <a:rPr lang="zh-CN" altLang="en-US" sz="2000" b="1" dirty="0" smtClean="0">
                <a:solidFill>
                  <a:sysClr val="windowText" lastClr="000000"/>
                </a:solidFill>
                <a:cs typeface="+mn-ea"/>
                <a:sym typeface="+mn-lt"/>
              </a:rPr>
              <a:t>品</a:t>
            </a:r>
            <a:r>
              <a:rPr lang="en-US" altLang="zh-CN" sz="2000" b="1" dirty="0" smtClean="0">
                <a:solidFill>
                  <a:sysClr val="windowText" lastClr="000000"/>
                </a:solidFill>
                <a:cs typeface="+mn-ea"/>
                <a:sym typeface="+mn-lt"/>
              </a:rPr>
              <a:t>PPT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6BDE91C4-9ECC-427C-8E59-2DA131DBFC17}"/>
              </a:ext>
            </a:extLst>
          </p:cNvPr>
          <p:cNvCxnSpPr/>
          <p:nvPr/>
        </p:nvCxnSpPr>
        <p:spPr>
          <a:xfrm>
            <a:off x="1070807" y="2647923"/>
            <a:ext cx="5915421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iconfont-1187-868307">
            <a:extLst>
              <a:ext uri="{FF2B5EF4-FFF2-40B4-BE49-F238E27FC236}">
                <a16:creationId xmlns="" xmlns:a16="http://schemas.microsoft.com/office/drawing/2014/main" id="{323F1B9C-4E34-4B18-9882-15DD4C49EAE0}"/>
              </a:ext>
            </a:extLst>
          </p:cNvPr>
          <p:cNvSpPr>
            <a:spLocks noChangeAspect="1"/>
          </p:cNvSpPr>
          <p:nvPr/>
        </p:nvSpPr>
        <p:spPr bwMode="auto">
          <a:xfrm>
            <a:off x="2594134" y="3658101"/>
            <a:ext cx="312359" cy="305778"/>
          </a:xfrm>
          <a:custGeom>
            <a:avLst/>
            <a:gdLst>
              <a:gd name="T0" fmla="*/ 2895 w 12754"/>
              <a:gd name="T1" fmla="*/ 3482 h 12486"/>
              <a:gd name="T2" fmla="*/ 6377 w 12754"/>
              <a:gd name="T3" fmla="*/ 0 h 12486"/>
              <a:gd name="T4" fmla="*/ 9859 w 12754"/>
              <a:gd name="T5" fmla="*/ 3482 h 12486"/>
              <a:gd name="T6" fmla="*/ 6377 w 12754"/>
              <a:gd name="T7" fmla="*/ 6963 h 12486"/>
              <a:gd name="T8" fmla="*/ 2895 w 12754"/>
              <a:gd name="T9" fmla="*/ 3482 h 12486"/>
              <a:gd name="T10" fmla="*/ 0 w 12754"/>
              <a:gd name="T11" fmla="*/ 12468 h 12486"/>
              <a:gd name="T12" fmla="*/ 3586 w 12754"/>
              <a:gd name="T13" fmla="*/ 7045 h 12486"/>
              <a:gd name="T14" fmla="*/ 6377 w 12754"/>
              <a:gd name="T15" fmla="*/ 8014 h 12486"/>
              <a:gd name="T16" fmla="*/ 9182 w 12754"/>
              <a:gd name="T17" fmla="*/ 7036 h 12486"/>
              <a:gd name="T18" fmla="*/ 12754 w 12754"/>
              <a:gd name="T19" fmla="*/ 12468 h 12486"/>
              <a:gd name="T20" fmla="*/ 0 w 12754"/>
              <a:gd name="T21" fmla="*/ 12468 h 12486"/>
              <a:gd name="T22" fmla="*/ 0 w 12754"/>
              <a:gd name="T23" fmla="*/ 12468 h 1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754" h="12486">
                <a:moveTo>
                  <a:pt x="2895" y="3482"/>
                </a:moveTo>
                <a:cubicBezTo>
                  <a:pt x="2895" y="1562"/>
                  <a:pt x="4457" y="0"/>
                  <a:pt x="6377" y="0"/>
                </a:cubicBezTo>
                <a:cubicBezTo>
                  <a:pt x="8297" y="0"/>
                  <a:pt x="9859" y="1562"/>
                  <a:pt x="9859" y="3482"/>
                </a:cubicBezTo>
                <a:cubicBezTo>
                  <a:pt x="9859" y="5402"/>
                  <a:pt x="8297" y="6963"/>
                  <a:pt x="6377" y="6963"/>
                </a:cubicBezTo>
                <a:cubicBezTo>
                  <a:pt x="4457" y="6963"/>
                  <a:pt x="2895" y="5402"/>
                  <a:pt x="2895" y="3482"/>
                </a:cubicBezTo>
                <a:close/>
                <a:moveTo>
                  <a:pt x="0" y="12468"/>
                </a:moveTo>
                <a:cubicBezTo>
                  <a:pt x="75" y="11626"/>
                  <a:pt x="479" y="8643"/>
                  <a:pt x="3586" y="7045"/>
                </a:cubicBezTo>
                <a:cubicBezTo>
                  <a:pt x="4356" y="7650"/>
                  <a:pt x="5324" y="8014"/>
                  <a:pt x="6377" y="8014"/>
                </a:cubicBezTo>
                <a:cubicBezTo>
                  <a:pt x="7436" y="8014"/>
                  <a:pt x="8409" y="7647"/>
                  <a:pt x="9182" y="7036"/>
                </a:cubicBezTo>
                <a:cubicBezTo>
                  <a:pt x="12302" y="8627"/>
                  <a:pt x="12678" y="11589"/>
                  <a:pt x="12754" y="12468"/>
                </a:cubicBezTo>
                <a:cubicBezTo>
                  <a:pt x="12736" y="12486"/>
                  <a:pt x="18" y="12470"/>
                  <a:pt x="0" y="12468"/>
                </a:cubicBezTo>
                <a:close/>
                <a:moveTo>
                  <a:pt x="0" y="12468"/>
                </a:move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54755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800"/>
                            </p:stCondLst>
                            <p:childTnLst>
                              <p:par>
                                <p:cTn id="2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9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animClr clrSpc="rgb" dir="cw">
                                      <p:cBhvr>
                                        <p:cTn id="30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00"/>
                            </p:stCondLst>
                            <p:childTnLst>
                              <p:par>
                                <p:cTn id="44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35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8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5" grpId="1"/>
      <p:bldP spid="16" grpId="0"/>
      <p:bldP spid="16" grpId="1"/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391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E5AB67C4-1AC2-483E-95D8-ABA526B2AF30}"/>
              </a:ext>
            </a:extLst>
          </p:cNvPr>
          <p:cNvGrpSpPr/>
          <p:nvPr/>
        </p:nvGrpSpPr>
        <p:grpSpPr>
          <a:xfrm>
            <a:off x="6235546" y="2181493"/>
            <a:ext cx="4656221" cy="3503364"/>
            <a:chOff x="6389782" y="2181493"/>
            <a:chExt cx="4656221" cy="3503364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571D9EAE-7AD4-4BC3-923B-ABC2367541E5}"/>
                </a:ext>
              </a:extLst>
            </p:cNvPr>
            <p:cNvGrpSpPr/>
            <p:nvPr/>
          </p:nvGrpSpPr>
          <p:grpSpPr>
            <a:xfrm>
              <a:off x="6389782" y="2181493"/>
              <a:ext cx="4656221" cy="3503364"/>
              <a:chOff x="1148656" y="1757200"/>
              <a:chExt cx="9897348" cy="1979382"/>
            </a:xfrm>
          </p:grpSpPr>
          <p:sp>
            <p:nvSpPr>
              <p:cNvPr id="4" name="圆角矩形 2">
                <a:extLst>
                  <a:ext uri="{FF2B5EF4-FFF2-40B4-BE49-F238E27FC236}">
                    <a16:creationId xmlns="" xmlns:a16="http://schemas.microsoft.com/office/drawing/2014/main" id="{26D72D39-DABA-4AE6-98F5-8235CC775F39}"/>
                  </a:ext>
                </a:extLst>
              </p:cNvPr>
              <p:cNvSpPr/>
              <p:nvPr/>
            </p:nvSpPr>
            <p:spPr>
              <a:xfrm>
                <a:off x="1198880" y="1816617"/>
                <a:ext cx="9794240" cy="1860795"/>
              </a:xfrm>
              <a:prstGeom prst="roundRect">
                <a:avLst>
                  <a:gd name="adj" fmla="val 0"/>
                </a:avLst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4" tIns="60941" rIns="121884" bIns="60941"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" name="矩形 93">
                <a:extLst>
                  <a:ext uri="{FF2B5EF4-FFF2-40B4-BE49-F238E27FC236}">
                    <a16:creationId xmlns="" xmlns:a16="http://schemas.microsoft.com/office/drawing/2014/main" id="{5A8B82D3-BC3B-4FF2-B05D-8850B4EE3FC4}"/>
                  </a:ext>
                </a:extLst>
              </p:cNvPr>
              <p:cNvSpPr/>
              <p:nvPr/>
            </p:nvSpPr>
            <p:spPr>
              <a:xfrm>
                <a:off x="1148656" y="1757200"/>
                <a:ext cx="384043" cy="384043"/>
              </a:xfrm>
              <a:custGeom>
                <a:avLst/>
                <a:gdLst/>
                <a:ahLst/>
                <a:cxnLst/>
                <a:rect l="l" t="t" r="r" b="b"/>
                <a:pathLst>
                  <a:path w="504056" h="504056">
                    <a:moveTo>
                      <a:pt x="0" y="0"/>
                    </a:moveTo>
                    <a:lnTo>
                      <a:pt x="504056" y="0"/>
                    </a:lnTo>
                    <a:lnTo>
                      <a:pt x="504056" y="144016"/>
                    </a:lnTo>
                    <a:lnTo>
                      <a:pt x="144016" y="144016"/>
                    </a:lnTo>
                    <a:lnTo>
                      <a:pt x="144016" y="504056"/>
                    </a:lnTo>
                    <a:lnTo>
                      <a:pt x="0" y="50405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4" tIns="60941" rIns="121884" bIns="60941"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" name="矩形 93">
                <a:extLst>
                  <a:ext uri="{FF2B5EF4-FFF2-40B4-BE49-F238E27FC236}">
                    <a16:creationId xmlns="" xmlns:a16="http://schemas.microsoft.com/office/drawing/2014/main" id="{29B07BFB-BD8F-4B4B-8A39-899358D47D28}"/>
                  </a:ext>
                </a:extLst>
              </p:cNvPr>
              <p:cNvSpPr/>
              <p:nvPr/>
            </p:nvSpPr>
            <p:spPr>
              <a:xfrm rot="10800000">
                <a:off x="10661961" y="3352539"/>
                <a:ext cx="384043" cy="384043"/>
              </a:xfrm>
              <a:custGeom>
                <a:avLst/>
                <a:gdLst/>
                <a:ahLst/>
                <a:cxnLst/>
                <a:rect l="l" t="t" r="r" b="b"/>
                <a:pathLst>
                  <a:path w="504056" h="504056">
                    <a:moveTo>
                      <a:pt x="0" y="0"/>
                    </a:moveTo>
                    <a:lnTo>
                      <a:pt x="504056" y="0"/>
                    </a:lnTo>
                    <a:lnTo>
                      <a:pt x="504056" y="144016"/>
                    </a:lnTo>
                    <a:lnTo>
                      <a:pt x="144016" y="144016"/>
                    </a:lnTo>
                    <a:lnTo>
                      <a:pt x="144016" y="504056"/>
                    </a:lnTo>
                    <a:lnTo>
                      <a:pt x="0" y="50405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4" tIns="60941" rIns="121884" bIns="60941"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251AB804-E077-40D0-8789-A36DA7F83605}"/>
                </a:ext>
              </a:extLst>
            </p:cNvPr>
            <p:cNvSpPr txBox="1"/>
            <p:nvPr/>
          </p:nvSpPr>
          <p:spPr>
            <a:xfrm>
              <a:off x="6893804" y="3351106"/>
              <a:ext cx="3836624" cy="19938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Tx/>
                <a:buNone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600" b="1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班组建设是企业在班组管理中，运用科学管理的方法，不断提高班组劳动效率，增强班组整体素质，培育班组集体精神的一项综合性的基础建设工作。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264F5B28-F604-4D0E-98EA-116B9151C7BD}"/>
                </a:ext>
              </a:extLst>
            </p:cNvPr>
            <p:cNvSpPr txBox="1"/>
            <p:nvPr/>
          </p:nvSpPr>
          <p:spPr>
            <a:xfrm>
              <a:off x="7288575" y="2476501"/>
              <a:ext cx="3047082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400" spc="300" dirty="0">
                  <a:solidFill>
                    <a:schemeClr val="accent1"/>
                  </a:solidFill>
                  <a:cs typeface="+mn-ea"/>
                  <a:sym typeface="+mn-lt"/>
                </a:rPr>
                <a:t>班组建设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A291B590-9649-4659-AE2B-84A986A38A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1761" y="1548698"/>
            <a:ext cx="4769392" cy="476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91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80C04436-A825-41B4-8099-14AA29B496EC}"/>
              </a:ext>
            </a:extLst>
          </p:cNvPr>
          <p:cNvGrpSpPr/>
          <p:nvPr/>
        </p:nvGrpSpPr>
        <p:grpSpPr>
          <a:xfrm>
            <a:off x="892969" y="2124099"/>
            <a:ext cx="10393361" cy="4298736"/>
            <a:chOff x="794777" y="1476632"/>
            <a:chExt cx="7631210" cy="3156299"/>
          </a:xfrm>
        </p:grpSpPr>
        <p:sp>
          <p:nvSpPr>
            <p:cNvPr id="42" name="Block Arc 51">
              <a:extLst>
                <a:ext uri="{FF2B5EF4-FFF2-40B4-BE49-F238E27FC236}">
                  <a16:creationId xmlns="" xmlns:a16="http://schemas.microsoft.com/office/drawing/2014/main" id="{5E5A4B95-7462-4828-BE5E-8E322B6D40CA}"/>
                </a:ext>
              </a:extLst>
            </p:cNvPr>
            <p:cNvSpPr/>
            <p:nvPr/>
          </p:nvSpPr>
          <p:spPr>
            <a:xfrm>
              <a:off x="925713" y="1728758"/>
              <a:ext cx="1663609" cy="1662113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anchor="ctr"/>
            <a:lstStyle/>
            <a:p>
              <a:pPr algn="ctr" defTabSz="1031408">
                <a:defRPr/>
              </a:pPr>
              <a:endParaRPr lang="en-US" sz="4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3" name="Block Arc 52">
              <a:extLst>
                <a:ext uri="{FF2B5EF4-FFF2-40B4-BE49-F238E27FC236}">
                  <a16:creationId xmlns="" xmlns:a16="http://schemas.microsoft.com/office/drawing/2014/main" id="{F395B2EC-7D6E-4DFB-A6CA-238F4D5339DF}"/>
                </a:ext>
              </a:extLst>
            </p:cNvPr>
            <p:cNvSpPr/>
            <p:nvPr/>
          </p:nvSpPr>
          <p:spPr>
            <a:xfrm rot="10800000">
              <a:off x="2332161" y="1725583"/>
              <a:ext cx="1663609" cy="1663700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32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44" name="Block Arc 53">
              <a:extLst>
                <a:ext uri="{FF2B5EF4-FFF2-40B4-BE49-F238E27FC236}">
                  <a16:creationId xmlns="" xmlns:a16="http://schemas.microsoft.com/office/drawing/2014/main" id="{D5278A9A-EA05-47E6-B16F-70291FE7DC37}"/>
                </a:ext>
              </a:extLst>
            </p:cNvPr>
            <p:cNvSpPr/>
            <p:nvPr/>
          </p:nvSpPr>
          <p:spPr>
            <a:xfrm>
              <a:off x="3740196" y="1728758"/>
              <a:ext cx="1663609" cy="1662113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anchor="ctr"/>
            <a:lstStyle/>
            <a:p>
              <a:pPr algn="ctr" defTabSz="1031408">
                <a:defRPr/>
              </a:pPr>
              <a:endParaRPr lang="en-US" sz="4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Block Arc 54">
              <a:extLst>
                <a:ext uri="{FF2B5EF4-FFF2-40B4-BE49-F238E27FC236}">
                  <a16:creationId xmlns="" xmlns:a16="http://schemas.microsoft.com/office/drawing/2014/main" id="{84545798-3819-4AE9-BC77-E5ABDD62DC5B}"/>
                </a:ext>
              </a:extLst>
            </p:cNvPr>
            <p:cNvSpPr/>
            <p:nvPr/>
          </p:nvSpPr>
          <p:spPr>
            <a:xfrm rot="10800000">
              <a:off x="5146643" y="1725583"/>
              <a:ext cx="1663609" cy="1663700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32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47" name="Block Arc 55">
              <a:extLst>
                <a:ext uri="{FF2B5EF4-FFF2-40B4-BE49-F238E27FC236}">
                  <a16:creationId xmlns="" xmlns:a16="http://schemas.microsoft.com/office/drawing/2014/main" id="{FCF8F99E-2200-49E5-AEE2-F0180AA953CF}"/>
                </a:ext>
              </a:extLst>
            </p:cNvPr>
            <p:cNvSpPr/>
            <p:nvPr/>
          </p:nvSpPr>
          <p:spPr>
            <a:xfrm>
              <a:off x="6554680" y="1728758"/>
              <a:ext cx="1663609" cy="1662113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anchor="ctr"/>
            <a:lstStyle/>
            <a:p>
              <a:pPr algn="ctr" defTabSz="1031408">
                <a:defRPr/>
              </a:pPr>
              <a:endParaRPr lang="en-US" sz="4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62">
              <a:extLst>
                <a:ext uri="{FF2B5EF4-FFF2-40B4-BE49-F238E27FC236}">
                  <a16:creationId xmlns="" xmlns:a16="http://schemas.microsoft.com/office/drawing/2014/main" id="{93E13CA8-593F-4EC8-90A1-222CDCA19776}"/>
                </a:ext>
              </a:extLst>
            </p:cNvPr>
            <p:cNvSpPr/>
            <p:nvPr/>
          </p:nvSpPr>
          <p:spPr>
            <a:xfrm>
              <a:off x="1278119" y="2093883"/>
              <a:ext cx="966734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2838" tIns="182838" rIns="157972" bIns="157972" spcCol="903" anchor="ctr"/>
            <a:lstStyle/>
            <a:p>
              <a:pPr algn="ctr" defTabSz="888813">
                <a:spcAft>
                  <a:spcPct val="35000"/>
                </a:spcAft>
                <a:defRPr/>
              </a:pPr>
              <a:r>
                <a:rPr lang="en-US" sz="6600" dirty="0"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49" name="Freeform 63">
              <a:extLst>
                <a:ext uri="{FF2B5EF4-FFF2-40B4-BE49-F238E27FC236}">
                  <a16:creationId xmlns="" xmlns:a16="http://schemas.microsoft.com/office/drawing/2014/main" id="{CD0844C0-562E-467E-9698-455FD262B94D}"/>
                </a:ext>
              </a:extLst>
            </p:cNvPr>
            <p:cNvSpPr/>
            <p:nvPr/>
          </p:nvSpPr>
          <p:spPr>
            <a:xfrm>
              <a:off x="2687742" y="2093883"/>
              <a:ext cx="966734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6600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50" name="Freeform 64">
              <a:extLst>
                <a:ext uri="{FF2B5EF4-FFF2-40B4-BE49-F238E27FC236}">
                  <a16:creationId xmlns="" xmlns:a16="http://schemas.microsoft.com/office/drawing/2014/main" id="{DC2294FA-7759-460B-A4E0-C4156468BAC3}"/>
                </a:ext>
              </a:extLst>
            </p:cNvPr>
            <p:cNvSpPr/>
            <p:nvPr/>
          </p:nvSpPr>
          <p:spPr>
            <a:xfrm>
              <a:off x="4097364" y="2093883"/>
              <a:ext cx="966734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2838" tIns="182838" rIns="157972" bIns="157972" spcCol="903" anchor="ctr"/>
            <a:lstStyle/>
            <a:p>
              <a:pPr algn="ctr" defTabSz="888813">
                <a:spcAft>
                  <a:spcPct val="35000"/>
                </a:spcAft>
                <a:defRPr/>
              </a:pPr>
              <a:r>
                <a:rPr lang="en-US" sz="6600" dirty="0"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51" name="Freeform 65">
              <a:extLst>
                <a:ext uri="{FF2B5EF4-FFF2-40B4-BE49-F238E27FC236}">
                  <a16:creationId xmlns="" xmlns:a16="http://schemas.microsoft.com/office/drawing/2014/main" id="{78B5A7E7-9F0F-4A6F-A3C9-8A6ADF269F0F}"/>
                </a:ext>
              </a:extLst>
            </p:cNvPr>
            <p:cNvSpPr/>
            <p:nvPr/>
          </p:nvSpPr>
          <p:spPr>
            <a:xfrm>
              <a:off x="5506988" y="2093883"/>
              <a:ext cx="966734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6600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52" name="Freeform 66">
              <a:extLst>
                <a:ext uri="{FF2B5EF4-FFF2-40B4-BE49-F238E27FC236}">
                  <a16:creationId xmlns="" xmlns:a16="http://schemas.microsoft.com/office/drawing/2014/main" id="{990E52B5-E78C-444B-B8DC-9F55A254D52D}"/>
                </a:ext>
              </a:extLst>
            </p:cNvPr>
            <p:cNvSpPr/>
            <p:nvPr/>
          </p:nvSpPr>
          <p:spPr>
            <a:xfrm>
              <a:off x="6918197" y="2093883"/>
              <a:ext cx="965147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2838" tIns="182838" rIns="157972" bIns="157972" spcCol="903" anchor="ctr"/>
            <a:lstStyle/>
            <a:p>
              <a:pPr algn="ctr" defTabSz="888813">
                <a:spcAft>
                  <a:spcPct val="35000"/>
                </a:spcAft>
                <a:defRPr/>
              </a:pPr>
              <a:r>
                <a:rPr lang="en-US" sz="6600" dirty="0"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54" name="Text Placeholder 2">
              <a:extLst>
                <a:ext uri="{FF2B5EF4-FFF2-40B4-BE49-F238E27FC236}">
                  <a16:creationId xmlns="" xmlns:a16="http://schemas.microsoft.com/office/drawing/2014/main" id="{5D3E353B-A543-4581-B062-6FEB23500F08}"/>
                </a:ext>
              </a:extLst>
            </p:cNvPr>
            <p:cNvSpPr txBox="1">
              <a:spLocks/>
            </p:cNvSpPr>
            <p:nvPr/>
          </p:nvSpPr>
          <p:spPr>
            <a:xfrm>
              <a:off x="794777" y="3699479"/>
              <a:ext cx="2410083" cy="933452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基础</a:t>
              </a:r>
              <a:r>
                <a:rPr lang="en-US" altLang="zh-CN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: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作业标准 </a:t>
              </a:r>
              <a:r>
                <a:rPr lang="en-US" altLang="zh-CN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,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 标准作业   </a:t>
              </a:r>
              <a:endParaRPr lang="zh-CN" altLang="en-US" sz="1400" spc="3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6" name="Text Placeholder 2">
              <a:extLst>
                <a:ext uri="{FF2B5EF4-FFF2-40B4-BE49-F238E27FC236}">
                  <a16:creationId xmlns="" xmlns:a16="http://schemas.microsoft.com/office/drawing/2014/main" id="{71DB2C4E-6D14-43DF-A0D2-CF754DCB505C}"/>
                </a:ext>
              </a:extLst>
            </p:cNvPr>
            <p:cNvSpPr txBox="1">
              <a:spLocks/>
            </p:cNvSpPr>
            <p:nvPr/>
          </p:nvSpPr>
          <p:spPr>
            <a:xfrm>
              <a:off x="2162524" y="1476632"/>
              <a:ext cx="2105700" cy="411351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8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 </a:t>
              </a:r>
              <a:r>
                <a:rPr lang="zh-CN" altLang="en-US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载体</a:t>
              </a:r>
              <a:r>
                <a:rPr lang="en-US" altLang="zh-CN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: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改善提案</a:t>
              </a:r>
              <a:r>
                <a:rPr lang="en-US" altLang="zh-CN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QC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小团队</a:t>
              </a:r>
              <a:endParaRPr lang="zh-CN" altLang="en-US" sz="1400" spc="3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8" name="Text Placeholder 2">
              <a:extLst>
                <a:ext uri="{FF2B5EF4-FFF2-40B4-BE49-F238E27FC236}">
                  <a16:creationId xmlns="" xmlns:a16="http://schemas.microsoft.com/office/drawing/2014/main" id="{7E54AF0E-A06A-4D01-B9CD-9CC7F0D24CA8}"/>
                </a:ext>
              </a:extLst>
            </p:cNvPr>
            <p:cNvSpPr txBox="1">
              <a:spLocks/>
            </p:cNvSpPr>
            <p:nvPr/>
          </p:nvSpPr>
          <p:spPr>
            <a:xfrm>
              <a:off x="3869871" y="3699479"/>
              <a:ext cx="1630035" cy="411351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要领</a:t>
              </a:r>
              <a:r>
                <a:rPr lang="en-US" altLang="zh-CN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: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目标系统，日清控制，激励机制    </a:t>
              </a:r>
              <a:endParaRPr lang="zh-CN" altLang="en-US" sz="1400" spc="3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0" name="Text Placeholder 2">
              <a:extLst>
                <a:ext uri="{FF2B5EF4-FFF2-40B4-BE49-F238E27FC236}">
                  <a16:creationId xmlns="" xmlns:a16="http://schemas.microsoft.com/office/drawing/2014/main" id="{8519B33A-84A4-433A-B67E-B536D8A2B916}"/>
                </a:ext>
              </a:extLst>
            </p:cNvPr>
            <p:cNvSpPr txBox="1">
              <a:spLocks/>
            </p:cNvSpPr>
            <p:nvPr/>
          </p:nvSpPr>
          <p:spPr>
            <a:xfrm>
              <a:off x="5251631" y="1511571"/>
              <a:ext cx="1630035" cy="411351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精髓</a:t>
              </a:r>
              <a:r>
                <a:rPr lang="en-US" altLang="zh-CN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: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四会人才</a:t>
              </a:r>
              <a:r>
                <a:rPr lang="en-US" altLang="zh-CN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,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五型班组</a:t>
              </a:r>
              <a:r>
                <a:rPr lang="en-US" altLang="zh-CN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.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六化现场    </a:t>
              </a:r>
              <a:endParaRPr lang="zh-CN" altLang="en-US" sz="1400" spc="3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2" name="Text Placeholder 2">
              <a:extLst>
                <a:ext uri="{FF2B5EF4-FFF2-40B4-BE49-F238E27FC236}">
                  <a16:creationId xmlns="" xmlns:a16="http://schemas.microsoft.com/office/drawing/2014/main" id="{F7421A88-620A-4A8C-A346-C9A1A2F6F8E5}"/>
                </a:ext>
              </a:extLst>
            </p:cNvPr>
            <p:cNvSpPr txBox="1">
              <a:spLocks/>
            </p:cNvSpPr>
            <p:nvPr/>
          </p:nvSpPr>
          <p:spPr>
            <a:xfrm>
              <a:off x="6795952" y="3741411"/>
              <a:ext cx="1630035" cy="411351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目标</a:t>
              </a:r>
              <a:r>
                <a:rPr lang="en-US" altLang="zh-CN" sz="20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: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自主管理</a:t>
              </a:r>
              <a:r>
                <a:rPr lang="en-US" altLang="zh-CN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,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自主改善</a:t>
              </a:r>
              <a:r>
                <a:rPr lang="en-US" altLang="zh-CN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,</a:t>
              </a:r>
              <a:r>
                <a:rPr lang="zh-CN" altLang="en-US" sz="1600" spc="3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自主提升</a:t>
              </a:r>
              <a:endParaRPr lang="zh-CN" altLang="en-US" sz="1400" spc="3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173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E90873B-6111-453A-B64C-CD832F047EFB}"/>
              </a:ext>
            </a:extLst>
          </p:cNvPr>
          <p:cNvSpPr txBox="1"/>
          <p:nvPr/>
        </p:nvSpPr>
        <p:spPr>
          <a:xfrm>
            <a:off x="6506349" y="2068283"/>
            <a:ext cx="4372907" cy="52322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bg1"/>
                </a:solidFill>
                <a:cs typeface="+mn-ea"/>
                <a:sym typeface="+mn-lt"/>
              </a:rPr>
              <a:t>五型班组的总体目标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C4BBAFA0-0DBE-4644-8AD2-60AA7964B933}"/>
              </a:ext>
            </a:extLst>
          </p:cNvPr>
          <p:cNvGrpSpPr/>
          <p:nvPr/>
        </p:nvGrpSpPr>
        <p:grpSpPr>
          <a:xfrm>
            <a:off x="6506349" y="3316077"/>
            <a:ext cx="4372908" cy="2432433"/>
            <a:chOff x="6737704" y="3701667"/>
            <a:chExt cx="4372908" cy="2432433"/>
          </a:xfrm>
        </p:grpSpPr>
        <p:sp>
          <p:nvSpPr>
            <p:cNvPr id="2" name="îṡļîḑé">
              <a:extLst>
                <a:ext uri="{FF2B5EF4-FFF2-40B4-BE49-F238E27FC236}">
                  <a16:creationId xmlns="" xmlns:a16="http://schemas.microsoft.com/office/drawing/2014/main" id="{F5C4F327-BD5D-4250-813C-1BF1D032B6AF}"/>
                </a:ext>
              </a:extLst>
            </p:cNvPr>
            <p:cNvSpPr/>
            <p:nvPr/>
          </p:nvSpPr>
          <p:spPr>
            <a:xfrm>
              <a:off x="7826170" y="4321034"/>
              <a:ext cx="2189629" cy="181306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cs typeface="+mn-ea"/>
                <a:sym typeface="+mn-lt"/>
              </a:endParaRPr>
            </a:p>
          </p:txBody>
        </p:sp>
        <p:sp>
          <p:nvSpPr>
            <p:cNvPr id="3" name="ïṡḷïḋé">
              <a:extLst>
                <a:ext uri="{FF2B5EF4-FFF2-40B4-BE49-F238E27FC236}">
                  <a16:creationId xmlns="" xmlns:a16="http://schemas.microsoft.com/office/drawing/2014/main" id="{DFCA88DE-1293-46C5-AD73-E0FB63F2B018}"/>
                </a:ext>
              </a:extLst>
            </p:cNvPr>
            <p:cNvSpPr/>
            <p:nvPr/>
          </p:nvSpPr>
          <p:spPr>
            <a:xfrm rot="10800000">
              <a:off x="6737705" y="4321033"/>
              <a:ext cx="2189629" cy="18130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cs typeface="+mn-ea"/>
                <a:sym typeface="+mn-lt"/>
              </a:endParaRPr>
            </a:p>
          </p:txBody>
        </p:sp>
        <p:sp>
          <p:nvSpPr>
            <p:cNvPr id="5" name="ïṡḷïḋé">
              <a:extLst>
                <a:ext uri="{FF2B5EF4-FFF2-40B4-BE49-F238E27FC236}">
                  <a16:creationId xmlns="" xmlns:a16="http://schemas.microsoft.com/office/drawing/2014/main" id="{35B1D032-6269-403E-BD9D-6854BBD4C5C4}"/>
                </a:ext>
              </a:extLst>
            </p:cNvPr>
            <p:cNvSpPr/>
            <p:nvPr/>
          </p:nvSpPr>
          <p:spPr>
            <a:xfrm rot="10800000">
              <a:off x="8920983" y="4321033"/>
              <a:ext cx="2189629" cy="181306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654B8D7D-3ACB-4FBD-9CEA-6E8E7286EC78}"/>
                </a:ext>
              </a:extLst>
            </p:cNvPr>
            <p:cNvSpPr/>
            <p:nvPr/>
          </p:nvSpPr>
          <p:spPr>
            <a:xfrm>
              <a:off x="6737704" y="3701667"/>
              <a:ext cx="4372907" cy="6193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dirty="0">
                  <a:cs typeface="+mn-ea"/>
                  <a:sym typeface="+mn-lt"/>
                </a:rPr>
                <a:t>倡文化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0F2FC5FE-14F3-4835-A524-0F25B684CC03}"/>
                </a:ext>
              </a:extLst>
            </p:cNvPr>
            <p:cNvSpPr txBox="1"/>
            <p:nvPr/>
          </p:nvSpPr>
          <p:spPr>
            <a:xfrm>
              <a:off x="7106060" y="4581235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育人才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3745B558-8929-4347-9DA5-9A8A695AE8FA}"/>
                </a:ext>
              </a:extLst>
            </p:cNvPr>
            <p:cNvSpPr txBox="1"/>
            <p:nvPr/>
          </p:nvSpPr>
          <p:spPr>
            <a:xfrm>
              <a:off x="8136153" y="5357667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建机制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9E2C92D6-4972-4C1C-975B-302871B19DF5}"/>
                </a:ext>
              </a:extLst>
            </p:cNvPr>
            <p:cNvSpPr txBox="1"/>
            <p:nvPr/>
          </p:nvSpPr>
          <p:spPr>
            <a:xfrm>
              <a:off x="9222366" y="4451133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抓落实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8C8B708C-4303-4766-AC47-43EB43F86B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38" y="1397686"/>
            <a:ext cx="4789717" cy="478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265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60400" y="3182694"/>
            <a:ext cx="7625419" cy="2677399"/>
            <a:chOff x="1447336" y="1829388"/>
            <a:chExt cx="5326323" cy="1870152"/>
          </a:xfrm>
        </p:grpSpPr>
        <p:cxnSp>
          <p:nvCxnSpPr>
            <p:cNvPr id="10" name="直接连接符 9"/>
            <p:cNvCxnSpPr/>
            <p:nvPr/>
          </p:nvCxnSpPr>
          <p:spPr>
            <a:xfrm rot="18900000">
              <a:off x="1971641" y="2702866"/>
              <a:ext cx="756137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2700000" flipH="1">
              <a:off x="3207556" y="2718599"/>
              <a:ext cx="756137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18900000">
              <a:off x="4228104" y="2702866"/>
              <a:ext cx="756137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2700000" flipH="1">
              <a:off x="5527774" y="2718599"/>
              <a:ext cx="756137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组合 32"/>
            <p:cNvGrpSpPr/>
            <p:nvPr/>
          </p:nvGrpSpPr>
          <p:grpSpPr>
            <a:xfrm>
              <a:off x="1447336" y="2971177"/>
              <a:ext cx="808860" cy="728363"/>
              <a:chOff x="1302940" y="2971177"/>
              <a:chExt cx="808860" cy="728363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302940" y="2971177"/>
                <a:ext cx="728363" cy="728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199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TextBox 19"/>
              <p:cNvSpPr txBox="1">
                <a:spLocks noChangeArrowheads="1"/>
              </p:cNvSpPr>
              <p:nvPr/>
            </p:nvSpPr>
            <p:spPr bwMode="auto">
              <a:xfrm>
                <a:off x="1302940" y="3166587"/>
                <a:ext cx="808860" cy="4097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74" tIns="46637" rIns="93274" bIns="46637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3200" dirty="0">
                    <a:solidFill>
                      <a:schemeClr val="bg1"/>
                    </a:solidFill>
                    <a:cs typeface="+mn-ea"/>
                    <a:sym typeface="+mn-lt"/>
                  </a:rPr>
                  <a:t>和谐</a:t>
                </a:r>
                <a:endParaRPr lang="en-US" altLang="zh-CN" sz="3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729383" y="2971176"/>
              <a:ext cx="730697" cy="728363"/>
              <a:chOff x="3584987" y="2971176"/>
              <a:chExt cx="730697" cy="728363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3587321" y="2971176"/>
                <a:ext cx="728363" cy="728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199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TextBox 19"/>
              <p:cNvSpPr txBox="1">
                <a:spLocks noChangeArrowheads="1"/>
              </p:cNvSpPr>
              <p:nvPr/>
            </p:nvSpPr>
            <p:spPr bwMode="auto">
              <a:xfrm>
                <a:off x="3584987" y="3158804"/>
                <a:ext cx="728363" cy="409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74" tIns="46637" rIns="93274" bIns="46637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3200" dirty="0">
                    <a:solidFill>
                      <a:schemeClr val="bg1"/>
                    </a:solidFill>
                    <a:cs typeface="+mn-ea"/>
                    <a:sym typeface="+mn-lt"/>
                  </a:rPr>
                  <a:t>创新</a:t>
                </a:r>
                <a:endParaRPr lang="en-US" altLang="zh-CN" sz="3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6042920" y="2971176"/>
              <a:ext cx="730739" cy="728363"/>
              <a:chOff x="5898524" y="2971176"/>
              <a:chExt cx="730739" cy="728363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898524" y="2971176"/>
                <a:ext cx="728363" cy="7283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199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TextBox 19"/>
              <p:cNvSpPr txBox="1">
                <a:spLocks noChangeArrowheads="1"/>
              </p:cNvSpPr>
              <p:nvPr/>
            </p:nvSpPr>
            <p:spPr bwMode="auto">
              <a:xfrm>
                <a:off x="5900900" y="3115228"/>
                <a:ext cx="728363" cy="409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74" tIns="46637" rIns="93274" bIns="46637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3200" dirty="0">
                    <a:solidFill>
                      <a:schemeClr val="bg1"/>
                    </a:solidFill>
                    <a:cs typeface="+mn-ea"/>
                    <a:sym typeface="+mn-lt"/>
                  </a:rPr>
                  <a:t>效益</a:t>
                </a:r>
                <a:endParaRPr lang="en-US" altLang="zh-CN" sz="3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2589927" y="1829388"/>
              <a:ext cx="728363" cy="728363"/>
              <a:chOff x="2445531" y="1829388"/>
              <a:chExt cx="728363" cy="728363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45531" y="1829388"/>
                <a:ext cx="728363" cy="7283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199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TextBox 19"/>
              <p:cNvSpPr txBox="1">
                <a:spLocks noChangeArrowheads="1"/>
              </p:cNvSpPr>
              <p:nvPr/>
            </p:nvSpPr>
            <p:spPr bwMode="auto">
              <a:xfrm>
                <a:off x="2454636" y="1980240"/>
                <a:ext cx="710153" cy="4097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74" tIns="46637" rIns="93274" bIns="46637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3200" dirty="0">
                    <a:solidFill>
                      <a:schemeClr val="bg1"/>
                    </a:solidFill>
                    <a:cs typeface="+mn-ea"/>
                    <a:sym typeface="+mn-lt"/>
                  </a:rPr>
                  <a:t>管理</a:t>
                </a:r>
                <a:endParaRPr lang="en-US" altLang="zh-CN" sz="3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4873506" y="1829388"/>
              <a:ext cx="746682" cy="728363"/>
              <a:chOff x="4729110" y="1829388"/>
              <a:chExt cx="746682" cy="728363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4729110" y="1829388"/>
                <a:ext cx="728363" cy="7283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199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TextBox 19"/>
              <p:cNvSpPr txBox="1">
                <a:spLocks noChangeArrowheads="1"/>
              </p:cNvSpPr>
              <p:nvPr/>
            </p:nvSpPr>
            <p:spPr bwMode="auto">
              <a:xfrm>
                <a:off x="4747429" y="1980240"/>
                <a:ext cx="728363" cy="4097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74" tIns="46637" rIns="93274" bIns="46637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3200" dirty="0">
                    <a:solidFill>
                      <a:schemeClr val="bg1"/>
                    </a:solidFill>
                    <a:cs typeface="+mn-ea"/>
                    <a:sym typeface="+mn-lt"/>
                  </a:rPr>
                  <a:t>技能</a:t>
                </a:r>
                <a:endParaRPr lang="en-US" altLang="zh-CN" sz="3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E93B9FBE-2EF0-4350-8E35-2807789C58B5}"/>
              </a:ext>
            </a:extLst>
          </p:cNvPr>
          <p:cNvSpPr txBox="1"/>
          <p:nvPr/>
        </p:nvSpPr>
        <p:spPr>
          <a:xfrm>
            <a:off x="1525706" y="1860378"/>
            <a:ext cx="5846324" cy="58477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en-US" sz="3200" spc="300" dirty="0">
                <a:solidFill>
                  <a:schemeClr val="bg1"/>
                </a:solidFill>
                <a:cs typeface="+mn-ea"/>
                <a:sym typeface="+mn-lt"/>
              </a:rPr>
              <a:t>什么是五型班组</a:t>
            </a:r>
          </a:p>
        </p:txBody>
      </p:sp>
      <p:pic>
        <p:nvPicPr>
          <p:cNvPr id="54" name="图片 53">
            <a:extLst>
              <a:ext uri="{FF2B5EF4-FFF2-40B4-BE49-F238E27FC236}">
                <a16:creationId xmlns="" xmlns:a16="http://schemas.microsoft.com/office/drawing/2014/main" id="{E275D2CE-AB61-4DA4-BA68-C075CDED1C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007" y="1853653"/>
            <a:ext cx="4291067" cy="429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407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箭头: 五边形 3">
            <a:extLst>
              <a:ext uri="{FF2B5EF4-FFF2-40B4-BE49-F238E27FC236}">
                <a16:creationId xmlns="" xmlns:a16="http://schemas.microsoft.com/office/drawing/2014/main" id="{8765C66F-0545-4F12-80E8-D9F75A6968F5}"/>
              </a:ext>
            </a:extLst>
          </p:cNvPr>
          <p:cNvSpPr/>
          <p:nvPr/>
        </p:nvSpPr>
        <p:spPr>
          <a:xfrm>
            <a:off x="6115889" y="2160674"/>
            <a:ext cx="4529472" cy="42473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cs typeface="+mn-ea"/>
                <a:sym typeface="+mn-lt"/>
              </a:rPr>
              <a:t>1</a:t>
            </a:r>
            <a:r>
              <a:rPr lang="zh-CN" altLang="en-US" sz="2400" dirty="0">
                <a:cs typeface="+mn-ea"/>
                <a:sym typeface="+mn-lt"/>
              </a:rPr>
              <a:t>、管理型班组创建的主要内容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0DB94EF-0B35-4EB6-9E0E-3CEA5BAD3A0C}"/>
              </a:ext>
            </a:extLst>
          </p:cNvPr>
          <p:cNvSpPr/>
          <p:nvPr/>
        </p:nvSpPr>
        <p:spPr>
          <a:xfrm>
            <a:off x="6115889" y="2730217"/>
            <a:ext cx="3300455" cy="308475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强化班组的制度管理</a:t>
            </a:r>
          </a:p>
          <a:p>
            <a:pPr marL="342900" indent="-34290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精益求精的日常管理</a:t>
            </a:r>
          </a:p>
          <a:p>
            <a:pPr marL="342900" indent="-34290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自主意识的自我管理</a:t>
            </a:r>
          </a:p>
          <a:p>
            <a:pPr marL="342900" indent="-34290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人人参与的民主管理</a:t>
            </a:r>
          </a:p>
          <a:p>
            <a:pPr marL="342900" indent="-342900"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责利统一的激励管理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7D1C1DC-A17F-449B-9FB1-4878BF82D2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510" y="3043313"/>
            <a:ext cx="2771659" cy="277165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7C644D5-5171-4F10-BC0B-599AAAF3F0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1542360"/>
            <a:ext cx="5110915" cy="511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49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1201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79316ACC-4B1D-4171-8868-7B7F1C20A68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2281087"/>
            <a:ext cx="10845800" cy="3168739"/>
            <a:chOff x="673101" y="2468139"/>
            <a:chExt cx="10845800" cy="3168739"/>
          </a:xfrm>
        </p:grpSpPr>
        <p:sp>
          <p:nvSpPr>
            <p:cNvPr id="6" name="íṡľîḑe">
              <a:extLst>
                <a:ext uri="{FF2B5EF4-FFF2-40B4-BE49-F238E27FC236}">
                  <a16:creationId xmlns="" xmlns:a16="http://schemas.microsoft.com/office/drawing/2014/main" id="{3F636D79-BA1A-49A5-8A42-C847C1385722}"/>
                </a:ext>
              </a:extLst>
            </p:cNvPr>
            <p:cNvSpPr/>
            <p:nvPr/>
          </p:nvSpPr>
          <p:spPr>
            <a:xfrm>
              <a:off x="673101" y="2468139"/>
              <a:ext cx="3615267" cy="2322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ID" sz="2400">
                <a:cs typeface="+mn-ea"/>
                <a:sym typeface="+mn-lt"/>
              </a:endParaRPr>
            </a:p>
          </p:txBody>
        </p:sp>
        <p:sp>
          <p:nvSpPr>
            <p:cNvPr id="8" name="í$ľïḓê">
              <a:extLst>
                <a:ext uri="{FF2B5EF4-FFF2-40B4-BE49-F238E27FC236}">
                  <a16:creationId xmlns="" xmlns:a16="http://schemas.microsoft.com/office/drawing/2014/main" id="{ADB78231-86A8-4DD9-BA70-7233B8E64CFB}"/>
                </a:ext>
              </a:extLst>
            </p:cNvPr>
            <p:cNvSpPr/>
            <p:nvPr/>
          </p:nvSpPr>
          <p:spPr>
            <a:xfrm>
              <a:off x="7903634" y="2468139"/>
              <a:ext cx="3615267" cy="23224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ID" sz="2400">
                <a:cs typeface="+mn-ea"/>
                <a:sym typeface="+mn-lt"/>
              </a:endParaRPr>
            </a:p>
          </p:txBody>
        </p:sp>
        <p:grpSp>
          <p:nvGrpSpPr>
            <p:cNvPr id="9" name="ï$ľîḍe">
              <a:extLst>
                <a:ext uri="{FF2B5EF4-FFF2-40B4-BE49-F238E27FC236}">
                  <a16:creationId xmlns="" xmlns:a16="http://schemas.microsoft.com/office/drawing/2014/main" id="{6392DE37-8961-48B8-A1B4-2B436DAA35A0}"/>
                </a:ext>
              </a:extLst>
            </p:cNvPr>
            <p:cNvGrpSpPr/>
            <p:nvPr/>
          </p:nvGrpSpPr>
          <p:grpSpPr>
            <a:xfrm>
              <a:off x="4076702" y="3417686"/>
              <a:ext cx="423334" cy="423334"/>
              <a:chOff x="3923361" y="2776680"/>
              <a:chExt cx="730016" cy="730016"/>
            </a:xfrm>
          </p:grpSpPr>
          <p:sp>
            <p:nvSpPr>
              <p:cNvPr id="31" name="ïSľídé">
                <a:extLst>
                  <a:ext uri="{FF2B5EF4-FFF2-40B4-BE49-F238E27FC236}">
                    <a16:creationId xmlns="" xmlns:a16="http://schemas.microsoft.com/office/drawing/2014/main" id="{33FBC9D9-0E9A-4FC6-96D8-DF8F2A06A49A}"/>
                  </a:ext>
                </a:extLst>
              </p:cNvPr>
              <p:cNvSpPr/>
              <p:nvPr/>
            </p:nvSpPr>
            <p:spPr>
              <a:xfrm>
                <a:off x="3923361" y="2776680"/>
                <a:ext cx="730016" cy="73001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70000" lnSpcReduction="20000"/>
              </a:bodyPr>
              <a:lstStyle/>
              <a:p>
                <a:pPr algn="ctr"/>
                <a:endParaRPr lang="en-ID" sz="2400">
                  <a:cs typeface="+mn-ea"/>
                  <a:sym typeface="+mn-lt"/>
                </a:endParaRPr>
              </a:p>
            </p:txBody>
          </p:sp>
          <p:sp>
            <p:nvSpPr>
              <p:cNvPr id="32" name="íŝlíḍé">
                <a:extLst>
                  <a:ext uri="{FF2B5EF4-FFF2-40B4-BE49-F238E27FC236}">
                    <a16:creationId xmlns="" xmlns:a16="http://schemas.microsoft.com/office/drawing/2014/main" id="{4EB5BEA8-4F65-4F18-865E-E44F5AD88077}"/>
                  </a:ext>
                </a:extLst>
              </p:cNvPr>
              <p:cNvSpPr/>
              <p:nvPr/>
            </p:nvSpPr>
            <p:spPr bwMode="auto">
              <a:xfrm>
                <a:off x="4110593" y="2995529"/>
                <a:ext cx="355552" cy="327260"/>
              </a:xfrm>
              <a:custGeom>
                <a:avLst/>
                <a:gdLst>
                  <a:gd name="T0" fmla="*/ 348 w 567"/>
                  <a:gd name="T1" fmla="*/ 20 h 521"/>
                  <a:gd name="T2" fmla="*/ 552 w 567"/>
                  <a:gd name="T3" fmla="*/ 224 h 521"/>
                  <a:gd name="T4" fmla="*/ 567 w 567"/>
                  <a:gd name="T5" fmla="*/ 261 h 521"/>
                  <a:gd name="T6" fmla="*/ 552 w 567"/>
                  <a:gd name="T7" fmla="*/ 297 h 521"/>
                  <a:gd name="T8" fmla="*/ 348 w 567"/>
                  <a:gd name="T9" fmla="*/ 501 h 521"/>
                  <a:gd name="T10" fmla="*/ 275 w 567"/>
                  <a:gd name="T11" fmla="*/ 501 h 521"/>
                  <a:gd name="T12" fmla="*/ 273 w 567"/>
                  <a:gd name="T13" fmla="*/ 499 h 521"/>
                  <a:gd name="T14" fmla="*/ 273 w 567"/>
                  <a:gd name="T15" fmla="*/ 426 h 521"/>
                  <a:gd name="T16" fmla="*/ 384 w 567"/>
                  <a:gd name="T17" fmla="*/ 314 h 521"/>
                  <a:gd name="T18" fmla="*/ 52 w 567"/>
                  <a:gd name="T19" fmla="*/ 314 h 521"/>
                  <a:gd name="T20" fmla="*/ 0 w 567"/>
                  <a:gd name="T21" fmla="*/ 262 h 521"/>
                  <a:gd name="T22" fmla="*/ 0 w 567"/>
                  <a:gd name="T23" fmla="*/ 259 h 521"/>
                  <a:gd name="T24" fmla="*/ 52 w 567"/>
                  <a:gd name="T25" fmla="*/ 207 h 521"/>
                  <a:gd name="T26" fmla="*/ 384 w 567"/>
                  <a:gd name="T27" fmla="*/ 207 h 521"/>
                  <a:gd name="T28" fmla="*/ 273 w 567"/>
                  <a:gd name="T29" fmla="*/ 96 h 521"/>
                  <a:gd name="T30" fmla="*/ 273 w 567"/>
                  <a:gd name="T31" fmla="*/ 22 h 521"/>
                  <a:gd name="T32" fmla="*/ 275 w 567"/>
                  <a:gd name="T33" fmla="*/ 20 h 521"/>
                  <a:gd name="T34" fmla="*/ 348 w 567"/>
                  <a:gd name="T35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7" h="521">
                    <a:moveTo>
                      <a:pt x="348" y="20"/>
                    </a:moveTo>
                    <a:cubicBezTo>
                      <a:pt x="552" y="224"/>
                      <a:pt x="552" y="224"/>
                      <a:pt x="552" y="224"/>
                    </a:cubicBezTo>
                    <a:cubicBezTo>
                      <a:pt x="562" y="234"/>
                      <a:pt x="567" y="247"/>
                      <a:pt x="567" y="261"/>
                    </a:cubicBezTo>
                    <a:cubicBezTo>
                      <a:pt x="567" y="274"/>
                      <a:pt x="562" y="287"/>
                      <a:pt x="552" y="297"/>
                    </a:cubicBezTo>
                    <a:cubicBezTo>
                      <a:pt x="348" y="501"/>
                      <a:pt x="348" y="501"/>
                      <a:pt x="348" y="501"/>
                    </a:cubicBezTo>
                    <a:cubicBezTo>
                      <a:pt x="328" y="521"/>
                      <a:pt x="295" y="521"/>
                      <a:pt x="275" y="501"/>
                    </a:cubicBezTo>
                    <a:cubicBezTo>
                      <a:pt x="273" y="499"/>
                      <a:pt x="273" y="499"/>
                      <a:pt x="273" y="499"/>
                    </a:cubicBezTo>
                    <a:cubicBezTo>
                      <a:pt x="253" y="479"/>
                      <a:pt x="253" y="446"/>
                      <a:pt x="273" y="426"/>
                    </a:cubicBezTo>
                    <a:cubicBezTo>
                      <a:pt x="384" y="314"/>
                      <a:pt x="384" y="314"/>
                      <a:pt x="384" y="314"/>
                    </a:cubicBezTo>
                    <a:cubicBezTo>
                      <a:pt x="52" y="314"/>
                      <a:pt x="52" y="314"/>
                      <a:pt x="52" y="314"/>
                    </a:cubicBezTo>
                    <a:cubicBezTo>
                      <a:pt x="23" y="314"/>
                      <a:pt x="0" y="291"/>
                      <a:pt x="0" y="262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0" y="231"/>
                      <a:pt x="23" y="207"/>
                      <a:pt x="52" y="207"/>
                    </a:cubicBezTo>
                    <a:cubicBezTo>
                      <a:pt x="384" y="207"/>
                      <a:pt x="384" y="207"/>
                      <a:pt x="384" y="207"/>
                    </a:cubicBezTo>
                    <a:cubicBezTo>
                      <a:pt x="273" y="96"/>
                      <a:pt x="273" y="96"/>
                      <a:pt x="273" y="96"/>
                    </a:cubicBezTo>
                    <a:cubicBezTo>
                      <a:pt x="253" y="75"/>
                      <a:pt x="253" y="42"/>
                      <a:pt x="273" y="22"/>
                    </a:cubicBezTo>
                    <a:cubicBezTo>
                      <a:pt x="275" y="20"/>
                      <a:pt x="275" y="20"/>
                      <a:pt x="275" y="20"/>
                    </a:cubicBezTo>
                    <a:cubicBezTo>
                      <a:pt x="295" y="0"/>
                      <a:pt x="328" y="0"/>
                      <a:pt x="348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32500" lnSpcReduction="20000"/>
              </a:bodyPr>
              <a:lstStyle/>
              <a:p>
                <a:endParaRPr lang="en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ïsḷîḑè">
              <a:extLst>
                <a:ext uri="{FF2B5EF4-FFF2-40B4-BE49-F238E27FC236}">
                  <a16:creationId xmlns="" xmlns:a16="http://schemas.microsoft.com/office/drawing/2014/main" id="{C55D888D-A0BA-4002-B4D5-078691A5B9CA}"/>
                </a:ext>
              </a:extLst>
            </p:cNvPr>
            <p:cNvGrpSpPr/>
            <p:nvPr/>
          </p:nvGrpSpPr>
          <p:grpSpPr>
            <a:xfrm>
              <a:off x="7691966" y="3417686"/>
              <a:ext cx="423334" cy="423334"/>
              <a:chOff x="3923361" y="2776680"/>
              <a:chExt cx="730016" cy="730016"/>
            </a:xfrm>
          </p:grpSpPr>
          <p:sp>
            <p:nvSpPr>
              <p:cNvPr id="29" name="îsḻídè">
                <a:extLst>
                  <a:ext uri="{FF2B5EF4-FFF2-40B4-BE49-F238E27FC236}">
                    <a16:creationId xmlns="" xmlns:a16="http://schemas.microsoft.com/office/drawing/2014/main" id="{03872801-3990-40FC-9929-9473BE649E9B}"/>
                  </a:ext>
                </a:extLst>
              </p:cNvPr>
              <p:cNvSpPr/>
              <p:nvPr/>
            </p:nvSpPr>
            <p:spPr>
              <a:xfrm>
                <a:off x="3923361" y="2776680"/>
                <a:ext cx="730016" cy="73001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70000" lnSpcReduction="20000"/>
              </a:bodyPr>
              <a:lstStyle/>
              <a:p>
                <a:pPr algn="ctr"/>
                <a:endParaRPr lang="en-ID" sz="2400">
                  <a:cs typeface="+mn-ea"/>
                  <a:sym typeface="+mn-lt"/>
                </a:endParaRPr>
              </a:p>
            </p:txBody>
          </p:sp>
          <p:sp>
            <p:nvSpPr>
              <p:cNvPr id="30" name="ïśļîḑè">
                <a:extLst>
                  <a:ext uri="{FF2B5EF4-FFF2-40B4-BE49-F238E27FC236}">
                    <a16:creationId xmlns="" xmlns:a16="http://schemas.microsoft.com/office/drawing/2014/main" id="{2D1C650F-A465-4889-BAC5-70FB53544B26}"/>
                  </a:ext>
                </a:extLst>
              </p:cNvPr>
              <p:cNvSpPr/>
              <p:nvPr/>
            </p:nvSpPr>
            <p:spPr bwMode="auto">
              <a:xfrm>
                <a:off x="4110593" y="2995529"/>
                <a:ext cx="355552" cy="327260"/>
              </a:xfrm>
              <a:custGeom>
                <a:avLst/>
                <a:gdLst>
                  <a:gd name="T0" fmla="*/ 348 w 567"/>
                  <a:gd name="T1" fmla="*/ 20 h 521"/>
                  <a:gd name="T2" fmla="*/ 552 w 567"/>
                  <a:gd name="T3" fmla="*/ 224 h 521"/>
                  <a:gd name="T4" fmla="*/ 567 w 567"/>
                  <a:gd name="T5" fmla="*/ 261 h 521"/>
                  <a:gd name="T6" fmla="*/ 552 w 567"/>
                  <a:gd name="T7" fmla="*/ 297 h 521"/>
                  <a:gd name="T8" fmla="*/ 348 w 567"/>
                  <a:gd name="T9" fmla="*/ 501 h 521"/>
                  <a:gd name="T10" fmla="*/ 275 w 567"/>
                  <a:gd name="T11" fmla="*/ 501 h 521"/>
                  <a:gd name="T12" fmla="*/ 273 w 567"/>
                  <a:gd name="T13" fmla="*/ 499 h 521"/>
                  <a:gd name="T14" fmla="*/ 273 w 567"/>
                  <a:gd name="T15" fmla="*/ 426 h 521"/>
                  <a:gd name="T16" fmla="*/ 384 w 567"/>
                  <a:gd name="T17" fmla="*/ 314 h 521"/>
                  <a:gd name="T18" fmla="*/ 52 w 567"/>
                  <a:gd name="T19" fmla="*/ 314 h 521"/>
                  <a:gd name="T20" fmla="*/ 0 w 567"/>
                  <a:gd name="T21" fmla="*/ 262 h 521"/>
                  <a:gd name="T22" fmla="*/ 0 w 567"/>
                  <a:gd name="T23" fmla="*/ 259 h 521"/>
                  <a:gd name="T24" fmla="*/ 52 w 567"/>
                  <a:gd name="T25" fmla="*/ 207 h 521"/>
                  <a:gd name="T26" fmla="*/ 384 w 567"/>
                  <a:gd name="T27" fmla="*/ 207 h 521"/>
                  <a:gd name="T28" fmla="*/ 273 w 567"/>
                  <a:gd name="T29" fmla="*/ 96 h 521"/>
                  <a:gd name="T30" fmla="*/ 273 w 567"/>
                  <a:gd name="T31" fmla="*/ 22 h 521"/>
                  <a:gd name="T32" fmla="*/ 275 w 567"/>
                  <a:gd name="T33" fmla="*/ 20 h 521"/>
                  <a:gd name="T34" fmla="*/ 348 w 567"/>
                  <a:gd name="T35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7" h="521">
                    <a:moveTo>
                      <a:pt x="348" y="20"/>
                    </a:moveTo>
                    <a:cubicBezTo>
                      <a:pt x="552" y="224"/>
                      <a:pt x="552" y="224"/>
                      <a:pt x="552" y="224"/>
                    </a:cubicBezTo>
                    <a:cubicBezTo>
                      <a:pt x="562" y="234"/>
                      <a:pt x="567" y="247"/>
                      <a:pt x="567" y="261"/>
                    </a:cubicBezTo>
                    <a:cubicBezTo>
                      <a:pt x="567" y="274"/>
                      <a:pt x="562" y="287"/>
                      <a:pt x="552" y="297"/>
                    </a:cubicBezTo>
                    <a:cubicBezTo>
                      <a:pt x="348" y="501"/>
                      <a:pt x="348" y="501"/>
                      <a:pt x="348" y="501"/>
                    </a:cubicBezTo>
                    <a:cubicBezTo>
                      <a:pt x="328" y="521"/>
                      <a:pt x="295" y="521"/>
                      <a:pt x="275" y="501"/>
                    </a:cubicBezTo>
                    <a:cubicBezTo>
                      <a:pt x="273" y="499"/>
                      <a:pt x="273" y="499"/>
                      <a:pt x="273" y="499"/>
                    </a:cubicBezTo>
                    <a:cubicBezTo>
                      <a:pt x="253" y="479"/>
                      <a:pt x="253" y="446"/>
                      <a:pt x="273" y="426"/>
                    </a:cubicBezTo>
                    <a:cubicBezTo>
                      <a:pt x="384" y="314"/>
                      <a:pt x="384" y="314"/>
                      <a:pt x="384" y="314"/>
                    </a:cubicBezTo>
                    <a:cubicBezTo>
                      <a:pt x="52" y="314"/>
                      <a:pt x="52" y="314"/>
                      <a:pt x="52" y="314"/>
                    </a:cubicBezTo>
                    <a:cubicBezTo>
                      <a:pt x="23" y="314"/>
                      <a:pt x="0" y="291"/>
                      <a:pt x="0" y="262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0" y="231"/>
                      <a:pt x="23" y="207"/>
                      <a:pt x="52" y="207"/>
                    </a:cubicBezTo>
                    <a:cubicBezTo>
                      <a:pt x="384" y="207"/>
                      <a:pt x="384" y="207"/>
                      <a:pt x="384" y="207"/>
                    </a:cubicBezTo>
                    <a:cubicBezTo>
                      <a:pt x="273" y="96"/>
                      <a:pt x="273" y="96"/>
                      <a:pt x="273" y="96"/>
                    </a:cubicBezTo>
                    <a:cubicBezTo>
                      <a:pt x="253" y="75"/>
                      <a:pt x="253" y="42"/>
                      <a:pt x="273" y="22"/>
                    </a:cubicBezTo>
                    <a:cubicBezTo>
                      <a:pt x="275" y="20"/>
                      <a:pt x="275" y="20"/>
                      <a:pt x="275" y="20"/>
                    </a:cubicBezTo>
                    <a:cubicBezTo>
                      <a:pt x="295" y="0"/>
                      <a:pt x="328" y="0"/>
                      <a:pt x="348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32500" lnSpcReduction="20000"/>
              </a:bodyPr>
              <a:lstStyle/>
              <a:p>
                <a:endParaRPr lang="en-ID" sz="2400">
                  <a:cs typeface="+mn-ea"/>
                  <a:sym typeface="+mn-lt"/>
                </a:endParaRPr>
              </a:p>
            </p:txBody>
          </p:sp>
        </p:grpSp>
        <p:sp>
          <p:nvSpPr>
            <p:cNvPr id="11" name="îşḻïde">
              <a:extLst>
                <a:ext uri="{FF2B5EF4-FFF2-40B4-BE49-F238E27FC236}">
                  <a16:creationId xmlns="" xmlns:a16="http://schemas.microsoft.com/office/drawing/2014/main" id="{6A936F83-9FD2-46CB-9F49-00DEF3460296}"/>
                </a:ext>
              </a:extLst>
            </p:cNvPr>
            <p:cNvSpPr/>
            <p:nvPr/>
          </p:nvSpPr>
          <p:spPr>
            <a:xfrm>
              <a:off x="673101" y="4702184"/>
              <a:ext cx="3615267" cy="883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ID" sz="2400">
                <a:cs typeface="+mn-ea"/>
                <a:sym typeface="+mn-lt"/>
              </a:endParaRPr>
            </a:p>
          </p:txBody>
        </p:sp>
        <p:sp>
          <p:nvSpPr>
            <p:cNvPr id="13" name="işlïḋê">
              <a:extLst>
                <a:ext uri="{FF2B5EF4-FFF2-40B4-BE49-F238E27FC236}">
                  <a16:creationId xmlns="" xmlns:a16="http://schemas.microsoft.com/office/drawing/2014/main" id="{DBE71606-7579-45AE-A8F1-16B2D42A25FE}"/>
                </a:ext>
              </a:extLst>
            </p:cNvPr>
            <p:cNvSpPr/>
            <p:nvPr/>
          </p:nvSpPr>
          <p:spPr>
            <a:xfrm>
              <a:off x="7903634" y="4702184"/>
              <a:ext cx="3615267" cy="883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ID" sz="2400">
                <a:cs typeface="+mn-ea"/>
                <a:sym typeface="+mn-lt"/>
              </a:endParaRPr>
            </a:p>
          </p:txBody>
        </p:sp>
        <p:sp>
          <p:nvSpPr>
            <p:cNvPr id="27" name="ïṥ1iḓé">
              <a:extLst>
                <a:ext uri="{FF2B5EF4-FFF2-40B4-BE49-F238E27FC236}">
                  <a16:creationId xmlns="" xmlns:a16="http://schemas.microsoft.com/office/drawing/2014/main" id="{A4E0F5DE-EE8F-4BE0-973F-C8B4D518EF9E}"/>
                </a:ext>
              </a:extLst>
            </p:cNvPr>
            <p:cNvSpPr/>
            <p:nvPr/>
          </p:nvSpPr>
          <p:spPr bwMode="auto">
            <a:xfrm>
              <a:off x="872068" y="5079479"/>
              <a:ext cx="321733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cs typeface="+mn-ea"/>
                  <a:sym typeface="+mn-lt"/>
                </a:rPr>
                <a:t>经济技术指标创新</a:t>
              </a: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cs typeface="+mn-ea"/>
                  <a:sym typeface="+mn-lt"/>
                </a:rPr>
                <a:t>群众性经济技术活动创新</a:t>
              </a: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cs typeface="+mn-ea"/>
                  <a:sym typeface="+mn-lt"/>
                </a:rPr>
                <a:t>班组管理工作创新</a:t>
              </a:r>
            </a:p>
          </p:txBody>
        </p:sp>
        <p:sp>
          <p:nvSpPr>
            <p:cNvPr id="23" name="îṥḷiḍe">
              <a:extLst>
                <a:ext uri="{FF2B5EF4-FFF2-40B4-BE49-F238E27FC236}">
                  <a16:creationId xmlns="" xmlns:a16="http://schemas.microsoft.com/office/drawing/2014/main" id="{80B8ACF2-7704-443A-B829-EFA6915A12F8}"/>
                </a:ext>
              </a:extLst>
            </p:cNvPr>
            <p:cNvSpPr/>
            <p:nvPr/>
          </p:nvSpPr>
          <p:spPr bwMode="auto">
            <a:xfrm>
              <a:off x="8102601" y="5079479"/>
              <a:ext cx="321733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1600" dirty="0">
                  <a:cs typeface="+mn-ea"/>
                  <a:sym typeface="+mn-lt"/>
                </a:rPr>
                <a:t>以培养多能工、技能型人才为目标，广泛开展岗位练兵、岗位培训、师徒帮带和技术技能交流等活动，帮助职工提高技能水平。</a:t>
              </a:r>
            </a:p>
          </p:txBody>
        </p:sp>
        <p:sp>
          <p:nvSpPr>
            <p:cNvPr id="18" name="ïşḷîḓe">
              <a:extLst>
                <a:ext uri="{FF2B5EF4-FFF2-40B4-BE49-F238E27FC236}">
                  <a16:creationId xmlns="" xmlns:a16="http://schemas.microsoft.com/office/drawing/2014/main" id="{17F4EE66-51B9-4E76-878D-38449EE9A6C3}"/>
                </a:ext>
              </a:extLst>
            </p:cNvPr>
            <p:cNvSpPr txBox="1"/>
            <p:nvPr/>
          </p:nvSpPr>
          <p:spPr>
            <a:xfrm>
              <a:off x="1061508" y="3377512"/>
              <a:ext cx="3015191" cy="407861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r>
                <a:rPr lang="zh-CN" altLang="en-US" sz="3000" dirty="0">
                  <a:solidFill>
                    <a:schemeClr val="bg1"/>
                  </a:solidFill>
                  <a:cs typeface="+mn-ea"/>
                  <a:sym typeface="+mn-lt"/>
                </a:rPr>
                <a:t>、创新型班组创建的主要内容</a:t>
              </a:r>
            </a:p>
          </p:txBody>
        </p:sp>
        <p:sp>
          <p:nvSpPr>
            <p:cNvPr id="19" name="íSliḋê">
              <a:extLst>
                <a:ext uri="{FF2B5EF4-FFF2-40B4-BE49-F238E27FC236}">
                  <a16:creationId xmlns="" xmlns:a16="http://schemas.microsoft.com/office/drawing/2014/main" id="{20CFFB19-35B9-43B0-B620-9C7B6B1DF7D0}"/>
                </a:ext>
              </a:extLst>
            </p:cNvPr>
            <p:cNvSpPr/>
            <p:nvPr/>
          </p:nvSpPr>
          <p:spPr bwMode="auto">
            <a:xfrm>
              <a:off x="5681133" y="2977844"/>
              <a:ext cx="829732" cy="603599"/>
            </a:xfrm>
            <a:custGeom>
              <a:avLst/>
              <a:gdLst>
                <a:gd name="T0" fmla="*/ 5633 w 5757"/>
                <a:gd name="T1" fmla="*/ 1244 h 4194"/>
                <a:gd name="T2" fmla="*/ 5210 w 5757"/>
                <a:gd name="T3" fmla="*/ 1244 h 4194"/>
                <a:gd name="T4" fmla="*/ 5124 w 5757"/>
                <a:gd name="T5" fmla="*/ 1278 h 4194"/>
                <a:gd name="T6" fmla="*/ 5034 w 5757"/>
                <a:gd name="T7" fmla="*/ 1365 h 4194"/>
                <a:gd name="T8" fmla="*/ 4370 w 5757"/>
                <a:gd name="T9" fmla="*/ 306 h 4194"/>
                <a:gd name="T10" fmla="*/ 3724 w 5757"/>
                <a:gd name="T11" fmla="*/ 0 h 4194"/>
                <a:gd name="T12" fmla="*/ 2033 w 5757"/>
                <a:gd name="T13" fmla="*/ 0 h 4194"/>
                <a:gd name="T14" fmla="*/ 1388 w 5757"/>
                <a:gd name="T15" fmla="*/ 306 h 4194"/>
                <a:gd name="T16" fmla="*/ 722 w 5757"/>
                <a:gd name="T17" fmla="*/ 1364 h 4194"/>
                <a:gd name="T18" fmla="*/ 633 w 5757"/>
                <a:gd name="T19" fmla="*/ 1278 h 4194"/>
                <a:gd name="T20" fmla="*/ 547 w 5757"/>
                <a:gd name="T21" fmla="*/ 1244 h 4194"/>
                <a:gd name="T22" fmla="*/ 125 w 5757"/>
                <a:gd name="T23" fmla="*/ 1244 h 4194"/>
                <a:gd name="T24" fmla="*/ 0 w 5757"/>
                <a:gd name="T25" fmla="*/ 1368 h 4194"/>
                <a:gd name="T26" fmla="*/ 0 w 5757"/>
                <a:gd name="T27" fmla="*/ 1657 h 4194"/>
                <a:gd name="T28" fmla="*/ 117 w 5757"/>
                <a:gd name="T29" fmla="*/ 1782 h 4194"/>
                <a:gd name="T30" fmla="*/ 551 w 5757"/>
                <a:gd name="T31" fmla="*/ 1809 h 4194"/>
                <a:gd name="T32" fmla="*/ 434 w 5757"/>
                <a:gd name="T33" fmla="*/ 2689 h 4194"/>
                <a:gd name="T34" fmla="*/ 625 w 5757"/>
                <a:gd name="T35" fmla="*/ 3416 h 4194"/>
                <a:gd name="T36" fmla="*/ 625 w 5757"/>
                <a:gd name="T37" fmla="*/ 4089 h 4194"/>
                <a:gd name="T38" fmla="*/ 730 w 5757"/>
                <a:gd name="T39" fmla="*/ 4194 h 4194"/>
                <a:gd name="T40" fmla="*/ 1210 w 5757"/>
                <a:gd name="T41" fmla="*/ 4194 h 4194"/>
                <a:gd name="T42" fmla="*/ 1315 w 5757"/>
                <a:gd name="T43" fmla="*/ 4089 h 4194"/>
                <a:gd name="T44" fmla="*/ 1315 w 5757"/>
                <a:gd name="T45" fmla="*/ 3671 h 4194"/>
                <a:gd name="T46" fmla="*/ 4443 w 5757"/>
                <a:gd name="T47" fmla="*/ 3671 h 4194"/>
                <a:gd name="T48" fmla="*/ 4443 w 5757"/>
                <a:gd name="T49" fmla="*/ 4089 h 4194"/>
                <a:gd name="T50" fmla="*/ 4547 w 5757"/>
                <a:gd name="T51" fmla="*/ 4194 h 4194"/>
                <a:gd name="T52" fmla="*/ 5027 w 5757"/>
                <a:gd name="T53" fmla="*/ 4194 h 4194"/>
                <a:gd name="T54" fmla="*/ 5132 w 5757"/>
                <a:gd name="T55" fmla="*/ 4089 h 4194"/>
                <a:gd name="T56" fmla="*/ 5132 w 5757"/>
                <a:gd name="T57" fmla="*/ 3416 h 4194"/>
                <a:gd name="T58" fmla="*/ 5323 w 5757"/>
                <a:gd name="T59" fmla="*/ 2689 h 4194"/>
                <a:gd name="T60" fmla="*/ 5206 w 5757"/>
                <a:gd name="T61" fmla="*/ 1809 h 4194"/>
                <a:gd name="T62" fmla="*/ 5640 w 5757"/>
                <a:gd name="T63" fmla="*/ 1782 h 4194"/>
                <a:gd name="T64" fmla="*/ 5757 w 5757"/>
                <a:gd name="T65" fmla="*/ 1657 h 4194"/>
                <a:gd name="T66" fmla="*/ 5757 w 5757"/>
                <a:gd name="T67" fmla="*/ 1368 h 4194"/>
                <a:gd name="T68" fmla="*/ 5633 w 5757"/>
                <a:gd name="T69" fmla="*/ 1244 h 4194"/>
                <a:gd name="T70" fmla="*/ 1744 w 5757"/>
                <a:gd name="T71" fmla="*/ 597 h 4194"/>
                <a:gd name="T72" fmla="*/ 2033 w 5757"/>
                <a:gd name="T73" fmla="*/ 460 h 4194"/>
                <a:gd name="T74" fmla="*/ 3724 w 5757"/>
                <a:gd name="T75" fmla="*/ 460 h 4194"/>
                <a:gd name="T76" fmla="*/ 4013 w 5757"/>
                <a:gd name="T77" fmla="*/ 597 h 4194"/>
                <a:gd name="T78" fmla="*/ 4507 w 5757"/>
                <a:gd name="T79" fmla="*/ 1330 h 4194"/>
                <a:gd name="T80" fmla="*/ 1247 w 5757"/>
                <a:gd name="T81" fmla="*/ 1331 h 4194"/>
                <a:gd name="T82" fmla="*/ 1744 w 5757"/>
                <a:gd name="T83" fmla="*/ 597 h 4194"/>
                <a:gd name="T84" fmla="*/ 1389 w 5757"/>
                <a:gd name="T85" fmla="*/ 3161 h 4194"/>
                <a:gd name="T86" fmla="*/ 956 w 5757"/>
                <a:gd name="T87" fmla="*/ 2893 h 4194"/>
                <a:gd name="T88" fmla="*/ 1265 w 5757"/>
                <a:gd name="T89" fmla="*/ 2550 h 4194"/>
                <a:gd name="T90" fmla="*/ 1822 w 5757"/>
                <a:gd name="T91" fmla="*/ 2893 h 4194"/>
                <a:gd name="T92" fmla="*/ 1389 w 5757"/>
                <a:gd name="T93" fmla="*/ 3161 h 4194"/>
                <a:gd name="T94" fmla="*/ 3332 w 5757"/>
                <a:gd name="T95" fmla="*/ 3121 h 4194"/>
                <a:gd name="T96" fmla="*/ 2425 w 5757"/>
                <a:gd name="T97" fmla="*/ 3121 h 4194"/>
                <a:gd name="T98" fmla="*/ 2177 w 5757"/>
                <a:gd name="T99" fmla="*/ 2873 h 4194"/>
                <a:gd name="T100" fmla="*/ 2246 w 5757"/>
                <a:gd name="T101" fmla="*/ 2803 h 4194"/>
                <a:gd name="T102" fmla="*/ 3511 w 5757"/>
                <a:gd name="T103" fmla="*/ 2803 h 4194"/>
                <a:gd name="T104" fmla="*/ 3581 w 5757"/>
                <a:gd name="T105" fmla="*/ 2873 h 4194"/>
                <a:gd name="T106" fmla="*/ 3332 w 5757"/>
                <a:gd name="T107" fmla="*/ 3121 h 4194"/>
                <a:gd name="T108" fmla="*/ 4368 w 5757"/>
                <a:gd name="T109" fmla="*/ 3161 h 4194"/>
                <a:gd name="T110" fmla="*/ 3936 w 5757"/>
                <a:gd name="T111" fmla="*/ 2893 h 4194"/>
                <a:gd name="T112" fmla="*/ 4492 w 5757"/>
                <a:gd name="T113" fmla="*/ 2550 h 4194"/>
                <a:gd name="T114" fmla="*/ 4801 w 5757"/>
                <a:gd name="T115" fmla="*/ 2893 h 4194"/>
                <a:gd name="T116" fmla="*/ 4368 w 5757"/>
                <a:gd name="T117" fmla="*/ 3161 h 4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57" h="4194">
                  <a:moveTo>
                    <a:pt x="5633" y="1244"/>
                  </a:moveTo>
                  <a:lnTo>
                    <a:pt x="5210" y="1244"/>
                  </a:lnTo>
                  <a:cubicBezTo>
                    <a:pt x="5178" y="1244"/>
                    <a:pt x="5147" y="1256"/>
                    <a:pt x="5124" y="1278"/>
                  </a:cubicBezTo>
                  <a:lnTo>
                    <a:pt x="5034" y="1365"/>
                  </a:lnTo>
                  <a:cubicBezTo>
                    <a:pt x="4882" y="1013"/>
                    <a:pt x="4664" y="666"/>
                    <a:pt x="4370" y="306"/>
                  </a:cubicBezTo>
                  <a:cubicBezTo>
                    <a:pt x="4210" y="111"/>
                    <a:pt x="3975" y="0"/>
                    <a:pt x="3724" y="0"/>
                  </a:cubicBezTo>
                  <a:lnTo>
                    <a:pt x="2033" y="0"/>
                  </a:lnTo>
                  <a:cubicBezTo>
                    <a:pt x="1782" y="0"/>
                    <a:pt x="1547" y="111"/>
                    <a:pt x="1388" y="306"/>
                  </a:cubicBezTo>
                  <a:cubicBezTo>
                    <a:pt x="1084" y="677"/>
                    <a:pt x="870" y="1016"/>
                    <a:pt x="722" y="1364"/>
                  </a:cubicBezTo>
                  <a:lnTo>
                    <a:pt x="633" y="1278"/>
                  </a:lnTo>
                  <a:cubicBezTo>
                    <a:pt x="610" y="1256"/>
                    <a:pt x="579" y="1244"/>
                    <a:pt x="547" y="1244"/>
                  </a:cubicBezTo>
                  <a:lnTo>
                    <a:pt x="125" y="1244"/>
                  </a:lnTo>
                  <a:cubicBezTo>
                    <a:pt x="56" y="1244"/>
                    <a:pt x="0" y="1300"/>
                    <a:pt x="0" y="1368"/>
                  </a:cubicBezTo>
                  <a:lnTo>
                    <a:pt x="0" y="1657"/>
                  </a:lnTo>
                  <a:cubicBezTo>
                    <a:pt x="0" y="1723"/>
                    <a:pt x="51" y="1777"/>
                    <a:pt x="117" y="1782"/>
                  </a:cubicBezTo>
                  <a:lnTo>
                    <a:pt x="551" y="1809"/>
                  </a:lnTo>
                  <a:cubicBezTo>
                    <a:pt x="485" y="2001"/>
                    <a:pt x="434" y="2286"/>
                    <a:pt x="434" y="2689"/>
                  </a:cubicBezTo>
                  <a:cubicBezTo>
                    <a:pt x="434" y="3038"/>
                    <a:pt x="504" y="3268"/>
                    <a:pt x="625" y="3416"/>
                  </a:cubicBezTo>
                  <a:lnTo>
                    <a:pt x="625" y="4089"/>
                  </a:lnTo>
                  <a:cubicBezTo>
                    <a:pt x="625" y="4147"/>
                    <a:pt x="672" y="4194"/>
                    <a:pt x="730" y="4194"/>
                  </a:cubicBezTo>
                  <a:lnTo>
                    <a:pt x="1210" y="4194"/>
                  </a:lnTo>
                  <a:cubicBezTo>
                    <a:pt x="1268" y="4194"/>
                    <a:pt x="1315" y="4147"/>
                    <a:pt x="1315" y="4089"/>
                  </a:cubicBezTo>
                  <a:lnTo>
                    <a:pt x="1315" y="3671"/>
                  </a:lnTo>
                  <a:lnTo>
                    <a:pt x="4443" y="3671"/>
                  </a:lnTo>
                  <a:lnTo>
                    <a:pt x="4443" y="4089"/>
                  </a:lnTo>
                  <a:cubicBezTo>
                    <a:pt x="4443" y="4147"/>
                    <a:pt x="4489" y="4194"/>
                    <a:pt x="4547" y="4194"/>
                  </a:cubicBezTo>
                  <a:lnTo>
                    <a:pt x="5027" y="4194"/>
                  </a:lnTo>
                  <a:cubicBezTo>
                    <a:pt x="5085" y="4194"/>
                    <a:pt x="5132" y="4147"/>
                    <a:pt x="5132" y="4089"/>
                  </a:cubicBezTo>
                  <a:lnTo>
                    <a:pt x="5132" y="3416"/>
                  </a:lnTo>
                  <a:cubicBezTo>
                    <a:pt x="5253" y="3268"/>
                    <a:pt x="5323" y="3038"/>
                    <a:pt x="5323" y="2689"/>
                  </a:cubicBezTo>
                  <a:cubicBezTo>
                    <a:pt x="5323" y="2286"/>
                    <a:pt x="5272" y="2001"/>
                    <a:pt x="5206" y="1809"/>
                  </a:cubicBezTo>
                  <a:lnTo>
                    <a:pt x="5640" y="1782"/>
                  </a:lnTo>
                  <a:cubicBezTo>
                    <a:pt x="5706" y="1777"/>
                    <a:pt x="5757" y="1723"/>
                    <a:pt x="5757" y="1657"/>
                  </a:cubicBezTo>
                  <a:lnTo>
                    <a:pt x="5757" y="1368"/>
                  </a:lnTo>
                  <a:cubicBezTo>
                    <a:pt x="5757" y="1300"/>
                    <a:pt x="5701" y="1244"/>
                    <a:pt x="5633" y="1244"/>
                  </a:cubicBezTo>
                  <a:close/>
                  <a:moveTo>
                    <a:pt x="1744" y="597"/>
                  </a:moveTo>
                  <a:cubicBezTo>
                    <a:pt x="1815" y="510"/>
                    <a:pt x="1921" y="460"/>
                    <a:pt x="2033" y="460"/>
                  </a:cubicBezTo>
                  <a:lnTo>
                    <a:pt x="3724" y="460"/>
                  </a:lnTo>
                  <a:cubicBezTo>
                    <a:pt x="3836" y="460"/>
                    <a:pt x="3942" y="510"/>
                    <a:pt x="4013" y="597"/>
                  </a:cubicBezTo>
                  <a:cubicBezTo>
                    <a:pt x="4219" y="849"/>
                    <a:pt x="4382" y="1090"/>
                    <a:pt x="4507" y="1330"/>
                  </a:cubicBezTo>
                  <a:lnTo>
                    <a:pt x="1247" y="1331"/>
                  </a:lnTo>
                  <a:cubicBezTo>
                    <a:pt x="1370" y="1096"/>
                    <a:pt x="1533" y="855"/>
                    <a:pt x="1744" y="597"/>
                  </a:cubicBezTo>
                  <a:close/>
                  <a:moveTo>
                    <a:pt x="1389" y="3161"/>
                  </a:moveTo>
                  <a:cubicBezTo>
                    <a:pt x="1150" y="3161"/>
                    <a:pt x="956" y="3082"/>
                    <a:pt x="956" y="2893"/>
                  </a:cubicBezTo>
                  <a:cubicBezTo>
                    <a:pt x="956" y="2704"/>
                    <a:pt x="1026" y="2550"/>
                    <a:pt x="1265" y="2550"/>
                  </a:cubicBezTo>
                  <a:cubicBezTo>
                    <a:pt x="1504" y="2550"/>
                    <a:pt x="1822" y="2704"/>
                    <a:pt x="1822" y="2893"/>
                  </a:cubicBezTo>
                  <a:cubicBezTo>
                    <a:pt x="1822" y="3082"/>
                    <a:pt x="1628" y="3161"/>
                    <a:pt x="1389" y="3161"/>
                  </a:cubicBezTo>
                  <a:close/>
                  <a:moveTo>
                    <a:pt x="3332" y="3121"/>
                  </a:moveTo>
                  <a:lnTo>
                    <a:pt x="2425" y="3121"/>
                  </a:lnTo>
                  <a:cubicBezTo>
                    <a:pt x="2288" y="3121"/>
                    <a:pt x="2177" y="3010"/>
                    <a:pt x="2177" y="2873"/>
                  </a:cubicBezTo>
                  <a:cubicBezTo>
                    <a:pt x="2177" y="2835"/>
                    <a:pt x="2208" y="2803"/>
                    <a:pt x="2246" y="2803"/>
                  </a:cubicBezTo>
                  <a:lnTo>
                    <a:pt x="3511" y="2803"/>
                  </a:lnTo>
                  <a:cubicBezTo>
                    <a:pt x="3549" y="2803"/>
                    <a:pt x="3581" y="2835"/>
                    <a:pt x="3581" y="2873"/>
                  </a:cubicBezTo>
                  <a:cubicBezTo>
                    <a:pt x="3581" y="3010"/>
                    <a:pt x="3469" y="3121"/>
                    <a:pt x="3332" y="3121"/>
                  </a:cubicBezTo>
                  <a:close/>
                  <a:moveTo>
                    <a:pt x="4368" y="3161"/>
                  </a:moveTo>
                  <a:cubicBezTo>
                    <a:pt x="4129" y="3161"/>
                    <a:pt x="3936" y="3082"/>
                    <a:pt x="3936" y="2893"/>
                  </a:cubicBezTo>
                  <a:cubicBezTo>
                    <a:pt x="3936" y="2704"/>
                    <a:pt x="4253" y="2550"/>
                    <a:pt x="4492" y="2550"/>
                  </a:cubicBezTo>
                  <a:cubicBezTo>
                    <a:pt x="4731" y="2550"/>
                    <a:pt x="4801" y="2704"/>
                    <a:pt x="4801" y="2893"/>
                  </a:cubicBezTo>
                  <a:cubicBezTo>
                    <a:pt x="4801" y="3082"/>
                    <a:pt x="4608" y="3161"/>
                    <a:pt x="4368" y="31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i="1">
                <a:cs typeface="+mn-ea"/>
                <a:sym typeface="+mn-lt"/>
              </a:endParaRPr>
            </a:p>
          </p:txBody>
        </p:sp>
        <p:sp>
          <p:nvSpPr>
            <p:cNvPr id="20" name="iṣlîḑe">
              <a:extLst>
                <a:ext uri="{FF2B5EF4-FFF2-40B4-BE49-F238E27FC236}">
                  <a16:creationId xmlns="" xmlns:a16="http://schemas.microsoft.com/office/drawing/2014/main" id="{F1DD85CB-4E28-409A-8A98-39223809398C}"/>
                </a:ext>
              </a:extLst>
            </p:cNvPr>
            <p:cNvSpPr txBox="1"/>
            <p:nvPr/>
          </p:nvSpPr>
          <p:spPr>
            <a:xfrm>
              <a:off x="4676774" y="3810454"/>
              <a:ext cx="2838450" cy="407861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b="1" i="1" dirty="0">
                  <a:solidFill>
                    <a:schemeClr val="bg1"/>
                  </a:solidFill>
                  <a:cs typeface="+mn-ea"/>
                  <a:sym typeface="+mn-lt"/>
                </a:rPr>
                <a:t>Text</a:t>
              </a:r>
              <a:endParaRPr lang="zh-CN" altLang="en-US" b="1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íṥlíḓe">
              <a:extLst>
                <a:ext uri="{FF2B5EF4-FFF2-40B4-BE49-F238E27FC236}">
                  <a16:creationId xmlns="" xmlns:a16="http://schemas.microsoft.com/office/drawing/2014/main" id="{1E441867-1B00-4E4A-8C38-3B12CAD581BF}"/>
                </a:ext>
              </a:extLst>
            </p:cNvPr>
            <p:cNvSpPr txBox="1"/>
            <p:nvPr/>
          </p:nvSpPr>
          <p:spPr>
            <a:xfrm>
              <a:off x="8292038" y="3377512"/>
              <a:ext cx="3015191" cy="407861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altLang="zh-CN" sz="300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r>
                <a:rPr lang="zh-CN" altLang="en-US" sz="3000" dirty="0">
                  <a:solidFill>
                    <a:schemeClr val="bg1"/>
                  </a:solidFill>
                  <a:cs typeface="+mn-ea"/>
                  <a:sym typeface="+mn-lt"/>
                </a:rPr>
                <a:t>、技能型班组创建的主要内容</a:t>
              </a: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5A22D598-43E8-4192-BF62-8942681C49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569" y="2256372"/>
            <a:ext cx="4220634" cy="422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797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37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5f8ce3-a2dc-4f4c-8b62-1d8bdfa824cd"/>
  <p:tag name="ISLIDE.ICON" val="#405088;#407177;#407165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2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20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1a1dfd0-48a9-4801-a096-04c693fb075f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37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5BAC"/>
      </a:accent1>
      <a:accent2>
        <a:srgbClr val="377FC7"/>
      </a:accent2>
      <a:accent3>
        <a:srgbClr val="4B81D9"/>
      </a:accent3>
      <a:accent4>
        <a:srgbClr val="226FB5"/>
      </a:accent4>
      <a:accent5>
        <a:srgbClr val="014079"/>
      </a:accent5>
      <a:accent6>
        <a:srgbClr val="00305C"/>
      </a:accent6>
      <a:hlink>
        <a:srgbClr val="4472C4"/>
      </a:hlink>
      <a:folHlink>
        <a:srgbClr val="BFBFBF"/>
      </a:folHlink>
    </a:clrScheme>
    <a:fontScheme name="aeptxzdr">
      <a:majorFont>
        <a:latin typeface="思源黑体 CN" panose="020F0302020204030204"/>
        <a:ea typeface="思源黑体 CN"/>
        <a:cs typeface=""/>
      </a:majorFont>
      <a:minorFont>
        <a:latin typeface="思源黑体 CN" panose="020F0502020204030204"/>
        <a:ea typeface="思源黑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5BAC"/>
    </a:accent1>
    <a:accent2>
      <a:srgbClr val="377FC7"/>
    </a:accent2>
    <a:accent3>
      <a:srgbClr val="4B81D9"/>
    </a:accent3>
    <a:accent4>
      <a:srgbClr val="226FB5"/>
    </a:accent4>
    <a:accent5>
      <a:srgbClr val="014079"/>
    </a:accent5>
    <a:accent6>
      <a:srgbClr val="00305C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5BAC"/>
    </a:accent1>
    <a:accent2>
      <a:srgbClr val="377FC7"/>
    </a:accent2>
    <a:accent3>
      <a:srgbClr val="4B81D9"/>
    </a:accent3>
    <a:accent4>
      <a:srgbClr val="226FB5"/>
    </a:accent4>
    <a:accent5>
      <a:srgbClr val="014079"/>
    </a:accent5>
    <a:accent6>
      <a:srgbClr val="00305C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5BAC"/>
    </a:accent1>
    <a:accent2>
      <a:srgbClr val="377FC7"/>
    </a:accent2>
    <a:accent3>
      <a:srgbClr val="4B81D9"/>
    </a:accent3>
    <a:accent4>
      <a:srgbClr val="226FB5"/>
    </a:accent4>
    <a:accent5>
      <a:srgbClr val="014079"/>
    </a:accent5>
    <a:accent6>
      <a:srgbClr val="00305C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1629</Words>
  <Application>Microsoft Office PowerPoint</Application>
  <PresentationFormat>宽屏</PresentationFormat>
  <Paragraphs>245</Paragraphs>
  <Slides>32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Meiryo</vt:lpstr>
      <vt:lpstr>等线</vt:lpstr>
      <vt:lpstr>思源黑体 CN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17</cp:revision>
  <dcterms:created xsi:type="dcterms:W3CDTF">2020-07-08T13:03:07Z</dcterms:created>
  <dcterms:modified xsi:type="dcterms:W3CDTF">2020-12-21T02:36:39Z</dcterms:modified>
</cp:coreProperties>
</file>