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6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7.xml" ContentType="application/vnd.openxmlformats-officedocument.themeOverr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75" r:id="rId3"/>
  </p:sldMasterIdLst>
  <p:notesMasterIdLst>
    <p:notesMasterId r:id="rId28"/>
  </p:notesMasterIdLst>
  <p:sldIdLst>
    <p:sldId id="258" r:id="rId4"/>
    <p:sldId id="256" r:id="rId5"/>
    <p:sldId id="298" r:id="rId6"/>
    <p:sldId id="257" r:id="rId7"/>
    <p:sldId id="263" r:id="rId8"/>
    <p:sldId id="265" r:id="rId9"/>
    <p:sldId id="266" r:id="rId10"/>
    <p:sldId id="299" r:id="rId11"/>
    <p:sldId id="267" r:id="rId12"/>
    <p:sldId id="292" r:id="rId13"/>
    <p:sldId id="300" r:id="rId14"/>
    <p:sldId id="301" r:id="rId15"/>
    <p:sldId id="302" r:id="rId16"/>
    <p:sldId id="303" r:id="rId17"/>
    <p:sldId id="293" r:id="rId18"/>
    <p:sldId id="305" r:id="rId19"/>
    <p:sldId id="306" r:id="rId20"/>
    <p:sldId id="304" r:id="rId21"/>
    <p:sldId id="307" r:id="rId22"/>
    <p:sldId id="308" r:id="rId23"/>
    <p:sldId id="309" r:id="rId24"/>
    <p:sldId id="310" r:id="rId25"/>
    <p:sldId id="295" r:id="rId26"/>
    <p:sldId id="311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D0E0"/>
    <a:srgbClr val="41C3D3"/>
    <a:srgbClr val="01B8C6"/>
    <a:srgbClr val="16ABA8"/>
    <a:srgbClr val="00A0AC"/>
    <a:srgbClr val="51CBCC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>
        <p:guide pos="381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B7EB5-51D5-45E5-805F-8A71471A235C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C7F12-F616-4482-9A27-BC889584E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32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768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2409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316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21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956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121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12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076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333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371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AC7F12-F616-4482-9A27-BC889584E6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43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1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586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64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63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63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28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38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BAEF30A-B12E-44E7-8DDC-CCBF86440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9861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65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41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623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8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6" r:id="rId3"/>
    <p:sldLayoutId id="2147483674" r:id="rId4"/>
  </p:sldLayoutIdLst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3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: 圆角 17">
            <a:extLst>
              <a:ext uri="{FF2B5EF4-FFF2-40B4-BE49-F238E27FC236}">
                <a16:creationId xmlns="" xmlns:a16="http://schemas.microsoft.com/office/drawing/2014/main" id="{DD1626DC-92A6-4EE9-837A-EDF11B749C8F}"/>
              </a:ext>
            </a:extLst>
          </p:cNvPr>
          <p:cNvSpPr/>
          <p:nvPr/>
        </p:nvSpPr>
        <p:spPr>
          <a:xfrm>
            <a:off x="3002211" y="4359862"/>
            <a:ext cx="2887958" cy="442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汇报人</a:t>
            </a:r>
            <a:r>
              <a:rPr lang="zh-CN" altLang="en-US" sz="2000" b="1" kern="0" dirty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：</a:t>
            </a:r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优</a:t>
            </a:r>
            <a:r>
              <a:rPr lang="zh-CN" altLang="en-US" sz="2000" b="1" kern="0" dirty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品</a:t>
            </a:r>
            <a:r>
              <a:rPr lang="en-US" altLang="zh-CN" sz="2000" b="1" kern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PPT</a:t>
            </a:r>
            <a:endParaRPr lang="en-US" altLang="zh-CN" sz="2000" b="1" kern="0" dirty="0">
              <a:solidFill>
                <a:schemeClr val="bg1"/>
              </a:solidFill>
              <a:latin typeface="造字工房言宋（非商用）常规体" charset="-122"/>
              <a:ea typeface="造字工房言宋（非商用）常规体" charset="-122"/>
            </a:endParaRPr>
          </a:p>
        </p:txBody>
      </p:sp>
      <p:sp>
        <p:nvSpPr>
          <p:cNvPr id="18" name="矩形: 圆角 18">
            <a:extLst>
              <a:ext uri="{FF2B5EF4-FFF2-40B4-BE49-F238E27FC236}">
                <a16:creationId xmlns="" xmlns:a16="http://schemas.microsoft.com/office/drawing/2014/main" id="{E6CAD6B8-CC5D-4D39-B8D4-A5EF525A46E0}"/>
              </a:ext>
            </a:extLst>
          </p:cNvPr>
          <p:cNvSpPr/>
          <p:nvPr/>
        </p:nvSpPr>
        <p:spPr>
          <a:xfrm>
            <a:off x="6646829" y="4359862"/>
            <a:ext cx="2485810" cy="442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汇报部门：</a:t>
            </a:r>
            <a:r>
              <a:rPr lang="en-US" altLang="zh-CN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xx</a:t>
            </a:r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部</a:t>
            </a:r>
            <a:endParaRPr lang="en-US" altLang="zh-CN" sz="2000" b="1" kern="0" dirty="0">
              <a:solidFill>
                <a:schemeClr val="bg1"/>
              </a:solidFill>
              <a:latin typeface="造字工房言宋（非商用）常规体" charset="-122"/>
              <a:ea typeface="造字工房言宋（非商用）常规体" charset="-122"/>
            </a:endParaRPr>
          </a:p>
        </p:txBody>
      </p:sp>
      <p:sp>
        <p:nvSpPr>
          <p:cNvPr id="21" name="文本占位符 10">
            <a:extLst>
              <a:ext uri="{FF2B5EF4-FFF2-40B4-BE49-F238E27FC236}">
                <a16:creationId xmlns="" xmlns:a16="http://schemas.microsoft.com/office/drawing/2014/main" id="{CBB6C0C7-504E-4164-B1B9-2BE96162F16A}"/>
              </a:ext>
            </a:extLst>
          </p:cNvPr>
          <p:cNvSpPr txBox="1"/>
          <p:nvPr/>
        </p:nvSpPr>
        <p:spPr>
          <a:xfrm>
            <a:off x="2751804" y="3338836"/>
            <a:ext cx="6615368" cy="75713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kern="1200" dirty="0">
                <a:solidFill>
                  <a:srgbClr val="FBFBFC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总结计划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营销策划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企业介绍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品牌宣传</a:t>
            </a:r>
          </a:p>
        </p:txBody>
      </p:sp>
      <p:sp>
        <p:nvSpPr>
          <p:cNvPr id="23" name="文本占位符 10">
            <a:extLst>
              <a:ext uri="{FF2B5EF4-FFF2-40B4-BE49-F238E27FC236}">
                <a16:creationId xmlns="" xmlns:a16="http://schemas.microsoft.com/office/drawing/2014/main" id="{EC115084-73FE-4636-9ECA-01A188FD2A56}"/>
              </a:ext>
            </a:extLst>
          </p:cNvPr>
          <p:cNvSpPr txBox="1"/>
          <p:nvPr/>
        </p:nvSpPr>
        <p:spPr>
          <a:xfrm>
            <a:off x="1136464" y="2027708"/>
            <a:ext cx="10445936" cy="131112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kern="1200" dirty="0">
                <a:solidFill>
                  <a:srgbClr val="FBFBFC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88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急性阑尾炎护理查房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DB4005-8E25-41FF-9356-B9D1240B4C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7" t="53444" r="5107" b="18907"/>
          <a:stretch/>
        </p:blipFill>
        <p:spPr>
          <a:xfrm>
            <a:off x="10360916" y="533861"/>
            <a:ext cx="1468942" cy="1184608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3304D86-A0B6-4B7F-B3D9-235321BA0E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57535" r="49289" b="14816"/>
          <a:stretch/>
        </p:blipFill>
        <p:spPr>
          <a:xfrm>
            <a:off x="9040847" y="5407094"/>
            <a:ext cx="974025" cy="9937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/>
      <p:bldP spid="18" grpId="0" bldLvl="0"/>
      <p:bldP spid="21" grpId="0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4DDB0BC9-0F1A-443D-A69C-EDC2C5DC253E}"/>
              </a:ext>
            </a:extLst>
          </p:cNvPr>
          <p:cNvSpPr/>
          <p:nvPr/>
        </p:nvSpPr>
        <p:spPr>
          <a:xfrm rot="10800000">
            <a:off x="1031695" y="598064"/>
            <a:ext cx="10055586" cy="5907420"/>
          </a:xfrm>
          <a:prstGeom prst="roundRect">
            <a:avLst/>
          </a:prstGeom>
          <a:solidFill>
            <a:srgbClr val="41C3D3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Subtitle 2">
            <a:extLst>
              <a:ext uri="{FF2B5EF4-FFF2-40B4-BE49-F238E27FC236}">
                <a16:creationId xmlns="" xmlns:a16="http://schemas.microsoft.com/office/drawing/2014/main" id="{FC97F482-7B1A-4592-9E6E-351B2C775EE6}"/>
              </a:ext>
            </a:extLst>
          </p:cNvPr>
          <p:cNvSpPr txBox="1"/>
          <p:nvPr/>
        </p:nvSpPr>
        <p:spPr>
          <a:xfrm>
            <a:off x="2374131" y="4326282"/>
            <a:ext cx="7443737" cy="19589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Please enter your title here, copy and paste the content here.</a:t>
            </a:r>
          </a:p>
        </p:txBody>
      </p: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4301C308-F537-40AD-9889-4917453DB3ED}"/>
              </a:ext>
            </a:extLst>
          </p:cNvPr>
          <p:cNvSpPr txBox="1"/>
          <p:nvPr/>
        </p:nvSpPr>
        <p:spPr>
          <a:xfrm>
            <a:off x="3187359" y="2842683"/>
            <a:ext cx="5817280" cy="14181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病例介绍</a:t>
            </a:r>
          </a:p>
        </p:txBody>
      </p:sp>
      <p:sp>
        <p:nvSpPr>
          <p:cNvPr id="31" name="矩形: 圆角 5">
            <a:extLst>
              <a:ext uri="{FF2B5EF4-FFF2-40B4-BE49-F238E27FC236}">
                <a16:creationId xmlns="" xmlns:a16="http://schemas.microsoft.com/office/drawing/2014/main" id="{F3084401-838A-4FB7-B31A-5433CCEFBAAA}"/>
              </a:ext>
            </a:extLst>
          </p:cNvPr>
          <p:cNvSpPr/>
          <p:nvPr/>
        </p:nvSpPr>
        <p:spPr>
          <a:xfrm>
            <a:off x="4481833" y="968436"/>
            <a:ext cx="3155309" cy="1638300"/>
          </a:xfrm>
          <a:prstGeom prst="roundRect">
            <a:avLst>
              <a:gd name="adj" fmla="val 33031"/>
            </a:avLst>
          </a:prstGeom>
          <a:solidFill>
            <a:srgbClr val="49D0E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02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BE0B2393-058E-4DFF-BAA8-12A65B3247F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7" t="53444" r="5107" b="18907"/>
          <a:stretch/>
        </p:blipFill>
        <p:spPr>
          <a:xfrm>
            <a:off x="8278941" y="5327227"/>
            <a:ext cx="1065102" cy="858937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85EB4305-710C-45CD-AA67-B3B891943A4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57535" r="49289" b="14816"/>
          <a:stretch/>
        </p:blipFill>
        <p:spPr>
          <a:xfrm rot="20951992">
            <a:off x="9909365" y="3424700"/>
            <a:ext cx="979121" cy="886582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6="http://schemas.microsoft.com/office/drawing/2014/main" id="{67D36BFA-8C28-4E5F-9922-428089672CE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4" t="18633" r="75924" b="73385"/>
          <a:stretch/>
        </p:blipFill>
        <p:spPr>
          <a:xfrm>
            <a:off x="2069334" y="1787586"/>
            <a:ext cx="847610" cy="486568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CAD6FDDE-7E2C-4B2F-BB2F-F5E69E806B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78073" r="66080" b="6521"/>
          <a:stretch/>
        </p:blipFill>
        <p:spPr>
          <a:xfrm>
            <a:off x="1521471" y="5305733"/>
            <a:ext cx="1095727" cy="939113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FF236EFB-1470-45D8-B16E-69F1E2B5736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1" t="-15410" r="-21429" b="50290"/>
          <a:stretch/>
        </p:blipFill>
        <p:spPr>
          <a:xfrm rot="19887701">
            <a:off x="8787051" y="-284045"/>
            <a:ext cx="2671228" cy="2806466"/>
          </a:xfrm>
          <a:prstGeom prst="diamond">
            <a:avLst/>
          </a:prstGeom>
        </p:spPr>
      </p:pic>
    </p:spTree>
    <p:extLst>
      <p:ext uri="{BB962C8B-B14F-4D97-AF65-F5344CB8AC3E}">
        <p14:creationId xmlns:p14="http://schemas.microsoft.com/office/powerpoint/2010/main" val="3306957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E7D8963-10B8-4AE3-BAA5-B3A17E705280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AB95D57-61A7-4AA0-8833-EAA0F0DB4BA0}"/>
              </a:ext>
            </a:extLst>
          </p:cNvPr>
          <p:cNvSpPr txBox="1"/>
          <p:nvPr/>
        </p:nvSpPr>
        <p:spPr>
          <a:xfrm>
            <a:off x="307611" y="279133"/>
            <a:ext cx="4407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急性阑尾炎的病史简介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98F98D4-C2F5-4D87-BDBB-C5EDFAA9AA38}"/>
              </a:ext>
            </a:extLst>
          </p:cNvPr>
          <p:cNvGrpSpPr/>
          <p:nvPr/>
        </p:nvGrpSpPr>
        <p:grpSpPr>
          <a:xfrm>
            <a:off x="647701" y="2724149"/>
            <a:ext cx="3219449" cy="4133849"/>
            <a:chOff x="647701" y="2724149"/>
            <a:chExt cx="3219449" cy="4133849"/>
          </a:xfrm>
        </p:grpSpPr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A9AEEAB1-479E-4F72-9D99-A304EAA2134F}"/>
                </a:ext>
              </a:extLst>
            </p:cNvPr>
            <p:cNvGrpSpPr/>
            <p:nvPr/>
          </p:nvGrpSpPr>
          <p:grpSpPr>
            <a:xfrm>
              <a:off x="647701" y="2724149"/>
              <a:ext cx="3219449" cy="4133849"/>
              <a:chOff x="647701" y="2724149"/>
              <a:chExt cx="3219449" cy="4133849"/>
            </a:xfrm>
          </p:grpSpPr>
          <p:sp>
            <p:nvSpPr>
              <p:cNvPr id="9" name="箭头: 五边形 8">
                <a:extLst>
                  <a:ext uri="{FF2B5EF4-FFF2-40B4-BE49-F238E27FC236}">
                    <a16:creationId xmlns="" xmlns:a16="http://schemas.microsoft.com/office/drawing/2014/main" id="{A230466B-1B9D-447B-904C-7DD12E4EB556}"/>
                  </a:ext>
                </a:extLst>
              </p:cNvPr>
              <p:cNvSpPr/>
              <p:nvPr/>
            </p:nvSpPr>
            <p:spPr>
              <a:xfrm rot="16200000">
                <a:off x="190501" y="3181349"/>
                <a:ext cx="4133849" cy="3219449"/>
              </a:xfrm>
              <a:prstGeom prst="homePlate">
                <a:avLst/>
              </a:prstGeom>
              <a:solidFill>
                <a:srgbClr val="00A0AC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>
                <a:extLst>
                  <a:ext uri="{FF2B5EF4-FFF2-40B4-BE49-F238E27FC236}">
                    <a16:creationId xmlns="" xmlns:a16="http://schemas.microsoft.com/office/drawing/2014/main" id="{8981B2F3-0E91-403D-AC1A-C5476176A0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72" t="83611" r="18175"/>
              <a:stretch/>
            </p:blipFill>
            <p:spPr>
              <a:xfrm>
                <a:off x="1720055" y="3009845"/>
                <a:ext cx="1257303" cy="1123950"/>
              </a:xfrm>
              <a:prstGeom prst="rect">
                <a:avLst/>
              </a:prstGeom>
            </p:spPr>
          </p:pic>
        </p:grp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3BD1243-F9D4-468A-8003-4F64F881F38A}"/>
                </a:ext>
              </a:extLst>
            </p:cNvPr>
            <p:cNvSpPr/>
            <p:nvPr/>
          </p:nvSpPr>
          <p:spPr>
            <a:xfrm>
              <a:off x="1069974" y="4462407"/>
              <a:ext cx="2689225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床号：</a:t>
              </a:r>
              <a:r>
                <a:rPr lang="en-US" altLang="zh-CN" dirty="0">
                  <a:solidFill>
                    <a:schemeClr val="bg1"/>
                  </a:solidFill>
                </a:rPr>
                <a:t>66</a:t>
              </a:r>
              <a:r>
                <a:rPr lang="zh-CN" altLang="en-US" dirty="0">
                  <a:solidFill>
                    <a:schemeClr val="bg1"/>
                  </a:solidFill>
                </a:rPr>
                <a:t>床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姓名：大熊猫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年龄：</a:t>
              </a:r>
              <a:r>
                <a:rPr lang="en-US" altLang="zh-CN" dirty="0">
                  <a:solidFill>
                    <a:schemeClr val="bg1"/>
                  </a:solidFill>
                </a:rPr>
                <a:t>72</a:t>
              </a:r>
              <a:r>
                <a:rPr lang="zh-CN" altLang="en-US" dirty="0">
                  <a:solidFill>
                    <a:schemeClr val="bg1"/>
                  </a:solidFill>
                </a:rPr>
                <a:t>岁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住院号：</a:t>
              </a:r>
              <a:r>
                <a:rPr lang="en-US" altLang="zh-CN" dirty="0">
                  <a:solidFill>
                    <a:schemeClr val="bg1"/>
                  </a:solidFill>
                </a:rPr>
                <a:t>17011462 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性别：女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主诉：右下腹痛</a:t>
              </a:r>
              <a:r>
                <a:rPr lang="en-US" altLang="zh-CN" dirty="0">
                  <a:solidFill>
                    <a:schemeClr val="bg1"/>
                  </a:solidFill>
                </a:rPr>
                <a:t>25</a:t>
              </a:r>
              <a:r>
                <a:rPr lang="zh-CN" altLang="en-US" dirty="0">
                  <a:solidFill>
                    <a:schemeClr val="bg1"/>
                  </a:solidFill>
                </a:rPr>
                <a:t>小时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诊断：急性阑尾炎 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A9656C3-CB19-4730-8131-378AB074CED9}"/>
              </a:ext>
            </a:extLst>
          </p:cNvPr>
          <p:cNvGrpSpPr/>
          <p:nvPr/>
        </p:nvGrpSpPr>
        <p:grpSpPr>
          <a:xfrm>
            <a:off x="4140201" y="1790698"/>
            <a:ext cx="3219449" cy="5067299"/>
            <a:chOff x="4140201" y="1790698"/>
            <a:chExt cx="3219449" cy="5067299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70134E8A-5C21-4E5F-9C6D-7B771E3250C8}"/>
                </a:ext>
              </a:extLst>
            </p:cNvPr>
            <p:cNvGrpSpPr/>
            <p:nvPr/>
          </p:nvGrpSpPr>
          <p:grpSpPr>
            <a:xfrm>
              <a:off x="4140201" y="1790698"/>
              <a:ext cx="3219449" cy="5067299"/>
              <a:chOff x="4140201" y="1790698"/>
              <a:chExt cx="3219449" cy="5067299"/>
            </a:xfrm>
          </p:grpSpPr>
          <p:sp>
            <p:nvSpPr>
              <p:cNvPr id="10" name="箭头: 五边形 9">
                <a:extLst>
                  <a:ext uri="{FF2B5EF4-FFF2-40B4-BE49-F238E27FC236}">
                    <a16:creationId xmlns="" xmlns:a16="http://schemas.microsoft.com/office/drawing/2014/main" id="{DA90A157-0F20-448D-886B-32B957153B46}"/>
                  </a:ext>
                </a:extLst>
              </p:cNvPr>
              <p:cNvSpPr/>
              <p:nvPr/>
            </p:nvSpPr>
            <p:spPr>
              <a:xfrm rot="16200000">
                <a:off x="3216276" y="2714623"/>
                <a:ext cx="5067299" cy="3219449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1" name="图片 20">
                <a:extLst>
                  <a:ext uri="{FF2B5EF4-FFF2-40B4-BE49-F238E27FC236}">
                    <a16:creationId xmlns="" xmlns:a16="http://schemas.microsoft.com/office/drawing/2014/main" id="{21A97696-4826-4CA3-AF76-4994043339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450" t="62500" r="-1" b="19444"/>
              <a:stretch/>
            </p:blipFill>
            <p:spPr>
              <a:xfrm>
                <a:off x="5321425" y="2061750"/>
                <a:ext cx="949075" cy="1238250"/>
              </a:xfrm>
              <a:prstGeom prst="rect">
                <a:avLst/>
              </a:prstGeom>
            </p:spPr>
          </p:pic>
        </p:grp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EC9FC288-81B2-46D9-A069-0854F3F894A5}"/>
                </a:ext>
              </a:extLst>
            </p:cNvPr>
            <p:cNvSpPr/>
            <p:nvPr/>
          </p:nvSpPr>
          <p:spPr>
            <a:xfrm>
              <a:off x="4297362" y="3207934"/>
              <a:ext cx="3062288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现病史：患者</a:t>
              </a:r>
              <a:r>
                <a:rPr lang="en-US" altLang="zh-CN" dirty="0">
                  <a:solidFill>
                    <a:schemeClr val="bg1"/>
                  </a:solidFill>
                </a:rPr>
                <a:t>25</a:t>
              </a:r>
              <a:r>
                <a:rPr lang="zh-CN" altLang="en-US" dirty="0">
                  <a:solidFill>
                    <a:schemeClr val="bg1"/>
                  </a:solidFill>
                </a:rPr>
                <a:t>小时前无明显诱因下出现右下腹疼痛，呈间歇性隐痛，后逐渐加重，无腹泻，伴恶心，未呕吐，无尿频、尿急、尿痛表现，无明显畏寒、发热等症状。能够忍受，未予重视。来我院，为进一步治疗，遂以“急性阑尾炎”诊断于</a:t>
              </a:r>
              <a:r>
                <a:rPr lang="en-US" altLang="zh-CN" dirty="0">
                  <a:solidFill>
                    <a:schemeClr val="bg1"/>
                  </a:solidFill>
                </a:rPr>
                <a:t>2017-06-05 10:29</a:t>
              </a:r>
              <a:r>
                <a:rPr lang="zh-CN" altLang="en-US" dirty="0">
                  <a:solidFill>
                    <a:schemeClr val="bg1"/>
                  </a:solidFill>
                </a:rPr>
                <a:t>收入院。病程中，患者纳差，睡眠可，二便无异常。近期无上呼吸道感染。 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5F293A2A-638B-4571-AE8C-9773EA47343B}"/>
              </a:ext>
            </a:extLst>
          </p:cNvPr>
          <p:cNvGrpSpPr/>
          <p:nvPr/>
        </p:nvGrpSpPr>
        <p:grpSpPr>
          <a:xfrm>
            <a:off x="7632704" y="647699"/>
            <a:ext cx="3351208" cy="6215365"/>
            <a:chOff x="7632704" y="647699"/>
            <a:chExt cx="3351208" cy="6215365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8C759D1-48B0-459C-99EA-58C5015A9A51}"/>
                </a:ext>
              </a:extLst>
            </p:cNvPr>
            <p:cNvGrpSpPr/>
            <p:nvPr/>
          </p:nvGrpSpPr>
          <p:grpSpPr>
            <a:xfrm>
              <a:off x="7632704" y="647699"/>
              <a:ext cx="3219449" cy="6210299"/>
              <a:chOff x="7632704" y="647699"/>
              <a:chExt cx="3219449" cy="6210299"/>
            </a:xfrm>
          </p:grpSpPr>
          <p:sp>
            <p:nvSpPr>
              <p:cNvPr id="11" name="箭头: 五边形 10">
                <a:extLst>
                  <a:ext uri="{FF2B5EF4-FFF2-40B4-BE49-F238E27FC236}">
                    <a16:creationId xmlns="" xmlns:a16="http://schemas.microsoft.com/office/drawing/2014/main" id="{A0C1A9E5-F2A9-4FC0-BA2C-51C34DAEE35C}"/>
                  </a:ext>
                </a:extLst>
              </p:cNvPr>
              <p:cNvSpPr/>
              <p:nvPr/>
            </p:nvSpPr>
            <p:spPr>
              <a:xfrm rot="16200000">
                <a:off x="6137279" y="2143124"/>
                <a:ext cx="6210299" cy="3219449"/>
              </a:xfrm>
              <a:prstGeom prst="homePlate">
                <a:avLst/>
              </a:prstGeom>
              <a:solidFill>
                <a:srgbClr val="41C3D3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13" name="图片 12">
                <a:extLst>
                  <a:ext uri="{FF2B5EF4-FFF2-40B4-BE49-F238E27FC236}">
                    <a16:creationId xmlns="" xmlns:a16="http://schemas.microsoft.com/office/drawing/2014/main" id="{F5EBAE26-C25E-4E56-95A4-515E3FABF9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3366" b="86250"/>
              <a:stretch/>
            </p:blipFill>
            <p:spPr>
              <a:xfrm>
                <a:off x="8531224" y="1095160"/>
                <a:ext cx="1164975" cy="942975"/>
              </a:xfrm>
              <a:prstGeom prst="rect">
                <a:avLst/>
              </a:prstGeom>
            </p:spPr>
          </p:pic>
        </p:grp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37C27455-6425-4431-B795-044428579F07}"/>
                </a:ext>
              </a:extLst>
            </p:cNvPr>
            <p:cNvSpPr/>
            <p:nvPr/>
          </p:nvSpPr>
          <p:spPr>
            <a:xfrm>
              <a:off x="7764462" y="2061750"/>
              <a:ext cx="3219450" cy="48013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既往史：既往体健。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家族史：无特殊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五方面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 饮食：以米面为主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 睡眠</a:t>
              </a:r>
              <a:r>
                <a:rPr lang="en-US" altLang="zh-CN" dirty="0">
                  <a:solidFill>
                    <a:schemeClr val="bg1"/>
                  </a:solidFill>
                </a:rPr>
                <a:t>:</a:t>
              </a:r>
              <a:r>
                <a:rPr lang="zh-CN" altLang="en-US" dirty="0">
                  <a:solidFill>
                    <a:schemeClr val="bg1"/>
                  </a:solidFill>
                </a:rPr>
                <a:t>睡眠可，每天约</a:t>
              </a:r>
              <a:r>
                <a:rPr lang="en-US" altLang="zh-CN" dirty="0">
                  <a:solidFill>
                    <a:schemeClr val="bg1"/>
                  </a:solidFill>
                </a:rPr>
                <a:t>6</a:t>
              </a:r>
              <a:r>
                <a:rPr lang="zh-CN" altLang="en-US" dirty="0">
                  <a:solidFill>
                    <a:schemeClr val="bg1"/>
                  </a:solidFill>
                </a:rPr>
                <a:t>小时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 排泄：大小便正常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 自理能力：生活自理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 健康意识</a:t>
              </a:r>
              <a:r>
                <a:rPr lang="en-US" altLang="zh-CN" dirty="0">
                  <a:solidFill>
                    <a:schemeClr val="bg1"/>
                  </a:solidFill>
                </a:rPr>
                <a:t>:</a:t>
              </a:r>
              <a:r>
                <a:rPr lang="zh-CN" altLang="en-US" dirty="0">
                  <a:solidFill>
                    <a:schemeClr val="bg1"/>
                  </a:solidFill>
                </a:rPr>
                <a:t>一般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六心理社会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精神状态：神志清，精神可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对疾病的认识：缺乏疾病的相关知识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心理状态：焦虑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性格与交往：希望与更多人交往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家庭情况：家庭关系和睦</a:t>
              </a:r>
            </a:p>
            <a:p>
              <a:r>
                <a:rPr lang="zh-CN" altLang="en-US" dirty="0">
                  <a:solidFill>
                    <a:schemeClr val="bg1"/>
                  </a:solidFill>
                </a:rPr>
                <a:t>   经济状况：良好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7331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4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4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3ADAE57-7F5B-46D3-9C1D-7998EB68013A}"/>
              </a:ext>
            </a:extLst>
          </p:cNvPr>
          <p:cNvSpPr/>
          <p:nvPr/>
        </p:nvSpPr>
        <p:spPr>
          <a:xfrm>
            <a:off x="5447196" y="1042474"/>
            <a:ext cx="6096000" cy="54284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生命体征：</a:t>
            </a:r>
            <a:endParaRPr lang="en-US" altLang="zh-CN" sz="2400" b="1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T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36.5℃ P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72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次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/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分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R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18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次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/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分     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BP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150/62mmHg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2.  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体格检查：</a:t>
            </a:r>
            <a:endParaRPr lang="en-US" altLang="zh-CN" sz="2400" b="1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神志清楚，精神一般。浅表淋巴结不肿大。咽不充血，双扁桃体不肿大。心肺听诊未见异常。腹部平坦，未见胃肠型及蠕动波，未见腹壁静脉曲张；腹软，右下腹压痛、反跳痛明显，无肌卫，余腹无压痛，肝脾肋下未扪及，肝、双肾区无叩击痛，移动性浊音阴性，结肠充气试验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-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），闭孔内肌试验（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-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），腰大肌试验（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-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），肠鸣音正常，直肠指检未及明显异常。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3.  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辅助检查：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B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超、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CT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47D0C279-94DE-4316-8E5E-07590FE1A5E2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47C916C-07CB-46B6-97B5-DA38D442270A}"/>
              </a:ext>
            </a:extLst>
          </p:cNvPr>
          <p:cNvSpPr txBox="1"/>
          <p:nvPr/>
        </p:nvSpPr>
        <p:spPr>
          <a:xfrm>
            <a:off x="307611" y="279133"/>
            <a:ext cx="4407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急性阑尾炎的护理体格检查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E87E11A-1DC6-46A4-A439-15A1B0F8C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04" y="1823524"/>
            <a:ext cx="4180372" cy="3681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8714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F6031FE-6FD4-4CE9-A670-75774E966399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EDC9B7A-A73F-44E0-AAD3-53A04BAF6D17}"/>
              </a:ext>
            </a:extLst>
          </p:cNvPr>
          <p:cNvSpPr txBox="1"/>
          <p:nvPr/>
        </p:nvSpPr>
        <p:spPr>
          <a:xfrm>
            <a:off x="307611" y="279133"/>
            <a:ext cx="4407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急性阑尾炎的简要病情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B70DC68-F273-4F22-83D3-C16C89544E04}"/>
              </a:ext>
            </a:extLst>
          </p:cNvPr>
          <p:cNvSpPr/>
          <p:nvPr/>
        </p:nvSpPr>
        <p:spPr>
          <a:xfrm>
            <a:off x="394101" y="1340682"/>
            <a:ext cx="3362600" cy="4198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06-06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穿刺孔周围情况可，肛门未排气、排 便 ，改禁食为少量清流质饮食 。嘱适当活动，促进肛门排气、排便 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06-07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穿刺孔周围情况可，肛门已排气、未 排便 ，改清流质为少量低脂半流质饮食     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06-11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肛门已排气、排便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06-14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拆线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06-16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出院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442F83F-5452-4E41-8EB3-AD5B2EE64D6F}"/>
              </a:ext>
            </a:extLst>
          </p:cNvPr>
          <p:cNvSpPr/>
          <p:nvPr/>
        </p:nvSpPr>
        <p:spPr>
          <a:xfrm>
            <a:off x="7978867" y="1340682"/>
            <a:ext cx="3362600" cy="5029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患者入院后予禁食、抗感染、补液等治疗。于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16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35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在全麻下行腹腔镜下阑尾切除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腹腔镜下粘连松解术 ，术毕于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18:15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回房，全麻清醒，氧气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2l/min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鼻塞吸入，心电监测示窦性心律，术后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69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分、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R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19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分、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BP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136/70mmHg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SPO2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99%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，各穿刺孔敷料干燥，小便自解。术后予补液抗感染等治疗。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B4C5E9E-D380-4161-82FB-BB2D2461FD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133" y="1340682"/>
            <a:ext cx="3967302" cy="46115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3031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0B2BAFB-AD49-4CA9-82ED-7F7E75A7563B}"/>
              </a:ext>
            </a:extLst>
          </p:cNvPr>
          <p:cNvSpPr/>
          <p:nvPr/>
        </p:nvSpPr>
        <p:spPr>
          <a:xfrm>
            <a:off x="857250" y="4577267"/>
            <a:ext cx="4857750" cy="1705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06-05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白细胞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3.19×109/L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中性粒细胞百分比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74.60%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中性粒细胞计数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2.38×109/L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血小板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79×109/L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1157006-D35A-4B56-A685-4FE04AE15A33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266525B-1FE9-428B-8BCA-63BCD3DE2338}"/>
              </a:ext>
            </a:extLst>
          </p:cNvPr>
          <p:cNvSpPr txBox="1"/>
          <p:nvPr/>
        </p:nvSpPr>
        <p:spPr>
          <a:xfrm>
            <a:off x="307611" y="279133"/>
            <a:ext cx="4407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急性阑尾炎的实验室检查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5240955-96C1-4723-933A-C6886A811382}"/>
              </a:ext>
            </a:extLst>
          </p:cNvPr>
          <p:cNvSpPr/>
          <p:nvPr/>
        </p:nvSpPr>
        <p:spPr>
          <a:xfrm>
            <a:off x="6615112" y="1086430"/>
            <a:ext cx="5124450" cy="1705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06-10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白细胞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3.11×109/L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中性粒细胞百分比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68.20%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中性粒细胞计数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2.12×109/L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血小板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72×109/L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1F9F5D8-FD88-4D27-9931-12422D2DBF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6" y="1241846"/>
            <a:ext cx="3745899" cy="2319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" name="连接符: 肘形 9">
            <a:extLst>
              <a:ext uri="{FF2B5EF4-FFF2-40B4-BE49-F238E27FC236}">
                <a16:creationId xmlns="" xmlns:a16="http://schemas.microsoft.com/office/drawing/2014/main" id="{02D17FEF-5803-436B-9203-DE6EE2774F50}"/>
              </a:ext>
            </a:extLst>
          </p:cNvPr>
          <p:cNvCxnSpPr>
            <a:cxnSpLocks/>
          </p:cNvCxnSpPr>
          <p:nvPr/>
        </p:nvCxnSpPr>
        <p:spPr>
          <a:xfrm rot="10800000" flipV="1">
            <a:off x="2286265" y="3180099"/>
            <a:ext cx="7546445" cy="811716"/>
          </a:xfrm>
          <a:prstGeom prst="bentConnector3">
            <a:avLst>
              <a:gd name="adj1" fmla="val 50000"/>
            </a:avLst>
          </a:prstGeom>
          <a:ln w="76200">
            <a:solidFill>
              <a:srgbClr val="41C3D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E5912E9-D8EE-42CA-8C1A-F6E3D8E44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8638" y="4013420"/>
            <a:ext cx="3993033" cy="2383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7412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21D7F456-DE56-4C98-B2B5-A4A6DEA03FE8}"/>
              </a:ext>
            </a:extLst>
          </p:cNvPr>
          <p:cNvSpPr/>
          <p:nvPr/>
        </p:nvSpPr>
        <p:spPr>
          <a:xfrm rot="10800000">
            <a:off x="1031695" y="598064"/>
            <a:ext cx="10055586" cy="5907420"/>
          </a:xfrm>
          <a:prstGeom prst="roundRect">
            <a:avLst/>
          </a:prstGeom>
          <a:solidFill>
            <a:srgbClr val="41C3D3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Subtitle 2">
            <a:extLst>
              <a:ext uri="{FF2B5EF4-FFF2-40B4-BE49-F238E27FC236}">
                <a16:creationId xmlns="" xmlns:a16="http://schemas.microsoft.com/office/drawing/2014/main" id="{01EE7FC4-F6E4-4CBF-9967-E8194AC0A598}"/>
              </a:ext>
            </a:extLst>
          </p:cNvPr>
          <p:cNvSpPr txBox="1"/>
          <p:nvPr/>
        </p:nvSpPr>
        <p:spPr>
          <a:xfrm>
            <a:off x="2374131" y="4326282"/>
            <a:ext cx="7443737" cy="19589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Please enter your title here, copy and paste the content here.</a:t>
            </a:r>
          </a:p>
        </p:txBody>
      </p: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09F7F17E-38D6-4B75-BFE3-7118E50BAB46}"/>
              </a:ext>
            </a:extLst>
          </p:cNvPr>
          <p:cNvSpPr txBox="1"/>
          <p:nvPr/>
        </p:nvSpPr>
        <p:spPr>
          <a:xfrm>
            <a:off x="3187359" y="2842683"/>
            <a:ext cx="5817280" cy="14181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护理措施</a:t>
            </a:r>
          </a:p>
        </p:txBody>
      </p:sp>
      <p:sp>
        <p:nvSpPr>
          <p:cNvPr id="29" name="矩形: 圆角 5">
            <a:extLst>
              <a:ext uri="{FF2B5EF4-FFF2-40B4-BE49-F238E27FC236}">
                <a16:creationId xmlns="" xmlns:a16="http://schemas.microsoft.com/office/drawing/2014/main" id="{A90F5998-E58E-4575-8090-0AE5EE779ACD}"/>
              </a:ext>
            </a:extLst>
          </p:cNvPr>
          <p:cNvSpPr/>
          <p:nvPr/>
        </p:nvSpPr>
        <p:spPr>
          <a:xfrm>
            <a:off x="4481833" y="968436"/>
            <a:ext cx="3155309" cy="1638300"/>
          </a:xfrm>
          <a:prstGeom prst="roundRect">
            <a:avLst>
              <a:gd name="adj" fmla="val 33031"/>
            </a:avLst>
          </a:prstGeom>
          <a:solidFill>
            <a:srgbClr val="49D0E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03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49EB3431-D2F2-4DE9-BD83-4E94CAACD8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7" t="53444" r="5107" b="18907"/>
          <a:stretch/>
        </p:blipFill>
        <p:spPr>
          <a:xfrm>
            <a:off x="8158484" y="5399648"/>
            <a:ext cx="1164522" cy="939113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E36DD3D2-01E4-429C-AD85-507819423C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57535" r="49289" b="14816"/>
          <a:stretch/>
        </p:blipFill>
        <p:spPr>
          <a:xfrm rot="21415253">
            <a:off x="10015965" y="3671229"/>
            <a:ext cx="873218" cy="89094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8CE9B40-AE36-4957-A801-D4B7E537E8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4" t="18633" r="75924" b="73385"/>
          <a:stretch/>
        </p:blipFill>
        <p:spPr>
          <a:xfrm>
            <a:off x="2069334" y="1787586"/>
            <a:ext cx="847610" cy="48656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B08F37D-EC1A-43D2-88AE-0986526420A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78073" r="66080" b="6521"/>
          <a:stretch/>
        </p:blipFill>
        <p:spPr>
          <a:xfrm>
            <a:off x="1521471" y="5305733"/>
            <a:ext cx="1095727" cy="93911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E064C214-C5EC-455D-840A-5900C19A665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1" t="-15410" r="-21429" b="50290"/>
          <a:stretch/>
        </p:blipFill>
        <p:spPr>
          <a:xfrm rot="19887701">
            <a:off x="8787052" y="-217765"/>
            <a:ext cx="2671228" cy="2806466"/>
          </a:xfrm>
          <a:prstGeom prst="diamond">
            <a:avLst/>
          </a:prstGeom>
        </p:spPr>
      </p:pic>
    </p:spTree>
    <p:extLst>
      <p:ext uri="{BB962C8B-B14F-4D97-AF65-F5344CB8AC3E}">
        <p14:creationId xmlns:p14="http://schemas.microsoft.com/office/powerpoint/2010/main" val="882986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7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E2EC62F-20FC-494D-8A03-7B343BE1C8FD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41527CA-C286-4988-AB07-100BEA60326A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急性阑尾炎护理问题及诊断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99A0415-D979-41AE-8B45-BC2555735B9E}"/>
              </a:ext>
            </a:extLst>
          </p:cNvPr>
          <p:cNvSpPr/>
          <p:nvPr/>
        </p:nvSpPr>
        <p:spPr>
          <a:xfrm>
            <a:off x="830081" y="1474013"/>
            <a:ext cx="5181600" cy="1843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（术前）护理问题及诊断</a:t>
            </a:r>
            <a:endParaRPr lang="en-US" altLang="zh-CN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疼痛： 与阑尾炎症刺激腹膜有关 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焦虑： 与环境陌生及担心疾病预后有关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知识缺乏：  与不了解疾病相关知识有关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38D031B-D8C5-4208-ADE5-B6988816268B}"/>
              </a:ext>
            </a:extLst>
          </p:cNvPr>
          <p:cNvSpPr/>
          <p:nvPr/>
        </p:nvSpPr>
        <p:spPr>
          <a:xfrm>
            <a:off x="6439335" y="4281988"/>
            <a:ext cx="6096001" cy="1843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（术后）护理问题及诊断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舒适的改变：与手术创伤有关 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自理能力下降：与术后切口疼痛有关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潜在并发症：出血，粘连性肠梗阻，阑尾残株炎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9B83F24B-A745-41B7-8126-D9CF668D04DD}"/>
              </a:ext>
            </a:extLst>
          </p:cNvPr>
          <p:cNvGrpSpPr/>
          <p:nvPr/>
        </p:nvGrpSpPr>
        <p:grpSpPr>
          <a:xfrm>
            <a:off x="1" y="908218"/>
            <a:ext cx="10743258" cy="2966229"/>
            <a:chOff x="0" y="1019431"/>
            <a:chExt cx="11346815" cy="3274540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E284B79-E3AE-4773-99A8-9CDC273BB25F}"/>
                </a:ext>
              </a:extLst>
            </p:cNvPr>
            <p:cNvSpPr/>
            <p:nvPr/>
          </p:nvSpPr>
          <p:spPr>
            <a:xfrm>
              <a:off x="0" y="1383957"/>
              <a:ext cx="11195222" cy="2545492"/>
            </a:xfrm>
            <a:prstGeom prst="rect">
              <a:avLst/>
            </a:prstGeom>
            <a:noFill/>
            <a:ln w="76200">
              <a:solidFill>
                <a:srgbClr val="41C3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CDF96D71-F706-4B83-B0AF-DD8DB0FBAD60}"/>
                </a:ext>
              </a:extLst>
            </p:cNvPr>
            <p:cNvSpPr/>
            <p:nvPr/>
          </p:nvSpPr>
          <p:spPr>
            <a:xfrm>
              <a:off x="6901238" y="1019431"/>
              <a:ext cx="4445577" cy="3274540"/>
            </a:xfrm>
            <a:prstGeom prst="rect">
              <a:avLst/>
            </a:prstGeom>
            <a:solidFill>
              <a:srgbClr val="41C3D3"/>
            </a:solidFill>
            <a:ln>
              <a:solidFill>
                <a:srgbClr val="41C3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C9C35E7-15CE-470E-BE95-474F1233EE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027" y="798721"/>
            <a:ext cx="3322175" cy="29662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0129A39E-8BD6-4830-9F44-2F41875E5AC7}"/>
              </a:ext>
            </a:extLst>
          </p:cNvPr>
          <p:cNvGrpSpPr/>
          <p:nvPr/>
        </p:nvGrpSpPr>
        <p:grpSpPr>
          <a:xfrm rot="10800000">
            <a:off x="1401600" y="3795547"/>
            <a:ext cx="10743258" cy="2966229"/>
            <a:chOff x="0" y="1019431"/>
            <a:chExt cx="11346815" cy="3274540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3D123E1-065C-4653-9E13-4A8B0551C4DF}"/>
                </a:ext>
              </a:extLst>
            </p:cNvPr>
            <p:cNvSpPr/>
            <p:nvPr/>
          </p:nvSpPr>
          <p:spPr>
            <a:xfrm>
              <a:off x="0" y="1383957"/>
              <a:ext cx="11195222" cy="2545492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B1472C82-5F55-48C5-8E32-98738E149D1C}"/>
                </a:ext>
              </a:extLst>
            </p:cNvPr>
            <p:cNvSpPr/>
            <p:nvPr/>
          </p:nvSpPr>
          <p:spPr>
            <a:xfrm>
              <a:off x="6901238" y="1019431"/>
              <a:ext cx="4445577" cy="327454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1A3C8CC-953E-4435-9B3D-A327CABDEC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40" y="2871599"/>
            <a:ext cx="4493027" cy="449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26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5" grpId="0"/>
      <p:bldP spid="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03EDF70-FE64-4F0A-B770-3E14E9C9210F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80686A5-CF0C-4BF4-97FF-A39F5B7622C7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急性阑尾炎术前护理问题及诊断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6C8CA0F0-D824-459E-B212-7E4CF71E8056}"/>
              </a:ext>
            </a:extLst>
          </p:cNvPr>
          <p:cNvSpPr/>
          <p:nvPr/>
        </p:nvSpPr>
        <p:spPr>
          <a:xfrm>
            <a:off x="5916613" y="1523055"/>
            <a:ext cx="6096000" cy="45974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10</a:t>
            </a: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29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P1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疼痛：与阑尾炎症刺激腹膜有关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 ：患者疼痛较前减轻。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）评估患者疼痛的部位、性质、程度。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）控制感染，遵医嘱及时合理应用抗生素。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）协助患者取舒适体位，指导其有节律的深呼吸。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）禁食水，以减轻腹胀腹痛。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）积极做好术前准备。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16:00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患者诉疼痛较前好转。</a:t>
            </a:r>
          </a:p>
        </p:txBody>
      </p:sp>
      <p:sp>
        <p:nvSpPr>
          <p:cNvPr id="11" name="îŝḷîḓé-Oval 8">
            <a:extLst>
              <a:ext uri="{FF2B5EF4-FFF2-40B4-BE49-F238E27FC236}">
                <a16:creationId xmlns="" xmlns:a16="http://schemas.microsoft.com/office/drawing/2014/main" id="{45979FA2-88C9-4F78-BCA9-EDA2096B71D3}"/>
              </a:ext>
            </a:extLst>
          </p:cNvPr>
          <p:cNvSpPr/>
          <p:nvPr/>
        </p:nvSpPr>
        <p:spPr>
          <a:xfrm>
            <a:off x="956569" y="1629998"/>
            <a:ext cx="4436076" cy="438352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226907B5-4FDF-41A5-96DB-4F8CB109E70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42" t="21104" r="11018" b="50000"/>
          <a:stretch/>
        </p:blipFill>
        <p:spPr>
          <a:xfrm rot="19138149">
            <a:off x="4686552" y="1634761"/>
            <a:ext cx="699325" cy="88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FBF90D62-96F8-432F-9A9C-F9BCD75E3F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15" t="21207" r="29677" b="51348"/>
          <a:stretch/>
        </p:blipFill>
        <p:spPr>
          <a:xfrm>
            <a:off x="613979" y="5127439"/>
            <a:ext cx="1080596" cy="84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608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4D5DBC2-2AE0-4087-9EAD-1989CD231C4A}"/>
              </a:ext>
            </a:extLst>
          </p:cNvPr>
          <p:cNvSpPr/>
          <p:nvPr/>
        </p:nvSpPr>
        <p:spPr>
          <a:xfrm>
            <a:off x="653498" y="1476704"/>
            <a:ext cx="6381750" cy="4752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11:00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P2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焦虑 ：与环境陌生及担心疾病预后有关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护理目标：患者的焦虑、恐惧减轻。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 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）多与病人沟通，有针对性的进行心理疏导。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）介绍病区环境及管床医生护士，消除对环境的陌生感。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）帮助同病室患者之间建立良好的关系。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）与家属充分沟通讲解手术可能取得的效果，介绍成功案例， 消除患者的紧张心理。</a:t>
            </a:r>
          </a:p>
          <a:p>
            <a:pPr marL="457200" indent="-45720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 20:00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患者及家属的焦虑程度明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显减轻，积极配合治疗。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EC47CD8-B99A-4D4A-A2D4-C5CC8F6BC5BE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D3E51DC-4394-412C-8955-C2E19FC5C902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急性阑尾炎术前护理问题及诊断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3A4917F-8082-4D8E-9474-5306665CAA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07" y="1031599"/>
            <a:ext cx="4794802" cy="47948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5245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BC4D4E1-1874-4068-A50B-2145BB124A8F}"/>
              </a:ext>
            </a:extLst>
          </p:cNvPr>
          <p:cNvSpPr/>
          <p:nvPr/>
        </p:nvSpPr>
        <p:spPr>
          <a:xfrm>
            <a:off x="552450" y="1256017"/>
            <a:ext cx="6096000" cy="4752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10</a:t>
            </a: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29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P3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知识缺乏：与不了解疾病相关知识有关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护理目标：患者掌握腹腔镜阑尾切除手术及阑尾相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    关知识。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 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）了解患者对于该疾病的掌握程度。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）告知患者阑尾的病因、诱发因素及愈后。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）指导患者术后注意事项，给予饮食活动指导。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）了解患者的掌握程度。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12:00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患者了解疾病及手术相关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知识。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D9159CB-182C-4BC6-88B6-66554DCDAC9A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40D9243-5CE6-481A-9DD9-F021A637B592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急性阑尾炎术前护理问题及诊断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7809E32-EBDB-4CDE-B6F7-8463603CEE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296024" y="849720"/>
            <a:ext cx="5343526" cy="5343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2393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457071" y="221688"/>
            <a:ext cx="1107996" cy="45263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>
                <a:latin typeface="华文中宋" panose="02010600040101010101" pitchFamily="2" charset="-122"/>
                <a:ea typeface="华文中宋" panose="02010600040101010101" pitchFamily="2" charset="-122"/>
              </a:rPr>
              <a:t>查房目的</a:t>
            </a:r>
          </a:p>
        </p:txBody>
      </p:sp>
      <p:sp>
        <p:nvSpPr>
          <p:cNvPr id="19" name="椭圆 18"/>
          <p:cNvSpPr/>
          <p:nvPr/>
        </p:nvSpPr>
        <p:spPr>
          <a:xfrm>
            <a:off x="3068923" y="2583908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</a:p>
        </p:txBody>
      </p:sp>
      <p:sp>
        <p:nvSpPr>
          <p:cNvPr id="20" name="椭圆 19"/>
          <p:cNvSpPr/>
          <p:nvPr/>
        </p:nvSpPr>
        <p:spPr>
          <a:xfrm>
            <a:off x="3068923" y="4031392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</a:p>
        </p:txBody>
      </p:sp>
      <p:sp>
        <p:nvSpPr>
          <p:cNvPr id="21" name="椭圆 20"/>
          <p:cNvSpPr/>
          <p:nvPr/>
        </p:nvSpPr>
        <p:spPr>
          <a:xfrm>
            <a:off x="3068923" y="5514117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978105" y="3302918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978105" y="4790521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978105" y="6298645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21484" y="2750803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了解急性阑尾炎的处理原则</a:t>
            </a:r>
            <a:endParaRPr lang="zh-CN" altLang="en-US" sz="2400" spc="3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221484" y="4197362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掌握急性阑尾炎的临床表现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21484" y="5680089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掌握急性阑尾炎的健康教育</a:t>
            </a:r>
            <a:endParaRPr lang="zh-CN" altLang="en-US" sz="2400" spc="3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0755FB3D-DC98-43DC-86E1-4BA407260310}"/>
              </a:ext>
            </a:extLst>
          </p:cNvPr>
          <p:cNvSpPr txBox="1"/>
          <p:nvPr/>
        </p:nvSpPr>
        <p:spPr>
          <a:xfrm>
            <a:off x="647645" y="1041436"/>
            <a:ext cx="738664" cy="525720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Purpose of ward round</a:t>
            </a:r>
            <a:endParaRPr lang="en-US" altLang="zh-CN" sz="36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EE04216-81EB-4C40-BC5E-F09A5AA34695}"/>
              </a:ext>
            </a:extLst>
          </p:cNvPr>
          <p:cNvSpPr/>
          <p:nvPr/>
        </p:nvSpPr>
        <p:spPr>
          <a:xfrm>
            <a:off x="5732751" y="-22227"/>
            <a:ext cx="6505777" cy="6910774"/>
          </a:xfrm>
          <a:custGeom>
            <a:avLst/>
            <a:gdLst>
              <a:gd name="connsiteX0" fmla="*/ 0 w 6116532"/>
              <a:gd name="connsiteY0" fmla="*/ 0 h 6858000"/>
              <a:gd name="connsiteX1" fmla="*/ 6116532 w 6116532"/>
              <a:gd name="connsiteY1" fmla="*/ 0 h 6858000"/>
              <a:gd name="connsiteX2" fmla="*/ 6116532 w 6116532"/>
              <a:gd name="connsiteY2" fmla="*/ 6858000 h 6858000"/>
              <a:gd name="connsiteX3" fmla="*/ 0 w 6116532"/>
              <a:gd name="connsiteY3" fmla="*/ 6858000 h 6858000"/>
              <a:gd name="connsiteX4" fmla="*/ 0 w 6116532"/>
              <a:gd name="connsiteY4" fmla="*/ 0 h 6858000"/>
              <a:gd name="connsiteX0" fmla="*/ 0 w 6284698"/>
              <a:gd name="connsiteY0" fmla="*/ 21021 h 6858000"/>
              <a:gd name="connsiteX1" fmla="*/ 6284698 w 6284698"/>
              <a:gd name="connsiteY1" fmla="*/ 0 h 6858000"/>
              <a:gd name="connsiteX2" fmla="*/ 6284698 w 6284698"/>
              <a:gd name="connsiteY2" fmla="*/ 6858000 h 6858000"/>
              <a:gd name="connsiteX3" fmla="*/ 168166 w 6284698"/>
              <a:gd name="connsiteY3" fmla="*/ 6858000 h 6858000"/>
              <a:gd name="connsiteX4" fmla="*/ 0 w 6284698"/>
              <a:gd name="connsiteY4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46842 w 6463374"/>
              <a:gd name="connsiteY3" fmla="*/ 6858000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2596056 w 6463374"/>
              <a:gd name="connsiteY3" fmla="*/ 5817476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710153 w 6463374"/>
              <a:gd name="connsiteY3" fmla="*/ 6826469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710153 w 6463374"/>
              <a:gd name="connsiteY3" fmla="*/ 6826469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215590 w 6500288"/>
              <a:gd name="connsiteY0" fmla="*/ 21021 h 6858000"/>
              <a:gd name="connsiteX1" fmla="*/ 6500288 w 6500288"/>
              <a:gd name="connsiteY1" fmla="*/ 0 h 6858000"/>
              <a:gd name="connsiteX2" fmla="*/ 6500288 w 6500288"/>
              <a:gd name="connsiteY2" fmla="*/ 6858000 h 6858000"/>
              <a:gd name="connsiteX3" fmla="*/ 3747067 w 6500288"/>
              <a:gd name="connsiteY3" fmla="*/ 6826469 h 6858000"/>
              <a:gd name="connsiteX4" fmla="*/ 36914 w 6500288"/>
              <a:gd name="connsiteY4" fmla="*/ 957044 h 6858000"/>
              <a:gd name="connsiteX5" fmla="*/ 215590 w 6500288"/>
              <a:gd name="connsiteY5" fmla="*/ 21021 h 6858000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196365 w 6481063"/>
              <a:gd name="connsiteY0" fmla="*/ 21021 h 6900042"/>
              <a:gd name="connsiteX1" fmla="*/ 6481063 w 6481063"/>
              <a:gd name="connsiteY1" fmla="*/ 0 h 6900042"/>
              <a:gd name="connsiteX2" fmla="*/ 6481063 w 6481063"/>
              <a:gd name="connsiteY2" fmla="*/ 6858000 h 6900042"/>
              <a:gd name="connsiteX3" fmla="*/ 3685801 w 6481063"/>
              <a:gd name="connsiteY3" fmla="*/ 6900042 h 6900042"/>
              <a:gd name="connsiteX4" fmla="*/ 17689 w 6481063"/>
              <a:gd name="connsiteY4" fmla="*/ 957044 h 6900042"/>
              <a:gd name="connsiteX5" fmla="*/ 196365 w 6481063"/>
              <a:gd name="connsiteY5" fmla="*/ 21021 h 6900042"/>
              <a:gd name="connsiteX0" fmla="*/ 196365 w 6505777"/>
              <a:gd name="connsiteY0" fmla="*/ 21021 h 6910774"/>
              <a:gd name="connsiteX1" fmla="*/ 6481063 w 6505777"/>
              <a:gd name="connsiteY1" fmla="*/ 0 h 6910774"/>
              <a:gd name="connsiteX2" fmla="*/ 6505777 w 6505777"/>
              <a:gd name="connsiteY2" fmla="*/ 6907427 h 6910774"/>
              <a:gd name="connsiteX3" fmla="*/ 3685801 w 6505777"/>
              <a:gd name="connsiteY3" fmla="*/ 6900042 h 6910774"/>
              <a:gd name="connsiteX4" fmla="*/ 17689 w 6505777"/>
              <a:gd name="connsiteY4" fmla="*/ 957044 h 6910774"/>
              <a:gd name="connsiteX5" fmla="*/ 196365 w 6505777"/>
              <a:gd name="connsiteY5" fmla="*/ 21021 h 691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05777" h="6910774">
                <a:moveTo>
                  <a:pt x="196365" y="21021"/>
                </a:moveTo>
                <a:lnTo>
                  <a:pt x="6481063" y="0"/>
                </a:lnTo>
                <a:lnTo>
                  <a:pt x="6505777" y="6907427"/>
                </a:lnTo>
                <a:cubicBezTo>
                  <a:pt x="5574023" y="6921441"/>
                  <a:pt x="4617555" y="6886028"/>
                  <a:pt x="3685801" y="6900042"/>
                </a:cubicBezTo>
                <a:cubicBezTo>
                  <a:pt x="5129221" y="238436"/>
                  <a:pt x="66738" y="2941547"/>
                  <a:pt x="17689" y="957044"/>
                </a:cubicBezTo>
                <a:cubicBezTo>
                  <a:pt x="-59387" y="613505"/>
                  <a:pt x="136806" y="333029"/>
                  <a:pt x="196365" y="21021"/>
                </a:cubicBezTo>
                <a:close/>
              </a:path>
            </a:pathLst>
          </a:custGeom>
          <a:solidFill>
            <a:srgbClr val="49D0E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9D53442-16D6-4482-803A-3B3195BD8A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1" t="-15410" r="-21429" b="50290"/>
          <a:stretch/>
        </p:blipFill>
        <p:spPr>
          <a:xfrm rot="19887701">
            <a:off x="10098477" y="-752647"/>
            <a:ext cx="2671228" cy="2806466"/>
          </a:xfrm>
          <a:prstGeom prst="diamond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4251876-6BC1-4D32-A5B0-BB440CB8C3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57" r="79259"/>
          <a:stretch/>
        </p:blipFill>
        <p:spPr>
          <a:xfrm>
            <a:off x="5125294" y="650586"/>
            <a:ext cx="1385754" cy="175175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B949705-ABB9-495B-8044-839CBC8C284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42" t="58219" r="6778" b="20800"/>
          <a:stretch/>
        </p:blipFill>
        <p:spPr>
          <a:xfrm rot="20764944">
            <a:off x="8836802" y="5803722"/>
            <a:ext cx="1182673" cy="82682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  <p:bldP spid="21" grpId="0" bldLvl="0" animBg="1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7D844CA-9A5F-4CDB-9F5C-55A419B50957}"/>
              </a:ext>
            </a:extLst>
          </p:cNvPr>
          <p:cNvSpPr/>
          <p:nvPr/>
        </p:nvSpPr>
        <p:spPr>
          <a:xfrm>
            <a:off x="5936140" y="1811900"/>
            <a:ext cx="5621338" cy="392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18:30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P1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舒适的改变：与手术创伤有关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 ：患者术后不适程度减轻，得到较好休息。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护理措施：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）提供适宜的环境。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）遵医嘱给予消炎，止痛的药物。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）尽可能满足患者的合理需求。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2017-06-06 10:00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患者的舒适需求基本得到 满足。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93C6B75-94E8-4F1D-A704-5AC61A151971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BC57283-5EE4-4958-ABB0-6D3A24516939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急性阑尾炎术后护理问题及诊断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68B37E0-C1B0-483F-8C22-BBCE74612F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22"/>
          <a:stretch/>
        </p:blipFill>
        <p:spPr>
          <a:xfrm>
            <a:off x="634522" y="1538943"/>
            <a:ext cx="4730118" cy="4936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72856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701224B-4127-468A-BCCA-4299DB362F78}"/>
              </a:ext>
            </a:extLst>
          </p:cNvPr>
          <p:cNvSpPr/>
          <p:nvPr/>
        </p:nvSpPr>
        <p:spPr>
          <a:xfrm>
            <a:off x="806356" y="3591312"/>
            <a:ext cx="6226538" cy="2582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）按时巡视病房，满足病人所需 。   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）做好病人基础 、生活、专科护理。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）将所需物品放在病人随手所及处。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）加强巡视，协助日常生活。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）鼓励早期下床活动，逐渐恢复生活自理。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EFEE277-DA31-4751-93BC-FD28FF172A63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82840D6-3F56-4260-9FB4-B1B683B76103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急性阑尾炎术后护理问题及诊断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8D0B8EF-D5AF-4177-A42D-ABF8C8D51E3C}"/>
              </a:ext>
            </a:extLst>
          </p:cNvPr>
          <p:cNvSpPr/>
          <p:nvPr/>
        </p:nvSpPr>
        <p:spPr>
          <a:xfrm>
            <a:off x="806356" y="1569974"/>
            <a:ext cx="4465026" cy="13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18:30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P2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自理能力下降：与术后切口疼痛有关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护理目标：患者生活部分自理。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0571897-74CA-475D-A01F-AA56AC07BE76}"/>
              </a:ext>
            </a:extLst>
          </p:cNvPr>
          <p:cNvSpPr/>
          <p:nvPr/>
        </p:nvSpPr>
        <p:spPr>
          <a:xfrm>
            <a:off x="6251371" y="5011526"/>
            <a:ext cx="4874782" cy="920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2017-06-07 10:00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患者下床活动，生活部分自理。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6E7F441-1CCC-4296-8403-388C9571B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39" y="1226565"/>
            <a:ext cx="3717645" cy="3442264"/>
          </a:xfrm>
          <a:prstGeom prst="rect">
            <a:avLst/>
          </a:prstGeom>
        </p:spPr>
      </p:pic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FC728138-225B-4A77-86FD-192A97736871}"/>
              </a:ext>
            </a:extLst>
          </p:cNvPr>
          <p:cNvCxnSpPr/>
          <p:nvPr/>
        </p:nvCxnSpPr>
        <p:spPr>
          <a:xfrm>
            <a:off x="864616" y="3429000"/>
            <a:ext cx="5112530" cy="0"/>
          </a:xfrm>
          <a:prstGeom prst="line">
            <a:avLst/>
          </a:prstGeom>
          <a:ln w="28575">
            <a:solidFill>
              <a:srgbClr val="41C3D3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891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0"/>
      <p:bldP spid="5" grpId="0"/>
      <p:bldP spid="5" grpId="1"/>
      <p:bldP spid="6" grpId="0"/>
      <p:bldP spid="6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B3598BA-464D-45AC-A145-7400AC0A8620}"/>
              </a:ext>
            </a:extLst>
          </p:cNvPr>
          <p:cNvSpPr/>
          <p:nvPr/>
        </p:nvSpPr>
        <p:spPr>
          <a:xfrm>
            <a:off x="714878" y="1699198"/>
            <a:ext cx="2053035" cy="3459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en-US" altLang="zh-CN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2017-06-05 18:30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P3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潜在并发症：出血，粘连性肠梗阻，阑尾残株炎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护理目标：患者无并发症发生或及时发现并发症。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6B7460D-2772-4FD7-932E-0C7353EDBB60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BBCFEE5-9BB6-4F15-9E4C-8C1B1FF15CA9}"/>
              </a:ext>
            </a:extLst>
          </p:cNvPr>
          <p:cNvSpPr txBox="1"/>
          <p:nvPr/>
        </p:nvSpPr>
        <p:spPr>
          <a:xfrm>
            <a:off x="307612" y="279133"/>
            <a:ext cx="6226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急性阑尾炎术后护理问题及诊断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581D9DA-62AD-4F24-9161-AF4CBF2E2012}"/>
              </a:ext>
            </a:extLst>
          </p:cNvPr>
          <p:cNvSpPr/>
          <p:nvPr/>
        </p:nvSpPr>
        <p:spPr>
          <a:xfrm>
            <a:off x="7119432" y="972201"/>
            <a:ext cx="4580111" cy="4706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护理措施：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）加强病情的观察，包括神志、生命体征、尿量、腹部体征。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）术后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小时鼓励患者起床活动，以促进肠蠕动恢复，防止肠粘连发生。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）加强腹部切口的护理，术后清醒后，可取半卧位，以利于腹腔渗出液流入盆腔，使炎症局限。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）加强营养支持。</a:t>
            </a:r>
          </a:p>
          <a:p>
            <a:pPr marL="342900" indent="-342900">
              <a:lnSpc>
                <a:spcPct val="150000"/>
              </a:lnSpc>
              <a:buClr>
                <a:schemeClr val="accent2"/>
              </a:buClr>
              <a:buFont typeface="Wingdings" panose="05000000000000000000" pitchFamily="2" charset="2"/>
              <a:buChar char="l"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评价：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2017-06-16 11:00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患者出院无并发症发生。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84FA6F4-B752-4838-ABFF-5EDC7AB4BB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4" r="21797"/>
          <a:stretch/>
        </p:blipFill>
        <p:spPr>
          <a:xfrm>
            <a:off x="3015880" y="2409568"/>
            <a:ext cx="3836386" cy="32687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07911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 animBg="1"/>
      <p:bldP spid="15" grpId="0"/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7">
            <a:extLst>
              <a:ext uri="{FF2B5EF4-FFF2-40B4-BE49-F238E27FC236}">
                <a16:creationId xmlns="" xmlns:a16="http://schemas.microsoft.com/office/drawing/2014/main" id="{CC0510D2-89B7-4488-AACE-F71AA2A07A2B}"/>
              </a:ext>
            </a:extLst>
          </p:cNvPr>
          <p:cNvSpPr/>
          <p:nvPr/>
        </p:nvSpPr>
        <p:spPr>
          <a:xfrm>
            <a:off x="3171530" y="4259417"/>
            <a:ext cx="2887958" cy="442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汇报人</a:t>
            </a:r>
            <a:r>
              <a:rPr lang="zh-CN" altLang="en-US" sz="2000" b="1" kern="0" dirty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：</a:t>
            </a:r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优</a:t>
            </a:r>
            <a:r>
              <a:rPr lang="zh-CN" altLang="en-US" sz="2000" b="1" kern="0" dirty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品</a:t>
            </a:r>
            <a:r>
              <a:rPr lang="en-US" altLang="zh-CN" sz="2000" b="1" kern="0" dirty="0" smtClean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PPT</a:t>
            </a:r>
            <a:endParaRPr lang="en-US" altLang="zh-CN" sz="2000" b="1" kern="0" dirty="0">
              <a:solidFill>
                <a:schemeClr val="bg1"/>
              </a:solidFill>
              <a:latin typeface="造字工房言宋（非商用）常规体" charset="-122"/>
              <a:ea typeface="造字工房言宋（非商用）常规体" charset="-122"/>
            </a:endParaRPr>
          </a:p>
        </p:txBody>
      </p:sp>
      <p:sp>
        <p:nvSpPr>
          <p:cNvPr id="14" name="矩形: 圆角 18">
            <a:extLst>
              <a:ext uri="{FF2B5EF4-FFF2-40B4-BE49-F238E27FC236}">
                <a16:creationId xmlns="" xmlns:a16="http://schemas.microsoft.com/office/drawing/2014/main" id="{2BA54FA8-B325-4FB1-9AA9-56C5C73D028F}"/>
              </a:ext>
            </a:extLst>
          </p:cNvPr>
          <p:cNvSpPr/>
          <p:nvPr/>
        </p:nvSpPr>
        <p:spPr>
          <a:xfrm>
            <a:off x="6541863" y="4259417"/>
            <a:ext cx="2485810" cy="44245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汇报部门：</a:t>
            </a:r>
            <a:r>
              <a:rPr lang="en-US" altLang="zh-CN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xx</a:t>
            </a:r>
            <a:r>
              <a:rPr lang="zh-CN" altLang="en-US" sz="2000" b="1" kern="0" dirty="0">
                <a:solidFill>
                  <a:schemeClr val="bg1"/>
                </a:solidFill>
                <a:latin typeface="造字工房言宋（非商用）常规体" charset="-122"/>
                <a:ea typeface="造字工房言宋（非商用）常规体" charset="-122"/>
              </a:rPr>
              <a:t>部</a:t>
            </a:r>
            <a:endParaRPr lang="en-US" altLang="zh-CN" sz="2000" b="1" kern="0" dirty="0">
              <a:solidFill>
                <a:schemeClr val="bg1"/>
              </a:solidFill>
              <a:latin typeface="造字工房言宋（非商用）常规体" charset="-122"/>
              <a:ea typeface="造字工房言宋（非商用）常规体" charset="-122"/>
            </a:endParaRPr>
          </a:p>
        </p:txBody>
      </p:sp>
      <p:sp>
        <p:nvSpPr>
          <p:cNvPr id="19" name="文本占位符 10">
            <a:extLst>
              <a:ext uri="{FF2B5EF4-FFF2-40B4-BE49-F238E27FC236}">
                <a16:creationId xmlns="" xmlns:a16="http://schemas.microsoft.com/office/drawing/2014/main" id="{229F6DAD-7735-4D90-AF8F-E344FB504A9B}"/>
              </a:ext>
            </a:extLst>
          </p:cNvPr>
          <p:cNvSpPr txBox="1"/>
          <p:nvPr/>
        </p:nvSpPr>
        <p:spPr>
          <a:xfrm>
            <a:off x="1117830" y="1916908"/>
            <a:ext cx="9956340" cy="142192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kern="1200" dirty="0">
                <a:solidFill>
                  <a:srgbClr val="FBFBFC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600" b="1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感谢您的观看</a:t>
            </a:r>
          </a:p>
        </p:txBody>
      </p:sp>
      <p:sp>
        <p:nvSpPr>
          <p:cNvPr id="8" name="文本占位符 10">
            <a:extLst>
              <a:ext uri="{FF2B5EF4-FFF2-40B4-BE49-F238E27FC236}">
                <a16:creationId xmlns="" xmlns:a16="http://schemas.microsoft.com/office/drawing/2014/main" id="{0C596597-CDE9-43C9-AD89-B0C0BFD48CBB}"/>
              </a:ext>
            </a:extLst>
          </p:cNvPr>
          <p:cNvSpPr txBox="1"/>
          <p:nvPr/>
        </p:nvSpPr>
        <p:spPr>
          <a:xfrm>
            <a:off x="2751804" y="3338836"/>
            <a:ext cx="6615368" cy="75713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kern="1200" dirty="0">
                <a:solidFill>
                  <a:srgbClr val="FBFBFC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总结计划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营销策划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企业介绍 </a:t>
            </a:r>
            <a:r>
              <a:rPr lang="en-US" altLang="zh-CN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| </a:t>
            </a:r>
            <a:r>
              <a:rPr lang="zh-CN" altLang="en-US" sz="24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品牌宣传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098B0D8-90DC-44DD-A23D-268A9E474A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7" t="53444" r="5107" b="18907"/>
          <a:stretch/>
        </p:blipFill>
        <p:spPr>
          <a:xfrm>
            <a:off x="10360916" y="533861"/>
            <a:ext cx="1468942" cy="1184608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69D9315-540E-491D-A8A5-3E7C3CF87D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57535" r="49289" b="14816"/>
          <a:stretch/>
        </p:blipFill>
        <p:spPr>
          <a:xfrm>
            <a:off x="9040847" y="5407094"/>
            <a:ext cx="974025" cy="99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87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Tm="9000">
        <p14:switch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/>
      <p:bldP spid="14" grpId="0" bldLvl="0"/>
      <p:bldP spid="19" grpId="0"/>
      <p:bldP spid="19" grpId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54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5C098BD-49F1-48E8-BC81-E674FF4A0D06}"/>
              </a:ext>
            </a:extLst>
          </p:cNvPr>
          <p:cNvSpPr txBox="1"/>
          <p:nvPr/>
        </p:nvSpPr>
        <p:spPr>
          <a:xfrm>
            <a:off x="11003513" y="2180406"/>
            <a:ext cx="923330" cy="356123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CONTENTS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B057C8C-B806-4AF3-8FB7-D27C66120907}"/>
              </a:ext>
            </a:extLst>
          </p:cNvPr>
          <p:cNvSpPr txBox="1"/>
          <p:nvPr/>
        </p:nvSpPr>
        <p:spPr>
          <a:xfrm>
            <a:off x="9541149" y="761337"/>
            <a:ext cx="1107996" cy="34449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6000" spc="600" dirty="0">
                <a:latin typeface="华文中宋" panose="02010600040101010101" pitchFamily="2" charset="-122"/>
                <a:ea typeface="华文中宋" panose="02010600040101010101" pitchFamily="2" charset="-122"/>
              </a:rPr>
              <a:t>目录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9850BF30-DA31-4AA7-ACD4-2532D6A1A91E}"/>
              </a:ext>
            </a:extLst>
          </p:cNvPr>
          <p:cNvSpPr/>
          <p:nvPr/>
        </p:nvSpPr>
        <p:spPr>
          <a:xfrm>
            <a:off x="4016776" y="2902164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6693C5F-FB71-4FE7-BDAD-043230833186}"/>
              </a:ext>
            </a:extLst>
          </p:cNvPr>
          <p:cNvSpPr/>
          <p:nvPr/>
        </p:nvSpPr>
        <p:spPr>
          <a:xfrm>
            <a:off x="4016776" y="4349648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1A247D8C-713B-4E49-99C8-EF3436E86321}"/>
              </a:ext>
            </a:extLst>
          </p:cNvPr>
          <p:cNvSpPr/>
          <p:nvPr/>
        </p:nvSpPr>
        <p:spPr>
          <a:xfrm>
            <a:off x="4016776" y="5832373"/>
            <a:ext cx="769482" cy="720156"/>
          </a:xfrm>
          <a:prstGeom prst="ellipse">
            <a:avLst/>
          </a:prstGeom>
          <a:solidFill>
            <a:srgbClr val="00A0AC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AD2293EF-A38A-414D-B46A-3DF5007D95D7}"/>
              </a:ext>
            </a:extLst>
          </p:cNvPr>
          <p:cNvCxnSpPr/>
          <p:nvPr/>
        </p:nvCxnSpPr>
        <p:spPr>
          <a:xfrm>
            <a:off x="4925958" y="3537089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7292445A-998C-40E2-8E67-62E6FFED6E24}"/>
              </a:ext>
            </a:extLst>
          </p:cNvPr>
          <p:cNvCxnSpPr/>
          <p:nvPr/>
        </p:nvCxnSpPr>
        <p:spPr>
          <a:xfrm>
            <a:off x="4925958" y="5024692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="" xmlns:a16="http://schemas.microsoft.com/office/drawing/2014/main" id="{68D29CEA-266B-4FE8-85C6-2EFC82D836D8}"/>
              </a:ext>
            </a:extLst>
          </p:cNvPr>
          <p:cNvCxnSpPr/>
          <p:nvPr/>
        </p:nvCxnSpPr>
        <p:spPr>
          <a:xfrm>
            <a:off x="4925958" y="6532816"/>
            <a:ext cx="4229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5789C1F-9F20-4BCA-BBDB-EE379F412F51}"/>
              </a:ext>
            </a:extLst>
          </p:cNvPr>
          <p:cNvSpPr txBox="1"/>
          <p:nvPr/>
        </p:nvSpPr>
        <p:spPr>
          <a:xfrm>
            <a:off x="5358904" y="2984974"/>
            <a:ext cx="2967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阑尾炎相关知识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E6B37D7-B536-4899-A199-85A6E41F51D2}"/>
              </a:ext>
            </a:extLst>
          </p:cNvPr>
          <p:cNvSpPr txBox="1"/>
          <p:nvPr/>
        </p:nvSpPr>
        <p:spPr>
          <a:xfrm>
            <a:off x="5358904" y="4431533"/>
            <a:ext cx="1774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病例介绍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6C395EC-10DB-410D-8BA1-25F983577B49}"/>
              </a:ext>
            </a:extLst>
          </p:cNvPr>
          <p:cNvSpPr txBox="1"/>
          <p:nvPr/>
        </p:nvSpPr>
        <p:spPr>
          <a:xfrm>
            <a:off x="5358904" y="5914260"/>
            <a:ext cx="2967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护理问题及措施</a:t>
            </a:r>
          </a:p>
        </p:txBody>
      </p:sp>
      <p:sp>
        <p:nvSpPr>
          <p:cNvPr id="20" name="矩形 4">
            <a:extLst>
              <a:ext uri="{FF2B5EF4-FFF2-40B4-BE49-F238E27FC236}">
                <a16:creationId xmlns="" xmlns:a16="http://schemas.microsoft.com/office/drawing/2014/main" id="{D0014A0D-091E-4344-A867-BADD46416350}"/>
              </a:ext>
            </a:extLst>
          </p:cNvPr>
          <p:cNvSpPr/>
          <p:nvPr/>
        </p:nvSpPr>
        <p:spPr>
          <a:xfrm flipH="1">
            <a:off x="0" y="-21021"/>
            <a:ext cx="5875283" cy="6900042"/>
          </a:xfrm>
          <a:custGeom>
            <a:avLst/>
            <a:gdLst>
              <a:gd name="connsiteX0" fmla="*/ 0 w 6116532"/>
              <a:gd name="connsiteY0" fmla="*/ 0 h 6858000"/>
              <a:gd name="connsiteX1" fmla="*/ 6116532 w 6116532"/>
              <a:gd name="connsiteY1" fmla="*/ 0 h 6858000"/>
              <a:gd name="connsiteX2" fmla="*/ 6116532 w 6116532"/>
              <a:gd name="connsiteY2" fmla="*/ 6858000 h 6858000"/>
              <a:gd name="connsiteX3" fmla="*/ 0 w 6116532"/>
              <a:gd name="connsiteY3" fmla="*/ 6858000 h 6858000"/>
              <a:gd name="connsiteX4" fmla="*/ 0 w 6116532"/>
              <a:gd name="connsiteY4" fmla="*/ 0 h 6858000"/>
              <a:gd name="connsiteX0" fmla="*/ 0 w 6284698"/>
              <a:gd name="connsiteY0" fmla="*/ 21021 h 6858000"/>
              <a:gd name="connsiteX1" fmla="*/ 6284698 w 6284698"/>
              <a:gd name="connsiteY1" fmla="*/ 0 h 6858000"/>
              <a:gd name="connsiteX2" fmla="*/ 6284698 w 6284698"/>
              <a:gd name="connsiteY2" fmla="*/ 6858000 h 6858000"/>
              <a:gd name="connsiteX3" fmla="*/ 168166 w 6284698"/>
              <a:gd name="connsiteY3" fmla="*/ 6858000 h 6858000"/>
              <a:gd name="connsiteX4" fmla="*/ 0 w 6284698"/>
              <a:gd name="connsiteY4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46842 w 6463374"/>
              <a:gd name="connsiteY3" fmla="*/ 6858000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2596056 w 6463374"/>
              <a:gd name="connsiteY3" fmla="*/ 5817476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710153 w 6463374"/>
              <a:gd name="connsiteY3" fmla="*/ 6826469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178676 w 6463374"/>
              <a:gd name="connsiteY0" fmla="*/ 21021 h 6858000"/>
              <a:gd name="connsiteX1" fmla="*/ 6463374 w 6463374"/>
              <a:gd name="connsiteY1" fmla="*/ 0 h 6858000"/>
              <a:gd name="connsiteX2" fmla="*/ 6463374 w 6463374"/>
              <a:gd name="connsiteY2" fmla="*/ 6858000 h 6858000"/>
              <a:gd name="connsiteX3" fmla="*/ 3710153 w 6463374"/>
              <a:gd name="connsiteY3" fmla="*/ 6826469 h 6858000"/>
              <a:gd name="connsiteX4" fmla="*/ 0 w 6463374"/>
              <a:gd name="connsiteY4" fmla="*/ 957044 h 6858000"/>
              <a:gd name="connsiteX5" fmla="*/ 178676 w 6463374"/>
              <a:gd name="connsiteY5" fmla="*/ 21021 h 6858000"/>
              <a:gd name="connsiteX0" fmla="*/ 215590 w 6500288"/>
              <a:gd name="connsiteY0" fmla="*/ 21021 h 6858000"/>
              <a:gd name="connsiteX1" fmla="*/ 6500288 w 6500288"/>
              <a:gd name="connsiteY1" fmla="*/ 0 h 6858000"/>
              <a:gd name="connsiteX2" fmla="*/ 6500288 w 6500288"/>
              <a:gd name="connsiteY2" fmla="*/ 6858000 h 6858000"/>
              <a:gd name="connsiteX3" fmla="*/ 3747067 w 6500288"/>
              <a:gd name="connsiteY3" fmla="*/ 6826469 h 6858000"/>
              <a:gd name="connsiteX4" fmla="*/ 36914 w 6500288"/>
              <a:gd name="connsiteY4" fmla="*/ 957044 h 6858000"/>
              <a:gd name="connsiteX5" fmla="*/ 215590 w 6500288"/>
              <a:gd name="connsiteY5" fmla="*/ 21021 h 6858000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215590 w 6500288"/>
              <a:gd name="connsiteY0" fmla="*/ 21021 h 6900042"/>
              <a:gd name="connsiteX1" fmla="*/ 6500288 w 6500288"/>
              <a:gd name="connsiteY1" fmla="*/ 0 h 6900042"/>
              <a:gd name="connsiteX2" fmla="*/ 6500288 w 6500288"/>
              <a:gd name="connsiteY2" fmla="*/ 6858000 h 6900042"/>
              <a:gd name="connsiteX3" fmla="*/ 3705026 w 6500288"/>
              <a:gd name="connsiteY3" fmla="*/ 6900042 h 6900042"/>
              <a:gd name="connsiteX4" fmla="*/ 36914 w 6500288"/>
              <a:gd name="connsiteY4" fmla="*/ 957044 h 6900042"/>
              <a:gd name="connsiteX5" fmla="*/ 215590 w 6500288"/>
              <a:gd name="connsiteY5" fmla="*/ 21021 h 6900042"/>
              <a:gd name="connsiteX0" fmla="*/ 196365 w 6481063"/>
              <a:gd name="connsiteY0" fmla="*/ 21021 h 6900042"/>
              <a:gd name="connsiteX1" fmla="*/ 6481063 w 6481063"/>
              <a:gd name="connsiteY1" fmla="*/ 0 h 6900042"/>
              <a:gd name="connsiteX2" fmla="*/ 6481063 w 6481063"/>
              <a:gd name="connsiteY2" fmla="*/ 6858000 h 6900042"/>
              <a:gd name="connsiteX3" fmla="*/ 3685801 w 6481063"/>
              <a:gd name="connsiteY3" fmla="*/ 6900042 h 6900042"/>
              <a:gd name="connsiteX4" fmla="*/ 17689 w 6481063"/>
              <a:gd name="connsiteY4" fmla="*/ 957044 h 6900042"/>
              <a:gd name="connsiteX5" fmla="*/ 196365 w 6481063"/>
              <a:gd name="connsiteY5" fmla="*/ 21021 h 6900042"/>
              <a:gd name="connsiteX0" fmla="*/ 196365 w 6481063"/>
              <a:gd name="connsiteY0" fmla="*/ 21021 h 6900042"/>
              <a:gd name="connsiteX1" fmla="*/ 6481063 w 6481063"/>
              <a:gd name="connsiteY1" fmla="*/ 0 h 6900042"/>
              <a:gd name="connsiteX2" fmla="*/ 6453801 w 6481063"/>
              <a:gd name="connsiteY2" fmla="*/ 6882713 h 6900042"/>
              <a:gd name="connsiteX3" fmla="*/ 3685801 w 6481063"/>
              <a:gd name="connsiteY3" fmla="*/ 6900042 h 6900042"/>
              <a:gd name="connsiteX4" fmla="*/ 17689 w 6481063"/>
              <a:gd name="connsiteY4" fmla="*/ 957044 h 6900042"/>
              <a:gd name="connsiteX5" fmla="*/ 196365 w 6481063"/>
              <a:gd name="connsiteY5" fmla="*/ 21021 h 690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1063" h="6900042">
                <a:moveTo>
                  <a:pt x="196365" y="21021"/>
                </a:moveTo>
                <a:lnTo>
                  <a:pt x="6481063" y="0"/>
                </a:lnTo>
                <a:lnTo>
                  <a:pt x="6453801" y="6882713"/>
                </a:lnTo>
                <a:lnTo>
                  <a:pt x="3685801" y="6900042"/>
                </a:lnTo>
                <a:cubicBezTo>
                  <a:pt x="5129221" y="238436"/>
                  <a:pt x="66738" y="2941547"/>
                  <a:pt x="17689" y="957044"/>
                </a:cubicBezTo>
                <a:cubicBezTo>
                  <a:pt x="-59387" y="613505"/>
                  <a:pt x="136806" y="333029"/>
                  <a:pt x="196365" y="21021"/>
                </a:cubicBezTo>
                <a:close/>
              </a:path>
            </a:pathLst>
          </a:custGeom>
          <a:solidFill>
            <a:srgbClr val="49D0E0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F978FF6D-E22F-47F0-84C4-5B4BB1E5D5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57" r="79259"/>
          <a:stretch/>
        </p:blipFill>
        <p:spPr>
          <a:xfrm>
            <a:off x="5125294" y="650586"/>
            <a:ext cx="1385754" cy="175175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F931C357-F83B-4E0D-896B-211EA06690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42" t="58219" r="6778" b="20800"/>
          <a:stretch/>
        </p:blipFill>
        <p:spPr>
          <a:xfrm rot="20764944">
            <a:off x="9532888" y="5582560"/>
            <a:ext cx="1470732" cy="102820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DD125453-317C-4966-9221-1323D91696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" t="8373" r="71757" b="64970"/>
          <a:stretch/>
        </p:blipFill>
        <p:spPr>
          <a:xfrm rot="420905">
            <a:off x="437272" y="4855794"/>
            <a:ext cx="1414163" cy="150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40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4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9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 bldLvl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57B3A6F7-2A20-4406-9863-DBB0314EF526}"/>
              </a:ext>
            </a:extLst>
          </p:cNvPr>
          <p:cNvSpPr/>
          <p:nvPr/>
        </p:nvSpPr>
        <p:spPr>
          <a:xfrm rot="10800000">
            <a:off x="1031695" y="598064"/>
            <a:ext cx="10055586" cy="5907420"/>
          </a:xfrm>
          <a:prstGeom prst="roundRect">
            <a:avLst/>
          </a:prstGeom>
          <a:solidFill>
            <a:srgbClr val="41C3D3"/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Subtitle 2">
            <a:extLst>
              <a:ext uri="{FF2B5EF4-FFF2-40B4-BE49-F238E27FC236}">
                <a16:creationId xmlns="" xmlns:a16="http://schemas.microsoft.com/office/drawing/2014/main" id="{7BFCE519-8627-4533-B368-8A42158FF600}"/>
              </a:ext>
            </a:extLst>
          </p:cNvPr>
          <p:cNvSpPr txBox="1"/>
          <p:nvPr/>
        </p:nvSpPr>
        <p:spPr>
          <a:xfrm>
            <a:off x="2374131" y="4326282"/>
            <a:ext cx="7443737" cy="19589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Please enter your title here, copy and paste the content here.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99E0DA06-9202-4E86-B72F-11EB7E827469}"/>
              </a:ext>
            </a:extLst>
          </p:cNvPr>
          <p:cNvSpPr txBox="1"/>
          <p:nvPr/>
        </p:nvSpPr>
        <p:spPr>
          <a:xfrm>
            <a:off x="3187359" y="2842683"/>
            <a:ext cx="5817280" cy="14181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8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相关知识</a:t>
            </a:r>
          </a:p>
        </p:txBody>
      </p:sp>
      <p:sp>
        <p:nvSpPr>
          <p:cNvPr id="20" name="矩形: 圆角 5">
            <a:extLst>
              <a:ext uri="{FF2B5EF4-FFF2-40B4-BE49-F238E27FC236}">
                <a16:creationId xmlns="" xmlns:a16="http://schemas.microsoft.com/office/drawing/2014/main" id="{18682CD8-7F14-4167-8A62-7136374E091E}"/>
              </a:ext>
            </a:extLst>
          </p:cNvPr>
          <p:cNvSpPr/>
          <p:nvPr/>
        </p:nvSpPr>
        <p:spPr>
          <a:xfrm>
            <a:off x="4481833" y="968436"/>
            <a:ext cx="3155309" cy="1638300"/>
          </a:xfrm>
          <a:prstGeom prst="roundRect">
            <a:avLst>
              <a:gd name="adj" fmla="val 33031"/>
            </a:avLst>
          </a:prstGeom>
          <a:solidFill>
            <a:srgbClr val="49D0E0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6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01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AB679ABD-7C19-4CEA-9795-E01B2759D0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7" t="53444" r="5107" b="18907"/>
          <a:stretch/>
        </p:blipFill>
        <p:spPr>
          <a:xfrm>
            <a:off x="8143769" y="5530154"/>
            <a:ext cx="1017377" cy="820450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390BB2C6-1D12-4652-AB1C-0201EF46A2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1" t="57535" r="49289" b="14816"/>
          <a:stretch/>
        </p:blipFill>
        <p:spPr>
          <a:xfrm rot="378850">
            <a:off x="9986846" y="3917110"/>
            <a:ext cx="828378" cy="84519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475F3C08-261E-4CA6-A904-0E36ACAAEA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4" t="18633" r="75924" b="73385"/>
          <a:stretch/>
        </p:blipFill>
        <p:spPr>
          <a:xfrm>
            <a:off x="2069334" y="1787586"/>
            <a:ext cx="847610" cy="486568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C57911B-9878-4521-BDBC-E4E13BBEA6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78073" r="66080" b="6521"/>
          <a:stretch/>
        </p:blipFill>
        <p:spPr>
          <a:xfrm>
            <a:off x="1521471" y="5305733"/>
            <a:ext cx="1095727" cy="93911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EDA770C5-5CBD-4010-A948-8166D5195AD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51" t="-15410" r="-21429" b="50290"/>
          <a:stretch/>
        </p:blipFill>
        <p:spPr>
          <a:xfrm rot="19887701">
            <a:off x="8787052" y="-217765"/>
            <a:ext cx="2671228" cy="2806466"/>
          </a:xfrm>
          <a:prstGeom prst="diamond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090B8F07-6879-438B-9E1E-469443A525BA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5DD7D089-7048-4FD6-8929-309B7C321ACA}"/>
              </a:ext>
            </a:extLst>
          </p:cNvPr>
          <p:cNvSpPr txBox="1"/>
          <p:nvPr/>
        </p:nvSpPr>
        <p:spPr>
          <a:xfrm>
            <a:off x="351322" y="303308"/>
            <a:ext cx="280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latin typeface="华文中宋" panose="02010600040101010101" pitchFamily="2" charset="-122"/>
                <a:ea typeface="华文中宋" panose="02010600040101010101" pitchFamily="2" charset="-122"/>
              </a:rPr>
              <a:t>阑尾炎相关知识</a:t>
            </a:r>
          </a:p>
        </p:txBody>
      </p:sp>
      <p:sp>
        <p:nvSpPr>
          <p:cNvPr id="31" name="标题 5122">
            <a:extLst>
              <a:ext uri="{FF2B5EF4-FFF2-40B4-BE49-F238E27FC236}">
                <a16:creationId xmlns="" xmlns:a16="http://schemas.microsoft.com/office/drawing/2014/main" id="{CFC60C23-D070-415A-9EBA-14013CD17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22" y="1354585"/>
            <a:ext cx="3495675" cy="4616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基本概述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730CE708-5630-48CF-A374-6A49D25B44EC}"/>
              </a:ext>
            </a:extLst>
          </p:cNvPr>
          <p:cNvSpPr/>
          <p:nvPr/>
        </p:nvSpPr>
        <p:spPr>
          <a:xfrm>
            <a:off x="6713035" y="1522935"/>
            <a:ext cx="4971215" cy="3534540"/>
          </a:xfrm>
          <a:prstGeom prst="rect">
            <a:avLst/>
          </a:prstGeom>
          <a:solidFill>
            <a:srgbClr val="41C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2" name="文本占位符 5125">
            <a:extLst>
              <a:ext uri="{FF2B5EF4-FFF2-40B4-BE49-F238E27FC236}">
                <a16:creationId xmlns="" xmlns:a16="http://schemas.microsoft.com/office/drawing/2014/main" id="{B260BF78-2755-4BE9-92A2-3790971F1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752" y="2013786"/>
            <a:ext cx="4555214" cy="21305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阑尾为一细长</a:t>
            </a: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盲管结构，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形似蚯蚓，根部连接于盲肠、阑盲瓣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管腔内膜分泌少量粘液，与盲肠相通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肠壁含有淋巴组织，有一定免疫功能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位置随盲肠位置而变异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尖端可伸向不同的方向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E7F7E6E7-3758-4EB6-80C0-FDA5B1E231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97167"/>
            <a:ext cx="51435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标题 27650">
            <a:extLst>
              <a:ext uri="{FF2B5EF4-FFF2-40B4-BE49-F238E27FC236}">
                <a16:creationId xmlns="" xmlns:a16="http://schemas.microsoft.com/office/drawing/2014/main" id="{6A203954-B107-4BAB-B890-73CC5F4CF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19" y="4277586"/>
            <a:ext cx="1584325" cy="53622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概述</a:t>
            </a:r>
          </a:p>
        </p:txBody>
      </p:sp>
      <p:sp>
        <p:nvSpPr>
          <p:cNvPr id="38" name="副标题 27651">
            <a:extLst>
              <a:ext uri="{FF2B5EF4-FFF2-40B4-BE49-F238E27FC236}">
                <a16:creationId xmlns="" xmlns:a16="http://schemas.microsoft.com/office/drawing/2014/main" id="{AA497E3C-7071-43D0-B58C-520A24F25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19" y="4947033"/>
            <a:ext cx="5795963" cy="11127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阑尾炎是指发生在阑尾的炎症反应，</a:t>
            </a: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其体表投影在脐与右髂前上棘连线中外约</a:t>
            </a: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1/3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交界处，称为麦氏点，是阑尾切口的标记点。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="" xmlns:a16="http://schemas.microsoft.com/office/drawing/2014/main" id="{A9166C91-8DBC-42F6-8C1A-5D81B45A254A}"/>
              </a:ext>
            </a:extLst>
          </p:cNvPr>
          <p:cNvCxnSpPr/>
          <p:nvPr/>
        </p:nvCxnSpPr>
        <p:spPr>
          <a:xfrm>
            <a:off x="451931" y="4196238"/>
            <a:ext cx="53637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45925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6" grpId="0" animBg="1"/>
      <p:bldP spid="32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C99A08D1-9111-41BA-A4E2-7CCA4BFFEEDF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5589701-8FDE-48AF-ABC5-802B5FBA2BB3}"/>
              </a:ext>
            </a:extLst>
          </p:cNvPr>
          <p:cNvSpPr txBox="1"/>
          <p:nvPr/>
        </p:nvSpPr>
        <p:spPr>
          <a:xfrm>
            <a:off x="351322" y="269855"/>
            <a:ext cx="2805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00436643-F4A7-459D-9F9C-5D0C35165237}"/>
              </a:ext>
            </a:extLst>
          </p:cNvPr>
          <p:cNvSpPr/>
          <p:nvPr/>
        </p:nvSpPr>
        <p:spPr>
          <a:xfrm>
            <a:off x="3259335" y="5192923"/>
            <a:ext cx="87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zh-CN" altLang="en-US" sz="2400" dirty="0">
              <a:solidFill>
                <a:schemeClr val="accent4">
                  <a:lumMod val="10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2E294419-0064-410E-A56D-6F9389E26069}"/>
              </a:ext>
            </a:extLst>
          </p:cNvPr>
          <p:cNvGrpSpPr/>
          <p:nvPr/>
        </p:nvGrpSpPr>
        <p:grpSpPr>
          <a:xfrm>
            <a:off x="552384" y="949774"/>
            <a:ext cx="2653632" cy="5908226"/>
            <a:chOff x="544611" y="949774"/>
            <a:chExt cx="2653632" cy="5908226"/>
          </a:xfrm>
        </p:grpSpPr>
        <p:sp>
          <p:nvSpPr>
            <p:cNvPr id="38" name="副标题 28675">
              <a:extLst>
                <a:ext uri="{FF2B5EF4-FFF2-40B4-BE49-F238E27FC236}">
                  <a16:creationId xmlns="" xmlns:a16="http://schemas.microsoft.com/office/drawing/2014/main" id="{C07F0400-1170-4227-A3D6-BE82F3F835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872" y="2048026"/>
              <a:ext cx="2573607" cy="394478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  <a:defRPr/>
              </a:pP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急性阑尾炎是外科最常见的急腹症之一，可在各个年龄段发病，多发于</a:t>
              </a:r>
              <a:r>
                <a:rPr lang="en-US" altLang="zh-CN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20-30</a:t>
              </a: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岁的青年，男性发病率高于女性。若能及时、正确处理疗效好，若延误诊治，引起坏疽、穿孔，导致弥漫性腹膜炎，将危及生命。</a:t>
              </a:r>
            </a:p>
            <a:p>
              <a:pPr>
                <a:defRPr/>
              </a:pPr>
              <a:endPara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48" name="ïşḻïďê-Rectangle 9">
              <a:extLst>
                <a:ext uri="{FF2B5EF4-FFF2-40B4-BE49-F238E27FC236}">
                  <a16:creationId xmlns="" xmlns:a16="http://schemas.microsoft.com/office/drawing/2014/main" id="{2E5F8FC2-D3E6-4801-B40F-682A385E3205}"/>
                </a:ext>
              </a:extLst>
            </p:cNvPr>
            <p:cNvSpPr/>
            <p:nvPr/>
          </p:nvSpPr>
          <p:spPr>
            <a:xfrm>
              <a:off x="544611" y="949774"/>
              <a:ext cx="2653632" cy="1027308"/>
            </a:xfrm>
            <a:prstGeom prst="rect">
              <a:avLst/>
            </a:prstGeom>
            <a:solidFill>
              <a:srgbClr val="01B8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chemeClr val="bg2"/>
                  </a:solidFill>
                  <a:cs typeface="+mn-ea"/>
                  <a:sym typeface="+mn-lt"/>
                </a:rPr>
                <a:t>含义</a:t>
              </a:r>
              <a:endParaRPr lang="en-US" sz="16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49" name="ïşḻïďê-Rectangle 11">
              <a:extLst>
                <a:ext uri="{FF2B5EF4-FFF2-40B4-BE49-F238E27FC236}">
                  <a16:creationId xmlns="" xmlns:a16="http://schemas.microsoft.com/office/drawing/2014/main" id="{3F812D11-B50F-46B7-B1D9-2BF23BCF72E7}"/>
                </a:ext>
              </a:extLst>
            </p:cNvPr>
            <p:cNvSpPr/>
            <p:nvPr/>
          </p:nvSpPr>
          <p:spPr>
            <a:xfrm>
              <a:off x="544611" y="5884980"/>
              <a:ext cx="2653632" cy="973020"/>
            </a:xfrm>
            <a:prstGeom prst="rect">
              <a:avLst/>
            </a:prstGeom>
            <a:solidFill>
              <a:srgbClr val="01B8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0" name="ïşḻïďê-TextBox 12">
              <a:extLst>
                <a:ext uri="{FF2B5EF4-FFF2-40B4-BE49-F238E27FC236}">
                  <a16:creationId xmlns="" xmlns:a16="http://schemas.microsoft.com/office/drawing/2014/main" id="{84A90D1C-854E-4478-BDFD-A9529893286D}"/>
                </a:ext>
              </a:extLst>
            </p:cNvPr>
            <p:cNvSpPr txBox="1"/>
            <p:nvPr/>
          </p:nvSpPr>
          <p:spPr>
            <a:xfrm>
              <a:off x="1318086" y="6194806"/>
              <a:ext cx="1106685" cy="353370"/>
            </a:xfrm>
            <a:prstGeom prst="rect">
              <a:avLst/>
            </a:prstGeom>
            <a:noFill/>
            <a:ln w="15875">
              <a:solidFill>
                <a:schemeClr val="bg2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1000">
                  <a:solidFill>
                    <a:schemeClr val="bg2"/>
                  </a:solidFill>
                  <a:cs typeface="+mn-ea"/>
                  <a:sym typeface="+mn-lt"/>
                </a:rPr>
                <a:t>标题文本预设</a:t>
              </a:r>
              <a:endParaRPr lang="en-US" sz="1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4" name="ïşḻïďê-Rectangle 8">
              <a:extLst>
                <a:ext uri="{FF2B5EF4-FFF2-40B4-BE49-F238E27FC236}">
                  <a16:creationId xmlns="" xmlns:a16="http://schemas.microsoft.com/office/drawing/2014/main" id="{9A79560C-AA0F-44F2-BBA4-BE5F00E04297}"/>
                </a:ext>
              </a:extLst>
            </p:cNvPr>
            <p:cNvSpPr/>
            <p:nvPr/>
          </p:nvSpPr>
          <p:spPr>
            <a:xfrm>
              <a:off x="544611" y="949774"/>
              <a:ext cx="2653632" cy="5908226"/>
            </a:xfrm>
            <a:prstGeom prst="rect">
              <a:avLst/>
            </a:prstGeom>
            <a:noFill/>
            <a:ln w="19050">
              <a:solidFill>
                <a:srgbClr val="41C3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C210B620-257D-4B94-8B34-E7D9F1F8DAF6}"/>
              </a:ext>
            </a:extLst>
          </p:cNvPr>
          <p:cNvGrpSpPr/>
          <p:nvPr/>
        </p:nvGrpSpPr>
        <p:grpSpPr>
          <a:xfrm>
            <a:off x="6306876" y="949774"/>
            <a:ext cx="2706951" cy="5908226"/>
            <a:chOff x="6306876" y="949774"/>
            <a:chExt cx="2706951" cy="5908226"/>
          </a:xfrm>
        </p:grpSpPr>
        <p:sp>
          <p:nvSpPr>
            <p:cNvPr id="45" name="文本占位符 29699">
              <a:extLst>
                <a:ext uri="{FF2B5EF4-FFF2-40B4-BE49-F238E27FC236}">
                  <a16:creationId xmlns="" xmlns:a16="http://schemas.microsoft.com/office/drawing/2014/main" id="{7939A5DE-A4DA-46CB-A79C-AC2E6C324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60195" y="2263160"/>
              <a:ext cx="2653632" cy="129485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1.</a:t>
              </a: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阑尾管腔阻塞是阑尾炎最常见病因</a:t>
              </a:r>
              <a:endPara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zh-CN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2.</a:t>
              </a: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细菌感染</a:t>
              </a:r>
            </a:p>
            <a:p>
              <a:pPr marL="0" indent="0">
                <a:buNone/>
                <a:defRPr/>
              </a:pPr>
              <a:endPara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56" name="ïşḻïďê-Rectangle 21">
              <a:extLst>
                <a:ext uri="{FF2B5EF4-FFF2-40B4-BE49-F238E27FC236}">
                  <a16:creationId xmlns="" xmlns:a16="http://schemas.microsoft.com/office/drawing/2014/main" id="{4486064D-597D-4453-B391-7510B11C2E01}"/>
                </a:ext>
              </a:extLst>
            </p:cNvPr>
            <p:cNvSpPr/>
            <p:nvPr/>
          </p:nvSpPr>
          <p:spPr>
            <a:xfrm>
              <a:off x="6306876" y="949774"/>
              <a:ext cx="2653632" cy="1027308"/>
            </a:xfrm>
            <a:prstGeom prst="rect">
              <a:avLst/>
            </a:prstGeom>
            <a:solidFill>
              <a:srgbClr val="01B8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chemeClr val="bg2"/>
                  </a:solidFill>
                  <a:cs typeface="+mn-ea"/>
                  <a:sym typeface="+mn-lt"/>
                </a:rPr>
                <a:t>病因</a:t>
              </a:r>
              <a:endParaRPr lang="en-US" sz="16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57" name="ïşḻïďê-Rectangle 23">
              <a:extLst>
                <a:ext uri="{FF2B5EF4-FFF2-40B4-BE49-F238E27FC236}">
                  <a16:creationId xmlns="" xmlns:a16="http://schemas.microsoft.com/office/drawing/2014/main" id="{499CD894-A8B5-42BA-BF68-C9797B66CAC3}"/>
                </a:ext>
              </a:extLst>
            </p:cNvPr>
            <p:cNvSpPr/>
            <p:nvPr/>
          </p:nvSpPr>
          <p:spPr>
            <a:xfrm>
              <a:off x="6306876" y="5884980"/>
              <a:ext cx="2653632" cy="973020"/>
            </a:xfrm>
            <a:prstGeom prst="rect">
              <a:avLst/>
            </a:prstGeom>
            <a:solidFill>
              <a:srgbClr val="01B8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58" name="ïşḻïďê-TextBox 24">
              <a:extLst>
                <a:ext uri="{FF2B5EF4-FFF2-40B4-BE49-F238E27FC236}">
                  <a16:creationId xmlns="" xmlns:a16="http://schemas.microsoft.com/office/drawing/2014/main" id="{9B146C1C-DED1-4392-A60F-C49AEFDDCC06}"/>
                </a:ext>
              </a:extLst>
            </p:cNvPr>
            <p:cNvSpPr txBox="1"/>
            <p:nvPr/>
          </p:nvSpPr>
          <p:spPr>
            <a:xfrm>
              <a:off x="7080352" y="6194806"/>
              <a:ext cx="1106685" cy="353370"/>
            </a:xfrm>
            <a:prstGeom prst="rect">
              <a:avLst/>
            </a:prstGeom>
            <a:noFill/>
            <a:ln w="15875">
              <a:solidFill>
                <a:schemeClr val="bg2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1000">
                  <a:solidFill>
                    <a:schemeClr val="bg2"/>
                  </a:solidFill>
                  <a:cs typeface="+mn-ea"/>
                  <a:sym typeface="+mn-lt"/>
                </a:rPr>
                <a:t>标题文本预设</a:t>
              </a:r>
              <a:endParaRPr lang="en-US" sz="1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6" name="ïşḻïďê-Rectangle 20">
              <a:extLst>
                <a:ext uri="{FF2B5EF4-FFF2-40B4-BE49-F238E27FC236}">
                  <a16:creationId xmlns="" xmlns:a16="http://schemas.microsoft.com/office/drawing/2014/main" id="{6CE1A0A1-16AE-4192-BC5A-684F98A6C4B6}"/>
                </a:ext>
              </a:extLst>
            </p:cNvPr>
            <p:cNvSpPr/>
            <p:nvPr/>
          </p:nvSpPr>
          <p:spPr>
            <a:xfrm>
              <a:off x="6306876" y="949774"/>
              <a:ext cx="2653632" cy="5908226"/>
            </a:xfrm>
            <a:prstGeom prst="rect">
              <a:avLst/>
            </a:prstGeom>
            <a:noFill/>
            <a:ln w="19050">
              <a:solidFill>
                <a:srgbClr val="41C3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F7AD491B-9ACD-4E6C-B843-40C3566BB3CE}"/>
              </a:ext>
            </a:extLst>
          </p:cNvPr>
          <p:cNvGrpSpPr/>
          <p:nvPr/>
        </p:nvGrpSpPr>
        <p:grpSpPr>
          <a:xfrm>
            <a:off x="9188010" y="949774"/>
            <a:ext cx="2653632" cy="5908226"/>
            <a:chOff x="9188010" y="949774"/>
            <a:chExt cx="2653632" cy="5908226"/>
          </a:xfrm>
        </p:grpSpPr>
        <p:sp>
          <p:nvSpPr>
            <p:cNvPr id="46" name="文本占位符 30724">
              <a:extLst>
                <a:ext uri="{FF2B5EF4-FFF2-40B4-BE49-F238E27FC236}">
                  <a16:creationId xmlns="" xmlns:a16="http://schemas.microsoft.com/office/drawing/2014/main" id="{9D7367A8-6047-46BF-AF42-D0D18590CE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41329" y="2325937"/>
              <a:ext cx="2600313" cy="2094865"/>
            </a:xfrm>
            <a:prstGeom prst="rect">
              <a:avLst/>
            </a:prstGeom>
            <a:noFill/>
            <a:ln>
              <a:noFill/>
            </a:ln>
          </p:spPr>
          <p:txBody>
            <a:bodyPr/>
            <a:lstStyle>
              <a:lvl1pPr marL="2286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858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急性单纯性阑尾               </a:t>
              </a:r>
              <a:endPara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急性化脓性阑尾炎</a:t>
              </a:r>
            </a:p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坏疽性及穿孔性阑尾炎     </a:t>
              </a:r>
              <a:endPara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阑尾周围脓肿</a:t>
              </a:r>
              <a:br>
                <a:rPr lang="zh-CN" altLang="en-US" sz="2000" dirty="0"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</a:br>
              <a:endPara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endPara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  <a:p>
              <a:pPr marL="457200" indent="-457200" defTabSz="914400" eaLnBrk="1" hangingPunct="1">
                <a:lnSpc>
                  <a:spcPct val="90000"/>
                </a:lnSpc>
                <a:spcBef>
                  <a:spcPts val="1000"/>
                </a:spcBef>
                <a:buFont typeface="+mj-lt"/>
                <a:buAutoNum type="arabicPeriod"/>
                <a:defRPr/>
              </a:pPr>
              <a:endPara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  <p:sp>
          <p:nvSpPr>
            <p:cNvPr id="60" name="ïşḻïďê-Rectangle 27">
              <a:extLst>
                <a:ext uri="{FF2B5EF4-FFF2-40B4-BE49-F238E27FC236}">
                  <a16:creationId xmlns="" xmlns:a16="http://schemas.microsoft.com/office/drawing/2014/main" id="{A5522573-4AF7-43DB-85EE-92B753AD1DD5}"/>
                </a:ext>
              </a:extLst>
            </p:cNvPr>
            <p:cNvSpPr/>
            <p:nvPr/>
          </p:nvSpPr>
          <p:spPr>
            <a:xfrm>
              <a:off x="9188010" y="949774"/>
              <a:ext cx="2653632" cy="10273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solidFill>
                    <a:schemeClr val="bg2"/>
                  </a:solidFill>
                  <a:cs typeface="+mn-ea"/>
                  <a:sym typeface="+mn-lt"/>
                </a:rPr>
                <a:t>病理类型</a:t>
              </a:r>
              <a:endParaRPr lang="en-US" sz="16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1" name="ïşḻïďê-Rectangle 29">
              <a:extLst>
                <a:ext uri="{FF2B5EF4-FFF2-40B4-BE49-F238E27FC236}">
                  <a16:creationId xmlns="" xmlns:a16="http://schemas.microsoft.com/office/drawing/2014/main" id="{0BCC0119-1208-4DED-ACC4-777B4FC33063}"/>
                </a:ext>
              </a:extLst>
            </p:cNvPr>
            <p:cNvSpPr/>
            <p:nvPr/>
          </p:nvSpPr>
          <p:spPr>
            <a:xfrm>
              <a:off x="9188010" y="5884980"/>
              <a:ext cx="2653632" cy="9730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2" name="ïşḻïďê-TextBox 30">
              <a:extLst>
                <a:ext uri="{FF2B5EF4-FFF2-40B4-BE49-F238E27FC236}">
                  <a16:creationId xmlns="" xmlns:a16="http://schemas.microsoft.com/office/drawing/2014/main" id="{88BE7736-7ED9-48D0-AEB6-69110E2979BB}"/>
                </a:ext>
              </a:extLst>
            </p:cNvPr>
            <p:cNvSpPr txBox="1"/>
            <p:nvPr/>
          </p:nvSpPr>
          <p:spPr>
            <a:xfrm>
              <a:off x="9961485" y="6194806"/>
              <a:ext cx="1106685" cy="353370"/>
            </a:xfrm>
            <a:prstGeom prst="rect">
              <a:avLst/>
            </a:prstGeom>
            <a:noFill/>
            <a:ln w="15875">
              <a:solidFill>
                <a:schemeClr val="bg2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1000">
                  <a:solidFill>
                    <a:schemeClr val="bg2"/>
                  </a:solidFill>
                  <a:cs typeface="+mn-ea"/>
                  <a:sym typeface="+mn-lt"/>
                </a:rPr>
                <a:t>标题文本预设</a:t>
              </a:r>
              <a:endParaRPr lang="en-US" sz="1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7" name="ïşḻïďê-Rectangle 26">
              <a:extLst>
                <a:ext uri="{FF2B5EF4-FFF2-40B4-BE49-F238E27FC236}">
                  <a16:creationId xmlns="" xmlns:a16="http://schemas.microsoft.com/office/drawing/2014/main" id="{282916B5-A1E1-441A-A92E-9E66A70F12E4}"/>
                </a:ext>
              </a:extLst>
            </p:cNvPr>
            <p:cNvSpPr/>
            <p:nvPr/>
          </p:nvSpPr>
          <p:spPr>
            <a:xfrm>
              <a:off x="9188010" y="949774"/>
              <a:ext cx="2653632" cy="5908226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40101014-441F-42D6-921E-679C599D3E20}"/>
              </a:ext>
            </a:extLst>
          </p:cNvPr>
          <p:cNvGrpSpPr/>
          <p:nvPr/>
        </p:nvGrpSpPr>
        <p:grpSpPr>
          <a:xfrm>
            <a:off x="3389398" y="949774"/>
            <a:ext cx="2728098" cy="5908226"/>
            <a:chOff x="3389398" y="949774"/>
            <a:chExt cx="2728098" cy="5908226"/>
          </a:xfrm>
        </p:grpSpPr>
        <p:grpSp>
          <p:nvGrpSpPr>
            <p:cNvPr id="83" name="组合 82">
              <a:extLst>
                <a:ext uri="{FF2B5EF4-FFF2-40B4-BE49-F238E27FC236}">
                  <a16:creationId xmlns="" xmlns:a16="http://schemas.microsoft.com/office/drawing/2014/main" id="{F6639B7F-722D-4804-936F-21E26A85CC24}"/>
                </a:ext>
              </a:extLst>
            </p:cNvPr>
            <p:cNvGrpSpPr/>
            <p:nvPr/>
          </p:nvGrpSpPr>
          <p:grpSpPr>
            <a:xfrm>
              <a:off x="3389398" y="949774"/>
              <a:ext cx="2728098" cy="5908226"/>
              <a:chOff x="3367903" y="949774"/>
              <a:chExt cx="2728098" cy="5908226"/>
            </a:xfrm>
          </p:grpSpPr>
          <p:sp>
            <p:nvSpPr>
              <p:cNvPr id="52" name="ïşḻïďê-Rectangle 15">
                <a:extLst>
                  <a:ext uri="{FF2B5EF4-FFF2-40B4-BE49-F238E27FC236}">
                    <a16:creationId xmlns="" xmlns:a16="http://schemas.microsoft.com/office/drawing/2014/main" id="{B7B86299-1066-46B0-960E-EEC86D3E8F58}"/>
                  </a:ext>
                </a:extLst>
              </p:cNvPr>
              <p:cNvSpPr/>
              <p:nvPr/>
            </p:nvSpPr>
            <p:spPr>
              <a:xfrm>
                <a:off x="3425744" y="949774"/>
                <a:ext cx="2653632" cy="102730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b="1" dirty="0">
                    <a:solidFill>
                      <a:schemeClr val="bg2"/>
                    </a:solidFill>
                    <a:cs typeface="+mn-ea"/>
                    <a:sym typeface="+mn-lt"/>
                  </a:rPr>
                  <a:t>症状</a:t>
                </a:r>
                <a:endParaRPr lang="en-US" sz="1600" b="1" dirty="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ïşḻïďê-Rectangle 17">
                <a:extLst>
                  <a:ext uri="{FF2B5EF4-FFF2-40B4-BE49-F238E27FC236}">
                    <a16:creationId xmlns="" xmlns:a16="http://schemas.microsoft.com/office/drawing/2014/main" id="{7D83EE4D-E99B-4A7C-9A78-5802E49E42E8}"/>
                  </a:ext>
                </a:extLst>
              </p:cNvPr>
              <p:cNvSpPr/>
              <p:nvPr/>
            </p:nvSpPr>
            <p:spPr>
              <a:xfrm>
                <a:off x="3425744" y="5883215"/>
                <a:ext cx="2653632" cy="97478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ïşḻïďê-Rectangle 14">
                <a:extLst>
                  <a:ext uri="{FF2B5EF4-FFF2-40B4-BE49-F238E27FC236}">
                    <a16:creationId xmlns="" xmlns:a16="http://schemas.microsoft.com/office/drawing/2014/main" id="{477B7AE2-FC1D-4589-8C5A-B897D68689CC}"/>
                  </a:ext>
                </a:extLst>
              </p:cNvPr>
              <p:cNvSpPr/>
              <p:nvPr/>
            </p:nvSpPr>
            <p:spPr>
              <a:xfrm>
                <a:off x="3425744" y="949774"/>
                <a:ext cx="2653632" cy="5908226"/>
              </a:xfrm>
              <a:prstGeom prst="rect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="" xmlns:a16="http://schemas.microsoft.com/office/drawing/2014/main" id="{3E9D7F63-F785-4F2E-908D-EA070B2C98C0}"/>
                  </a:ext>
                </a:extLst>
              </p:cNvPr>
              <p:cNvSpPr/>
              <p:nvPr/>
            </p:nvSpPr>
            <p:spPr>
              <a:xfrm>
                <a:off x="3367903" y="4762035"/>
                <a:ext cx="2653630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3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、全身感染征   </a:t>
                </a:r>
                <a:endParaRPr lang="en-US" altLang="zh-CN" sz="1600" dirty="0">
                  <a:latin typeface="华文中宋" panose="02010600040101010101" pitchFamily="2" charset="-122"/>
                  <a:ea typeface="华文中宋" panose="02010600040101010101" pitchFamily="2" charset="-122"/>
                </a:endParaRPr>
              </a:p>
              <a:p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①畏寒、发热：一般</a:t>
                </a:r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&gt;38℃ ②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若</a:t>
                </a:r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T&gt;39℃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多为阑尾坏疽或穿孔→腹膜炎③高热寒战</a:t>
                </a:r>
              </a:p>
            </p:txBody>
          </p:sp>
          <p:sp>
            <p:nvSpPr>
              <p:cNvPr id="79" name="矩形 78">
                <a:extLst>
                  <a:ext uri="{FF2B5EF4-FFF2-40B4-BE49-F238E27FC236}">
                    <a16:creationId xmlns="" xmlns:a16="http://schemas.microsoft.com/office/drawing/2014/main" id="{53BA5C45-4589-4742-A97E-23545243D15A}"/>
                  </a:ext>
                </a:extLst>
              </p:cNvPr>
              <p:cNvSpPr/>
              <p:nvPr/>
            </p:nvSpPr>
            <p:spPr>
              <a:xfrm>
                <a:off x="3382995" y="2016111"/>
                <a:ext cx="2713006" cy="28007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1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、腹痛 </a:t>
                </a:r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——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为最早出现的症状</a:t>
                </a:r>
              </a:p>
              <a:p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①转移性右下腹痛（ 由脐周→右下腹→全腹）②呈持续性、针刺样</a:t>
                </a:r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,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可阵发性加剧 ③穿孔时突然减轻→随后逐渐加剧</a:t>
                </a:r>
              </a:p>
              <a:p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2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、胃肠道症状 </a:t>
                </a:r>
                <a:r>
                  <a:rPr lang="en-US" altLang="zh-CN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——</a:t>
                </a:r>
                <a:r>
                  <a:rPr lang="zh-CN" altLang="en-US" sz="1600" dirty="0"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恶心、呕吐、便秘或腹泻、腹胀，盆腔阑尾炎有直肠或膀胱刺激征。</a:t>
                </a:r>
              </a:p>
            </p:txBody>
          </p:sp>
        </p:grpSp>
        <p:sp>
          <p:nvSpPr>
            <p:cNvPr id="86" name="ïşḻïďê-TextBox 12">
              <a:extLst>
                <a:ext uri="{FF2B5EF4-FFF2-40B4-BE49-F238E27FC236}">
                  <a16:creationId xmlns="" xmlns:a16="http://schemas.microsoft.com/office/drawing/2014/main" id="{72CE59B3-3982-486C-AB70-7FE3C49F8C44}"/>
                </a:ext>
              </a:extLst>
            </p:cNvPr>
            <p:cNvSpPr txBox="1"/>
            <p:nvPr/>
          </p:nvSpPr>
          <p:spPr>
            <a:xfrm>
              <a:off x="4162870" y="6194806"/>
              <a:ext cx="1106685" cy="353370"/>
            </a:xfrm>
            <a:prstGeom prst="rect">
              <a:avLst/>
            </a:prstGeom>
            <a:noFill/>
            <a:ln w="15875">
              <a:solidFill>
                <a:schemeClr val="bg2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1000">
                  <a:solidFill>
                    <a:schemeClr val="bg2"/>
                  </a:solidFill>
                  <a:cs typeface="+mn-ea"/>
                  <a:sym typeface="+mn-lt"/>
                </a:rPr>
                <a:t>标题文本预设</a:t>
              </a:r>
              <a:endParaRPr lang="en-US" sz="1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215829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4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4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4" accel="4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4" accel="42000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占位符 33796">
            <a:extLst>
              <a:ext uri="{FF2B5EF4-FFF2-40B4-BE49-F238E27FC236}">
                <a16:creationId xmlns="" xmlns:a16="http://schemas.microsoft.com/office/drawing/2014/main" id="{39D3E3CC-6B41-4E21-AAD0-6FE647BBB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34" y="1669732"/>
            <a:ext cx="6678883" cy="40519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Clr>
                <a:srgbClr val="41C3D3"/>
              </a:buClr>
              <a:buFont typeface="Wingdings" panose="05000000000000000000" pitchFamily="2" charset="2"/>
              <a:buChar char="l"/>
              <a:defRPr/>
            </a:pPr>
            <a:r>
              <a:rPr lang="zh-CN" altLang="en-US" sz="20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体征：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1、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右下腹压痛  麦氏点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2、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腹膜刺激征  肌紧张、压痛、反跳痛、肠鸣音减弱或消失 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3、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右下腹包块  边界不清、固定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b="1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4、</a:t>
            </a: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特殊检查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  结肠充气试验（Ｒovsing氏征）（＋）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  腰大肌试验  （＋）（后位）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  闭孔内肌试验（＋）（低位）</a:t>
            </a:r>
          </a:p>
          <a:p>
            <a:pPr marL="0" indent="0">
              <a:lnSpc>
                <a:spcPct val="100000"/>
              </a:lnSpc>
              <a:buClr>
                <a:srgbClr val="41C3D3"/>
              </a:buClr>
              <a:buNone/>
              <a:defRPr/>
            </a:pPr>
            <a:r>
              <a:rPr lang="zh-CN" altLang="en-US" sz="1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rPr>
              <a:t>      直肠指检 直肠右前方触痛 （盆位）痛性包块（盆腔脓肿）</a:t>
            </a:r>
          </a:p>
          <a:p>
            <a:pPr>
              <a:lnSpc>
                <a:spcPct val="100000"/>
              </a:lnSpc>
              <a:buClr>
                <a:srgbClr val="41C3D3"/>
              </a:buClr>
              <a:buFont typeface="Wingdings" panose="05000000000000000000" pitchFamily="2" charset="2"/>
              <a:buChar char="l"/>
              <a:defRPr/>
            </a:pPr>
            <a:endParaRPr lang="zh-CN" altLang="en-US" sz="1800" dirty="0">
              <a:latin typeface="华文中宋" panose="02010600040101010101" pitchFamily="2" charset="-122"/>
              <a:ea typeface="华文中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53E265D-E961-47BE-9502-3D0CAA1A13F6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A9A13946-7ADE-41EC-8860-06D929D5CDE8}"/>
              </a:ext>
            </a:extLst>
          </p:cNvPr>
          <p:cNvSpPr txBox="1"/>
          <p:nvPr/>
        </p:nvSpPr>
        <p:spPr>
          <a:xfrm>
            <a:off x="307612" y="279133"/>
            <a:ext cx="487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急性阑尾炎的临床表现</a:t>
            </a:r>
          </a:p>
        </p:txBody>
      </p:sp>
      <p:pic>
        <p:nvPicPr>
          <p:cNvPr id="51" name="图片 50">
            <a:extLst>
              <a:ext uri="{FF2B5EF4-FFF2-40B4-BE49-F238E27FC236}">
                <a16:creationId xmlns="" xmlns:a16="http://schemas.microsoft.com/office/drawing/2014/main" id="{C6B3A2AA-2EF6-4DE4-BBBB-2E86E88F23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40" y="434163"/>
            <a:ext cx="5989674" cy="5989674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8704717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  <p:bldP spid="48" grpId="0" animBg="1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E1CC29BE-E810-4D2C-8502-E06F992353CA}"/>
              </a:ext>
            </a:extLst>
          </p:cNvPr>
          <p:cNvGrpSpPr/>
          <p:nvPr/>
        </p:nvGrpSpPr>
        <p:grpSpPr>
          <a:xfrm>
            <a:off x="6855531" y="3981382"/>
            <a:ext cx="4729107" cy="2388716"/>
            <a:chOff x="6192311" y="3979499"/>
            <a:chExt cx="5362404" cy="2190486"/>
          </a:xfrm>
        </p:grpSpPr>
        <p:grpSp>
          <p:nvGrpSpPr>
            <p:cNvPr id="78" name="组合 77">
              <a:extLst>
                <a:ext uri="{FF2B5EF4-FFF2-40B4-BE49-F238E27FC236}">
                  <a16:creationId xmlns="" xmlns:a16="http://schemas.microsoft.com/office/drawing/2014/main" id="{AC06075D-E7DA-407B-B596-D2341F18EFD4}"/>
                </a:ext>
              </a:extLst>
            </p:cNvPr>
            <p:cNvGrpSpPr/>
            <p:nvPr/>
          </p:nvGrpSpPr>
          <p:grpSpPr>
            <a:xfrm>
              <a:off x="6192311" y="3979499"/>
              <a:ext cx="5302250" cy="2190486"/>
              <a:chOff x="6192311" y="4087568"/>
              <a:chExt cx="5302250" cy="2190486"/>
            </a:xfrm>
            <a:solidFill>
              <a:srgbClr val="00A0AC"/>
            </a:solidFill>
          </p:grpSpPr>
          <p:sp>
            <p:nvSpPr>
              <p:cNvPr id="79" name="íşľîde">
                <a:extLst>
                  <a:ext uri="{FF2B5EF4-FFF2-40B4-BE49-F238E27FC236}">
                    <a16:creationId xmlns="" xmlns:a16="http://schemas.microsoft.com/office/drawing/2014/main" id="{CE3F740F-2732-4BAC-8D5B-7D3973894598}"/>
                  </a:ext>
                </a:extLst>
              </p:cNvPr>
              <p:cNvSpPr/>
              <p:nvPr/>
            </p:nvSpPr>
            <p:spPr>
              <a:xfrm>
                <a:off x="6192311" y="4087568"/>
                <a:ext cx="5302250" cy="2190486"/>
              </a:xfrm>
              <a:prstGeom prst="rect">
                <a:avLst/>
              </a:prstGeom>
              <a:solidFill>
                <a:srgbClr val="41C3D3"/>
              </a:solidFill>
              <a:ln w="25400">
                <a:solidFill>
                  <a:srgbClr val="000000">
                    <a:alpha val="0"/>
                  </a:srgbClr>
                </a:solidFill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80" name="î$líďé">
                <a:extLst>
                  <a:ext uri="{FF2B5EF4-FFF2-40B4-BE49-F238E27FC236}">
                    <a16:creationId xmlns="" xmlns:a16="http://schemas.microsoft.com/office/drawing/2014/main" id="{46C46BEB-317E-4082-BDA9-D5E3AF0C15D7}"/>
                  </a:ext>
                </a:extLst>
              </p:cNvPr>
              <p:cNvGrpSpPr/>
              <p:nvPr/>
            </p:nvGrpSpPr>
            <p:grpSpPr>
              <a:xfrm>
                <a:off x="6990721" y="4707073"/>
                <a:ext cx="35833" cy="275563"/>
                <a:chOff x="788308" y="464342"/>
                <a:chExt cx="71666" cy="500067"/>
              </a:xfrm>
              <a:grpFill/>
            </p:grpSpPr>
            <p:sp>
              <p:nvSpPr>
                <p:cNvPr id="85" name="iŝ1iďe">
                  <a:extLst>
                    <a:ext uri="{FF2B5EF4-FFF2-40B4-BE49-F238E27FC236}">
                      <a16:creationId xmlns="" xmlns:a16="http://schemas.microsoft.com/office/drawing/2014/main" id="{C6E1D82B-2D4E-4958-BF18-354F3C11D129}"/>
                    </a:ext>
                  </a:extLst>
                </p:cNvPr>
                <p:cNvSpPr/>
                <p:nvPr/>
              </p:nvSpPr>
              <p:spPr>
                <a:xfrm>
                  <a:off x="788308" y="892970"/>
                  <a:ext cx="71666" cy="71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70" y="21600"/>
                        <a:pt x="21600" y="16770"/>
                        <a:pt x="21600" y="10800"/>
                      </a:cubicBezTo>
                      <a:cubicBezTo>
                        <a:pt x="21600" y="4830"/>
                        <a:pt x="16770" y="0"/>
                        <a:pt x="10800" y="0"/>
                      </a:cubicBezTo>
                      <a:cubicBezTo>
                        <a:pt x="4830" y="0"/>
                        <a:pt x="0" y="4830"/>
                        <a:pt x="0" y="10800"/>
                      </a:cubicBezTo>
                      <a:cubicBezTo>
                        <a:pt x="0" y="16770"/>
                        <a:pt x="4830" y="21600"/>
                        <a:pt x="10800" y="216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ïṥḻiḓê">
                  <a:extLst>
                    <a:ext uri="{FF2B5EF4-FFF2-40B4-BE49-F238E27FC236}">
                      <a16:creationId xmlns="" xmlns:a16="http://schemas.microsoft.com/office/drawing/2014/main" id="{53622C9D-344D-496C-AAB4-F89EA30C1115}"/>
                    </a:ext>
                  </a:extLst>
                </p:cNvPr>
                <p:cNvSpPr/>
                <p:nvPr/>
              </p:nvSpPr>
              <p:spPr>
                <a:xfrm>
                  <a:off x="788308" y="678654"/>
                  <a:ext cx="71666" cy="71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70" y="21600"/>
                        <a:pt x="21600" y="16770"/>
                        <a:pt x="21600" y="10800"/>
                      </a:cubicBezTo>
                      <a:cubicBezTo>
                        <a:pt x="21600" y="4830"/>
                        <a:pt x="16770" y="0"/>
                        <a:pt x="10800" y="0"/>
                      </a:cubicBezTo>
                      <a:cubicBezTo>
                        <a:pt x="4830" y="0"/>
                        <a:pt x="0" y="4830"/>
                        <a:pt x="0" y="10800"/>
                      </a:cubicBezTo>
                      <a:cubicBezTo>
                        <a:pt x="0" y="16770"/>
                        <a:pt x="4830" y="21600"/>
                        <a:pt x="10800" y="216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" name="iśľiḍè">
                  <a:extLst>
                    <a:ext uri="{FF2B5EF4-FFF2-40B4-BE49-F238E27FC236}">
                      <a16:creationId xmlns="" xmlns:a16="http://schemas.microsoft.com/office/drawing/2014/main" id="{BC6163D5-CC5A-4E36-B252-CDD070352206}"/>
                    </a:ext>
                  </a:extLst>
                </p:cNvPr>
                <p:cNvSpPr/>
                <p:nvPr/>
              </p:nvSpPr>
              <p:spPr>
                <a:xfrm>
                  <a:off x="788308" y="464342"/>
                  <a:ext cx="71666" cy="71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70" y="21600"/>
                        <a:pt x="21600" y="16770"/>
                        <a:pt x="21600" y="10800"/>
                      </a:cubicBezTo>
                      <a:cubicBezTo>
                        <a:pt x="21600" y="4830"/>
                        <a:pt x="16770" y="0"/>
                        <a:pt x="10800" y="0"/>
                      </a:cubicBezTo>
                      <a:cubicBezTo>
                        <a:pt x="4830" y="0"/>
                        <a:pt x="0" y="4830"/>
                        <a:pt x="0" y="10800"/>
                      </a:cubicBezTo>
                      <a:cubicBezTo>
                        <a:pt x="0" y="16770"/>
                        <a:pt x="4830" y="21600"/>
                        <a:pt x="10800" y="216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81" name="ïslíḑê">
                <a:extLst>
                  <a:ext uri="{FF2B5EF4-FFF2-40B4-BE49-F238E27FC236}">
                    <a16:creationId xmlns="" xmlns:a16="http://schemas.microsoft.com/office/drawing/2014/main" id="{EDE5C0D4-A8E7-448A-9EB2-AA0072B17F31}"/>
                  </a:ext>
                </a:extLst>
              </p:cNvPr>
              <p:cNvSpPr/>
              <p:nvPr/>
            </p:nvSpPr>
            <p:spPr>
              <a:xfrm>
                <a:off x="6539418" y="5570708"/>
                <a:ext cx="1117600" cy="384910"/>
              </a:xfrm>
              <a:prstGeom prst="roundRect">
                <a:avLst>
                  <a:gd name="adj" fmla="val 7273"/>
                </a:avLst>
              </a:prstGeom>
              <a:solidFill>
                <a:srgbClr val="41C3D3"/>
              </a:solidFill>
              <a:ln w="12700">
                <a:solidFill>
                  <a:schemeClr val="bg1"/>
                </a:solidFill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ma14="http://schemas.microsoft.com/office/mac/drawingml/2011/main" xmlns:p14="http://schemas.microsoft.com/office/powerpoint/2010/main" xmlns:a14="http://schemas.microsoft.com/office/drawing/2010/main" xmlns:a16="http://schemas.microsoft.com/office/drawing/2014/main" val="1"/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</a:rPr>
                  <a:t>Text </a:t>
                </a:r>
                <a:r>
                  <a:rPr lang="en-US" altLang="zh-CN" sz="100" dirty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here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1" name="文本占位符 34820">
              <a:extLst>
                <a:ext uri="{FF2B5EF4-FFF2-40B4-BE49-F238E27FC236}">
                  <a16:creationId xmlns="" xmlns:a16="http://schemas.microsoft.com/office/drawing/2014/main" id="{CD1BB723-6006-457E-9AA0-C6AB13C97E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2465" y="4379818"/>
              <a:ext cx="5302250" cy="1024459"/>
            </a:xfrm>
            <a:prstGeom prst="rect">
              <a:avLst/>
            </a:prstGeom>
            <a:noFill/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影像学检查  </a:t>
              </a:r>
              <a:r>
                <a:rPr lang="en-US" altLang="zh-CN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①</a:t>
              </a: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腹部</a:t>
              </a:r>
              <a:r>
                <a:rPr lang="en-US" altLang="zh-CN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X</a:t>
              </a: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线平片 </a:t>
              </a:r>
            </a:p>
            <a:p>
              <a:pPr marL="0" indent="0">
                <a:lnSpc>
                  <a:spcPct val="100000"/>
                </a:lnSpc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                  </a:t>
              </a:r>
              <a:r>
                <a:rPr lang="en-US" altLang="zh-CN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②B</a:t>
              </a: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超检查  可靠性低于</a:t>
              </a:r>
              <a:r>
                <a:rPr lang="en-US" altLang="zh-CN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CT</a:t>
              </a:r>
            </a:p>
            <a:p>
              <a:pPr marL="0" indent="0">
                <a:lnSpc>
                  <a:spcPct val="100000"/>
                </a:lnSpc>
                <a:buNone/>
                <a:defRPr/>
              </a:pPr>
              <a:r>
                <a:rPr lang="en-US" altLang="zh-CN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                  ③CT </a:t>
              </a:r>
              <a:r>
                <a:rPr lang="zh-CN" altLang="en-US" sz="1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对阑尾周围脓肿更有帮助</a:t>
              </a: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AD1930AB-CEAB-483D-BB02-3794E0F87017}"/>
              </a:ext>
            </a:extLst>
          </p:cNvPr>
          <p:cNvGrpSpPr/>
          <p:nvPr/>
        </p:nvGrpSpPr>
        <p:grpSpPr>
          <a:xfrm>
            <a:off x="882651" y="1663608"/>
            <a:ext cx="5302250" cy="2190486"/>
            <a:chOff x="882651" y="1663608"/>
            <a:chExt cx="5302250" cy="2190486"/>
          </a:xfrm>
          <a:solidFill>
            <a:srgbClr val="41C3D3"/>
          </a:solidFill>
        </p:grpSpPr>
        <p:sp>
          <p:nvSpPr>
            <p:cNvPr id="65" name="iṥḷiḍê">
              <a:extLst>
                <a:ext uri="{FF2B5EF4-FFF2-40B4-BE49-F238E27FC236}">
                  <a16:creationId xmlns="" xmlns:a16="http://schemas.microsoft.com/office/drawing/2014/main" id="{3C31A25F-E42B-4F89-95EB-0B6E8DA564A5}"/>
                </a:ext>
              </a:extLst>
            </p:cNvPr>
            <p:cNvSpPr/>
            <p:nvPr/>
          </p:nvSpPr>
          <p:spPr>
            <a:xfrm>
              <a:off x="882651" y="1663608"/>
              <a:ext cx="5302250" cy="2190486"/>
            </a:xfrm>
            <a:prstGeom prst="rect">
              <a:avLst/>
            </a:prstGeom>
            <a:grpFill/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bg1"/>
                </a:solidFill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B5994310-27BA-48CB-A21E-9AFBB0D2EEBD}"/>
                </a:ext>
              </a:extLst>
            </p:cNvPr>
            <p:cNvGrpSpPr/>
            <p:nvPr/>
          </p:nvGrpSpPr>
          <p:grpSpPr>
            <a:xfrm>
              <a:off x="1243666" y="2019044"/>
              <a:ext cx="4413689" cy="1377054"/>
              <a:chOff x="1008916" y="1536338"/>
              <a:chExt cx="4413689" cy="1377054"/>
            </a:xfrm>
            <a:grpFill/>
          </p:grpSpPr>
          <p:sp>
            <p:nvSpPr>
              <p:cNvPr id="40" name="标题 34818">
                <a:extLst>
                  <a:ext uri="{FF2B5EF4-FFF2-40B4-BE49-F238E27FC236}">
                    <a16:creationId xmlns="" xmlns:a16="http://schemas.microsoft.com/office/drawing/2014/main" id="{CA32E886-EC4C-4EA4-A9B3-2E7A64CCCC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8759" y="1536338"/>
                <a:ext cx="1449234" cy="461665"/>
              </a:xfrm>
              <a:prstGeom prst="rect">
                <a:avLst/>
              </a:prstGeom>
              <a:grpFill/>
            </p:spPr>
            <p:txBody>
              <a:bodyPr/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0000"/>
                  </a:lnSpc>
                  <a:defRPr/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  <a:sym typeface="+mn-lt"/>
                  </a:rPr>
                  <a:t>辅助检查</a:t>
                </a: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="" xmlns:a16="http://schemas.microsoft.com/office/drawing/2014/main" id="{3AB0230A-9EF6-4B2E-B25F-8FF38C2A510F}"/>
                  </a:ext>
                </a:extLst>
              </p:cNvPr>
              <p:cNvSpPr/>
              <p:nvPr/>
            </p:nvSpPr>
            <p:spPr>
              <a:xfrm>
                <a:off x="1008916" y="1990062"/>
                <a:ext cx="4413689" cy="923330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dirty="0">
                    <a:solidFill>
                      <a:schemeClr val="bg1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  <a:cs typeface="+mn-ea"/>
                    <a:sym typeface="+mn-lt"/>
                  </a:rPr>
                  <a:t>实验室检查   多数急性阑尾炎病人血白细胞计数和中性粒细胞比例增高。部分单纯性阑尾炎或老年病人白细胞可无明显增高。</a:t>
                </a:r>
                <a:endParaRPr lang="en-US" altLang="zh-CN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19323152-BB25-4DEA-8BB1-F3CAF1DD0489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7FAB0A70-F2ED-47A6-A472-D4E6B0B8FE02}"/>
              </a:ext>
            </a:extLst>
          </p:cNvPr>
          <p:cNvSpPr txBox="1"/>
          <p:nvPr/>
        </p:nvSpPr>
        <p:spPr>
          <a:xfrm>
            <a:off x="307612" y="279133"/>
            <a:ext cx="5221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急性阑尾炎检查及处理原则</a:t>
            </a:r>
          </a:p>
        </p:txBody>
      </p:sp>
      <p:sp>
        <p:nvSpPr>
          <p:cNvPr id="58" name="íṧľïḍé">
            <a:extLst>
              <a:ext uri="{FF2B5EF4-FFF2-40B4-BE49-F238E27FC236}">
                <a16:creationId xmlns="" xmlns:a16="http://schemas.microsoft.com/office/drawing/2014/main" id="{1E8D0229-453C-40A8-9845-0F03F193E72B}"/>
              </a:ext>
            </a:extLst>
          </p:cNvPr>
          <p:cNvSpPr/>
          <p:nvPr/>
        </p:nvSpPr>
        <p:spPr>
          <a:xfrm>
            <a:off x="0" y="1663310"/>
            <a:ext cx="802775" cy="2190784"/>
          </a:xfrm>
          <a:prstGeom prst="rect">
            <a:avLst/>
          </a:prstGeom>
          <a:solidFill>
            <a:srgbClr val="41C3D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sp>
        <p:nvSpPr>
          <p:cNvPr id="59" name="ísļîḋe">
            <a:extLst>
              <a:ext uri="{FF2B5EF4-FFF2-40B4-BE49-F238E27FC236}">
                <a16:creationId xmlns="" xmlns:a16="http://schemas.microsoft.com/office/drawing/2014/main" id="{57DF8548-7735-40F8-A39D-2C5E56C28A2D}"/>
              </a:ext>
            </a:extLst>
          </p:cNvPr>
          <p:cNvSpPr/>
          <p:nvPr/>
        </p:nvSpPr>
        <p:spPr>
          <a:xfrm>
            <a:off x="1" y="3958920"/>
            <a:ext cx="307612" cy="2381272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sp>
        <p:nvSpPr>
          <p:cNvPr id="60" name="ïṧḷidê">
            <a:extLst>
              <a:ext uri="{FF2B5EF4-FFF2-40B4-BE49-F238E27FC236}">
                <a16:creationId xmlns="" xmlns:a16="http://schemas.microsoft.com/office/drawing/2014/main" id="{614462C7-A698-4F86-A482-65A0949F2A3D}"/>
              </a:ext>
            </a:extLst>
          </p:cNvPr>
          <p:cNvSpPr/>
          <p:nvPr/>
        </p:nvSpPr>
        <p:spPr>
          <a:xfrm>
            <a:off x="11924770" y="1663310"/>
            <a:ext cx="281409" cy="2190784"/>
          </a:xfrm>
          <a:prstGeom prst="rect">
            <a:avLst/>
          </a:prstGeom>
          <a:solidFill>
            <a:srgbClr val="16ABA8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sp>
        <p:nvSpPr>
          <p:cNvPr id="61" name="íśḷîḍé">
            <a:extLst>
              <a:ext uri="{FF2B5EF4-FFF2-40B4-BE49-F238E27FC236}">
                <a16:creationId xmlns="" xmlns:a16="http://schemas.microsoft.com/office/drawing/2014/main" id="{FBE2B9B4-8E80-4E67-8ED7-A04B23E1EA7B}"/>
              </a:ext>
            </a:extLst>
          </p:cNvPr>
          <p:cNvSpPr/>
          <p:nvPr/>
        </p:nvSpPr>
        <p:spPr>
          <a:xfrm>
            <a:off x="11637689" y="3958920"/>
            <a:ext cx="554311" cy="2381272"/>
          </a:xfrm>
          <a:prstGeom prst="rect">
            <a:avLst/>
          </a:prstGeom>
          <a:solidFill>
            <a:srgbClr val="41C3D3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sp>
        <p:nvSpPr>
          <p:cNvPr id="62" name="iṣ1îďé">
            <a:extLst>
              <a:ext uri="{FF2B5EF4-FFF2-40B4-BE49-F238E27FC236}">
                <a16:creationId xmlns="" xmlns:a16="http://schemas.microsoft.com/office/drawing/2014/main" id="{292C4A06-1807-4D52-BE1C-768BEE4775D6}"/>
              </a:ext>
            </a:extLst>
          </p:cNvPr>
          <p:cNvSpPr/>
          <p:nvPr/>
        </p:nvSpPr>
        <p:spPr>
          <a:xfrm>
            <a:off x="8926466" y="1663310"/>
            <a:ext cx="2906776" cy="219078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sp>
        <p:nvSpPr>
          <p:cNvPr id="63" name="iṥlîďe">
            <a:extLst>
              <a:ext uri="{FF2B5EF4-FFF2-40B4-BE49-F238E27FC236}">
                <a16:creationId xmlns="" xmlns:a16="http://schemas.microsoft.com/office/drawing/2014/main" id="{AE3BE19D-8DA9-4884-96C7-05AE6E03C1A5}"/>
              </a:ext>
            </a:extLst>
          </p:cNvPr>
          <p:cNvSpPr/>
          <p:nvPr/>
        </p:nvSpPr>
        <p:spPr>
          <a:xfrm>
            <a:off x="4107898" y="3959071"/>
            <a:ext cx="2633332" cy="238127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solidFill>
                <a:schemeClr val="bg1"/>
              </a:solidFill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CD7C9F1-C77B-4744-847F-103BAAB7925F}"/>
              </a:ext>
            </a:extLst>
          </p:cNvPr>
          <p:cNvGrpSpPr/>
          <p:nvPr/>
        </p:nvGrpSpPr>
        <p:grpSpPr>
          <a:xfrm>
            <a:off x="6264777" y="1670606"/>
            <a:ext cx="2650037" cy="2190486"/>
            <a:chOff x="6264777" y="1670606"/>
            <a:chExt cx="2650037" cy="2190486"/>
          </a:xfrm>
        </p:grpSpPr>
        <p:sp>
          <p:nvSpPr>
            <p:cNvPr id="71" name="iṣ1îḓe">
              <a:extLst>
                <a:ext uri="{FF2B5EF4-FFF2-40B4-BE49-F238E27FC236}">
                  <a16:creationId xmlns="" xmlns:a16="http://schemas.microsoft.com/office/drawing/2014/main" id="{4CCFC913-406B-47E1-BE32-3A1E42E21FE2}"/>
                </a:ext>
              </a:extLst>
            </p:cNvPr>
            <p:cNvSpPr/>
            <p:nvPr/>
          </p:nvSpPr>
          <p:spPr>
            <a:xfrm>
              <a:off x="6267450" y="1670606"/>
              <a:ext cx="2567488" cy="2190486"/>
            </a:xfrm>
            <a:prstGeom prst="rect">
              <a:avLst/>
            </a:prstGeom>
            <a:solidFill>
              <a:srgbClr val="16ABA8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92" name="矩形 91">
              <a:extLst>
                <a:ext uri="{FF2B5EF4-FFF2-40B4-BE49-F238E27FC236}">
                  <a16:creationId xmlns="" xmlns:a16="http://schemas.microsoft.com/office/drawing/2014/main" id="{EB6A6C33-0712-43B6-A931-63E3A27558A8}"/>
                </a:ext>
              </a:extLst>
            </p:cNvPr>
            <p:cNvSpPr/>
            <p:nvPr/>
          </p:nvSpPr>
          <p:spPr>
            <a:xfrm>
              <a:off x="6264777" y="1792807"/>
              <a:ext cx="2650037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（一）手术治疗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  除早期单纯性阑尾炎或有手术禁忌证外，均应早期手术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    </a:t>
              </a:r>
              <a:r>
                <a:rPr lang="en-US" altLang="zh-CN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1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、腹腔镜阑尾切除术</a:t>
              </a:r>
            </a:p>
            <a:p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    </a:t>
              </a:r>
              <a:r>
                <a:rPr lang="en-US" altLang="zh-CN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2</a:t>
              </a:r>
              <a:r>
                <a:rPr lang="zh-CN" altLang="en-US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+mn-lt"/>
                </a:rPr>
                <a:t>、经腹阑尾切除术</a:t>
              </a:r>
              <a:endParaRPr lang="en-US" altLang="zh-CN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B19E62F-BA22-47A4-AE89-D053D3AF6251}"/>
              </a:ext>
            </a:extLst>
          </p:cNvPr>
          <p:cNvGrpSpPr/>
          <p:nvPr/>
        </p:nvGrpSpPr>
        <p:grpSpPr>
          <a:xfrm>
            <a:off x="318245" y="3945071"/>
            <a:ext cx="3754498" cy="2380949"/>
            <a:chOff x="318245" y="3945071"/>
            <a:chExt cx="3754498" cy="2380949"/>
          </a:xfrm>
        </p:grpSpPr>
        <p:sp>
          <p:nvSpPr>
            <p:cNvPr id="75" name="iṣľiḍè">
              <a:extLst>
                <a:ext uri="{FF2B5EF4-FFF2-40B4-BE49-F238E27FC236}">
                  <a16:creationId xmlns="" xmlns:a16="http://schemas.microsoft.com/office/drawing/2014/main" id="{686D645B-A366-4585-BCBE-BBB70E930F3C}"/>
                </a:ext>
              </a:extLst>
            </p:cNvPr>
            <p:cNvSpPr/>
            <p:nvPr/>
          </p:nvSpPr>
          <p:spPr>
            <a:xfrm>
              <a:off x="398334" y="3945071"/>
              <a:ext cx="3641420" cy="2380949"/>
            </a:xfrm>
            <a:prstGeom prst="rect">
              <a:avLst/>
            </a:prstGeom>
            <a:solidFill>
              <a:schemeClr val="accent6"/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bg1"/>
                </a:solidFill>
              </a:endParaRPr>
            </a:p>
          </p:txBody>
        </p:sp>
        <p:sp>
          <p:nvSpPr>
            <p:cNvPr id="93" name="矩形 92">
              <a:extLst>
                <a:ext uri="{FF2B5EF4-FFF2-40B4-BE49-F238E27FC236}">
                  <a16:creationId xmlns="" xmlns:a16="http://schemas.microsoft.com/office/drawing/2014/main" id="{3F67924E-E389-4FAB-9A53-6A0C2E235FCE}"/>
                </a:ext>
              </a:extLst>
            </p:cNvPr>
            <p:cNvSpPr/>
            <p:nvPr/>
          </p:nvSpPr>
          <p:spPr>
            <a:xfrm>
              <a:off x="318245" y="3981383"/>
              <a:ext cx="3754498" cy="2308324"/>
            </a:xfrm>
            <a:prstGeom prst="rect">
              <a:avLst/>
            </a:prstGeom>
            <a:grpFill/>
            <a:ln w="25400">
              <a:solidFill>
                <a:srgbClr val="000000">
                  <a:alpha val="0"/>
                </a:srgbClr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（二）非手术治疗</a:t>
              </a:r>
            </a:p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   </a:t>
              </a:r>
              <a:r>
                <a:rPr lang="en-US" altLang="zh-CN" dirty="0">
                  <a:solidFill>
                    <a:schemeClr val="bg1"/>
                  </a:solidFill>
                  <a:sym typeface="+mn-lt"/>
                </a:rPr>
                <a:t>1</a:t>
              </a:r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、病情观察</a:t>
              </a:r>
            </a:p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   </a:t>
              </a:r>
              <a:r>
                <a:rPr lang="en-US" altLang="zh-CN" dirty="0">
                  <a:solidFill>
                    <a:schemeClr val="bg1"/>
                  </a:solidFill>
                  <a:sym typeface="+mn-lt"/>
                </a:rPr>
                <a:t>2</a:t>
              </a:r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、半坐卧位  可放松腹肌，减轻腹部张力，缓解腹痛</a:t>
              </a:r>
            </a:p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   </a:t>
              </a:r>
              <a:r>
                <a:rPr lang="en-US" altLang="zh-CN" dirty="0">
                  <a:solidFill>
                    <a:schemeClr val="bg1"/>
                  </a:solidFill>
                  <a:sym typeface="+mn-lt"/>
                </a:rPr>
                <a:t>3</a:t>
              </a:r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、避免肠内压力增高  禁食补液胃肠减压</a:t>
              </a:r>
            </a:p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   </a:t>
              </a:r>
              <a:r>
                <a:rPr lang="en-US" altLang="zh-CN" dirty="0">
                  <a:solidFill>
                    <a:schemeClr val="bg1"/>
                  </a:solidFill>
                  <a:sym typeface="+mn-lt"/>
                </a:rPr>
                <a:t>4</a:t>
              </a:r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、控制感染  应用抗生素</a:t>
              </a:r>
            </a:p>
            <a:p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   </a:t>
              </a:r>
              <a:r>
                <a:rPr lang="en-US" altLang="zh-CN" dirty="0">
                  <a:solidFill>
                    <a:schemeClr val="bg1"/>
                  </a:solidFill>
                  <a:sym typeface="+mn-lt"/>
                </a:rPr>
                <a:t>5</a:t>
              </a:r>
              <a:r>
                <a:rPr lang="zh-CN" altLang="en-US" dirty="0">
                  <a:solidFill>
                    <a:schemeClr val="bg1"/>
                  </a:solidFill>
                  <a:sym typeface="+mn-lt"/>
                </a:rPr>
                <a:t>、镇痛   明确诊断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7954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C4549CE8-A855-4803-8D91-D9B9308C6341}"/>
              </a:ext>
            </a:extLst>
          </p:cNvPr>
          <p:cNvSpPr/>
          <p:nvPr/>
        </p:nvSpPr>
        <p:spPr>
          <a:xfrm>
            <a:off x="-24063" y="279133"/>
            <a:ext cx="259882" cy="452387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32BF6D22-24F4-4FF8-ABF6-D9F3A77DE6B4}"/>
              </a:ext>
            </a:extLst>
          </p:cNvPr>
          <p:cNvSpPr txBox="1"/>
          <p:nvPr/>
        </p:nvSpPr>
        <p:spPr>
          <a:xfrm>
            <a:off x="307612" y="279133"/>
            <a:ext cx="3849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spc="3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急性阑尾炎健康教育</a:t>
            </a: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6C6C08BF-BD9C-4BEA-B231-AFCE7630DAE4}"/>
              </a:ext>
            </a:extLst>
          </p:cNvPr>
          <p:cNvSpPr/>
          <p:nvPr/>
        </p:nvSpPr>
        <p:spPr>
          <a:xfrm>
            <a:off x="4841728" y="1307579"/>
            <a:ext cx="3036998" cy="3009240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</a:pPr>
            <a:endParaRPr lang="zh-CN" altLang="en-US" b="1" dirty="0">
              <a:latin typeface="华文仿宋" panose="02010600040101010101" pitchFamily="2" charset="-122"/>
              <a:ea typeface="华文仿宋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6D55EDD7-2364-4ED1-86C6-BF514443C248}"/>
              </a:ext>
            </a:extLst>
          </p:cNvPr>
          <p:cNvSpPr/>
          <p:nvPr/>
        </p:nvSpPr>
        <p:spPr>
          <a:xfrm>
            <a:off x="1847927" y="1725712"/>
            <a:ext cx="8645002" cy="4613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保持良好的饮食、卫生及生活习惯，保持心情舒畅，适量运动，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避免着凉，睡眠充足。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及时治疗胃肠道炎症，预防慢性阑尾炎急性发作。 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术后进半流质饮食，以后根据肠道功能逐渐转为少渣软食，直至普食。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术后适度活动，活动可以促进肠道蠕动，防止肠粘连，同时加速血液循环促进伤口愈合，一般出院后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周可恢复日常工作和生活，但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个月内避免令腹内压增高的剧烈活动，防止形成伤口疝。 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保持腹部伤口清洁干燥，术后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7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天拆线。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一般无须复诊，但出现腹痛、腹胀、呕吐及几天不排便时，应及早到医院就诊。 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阑尾周围脓肿者，出院时告知病人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个月后再次住院行阑尾切除术。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7" name="矩形: 圆角 66">
            <a:extLst>
              <a:ext uri="{FF2B5EF4-FFF2-40B4-BE49-F238E27FC236}">
                <a16:creationId xmlns="" xmlns:a16="http://schemas.microsoft.com/office/drawing/2014/main" id="{648354FC-DF0A-4C16-B0B1-62CDEC3BA227}"/>
              </a:ext>
            </a:extLst>
          </p:cNvPr>
          <p:cNvSpPr/>
          <p:nvPr/>
        </p:nvSpPr>
        <p:spPr>
          <a:xfrm>
            <a:off x="1527544" y="1267746"/>
            <a:ext cx="9080205" cy="5071730"/>
          </a:xfrm>
          <a:prstGeom prst="roundRect">
            <a:avLst/>
          </a:prstGeom>
          <a:noFill/>
          <a:ln w="76200">
            <a:solidFill>
              <a:srgbClr val="16ABA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E0BB10A0-86EC-4635-BC5A-00C55292E4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4" t="25039" r="9891" b="12945"/>
          <a:stretch/>
        </p:blipFill>
        <p:spPr>
          <a:xfrm>
            <a:off x="8685057" y="628313"/>
            <a:ext cx="3114973" cy="2541970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081840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  <p:bldP spid="66" grpId="0"/>
      <p:bldP spid="6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销售部述职报告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fa1beeb-2c3c-429c-8c7c-19408bb784d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bfc4976-6e52-4a80-ad58-1f98eccebb4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17cfed-b063-4a2f-aab6-68688076e4b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f046462-8c9a-41de-be9b-b891edde3d06"/>
</p:tagLst>
</file>

<file path=ppt/theme/theme1.xml><?xml version="1.0" encoding="utf-8"?>
<a:theme xmlns:a="http://schemas.openxmlformats.org/drawingml/2006/main" name="office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6ABA8"/>
      </a:accent1>
      <a:accent2>
        <a:srgbClr val="129692"/>
      </a:accent2>
      <a:accent3>
        <a:srgbClr val="16ABA8"/>
      </a:accent3>
      <a:accent4>
        <a:srgbClr val="129692"/>
      </a:accent4>
      <a:accent5>
        <a:srgbClr val="16ABA8"/>
      </a:accent5>
      <a:accent6>
        <a:srgbClr val="129692"/>
      </a:accent6>
      <a:hlink>
        <a:srgbClr val="0563C1"/>
      </a:hlink>
      <a:folHlink>
        <a:srgbClr val="954F72"/>
      </a:folHlink>
    </a:clrScheme>
    <a:fontScheme name="vmqw3orn">
      <a:majorFont>
        <a:latin typeface="Arial"/>
        <a:ea typeface="方正黑体_GBK"/>
        <a:cs typeface=""/>
      </a:majorFont>
      <a:minorFont>
        <a:latin typeface="Arial"/>
        <a:ea typeface="方正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6ABA8"/>
      </a:accent1>
      <a:accent2>
        <a:srgbClr val="129692"/>
      </a:accent2>
      <a:accent3>
        <a:srgbClr val="16ABA8"/>
      </a:accent3>
      <a:accent4>
        <a:srgbClr val="129692"/>
      </a:accent4>
      <a:accent5>
        <a:srgbClr val="16ABA8"/>
      </a:accent5>
      <a:accent6>
        <a:srgbClr val="129692"/>
      </a:accent6>
      <a:hlink>
        <a:srgbClr val="0563C1"/>
      </a:hlink>
      <a:folHlink>
        <a:srgbClr val="954F72"/>
      </a:folHlink>
    </a:clrScheme>
    <a:fontScheme name="vmqw3orn">
      <a:majorFont>
        <a:latin typeface="Arial"/>
        <a:ea typeface="方正黑体_GBK"/>
        <a:cs typeface=""/>
      </a:majorFont>
      <a:minorFont>
        <a:latin typeface="Arial"/>
        <a:ea typeface="方正黑体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6ABA8"/>
    </a:accent1>
    <a:accent2>
      <a:srgbClr val="129692"/>
    </a:accent2>
    <a:accent3>
      <a:srgbClr val="16ABA8"/>
    </a:accent3>
    <a:accent4>
      <a:srgbClr val="129692"/>
    </a:accent4>
    <a:accent5>
      <a:srgbClr val="16ABA8"/>
    </a:accent5>
    <a:accent6>
      <a:srgbClr val="129692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1358</TotalTime>
  <Words>2234</Words>
  <Application>Microsoft Office PowerPoint</Application>
  <PresentationFormat>宽屏</PresentationFormat>
  <Paragraphs>237</Paragraphs>
  <Slides>24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Meiryo</vt:lpstr>
      <vt:lpstr>等线</vt:lpstr>
      <vt:lpstr>方正黑体_GBK</vt:lpstr>
      <vt:lpstr>华文仿宋</vt:lpstr>
      <vt:lpstr>华文中宋</vt:lpstr>
      <vt:lpstr>宋体</vt:lpstr>
      <vt:lpstr>微软雅黑</vt:lpstr>
      <vt:lpstr>造字工房言宋（非商用）常规体</vt:lpstr>
      <vt:lpstr>Arial</vt:lpstr>
      <vt:lpstr>Calibri</vt:lpstr>
      <vt:lpstr>Calibri Light</vt:lpstr>
      <vt:lpstr>Wingdings</vt:lpstr>
      <vt:lpstr>office主题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64</cp:revision>
  <dcterms:created xsi:type="dcterms:W3CDTF">2017-11-29T08:21:00Z</dcterms:created>
  <dcterms:modified xsi:type="dcterms:W3CDTF">2020-12-21T03:12:45Z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