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32" r:id="rId2"/>
  </p:sldMasterIdLst>
  <p:notesMasterIdLst>
    <p:notesMasterId r:id="rId27"/>
  </p:notesMasterIdLst>
  <p:sldIdLst>
    <p:sldId id="480" r:id="rId3"/>
    <p:sldId id="513" r:id="rId4"/>
    <p:sldId id="514" r:id="rId5"/>
    <p:sldId id="483" r:id="rId6"/>
    <p:sldId id="484" r:id="rId7"/>
    <p:sldId id="485" r:id="rId8"/>
    <p:sldId id="486" r:id="rId9"/>
    <p:sldId id="487" r:id="rId10"/>
    <p:sldId id="515" r:id="rId11"/>
    <p:sldId id="491" r:id="rId12"/>
    <p:sldId id="492" r:id="rId13"/>
    <p:sldId id="494" r:id="rId14"/>
    <p:sldId id="516" r:id="rId15"/>
    <p:sldId id="517" r:id="rId16"/>
    <p:sldId id="518" r:id="rId17"/>
    <p:sldId id="519" r:id="rId18"/>
    <p:sldId id="520" r:id="rId19"/>
    <p:sldId id="521" r:id="rId20"/>
    <p:sldId id="508" r:id="rId21"/>
    <p:sldId id="522" r:id="rId22"/>
    <p:sldId id="510" r:id="rId23"/>
    <p:sldId id="511" r:id="rId24"/>
    <p:sldId id="523" r:id="rId25"/>
    <p:sldId id="524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BB88"/>
    <a:srgbClr val="01D19F"/>
    <a:srgbClr val="E2DCD0"/>
    <a:srgbClr val="F0F3F8"/>
    <a:srgbClr val="79CBA3"/>
    <a:srgbClr val="556E97"/>
    <a:srgbClr val="0E1B2C"/>
    <a:srgbClr val="FDC800"/>
    <a:srgbClr val="18368C"/>
    <a:srgbClr val="F7BB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06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2736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39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57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211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057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224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80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98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827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0358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815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197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824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198783" y="198783"/>
            <a:ext cx="8736495" cy="4770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794772" y="37361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0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</a:rPr>
              <a:t>狮子与羚羊</a:t>
            </a:r>
          </a:p>
        </p:txBody>
      </p:sp>
      <p:sp>
        <p:nvSpPr>
          <p:cNvPr id="17" name="直角三角形 16"/>
          <p:cNvSpPr/>
          <p:nvPr userDrawn="1"/>
        </p:nvSpPr>
        <p:spPr>
          <a:xfrm rot="18911987">
            <a:off x="391094" y="279330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 userDrawn="1"/>
        </p:nvSpPr>
        <p:spPr>
          <a:xfrm rot="9012643">
            <a:off x="575474" y="505840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824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198783" y="198783"/>
            <a:ext cx="8736495" cy="4770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794772" y="37361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0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</a:rPr>
              <a:t>龟兔赛跑</a:t>
            </a:r>
          </a:p>
        </p:txBody>
      </p:sp>
      <p:sp>
        <p:nvSpPr>
          <p:cNvPr id="17" name="直角三角形 16"/>
          <p:cNvSpPr/>
          <p:nvPr userDrawn="1"/>
        </p:nvSpPr>
        <p:spPr>
          <a:xfrm rot="18911987">
            <a:off x="391094" y="279330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 userDrawn="1"/>
        </p:nvSpPr>
        <p:spPr>
          <a:xfrm rot="9012643">
            <a:off x="575474" y="505840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6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824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198783" y="198783"/>
            <a:ext cx="8736495" cy="4770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794772" y="37361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0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</a:rPr>
              <a:t>馒头理论</a:t>
            </a:r>
          </a:p>
        </p:txBody>
      </p:sp>
      <p:sp>
        <p:nvSpPr>
          <p:cNvPr id="17" name="直角三角形 16"/>
          <p:cNvSpPr/>
          <p:nvPr userDrawn="1"/>
        </p:nvSpPr>
        <p:spPr>
          <a:xfrm rot="18911987">
            <a:off x="391094" y="279330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 userDrawn="1"/>
        </p:nvSpPr>
        <p:spPr>
          <a:xfrm rot="9012643">
            <a:off x="575474" y="505840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17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824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198783" y="198783"/>
            <a:ext cx="8736495" cy="4770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794772" y="37361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0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</a:rPr>
              <a:t>快乐心情很重要</a:t>
            </a:r>
          </a:p>
        </p:txBody>
      </p:sp>
      <p:sp>
        <p:nvSpPr>
          <p:cNvPr id="17" name="直角三角形 16"/>
          <p:cNvSpPr/>
          <p:nvPr userDrawn="1"/>
        </p:nvSpPr>
        <p:spPr>
          <a:xfrm rot="18911987">
            <a:off x="391094" y="279330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 userDrawn="1"/>
        </p:nvSpPr>
        <p:spPr>
          <a:xfrm rot="9012643">
            <a:off x="575474" y="505840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87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824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198783" y="198783"/>
            <a:ext cx="8736495" cy="4770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25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1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21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837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9" r:id="rId2"/>
    <p:sldLayoutId id="2147483728" r:id="rId3"/>
    <p:sldLayoutId id="2147483729" r:id="rId4"/>
    <p:sldLayoutId id="2147483730" r:id="rId5"/>
    <p:sldLayoutId id="2147483731" r:id="rId6"/>
    <p:sldLayoutId id="2147483725" r:id="rId7"/>
    <p:sldLayoutId id="2147483727" r:id="rId8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36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32"/>
          <p:cNvSpPr/>
          <p:nvPr/>
        </p:nvSpPr>
        <p:spPr>
          <a:xfrm rot="14943137">
            <a:off x="7809554" y="1885446"/>
            <a:ext cx="699518" cy="86184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26"/>
          <p:cNvSpPr/>
          <p:nvPr/>
        </p:nvSpPr>
        <p:spPr>
          <a:xfrm rot="20185703">
            <a:off x="615773" y="3263806"/>
            <a:ext cx="1169677" cy="144110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直角三角形 31"/>
          <p:cNvSpPr/>
          <p:nvPr/>
        </p:nvSpPr>
        <p:spPr>
          <a:xfrm rot="5823843">
            <a:off x="2402331" y="4012355"/>
            <a:ext cx="699518" cy="861846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rot="9012643">
            <a:off x="1234902" y="350127"/>
            <a:ext cx="790577" cy="62711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19887504">
            <a:off x="381979" y="212447"/>
            <a:ext cx="1215852" cy="97043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158225" y="3471777"/>
            <a:ext cx="1308262" cy="1308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2191789">
            <a:off x="6841705" y="552853"/>
            <a:ext cx="1525119" cy="114066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09825" y="880976"/>
            <a:ext cx="7315200" cy="351957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6763" y="2404977"/>
            <a:ext cx="8073062" cy="1280129"/>
            <a:chOff x="390607" y="2333223"/>
            <a:chExt cx="8073062" cy="128012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05090" flipH="1">
              <a:off x="7082062" y="2199046"/>
              <a:ext cx="1247430" cy="1515784"/>
            </a:xfrm>
            <a:prstGeom prst="rect">
              <a:avLst/>
            </a:prstGeom>
          </p:spPr>
        </p:pic>
        <p:cxnSp>
          <p:nvCxnSpPr>
            <p:cNvPr id="9" name="直接连接符 8"/>
            <p:cNvCxnSpPr/>
            <p:nvPr/>
          </p:nvCxnSpPr>
          <p:spPr>
            <a:xfrm flipH="1">
              <a:off x="1447800" y="2966934"/>
              <a:ext cx="5791199" cy="0"/>
            </a:xfrm>
            <a:prstGeom prst="line">
              <a:avLst/>
            </a:prstGeom>
            <a:ln w="254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94910">
              <a:off x="524784" y="2231745"/>
              <a:ext cx="1247430" cy="1515784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2362200" y="2800350"/>
              <a:ext cx="434340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pc="1900" dirty="0" smtClean="0">
                  <a:solidFill>
                    <a:schemeClr val="bg1"/>
                  </a:solidFill>
                </a:rPr>
                <a:t> 青春励志主题班会</a:t>
              </a:r>
              <a:endParaRPr lang="zh-CN" altLang="en-US" spc="19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6795">
            <a:off x="6111716" y="807156"/>
            <a:ext cx="1499652" cy="174120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2132">
            <a:off x="888782" y="631324"/>
            <a:ext cx="1798417" cy="191718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133371" y="3742551"/>
            <a:ext cx="26451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宣讲人：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优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品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PPT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   时间：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20XX.XX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76618" y="3304798"/>
            <a:ext cx="3905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</a:rPr>
              <a:t>youth inspirational theme class meeting </a:t>
            </a:r>
            <a:r>
              <a:rPr lang="zh-CN" altLang="en-US" sz="1000" dirty="0">
                <a:solidFill>
                  <a:schemeClr val="accent1">
                    <a:lumMod val="75000"/>
                  </a:schemeClr>
                </a:solidFill>
              </a:rPr>
              <a:t>youth inspirational theme </a:t>
            </a:r>
            <a:endParaRPr lang="en-US" altLang="zh-CN" sz="1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</a:rPr>
              <a:t>youth </a:t>
            </a:r>
            <a:r>
              <a:rPr lang="zh-CN" altLang="en-US" sz="1000" dirty="0">
                <a:solidFill>
                  <a:schemeClr val="accent1">
                    <a:lumMod val="75000"/>
                  </a:schemeClr>
                </a:solidFill>
              </a:rPr>
              <a:t>inspirational theme class </a:t>
            </a:r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</a:rPr>
              <a:t>meeting</a:t>
            </a:r>
            <a:endParaRPr lang="zh-CN" alt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80850" y="1295822"/>
            <a:ext cx="3647152" cy="1571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zh-CN" altLang="en-US" sz="5400" b="1" dirty="0" smtClean="0">
                <a:ln w="25400">
                  <a:solidFill>
                    <a:schemeClr val="bg1"/>
                  </a:solidFill>
                  <a:prstDash val="solid"/>
                </a:ln>
                <a:solidFill>
                  <a:srgbClr val="01BB88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汉仪锐智W" panose="00020600040101010101" pitchFamily="18" charset="-122"/>
                <a:ea typeface="汉仪锐智W" panose="00020600040101010101" pitchFamily="18" charset="-122"/>
              </a:rPr>
              <a:t>成功无捷径</a:t>
            </a:r>
            <a:endParaRPr lang="en-US" altLang="zh-CN" sz="5400" b="1" dirty="0" smtClean="0">
              <a:ln w="25400">
                <a:solidFill>
                  <a:schemeClr val="bg1"/>
                </a:solidFill>
                <a:prstDash val="solid"/>
              </a:ln>
              <a:solidFill>
                <a:srgbClr val="01BB88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汉仪锐智W" panose="00020600040101010101" pitchFamily="18" charset="-122"/>
              <a:ea typeface="汉仪锐智W" panose="00020600040101010101" pitchFamily="18" charset="-122"/>
            </a:endParaRPr>
          </a:p>
          <a:p>
            <a:pPr>
              <a:lnSpc>
                <a:spcPct val="89000"/>
              </a:lnSpc>
            </a:pPr>
            <a:r>
              <a:rPr lang="zh-CN" altLang="en-US" sz="5400" b="1" dirty="0" smtClean="0">
                <a:ln w="25400">
                  <a:solidFill>
                    <a:schemeClr val="bg1"/>
                  </a:solidFill>
                  <a:prstDash val="solid"/>
                </a:ln>
                <a:solidFill>
                  <a:srgbClr val="01BB88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汉仪锐智W" panose="00020600040101010101" pitchFamily="18" charset="-122"/>
                <a:ea typeface="汉仪锐智W" panose="00020600040101010101" pitchFamily="18" charset="-122"/>
              </a:rPr>
              <a:t>学习需奋斗</a:t>
            </a:r>
            <a:endParaRPr lang="zh-CN" altLang="en-US" sz="5400" b="1" dirty="0">
              <a:ln w="25400">
                <a:solidFill>
                  <a:schemeClr val="bg1"/>
                </a:solidFill>
                <a:prstDash val="solid"/>
              </a:ln>
              <a:solidFill>
                <a:srgbClr val="01BB88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962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7" grpId="0" animBg="1"/>
      <p:bldP spid="32" grpId="0" animBg="1"/>
      <p:bldP spid="31" grpId="0" animBg="1"/>
      <p:bldP spid="30" grpId="0" animBg="1"/>
      <p:bldP spid="23" grpId="0" animBg="1"/>
      <p:bldP spid="22" grpId="0" animBg="1"/>
      <p:bldP spid="24" grpId="0" animBg="1"/>
      <p:bldP spid="20" grpId="0"/>
      <p:bldP spid="21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59883" y="1157288"/>
            <a:ext cx="1665602" cy="3407569"/>
            <a:chOff x="859883" y="1157288"/>
            <a:chExt cx="1665602" cy="3407569"/>
          </a:xfrm>
        </p:grpSpPr>
        <p:sp>
          <p:nvSpPr>
            <p:cNvPr id="15" name="íŝļiḍê"/>
            <p:cNvSpPr/>
            <p:nvPr/>
          </p:nvSpPr>
          <p:spPr>
            <a:xfrm>
              <a:off x="859883" y="1157288"/>
              <a:ext cx="1665602" cy="340756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2" name="矩形 14339"/>
            <p:cNvSpPr>
              <a:spLocks noChangeArrowheads="1" noChangeShapeType="1" noTextEdit="1"/>
            </p:cNvSpPr>
            <p:nvPr/>
          </p:nvSpPr>
          <p:spPr bwMode="auto">
            <a:xfrm>
              <a:off x="1298811" y="1915380"/>
              <a:ext cx="863218" cy="1891384"/>
            </a:xfrm>
            <a:prstGeom prst="rect">
              <a:avLst/>
            </a:prstGeom>
          </p:spPr>
          <p:txBody>
            <a:bodyPr vert="eaVert" wrap="none" fromWordArt="1"/>
            <a:lstStyle/>
            <a:p>
              <a:pPr algn="ctr"/>
              <a:r>
                <a:rPr lang="zh-CN" altLang="en-US" sz="4400" b="1" kern="1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第一场</a:t>
              </a:r>
              <a:endParaRPr lang="zh-CN" altLang="en-US" sz="4400" b="1" kern="1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4337"/>
          <p:cNvSpPr txBox="1">
            <a:spLocks noChangeArrowheads="1"/>
          </p:cNvSpPr>
          <p:nvPr/>
        </p:nvSpPr>
        <p:spPr bwMode="auto">
          <a:xfrm>
            <a:off x="2661790" y="1200150"/>
            <a:ext cx="5720210" cy="245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很久以前，乌龟与兔子之间发生了争论，它们都说自己跑得比对方快。于是它们决定通过比赛来一决雌雄。确定了路线之后它们就开始跑了起来。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兔子一个箭步冲到了前面，并且一路领先。看到乌龟被远远抛在了后面，兔子觉得，自己应该先在树下休息一会儿，然后再继续比赛。 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于是，它在树下坐了下来，并且很快睡着了。乌龟慢慢地超过了它，并且完成了整个赛程，无可争辩地当上了冠军。兔子醒了过来，发现自己输了。 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650111" y="3867150"/>
            <a:ext cx="5808089" cy="422565"/>
          </a:xfrm>
          <a:prstGeom prst="rect">
            <a:avLst/>
          </a:prstGeom>
        </p:spPr>
        <p:txBody>
          <a:bodyPr anchor="ctr"/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启示一：稳步前进者往往能够获得最终的胜利。 </a:t>
            </a:r>
          </a:p>
        </p:txBody>
      </p:sp>
    </p:spTree>
    <p:extLst>
      <p:ext uri="{BB962C8B-B14F-4D97-AF65-F5344CB8AC3E}">
        <p14:creationId xmlns:p14="http://schemas.microsoft.com/office/powerpoint/2010/main" val="69275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5361"/>
          <p:cNvSpPr txBox="1">
            <a:spLocks noChangeArrowheads="1"/>
          </p:cNvSpPr>
          <p:nvPr/>
        </p:nvSpPr>
        <p:spPr bwMode="auto">
          <a:xfrm>
            <a:off x="4409905" y="2114550"/>
            <a:ext cx="381969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zh-CN" altLang="en-US" sz="1600" dirty="0" smtClean="0">
                <a:solidFill>
                  <a:schemeClr val="tx2"/>
                </a:solidFill>
                <a:latin typeface="+mn-ea"/>
                <a:ea typeface="+mn-ea"/>
              </a:rPr>
              <a:t>勤奋</a:t>
            </a:r>
            <a:r>
              <a:rPr lang="zh-CN" altLang="en-US" sz="1600" dirty="0">
                <a:solidFill>
                  <a:schemeClr val="tx2"/>
                </a:solidFill>
                <a:latin typeface="+mn-ea"/>
                <a:ea typeface="+mn-ea"/>
              </a:rPr>
              <a:t>、持之以恒。学习是一种艰苦的脑力劳动，不能象兔子那样干事稍微有点起色，就骄傲自满。你的强项很可能被你变成自己的绊脚石。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33096" y="1506861"/>
            <a:ext cx="2730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600" dirty="0" smtClean="0">
                <a:solidFill>
                  <a:schemeClr val="accent1"/>
                </a:solidFill>
                <a:latin typeface="+mn-ea"/>
              </a:rPr>
              <a:t>温 馨 提 示</a:t>
            </a:r>
            <a:endParaRPr lang="zh-CN" altLang="en-US" sz="3200" b="1" spc="6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3950"/>
            <a:ext cx="3923375" cy="327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52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4337"/>
          <p:cNvSpPr txBox="1">
            <a:spLocks noChangeArrowheads="1"/>
          </p:cNvSpPr>
          <p:nvPr/>
        </p:nvSpPr>
        <p:spPr bwMode="auto">
          <a:xfrm>
            <a:off x="1040606" y="1200150"/>
            <a:ext cx="5664994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兔子因为输掉了比赛而感到失望，它做了一些失利原因的分析。兔子发现，自己失败只是因为过于自信而导致粗心大意、疏于防范。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如果它不那么自以为是，乌龟根本没有获胜的可能。于是兔子向乌龟提出挑战：再比一次。乌龟同意了。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于是在这一次比赛中，兔子全力以赴，毫不停歇地从起点跑到了终点。它把乌龟甩在几公里之后。 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44071" y="3669552"/>
            <a:ext cx="6290129" cy="680186"/>
          </a:xfrm>
          <a:prstGeom prst="rect">
            <a:avLst/>
          </a:prstGeom>
        </p:spPr>
        <p:txBody>
          <a:bodyPr anchor="ctr"/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启示二：迅速并且坚持下去一定能打败又稳又慢的对手。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781800" y="1162518"/>
            <a:ext cx="1665602" cy="3407569"/>
            <a:chOff x="7125256" y="1162518"/>
            <a:chExt cx="1665602" cy="3407569"/>
          </a:xfrm>
        </p:grpSpPr>
        <p:sp>
          <p:nvSpPr>
            <p:cNvPr id="14" name="íŝļiḍê"/>
            <p:cNvSpPr/>
            <p:nvPr/>
          </p:nvSpPr>
          <p:spPr>
            <a:xfrm>
              <a:off x="7125256" y="1162518"/>
              <a:ext cx="1665602" cy="340756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5" name="矩形 14339"/>
            <p:cNvSpPr>
              <a:spLocks noChangeArrowheads="1" noChangeShapeType="1" noTextEdit="1"/>
            </p:cNvSpPr>
            <p:nvPr/>
          </p:nvSpPr>
          <p:spPr bwMode="auto">
            <a:xfrm rot="5400000">
              <a:off x="6760265" y="2446014"/>
              <a:ext cx="2428494" cy="698767"/>
            </a:xfrm>
            <a:prstGeom prst="rect">
              <a:avLst/>
            </a:prstGeom>
          </p:spPr>
          <p:txBody>
            <a:bodyPr vert="ea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 dirty="0" smtClean="0">
                  <a:solidFill>
                    <a:schemeClr val="accent1"/>
                  </a:solidFill>
                  <a:latin typeface="+mn-ea"/>
                </a:rPr>
                <a:t>第二场</a:t>
              </a:r>
              <a:endParaRPr lang="zh-CN" altLang="en-US" sz="3600" kern="10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451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59883" y="1157288"/>
            <a:ext cx="1665602" cy="3407569"/>
            <a:chOff x="859883" y="1157288"/>
            <a:chExt cx="1665602" cy="3407569"/>
          </a:xfrm>
        </p:grpSpPr>
        <p:sp>
          <p:nvSpPr>
            <p:cNvPr id="15" name="íŝļiḍê"/>
            <p:cNvSpPr/>
            <p:nvPr/>
          </p:nvSpPr>
          <p:spPr>
            <a:xfrm>
              <a:off x="859883" y="1157288"/>
              <a:ext cx="1665602" cy="340756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2" name="矩形 14339"/>
            <p:cNvSpPr>
              <a:spLocks noChangeArrowheads="1" noChangeShapeType="1" noTextEdit="1"/>
            </p:cNvSpPr>
            <p:nvPr/>
          </p:nvSpPr>
          <p:spPr bwMode="auto">
            <a:xfrm>
              <a:off x="1298811" y="1915380"/>
              <a:ext cx="863218" cy="1891384"/>
            </a:xfrm>
            <a:prstGeom prst="rect">
              <a:avLst/>
            </a:prstGeom>
          </p:spPr>
          <p:txBody>
            <a:bodyPr vert="eaVert" wrap="none" fromWordArt="1"/>
            <a:lstStyle/>
            <a:p>
              <a:pPr algn="ctr"/>
              <a:r>
                <a:rPr lang="zh-CN" altLang="en-US" sz="4400" b="1" kern="1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第三场</a:t>
              </a:r>
              <a:endParaRPr lang="zh-CN" altLang="en-US" sz="4400" b="1" kern="1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4337"/>
          <p:cNvSpPr txBox="1">
            <a:spLocks noChangeArrowheads="1"/>
          </p:cNvSpPr>
          <p:nvPr/>
        </p:nvSpPr>
        <p:spPr bwMode="auto">
          <a:xfrm>
            <a:off x="2661790" y="1200150"/>
            <a:ext cx="5720210" cy="245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到这里故事还没有结束。这一次，乌龟又动了动脑筋，它意识到，以当前的比赛形式，它是不可能在比赛中胜过兔子的。 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它想了一阵子，然后向兔子发出了新的挑战，它要跟兔子再比一次，但是比赛路线会有所不同。 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兔子同意了。它们出发后，兔子遵循了原先的策略，坚持以最快的速度飞跑，直到面前出现了一条大河。终点位于河对岸两公里处。 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兔子坐了下来，思忖着下一步该怎么办。这时，乌龟赶了上来，它跳进了河里，游到了对岸，并继续向前迈进，最终达到了终点。 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650111" y="3825585"/>
            <a:ext cx="5808089" cy="1032165"/>
          </a:xfrm>
          <a:prstGeom prst="rect">
            <a:avLst/>
          </a:prstGeom>
        </p:spPr>
        <p:txBody>
          <a:bodyPr anchor="ctr"/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启示三：首先应该找出自己的核心竞争力，然后选择适合展现自己核心竞争力的比赛场地。 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6521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4337"/>
          <p:cNvSpPr txBox="1">
            <a:spLocks noChangeArrowheads="1"/>
          </p:cNvSpPr>
          <p:nvPr/>
        </p:nvSpPr>
        <p:spPr bwMode="auto">
          <a:xfrm>
            <a:off x="1040606" y="1111912"/>
            <a:ext cx="5664994" cy="199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故事还有更新的版本。兔子和乌龟成了很要好的朋友，它们决定再比试一次，但是这次，它们两个作为一个团队的成员出现。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它们出发了，这一次兔子扛着乌龟跑到了岸边，然后，相互对调了一下，乌龟驮着兔子游到了对岸。到了对岸之后，兔子又把乌龟扛了起来，最后，两人一齐冲过了终点线。两人都感到了莫大的满足感，比独自获胜还高兴。 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948871" y="3562350"/>
            <a:ext cx="5604329" cy="680186"/>
          </a:xfrm>
          <a:prstGeom prst="rect">
            <a:avLst/>
          </a:prstGeom>
        </p:spPr>
        <p:txBody>
          <a:bodyPr anchor="ctr"/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启示四：某个人工作出色、有很强的核心竞争力是件好事，但是除非你能够在一个团队中工作，并运用好每个人的核心竞争力，否则你常常会发现心有余而力不足，因为有些时候你的弱项正好是别人的强项。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781800" y="1162518"/>
            <a:ext cx="1665602" cy="3407569"/>
            <a:chOff x="7125256" y="1162518"/>
            <a:chExt cx="1665602" cy="3407569"/>
          </a:xfrm>
        </p:grpSpPr>
        <p:sp>
          <p:nvSpPr>
            <p:cNvPr id="14" name="íŝļiḍê"/>
            <p:cNvSpPr/>
            <p:nvPr/>
          </p:nvSpPr>
          <p:spPr>
            <a:xfrm>
              <a:off x="7125256" y="1162518"/>
              <a:ext cx="1665602" cy="340756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5" name="矩形 14339"/>
            <p:cNvSpPr>
              <a:spLocks noChangeArrowheads="1" noChangeShapeType="1" noTextEdit="1"/>
            </p:cNvSpPr>
            <p:nvPr/>
          </p:nvSpPr>
          <p:spPr bwMode="auto">
            <a:xfrm rot="5400000">
              <a:off x="6760265" y="2446014"/>
              <a:ext cx="2428494" cy="698767"/>
            </a:xfrm>
            <a:prstGeom prst="rect">
              <a:avLst/>
            </a:prstGeom>
          </p:spPr>
          <p:txBody>
            <a:bodyPr vert="ea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 dirty="0">
                  <a:solidFill>
                    <a:schemeClr val="accent1"/>
                  </a:solidFill>
                  <a:latin typeface="+mn-ea"/>
                </a:rPr>
                <a:t>第四场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587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32"/>
          <p:cNvSpPr/>
          <p:nvPr/>
        </p:nvSpPr>
        <p:spPr>
          <a:xfrm rot="14943137">
            <a:off x="7809554" y="1885446"/>
            <a:ext cx="699518" cy="86184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26"/>
          <p:cNvSpPr/>
          <p:nvPr/>
        </p:nvSpPr>
        <p:spPr>
          <a:xfrm rot="20185703">
            <a:off x="615773" y="3263806"/>
            <a:ext cx="1169677" cy="144110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rot="9012643">
            <a:off x="1234902" y="350127"/>
            <a:ext cx="790577" cy="62711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19887504">
            <a:off x="381979" y="212447"/>
            <a:ext cx="1215852" cy="97043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158225" y="3471777"/>
            <a:ext cx="1308262" cy="1308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2191789">
            <a:off x="6841705" y="552853"/>
            <a:ext cx="1525119" cy="114066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09825" y="880976"/>
            <a:ext cx="7315200" cy="351957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6763" y="2510821"/>
            <a:ext cx="8073062" cy="1280129"/>
            <a:chOff x="390607" y="2333223"/>
            <a:chExt cx="8073062" cy="128012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05090" flipH="1">
              <a:off x="7082062" y="2199046"/>
              <a:ext cx="1247430" cy="1515784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94910">
              <a:off x="524784" y="2231745"/>
              <a:ext cx="1247430" cy="1515784"/>
            </a:xfrm>
            <a:prstGeom prst="rect">
              <a:avLst/>
            </a:prstGeom>
          </p:spPr>
        </p:pic>
      </p:grp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3200400" y="1737938"/>
            <a:ext cx="184665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第三部分</a:t>
            </a:r>
            <a:endParaRPr lang="zh-CN" altLang="zh-CN" sz="3600" dirty="0">
              <a:solidFill>
                <a:schemeClr val="accent1">
                  <a:lumMod val="7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3182814" y="2341369"/>
            <a:ext cx="359898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 spc="600" dirty="0" smtClean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馒 头 理 论</a:t>
            </a:r>
            <a:endParaRPr lang="zh-CN" altLang="en-US" sz="4400" b="1" spc="6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2132">
            <a:off x="949796" y="536627"/>
            <a:ext cx="2147817" cy="2289654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3106613" y="3040618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youth inspirational theme class meeting </a:t>
            </a: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</a:rPr>
              <a:t>youth inspirational </a:t>
            </a:r>
            <a:endParaRPr lang="en-US" altLang="zh-CN" sz="9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theme youth </a:t>
            </a: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</a:rPr>
              <a:t>inspirational theme class </a:t>
            </a:r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meeting</a:t>
            </a:r>
            <a:endParaRPr lang="zh-CN" alt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237" y="1164320"/>
            <a:ext cx="2051717" cy="1123870"/>
          </a:xfrm>
          <a:prstGeom prst="rect">
            <a:avLst/>
          </a:prstGeom>
        </p:spPr>
      </p:pic>
      <p:sp>
        <p:nvSpPr>
          <p:cNvPr id="35" name="直角三角形 34"/>
          <p:cNvSpPr/>
          <p:nvPr/>
        </p:nvSpPr>
        <p:spPr>
          <a:xfrm rot="9012643">
            <a:off x="3038392" y="3586687"/>
            <a:ext cx="398650" cy="3162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rot="18911987">
            <a:off x="3371839" y="3834216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直角三角形 37"/>
          <p:cNvSpPr/>
          <p:nvPr/>
        </p:nvSpPr>
        <p:spPr>
          <a:xfrm rot="18911987">
            <a:off x="3966653" y="3536981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直角三角形 38"/>
          <p:cNvSpPr/>
          <p:nvPr/>
        </p:nvSpPr>
        <p:spPr>
          <a:xfrm rot="9012643">
            <a:off x="4119411" y="3920913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直角三角形 48"/>
          <p:cNvSpPr/>
          <p:nvPr/>
        </p:nvSpPr>
        <p:spPr>
          <a:xfrm rot="18911987">
            <a:off x="4534248" y="3504480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 rot="9012643">
            <a:off x="5093720" y="3883428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直角三角形 50"/>
          <p:cNvSpPr/>
          <p:nvPr/>
        </p:nvSpPr>
        <p:spPr>
          <a:xfrm rot="18911987">
            <a:off x="5512019" y="3576809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51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7" grpId="0" animBg="1"/>
      <p:bldP spid="31" grpId="0" animBg="1"/>
      <p:bldP spid="30" grpId="0" animBg="1"/>
      <p:bldP spid="23" grpId="0" animBg="1"/>
      <p:bldP spid="22" grpId="0" animBg="1"/>
      <p:bldP spid="24" grpId="0" animBg="1"/>
      <p:bldP spid="25" grpId="0"/>
      <p:bldP spid="28" grpId="0"/>
      <p:bldP spid="32" grpId="0"/>
      <p:bldP spid="35" grpId="0" animBg="1"/>
      <p:bldP spid="37" grpId="0" animBg="1"/>
      <p:bldP spid="38" grpId="0" animBg="1"/>
      <p:bldP spid="39" grpId="0" animBg="1"/>
      <p:bldP spid="49" grpId="0" animBg="1"/>
      <p:bldP spid="50" grpId="0" animBg="1"/>
      <p:bldP spid="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919194" y="1157288"/>
            <a:ext cx="1665602" cy="3407569"/>
            <a:chOff x="859883" y="1157288"/>
            <a:chExt cx="1665602" cy="3407569"/>
          </a:xfrm>
        </p:grpSpPr>
        <p:sp>
          <p:nvSpPr>
            <p:cNvPr id="15" name="íŝļiḍê"/>
            <p:cNvSpPr/>
            <p:nvPr/>
          </p:nvSpPr>
          <p:spPr>
            <a:xfrm>
              <a:off x="859883" y="1157288"/>
              <a:ext cx="1665602" cy="340756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2" name="矩形 14339"/>
            <p:cNvSpPr>
              <a:spLocks noChangeArrowheads="1" noChangeShapeType="1" noTextEdit="1"/>
            </p:cNvSpPr>
            <p:nvPr/>
          </p:nvSpPr>
          <p:spPr bwMode="auto">
            <a:xfrm>
              <a:off x="1298811" y="1915380"/>
              <a:ext cx="863218" cy="1891384"/>
            </a:xfrm>
            <a:prstGeom prst="rect">
              <a:avLst/>
            </a:prstGeom>
          </p:spPr>
          <p:txBody>
            <a:bodyPr vert="eaVert" wrap="none" fromWordArt="1"/>
            <a:lstStyle/>
            <a:p>
              <a:pPr algn="ctr"/>
              <a:r>
                <a:rPr lang="zh-CN" altLang="en-US" sz="4400" b="1" kern="1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馒头理论</a:t>
              </a:r>
            </a:p>
          </p:txBody>
        </p:sp>
      </p:grpSp>
      <p:sp>
        <p:nvSpPr>
          <p:cNvPr id="13" name="文本框 14337"/>
          <p:cNvSpPr txBox="1">
            <a:spLocks noChangeArrowheads="1"/>
          </p:cNvSpPr>
          <p:nvPr/>
        </p:nvSpPr>
        <p:spPr bwMode="auto">
          <a:xfrm>
            <a:off x="2721101" y="1200150"/>
            <a:ext cx="5720210" cy="155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吃了第一个馒头，没饱；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吃了第二个馒头，还没有饱；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吃了第三个馒头，饱了。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由此下结论，只要吃第三个馒头就可以了。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其实，没有第一、第二两个馒头的基础，哪有第三个馒头的效果？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802511" y="3105150"/>
            <a:ext cx="5808089" cy="1032165"/>
          </a:xfrm>
          <a:prstGeom prst="rect">
            <a:avLst/>
          </a:prstGeom>
        </p:spPr>
        <p:txBody>
          <a:bodyPr anchor="ctr"/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基础与发展息息相关。就像盖楼房一样，只打三层楼房的地基，是不能盖出四层楼的，要想盖四层，必须打下四层的地基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。学习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也是如此，基础扎实，终身受益；基础不牢，终生先天性不足。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 积累是一个逐渐的过程。</a:t>
            </a:r>
          </a:p>
        </p:txBody>
      </p:sp>
    </p:spTree>
    <p:extLst>
      <p:ext uri="{BB962C8B-B14F-4D97-AF65-F5344CB8AC3E}">
        <p14:creationId xmlns:p14="http://schemas.microsoft.com/office/powerpoint/2010/main" val="199143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193"/>
          <p:cNvSpPr txBox="1">
            <a:spLocks noChangeArrowheads="1"/>
          </p:cNvSpPr>
          <p:nvPr/>
        </p:nvSpPr>
        <p:spPr bwMode="auto">
          <a:xfrm>
            <a:off x="4038600" y="1504950"/>
            <a:ext cx="4724400" cy="2347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ts val="3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在我们的一轮复习中，有些同学在那里感慨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什么叫痛苦？   什么叫幸福？ 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不经历残酷的高考，你又如何去体会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我们现在的欢乐比起中考、高考成功带来的幸福，那又算得了什么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我们现在的痛苦比起高考失败后的痛苦，那算得了什么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76350"/>
            <a:ext cx="3207392" cy="320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08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32"/>
          <p:cNvSpPr/>
          <p:nvPr/>
        </p:nvSpPr>
        <p:spPr>
          <a:xfrm rot="14943137">
            <a:off x="7809554" y="1885446"/>
            <a:ext cx="699518" cy="86184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26"/>
          <p:cNvSpPr/>
          <p:nvPr/>
        </p:nvSpPr>
        <p:spPr>
          <a:xfrm rot="20185703">
            <a:off x="615773" y="3263806"/>
            <a:ext cx="1169677" cy="144110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rot="9012643">
            <a:off x="1234902" y="350127"/>
            <a:ext cx="790577" cy="62711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19887504">
            <a:off x="381979" y="212447"/>
            <a:ext cx="1215852" cy="97043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158225" y="3471777"/>
            <a:ext cx="1308262" cy="1308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2191789">
            <a:off x="6841705" y="552853"/>
            <a:ext cx="1525119" cy="114066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09825" y="880976"/>
            <a:ext cx="7315200" cy="351957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6763" y="2510821"/>
            <a:ext cx="8073062" cy="1280129"/>
            <a:chOff x="390607" y="2333223"/>
            <a:chExt cx="8073062" cy="128012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05090" flipH="1">
              <a:off x="7082062" y="2199046"/>
              <a:ext cx="1247430" cy="1515784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94910">
              <a:off x="524784" y="2231745"/>
              <a:ext cx="1247430" cy="1515784"/>
            </a:xfrm>
            <a:prstGeom prst="rect">
              <a:avLst/>
            </a:prstGeom>
          </p:spPr>
        </p:pic>
      </p:grp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3200400" y="1737938"/>
            <a:ext cx="184665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第四部分</a:t>
            </a:r>
            <a:endParaRPr lang="zh-CN" altLang="zh-CN" sz="3600" dirty="0">
              <a:solidFill>
                <a:schemeClr val="accent1">
                  <a:lumMod val="7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3182814" y="2330168"/>
            <a:ext cx="359898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快乐心情很重要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2132">
            <a:off x="949796" y="536627"/>
            <a:ext cx="2147817" cy="2289654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3134417" y="2911565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youth inspirational theme class meeting </a:t>
            </a: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</a:rPr>
              <a:t>youth inspirational </a:t>
            </a:r>
            <a:endParaRPr lang="en-US" altLang="zh-CN" sz="9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theme youth </a:t>
            </a: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</a:rPr>
              <a:t>inspirational theme class </a:t>
            </a:r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meeting</a:t>
            </a:r>
            <a:endParaRPr lang="zh-CN" alt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237" y="1164320"/>
            <a:ext cx="2051717" cy="1123870"/>
          </a:xfrm>
          <a:prstGeom prst="rect">
            <a:avLst/>
          </a:prstGeom>
        </p:spPr>
      </p:pic>
      <p:sp>
        <p:nvSpPr>
          <p:cNvPr id="35" name="直角三角形 34"/>
          <p:cNvSpPr/>
          <p:nvPr/>
        </p:nvSpPr>
        <p:spPr>
          <a:xfrm rot="9012643">
            <a:off x="3038392" y="3586687"/>
            <a:ext cx="398650" cy="3162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rot="18911987">
            <a:off x="3371839" y="3834216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直角三角形 37"/>
          <p:cNvSpPr/>
          <p:nvPr/>
        </p:nvSpPr>
        <p:spPr>
          <a:xfrm rot="18911987">
            <a:off x="3966653" y="3536981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直角三角形 38"/>
          <p:cNvSpPr/>
          <p:nvPr/>
        </p:nvSpPr>
        <p:spPr>
          <a:xfrm rot="9012643">
            <a:off x="4119411" y="3920913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直角三角形 48"/>
          <p:cNvSpPr/>
          <p:nvPr/>
        </p:nvSpPr>
        <p:spPr>
          <a:xfrm rot="18911987">
            <a:off x="4534248" y="3504480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 rot="9012643">
            <a:off x="5093720" y="3883428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直角三角形 50"/>
          <p:cNvSpPr/>
          <p:nvPr/>
        </p:nvSpPr>
        <p:spPr>
          <a:xfrm rot="18911987">
            <a:off x="5512019" y="3576809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9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7" grpId="0" animBg="1"/>
      <p:bldP spid="31" grpId="0" animBg="1"/>
      <p:bldP spid="30" grpId="0" animBg="1"/>
      <p:bldP spid="23" grpId="0" animBg="1"/>
      <p:bldP spid="22" grpId="0" animBg="1"/>
      <p:bldP spid="24" grpId="0" animBg="1"/>
      <p:bldP spid="25" grpId="0"/>
      <p:bldP spid="28" grpId="0"/>
      <p:bldP spid="32" grpId="0"/>
      <p:bldP spid="35" grpId="0" animBg="1"/>
      <p:bldP spid="37" grpId="0" animBg="1"/>
      <p:bldP spid="38" grpId="0" animBg="1"/>
      <p:bldP spid="39" grpId="0" animBg="1"/>
      <p:bldP spid="49" grpId="0" animBg="1"/>
      <p:bldP spid="50" grpId="0" animBg="1"/>
      <p:bldP spid="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05936" y="1951970"/>
            <a:ext cx="4076064" cy="547066"/>
            <a:chOff x="3021663" y="2462193"/>
            <a:chExt cx="4086839" cy="1765676"/>
          </a:xfrm>
        </p:grpSpPr>
        <p:sp>
          <p:nvSpPr>
            <p:cNvPr id="14" name="ï$ľíḑê"/>
            <p:cNvSpPr/>
            <p:nvPr/>
          </p:nvSpPr>
          <p:spPr>
            <a:xfrm>
              <a:off x="3021663" y="2462193"/>
              <a:ext cx="4086839" cy="17656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100">
                <a:latin typeface="+mn-ea"/>
              </a:endParaRPr>
            </a:p>
          </p:txBody>
        </p:sp>
        <p:sp>
          <p:nvSpPr>
            <p:cNvPr id="17" name="文本框 32"/>
            <p:cNvSpPr txBox="1"/>
            <p:nvPr/>
          </p:nvSpPr>
          <p:spPr>
            <a:xfrm>
              <a:off x="3468878" y="2784909"/>
              <a:ext cx="356296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+mn-ea"/>
                </a:rPr>
                <a:t>01  </a:t>
              </a: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要有目标和追求</a:t>
              </a:r>
            </a:p>
          </p:txBody>
        </p:sp>
      </p:grpSp>
      <p:sp>
        <p:nvSpPr>
          <p:cNvPr id="25" name="矩形 31747"/>
          <p:cNvSpPr>
            <a:spLocks noChangeArrowheads="1"/>
          </p:cNvSpPr>
          <p:nvPr/>
        </p:nvSpPr>
        <p:spPr bwMode="auto">
          <a:xfrm>
            <a:off x="4153536" y="1200150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快乐的几种技巧：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305936" y="2866370"/>
            <a:ext cx="4076064" cy="547066"/>
            <a:chOff x="-11245" y="4317964"/>
            <a:chExt cx="5599629" cy="1765676"/>
          </a:xfrm>
        </p:grpSpPr>
        <p:sp>
          <p:nvSpPr>
            <p:cNvPr id="9" name="işlïḋè"/>
            <p:cNvSpPr/>
            <p:nvPr/>
          </p:nvSpPr>
          <p:spPr>
            <a:xfrm>
              <a:off x="-11245" y="4317964"/>
              <a:ext cx="5599629" cy="1765676"/>
            </a:xfrm>
            <a:prstGeom prst="rect">
              <a:avLst/>
            </a:prstGeom>
            <a:solidFill>
              <a:schemeClr val="accent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100">
                <a:latin typeface="+mn-ea"/>
              </a:endParaRPr>
            </a:p>
          </p:txBody>
        </p:sp>
        <p:sp>
          <p:nvSpPr>
            <p:cNvPr id="30" name="文本框 32770"/>
            <p:cNvSpPr txBox="1">
              <a:spLocks noChangeArrowheads="1"/>
            </p:cNvSpPr>
            <p:nvPr/>
          </p:nvSpPr>
          <p:spPr bwMode="auto">
            <a:xfrm>
              <a:off x="505506" y="4906875"/>
              <a:ext cx="4400550" cy="77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+mn-ea"/>
                  <a:ea typeface="+mn-ea"/>
                </a:rPr>
                <a:t>02  </a:t>
              </a:r>
              <a:r>
                <a:rPr lang="zh-CN" altLang="en-US" sz="2000" dirty="0">
                  <a:solidFill>
                    <a:schemeClr val="bg1"/>
                  </a:solidFill>
                  <a:latin typeface="+mn-ea"/>
                  <a:ea typeface="+mn-ea"/>
                </a:rPr>
                <a:t>经常保持微笑</a:t>
              </a:r>
            </a:p>
            <a:p>
              <a:endParaRPr lang="zh-CN" alt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05936" y="3780770"/>
            <a:ext cx="4076064" cy="547066"/>
            <a:chOff x="7195381" y="4317964"/>
            <a:chExt cx="4996621" cy="1765676"/>
          </a:xfrm>
        </p:grpSpPr>
        <p:sp>
          <p:nvSpPr>
            <p:cNvPr id="10" name="işḻïďé"/>
            <p:cNvSpPr/>
            <p:nvPr/>
          </p:nvSpPr>
          <p:spPr>
            <a:xfrm>
              <a:off x="7195381" y="4317964"/>
              <a:ext cx="4996621" cy="17656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100">
                <a:latin typeface="+mn-ea"/>
              </a:endParaRPr>
            </a:p>
          </p:txBody>
        </p:sp>
        <p:sp>
          <p:nvSpPr>
            <p:cNvPr id="31" name="文本框 33794"/>
            <p:cNvSpPr txBox="1">
              <a:spLocks noChangeArrowheads="1"/>
            </p:cNvSpPr>
            <p:nvPr/>
          </p:nvSpPr>
          <p:spPr bwMode="auto">
            <a:xfrm>
              <a:off x="7619416" y="4593731"/>
              <a:ext cx="4438830" cy="1354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+mn-ea"/>
                  <a:ea typeface="+mn-ea"/>
                </a:rPr>
                <a:t>03  </a:t>
              </a:r>
              <a:r>
                <a:rPr lang="zh-CN" altLang="en-US" sz="2000" dirty="0">
                  <a:solidFill>
                    <a:schemeClr val="bg1"/>
                  </a:solidFill>
                  <a:latin typeface="+mn-ea"/>
                  <a:ea typeface="+mn-ea"/>
                </a:rPr>
                <a:t>学会和别人一块分享喜悦</a:t>
              </a:r>
            </a:p>
            <a:p>
              <a:endParaRPr lang="zh-CN" altLang="en-US" sz="20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98" y="1276350"/>
            <a:ext cx="3708738" cy="309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51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32"/>
          <p:cNvSpPr/>
          <p:nvPr/>
        </p:nvSpPr>
        <p:spPr>
          <a:xfrm rot="14943137">
            <a:off x="7809554" y="1885446"/>
            <a:ext cx="699518" cy="86184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26"/>
          <p:cNvSpPr/>
          <p:nvPr/>
        </p:nvSpPr>
        <p:spPr>
          <a:xfrm rot="20185703">
            <a:off x="615773" y="3263806"/>
            <a:ext cx="1169677" cy="144110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rot="9012643">
            <a:off x="1234902" y="350127"/>
            <a:ext cx="790577" cy="62711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19887504">
            <a:off x="381979" y="212447"/>
            <a:ext cx="1215852" cy="97043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158225" y="3471777"/>
            <a:ext cx="1308262" cy="1308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2191789">
            <a:off x="6841705" y="552853"/>
            <a:ext cx="1525119" cy="114066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09825" y="880976"/>
            <a:ext cx="7315200" cy="351957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6763" y="2404977"/>
            <a:ext cx="8073062" cy="1280129"/>
            <a:chOff x="390607" y="2333223"/>
            <a:chExt cx="8073062" cy="128012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05090" flipH="1">
              <a:off x="7082062" y="2199046"/>
              <a:ext cx="1247430" cy="1515784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94910">
              <a:off x="524784" y="2231745"/>
              <a:ext cx="1247430" cy="1515784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6795">
            <a:off x="900038" y="612497"/>
            <a:ext cx="1499652" cy="1741208"/>
          </a:xfrm>
          <a:prstGeom prst="rect">
            <a:avLst/>
          </a:prstGeom>
        </p:spPr>
      </p:pic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2438400" y="1484352"/>
            <a:ext cx="9233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accent1">
                  <a:lumMod val="7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3429779" y="1657350"/>
            <a:ext cx="16927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CONTENTS</a:t>
            </a:r>
            <a:endParaRPr lang="zh-CN" altLang="zh-CN" sz="2400" dirty="0">
              <a:solidFill>
                <a:schemeClr val="accent1">
                  <a:lumMod val="7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62200" y="2343150"/>
            <a:ext cx="1949126" cy="469355"/>
            <a:chOff x="2843375" y="2316645"/>
            <a:chExt cx="1949126" cy="469355"/>
          </a:xfrm>
        </p:grpSpPr>
        <p:sp>
          <p:nvSpPr>
            <p:cNvPr id="28" name="Rectangle 4"/>
            <p:cNvSpPr>
              <a:spLocks noChangeArrowheads="1"/>
            </p:cNvSpPr>
            <p:nvPr/>
          </p:nvSpPr>
          <p:spPr bwMode="auto">
            <a:xfrm>
              <a:off x="3325912" y="2424622"/>
              <a:ext cx="146658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狮子与羚羊</a:t>
              </a:r>
              <a:endParaRPr lang="zh-CN" altLang="en-US" sz="1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 Box 24"/>
            <p:cNvSpPr txBox="1">
              <a:spLocks noChangeArrowheads="1"/>
            </p:cNvSpPr>
            <p:nvPr/>
          </p:nvSpPr>
          <p:spPr bwMode="auto">
            <a:xfrm>
              <a:off x="2843375" y="2316645"/>
              <a:ext cx="510388" cy="469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76" tIns="34288" rIns="68576" bIns="3428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600" dirty="0">
                  <a:solidFill>
                    <a:schemeClr val="accent1">
                      <a:lumMod val="7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99922" y="2359821"/>
            <a:ext cx="1949126" cy="469355"/>
            <a:chOff x="2843375" y="2316645"/>
            <a:chExt cx="1949126" cy="469355"/>
          </a:xfrm>
        </p:grpSpPr>
        <p:sp>
          <p:nvSpPr>
            <p:cNvPr id="41" name="Rectangle 4"/>
            <p:cNvSpPr>
              <a:spLocks noChangeArrowheads="1"/>
            </p:cNvSpPr>
            <p:nvPr/>
          </p:nvSpPr>
          <p:spPr bwMode="auto">
            <a:xfrm>
              <a:off x="3325912" y="2424622"/>
              <a:ext cx="146658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龟兔赛跑</a:t>
              </a:r>
            </a:p>
          </p:txBody>
        </p:sp>
        <p:sp>
          <p:nvSpPr>
            <p:cNvPr id="42" name="Text Box 24"/>
            <p:cNvSpPr txBox="1">
              <a:spLocks noChangeArrowheads="1"/>
            </p:cNvSpPr>
            <p:nvPr/>
          </p:nvSpPr>
          <p:spPr bwMode="auto">
            <a:xfrm>
              <a:off x="2843375" y="2316645"/>
              <a:ext cx="510388" cy="469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76" tIns="34288" rIns="68576" bIns="3428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00" dirty="0" smtClean="0">
                  <a:solidFill>
                    <a:schemeClr val="accent1">
                      <a:lumMod val="7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zh-CN" sz="26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327039" y="3133976"/>
            <a:ext cx="1949126" cy="469355"/>
            <a:chOff x="2843375" y="2316645"/>
            <a:chExt cx="1949126" cy="469355"/>
          </a:xfrm>
        </p:grpSpPr>
        <p:sp>
          <p:nvSpPr>
            <p:cNvPr id="44" name="Rectangle 4"/>
            <p:cNvSpPr>
              <a:spLocks noChangeArrowheads="1"/>
            </p:cNvSpPr>
            <p:nvPr/>
          </p:nvSpPr>
          <p:spPr bwMode="auto">
            <a:xfrm>
              <a:off x="3325912" y="2424622"/>
              <a:ext cx="146658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馒头理论</a:t>
              </a:r>
            </a:p>
          </p:txBody>
        </p:sp>
        <p:sp>
          <p:nvSpPr>
            <p:cNvPr id="45" name="Text Box 24"/>
            <p:cNvSpPr txBox="1">
              <a:spLocks noChangeArrowheads="1"/>
            </p:cNvSpPr>
            <p:nvPr/>
          </p:nvSpPr>
          <p:spPr bwMode="auto">
            <a:xfrm>
              <a:off x="2843375" y="2316645"/>
              <a:ext cx="510388" cy="469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76" tIns="34288" rIns="68576" bIns="3428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00" dirty="0" smtClean="0">
                  <a:solidFill>
                    <a:schemeClr val="accent1">
                      <a:lumMod val="7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zh-CN" sz="26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764761" y="3150647"/>
            <a:ext cx="2169439" cy="469355"/>
            <a:chOff x="2843375" y="2316645"/>
            <a:chExt cx="2169439" cy="469355"/>
          </a:xfrm>
        </p:grpSpPr>
        <p:sp>
          <p:nvSpPr>
            <p:cNvPr id="47" name="Rectangle 4"/>
            <p:cNvSpPr>
              <a:spLocks noChangeArrowheads="1"/>
            </p:cNvSpPr>
            <p:nvPr/>
          </p:nvSpPr>
          <p:spPr bwMode="auto">
            <a:xfrm>
              <a:off x="3325912" y="2424622"/>
              <a:ext cx="168690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快乐心情很重要</a:t>
              </a:r>
            </a:p>
          </p:txBody>
        </p:sp>
        <p:sp>
          <p:nvSpPr>
            <p:cNvPr id="48" name="Text Box 24"/>
            <p:cNvSpPr txBox="1">
              <a:spLocks noChangeArrowheads="1"/>
            </p:cNvSpPr>
            <p:nvPr/>
          </p:nvSpPr>
          <p:spPr bwMode="auto">
            <a:xfrm>
              <a:off x="2843375" y="2316645"/>
              <a:ext cx="510388" cy="469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76" tIns="34288" rIns="68576" bIns="3428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00" dirty="0" smtClean="0">
                  <a:solidFill>
                    <a:schemeClr val="accent1">
                      <a:lumMod val="7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zh-CN" sz="26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298" y="941673"/>
            <a:ext cx="1810802" cy="1509454"/>
          </a:xfrm>
          <a:prstGeom prst="rect">
            <a:avLst/>
          </a:prstGeom>
        </p:spPr>
      </p:pic>
      <p:sp>
        <p:nvSpPr>
          <p:cNvPr id="49" name="直角三角形 48"/>
          <p:cNvSpPr/>
          <p:nvPr/>
        </p:nvSpPr>
        <p:spPr>
          <a:xfrm rot="9012643">
            <a:off x="2490614" y="3921943"/>
            <a:ext cx="398650" cy="3162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直角三角形 50"/>
          <p:cNvSpPr/>
          <p:nvPr/>
        </p:nvSpPr>
        <p:spPr>
          <a:xfrm rot="18911987">
            <a:off x="3193970" y="3762891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直角三角形 51"/>
          <p:cNvSpPr/>
          <p:nvPr/>
        </p:nvSpPr>
        <p:spPr>
          <a:xfrm rot="9012643">
            <a:off x="3479082" y="4069693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直角三角形 52"/>
          <p:cNvSpPr/>
          <p:nvPr/>
        </p:nvSpPr>
        <p:spPr>
          <a:xfrm rot="18911987">
            <a:off x="3953548" y="3660058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直角三角形 53"/>
          <p:cNvSpPr/>
          <p:nvPr/>
        </p:nvSpPr>
        <p:spPr>
          <a:xfrm rot="9012643">
            <a:off x="4513020" y="4039006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直角三角形 54"/>
          <p:cNvSpPr/>
          <p:nvPr/>
        </p:nvSpPr>
        <p:spPr>
          <a:xfrm rot="18911987">
            <a:off x="4931319" y="3732387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3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7" grpId="0" animBg="1"/>
      <p:bldP spid="31" grpId="0" animBg="1"/>
      <p:bldP spid="30" grpId="0" animBg="1"/>
      <p:bldP spid="23" grpId="0" animBg="1"/>
      <p:bldP spid="22" grpId="0" animBg="1"/>
      <p:bldP spid="24" grpId="0" animBg="1"/>
      <p:bldP spid="25" grpId="0"/>
      <p:bldP spid="26" grpId="0"/>
      <p:bldP spid="49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05936" y="1951970"/>
            <a:ext cx="4076064" cy="547066"/>
            <a:chOff x="3021663" y="2462193"/>
            <a:chExt cx="4086839" cy="1765676"/>
          </a:xfrm>
        </p:grpSpPr>
        <p:sp>
          <p:nvSpPr>
            <p:cNvPr id="14" name="ï$ľíḑê"/>
            <p:cNvSpPr/>
            <p:nvPr/>
          </p:nvSpPr>
          <p:spPr>
            <a:xfrm>
              <a:off x="3021663" y="2462193"/>
              <a:ext cx="4086839" cy="17656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100">
                <a:latin typeface="+mn-ea"/>
              </a:endParaRPr>
            </a:p>
          </p:txBody>
        </p:sp>
        <p:sp>
          <p:nvSpPr>
            <p:cNvPr id="17" name="文本框 32"/>
            <p:cNvSpPr txBox="1"/>
            <p:nvPr/>
          </p:nvSpPr>
          <p:spPr>
            <a:xfrm>
              <a:off x="3468878" y="2784908"/>
              <a:ext cx="3562967" cy="12913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+mn-ea"/>
                </a:rPr>
                <a:t>04  </a:t>
              </a: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保持高度的自信心</a:t>
              </a:r>
            </a:p>
          </p:txBody>
        </p:sp>
      </p:grpSp>
      <p:sp>
        <p:nvSpPr>
          <p:cNvPr id="25" name="矩形 31747"/>
          <p:cNvSpPr>
            <a:spLocks noChangeArrowheads="1"/>
          </p:cNvSpPr>
          <p:nvPr/>
        </p:nvSpPr>
        <p:spPr bwMode="auto">
          <a:xfrm>
            <a:off x="4153536" y="1200150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快乐的几种技巧：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305936" y="2866370"/>
            <a:ext cx="4076064" cy="547066"/>
            <a:chOff x="-11245" y="4317964"/>
            <a:chExt cx="5599629" cy="1765676"/>
          </a:xfrm>
        </p:grpSpPr>
        <p:sp>
          <p:nvSpPr>
            <p:cNvPr id="9" name="işlïḋè"/>
            <p:cNvSpPr/>
            <p:nvPr/>
          </p:nvSpPr>
          <p:spPr>
            <a:xfrm>
              <a:off x="-11245" y="4317964"/>
              <a:ext cx="5599629" cy="1765676"/>
            </a:xfrm>
            <a:prstGeom prst="rect">
              <a:avLst/>
            </a:prstGeom>
            <a:solidFill>
              <a:schemeClr val="accent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100">
                <a:latin typeface="+mn-ea"/>
              </a:endParaRPr>
            </a:p>
          </p:txBody>
        </p:sp>
        <p:sp>
          <p:nvSpPr>
            <p:cNvPr id="30" name="文本框 32770"/>
            <p:cNvSpPr txBox="1">
              <a:spLocks noChangeArrowheads="1"/>
            </p:cNvSpPr>
            <p:nvPr/>
          </p:nvSpPr>
          <p:spPr bwMode="auto">
            <a:xfrm>
              <a:off x="569025" y="4555117"/>
              <a:ext cx="4400550" cy="1291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+mn-ea"/>
                  <a:ea typeface="+mn-ea"/>
                </a:rPr>
                <a:t>05  </a:t>
              </a:r>
              <a:r>
                <a:rPr lang="zh-CN" altLang="en-US" sz="2000" dirty="0">
                  <a:solidFill>
                    <a:schemeClr val="bg1"/>
                  </a:solidFill>
                  <a:latin typeface="+mn-ea"/>
                  <a:ea typeface="+mn-ea"/>
                </a:rPr>
                <a:t>学会宽恕他人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05936" y="3780770"/>
            <a:ext cx="4076064" cy="547066"/>
            <a:chOff x="7195381" y="4317964"/>
            <a:chExt cx="4996621" cy="1765676"/>
          </a:xfrm>
        </p:grpSpPr>
        <p:sp>
          <p:nvSpPr>
            <p:cNvPr id="10" name="işḻïďé"/>
            <p:cNvSpPr/>
            <p:nvPr/>
          </p:nvSpPr>
          <p:spPr>
            <a:xfrm>
              <a:off x="7195381" y="4317964"/>
              <a:ext cx="4996621" cy="17656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100">
                <a:latin typeface="+mn-ea"/>
              </a:endParaRPr>
            </a:p>
          </p:txBody>
        </p:sp>
        <p:sp>
          <p:nvSpPr>
            <p:cNvPr id="31" name="文本框 33794"/>
            <p:cNvSpPr txBox="1">
              <a:spLocks noChangeArrowheads="1"/>
            </p:cNvSpPr>
            <p:nvPr/>
          </p:nvSpPr>
          <p:spPr bwMode="auto">
            <a:xfrm>
              <a:off x="7619417" y="4593731"/>
              <a:ext cx="4438830" cy="1291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+mn-ea"/>
                  <a:ea typeface="+mn-ea"/>
                </a:rPr>
                <a:t>06  </a:t>
              </a:r>
              <a:r>
                <a:rPr lang="zh-CN" altLang="en-US" sz="2000" dirty="0">
                  <a:solidFill>
                    <a:schemeClr val="bg1"/>
                  </a:solidFill>
                  <a:latin typeface="+mn-ea"/>
                  <a:ea typeface="+mn-ea"/>
                </a:rPr>
                <a:t>有几个知心朋友</a:t>
              </a: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12" y="1152929"/>
            <a:ext cx="4445588" cy="317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67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45057"/>
          <p:cNvSpPr>
            <a:spLocks noChangeArrowheads="1"/>
          </p:cNvSpPr>
          <p:nvPr/>
        </p:nvSpPr>
        <p:spPr bwMode="auto">
          <a:xfrm>
            <a:off x="3802226" y="1407465"/>
            <a:ext cx="3621828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要经得起考试的考验。 </a:t>
            </a:r>
          </a:p>
        </p:txBody>
      </p:sp>
      <p:sp>
        <p:nvSpPr>
          <p:cNvPr id="26" name="矩形 25"/>
          <p:cNvSpPr/>
          <p:nvPr/>
        </p:nvSpPr>
        <p:spPr>
          <a:xfrm>
            <a:off x="3802226" y="192809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题海无边，总结是岸。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802226" y="2969358"/>
            <a:ext cx="51131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多学一点，多做一点，能力会更强一点。</a:t>
            </a:r>
          </a:p>
        </p:txBody>
      </p:sp>
      <p:sp>
        <p:nvSpPr>
          <p:cNvPr id="28" name="矩形 27"/>
          <p:cNvSpPr/>
          <p:nvPr/>
        </p:nvSpPr>
        <p:spPr>
          <a:xfrm>
            <a:off x="3802226" y="2448727"/>
            <a:ext cx="34195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最淡的墨水也胜过最强的记忆。</a:t>
            </a:r>
          </a:p>
        </p:txBody>
      </p:sp>
      <p:sp>
        <p:nvSpPr>
          <p:cNvPr id="29" name="矩形 28"/>
          <p:cNvSpPr/>
          <p:nvPr/>
        </p:nvSpPr>
        <p:spPr>
          <a:xfrm>
            <a:off x="3802226" y="3489989"/>
            <a:ext cx="51893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一本好书，胜过任何珍宝，一本坏书，比强盗还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坏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02226" y="3985796"/>
            <a:ext cx="23936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请不要随意说放弃。</a:t>
            </a:r>
          </a:p>
        </p:txBody>
      </p:sp>
      <p:sp>
        <p:nvSpPr>
          <p:cNvPr id="31" name="文本框 45058"/>
          <p:cNvSpPr txBox="1"/>
          <p:nvPr/>
        </p:nvSpPr>
        <p:spPr>
          <a:xfrm>
            <a:off x="990600" y="1428750"/>
            <a:ext cx="2667000" cy="400110"/>
          </a:xfrm>
          <a:prstGeom prst="rect">
            <a:avLst/>
          </a:prstGeom>
          <a:noFill/>
          <a:ln w="9525">
            <a:noFill/>
          </a:ln>
        </p:spPr>
        <p:txBody>
          <a:bodyPr vert="horz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noProof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送给学子</a:t>
            </a:r>
            <a:r>
              <a:rPr lang="zh-CN" altLang="en-US" sz="2000" b="1" noProof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的十二</a:t>
            </a:r>
            <a:r>
              <a:rPr lang="zh-CN" altLang="en-US" sz="2000" b="1" noProof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句话：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15720"/>
            <a:ext cx="4386295" cy="313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46081"/>
          <p:cNvSpPr>
            <a:spLocks noChangeArrowheads="1"/>
          </p:cNvSpPr>
          <p:nvPr/>
        </p:nvSpPr>
        <p:spPr bwMode="auto">
          <a:xfrm>
            <a:off x="1066800" y="1349278"/>
            <a:ext cx="4953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有信心未必会赢，没有信心一定会输。</a:t>
            </a:r>
          </a:p>
        </p:txBody>
      </p:sp>
      <p:sp>
        <p:nvSpPr>
          <p:cNvPr id="2" name="矩形 1"/>
          <p:cNvSpPr/>
          <p:nvPr/>
        </p:nvSpPr>
        <p:spPr>
          <a:xfrm>
            <a:off x="1066800" y="1876582"/>
            <a:ext cx="4953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勤奋者天天都有希望，懒惰者除了失望还是失望。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066800" y="2403886"/>
            <a:ext cx="5247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09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坚定信心，多做实事，享受学习的乐趣。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066800" y="2931190"/>
            <a:ext cx="4953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一人为全班，全班为一人。</a:t>
            </a:r>
          </a:p>
        </p:txBody>
      </p:sp>
      <p:sp>
        <p:nvSpPr>
          <p:cNvPr id="22" name="矩形 21"/>
          <p:cNvSpPr/>
          <p:nvPr/>
        </p:nvSpPr>
        <p:spPr>
          <a:xfrm>
            <a:off x="1066800" y="3458494"/>
            <a:ext cx="4953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我们可以成为朋友。    </a:t>
            </a:r>
          </a:p>
        </p:txBody>
      </p:sp>
      <p:sp>
        <p:nvSpPr>
          <p:cNvPr id="23" name="矩形 22"/>
          <p:cNvSpPr/>
          <p:nvPr/>
        </p:nvSpPr>
        <p:spPr>
          <a:xfrm>
            <a:off x="1066800" y="3985796"/>
            <a:ext cx="4673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  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愿每个同学都成为最好的自己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413" y="1733550"/>
            <a:ext cx="4027387" cy="335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5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  <p:bldP spid="20" grpId="0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32"/>
          <p:cNvSpPr/>
          <p:nvPr/>
        </p:nvSpPr>
        <p:spPr>
          <a:xfrm rot="14943137">
            <a:off x="7809554" y="1885446"/>
            <a:ext cx="699518" cy="86184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26"/>
          <p:cNvSpPr/>
          <p:nvPr/>
        </p:nvSpPr>
        <p:spPr>
          <a:xfrm rot="20185703">
            <a:off x="615773" y="3263806"/>
            <a:ext cx="1169677" cy="144110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直角三角形 31"/>
          <p:cNvSpPr/>
          <p:nvPr/>
        </p:nvSpPr>
        <p:spPr>
          <a:xfrm rot="5823843">
            <a:off x="2402331" y="4012355"/>
            <a:ext cx="699518" cy="861846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rot="9012643">
            <a:off x="1234902" y="350127"/>
            <a:ext cx="790577" cy="62711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19887504">
            <a:off x="381979" y="212447"/>
            <a:ext cx="1215852" cy="97043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158225" y="3471777"/>
            <a:ext cx="1308262" cy="1308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2191789">
            <a:off x="6841705" y="552853"/>
            <a:ext cx="1525119" cy="114066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09825" y="880976"/>
            <a:ext cx="7315200" cy="351957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6763" y="2404977"/>
            <a:ext cx="8073062" cy="1280129"/>
            <a:chOff x="390607" y="2333223"/>
            <a:chExt cx="8073062" cy="128012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05090" flipH="1">
              <a:off x="7082062" y="2199046"/>
              <a:ext cx="1247430" cy="1515784"/>
            </a:xfrm>
            <a:prstGeom prst="rect">
              <a:avLst/>
            </a:prstGeom>
          </p:spPr>
        </p:pic>
        <p:cxnSp>
          <p:nvCxnSpPr>
            <p:cNvPr id="9" name="直接连接符 8"/>
            <p:cNvCxnSpPr/>
            <p:nvPr/>
          </p:nvCxnSpPr>
          <p:spPr>
            <a:xfrm flipH="1">
              <a:off x="1447800" y="2966934"/>
              <a:ext cx="5791199" cy="0"/>
            </a:xfrm>
            <a:prstGeom prst="line">
              <a:avLst/>
            </a:prstGeom>
            <a:ln w="254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94910">
              <a:off x="524784" y="2231745"/>
              <a:ext cx="1247430" cy="1515784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2362200" y="2800350"/>
              <a:ext cx="434340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pc="1900" dirty="0" smtClean="0">
                  <a:solidFill>
                    <a:schemeClr val="bg1"/>
                  </a:solidFill>
                </a:rPr>
                <a:t> 青春励志主题班会</a:t>
              </a:r>
              <a:endParaRPr lang="zh-CN" altLang="en-US" spc="19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6795">
            <a:off x="6111716" y="807156"/>
            <a:ext cx="1499652" cy="174120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2132">
            <a:off x="826075" y="589318"/>
            <a:ext cx="1798417" cy="191718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124200" y="3714750"/>
            <a:ext cx="27494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spc="6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演示完毕感谢您的观看</a:t>
            </a:r>
            <a:endParaRPr lang="zh-CN" altLang="en-US" sz="1400" spc="6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76618" y="3304798"/>
            <a:ext cx="3905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</a:rPr>
              <a:t>youth inspirational theme class meeting </a:t>
            </a:r>
            <a:r>
              <a:rPr lang="zh-CN" altLang="en-US" sz="1000" dirty="0">
                <a:solidFill>
                  <a:schemeClr val="accent1">
                    <a:lumMod val="75000"/>
                  </a:schemeClr>
                </a:solidFill>
              </a:rPr>
              <a:t>youth inspirational theme </a:t>
            </a:r>
            <a:endParaRPr lang="en-US" altLang="zh-CN" sz="1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</a:rPr>
              <a:t>youth </a:t>
            </a:r>
            <a:r>
              <a:rPr lang="zh-CN" altLang="en-US" sz="1000" dirty="0">
                <a:solidFill>
                  <a:schemeClr val="accent1">
                    <a:lumMod val="75000"/>
                  </a:schemeClr>
                </a:solidFill>
              </a:rPr>
              <a:t>inspirational theme class </a:t>
            </a:r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</a:rPr>
              <a:t>meeting</a:t>
            </a:r>
            <a:endParaRPr lang="zh-CN" alt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67000" y="1300648"/>
            <a:ext cx="3647152" cy="1571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zh-CN" altLang="en-US" sz="5400" b="1" dirty="0" smtClean="0">
                <a:ln w="25400">
                  <a:solidFill>
                    <a:schemeClr val="bg1"/>
                  </a:solidFill>
                  <a:prstDash val="solid"/>
                </a:ln>
                <a:solidFill>
                  <a:srgbClr val="01BB88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汉仪锐智W" panose="00020600040101010101" pitchFamily="18" charset="-122"/>
                <a:ea typeface="汉仪锐智W" panose="00020600040101010101" pitchFamily="18" charset="-122"/>
              </a:rPr>
              <a:t>成功无捷径</a:t>
            </a:r>
            <a:endParaRPr lang="en-US" altLang="zh-CN" sz="5400" b="1" dirty="0" smtClean="0">
              <a:ln w="25400">
                <a:solidFill>
                  <a:schemeClr val="bg1"/>
                </a:solidFill>
                <a:prstDash val="solid"/>
              </a:ln>
              <a:solidFill>
                <a:srgbClr val="01BB88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汉仪锐智W" panose="00020600040101010101" pitchFamily="18" charset="-122"/>
              <a:ea typeface="汉仪锐智W" panose="00020600040101010101" pitchFamily="18" charset="-122"/>
            </a:endParaRPr>
          </a:p>
          <a:p>
            <a:pPr>
              <a:lnSpc>
                <a:spcPct val="89000"/>
              </a:lnSpc>
            </a:pPr>
            <a:r>
              <a:rPr lang="zh-CN" altLang="en-US" sz="5400" b="1" dirty="0" smtClean="0">
                <a:ln w="25400">
                  <a:solidFill>
                    <a:schemeClr val="bg1"/>
                  </a:solidFill>
                  <a:prstDash val="solid"/>
                </a:ln>
                <a:solidFill>
                  <a:srgbClr val="01BB88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汉仪锐智W" panose="00020600040101010101" pitchFamily="18" charset="-122"/>
                <a:ea typeface="汉仪锐智W" panose="00020600040101010101" pitchFamily="18" charset="-122"/>
              </a:rPr>
              <a:t>学习需奋斗</a:t>
            </a:r>
            <a:endParaRPr lang="zh-CN" altLang="en-US" sz="5400" b="1" dirty="0">
              <a:ln w="25400">
                <a:solidFill>
                  <a:schemeClr val="bg1"/>
                </a:solidFill>
                <a:prstDash val="solid"/>
              </a:ln>
              <a:solidFill>
                <a:srgbClr val="01BB88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67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7" grpId="0" animBg="1"/>
      <p:bldP spid="32" grpId="0" animBg="1"/>
      <p:bldP spid="31" grpId="0" animBg="1"/>
      <p:bldP spid="30" grpId="0" animBg="1"/>
      <p:bldP spid="23" grpId="0" animBg="1"/>
      <p:bldP spid="22" grpId="0" animBg="1"/>
      <p:bldP spid="24" grpId="0" animBg="1"/>
      <p:bldP spid="20" grpId="0"/>
      <p:bldP spid="21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903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32"/>
          <p:cNvSpPr/>
          <p:nvPr/>
        </p:nvSpPr>
        <p:spPr>
          <a:xfrm rot="14943137">
            <a:off x="7809554" y="1885446"/>
            <a:ext cx="699518" cy="86184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26"/>
          <p:cNvSpPr/>
          <p:nvPr/>
        </p:nvSpPr>
        <p:spPr>
          <a:xfrm rot="20185703">
            <a:off x="615773" y="3263806"/>
            <a:ext cx="1169677" cy="144110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rot="9012643">
            <a:off x="1234902" y="350127"/>
            <a:ext cx="790577" cy="62711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19887504">
            <a:off x="381979" y="212447"/>
            <a:ext cx="1215852" cy="97043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158225" y="3471777"/>
            <a:ext cx="1308262" cy="1308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2191789">
            <a:off x="6841705" y="552853"/>
            <a:ext cx="1525119" cy="114066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09825" y="880976"/>
            <a:ext cx="7315200" cy="351957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6763" y="2510821"/>
            <a:ext cx="8073062" cy="1280129"/>
            <a:chOff x="390607" y="2333223"/>
            <a:chExt cx="8073062" cy="128012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05090" flipH="1">
              <a:off x="7082062" y="2199046"/>
              <a:ext cx="1247430" cy="1515784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94910">
              <a:off x="524784" y="2231745"/>
              <a:ext cx="1247430" cy="1515784"/>
            </a:xfrm>
            <a:prstGeom prst="rect">
              <a:avLst/>
            </a:prstGeom>
          </p:spPr>
        </p:pic>
      </p:grp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3200400" y="1737938"/>
            <a:ext cx="184666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第一部分</a:t>
            </a:r>
            <a:endParaRPr lang="zh-CN" altLang="zh-CN" sz="3600" dirty="0">
              <a:solidFill>
                <a:schemeClr val="accent1">
                  <a:lumMod val="7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3182814" y="2341369"/>
            <a:ext cx="359898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 spc="6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狮子与羚羊</a:t>
            </a:r>
            <a:endParaRPr lang="zh-CN" altLang="en-US" sz="3600" b="1" spc="6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2132">
            <a:off x="949796" y="536627"/>
            <a:ext cx="2147817" cy="2289654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3106613" y="3040618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youth inspirational theme class meeting </a:t>
            </a: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</a:rPr>
              <a:t>youth inspirational </a:t>
            </a:r>
            <a:endParaRPr lang="en-US" altLang="zh-CN" sz="9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theme youth </a:t>
            </a: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</a:rPr>
              <a:t>inspirational theme class </a:t>
            </a:r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meeting</a:t>
            </a:r>
            <a:endParaRPr lang="zh-CN" alt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237" y="1164320"/>
            <a:ext cx="2051717" cy="1123870"/>
          </a:xfrm>
          <a:prstGeom prst="rect">
            <a:avLst/>
          </a:prstGeom>
        </p:spPr>
      </p:pic>
      <p:sp>
        <p:nvSpPr>
          <p:cNvPr id="35" name="直角三角形 34"/>
          <p:cNvSpPr/>
          <p:nvPr/>
        </p:nvSpPr>
        <p:spPr>
          <a:xfrm rot="9012643">
            <a:off x="3038392" y="3586687"/>
            <a:ext cx="398650" cy="3162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rot="18911987">
            <a:off x="3371839" y="3834216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直角三角形 37"/>
          <p:cNvSpPr/>
          <p:nvPr/>
        </p:nvSpPr>
        <p:spPr>
          <a:xfrm rot="18911987">
            <a:off x="3966653" y="3536981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直角三角形 38"/>
          <p:cNvSpPr/>
          <p:nvPr/>
        </p:nvSpPr>
        <p:spPr>
          <a:xfrm rot="9012643">
            <a:off x="4119411" y="3920913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直角三角形 48"/>
          <p:cNvSpPr/>
          <p:nvPr/>
        </p:nvSpPr>
        <p:spPr>
          <a:xfrm rot="18911987">
            <a:off x="4534248" y="3504480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 rot="9012643">
            <a:off x="5093720" y="3883428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直角三角形 50"/>
          <p:cNvSpPr/>
          <p:nvPr/>
        </p:nvSpPr>
        <p:spPr>
          <a:xfrm rot="18911987">
            <a:off x="5512019" y="3576809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52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7" grpId="0" animBg="1"/>
      <p:bldP spid="31" grpId="0" animBg="1"/>
      <p:bldP spid="30" grpId="0" animBg="1"/>
      <p:bldP spid="23" grpId="0" animBg="1"/>
      <p:bldP spid="22" grpId="0" animBg="1"/>
      <p:bldP spid="24" grpId="0" animBg="1"/>
      <p:bldP spid="25" grpId="0"/>
      <p:bldP spid="28" grpId="0"/>
      <p:bldP spid="32" grpId="0"/>
      <p:bldP spid="35" grpId="0" animBg="1"/>
      <p:bldP spid="37" grpId="0" animBg="1"/>
      <p:bldP spid="38" grpId="0" animBg="1"/>
      <p:bldP spid="39" grpId="0" animBg="1"/>
      <p:bldP spid="49" grpId="0" animBg="1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7171"/>
          <p:cNvSpPr txBox="1">
            <a:spLocks noChangeArrowheads="1"/>
          </p:cNvSpPr>
          <p:nvPr/>
        </p:nvSpPr>
        <p:spPr bwMode="auto">
          <a:xfrm>
            <a:off x="914400" y="1733550"/>
            <a:ext cx="4023647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洲，每天早晨羚羊睁开眼睛，所想的第一件事就是：我必须跑得更快。而在同一时刻，狮子从睡梦中醒来，首先闪现在脑海里的是，我必须跑得再快一些，以追上更多的羚羊。于是，几乎同时，羚羊和狮子一跃而起，迎着朝阳跑去。</a:t>
            </a:r>
          </a:p>
        </p:txBody>
      </p:sp>
      <p:sp>
        <p:nvSpPr>
          <p:cNvPr id="10" name="矩形 9"/>
          <p:cNvSpPr/>
          <p:nvPr/>
        </p:nvSpPr>
        <p:spPr>
          <a:xfrm>
            <a:off x="914400" y="1352550"/>
            <a:ext cx="39474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个拼命地跑，一个拼命地追，为什么？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5181600" y="1365050"/>
            <a:ext cx="2559917" cy="2883100"/>
          </a:xfrm>
          <a:custGeom>
            <a:avLst/>
            <a:gdLst>
              <a:gd name="connsiteX0" fmla="*/ 0 w 4521200"/>
              <a:gd name="connsiteY0" fmla="*/ 0 h 4559300"/>
              <a:gd name="connsiteX1" fmla="*/ 4521200 w 4521200"/>
              <a:gd name="connsiteY1" fmla="*/ 0 h 4559300"/>
              <a:gd name="connsiteX2" fmla="*/ 4521200 w 4521200"/>
              <a:gd name="connsiteY2" fmla="*/ 549775 h 4559300"/>
              <a:gd name="connsiteX3" fmla="*/ 4447233 w 4521200"/>
              <a:gd name="connsiteY3" fmla="*/ 549775 h 4559300"/>
              <a:gd name="connsiteX4" fmla="*/ 4447233 w 4521200"/>
              <a:gd name="connsiteY4" fmla="*/ 73967 h 4559300"/>
              <a:gd name="connsiteX5" fmla="*/ 73967 w 4521200"/>
              <a:gd name="connsiteY5" fmla="*/ 73967 h 4559300"/>
              <a:gd name="connsiteX6" fmla="*/ 73967 w 4521200"/>
              <a:gd name="connsiteY6" fmla="*/ 4485333 h 4559300"/>
              <a:gd name="connsiteX7" fmla="*/ 4447233 w 4521200"/>
              <a:gd name="connsiteY7" fmla="*/ 4485333 h 4559300"/>
              <a:gd name="connsiteX8" fmla="*/ 4447233 w 4521200"/>
              <a:gd name="connsiteY8" fmla="*/ 1380772 h 4559300"/>
              <a:gd name="connsiteX9" fmla="*/ 4521200 w 4521200"/>
              <a:gd name="connsiteY9" fmla="*/ 1380772 h 4559300"/>
              <a:gd name="connsiteX10" fmla="*/ 4521200 w 4521200"/>
              <a:gd name="connsiteY10" fmla="*/ 4559300 h 4559300"/>
              <a:gd name="connsiteX11" fmla="*/ 0 w 4521200"/>
              <a:gd name="connsiteY11" fmla="*/ 4559300 h 4559300"/>
              <a:gd name="connsiteX0" fmla="*/ 0 w 4521200"/>
              <a:gd name="connsiteY0" fmla="*/ 0 h 4559300"/>
              <a:gd name="connsiteX1" fmla="*/ 4521200 w 4521200"/>
              <a:gd name="connsiteY1" fmla="*/ 0 h 4559300"/>
              <a:gd name="connsiteX2" fmla="*/ 4521200 w 4521200"/>
              <a:gd name="connsiteY2" fmla="*/ 549775 h 4559300"/>
              <a:gd name="connsiteX3" fmla="*/ 4447233 w 4521200"/>
              <a:gd name="connsiteY3" fmla="*/ 549775 h 4559300"/>
              <a:gd name="connsiteX4" fmla="*/ 4447233 w 4521200"/>
              <a:gd name="connsiteY4" fmla="*/ 73967 h 4559300"/>
              <a:gd name="connsiteX5" fmla="*/ 73967 w 4521200"/>
              <a:gd name="connsiteY5" fmla="*/ 73967 h 4559300"/>
              <a:gd name="connsiteX6" fmla="*/ 73967 w 4521200"/>
              <a:gd name="connsiteY6" fmla="*/ 4485333 h 4559300"/>
              <a:gd name="connsiteX7" fmla="*/ 4447233 w 4521200"/>
              <a:gd name="connsiteY7" fmla="*/ 4485333 h 4559300"/>
              <a:gd name="connsiteX8" fmla="*/ 4447233 w 4521200"/>
              <a:gd name="connsiteY8" fmla="*/ 1695097 h 4559300"/>
              <a:gd name="connsiteX9" fmla="*/ 4521200 w 4521200"/>
              <a:gd name="connsiteY9" fmla="*/ 1380772 h 4559300"/>
              <a:gd name="connsiteX10" fmla="*/ 4521200 w 4521200"/>
              <a:gd name="connsiteY10" fmla="*/ 4559300 h 4559300"/>
              <a:gd name="connsiteX11" fmla="*/ 0 w 4521200"/>
              <a:gd name="connsiteY11" fmla="*/ 4559300 h 4559300"/>
              <a:gd name="connsiteX12" fmla="*/ 0 w 4521200"/>
              <a:gd name="connsiteY12" fmla="*/ 0 h 4559300"/>
              <a:gd name="connsiteX0" fmla="*/ 0 w 4521200"/>
              <a:gd name="connsiteY0" fmla="*/ 0 h 4559300"/>
              <a:gd name="connsiteX1" fmla="*/ 4521200 w 4521200"/>
              <a:gd name="connsiteY1" fmla="*/ 0 h 4559300"/>
              <a:gd name="connsiteX2" fmla="*/ 4521200 w 4521200"/>
              <a:gd name="connsiteY2" fmla="*/ 549775 h 4559300"/>
              <a:gd name="connsiteX3" fmla="*/ 4447233 w 4521200"/>
              <a:gd name="connsiteY3" fmla="*/ 549775 h 4559300"/>
              <a:gd name="connsiteX4" fmla="*/ 4447233 w 4521200"/>
              <a:gd name="connsiteY4" fmla="*/ 73967 h 4559300"/>
              <a:gd name="connsiteX5" fmla="*/ 73967 w 4521200"/>
              <a:gd name="connsiteY5" fmla="*/ 73967 h 4559300"/>
              <a:gd name="connsiteX6" fmla="*/ 73967 w 4521200"/>
              <a:gd name="connsiteY6" fmla="*/ 4485333 h 4559300"/>
              <a:gd name="connsiteX7" fmla="*/ 4447233 w 4521200"/>
              <a:gd name="connsiteY7" fmla="*/ 4485333 h 4559300"/>
              <a:gd name="connsiteX8" fmla="*/ 4447233 w 4521200"/>
              <a:gd name="connsiteY8" fmla="*/ 1695097 h 4559300"/>
              <a:gd name="connsiteX9" fmla="*/ 4521200 w 4521200"/>
              <a:gd name="connsiteY9" fmla="*/ 1709384 h 4559300"/>
              <a:gd name="connsiteX10" fmla="*/ 4521200 w 4521200"/>
              <a:gd name="connsiteY10" fmla="*/ 4559300 h 4559300"/>
              <a:gd name="connsiteX11" fmla="*/ 0 w 4521200"/>
              <a:gd name="connsiteY11" fmla="*/ 4559300 h 4559300"/>
              <a:gd name="connsiteX12" fmla="*/ 0 w 4521200"/>
              <a:gd name="connsiteY12" fmla="*/ 0 h 455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21200" h="4559300">
                <a:moveTo>
                  <a:pt x="0" y="0"/>
                </a:moveTo>
                <a:lnTo>
                  <a:pt x="4521200" y="0"/>
                </a:lnTo>
                <a:lnTo>
                  <a:pt x="4521200" y="549775"/>
                </a:lnTo>
                <a:lnTo>
                  <a:pt x="4447233" y="549775"/>
                </a:lnTo>
                <a:lnTo>
                  <a:pt x="4447233" y="73967"/>
                </a:lnTo>
                <a:lnTo>
                  <a:pt x="73967" y="73967"/>
                </a:lnTo>
                <a:lnTo>
                  <a:pt x="73967" y="4485333"/>
                </a:lnTo>
                <a:lnTo>
                  <a:pt x="4447233" y="4485333"/>
                </a:lnTo>
                <a:lnTo>
                  <a:pt x="4447233" y="1695097"/>
                </a:lnTo>
                <a:lnTo>
                  <a:pt x="4521200" y="1709384"/>
                </a:lnTo>
                <a:lnTo>
                  <a:pt x="4521200" y="4559300"/>
                </a:lnTo>
                <a:lnTo>
                  <a:pt x="0" y="4559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2" name="云形 11"/>
          <p:cNvSpPr/>
          <p:nvPr/>
        </p:nvSpPr>
        <p:spPr>
          <a:xfrm>
            <a:off x="5181600" y="1624786"/>
            <a:ext cx="2816186" cy="1485305"/>
          </a:xfrm>
          <a:prstGeom prst="clou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6" name="TextBox 15"/>
          <p:cNvSpPr txBox="1"/>
          <p:nvPr/>
        </p:nvSpPr>
        <p:spPr>
          <a:xfrm>
            <a:off x="5455517" y="1982202"/>
            <a:ext cx="2511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保命就是它们共同的目标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22301" y="3295448"/>
            <a:ext cx="2134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一个害怕被吃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掉</a:t>
            </a:r>
            <a:endParaRPr lang="en-US" altLang="zh-CN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个害怕被饿死</a:t>
            </a:r>
          </a:p>
        </p:txBody>
      </p:sp>
    </p:spTree>
    <p:extLst>
      <p:ext uri="{BB962C8B-B14F-4D97-AF65-F5344CB8AC3E}">
        <p14:creationId xmlns:p14="http://schemas.microsoft.com/office/powerpoint/2010/main" val="40183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 animBg="1"/>
      <p:bldP spid="12" grpId="0" animBg="1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193"/>
          <p:cNvSpPr txBox="1">
            <a:spLocks noChangeArrowheads="1"/>
          </p:cNvSpPr>
          <p:nvPr/>
        </p:nvSpPr>
        <p:spPr bwMode="auto">
          <a:xfrm>
            <a:off x="3657600" y="1352550"/>
            <a:ext cx="4724400" cy="297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ts val="3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又何尝不是这样呢？处处都是千帆竞渡，处处都是芸芸的众生。生活是公正的，又是极其残酷的，在人生的每一道驿站，每一瞬，我们若消极懈怠，不思上进，必将被抛的老远，或是淘汰出局，或是被生活碾碎撕烂，体无完肤。因此，无论你是羚羊还是狮子，每当太阳升起的时候，就要毫不迟疑地向前奔跑。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面对学业，面对这个必将决定每个学生今后生活状况和人生轨迹的阶段，你也必须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奔跑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，而且必须跑得更快！</a:t>
            </a:r>
          </a:p>
          <a:p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76350"/>
            <a:ext cx="3429000" cy="282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3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2"/>
          <p:cNvSpPr txBox="1"/>
          <p:nvPr/>
        </p:nvSpPr>
        <p:spPr>
          <a:xfrm>
            <a:off x="1693833" y="2112166"/>
            <a:ext cx="251212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2"/>
                </a:solidFill>
                <a:latin typeface="+mn-ea"/>
                <a:cs typeface="Lato Bold" panose="020F0502020204030203" pitchFamily="34" charset="0"/>
              </a:rPr>
              <a:t>奔跑是一种学习方式</a:t>
            </a:r>
            <a:endParaRPr lang="en-US" sz="1600" dirty="0">
              <a:solidFill>
                <a:schemeClr val="tx2"/>
              </a:solidFill>
              <a:latin typeface="+mn-ea"/>
              <a:cs typeface="Lato Bold" panose="020F0502020204030203" pitchFamily="34" charset="0"/>
            </a:endParaRPr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 flipH="1">
            <a:off x="1709202" y="2575196"/>
            <a:ext cx="252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+mn-ea"/>
                <a:cs typeface="Lato regular" panose="020F0502020204030203" pitchFamily="34" charset="0"/>
              </a:rPr>
              <a:t>集中精力，要事为先</a:t>
            </a:r>
            <a:endParaRPr lang="en-US" altLang="en-US" sz="1600" dirty="0">
              <a:solidFill>
                <a:schemeClr val="tx2"/>
              </a:solidFill>
              <a:latin typeface="+mn-ea"/>
              <a:cs typeface="Lato regular" panose="020F0502020204030203" pitchFamily="34" charset="0"/>
            </a:endParaRPr>
          </a:p>
        </p:txBody>
      </p:sp>
      <p:sp>
        <p:nvSpPr>
          <p:cNvPr id="32" name="TextBox 12"/>
          <p:cNvSpPr txBox="1"/>
          <p:nvPr/>
        </p:nvSpPr>
        <p:spPr>
          <a:xfrm>
            <a:off x="5001390" y="2118004"/>
            <a:ext cx="251212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2"/>
                </a:solidFill>
                <a:latin typeface="+mn-ea"/>
                <a:cs typeface="Lato Bold" panose="020F0502020204030203" pitchFamily="34" charset="0"/>
              </a:rPr>
              <a:t>奔跑是一种做事原则</a:t>
            </a:r>
            <a:endParaRPr lang="en-US" sz="1600" dirty="0">
              <a:solidFill>
                <a:schemeClr val="tx2"/>
              </a:solidFill>
              <a:latin typeface="+mn-ea"/>
              <a:cs typeface="Lato Bold" panose="020F0502020204030203" pitchFamily="34" charset="0"/>
            </a:endParaRPr>
          </a:p>
        </p:txBody>
      </p:sp>
      <p:sp>
        <p:nvSpPr>
          <p:cNvPr id="33" name="TextBox 7"/>
          <p:cNvSpPr txBox="1">
            <a:spLocks noChangeArrowheads="1"/>
          </p:cNvSpPr>
          <p:nvPr/>
        </p:nvSpPr>
        <p:spPr bwMode="auto">
          <a:xfrm flipH="1">
            <a:off x="5016759" y="2581034"/>
            <a:ext cx="252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+mn-ea"/>
                <a:cs typeface="Lato regular" panose="020F0502020204030203" pitchFamily="34" charset="0"/>
              </a:rPr>
              <a:t>脚踏实地，步步为营</a:t>
            </a:r>
            <a:endParaRPr lang="en-US" altLang="en-US" sz="1600" dirty="0">
              <a:solidFill>
                <a:schemeClr val="tx2"/>
              </a:solidFill>
              <a:latin typeface="+mn-ea"/>
              <a:cs typeface="Lato regular" panose="020F0502020204030203" pitchFamily="34" charset="0"/>
            </a:endParaRPr>
          </a:p>
        </p:txBody>
      </p:sp>
      <p:sp>
        <p:nvSpPr>
          <p:cNvPr id="36" name="TextBox 12"/>
          <p:cNvSpPr txBox="1"/>
          <p:nvPr/>
        </p:nvSpPr>
        <p:spPr>
          <a:xfrm>
            <a:off x="1693833" y="3255166"/>
            <a:ext cx="251212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2"/>
                </a:solidFill>
                <a:latin typeface="+mn-ea"/>
                <a:cs typeface="Lato Bold" panose="020F0502020204030203" pitchFamily="34" charset="0"/>
              </a:rPr>
              <a:t>奔跑是一种精神追求</a:t>
            </a:r>
            <a:endParaRPr lang="en-US" sz="1600" dirty="0">
              <a:solidFill>
                <a:schemeClr val="tx2"/>
              </a:solidFill>
              <a:latin typeface="+mn-ea"/>
              <a:cs typeface="Lato Bold" panose="020F0502020204030203" pitchFamily="34" charset="0"/>
            </a:endParaRPr>
          </a:p>
        </p:txBody>
      </p:sp>
      <p:sp>
        <p:nvSpPr>
          <p:cNvPr id="37" name="TextBox 7"/>
          <p:cNvSpPr txBox="1">
            <a:spLocks noChangeArrowheads="1"/>
          </p:cNvSpPr>
          <p:nvPr/>
        </p:nvSpPr>
        <p:spPr bwMode="auto">
          <a:xfrm flipH="1">
            <a:off x="1676400" y="3703711"/>
            <a:ext cx="252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+mn-ea"/>
                <a:cs typeface="Lato regular" panose="020F0502020204030203" pitchFamily="34" charset="0"/>
              </a:rPr>
              <a:t>挑战极限，勇创一流</a:t>
            </a:r>
            <a:endParaRPr lang="en-US" altLang="en-US" sz="1600" dirty="0">
              <a:solidFill>
                <a:schemeClr val="tx2"/>
              </a:solidFill>
              <a:latin typeface="+mn-ea"/>
              <a:cs typeface="Lato regular" panose="020F0502020204030203" pitchFamily="34" charset="0"/>
            </a:endParaRPr>
          </a:p>
        </p:txBody>
      </p:sp>
      <p:sp>
        <p:nvSpPr>
          <p:cNvPr id="40" name="TextBox 12"/>
          <p:cNvSpPr txBox="1"/>
          <p:nvPr/>
        </p:nvSpPr>
        <p:spPr>
          <a:xfrm>
            <a:off x="5001390" y="3277873"/>
            <a:ext cx="251212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2"/>
                </a:solidFill>
                <a:latin typeface="+mn-ea"/>
                <a:cs typeface="Lato Bold" panose="020F0502020204030203" pitchFamily="34" charset="0"/>
              </a:rPr>
              <a:t>奔跑是一种理想信念</a:t>
            </a:r>
            <a:endParaRPr lang="en-US" sz="1600" dirty="0">
              <a:solidFill>
                <a:schemeClr val="tx2"/>
              </a:solidFill>
              <a:latin typeface="+mn-ea"/>
              <a:cs typeface="Lato Bold" panose="020F0502020204030203" pitchFamily="34" charset="0"/>
            </a:endParaRPr>
          </a:p>
        </p:txBody>
      </p:sp>
      <p:sp>
        <p:nvSpPr>
          <p:cNvPr id="41" name="TextBox 7"/>
          <p:cNvSpPr txBox="1">
            <a:spLocks noChangeArrowheads="1"/>
          </p:cNvSpPr>
          <p:nvPr/>
        </p:nvSpPr>
        <p:spPr bwMode="auto">
          <a:xfrm flipH="1">
            <a:off x="4983957" y="3726418"/>
            <a:ext cx="252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+mn-ea"/>
                <a:cs typeface="Lato regular" panose="020F0502020204030203" pitchFamily="34" charset="0"/>
              </a:rPr>
              <a:t>相信自己，拼搏必胜</a:t>
            </a:r>
            <a:endParaRPr lang="en-US" altLang="en-US" sz="1600" dirty="0">
              <a:solidFill>
                <a:schemeClr val="tx2"/>
              </a:solidFill>
              <a:latin typeface="+mn-ea"/>
              <a:cs typeface="Lato regular" panose="020F0502020204030203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524000" y="1197766"/>
            <a:ext cx="6063198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600" b="1" spc="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让我们朝着目标不懈奔跑</a:t>
            </a:r>
          </a:p>
        </p:txBody>
      </p:sp>
    </p:spTree>
    <p:extLst>
      <p:ext uri="{BB962C8B-B14F-4D97-AF65-F5344CB8AC3E}">
        <p14:creationId xmlns:p14="http://schemas.microsoft.com/office/powerpoint/2010/main" val="156995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2" grpId="0"/>
      <p:bldP spid="33" grpId="0"/>
      <p:bldP spid="36" grpId="0"/>
      <p:bldP spid="37" grpId="0"/>
      <p:bldP spid="40" grpId="0"/>
      <p:bldP spid="41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0241"/>
          <p:cNvSpPr txBox="1">
            <a:spLocks noChangeArrowheads="1"/>
          </p:cNvSpPr>
          <p:nvPr/>
        </p:nvSpPr>
        <p:spPr bwMode="auto">
          <a:xfrm>
            <a:off x="914400" y="1276350"/>
            <a:ext cx="7391400" cy="297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ts val="3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Amherst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学院进行了一个很有意思的实验。实验人员用很多铁圈将一个小南瓜整个箍住，观察它逐渐长大时，能抗住多大由铁圈给予它的压力。当初实验员估计南瓜最多能够承受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磅的压力。在实验的第一个月，南瓜就承受了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磅的压力，第二个月，南瓜承受了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磅的压力。当它承受到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磅的压力时，研究人员开始对铁圈进行加固，以免南瓜把铁圈撑开。当研究结束时，南瓜承受了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磅的压力时，瓜皮才因为巨大的反作用力产生破裂。当他们取下铁圈，费很大力气打开南瓜时，它已无法食用。因为试图想突破重重铁圈的压迫，南瓜中间充满了坚韧牢固的层层纤维。为了吸取养分，以便于提供向外膨胀的力量，南瓜的根系总长甚至超过了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万英尺，所有的根都不屈地往各个方向伸展，几乎穿透了整个花园的每一寸土地。</a:t>
            </a:r>
          </a:p>
          <a:p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815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914400" y="987325"/>
            <a:ext cx="3539727" cy="3614109"/>
            <a:chOff x="1155921" y="1241284"/>
            <a:chExt cx="2242514" cy="2251676"/>
          </a:xfrm>
          <a:solidFill>
            <a:schemeClr val="accent1">
              <a:alpha val="76078"/>
            </a:schemeClr>
          </a:solidFill>
          <a:effectLst/>
        </p:grpSpPr>
        <p:sp>
          <p:nvSpPr>
            <p:cNvPr id="10" name="Oval 16"/>
            <p:cNvSpPr/>
            <p:nvPr/>
          </p:nvSpPr>
          <p:spPr>
            <a:xfrm>
              <a:off x="1155921" y="1241284"/>
              <a:ext cx="2242514" cy="2251676"/>
            </a:xfrm>
            <a:prstGeom prst="ellipse">
              <a:avLst/>
            </a:prstGeom>
            <a:noFill/>
            <a:ln w="1270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3729" tIns="41864" rIns="83729" bIns="41864"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31197" y="1654869"/>
              <a:ext cx="1603990" cy="13806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通常</a:t>
              </a:r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我们很难想象一个南瓜能承受如此大压力。倘若南瓜能够承受如此大的压力，那么人也一定能够承受。一个人的潜力能有多大？我无法准确回答，但我相信生命的潜能永远大于我们对它的估价！只要我们相信。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4876800" y="1642485"/>
            <a:ext cx="3276600" cy="2177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spcBef>
                <a:spcPts val="900"/>
              </a:spcBef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不是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因为有些事情难以做到，我们才失去自信；</a:t>
            </a:r>
          </a:p>
          <a:p>
            <a:pPr marL="342900" indent="-342900">
              <a:lnSpc>
                <a:spcPct val="200000"/>
              </a:lnSpc>
              <a:spcBef>
                <a:spcPts val="900"/>
              </a:spcBef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而是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因为我们失去了自信，有些事情才显得难以做到。</a:t>
            </a:r>
          </a:p>
        </p:txBody>
      </p:sp>
    </p:spTree>
    <p:extLst>
      <p:ext uri="{BB962C8B-B14F-4D97-AF65-F5344CB8AC3E}">
        <p14:creationId xmlns:p14="http://schemas.microsoft.com/office/powerpoint/2010/main" val="221438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32"/>
          <p:cNvSpPr/>
          <p:nvPr/>
        </p:nvSpPr>
        <p:spPr>
          <a:xfrm rot="14943137">
            <a:off x="7809554" y="1885446"/>
            <a:ext cx="699518" cy="86184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26"/>
          <p:cNvSpPr/>
          <p:nvPr/>
        </p:nvSpPr>
        <p:spPr>
          <a:xfrm rot="20185703">
            <a:off x="615773" y="3263806"/>
            <a:ext cx="1169677" cy="144110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rot="9012643">
            <a:off x="1234902" y="350127"/>
            <a:ext cx="790577" cy="62711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19887504">
            <a:off x="381979" y="212447"/>
            <a:ext cx="1215852" cy="97043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158225" y="3471777"/>
            <a:ext cx="1308262" cy="1308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2191789">
            <a:off x="6841705" y="552853"/>
            <a:ext cx="1525119" cy="114066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09825" y="880976"/>
            <a:ext cx="7315200" cy="351957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6763" y="2510821"/>
            <a:ext cx="8073062" cy="1280129"/>
            <a:chOff x="390607" y="2333223"/>
            <a:chExt cx="8073062" cy="128012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05090" flipH="1">
              <a:off x="7082062" y="2199046"/>
              <a:ext cx="1247430" cy="1515784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94910">
              <a:off x="524784" y="2231745"/>
              <a:ext cx="1247430" cy="1515784"/>
            </a:xfrm>
            <a:prstGeom prst="rect">
              <a:avLst/>
            </a:prstGeom>
          </p:spPr>
        </p:pic>
      </p:grp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3200400" y="1737938"/>
            <a:ext cx="184665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第二部分</a:t>
            </a:r>
            <a:endParaRPr lang="zh-CN" altLang="zh-CN" sz="3600" dirty="0">
              <a:solidFill>
                <a:schemeClr val="accent1">
                  <a:lumMod val="7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3182814" y="2341369"/>
            <a:ext cx="359898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 spc="600" dirty="0" smtClean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龟 兔 赛 跑</a:t>
            </a:r>
            <a:endParaRPr lang="zh-CN" altLang="en-US" sz="4400" b="1" spc="6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2132">
            <a:off x="949796" y="536627"/>
            <a:ext cx="2147817" cy="2289654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3106613" y="3040618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youth inspirational theme class meeting </a:t>
            </a: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</a:rPr>
              <a:t>youth inspirational </a:t>
            </a:r>
            <a:endParaRPr lang="en-US" altLang="zh-CN" sz="9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theme youth </a:t>
            </a: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</a:rPr>
              <a:t>inspirational theme class </a:t>
            </a:r>
            <a:r>
              <a:rPr lang="zh-CN" altLang="en-US" sz="900" dirty="0" smtClean="0">
                <a:solidFill>
                  <a:schemeClr val="accent1">
                    <a:lumMod val="75000"/>
                  </a:schemeClr>
                </a:solidFill>
              </a:rPr>
              <a:t>meeting</a:t>
            </a:r>
            <a:endParaRPr lang="zh-CN" alt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237" y="1164320"/>
            <a:ext cx="2051717" cy="1123870"/>
          </a:xfrm>
          <a:prstGeom prst="rect">
            <a:avLst/>
          </a:prstGeom>
        </p:spPr>
      </p:pic>
      <p:sp>
        <p:nvSpPr>
          <p:cNvPr id="35" name="直角三角形 34"/>
          <p:cNvSpPr/>
          <p:nvPr/>
        </p:nvSpPr>
        <p:spPr>
          <a:xfrm rot="9012643">
            <a:off x="3038392" y="3586687"/>
            <a:ext cx="398650" cy="3162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rot="18911987">
            <a:off x="3371839" y="3834216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直角三角形 37"/>
          <p:cNvSpPr/>
          <p:nvPr/>
        </p:nvSpPr>
        <p:spPr>
          <a:xfrm rot="18911987">
            <a:off x="3966653" y="3536981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直角三角形 38"/>
          <p:cNvSpPr/>
          <p:nvPr/>
        </p:nvSpPr>
        <p:spPr>
          <a:xfrm rot="9012643">
            <a:off x="4119411" y="3920913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直角三角形 48"/>
          <p:cNvSpPr/>
          <p:nvPr/>
        </p:nvSpPr>
        <p:spPr>
          <a:xfrm rot="18911987">
            <a:off x="4534248" y="3504480"/>
            <a:ext cx="398650" cy="3162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 rot="9012643">
            <a:off x="5093720" y="3883428"/>
            <a:ext cx="180055" cy="14282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直角三角形 50"/>
          <p:cNvSpPr/>
          <p:nvPr/>
        </p:nvSpPr>
        <p:spPr>
          <a:xfrm rot="18911987">
            <a:off x="5512019" y="3576809"/>
            <a:ext cx="178955" cy="14195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50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7" grpId="0" animBg="1"/>
      <p:bldP spid="31" grpId="0" animBg="1"/>
      <p:bldP spid="30" grpId="0" animBg="1"/>
      <p:bldP spid="23" grpId="0" animBg="1"/>
      <p:bldP spid="22" grpId="0" animBg="1"/>
      <p:bldP spid="24" grpId="0" animBg="1"/>
      <p:bldP spid="25" grpId="0"/>
      <p:bldP spid="28" grpId="0"/>
      <p:bldP spid="32" grpId="0"/>
      <p:bldP spid="35" grpId="0" animBg="1"/>
      <p:bldP spid="37" grpId="0" animBg="1"/>
      <p:bldP spid="38" grpId="0" animBg="1"/>
      <p:bldP spid="39" grpId="0" animBg="1"/>
      <p:bldP spid="49" grpId="0" animBg="1"/>
      <p:bldP spid="50" grpId="0" animBg="1"/>
      <p:bldP spid="5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64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09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1AF86"/>
      </a:accent1>
      <a:accent2>
        <a:srgbClr val="FF9933"/>
      </a:accent2>
      <a:accent3>
        <a:srgbClr val="01AF86"/>
      </a:accent3>
      <a:accent4>
        <a:srgbClr val="FF9933"/>
      </a:accent4>
      <a:accent5>
        <a:srgbClr val="01AF86"/>
      </a:accent5>
      <a:accent6>
        <a:srgbClr val="FF9933"/>
      </a:accent6>
      <a:hlink>
        <a:srgbClr val="01AF86"/>
      </a:hlink>
      <a:folHlink>
        <a:srgbClr val="FF9933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1783</Words>
  <Application>Microsoft Office PowerPoint</Application>
  <PresentationFormat>全屏显示(16:9)</PresentationFormat>
  <Paragraphs>121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汉仪锐智W</vt:lpstr>
      <vt:lpstr>宋体</vt:lpstr>
      <vt:lpstr>微软雅黑</vt:lpstr>
      <vt:lpstr>Arial</vt:lpstr>
      <vt:lpstr>Arial Black</vt:lpstr>
      <vt:lpstr>Calibri</vt:lpstr>
      <vt:lpstr>Calibri Light</vt:lpstr>
      <vt:lpstr>Lato Bold</vt:lpstr>
      <vt:lpstr>Lato regular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2019-05-08T21:57:22Z</dcterms:created>
  <dcterms:modified xsi:type="dcterms:W3CDTF">2020-12-22T09:22:49Z</dcterms:modified>
</cp:coreProperties>
</file>