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tags/tag16.xml" ContentType="application/vnd.openxmlformats-officedocument.presentationml.tags+xml"/>
  <Override PartName="/ppt/notesSlides/notesSlide11.xml" ContentType="application/vnd.openxmlformats-officedocument.presentationml.notesSlide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tags/tag19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7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8.xml" ContentType="application/vnd.openxmlformats-officedocument.presentationml.notesSlide+xml"/>
  <Override PartName="/ppt/tags/tag43.xml" ContentType="application/vnd.openxmlformats-officedocument.presentationml.tags+xml"/>
  <Override PartName="/ppt/notesSlides/notesSlide19.xml" ContentType="application/vnd.openxmlformats-officedocument.presentationml.notesSlide+xml"/>
  <Override PartName="/ppt/tags/tag4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45.xml" ContentType="application/vnd.openxmlformats-officedocument.presentationml.tags+xml"/>
  <Override PartName="/ppt/notesSlides/notesSlide22.xml" ContentType="application/vnd.openxmlformats-officedocument.presentationml.notesSlide+xml"/>
  <Override PartName="/ppt/tags/tag46.xml" ContentType="application/vnd.openxmlformats-officedocument.presentationml.tags+xml"/>
  <Override PartName="/ppt/notesSlides/notesSlide23.xml" ContentType="application/vnd.openxmlformats-officedocument.presentationml.notesSlide+xml"/>
  <Override PartName="/ppt/tags/tag4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2" r:id="rId2"/>
  </p:sldMasterIdLst>
  <p:notesMasterIdLst>
    <p:notesMasterId r:id="rId29"/>
  </p:notesMasterIdLst>
  <p:sldIdLst>
    <p:sldId id="428" r:id="rId3"/>
    <p:sldId id="470" r:id="rId4"/>
    <p:sldId id="806" r:id="rId5"/>
    <p:sldId id="772" r:id="rId6"/>
    <p:sldId id="773" r:id="rId7"/>
    <p:sldId id="774" r:id="rId8"/>
    <p:sldId id="807" r:id="rId9"/>
    <p:sldId id="775" r:id="rId10"/>
    <p:sldId id="776" r:id="rId11"/>
    <p:sldId id="777" r:id="rId12"/>
    <p:sldId id="778" r:id="rId13"/>
    <p:sldId id="779" r:id="rId14"/>
    <p:sldId id="780" r:id="rId15"/>
    <p:sldId id="781" r:id="rId16"/>
    <p:sldId id="808" r:id="rId17"/>
    <p:sldId id="782" r:id="rId18"/>
    <p:sldId id="783" r:id="rId19"/>
    <p:sldId id="784" r:id="rId20"/>
    <p:sldId id="785" r:id="rId21"/>
    <p:sldId id="786" r:id="rId22"/>
    <p:sldId id="809" r:id="rId23"/>
    <p:sldId id="787" r:id="rId24"/>
    <p:sldId id="793" r:id="rId25"/>
    <p:sldId id="810" r:id="rId26"/>
    <p:sldId id="811" r:id="rId27"/>
    <p:sldId id="812" r:id="rId28"/>
  </p:sldIdLst>
  <p:sldSz cx="9144000" cy="5143500" type="screen16x9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F6FB"/>
    <a:srgbClr val="F17AA1"/>
    <a:srgbClr val="F73964"/>
    <a:srgbClr val="83DAFC"/>
    <a:srgbClr val="B6D76B"/>
    <a:srgbClr val="FFFDF4"/>
    <a:srgbClr val="F4F1EA"/>
    <a:srgbClr val="F5F2ED"/>
    <a:srgbClr val="39F7DB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12/23/2020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403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048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8CB4A1D6-230E-45EF-B18D-390C5CA8F6F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0CD353F4-D84C-4BA4-8D2B-0792FA1CFFCB}" type="slidenum">
              <a:rPr lang="zh-CN" altLang="en-US"/>
              <a:pPr fontAlgn="base"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1313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253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42835C07-24FE-4D7D-8724-040152700B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6325A4C6-1AD7-476C-8385-428A17A9CFB7}" type="slidenum">
              <a:rPr lang="zh-CN" altLang="en-US"/>
              <a:pPr fontAlgn="base"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686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6B8B12B4-2080-4CBD-8B90-08370AAE214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7A83A81B-B87F-46C9-AF28-03F5D8221CAF}" type="slidenum">
              <a:rPr lang="zh-CN" altLang="en-US"/>
              <a:pPr fontAlgn="base"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8628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88F6E27B-870F-42E8-AC3E-B8E622D3CD4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FCDB426D-C069-4B41-98AD-316B460778D5}" type="slidenum">
              <a:rPr lang="zh-CN" altLang="en-US"/>
              <a:pPr fontAlgn="base"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38843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359D691A-5DA3-4715-81B9-F757F3624EC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6DDCC8AA-B898-41DE-8232-8601B94F4723}" type="slidenum">
              <a:rPr lang="zh-CN" altLang="en-US"/>
              <a:pPr fontAlgn="base"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8957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93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4B7F5923-6358-452B-BB5A-73FEFA49641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81ADF5E4-3514-4BF3-842F-F5B1680C813A}" type="slidenum">
              <a:rPr lang="zh-CN" altLang="en-US"/>
              <a:pPr fontAlgn="base"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953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277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5C9C66E1-988B-4741-B751-7470BB4609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77828951-3847-486B-BDE1-8CB71DA73D27}" type="slidenum">
              <a:rPr lang="zh-CN" altLang="en-US"/>
              <a:pPr fontAlgn="base"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950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481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9AD13EA7-A065-4C0C-B36A-4C31DEF36D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C5BEAF9E-6F67-4D64-A6C8-A4358BDC4309}" type="slidenum">
              <a:rPr lang="zh-CN" altLang="en-US"/>
              <a:pPr fontAlgn="base">
                <a:defRPr/>
              </a:pPr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6150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686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C5651E47-0740-48E5-BA3E-66A242B9988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990C9786-8134-4E0B-A6B2-CF0E1F9F6463}" type="slidenum">
              <a:rPr lang="zh-CN" altLang="en-US"/>
              <a:pPr fontAlgn="base"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687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68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891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6DB995FA-5ECA-43A8-B775-CA4C46C342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7916E5EC-B91A-44A9-9884-FEC25E771C69}" type="slidenum">
              <a:rPr lang="zh-CN" altLang="en-US"/>
              <a:pPr fontAlgn="base">
                <a:defRPr/>
              </a:pPr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9256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5796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4096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EAC75AFF-1837-424D-B719-D753651BDB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5C633D6F-0D54-4111-B4EF-156AE23B5418}" type="slidenum">
              <a:rPr lang="zh-CN" altLang="en-US"/>
              <a:pPr fontAlgn="base"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2469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32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1E505A0E-70C6-4BD2-A7E1-E12BC33B9C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41CD6375-D9BA-4AB1-9AD5-1C2F0D209179}" type="slidenum">
              <a:rPr lang="zh-CN" altLang="en-US"/>
              <a:pPr fontAlgn="base">
                <a:defRPr/>
              </a:pPr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019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32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1E505A0E-70C6-4BD2-A7E1-E12BC33B9C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41CD6375-D9BA-4AB1-9AD5-1C2F0D209179}" type="slidenum">
              <a:rPr lang="zh-CN" altLang="en-US"/>
              <a:pPr fontAlgn="base">
                <a:defRPr/>
              </a:pPr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2375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6110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9881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66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024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14FB655B-5349-484F-A9AE-3912842BC7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909D5919-1A64-46FD-B2FA-F4E33BA528C6}" type="slidenum">
              <a:rPr lang="zh-CN" altLang="en-US"/>
              <a:pPr fontAlgn="base"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726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229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A3666A6A-9935-4F01-8CFF-183841D7647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25D15E0B-A33B-46C3-AE9B-5ED4B8F46044}" type="slidenum">
              <a:rPr lang="zh-CN" altLang="en-US"/>
              <a:pPr fontAlgn="base"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418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433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604E617A-3DEA-4464-8C07-A99A16AF26D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279F183B-EF24-4ADC-A9D5-88206E74F624}" type="slidenum">
              <a:rPr lang="zh-CN" altLang="en-US"/>
              <a:pPr fontAlgn="base"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037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329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7E718D01-75A0-46F2-A65A-E14C547C97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72EC2467-0E0C-4225-B764-52C60E6812A1}" type="slidenum">
              <a:rPr lang="zh-CN" altLang="en-US"/>
              <a:pPr fontAlgn="base"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283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  <p:sp>
        <p:nvSpPr>
          <p:cNvPr id="2" name="灯片编号占位符 3">
            <a:extLst>
              <a:ext uri="{FF2B5EF4-FFF2-40B4-BE49-F238E27FC236}">
                <a16:creationId xmlns="" xmlns:a16="http://schemas.microsoft.com/office/drawing/2014/main" id="{47708D8E-B7AF-42F4-8DDB-E44C38FBE1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defRPr/>
            </a:pPr>
            <a:fld id="{2A85AE41-37C9-4AED-8380-F02FAA210E1B}" type="slidenum">
              <a:rPr lang="zh-CN" altLang="en-US"/>
              <a:pPr fontAlgn="base"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289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"/>
            <a:ext cx="9144000" cy="514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571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628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331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56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355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004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37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43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847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4277410-F292-4F8E-8160-A8DECF796972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C9F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609600" y="209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分析说明</a:t>
            </a:r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301555" y="291354"/>
            <a:ext cx="325975" cy="210307"/>
            <a:chOff x="112059" y="273060"/>
            <a:chExt cx="416858" cy="268941"/>
          </a:xfrm>
        </p:grpSpPr>
        <p:sp>
          <p:nvSpPr>
            <p:cNvPr id="2" name="椭圆 1"/>
            <p:cNvSpPr/>
            <p:nvPr userDrawn="1"/>
          </p:nvSpPr>
          <p:spPr>
            <a:xfrm>
              <a:off x="112059" y="273060"/>
              <a:ext cx="268941" cy="2689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 userDrawn="1"/>
          </p:nvSpPr>
          <p:spPr>
            <a:xfrm>
              <a:off x="259976" y="273060"/>
              <a:ext cx="268941" cy="26894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0664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2C2D35E-1ADE-44C2-A13E-FE3612A67D3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C9F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536645" y="221218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</a:rPr>
              <a:t>PDCA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循环运用与流程图</a:t>
            </a: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228600" y="303022"/>
            <a:ext cx="325975" cy="210307"/>
            <a:chOff x="112059" y="273060"/>
            <a:chExt cx="416858" cy="268941"/>
          </a:xfrm>
        </p:grpSpPr>
        <p:sp>
          <p:nvSpPr>
            <p:cNvPr id="14" name="椭圆 13"/>
            <p:cNvSpPr/>
            <p:nvPr userDrawn="1"/>
          </p:nvSpPr>
          <p:spPr>
            <a:xfrm>
              <a:off x="112059" y="273060"/>
              <a:ext cx="268941" cy="2689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259976" y="273060"/>
              <a:ext cx="268941" cy="26894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007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85A7BC24-345E-41B3-BB5D-727CFE6EFAA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C9F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 userDrawn="1"/>
        </p:nvSpPr>
        <p:spPr>
          <a:xfrm>
            <a:off x="536645" y="221218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</a:rPr>
              <a:t>PDCA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循环的特点</a:t>
            </a: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228600" y="303022"/>
            <a:ext cx="325975" cy="210307"/>
            <a:chOff x="112059" y="273060"/>
            <a:chExt cx="416858" cy="268941"/>
          </a:xfrm>
        </p:grpSpPr>
        <p:sp>
          <p:nvSpPr>
            <p:cNvPr id="14" name="椭圆 13"/>
            <p:cNvSpPr/>
            <p:nvPr userDrawn="1"/>
          </p:nvSpPr>
          <p:spPr>
            <a:xfrm>
              <a:off x="112059" y="273060"/>
              <a:ext cx="268941" cy="2689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 userDrawn="1"/>
          </p:nvSpPr>
          <p:spPr>
            <a:xfrm>
              <a:off x="259976" y="273060"/>
              <a:ext cx="268941" cy="26894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580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2ECF286-529E-4E06-849B-185094369E4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C9F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 userDrawn="1"/>
        </p:nvSpPr>
        <p:spPr>
          <a:xfrm>
            <a:off x="536645" y="221218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危急值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</a:rPr>
              <a:t>PDCA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</a:rPr>
              <a:t>管理举例</a:t>
            </a: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28600" y="303022"/>
            <a:ext cx="325975" cy="210307"/>
            <a:chOff x="112059" y="273060"/>
            <a:chExt cx="416858" cy="268941"/>
          </a:xfrm>
        </p:grpSpPr>
        <p:sp>
          <p:nvSpPr>
            <p:cNvPr id="8" name="椭圆 7"/>
            <p:cNvSpPr/>
            <p:nvPr userDrawn="1"/>
          </p:nvSpPr>
          <p:spPr>
            <a:xfrm>
              <a:off x="112059" y="273060"/>
              <a:ext cx="268941" cy="2689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 userDrawn="1"/>
          </p:nvSpPr>
          <p:spPr>
            <a:xfrm>
              <a:off x="259976" y="273060"/>
              <a:ext cx="268941" cy="26894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345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308064C-8E8A-45F2-BEE3-9C23656E95BB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C9F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01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4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676" r:id="rId2"/>
    <p:sldLayoutId id="2147483714" r:id="rId3"/>
    <p:sldLayoutId id="2147483715" r:id="rId4"/>
    <p:sldLayoutId id="2147483716" r:id="rId5"/>
    <p:sldLayoutId id="2147483717" r:id="rId6"/>
    <p:sldLayoutId id="2147483741" r:id="rId7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6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23.xml"/><Relationship Id="rId7" Type="http://schemas.openxmlformats.org/officeDocument/2006/relationships/slideLayout" Target="../slideLayouts/slideLayout4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notesSlide" Target="../notesSlides/notesSlide18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slideLayout" Target="../slideLayouts/slideLayout4.xml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10" Type="http://schemas.openxmlformats.org/officeDocument/2006/relationships/tags" Target="../tags/tag36.xml"/><Relationship Id="rId19" Type="http://schemas.openxmlformats.org/officeDocument/2006/relationships/image" Target="../media/image5.png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3.png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4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215304" y="3275537"/>
            <a:ext cx="3224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accent1"/>
                </a:solidFill>
                <a:latin typeface="+mn-ea"/>
              </a:rPr>
              <a:t>graduation thesis defense report graduation thesis defense report thesis graduation thesis defense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191000" y="1709091"/>
            <a:ext cx="3300904" cy="133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4900" b="1" dirty="0">
                <a:solidFill>
                  <a:schemeClr val="accent1"/>
                </a:solidFill>
                <a:latin typeface="+mn-ea"/>
                <a:ea typeface="+mn-ea"/>
              </a:rPr>
              <a:t>PDCA</a:t>
            </a:r>
            <a:r>
              <a:rPr lang="zh-CN" altLang="en-US" sz="4900" b="1" dirty="0">
                <a:solidFill>
                  <a:schemeClr val="accent2"/>
                </a:solidFill>
                <a:latin typeface="+mn-ea"/>
                <a:ea typeface="+mn-ea"/>
              </a:rPr>
              <a:t>循环</a:t>
            </a:r>
            <a:endParaRPr lang="en-US" altLang="zh-CN" sz="4900" b="1" dirty="0">
              <a:solidFill>
                <a:schemeClr val="accent2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4050" b="1" dirty="0">
                <a:solidFill>
                  <a:srgbClr val="404040"/>
                </a:solidFill>
                <a:latin typeface="+mn-ea"/>
                <a:ea typeface="+mn-ea"/>
              </a:rPr>
              <a:t>工作方法培训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B7A7ED6-9650-4727-A1FD-D2240A1DA400}"/>
              </a:ext>
            </a:extLst>
          </p:cNvPr>
          <p:cNvSpPr/>
          <p:nvPr/>
        </p:nvSpPr>
        <p:spPr>
          <a:xfrm>
            <a:off x="4291504" y="3009209"/>
            <a:ext cx="2971800" cy="2616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100" kern="0" spc="300" dirty="0">
                <a:solidFill>
                  <a:schemeClr val="bg1"/>
                </a:solidFill>
                <a:latin typeface="+mn-ea"/>
                <a:cs typeface="+mj-cs"/>
              </a:rPr>
              <a:t>培训人：某某某     部门：某某部</a:t>
            </a:r>
            <a:endParaRPr lang="zh-CN" altLang="en-US" sz="300" kern="0" spc="3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18491"/>
            <a:ext cx="3605859" cy="360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9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3" name="组合 5"/>
          <p:cNvGrpSpPr>
            <a:grpSpLocks/>
          </p:cNvGrpSpPr>
          <p:nvPr/>
        </p:nvGrpSpPr>
        <p:grpSpPr bwMode="auto">
          <a:xfrm>
            <a:off x="3686247" y="3692343"/>
            <a:ext cx="1064743" cy="784408"/>
            <a:chOff x="7732148" y="4202953"/>
            <a:chExt cx="1911477" cy="1407594"/>
          </a:xfrm>
        </p:grpSpPr>
        <p:sp>
          <p:nvSpPr>
            <p:cNvPr id="2" name="泪滴形 1">
              <a:extLst>
                <a:ext uri="{FF2B5EF4-FFF2-40B4-BE49-F238E27FC236}">
                  <a16:creationId xmlns="" xmlns:a16="http://schemas.microsoft.com/office/drawing/2014/main" id="{A0E0A4B4-1BF6-4724-9DF9-62CA1F36D3D1}"/>
                </a:ext>
              </a:extLst>
            </p:cNvPr>
            <p:cNvSpPr/>
            <p:nvPr/>
          </p:nvSpPr>
          <p:spPr>
            <a:xfrm rot="8179273">
              <a:off x="7732148" y="4202953"/>
              <a:ext cx="1344702" cy="1344117"/>
            </a:xfrm>
            <a:prstGeom prst="teardrop">
              <a:avLst>
                <a:gd name="adj" fmla="val 6738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100" noProof="1"/>
            </a:p>
          </p:txBody>
        </p:sp>
        <p:sp>
          <p:nvSpPr>
            <p:cNvPr id="23" name="泪滴形 22">
              <a:extLst>
                <a:ext uri="{FF2B5EF4-FFF2-40B4-BE49-F238E27FC236}">
                  <a16:creationId xmlns="" xmlns:a16="http://schemas.microsoft.com/office/drawing/2014/main" id="{21460676-619B-4C6A-A35B-3C992C7A6B88}"/>
                </a:ext>
              </a:extLst>
            </p:cNvPr>
            <p:cNvSpPr/>
            <p:nvPr/>
          </p:nvSpPr>
          <p:spPr>
            <a:xfrm rot="8179273">
              <a:off x="8775205" y="4742505"/>
              <a:ext cx="868420" cy="868042"/>
            </a:xfrm>
            <a:prstGeom prst="teardrop">
              <a:avLst>
                <a:gd name="adj" fmla="val 68876"/>
              </a:avLst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100" noProof="1"/>
            </a:p>
          </p:txBody>
        </p:sp>
        <p:sp>
          <p:nvSpPr>
            <p:cNvPr id="19477" name="矩形 4"/>
            <p:cNvSpPr>
              <a:spLocks noChangeArrowheads="1"/>
            </p:cNvSpPr>
            <p:nvPr/>
          </p:nvSpPr>
          <p:spPr bwMode="auto">
            <a:xfrm>
              <a:off x="7937474" y="4626478"/>
              <a:ext cx="884057" cy="49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主因</a:t>
              </a:r>
            </a:p>
          </p:txBody>
        </p:sp>
        <p:sp>
          <p:nvSpPr>
            <p:cNvPr id="19478" name="矩形 27"/>
            <p:cNvSpPr>
              <a:spLocks noChangeArrowheads="1"/>
            </p:cNvSpPr>
            <p:nvPr/>
          </p:nvSpPr>
          <p:spPr bwMode="auto">
            <a:xfrm>
              <a:off x="8725514" y="4949148"/>
              <a:ext cx="884057" cy="497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次因</a:t>
              </a:r>
            </a:p>
          </p:txBody>
        </p:sp>
      </p:grpSp>
      <p:grpSp>
        <p:nvGrpSpPr>
          <p:cNvPr id="19464" name="组合 19"/>
          <p:cNvGrpSpPr>
            <a:grpSpLocks/>
          </p:cNvGrpSpPr>
          <p:nvPr/>
        </p:nvGrpSpPr>
        <p:grpSpPr bwMode="auto">
          <a:xfrm>
            <a:off x="1258507" y="3750368"/>
            <a:ext cx="2297906" cy="496306"/>
            <a:chOff x="5229013" y="4576313"/>
            <a:chExt cx="3063852" cy="661844"/>
          </a:xfrm>
        </p:grpSpPr>
        <p:grpSp>
          <p:nvGrpSpPr>
            <p:cNvPr id="19471" name="组合 15"/>
            <p:cNvGrpSpPr>
              <a:grpSpLocks/>
            </p:cNvGrpSpPr>
            <p:nvPr/>
          </p:nvGrpSpPr>
          <p:grpSpPr bwMode="auto">
            <a:xfrm>
              <a:off x="5229013" y="4576313"/>
              <a:ext cx="2336587" cy="661844"/>
              <a:chOff x="5177588" y="4653744"/>
              <a:chExt cx="2336587" cy="661844"/>
            </a:xfrm>
          </p:grpSpPr>
          <p:sp>
            <p:nvSpPr>
              <p:cNvPr id="19473" name="矩形 2"/>
              <p:cNvSpPr>
                <a:spLocks noChangeArrowheads="1"/>
              </p:cNvSpPr>
              <p:nvPr/>
            </p:nvSpPr>
            <p:spPr bwMode="auto">
              <a:xfrm>
                <a:off x="5212378" y="4699939"/>
                <a:ext cx="2301797" cy="6156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区分主因和次因是最有效解决题目的关键。</a:t>
                </a:r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="" xmlns:a16="http://schemas.microsoft.com/office/drawing/2014/main" id="{F03881BD-C775-4D42-BCE5-B33AEA920D99}"/>
                  </a:ext>
                </a:extLst>
              </p:cNvPr>
              <p:cNvSpPr/>
              <p:nvPr/>
            </p:nvSpPr>
            <p:spPr>
              <a:xfrm>
                <a:off x="5177588" y="4653744"/>
                <a:ext cx="2276457" cy="650976"/>
              </a:xfrm>
              <a:prstGeom prst="roundRect">
                <a:avLst>
                  <a:gd name="adj" fmla="val 0"/>
                </a:avLst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defRPr/>
                </a:pPr>
                <a:endParaRPr lang="zh-CN" altLang="en-US" sz="1350" noProof="1"/>
              </a:p>
            </p:txBody>
          </p:sp>
        </p:grpSp>
        <p:cxnSp>
          <p:nvCxnSpPr>
            <p:cNvPr id="19" name="直接箭头连接符 18">
              <a:extLst>
                <a:ext uri="{FF2B5EF4-FFF2-40B4-BE49-F238E27FC236}">
                  <a16:creationId xmlns="" xmlns:a16="http://schemas.microsoft.com/office/drawing/2014/main" id="{8C8CBCE1-B3BB-4C6F-8650-65D561F7DE59}"/>
                </a:ext>
              </a:extLst>
            </p:cNvPr>
            <p:cNvCxnSpPr/>
            <p:nvPr/>
          </p:nvCxnSpPr>
          <p:spPr>
            <a:xfrm>
              <a:off x="7491184" y="4914502"/>
              <a:ext cx="801681" cy="0"/>
            </a:xfrm>
            <a:prstGeom prst="straightConnector1">
              <a:avLst/>
            </a:prstGeom>
            <a:ln w="127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9"/>
          <p:cNvSpPr>
            <a:spLocks noChangeArrowheads="1"/>
          </p:cNvSpPr>
          <p:nvPr/>
        </p:nvSpPr>
        <p:spPr bwMode="auto">
          <a:xfrm>
            <a:off x="1227314" y="2571750"/>
            <a:ext cx="369689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影响质量的因素往往是多方面的，可能涉及人方法、仪器、设备、材料、环境等。每项大的影响因素中又包含小的因素。应在诸多因素中找出影响质量的最主要、最直接的因素。</a:t>
            </a:r>
          </a:p>
        </p:txBody>
      </p:sp>
      <p:sp>
        <p:nvSpPr>
          <p:cNvPr id="34" name="矩形 10"/>
          <p:cNvSpPr>
            <a:spLocks noChangeArrowheads="1"/>
          </p:cNvSpPr>
          <p:nvPr/>
        </p:nvSpPr>
        <p:spPr bwMode="auto">
          <a:xfrm>
            <a:off x="1215844" y="1743730"/>
            <a:ext cx="305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PDCA——P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</a:p>
        </p:txBody>
      </p:sp>
      <p:grpSp>
        <p:nvGrpSpPr>
          <p:cNvPr id="37" name="组合 16"/>
          <p:cNvGrpSpPr>
            <a:grpSpLocks/>
          </p:cNvGrpSpPr>
          <p:nvPr/>
        </p:nvGrpSpPr>
        <p:grpSpPr bwMode="auto">
          <a:xfrm>
            <a:off x="1316016" y="2259978"/>
            <a:ext cx="3629957" cy="323165"/>
            <a:chOff x="4936398" y="2759619"/>
            <a:chExt cx="4840810" cy="430951"/>
          </a:xfrm>
        </p:grpSpPr>
        <p:sp>
          <p:nvSpPr>
            <p:cNvPr id="39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7016111" y="697372"/>
              <a:ext cx="362005" cy="4521431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40" name="矩形 56"/>
            <p:cNvSpPr>
              <a:spLocks noChangeArrowheads="1"/>
            </p:cNvSpPr>
            <p:nvPr/>
          </p:nvSpPr>
          <p:spPr bwMode="auto">
            <a:xfrm>
              <a:off x="4936398" y="2759619"/>
              <a:ext cx="4840810" cy="43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步骤三 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找出影响质量的主要因素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105400" y="1428750"/>
            <a:ext cx="2898956" cy="2655563"/>
            <a:chOff x="5305407" y="1364883"/>
            <a:chExt cx="2898956" cy="2655563"/>
          </a:xfrm>
        </p:grpSpPr>
        <p:sp>
          <p:nvSpPr>
            <p:cNvPr id="42" name="Freeform 101"/>
            <p:cNvSpPr>
              <a:spLocks noEditPoints="1"/>
            </p:cNvSpPr>
            <p:nvPr/>
          </p:nvSpPr>
          <p:spPr bwMode="auto">
            <a:xfrm rot="21251696">
              <a:off x="6310263" y="1370245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3" name="Freeform 102"/>
            <p:cNvSpPr>
              <a:spLocks noEditPoints="1"/>
            </p:cNvSpPr>
            <p:nvPr/>
          </p:nvSpPr>
          <p:spPr bwMode="auto">
            <a:xfrm rot="19451342">
              <a:off x="6353456" y="2332305"/>
              <a:ext cx="1850907" cy="1445656"/>
            </a:xfrm>
            <a:custGeom>
              <a:avLst/>
              <a:gdLst>
                <a:gd name="T0" fmla="*/ 193 w 200"/>
                <a:gd name="T1" fmla="*/ 61 h 156"/>
                <a:gd name="T2" fmla="*/ 88 w 200"/>
                <a:gd name="T3" fmla="*/ 9 h 156"/>
                <a:gd name="T4" fmla="*/ 7 w 200"/>
                <a:gd name="T5" fmla="*/ 95 h 156"/>
                <a:gd name="T6" fmla="*/ 113 w 200"/>
                <a:gd name="T7" fmla="*/ 147 h 156"/>
                <a:gd name="T8" fmla="*/ 193 w 200"/>
                <a:gd name="T9" fmla="*/ 61 h 156"/>
                <a:gd name="T10" fmla="*/ 27 w 200"/>
                <a:gd name="T11" fmla="*/ 78 h 156"/>
                <a:gd name="T12" fmla="*/ 90 w 200"/>
                <a:gd name="T13" fmla="*/ 11 h 156"/>
                <a:gd name="T14" fmla="*/ 172 w 200"/>
                <a:gd name="T15" fmla="*/ 51 h 156"/>
                <a:gd name="T16" fmla="*/ 109 w 200"/>
                <a:gd name="T17" fmla="*/ 118 h 156"/>
                <a:gd name="T18" fmla="*/ 27 w 200"/>
                <a:gd name="T19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56">
                  <a:moveTo>
                    <a:pt x="193" y="61"/>
                  </a:moveTo>
                  <a:cubicBezTo>
                    <a:pt x="186" y="23"/>
                    <a:pt x="139" y="0"/>
                    <a:pt x="88" y="9"/>
                  </a:cubicBezTo>
                  <a:cubicBezTo>
                    <a:pt x="36" y="18"/>
                    <a:pt x="0" y="57"/>
                    <a:pt x="7" y="95"/>
                  </a:cubicBezTo>
                  <a:cubicBezTo>
                    <a:pt x="14" y="133"/>
                    <a:pt x="61" y="156"/>
                    <a:pt x="113" y="147"/>
                  </a:cubicBezTo>
                  <a:cubicBezTo>
                    <a:pt x="164" y="138"/>
                    <a:pt x="200" y="99"/>
                    <a:pt x="193" y="61"/>
                  </a:cubicBezTo>
                  <a:close/>
                  <a:moveTo>
                    <a:pt x="27" y="78"/>
                  </a:moveTo>
                  <a:cubicBezTo>
                    <a:pt x="22" y="48"/>
                    <a:pt x="50" y="18"/>
                    <a:pt x="90" y="11"/>
                  </a:cubicBezTo>
                  <a:cubicBezTo>
                    <a:pt x="130" y="4"/>
                    <a:pt x="167" y="22"/>
                    <a:pt x="172" y="51"/>
                  </a:cubicBezTo>
                  <a:cubicBezTo>
                    <a:pt x="177" y="81"/>
                    <a:pt x="149" y="111"/>
                    <a:pt x="109" y="118"/>
                  </a:cubicBezTo>
                  <a:cubicBezTo>
                    <a:pt x="69" y="125"/>
                    <a:pt x="32" y="107"/>
                    <a:pt x="27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4" name="Freeform 103"/>
            <p:cNvSpPr>
              <a:spLocks noEditPoints="1"/>
            </p:cNvSpPr>
            <p:nvPr/>
          </p:nvSpPr>
          <p:spPr bwMode="auto">
            <a:xfrm rot="1050825">
              <a:off x="5424972" y="1364883"/>
              <a:ext cx="1414482" cy="1835320"/>
            </a:xfrm>
            <a:custGeom>
              <a:avLst/>
              <a:gdLst>
                <a:gd name="T0" fmla="*/ 63 w 153"/>
                <a:gd name="T1" fmla="*/ 193 h 198"/>
                <a:gd name="T2" fmla="*/ 146 w 153"/>
                <a:gd name="T3" fmla="*/ 109 h 198"/>
                <a:gd name="T4" fmla="*/ 90 w 153"/>
                <a:gd name="T5" fmla="*/ 5 h 198"/>
                <a:gd name="T6" fmla="*/ 7 w 153"/>
                <a:gd name="T7" fmla="*/ 89 h 198"/>
                <a:gd name="T8" fmla="*/ 63 w 153"/>
                <a:gd name="T9" fmla="*/ 193 h 198"/>
                <a:gd name="T10" fmla="*/ 100 w 153"/>
                <a:gd name="T11" fmla="*/ 30 h 198"/>
                <a:gd name="T12" fmla="*/ 143 w 153"/>
                <a:gd name="T13" fmla="*/ 110 h 198"/>
                <a:gd name="T14" fmla="*/ 79 w 153"/>
                <a:gd name="T15" fmla="*/ 176 h 198"/>
                <a:gd name="T16" fmla="*/ 35 w 153"/>
                <a:gd name="T17" fmla="*/ 95 h 198"/>
                <a:gd name="T18" fmla="*/ 100 w 153"/>
                <a:gd name="T19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98">
                  <a:moveTo>
                    <a:pt x="63" y="193"/>
                  </a:moveTo>
                  <a:cubicBezTo>
                    <a:pt x="101" y="198"/>
                    <a:pt x="138" y="161"/>
                    <a:pt x="146" y="109"/>
                  </a:cubicBezTo>
                  <a:cubicBezTo>
                    <a:pt x="153" y="57"/>
                    <a:pt x="128" y="11"/>
                    <a:pt x="90" y="5"/>
                  </a:cubicBezTo>
                  <a:cubicBezTo>
                    <a:pt x="51" y="0"/>
                    <a:pt x="14" y="37"/>
                    <a:pt x="7" y="89"/>
                  </a:cubicBezTo>
                  <a:cubicBezTo>
                    <a:pt x="0" y="141"/>
                    <a:pt x="25" y="187"/>
                    <a:pt x="63" y="193"/>
                  </a:cubicBezTo>
                  <a:close/>
                  <a:moveTo>
                    <a:pt x="100" y="30"/>
                  </a:moveTo>
                  <a:cubicBezTo>
                    <a:pt x="129" y="34"/>
                    <a:pt x="149" y="70"/>
                    <a:pt x="143" y="110"/>
                  </a:cubicBezTo>
                  <a:cubicBezTo>
                    <a:pt x="137" y="151"/>
                    <a:pt x="109" y="180"/>
                    <a:pt x="79" y="176"/>
                  </a:cubicBezTo>
                  <a:cubicBezTo>
                    <a:pt x="49" y="171"/>
                    <a:pt x="29" y="135"/>
                    <a:pt x="35" y="95"/>
                  </a:cubicBezTo>
                  <a:cubicBezTo>
                    <a:pt x="41" y="55"/>
                    <a:pt x="70" y="25"/>
                    <a:pt x="10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5" name="Freeform 101"/>
            <p:cNvSpPr>
              <a:spLocks noEditPoints="1"/>
            </p:cNvSpPr>
            <p:nvPr/>
          </p:nvSpPr>
          <p:spPr bwMode="auto">
            <a:xfrm flipH="1" flipV="1">
              <a:off x="5305407" y="2282543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 rot="1745622">
              <a:off x="5897145" y="2090971"/>
              <a:ext cx="5036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plan</a:t>
              </a:r>
              <a:endParaRPr lang="zh-CN" altLang="en-US" sz="12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rot="2317237">
              <a:off x="7075020" y="3043830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do</a:t>
              </a:r>
            </a:p>
          </p:txBody>
        </p:sp>
        <p:sp>
          <p:nvSpPr>
            <p:cNvPr id="48" name="矩形 47"/>
            <p:cNvSpPr/>
            <p:nvPr/>
          </p:nvSpPr>
          <p:spPr>
            <a:xfrm rot="18323963">
              <a:off x="6788513" y="1977620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action</a:t>
              </a:r>
            </a:p>
          </p:txBody>
        </p:sp>
        <p:sp>
          <p:nvSpPr>
            <p:cNvPr id="52" name="矩形 51"/>
            <p:cNvSpPr/>
            <p:nvPr/>
          </p:nvSpPr>
          <p:spPr>
            <a:xfrm rot="18323963">
              <a:off x="5996777" y="3127351"/>
              <a:ext cx="6030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check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69707123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10" name="组合 24"/>
          <p:cNvGrpSpPr>
            <a:grpSpLocks/>
          </p:cNvGrpSpPr>
          <p:nvPr/>
        </p:nvGrpSpPr>
        <p:grpSpPr bwMode="auto">
          <a:xfrm>
            <a:off x="1303819" y="2558555"/>
            <a:ext cx="2553891" cy="2038170"/>
            <a:chOff x="1354227" y="3488568"/>
            <a:chExt cx="3404044" cy="2717500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10FC3463-766B-49C4-83F1-E7423BFED508}"/>
                </a:ext>
              </a:extLst>
            </p:cNvPr>
            <p:cNvSpPr/>
            <p:nvPr/>
          </p:nvSpPr>
          <p:spPr>
            <a:xfrm>
              <a:off x="1354227" y="5344313"/>
              <a:ext cx="3404044" cy="86175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计划的内容如何完成好，需要将方案步骤具体化，逐一制定对策，明确回答出方案中的“</a:t>
              </a:r>
              <a:r>
                <a:rPr lang="en-US" altLang="zh-CN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5W1H”</a:t>
              </a:r>
              <a:r>
                <a:rPr lang="zh-CN" altLang="en-US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即</a:t>
              </a:r>
              <a:r>
                <a:rPr lang="en-US" altLang="zh-CN" sz="12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  <a:endParaRPr lang="zh-CN" altLang="en-US" sz="12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522" name="组合 23"/>
            <p:cNvGrpSpPr>
              <a:grpSpLocks/>
            </p:cNvGrpSpPr>
            <p:nvPr/>
          </p:nvGrpSpPr>
          <p:grpSpPr bwMode="auto">
            <a:xfrm>
              <a:off x="1917601" y="3488568"/>
              <a:ext cx="1855164" cy="1855746"/>
              <a:chOff x="1841533" y="3792004"/>
              <a:chExt cx="1855164" cy="1855746"/>
            </a:xfrm>
          </p:grpSpPr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FB427FDB-794D-4AAE-9261-1E34DA511D9B}"/>
                  </a:ext>
                </a:extLst>
              </p:cNvPr>
              <p:cNvSpPr/>
              <p:nvPr/>
            </p:nvSpPr>
            <p:spPr>
              <a:xfrm>
                <a:off x="1841533" y="3792004"/>
                <a:ext cx="1855164" cy="185574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defRPr/>
                </a:pPr>
                <a:endParaRPr lang="zh-CN" altLang="en-US" sz="1350" noProof="1"/>
              </a:p>
            </p:txBody>
          </p:sp>
          <p:sp>
            <p:nvSpPr>
              <p:cNvPr id="21524" name="矩形 20"/>
              <p:cNvSpPr>
                <a:spLocks noChangeArrowheads="1"/>
              </p:cNvSpPr>
              <p:nvPr/>
            </p:nvSpPr>
            <p:spPr bwMode="auto">
              <a:xfrm>
                <a:off x="1960304" y="4396335"/>
                <a:ext cx="1615711" cy="6770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eaLnBrk="1" hangingPunct="1"/>
                <a:r>
                  <a:rPr lang="en-US" altLang="zh-CN" sz="27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5W1H</a:t>
                </a:r>
                <a:endParaRPr lang="zh-CN" altLang="en-US" sz="2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1511" name="组合 29"/>
          <p:cNvGrpSpPr>
            <a:grpSpLocks/>
          </p:cNvGrpSpPr>
          <p:nvPr/>
        </p:nvGrpSpPr>
        <p:grpSpPr bwMode="auto">
          <a:xfrm>
            <a:off x="3956353" y="2504955"/>
            <a:ext cx="2718197" cy="2086725"/>
            <a:chOff x="5101347" y="3497354"/>
            <a:chExt cx="3623617" cy="2782689"/>
          </a:xfrm>
        </p:grpSpPr>
        <p:sp>
          <p:nvSpPr>
            <p:cNvPr id="21519" name="矩形 13"/>
            <p:cNvSpPr>
              <a:spLocks noChangeArrowheads="1"/>
            </p:cNvSpPr>
            <p:nvPr/>
          </p:nvSpPr>
          <p:spPr bwMode="auto">
            <a:xfrm>
              <a:off x="5364348" y="3497354"/>
              <a:ext cx="3360616" cy="2782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lnSpc>
                  <a:spcPct val="180000"/>
                </a:lnSpc>
              </a:pPr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为什么制定该措施</a:t>
              </a:r>
              <a:r>
                <a:rPr lang="en-US" altLang="zh-CN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(Why)?</a:t>
              </a: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达到什么目标</a:t>
              </a:r>
              <a:r>
                <a:rPr lang="en-US" altLang="zh-CN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(What)?</a:t>
              </a: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在何处执行</a:t>
              </a:r>
              <a:r>
                <a:rPr lang="en-US" altLang="zh-CN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(Where)?</a:t>
              </a: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由谁负责完成</a:t>
              </a:r>
              <a:r>
                <a:rPr lang="en-US" altLang="zh-CN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(Who)?</a:t>
              </a: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什么时间完成</a:t>
              </a:r>
              <a:r>
                <a:rPr lang="en-US" altLang="zh-CN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(When)?</a:t>
              </a:r>
            </a:p>
            <a:p>
              <a:pPr eaLnBrk="1" hangingPunct="1">
                <a:lnSpc>
                  <a:spcPct val="180000"/>
                </a:lnSpc>
              </a:pPr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如何完成</a:t>
              </a:r>
              <a:r>
                <a:rPr lang="en-US" altLang="zh-CN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(How)?</a:t>
              </a:r>
            </a:p>
          </p:txBody>
        </p:sp>
        <p:sp>
          <p:nvSpPr>
            <p:cNvPr id="26" name="右大括号 25">
              <a:extLst>
                <a:ext uri="{FF2B5EF4-FFF2-40B4-BE49-F238E27FC236}">
                  <a16:creationId xmlns="" xmlns:a16="http://schemas.microsoft.com/office/drawing/2014/main" id="{74860FC5-17C7-4220-A3CA-0F7A448B89D4}"/>
                </a:ext>
              </a:extLst>
            </p:cNvPr>
            <p:cNvSpPr/>
            <p:nvPr/>
          </p:nvSpPr>
          <p:spPr>
            <a:xfrm flipH="1">
              <a:off x="5101347" y="3703758"/>
              <a:ext cx="263478" cy="2338714"/>
            </a:xfrm>
            <a:prstGeom prst="rightBrace">
              <a:avLst>
                <a:gd name="adj1" fmla="val 105630"/>
                <a:gd name="adj2" fmla="val 50000"/>
              </a:avLst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</p:grpSp>
      <p:sp>
        <p:nvSpPr>
          <p:cNvPr id="25" name="矩形 9"/>
          <p:cNvSpPr>
            <a:spLocks noChangeArrowheads="1"/>
          </p:cNvSpPr>
          <p:nvPr/>
        </p:nvSpPr>
        <p:spPr bwMode="auto">
          <a:xfrm>
            <a:off x="1342589" y="1723370"/>
            <a:ext cx="7150781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目标可以是定性</a:t>
            </a:r>
            <a:r>
              <a:rPr lang="en-US" altLang="zh-CN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定量化的，能够用数量来表示的指标要尽可能量化，不能用数量来表示的指标也要明确。目标是用来衡量实验效果的指标，所以设定应该有依据，要通过充分的现状调查和比较来获得。</a:t>
            </a:r>
          </a:p>
        </p:txBody>
      </p:sp>
      <p:sp>
        <p:nvSpPr>
          <p:cNvPr id="27" name="矩形 10"/>
          <p:cNvSpPr>
            <a:spLocks noChangeArrowheads="1"/>
          </p:cNvSpPr>
          <p:nvPr/>
        </p:nvSpPr>
        <p:spPr bwMode="auto">
          <a:xfrm>
            <a:off x="1331120" y="895350"/>
            <a:ext cx="305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PDCA——P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</a:p>
        </p:txBody>
      </p:sp>
      <p:grpSp>
        <p:nvGrpSpPr>
          <p:cNvPr id="30" name="组合 16"/>
          <p:cNvGrpSpPr>
            <a:grpSpLocks/>
          </p:cNvGrpSpPr>
          <p:nvPr/>
        </p:nvGrpSpPr>
        <p:grpSpPr bwMode="auto">
          <a:xfrm>
            <a:off x="1431290" y="1411598"/>
            <a:ext cx="6798311" cy="323165"/>
            <a:chOff x="4936396" y="2759619"/>
            <a:chExt cx="9066039" cy="430951"/>
          </a:xfrm>
        </p:grpSpPr>
        <p:sp>
          <p:nvSpPr>
            <p:cNvPr id="31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9288413" y="-1574930"/>
              <a:ext cx="362005" cy="9066039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33" name="矩形 56"/>
            <p:cNvSpPr>
              <a:spLocks noChangeArrowheads="1"/>
            </p:cNvSpPr>
            <p:nvPr/>
          </p:nvSpPr>
          <p:spPr bwMode="auto">
            <a:xfrm>
              <a:off x="4936398" y="2759619"/>
              <a:ext cx="4840810" cy="43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步骤四 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设定目标，制定对策 </a:t>
              </a:r>
            </a:p>
          </p:txBody>
        </p:sp>
      </p:grpSp>
      <p:sp>
        <p:nvSpPr>
          <p:cNvPr id="34" name="矩形 10"/>
          <p:cNvSpPr>
            <a:spLocks noChangeArrowheads="1"/>
          </p:cNvSpPr>
          <p:nvPr/>
        </p:nvSpPr>
        <p:spPr bwMode="auto">
          <a:xfrm>
            <a:off x="6379369" y="2224879"/>
            <a:ext cx="1194558" cy="264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16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166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104356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832491" y="1440187"/>
            <a:ext cx="2898956" cy="2655563"/>
            <a:chOff x="5305407" y="1364883"/>
            <a:chExt cx="2898956" cy="2655563"/>
          </a:xfrm>
        </p:grpSpPr>
        <p:sp>
          <p:nvSpPr>
            <p:cNvPr id="25" name="Freeform 101"/>
            <p:cNvSpPr>
              <a:spLocks noEditPoints="1"/>
            </p:cNvSpPr>
            <p:nvPr/>
          </p:nvSpPr>
          <p:spPr bwMode="auto">
            <a:xfrm rot="21251696">
              <a:off x="6310263" y="1370245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7" name="Freeform 102"/>
            <p:cNvSpPr>
              <a:spLocks noEditPoints="1"/>
            </p:cNvSpPr>
            <p:nvPr/>
          </p:nvSpPr>
          <p:spPr bwMode="auto">
            <a:xfrm rot="19451342">
              <a:off x="6353456" y="2332305"/>
              <a:ext cx="1850907" cy="1445656"/>
            </a:xfrm>
            <a:custGeom>
              <a:avLst/>
              <a:gdLst>
                <a:gd name="T0" fmla="*/ 193 w 200"/>
                <a:gd name="T1" fmla="*/ 61 h 156"/>
                <a:gd name="T2" fmla="*/ 88 w 200"/>
                <a:gd name="T3" fmla="*/ 9 h 156"/>
                <a:gd name="T4" fmla="*/ 7 w 200"/>
                <a:gd name="T5" fmla="*/ 95 h 156"/>
                <a:gd name="T6" fmla="*/ 113 w 200"/>
                <a:gd name="T7" fmla="*/ 147 h 156"/>
                <a:gd name="T8" fmla="*/ 193 w 200"/>
                <a:gd name="T9" fmla="*/ 61 h 156"/>
                <a:gd name="T10" fmla="*/ 27 w 200"/>
                <a:gd name="T11" fmla="*/ 78 h 156"/>
                <a:gd name="T12" fmla="*/ 90 w 200"/>
                <a:gd name="T13" fmla="*/ 11 h 156"/>
                <a:gd name="T14" fmla="*/ 172 w 200"/>
                <a:gd name="T15" fmla="*/ 51 h 156"/>
                <a:gd name="T16" fmla="*/ 109 w 200"/>
                <a:gd name="T17" fmla="*/ 118 h 156"/>
                <a:gd name="T18" fmla="*/ 27 w 200"/>
                <a:gd name="T19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56">
                  <a:moveTo>
                    <a:pt x="193" y="61"/>
                  </a:moveTo>
                  <a:cubicBezTo>
                    <a:pt x="186" y="23"/>
                    <a:pt x="139" y="0"/>
                    <a:pt x="88" y="9"/>
                  </a:cubicBezTo>
                  <a:cubicBezTo>
                    <a:pt x="36" y="18"/>
                    <a:pt x="0" y="57"/>
                    <a:pt x="7" y="95"/>
                  </a:cubicBezTo>
                  <a:cubicBezTo>
                    <a:pt x="14" y="133"/>
                    <a:pt x="61" y="156"/>
                    <a:pt x="113" y="147"/>
                  </a:cubicBezTo>
                  <a:cubicBezTo>
                    <a:pt x="164" y="138"/>
                    <a:pt x="200" y="99"/>
                    <a:pt x="193" y="61"/>
                  </a:cubicBezTo>
                  <a:close/>
                  <a:moveTo>
                    <a:pt x="27" y="78"/>
                  </a:moveTo>
                  <a:cubicBezTo>
                    <a:pt x="22" y="48"/>
                    <a:pt x="50" y="18"/>
                    <a:pt x="90" y="11"/>
                  </a:cubicBezTo>
                  <a:cubicBezTo>
                    <a:pt x="130" y="4"/>
                    <a:pt x="167" y="22"/>
                    <a:pt x="172" y="51"/>
                  </a:cubicBezTo>
                  <a:cubicBezTo>
                    <a:pt x="177" y="81"/>
                    <a:pt x="149" y="111"/>
                    <a:pt x="109" y="118"/>
                  </a:cubicBezTo>
                  <a:cubicBezTo>
                    <a:pt x="69" y="125"/>
                    <a:pt x="32" y="107"/>
                    <a:pt x="27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Freeform 103"/>
            <p:cNvSpPr>
              <a:spLocks noEditPoints="1"/>
            </p:cNvSpPr>
            <p:nvPr/>
          </p:nvSpPr>
          <p:spPr bwMode="auto">
            <a:xfrm rot="1050825">
              <a:off x="5424972" y="1364883"/>
              <a:ext cx="1414482" cy="1835320"/>
            </a:xfrm>
            <a:custGeom>
              <a:avLst/>
              <a:gdLst>
                <a:gd name="T0" fmla="*/ 63 w 153"/>
                <a:gd name="T1" fmla="*/ 193 h 198"/>
                <a:gd name="T2" fmla="*/ 146 w 153"/>
                <a:gd name="T3" fmla="*/ 109 h 198"/>
                <a:gd name="T4" fmla="*/ 90 w 153"/>
                <a:gd name="T5" fmla="*/ 5 h 198"/>
                <a:gd name="T6" fmla="*/ 7 w 153"/>
                <a:gd name="T7" fmla="*/ 89 h 198"/>
                <a:gd name="T8" fmla="*/ 63 w 153"/>
                <a:gd name="T9" fmla="*/ 193 h 198"/>
                <a:gd name="T10" fmla="*/ 100 w 153"/>
                <a:gd name="T11" fmla="*/ 30 h 198"/>
                <a:gd name="T12" fmla="*/ 143 w 153"/>
                <a:gd name="T13" fmla="*/ 110 h 198"/>
                <a:gd name="T14" fmla="*/ 79 w 153"/>
                <a:gd name="T15" fmla="*/ 176 h 198"/>
                <a:gd name="T16" fmla="*/ 35 w 153"/>
                <a:gd name="T17" fmla="*/ 95 h 198"/>
                <a:gd name="T18" fmla="*/ 100 w 153"/>
                <a:gd name="T19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98">
                  <a:moveTo>
                    <a:pt x="63" y="193"/>
                  </a:moveTo>
                  <a:cubicBezTo>
                    <a:pt x="101" y="198"/>
                    <a:pt x="138" y="161"/>
                    <a:pt x="146" y="109"/>
                  </a:cubicBezTo>
                  <a:cubicBezTo>
                    <a:pt x="153" y="57"/>
                    <a:pt x="128" y="11"/>
                    <a:pt x="90" y="5"/>
                  </a:cubicBezTo>
                  <a:cubicBezTo>
                    <a:pt x="51" y="0"/>
                    <a:pt x="14" y="37"/>
                    <a:pt x="7" y="89"/>
                  </a:cubicBezTo>
                  <a:cubicBezTo>
                    <a:pt x="0" y="141"/>
                    <a:pt x="25" y="187"/>
                    <a:pt x="63" y="193"/>
                  </a:cubicBezTo>
                  <a:close/>
                  <a:moveTo>
                    <a:pt x="100" y="30"/>
                  </a:moveTo>
                  <a:cubicBezTo>
                    <a:pt x="129" y="34"/>
                    <a:pt x="149" y="70"/>
                    <a:pt x="143" y="110"/>
                  </a:cubicBezTo>
                  <a:cubicBezTo>
                    <a:pt x="137" y="151"/>
                    <a:pt x="109" y="180"/>
                    <a:pt x="79" y="176"/>
                  </a:cubicBezTo>
                  <a:cubicBezTo>
                    <a:pt x="49" y="171"/>
                    <a:pt x="29" y="135"/>
                    <a:pt x="35" y="95"/>
                  </a:cubicBezTo>
                  <a:cubicBezTo>
                    <a:pt x="41" y="55"/>
                    <a:pt x="70" y="25"/>
                    <a:pt x="10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Freeform 101"/>
            <p:cNvSpPr>
              <a:spLocks noEditPoints="1"/>
            </p:cNvSpPr>
            <p:nvPr/>
          </p:nvSpPr>
          <p:spPr bwMode="auto">
            <a:xfrm flipH="1" flipV="1">
              <a:off x="5305407" y="2282543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1745622">
              <a:off x="5897145" y="2090971"/>
              <a:ext cx="5036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plan</a:t>
              </a:r>
              <a:endParaRPr lang="zh-CN" altLang="en-US" sz="12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2317237">
              <a:off x="7075020" y="3043830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do</a:t>
              </a:r>
            </a:p>
          </p:txBody>
        </p:sp>
        <p:sp>
          <p:nvSpPr>
            <p:cNvPr id="32" name="矩形 31"/>
            <p:cNvSpPr/>
            <p:nvPr/>
          </p:nvSpPr>
          <p:spPr>
            <a:xfrm rot="18323963">
              <a:off x="6788513" y="1977620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action</a:t>
              </a:r>
            </a:p>
          </p:txBody>
        </p:sp>
        <p:sp>
          <p:nvSpPr>
            <p:cNvPr id="33" name="矩形 32"/>
            <p:cNvSpPr/>
            <p:nvPr/>
          </p:nvSpPr>
          <p:spPr>
            <a:xfrm rot="18323963">
              <a:off x="5996777" y="3127351"/>
              <a:ext cx="6030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check</a:t>
              </a:r>
            </a:p>
          </p:txBody>
        </p:sp>
      </p:grpSp>
      <p:sp>
        <p:nvSpPr>
          <p:cNvPr id="34" name="矩形 9"/>
          <p:cNvSpPr>
            <a:spLocks noChangeArrowheads="1"/>
          </p:cNvSpPr>
          <p:nvPr/>
        </p:nvSpPr>
        <p:spPr bwMode="auto">
          <a:xfrm>
            <a:off x="3733979" y="2575037"/>
            <a:ext cx="4723259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按照既定的计划进行实施。执行过程中没有特殊情况不得改变计划，遇有极特殊情况可考虑审慎、及时修改计划。</a:t>
            </a:r>
          </a:p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在这一阶段除了按计划和方案实施外，还必须要对过程进行测量，确保工作能够按计划进度实施。同时建立起数据采集收集起过程的原始记录和数据等项目文档。 </a:t>
            </a:r>
          </a:p>
        </p:txBody>
      </p:sp>
      <p:sp>
        <p:nvSpPr>
          <p:cNvPr id="37" name="矩形 10"/>
          <p:cNvSpPr>
            <a:spLocks noChangeArrowheads="1"/>
          </p:cNvSpPr>
          <p:nvPr/>
        </p:nvSpPr>
        <p:spPr bwMode="auto">
          <a:xfrm>
            <a:off x="3723472" y="1516387"/>
            <a:ext cx="305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PDCA——P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</a:p>
        </p:txBody>
      </p:sp>
      <p:grpSp>
        <p:nvGrpSpPr>
          <p:cNvPr id="38" name="组合 16"/>
          <p:cNvGrpSpPr>
            <a:grpSpLocks/>
          </p:cNvGrpSpPr>
          <p:nvPr/>
        </p:nvGrpSpPr>
        <p:grpSpPr bwMode="auto">
          <a:xfrm>
            <a:off x="3778282" y="2033815"/>
            <a:ext cx="4609170" cy="541224"/>
            <a:chOff x="4875905" y="2761191"/>
            <a:chExt cx="6146661" cy="721739"/>
          </a:xfrm>
        </p:grpSpPr>
        <p:sp>
          <p:nvSpPr>
            <p:cNvPr id="39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7503407" y="210071"/>
              <a:ext cx="705845" cy="5839874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40" name="矩形 56"/>
            <p:cNvSpPr>
              <a:spLocks noChangeArrowheads="1"/>
            </p:cNvSpPr>
            <p:nvPr/>
          </p:nvSpPr>
          <p:spPr bwMode="auto">
            <a:xfrm>
              <a:off x="4875905" y="2761191"/>
              <a:ext cx="6146661" cy="697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步骤五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实施对策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即按照预定的计划，在实施的基础上，努力实现预期目标的过程。 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62996544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832491" y="1440187"/>
            <a:ext cx="2898956" cy="2655563"/>
            <a:chOff x="5305407" y="1364883"/>
            <a:chExt cx="2898956" cy="2655563"/>
          </a:xfrm>
        </p:grpSpPr>
        <p:sp>
          <p:nvSpPr>
            <p:cNvPr id="25" name="Freeform 101"/>
            <p:cNvSpPr>
              <a:spLocks noEditPoints="1"/>
            </p:cNvSpPr>
            <p:nvPr/>
          </p:nvSpPr>
          <p:spPr bwMode="auto">
            <a:xfrm rot="21251696">
              <a:off x="6310263" y="1370245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7" name="Freeform 102"/>
            <p:cNvSpPr>
              <a:spLocks noEditPoints="1"/>
            </p:cNvSpPr>
            <p:nvPr/>
          </p:nvSpPr>
          <p:spPr bwMode="auto">
            <a:xfrm rot="19451342">
              <a:off x="6353456" y="2332305"/>
              <a:ext cx="1850907" cy="1445656"/>
            </a:xfrm>
            <a:custGeom>
              <a:avLst/>
              <a:gdLst>
                <a:gd name="T0" fmla="*/ 193 w 200"/>
                <a:gd name="T1" fmla="*/ 61 h 156"/>
                <a:gd name="T2" fmla="*/ 88 w 200"/>
                <a:gd name="T3" fmla="*/ 9 h 156"/>
                <a:gd name="T4" fmla="*/ 7 w 200"/>
                <a:gd name="T5" fmla="*/ 95 h 156"/>
                <a:gd name="T6" fmla="*/ 113 w 200"/>
                <a:gd name="T7" fmla="*/ 147 h 156"/>
                <a:gd name="T8" fmla="*/ 193 w 200"/>
                <a:gd name="T9" fmla="*/ 61 h 156"/>
                <a:gd name="T10" fmla="*/ 27 w 200"/>
                <a:gd name="T11" fmla="*/ 78 h 156"/>
                <a:gd name="T12" fmla="*/ 90 w 200"/>
                <a:gd name="T13" fmla="*/ 11 h 156"/>
                <a:gd name="T14" fmla="*/ 172 w 200"/>
                <a:gd name="T15" fmla="*/ 51 h 156"/>
                <a:gd name="T16" fmla="*/ 109 w 200"/>
                <a:gd name="T17" fmla="*/ 118 h 156"/>
                <a:gd name="T18" fmla="*/ 27 w 200"/>
                <a:gd name="T19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56">
                  <a:moveTo>
                    <a:pt x="193" y="61"/>
                  </a:moveTo>
                  <a:cubicBezTo>
                    <a:pt x="186" y="23"/>
                    <a:pt x="139" y="0"/>
                    <a:pt x="88" y="9"/>
                  </a:cubicBezTo>
                  <a:cubicBezTo>
                    <a:pt x="36" y="18"/>
                    <a:pt x="0" y="57"/>
                    <a:pt x="7" y="95"/>
                  </a:cubicBezTo>
                  <a:cubicBezTo>
                    <a:pt x="14" y="133"/>
                    <a:pt x="61" y="156"/>
                    <a:pt x="113" y="147"/>
                  </a:cubicBezTo>
                  <a:cubicBezTo>
                    <a:pt x="164" y="138"/>
                    <a:pt x="200" y="99"/>
                    <a:pt x="193" y="61"/>
                  </a:cubicBezTo>
                  <a:close/>
                  <a:moveTo>
                    <a:pt x="27" y="78"/>
                  </a:moveTo>
                  <a:cubicBezTo>
                    <a:pt x="22" y="48"/>
                    <a:pt x="50" y="18"/>
                    <a:pt x="90" y="11"/>
                  </a:cubicBezTo>
                  <a:cubicBezTo>
                    <a:pt x="130" y="4"/>
                    <a:pt x="167" y="22"/>
                    <a:pt x="172" y="51"/>
                  </a:cubicBezTo>
                  <a:cubicBezTo>
                    <a:pt x="177" y="81"/>
                    <a:pt x="149" y="111"/>
                    <a:pt x="109" y="118"/>
                  </a:cubicBezTo>
                  <a:cubicBezTo>
                    <a:pt x="69" y="125"/>
                    <a:pt x="32" y="107"/>
                    <a:pt x="27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Freeform 103"/>
            <p:cNvSpPr>
              <a:spLocks noEditPoints="1"/>
            </p:cNvSpPr>
            <p:nvPr/>
          </p:nvSpPr>
          <p:spPr bwMode="auto">
            <a:xfrm rot="1050825">
              <a:off x="5424972" y="1364883"/>
              <a:ext cx="1414482" cy="1835320"/>
            </a:xfrm>
            <a:custGeom>
              <a:avLst/>
              <a:gdLst>
                <a:gd name="T0" fmla="*/ 63 w 153"/>
                <a:gd name="T1" fmla="*/ 193 h 198"/>
                <a:gd name="T2" fmla="*/ 146 w 153"/>
                <a:gd name="T3" fmla="*/ 109 h 198"/>
                <a:gd name="T4" fmla="*/ 90 w 153"/>
                <a:gd name="T5" fmla="*/ 5 h 198"/>
                <a:gd name="T6" fmla="*/ 7 w 153"/>
                <a:gd name="T7" fmla="*/ 89 h 198"/>
                <a:gd name="T8" fmla="*/ 63 w 153"/>
                <a:gd name="T9" fmla="*/ 193 h 198"/>
                <a:gd name="T10" fmla="*/ 100 w 153"/>
                <a:gd name="T11" fmla="*/ 30 h 198"/>
                <a:gd name="T12" fmla="*/ 143 w 153"/>
                <a:gd name="T13" fmla="*/ 110 h 198"/>
                <a:gd name="T14" fmla="*/ 79 w 153"/>
                <a:gd name="T15" fmla="*/ 176 h 198"/>
                <a:gd name="T16" fmla="*/ 35 w 153"/>
                <a:gd name="T17" fmla="*/ 95 h 198"/>
                <a:gd name="T18" fmla="*/ 100 w 153"/>
                <a:gd name="T19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98">
                  <a:moveTo>
                    <a:pt x="63" y="193"/>
                  </a:moveTo>
                  <a:cubicBezTo>
                    <a:pt x="101" y="198"/>
                    <a:pt x="138" y="161"/>
                    <a:pt x="146" y="109"/>
                  </a:cubicBezTo>
                  <a:cubicBezTo>
                    <a:pt x="153" y="57"/>
                    <a:pt x="128" y="11"/>
                    <a:pt x="90" y="5"/>
                  </a:cubicBezTo>
                  <a:cubicBezTo>
                    <a:pt x="51" y="0"/>
                    <a:pt x="14" y="37"/>
                    <a:pt x="7" y="89"/>
                  </a:cubicBezTo>
                  <a:cubicBezTo>
                    <a:pt x="0" y="141"/>
                    <a:pt x="25" y="187"/>
                    <a:pt x="63" y="193"/>
                  </a:cubicBezTo>
                  <a:close/>
                  <a:moveTo>
                    <a:pt x="100" y="30"/>
                  </a:moveTo>
                  <a:cubicBezTo>
                    <a:pt x="129" y="34"/>
                    <a:pt x="149" y="70"/>
                    <a:pt x="143" y="110"/>
                  </a:cubicBezTo>
                  <a:cubicBezTo>
                    <a:pt x="137" y="151"/>
                    <a:pt x="109" y="180"/>
                    <a:pt x="79" y="176"/>
                  </a:cubicBezTo>
                  <a:cubicBezTo>
                    <a:pt x="49" y="171"/>
                    <a:pt x="29" y="135"/>
                    <a:pt x="35" y="95"/>
                  </a:cubicBezTo>
                  <a:cubicBezTo>
                    <a:pt x="41" y="55"/>
                    <a:pt x="70" y="25"/>
                    <a:pt x="10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Freeform 101"/>
            <p:cNvSpPr>
              <a:spLocks noEditPoints="1"/>
            </p:cNvSpPr>
            <p:nvPr/>
          </p:nvSpPr>
          <p:spPr bwMode="auto">
            <a:xfrm flipH="1" flipV="1">
              <a:off x="5305407" y="2282543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1745622">
              <a:off x="5897145" y="2090971"/>
              <a:ext cx="5036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plan</a:t>
              </a:r>
              <a:endParaRPr lang="zh-CN" altLang="en-US" sz="12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rot="2317237">
              <a:off x="7075020" y="3043830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do</a:t>
              </a:r>
            </a:p>
          </p:txBody>
        </p:sp>
        <p:sp>
          <p:nvSpPr>
            <p:cNvPr id="32" name="矩形 31"/>
            <p:cNvSpPr/>
            <p:nvPr/>
          </p:nvSpPr>
          <p:spPr>
            <a:xfrm rot="18323963">
              <a:off x="6788513" y="1977620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action</a:t>
              </a:r>
            </a:p>
          </p:txBody>
        </p:sp>
        <p:sp>
          <p:nvSpPr>
            <p:cNvPr id="33" name="矩形 32"/>
            <p:cNvSpPr/>
            <p:nvPr/>
          </p:nvSpPr>
          <p:spPr>
            <a:xfrm rot="18323963">
              <a:off x="5996777" y="3127351"/>
              <a:ext cx="6030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check</a:t>
              </a:r>
            </a:p>
          </p:txBody>
        </p:sp>
      </p:grpSp>
      <p:sp>
        <p:nvSpPr>
          <p:cNvPr id="34" name="矩形 9"/>
          <p:cNvSpPr>
            <a:spLocks noChangeArrowheads="1"/>
          </p:cNvSpPr>
          <p:nvPr/>
        </p:nvSpPr>
        <p:spPr bwMode="auto">
          <a:xfrm>
            <a:off x="3723472" y="2267982"/>
            <a:ext cx="4723259" cy="181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措施计划的要求，检查、验证实际执行的结果，看是否达到了预期的效果。检查效果要对照措施计划中规定的目标进行，将采取的对策进行确认后，对采集到的数据进行总结分析，把完成情况同目标值进行比较，看是否达到了预定的目标。如果没有出现预期的结果时，应该确认是否严格按照计划实施对策，如果是，就意味着对策失败，那就要重新进行最佳方案的确定。 </a:t>
            </a:r>
          </a:p>
        </p:txBody>
      </p:sp>
      <p:sp>
        <p:nvSpPr>
          <p:cNvPr id="37" name="矩形 10"/>
          <p:cNvSpPr>
            <a:spLocks noChangeArrowheads="1"/>
          </p:cNvSpPr>
          <p:nvPr/>
        </p:nvSpPr>
        <p:spPr bwMode="auto">
          <a:xfrm>
            <a:off x="3723472" y="1352550"/>
            <a:ext cx="305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PDCA——P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</a:p>
        </p:txBody>
      </p:sp>
      <p:grpSp>
        <p:nvGrpSpPr>
          <p:cNvPr id="38" name="组合 16"/>
          <p:cNvGrpSpPr>
            <a:grpSpLocks/>
          </p:cNvGrpSpPr>
          <p:nvPr/>
        </p:nvGrpSpPr>
        <p:grpSpPr bwMode="auto">
          <a:xfrm>
            <a:off x="3778282" y="1869977"/>
            <a:ext cx="4609170" cy="324032"/>
            <a:chOff x="4875905" y="2761191"/>
            <a:chExt cx="6146661" cy="432107"/>
          </a:xfrm>
        </p:grpSpPr>
        <p:sp>
          <p:nvSpPr>
            <p:cNvPr id="39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7648221" y="65255"/>
              <a:ext cx="416212" cy="5839874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40" name="矩形 56"/>
            <p:cNvSpPr>
              <a:spLocks noChangeArrowheads="1"/>
            </p:cNvSpPr>
            <p:nvPr/>
          </p:nvSpPr>
          <p:spPr bwMode="auto">
            <a:xfrm>
              <a:off x="4875905" y="2761191"/>
              <a:ext cx="6146661" cy="410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步骤六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效果检查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即确认实施方案是否达到了目标。 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50889387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832491" y="1291708"/>
            <a:ext cx="2898956" cy="2655563"/>
            <a:chOff x="5305407" y="1364883"/>
            <a:chExt cx="2898956" cy="2655563"/>
          </a:xfrm>
        </p:grpSpPr>
        <p:sp>
          <p:nvSpPr>
            <p:cNvPr id="27" name="Freeform 101"/>
            <p:cNvSpPr>
              <a:spLocks noEditPoints="1"/>
            </p:cNvSpPr>
            <p:nvPr/>
          </p:nvSpPr>
          <p:spPr bwMode="auto">
            <a:xfrm rot="21251696">
              <a:off x="6310263" y="1370245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Freeform 102"/>
            <p:cNvSpPr>
              <a:spLocks noEditPoints="1"/>
            </p:cNvSpPr>
            <p:nvPr/>
          </p:nvSpPr>
          <p:spPr bwMode="auto">
            <a:xfrm rot="19451342">
              <a:off x="6353456" y="2332305"/>
              <a:ext cx="1850907" cy="1445656"/>
            </a:xfrm>
            <a:custGeom>
              <a:avLst/>
              <a:gdLst>
                <a:gd name="T0" fmla="*/ 193 w 200"/>
                <a:gd name="T1" fmla="*/ 61 h 156"/>
                <a:gd name="T2" fmla="*/ 88 w 200"/>
                <a:gd name="T3" fmla="*/ 9 h 156"/>
                <a:gd name="T4" fmla="*/ 7 w 200"/>
                <a:gd name="T5" fmla="*/ 95 h 156"/>
                <a:gd name="T6" fmla="*/ 113 w 200"/>
                <a:gd name="T7" fmla="*/ 147 h 156"/>
                <a:gd name="T8" fmla="*/ 193 w 200"/>
                <a:gd name="T9" fmla="*/ 61 h 156"/>
                <a:gd name="T10" fmla="*/ 27 w 200"/>
                <a:gd name="T11" fmla="*/ 78 h 156"/>
                <a:gd name="T12" fmla="*/ 90 w 200"/>
                <a:gd name="T13" fmla="*/ 11 h 156"/>
                <a:gd name="T14" fmla="*/ 172 w 200"/>
                <a:gd name="T15" fmla="*/ 51 h 156"/>
                <a:gd name="T16" fmla="*/ 109 w 200"/>
                <a:gd name="T17" fmla="*/ 118 h 156"/>
                <a:gd name="T18" fmla="*/ 27 w 200"/>
                <a:gd name="T19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56">
                  <a:moveTo>
                    <a:pt x="193" y="61"/>
                  </a:moveTo>
                  <a:cubicBezTo>
                    <a:pt x="186" y="23"/>
                    <a:pt x="139" y="0"/>
                    <a:pt x="88" y="9"/>
                  </a:cubicBezTo>
                  <a:cubicBezTo>
                    <a:pt x="36" y="18"/>
                    <a:pt x="0" y="57"/>
                    <a:pt x="7" y="95"/>
                  </a:cubicBezTo>
                  <a:cubicBezTo>
                    <a:pt x="14" y="133"/>
                    <a:pt x="61" y="156"/>
                    <a:pt x="113" y="147"/>
                  </a:cubicBezTo>
                  <a:cubicBezTo>
                    <a:pt x="164" y="138"/>
                    <a:pt x="200" y="99"/>
                    <a:pt x="193" y="61"/>
                  </a:cubicBezTo>
                  <a:close/>
                  <a:moveTo>
                    <a:pt x="27" y="78"/>
                  </a:moveTo>
                  <a:cubicBezTo>
                    <a:pt x="22" y="48"/>
                    <a:pt x="50" y="18"/>
                    <a:pt x="90" y="11"/>
                  </a:cubicBezTo>
                  <a:cubicBezTo>
                    <a:pt x="130" y="4"/>
                    <a:pt x="167" y="22"/>
                    <a:pt x="172" y="51"/>
                  </a:cubicBezTo>
                  <a:cubicBezTo>
                    <a:pt x="177" y="81"/>
                    <a:pt x="149" y="111"/>
                    <a:pt x="109" y="118"/>
                  </a:cubicBezTo>
                  <a:cubicBezTo>
                    <a:pt x="69" y="125"/>
                    <a:pt x="32" y="107"/>
                    <a:pt x="27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1" name="Freeform 103"/>
            <p:cNvSpPr>
              <a:spLocks noEditPoints="1"/>
            </p:cNvSpPr>
            <p:nvPr/>
          </p:nvSpPr>
          <p:spPr bwMode="auto">
            <a:xfrm rot="1050825">
              <a:off x="5424972" y="1364883"/>
              <a:ext cx="1414482" cy="1835320"/>
            </a:xfrm>
            <a:custGeom>
              <a:avLst/>
              <a:gdLst>
                <a:gd name="T0" fmla="*/ 63 w 153"/>
                <a:gd name="T1" fmla="*/ 193 h 198"/>
                <a:gd name="T2" fmla="*/ 146 w 153"/>
                <a:gd name="T3" fmla="*/ 109 h 198"/>
                <a:gd name="T4" fmla="*/ 90 w 153"/>
                <a:gd name="T5" fmla="*/ 5 h 198"/>
                <a:gd name="T6" fmla="*/ 7 w 153"/>
                <a:gd name="T7" fmla="*/ 89 h 198"/>
                <a:gd name="T8" fmla="*/ 63 w 153"/>
                <a:gd name="T9" fmla="*/ 193 h 198"/>
                <a:gd name="T10" fmla="*/ 100 w 153"/>
                <a:gd name="T11" fmla="*/ 30 h 198"/>
                <a:gd name="T12" fmla="*/ 143 w 153"/>
                <a:gd name="T13" fmla="*/ 110 h 198"/>
                <a:gd name="T14" fmla="*/ 79 w 153"/>
                <a:gd name="T15" fmla="*/ 176 h 198"/>
                <a:gd name="T16" fmla="*/ 35 w 153"/>
                <a:gd name="T17" fmla="*/ 95 h 198"/>
                <a:gd name="T18" fmla="*/ 100 w 153"/>
                <a:gd name="T19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98">
                  <a:moveTo>
                    <a:pt x="63" y="193"/>
                  </a:moveTo>
                  <a:cubicBezTo>
                    <a:pt x="101" y="198"/>
                    <a:pt x="138" y="161"/>
                    <a:pt x="146" y="109"/>
                  </a:cubicBezTo>
                  <a:cubicBezTo>
                    <a:pt x="153" y="57"/>
                    <a:pt x="128" y="11"/>
                    <a:pt x="90" y="5"/>
                  </a:cubicBezTo>
                  <a:cubicBezTo>
                    <a:pt x="51" y="0"/>
                    <a:pt x="14" y="37"/>
                    <a:pt x="7" y="89"/>
                  </a:cubicBezTo>
                  <a:cubicBezTo>
                    <a:pt x="0" y="141"/>
                    <a:pt x="25" y="187"/>
                    <a:pt x="63" y="193"/>
                  </a:cubicBezTo>
                  <a:close/>
                  <a:moveTo>
                    <a:pt x="100" y="30"/>
                  </a:moveTo>
                  <a:cubicBezTo>
                    <a:pt x="129" y="34"/>
                    <a:pt x="149" y="70"/>
                    <a:pt x="143" y="110"/>
                  </a:cubicBezTo>
                  <a:cubicBezTo>
                    <a:pt x="137" y="151"/>
                    <a:pt x="109" y="180"/>
                    <a:pt x="79" y="176"/>
                  </a:cubicBezTo>
                  <a:cubicBezTo>
                    <a:pt x="49" y="171"/>
                    <a:pt x="29" y="135"/>
                    <a:pt x="35" y="95"/>
                  </a:cubicBezTo>
                  <a:cubicBezTo>
                    <a:pt x="41" y="55"/>
                    <a:pt x="70" y="25"/>
                    <a:pt x="10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Freeform 101"/>
            <p:cNvSpPr>
              <a:spLocks noEditPoints="1"/>
            </p:cNvSpPr>
            <p:nvPr/>
          </p:nvSpPr>
          <p:spPr bwMode="auto">
            <a:xfrm flipH="1" flipV="1">
              <a:off x="5305407" y="2282543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1745622">
              <a:off x="5897145" y="2090971"/>
              <a:ext cx="5036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plan</a:t>
              </a:r>
              <a:endParaRPr lang="zh-CN" altLang="en-US" sz="12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2317237">
              <a:off x="7075020" y="3043830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do</a:t>
              </a:r>
            </a:p>
          </p:txBody>
        </p:sp>
        <p:sp>
          <p:nvSpPr>
            <p:cNvPr id="37" name="矩形 36"/>
            <p:cNvSpPr/>
            <p:nvPr/>
          </p:nvSpPr>
          <p:spPr>
            <a:xfrm rot="18323963">
              <a:off x="6788513" y="1977620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action</a:t>
              </a:r>
            </a:p>
          </p:txBody>
        </p:sp>
        <p:sp>
          <p:nvSpPr>
            <p:cNvPr id="38" name="矩形 37"/>
            <p:cNvSpPr/>
            <p:nvPr/>
          </p:nvSpPr>
          <p:spPr>
            <a:xfrm rot="18323963">
              <a:off x="5996777" y="3127351"/>
              <a:ext cx="6030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check</a:t>
              </a:r>
            </a:p>
          </p:txBody>
        </p:sp>
      </p:grp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3723472" y="1962150"/>
            <a:ext cx="4723259" cy="81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对已被证明的有成效的措施，要进行标准化，制定成工作标准，以便以后的执行和推广。在涉及更改标准、程序、制度时应慎重，必要时还需要进行多次</a:t>
            </a:r>
            <a:r>
              <a:rPr lang="en-US" altLang="zh-CN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循环加以验证。</a:t>
            </a: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3723472" y="1123950"/>
            <a:ext cx="305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PDCA——P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</a:p>
        </p:txBody>
      </p:sp>
      <p:grpSp>
        <p:nvGrpSpPr>
          <p:cNvPr id="41" name="组合 16"/>
          <p:cNvGrpSpPr>
            <a:grpSpLocks/>
          </p:cNvGrpSpPr>
          <p:nvPr/>
        </p:nvGrpSpPr>
        <p:grpSpPr bwMode="auto">
          <a:xfrm>
            <a:off x="3778282" y="1641377"/>
            <a:ext cx="4609170" cy="324032"/>
            <a:chOff x="4875905" y="2761191"/>
            <a:chExt cx="6146661" cy="432107"/>
          </a:xfrm>
        </p:grpSpPr>
        <p:sp>
          <p:nvSpPr>
            <p:cNvPr id="42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7648221" y="65255"/>
              <a:ext cx="416212" cy="5839874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43" name="矩形 56"/>
            <p:cNvSpPr>
              <a:spLocks noChangeArrowheads="1"/>
            </p:cNvSpPr>
            <p:nvPr/>
          </p:nvSpPr>
          <p:spPr bwMode="auto">
            <a:xfrm>
              <a:off x="4875905" y="2761191"/>
              <a:ext cx="6146661" cy="41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步骤七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标准化。</a:t>
              </a:r>
            </a:p>
          </p:txBody>
        </p:sp>
      </p:grpSp>
      <p:sp>
        <p:nvSpPr>
          <p:cNvPr id="44" name="矩形 9"/>
          <p:cNvSpPr>
            <a:spLocks noChangeArrowheads="1"/>
          </p:cNvSpPr>
          <p:nvPr/>
        </p:nvSpPr>
        <p:spPr bwMode="auto">
          <a:xfrm>
            <a:off x="3723472" y="3162938"/>
            <a:ext cx="4723259" cy="1317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对于方案效果不显著的或者实施过程中出现的问题，进行总结，为开展新一轮的</a:t>
            </a:r>
            <a:r>
              <a:rPr lang="en-US" altLang="zh-CN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循环提供依据。例如</a:t>
            </a:r>
            <a:r>
              <a:rPr lang="en-US" altLang="zh-CN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危急值漏报率降低至</a:t>
            </a:r>
            <a:r>
              <a:rPr lang="en-US" altLang="zh-CN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5%</a:t>
            </a: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，完成一轮循环后，进行效果检查时发现未达到目标值，总结经验后进人第二轮</a:t>
            </a:r>
            <a:r>
              <a:rPr lang="en-US" altLang="zh-CN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循环，按计划重新实施后达到了目标值。</a:t>
            </a:r>
          </a:p>
        </p:txBody>
      </p:sp>
      <p:grpSp>
        <p:nvGrpSpPr>
          <p:cNvPr id="45" name="组合 16"/>
          <p:cNvGrpSpPr>
            <a:grpSpLocks/>
          </p:cNvGrpSpPr>
          <p:nvPr/>
        </p:nvGrpSpPr>
        <p:grpSpPr bwMode="auto">
          <a:xfrm>
            <a:off x="3778282" y="2842165"/>
            <a:ext cx="4609170" cy="324032"/>
            <a:chOff x="4875905" y="2761191"/>
            <a:chExt cx="6146661" cy="432107"/>
          </a:xfrm>
        </p:grpSpPr>
        <p:sp>
          <p:nvSpPr>
            <p:cNvPr id="46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7648221" y="65255"/>
              <a:ext cx="416212" cy="5839874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47" name="矩形 56"/>
            <p:cNvSpPr>
              <a:spLocks noChangeArrowheads="1"/>
            </p:cNvSpPr>
            <p:nvPr/>
          </p:nvSpPr>
          <p:spPr bwMode="auto">
            <a:xfrm>
              <a:off x="4875905" y="2761191"/>
              <a:ext cx="6146661" cy="410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步骤八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问题总结。 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58142742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05" y="3028950"/>
            <a:ext cx="1551170" cy="1545142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C8E29F6E-236A-4781-ACE1-5333C84344DF}"/>
              </a:ext>
            </a:extLst>
          </p:cNvPr>
          <p:cNvGrpSpPr/>
          <p:nvPr/>
        </p:nvGrpSpPr>
        <p:grpSpPr>
          <a:xfrm>
            <a:off x="3505200" y="2114619"/>
            <a:ext cx="3554733" cy="1069745"/>
            <a:chOff x="497815" y="3106791"/>
            <a:chExt cx="3907613" cy="1175939"/>
          </a:xfrm>
        </p:grpSpPr>
        <p:sp>
          <p:nvSpPr>
            <p:cNvPr id="28" name="文本框 10">
              <a:extLst>
                <a:ext uri="{FF2B5EF4-FFF2-40B4-BE49-F238E27FC236}">
                  <a16:creationId xmlns="" xmlns:a16="http://schemas.microsoft.com/office/drawing/2014/main" id="{2F5BD1B3-6F7E-4C81-A680-8927EC74CB74}"/>
                </a:ext>
              </a:extLst>
            </p:cNvPr>
            <p:cNvSpPr txBox="1"/>
            <p:nvPr/>
          </p:nvSpPr>
          <p:spPr>
            <a:xfrm>
              <a:off x="497815" y="3978234"/>
              <a:ext cx="3907613" cy="304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cap="all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DIANJITIANJIAZHUYAONEIRONGWE</a:t>
              </a:r>
              <a:endParaRPr lang="zh-CN" altLang="en-US" sz="12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BCC4FB16-F781-41BE-B8AB-AA7D58597170}"/>
                </a:ext>
              </a:extLst>
            </p:cNvPr>
            <p:cNvSpPr txBox="1"/>
            <p:nvPr/>
          </p:nvSpPr>
          <p:spPr>
            <a:xfrm>
              <a:off x="497815" y="3106791"/>
              <a:ext cx="3247965" cy="1014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主要特点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0CED729-8824-4D7E-B647-815CBA61C223}"/>
              </a:ext>
            </a:extLst>
          </p:cNvPr>
          <p:cNvSpPr txBox="1"/>
          <p:nvPr/>
        </p:nvSpPr>
        <p:spPr>
          <a:xfrm>
            <a:off x="2470707" y="2230446"/>
            <a:ext cx="1037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accent1"/>
                </a:solidFill>
                <a:latin typeface="+mn-ea"/>
              </a:rPr>
              <a:t>03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2D5BAE04-2CD8-4F0D-8488-70750896576A}"/>
              </a:ext>
            </a:extLst>
          </p:cNvPr>
          <p:cNvSpPr/>
          <p:nvPr/>
        </p:nvSpPr>
        <p:spPr>
          <a:xfrm>
            <a:off x="2438469" y="2114619"/>
            <a:ext cx="1066731" cy="1066731"/>
          </a:xfrm>
          <a:prstGeom prst="ellipse">
            <a:avLst/>
          </a:prstGeom>
          <a:noFill/>
          <a:ln w="60325">
            <a:solidFill>
              <a:srgbClr val="F17A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12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矩形 1"/>
          <p:cNvSpPr>
            <a:spLocks noChangeArrowheads="1"/>
          </p:cNvSpPr>
          <p:nvPr/>
        </p:nvSpPr>
        <p:spPr bwMode="auto">
          <a:xfrm>
            <a:off x="924104" y="1790076"/>
            <a:ext cx="372409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15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(1)</a:t>
            </a:r>
            <a:r>
              <a:rPr lang="zh-CN" altLang="en-US" sz="15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大环套小环，小环保大环，推动大循环</a:t>
            </a:r>
          </a:p>
        </p:txBody>
      </p:sp>
      <p:sp>
        <p:nvSpPr>
          <p:cNvPr id="29700" name="矩形 2"/>
          <p:cNvSpPr>
            <a:spLocks noChangeArrowheads="1"/>
          </p:cNvSpPr>
          <p:nvPr/>
        </p:nvSpPr>
        <p:spPr bwMode="auto">
          <a:xfrm>
            <a:off x="838200" y="2081491"/>
            <a:ext cx="3984717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3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各级部门根据自己的方针目标，都有自己的</a:t>
            </a:r>
            <a:r>
              <a:rPr lang="en-US" altLang="zh-CN" sz="13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35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，层层循环，形成大环套小环，小环里面又套更小的环。大环是小环的母体和依据，小环是大环的分解和保证。各级部门的小环都围绕着总目标朝着同一方向转动。通过循环把各项工作有机地联系起来，彼此协同，互相促进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856784" y="1569257"/>
            <a:ext cx="3541529" cy="2221693"/>
            <a:chOff x="5009184" y="1581150"/>
            <a:chExt cx="3541529" cy="2221693"/>
          </a:xfrm>
        </p:grpSpPr>
        <p:sp>
          <p:nvSpPr>
            <p:cNvPr id="16" name="矩形 15"/>
            <p:cNvSpPr/>
            <p:nvPr/>
          </p:nvSpPr>
          <p:spPr>
            <a:xfrm rot="1745622">
              <a:off x="5579040" y="1962309"/>
              <a:ext cx="6639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plan</a:t>
              </a:r>
              <a:endParaRPr lang="zh-CN" altLang="en-US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 rot="2317237">
              <a:off x="7522558" y="3085954"/>
              <a:ext cx="479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do</a:t>
              </a:r>
            </a:p>
          </p:txBody>
        </p:sp>
        <p:sp>
          <p:nvSpPr>
            <p:cNvPr id="19" name="矩形 18"/>
            <p:cNvSpPr/>
            <p:nvPr/>
          </p:nvSpPr>
          <p:spPr>
            <a:xfrm rot="18323963">
              <a:off x="7231433" y="1983587"/>
              <a:ext cx="8659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action</a:t>
              </a:r>
            </a:p>
          </p:txBody>
        </p:sp>
        <p:sp>
          <p:nvSpPr>
            <p:cNvPr id="21" name="矩形 20"/>
            <p:cNvSpPr/>
            <p:nvPr/>
          </p:nvSpPr>
          <p:spPr>
            <a:xfrm rot="18323963">
              <a:off x="5626490" y="3096880"/>
              <a:ext cx="81464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check</a:t>
              </a:r>
            </a:p>
          </p:txBody>
        </p:sp>
        <p:sp>
          <p:nvSpPr>
            <p:cNvPr id="23" name="Freeform: Shape 23"/>
            <p:cNvSpPr/>
            <p:nvPr/>
          </p:nvSpPr>
          <p:spPr>
            <a:xfrm rot="16200000">
              <a:off x="5591863" y="2629224"/>
              <a:ext cx="1181879" cy="1165360"/>
            </a:xfrm>
            <a:custGeom>
              <a:avLst/>
              <a:gdLst/>
              <a:ahLst/>
              <a:cxnLst/>
              <a:rect l="l" t="t" r="r" b="b"/>
              <a:pathLst>
                <a:path w="2154443" h="2124329">
                  <a:moveTo>
                    <a:pt x="0" y="0"/>
                  </a:moveTo>
                  <a:lnTo>
                    <a:pt x="264483" y="0"/>
                  </a:lnTo>
                  <a:lnTo>
                    <a:pt x="264483" y="1047108"/>
                  </a:lnTo>
                  <a:lnTo>
                    <a:pt x="264039" y="1047108"/>
                  </a:lnTo>
                  <a:lnTo>
                    <a:pt x="264039" y="1068175"/>
                  </a:lnTo>
                  <a:lnTo>
                    <a:pt x="265444" y="1089242"/>
                  </a:lnTo>
                  <a:lnTo>
                    <a:pt x="266146" y="1110309"/>
                  </a:lnTo>
                  <a:lnTo>
                    <a:pt x="268955" y="1129971"/>
                  </a:lnTo>
                  <a:lnTo>
                    <a:pt x="271062" y="1150336"/>
                  </a:lnTo>
                  <a:lnTo>
                    <a:pt x="273871" y="1170701"/>
                  </a:lnTo>
                  <a:lnTo>
                    <a:pt x="276680" y="1191065"/>
                  </a:lnTo>
                  <a:lnTo>
                    <a:pt x="280893" y="1210728"/>
                  </a:lnTo>
                  <a:lnTo>
                    <a:pt x="285106" y="1230390"/>
                  </a:lnTo>
                  <a:lnTo>
                    <a:pt x="289320" y="1250053"/>
                  </a:lnTo>
                  <a:lnTo>
                    <a:pt x="294938" y="1269715"/>
                  </a:lnTo>
                  <a:lnTo>
                    <a:pt x="300555" y="1288675"/>
                  </a:lnTo>
                  <a:lnTo>
                    <a:pt x="306875" y="1307636"/>
                  </a:lnTo>
                  <a:lnTo>
                    <a:pt x="313898" y="1326596"/>
                  </a:lnTo>
                  <a:lnTo>
                    <a:pt x="320218" y="1344854"/>
                  </a:lnTo>
                  <a:lnTo>
                    <a:pt x="327942" y="1363814"/>
                  </a:lnTo>
                  <a:lnTo>
                    <a:pt x="336369" y="1382072"/>
                  </a:lnTo>
                  <a:lnTo>
                    <a:pt x="344094" y="1399628"/>
                  </a:lnTo>
                  <a:lnTo>
                    <a:pt x="353223" y="1417183"/>
                  </a:lnTo>
                  <a:lnTo>
                    <a:pt x="362352" y="1434037"/>
                  </a:lnTo>
                  <a:lnTo>
                    <a:pt x="372183" y="1451593"/>
                  </a:lnTo>
                  <a:lnTo>
                    <a:pt x="382014" y="1468446"/>
                  </a:lnTo>
                  <a:lnTo>
                    <a:pt x="391845" y="1485300"/>
                  </a:lnTo>
                  <a:lnTo>
                    <a:pt x="403081" y="1501451"/>
                  </a:lnTo>
                  <a:lnTo>
                    <a:pt x="413614" y="1516900"/>
                  </a:lnTo>
                  <a:lnTo>
                    <a:pt x="425552" y="1533754"/>
                  </a:lnTo>
                  <a:lnTo>
                    <a:pt x="437490" y="1548501"/>
                  </a:lnTo>
                  <a:lnTo>
                    <a:pt x="450130" y="1564652"/>
                  </a:lnTo>
                  <a:lnTo>
                    <a:pt x="462771" y="1578696"/>
                  </a:lnTo>
                  <a:lnTo>
                    <a:pt x="475411" y="1593443"/>
                  </a:lnTo>
                  <a:lnTo>
                    <a:pt x="488753" y="1607488"/>
                  </a:lnTo>
                  <a:lnTo>
                    <a:pt x="502095" y="1622235"/>
                  </a:lnTo>
                  <a:lnTo>
                    <a:pt x="516140" y="1635577"/>
                  </a:lnTo>
                  <a:lnTo>
                    <a:pt x="530887" y="1648919"/>
                  </a:lnTo>
                  <a:lnTo>
                    <a:pt x="544931" y="1661560"/>
                  </a:lnTo>
                  <a:lnTo>
                    <a:pt x="559678" y="1674200"/>
                  </a:lnTo>
                  <a:lnTo>
                    <a:pt x="575127" y="1686138"/>
                  </a:lnTo>
                  <a:lnTo>
                    <a:pt x="590576" y="1698076"/>
                  </a:lnTo>
                  <a:lnTo>
                    <a:pt x="606025" y="1709311"/>
                  </a:lnTo>
                  <a:lnTo>
                    <a:pt x="622879" y="1720547"/>
                  </a:lnTo>
                  <a:lnTo>
                    <a:pt x="639030" y="1731783"/>
                  </a:lnTo>
                  <a:lnTo>
                    <a:pt x="655884" y="1741614"/>
                  </a:lnTo>
                  <a:lnTo>
                    <a:pt x="672035" y="1752147"/>
                  </a:lnTo>
                  <a:lnTo>
                    <a:pt x="689591" y="1761978"/>
                  </a:lnTo>
                  <a:lnTo>
                    <a:pt x="706444" y="1771107"/>
                  </a:lnTo>
                  <a:lnTo>
                    <a:pt x="724702" y="1780236"/>
                  </a:lnTo>
                  <a:lnTo>
                    <a:pt x="742258" y="1787961"/>
                  </a:lnTo>
                  <a:lnTo>
                    <a:pt x="760516" y="1795686"/>
                  </a:lnTo>
                  <a:lnTo>
                    <a:pt x="779476" y="1803410"/>
                  </a:lnTo>
                  <a:lnTo>
                    <a:pt x="797032" y="1810432"/>
                  </a:lnTo>
                  <a:lnTo>
                    <a:pt x="816695" y="1817455"/>
                  </a:lnTo>
                  <a:lnTo>
                    <a:pt x="835655" y="1823072"/>
                  </a:lnTo>
                  <a:lnTo>
                    <a:pt x="854615" y="1828690"/>
                  </a:lnTo>
                  <a:lnTo>
                    <a:pt x="873575" y="1833606"/>
                  </a:lnTo>
                  <a:lnTo>
                    <a:pt x="893940" y="1839224"/>
                  </a:lnTo>
                  <a:lnTo>
                    <a:pt x="912900" y="1843437"/>
                  </a:lnTo>
                  <a:lnTo>
                    <a:pt x="933265" y="1847651"/>
                  </a:lnTo>
                  <a:lnTo>
                    <a:pt x="952927" y="1850459"/>
                  </a:lnTo>
                  <a:lnTo>
                    <a:pt x="973292" y="1853268"/>
                  </a:lnTo>
                  <a:lnTo>
                    <a:pt x="994359" y="1855375"/>
                  </a:lnTo>
                  <a:lnTo>
                    <a:pt x="1014021" y="1856780"/>
                  </a:lnTo>
                  <a:lnTo>
                    <a:pt x="1035088" y="1858886"/>
                  </a:lnTo>
                  <a:lnTo>
                    <a:pt x="1056155" y="1859588"/>
                  </a:lnTo>
                  <a:lnTo>
                    <a:pt x="1077222" y="1860291"/>
                  </a:lnTo>
                  <a:lnTo>
                    <a:pt x="1098289" y="1859588"/>
                  </a:lnTo>
                  <a:lnTo>
                    <a:pt x="1119356" y="1858886"/>
                  </a:lnTo>
                  <a:lnTo>
                    <a:pt x="1139018" y="1856780"/>
                  </a:lnTo>
                  <a:lnTo>
                    <a:pt x="1160085" y="1855375"/>
                  </a:lnTo>
                  <a:lnTo>
                    <a:pt x="1180450" y="1853268"/>
                  </a:lnTo>
                  <a:lnTo>
                    <a:pt x="1200814" y="1850459"/>
                  </a:lnTo>
                  <a:lnTo>
                    <a:pt x="1221179" y="1847651"/>
                  </a:lnTo>
                  <a:lnTo>
                    <a:pt x="1240139" y="1843437"/>
                  </a:lnTo>
                  <a:lnTo>
                    <a:pt x="1260504" y="1839224"/>
                  </a:lnTo>
                  <a:lnTo>
                    <a:pt x="1280166" y="1833606"/>
                  </a:lnTo>
                  <a:lnTo>
                    <a:pt x="1299829" y="1828690"/>
                  </a:lnTo>
                  <a:lnTo>
                    <a:pt x="1318789" y="1823072"/>
                  </a:lnTo>
                  <a:lnTo>
                    <a:pt x="1337749" y="1817455"/>
                  </a:lnTo>
                  <a:lnTo>
                    <a:pt x="1356709" y="1810432"/>
                  </a:lnTo>
                  <a:lnTo>
                    <a:pt x="1374967" y="1803410"/>
                  </a:lnTo>
                  <a:lnTo>
                    <a:pt x="1393225" y="1795686"/>
                  </a:lnTo>
                  <a:lnTo>
                    <a:pt x="1410781" y="1787961"/>
                  </a:lnTo>
                  <a:lnTo>
                    <a:pt x="1429039" y="1780236"/>
                  </a:lnTo>
                  <a:lnTo>
                    <a:pt x="1447297" y="1771107"/>
                  </a:lnTo>
                  <a:lnTo>
                    <a:pt x="1464151" y="1761978"/>
                  </a:lnTo>
                  <a:lnTo>
                    <a:pt x="1481706" y="1752147"/>
                  </a:lnTo>
                  <a:lnTo>
                    <a:pt x="1498560" y="1741614"/>
                  </a:lnTo>
                  <a:lnTo>
                    <a:pt x="1515413" y="1731783"/>
                  </a:lnTo>
                  <a:lnTo>
                    <a:pt x="1531565" y="1720547"/>
                  </a:lnTo>
                  <a:lnTo>
                    <a:pt x="1547014" y="1709311"/>
                  </a:lnTo>
                  <a:lnTo>
                    <a:pt x="1563165" y="1698076"/>
                  </a:lnTo>
                  <a:lnTo>
                    <a:pt x="1578614" y="1686138"/>
                  </a:lnTo>
                  <a:lnTo>
                    <a:pt x="1594063" y="1674200"/>
                  </a:lnTo>
                  <a:lnTo>
                    <a:pt x="1608810" y="1661560"/>
                  </a:lnTo>
                  <a:lnTo>
                    <a:pt x="1623557" y="1648919"/>
                  </a:lnTo>
                  <a:lnTo>
                    <a:pt x="1637601" y="1635577"/>
                  </a:lnTo>
                  <a:lnTo>
                    <a:pt x="1651646" y="1622235"/>
                  </a:lnTo>
                  <a:lnTo>
                    <a:pt x="1665691" y="1607488"/>
                  </a:lnTo>
                  <a:lnTo>
                    <a:pt x="1678331" y="1593443"/>
                  </a:lnTo>
                  <a:lnTo>
                    <a:pt x="1691673" y="1578696"/>
                  </a:lnTo>
                  <a:lnTo>
                    <a:pt x="1703611" y="1564652"/>
                  </a:lnTo>
                  <a:lnTo>
                    <a:pt x="1716251" y="1548501"/>
                  </a:lnTo>
                  <a:lnTo>
                    <a:pt x="1728189" y="1533754"/>
                  </a:lnTo>
                  <a:lnTo>
                    <a:pt x="1739425" y="1516900"/>
                  </a:lnTo>
                  <a:lnTo>
                    <a:pt x="1750660" y="1501451"/>
                  </a:lnTo>
                  <a:lnTo>
                    <a:pt x="1761194" y="1485300"/>
                  </a:lnTo>
                  <a:lnTo>
                    <a:pt x="1771727" y="1468446"/>
                  </a:lnTo>
                  <a:lnTo>
                    <a:pt x="1781559" y="1451593"/>
                  </a:lnTo>
                  <a:lnTo>
                    <a:pt x="1791390" y="1434037"/>
                  </a:lnTo>
                  <a:lnTo>
                    <a:pt x="1801221" y="1417183"/>
                  </a:lnTo>
                  <a:lnTo>
                    <a:pt x="1809648" y="1399628"/>
                  </a:lnTo>
                  <a:lnTo>
                    <a:pt x="1817372" y="1382072"/>
                  </a:lnTo>
                  <a:lnTo>
                    <a:pt x="1825799" y="1363814"/>
                  </a:lnTo>
                  <a:lnTo>
                    <a:pt x="1833524" y="1344854"/>
                  </a:lnTo>
                  <a:lnTo>
                    <a:pt x="1839844" y="1326596"/>
                  </a:lnTo>
                  <a:lnTo>
                    <a:pt x="1846866" y="1307636"/>
                  </a:lnTo>
                  <a:lnTo>
                    <a:pt x="1852484" y="1288675"/>
                  </a:lnTo>
                  <a:lnTo>
                    <a:pt x="1858804" y="1269715"/>
                  </a:lnTo>
                  <a:lnTo>
                    <a:pt x="1863720" y="1250053"/>
                  </a:lnTo>
                  <a:lnTo>
                    <a:pt x="1868635" y="1230390"/>
                  </a:lnTo>
                  <a:lnTo>
                    <a:pt x="1872848" y="1210728"/>
                  </a:lnTo>
                  <a:lnTo>
                    <a:pt x="1876360" y="1191065"/>
                  </a:lnTo>
                  <a:lnTo>
                    <a:pt x="1880573" y="1170701"/>
                  </a:lnTo>
                  <a:lnTo>
                    <a:pt x="1883382" y="1150336"/>
                  </a:lnTo>
                  <a:lnTo>
                    <a:pt x="1885489" y="1129971"/>
                  </a:lnTo>
                  <a:lnTo>
                    <a:pt x="1886893" y="1110309"/>
                  </a:lnTo>
                  <a:lnTo>
                    <a:pt x="1889000" y="1089242"/>
                  </a:lnTo>
                  <a:lnTo>
                    <a:pt x="1889702" y="1068175"/>
                  </a:lnTo>
                  <a:lnTo>
                    <a:pt x="1889702" y="1047108"/>
                  </a:lnTo>
                  <a:lnTo>
                    <a:pt x="1889960" y="1047108"/>
                  </a:lnTo>
                  <a:lnTo>
                    <a:pt x="1889960" y="0"/>
                  </a:lnTo>
                  <a:lnTo>
                    <a:pt x="2154443" y="0"/>
                  </a:lnTo>
                  <a:lnTo>
                    <a:pt x="2154443" y="1047108"/>
                  </a:lnTo>
                  <a:lnTo>
                    <a:pt x="2153741" y="1074495"/>
                  </a:lnTo>
                  <a:lnTo>
                    <a:pt x="2153039" y="1102584"/>
                  </a:lnTo>
                  <a:lnTo>
                    <a:pt x="2151634" y="1129971"/>
                  </a:lnTo>
                  <a:lnTo>
                    <a:pt x="2148123" y="1157358"/>
                  </a:lnTo>
                  <a:lnTo>
                    <a:pt x="2145314" y="1184043"/>
                  </a:lnTo>
                  <a:lnTo>
                    <a:pt x="2141803" y="1210728"/>
                  </a:lnTo>
                  <a:lnTo>
                    <a:pt x="2136887" y="1238115"/>
                  </a:lnTo>
                  <a:lnTo>
                    <a:pt x="2132674" y="1264097"/>
                  </a:lnTo>
                  <a:lnTo>
                    <a:pt x="2127056" y="1290080"/>
                  </a:lnTo>
                  <a:lnTo>
                    <a:pt x="2120034" y="1316765"/>
                  </a:lnTo>
                  <a:lnTo>
                    <a:pt x="2113012" y="1342045"/>
                  </a:lnTo>
                  <a:lnTo>
                    <a:pt x="2105989" y="1367325"/>
                  </a:lnTo>
                  <a:lnTo>
                    <a:pt x="2097562" y="1393308"/>
                  </a:lnTo>
                  <a:lnTo>
                    <a:pt x="2088434" y="1417886"/>
                  </a:lnTo>
                  <a:lnTo>
                    <a:pt x="2079305" y="1442464"/>
                  </a:lnTo>
                  <a:lnTo>
                    <a:pt x="2070176" y="1466340"/>
                  </a:lnTo>
                  <a:lnTo>
                    <a:pt x="2059642" y="1490215"/>
                  </a:lnTo>
                  <a:lnTo>
                    <a:pt x="2048406" y="1514091"/>
                  </a:lnTo>
                  <a:lnTo>
                    <a:pt x="2036468" y="1537265"/>
                  </a:lnTo>
                  <a:lnTo>
                    <a:pt x="2024531" y="1560438"/>
                  </a:lnTo>
                  <a:lnTo>
                    <a:pt x="2011188" y="1582910"/>
                  </a:lnTo>
                  <a:lnTo>
                    <a:pt x="1997846" y="1605381"/>
                  </a:lnTo>
                  <a:lnTo>
                    <a:pt x="1984503" y="1627853"/>
                  </a:lnTo>
                  <a:lnTo>
                    <a:pt x="1970459" y="1649622"/>
                  </a:lnTo>
                  <a:lnTo>
                    <a:pt x="1955010" y="1670689"/>
                  </a:lnTo>
                  <a:lnTo>
                    <a:pt x="1940263" y="1691755"/>
                  </a:lnTo>
                  <a:lnTo>
                    <a:pt x="1924814" y="1712120"/>
                  </a:lnTo>
                  <a:lnTo>
                    <a:pt x="1907960" y="1731783"/>
                  </a:lnTo>
                  <a:lnTo>
                    <a:pt x="1891809" y="1752147"/>
                  </a:lnTo>
                  <a:lnTo>
                    <a:pt x="1874253" y="1771810"/>
                  </a:lnTo>
                  <a:lnTo>
                    <a:pt x="1856697" y="1790770"/>
                  </a:lnTo>
                  <a:lnTo>
                    <a:pt x="1838439" y="1809028"/>
                  </a:lnTo>
                  <a:lnTo>
                    <a:pt x="1820883" y="1827286"/>
                  </a:lnTo>
                  <a:lnTo>
                    <a:pt x="1801221" y="1844139"/>
                  </a:lnTo>
                  <a:lnTo>
                    <a:pt x="1781559" y="1861695"/>
                  </a:lnTo>
                  <a:lnTo>
                    <a:pt x="1761896" y="1877846"/>
                  </a:lnTo>
                  <a:lnTo>
                    <a:pt x="1742234" y="1894700"/>
                  </a:lnTo>
                  <a:lnTo>
                    <a:pt x="1721869" y="1910149"/>
                  </a:lnTo>
                  <a:lnTo>
                    <a:pt x="1700802" y="1926300"/>
                  </a:lnTo>
                  <a:lnTo>
                    <a:pt x="1679033" y="1940345"/>
                  </a:lnTo>
                  <a:lnTo>
                    <a:pt x="1657264" y="1954390"/>
                  </a:lnTo>
                  <a:lnTo>
                    <a:pt x="1635495" y="1968434"/>
                  </a:lnTo>
                  <a:lnTo>
                    <a:pt x="1613023" y="1981074"/>
                  </a:lnTo>
                  <a:lnTo>
                    <a:pt x="1590552" y="1994417"/>
                  </a:lnTo>
                  <a:lnTo>
                    <a:pt x="1567378" y="2007057"/>
                  </a:lnTo>
                  <a:lnTo>
                    <a:pt x="1544205" y="2018292"/>
                  </a:lnTo>
                  <a:lnTo>
                    <a:pt x="1520329" y="2029528"/>
                  </a:lnTo>
                  <a:lnTo>
                    <a:pt x="1496453" y="2040062"/>
                  </a:lnTo>
                  <a:lnTo>
                    <a:pt x="1471875" y="2049191"/>
                  </a:lnTo>
                  <a:lnTo>
                    <a:pt x="1447999" y="2059022"/>
                  </a:lnTo>
                  <a:lnTo>
                    <a:pt x="1422017" y="2067449"/>
                  </a:lnTo>
                  <a:lnTo>
                    <a:pt x="1397439" y="2075875"/>
                  </a:lnTo>
                  <a:lnTo>
                    <a:pt x="1372159" y="2082898"/>
                  </a:lnTo>
                  <a:lnTo>
                    <a:pt x="1346176" y="2090622"/>
                  </a:lnTo>
                  <a:lnTo>
                    <a:pt x="1320194" y="2096942"/>
                  </a:lnTo>
                  <a:lnTo>
                    <a:pt x="1294211" y="2102560"/>
                  </a:lnTo>
                  <a:lnTo>
                    <a:pt x="1267526" y="2108178"/>
                  </a:lnTo>
                  <a:lnTo>
                    <a:pt x="1240842" y="2111689"/>
                  </a:lnTo>
                  <a:lnTo>
                    <a:pt x="1214157" y="2115902"/>
                  </a:lnTo>
                  <a:lnTo>
                    <a:pt x="1187472" y="2119414"/>
                  </a:lnTo>
                  <a:lnTo>
                    <a:pt x="1159383" y="2121520"/>
                  </a:lnTo>
                  <a:lnTo>
                    <a:pt x="1132698" y="2122925"/>
                  </a:lnTo>
                  <a:lnTo>
                    <a:pt x="1104609" y="2124329"/>
                  </a:lnTo>
                  <a:lnTo>
                    <a:pt x="1077222" y="2124329"/>
                  </a:lnTo>
                  <a:lnTo>
                    <a:pt x="1049133" y="2124329"/>
                  </a:lnTo>
                  <a:lnTo>
                    <a:pt x="1021746" y="2122925"/>
                  </a:lnTo>
                  <a:lnTo>
                    <a:pt x="994359" y="2121520"/>
                  </a:lnTo>
                  <a:lnTo>
                    <a:pt x="966972" y="2119414"/>
                  </a:lnTo>
                  <a:lnTo>
                    <a:pt x="939585" y="2115902"/>
                  </a:lnTo>
                  <a:lnTo>
                    <a:pt x="912900" y="2111689"/>
                  </a:lnTo>
                  <a:lnTo>
                    <a:pt x="886215" y="2108178"/>
                  </a:lnTo>
                  <a:lnTo>
                    <a:pt x="860233" y="2102560"/>
                  </a:lnTo>
                  <a:lnTo>
                    <a:pt x="833548" y="2096942"/>
                  </a:lnTo>
                  <a:lnTo>
                    <a:pt x="807566" y="2090622"/>
                  </a:lnTo>
                  <a:lnTo>
                    <a:pt x="782285" y="2082898"/>
                  </a:lnTo>
                  <a:lnTo>
                    <a:pt x="757005" y="2075875"/>
                  </a:lnTo>
                  <a:lnTo>
                    <a:pt x="731022" y="2067449"/>
                  </a:lnTo>
                  <a:lnTo>
                    <a:pt x="706444" y="2059022"/>
                  </a:lnTo>
                  <a:lnTo>
                    <a:pt x="681866" y="2049191"/>
                  </a:lnTo>
                  <a:lnTo>
                    <a:pt x="657991" y="2040062"/>
                  </a:lnTo>
                  <a:lnTo>
                    <a:pt x="633412" y="2029528"/>
                  </a:lnTo>
                  <a:lnTo>
                    <a:pt x="610239" y="2018292"/>
                  </a:lnTo>
                  <a:lnTo>
                    <a:pt x="587065" y="2007057"/>
                  </a:lnTo>
                  <a:lnTo>
                    <a:pt x="563892" y="1994417"/>
                  </a:lnTo>
                  <a:lnTo>
                    <a:pt x="540718" y="1981074"/>
                  </a:lnTo>
                  <a:lnTo>
                    <a:pt x="518247" y="1968434"/>
                  </a:lnTo>
                  <a:lnTo>
                    <a:pt x="496478" y="1954390"/>
                  </a:lnTo>
                  <a:lnTo>
                    <a:pt x="474708" y="1940345"/>
                  </a:lnTo>
                  <a:lnTo>
                    <a:pt x="453642" y="1926300"/>
                  </a:lnTo>
                  <a:lnTo>
                    <a:pt x="432575" y="1910149"/>
                  </a:lnTo>
                  <a:lnTo>
                    <a:pt x="411508" y="1894700"/>
                  </a:lnTo>
                  <a:lnTo>
                    <a:pt x="391143" y="1877846"/>
                  </a:lnTo>
                  <a:lnTo>
                    <a:pt x="372183" y="1861695"/>
                  </a:lnTo>
                  <a:lnTo>
                    <a:pt x="352520" y="1844139"/>
                  </a:lnTo>
                  <a:lnTo>
                    <a:pt x="333560" y="1827286"/>
                  </a:lnTo>
                  <a:lnTo>
                    <a:pt x="315302" y="1809028"/>
                  </a:lnTo>
                  <a:lnTo>
                    <a:pt x="297044" y="1790770"/>
                  </a:lnTo>
                  <a:lnTo>
                    <a:pt x="278786" y="1771810"/>
                  </a:lnTo>
                  <a:lnTo>
                    <a:pt x="262635" y="1752147"/>
                  </a:lnTo>
                  <a:lnTo>
                    <a:pt x="245781" y="1731783"/>
                  </a:lnTo>
                  <a:lnTo>
                    <a:pt x="229630" y="1712120"/>
                  </a:lnTo>
                  <a:lnTo>
                    <a:pt x="214181" y="1691755"/>
                  </a:lnTo>
                  <a:lnTo>
                    <a:pt x="198030" y="1670689"/>
                  </a:lnTo>
                  <a:lnTo>
                    <a:pt x="183283" y="1649622"/>
                  </a:lnTo>
                  <a:lnTo>
                    <a:pt x="169238" y="1627853"/>
                  </a:lnTo>
                  <a:lnTo>
                    <a:pt x="155896" y="1605381"/>
                  </a:lnTo>
                  <a:lnTo>
                    <a:pt x="141851" y="1582910"/>
                  </a:lnTo>
                  <a:lnTo>
                    <a:pt x="129211" y="1560438"/>
                  </a:lnTo>
                  <a:lnTo>
                    <a:pt x="117273" y="1537265"/>
                  </a:lnTo>
                  <a:lnTo>
                    <a:pt x="106038" y="1514091"/>
                  </a:lnTo>
                  <a:lnTo>
                    <a:pt x="94802" y="1490215"/>
                  </a:lnTo>
                  <a:lnTo>
                    <a:pt x="84269" y="1466340"/>
                  </a:lnTo>
                  <a:lnTo>
                    <a:pt x="73735" y="1442464"/>
                  </a:lnTo>
                  <a:lnTo>
                    <a:pt x="65308" y="1417886"/>
                  </a:lnTo>
                  <a:lnTo>
                    <a:pt x="56179" y="1393308"/>
                  </a:lnTo>
                  <a:lnTo>
                    <a:pt x="47753" y="1367325"/>
                  </a:lnTo>
                  <a:lnTo>
                    <a:pt x="40028" y="1342045"/>
                  </a:lnTo>
                  <a:lnTo>
                    <a:pt x="33708" y="1316765"/>
                  </a:lnTo>
                  <a:lnTo>
                    <a:pt x="26686" y="1290080"/>
                  </a:lnTo>
                  <a:lnTo>
                    <a:pt x="21770" y="1264097"/>
                  </a:lnTo>
                  <a:lnTo>
                    <a:pt x="16152" y="1238115"/>
                  </a:lnTo>
                  <a:lnTo>
                    <a:pt x="11939" y="1210728"/>
                  </a:lnTo>
                  <a:lnTo>
                    <a:pt x="8428" y="1184043"/>
                  </a:lnTo>
                  <a:lnTo>
                    <a:pt x="4917" y="1157358"/>
                  </a:lnTo>
                  <a:lnTo>
                    <a:pt x="2810" y="1129971"/>
                  </a:lnTo>
                  <a:lnTo>
                    <a:pt x="703" y="1102584"/>
                  </a:lnTo>
                  <a:lnTo>
                    <a:pt x="1" y="1074495"/>
                  </a:lnTo>
                  <a:lnTo>
                    <a:pt x="1" y="1047108"/>
                  </a:lnTo>
                  <a:lnTo>
                    <a:pt x="0" y="104710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360000" tIns="360000" rIns="360000" bIns="60960" anchor="t" anchorCtr="1" compatLnSpc="1">
              <a:prstTxWarp prst="textNoShape">
                <a:avLst/>
              </a:prstTxWarp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4" name="Freeform: Shape 1"/>
            <p:cNvSpPr/>
            <p:nvPr/>
          </p:nvSpPr>
          <p:spPr>
            <a:xfrm rot="16200000" flipH="1" flipV="1">
              <a:off x="5017238" y="1589411"/>
              <a:ext cx="1181879" cy="1165360"/>
            </a:xfrm>
            <a:custGeom>
              <a:avLst/>
              <a:gdLst/>
              <a:ahLst/>
              <a:cxnLst/>
              <a:rect l="l" t="t" r="r" b="b"/>
              <a:pathLst>
                <a:path w="2154443" h="2124329">
                  <a:moveTo>
                    <a:pt x="0" y="0"/>
                  </a:moveTo>
                  <a:lnTo>
                    <a:pt x="264483" y="0"/>
                  </a:lnTo>
                  <a:lnTo>
                    <a:pt x="264483" y="1047108"/>
                  </a:lnTo>
                  <a:lnTo>
                    <a:pt x="264039" y="1047108"/>
                  </a:lnTo>
                  <a:lnTo>
                    <a:pt x="264039" y="1068175"/>
                  </a:lnTo>
                  <a:lnTo>
                    <a:pt x="265444" y="1089242"/>
                  </a:lnTo>
                  <a:lnTo>
                    <a:pt x="266146" y="1110309"/>
                  </a:lnTo>
                  <a:lnTo>
                    <a:pt x="268955" y="1129971"/>
                  </a:lnTo>
                  <a:lnTo>
                    <a:pt x="271062" y="1150336"/>
                  </a:lnTo>
                  <a:lnTo>
                    <a:pt x="273871" y="1170701"/>
                  </a:lnTo>
                  <a:lnTo>
                    <a:pt x="276680" y="1191065"/>
                  </a:lnTo>
                  <a:lnTo>
                    <a:pt x="280893" y="1210728"/>
                  </a:lnTo>
                  <a:lnTo>
                    <a:pt x="285106" y="1230390"/>
                  </a:lnTo>
                  <a:lnTo>
                    <a:pt x="289320" y="1250053"/>
                  </a:lnTo>
                  <a:lnTo>
                    <a:pt x="294938" y="1269715"/>
                  </a:lnTo>
                  <a:lnTo>
                    <a:pt x="300555" y="1288675"/>
                  </a:lnTo>
                  <a:lnTo>
                    <a:pt x="306875" y="1307636"/>
                  </a:lnTo>
                  <a:lnTo>
                    <a:pt x="313898" y="1326596"/>
                  </a:lnTo>
                  <a:lnTo>
                    <a:pt x="320218" y="1344854"/>
                  </a:lnTo>
                  <a:lnTo>
                    <a:pt x="327942" y="1363814"/>
                  </a:lnTo>
                  <a:lnTo>
                    <a:pt x="336369" y="1382072"/>
                  </a:lnTo>
                  <a:lnTo>
                    <a:pt x="344094" y="1399628"/>
                  </a:lnTo>
                  <a:lnTo>
                    <a:pt x="353223" y="1417183"/>
                  </a:lnTo>
                  <a:lnTo>
                    <a:pt x="362352" y="1434037"/>
                  </a:lnTo>
                  <a:lnTo>
                    <a:pt x="372183" y="1451593"/>
                  </a:lnTo>
                  <a:lnTo>
                    <a:pt x="382014" y="1468446"/>
                  </a:lnTo>
                  <a:lnTo>
                    <a:pt x="391845" y="1485300"/>
                  </a:lnTo>
                  <a:lnTo>
                    <a:pt x="403081" y="1501451"/>
                  </a:lnTo>
                  <a:lnTo>
                    <a:pt x="413614" y="1516900"/>
                  </a:lnTo>
                  <a:lnTo>
                    <a:pt x="425552" y="1533754"/>
                  </a:lnTo>
                  <a:lnTo>
                    <a:pt x="437490" y="1548501"/>
                  </a:lnTo>
                  <a:lnTo>
                    <a:pt x="450130" y="1564652"/>
                  </a:lnTo>
                  <a:lnTo>
                    <a:pt x="462771" y="1578696"/>
                  </a:lnTo>
                  <a:lnTo>
                    <a:pt x="475411" y="1593443"/>
                  </a:lnTo>
                  <a:lnTo>
                    <a:pt x="488753" y="1607488"/>
                  </a:lnTo>
                  <a:lnTo>
                    <a:pt x="502095" y="1622235"/>
                  </a:lnTo>
                  <a:lnTo>
                    <a:pt x="516140" y="1635577"/>
                  </a:lnTo>
                  <a:lnTo>
                    <a:pt x="530887" y="1648919"/>
                  </a:lnTo>
                  <a:lnTo>
                    <a:pt x="544931" y="1661560"/>
                  </a:lnTo>
                  <a:lnTo>
                    <a:pt x="559678" y="1674200"/>
                  </a:lnTo>
                  <a:lnTo>
                    <a:pt x="575127" y="1686138"/>
                  </a:lnTo>
                  <a:lnTo>
                    <a:pt x="590576" y="1698076"/>
                  </a:lnTo>
                  <a:lnTo>
                    <a:pt x="606025" y="1709311"/>
                  </a:lnTo>
                  <a:lnTo>
                    <a:pt x="622879" y="1720547"/>
                  </a:lnTo>
                  <a:lnTo>
                    <a:pt x="639030" y="1731783"/>
                  </a:lnTo>
                  <a:lnTo>
                    <a:pt x="655884" y="1741614"/>
                  </a:lnTo>
                  <a:lnTo>
                    <a:pt x="672035" y="1752147"/>
                  </a:lnTo>
                  <a:lnTo>
                    <a:pt x="689591" y="1761978"/>
                  </a:lnTo>
                  <a:lnTo>
                    <a:pt x="706444" y="1771107"/>
                  </a:lnTo>
                  <a:lnTo>
                    <a:pt x="724702" y="1780236"/>
                  </a:lnTo>
                  <a:lnTo>
                    <a:pt x="742258" y="1787961"/>
                  </a:lnTo>
                  <a:lnTo>
                    <a:pt x="760516" y="1795686"/>
                  </a:lnTo>
                  <a:lnTo>
                    <a:pt x="779476" y="1803410"/>
                  </a:lnTo>
                  <a:lnTo>
                    <a:pt x="797032" y="1810432"/>
                  </a:lnTo>
                  <a:lnTo>
                    <a:pt x="816695" y="1817455"/>
                  </a:lnTo>
                  <a:lnTo>
                    <a:pt x="835655" y="1823072"/>
                  </a:lnTo>
                  <a:lnTo>
                    <a:pt x="854615" y="1828690"/>
                  </a:lnTo>
                  <a:lnTo>
                    <a:pt x="873575" y="1833606"/>
                  </a:lnTo>
                  <a:lnTo>
                    <a:pt x="893940" y="1839224"/>
                  </a:lnTo>
                  <a:lnTo>
                    <a:pt x="912900" y="1843437"/>
                  </a:lnTo>
                  <a:lnTo>
                    <a:pt x="933265" y="1847651"/>
                  </a:lnTo>
                  <a:lnTo>
                    <a:pt x="952927" y="1850459"/>
                  </a:lnTo>
                  <a:lnTo>
                    <a:pt x="973292" y="1853268"/>
                  </a:lnTo>
                  <a:lnTo>
                    <a:pt x="994359" y="1855375"/>
                  </a:lnTo>
                  <a:lnTo>
                    <a:pt x="1014021" y="1856780"/>
                  </a:lnTo>
                  <a:lnTo>
                    <a:pt x="1035088" y="1858886"/>
                  </a:lnTo>
                  <a:lnTo>
                    <a:pt x="1056155" y="1859588"/>
                  </a:lnTo>
                  <a:lnTo>
                    <a:pt x="1077222" y="1860291"/>
                  </a:lnTo>
                  <a:lnTo>
                    <a:pt x="1098289" y="1859588"/>
                  </a:lnTo>
                  <a:lnTo>
                    <a:pt x="1119356" y="1858886"/>
                  </a:lnTo>
                  <a:lnTo>
                    <a:pt x="1139018" y="1856780"/>
                  </a:lnTo>
                  <a:lnTo>
                    <a:pt x="1160085" y="1855375"/>
                  </a:lnTo>
                  <a:lnTo>
                    <a:pt x="1180450" y="1853268"/>
                  </a:lnTo>
                  <a:lnTo>
                    <a:pt x="1200814" y="1850459"/>
                  </a:lnTo>
                  <a:lnTo>
                    <a:pt x="1221179" y="1847651"/>
                  </a:lnTo>
                  <a:lnTo>
                    <a:pt x="1240139" y="1843437"/>
                  </a:lnTo>
                  <a:lnTo>
                    <a:pt x="1260504" y="1839224"/>
                  </a:lnTo>
                  <a:lnTo>
                    <a:pt x="1280166" y="1833606"/>
                  </a:lnTo>
                  <a:lnTo>
                    <a:pt x="1299829" y="1828690"/>
                  </a:lnTo>
                  <a:lnTo>
                    <a:pt x="1318789" y="1823072"/>
                  </a:lnTo>
                  <a:lnTo>
                    <a:pt x="1337749" y="1817455"/>
                  </a:lnTo>
                  <a:lnTo>
                    <a:pt x="1356709" y="1810432"/>
                  </a:lnTo>
                  <a:lnTo>
                    <a:pt x="1374967" y="1803410"/>
                  </a:lnTo>
                  <a:lnTo>
                    <a:pt x="1393225" y="1795686"/>
                  </a:lnTo>
                  <a:lnTo>
                    <a:pt x="1410781" y="1787961"/>
                  </a:lnTo>
                  <a:lnTo>
                    <a:pt x="1429039" y="1780236"/>
                  </a:lnTo>
                  <a:lnTo>
                    <a:pt x="1447297" y="1771107"/>
                  </a:lnTo>
                  <a:lnTo>
                    <a:pt x="1464151" y="1761978"/>
                  </a:lnTo>
                  <a:lnTo>
                    <a:pt x="1481706" y="1752147"/>
                  </a:lnTo>
                  <a:lnTo>
                    <a:pt x="1498560" y="1741614"/>
                  </a:lnTo>
                  <a:lnTo>
                    <a:pt x="1515413" y="1731783"/>
                  </a:lnTo>
                  <a:lnTo>
                    <a:pt x="1531565" y="1720547"/>
                  </a:lnTo>
                  <a:lnTo>
                    <a:pt x="1547014" y="1709311"/>
                  </a:lnTo>
                  <a:lnTo>
                    <a:pt x="1563165" y="1698076"/>
                  </a:lnTo>
                  <a:lnTo>
                    <a:pt x="1578614" y="1686138"/>
                  </a:lnTo>
                  <a:lnTo>
                    <a:pt x="1594063" y="1674200"/>
                  </a:lnTo>
                  <a:lnTo>
                    <a:pt x="1608810" y="1661560"/>
                  </a:lnTo>
                  <a:lnTo>
                    <a:pt x="1623557" y="1648919"/>
                  </a:lnTo>
                  <a:lnTo>
                    <a:pt x="1637601" y="1635577"/>
                  </a:lnTo>
                  <a:lnTo>
                    <a:pt x="1651646" y="1622235"/>
                  </a:lnTo>
                  <a:lnTo>
                    <a:pt x="1665691" y="1607488"/>
                  </a:lnTo>
                  <a:lnTo>
                    <a:pt x="1678331" y="1593443"/>
                  </a:lnTo>
                  <a:lnTo>
                    <a:pt x="1691673" y="1578696"/>
                  </a:lnTo>
                  <a:lnTo>
                    <a:pt x="1703611" y="1564652"/>
                  </a:lnTo>
                  <a:lnTo>
                    <a:pt x="1716251" y="1548501"/>
                  </a:lnTo>
                  <a:lnTo>
                    <a:pt x="1728189" y="1533754"/>
                  </a:lnTo>
                  <a:lnTo>
                    <a:pt x="1739425" y="1516900"/>
                  </a:lnTo>
                  <a:lnTo>
                    <a:pt x="1750660" y="1501451"/>
                  </a:lnTo>
                  <a:lnTo>
                    <a:pt x="1761194" y="1485300"/>
                  </a:lnTo>
                  <a:lnTo>
                    <a:pt x="1771727" y="1468446"/>
                  </a:lnTo>
                  <a:lnTo>
                    <a:pt x="1781559" y="1451593"/>
                  </a:lnTo>
                  <a:lnTo>
                    <a:pt x="1791390" y="1434037"/>
                  </a:lnTo>
                  <a:lnTo>
                    <a:pt x="1801221" y="1417183"/>
                  </a:lnTo>
                  <a:lnTo>
                    <a:pt x="1809648" y="1399628"/>
                  </a:lnTo>
                  <a:lnTo>
                    <a:pt x="1817372" y="1382072"/>
                  </a:lnTo>
                  <a:lnTo>
                    <a:pt x="1825799" y="1363814"/>
                  </a:lnTo>
                  <a:lnTo>
                    <a:pt x="1833524" y="1344854"/>
                  </a:lnTo>
                  <a:lnTo>
                    <a:pt x="1839844" y="1326596"/>
                  </a:lnTo>
                  <a:lnTo>
                    <a:pt x="1846866" y="1307636"/>
                  </a:lnTo>
                  <a:lnTo>
                    <a:pt x="1852484" y="1288675"/>
                  </a:lnTo>
                  <a:lnTo>
                    <a:pt x="1858804" y="1269715"/>
                  </a:lnTo>
                  <a:lnTo>
                    <a:pt x="1863720" y="1250053"/>
                  </a:lnTo>
                  <a:lnTo>
                    <a:pt x="1868635" y="1230390"/>
                  </a:lnTo>
                  <a:lnTo>
                    <a:pt x="1872848" y="1210728"/>
                  </a:lnTo>
                  <a:lnTo>
                    <a:pt x="1876360" y="1191065"/>
                  </a:lnTo>
                  <a:lnTo>
                    <a:pt x="1880573" y="1170701"/>
                  </a:lnTo>
                  <a:lnTo>
                    <a:pt x="1883382" y="1150336"/>
                  </a:lnTo>
                  <a:lnTo>
                    <a:pt x="1885489" y="1129971"/>
                  </a:lnTo>
                  <a:lnTo>
                    <a:pt x="1886893" y="1110309"/>
                  </a:lnTo>
                  <a:lnTo>
                    <a:pt x="1889000" y="1089242"/>
                  </a:lnTo>
                  <a:lnTo>
                    <a:pt x="1889702" y="1068175"/>
                  </a:lnTo>
                  <a:lnTo>
                    <a:pt x="1889702" y="1047108"/>
                  </a:lnTo>
                  <a:lnTo>
                    <a:pt x="1889960" y="1047108"/>
                  </a:lnTo>
                  <a:lnTo>
                    <a:pt x="1889960" y="0"/>
                  </a:lnTo>
                  <a:lnTo>
                    <a:pt x="2154443" y="0"/>
                  </a:lnTo>
                  <a:lnTo>
                    <a:pt x="2154443" y="1047108"/>
                  </a:lnTo>
                  <a:lnTo>
                    <a:pt x="2153741" y="1074495"/>
                  </a:lnTo>
                  <a:lnTo>
                    <a:pt x="2153039" y="1102584"/>
                  </a:lnTo>
                  <a:lnTo>
                    <a:pt x="2151634" y="1129971"/>
                  </a:lnTo>
                  <a:lnTo>
                    <a:pt x="2148123" y="1157358"/>
                  </a:lnTo>
                  <a:lnTo>
                    <a:pt x="2145314" y="1184043"/>
                  </a:lnTo>
                  <a:lnTo>
                    <a:pt x="2141803" y="1210728"/>
                  </a:lnTo>
                  <a:lnTo>
                    <a:pt x="2136887" y="1238115"/>
                  </a:lnTo>
                  <a:lnTo>
                    <a:pt x="2132674" y="1264097"/>
                  </a:lnTo>
                  <a:lnTo>
                    <a:pt x="2127056" y="1290080"/>
                  </a:lnTo>
                  <a:lnTo>
                    <a:pt x="2120034" y="1316765"/>
                  </a:lnTo>
                  <a:lnTo>
                    <a:pt x="2113012" y="1342045"/>
                  </a:lnTo>
                  <a:lnTo>
                    <a:pt x="2105989" y="1367325"/>
                  </a:lnTo>
                  <a:lnTo>
                    <a:pt x="2097562" y="1393308"/>
                  </a:lnTo>
                  <a:lnTo>
                    <a:pt x="2088434" y="1417886"/>
                  </a:lnTo>
                  <a:lnTo>
                    <a:pt x="2079305" y="1442464"/>
                  </a:lnTo>
                  <a:lnTo>
                    <a:pt x="2070176" y="1466340"/>
                  </a:lnTo>
                  <a:lnTo>
                    <a:pt x="2059642" y="1490215"/>
                  </a:lnTo>
                  <a:lnTo>
                    <a:pt x="2048406" y="1514091"/>
                  </a:lnTo>
                  <a:lnTo>
                    <a:pt x="2036468" y="1537265"/>
                  </a:lnTo>
                  <a:lnTo>
                    <a:pt x="2024531" y="1560438"/>
                  </a:lnTo>
                  <a:lnTo>
                    <a:pt x="2011188" y="1582910"/>
                  </a:lnTo>
                  <a:lnTo>
                    <a:pt x="1997846" y="1605381"/>
                  </a:lnTo>
                  <a:lnTo>
                    <a:pt x="1984503" y="1627853"/>
                  </a:lnTo>
                  <a:lnTo>
                    <a:pt x="1970459" y="1649622"/>
                  </a:lnTo>
                  <a:lnTo>
                    <a:pt x="1955010" y="1670689"/>
                  </a:lnTo>
                  <a:lnTo>
                    <a:pt x="1940263" y="1691755"/>
                  </a:lnTo>
                  <a:lnTo>
                    <a:pt x="1924814" y="1712120"/>
                  </a:lnTo>
                  <a:lnTo>
                    <a:pt x="1907960" y="1731783"/>
                  </a:lnTo>
                  <a:lnTo>
                    <a:pt x="1891809" y="1752147"/>
                  </a:lnTo>
                  <a:lnTo>
                    <a:pt x="1874253" y="1771810"/>
                  </a:lnTo>
                  <a:lnTo>
                    <a:pt x="1856697" y="1790770"/>
                  </a:lnTo>
                  <a:lnTo>
                    <a:pt x="1838439" y="1809028"/>
                  </a:lnTo>
                  <a:lnTo>
                    <a:pt x="1820883" y="1827286"/>
                  </a:lnTo>
                  <a:lnTo>
                    <a:pt x="1801221" y="1844139"/>
                  </a:lnTo>
                  <a:lnTo>
                    <a:pt x="1781559" y="1861695"/>
                  </a:lnTo>
                  <a:lnTo>
                    <a:pt x="1761896" y="1877846"/>
                  </a:lnTo>
                  <a:lnTo>
                    <a:pt x="1742234" y="1894700"/>
                  </a:lnTo>
                  <a:lnTo>
                    <a:pt x="1721869" y="1910149"/>
                  </a:lnTo>
                  <a:lnTo>
                    <a:pt x="1700802" y="1926300"/>
                  </a:lnTo>
                  <a:lnTo>
                    <a:pt x="1679033" y="1940345"/>
                  </a:lnTo>
                  <a:lnTo>
                    <a:pt x="1657264" y="1954390"/>
                  </a:lnTo>
                  <a:lnTo>
                    <a:pt x="1635495" y="1968434"/>
                  </a:lnTo>
                  <a:lnTo>
                    <a:pt x="1613023" y="1981074"/>
                  </a:lnTo>
                  <a:lnTo>
                    <a:pt x="1590552" y="1994417"/>
                  </a:lnTo>
                  <a:lnTo>
                    <a:pt x="1567378" y="2007057"/>
                  </a:lnTo>
                  <a:lnTo>
                    <a:pt x="1544205" y="2018292"/>
                  </a:lnTo>
                  <a:lnTo>
                    <a:pt x="1520329" y="2029528"/>
                  </a:lnTo>
                  <a:lnTo>
                    <a:pt x="1496453" y="2040062"/>
                  </a:lnTo>
                  <a:lnTo>
                    <a:pt x="1471875" y="2049191"/>
                  </a:lnTo>
                  <a:lnTo>
                    <a:pt x="1447999" y="2059022"/>
                  </a:lnTo>
                  <a:lnTo>
                    <a:pt x="1422017" y="2067449"/>
                  </a:lnTo>
                  <a:lnTo>
                    <a:pt x="1397439" y="2075875"/>
                  </a:lnTo>
                  <a:lnTo>
                    <a:pt x="1372159" y="2082898"/>
                  </a:lnTo>
                  <a:lnTo>
                    <a:pt x="1346176" y="2090622"/>
                  </a:lnTo>
                  <a:lnTo>
                    <a:pt x="1320194" y="2096942"/>
                  </a:lnTo>
                  <a:lnTo>
                    <a:pt x="1294211" y="2102560"/>
                  </a:lnTo>
                  <a:lnTo>
                    <a:pt x="1267526" y="2108178"/>
                  </a:lnTo>
                  <a:lnTo>
                    <a:pt x="1240842" y="2111689"/>
                  </a:lnTo>
                  <a:lnTo>
                    <a:pt x="1214157" y="2115902"/>
                  </a:lnTo>
                  <a:lnTo>
                    <a:pt x="1187472" y="2119414"/>
                  </a:lnTo>
                  <a:lnTo>
                    <a:pt x="1159383" y="2121520"/>
                  </a:lnTo>
                  <a:lnTo>
                    <a:pt x="1132698" y="2122925"/>
                  </a:lnTo>
                  <a:lnTo>
                    <a:pt x="1104609" y="2124329"/>
                  </a:lnTo>
                  <a:lnTo>
                    <a:pt x="1077222" y="2124329"/>
                  </a:lnTo>
                  <a:lnTo>
                    <a:pt x="1049133" y="2124329"/>
                  </a:lnTo>
                  <a:lnTo>
                    <a:pt x="1021746" y="2122925"/>
                  </a:lnTo>
                  <a:lnTo>
                    <a:pt x="994359" y="2121520"/>
                  </a:lnTo>
                  <a:lnTo>
                    <a:pt x="966972" y="2119414"/>
                  </a:lnTo>
                  <a:lnTo>
                    <a:pt x="939585" y="2115902"/>
                  </a:lnTo>
                  <a:lnTo>
                    <a:pt x="912900" y="2111689"/>
                  </a:lnTo>
                  <a:lnTo>
                    <a:pt x="886215" y="2108178"/>
                  </a:lnTo>
                  <a:lnTo>
                    <a:pt x="860233" y="2102560"/>
                  </a:lnTo>
                  <a:lnTo>
                    <a:pt x="833548" y="2096942"/>
                  </a:lnTo>
                  <a:lnTo>
                    <a:pt x="807566" y="2090622"/>
                  </a:lnTo>
                  <a:lnTo>
                    <a:pt x="782285" y="2082898"/>
                  </a:lnTo>
                  <a:lnTo>
                    <a:pt x="757005" y="2075875"/>
                  </a:lnTo>
                  <a:lnTo>
                    <a:pt x="731022" y="2067449"/>
                  </a:lnTo>
                  <a:lnTo>
                    <a:pt x="706444" y="2059022"/>
                  </a:lnTo>
                  <a:lnTo>
                    <a:pt x="681866" y="2049191"/>
                  </a:lnTo>
                  <a:lnTo>
                    <a:pt x="657991" y="2040062"/>
                  </a:lnTo>
                  <a:lnTo>
                    <a:pt x="633412" y="2029528"/>
                  </a:lnTo>
                  <a:lnTo>
                    <a:pt x="610239" y="2018292"/>
                  </a:lnTo>
                  <a:lnTo>
                    <a:pt x="587065" y="2007057"/>
                  </a:lnTo>
                  <a:lnTo>
                    <a:pt x="563892" y="1994417"/>
                  </a:lnTo>
                  <a:lnTo>
                    <a:pt x="540718" y="1981074"/>
                  </a:lnTo>
                  <a:lnTo>
                    <a:pt x="518247" y="1968434"/>
                  </a:lnTo>
                  <a:lnTo>
                    <a:pt x="496478" y="1954390"/>
                  </a:lnTo>
                  <a:lnTo>
                    <a:pt x="474708" y="1940345"/>
                  </a:lnTo>
                  <a:lnTo>
                    <a:pt x="453642" y="1926300"/>
                  </a:lnTo>
                  <a:lnTo>
                    <a:pt x="432575" y="1910149"/>
                  </a:lnTo>
                  <a:lnTo>
                    <a:pt x="411508" y="1894700"/>
                  </a:lnTo>
                  <a:lnTo>
                    <a:pt x="391143" y="1877846"/>
                  </a:lnTo>
                  <a:lnTo>
                    <a:pt x="372183" y="1861695"/>
                  </a:lnTo>
                  <a:lnTo>
                    <a:pt x="352520" y="1844139"/>
                  </a:lnTo>
                  <a:lnTo>
                    <a:pt x="333560" y="1827286"/>
                  </a:lnTo>
                  <a:lnTo>
                    <a:pt x="315302" y="1809028"/>
                  </a:lnTo>
                  <a:lnTo>
                    <a:pt x="297044" y="1790770"/>
                  </a:lnTo>
                  <a:lnTo>
                    <a:pt x="278786" y="1771810"/>
                  </a:lnTo>
                  <a:lnTo>
                    <a:pt x="262635" y="1752147"/>
                  </a:lnTo>
                  <a:lnTo>
                    <a:pt x="245781" y="1731783"/>
                  </a:lnTo>
                  <a:lnTo>
                    <a:pt x="229630" y="1712120"/>
                  </a:lnTo>
                  <a:lnTo>
                    <a:pt x="214181" y="1691755"/>
                  </a:lnTo>
                  <a:lnTo>
                    <a:pt x="198030" y="1670689"/>
                  </a:lnTo>
                  <a:lnTo>
                    <a:pt x="183283" y="1649622"/>
                  </a:lnTo>
                  <a:lnTo>
                    <a:pt x="169238" y="1627853"/>
                  </a:lnTo>
                  <a:lnTo>
                    <a:pt x="155896" y="1605381"/>
                  </a:lnTo>
                  <a:lnTo>
                    <a:pt x="141851" y="1582910"/>
                  </a:lnTo>
                  <a:lnTo>
                    <a:pt x="129211" y="1560438"/>
                  </a:lnTo>
                  <a:lnTo>
                    <a:pt x="117273" y="1537265"/>
                  </a:lnTo>
                  <a:lnTo>
                    <a:pt x="106038" y="1514091"/>
                  </a:lnTo>
                  <a:lnTo>
                    <a:pt x="94802" y="1490215"/>
                  </a:lnTo>
                  <a:lnTo>
                    <a:pt x="84269" y="1466340"/>
                  </a:lnTo>
                  <a:lnTo>
                    <a:pt x="73735" y="1442464"/>
                  </a:lnTo>
                  <a:lnTo>
                    <a:pt x="65308" y="1417886"/>
                  </a:lnTo>
                  <a:lnTo>
                    <a:pt x="56179" y="1393308"/>
                  </a:lnTo>
                  <a:lnTo>
                    <a:pt x="47753" y="1367325"/>
                  </a:lnTo>
                  <a:lnTo>
                    <a:pt x="40028" y="1342045"/>
                  </a:lnTo>
                  <a:lnTo>
                    <a:pt x="33708" y="1316765"/>
                  </a:lnTo>
                  <a:lnTo>
                    <a:pt x="26686" y="1290080"/>
                  </a:lnTo>
                  <a:lnTo>
                    <a:pt x="21770" y="1264097"/>
                  </a:lnTo>
                  <a:lnTo>
                    <a:pt x="16152" y="1238115"/>
                  </a:lnTo>
                  <a:lnTo>
                    <a:pt x="11939" y="1210728"/>
                  </a:lnTo>
                  <a:lnTo>
                    <a:pt x="8428" y="1184043"/>
                  </a:lnTo>
                  <a:lnTo>
                    <a:pt x="4917" y="1157358"/>
                  </a:lnTo>
                  <a:lnTo>
                    <a:pt x="2810" y="1129971"/>
                  </a:lnTo>
                  <a:lnTo>
                    <a:pt x="703" y="1102584"/>
                  </a:lnTo>
                  <a:lnTo>
                    <a:pt x="1" y="1074495"/>
                  </a:lnTo>
                  <a:lnTo>
                    <a:pt x="1" y="1047108"/>
                  </a:lnTo>
                  <a:lnTo>
                    <a:pt x="0" y="1047108"/>
                  </a:lnTo>
                  <a:close/>
                </a:path>
              </a:pathLst>
            </a:custGeom>
            <a:solidFill>
              <a:schemeClr val="accent2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100">
                <a:solidFill>
                  <a:schemeClr val="bg1">
                    <a:lumMod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5" name="Freeform: Shape 3"/>
            <p:cNvSpPr/>
            <p:nvPr/>
          </p:nvSpPr>
          <p:spPr>
            <a:xfrm rot="16200000" flipH="1" flipV="1">
              <a:off x="6769838" y="1589411"/>
              <a:ext cx="1181879" cy="1165360"/>
            </a:xfrm>
            <a:custGeom>
              <a:avLst/>
              <a:gdLst/>
              <a:ahLst/>
              <a:cxnLst/>
              <a:rect l="l" t="t" r="r" b="b"/>
              <a:pathLst>
                <a:path w="2154443" h="2124329">
                  <a:moveTo>
                    <a:pt x="0" y="0"/>
                  </a:moveTo>
                  <a:lnTo>
                    <a:pt x="264483" y="0"/>
                  </a:lnTo>
                  <a:lnTo>
                    <a:pt x="264483" y="1047108"/>
                  </a:lnTo>
                  <a:lnTo>
                    <a:pt x="264039" y="1047108"/>
                  </a:lnTo>
                  <a:lnTo>
                    <a:pt x="264039" y="1068175"/>
                  </a:lnTo>
                  <a:lnTo>
                    <a:pt x="265444" y="1089242"/>
                  </a:lnTo>
                  <a:lnTo>
                    <a:pt x="266146" y="1110309"/>
                  </a:lnTo>
                  <a:lnTo>
                    <a:pt x="268955" y="1129971"/>
                  </a:lnTo>
                  <a:lnTo>
                    <a:pt x="271062" y="1150336"/>
                  </a:lnTo>
                  <a:lnTo>
                    <a:pt x="273871" y="1170701"/>
                  </a:lnTo>
                  <a:lnTo>
                    <a:pt x="276680" y="1191065"/>
                  </a:lnTo>
                  <a:lnTo>
                    <a:pt x="280893" y="1210728"/>
                  </a:lnTo>
                  <a:lnTo>
                    <a:pt x="285106" y="1230390"/>
                  </a:lnTo>
                  <a:lnTo>
                    <a:pt x="289320" y="1250053"/>
                  </a:lnTo>
                  <a:lnTo>
                    <a:pt x="294938" y="1269715"/>
                  </a:lnTo>
                  <a:lnTo>
                    <a:pt x="300555" y="1288675"/>
                  </a:lnTo>
                  <a:lnTo>
                    <a:pt x="306875" y="1307636"/>
                  </a:lnTo>
                  <a:lnTo>
                    <a:pt x="313898" y="1326596"/>
                  </a:lnTo>
                  <a:lnTo>
                    <a:pt x="320218" y="1344854"/>
                  </a:lnTo>
                  <a:lnTo>
                    <a:pt x="327942" y="1363814"/>
                  </a:lnTo>
                  <a:lnTo>
                    <a:pt x="336369" y="1382072"/>
                  </a:lnTo>
                  <a:lnTo>
                    <a:pt x="344094" y="1399628"/>
                  </a:lnTo>
                  <a:lnTo>
                    <a:pt x="353223" y="1417183"/>
                  </a:lnTo>
                  <a:lnTo>
                    <a:pt x="362352" y="1434037"/>
                  </a:lnTo>
                  <a:lnTo>
                    <a:pt x="372183" y="1451593"/>
                  </a:lnTo>
                  <a:lnTo>
                    <a:pt x="382014" y="1468446"/>
                  </a:lnTo>
                  <a:lnTo>
                    <a:pt x="391845" y="1485300"/>
                  </a:lnTo>
                  <a:lnTo>
                    <a:pt x="403081" y="1501451"/>
                  </a:lnTo>
                  <a:lnTo>
                    <a:pt x="413614" y="1516900"/>
                  </a:lnTo>
                  <a:lnTo>
                    <a:pt x="425552" y="1533754"/>
                  </a:lnTo>
                  <a:lnTo>
                    <a:pt x="437490" y="1548501"/>
                  </a:lnTo>
                  <a:lnTo>
                    <a:pt x="450130" y="1564652"/>
                  </a:lnTo>
                  <a:lnTo>
                    <a:pt x="462771" y="1578696"/>
                  </a:lnTo>
                  <a:lnTo>
                    <a:pt x="475411" y="1593443"/>
                  </a:lnTo>
                  <a:lnTo>
                    <a:pt x="488753" y="1607488"/>
                  </a:lnTo>
                  <a:lnTo>
                    <a:pt x="502095" y="1622235"/>
                  </a:lnTo>
                  <a:lnTo>
                    <a:pt x="516140" y="1635577"/>
                  </a:lnTo>
                  <a:lnTo>
                    <a:pt x="530887" y="1648919"/>
                  </a:lnTo>
                  <a:lnTo>
                    <a:pt x="544931" y="1661560"/>
                  </a:lnTo>
                  <a:lnTo>
                    <a:pt x="559678" y="1674200"/>
                  </a:lnTo>
                  <a:lnTo>
                    <a:pt x="575127" y="1686138"/>
                  </a:lnTo>
                  <a:lnTo>
                    <a:pt x="590576" y="1698076"/>
                  </a:lnTo>
                  <a:lnTo>
                    <a:pt x="606025" y="1709311"/>
                  </a:lnTo>
                  <a:lnTo>
                    <a:pt x="622879" y="1720547"/>
                  </a:lnTo>
                  <a:lnTo>
                    <a:pt x="639030" y="1731783"/>
                  </a:lnTo>
                  <a:lnTo>
                    <a:pt x="655884" y="1741614"/>
                  </a:lnTo>
                  <a:lnTo>
                    <a:pt x="672035" y="1752147"/>
                  </a:lnTo>
                  <a:lnTo>
                    <a:pt x="689591" y="1761978"/>
                  </a:lnTo>
                  <a:lnTo>
                    <a:pt x="706444" y="1771107"/>
                  </a:lnTo>
                  <a:lnTo>
                    <a:pt x="724702" y="1780236"/>
                  </a:lnTo>
                  <a:lnTo>
                    <a:pt x="742258" y="1787961"/>
                  </a:lnTo>
                  <a:lnTo>
                    <a:pt x="760516" y="1795686"/>
                  </a:lnTo>
                  <a:lnTo>
                    <a:pt x="779476" y="1803410"/>
                  </a:lnTo>
                  <a:lnTo>
                    <a:pt x="797032" y="1810432"/>
                  </a:lnTo>
                  <a:lnTo>
                    <a:pt x="816695" y="1817455"/>
                  </a:lnTo>
                  <a:lnTo>
                    <a:pt x="835655" y="1823072"/>
                  </a:lnTo>
                  <a:lnTo>
                    <a:pt x="854615" y="1828690"/>
                  </a:lnTo>
                  <a:lnTo>
                    <a:pt x="873575" y="1833606"/>
                  </a:lnTo>
                  <a:lnTo>
                    <a:pt x="893940" y="1839224"/>
                  </a:lnTo>
                  <a:lnTo>
                    <a:pt x="912900" y="1843437"/>
                  </a:lnTo>
                  <a:lnTo>
                    <a:pt x="933265" y="1847651"/>
                  </a:lnTo>
                  <a:lnTo>
                    <a:pt x="952927" y="1850459"/>
                  </a:lnTo>
                  <a:lnTo>
                    <a:pt x="973292" y="1853268"/>
                  </a:lnTo>
                  <a:lnTo>
                    <a:pt x="994359" y="1855375"/>
                  </a:lnTo>
                  <a:lnTo>
                    <a:pt x="1014021" y="1856780"/>
                  </a:lnTo>
                  <a:lnTo>
                    <a:pt x="1035088" y="1858886"/>
                  </a:lnTo>
                  <a:lnTo>
                    <a:pt x="1056155" y="1859588"/>
                  </a:lnTo>
                  <a:lnTo>
                    <a:pt x="1077222" y="1860291"/>
                  </a:lnTo>
                  <a:lnTo>
                    <a:pt x="1098289" y="1859588"/>
                  </a:lnTo>
                  <a:lnTo>
                    <a:pt x="1119356" y="1858886"/>
                  </a:lnTo>
                  <a:lnTo>
                    <a:pt x="1139018" y="1856780"/>
                  </a:lnTo>
                  <a:lnTo>
                    <a:pt x="1160085" y="1855375"/>
                  </a:lnTo>
                  <a:lnTo>
                    <a:pt x="1180450" y="1853268"/>
                  </a:lnTo>
                  <a:lnTo>
                    <a:pt x="1200814" y="1850459"/>
                  </a:lnTo>
                  <a:lnTo>
                    <a:pt x="1221179" y="1847651"/>
                  </a:lnTo>
                  <a:lnTo>
                    <a:pt x="1240139" y="1843437"/>
                  </a:lnTo>
                  <a:lnTo>
                    <a:pt x="1260504" y="1839224"/>
                  </a:lnTo>
                  <a:lnTo>
                    <a:pt x="1280166" y="1833606"/>
                  </a:lnTo>
                  <a:lnTo>
                    <a:pt x="1299829" y="1828690"/>
                  </a:lnTo>
                  <a:lnTo>
                    <a:pt x="1318789" y="1823072"/>
                  </a:lnTo>
                  <a:lnTo>
                    <a:pt x="1337749" y="1817455"/>
                  </a:lnTo>
                  <a:lnTo>
                    <a:pt x="1356709" y="1810432"/>
                  </a:lnTo>
                  <a:lnTo>
                    <a:pt x="1374967" y="1803410"/>
                  </a:lnTo>
                  <a:lnTo>
                    <a:pt x="1393225" y="1795686"/>
                  </a:lnTo>
                  <a:lnTo>
                    <a:pt x="1410781" y="1787961"/>
                  </a:lnTo>
                  <a:lnTo>
                    <a:pt x="1429039" y="1780236"/>
                  </a:lnTo>
                  <a:lnTo>
                    <a:pt x="1447297" y="1771107"/>
                  </a:lnTo>
                  <a:lnTo>
                    <a:pt x="1464151" y="1761978"/>
                  </a:lnTo>
                  <a:lnTo>
                    <a:pt x="1481706" y="1752147"/>
                  </a:lnTo>
                  <a:lnTo>
                    <a:pt x="1498560" y="1741614"/>
                  </a:lnTo>
                  <a:lnTo>
                    <a:pt x="1515413" y="1731783"/>
                  </a:lnTo>
                  <a:lnTo>
                    <a:pt x="1531565" y="1720547"/>
                  </a:lnTo>
                  <a:lnTo>
                    <a:pt x="1547014" y="1709311"/>
                  </a:lnTo>
                  <a:lnTo>
                    <a:pt x="1563165" y="1698076"/>
                  </a:lnTo>
                  <a:lnTo>
                    <a:pt x="1578614" y="1686138"/>
                  </a:lnTo>
                  <a:lnTo>
                    <a:pt x="1594063" y="1674200"/>
                  </a:lnTo>
                  <a:lnTo>
                    <a:pt x="1608810" y="1661560"/>
                  </a:lnTo>
                  <a:lnTo>
                    <a:pt x="1623557" y="1648919"/>
                  </a:lnTo>
                  <a:lnTo>
                    <a:pt x="1637601" y="1635577"/>
                  </a:lnTo>
                  <a:lnTo>
                    <a:pt x="1651646" y="1622235"/>
                  </a:lnTo>
                  <a:lnTo>
                    <a:pt x="1665691" y="1607488"/>
                  </a:lnTo>
                  <a:lnTo>
                    <a:pt x="1678331" y="1593443"/>
                  </a:lnTo>
                  <a:lnTo>
                    <a:pt x="1691673" y="1578696"/>
                  </a:lnTo>
                  <a:lnTo>
                    <a:pt x="1703611" y="1564652"/>
                  </a:lnTo>
                  <a:lnTo>
                    <a:pt x="1716251" y="1548501"/>
                  </a:lnTo>
                  <a:lnTo>
                    <a:pt x="1728189" y="1533754"/>
                  </a:lnTo>
                  <a:lnTo>
                    <a:pt x="1739425" y="1516900"/>
                  </a:lnTo>
                  <a:lnTo>
                    <a:pt x="1750660" y="1501451"/>
                  </a:lnTo>
                  <a:lnTo>
                    <a:pt x="1761194" y="1485300"/>
                  </a:lnTo>
                  <a:lnTo>
                    <a:pt x="1771727" y="1468446"/>
                  </a:lnTo>
                  <a:lnTo>
                    <a:pt x="1781559" y="1451593"/>
                  </a:lnTo>
                  <a:lnTo>
                    <a:pt x="1791390" y="1434037"/>
                  </a:lnTo>
                  <a:lnTo>
                    <a:pt x="1801221" y="1417183"/>
                  </a:lnTo>
                  <a:lnTo>
                    <a:pt x="1809648" y="1399628"/>
                  </a:lnTo>
                  <a:lnTo>
                    <a:pt x="1817372" y="1382072"/>
                  </a:lnTo>
                  <a:lnTo>
                    <a:pt x="1825799" y="1363814"/>
                  </a:lnTo>
                  <a:lnTo>
                    <a:pt x="1833524" y="1344854"/>
                  </a:lnTo>
                  <a:lnTo>
                    <a:pt x="1839844" y="1326596"/>
                  </a:lnTo>
                  <a:lnTo>
                    <a:pt x="1846866" y="1307636"/>
                  </a:lnTo>
                  <a:lnTo>
                    <a:pt x="1852484" y="1288675"/>
                  </a:lnTo>
                  <a:lnTo>
                    <a:pt x="1858804" y="1269715"/>
                  </a:lnTo>
                  <a:lnTo>
                    <a:pt x="1863720" y="1250053"/>
                  </a:lnTo>
                  <a:lnTo>
                    <a:pt x="1868635" y="1230390"/>
                  </a:lnTo>
                  <a:lnTo>
                    <a:pt x="1872848" y="1210728"/>
                  </a:lnTo>
                  <a:lnTo>
                    <a:pt x="1876360" y="1191065"/>
                  </a:lnTo>
                  <a:lnTo>
                    <a:pt x="1880573" y="1170701"/>
                  </a:lnTo>
                  <a:lnTo>
                    <a:pt x="1883382" y="1150336"/>
                  </a:lnTo>
                  <a:lnTo>
                    <a:pt x="1885489" y="1129971"/>
                  </a:lnTo>
                  <a:lnTo>
                    <a:pt x="1886893" y="1110309"/>
                  </a:lnTo>
                  <a:lnTo>
                    <a:pt x="1889000" y="1089242"/>
                  </a:lnTo>
                  <a:lnTo>
                    <a:pt x="1889702" y="1068175"/>
                  </a:lnTo>
                  <a:lnTo>
                    <a:pt x="1889702" y="1047108"/>
                  </a:lnTo>
                  <a:lnTo>
                    <a:pt x="1889960" y="1047108"/>
                  </a:lnTo>
                  <a:lnTo>
                    <a:pt x="1889960" y="0"/>
                  </a:lnTo>
                  <a:lnTo>
                    <a:pt x="2154443" y="0"/>
                  </a:lnTo>
                  <a:lnTo>
                    <a:pt x="2154443" y="1047108"/>
                  </a:lnTo>
                  <a:lnTo>
                    <a:pt x="2153741" y="1074495"/>
                  </a:lnTo>
                  <a:lnTo>
                    <a:pt x="2153039" y="1102584"/>
                  </a:lnTo>
                  <a:lnTo>
                    <a:pt x="2151634" y="1129971"/>
                  </a:lnTo>
                  <a:lnTo>
                    <a:pt x="2148123" y="1157358"/>
                  </a:lnTo>
                  <a:lnTo>
                    <a:pt x="2145314" y="1184043"/>
                  </a:lnTo>
                  <a:lnTo>
                    <a:pt x="2141803" y="1210728"/>
                  </a:lnTo>
                  <a:lnTo>
                    <a:pt x="2136887" y="1238115"/>
                  </a:lnTo>
                  <a:lnTo>
                    <a:pt x="2132674" y="1264097"/>
                  </a:lnTo>
                  <a:lnTo>
                    <a:pt x="2127056" y="1290080"/>
                  </a:lnTo>
                  <a:lnTo>
                    <a:pt x="2120034" y="1316765"/>
                  </a:lnTo>
                  <a:lnTo>
                    <a:pt x="2113012" y="1342045"/>
                  </a:lnTo>
                  <a:lnTo>
                    <a:pt x="2105989" y="1367325"/>
                  </a:lnTo>
                  <a:lnTo>
                    <a:pt x="2097562" y="1393308"/>
                  </a:lnTo>
                  <a:lnTo>
                    <a:pt x="2088434" y="1417886"/>
                  </a:lnTo>
                  <a:lnTo>
                    <a:pt x="2079305" y="1442464"/>
                  </a:lnTo>
                  <a:lnTo>
                    <a:pt x="2070176" y="1466340"/>
                  </a:lnTo>
                  <a:lnTo>
                    <a:pt x="2059642" y="1490215"/>
                  </a:lnTo>
                  <a:lnTo>
                    <a:pt x="2048406" y="1514091"/>
                  </a:lnTo>
                  <a:lnTo>
                    <a:pt x="2036468" y="1537265"/>
                  </a:lnTo>
                  <a:lnTo>
                    <a:pt x="2024531" y="1560438"/>
                  </a:lnTo>
                  <a:lnTo>
                    <a:pt x="2011188" y="1582910"/>
                  </a:lnTo>
                  <a:lnTo>
                    <a:pt x="1997846" y="1605381"/>
                  </a:lnTo>
                  <a:lnTo>
                    <a:pt x="1984503" y="1627853"/>
                  </a:lnTo>
                  <a:lnTo>
                    <a:pt x="1970459" y="1649622"/>
                  </a:lnTo>
                  <a:lnTo>
                    <a:pt x="1955010" y="1670689"/>
                  </a:lnTo>
                  <a:lnTo>
                    <a:pt x="1940263" y="1691755"/>
                  </a:lnTo>
                  <a:lnTo>
                    <a:pt x="1924814" y="1712120"/>
                  </a:lnTo>
                  <a:lnTo>
                    <a:pt x="1907960" y="1731783"/>
                  </a:lnTo>
                  <a:lnTo>
                    <a:pt x="1891809" y="1752147"/>
                  </a:lnTo>
                  <a:lnTo>
                    <a:pt x="1874253" y="1771810"/>
                  </a:lnTo>
                  <a:lnTo>
                    <a:pt x="1856697" y="1790770"/>
                  </a:lnTo>
                  <a:lnTo>
                    <a:pt x="1838439" y="1809028"/>
                  </a:lnTo>
                  <a:lnTo>
                    <a:pt x="1820883" y="1827286"/>
                  </a:lnTo>
                  <a:lnTo>
                    <a:pt x="1801221" y="1844139"/>
                  </a:lnTo>
                  <a:lnTo>
                    <a:pt x="1781559" y="1861695"/>
                  </a:lnTo>
                  <a:lnTo>
                    <a:pt x="1761896" y="1877846"/>
                  </a:lnTo>
                  <a:lnTo>
                    <a:pt x="1742234" y="1894700"/>
                  </a:lnTo>
                  <a:lnTo>
                    <a:pt x="1721869" y="1910149"/>
                  </a:lnTo>
                  <a:lnTo>
                    <a:pt x="1700802" y="1926300"/>
                  </a:lnTo>
                  <a:lnTo>
                    <a:pt x="1679033" y="1940345"/>
                  </a:lnTo>
                  <a:lnTo>
                    <a:pt x="1657264" y="1954390"/>
                  </a:lnTo>
                  <a:lnTo>
                    <a:pt x="1635495" y="1968434"/>
                  </a:lnTo>
                  <a:lnTo>
                    <a:pt x="1613023" y="1981074"/>
                  </a:lnTo>
                  <a:lnTo>
                    <a:pt x="1590552" y="1994417"/>
                  </a:lnTo>
                  <a:lnTo>
                    <a:pt x="1567378" y="2007057"/>
                  </a:lnTo>
                  <a:lnTo>
                    <a:pt x="1544205" y="2018292"/>
                  </a:lnTo>
                  <a:lnTo>
                    <a:pt x="1520329" y="2029528"/>
                  </a:lnTo>
                  <a:lnTo>
                    <a:pt x="1496453" y="2040062"/>
                  </a:lnTo>
                  <a:lnTo>
                    <a:pt x="1471875" y="2049191"/>
                  </a:lnTo>
                  <a:lnTo>
                    <a:pt x="1447999" y="2059022"/>
                  </a:lnTo>
                  <a:lnTo>
                    <a:pt x="1422017" y="2067449"/>
                  </a:lnTo>
                  <a:lnTo>
                    <a:pt x="1397439" y="2075875"/>
                  </a:lnTo>
                  <a:lnTo>
                    <a:pt x="1372159" y="2082898"/>
                  </a:lnTo>
                  <a:lnTo>
                    <a:pt x="1346176" y="2090622"/>
                  </a:lnTo>
                  <a:lnTo>
                    <a:pt x="1320194" y="2096942"/>
                  </a:lnTo>
                  <a:lnTo>
                    <a:pt x="1294211" y="2102560"/>
                  </a:lnTo>
                  <a:lnTo>
                    <a:pt x="1267526" y="2108178"/>
                  </a:lnTo>
                  <a:lnTo>
                    <a:pt x="1240842" y="2111689"/>
                  </a:lnTo>
                  <a:lnTo>
                    <a:pt x="1214157" y="2115902"/>
                  </a:lnTo>
                  <a:lnTo>
                    <a:pt x="1187472" y="2119414"/>
                  </a:lnTo>
                  <a:lnTo>
                    <a:pt x="1159383" y="2121520"/>
                  </a:lnTo>
                  <a:lnTo>
                    <a:pt x="1132698" y="2122925"/>
                  </a:lnTo>
                  <a:lnTo>
                    <a:pt x="1104609" y="2124329"/>
                  </a:lnTo>
                  <a:lnTo>
                    <a:pt x="1077222" y="2124329"/>
                  </a:lnTo>
                  <a:lnTo>
                    <a:pt x="1049133" y="2124329"/>
                  </a:lnTo>
                  <a:lnTo>
                    <a:pt x="1021746" y="2122925"/>
                  </a:lnTo>
                  <a:lnTo>
                    <a:pt x="994359" y="2121520"/>
                  </a:lnTo>
                  <a:lnTo>
                    <a:pt x="966972" y="2119414"/>
                  </a:lnTo>
                  <a:lnTo>
                    <a:pt x="939585" y="2115902"/>
                  </a:lnTo>
                  <a:lnTo>
                    <a:pt x="912900" y="2111689"/>
                  </a:lnTo>
                  <a:lnTo>
                    <a:pt x="886215" y="2108178"/>
                  </a:lnTo>
                  <a:lnTo>
                    <a:pt x="860233" y="2102560"/>
                  </a:lnTo>
                  <a:lnTo>
                    <a:pt x="833548" y="2096942"/>
                  </a:lnTo>
                  <a:lnTo>
                    <a:pt x="807566" y="2090622"/>
                  </a:lnTo>
                  <a:lnTo>
                    <a:pt x="782285" y="2082898"/>
                  </a:lnTo>
                  <a:lnTo>
                    <a:pt x="757005" y="2075875"/>
                  </a:lnTo>
                  <a:lnTo>
                    <a:pt x="731022" y="2067449"/>
                  </a:lnTo>
                  <a:lnTo>
                    <a:pt x="706444" y="2059022"/>
                  </a:lnTo>
                  <a:lnTo>
                    <a:pt x="681866" y="2049191"/>
                  </a:lnTo>
                  <a:lnTo>
                    <a:pt x="657991" y="2040062"/>
                  </a:lnTo>
                  <a:lnTo>
                    <a:pt x="633412" y="2029528"/>
                  </a:lnTo>
                  <a:lnTo>
                    <a:pt x="610239" y="2018292"/>
                  </a:lnTo>
                  <a:lnTo>
                    <a:pt x="587065" y="2007057"/>
                  </a:lnTo>
                  <a:lnTo>
                    <a:pt x="563892" y="1994417"/>
                  </a:lnTo>
                  <a:lnTo>
                    <a:pt x="540718" y="1981074"/>
                  </a:lnTo>
                  <a:lnTo>
                    <a:pt x="518247" y="1968434"/>
                  </a:lnTo>
                  <a:lnTo>
                    <a:pt x="496478" y="1954390"/>
                  </a:lnTo>
                  <a:lnTo>
                    <a:pt x="474708" y="1940345"/>
                  </a:lnTo>
                  <a:lnTo>
                    <a:pt x="453642" y="1926300"/>
                  </a:lnTo>
                  <a:lnTo>
                    <a:pt x="432575" y="1910149"/>
                  </a:lnTo>
                  <a:lnTo>
                    <a:pt x="411508" y="1894700"/>
                  </a:lnTo>
                  <a:lnTo>
                    <a:pt x="391143" y="1877846"/>
                  </a:lnTo>
                  <a:lnTo>
                    <a:pt x="372183" y="1861695"/>
                  </a:lnTo>
                  <a:lnTo>
                    <a:pt x="352520" y="1844139"/>
                  </a:lnTo>
                  <a:lnTo>
                    <a:pt x="333560" y="1827286"/>
                  </a:lnTo>
                  <a:lnTo>
                    <a:pt x="315302" y="1809028"/>
                  </a:lnTo>
                  <a:lnTo>
                    <a:pt x="297044" y="1790770"/>
                  </a:lnTo>
                  <a:lnTo>
                    <a:pt x="278786" y="1771810"/>
                  </a:lnTo>
                  <a:lnTo>
                    <a:pt x="262635" y="1752147"/>
                  </a:lnTo>
                  <a:lnTo>
                    <a:pt x="245781" y="1731783"/>
                  </a:lnTo>
                  <a:lnTo>
                    <a:pt x="229630" y="1712120"/>
                  </a:lnTo>
                  <a:lnTo>
                    <a:pt x="214181" y="1691755"/>
                  </a:lnTo>
                  <a:lnTo>
                    <a:pt x="198030" y="1670689"/>
                  </a:lnTo>
                  <a:lnTo>
                    <a:pt x="183283" y="1649622"/>
                  </a:lnTo>
                  <a:lnTo>
                    <a:pt x="169238" y="1627853"/>
                  </a:lnTo>
                  <a:lnTo>
                    <a:pt x="155896" y="1605381"/>
                  </a:lnTo>
                  <a:lnTo>
                    <a:pt x="141851" y="1582910"/>
                  </a:lnTo>
                  <a:lnTo>
                    <a:pt x="129211" y="1560438"/>
                  </a:lnTo>
                  <a:lnTo>
                    <a:pt x="117273" y="1537265"/>
                  </a:lnTo>
                  <a:lnTo>
                    <a:pt x="106038" y="1514091"/>
                  </a:lnTo>
                  <a:lnTo>
                    <a:pt x="94802" y="1490215"/>
                  </a:lnTo>
                  <a:lnTo>
                    <a:pt x="84269" y="1466340"/>
                  </a:lnTo>
                  <a:lnTo>
                    <a:pt x="73735" y="1442464"/>
                  </a:lnTo>
                  <a:lnTo>
                    <a:pt x="65308" y="1417886"/>
                  </a:lnTo>
                  <a:lnTo>
                    <a:pt x="56179" y="1393308"/>
                  </a:lnTo>
                  <a:lnTo>
                    <a:pt x="47753" y="1367325"/>
                  </a:lnTo>
                  <a:lnTo>
                    <a:pt x="40028" y="1342045"/>
                  </a:lnTo>
                  <a:lnTo>
                    <a:pt x="33708" y="1316765"/>
                  </a:lnTo>
                  <a:lnTo>
                    <a:pt x="26686" y="1290080"/>
                  </a:lnTo>
                  <a:lnTo>
                    <a:pt x="21770" y="1264097"/>
                  </a:lnTo>
                  <a:lnTo>
                    <a:pt x="16152" y="1238115"/>
                  </a:lnTo>
                  <a:lnTo>
                    <a:pt x="11939" y="1210728"/>
                  </a:lnTo>
                  <a:lnTo>
                    <a:pt x="8428" y="1184043"/>
                  </a:lnTo>
                  <a:lnTo>
                    <a:pt x="4917" y="1157358"/>
                  </a:lnTo>
                  <a:lnTo>
                    <a:pt x="2810" y="1129971"/>
                  </a:lnTo>
                  <a:lnTo>
                    <a:pt x="703" y="1102584"/>
                  </a:lnTo>
                  <a:lnTo>
                    <a:pt x="1" y="1074495"/>
                  </a:lnTo>
                  <a:lnTo>
                    <a:pt x="1" y="1047108"/>
                  </a:lnTo>
                  <a:lnTo>
                    <a:pt x="0" y="1047108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100">
                <a:solidFill>
                  <a:schemeClr val="bg1">
                    <a:lumMod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8" name="Freeform: Shape 6"/>
            <p:cNvSpPr>
              <a:spLocks/>
            </p:cNvSpPr>
            <p:nvPr/>
          </p:nvSpPr>
          <p:spPr bwMode="auto">
            <a:xfrm rot="16200000">
              <a:off x="5895390" y="1876621"/>
              <a:ext cx="1181879" cy="590940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100">
                <a:solidFill>
                  <a:schemeClr val="bg1">
                    <a:lumMod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29" name="Freeform: Shape 7"/>
            <p:cNvSpPr>
              <a:spLocks/>
            </p:cNvSpPr>
            <p:nvPr/>
          </p:nvSpPr>
          <p:spPr bwMode="auto">
            <a:xfrm rot="16200000">
              <a:off x="4713522" y="2913461"/>
              <a:ext cx="1182264" cy="590940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100">
                <a:solidFill>
                  <a:schemeClr val="bg1">
                    <a:lumMod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sp>
          <p:nvSpPr>
            <p:cNvPr id="31" name="Freeform: Shape 24"/>
            <p:cNvSpPr>
              <a:spLocks/>
            </p:cNvSpPr>
            <p:nvPr/>
          </p:nvSpPr>
          <p:spPr bwMode="auto">
            <a:xfrm rot="16200000">
              <a:off x="7647990" y="1876620"/>
              <a:ext cx="1181879" cy="590940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100">
                <a:solidFill>
                  <a:schemeClr val="bg1">
                    <a:lumMod val="50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站酷快乐体2016修订版" panose="02010600030101010101" pitchFamily="2" charset="-122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6794414" y="2617798"/>
              <a:ext cx="1756299" cy="1182265"/>
              <a:chOff x="6912395" y="3865477"/>
              <a:chExt cx="1756299" cy="1182265"/>
            </a:xfrm>
          </p:grpSpPr>
          <p:sp>
            <p:nvSpPr>
              <p:cNvPr id="26" name="Freeform: Shape 4"/>
              <p:cNvSpPr/>
              <p:nvPr/>
            </p:nvSpPr>
            <p:spPr>
              <a:xfrm rot="16200000">
                <a:off x="7495074" y="3874123"/>
                <a:ext cx="1181879" cy="1165360"/>
              </a:xfrm>
              <a:custGeom>
                <a:avLst/>
                <a:gdLst/>
                <a:ahLst/>
                <a:cxnLst/>
                <a:rect l="l" t="t" r="r" b="b"/>
                <a:pathLst>
                  <a:path w="2154443" h="2124329">
                    <a:moveTo>
                      <a:pt x="0" y="0"/>
                    </a:moveTo>
                    <a:lnTo>
                      <a:pt x="264483" y="0"/>
                    </a:lnTo>
                    <a:lnTo>
                      <a:pt x="264483" y="1047108"/>
                    </a:lnTo>
                    <a:lnTo>
                      <a:pt x="264039" y="1047108"/>
                    </a:lnTo>
                    <a:lnTo>
                      <a:pt x="264039" y="1068175"/>
                    </a:lnTo>
                    <a:lnTo>
                      <a:pt x="265444" y="1089242"/>
                    </a:lnTo>
                    <a:lnTo>
                      <a:pt x="266146" y="1110309"/>
                    </a:lnTo>
                    <a:lnTo>
                      <a:pt x="268955" y="1129971"/>
                    </a:lnTo>
                    <a:lnTo>
                      <a:pt x="271062" y="1150336"/>
                    </a:lnTo>
                    <a:lnTo>
                      <a:pt x="273871" y="1170701"/>
                    </a:lnTo>
                    <a:lnTo>
                      <a:pt x="276680" y="1191065"/>
                    </a:lnTo>
                    <a:lnTo>
                      <a:pt x="280893" y="1210728"/>
                    </a:lnTo>
                    <a:lnTo>
                      <a:pt x="285106" y="1230390"/>
                    </a:lnTo>
                    <a:lnTo>
                      <a:pt x="289320" y="1250053"/>
                    </a:lnTo>
                    <a:lnTo>
                      <a:pt x="294938" y="1269715"/>
                    </a:lnTo>
                    <a:lnTo>
                      <a:pt x="300555" y="1288675"/>
                    </a:lnTo>
                    <a:lnTo>
                      <a:pt x="306875" y="1307636"/>
                    </a:lnTo>
                    <a:lnTo>
                      <a:pt x="313898" y="1326596"/>
                    </a:lnTo>
                    <a:lnTo>
                      <a:pt x="320218" y="1344854"/>
                    </a:lnTo>
                    <a:lnTo>
                      <a:pt x="327942" y="1363814"/>
                    </a:lnTo>
                    <a:lnTo>
                      <a:pt x="336369" y="1382072"/>
                    </a:lnTo>
                    <a:lnTo>
                      <a:pt x="344094" y="1399628"/>
                    </a:lnTo>
                    <a:lnTo>
                      <a:pt x="353223" y="1417183"/>
                    </a:lnTo>
                    <a:lnTo>
                      <a:pt x="362352" y="1434037"/>
                    </a:lnTo>
                    <a:lnTo>
                      <a:pt x="372183" y="1451593"/>
                    </a:lnTo>
                    <a:lnTo>
                      <a:pt x="382014" y="1468446"/>
                    </a:lnTo>
                    <a:lnTo>
                      <a:pt x="391845" y="1485300"/>
                    </a:lnTo>
                    <a:lnTo>
                      <a:pt x="403081" y="1501451"/>
                    </a:lnTo>
                    <a:lnTo>
                      <a:pt x="413614" y="1516900"/>
                    </a:lnTo>
                    <a:lnTo>
                      <a:pt x="425552" y="1533754"/>
                    </a:lnTo>
                    <a:lnTo>
                      <a:pt x="437490" y="1548501"/>
                    </a:lnTo>
                    <a:lnTo>
                      <a:pt x="450130" y="1564652"/>
                    </a:lnTo>
                    <a:lnTo>
                      <a:pt x="462771" y="1578696"/>
                    </a:lnTo>
                    <a:lnTo>
                      <a:pt x="475411" y="1593443"/>
                    </a:lnTo>
                    <a:lnTo>
                      <a:pt x="488753" y="1607488"/>
                    </a:lnTo>
                    <a:lnTo>
                      <a:pt x="502095" y="1622235"/>
                    </a:lnTo>
                    <a:lnTo>
                      <a:pt x="516140" y="1635577"/>
                    </a:lnTo>
                    <a:lnTo>
                      <a:pt x="530887" y="1648919"/>
                    </a:lnTo>
                    <a:lnTo>
                      <a:pt x="544931" y="1661560"/>
                    </a:lnTo>
                    <a:lnTo>
                      <a:pt x="559678" y="1674200"/>
                    </a:lnTo>
                    <a:lnTo>
                      <a:pt x="575127" y="1686138"/>
                    </a:lnTo>
                    <a:lnTo>
                      <a:pt x="590576" y="1698076"/>
                    </a:lnTo>
                    <a:lnTo>
                      <a:pt x="606025" y="1709311"/>
                    </a:lnTo>
                    <a:lnTo>
                      <a:pt x="622879" y="1720547"/>
                    </a:lnTo>
                    <a:lnTo>
                      <a:pt x="639030" y="1731783"/>
                    </a:lnTo>
                    <a:lnTo>
                      <a:pt x="655884" y="1741614"/>
                    </a:lnTo>
                    <a:lnTo>
                      <a:pt x="672035" y="1752147"/>
                    </a:lnTo>
                    <a:lnTo>
                      <a:pt x="689591" y="1761978"/>
                    </a:lnTo>
                    <a:lnTo>
                      <a:pt x="706444" y="1771107"/>
                    </a:lnTo>
                    <a:lnTo>
                      <a:pt x="724702" y="1780236"/>
                    </a:lnTo>
                    <a:lnTo>
                      <a:pt x="742258" y="1787961"/>
                    </a:lnTo>
                    <a:lnTo>
                      <a:pt x="760516" y="1795686"/>
                    </a:lnTo>
                    <a:lnTo>
                      <a:pt x="779476" y="1803410"/>
                    </a:lnTo>
                    <a:lnTo>
                      <a:pt x="797032" y="1810432"/>
                    </a:lnTo>
                    <a:lnTo>
                      <a:pt x="816695" y="1817455"/>
                    </a:lnTo>
                    <a:lnTo>
                      <a:pt x="835655" y="1823072"/>
                    </a:lnTo>
                    <a:lnTo>
                      <a:pt x="854615" y="1828690"/>
                    </a:lnTo>
                    <a:lnTo>
                      <a:pt x="873575" y="1833606"/>
                    </a:lnTo>
                    <a:lnTo>
                      <a:pt x="893940" y="1839224"/>
                    </a:lnTo>
                    <a:lnTo>
                      <a:pt x="912900" y="1843437"/>
                    </a:lnTo>
                    <a:lnTo>
                      <a:pt x="933265" y="1847651"/>
                    </a:lnTo>
                    <a:lnTo>
                      <a:pt x="952927" y="1850459"/>
                    </a:lnTo>
                    <a:lnTo>
                      <a:pt x="973292" y="1853268"/>
                    </a:lnTo>
                    <a:lnTo>
                      <a:pt x="994359" y="1855375"/>
                    </a:lnTo>
                    <a:lnTo>
                      <a:pt x="1014021" y="1856780"/>
                    </a:lnTo>
                    <a:lnTo>
                      <a:pt x="1035088" y="1858886"/>
                    </a:lnTo>
                    <a:lnTo>
                      <a:pt x="1056155" y="1859588"/>
                    </a:lnTo>
                    <a:lnTo>
                      <a:pt x="1077222" y="1860291"/>
                    </a:lnTo>
                    <a:lnTo>
                      <a:pt x="1098289" y="1859588"/>
                    </a:lnTo>
                    <a:lnTo>
                      <a:pt x="1119356" y="1858886"/>
                    </a:lnTo>
                    <a:lnTo>
                      <a:pt x="1139018" y="1856780"/>
                    </a:lnTo>
                    <a:lnTo>
                      <a:pt x="1160085" y="1855375"/>
                    </a:lnTo>
                    <a:lnTo>
                      <a:pt x="1180450" y="1853268"/>
                    </a:lnTo>
                    <a:lnTo>
                      <a:pt x="1200814" y="1850459"/>
                    </a:lnTo>
                    <a:lnTo>
                      <a:pt x="1221179" y="1847651"/>
                    </a:lnTo>
                    <a:lnTo>
                      <a:pt x="1240139" y="1843437"/>
                    </a:lnTo>
                    <a:lnTo>
                      <a:pt x="1260504" y="1839224"/>
                    </a:lnTo>
                    <a:lnTo>
                      <a:pt x="1280166" y="1833606"/>
                    </a:lnTo>
                    <a:lnTo>
                      <a:pt x="1299829" y="1828690"/>
                    </a:lnTo>
                    <a:lnTo>
                      <a:pt x="1318789" y="1823072"/>
                    </a:lnTo>
                    <a:lnTo>
                      <a:pt x="1337749" y="1817455"/>
                    </a:lnTo>
                    <a:lnTo>
                      <a:pt x="1356709" y="1810432"/>
                    </a:lnTo>
                    <a:lnTo>
                      <a:pt x="1374967" y="1803410"/>
                    </a:lnTo>
                    <a:lnTo>
                      <a:pt x="1393225" y="1795686"/>
                    </a:lnTo>
                    <a:lnTo>
                      <a:pt x="1410781" y="1787961"/>
                    </a:lnTo>
                    <a:lnTo>
                      <a:pt x="1429039" y="1780236"/>
                    </a:lnTo>
                    <a:lnTo>
                      <a:pt x="1447297" y="1771107"/>
                    </a:lnTo>
                    <a:lnTo>
                      <a:pt x="1464151" y="1761978"/>
                    </a:lnTo>
                    <a:lnTo>
                      <a:pt x="1481706" y="1752147"/>
                    </a:lnTo>
                    <a:lnTo>
                      <a:pt x="1498560" y="1741614"/>
                    </a:lnTo>
                    <a:lnTo>
                      <a:pt x="1515413" y="1731783"/>
                    </a:lnTo>
                    <a:lnTo>
                      <a:pt x="1531565" y="1720547"/>
                    </a:lnTo>
                    <a:lnTo>
                      <a:pt x="1547014" y="1709311"/>
                    </a:lnTo>
                    <a:lnTo>
                      <a:pt x="1563165" y="1698076"/>
                    </a:lnTo>
                    <a:lnTo>
                      <a:pt x="1578614" y="1686138"/>
                    </a:lnTo>
                    <a:lnTo>
                      <a:pt x="1594063" y="1674200"/>
                    </a:lnTo>
                    <a:lnTo>
                      <a:pt x="1608810" y="1661560"/>
                    </a:lnTo>
                    <a:lnTo>
                      <a:pt x="1623557" y="1648919"/>
                    </a:lnTo>
                    <a:lnTo>
                      <a:pt x="1637601" y="1635577"/>
                    </a:lnTo>
                    <a:lnTo>
                      <a:pt x="1651646" y="1622235"/>
                    </a:lnTo>
                    <a:lnTo>
                      <a:pt x="1665691" y="1607488"/>
                    </a:lnTo>
                    <a:lnTo>
                      <a:pt x="1678331" y="1593443"/>
                    </a:lnTo>
                    <a:lnTo>
                      <a:pt x="1691673" y="1578696"/>
                    </a:lnTo>
                    <a:lnTo>
                      <a:pt x="1703611" y="1564652"/>
                    </a:lnTo>
                    <a:lnTo>
                      <a:pt x="1716251" y="1548501"/>
                    </a:lnTo>
                    <a:lnTo>
                      <a:pt x="1728189" y="1533754"/>
                    </a:lnTo>
                    <a:lnTo>
                      <a:pt x="1739425" y="1516900"/>
                    </a:lnTo>
                    <a:lnTo>
                      <a:pt x="1750660" y="1501451"/>
                    </a:lnTo>
                    <a:lnTo>
                      <a:pt x="1761194" y="1485300"/>
                    </a:lnTo>
                    <a:lnTo>
                      <a:pt x="1771727" y="1468446"/>
                    </a:lnTo>
                    <a:lnTo>
                      <a:pt x="1781559" y="1451593"/>
                    </a:lnTo>
                    <a:lnTo>
                      <a:pt x="1791390" y="1434037"/>
                    </a:lnTo>
                    <a:lnTo>
                      <a:pt x="1801221" y="1417183"/>
                    </a:lnTo>
                    <a:lnTo>
                      <a:pt x="1809648" y="1399628"/>
                    </a:lnTo>
                    <a:lnTo>
                      <a:pt x="1817372" y="1382072"/>
                    </a:lnTo>
                    <a:lnTo>
                      <a:pt x="1825799" y="1363814"/>
                    </a:lnTo>
                    <a:lnTo>
                      <a:pt x="1833524" y="1344854"/>
                    </a:lnTo>
                    <a:lnTo>
                      <a:pt x="1839844" y="1326596"/>
                    </a:lnTo>
                    <a:lnTo>
                      <a:pt x="1846866" y="1307636"/>
                    </a:lnTo>
                    <a:lnTo>
                      <a:pt x="1852484" y="1288675"/>
                    </a:lnTo>
                    <a:lnTo>
                      <a:pt x="1858804" y="1269715"/>
                    </a:lnTo>
                    <a:lnTo>
                      <a:pt x="1863720" y="1250053"/>
                    </a:lnTo>
                    <a:lnTo>
                      <a:pt x="1868635" y="1230390"/>
                    </a:lnTo>
                    <a:lnTo>
                      <a:pt x="1872848" y="1210728"/>
                    </a:lnTo>
                    <a:lnTo>
                      <a:pt x="1876360" y="1191065"/>
                    </a:lnTo>
                    <a:lnTo>
                      <a:pt x="1880573" y="1170701"/>
                    </a:lnTo>
                    <a:lnTo>
                      <a:pt x="1883382" y="1150336"/>
                    </a:lnTo>
                    <a:lnTo>
                      <a:pt x="1885489" y="1129971"/>
                    </a:lnTo>
                    <a:lnTo>
                      <a:pt x="1886893" y="1110309"/>
                    </a:lnTo>
                    <a:lnTo>
                      <a:pt x="1889000" y="1089242"/>
                    </a:lnTo>
                    <a:lnTo>
                      <a:pt x="1889702" y="1068175"/>
                    </a:lnTo>
                    <a:lnTo>
                      <a:pt x="1889702" y="1047108"/>
                    </a:lnTo>
                    <a:lnTo>
                      <a:pt x="1889960" y="1047108"/>
                    </a:lnTo>
                    <a:lnTo>
                      <a:pt x="1889960" y="0"/>
                    </a:lnTo>
                    <a:lnTo>
                      <a:pt x="2154443" y="0"/>
                    </a:lnTo>
                    <a:lnTo>
                      <a:pt x="2154443" y="1047108"/>
                    </a:lnTo>
                    <a:lnTo>
                      <a:pt x="2153741" y="1074495"/>
                    </a:lnTo>
                    <a:lnTo>
                      <a:pt x="2153039" y="1102584"/>
                    </a:lnTo>
                    <a:lnTo>
                      <a:pt x="2151634" y="1129971"/>
                    </a:lnTo>
                    <a:lnTo>
                      <a:pt x="2148123" y="1157358"/>
                    </a:lnTo>
                    <a:lnTo>
                      <a:pt x="2145314" y="1184043"/>
                    </a:lnTo>
                    <a:lnTo>
                      <a:pt x="2141803" y="1210728"/>
                    </a:lnTo>
                    <a:lnTo>
                      <a:pt x="2136887" y="1238115"/>
                    </a:lnTo>
                    <a:lnTo>
                      <a:pt x="2132674" y="1264097"/>
                    </a:lnTo>
                    <a:lnTo>
                      <a:pt x="2127056" y="1290080"/>
                    </a:lnTo>
                    <a:lnTo>
                      <a:pt x="2120034" y="1316765"/>
                    </a:lnTo>
                    <a:lnTo>
                      <a:pt x="2113012" y="1342045"/>
                    </a:lnTo>
                    <a:lnTo>
                      <a:pt x="2105989" y="1367325"/>
                    </a:lnTo>
                    <a:lnTo>
                      <a:pt x="2097562" y="1393308"/>
                    </a:lnTo>
                    <a:lnTo>
                      <a:pt x="2088434" y="1417886"/>
                    </a:lnTo>
                    <a:lnTo>
                      <a:pt x="2079305" y="1442464"/>
                    </a:lnTo>
                    <a:lnTo>
                      <a:pt x="2070176" y="1466340"/>
                    </a:lnTo>
                    <a:lnTo>
                      <a:pt x="2059642" y="1490215"/>
                    </a:lnTo>
                    <a:lnTo>
                      <a:pt x="2048406" y="1514091"/>
                    </a:lnTo>
                    <a:lnTo>
                      <a:pt x="2036468" y="1537265"/>
                    </a:lnTo>
                    <a:lnTo>
                      <a:pt x="2024531" y="1560438"/>
                    </a:lnTo>
                    <a:lnTo>
                      <a:pt x="2011188" y="1582910"/>
                    </a:lnTo>
                    <a:lnTo>
                      <a:pt x="1997846" y="1605381"/>
                    </a:lnTo>
                    <a:lnTo>
                      <a:pt x="1984503" y="1627853"/>
                    </a:lnTo>
                    <a:lnTo>
                      <a:pt x="1970459" y="1649622"/>
                    </a:lnTo>
                    <a:lnTo>
                      <a:pt x="1955010" y="1670689"/>
                    </a:lnTo>
                    <a:lnTo>
                      <a:pt x="1940263" y="1691755"/>
                    </a:lnTo>
                    <a:lnTo>
                      <a:pt x="1924814" y="1712120"/>
                    </a:lnTo>
                    <a:lnTo>
                      <a:pt x="1907960" y="1731783"/>
                    </a:lnTo>
                    <a:lnTo>
                      <a:pt x="1891809" y="1752147"/>
                    </a:lnTo>
                    <a:lnTo>
                      <a:pt x="1874253" y="1771810"/>
                    </a:lnTo>
                    <a:lnTo>
                      <a:pt x="1856697" y="1790770"/>
                    </a:lnTo>
                    <a:lnTo>
                      <a:pt x="1838439" y="1809028"/>
                    </a:lnTo>
                    <a:lnTo>
                      <a:pt x="1820883" y="1827286"/>
                    </a:lnTo>
                    <a:lnTo>
                      <a:pt x="1801221" y="1844139"/>
                    </a:lnTo>
                    <a:lnTo>
                      <a:pt x="1781559" y="1861695"/>
                    </a:lnTo>
                    <a:lnTo>
                      <a:pt x="1761896" y="1877846"/>
                    </a:lnTo>
                    <a:lnTo>
                      <a:pt x="1742234" y="1894700"/>
                    </a:lnTo>
                    <a:lnTo>
                      <a:pt x="1721869" y="1910149"/>
                    </a:lnTo>
                    <a:lnTo>
                      <a:pt x="1700802" y="1926300"/>
                    </a:lnTo>
                    <a:lnTo>
                      <a:pt x="1679033" y="1940345"/>
                    </a:lnTo>
                    <a:lnTo>
                      <a:pt x="1657264" y="1954390"/>
                    </a:lnTo>
                    <a:lnTo>
                      <a:pt x="1635495" y="1968434"/>
                    </a:lnTo>
                    <a:lnTo>
                      <a:pt x="1613023" y="1981074"/>
                    </a:lnTo>
                    <a:lnTo>
                      <a:pt x="1590552" y="1994417"/>
                    </a:lnTo>
                    <a:lnTo>
                      <a:pt x="1567378" y="2007057"/>
                    </a:lnTo>
                    <a:lnTo>
                      <a:pt x="1544205" y="2018292"/>
                    </a:lnTo>
                    <a:lnTo>
                      <a:pt x="1520329" y="2029528"/>
                    </a:lnTo>
                    <a:lnTo>
                      <a:pt x="1496453" y="2040062"/>
                    </a:lnTo>
                    <a:lnTo>
                      <a:pt x="1471875" y="2049191"/>
                    </a:lnTo>
                    <a:lnTo>
                      <a:pt x="1447999" y="2059022"/>
                    </a:lnTo>
                    <a:lnTo>
                      <a:pt x="1422017" y="2067449"/>
                    </a:lnTo>
                    <a:lnTo>
                      <a:pt x="1397439" y="2075875"/>
                    </a:lnTo>
                    <a:lnTo>
                      <a:pt x="1372159" y="2082898"/>
                    </a:lnTo>
                    <a:lnTo>
                      <a:pt x="1346176" y="2090622"/>
                    </a:lnTo>
                    <a:lnTo>
                      <a:pt x="1320194" y="2096942"/>
                    </a:lnTo>
                    <a:lnTo>
                      <a:pt x="1294211" y="2102560"/>
                    </a:lnTo>
                    <a:lnTo>
                      <a:pt x="1267526" y="2108178"/>
                    </a:lnTo>
                    <a:lnTo>
                      <a:pt x="1240842" y="2111689"/>
                    </a:lnTo>
                    <a:lnTo>
                      <a:pt x="1214157" y="2115902"/>
                    </a:lnTo>
                    <a:lnTo>
                      <a:pt x="1187472" y="2119414"/>
                    </a:lnTo>
                    <a:lnTo>
                      <a:pt x="1159383" y="2121520"/>
                    </a:lnTo>
                    <a:lnTo>
                      <a:pt x="1132698" y="2122925"/>
                    </a:lnTo>
                    <a:lnTo>
                      <a:pt x="1104609" y="2124329"/>
                    </a:lnTo>
                    <a:lnTo>
                      <a:pt x="1077222" y="2124329"/>
                    </a:lnTo>
                    <a:lnTo>
                      <a:pt x="1049133" y="2124329"/>
                    </a:lnTo>
                    <a:lnTo>
                      <a:pt x="1021746" y="2122925"/>
                    </a:lnTo>
                    <a:lnTo>
                      <a:pt x="994359" y="2121520"/>
                    </a:lnTo>
                    <a:lnTo>
                      <a:pt x="966972" y="2119414"/>
                    </a:lnTo>
                    <a:lnTo>
                      <a:pt x="939585" y="2115902"/>
                    </a:lnTo>
                    <a:lnTo>
                      <a:pt x="912900" y="2111689"/>
                    </a:lnTo>
                    <a:lnTo>
                      <a:pt x="886215" y="2108178"/>
                    </a:lnTo>
                    <a:lnTo>
                      <a:pt x="860233" y="2102560"/>
                    </a:lnTo>
                    <a:lnTo>
                      <a:pt x="833548" y="2096942"/>
                    </a:lnTo>
                    <a:lnTo>
                      <a:pt x="807566" y="2090622"/>
                    </a:lnTo>
                    <a:lnTo>
                      <a:pt x="782285" y="2082898"/>
                    </a:lnTo>
                    <a:lnTo>
                      <a:pt x="757005" y="2075875"/>
                    </a:lnTo>
                    <a:lnTo>
                      <a:pt x="731022" y="2067449"/>
                    </a:lnTo>
                    <a:lnTo>
                      <a:pt x="706444" y="2059022"/>
                    </a:lnTo>
                    <a:lnTo>
                      <a:pt x="681866" y="2049191"/>
                    </a:lnTo>
                    <a:lnTo>
                      <a:pt x="657991" y="2040062"/>
                    </a:lnTo>
                    <a:lnTo>
                      <a:pt x="633412" y="2029528"/>
                    </a:lnTo>
                    <a:lnTo>
                      <a:pt x="610239" y="2018292"/>
                    </a:lnTo>
                    <a:lnTo>
                      <a:pt x="587065" y="2007057"/>
                    </a:lnTo>
                    <a:lnTo>
                      <a:pt x="563892" y="1994417"/>
                    </a:lnTo>
                    <a:lnTo>
                      <a:pt x="540718" y="1981074"/>
                    </a:lnTo>
                    <a:lnTo>
                      <a:pt x="518247" y="1968434"/>
                    </a:lnTo>
                    <a:lnTo>
                      <a:pt x="496478" y="1954390"/>
                    </a:lnTo>
                    <a:lnTo>
                      <a:pt x="474708" y="1940345"/>
                    </a:lnTo>
                    <a:lnTo>
                      <a:pt x="453642" y="1926300"/>
                    </a:lnTo>
                    <a:lnTo>
                      <a:pt x="432575" y="1910149"/>
                    </a:lnTo>
                    <a:lnTo>
                      <a:pt x="411508" y="1894700"/>
                    </a:lnTo>
                    <a:lnTo>
                      <a:pt x="391143" y="1877846"/>
                    </a:lnTo>
                    <a:lnTo>
                      <a:pt x="372183" y="1861695"/>
                    </a:lnTo>
                    <a:lnTo>
                      <a:pt x="352520" y="1844139"/>
                    </a:lnTo>
                    <a:lnTo>
                      <a:pt x="333560" y="1827286"/>
                    </a:lnTo>
                    <a:lnTo>
                      <a:pt x="315302" y="1809028"/>
                    </a:lnTo>
                    <a:lnTo>
                      <a:pt x="297044" y="1790770"/>
                    </a:lnTo>
                    <a:lnTo>
                      <a:pt x="278786" y="1771810"/>
                    </a:lnTo>
                    <a:lnTo>
                      <a:pt x="262635" y="1752147"/>
                    </a:lnTo>
                    <a:lnTo>
                      <a:pt x="245781" y="1731783"/>
                    </a:lnTo>
                    <a:lnTo>
                      <a:pt x="229630" y="1712120"/>
                    </a:lnTo>
                    <a:lnTo>
                      <a:pt x="214181" y="1691755"/>
                    </a:lnTo>
                    <a:lnTo>
                      <a:pt x="198030" y="1670689"/>
                    </a:lnTo>
                    <a:lnTo>
                      <a:pt x="183283" y="1649622"/>
                    </a:lnTo>
                    <a:lnTo>
                      <a:pt x="169238" y="1627853"/>
                    </a:lnTo>
                    <a:lnTo>
                      <a:pt x="155896" y="1605381"/>
                    </a:lnTo>
                    <a:lnTo>
                      <a:pt x="141851" y="1582910"/>
                    </a:lnTo>
                    <a:lnTo>
                      <a:pt x="129211" y="1560438"/>
                    </a:lnTo>
                    <a:lnTo>
                      <a:pt x="117273" y="1537265"/>
                    </a:lnTo>
                    <a:lnTo>
                      <a:pt x="106038" y="1514091"/>
                    </a:lnTo>
                    <a:lnTo>
                      <a:pt x="94802" y="1490215"/>
                    </a:lnTo>
                    <a:lnTo>
                      <a:pt x="84269" y="1466340"/>
                    </a:lnTo>
                    <a:lnTo>
                      <a:pt x="73735" y="1442464"/>
                    </a:lnTo>
                    <a:lnTo>
                      <a:pt x="65308" y="1417886"/>
                    </a:lnTo>
                    <a:lnTo>
                      <a:pt x="56179" y="1393308"/>
                    </a:lnTo>
                    <a:lnTo>
                      <a:pt x="47753" y="1367325"/>
                    </a:lnTo>
                    <a:lnTo>
                      <a:pt x="40028" y="1342045"/>
                    </a:lnTo>
                    <a:lnTo>
                      <a:pt x="33708" y="1316765"/>
                    </a:lnTo>
                    <a:lnTo>
                      <a:pt x="26686" y="1290080"/>
                    </a:lnTo>
                    <a:lnTo>
                      <a:pt x="21770" y="1264097"/>
                    </a:lnTo>
                    <a:lnTo>
                      <a:pt x="16152" y="1238115"/>
                    </a:lnTo>
                    <a:lnTo>
                      <a:pt x="11939" y="1210728"/>
                    </a:lnTo>
                    <a:lnTo>
                      <a:pt x="8428" y="1184043"/>
                    </a:lnTo>
                    <a:lnTo>
                      <a:pt x="4917" y="1157358"/>
                    </a:lnTo>
                    <a:lnTo>
                      <a:pt x="2810" y="1129971"/>
                    </a:lnTo>
                    <a:lnTo>
                      <a:pt x="703" y="1102584"/>
                    </a:lnTo>
                    <a:lnTo>
                      <a:pt x="1" y="1074495"/>
                    </a:lnTo>
                    <a:lnTo>
                      <a:pt x="1" y="1047108"/>
                    </a:lnTo>
                    <a:lnTo>
                      <a:pt x="0" y="1047108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360000" tIns="360000" rIns="360000" bIns="60960" anchor="t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endPara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站酷快乐体2016修订版" panose="02010600030101010101" pitchFamily="2" charset="-122"/>
                </a:endParaRPr>
              </a:p>
            </p:txBody>
          </p:sp>
          <p:sp>
            <p:nvSpPr>
              <p:cNvPr id="27" name="Freeform: Shape 5"/>
              <p:cNvSpPr>
                <a:spLocks/>
              </p:cNvSpPr>
              <p:nvPr/>
            </p:nvSpPr>
            <p:spPr bwMode="auto">
              <a:xfrm rot="16200000">
                <a:off x="6616733" y="4161139"/>
                <a:ext cx="1182264" cy="590940"/>
              </a:xfrm>
              <a:custGeom>
                <a:avLst/>
                <a:gdLst>
                  <a:gd name="T0" fmla="*/ 1624 w 3069"/>
                  <a:gd name="T1" fmla="*/ 381 h 1534"/>
                  <a:gd name="T2" fmla="*/ 1768 w 3069"/>
                  <a:gd name="T3" fmla="*/ 400 h 1534"/>
                  <a:gd name="T4" fmla="*/ 1906 w 3069"/>
                  <a:gd name="T5" fmla="*/ 437 h 1534"/>
                  <a:gd name="T6" fmla="*/ 2036 w 3069"/>
                  <a:gd name="T7" fmla="*/ 490 h 1534"/>
                  <a:gd name="T8" fmla="*/ 2159 w 3069"/>
                  <a:gd name="T9" fmla="*/ 559 h 1534"/>
                  <a:gd name="T10" fmla="*/ 2271 w 3069"/>
                  <a:gd name="T11" fmla="*/ 641 h 1534"/>
                  <a:gd name="T12" fmla="*/ 2372 w 3069"/>
                  <a:gd name="T13" fmla="*/ 736 h 1534"/>
                  <a:gd name="T14" fmla="*/ 2462 w 3069"/>
                  <a:gd name="T15" fmla="*/ 841 h 1534"/>
                  <a:gd name="T16" fmla="*/ 2538 w 3069"/>
                  <a:gd name="T17" fmla="*/ 958 h 1534"/>
                  <a:gd name="T18" fmla="*/ 2601 w 3069"/>
                  <a:gd name="T19" fmla="*/ 1083 h 1534"/>
                  <a:gd name="T20" fmla="*/ 2648 w 3069"/>
                  <a:gd name="T21" fmla="*/ 1217 h 1534"/>
                  <a:gd name="T22" fmla="*/ 2679 w 3069"/>
                  <a:gd name="T23" fmla="*/ 1358 h 1534"/>
                  <a:gd name="T24" fmla="*/ 2692 w 3069"/>
                  <a:gd name="T25" fmla="*/ 1504 h 1534"/>
                  <a:gd name="T26" fmla="*/ 3067 w 3069"/>
                  <a:gd name="T27" fmla="*/ 1455 h 1534"/>
                  <a:gd name="T28" fmla="*/ 3045 w 3069"/>
                  <a:gd name="T29" fmla="*/ 1262 h 1534"/>
                  <a:gd name="T30" fmla="*/ 3000 w 3069"/>
                  <a:gd name="T31" fmla="*/ 1078 h 1534"/>
                  <a:gd name="T32" fmla="*/ 2933 w 3069"/>
                  <a:gd name="T33" fmla="*/ 903 h 1534"/>
                  <a:gd name="T34" fmla="*/ 2846 w 3069"/>
                  <a:gd name="T35" fmla="*/ 739 h 1534"/>
                  <a:gd name="T36" fmla="*/ 2742 w 3069"/>
                  <a:gd name="T37" fmla="*/ 587 h 1534"/>
                  <a:gd name="T38" fmla="*/ 2619 w 3069"/>
                  <a:gd name="T39" fmla="*/ 449 h 1534"/>
                  <a:gd name="T40" fmla="*/ 2482 w 3069"/>
                  <a:gd name="T41" fmla="*/ 327 h 1534"/>
                  <a:gd name="T42" fmla="*/ 2330 w 3069"/>
                  <a:gd name="T43" fmla="*/ 222 h 1534"/>
                  <a:gd name="T44" fmla="*/ 2166 w 3069"/>
                  <a:gd name="T45" fmla="*/ 135 h 1534"/>
                  <a:gd name="T46" fmla="*/ 1990 w 3069"/>
                  <a:gd name="T47" fmla="*/ 69 h 1534"/>
                  <a:gd name="T48" fmla="*/ 1806 w 3069"/>
                  <a:gd name="T49" fmla="*/ 23 h 1534"/>
                  <a:gd name="T50" fmla="*/ 1614 w 3069"/>
                  <a:gd name="T51" fmla="*/ 2 h 1534"/>
                  <a:gd name="T52" fmla="*/ 1455 w 3069"/>
                  <a:gd name="T53" fmla="*/ 2 h 1534"/>
                  <a:gd name="T54" fmla="*/ 1263 w 3069"/>
                  <a:gd name="T55" fmla="*/ 23 h 1534"/>
                  <a:gd name="T56" fmla="*/ 1079 w 3069"/>
                  <a:gd name="T57" fmla="*/ 69 h 1534"/>
                  <a:gd name="T58" fmla="*/ 903 w 3069"/>
                  <a:gd name="T59" fmla="*/ 135 h 1534"/>
                  <a:gd name="T60" fmla="*/ 739 w 3069"/>
                  <a:gd name="T61" fmla="*/ 222 h 1534"/>
                  <a:gd name="T62" fmla="*/ 587 w 3069"/>
                  <a:gd name="T63" fmla="*/ 327 h 1534"/>
                  <a:gd name="T64" fmla="*/ 450 w 3069"/>
                  <a:gd name="T65" fmla="*/ 449 h 1534"/>
                  <a:gd name="T66" fmla="*/ 327 w 3069"/>
                  <a:gd name="T67" fmla="*/ 587 h 1534"/>
                  <a:gd name="T68" fmla="*/ 223 w 3069"/>
                  <a:gd name="T69" fmla="*/ 739 h 1534"/>
                  <a:gd name="T70" fmla="*/ 135 w 3069"/>
                  <a:gd name="T71" fmla="*/ 903 h 1534"/>
                  <a:gd name="T72" fmla="*/ 69 w 3069"/>
                  <a:gd name="T73" fmla="*/ 1078 h 1534"/>
                  <a:gd name="T74" fmla="*/ 25 w 3069"/>
                  <a:gd name="T75" fmla="*/ 1262 h 1534"/>
                  <a:gd name="T76" fmla="*/ 2 w 3069"/>
                  <a:gd name="T77" fmla="*/ 1455 h 1534"/>
                  <a:gd name="T78" fmla="*/ 377 w 3069"/>
                  <a:gd name="T79" fmla="*/ 1504 h 1534"/>
                  <a:gd name="T80" fmla="*/ 390 w 3069"/>
                  <a:gd name="T81" fmla="*/ 1358 h 1534"/>
                  <a:gd name="T82" fmla="*/ 421 w 3069"/>
                  <a:gd name="T83" fmla="*/ 1217 h 1534"/>
                  <a:gd name="T84" fmla="*/ 468 w 3069"/>
                  <a:gd name="T85" fmla="*/ 1083 h 1534"/>
                  <a:gd name="T86" fmla="*/ 531 w 3069"/>
                  <a:gd name="T87" fmla="*/ 958 h 1534"/>
                  <a:gd name="T88" fmla="*/ 608 w 3069"/>
                  <a:gd name="T89" fmla="*/ 841 h 1534"/>
                  <a:gd name="T90" fmla="*/ 697 w 3069"/>
                  <a:gd name="T91" fmla="*/ 736 h 1534"/>
                  <a:gd name="T92" fmla="*/ 798 w 3069"/>
                  <a:gd name="T93" fmla="*/ 641 h 1534"/>
                  <a:gd name="T94" fmla="*/ 910 w 3069"/>
                  <a:gd name="T95" fmla="*/ 559 h 1534"/>
                  <a:gd name="T96" fmla="*/ 1033 w 3069"/>
                  <a:gd name="T97" fmla="*/ 490 h 1534"/>
                  <a:gd name="T98" fmla="*/ 1163 w 3069"/>
                  <a:gd name="T99" fmla="*/ 437 h 1534"/>
                  <a:gd name="T100" fmla="*/ 1302 w 3069"/>
                  <a:gd name="T101" fmla="*/ 400 h 1534"/>
                  <a:gd name="T102" fmla="*/ 1446 w 3069"/>
                  <a:gd name="T103" fmla="*/ 381 h 1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69" h="1534">
                    <a:moveTo>
                      <a:pt x="1534" y="376"/>
                    </a:moveTo>
                    <a:lnTo>
                      <a:pt x="1534" y="376"/>
                    </a:lnTo>
                    <a:lnTo>
                      <a:pt x="1564" y="377"/>
                    </a:lnTo>
                    <a:lnTo>
                      <a:pt x="1594" y="378"/>
                    </a:lnTo>
                    <a:lnTo>
                      <a:pt x="1624" y="381"/>
                    </a:lnTo>
                    <a:lnTo>
                      <a:pt x="1652" y="383"/>
                    </a:lnTo>
                    <a:lnTo>
                      <a:pt x="1682" y="386"/>
                    </a:lnTo>
                    <a:lnTo>
                      <a:pt x="1711" y="390"/>
                    </a:lnTo>
                    <a:lnTo>
                      <a:pt x="1740" y="394"/>
                    </a:lnTo>
                    <a:lnTo>
                      <a:pt x="1768" y="400"/>
                    </a:lnTo>
                    <a:lnTo>
                      <a:pt x="1796" y="406"/>
                    </a:lnTo>
                    <a:lnTo>
                      <a:pt x="1824" y="414"/>
                    </a:lnTo>
                    <a:lnTo>
                      <a:pt x="1852" y="421"/>
                    </a:lnTo>
                    <a:lnTo>
                      <a:pt x="1878" y="429"/>
                    </a:lnTo>
                    <a:lnTo>
                      <a:pt x="1906" y="437"/>
                    </a:lnTo>
                    <a:lnTo>
                      <a:pt x="1933" y="447"/>
                    </a:lnTo>
                    <a:lnTo>
                      <a:pt x="1958" y="457"/>
                    </a:lnTo>
                    <a:lnTo>
                      <a:pt x="1985" y="468"/>
                    </a:lnTo>
                    <a:lnTo>
                      <a:pt x="2011" y="479"/>
                    </a:lnTo>
                    <a:lnTo>
                      <a:pt x="2036" y="490"/>
                    </a:lnTo>
                    <a:lnTo>
                      <a:pt x="2062" y="503"/>
                    </a:lnTo>
                    <a:lnTo>
                      <a:pt x="2086" y="516"/>
                    </a:lnTo>
                    <a:lnTo>
                      <a:pt x="2111" y="530"/>
                    </a:lnTo>
                    <a:lnTo>
                      <a:pt x="2134" y="545"/>
                    </a:lnTo>
                    <a:lnTo>
                      <a:pt x="2159" y="559"/>
                    </a:lnTo>
                    <a:lnTo>
                      <a:pt x="2181" y="575"/>
                    </a:lnTo>
                    <a:lnTo>
                      <a:pt x="2205" y="591"/>
                    </a:lnTo>
                    <a:lnTo>
                      <a:pt x="2227" y="607"/>
                    </a:lnTo>
                    <a:lnTo>
                      <a:pt x="2249" y="624"/>
                    </a:lnTo>
                    <a:lnTo>
                      <a:pt x="2271" y="641"/>
                    </a:lnTo>
                    <a:lnTo>
                      <a:pt x="2292" y="659"/>
                    </a:lnTo>
                    <a:lnTo>
                      <a:pt x="2312" y="677"/>
                    </a:lnTo>
                    <a:lnTo>
                      <a:pt x="2333" y="696"/>
                    </a:lnTo>
                    <a:lnTo>
                      <a:pt x="2353" y="715"/>
                    </a:lnTo>
                    <a:lnTo>
                      <a:pt x="2372" y="736"/>
                    </a:lnTo>
                    <a:lnTo>
                      <a:pt x="2391" y="756"/>
                    </a:lnTo>
                    <a:lnTo>
                      <a:pt x="2409" y="777"/>
                    </a:lnTo>
                    <a:lnTo>
                      <a:pt x="2427" y="797"/>
                    </a:lnTo>
                    <a:lnTo>
                      <a:pt x="2445" y="820"/>
                    </a:lnTo>
                    <a:lnTo>
                      <a:pt x="2462" y="841"/>
                    </a:lnTo>
                    <a:lnTo>
                      <a:pt x="2479" y="865"/>
                    </a:lnTo>
                    <a:lnTo>
                      <a:pt x="2495" y="887"/>
                    </a:lnTo>
                    <a:lnTo>
                      <a:pt x="2510" y="910"/>
                    </a:lnTo>
                    <a:lnTo>
                      <a:pt x="2524" y="934"/>
                    </a:lnTo>
                    <a:lnTo>
                      <a:pt x="2538" y="958"/>
                    </a:lnTo>
                    <a:lnTo>
                      <a:pt x="2552" y="983"/>
                    </a:lnTo>
                    <a:lnTo>
                      <a:pt x="2565" y="1007"/>
                    </a:lnTo>
                    <a:lnTo>
                      <a:pt x="2578" y="1032"/>
                    </a:lnTo>
                    <a:lnTo>
                      <a:pt x="2589" y="1057"/>
                    </a:lnTo>
                    <a:lnTo>
                      <a:pt x="2601" y="1083"/>
                    </a:lnTo>
                    <a:lnTo>
                      <a:pt x="2612" y="1110"/>
                    </a:lnTo>
                    <a:lnTo>
                      <a:pt x="2621" y="1136"/>
                    </a:lnTo>
                    <a:lnTo>
                      <a:pt x="2631" y="1163"/>
                    </a:lnTo>
                    <a:lnTo>
                      <a:pt x="2640" y="1190"/>
                    </a:lnTo>
                    <a:lnTo>
                      <a:pt x="2648" y="1217"/>
                    </a:lnTo>
                    <a:lnTo>
                      <a:pt x="2656" y="1245"/>
                    </a:lnTo>
                    <a:lnTo>
                      <a:pt x="2662" y="1273"/>
                    </a:lnTo>
                    <a:lnTo>
                      <a:pt x="2668" y="1301"/>
                    </a:lnTo>
                    <a:lnTo>
                      <a:pt x="2674" y="1329"/>
                    </a:lnTo>
                    <a:lnTo>
                      <a:pt x="2679" y="1358"/>
                    </a:lnTo>
                    <a:lnTo>
                      <a:pt x="2682" y="1387"/>
                    </a:lnTo>
                    <a:lnTo>
                      <a:pt x="2685" y="1416"/>
                    </a:lnTo>
                    <a:lnTo>
                      <a:pt x="2689" y="1444"/>
                    </a:lnTo>
                    <a:lnTo>
                      <a:pt x="2691" y="1474"/>
                    </a:lnTo>
                    <a:lnTo>
                      <a:pt x="2692" y="1504"/>
                    </a:lnTo>
                    <a:lnTo>
                      <a:pt x="2692" y="1534"/>
                    </a:lnTo>
                    <a:lnTo>
                      <a:pt x="3069" y="1534"/>
                    </a:lnTo>
                    <a:lnTo>
                      <a:pt x="3069" y="1534"/>
                    </a:lnTo>
                    <a:lnTo>
                      <a:pt x="3068" y="1495"/>
                    </a:lnTo>
                    <a:lnTo>
                      <a:pt x="3067" y="1455"/>
                    </a:lnTo>
                    <a:lnTo>
                      <a:pt x="3064" y="1416"/>
                    </a:lnTo>
                    <a:lnTo>
                      <a:pt x="3061" y="1377"/>
                    </a:lnTo>
                    <a:lnTo>
                      <a:pt x="3056" y="1339"/>
                    </a:lnTo>
                    <a:lnTo>
                      <a:pt x="3051" y="1301"/>
                    </a:lnTo>
                    <a:lnTo>
                      <a:pt x="3045" y="1262"/>
                    </a:lnTo>
                    <a:lnTo>
                      <a:pt x="3037" y="1225"/>
                    </a:lnTo>
                    <a:lnTo>
                      <a:pt x="3030" y="1188"/>
                    </a:lnTo>
                    <a:lnTo>
                      <a:pt x="3020" y="1150"/>
                    </a:lnTo>
                    <a:lnTo>
                      <a:pt x="3011" y="1114"/>
                    </a:lnTo>
                    <a:lnTo>
                      <a:pt x="3000" y="1078"/>
                    </a:lnTo>
                    <a:lnTo>
                      <a:pt x="2988" y="1041"/>
                    </a:lnTo>
                    <a:lnTo>
                      <a:pt x="2975" y="1006"/>
                    </a:lnTo>
                    <a:lnTo>
                      <a:pt x="2963" y="971"/>
                    </a:lnTo>
                    <a:lnTo>
                      <a:pt x="2948" y="937"/>
                    </a:lnTo>
                    <a:lnTo>
                      <a:pt x="2933" y="903"/>
                    </a:lnTo>
                    <a:lnTo>
                      <a:pt x="2918" y="869"/>
                    </a:lnTo>
                    <a:lnTo>
                      <a:pt x="2901" y="836"/>
                    </a:lnTo>
                    <a:lnTo>
                      <a:pt x="2884" y="803"/>
                    </a:lnTo>
                    <a:lnTo>
                      <a:pt x="2866" y="771"/>
                    </a:lnTo>
                    <a:lnTo>
                      <a:pt x="2846" y="739"/>
                    </a:lnTo>
                    <a:lnTo>
                      <a:pt x="2827" y="707"/>
                    </a:lnTo>
                    <a:lnTo>
                      <a:pt x="2807" y="676"/>
                    </a:lnTo>
                    <a:lnTo>
                      <a:pt x="2786" y="646"/>
                    </a:lnTo>
                    <a:lnTo>
                      <a:pt x="2764" y="616"/>
                    </a:lnTo>
                    <a:lnTo>
                      <a:pt x="2742" y="587"/>
                    </a:lnTo>
                    <a:lnTo>
                      <a:pt x="2718" y="559"/>
                    </a:lnTo>
                    <a:lnTo>
                      <a:pt x="2695" y="530"/>
                    </a:lnTo>
                    <a:lnTo>
                      <a:pt x="2671" y="502"/>
                    </a:lnTo>
                    <a:lnTo>
                      <a:pt x="2645" y="475"/>
                    </a:lnTo>
                    <a:lnTo>
                      <a:pt x="2619" y="449"/>
                    </a:lnTo>
                    <a:lnTo>
                      <a:pt x="2593" y="423"/>
                    </a:lnTo>
                    <a:lnTo>
                      <a:pt x="2566" y="399"/>
                    </a:lnTo>
                    <a:lnTo>
                      <a:pt x="2538" y="374"/>
                    </a:lnTo>
                    <a:lnTo>
                      <a:pt x="2511" y="351"/>
                    </a:lnTo>
                    <a:lnTo>
                      <a:pt x="2482" y="327"/>
                    </a:lnTo>
                    <a:lnTo>
                      <a:pt x="2452" y="305"/>
                    </a:lnTo>
                    <a:lnTo>
                      <a:pt x="2423" y="282"/>
                    </a:lnTo>
                    <a:lnTo>
                      <a:pt x="2392" y="262"/>
                    </a:lnTo>
                    <a:lnTo>
                      <a:pt x="2361" y="242"/>
                    </a:lnTo>
                    <a:lnTo>
                      <a:pt x="2330" y="222"/>
                    </a:lnTo>
                    <a:lnTo>
                      <a:pt x="2298" y="204"/>
                    </a:lnTo>
                    <a:lnTo>
                      <a:pt x="2265" y="185"/>
                    </a:lnTo>
                    <a:lnTo>
                      <a:pt x="2233" y="167"/>
                    </a:lnTo>
                    <a:lnTo>
                      <a:pt x="2199" y="151"/>
                    </a:lnTo>
                    <a:lnTo>
                      <a:pt x="2166" y="135"/>
                    </a:lnTo>
                    <a:lnTo>
                      <a:pt x="2132" y="120"/>
                    </a:lnTo>
                    <a:lnTo>
                      <a:pt x="2097" y="107"/>
                    </a:lnTo>
                    <a:lnTo>
                      <a:pt x="2062" y="93"/>
                    </a:lnTo>
                    <a:lnTo>
                      <a:pt x="2027" y="81"/>
                    </a:lnTo>
                    <a:lnTo>
                      <a:pt x="1990" y="69"/>
                    </a:lnTo>
                    <a:lnTo>
                      <a:pt x="1954" y="59"/>
                    </a:lnTo>
                    <a:lnTo>
                      <a:pt x="1918" y="48"/>
                    </a:lnTo>
                    <a:lnTo>
                      <a:pt x="1881" y="39"/>
                    </a:lnTo>
                    <a:lnTo>
                      <a:pt x="1843" y="31"/>
                    </a:lnTo>
                    <a:lnTo>
                      <a:pt x="1806" y="23"/>
                    </a:lnTo>
                    <a:lnTo>
                      <a:pt x="1769" y="18"/>
                    </a:lnTo>
                    <a:lnTo>
                      <a:pt x="1730" y="12"/>
                    </a:lnTo>
                    <a:lnTo>
                      <a:pt x="1692" y="7"/>
                    </a:lnTo>
                    <a:lnTo>
                      <a:pt x="1652" y="4"/>
                    </a:lnTo>
                    <a:lnTo>
                      <a:pt x="1614" y="2"/>
                    </a:lnTo>
                    <a:lnTo>
                      <a:pt x="1575" y="0"/>
                    </a:lnTo>
                    <a:lnTo>
                      <a:pt x="1534" y="0"/>
                    </a:lnTo>
                    <a:lnTo>
                      <a:pt x="1534" y="0"/>
                    </a:lnTo>
                    <a:lnTo>
                      <a:pt x="1495" y="0"/>
                    </a:lnTo>
                    <a:lnTo>
                      <a:pt x="1455" y="2"/>
                    </a:lnTo>
                    <a:lnTo>
                      <a:pt x="1417" y="4"/>
                    </a:lnTo>
                    <a:lnTo>
                      <a:pt x="1377" y="7"/>
                    </a:lnTo>
                    <a:lnTo>
                      <a:pt x="1339" y="12"/>
                    </a:lnTo>
                    <a:lnTo>
                      <a:pt x="1301" y="18"/>
                    </a:lnTo>
                    <a:lnTo>
                      <a:pt x="1263" y="23"/>
                    </a:lnTo>
                    <a:lnTo>
                      <a:pt x="1225" y="31"/>
                    </a:lnTo>
                    <a:lnTo>
                      <a:pt x="1188" y="39"/>
                    </a:lnTo>
                    <a:lnTo>
                      <a:pt x="1151" y="48"/>
                    </a:lnTo>
                    <a:lnTo>
                      <a:pt x="1114" y="59"/>
                    </a:lnTo>
                    <a:lnTo>
                      <a:pt x="1079" y="69"/>
                    </a:lnTo>
                    <a:lnTo>
                      <a:pt x="1043" y="81"/>
                    </a:lnTo>
                    <a:lnTo>
                      <a:pt x="1007" y="93"/>
                    </a:lnTo>
                    <a:lnTo>
                      <a:pt x="972" y="107"/>
                    </a:lnTo>
                    <a:lnTo>
                      <a:pt x="937" y="120"/>
                    </a:lnTo>
                    <a:lnTo>
                      <a:pt x="903" y="135"/>
                    </a:lnTo>
                    <a:lnTo>
                      <a:pt x="870" y="151"/>
                    </a:lnTo>
                    <a:lnTo>
                      <a:pt x="836" y="167"/>
                    </a:lnTo>
                    <a:lnTo>
                      <a:pt x="803" y="185"/>
                    </a:lnTo>
                    <a:lnTo>
                      <a:pt x="771" y="204"/>
                    </a:lnTo>
                    <a:lnTo>
                      <a:pt x="739" y="222"/>
                    </a:lnTo>
                    <a:lnTo>
                      <a:pt x="708" y="242"/>
                    </a:lnTo>
                    <a:lnTo>
                      <a:pt x="677" y="262"/>
                    </a:lnTo>
                    <a:lnTo>
                      <a:pt x="646" y="282"/>
                    </a:lnTo>
                    <a:lnTo>
                      <a:pt x="616" y="305"/>
                    </a:lnTo>
                    <a:lnTo>
                      <a:pt x="587" y="327"/>
                    </a:lnTo>
                    <a:lnTo>
                      <a:pt x="559" y="351"/>
                    </a:lnTo>
                    <a:lnTo>
                      <a:pt x="531" y="374"/>
                    </a:lnTo>
                    <a:lnTo>
                      <a:pt x="503" y="399"/>
                    </a:lnTo>
                    <a:lnTo>
                      <a:pt x="477" y="423"/>
                    </a:lnTo>
                    <a:lnTo>
                      <a:pt x="450" y="449"/>
                    </a:lnTo>
                    <a:lnTo>
                      <a:pt x="424" y="475"/>
                    </a:lnTo>
                    <a:lnTo>
                      <a:pt x="399" y="502"/>
                    </a:lnTo>
                    <a:lnTo>
                      <a:pt x="374" y="530"/>
                    </a:lnTo>
                    <a:lnTo>
                      <a:pt x="351" y="559"/>
                    </a:lnTo>
                    <a:lnTo>
                      <a:pt x="327" y="587"/>
                    </a:lnTo>
                    <a:lnTo>
                      <a:pt x="305" y="616"/>
                    </a:lnTo>
                    <a:lnTo>
                      <a:pt x="284" y="646"/>
                    </a:lnTo>
                    <a:lnTo>
                      <a:pt x="262" y="676"/>
                    </a:lnTo>
                    <a:lnTo>
                      <a:pt x="242" y="707"/>
                    </a:lnTo>
                    <a:lnTo>
                      <a:pt x="223" y="739"/>
                    </a:lnTo>
                    <a:lnTo>
                      <a:pt x="204" y="771"/>
                    </a:lnTo>
                    <a:lnTo>
                      <a:pt x="185" y="803"/>
                    </a:lnTo>
                    <a:lnTo>
                      <a:pt x="168" y="836"/>
                    </a:lnTo>
                    <a:lnTo>
                      <a:pt x="151" y="869"/>
                    </a:lnTo>
                    <a:lnTo>
                      <a:pt x="135" y="903"/>
                    </a:lnTo>
                    <a:lnTo>
                      <a:pt x="120" y="937"/>
                    </a:lnTo>
                    <a:lnTo>
                      <a:pt x="107" y="971"/>
                    </a:lnTo>
                    <a:lnTo>
                      <a:pt x="94" y="1006"/>
                    </a:lnTo>
                    <a:lnTo>
                      <a:pt x="81" y="1041"/>
                    </a:lnTo>
                    <a:lnTo>
                      <a:pt x="69" y="1078"/>
                    </a:lnTo>
                    <a:lnTo>
                      <a:pt x="59" y="1114"/>
                    </a:lnTo>
                    <a:lnTo>
                      <a:pt x="49" y="1150"/>
                    </a:lnTo>
                    <a:lnTo>
                      <a:pt x="39" y="1188"/>
                    </a:lnTo>
                    <a:lnTo>
                      <a:pt x="32" y="1225"/>
                    </a:lnTo>
                    <a:lnTo>
                      <a:pt x="25" y="1262"/>
                    </a:lnTo>
                    <a:lnTo>
                      <a:pt x="18" y="1301"/>
                    </a:lnTo>
                    <a:lnTo>
                      <a:pt x="13" y="1339"/>
                    </a:lnTo>
                    <a:lnTo>
                      <a:pt x="9" y="1377"/>
                    </a:lnTo>
                    <a:lnTo>
                      <a:pt x="5" y="1416"/>
                    </a:lnTo>
                    <a:lnTo>
                      <a:pt x="2" y="1455"/>
                    </a:lnTo>
                    <a:lnTo>
                      <a:pt x="1" y="1495"/>
                    </a:lnTo>
                    <a:lnTo>
                      <a:pt x="0" y="1534"/>
                    </a:lnTo>
                    <a:lnTo>
                      <a:pt x="377" y="1534"/>
                    </a:lnTo>
                    <a:lnTo>
                      <a:pt x="377" y="1534"/>
                    </a:lnTo>
                    <a:lnTo>
                      <a:pt x="377" y="1504"/>
                    </a:lnTo>
                    <a:lnTo>
                      <a:pt x="378" y="1474"/>
                    </a:lnTo>
                    <a:lnTo>
                      <a:pt x="381" y="1444"/>
                    </a:lnTo>
                    <a:lnTo>
                      <a:pt x="383" y="1416"/>
                    </a:lnTo>
                    <a:lnTo>
                      <a:pt x="387" y="1387"/>
                    </a:lnTo>
                    <a:lnTo>
                      <a:pt x="390" y="1358"/>
                    </a:lnTo>
                    <a:lnTo>
                      <a:pt x="396" y="1329"/>
                    </a:lnTo>
                    <a:lnTo>
                      <a:pt x="401" y="1301"/>
                    </a:lnTo>
                    <a:lnTo>
                      <a:pt x="407" y="1273"/>
                    </a:lnTo>
                    <a:lnTo>
                      <a:pt x="414" y="1245"/>
                    </a:lnTo>
                    <a:lnTo>
                      <a:pt x="421" y="1217"/>
                    </a:lnTo>
                    <a:lnTo>
                      <a:pt x="430" y="1190"/>
                    </a:lnTo>
                    <a:lnTo>
                      <a:pt x="438" y="1163"/>
                    </a:lnTo>
                    <a:lnTo>
                      <a:pt x="448" y="1136"/>
                    </a:lnTo>
                    <a:lnTo>
                      <a:pt x="457" y="1110"/>
                    </a:lnTo>
                    <a:lnTo>
                      <a:pt x="468" y="1083"/>
                    </a:lnTo>
                    <a:lnTo>
                      <a:pt x="480" y="1057"/>
                    </a:lnTo>
                    <a:lnTo>
                      <a:pt x="491" y="1032"/>
                    </a:lnTo>
                    <a:lnTo>
                      <a:pt x="504" y="1007"/>
                    </a:lnTo>
                    <a:lnTo>
                      <a:pt x="517" y="983"/>
                    </a:lnTo>
                    <a:lnTo>
                      <a:pt x="531" y="958"/>
                    </a:lnTo>
                    <a:lnTo>
                      <a:pt x="545" y="934"/>
                    </a:lnTo>
                    <a:lnTo>
                      <a:pt x="560" y="910"/>
                    </a:lnTo>
                    <a:lnTo>
                      <a:pt x="575" y="887"/>
                    </a:lnTo>
                    <a:lnTo>
                      <a:pt x="591" y="865"/>
                    </a:lnTo>
                    <a:lnTo>
                      <a:pt x="608" y="841"/>
                    </a:lnTo>
                    <a:lnTo>
                      <a:pt x="624" y="820"/>
                    </a:lnTo>
                    <a:lnTo>
                      <a:pt x="642" y="797"/>
                    </a:lnTo>
                    <a:lnTo>
                      <a:pt x="660" y="777"/>
                    </a:lnTo>
                    <a:lnTo>
                      <a:pt x="678" y="756"/>
                    </a:lnTo>
                    <a:lnTo>
                      <a:pt x="697" y="736"/>
                    </a:lnTo>
                    <a:lnTo>
                      <a:pt x="716" y="715"/>
                    </a:lnTo>
                    <a:lnTo>
                      <a:pt x="736" y="696"/>
                    </a:lnTo>
                    <a:lnTo>
                      <a:pt x="757" y="677"/>
                    </a:lnTo>
                    <a:lnTo>
                      <a:pt x="777" y="659"/>
                    </a:lnTo>
                    <a:lnTo>
                      <a:pt x="798" y="641"/>
                    </a:lnTo>
                    <a:lnTo>
                      <a:pt x="820" y="624"/>
                    </a:lnTo>
                    <a:lnTo>
                      <a:pt x="842" y="607"/>
                    </a:lnTo>
                    <a:lnTo>
                      <a:pt x="865" y="591"/>
                    </a:lnTo>
                    <a:lnTo>
                      <a:pt x="887" y="575"/>
                    </a:lnTo>
                    <a:lnTo>
                      <a:pt x="910" y="559"/>
                    </a:lnTo>
                    <a:lnTo>
                      <a:pt x="935" y="545"/>
                    </a:lnTo>
                    <a:lnTo>
                      <a:pt x="958" y="530"/>
                    </a:lnTo>
                    <a:lnTo>
                      <a:pt x="983" y="516"/>
                    </a:lnTo>
                    <a:lnTo>
                      <a:pt x="1007" y="503"/>
                    </a:lnTo>
                    <a:lnTo>
                      <a:pt x="1033" y="490"/>
                    </a:lnTo>
                    <a:lnTo>
                      <a:pt x="1059" y="479"/>
                    </a:lnTo>
                    <a:lnTo>
                      <a:pt x="1084" y="468"/>
                    </a:lnTo>
                    <a:lnTo>
                      <a:pt x="1110" y="457"/>
                    </a:lnTo>
                    <a:lnTo>
                      <a:pt x="1136" y="447"/>
                    </a:lnTo>
                    <a:lnTo>
                      <a:pt x="1163" y="437"/>
                    </a:lnTo>
                    <a:lnTo>
                      <a:pt x="1191" y="429"/>
                    </a:lnTo>
                    <a:lnTo>
                      <a:pt x="1217" y="421"/>
                    </a:lnTo>
                    <a:lnTo>
                      <a:pt x="1245" y="414"/>
                    </a:lnTo>
                    <a:lnTo>
                      <a:pt x="1273" y="406"/>
                    </a:lnTo>
                    <a:lnTo>
                      <a:pt x="1302" y="400"/>
                    </a:lnTo>
                    <a:lnTo>
                      <a:pt x="1329" y="394"/>
                    </a:lnTo>
                    <a:lnTo>
                      <a:pt x="1358" y="390"/>
                    </a:lnTo>
                    <a:lnTo>
                      <a:pt x="1387" y="386"/>
                    </a:lnTo>
                    <a:lnTo>
                      <a:pt x="1416" y="383"/>
                    </a:lnTo>
                    <a:lnTo>
                      <a:pt x="1446" y="381"/>
                    </a:lnTo>
                    <a:lnTo>
                      <a:pt x="1475" y="378"/>
                    </a:lnTo>
                    <a:lnTo>
                      <a:pt x="1504" y="377"/>
                    </a:lnTo>
                    <a:lnTo>
                      <a:pt x="1534" y="376"/>
                    </a:lnTo>
                    <a:lnTo>
                      <a:pt x="1534" y="3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1100">
                  <a:solidFill>
                    <a:schemeClr val="bg1">
                      <a:lumMod val="50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站酷快乐体2016修订版" panose="02010600030101010101" pitchFamily="2" charset="-122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73632345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845752" y="1580217"/>
            <a:ext cx="472757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15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5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、大环套小环，小环保大环，互相促进，推动大循环</a:t>
            </a:r>
          </a:p>
        </p:txBody>
      </p:sp>
      <p:grpSp>
        <p:nvGrpSpPr>
          <p:cNvPr id="31753" name="组合 56"/>
          <p:cNvGrpSpPr>
            <a:grpSpLocks/>
          </p:cNvGrpSpPr>
          <p:nvPr/>
        </p:nvGrpSpPr>
        <p:grpSpPr bwMode="auto">
          <a:xfrm>
            <a:off x="5334000" y="1276350"/>
            <a:ext cx="3062040" cy="3064669"/>
            <a:chOff x="4418868" y="4118752"/>
            <a:chExt cx="1180299" cy="1180942"/>
          </a:xfrm>
        </p:grpSpPr>
        <p:grpSp>
          <p:nvGrpSpPr>
            <p:cNvPr id="31774" name="组合 57"/>
            <p:cNvGrpSpPr>
              <a:grpSpLocks/>
            </p:cNvGrpSpPr>
            <p:nvPr/>
          </p:nvGrpSpPr>
          <p:grpSpPr bwMode="auto">
            <a:xfrm>
              <a:off x="4418868" y="4118752"/>
              <a:ext cx="1180299" cy="1180942"/>
              <a:chOff x="3017838" y="2474914"/>
              <a:chExt cx="2909887" cy="2911475"/>
            </a:xfrm>
          </p:grpSpPr>
          <p:sp>
            <p:nvSpPr>
              <p:cNvPr id="63" name="MH_Other_1">
                <a:extLst>
                  <a:ext uri="{FF2B5EF4-FFF2-40B4-BE49-F238E27FC236}">
                    <a16:creationId xmlns="" xmlns:a16="http://schemas.microsoft.com/office/drawing/2014/main" id="{3BC7DB67-7911-4DBD-B71B-BB766C9EED5B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4653869" y="2669678"/>
                <a:ext cx="1273856" cy="1613047"/>
              </a:xfrm>
              <a:custGeom>
                <a:avLst/>
                <a:gdLst/>
                <a:ahLst/>
                <a:cxnLst/>
                <a:rect l="l" t="t" r="r" b="b"/>
                <a:pathLst>
                  <a:path w="1697010" h="2148428">
                    <a:moveTo>
                      <a:pt x="33935" y="0"/>
                    </a:moveTo>
                    <a:cubicBezTo>
                      <a:pt x="239955" y="34009"/>
                      <a:pt x="440246" y="107805"/>
                      <a:pt x="625209" y="218280"/>
                    </a:cubicBezTo>
                    <a:cubicBezTo>
                      <a:pt x="1149398" y="531372"/>
                      <a:pt x="1472579" y="1092545"/>
                      <a:pt x="1482056" y="1699788"/>
                    </a:cubicBezTo>
                    <a:lnTo>
                      <a:pt x="1697010" y="1699788"/>
                    </a:lnTo>
                    <a:lnTo>
                      <a:pt x="1143693" y="2148428"/>
                    </a:lnTo>
                    <a:lnTo>
                      <a:pt x="637828" y="1699788"/>
                    </a:lnTo>
                    <a:lnTo>
                      <a:pt x="867302" y="1699788"/>
                    </a:lnTo>
                    <a:cubicBezTo>
                      <a:pt x="859306" y="1308026"/>
                      <a:pt x="649377" y="946969"/>
                      <a:pt x="310771" y="744724"/>
                    </a:cubicBezTo>
                    <a:cubicBezTo>
                      <a:pt x="212707" y="686152"/>
                      <a:pt x="108032" y="643397"/>
                      <a:pt x="0" y="617910"/>
                    </a:cubicBezTo>
                    <a:lnTo>
                      <a:pt x="280602" y="30200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62000" tIns="0" rIns="81000" bIns="135000" anchor="ctr"/>
              <a:lstStyle/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Arial" panose="020B0604020202020204" pitchFamily="34" charset="0"/>
                  <a:ea typeface="方正舒体" panose="02010601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4" name="MH_Other_2">
                <a:extLst>
                  <a:ext uri="{FF2B5EF4-FFF2-40B4-BE49-F238E27FC236}">
                    <a16:creationId xmlns="" xmlns:a16="http://schemas.microsoft.com/office/drawing/2014/main" id="{60AB297D-D38C-472F-801C-EEC689F8B83A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3202672" y="2474914"/>
                <a:ext cx="1616048" cy="1275956"/>
              </a:xfrm>
              <a:custGeom>
                <a:avLst/>
                <a:gdLst/>
                <a:ahLst/>
                <a:cxnLst/>
                <a:rect l="l" t="t" r="r" b="b"/>
                <a:pathLst>
                  <a:path w="2150110" h="1697787">
                    <a:moveTo>
                      <a:pt x="1701470" y="0"/>
                    </a:moveTo>
                    <a:lnTo>
                      <a:pt x="2150110" y="553317"/>
                    </a:lnTo>
                    <a:lnTo>
                      <a:pt x="1701470" y="1059182"/>
                    </a:lnTo>
                    <a:lnTo>
                      <a:pt x="1701470" y="829708"/>
                    </a:lnTo>
                    <a:cubicBezTo>
                      <a:pt x="1309708" y="837704"/>
                      <a:pt x="948651" y="1047633"/>
                      <a:pt x="746406" y="1386239"/>
                    </a:cubicBezTo>
                    <a:cubicBezTo>
                      <a:pt x="687727" y="1484483"/>
                      <a:pt x="644923" y="1589361"/>
                      <a:pt x="620466" y="1697787"/>
                    </a:cubicBezTo>
                    <a:lnTo>
                      <a:pt x="303685" y="1416408"/>
                    </a:lnTo>
                    <a:lnTo>
                      <a:pt x="0" y="1664449"/>
                    </a:lnTo>
                    <a:cubicBezTo>
                      <a:pt x="35261" y="1458221"/>
                      <a:pt x="109165" y="1257301"/>
                      <a:pt x="219962" y="1071801"/>
                    </a:cubicBezTo>
                    <a:cubicBezTo>
                      <a:pt x="533054" y="547612"/>
                      <a:pt x="1094227" y="224431"/>
                      <a:pt x="1701470" y="21495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70000" tIns="0" rIns="351000" bIns="216000" anchor="ctr"/>
              <a:lstStyle/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Arial" panose="020B0604020202020204" pitchFamily="34" charset="0"/>
                  <a:ea typeface="方正舒体" panose="02010601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MH_Other_3">
                <a:extLst>
                  <a:ext uri="{FF2B5EF4-FFF2-40B4-BE49-F238E27FC236}">
                    <a16:creationId xmlns="" xmlns:a16="http://schemas.microsoft.com/office/drawing/2014/main" id="{0E9EE4EB-B774-40D2-B06A-C795E606699B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3017838" y="3586069"/>
                <a:ext cx="1273856" cy="1615543"/>
              </a:xfrm>
              <a:custGeom>
                <a:avLst/>
                <a:gdLst/>
                <a:ahLst/>
                <a:cxnLst/>
                <a:rect l="l" t="t" r="r" b="b"/>
                <a:pathLst>
                  <a:path w="1697153" h="2150709">
                    <a:moveTo>
                      <a:pt x="553317" y="0"/>
                    </a:moveTo>
                    <a:lnTo>
                      <a:pt x="1059182" y="448640"/>
                    </a:lnTo>
                    <a:lnTo>
                      <a:pt x="829708" y="448640"/>
                    </a:lnTo>
                    <a:cubicBezTo>
                      <a:pt x="837704" y="840402"/>
                      <a:pt x="1047633" y="1201459"/>
                      <a:pt x="1386239" y="1403704"/>
                    </a:cubicBezTo>
                    <a:cubicBezTo>
                      <a:pt x="1484322" y="1462287"/>
                      <a:pt x="1589018" y="1505047"/>
                      <a:pt x="1697153" y="1530355"/>
                    </a:cubicBezTo>
                    <a:lnTo>
                      <a:pt x="1416407" y="1846425"/>
                    </a:lnTo>
                    <a:lnTo>
                      <a:pt x="1664937" y="2150709"/>
                    </a:lnTo>
                    <a:cubicBezTo>
                      <a:pt x="1458510" y="2114956"/>
                      <a:pt x="1257435" y="2041026"/>
                      <a:pt x="1071801" y="1930149"/>
                    </a:cubicBezTo>
                    <a:cubicBezTo>
                      <a:pt x="547612" y="1617056"/>
                      <a:pt x="224431" y="1055883"/>
                      <a:pt x="214954" y="448640"/>
                    </a:cubicBezTo>
                    <a:lnTo>
                      <a:pt x="0" y="448640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135000" bIns="0" anchor="ctr"/>
              <a:lstStyle/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Arial" panose="020B0604020202020204" pitchFamily="34" charset="0"/>
                  <a:ea typeface="方正舒体" panose="02010601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6" name="MH_Other_4">
                <a:extLst>
                  <a:ext uri="{FF2B5EF4-FFF2-40B4-BE49-F238E27FC236}">
                    <a16:creationId xmlns="" xmlns:a16="http://schemas.microsoft.com/office/drawing/2014/main" id="{1D8ED60C-20A5-4DA5-8AC1-1C057010134D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4119348" y="4110435"/>
                <a:ext cx="1613552" cy="1275954"/>
              </a:xfrm>
              <a:custGeom>
                <a:avLst/>
                <a:gdLst/>
                <a:ahLst/>
                <a:cxnLst/>
                <a:rect l="l" t="t" r="r" b="b"/>
                <a:pathLst>
                  <a:path w="2150053" h="1697681">
                    <a:moveTo>
                      <a:pt x="1529760" y="0"/>
                    </a:moveTo>
                    <a:lnTo>
                      <a:pt x="1846425" y="281275"/>
                    </a:lnTo>
                    <a:lnTo>
                      <a:pt x="2150053" y="33280"/>
                    </a:lnTo>
                    <a:cubicBezTo>
                      <a:pt x="2114837" y="239493"/>
                      <a:pt x="2040936" y="440395"/>
                      <a:pt x="1930148" y="625880"/>
                    </a:cubicBezTo>
                    <a:cubicBezTo>
                      <a:pt x="1617056" y="1150069"/>
                      <a:pt x="1055883" y="1473250"/>
                      <a:pt x="448640" y="1482727"/>
                    </a:cubicBezTo>
                    <a:lnTo>
                      <a:pt x="448640" y="1697681"/>
                    </a:lnTo>
                    <a:lnTo>
                      <a:pt x="0" y="1144364"/>
                    </a:lnTo>
                    <a:lnTo>
                      <a:pt x="448640" y="638499"/>
                    </a:lnTo>
                    <a:lnTo>
                      <a:pt x="448640" y="867973"/>
                    </a:lnTo>
                    <a:cubicBezTo>
                      <a:pt x="840402" y="859977"/>
                      <a:pt x="1201459" y="650048"/>
                      <a:pt x="1403704" y="311442"/>
                    </a:cubicBezTo>
                    <a:cubicBezTo>
                      <a:pt x="1462369" y="213222"/>
                      <a:pt x="1505166" y="108371"/>
                      <a:pt x="152976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216000" tIns="0" rIns="0" bIns="0" anchor="ctr"/>
              <a:lstStyle/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  <a:defRPr/>
                </a:pPr>
                <a:endParaRPr lang="zh-CN" altLang="en-US" noProof="1">
                  <a:solidFill>
                    <a:srgbClr val="FFFFFF"/>
                  </a:solidFill>
                  <a:latin typeface="Arial" panose="020B0604020202020204" pitchFamily="34" charset="0"/>
                  <a:ea typeface="方正舒体" panose="02010601030101010101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7" name="MH_Other_5">
                <a:extLst>
                  <a:ext uri="{FF2B5EF4-FFF2-40B4-BE49-F238E27FC236}">
                    <a16:creationId xmlns="" xmlns:a16="http://schemas.microsoft.com/office/drawing/2014/main" id="{C4F87FE0-5EE6-4944-96CD-5AEE47719605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 rot="3577600">
                <a:off x="3434038" y="2937780"/>
                <a:ext cx="2067497" cy="206564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spcFirstLastPara="1" lIns="0" tIns="0" rIns="0" bIns="0" numCol="1" anchor="ctr">
                <a:prstTxWarp prst="textArchUp">
                  <a:avLst/>
                </a:prstTxWarp>
              </a:bodyPr>
              <a:lstStyle/>
              <a:p>
                <a:pPr algn="ctr" eaLnBrk="1" fontAlgn="auto" hangingPunct="1">
                  <a:defRPr/>
                </a:pPr>
                <a:endParaRPr lang="zh-CN" altLang="en-US" sz="1000" noProof="1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775" name="矩形 58"/>
            <p:cNvSpPr>
              <a:spLocks noChangeArrowheads="1"/>
            </p:cNvSpPr>
            <p:nvPr/>
          </p:nvSpPr>
          <p:spPr bwMode="auto">
            <a:xfrm>
              <a:off x="4632398" y="4288906"/>
              <a:ext cx="287258" cy="163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338"/>
                </a:spcBef>
                <a:spcAft>
                  <a:spcPts val="338"/>
                </a:spcAft>
              </a:pPr>
              <a:r>
                <a:rPr lang="en-US" altLang="zh-CN" dirty="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rPr>
                <a:t>P</a:t>
              </a: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方正舒体" pitchFamily="2" charset="-122"/>
              </a:endParaRPr>
            </a:p>
          </p:txBody>
        </p:sp>
        <p:sp>
          <p:nvSpPr>
            <p:cNvPr id="31776" name="矩形 59"/>
            <p:cNvSpPr>
              <a:spLocks noChangeArrowheads="1"/>
            </p:cNvSpPr>
            <p:nvPr/>
          </p:nvSpPr>
          <p:spPr bwMode="auto">
            <a:xfrm>
              <a:off x="5287894" y="4370739"/>
              <a:ext cx="135443" cy="151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338"/>
                </a:spcBef>
                <a:spcAft>
                  <a:spcPts val="338"/>
                </a:spcAft>
              </a:pPr>
              <a:r>
                <a:rPr lang="en-US" altLang="zh-CN" dirty="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rPr>
                <a:t>D</a:t>
              </a: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方正舒体" pitchFamily="2" charset="-122"/>
              </a:endParaRPr>
            </a:p>
          </p:txBody>
        </p:sp>
        <p:sp>
          <p:nvSpPr>
            <p:cNvPr id="31777" name="矩形 60"/>
            <p:cNvSpPr>
              <a:spLocks noChangeArrowheads="1"/>
            </p:cNvSpPr>
            <p:nvPr/>
          </p:nvSpPr>
          <p:spPr bwMode="auto">
            <a:xfrm>
              <a:off x="5167011" y="4906561"/>
              <a:ext cx="135443" cy="151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338"/>
                </a:spcBef>
                <a:spcAft>
                  <a:spcPts val="338"/>
                </a:spcAft>
              </a:pPr>
              <a:r>
                <a:rPr lang="en-US" altLang="zh-CN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rPr>
                <a:t>C</a:t>
              </a: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方正舒体" pitchFamily="2" charset="-122"/>
              </a:endParaRPr>
            </a:p>
          </p:txBody>
        </p:sp>
        <p:sp>
          <p:nvSpPr>
            <p:cNvPr id="31778" name="矩形 61"/>
            <p:cNvSpPr>
              <a:spLocks noChangeArrowheads="1"/>
            </p:cNvSpPr>
            <p:nvPr/>
          </p:nvSpPr>
          <p:spPr bwMode="auto">
            <a:xfrm>
              <a:off x="4581286" y="4762707"/>
              <a:ext cx="130500" cy="151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ts val="338"/>
                </a:spcBef>
                <a:spcAft>
                  <a:spcPts val="338"/>
                </a:spcAft>
              </a:pPr>
              <a:r>
                <a:rPr lang="en-US" altLang="zh-CN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rPr>
                <a:t>A</a:t>
              </a:r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方正舒体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569"/>
          <a:stretch/>
        </p:blipFill>
        <p:spPr>
          <a:xfrm>
            <a:off x="1087298" y="2117005"/>
            <a:ext cx="3645501" cy="229228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67847826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3525441" y="3277662"/>
            <a:ext cx="455176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( 2 )PDCA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循环是爬楼梯上升式的循环，一个循环运转结束，质量就会提高一步，然后再制定下一个循环，再运转再提高，不断前进，不断提高。 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85800" y="1178989"/>
            <a:ext cx="4812506" cy="3107261"/>
            <a:chOff x="685800" y="1178989"/>
            <a:chExt cx="4812506" cy="3107261"/>
          </a:xfrm>
        </p:grpSpPr>
        <p:grpSp>
          <p:nvGrpSpPr>
            <p:cNvPr id="33802" name="组合 80"/>
            <p:cNvGrpSpPr>
              <a:grpSpLocks/>
            </p:cNvGrpSpPr>
            <p:nvPr/>
          </p:nvGrpSpPr>
          <p:grpSpPr bwMode="auto">
            <a:xfrm>
              <a:off x="871053" y="2765672"/>
              <a:ext cx="1115255" cy="1115811"/>
              <a:chOff x="4418868" y="4118752"/>
              <a:chExt cx="1180299" cy="1180942"/>
            </a:xfrm>
          </p:grpSpPr>
          <p:grpSp>
            <p:nvGrpSpPr>
              <p:cNvPr id="33841" name="组合 81"/>
              <p:cNvGrpSpPr>
                <a:grpSpLocks/>
              </p:cNvGrpSpPr>
              <p:nvPr/>
            </p:nvGrpSpPr>
            <p:grpSpPr bwMode="auto">
              <a:xfrm>
                <a:off x="4418868" y="4118752"/>
                <a:ext cx="1180299" cy="1180942"/>
                <a:chOff x="3017838" y="2474914"/>
                <a:chExt cx="2909887" cy="2911475"/>
              </a:xfrm>
            </p:grpSpPr>
            <p:sp>
              <p:nvSpPr>
                <p:cNvPr id="87" name="MH_Other_1">
                  <a:extLst>
                    <a:ext uri="{FF2B5EF4-FFF2-40B4-BE49-F238E27FC236}">
                      <a16:creationId xmlns="" xmlns:a16="http://schemas.microsoft.com/office/drawing/2014/main" id="{6932F94D-6E06-4261-8D0E-DFC767B109A8}"/>
                    </a:ext>
                  </a:extLst>
                </p:cNvPr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4653142" y="2671026"/>
                  <a:ext cx="1273681" cy="1612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7010" h="2148428">
                      <a:moveTo>
                        <a:pt x="33935" y="0"/>
                      </a:moveTo>
                      <a:cubicBezTo>
                        <a:pt x="239955" y="34009"/>
                        <a:pt x="440246" y="107805"/>
                        <a:pt x="625209" y="218280"/>
                      </a:cubicBezTo>
                      <a:cubicBezTo>
                        <a:pt x="1149398" y="531372"/>
                        <a:pt x="1472579" y="1092545"/>
                        <a:pt x="1482056" y="1699788"/>
                      </a:cubicBezTo>
                      <a:lnTo>
                        <a:pt x="1697010" y="1699788"/>
                      </a:lnTo>
                      <a:lnTo>
                        <a:pt x="1143693" y="2148428"/>
                      </a:lnTo>
                      <a:lnTo>
                        <a:pt x="637828" y="1699788"/>
                      </a:lnTo>
                      <a:lnTo>
                        <a:pt x="867302" y="1699788"/>
                      </a:lnTo>
                      <a:cubicBezTo>
                        <a:pt x="859306" y="1308026"/>
                        <a:pt x="649377" y="946969"/>
                        <a:pt x="310771" y="744724"/>
                      </a:cubicBezTo>
                      <a:cubicBezTo>
                        <a:pt x="212707" y="686152"/>
                        <a:pt x="108032" y="643397"/>
                        <a:pt x="0" y="617910"/>
                      </a:cubicBezTo>
                      <a:lnTo>
                        <a:pt x="280602" y="302003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62000" tIns="0" rIns="81000" bIns="13500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MH_Other_2">
                  <a:extLst>
                    <a:ext uri="{FF2B5EF4-FFF2-40B4-BE49-F238E27FC236}">
                      <a16:creationId xmlns="" xmlns:a16="http://schemas.microsoft.com/office/drawing/2014/main" id="{ECFEE8FD-876F-4D37-AF4A-144F624553F4}"/>
                    </a:ext>
                  </a:extLst>
                </p:cNvPr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3202387" y="2475303"/>
                  <a:ext cx="1615400" cy="12737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0110" h="1697787">
                      <a:moveTo>
                        <a:pt x="1701470" y="0"/>
                      </a:moveTo>
                      <a:lnTo>
                        <a:pt x="2150110" y="553317"/>
                      </a:lnTo>
                      <a:lnTo>
                        <a:pt x="1701470" y="1059182"/>
                      </a:lnTo>
                      <a:lnTo>
                        <a:pt x="1701470" y="829708"/>
                      </a:lnTo>
                      <a:cubicBezTo>
                        <a:pt x="1309708" y="837704"/>
                        <a:pt x="948651" y="1047633"/>
                        <a:pt x="746406" y="1386239"/>
                      </a:cubicBezTo>
                      <a:cubicBezTo>
                        <a:pt x="687727" y="1484483"/>
                        <a:pt x="644923" y="1589361"/>
                        <a:pt x="620466" y="1697787"/>
                      </a:cubicBezTo>
                      <a:lnTo>
                        <a:pt x="303685" y="1416408"/>
                      </a:lnTo>
                      <a:lnTo>
                        <a:pt x="0" y="1664449"/>
                      </a:lnTo>
                      <a:cubicBezTo>
                        <a:pt x="35261" y="1458221"/>
                        <a:pt x="109165" y="1257301"/>
                        <a:pt x="219962" y="1071801"/>
                      </a:cubicBezTo>
                      <a:cubicBezTo>
                        <a:pt x="533054" y="547612"/>
                        <a:pt x="1094227" y="224431"/>
                        <a:pt x="1701470" y="2149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0000" tIns="0" rIns="351000" bIns="21600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MH_Other_3">
                  <a:extLst>
                    <a:ext uri="{FF2B5EF4-FFF2-40B4-BE49-F238E27FC236}">
                      <a16:creationId xmlns="" xmlns:a16="http://schemas.microsoft.com/office/drawing/2014/main" id="{9668F32D-0051-4126-84C9-68BB40C535F5}"/>
                    </a:ext>
                  </a:extLst>
                </p:cNvPr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3019102" y="3587497"/>
                  <a:ext cx="1273681" cy="1615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7153" h="2150709">
                      <a:moveTo>
                        <a:pt x="553317" y="0"/>
                      </a:moveTo>
                      <a:lnTo>
                        <a:pt x="1059182" y="448640"/>
                      </a:lnTo>
                      <a:lnTo>
                        <a:pt x="829708" y="448640"/>
                      </a:lnTo>
                      <a:cubicBezTo>
                        <a:pt x="837704" y="840402"/>
                        <a:pt x="1047633" y="1201459"/>
                        <a:pt x="1386239" y="1403704"/>
                      </a:cubicBezTo>
                      <a:cubicBezTo>
                        <a:pt x="1484322" y="1462287"/>
                        <a:pt x="1589018" y="1505047"/>
                        <a:pt x="1697153" y="1530355"/>
                      </a:cubicBezTo>
                      <a:lnTo>
                        <a:pt x="1416407" y="1846425"/>
                      </a:lnTo>
                      <a:lnTo>
                        <a:pt x="1664937" y="2150709"/>
                      </a:lnTo>
                      <a:cubicBezTo>
                        <a:pt x="1458510" y="2114956"/>
                        <a:pt x="1257435" y="2041026"/>
                        <a:pt x="1071801" y="1930149"/>
                      </a:cubicBezTo>
                      <a:cubicBezTo>
                        <a:pt x="547612" y="1617056"/>
                        <a:pt x="224431" y="1055883"/>
                        <a:pt x="214954" y="448640"/>
                      </a:cubicBezTo>
                      <a:lnTo>
                        <a:pt x="0" y="4486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135000" bIns="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MH_Other_4">
                  <a:extLst>
                    <a:ext uri="{FF2B5EF4-FFF2-40B4-BE49-F238E27FC236}">
                      <a16:creationId xmlns="" xmlns:a16="http://schemas.microsoft.com/office/drawing/2014/main" id="{60882C1B-0311-48FF-AAD9-46ED63DEEA90}"/>
                    </a:ext>
                  </a:extLst>
                </p:cNvPr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4118817" y="4112528"/>
                  <a:ext cx="1615400" cy="12737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0053" h="1697681">
                      <a:moveTo>
                        <a:pt x="1529760" y="0"/>
                      </a:moveTo>
                      <a:lnTo>
                        <a:pt x="1846425" y="281275"/>
                      </a:lnTo>
                      <a:lnTo>
                        <a:pt x="2150053" y="33280"/>
                      </a:lnTo>
                      <a:cubicBezTo>
                        <a:pt x="2114837" y="239493"/>
                        <a:pt x="2040936" y="440395"/>
                        <a:pt x="1930148" y="625880"/>
                      </a:cubicBezTo>
                      <a:cubicBezTo>
                        <a:pt x="1617056" y="1150069"/>
                        <a:pt x="1055883" y="1473250"/>
                        <a:pt x="448640" y="1482727"/>
                      </a:cubicBezTo>
                      <a:lnTo>
                        <a:pt x="448640" y="1697681"/>
                      </a:lnTo>
                      <a:lnTo>
                        <a:pt x="0" y="1144364"/>
                      </a:lnTo>
                      <a:lnTo>
                        <a:pt x="448640" y="638499"/>
                      </a:lnTo>
                      <a:lnTo>
                        <a:pt x="448640" y="867973"/>
                      </a:lnTo>
                      <a:cubicBezTo>
                        <a:pt x="840402" y="859977"/>
                        <a:pt x="1201459" y="650048"/>
                        <a:pt x="1403704" y="311442"/>
                      </a:cubicBezTo>
                      <a:cubicBezTo>
                        <a:pt x="1462369" y="213222"/>
                        <a:pt x="1505166" y="108371"/>
                        <a:pt x="152976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16000" tIns="0" rIns="0" bIns="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MH_Other_5">
                  <a:extLst>
                    <a:ext uri="{FF2B5EF4-FFF2-40B4-BE49-F238E27FC236}">
                      <a16:creationId xmlns="" xmlns:a16="http://schemas.microsoft.com/office/drawing/2014/main" id="{4C6067CF-0835-490D-8930-4A29350E0FBC}"/>
                    </a:ext>
                  </a:extLst>
                </p:cNvPr>
                <p:cNvSpPr/>
                <p:nvPr>
                  <p:custDataLst>
                    <p:tags r:id="rId16"/>
                  </p:custDataLst>
                </p:nvPr>
              </p:nvSpPr>
              <p:spPr>
                <a:xfrm rot="3577600">
                  <a:off x="3435329" y="2938250"/>
                  <a:ext cx="2065946" cy="206584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spcFirstLastPara="1" lIns="0" tIns="0" rIns="0" bIns="0" numCol="1" anchor="ctr">
                  <a:prstTxWarp prst="textArchUp">
                    <a:avLst/>
                  </a:prstTxWarp>
                </a:bodyPr>
                <a:lstStyle/>
                <a:p>
                  <a:pPr algn="ctr" eaLnBrk="1" fontAlgn="auto" hangingPunct="1">
                    <a:defRPr/>
                  </a:pPr>
                  <a:endParaRPr lang="zh-CN" altLang="en-US" sz="750" noProof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3842" name="矩形 82"/>
              <p:cNvSpPr>
                <a:spLocks noChangeArrowheads="1"/>
              </p:cNvSpPr>
              <p:nvPr/>
            </p:nvSpPr>
            <p:spPr bwMode="auto">
              <a:xfrm>
                <a:off x="4677400" y="4200431"/>
                <a:ext cx="287258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P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43" name="矩形 83"/>
              <p:cNvSpPr>
                <a:spLocks noChangeArrowheads="1"/>
              </p:cNvSpPr>
              <p:nvPr/>
            </p:nvSpPr>
            <p:spPr bwMode="auto">
              <a:xfrm>
                <a:off x="5193721" y="4306143"/>
                <a:ext cx="312495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D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44" name="矩形 84"/>
              <p:cNvSpPr>
                <a:spLocks noChangeArrowheads="1"/>
              </p:cNvSpPr>
              <p:nvPr/>
            </p:nvSpPr>
            <p:spPr bwMode="auto">
              <a:xfrm>
                <a:off x="5078485" y="4906561"/>
                <a:ext cx="312495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C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45" name="矩形 85"/>
              <p:cNvSpPr>
                <a:spLocks noChangeArrowheads="1"/>
              </p:cNvSpPr>
              <p:nvPr/>
            </p:nvSpPr>
            <p:spPr bwMode="auto">
              <a:xfrm>
                <a:off x="4494532" y="4762707"/>
                <a:ext cx="304011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A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</p:grpSp>
        <p:grpSp>
          <p:nvGrpSpPr>
            <p:cNvPr id="33803" name="组合 91"/>
            <p:cNvGrpSpPr>
              <a:grpSpLocks/>
            </p:cNvGrpSpPr>
            <p:nvPr/>
          </p:nvGrpSpPr>
          <p:grpSpPr bwMode="auto">
            <a:xfrm>
              <a:off x="2201800" y="1972331"/>
              <a:ext cx="1115255" cy="1115811"/>
              <a:chOff x="4418868" y="4118752"/>
              <a:chExt cx="1180299" cy="1180942"/>
            </a:xfrm>
          </p:grpSpPr>
          <p:grpSp>
            <p:nvGrpSpPr>
              <p:cNvPr id="33831" name="组合 92"/>
              <p:cNvGrpSpPr>
                <a:grpSpLocks/>
              </p:cNvGrpSpPr>
              <p:nvPr/>
            </p:nvGrpSpPr>
            <p:grpSpPr bwMode="auto">
              <a:xfrm>
                <a:off x="4418868" y="4118752"/>
                <a:ext cx="1180299" cy="1180942"/>
                <a:chOff x="3017838" y="2474914"/>
                <a:chExt cx="2909887" cy="2911475"/>
              </a:xfrm>
            </p:grpSpPr>
            <p:sp>
              <p:nvSpPr>
                <p:cNvPr id="98" name="MH_Other_1">
                  <a:extLst>
                    <a:ext uri="{FF2B5EF4-FFF2-40B4-BE49-F238E27FC236}">
                      <a16:creationId xmlns="" xmlns:a16="http://schemas.microsoft.com/office/drawing/2014/main" id="{6300634C-F648-4169-996D-6E4CFE294598}"/>
                    </a:ext>
                  </a:extLst>
                </p:cNvPr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4654110" y="2672032"/>
                  <a:ext cx="1273681" cy="16123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7010" h="2148428">
                      <a:moveTo>
                        <a:pt x="33935" y="0"/>
                      </a:moveTo>
                      <a:cubicBezTo>
                        <a:pt x="239955" y="34009"/>
                        <a:pt x="440246" y="107805"/>
                        <a:pt x="625209" y="218280"/>
                      </a:cubicBezTo>
                      <a:cubicBezTo>
                        <a:pt x="1149398" y="531372"/>
                        <a:pt x="1472579" y="1092545"/>
                        <a:pt x="1482056" y="1699788"/>
                      </a:cubicBezTo>
                      <a:lnTo>
                        <a:pt x="1697010" y="1699788"/>
                      </a:lnTo>
                      <a:lnTo>
                        <a:pt x="1143693" y="2148428"/>
                      </a:lnTo>
                      <a:lnTo>
                        <a:pt x="637828" y="1699788"/>
                      </a:lnTo>
                      <a:lnTo>
                        <a:pt x="867302" y="1699788"/>
                      </a:lnTo>
                      <a:cubicBezTo>
                        <a:pt x="859306" y="1308026"/>
                        <a:pt x="649377" y="946969"/>
                        <a:pt x="310771" y="744724"/>
                      </a:cubicBezTo>
                      <a:cubicBezTo>
                        <a:pt x="212707" y="686152"/>
                        <a:pt x="108032" y="643397"/>
                        <a:pt x="0" y="617910"/>
                      </a:cubicBezTo>
                      <a:lnTo>
                        <a:pt x="280602" y="302003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62000" tIns="0" rIns="81000" bIns="13500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MH_Other_2">
                  <a:extLst>
                    <a:ext uri="{FF2B5EF4-FFF2-40B4-BE49-F238E27FC236}">
                      <a16:creationId xmlns="" xmlns:a16="http://schemas.microsoft.com/office/drawing/2014/main" id="{7A1F464B-EE5E-44E4-9804-CF4FF15DA74D}"/>
                    </a:ext>
                  </a:extLst>
                </p:cNvPr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200250" y="2476309"/>
                  <a:ext cx="1618506" cy="12737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0110" h="1697787">
                      <a:moveTo>
                        <a:pt x="1701470" y="0"/>
                      </a:moveTo>
                      <a:lnTo>
                        <a:pt x="2150110" y="553317"/>
                      </a:lnTo>
                      <a:lnTo>
                        <a:pt x="1701470" y="1059182"/>
                      </a:lnTo>
                      <a:lnTo>
                        <a:pt x="1701470" y="829708"/>
                      </a:lnTo>
                      <a:cubicBezTo>
                        <a:pt x="1309708" y="837704"/>
                        <a:pt x="948651" y="1047633"/>
                        <a:pt x="746406" y="1386239"/>
                      </a:cubicBezTo>
                      <a:cubicBezTo>
                        <a:pt x="687727" y="1484483"/>
                        <a:pt x="644923" y="1589361"/>
                        <a:pt x="620466" y="1697787"/>
                      </a:cubicBezTo>
                      <a:lnTo>
                        <a:pt x="303685" y="1416408"/>
                      </a:lnTo>
                      <a:lnTo>
                        <a:pt x="0" y="1664449"/>
                      </a:lnTo>
                      <a:cubicBezTo>
                        <a:pt x="35261" y="1458221"/>
                        <a:pt x="109165" y="1257301"/>
                        <a:pt x="219962" y="1071801"/>
                      </a:cubicBezTo>
                      <a:cubicBezTo>
                        <a:pt x="533054" y="547612"/>
                        <a:pt x="1094227" y="224431"/>
                        <a:pt x="1701470" y="2149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0000" tIns="0" rIns="351000" bIns="21600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MH_Other_3">
                  <a:extLst>
                    <a:ext uri="{FF2B5EF4-FFF2-40B4-BE49-F238E27FC236}">
                      <a16:creationId xmlns="" xmlns:a16="http://schemas.microsoft.com/office/drawing/2014/main" id="{2F0C31AA-F88C-4A8D-99E6-247EC23B9F4D}"/>
                    </a:ext>
                  </a:extLst>
                </p:cNvPr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3016963" y="3588503"/>
                  <a:ext cx="1273681" cy="1615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7153" h="2150709">
                      <a:moveTo>
                        <a:pt x="553317" y="0"/>
                      </a:moveTo>
                      <a:lnTo>
                        <a:pt x="1059182" y="448640"/>
                      </a:lnTo>
                      <a:lnTo>
                        <a:pt x="829708" y="448640"/>
                      </a:lnTo>
                      <a:cubicBezTo>
                        <a:pt x="837704" y="840402"/>
                        <a:pt x="1047633" y="1201459"/>
                        <a:pt x="1386239" y="1403704"/>
                      </a:cubicBezTo>
                      <a:cubicBezTo>
                        <a:pt x="1484322" y="1462287"/>
                        <a:pt x="1589018" y="1505047"/>
                        <a:pt x="1697153" y="1530355"/>
                      </a:cubicBezTo>
                      <a:lnTo>
                        <a:pt x="1416407" y="1846425"/>
                      </a:lnTo>
                      <a:lnTo>
                        <a:pt x="1664937" y="2150709"/>
                      </a:lnTo>
                      <a:cubicBezTo>
                        <a:pt x="1458510" y="2114956"/>
                        <a:pt x="1257435" y="2041026"/>
                        <a:pt x="1071801" y="1930149"/>
                      </a:cubicBezTo>
                      <a:cubicBezTo>
                        <a:pt x="547612" y="1617056"/>
                        <a:pt x="224431" y="1055883"/>
                        <a:pt x="214954" y="448640"/>
                      </a:cubicBezTo>
                      <a:lnTo>
                        <a:pt x="0" y="4486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135000" bIns="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1" name="MH_Other_4">
                  <a:extLst>
                    <a:ext uri="{FF2B5EF4-FFF2-40B4-BE49-F238E27FC236}">
                      <a16:creationId xmlns="" xmlns:a16="http://schemas.microsoft.com/office/drawing/2014/main" id="{F89464B1-72D3-4F27-B760-73D5ACD1A92F}"/>
                    </a:ext>
                  </a:extLst>
                </p:cNvPr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4119786" y="4113534"/>
                  <a:ext cx="1615400" cy="12737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0053" h="1697681">
                      <a:moveTo>
                        <a:pt x="1529760" y="0"/>
                      </a:moveTo>
                      <a:lnTo>
                        <a:pt x="1846425" y="281275"/>
                      </a:lnTo>
                      <a:lnTo>
                        <a:pt x="2150053" y="33280"/>
                      </a:lnTo>
                      <a:cubicBezTo>
                        <a:pt x="2114837" y="239493"/>
                        <a:pt x="2040936" y="440395"/>
                        <a:pt x="1930148" y="625880"/>
                      </a:cubicBezTo>
                      <a:cubicBezTo>
                        <a:pt x="1617056" y="1150069"/>
                        <a:pt x="1055883" y="1473250"/>
                        <a:pt x="448640" y="1482727"/>
                      </a:cubicBezTo>
                      <a:lnTo>
                        <a:pt x="448640" y="1697681"/>
                      </a:lnTo>
                      <a:lnTo>
                        <a:pt x="0" y="1144364"/>
                      </a:lnTo>
                      <a:lnTo>
                        <a:pt x="448640" y="638499"/>
                      </a:lnTo>
                      <a:lnTo>
                        <a:pt x="448640" y="867973"/>
                      </a:lnTo>
                      <a:cubicBezTo>
                        <a:pt x="840402" y="859977"/>
                        <a:pt x="1201459" y="650048"/>
                        <a:pt x="1403704" y="311442"/>
                      </a:cubicBezTo>
                      <a:cubicBezTo>
                        <a:pt x="1462369" y="213222"/>
                        <a:pt x="1505166" y="108371"/>
                        <a:pt x="152976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16000" tIns="0" rIns="0" bIns="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2" name="MH_Other_5">
                  <a:extLst>
                    <a:ext uri="{FF2B5EF4-FFF2-40B4-BE49-F238E27FC236}">
                      <a16:creationId xmlns="" xmlns:a16="http://schemas.microsoft.com/office/drawing/2014/main" id="{AC323F5C-D3E3-4DA2-9B70-FE0F535D177E}"/>
                    </a:ext>
                  </a:extLst>
                </p:cNvPr>
                <p:cNvSpPr/>
                <p:nvPr>
                  <p:custDataLst>
                    <p:tags r:id="rId11"/>
                  </p:custDataLst>
                </p:nvPr>
              </p:nvSpPr>
              <p:spPr>
                <a:xfrm rot="3577600">
                  <a:off x="3433191" y="2939256"/>
                  <a:ext cx="2065946" cy="20658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spcFirstLastPara="1" lIns="0" tIns="0" rIns="0" bIns="0" numCol="1" anchor="ctr">
                  <a:prstTxWarp prst="textArchUp">
                    <a:avLst/>
                  </a:prstTxWarp>
                </a:bodyPr>
                <a:lstStyle/>
                <a:p>
                  <a:pPr algn="ctr" eaLnBrk="1" fontAlgn="auto" hangingPunct="1">
                    <a:defRPr/>
                  </a:pPr>
                  <a:endParaRPr lang="zh-CN" altLang="en-US" sz="750" noProof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3832" name="矩形 93"/>
              <p:cNvSpPr>
                <a:spLocks noChangeArrowheads="1"/>
              </p:cNvSpPr>
              <p:nvPr/>
            </p:nvSpPr>
            <p:spPr bwMode="auto">
              <a:xfrm>
                <a:off x="4677400" y="4200431"/>
                <a:ext cx="287258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P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33" name="矩形 94"/>
              <p:cNvSpPr>
                <a:spLocks noChangeArrowheads="1"/>
              </p:cNvSpPr>
              <p:nvPr/>
            </p:nvSpPr>
            <p:spPr bwMode="auto">
              <a:xfrm>
                <a:off x="5193721" y="4306143"/>
                <a:ext cx="312495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D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34" name="矩形 95"/>
              <p:cNvSpPr>
                <a:spLocks noChangeArrowheads="1"/>
              </p:cNvSpPr>
              <p:nvPr/>
            </p:nvSpPr>
            <p:spPr bwMode="auto">
              <a:xfrm>
                <a:off x="5078485" y="4906561"/>
                <a:ext cx="312495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C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35" name="矩形 96"/>
              <p:cNvSpPr>
                <a:spLocks noChangeArrowheads="1"/>
              </p:cNvSpPr>
              <p:nvPr/>
            </p:nvSpPr>
            <p:spPr bwMode="auto">
              <a:xfrm>
                <a:off x="4494532" y="4762707"/>
                <a:ext cx="304011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A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</p:grpSp>
        <p:grpSp>
          <p:nvGrpSpPr>
            <p:cNvPr id="33804" name="组合 102"/>
            <p:cNvGrpSpPr>
              <a:grpSpLocks/>
            </p:cNvGrpSpPr>
            <p:nvPr/>
          </p:nvGrpSpPr>
          <p:grpSpPr bwMode="auto">
            <a:xfrm>
              <a:off x="3525474" y="1178989"/>
              <a:ext cx="1115255" cy="1115811"/>
              <a:chOff x="4418868" y="4118752"/>
              <a:chExt cx="1180299" cy="1180942"/>
            </a:xfrm>
          </p:grpSpPr>
          <p:grpSp>
            <p:nvGrpSpPr>
              <p:cNvPr id="33821" name="组合 103"/>
              <p:cNvGrpSpPr>
                <a:grpSpLocks/>
              </p:cNvGrpSpPr>
              <p:nvPr/>
            </p:nvGrpSpPr>
            <p:grpSpPr bwMode="auto">
              <a:xfrm>
                <a:off x="4418868" y="4118752"/>
                <a:ext cx="1180299" cy="1180942"/>
                <a:chOff x="3017838" y="2474914"/>
                <a:chExt cx="2909887" cy="2911475"/>
              </a:xfrm>
            </p:grpSpPr>
            <p:sp>
              <p:nvSpPr>
                <p:cNvPr id="109" name="MH_Other_1">
                  <a:extLst>
                    <a:ext uri="{FF2B5EF4-FFF2-40B4-BE49-F238E27FC236}">
                      <a16:creationId xmlns="" xmlns:a16="http://schemas.microsoft.com/office/drawing/2014/main" id="{594D66E8-FA13-43C0-88B6-8A5401DF1DCB}"/>
                    </a:ext>
                  </a:extLst>
                </p:cNvPr>
                <p:cNvSpPr/>
                <p:nvPr>
                  <p:custDataLst>
                    <p:tags r:id="rId2"/>
                  </p:custDataLst>
                </p:nvPr>
              </p:nvSpPr>
              <p:spPr>
                <a:xfrm>
                  <a:off x="4654895" y="2669928"/>
                  <a:ext cx="1273681" cy="16123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7010" h="2148428">
                      <a:moveTo>
                        <a:pt x="33935" y="0"/>
                      </a:moveTo>
                      <a:cubicBezTo>
                        <a:pt x="239955" y="34009"/>
                        <a:pt x="440246" y="107805"/>
                        <a:pt x="625209" y="218280"/>
                      </a:cubicBezTo>
                      <a:cubicBezTo>
                        <a:pt x="1149398" y="531372"/>
                        <a:pt x="1472579" y="1092545"/>
                        <a:pt x="1482056" y="1699788"/>
                      </a:cubicBezTo>
                      <a:lnTo>
                        <a:pt x="1697010" y="1699788"/>
                      </a:lnTo>
                      <a:lnTo>
                        <a:pt x="1143693" y="2148428"/>
                      </a:lnTo>
                      <a:lnTo>
                        <a:pt x="637828" y="1699788"/>
                      </a:lnTo>
                      <a:lnTo>
                        <a:pt x="867302" y="1699788"/>
                      </a:lnTo>
                      <a:cubicBezTo>
                        <a:pt x="859306" y="1308026"/>
                        <a:pt x="649377" y="946969"/>
                        <a:pt x="310771" y="744724"/>
                      </a:cubicBezTo>
                      <a:cubicBezTo>
                        <a:pt x="212707" y="686152"/>
                        <a:pt x="108032" y="643397"/>
                        <a:pt x="0" y="617910"/>
                      </a:cubicBezTo>
                      <a:lnTo>
                        <a:pt x="280602" y="302003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62000" tIns="0" rIns="81000" bIns="13500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0" name="MH_Other_2">
                  <a:extLst>
                    <a:ext uri="{FF2B5EF4-FFF2-40B4-BE49-F238E27FC236}">
                      <a16:creationId xmlns="" xmlns:a16="http://schemas.microsoft.com/office/drawing/2014/main" id="{7B6475C0-D0DC-4483-AB37-9D241A2BA427}"/>
                    </a:ext>
                  </a:extLst>
                </p:cNvPr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3201035" y="2474208"/>
                  <a:ext cx="1618506" cy="12737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0110" h="1697787">
                      <a:moveTo>
                        <a:pt x="1701470" y="0"/>
                      </a:moveTo>
                      <a:lnTo>
                        <a:pt x="2150110" y="553317"/>
                      </a:lnTo>
                      <a:lnTo>
                        <a:pt x="1701470" y="1059182"/>
                      </a:lnTo>
                      <a:lnTo>
                        <a:pt x="1701470" y="829708"/>
                      </a:lnTo>
                      <a:cubicBezTo>
                        <a:pt x="1309708" y="837704"/>
                        <a:pt x="948651" y="1047633"/>
                        <a:pt x="746406" y="1386239"/>
                      </a:cubicBezTo>
                      <a:cubicBezTo>
                        <a:pt x="687727" y="1484483"/>
                        <a:pt x="644923" y="1589361"/>
                        <a:pt x="620466" y="1697787"/>
                      </a:cubicBezTo>
                      <a:lnTo>
                        <a:pt x="303685" y="1416408"/>
                      </a:lnTo>
                      <a:lnTo>
                        <a:pt x="0" y="1664449"/>
                      </a:lnTo>
                      <a:cubicBezTo>
                        <a:pt x="35261" y="1458221"/>
                        <a:pt x="109165" y="1257301"/>
                        <a:pt x="219962" y="1071801"/>
                      </a:cubicBezTo>
                      <a:cubicBezTo>
                        <a:pt x="533054" y="547612"/>
                        <a:pt x="1094227" y="224431"/>
                        <a:pt x="1701470" y="21495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70000" tIns="0" rIns="351000" bIns="21600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1" name="MH_Other_3">
                  <a:extLst>
                    <a:ext uri="{FF2B5EF4-FFF2-40B4-BE49-F238E27FC236}">
                      <a16:creationId xmlns="" xmlns:a16="http://schemas.microsoft.com/office/drawing/2014/main" id="{22680018-0CD8-438A-B707-AA0EFF0E63D5}"/>
                    </a:ext>
                  </a:extLst>
                </p:cNvPr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3017748" y="3586401"/>
                  <a:ext cx="1273681" cy="16154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97153" h="2150709">
                      <a:moveTo>
                        <a:pt x="553317" y="0"/>
                      </a:moveTo>
                      <a:lnTo>
                        <a:pt x="1059182" y="448640"/>
                      </a:lnTo>
                      <a:lnTo>
                        <a:pt x="829708" y="448640"/>
                      </a:lnTo>
                      <a:cubicBezTo>
                        <a:pt x="837704" y="840402"/>
                        <a:pt x="1047633" y="1201459"/>
                        <a:pt x="1386239" y="1403704"/>
                      </a:cubicBezTo>
                      <a:cubicBezTo>
                        <a:pt x="1484322" y="1462287"/>
                        <a:pt x="1589018" y="1505047"/>
                        <a:pt x="1697153" y="1530355"/>
                      </a:cubicBezTo>
                      <a:lnTo>
                        <a:pt x="1416407" y="1846425"/>
                      </a:lnTo>
                      <a:lnTo>
                        <a:pt x="1664937" y="2150709"/>
                      </a:lnTo>
                      <a:cubicBezTo>
                        <a:pt x="1458510" y="2114956"/>
                        <a:pt x="1257435" y="2041026"/>
                        <a:pt x="1071801" y="1930149"/>
                      </a:cubicBezTo>
                      <a:cubicBezTo>
                        <a:pt x="547612" y="1617056"/>
                        <a:pt x="224431" y="1055883"/>
                        <a:pt x="214954" y="448640"/>
                      </a:cubicBezTo>
                      <a:lnTo>
                        <a:pt x="0" y="4486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135000" bIns="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2" name="MH_Other_4">
                  <a:extLst>
                    <a:ext uri="{FF2B5EF4-FFF2-40B4-BE49-F238E27FC236}">
                      <a16:creationId xmlns="" xmlns:a16="http://schemas.microsoft.com/office/drawing/2014/main" id="{68AB6423-47CE-4945-8FE3-2A37C3293A45}"/>
                    </a:ext>
                  </a:extLst>
                </p:cNvPr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4120570" y="4111430"/>
                  <a:ext cx="1615400" cy="12737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50053" h="1697681">
                      <a:moveTo>
                        <a:pt x="1529760" y="0"/>
                      </a:moveTo>
                      <a:lnTo>
                        <a:pt x="1846425" y="281275"/>
                      </a:lnTo>
                      <a:lnTo>
                        <a:pt x="2150053" y="33280"/>
                      </a:lnTo>
                      <a:cubicBezTo>
                        <a:pt x="2114837" y="239493"/>
                        <a:pt x="2040936" y="440395"/>
                        <a:pt x="1930148" y="625880"/>
                      </a:cubicBezTo>
                      <a:cubicBezTo>
                        <a:pt x="1617056" y="1150069"/>
                        <a:pt x="1055883" y="1473250"/>
                        <a:pt x="448640" y="1482727"/>
                      </a:cubicBezTo>
                      <a:lnTo>
                        <a:pt x="448640" y="1697681"/>
                      </a:lnTo>
                      <a:lnTo>
                        <a:pt x="0" y="1144364"/>
                      </a:lnTo>
                      <a:lnTo>
                        <a:pt x="448640" y="638499"/>
                      </a:lnTo>
                      <a:lnTo>
                        <a:pt x="448640" y="867973"/>
                      </a:lnTo>
                      <a:cubicBezTo>
                        <a:pt x="840402" y="859977"/>
                        <a:pt x="1201459" y="650048"/>
                        <a:pt x="1403704" y="311442"/>
                      </a:cubicBezTo>
                      <a:cubicBezTo>
                        <a:pt x="1462369" y="213222"/>
                        <a:pt x="1505166" y="108371"/>
                        <a:pt x="152976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216000" tIns="0" rIns="0" bIns="0" anchor="ctr"/>
                <a:lstStyle/>
                <a:p>
                  <a:pPr algn="ctr">
                    <a:lnSpc>
                      <a:spcPct val="120000"/>
                    </a:lnSpc>
                    <a:spcBef>
                      <a:spcPts val="338"/>
                    </a:spcBef>
                    <a:spcAft>
                      <a:spcPts val="338"/>
                    </a:spcAft>
                    <a:defRPr/>
                  </a:pPr>
                  <a:endParaRPr lang="zh-CN" altLang="en-US" sz="1200" noProof="1">
                    <a:solidFill>
                      <a:srgbClr val="FFFFFF"/>
                    </a:solidFill>
                    <a:latin typeface="Arial" panose="020B0604020202020204" pitchFamily="34" charset="0"/>
                    <a:ea typeface="方正舒体" panose="02010601030101010101" pitchFamily="2" charset="-122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3" name="MH_Other_5">
                  <a:extLst>
                    <a:ext uri="{FF2B5EF4-FFF2-40B4-BE49-F238E27FC236}">
                      <a16:creationId xmlns="" xmlns:a16="http://schemas.microsoft.com/office/drawing/2014/main" id="{D0D9E34E-7DE1-4B64-8883-FC7D38DE8CB0}"/>
                    </a:ext>
                  </a:extLst>
                </p:cNvPr>
                <p:cNvSpPr/>
                <p:nvPr>
                  <p:custDataLst>
                    <p:tags r:id="rId6"/>
                  </p:custDataLst>
                </p:nvPr>
              </p:nvSpPr>
              <p:spPr>
                <a:xfrm rot="3577600">
                  <a:off x="3433975" y="2937152"/>
                  <a:ext cx="2065947" cy="20658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spcFirstLastPara="1" lIns="0" tIns="0" rIns="0" bIns="0" numCol="1" anchor="ctr">
                  <a:prstTxWarp prst="textArchUp">
                    <a:avLst/>
                  </a:prstTxWarp>
                </a:bodyPr>
                <a:lstStyle/>
                <a:p>
                  <a:pPr algn="ctr" eaLnBrk="1" fontAlgn="auto" hangingPunct="1">
                    <a:defRPr/>
                  </a:pPr>
                  <a:endParaRPr lang="zh-CN" altLang="en-US" sz="750" noProof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3822" name="矩形 104"/>
              <p:cNvSpPr>
                <a:spLocks noChangeArrowheads="1"/>
              </p:cNvSpPr>
              <p:nvPr/>
            </p:nvSpPr>
            <p:spPr bwMode="auto">
              <a:xfrm>
                <a:off x="4677400" y="4200431"/>
                <a:ext cx="287258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P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23" name="矩形 105"/>
              <p:cNvSpPr>
                <a:spLocks noChangeArrowheads="1"/>
              </p:cNvSpPr>
              <p:nvPr/>
            </p:nvSpPr>
            <p:spPr bwMode="auto">
              <a:xfrm>
                <a:off x="5193721" y="4306143"/>
                <a:ext cx="312495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D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24" name="矩形 106"/>
              <p:cNvSpPr>
                <a:spLocks noChangeArrowheads="1"/>
              </p:cNvSpPr>
              <p:nvPr/>
            </p:nvSpPr>
            <p:spPr bwMode="auto">
              <a:xfrm>
                <a:off x="5078485" y="4906561"/>
                <a:ext cx="312495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C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  <p:sp>
            <p:nvSpPr>
              <p:cNvPr id="33825" name="矩形 107"/>
              <p:cNvSpPr>
                <a:spLocks noChangeArrowheads="1"/>
              </p:cNvSpPr>
              <p:nvPr/>
            </p:nvSpPr>
            <p:spPr bwMode="auto">
              <a:xfrm>
                <a:off x="4494532" y="4762707"/>
                <a:ext cx="304011" cy="3322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ts val="338"/>
                  </a:spcBef>
                  <a:spcAft>
                    <a:spcPts val="338"/>
                  </a:spcAft>
                </a:pPr>
                <a:r>
                  <a:rPr lang="en-US" altLang="zh-CN" sz="1200">
                    <a:solidFill>
                      <a:srgbClr val="FFFFFF"/>
                    </a:solidFill>
                    <a:latin typeface="Arial" panose="020B0604020202020204" pitchFamily="34" charset="0"/>
                    <a:ea typeface="方正舒体" pitchFamily="2" charset="-122"/>
                  </a:rPr>
                  <a:t>A</a:t>
                </a:r>
                <a:endParaRPr lang="zh-CN" altLang="en-US" sz="1200">
                  <a:solidFill>
                    <a:srgbClr val="FFFFFF"/>
                  </a:solidFill>
                  <a:latin typeface="Arial" panose="020B0604020202020204" pitchFamily="34" charset="0"/>
                  <a:ea typeface="方正舒体" pitchFamily="2" charset="-122"/>
                </a:endParaRPr>
              </a:p>
            </p:txBody>
          </p:sp>
        </p:grpSp>
        <p:sp>
          <p:nvSpPr>
            <p:cNvPr id="14" name="任意多边形: 形状 13">
              <a:extLst>
                <a:ext uri="{FF2B5EF4-FFF2-40B4-BE49-F238E27FC236}">
                  <a16:creationId xmlns="" xmlns:a16="http://schemas.microsoft.com/office/drawing/2014/main" id="{B55F809C-069E-42D9-95A5-B3224DDD3814}"/>
                </a:ext>
              </a:extLst>
            </p:cNvPr>
            <p:cNvSpPr/>
            <p:nvPr/>
          </p:nvSpPr>
          <p:spPr bwMode="auto">
            <a:xfrm>
              <a:off x="685800" y="1352550"/>
              <a:ext cx="4812506" cy="2480072"/>
            </a:xfrm>
            <a:custGeom>
              <a:avLst/>
              <a:gdLst>
                <a:gd name="connsiteX0" fmla="*/ 0 w 6416702"/>
                <a:gd name="connsiteY0" fmla="*/ 3307742 h 3307742"/>
                <a:gd name="connsiteX1" fmla="*/ 2075290 w 6416702"/>
                <a:gd name="connsiteY1" fmla="*/ 3307742 h 3307742"/>
                <a:gd name="connsiteX2" fmla="*/ 2075290 w 6416702"/>
                <a:gd name="connsiteY2" fmla="*/ 2353586 h 3307742"/>
                <a:gd name="connsiteX3" fmla="*/ 3609892 w 6416702"/>
                <a:gd name="connsiteY3" fmla="*/ 2353586 h 3307742"/>
                <a:gd name="connsiteX4" fmla="*/ 3609892 w 6416702"/>
                <a:gd name="connsiteY4" fmla="*/ 1296062 h 3307742"/>
                <a:gd name="connsiteX5" fmla="*/ 5375081 w 6416702"/>
                <a:gd name="connsiteY5" fmla="*/ 1296062 h 3307742"/>
                <a:gd name="connsiteX6" fmla="*/ 5375081 w 6416702"/>
                <a:gd name="connsiteY6" fmla="*/ 0 h 3307742"/>
                <a:gd name="connsiteX7" fmla="*/ 6416702 w 6416702"/>
                <a:gd name="connsiteY7" fmla="*/ 0 h 3307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16702" h="3307742">
                  <a:moveTo>
                    <a:pt x="0" y="3307742"/>
                  </a:moveTo>
                  <a:lnTo>
                    <a:pt x="2075290" y="3307742"/>
                  </a:lnTo>
                  <a:lnTo>
                    <a:pt x="2075290" y="2353586"/>
                  </a:lnTo>
                  <a:lnTo>
                    <a:pt x="3609892" y="2353586"/>
                  </a:lnTo>
                  <a:lnTo>
                    <a:pt x="3609892" y="1296062"/>
                  </a:lnTo>
                  <a:lnTo>
                    <a:pt x="5375081" y="1296062"/>
                  </a:lnTo>
                  <a:lnTo>
                    <a:pt x="5375081" y="0"/>
                  </a:lnTo>
                  <a:lnTo>
                    <a:pt x="6416702" y="0"/>
                  </a:lnTo>
                </a:path>
              </a:pathLst>
            </a:custGeom>
            <a:noFill/>
            <a:ln w="222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948E0C3C-19A6-4FB1-80F6-06751B7D72B7}"/>
                </a:ext>
              </a:extLst>
            </p:cNvPr>
            <p:cNvCxnSpPr>
              <a:stCxn id="14" idx="0"/>
            </p:cNvCxnSpPr>
            <p:nvPr/>
          </p:nvCxnSpPr>
          <p:spPr bwMode="auto">
            <a:xfrm>
              <a:off x="685800" y="3832621"/>
              <a:ext cx="0" cy="453629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09" name="文本框 20"/>
            <p:cNvSpPr txBox="1">
              <a:spLocks noChangeArrowheads="1"/>
            </p:cNvSpPr>
            <p:nvPr/>
          </p:nvSpPr>
          <p:spPr bwMode="auto">
            <a:xfrm>
              <a:off x="1086176" y="3914725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原有水平</a:t>
              </a:r>
            </a:p>
          </p:txBody>
        </p:sp>
        <p:sp>
          <p:nvSpPr>
            <p:cNvPr id="33810" name="文本框 126"/>
            <p:cNvSpPr txBox="1">
              <a:spLocks noChangeArrowheads="1"/>
            </p:cNvSpPr>
            <p:nvPr/>
          </p:nvSpPr>
          <p:spPr bwMode="auto">
            <a:xfrm>
              <a:off x="2446085" y="3158412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现有水平</a:t>
              </a:r>
            </a:p>
          </p:txBody>
        </p:sp>
        <p:sp>
          <p:nvSpPr>
            <p:cNvPr id="33811" name="文本框 127"/>
            <p:cNvSpPr txBox="1">
              <a:spLocks noChangeArrowheads="1"/>
            </p:cNvSpPr>
            <p:nvPr/>
          </p:nvSpPr>
          <p:spPr bwMode="auto">
            <a:xfrm>
              <a:off x="3653596" y="2376210"/>
              <a:ext cx="80021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目标水平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9974">
            <a:off x="5117197" y="824318"/>
            <a:ext cx="2959291" cy="23566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0245719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59"/>
          <p:cNvSpPr>
            <a:spLocks noChangeArrowheads="1"/>
          </p:cNvSpPr>
          <p:nvPr/>
        </p:nvSpPr>
        <p:spPr bwMode="auto">
          <a:xfrm>
            <a:off x="1143000" y="1652885"/>
            <a:ext cx="38171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( 3 ) PDCA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循环的特点</a:t>
            </a:r>
          </a:p>
        </p:txBody>
      </p:sp>
      <p:pic>
        <p:nvPicPr>
          <p:cNvPr id="35843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7600" y="819150"/>
            <a:ext cx="4343400" cy="412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844" name="组合 11"/>
          <p:cNvGrpSpPr>
            <a:grpSpLocks/>
          </p:cNvGrpSpPr>
          <p:nvPr/>
        </p:nvGrpSpPr>
        <p:grpSpPr bwMode="auto">
          <a:xfrm>
            <a:off x="1204912" y="2250405"/>
            <a:ext cx="3062288" cy="930945"/>
            <a:chOff x="1209040" y="3237914"/>
            <a:chExt cx="4084320" cy="1242095"/>
          </a:xfrm>
        </p:grpSpPr>
        <p:sp>
          <p:nvSpPr>
            <p:cNvPr id="35851" name="矩形 4"/>
            <p:cNvSpPr>
              <a:spLocks noChangeArrowheads="1"/>
            </p:cNvSpPr>
            <p:nvPr/>
          </p:nvSpPr>
          <p:spPr bwMode="auto">
            <a:xfrm>
              <a:off x="1209040" y="3248074"/>
              <a:ext cx="4084320" cy="12319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en-US" altLang="zh-CN" sz="15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PDCA</a:t>
              </a:r>
              <a:r>
                <a:rPr lang="zh-CN" altLang="en-US" sz="1500" b="1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循环是综合性循环，</a:t>
              </a:r>
              <a:endParaRPr lang="en-US" altLang="zh-CN" sz="1500" b="1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en-US" altLang="zh-CN" sz="15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5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个阶段是相对的，它们之间不是截然分开的</a:t>
              </a:r>
              <a:r>
                <a:rPr lang="en-US" altLang="zh-CN" sz="15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4E458B7E-2D68-4B50-989E-AB280E0C75E1}"/>
                </a:ext>
              </a:extLst>
            </p:cNvPr>
            <p:cNvCxnSpPr/>
            <p:nvPr/>
          </p:nvCxnSpPr>
          <p:spPr>
            <a:xfrm>
              <a:off x="1331316" y="3237914"/>
              <a:ext cx="2783753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>
              <a:extLst>
                <a:ext uri="{FF2B5EF4-FFF2-40B4-BE49-F238E27FC236}">
                  <a16:creationId xmlns="" xmlns:a16="http://schemas.microsoft.com/office/drawing/2014/main" id="{CEBC68F2-6293-4679-9D8B-10C2DC98C582}"/>
                </a:ext>
              </a:extLst>
            </p:cNvPr>
            <p:cNvCxnSpPr/>
            <p:nvPr/>
          </p:nvCxnSpPr>
          <p:spPr>
            <a:xfrm>
              <a:off x="1209040" y="4403923"/>
              <a:ext cx="3982688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899477307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456046" y="1619250"/>
            <a:ext cx="782890" cy="1364389"/>
            <a:chOff x="1701026" y="2515487"/>
            <a:chExt cx="1044093" cy="1819604"/>
          </a:xfrm>
        </p:grpSpPr>
        <p:sp>
          <p:nvSpPr>
            <p:cNvPr id="18" name="文本框 1"/>
            <p:cNvSpPr txBox="1"/>
            <p:nvPr/>
          </p:nvSpPr>
          <p:spPr>
            <a:xfrm rot="5400000">
              <a:off x="1271280" y="3535928"/>
              <a:ext cx="1228909" cy="3694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accent1"/>
                  </a:solidFill>
                  <a:latin typeface="+mn-ea"/>
                </a:rPr>
                <a:t>CONTENT</a:t>
              </a:r>
              <a:endParaRPr lang="zh-CN" altLang="en-US" sz="12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19" name="文本框 5"/>
            <p:cNvSpPr txBox="1"/>
            <p:nvPr/>
          </p:nvSpPr>
          <p:spPr>
            <a:xfrm>
              <a:off x="1794724" y="2515487"/>
              <a:ext cx="950395" cy="1436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accent1"/>
                  </a:solidFill>
                  <a:latin typeface="+mn-ea"/>
                </a:rPr>
                <a:t>目</a:t>
              </a:r>
              <a:endParaRPr lang="en-US" altLang="zh-CN" sz="3200" b="1" dirty="0">
                <a:solidFill>
                  <a:schemeClr val="accent1"/>
                </a:solidFill>
                <a:latin typeface="+mn-ea"/>
              </a:endParaRPr>
            </a:p>
            <a:p>
              <a:pPr algn="ctr"/>
              <a:r>
                <a:rPr lang="zh-CN" altLang="en-US" sz="3200" b="1" dirty="0">
                  <a:solidFill>
                    <a:schemeClr val="accent1"/>
                  </a:solidFill>
                  <a:latin typeface="+mn-ea"/>
                </a:rPr>
                <a:t>录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23076" y="742950"/>
            <a:ext cx="987324" cy="2726815"/>
            <a:chOff x="6175476" y="438150"/>
            <a:chExt cx="987324" cy="2726815"/>
          </a:xfrm>
        </p:grpSpPr>
        <p:grpSp>
          <p:nvGrpSpPr>
            <p:cNvPr id="70" name="组合 69"/>
            <p:cNvGrpSpPr/>
            <p:nvPr/>
          </p:nvGrpSpPr>
          <p:grpSpPr>
            <a:xfrm>
              <a:off x="6175476" y="2354413"/>
              <a:ext cx="987324" cy="810552"/>
              <a:chOff x="3769660" y="1383074"/>
              <a:chExt cx="987324" cy="810552"/>
            </a:xfrm>
          </p:grpSpPr>
          <p:sp>
            <p:nvSpPr>
              <p:cNvPr id="71" name="MH_Number_1">
                <a:extLst>
                  <a:ext uri="{FF2B5EF4-FFF2-40B4-BE49-F238E27FC236}">
                    <a16:creationId xmlns="" xmlns:a16="http://schemas.microsoft.com/office/drawing/2014/main" id="{EB08A473-FE27-4A1D-9473-C8590AD64506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4006367" y="1383074"/>
                <a:ext cx="478426" cy="480426"/>
              </a:xfrm>
              <a:prstGeom prst="ellipse">
                <a:avLst/>
              </a:prstGeom>
              <a:solidFill>
                <a:schemeClr val="accent2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eaLnBrk="1" hangingPunct="1">
                  <a:defRPr/>
                </a:pPr>
                <a:r>
                  <a:rPr lang="en-US" altLang="zh-CN" sz="1600" b="1" noProof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Arial" panose="020B0604020202020204" pitchFamily="34" charset="0"/>
                  </a:rPr>
                  <a:t>04</a:t>
                </a:r>
                <a:endParaRPr lang="zh-CN" altLang="en-US" sz="1600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2" name="MH_Entry_1">
                <a:extLst>
                  <a:ext uri="{FF2B5EF4-FFF2-40B4-BE49-F238E27FC236}">
                    <a16:creationId xmlns="" xmlns:a16="http://schemas.microsoft.com/office/drawing/2014/main" id="{8510785D-23E0-48A4-A60E-CE9EE47779F8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3769660" y="1916627"/>
                <a:ext cx="987324" cy="276999"/>
              </a:xfrm>
              <a:custGeom>
                <a:avLst/>
                <a:gdLst>
                  <a:gd name="connsiteX0" fmla="*/ 0 w 2520280"/>
                  <a:gd name="connsiteY0" fmla="*/ 1584176 h 1872208"/>
                  <a:gd name="connsiteX1" fmla="*/ 2520280 w 2520280"/>
                  <a:gd name="connsiteY1" fmla="*/ 1584176 h 1872208"/>
                  <a:gd name="connsiteX2" fmla="*/ 2520280 w 2520280"/>
                  <a:gd name="connsiteY2" fmla="*/ 1872208 h 1872208"/>
                  <a:gd name="connsiteX3" fmla="*/ 0 w 2520280"/>
                  <a:gd name="connsiteY3" fmla="*/ 1872208 h 1872208"/>
                  <a:gd name="connsiteX4" fmla="*/ 0 w 2520280"/>
                  <a:gd name="connsiteY4" fmla="*/ 1584176 h 1872208"/>
                  <a:gd name="connsiteX5" fmla="*/ 0 w 2520280"/>
                  <a:gd name="connsiteY5" fmla="*/ 0 h 1872208"/>
                  <a:gd name="connsiteX6" fmla="*/ 2520280 w 2520280"/>
                  <a:gd name="connsiteY6" fmla="*/ 0 h 1872208"/>
                  <a:gd name="connsiteX7" fmla="*/ 2520280 w 2520280"/>
                  <a:gd name="connsiteY7" fmla="*/ 288032 h 1872208"/>
                  <a:gd name="connsiteX8" fmla="*/ 0 w 2520280"/>
                  <a:gd name="connsiteY8" fmla="*/ 0 h 1872208"/>
                  <a:gd name="connsiteX0-1" fmla="*/ 0 w 2520280"/>
                  <a:gd name="connsiteY0-2" fmla="*/ 1584176 h 1872208"/>
                  <a:gd name="connsiteX1-3" fmla="*/ 2520280 w 2520280"/>
                  <a:gd name="connsiteY1-4" fmla="*/ 1584176 h 1872208"/>
                  <a:gd name="connsiteX2-5" fmla="*/ 2520280 w 2520280"/>
                  <a:gd name="connsiteY2-6" fmla="*/ 1872208 h 1872208"/>
                  <a:gd name="connsiteX3-7" fmla="*/ 0 w 2520280"/>
                  <a:gd name="connsiteY3-8" fmla="*/ 1872208 h 1872208"/>
                  <a:gd name="connsiteX4-9" fmla="*/ 0 w 2520280"/>
                  <a:gd name="connsiteY4-10" fmla="*/ 1584176 h 1872208"/>
                  <a:gd name="connsiteX5-11" fmla="*/ 0 w 2520280"/>
                  <a:gd name="connsiteY5-12" fmla="*/ 0 h 1872208"/>
                  <a:gd name="connsiteX6-13" fmla="*/ 2520280 w 2520280"/>
                  <a:gd name="connsiteY6-14" fmla="*/ 0 h 1872208"/>
                  <a:gd name="connsiteX7-15" fmla="*/ 0 w 2520280"/>
                  <a:gd name="connsiteY7-16" fmla="*/ 0 h 1872208"/>
                  <a:gd name="connsiteX0-17" fmla="*/ 0 w 2520280"/>
                  <a:gd name="connsiteY0-18" fmla="*/ 1872208 h 1872208"/>
                  <a:gd name="connsiteX1-19" fmla="*/ 2520280 w 2520280"/>
                  <a:gd name="connsiteY1-20" fmla="*/ 1584176 h 1872208"/>
                  <a:gd name="connsiteX2-21" fmla="*/ 2520280 w 2520280"/>
                  <a:gd name="connsiteY2-22" fmla="*/ 1872208 h 1872208"/>
                  <a:gd name="connsiteX3-23" fmla="*/ 0 w 2520280"/>
                  <a:gd name="connsiteY3-24" fmla="*/ 1872208 h 1872208"/>
                  <a:gd name="connsiteX4-25" fmla="*/ 0 w 2520280"/>
                  <a:gd name="connsiteY4-26" fmla="*/ 0 h 1872208"/>
                  <a:gd name="connsiteX5-27" fmla="*/ 2520280 w 2520280"/>
                  <a:gd name="connsiteY5-28" fmla="*/ 0 h 1872208"/>
                  <a:gd name="connsiteX6-29" fmla="*/ 0 w 2520280"/>
                  <a:gd name="connsiteY6-30" fmla="*/ 0 h 1872208"/>
                  <a:gd name="connsiteX0-31" fmla="*/ 0 w 2520280"/>
                  <a:gd name="connsiteY0-32" fmla="*/ 1872208 h 1872208"/>
                  <a:gd name="connsiteX1-33" fmla="*/ 2520280 w 2520280"/>
                  <a:gd name="connsiteY1-34" fmla="*/ 1872208 h 1872208"/>
                  <a:gd name="connsiteX2-35" fmla="*/ 0 w 2520280"/>
                  <a:gd name="connsiteY2-36" fmla="*/ 1872208 h 1872208"/>
                  <a:gd name="connsiteX3-37" fmla="*/ 0 w 2520280"/>
                  <a:gd name="connsiteY3-38" fmla="*/ 0 h 1872208"/>
                  <a:gd name="connsiteX4-39" fmla="*/ 2520280 w 2520280"/>
                  <a:gd name="connsiteY4-40" fmla="*/ 0 h 1872208"/>
                  <a:gd name="connsiteX5-41" fmla="*/ 0 w 2520280"/>
                  <a:gd name="connsiteY5-42" fmla="*/ 0 h 1872208"/>
                  <a:gd name="connsiteX0-43" fmla="*/ 0 w 2520280"/>
                  <a:gd name="connsiteY0-44" fmla="*/ 1872208 h 1872208"/>
                  <a:gd name="connsiteX1-45" fmla="*/ 2520280 w 2520280"/>
                  <a:gd name="connsiteY1-46" fmla="*/ 1872208 h 1872208"/>
                  <a:gd name="connsiteX2-47" fmla="*/ 0 w 2520280"/>
                  <a:gd name="connsiteY2-48" fmla="*/ 1872208 h 1872208"/>
                  <a:gd name="connsiteX3-49" fmla="*/ 0 w 2520280"/>
                  <a:gd name="connsiteY3-50" fmla="*/ 0 h 1872208"/>
                  <a:gd name="connsiteX4-51" fmla="*/ 34255 w 2520280"/>
                  <a:gd name="connsiteY4-52" fmla="*/ 0 h 1872208"/>
                  <a:gd name="connsiteX5-53" fmla="*/ 0 w 2520280"/>
                  <a:gd name="connsiteY5-54" fmla="*/ 0 h 1872208"/>
                  <a:gd name="connsiteX0-55" fmla="*/ 0 w 2520280"/>
                  <a:gd name="connsiteY0-56" fmla="*/ 1872208 h 1872208"/>
                  <a:gd name="connsiteX1-57" fmla="*/ 2520280 w 2520280"/>
                  <a:gd name="connsiteY1-58" fmla="*/ 1872208 h 1872208"/>
                  <a:gd name="connsiteX2-59" fmla="*/ 0 w 2520280"/>
                  <a:gd name="connsiteY2-60" fmla="*/ 1872208 h 1872208"/>
                  <a:gd name="connsiteX3-61" fmla="*/ 0 w 2520280"/>
                  <a:gd name="connsiteY3-62" fmla="*/ 0 h 1872208"/>
                  <a:gd name="connsiteX4-63" fmla="*/ 917 w 2520280"/>
                  <a:gd name="connsiteY4-64" fmla="*/ 6036 h 1872208"/>
                  <a:gd name="connsiteX5-65" fmla="*/ 0 w 2520280"/>
                  <a:gd name="connsiteY5-66" fmla="*/ 0 h 1872208"/>
                  <a:gd name="connsiteX0-67" fmla="*/ 0 w 2520280"/>
                  <a:gd name="connsiteY0-68" fmla="*/ 1890314 h 1890314"/>
                  <a:gd name="connsiteX1-69" fmla="*/ 2520280 w 2520280"/>
                  <a:gd name="connsiteY1-70" fmla="*/ 1890314 h 1890314"/>
                  <a:gd name="connsiteX2-71" fmla="*/ 0 w 2520280"/>
                  <a:gd name="connsiteY2-72" fmla="*/ 1890314 h 1890314"/>
                  <a:gd name="connsiteX3-73" fmla="*/ 0 w 2520280"/>
                  <a:gd name="connsiteY3-74" fmla="*/ 18106 h 1890314"/>
                  <a:gd name="connsiteX4-75" fmla="*/ 53304 w 2520280"/>
                  <a:gd name="connsiteY4-76" fmla="*/ 0 h 1890314"/>
                  <a:gd name="connsiteX5-77" fmla="*/ 0 w 2520280"/>
                  <a:gd name="connsiteY5-78" fmla="*/ 18106 h 1890314"/>
                  <a:gd name="connsiteX0-79" fmla="*/ 0 w 2520280"/>
                  <a:gd name="connsiteY0-80" fmla="*/ 1872208 h 1872208"/>
                  <a:gd name="connsiteX1-81" fmla="*/ 2520280 w 2520280"/>
                  <a:gd name="connsiteY1-82" fmla="*/ 1872208 h 1872208"/>
                  <a:gd name="connsiteX2-83" fmla="*/ 0 w 2520280"/>
                  <a:gd name="connsiteY2-84" fmla="*/ 1872208 h 1872208"/>
                  <a:gd name="connsiteX3-85" fmla="*/ 0 w 2520280"/>
                  <a:gd name="connsiteY3-86" fmla="*/ 0 h 1872208"/>
                  <a:gd name="connsiteX4-87" fmla="*/ 916 w 2520280"/>
                  <a:gd name="connsiteY4-88" fmla="*/ 0 h 1872208"/>
                  <a:gd name="connsiteX5-89" fmla="*/ 0 w 2520280"/>
                  <a:gd name="connsiteY5-90" fmla="*/ 0 h 187220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520280" h="1872208">
                    <a:moveTo>
                      <a:pt x="0" y="1872208"/>
                    </a:moveTo>
                    <a:lnTo>
                      <a:pt x="2520280" y="1872208"/>
                    </a:lnTo>
                    <a:lnTo>
                      <a:pt x="0" y="1872208"/>
                    </a:lnTo>
                    <a:close/>
                    <a:moveTo>
                      <a:pt x="0" y="0"/>
                    </a:moveTo>
                    <a:lnTo>
                      <a:pt x="91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>
                <a:spAutoFit/>
              </a:bodyPr>
              <a:lstStyle/>
              <a:p>
                <a:pPr>
                  <a:defRPr/>
                </a:pPr>
                <a:r>
                  <a:rPr lang="zh-CN" altLang="en-US" b="1" noProof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举例说明</a:t>
                </a:r>
              </a:p>
            </p:txBody>
          </p:sp>
        </p:grpSp>
        <p:cxnSp>
          <p:nvCxnSpPr>
            <p:cNvPr id="5" name="直接连接符 4"/>
            <p:cNvCxnSpPr/>
            <p:nvPr/>
          </p:nvCxnSpPr>
          <p:spPr>
            <a:xfrm flipV="1">
              <a:off x="6629400" y="438150"/>
              <a:ext cx="0" cy="205740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758687" y="742950"/>
            <a:ext cx="987324" cy="2726815"/>
            <a:chOff x="4911087" y="438150"/>
            <a:chExt cx="987324" cy="2726815"/>
          </a:xfrm>
        </p:grpSpPr>
        <p:grpSp>
          <p:nvGrpSpPr>
            <p:cNvPr id="67" name="组合 66"/>
            <p:cNvGrpSpPr/>
            <p:nvPr/>
          </p:nvGrpSpPr>
          <p:grpSpPr>
            <a:xfrm>
              <a:off x="4911087" y="2354413"/>
              <a:ext cx="987324" cy="810552"/>
              <a:chOff x="3769660" y="1383074"/>
              <a:chExt cx="987324" cy="810552"/>
            </a:xfrm>
          </p:grpSpPr>
          <p:sp>
            <p:nvSpPr>
              <p:cNvPr id="68" name="MH_Number_1">
                <a:extLst>
                  <a:ext uri="{FF2B5EF4-FFF2-40B4-BE49-F238E27FC236}">
                    <a16:creationId xmlns="" xmlns:a16="http://schemas.microsoft.com/office/drawing/2014/main" id="{EB08A473-FE27-4A1D-9473-C8590AD64506}"/>
                  </a:ext>
                </a:extLst>
              </p:cNvPr>
              <p:cNvSpPr/>
              <p:nvPr>
                <p:custDataLst>
                  <p:tags r:id="rId5"/>
                </p:custDataLst>
              </p:nvPr>
            </p:nvSpPr>
            <p:spPr>
              <a:xfrm>
                <a:off x="4006367" y="1383074"/>
                <a:ext cx="478426" cy="480426"/>
              </a:xfrm>
              <a:prstGeom prst="ellipse">
                <a:avLst/>
              </a:prstGeom>
              <a:solidFill>
                <a:schemeClr val="accent1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eaLnBrk="1" hangingPunct="1">
                  <a:defRPr/>
                </a:pPr>
                <a:r>
                  <a:rPr lang="en-US" altLang="zh-CN" sz="1600" b="1" noProof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Arial" panose="020B0604020202020204" pitchFamily="34" charset="0"/>
                  </a:rPr>
                  <a:t>03</a:t>
                </a:r>
                <a:endParaRPr lang="zh-CN" altLang="en-US" sz="1600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69" name="MH_Entry_1">
                <a:extLst>
                  <a:ext uri="{FF2B5EF4-FFF2-40B4-BE49-F238E27FC236}">
                    <a16:creationId xmlns="" xmlns:a16="http://schemas.microsoft.com/office/drawing/2014/main" id="{8510785D-23E0-48A4-A60E-CE9EE47779F8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3769660" y="1916627"/>
                <a:ext cx="987324" cy="276999"/>
              </a:xfrm>
              <a:custGeom>
                <a:avLst/>
                <a:gdLst>
                  <a:gd name="connsiteX0" fmla="*/ 0 w 2520280"/>
                  <a:gd name="connsiteY0" fmla="*/ 1584176 h 1872208"/>
                  <a:gd name="connsiteX1" fmla="*/ 2520280 w 2520280"/>
                  <a:gd name="connsiteY1" fmla="*/ 1584176 h 1872208"/>
                  <a:gd name="connsiteX2" fmla="*/ 2520280 w 2520280"/>
                  <a:gd name="connsiteY2" fmla="*/ 1872208 h 1872208"/>
                  <a:gd name="connsiteX3" fmla="*/ 0 w 2520280"/>
                  <a:gd name="connsiteY3" fmla="*/ 1872208 h 1872208"/>
                  <a:gd name="connsiteX4" fmla="*/ 0 w 2520280"/>
                  <a:gd name="connsiteY4" fmla="*/ 1584176 h 1872208"/>
                  <a:gd name="connsiteX5" fmla="*/ 0 w 2520280"/>
                  <a:gd name="connsiteY5" fmla="*/ 0 h 1872208"/>
                  <a:gd name="connsiteX6" fmla="*/ 2520280 w 2520280"/>
                  <a:gd name="connsiteY6" fmla="*/ 0 h 1872208"/>
                  <a:gd name="connsiteX7" fmla="*/ 2520280 w 2520280"/>
                  <a:gd name="connsiteY7" fmla="*/ 288032 h 1872208"/>
                  <a:gd name="connsiteX8" fmla="*/ 0 w 2520280"/>
                  <a:gd name="connsiteY8" fmla="*/ 0 h 1872208"/>
                  <a:gd name="connsiteX0-1" fmla="*/ 0 w 2520280"/>
                  <a:gd name="connsiteY0-2" fmla="*/ 1584176 h 1872208"/>
                  <a:gd name="connsiteX1-3" fmla="*/ 2520280 w 2520280"/>
                  <a:gd name="connsiteY1-4" fmla="*/ 1584176 h 1872208"/>
                  <a:gd name="connsiteX2-5" fmla="*/ 2520280 w 2520280"/>
                  <a:gd name="connsiteY2-6" fmla="*/ 1872208 h 1872208"/>
                  <a:gd name="connsiteX3-7" fmla="*/ 0 w 2520280"/>
                  <a:gd name="connsiteY3-8" fmla="*/ 1872208 h 1872208"/>
                  <a:gd name="connsiteX4-9" fmla="*/ 0 w 2520280"/>
                  <a:gd name="connsiteY4-10" fmla="*/ 1584176 h 1872208"/>
                  <a:gd name="connsiteX5-11" fmla="*/ 0 w 2520280"/>
                  <a:gd name="connsiteY5-12" fmla="*/ 0 h 1872208"/>
                  <a:gd name="connsiteX6-13" fmla="*/ 2520280 w 2520280"/>
                  <a:gd name="connsiteY6-14" fmla="*/ 0 h 1872208"/>
                  <a:gd name="connsiteX7-15" fmla="*/ 0 w 2520280"/>
                  <a:gd name="connsiteY7-16" fmla="*/ 0 h 1872208"/>
                  <a:gd name="connsiteX0-17" fmla="*/ 0 w 2520280"/>
                  <a:gd name="connsiteY0-18" fmla="*/ 1872208 h 1872208"/>
                  <a:gd name="connsiteX1-19" fmla="*/ 2520280 w 2520280"/>
                  <a:gd name="connsiteY1-20" fmla="*/ 1584176 h 1872208"/>
                  <a:gd name="connsiteX2-21" fmla="*/ 2520280 w 2520280"/>
                  <a:gd name="connsiteY2-22" fmla="*/ 1872208 h 1872208"/>
                  <a:gd name="connsiteX3-23" fmla="*/ 0 w 2520280"/>
                  <a:gd name="connsiteY3-24" fmla="*/ 1872208 h 1872208"/>
                  <a:gd name="connsiteX4-25" fmla="*/ 0 w 2520280"/>
                  <a:gd name="connsiteY4-26" fmla="*/ 0 h 1872208"/>
                  <a:gd name="connsiteX5-27" fmla="*/ 2520280 w 2520280"/>
                  <a:gd name="connsiteY5-28" fmla="*/ 0 h 1872208"/>
                  <a:gd name="connsiteX6-29" fmla="*/ 0 w 2520280"/>
                  <a:gd name="connsiteY6-30" fmla="*/ 0 h 1872208"/>
                  <a:gd name="connsiteX0-31" fmla="*/ 0 w 2520280"/>
                  <a:gd name="connsiteY0-32" fmla="*/ 1872208 h 1872208"/>
                  <a:gd name="connsiteX1-33" fmla="*/ 2520280 w 2520280"/>
                  <a:gd name="connsiteY1-34" fmla="*/ 1872208 h 1872208"/>
                  <a:gd name="connsiteX2-35" fmla="*/ 0 w 2520280"/>
                  <a:gd name="connsiteY2-36" fmla="*/ 1872208 h 1872208"/>
                  <a:gd name="connsiteX3-37" fmla="*/ 0 w 2520280"/>
                  <a:gd name="connsiteY3-38" fmla="*/ 0 h 1872208"/>
                  <a:gd name="connsiteX4-39" fmla="*/ 2520280 w 2520280"/>
                  <a:gd name="connsiteY4-40" fmla="*/ 0 h 1872208"/>
                  <a:gd name="connsiteX5-41" fmla="*/ 0 w 2520280"/>
                  <a:gd name="connsiteY5-42" fmla="*/ 0 h 1872208"/>
                  <a:gd name="connsiteX0-43" fmla="*/ 0 w 2520280"/>
                  <a:gd name="connsiteY0-44" fmla="*/ 1872208 h 1872208"/>
                  <a:gd name="connsiteX1-45" fmla="*/ 2520280 w 2520280"/>
                  <a:gd name="connsiteY1-46" fmla="*/ 1872208 h 1872208"/>
                  <a:gd name="connsiteX2-47" fmla="*/ 0 w 2520280"/>
                  <a:gd name="connsiteY2-48" fmla="*/ 1872208 h 1872208"/>
                  <a:gd name="connsiteX3-49" fmla="*/ 0 w 2520280"/>
                  <a:gd name="connsiteY3-50" fmla="*/ 0 h 1872208"/>
                  <a:gd name="connsiteX4-51" fmla="*/ 34255 w 2520280"/>
                  <a:gd name="connsiteY4-52" fmla="*/ 0 h 1872208"/>
                  <a:gd name="connsiteX5-53" fmla="*/ 0 w 2520280"/>
                  <a:gd name="connsiteY5-54" fmla="*/ 0 h 1872208"/>
                  <a:gd name="connsiteX0-55" fmla="*/ 0 w 2520280"/>
                  <a:gd name="connsiteY0-56" fmla="*/ 1872208 h 1872208"/>
                  <a:gd name="connsiteX1-57" fmla="*/ 2520280 w 2520280"/>
                  <a:gd name="connsiteY1-58" fmla="*/ 1872208 h 1872208"/>
                  <a:gd name="connsiteX2-59" fmla="*/ 0 w 2520280"/>
                  <a:gd name="connsiteY2-60" fmla="*/ 1872208 h 1872208"/>
                  <a:gd name="connsiteX3-61" fmla="*/ 0 w 2520280"/>
                  <a:gd name="connsiteY3-62" fmla="*/ 0 h 1872208"/>
                  <a:gd name="connsiteX4-63" fmla="*/ 917 w 2520280"/>
                  <a:gd name="connsiteY4-64" fmla="*/ 6036 h 1872208"/>
                  <a:gd name="connsiteX5-65" fmla="*/ 0 w 2520280"/>
                  <a:gd name="connsiteY5-66" fmla="*/ 0 h 1872208"/>
                  <a:gd name="connsiteX0-67" fmla="*/ 0 w 2520280"/>
                  <a:gd name="connsiteY0-68" fmla="*/ 1890314 h 1890314"/>
                  <a:gd name="connsiteX1-69" fmla="*/ 2520280 w 2520280"/>
                  <a:gd name="connsiteY1-70" fmla="*/ 1890314 h 1890314"/>
                  <a:gd name="connsiteX2-71" fmla="*/ 0 w 2520280"/>
                  <a:gd name="connsiteY2-72" fmla="*/ 1890314 h 1890314"/>
                  <a:gd name="connsiteX3-73" fmla="*/ 0 w 2520280"/>
                  <a:gd name="connsiteY3-74" fmla="*/ 18106 h 1890314"/>
                  <a:gd name="connsiteX4-75" fmla="*/ 53304 w 2520280"/>
                  <a:gd name="connsiteY4-76" fmla="*/ 0 h 1890314"/>
                  <a:gd name="connsiteX5-77" fmla="*/ 0 w 2520280"/>
                  <a:gd name="connsiteY5-78" fmla="*/ 18106 h 1890314"/>
                  <a:gd name="connsiteX0-79" fmla="*/ 0 w 2520280"/>
                  <a:gd name="connsiteY0-80" fmla="*/ 1872208 h 1872208"/>
                  <a:gd name="connsiteX1-81" fmla="*/ 2520280 w 2520280"/>
                  <a:gd name="connsiteY1-82" fmla="*/ 1872208 h 1872208"/>
                  <a:gd name="connsiteX2-83" fmla="*/ 0 w 2520280"/>
                  <a:gd name="connsiteY2-84" fmla="*/ 1872208 h 1872208"/>
                  <a:gd name="connsiteX3-85" fmla="*/ 0 w 2520280"/>
                  <a:gd name="connsiteY3-86" fmla="*/ 0 h 1872208"/>
                  <a:gd name="connsiteX4-87" fmla="*/ 916 w 2520280"/>
                  <a:gd name="connsiteY4-88" fmla="*/ 0 h 1872208"/>
                  <a:gd name="connsiteX5-89" fmla="*/ 0 w 2520280"/>
                  <a:gd name="connsiteY5-90" fmla="*/ 0 h 187220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520280" h="1872208">
                    <a:moveTo>
                      <a:pt x="0" y="1872208"/>
                    </a:moveTo>
                    <a:lnTo>
                      <a:pt x="2520280" y="1872208"/>
                    </a:lnTo>
                    <a:lnTo>
                      <a:pt x="0" y="1872208"/>
                    </a:lnTo>
                    <a:close/>
                    <a:moveTo>
                      <a:pt x="0" y="0"/>
                    </a:moveTo>
                    <a:lnTo>
                      <a:pt x="91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>
                <a:spAutoFit/>
              </a:bodyPr>
              <a:lstStyle/>
              <a:p>
                <a:pPr>
                  <a:defRPr/>
                </a:pPr>
                <a:r>
                  <a:rPr lang="zh-CN" altLang="en-US" b="1" noProof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主要特点</a:t>
                </a:r>
              </a:p>
            </p:txBody>
          </p:sp>
        </p:grpSp>
        <p:cxnSp>
          <p:nvCxnSpPr>
            <p:cNvPr id="73" name="直接连接符 72"/>
            <p:cNvCxnSpPr/>
            <p:nvPr/>
          </p:nvCxnSpPr>
          <p:spPr>
            <a:xfrm flipV="1">
              <a:off x="5374340" y="438150"/>
              <a:ext cx="0" cy="205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3494299" y="742950"/>
            <a:ext cx="987324" cy="2726815"/>
            <a:chOff x="3646699" y="438150"/>
            <a:chExt cx="987324" cy="2726815"/>
          </a:xfrm>
        </p:grpSpPr>
        <p:grpSp>
          <p:nvGrpSpPr>
            <p:cNvPr id="64" name="组合 63"/>
            <p:cNvGrpSpPr/>
            <p:nvPr/>
          </p:nvGrpSpPr>
          <p:grpSpPr>
            <a:xfrm>
              <a:off x="3646699" y="2354413"/>
              <a:ext cx="987324" cy="810552"/>
              <a:chOff x="3769660" y="1383074"/>
              <a:chExt cx="987324" cy="810552"/>
            </a:xfrm>
          </p:grpSpPr>
          <p:sp>
            <p:nvSpPr>
              <p:cNvPr id="65" name="MH_Number_1">
                <a:extLst>
                  <a:ext uri="{FF2B5EF4-FFF2-40B4-BE49-F238E27FC236}">
                    <a16:creationId xmlns="" xmlns:a16="http://schemas.microsoft.com/office/drawing/2014/main" id="{EB08A473-FE27-4A1D-9473-C8590AD64506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4006367" y="1383074"/>
                <a:ext cx="478426" cy="480426"/>
              </a:xfrm>
              <a:prstGeom prst="ellipse">
                <a:avLst/>
              </a:prstGeom>
              <a:solidFill>
                <a:schemeClr val="accent2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eaLnBrk="1" hangingPunct="1">
                  <a:defRPr/>
                </a:pPr>
                <a:r>
                  <a:rPr lang="en-US" altLang="zh-CN" sz="1600" b="1" noProof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Arial" panose="020B0604020202020204" pitchFamily="34" charset="0"/>
                  </a:rPr>
                  <a:t>02</a:t>
                </a:r>
                <a:endParaRPr lang="zh-CN" altLang="en-US" sz="1600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66" name="MH_Entry_1">
                <a:extLst>
                  <a:ext uri="{FF2B5EF4-FFF2-40B4-BE49-F238E27FC236}">
                    <a16:creationId xmlns="" xmlns:a16="http://schemas.microsoft.com/office/drawing/2014/main" id="{8510785D-23E0-48A4-A60E-CE9EE47779F8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3769660" y="1916627"/>
                <a:ext cx="987324" cy="276999"/>
              </a:xfrm>
              <a:custGeom>
                <a:avLst/>
                <a:gdLst>
                  <a:gd name="connsiteX0" fmla="*/ 0 w 2520280"/>
                  <a:gd name="connsiteY0" fmla="*/ 1584176 h 1872208"/>
                  <a:gd name="connsiteX1" fmla="*/ 2520280 w 2520280"/>
                  <a:gd name="connsiteY1" fmla="*/ 1584176 h 1872208"/>
                  <a:gd name="connsiteX2" fmla="*/ 2520280 w 2520280"/>
                  <a:gd name="connsiteY2" fmla="*/ 1872208 h 1872208"/>
                  <a:gd name="connsiteX3" fmla="*/ 0 w 2520280"/>
                  <a:gd name="connsiteY3" fmla="*/ 1872208 h 1872208"/>
                  <a:gd name="connsiteX4" fmla="*/ 0 w 2520280"/>
                  <a:gd name="connsiteY4" fmla="*/ 1584176 h 1872208"/>
                  <a:gd name="connsiteX5" fmla="*/ 0 w 2520280"/>
                  <a:gd name="connsiteY5" fmla="*/ 0 h 1872208"/>
                  <a:gd name="connsiteX6" fmla="*/ 2520280 w 2520280"/>
                  <a:gd name="connsiteY6" fmla="*/ 0 h 1872208"/>
                  <a:gd name="connsiteX7" fmla="*/ 2520280 w 2520280"/>
                  <a:gd name="connsiteY7" fmla="*/ 288032 h 1872208"/>
                  <a:gd name="connsiteX8" fmla="*/ 0 w 2520280"/>
                  <a:gd name="connsiteY8" fmla="*/ 0 h 1872208"/>
                  <a:gd name="connsiteX0-1" fmla="*/ 0 w 2520280"/>
                  <a:gd name="connsiteY0-2" fmla="*/ 1584176 h 1872208"/>
                  <a:gd name="connsiteX1-3" fmla="*/ 2520280 w 2520280"/>
                  <a:gd name="connsiteY1-4" fmla="*/ 1584176 h 1872208"/>
                  <a:gd name="connsiteX2-5" fmla="*/ 2520280 w 2520280"/>
                  <a:gd name="connsiteY2-6" fmla="*/ 1872208 h 1872208"/>
                  <a:gd name="connsiteX3-7" fmla="*/ 0 w 2520280"/>
                  <a:gd name="connsiteY3-8" fmla="*/ 1872208 h 1872208"/>
                  <a:gd name="connsiteX4-9" fmla="*/ 0 w 2520280"/>
                  <a:gd name="connsiteY4-10" fmla="*/ 1584176 h 1872208"/>
                  <a:gd name="connsiteX5-11" fmla="*/ 0 w 2520280"/>
                  <a:gd name="connsiteY5-12" fmla="*/ 0 h 1872208"/>
                  <a:gd name="connsiteX6-13" fmla="*/ 2520280 w 2520280"/>
                  <a:gd name="connsiteY6-14" fmla="*/ 0 h 1872208"/>
                  <a:gd name="connsiteX7-15" fmla="*/ 0 w 2520280"/>
                  <a:gd name="connsiteY7-16" fmla="*/ 0 h 1872208"/>
                  <a:gd name="connsiteX0-17" fmla="*/ 0 w 2520280"/>
                  <a:gd name="connsiteY0-18" fmla="*/ 1872208 h 1872208"/>
                  <a:gd name="connsiteX1-19" fmla="*/ 2520280 w 2520280"/>
                  <a:gd name="connsiteY1-20" fmla="*/ 1584176 h 1872208"/>
                  <a:gd name="connsiteX2-21" fmla="*/ 2520280 w 2520280"/>
                  <a:gd name="connsiteY2-22" fmla="*/ 1872208 h 1872208"/>
                  <a:gd name="connsiteX3-23" fmla="*/ 0 w 2520280"/>
                  <a:gd name="connsiteY3-24" fmla="*/ 1872208 h 1872208"/>
                  <a:gd name="connsiteX4-25" fmla="*/ 0 w 2520280"/>
                  <a:gd name="connsiteY4-26" fmla="*/ 0 h 1872208"/>
                  <a:gd name="connsiteX5-27" fmla="*/ 2520280 w 2520280"/>
                  <a:gd name="connsiteY5-28" fmla="*/ 0 h 1872208"/>
                  <a:gd name="connsiteX6-29" fmla="*/ 0 w 2520280"/>
                  <a:gd name="connsiteY6-30" fmla="*/ 0 h 1872208"/>
                  <a:gd name="connsiteX0-31" fmla="*/ 0 w 2520280"/>
                  <a:gd name="connsiteY0-32" fmla="*/ 1872208 h 1872208"/>
                  <a:gd name="connsiteX1-33" fmla="*/ 2520280 w 2520280"/>
                  <a:gd name="connsiteY1-34" fmla="*/ 1872208 h 1872208"/>
                  <a:gd name="connsiteX2-35" fmla="*/ 0 w 2520280"/>
                  <a:gd name="connsiteY2-36" fmla="*/ 1872208 h 1872208"/>
                  <a:gd name="connsiteX3-37" fmla="*/ 0 w 2520280"/>
                  <a:gd name="connsiteY3-38" fmla="*/ 0 h 1872208"/>
                  <a:gd name="connsiteX4-39" fmla="*/ 2520280 w 2520280"/>
                  <a:gd name="connsiteY4-40" fmla="*/ 0 h 1872208"/>
                  <a:gd name="connsiteX5-41" fmla="*/ 0 w 2520280"/>
                  <a:gd name="connsiteY5-42" fmla="*/ 0 h 1872208"/>
                  <a:gd name="connsiteX0-43" fmla="*/ 0 w 2520280"/>
                  <a:gd name="connsiteY0-44" fmla="*/ 1872208 h 1872208"/>
                  <a:gd name="connsiteX1-45" fmla="*/ 2520280 w 2520280"/>
                  <a:gd name="connsiteY1-46" fmla="*/ 1872208 h 1872208"/>
                  <a:gd name="connsiteX2-47" fmla="*/ 0 w 2520280"/>
                  <a:gd name="connsiteY2-48" fmla="*/ 1872208 h 1872208"/>
                  <a:gd name="connsiteX3-49" fmla="*/ 0 w 2520280"/>
                  <a:gd name="connsiteY3-50" fmla="*/ 0 h 1872208"/>
                  <a:gd name="connsiteX4-51" fmla="*/ 34255 w 2520280"/>
                  <a:gd name="connsiteY4-52" fmla="*/ 0 h 1872208"/>
                  <a:gd name="connsiteX5-53" fmla="*/ 0 w 2520280"/>
                  <a:gd name="connsiteY5-54" fmla="*/ 0 h 1872208"/>
                  <a:gd name="connsiteX0-55" fmla="*/ 0 w 2520280"/>
                  <a:gd name="connsiteY0-56" fmla="*/ 1872208 h 1872208"/>
                  <a:gd name="connsiteX1-57" fmla="*/ 2520280 w 2520280"/>
                  <a:gd name="connsiteY1-58" fmla="*/ 1872208 h 1872208"/>
                  <a:gd name="connsiteX2-59" fmla="*/ 0 w 2520280"/>
                  <a:gd name="connsiteY2-60" fmla="*/ 1872208 h 1872208"/>
                  <a:gd name="connsiteX3-61" fmla="*/ 0 w 2520280"/>
                  <a:gd name="connsiteY3-62" fmla="*/ 0 h 1872208"/>
                  <a:gd name="connsiteX4-63" fmla="*/ 917 w 2520280"/>
                  <a:gd name="connsiteY4-64" fmla="*/ 6036 h 1872208"/>
                  <a:gd name="connsiteX5-65" fmla="*/ 0 w 2520280"/>
                  <a:gd name="connsiteY5-66" fmla="*/ 0 h 1872208"/>
                  <a:gd name="connsiteX0-67" fmla="*/ 0 w 2520280"/>
                  <a:gd name="connsiteY0-68" fmla="*/ 1890314 h 1890314"/>
                  <a:gd name="connsiteX1-69" fmla="*/ 2520280 w 2520280"/>
                  <a:gd name="connsiteY1-70" fmla="*/ 1890314 h 1890314"/>
                  <a:gd name="connsiteX2-71" fmla="*/ 0 w 2520280"/>
                  <a:gd name="connsiteY2-72" fmla="*/ 1890314 h 1890314"/>
                  <a:gd name="connsiteX3-73" fmla="*/ 0 w 2520280"/>
                  <a:gd name="connsiteY3-74" fmla="*/ 18106 h 1890314"/>
                  <a:gd name="connsiteX4-75" fmla="*/ 53304 w 2520280"/>
                  <a:gd name="connsiteY4-76" fmla="*/ 0 h 1890314"/>
                  <a:gd name="connsiteX5-77" fmla="*/ 0 w 2520280"/>
                  <a:gd name="connsiteY5-78" fmla="*/ 18106 h 1890314"/>
                  <a:gd name="connsiteX0-79" fmla="*/ 0 w 2520280"/>
                  <a:gd name="connsiteY0-80" fmla="*/ 1872208 h 1872208"/>
                  <a:gd name="connsiteX1-81" fmla="*/ 2520280 w 2520280"/>
                  <a:gd name="connsiteY1-82" fmla="*/ 1872208 h 1872208"/>
                  <a:gd name="connsiteX2-83" fmla="*/ 0 w 2520280"/>
                  <a:gd name="connsiteY2-84" fmla="*/ 1872208 h 1872208"/>
                  <a:gd name="connsiteX3-85" fmla="*/ 0 w 2520280"/>
                  <a:gd name="connsiteY3-86" fmla="*/ 0 h 1872208"/>
                  <a:gd name="connsiteX4-87" fmla="*/ 916 w 2520280"/>
                  <a:gd name="connsiteY4-88" fmla="*/ 0 h 1872208"/>
                  <a:gd name="connsiteX5-89" fmla="*/ 0 w 2520280"/>
                  <a:gd name="connsiteY5-90" fmla="*/ 0 h 187220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520280" h="1872208">
                    <a:moveTo>
                      <a:pt x="0" y="1872208"/>
                    </a:moveTo>
                    <a:lnTo>
                      <a:pt x="2520280" y="1872208"/>
                    </a:lnTo>
                    <a:lnTo>
                      <a:pt x="0" y="1872208"/>
                    </a:lnTo>
                    <a:close/>
                    <a:moveTo>
                      <a:pt x="0" y="0"/>
                    </a:moveTo>
                    <a:lnTo>
                      <a:pt x="91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>
                <a:spAutoFit/>
              </a:bodyPr>
              <a:lstStyle/>
              <a:p>
                <a:pPr>
                  <a:defRPr/>
                </a:pPr>
                <a:r>
                  <a:rPr lang="zh-CN" altLang="en-US" b="1" noProof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循环步骤</a:t>
                </a:r>
              </a:p>
            </p:txBody>
          </p:sp>
        </p:grpSp>
        <p:cxnSp>
          <p:nvCxnSpPr>
            <p:cNvPr id="74" name="直接连接符 73"/>
            <p:cNvCxnSpPr/>
            <p:nvPr/>
          </p:nvCxnSpPr>
          <p:spPr>
            <a:xfrm flipV="1">
              <a:off x="4114800" y="438150"/>
              <a:ext cx="0" cy="205740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2229911" y="742950"/>
            <a:ext cx="987324" cy="2726815"/>
            <a:chOff x="2382311" y="438150"/>
            <a:chExt cx="987324" cy="2726815"/>
          </a:xfrm>
        </p:grpSpPr>
        <p:grpSp>
          <p:nvGrpSpPr>
            <p:cNvPr id="2" name="组合 1"/>
            <p:cNvGrpSpPr/>
            <p:nvPr/>
          </p:nvGrpSpPr>
          <p:grpSpPr>
            <a:xfrm>
              <a:off x="2382311" y="2354413"/>
              <a:ext cx="987324" cy="810552"/>
              <a:chOff x="3769660" y="1383074"/>
              <a:chExt cx="987324" cy="810552"/>
            </a:xfrm>
          </p:grpSpPr>
          <p:sp>
            <p:nvSpPr>
              <p:cNvPr id="23" name="MH_Number_1">
                <a:extLst>
                  <a:ext uri="{FF2B5EF4-FFF2-40B4-BE49-F238E27FC236}">
                    <a16:creationId xmlns="" xmlns:a16="http://schemas.microsoft.com/office/drawing/2014/main" id="{EB08A473-FE27-4A1D-9473-C8590AD64506}"/>
                  </a:ext>
                </a:extLst>
              </p:cNvPr>
              <p:cNvSpPr/>
              <p:nvPr>
                <p:custDataLst>
                  <p:tags r:id="rId1"/>
                </p:custDataLst>
              </p:nvPr>
            </p:nvSpPr>
            <p:spPr>
              <a:xfrm>
                <a:off x="4006367" y="1383074"/>
                <a:ext cx="478426" cy="480426"/>
              </a:xfrm>
              <a:prstGeom prst="ellipse">
                <a:avLst/>
              </a:prstGeom>
              <a:solidFill>
                <a:schemeClr val="accent1"/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 eaLnBrk="1" hangingPunct="1">
                  <a:defRPr/>
                </a:pPr>
                <a:r>
                  <a:rPr lang="en-US" altLang="zh-CN" sz="1600" b="1" noProof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  <a:sym typeface="Arial" panose="020B0604020202020204" pitchFamily="34" charset="0"/>
                  </a:rPr>
                  <a:t>01</a:t>
                </a:r>
                <a:endParaRPr lang="zh-CN" altLang="en-US" sz="1600" b="1" noProof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4" name="MH_Entry_1">
                <a:extLst>
                  <a:ext uri="{FF2B5EF4-FFF2-40B4-BE49-F238E27FC236}">
                    <a16:creationId xmlns="" xmlns:a16="http://schemas.microsoft.com/office/drawing/2014/main" id="{8510785D-23E0-48A4-A60E-CE9EE47779F8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3769660" y="1916627"/>
                <a:ext cx="987324" cy="276999"/>
              </a:xfrm>
              <a:custGeom>
                <a:avLst/>
                <a:gdLst>
                  <a:gd name="connsiteX0" fmla="*/ 0 w 2520280"/>
                  <a:gd name="connsiteY0" fmla="*/ 1584176 h 1872208"/>
                  <a:gd name="connsiteX1" fmla="*/ 2520280 w 2520280"/>
                  <a:gd name="connsiteY1" fmla="*/ 1584176 h 1872208"/>
                  <a:gd name="connsiteX2" fmla="*/ 2520280 w 2520280"/>
                  <a:gd name="connsiteY2" fmla="*/ 1872208 h 1872208"/>
                  <a:gd name="connsiteX3" fmla="*/ 0 w 2520280"/>
                  <a:gd name="connsiteY3" fmla="*/ 1872208 h 1872208"/>
                  <a:gd name="connsiteX4" fmla="*/ 0 w 2520280"/>
                  <a:gd name="connsiteY4" fmla="*/ 1584176 h 1872208"/>
                  <a:gd name="connsiteX5" fmla="*/ 0 w 2520280"/>
                  <a:gd name="connsiteY5" fmla="*/ 0 h 1872208"/>
                  <a:gd name="connsiteX6" fmla="*/ 2520280 w 2520280"/>
                  <a:gd name="connsiteY6" fmla="*/ 0 h 1872208"/>
                  <a:gd name="connsiteX7" fmla="*/ 2520280 w 2520280"/>
                  <a:gd name="connsiteY7" fmla="*/ 288032 h 1872208"/>
                  <a:gd name="connsiteX8" fmla="*/ 0 w 2520280"/>
                  <a:gd name="connsiteY8" fmla="*/ 0 h 1872208"/>
                  <a:gd name="connsiteX0-1" fmla="*/ 0 w 2520280"/>
                  <a:gd name="connsiteY0-2" fmla="*/ 1584176 h 1872208"/>
                  <a:gd name="connsiteX1-3" fmla="*/ 2520280 w 2520280"/>
                  <a:gd name="connsiteY1-4" fmla="*/ 1584176 h 1872208"/>
                  <a:gd name="connsiteX2-5" fmla="*/ 2520280 w 2520280"/>
                  <a:gd name="connsiteY2-6" fmla="*/ 1872208 h 1872208"/>
                  <a:gd name="connsiteX3-7" fmla="*/ 0 w 2520280"/>
                  <a:gd name="connsiteY3-8" fmla="*/ 1872208 h 1872208"/>
                  <a:gd name="connsiteX4-9" fmla="*/ 0 w 2520280"/>
                  <a:gd name="connsiteY4-10" fmla="*/ 1584176 h 1872208"/>
                  <a:gd name="connsiteX5-11" fmla="*/ 0 w 2520280"/>
                  <a:gd name="connsiteY5-12" fmla="*/ 0 h 1872208"/>
                  <a:gd name="connsiteX6-13" fmla="*/ 2520280 w 2520280"/>
                  <a:gd name="connsiteY6-14" fmla="*/ 0 h 1872208"/>
                  <a:gd name="connsiteX7-15" fmla="*/ 0 w 2520280"/>
                  <a:gd name="connsiteY7-16" fmla="*/ 0 h 1872208"/>
                  <a:gd name="connsiteX0-17" fmla="*/ 0 w 2520280"/>
                  <a:gd name="connsiteY0-18" fmla="*/ 1872208 h 1872208"/>
                  <a:gd name="connsiteX1-19" fmla="*/ 2520280 w 2520280"/>
                  <a:gd name="connsiteY1-20" fmla="*/ 1584176 h 1872208"/>
                  <a:gd name="connsiteX2-21" fmla="*/ 2520280 w 2520280"/>
                  <a:gd name="connsiteY2-22" fmla="*/ 1872208 h 1872208"/>
                  <a:gd name="connsiteX3-23" fmla="*/ 0 w 2520280"/>
                  <a:gd name="connsiteY3-24" fmla="*/ 1872208 h 1872208"/>
                  <a:gd name="connsiteX4-25" fmla="*/ 0 w 2520280"/>
                  <a:gd name="connsiteY4-26" fmla="*/ 0 h 1872208"/>
                  <a:gd name="connsiteX5-27" fmla="*/ 2520280 w 2520280"/>
                  <a:gd name="connsiteY5-28" fmla="*/ 0 h 1872208"/>
                  <a:gd name="connsiteX6-29" fmla="*/ 0 w 2520280"/>
                  <a:gd name="connsiteY6-30" fmla="*/ 0 h 1872208"/>
                  <a:gd name="connsiteX0-31" fmla="*/ 0 w 2520280"/>
                  <a:gd name="connsiteY0-32" fmla="*/ 1872208 h 1872208"/>
                  <a:gd name="connsiteX1-33" fmla="*/ 2520280 w 2520280"/>
                  <a:gd name="connsiteY1-34" fmla="*/ 1872208 h 1872208"/>
                  <a:gd name="connsiteX2-35" fmla="*/ 0 w 2520280"/>
                  <a:gd name="connsiteY2-36" fmla="*/ 1872208 h 1872208"/>
                  <a:gd name="connsiteX3-37" fmla="*/ 0 w 2520280"/>
                  <a:gd name="connsiteY3-38" fmla="*/ 0 h 1872208"/>
                  <a:gd name="connsiteX4-39" fmla="*/ 2520280 w 2520280"/>
                  <a:gd name="connsiteY4-40" fmla="*/ 0 h 1872208"/>
                  <a:gd name="connsiteX5-41" fmla="*/ 0 w 2520280"/>
                  <a:gd name="connsiteY5-42" fmla="*/ 0 h 1872208"/>
                  <a:gd name="connsiteX0-43" fmla="*/ 0 w 2520280"/>
                  <a:gd name="connsiteY0-44" fmla="*/ 1872208 h 1872208"/>
                  <a:gd name="connsiteX1-45" fmla="*/ 2520280 w 2520280"/>
                  <a:gd name="connsiteY1-46" fmla="*/ 1872208 h 1872208"/>
                  <a:gd name="connsiteX2-47" fmla="*/ 0 w 2520280"/>
                  <a:gd name="connsiteY2-48" fmla="*/ 1872208 h 1872208"/>
                  <a:gd name="connsiteX3-49" fmla="*/ 0 w 2520280"/>
                  <a:gd name="connsiteY3-50" fmla="*/ 0 h 1872208"/>
                  <a:gd name="connsiteX4-51" fmla="*/ 34255 w 2520280"/>
                  <a:gd name="connsiteY4-52" fmla="*/ 0 h 1872208"/>
                  <a:gd name="connsiteX5-53" fmla="*/ 0 w 2520280"/>
                  <a:gd name="connsiteY5-54" fmla="*/ 0 h 1872208"/>
                  <a:gd name="connsiteX0-55" fmla="*/ 0 w 2520280"/>
                  <a:gd name="connsiteY0-56" fmla="*/ 1872208 h 1872208"/>
                  <a:gd name="connsiteX1-57" fmla="*/ 2520280 w 2520280"/>
                  <a:gd name="connsiteY1-58" fmla="*/ 1872208 h 1872208"/>
                  <a:gd name="connsiteX2-59" fmla="*/ 0 w 2520280"/>
                  <a:gd name="connsiteY2-60" fmla="*/ 1872208 h 1872208"/>
                  <a:gd name="connsiteX3-61" fmla="*/ 0 w 2520280"/>
                  <a:gd name="connsiteY3-62" fmla="*/ 0 h 1872208"/>
                  <a:gd name="connsiteX4-63" fmla="*/ 917 w 2520280"/>
                  <a:gd name="connsiteY4-64" fmla="*/ 6036 h 1872208"/>
                  <a:gd name="connsiteX5-65" fmla="*/ 0 w 2520280"/>
                  <a:gd name="connsiteY5-66" fmla="*/ 0 h 1872208"/>
                  <a:gd name="connsiteX0-67" fmla="*/ 0 w 2520280"/>
                  <a:gd name="connsiteY0-68" fmla="*/ 1890314 h 1890314"/>
                  <a:gd name="connsiteX1-69" fmla="*/ 2520280 w 2520280"/>
                  <a:gd name="connsiteY1-70" fmla="*/ 1890314 h 1890314"/>
                  <a:gd name="connsiteX2-71" fmla="*/ 0 w 2520280"/>
                  <a:gd name="connsiteY2-72" fmla="*/ 1890314 h 1890314"/>
                  <a:gd name="connsiteX3-73" fmla="*/ 0 w 2520280"/>
                  <a:gd name="connsiteY3-74" fmla="*/ 18106 h 1890314"/>
                  <a:gd name="connsiteX4-75" fmla="*/ 53304 w 2520280"/>
                  <a:gd name="connsiteY4-76" fmla="*/ 0 h 1890314"/>
                  <a:gd name="connsiteX5-77" fmla="*/ 0 w 2520280"/>
                  <a:gd name="connsiteY5-78" fmla="*/ 18106 h 1890314"/>
                  <a:gd name="connsiteX0-79" fmla="*/ 0 w 2520280"/>
                  <a:gd name="connsiteY0-80" fmla="*/ 1872208 h 1872208"/>
                  <a:gd name="connsiteX1-81" fmla="*/ 2520280 w 2520280"/>
                  <a:gd name="connsiteY1-82" fmla="*/ 1872208 h 1872208"/>
                  <a:gd name="connsiteX2-83" fmla="*/ 0 w 2520280"/>
                  <a:gd name="connsiteY2-84" fmla="*/ 1872208 h 1872208"/>
                  <a:gd name="connsiteX3-85" fmla="*/ 0 w 2520280"/>
                  <a:gd name="connsiteY3-86" fmla="*/ 0 h 1872208"/>
                  <a:gd name="connsiteX4-87" fmla="*/ 916 w 2520280"/>
                  <a:gd name="connsiteY4-88" fmla="*/ 0 h 1872208"/>
                  <a:gd name="connsiteX5-89" fmla="*/ 0 w 2520280"/>
                  <a:gd name="connsiteY5-90" fmla="*/ 0 h 1872208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2520280" h="1872208">
                    <a:moveTo>
                      <a:pt x="0" y="1872208"/>
                    </a:moveTo>
                    <a:lnTo>
                      <a:pt x="2520280" y="1872208"/>
                    </a:lnTo>
                    <a:lnTo>
                      <a:pt x="0" y="1872208"/>
                    </a:lnTo>
                    <a:close/>
                    <a:moveTo>
                      <a:pt x="0" y="0"/>
                    </a:moveTo>
                    <a:lnTo>
                      <a:pt x="91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tIns="0" rIns="0" bIns="0" anchor="ctr">
                <a:spAutoFit/>
              </a:bodyPr>
              <a:lstStyle/>
              <a:p>
                <a:pPr>
                  <a:defRPr/>
                </a:pPr>
                <a:r>
                  <a:rPr lang="zh-CN" altLang="en-US" b="1" noProof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分析说明</a:t>
                </a:r>
              </a:p>
            </p:txBody>
          </p:sp>
        </p:grpSp>
        <p:cxnSp>
          <p:nvCxnSpPr>
            <p:cNvPr id="75" name="直接连接符 74"/>
            <p:cNvCxnSpPr/>
            <p:nvPr/>
          </p:nvCxnSpPr>
          <p:spPr>
            <a:xfrm flipV="1">
              <a:off x="2868705" y="438150"/>
              <a:ext cx="0" cy="205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05" y="3028950"/>
            <a:ext cx="1551170" cy="154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0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13"/>
          <p:cNvGrpSpPr>
            <a:grpSpLocks/>
          </p:cNvGrpSpPr>
          <p:nvPr/>
        </p:nvGrpSpPr>
        <p:grpSpPr bwMode="auto">
          <a:xfrm>
            <a:off x="5029200" y="971550"/>
            <a:ext cx="3657600" cy="3469662"/>
            <a:chOff x="6870352" y="1567082"/>
            <a:chExt cx="4877127" cy="4624689"/>
          </a:xfrm>
        </p:grpSpPr>
        <p:pic>
          <p:nvPicPr>
            <p:cNvPr id="37903" name="图片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870352" y="1567082"/>
              <a:ext cx="4877127" cy="4624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4" name="矩形 12"/>
            <p:cNvSpPr>
              <a:spLocks noChangeArrowheads="1"/>
            </p:cNvSpPr>
            <p:nvPr/>
          </p:nvSpPr>
          <p:spPr bwMode="auto">
            <a:xfrm>
              <a:off x="8132219" y="2738511"/>
              <a:ext cx="2093022" cy="1230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algn="ctr" eaLnBrk="1" hangingPunct="1"/>
              <a:r>
                <a:rPr lang="zh-CN" altLang="en-US" sz="27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“处理”</a:t>
              </a:r>
              <a:endParaRPr lang="en-US" altLang="zh-CN" sz="27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/>
              <a:r>
                <a:rPr lang="zh-CN" altLang="en-US" sz="27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</a:t>
              </a:r>
              <a:r>
                <a:rPr lang="zh-CN" altLang="en-US" sz="2400" b="1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段</a:t>
              </a:r>
              <a:endParaRPr lang="zh-CN" altLang="en-US" sz="1350" dirty="0">
                <a:solidFill>
                  <a:srgbClr val="595959"/>
                </a:solidFill>
              </a:endParaRPr>
            </a:p>
          </p:txBody>
        </p:sp>
      </p:grpSp>
      <p:sp>
        <p:nvSpPr>
          <p:cNvPr id="37891" name="矩形 59"/>
          <p:cNvSpPr>
            <a:spLocks noChangeArrowheads="1"/>
          </p:cNvSpPr>
          <p:nvPr/>
        </p:nvSpPr>
        <p:spPr bwMode="auto">
          <a:xfrm>
            <a:off x="1087592" y="1290639"/>
            <a:ext cx="42999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( 3 ) PDCA</a:t>
            </a:r>
            <a:r>
              <a:rPr lang="zh-CN" altLang="en-US" sz="24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循环的特点</a:t>
            </a:r>
          </a:p>
        </p:txBody>
      </p:sp>
      <p:grpSp>
        <p:nvGrpSpPr>
          <p:cNvPr id="37892" name="组合 11"/>
          <p:cNvGrpSpPr>
            <a:grpSpLocks/>
          </p:cNvGrpSpPr>
          <p:nvPr/>
        </p:nvGrpSpPr>
        <p:grpSpPr bwMode="auto">
          <a:xfrm>
            <a:off x="1021556" y="1734741"/>
            <a:ext cx="5272088" cy="579834"/>
            <a:chOff x="1209040" y="3248074"/>
            <a:chExt cx="7030720" cy="772647"/>
          </a:xfrm>
        </p:grpSpPr>
        <p:sp>
          <p:nvSpPr>
            <p:cNvPr id="37900" name="矩形 4"/>
            <p:cNvSpPr>
              <a:spLocks noChangeArrowheads="1"/>
            </p:cNvSpPr>
            <p:nvPr/>
          </p:nvSpPr>
          <p:spPr bwMode="auto">
            <a:xfrm>
              <a:off x="1209040" y="3248074"/>
              <a:ext cx="7030720" cy="731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推动</a:t>
              </a:r>
              <a:r>
                <a:rPr lang="en-US" altLang="zh-CN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PDCA</a:t>
              </a:r>
              <a:r>
                <a:rPr lang="zh-CN" altLang="en-US" sz="15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循环的关键是</a:t>
              </a:r>
              <a:r>
                <a:rPr lang="zh-CN" altLang="en-US" sz="27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“处理”阶</a:t>
              </a:r>
              <a:r>
                <a:rPr lang="zh-CN" altLang="en-US" sz="24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段</a:t>
              </a:r>
              <a:endParaRPr lang="en-US" altLang="zh-CN" sz="15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9F3BC023-F1AD-423D-9DC7-5F128EC4EF09}"/>
                </a:ext>
              </a:extLst>
            </p:cNvPr>
            <p:cNvCxnSpPr/>
            <p:nvPr/>
          </p:nvCxnSpPr>
          <p:spPr>
            <a:xfrm>
              <a:off x="1351941" y="3428940"/>
              <a:ext cx="2783391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>
              <a:extLst>
                <a:ext uri="{FF2B5EF4-FFF2-40B4-BE49-F238E27FC236}">
                  <a16:creationId xmlns="" xmlns:a16="http://schemas.microsoft.com/office/drawing/2014/main" id="{F76B01E4-CAD3-4088-AB70-602752147F54}"/>
                </a:ext>
              </a:extLst>
            </p:cNvPr>
            <p:cNvCxnSpPr/>
            <p:nvPr/>
          </p:nvCxnSpPr>
          <p:spPr>
            <a:xfrm>
              <a:off x="1209040" y="4020721"/>
              <a:ext cx="5547727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893" name="矩形 2"/>
          <p:cNvSpPr>
            <a:spLocks noChangeArrowheads="1"/>
          </p:cNvSpPr>
          <p:nvPr/>
        </p:nvSpPr>
        <p:spPr bwMode="auto">
          <a:xfrm>
            <a:off x="1021557" y="2438400"/>
            <a:ext cx="4366022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因为处理阶段就是解决存在问题，总结经验和吸取教训的阶段。该阶段的重点又在于修订标准，包括技术标准和管理制度。没有标准化和制度化，就不可能使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循环转动向前。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7734566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  <p:bldP spid="378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05" y="3028950"/>
            <a:ext cx="1551170" cy="1545142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C8E29F6E-236A-4781-ACE1-5333C84344DF}"/>
              </a:ext>
            </a:extLst>
          </p:cNvPr>
          <p:cNvGrpSpPr/>
          <p:nvPr/>
        </p:nvGrpSpPr>
        <p:grpSpPr>
          <a:xfrm>
            <a:off x="3505200" y="2114619"/>
            <a:ext cx="3554733" cy="1069745"/>
            <a:chOff x="497815" y="3106791"/>
            <a:chExt cx="3907613" cy="1175939"/>
          </a:xfrm>
        </p:grpSpPr>
        <p:sp>
          <p:nvSpPr>
            <p:cNvPr id="28" name="文本框 10">
              <a:extLst>
                <a:ext uri="{FF2B5EF4-FFF2-40B4-BE49-F238E27FC236}">
                  <a16:creationId xmlns="" xmlns:a16="http://schemas.microsoft.com/office/drawing/2014/main" id="{2F5BD1B3-6F7E-4C81-A680-8927EC74CB74}"/>
                </a:ext>
              </a:extLst>
            </p:cNvPr>
            <p:cNvSpPr txBox="1"/>
            <p:nvPr/>
          </p:nvSpPr>
          <p:spPr>
            <a:xfrm>
              <a:off x="497815" y="3978234"/>
              <a:ext cx="3907613" cy="304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cap="all" dirty="0">
                  <a:solidFill>
                    <a:srgbClr val="328FB0"/>
                  </a:solidFill>
                  <a:latin typeface="微软雅黑" panose="020B0503020204020204" pitchFamily="34" charset="-122"/>
                  <a:cs typeface="Microsoft JhengHei Light" panose="020B0304030504040204" pitchFamily="34" charset="-122"/>
                </a:rPr>
                <a:t>DIANJITIANJIAZHUYAONEIRONGWE</a:t>
              </a:r>
              <a:endParaRPr lang="zh-CN" altLang="en-US" sz="1200" cap="all" dirty="0">
                <a:solidFill>
                  <a:srgbClr val="328FB0"/>
                </a:solidFill>
                <a:latin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BCC4FB16-F781-41BE-B8AB-AA7D58597170}"/>
                </a:ext>
              </a:extLst>
            </p:cNvPr>
            <p:cNvSpPr txBox="1"/>
            <p:nvPr/>
          </p:nvSpPr>
          <p:spPr>
            <a:xfrm>
              <a:off x="497815" y="3106791"/>
              <a:ext cx="3247965" cy="1014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rgbClr val="328FB0"/>
                  </a:solidFill>
                  <a:latin typeface="微软雅黑" panose="020B0503020204020204" pitchFamily="34" charset="-122"/>
                  <a:cs typeface="Microsoft JhengHei Light" panose="020B0304030504040204" pitchFamily="34" charset="-122"/>
                </a:rPr>
                <a:t>举例说明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6E50AF9-7A1D-4613-B404-EE73A40E2BFF}"/>
              </a:ext>
            </a:extLst>
          </p:cNvPr>
          <p:cNvSpPr txBox="1"/>
          <p:nvPr/>
        </p:nvSpPr>
        <p:spPr>
          <a:xfrm>
            <a:off x="2470707" y="2230446"/>
            <a:ext cx="1037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accent1"/>
                </a:solidFill>
                <a:latin typeface="+mn-ea"/>
              </a:rPr>
              <a:t>04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335F6401-A6CC-463C-B609-27089DF3AADB}"/>
              </a:ext>
            </a:extLst>
          </p:cNvPr>
          <p:cNvSpPr/>
          <p:nvPr/>
        </p:nvSpPr>
        <p:spPr>
          <a:xfrm>
            <a:off x="2438469" y="2114619"/>
            <a:ext cx="1066731" cy="1066731"/>
          </a:xfrm>
          <a:prstGeom prst="ellipse">
            <a:avLst/>
          </a:prstGeom>
          <a:noFill/>
          <a:ln w="60325">
            <a:solidFill>
              <a:srgbClr val="F17A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2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组合 17"/>
          <p:cNvGrpSpPr>
            <a:grpSpLocks/>
          </p:cNvGrpSpPr>
          <p:nvPr/>
        </p:nvGrpSpPr>
        <p:grpSpPr bwMode="auto">
          <a:xfrm>
            <a:off x="846297" y="1167658"/>
            <a:ext cx="7723584" cy="860822"/>
            <a:chOff x="919333" y="1875787"/>
            <a:chExt cx="10297829" cy="1148080"/>
          </a:xfrm>
          <a:effectLst/>
        </p:grpSpPr>
        <p:grpSp>
          <p:nvGrpSpPr>
            <p:cNvPr id="39969" name="组合 15"/>
            <p:cNvGrpSpPr>
              <a:grpSpLocks/>
            </p:cNvGrpSpPr>
            <p:nvPr/>
          </p:nvGrpSpPr>
          <p:grpSpPr bwMode="auto">
            <a:xfrm>
              <a:off x="919333" y="1875787"/>
              <a:ext cx="10297829" cy="1148080"/>
              <a:chOff x="919333" y="1875787"/>
              <a:chExt cx="10297829" cy="1148080"/>
            </a:xfrm>
          </p:grpSpPr>
          <p:grpSp>
            <p:nvGrpSpPr>
              <p:cNvPr id="39971" name="组合 8"/>
              <p:cNvGrpSpPr>
                <a:grpSpLocks/>
              </p:cNvGrpSpPr>
              <p:nvPr/>
            </p:nvGrpSpPr>
            <p:grpSpPr bwMode="auto">
              <a:xfrm>
                <a:off x="919333" y="1875787"/>
                <a:ext cx="10297829" cy="1148080"/>
                <a:chOff x="683765" y="1631947"/>
                <a:chExt cx="10297829" cy="1148080"/>
              </a:xfrm>
            </p:grpSpPr>
            <p:sp>
              <p:nvSpPr>
                <p:cNvPr id="6" name="矩形: 圆角 5">
                  <a:extLst>
                    <a:ext uri="{FF2B5EF4-FFF2-40B4-BE49-F238E27FC236}">
                      <a16:creationId xmlns="" xmlns:a16="http://schemas.microsoft.com/office/drawing/2014/main" id="{72B83A9B-C903-44CB-8050-9D407B7C666B}"/>
                    </a:ext>
                  </a:extLst>
                </p:cNvPr>
                <p:cNvSpPr/>
                <p:nvPr/>
              </p:nvSpPr>
              <p:spPr>
                <a:xfrm>
                  <a:off x="683765" y="1631947"/>
                  <a:ext cx="10297829" cy="114808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defRPr/>
                  </a:pPr>
                  <a:endParaRPr lang="zh-CN" altLang="en-US" sz="1350" kern="0" noProof="1">
                    <a:solidFill>
                      <a:prstClr val="white"/>
                    </a:solidFill>
                    <a:latin typeface="Calibri" panose="020F050202020403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" name="矩形: 圆角 6">
                  <a:extLst>
                    <a:ext uri="{FF2B5EF4-FFF2-40B4-BE49-F238E27FC236}">
                      <a16:creationId xmlns="" xmlns:a16="http://schemas.microsoft.com/office/drawing/2014/main" id="{6287E9F8-4824-44D1-8CE4-50EFD48014DA}"/>
                    </a:ext>
                  </a:extLst>
                </p:cNvPr>
                <p:cNvSpPr/>
                <p:nvPr/>
              </p:nvSpPr>
              <p:spPr>
                <a:xfrm>
                  <a:off x="919333" y="1755134"/>
                  <a:ext cx="2086975" cy="904241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defRPr/>
                  </a:pPr>
                  <a:endParaRPr lang="zh-CN" altLang="en-US" sz="1350" noProof="1"/>
                </a:p>
              </p:txBody>
            </p:sp>
            <p:sp>
              <p:nvSpPr>
                <p:cNvPr id="39979" name="矩形 7"/>
                <p:cNvSpPr>
                  <a:spLocks noChangeArrowheads="1"/>
                </p:cNvSpPr>
                <p:nvPr/>
              </p:nvSpPr>
              <p:spPr bwMode="auto">
                <a:xfrm>
                  <a:off x="1262146" y="2021321"/>
                  <a:ext cx="1605524" cy="4310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9pPr>
                </a:lstStyle>
                <a:p>
                  <a:pPr eaLnBrk="1" hangingPunct="1"/>
                  <a:r>
                    <a:rPr lang="zh-CN" altLang="en-US" sz="150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硬件和软件 </a:t>
                  </a:r>
                </a:p>
              </p:txBody>
            </p:sp>
          </p:grpSp>
          <p:sp>
            <p:nvSpPr>
              <p:cNvPr id="39972" name="矩形 14"/>
              <p:cNvSpPr>
                <a:spLocks noChangeArrowheads="1"/>
              </p:cNvSpPr>
              <p:nvPr/>
            </p:nvSpPr>
            <p:spPr bwMode="auto">
              <a:xfrm>
                <a:off x="3963705" y="2111273"/>
                <a:ext cx="6704196" cy="7388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eaLnBrk="1" hangingPunct="1"/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硬件：如科室某类医疗设备的报修率</a:t>
                </a:r>
              </a:p>
              <a:p>
                <a:pPr eaLnBrk="1" hangingPunct="1"/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软件：如科室某项制度的依从性</a:t>
                </a:r>
              </a:p>
            </p:txBody>
          </p:sp>
        </p:grpSp>
        <p:sp>
          <p:nvSpPr>
            <p:cNvPr id="17" name="等腰三角形 16">
              <a:extLst>
                <a:ext uri="{FF2B5EF4-FFF2-40B4-BE49-F238E27FC236}">
                  <a16:creationId xmlns="" xmlns:a16="http://schemas.microsoft.com/office/drawing/2014/main" id="{BAE7FF63-7AC6-4232-B8CC-7C4F9DC4E89C}"/>
                </a:ext>
              </a:extLst>
            </p:cNvPr>
            <p:cNvSpPr/>
            <p:nvPr/>
          </p:nvSpPr>
          <p:spPr>
            <a:xfrm rot="5400000">
              <a:off x="3460815" y="2364902"/>
              <a:ext cx="231839" cy="20002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</p:grpSp>
      <p:grpSp>
        <p:nvGrpSpPr>
          <p:cNvPr id="34" name="组合 17"/>
          <p:cNvGrpSpPr>
            <a:grpSpLocks/>
          </p:cNvGrpSpPr>
          <p:nvPr/>
        </p:nvGrpSpPr>
        <p:grpSpPr bwMode="auto">
          <a:xfrm>
            <a:off x="846297" y="2234458"/>
            <a:ext cx="7723584" cy="860822"/>
            <a:chOff x="919333" y="1875787"/>
            <a:chExt cx="10297829" cy="1148080"/>
          </a:xfrm>
          <a:effectLst/>
        </p:grpSpPr>
        <p:grpSp>
          <p:nvGrpSpPr>
            <p:cNvPr id="35" name="组合 15"/>
            <p:cNvGrpSpPr>
              <a:grpSpLocks/>
            </p:cNvGrpSpPr>
            <p:nvPr/>
          </p:nvGrpSpPr>
          <p:grpSpPr bwMode="auto">
            <a:xfrm>
              <a:off x="919333" y="1875787"/>
              <a:ext cx="10297829" cy="1148080"/>
              <a:chOff x="919333" y="1875787"/>
              <a:chExt cx="10297829" cy="1148080"/>
            </a:xfrm>
          </p:grpSpPr>
          <p:grpSp>
            <p:nvGrpSpPr>
              <p:cNvPr id="38" name="组合 8"/>
              <p:cNvGrpSpPr>
                <a:grpSpLocks/>
              </p:cNvGrpSpPr>
              <p:nvPr/>
            </p:nvGrpSpPr>
            <p:grpSpPr bwMode="auto">
              <a:xfrm>
                <a:off x="919333" y="1875787"/>
                <a:ext cx="10297829" cy="1148080"/>
                <a:chOff x="683765" y="1631947"/>
                <a:chExt cx="10297829" cy="1148080"/>
              </a:xfrm>
            </p:grpSpPr>
            <p:sp>
              <p:nvSpPr>
                <p:cNvPr id="42" name="矩形: 圆角 5">
                  <a:extLst>
                    <a:ext uri="{FF2B5EF4-FFF2-40B4-BE49-F238E27FC236}">
                      <a16:creationId xmlns="" xmlns:a16="http://schemas.microsoft.com/office/drawing/2014/main" id="{72B83A9B-C903-44CB-8050-9D407B7C666B}"/>
                    </a:ext>
                  </a:extLst>
                </p:cNvPr>
                <p:cNvSpPr/>
                <p:nvPr/>
              </p:nvSpPr>
              <p:spPr>
                <a:xfrm>
                  <a:off x="683765" y="1631947"/>
                  <a:ext cx="10297829" cy="114808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defRPr/>
                  </a:pPr>
                  <a:endParaRPr lang="zh-CN" altLang="en-US" sz="1350" kern="0" noProof="1">
                    <a:solidFill>
                      <a:prstClr val="white"/>
                    </a:solidFill>
                    <a:latin typeface="Calibri" panose="020F050202020403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矩形: 圆角 6">
                  <a:extLst>
                    <a:ext uri="{FF2B5EF4-FFF2-40B4-BE49-F238E27FC236}">
                      <a16:creationId xmlns="" xmlns:a16="http://schemas.microsoft.com/office/drawing/2014/main" id="{6287E9F8-4824-44D1-8CE4-50EFD48014DA}"/>
                    </a:ext>
                  </a:extLst>
                </p:cNvPr>
                <p:cNvSpPr/>
                <p:nvPr/>
              </p:nvSpPr>
              <p:spPr>
                <a:xfrm>
                  <a:off x="919333" y="1755134"/>
                  <a:ext cx="2086975" cy="904241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defRPr/>
                  </a:pPr>
                  <a:endParaRPr lang="zh-CN" altLang="en-US" sz="1350" noProof="1"/>
                </a:p>
              </p:txBody>
            </p:sp>
            <p:sp>
              <p:nvSpPr>
                <p:cNvPr id="45" name="矩形 7"/>
                <p:cNvSpPr>
                  <a:spLocks noChangeArrowheads="1"/>
                </p:cNvSpPr>
                <p:nvPr/>
              </p:nvSpPr>
              <p:spPr bwMode="auto">
                <a:xfrm>
                  <a:off x="1262146" y="2021321"/>
                  <a:ext cx="1605524" cy="4310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9pPr>
                </a:lstStyle>
                <a:p>
                  <a:r>
                    <a:rPr lang="zh-CN" altLang="en-US" sz="15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组织和个人 </a:t>
                  </a:r>
                </a:p>
              </p:txBody>
            </p:sp>
          </p:grpSp>
          <p:sp>
            <p:nvSpPr>
              <p:cNvPr id="39" name="矩形 14"/>
              <p:cNvSpPr>
                <a:spLocks noChangeArrowheads="1"/>
              </p:cNvSpPr>
              <p:nvPr/>
            </p:nvSpPr>
            <p:spPr bwMode="auto">
              <a:xfrm>
                <a:off x="3963705" y="2111273"/>
                <a:ext cx="6901358" cy="7388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如科室诊疗组中的某一个组的共性问题</a:t>
                </a:r>
              </a:p>
              <a:p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个人：如具体某一个人的问题，如诊疗死亡率手术并发症等</a:t>
                </a:r>
              </a:p>
            </p:txBody>
          </p:sp>
        </p:grpSp>
        <p:sp>
          <p:nvSpPr>
            <p:cNvPr id="36" name="等腰三角形 35">
              <a:extLst>
                <a:ext uri="{FF2B5EF4-FFF2-40B4-BE49-F238E27FC236}">
                  <a16:creationId xmlns="" xmlns:a16="http://schemas.microsoft.com/office/drawing/2014/main" id="{BAE7FF63-7AC6-4232-B8CC-7C4F9DC4E89C}"/>
                </a:ext>
              </a:extLst>
            </p:cNvPr>
            <p:cNvSpPr/>
            <p:nvPr/>
          </p:nvSpPr>
          <p:spPr>
            <a:xfrm rot="5400000">
              <a:off x="3460815" y="2364902"/>
              <a:ext cx="231839" cy="20002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</p:grpSp>
      <p:grpSp>
        <p:nvGrpSpPr>
          <p:cNvPr id="47" name="组合 17"/>
          <p:cNvGrpSpPr>
            <a:grpSpLocks/>
          </p:cNvGrpSpPr>
          <p:nvPr/>
        </p:nvGrpSpPr>
        <p:grpSpPr bwMode="auto">
          <a:xfrm>
            <a:off x="846297" y="3387328"/>
            <a:ext cx="7723584" cy="860822"/>
            <a:chOff x="919333" y="1875787"/>
            <a:chExt cx="10297829" cy="1148080"/>
          </a:xfrm>
          <a:effectLst/>
        </p:grpSpPr>
        <p:grpSp>
          <p:nvGrpSpPr>
            <p:cNvPr id="48" name="组合 15"/>
            <p:cNvGrpSpPr>
              <a:grpSpLocks/>
            </p:cNvGrpSpPr>
            <p:nvPr/>
          </p:nvGrpSpPr>
          <p:grpSpPr bwMode="auto">
            <a:xfrm>
              <a:off x="919333" y="1875787"/>
              <a:ext cx="10297829" cy="1148080"/>
              <a:chOff x="919333" y="1875787"/>
              <a:chExt cx="10297829" cy="1148080"/>
            </a:xfrm>
          </p:grpSpPr>
          <p:grpSp>
            <p:nvGrpSpPr>
              <p:cNvPr id="50" name="组合 8"/>
              <p:cNvGrpSpPr>
                <a:grpSpLocks/>
              </p:cNvGrpSpPr>
              <p:nvPr/>
            </p:nvGrpSpPr>
            <p:grpSpPr bwMode="auto">
              <a:xfrm>
                <a:off x="919333" y="1875787"/>
                <a:ext cx="10297829" cy="1148080"/>
                <a:chOff x="683765" y="1631947"/>
                <a:chExt cx="10297829" cy="1148080"/>
              </a:xfrm>
            </p:grpSpPr>
            <p:sp>
              <p:nvSpPr>
                <p:cNvPr id="52" name="矩形: 圆角 5">
                  <a:extLst>
                    <a:ext uri="{FF2B5EF4-FFF2-40B4-BE49-F238E27FC236}">
                      <a16:creationId xmlns="" xmlns:a16="http://schemas.microsoft.com/office/drawing/2014/main" id="{72B83A9B-C903-44CB-8050-9D407B7C666B}"/>
                    </a:ext>
                  </a:extLst>
                </p:cNvPr>
                <p:cNvSpPr/>
                <p:nvPr/>
              </p:nvSpPr>
              <p:spPr>
                <a:xfrm>
                  <a:off x="683765" y="1631947"/>
                  <a:ext cx="10297829" cy="1148080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algn="ctr" eaLnBrk="1" fontAlgn="auto" hangingPunct="1">
                    <a:defRPr/>
                  </a:pPr>
                  <a:endParaRPr lang="zh-CN" altLang="en-US" sz="1350" kern="0" noProof="1">
                    <a:solidFill>
                      <a:prstClr val="white"/>
                    </a:solidFill>
                    <a:latin typeface="Calibri" panose="020F0502020204030204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矩形: 圆角 6">
                  <a:extLst>
                    <a:ext uri="{FF2B5EF4-FFF2-40B4-BE49-F238E27FC236}">
                      <a16:creationId xmlns="" xmlns:a16="http://schemas.microsoft.com/office/drawing/2014/main" id="{6287E9F8-4824-44D1-8CE4-50EFD48014DA}"/>
                    </a:ext>
                  </a:extLst>
                </p:cNvPr>
                <p:cNvSpPr/>
                <p:nvPr/>
              </p:nvSpPr>
              <p:spPr>
                <a:xfrm>
                  <a:off x="919333" y="1755134"/>
                  <a:ext cx="2086975" cy="904241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defRPr/>
                  </a:pPr>
                  <a:endParaRPr lang="zh-CN" altLang="en-US" sz="1350" noProof="1"/>
                </a:p>
              </p:txBody>
            </p:sp>
            <p:sp>
              <p:nvSpPr>
                <p:cNvPr id="54" name="矩形 7"/>
                <p:cNvSpPr>
                  <a:spLocks noChangeArrowheads="1"/>
                </p:cNvSpPr>
                <p:nvPr/>
              </p:nvSpPr>
              <p:spPr bwMode="auto">
                <a:xfrm>
                  <a:off x="1262146" y="2021321"/>
                  <a:ext cx="1605524" cy="4310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等线" pitchFamily="2" charset="-122"/>
                      <a:ea typeface="等线" pitchFamily="2" charset="-122"/>
                    </a:defRPr>
                  </a:lvl9pPr>
                </a:lstStyle>
                <a:p>
                  <a:r>
                    <a:rPr lang="zh-CN" altLang="en-US" sz="15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系统和细节 </a:t>
                  </a:r>
                </a:p>
              </p:txBody>
            </p:sp>
          </p:grpSp>
          <p:sp>
            <p:nvSpPr>
              <p:cNvPr id="51" name="矩形 14"/>
              <p:cNvSpPr>
                <a:spLocks noChangeArrowheads="1"/>
              </p:cNvSpPr>
              <p:nvPr/>
            </p:nvSpPr>
            <p:spPr bwMode="auto">
              <a:xfrm>
                <a:off x="3963705" y="2111274"/>
                <a:ext cx="6704196" cy="738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系统：宏观政策、管理机制、工作方法等</a:t>
                </a:r>
              </a:p>
              <a:p>
                <a:r>
                  <a:rPr lang="zh-CN" altLang="en-US" sz="1500" dirty="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细节：输液挂钩的高度、病房地面湿滑等</a:t>
                </a:r>
              </a:p>
            </p:txBody>
          </p:sp>
        </p:grpSp>
        <p:sp>
          <p:nvSpPr>
            <p:cNvPr id="49" name="等腰三角形 48">
              <a:extLst>
                <a:ext uri="{FF2B5EF4-FFF2-40B4-BE49-F238E27FC236}">
                  <a16:creationId xmlns="" xmlns:a16="http://schemas.microsoft.com/office/drawing/2014/main" id="{BAE7FF63-7AC6-4232-B8CC-7C4F9DC4E89C}"/>
                </a:ext>
              </a:extLst>
            </p:cNvPr>
            <p:cNvSpPr/>
            <p:nvPr/>
          </p:nvSpPr>
          <p:spPr>
            <a:xfrm rot="5400000">
              <a:off x="3460815" y="2364902"/>
              <a:ext cx="231839" cy="20002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54382034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合 12"/>
          <p:cNvGrpSpPr>
            <a:grpSpLocks/>
          </p:cNvGrpSpPr>
          <p:nvPr/>
        </p:nvGrpSpPr>
        <p:grpSpPr bwMode="auto">
          <a:xfrm>
            <a:off x="1066800" y="1370947"/>
            <a:ext cx="6925867" cy="438803"/>
            <a:chOff x="1391440" y="1846728"/>
            <a:chExt cx="9235457" cy="585354"/>
          </a:xfrm>
        </p:grpSpPr>
        <p:grpSp>
          <p:nvGrpSpPr>
            <p:cNvPr id="52244" name="组合 5"/>
            <p:cNvGrpSpPr>
              <a:grpSpLocks/>
            </p:cNvGrpSpPr>
            <p:nvPr/>
          </p:nvGrpSpPr>
          <p:grpSpPr bwMode="auto">
            <a:xfrm>
              <a:off x="1391440" y="1855366"/>
              <a:ext cx="1525129" cy="576716"/>
              <a:chOff x="1038510" y="1307432"/>
              <a:chExt cx="5046167" cy="576716"/>
            </a:xfrm>
          </p:grpSpPr>
          <p:sp>
            <p:nvSpPr>
              <p:cNvPr id="5" name="矩形: 圆角 4">
                <a:extLst>
                  <a:ext uri="{FF2B5EF4-FFF2-40B4-BE49-F238E27FC236}">
                    <a16:creationId xmlns="" xmlns:a16="http://schemas.microsoft.com/office/drawing/2014/main" id="{72B98015-7F25-4C0B-BDB8-0463726BFDEE}"/>
                  </a:ext>
                </a:extLst>
              </p:cNvPr>
              <p:cNvSpPr/>
              <p:nvPr/>
            </p:nvSpPr>
            <p:spPr>
              <a:xfrm>
                <a:off x="1038510" y="1307432"/>
                <a:ext cx="5046167" cy="576716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defRPr/>
                </a:pPr>
                <a:endParaRPr lang="zh-CN" altLang="en-US" sz="1350" noProof="1"/>
              </a:p>
            </p:txBody>
          </p:sp>
          <p:sp>
            <p:nvSpPr>
              <p:cNvPr id="52248" name="矩形 2"/>
              <p:cNvSpPr>
                <a:spLocks noChangeArrowheads="1"/>
              </p:cNvSpPr>
              <p:nvPr/>
            </p:nvSpPr>
            <p:spPr bwMode="auto">
              <a:xfrm>
                <a:off x="1864338" y="1315089"/>
                <a:ext cx="3544742" cy="554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eaLnBrk="1" hangingPunct="1"/>
                <a:r>
                  <a:rPr lang="zh-CN" altLang="en-US" sz="21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计 划</a:t>
                </a:r>
              </a:p>
            </p:txBody>
          </p:sp>
        </p:grpSp>
        <p:sp>
          <p:nvSpPr>
            <p:cNvPr id="52245" name="矩形 7"/>
            <p:cNvSpPr>
              <a:spLocks noChangeArrowheads="1"/>
            </p:cNvSpPr>
            <p:nvPr/>
          </p:nvSpPr>
          <p:spPr bwMode="auto">
            <a:xfrm>
              <a:off x="2916570" y="1846728"/>
              <a:ext cx="6143780" cy="533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针对前述的三个最主要可控制因素制定</a:t>
              </a:r>
              <a:r>
                <a:rPr lang="en-US" altLang="zh-CN" sz="20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7CE8ADF1-E6BA-486C-9D2E-BBE5D00094B2}"/>
                </a:ext>
              </a:extLst>
            </p:cNvPr>
            <p:cNvSpPr/>
            <p:nvPr/>
          </p:nvSpPr>
          <p:spPr>
            <a:xfrm>
              <a:off x="1391440" y="1863307"/>
              <a:ext cx="9235457" cy="568775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66800" y="2190750"/>
            <a:ext cx="2362200" cy="1752600"/>
            <a:chOff x="1066800" y="2190750"/>
            <a:chExt cx="2362200" cy="1752600"/>
          </a:xfrm>
        </p:grpSpPr>
        <p:sp>
          <p:nvSpPr>
            <p:cNvPr id="2" name="矩形 1"/>
            <p:cNvSpPr/>
            <p:nvPr/>
          </p:nvSpPr>
          <p:spPr>
            <a:xfrm>
              <a:off x="1066800" y="2190750"/>
              <a:ext cx="2362200" cy="175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227" name="组合 16"/>
            <p:cNvGrpSpPr>
              <a:grpSpLocks/>
            </p:cNvGrpSpPr>
            <p:nvPr/>
          </p:nvGrpSpPr>
          <p:grpSpPr bwMode="auto">
            <a:xfrm>
              <a:off x="1290568" y="2502765"/>
              <a:ext cx="1845903" cy="1146018"/>
              <a:chOff x="1721386" y="3337129"/>
              <a:chExt cx="2460722" cy="1527726"/>
            </a:xfrm>
          </p:grpSpPr>
          <p:sp>
            <p:nvSpPr>
              <p:cNvPr id="52242" name="矩形 13"/>
              <p:cNvSpPr>
                <a:spLocks noChangeArrowheads="1"/>
              </p:cNvSpPr>
              <p:nvPr/>
            </p:nvSpPr>
            <p:spPr bwMode="auto">
              <a:xfrm>
                <a:off x="1721386" y="3818619"/>
                <a:ext cx="2460722" cy="1046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  <a:spcBef>
                    <a:spcPct val="20000"/>
                  </a:spcBef>
                  <a:buClr>
                    <a:srgbClr val="2F2F2F"/>
                  </a:buClr>
                  <a:buSzPct val="50000"/>
                </a:pPr>
                <a:r>
                  <a:rPr lang="zh-CN" altLang="en-US" sz="15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检验科与临床科室之间缺少沟通</a:t>
                </a:r>
              </a:p>
            </p:txBody>
          </p:sp>
          <p:sp>
            <p:nvSpPr>
              <p:cNvPr id="52243" name="矩形 15"/>
              <p:cNvSpPr>
                <a:spLocks noChangeArrowheads="1"/>
              </p:cNvSpPr>
              <p:nvPr/>
            </p:nvSpPr>
            <p:spPr bwMode="auto">
              <a:xfrm>
                <a:off x="2383117" y="3337129"/>
                <a:ext cx="1408658" cy="5538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eaLnBrk="1" hangingPunct="1"/>
                <a:r>
                  <a:rPr lang="zh-CN" altLang="en-US" sz="21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因素</a:t>
                </a:r>
                <a:r>
                  <a:rPr lang="en-US" altLang="zh-CN" sz="2100" b="1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b="1"/>
              </a:p>
            </p:txBody>
          </p:sp>
        </p:grpSp>
      </p:grpSp>
      <p:grpSp>
        <p:nvGrpSpPr>
          <p:cNvPr id="52228" name="组合 20"/>
          <p:cNvGrpSpPr>
            <a:grpSpLocks/>
          </p:cNvGrpSpPr>
          <p:nvPr/>
        </p:nvGrpSpPr>
        <p:grpSpPr bwMode="auto">
          <a:xfrm>
            <a:off x="3525441" y="2699147"/>
            <a:ext cx="1185863" cy="660797"/>
            <a:chOff x="4700337" y="3598738"/>
            <a:chExt cx="1582046" cy="881718"/>
          </a:xfrm>
        </p:grpSpPr>
        <p:sp>
          <p:nvSpPr>
            <p:cNvPr id="19" name="箭头: 燕尾形 18">
              <a:extLst>
                <a:ext uri="{FF2B5EF4-FFF2-40B4-BE49-F238E27FC236}">
                  <a16:creationId xmlns="" xmlns:a16="http://schemas.microsoft.com/office/drawing/2014/main" id="{379B443D-62D3-4FAF-BE95-F7D6A107F1CD}"/>
                </a:ext>
              </a:extLst>
            </p:cNvPr>
            <p:cNvSpPr/>
            <p:nvPr/>
          </p:nvSpPr>
          <p:spPr>
            <a:xfrm>
              <a:off x="4700337" y="3598738"/>
              <a:ext cx="1582046" cy="881718"/>
            </a:xfrm>
            <a:prstGeom prst="notchedRightArrow">
              <a:avLst>
                <a:gd name="adj1" fmla="val 50000"/>
                <a:gd name="adj2" fmla="val 6364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52240" name="矩形 19"/>
            <p:cNvSpPr>
              <a:spLocks noChangeArrowheads="1"/>
            </p:cNvSpPr>
            <p:nvPr/>
          </p:nvSpPr>
          <p:spPr bwMode="auto">
            <a:xfrm>
              <a:off x="4979495" y="3842318"/>
              <a:ext cx="1170213" cy="400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解决办法</a:t>
              </a:r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52229" name="组合 22"/>
          <p:cNvGrpSpPr>
            <a:grpSpLocks/>
          </p:cNvGrpSpPr>
          <p:nvPr/>
        </p:nvGrpSpPr>
        <p:grpSpPr bwMode="auto">
          <a:xfrm>
            <a:off x="4774407" y="2190750"/>
            <a:ext cx="3218260" cy="1752600"/>
            <a:chOff x="6366649" y="2921176"/>
            <a:chExt cx="4289837" cy="2336922"/>
          </a:xfrm>
        </p:grpSpPr>
        <p:sp>
          <p:nvSpPr>
            <p:cNvPr id="52236" name="矩形 1"/>
            <p:cNvSpPr>
              <a:spLocks noChangeArrowheads="1"/>
            </p:cNvSpPr>
            <p:nvPr/>
          </p:nvSpPr>
          <p:spPr bwMode="auto">
            <a:xfrm>
              <a:off x="6561541" y="3183840"/>
              <a:ext cx="3996383" cy="1785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20000"/>
                </a:spcBef>
                <a:buClr>
                  <a:srgbClr val="2F2F2F"/>
                </a:buClr>
                <a:buSzPct val="50000"/>
              </a:pPr>
              <a:r>
                <a:rPr lang="zh-CN" altLang="en-US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每一个月召开临床科室与检验科之间的碰头会</a:t>
              </a:r>
              <a:r>
                <a:rPr lang="en-US" altLang="zh-CN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就加强危机值管理进行协商</a:t>
              </a:r>
              <a:r>
                <a:rPr lang="en-US" altLang="zh-CN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解决落实碰到的困难</a:t>
              </a:r>
              <a:r>
                <a:rPr lang="en-US" altLang="zh-CN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作好会议记录</a:t>
              </a:r>
              <a:r>
                <a:rPr lang="en-US" altLang="zh-CN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原始资料的积累</a:t>
              </a:r>
              <a:r>
                <a:rPr lang="en-US" altLang="zh-CN" sz="135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</a:p>
          </p:txBody>
        </p:sp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37972391-AE0A-45C6-846C-5EEF3E872035}"/>
                </a:ext>
              </a:extLst>
            </p:cNvPr>
            <p:cNvSpPr/>
            <p:nvPr/>
          </p:nvSpPr>
          <p:spPr>
            <a:xfrm>
              <a:off x="6366649" y="2921176"/>
              <a:ext cx="4289837" cy="2336922"/>
            </a:xfrm>
            <a:prstGeom prst="roundRect">
              <a:avLst>
                <a:gd name="adj" fmla="val 0"/>
              </a:avLst>
            </a:prstGeom>
            <a:noFill/>
            <a:ln w="222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04422554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合 12"/>
          <p:cNvGrpSpPr>
            <a:grpSpLocks/>
          </p:cNvGrpSpPr>
          <p:nvPr/>
        </p:nvGrpSpPr>
        <p:grpSpPr bwMode="auto">
          <a:xfrm>
            <a:off x="1066800" y="1428750"/>
            <a:ext cx="6925867" cy="438803"/>
            <a:chOff x="1391440" y="1846728"/>
            <a:chExt cx="9235457" cy="585354"/>
          </a:xfrm>
        </p:grpSpPr>
        <p:grpSp>
          <p:nvGrpSpPr>
            <p:cNvPr id="52244" name="组合 5"/>
            <p:cNvGrpSpPr>
              <a:grpSpLocks/>
            </p:cNvGrpSpPr>
            <p:nvPr/>
          </p:nvGrpSpPr>
          <p:grpSpPr bwMode="auto">
            <a:xfrm>
              <a:off x="1391440" y="1855366"/>
              <a:ext cx="1525129" cy="576716"/>
              <a:chOff x="1038510" y="1307432"/>
              <a:chExt cx="5046167" cy="576716"/>
            </a:xfrm>
          </p:grpSpPr>
          <p:sp>
            <p:nvSpPr>
              <p:cNvPr id="5" name="矩形: 圆角 4">
                <a:extLst>
                  <a:ext uri="{FF2B5EF4-FFF2-40B4-BE49-F238E27FC236}">
                    <a16:creationId xmlns="" xmlns:a16="http://schemas.microsoft.com/office/drawing/2014/main" id="{72B98015-7F25-4C0B-BDB8-0463726BFDEE}"/>
                  </a:ext>
                </a:extLst>
              </p:cNvPr>
              <p:cNvSpPr/>
              <p:nvPr/>
            </p:nvSpPr>
            <p:spPr>
              <a:xfrm>
                <a:off x="1038510" y="1307432"/>
                <a:ext cx="5046167" cy="576716"/>
              </a:xfrm>
              <a:prstGeom prst="roundRect">
                <a:avLst>
                  <a:gd name="adj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defRPr/>
                </a:pPr>
                <a:endParaRPr lang="zh-CN" altLang="en-US" sz="1350" noProof="1"/>
              </a:p>
            </p:txBody>
          </p:sp>
          <p:sp>
            <p:nvSpPr>
              <p:cNvPr id="52248" name="矩形 2"/>
              <p:cNvSpPr>
                <a:spLocks noChangeArrowheads="1"/>
              </p:cNvSpPr>
              <p:nvPr/>
            </p:nvSpPr>
            <p:spPr bwMode="auto">
              <a:xfrm>
                <a:off x="1864338" y="1315089"/>
                <a:ext cx="3544742" cy="554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eaLnBrk="1" hangingPunct="1"/>
                <a:r>
                  <a:rPr lang="zh-CN" altLang="en-US" sz="21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计 划</a:t>
                </a:r>
              </a:p>
            </p:txBody>
          </p:sp>
        </p:grpSp>
        <p:sp>
          <p:nvSpPr>
            <p:cNvPr id="52245" name="矩形 7"/>
            <p:cNvSpPr>
              <a:spLocks noChangeArrowheads="1"/>
            </p:cNvSpPr>
            <p:nvPr/>
          </p:nvSpPr>
          <p:spPr bwMode="auto">
            <a:xfrm>
              <a:off x="2916570" y="1846728"/>
              <a:ext cx="6143780" cy="533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针对前述的三个最主要可控制因素制定</a:t>
              </a:r>
              <a:r>
                <a:rPr lang="en-US" altLang="zh-CN" sz="20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</a:t>
              </a:r>
            </a:p>
          </p:txBody>
        </p:sp>
        <p:sp>
          <p:nvSpPr>
            <p:cNvPr id="18" name="矩形: 圆角 17">
              <a:extLst>
                <a:ext uri="{FF2B5EF4-FFF2-40B4-BE49-F238E27FC236}">
                  <a16:creationId xmlns="" xmlns:a16="http://schemas.microsoft.com/office/drawing/2014/main" id="{7CE8ADF1-E6BA-486C-9D2E-BBE5D00094B2}"/>
                </a:ext>
              </a:extLst>
            </p:cNvPr>
            <p:cNvSpPr/>
            <p:nvPr/>
          </p:nvSpPr>
          <p:spPr>
            <a:xfrm>
              <a:off x="1391440" y="1863307"/>
              <a:ext cx="9235457" cy="568775"/>
            </a:xfrm>
            <a:prstGeom prst="roundRect">
              <a:avLst>
                <a:gd name="adj" fmla="val 0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66800" y="2248553"/>
            <a:ext cx="2362200" cy="1752600"/>
            <a:chOff x="1066800" y="2190750"/>
            <a:chExt cx="2362200" cy="1752600"/>
          </a:xfrm>
        </p:grpSpPr>
        <p:sp>
          <p:nvSpPr>
            <p:cNvPr id="2" name="矩形 1"/>
            <p:cNvSpPr/>
            <p:nvPr/>
          </p:nvSpPr>
          <p:spPr>
            <a:xfrm>
              <a:off x="1066800" y="2190750"/>
              <a:ext cx="2362200" cy="175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227" name="组合 16"/>
            <p:cNvGrpSpPr>
              <a:grpSpLocks/>
            </p:cNvGrpSpPr>
            <p:nvPr/>
          </p:nvGrpSpPr>
          <p:grpSpPr bwMode="auto">
            <a:xfrm>
              <a:off x="1290568" y="2502765"/>
              <a:ext cx="1845903" cy="1105238"/>
              <a:chOff x="1721386" y="3337129"/>
              <a:chExt cx="2460722" cy="1473363"/>
            </a:xfrm>
          </p:grpSpPr>
          <p:sp>
            <p:nvSpPr>
              <p:cNvPr id="52242" name="矩形 13"/>
              <p:cNvSpPr>
                <a:spLocks noChangeArrowheads="1"/>
              </p:cNvSpPr>
              <p:nvPr/>
            </p:nvSpPr>
            <p:spPr bwMode="auto">
              <a:xfrm>
                <a:off x="1721386" y="3818619"/>
                <a:ext cx="2460722" cy="9918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20000"/>
                  </a:spcBef>
                  <a:buClr>
                    <a:srgbClr val="2F2F2F"/>
                  </a:buClr>
                  <a:buSzPct val="50000"/>
                </a:pPr>
                <a:r>
                  <a:rPr lang="zh-CN" altLang="en-US" sz="15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临床医师未引起足够的重视</a:t>
                </a:r>
              </a:p>
            </p:txBody>
          </p:sp>
          <p:sp>
            <p:nvSpPr>
              <p:cNvPr id="52243" name="矩形 15"/>
              <p:cNvSpPr>
                <a:spLocks noChangeArrowheads="1"/>
              </p:cNvSpPr>
              <p:nvPr/>
            </p:nvSpPr>
            <p:spPr bwMode="auto">
              <a:xfrm>
                <a:off x="2383117" y="3337129"/>
                <a:ext cx="1408658" cy="5538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r>
                  <a:rPr lang="zh-CN" altLang="en-US" sz="21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因素</a:t>
                </a:r>
                <a:r>
                  <a:rPr lang="en-US" altLang="zh-CN" sz="21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</p:grpSp>
      <p:grpSp>
        <p:nvGrpSpPr>
          <p:cNvPr id="52228" name="组合 20"/>
          <p:cNvGrpSpPr>
            <a:grpSpLocks/>
          </p:cNvGrpSpPr>
          <p:nvPr/>
        </p:nvGrpSpPr>
        <p:grpSpPr bwMode="auto">
          <a:xfrm>
            <a:off x="3525441" y="2756950"/>
            <a:ext cx="1185863" cy="660797"/>
            <a:chOff x="4700337" y="3598738"/>
            <a:chExt cx="1582046" cy="881718"/>
          </a:xfrm>
        </p:grpSpPr>
        <p:sp>
          <p:nvSpPr>
            <p:cNvPr id="19" name="箭头: 燕尾形 18">
              <a:extLst>
                <a:ext uri="{FF2B5EF4-FFF2-40B4-BE49-F238E27FC236}">
                  <a16:creationId xmlns="" xmlns:a16="http://schemas.microsoft.com/office/drawing/2014/main" id="{379B443D-62D3-4FAF-BE95-F7D6A107F1CD}"/>
                </a:ext>
              </a:extLst>
            </p:cNvPr>
            <p:cNvSpPr/>
            <p:nvPr/>
          </p:nvSpPr>
          <p:spPr>
            <a:xfrm>
              <a:off x="4700337" y="3598738"/>
              <a:ext cx="1582046" cy="881718"/>
            </a:xfrm>
            <a:prstGeom prst="notchedRightArrow">
              <a:avLst>
                <a:gd name="adj1" fmla="val 50000"/>
                <a:gd name="adj2" fmla="val 6364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52240" name="矩形 19"/>
            <p:cNvSpPr>
              <a:spLocks noChangeArrowheads="1"/>
            </p:cNvSpPr>
            <p:nvPr/>
          </p:nvSpPr>
          <p:spPr bwMode="auto">
            <a:xfrm>
              <a:off x="4979495" y="3842318"/>
              <a:ext cx="1170213" cy="400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解决办法</a:t>
              </a:r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774408" y="2248553"/>
            <a:ext cx="3226592" cy="1752600"/>
            <a:chOff x="4774408" y="2190750"/>
            <a:chExt cx="3226592" cy="1752600"/>
          </a:xfrm>
        </p:grpSpPr>
        <p:grpSp>
          <p:nvGrpSpPr>
            <p:cNvPr id="52229" name="组合 22"/>
            <p:cNvGrpSpPr>
              <a:grpSpLocks/>
            </p:cNvGrpSpPr>
            <p:nvPr/>
          </p:nvGrpSpPr>
          <p:grpSpPr bwMode="auto">
            <a:xfrm>
              <a:off x="4774408" y="2190750"/>
              <a:ext cx="3226592" cy="1752600"/>
              <a:chOff x="6366649" y="2921176"/>
              <a:chExt cx="4300942" cy="2336922"/>
            </a:xfrm>
          </p:grpSpPr>
          <p:sp>
            <p:nvSpPr>
              <p:cNvPr id="52236" name="矩形 1"/>
              <p:cNvSpPr>
                <a:spLocks noChangeArrowheads="1"/>
              </p:cNvSpPr>
              <p:nvPr/>
            </p:nvSpPr>
            <p:spPr bwMode="auto">
              <a:xfrm>
                <a:off x="6488449" y="2989362"/>
                <a:ext cx="4179142" cy="1354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等线" pitchFamily="2" charset="-122"/>
                    <a:ea typeface="等线" pitchFamily="2" charset="-122"/>
                  </a:defRPr>
                </a:lvl9pPr>
              </a:lstStyle>
              <a:p>
                <a:pPr>
                  <a:spcBef>
                    <a:spcPct val="20000"/>
                  </a:spcBef>
                  <a:buClr>
                    <a:srgbClr val="2F2F2F"/>
                  </a:buClr>
                  <a:buSzPct val="50000"/>
                </a:pPr>
                <a:r>
                  <a:rPr lang="zh-CN" altLang="en-US" sz="120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医教科组织临床危机值相关知识的培训，并进行考核，将危机值管理纳入医院综合目标责任制管理，严格落实，如果由于未严格按照危机值管理执行而造成医疗纠纷的，严肃处理。</a:t>
                </a:r>
              </a:p>
            </p:txBody>
          </p:sp>
          <p:sp>
            <p:nvSpPr>
              <p:cNvPr id="22" name="矩形: 圆角 21">
                <a:extLst>
                  <a:ext uri="{FF2B5EF4-FFF2-40B4-BE49-F238E27FC236}">
                    <a16:creationId xmlns="" xmlns:a16="http://schemas.microsoft.com/office/drawing/2014/main" id="{37972391-AE0A-45C6-846C-5EEF3E872035}"/>
                  </a:ext>
                </a:extLst>
              </p:cNvPr>
              <p:cNvSpPr/>
              <p:nvPr/>
            </p:nvSpPr>
            <p:spPr>
              <a:xfrm>
                <a:off x="6366649" y="2921176"/>
                <a:ext cx="4289837" cy="2336922"/>
              </a:xfrm>
              <a:prstGeom prst="roundRect">
                <a:avLst>
                  <a:gd name="adj" fmla="val 0"/>
                </a:avLst>
              </a:prstGeom>
              <a:noFill/>
              <a:ln w="2222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defRPr/>
                </a:pPr>
                <a:endParaRPr lang="zh-CN" altLang="en-US" sz="1350" noProof="1"/>
              </a:p>
            </p:txBody>
          </p:sp>
        </p:grpSp>
        <p:sp>
          <p:nvSpPr>
            <p:cNvPr id="61" name="矩形: 圆顶角 8">
              <a:extLst>
                <a:ext uri="{FF2B5EF4-FFF2-40B4-BE49-F238E27FC236}">
                  <a16:creationId xmlns="" xmlns:a16="http://schemas.microsoft.com/office/drawing/2014/main" id="{366D61AC-3CEB-470B-B146-20502BE520CE}"/>
                </a:ext>
              </a:extLst>
            </p:cNvPr>
            <p:cNvSpPr/>
            <p:nvPr/>
          </p:nvSpPr>
          <p:spPr bwMode="auto">
            <a:xfrm flipV="1">
              <a:off x="4778646" y="3257549"/>
              <a:ext cx="3218260" cy="672461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62" name="矩形 6"/>
            <p:cNvSpPr>
              <a:spLocks noChangeArrowheads="1"/>
            </p:cNvSpPr>
            <p:nvPr/>
          </p:nvSpPr>
          <p:spPr bwMode="auto">
            <a:xfrm>
              <a:off x="4977151" y="3333750"/>
              <a:ext cx="2912480" cy="549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rgbClr val="2F2F2F"/>
                </a:buClr>
                <a:buSzPct val="50000"/>
              </a:pP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（培训幻灯，签到表，学习记录</a:t>
              </a:r>
              <a:endParaRPr lang="en-US" altLang="zh-CN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>
                <a:spcBef>
                  <a:spcPct val="20000"/>
                </a:spcBef>
                <a:buClr>
                  <a:srgbClr val="2F2F2F"/>
                </a:buClr>
                <a:buSzPct val="50000"/>
              </a:pPr>
              <a:r>
                <a:rPr lang="zh-CN" altLang="en-US" sz="13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考核记录，原始资料的累积）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33860037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215304" y="3275537"/>
            <a:ext cx="3224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" dirty="0">
                <a:solidFill>
                  <a:schemeClr val="accent1"/>
                </a:solidFill>
                <a:latin typeface="+mn-ea"/>
              </a:rPr>
              <a:t>graduation thesis defense report graduation thesis defense report thesis graduation thesis defense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191000" y="1709091"/>
            <a:ext cx="3300904" cy="1331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4900" b="1" dirty="0">
                <a:solidFill>
                  <a:schemeClr val="accent1"/>
                </a:solidFill>
                <a:latin typeface="+mn-ea"/>
                <a:ea typeface="+mn-ea"/>
              </a:rPr>
              <a:t>PDCA</a:t>
            </a:r>
            <a:r>
              <a:rPr lang="zh-CN" altLang="en-US" sz="4900" b="1" dirty="0">
                <a:solidFill>
                  <a:schemeClr val="accent2"/>
                </a:solidFill>
                <a:latin typeface="+mn-ea"/>
                <a:ea typeface="+mn-ea"/>
              </a:rPr>
              <a:t>循环</a:t>
            </a:r>
            <a:endParaRPr lang="en-US" altLang="zh-CN" sz="4900" b="1" dirty="0">
              <a:solidFill>
                <a:schemeClr val="accent2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en-US" sz="4050" b="1" dirty="0">
                <a:solidFill>
                  <a:srgbClr val="404040"/>
                </a:solidFill>
                <a:latin typeface="+mn-ea"/>
                <a:ea typeface="+mn-ea"/>
              </a:rPr>
              <a:t>感谢您的观看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8B7A7ED6-9650-4727-A1FD-D2240A1DA400}"/>
              </a:ext>
            </a:extLst>
          </p:cNvPr>
          <p:cNvSpPr/>
          <p:nvPr/>
        </p:nvSpPr>
        <p:spPr>
          <a:xfrm>
            <a:off x="4291504" y="3009209"/>
            <a:ext cx="2971800" cy="261610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100" kern="0" spc="300" dirty="0">
                <a:solidFill>
                  <a:schemeClr val="bg1"/>
                </a:solidFill>
                <a:latin typeface="+mn-ea"/>
                <a:cs typeface="+mj-cs"/>
              </a:rPr>
              <a:t>培训人：某某某     部门：某某部</a:t>
            </a:r>
            <a:endParaRPr lang="zh-CN" altLang="en-US" sz="300" kern="0" spc="3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18491"/>
            <a:ext cx="3605859" cy="360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161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4" grpId="0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114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05" y="3028950"/>
            <a:ext cx="1551170" cy="1545142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470707" y="2230446"/>
            <a:ext cx="1037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accent1"/>
                </a:solidFill>
                <a:latin typeface="+mn-ea"/>
              </a:rPr>
              <a:t>01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C8E29F6E-236A-4781-ACE1-5333C84344DF}"/>
              </a:ext>
            </a:extLst>
          </p:cNvPr>
          <p:cNvGrpSpPr/>
          <p:nvPr/>
        </p:nvGrpSpPr>
        <p:grpSpPr>
          <a:xfrm>
            <a:off x="3505200" y="2114619"/>
            <a:ext cx="3554733" cy="1069745"/>
            <a:chOff x="497815" y="3106791"/>
            <a:chExt cx="3907613" cy="1175939"/>
          </a:xfrm>
        </p:grpSpPr>
        <p:sp>
          <p:nvSpPr>
            <p:cNvPr id="28" name="文本框 10">
              <a:extLst>
                <a:ext uri="{FF2B5EF4-FFF2-40B4-BE49-F238E27FC236}">
                  <a16:creationId xmlns="" xmlns:a16="http://schemas.microsoft.com/office/drawing/2014/main" id="{2F5BD1B3-6F7E-4C81-A680-8927EC74CB74}"/>
                </a:ext>
              </a:extLst>
            </p:cNvPr>
            <p:cNvSpPr txBox="1"/>
            <p:nvPr/>
          </p:nvSpPr>
          <p:spPr>
            <a:xfrm>
              <a:off x="497815" y="3978234"/>
              <a:ext cx="3907613" cy="304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cap="all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DIANJITIANJIAZHUYAONEIRONGWE</a:t>
              </a:r>
              <a:endParaRPr lang="zh-CN" altLang="en-US" sz="12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BCC4FB16-F781-41BE-B8AB-AA7D58597170}"/>
                </a:ext>
              </a:extLst>
            </p:cNvPr>
            <p:cNvSpPr txBox="1"/>
            <p:nvPr/>
          </p:nvSpPr>
          <p:spPr>
            <a:xfrm>
              <a:off x="497815" y="3106791"/>
              <a:ext cx="3247965" cy="1014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分析说明</a:t>
              </a:r>
            </a:p>
          </p:txBody>
        </p:sp>
      </p:grp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6B12B46A-D94D-4061-A60A-5EFB9EDFE288}"/>
              </a:ext>
            </a:extLst>
          </p:cNvPr>
          <p:cNvSpPr/>
          <p:nvPr/>
        </p:nvSpPr>
        <p:spPr>
          <a:xfrm>
            <a:off x="2438469" y="2114619"/>
            <a:ext cx="1066731" cy="1066731"/>
          </a:xfrm>
          <a:prstGeom prst="ellipse">
            <a:avLst/>
          </a:prstGeom>
          <a:noFill/>
          <a:ln w="60325">
            <a:solidFill>
              <a:srgbClr val="F17A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65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927059" y="1823329"/>
            <a:ext cx="30059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戴明</a:t>
            </a:r>
            <a:r>
              <a:rPr lang="en-US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</a:t>
            </a:r>
          </a:p>
        </p:txBody>
      </p:sp>
      <p:sp>
        <p:nvSpPr>
          <p:cNvPr id="9227" name="矩形 6"/>
          <p:cNvSpPr>
            <a:spLocks noChangeArrowheads="1"/>
          </p:cNvSpPr>
          <p:nvPr/>
        </p:nvSpPr>
        <p:spPr bwMode="auto">
          <a:xfrm>
            <a:off x="4020849" y="2417201"/>
            <a:ext cx="3827751" cy="8860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：是最早由休哈特（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Shewart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另译做舍瓦特）提出来后续由戴明（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Deming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）予以发展的，所以又称为“戴明环。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93923" y="1823329"/>
            <a:ext cx="2761308" cy="1967621"/>
            <a:chOff x="993923" y="1733550"/>
            <a:chExt cx="2761308" cy="1967621"/>
          </a:xfrm>
        </p:grpSpPr>
        <p:sp>
          <p:nvSpPr>
            <p:cNvPr id="16" name="矩形 15"/>
            <p:cNvSpPr/>
            <p:nvPr/>
          </p:nvSpPr>
          <p:spPr>
            <a:xfrm>
              <a:off x="993923" y="1733550"/>
              <a:ext cx="2612231" cy="18152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1143000" y="1885933"/>
              <a:ext cx="2612231" cy="181523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402193" y="2495550"/>
              <a:ext cx="209384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DEMING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01455340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2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B923EA12-329B-457C-9F67-C65219B657B4}"/>
              </a:ext>
            </a:extLst>
          </p:cNvPr>
          <p:cNvSpPr/>
          <p:nvPr/>
        </p:nvSpPr>
        <p:spPr>
          <a:xfrm>
            <a:off x="657225" y="1741378"/>
            <a:ext cx="257849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en-US" altLang="zh-CN" sz="15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包括方针和目标的确定以及活动计划的制定； 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1849F06B-9A46-495C-A5CF-E75168566212}"/>
              </a:ext>
            </a:extLst>
          </p:cNvPr>
          <p:cNvSpPr/>
          <p:nvPr/>
        </p:nvSpPr>
        <p:spPr>
          <a:xfrm>
            <a:off x="5764548" y="1706493"/>
            <a:ext cx="261745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defRPr/>
            </a:pP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lang="en-US" altLang="zh-CN" sz="15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defRPr/>
            </a:pPr>
            <a:r>
              <a:rPr lang="zh-CN" altLang="en-US" sz="1200" kern="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执行就是具体运作，实现计划中的内容；包括方针和目标的确定以及活动计划的制定； 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FF7865D1-F1EF-4B24-B1F3-04AEF31C0E6A}"/>
              </a:ext>
            </a:extLst>
          </p:cNvPr>
          <p:cNvSpPr/>
          <p:nvPr/>
        </p:nvSpPr>
        <p:spPr>
          <a:xfrm>
            <a:off x="5825271" y="3218587"/>
            <a:ext cx="2415777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defRPr/>
            </a:pP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 Check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</a:t>
            </a:r>
            <a:endParaRPr lang="en-US" altLang="zh-CN" sz="15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defRPr/>
            </a:pPr>
            <a:r>
              <a:rPr lang="zh-CN" altLang="en-US" sz="1200" kern="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就是要总结执行计划的结果，分清哪些对了，哪些错了，明确效果，找出问题； 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E2C4342-9FA7-48B6-86C7-D5A86E69CB64}"/>
              </a:ext>
            </a:extLst>
          </p:cNvPr>
          <p:cNvSpPr/>
          <p:nvPr/>
        </p:nvSpPr>
        <p:spPr>
          <a:xfrm>
            <a:off x="609600" y="2778412"/>
            <a:ext cx="283710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defRPr/>
            </a:pP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Action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15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行动（或处理）</a:t>
            </a:r>
            <a:endParaRPr lang="en-US" altLang="zh-CN" sz="15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313" indent="-214313">
              <a:buFont typeface="Wingdings" panose="05000000000000000000" pitchFamily="2" charset="2"/>
              <a:buChar char="l"/>
              <a:defRPr/>
            </a:pPr>
            <a:r>
              <a:rPr lang="zh-CN" altLang="en-US" sz="1050" kern="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对总结检查的结果进行处理，成功的经验加以肯定，并予以标准化，便于以后工作时遵循；</a:t>
            </a:r>
            <a:endParaRPr lang="en-US" altLang="zh-CN" sz="1050" kern="0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313" indent="-214313">
              <a:buFont typeface="Wingdings" panose="05000000000000000000" pitchFamily="2" charset="2"/>
              <a:buChar char="l"/>
              <a:defRPr/>
            </a:pPr>
            <a:r>
              <a:rPr lang="zh-CN" altLang="en-US" sz="1050" kern="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对于失败的教训也要总结，以免重现。</a:t>
            </a:r>
            <a:endParaRPr lang="en-US" altLang="zh-CN" sz="1050" kern="0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14313" indent="-214313">
              <a:buFont typeface="Wingdings" panose="05000000000000000000" pitchFamily="2" charset="2"/>
              <a:buChar char="l"/>
              <a:defRPr/>
            </a:pPr>
            <a:r>
              <a:rPr lang="zh-CN" altLang="en-US" sz="1050" kern="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对于没有解决的问题，应提给下一个</a:t>
            </a:r>
            <a:r>
              <a:rPr lang="en-US" altLang="zh-CN" sz="1050" kern="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050" kern="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循环中去解决。 </a:t>
            </a:r>
          </a:p>
        </p:txBody>
      </p:sp>
      <p:grpSp>
        <p:nvGrpSpPr>
          <p:cNvPr id="11271" name="组合 5"/>
          <p:cNvGrpSpPr>
            <a:grpSpLocks/>
          </p:cNvGrpSpPr>
          <p:nvPr/>
        </p:nvGrpSpPr>
        <p:grpSpPr bwMode="auto">
          <a:xfrm>
            <a:off x="2374106" y="1134993"/>
            <a:ext cx="4179094" cy="345281"/>
            <a:chOff x="3173046" y="1110720"/>
            <a:chExt cx="5572369" cy="461273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185B6441-DBC9-4B3E-9109-B2E20E92A4B6}"/>
                </a:ext>
              </a:extLst>
            </p:cNvPr>
            <p:cNvSpPr/>
            <p:nvPr/>
          </p:nvSpPr>
          <p:spPr>
            <a:xfrm>
              <a:off x="3173046" y="1110720"/>
              <a:ext cx="5572369" cy="461273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>
                <a:solidFill>
                  <a:schemeClr val="bg1"/>
                </a:solidFill>
              </a:endParaRPr>
            </a:p>
          </p:txBody>
        </p:sp>
        <p:sp>
          <p:nvSpPr>
            <p:cNvPr id="11282" name="矩形 1"/>
            <p:cNvSpPr>
              <a:spLocks noChangeArrowheads="1"/>
            </p:cNvSpPr>
            <p:nvPr/>
          </p:nvSpPr>
          <p:spPr bwMode="auto">
            <a:xfrm>
              <a:off x="3578301" y="1156690"/>
              <a:ext cx="5034077" cy="400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en-US" altLang="zh-CN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r>
                <a: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r>
                <a:rPr lang="zh-CN" altLang="en-US" sz="13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四个英文字母所代表的意义如下：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429000" y="1869174"/>
            <a:ext cx="2208002" cy="2201900"/>
            <a:chOff x="4025076" y="1897263"/>
            <a:chExt cx="1162882" cy="1159669"/>
          </a:xfrm>
        </p:grpSpPr>
        <p:sp>
          <p:nvSpPr>
            <p:cNvPr id="31" name="同心圆 5"/>
            <p:cNvSpPr/>
            <p:nvPr/>
          </p:nvSpPr>
          <p:spPr>
            <a:xfrm>
              <a:off x="4025076" y="1897263"/>
              <a:ext cx="1162882" cy="1159669"/>
            </a:xfrm>
            <a:custGeom>
              <a:avLst/>
              <a:gdLst/>
              <a:ahLst/>
              <a:cxnLst>
                <a:cxn ang="0">
                  <a:pos x="0" y="1219200"/>
                </a:cxn>
                <a:cxn ang="0">
                  <a:pos x="1219200" y="0"/>
                </a:cxn>
                <a:cxn ang="0">
                  <a:pos x="2438400" y="1219200"/>
                </a:cxn>
                <a:cxn ang="0">
                  <a:pos x="1219200" y="2438400"/>
                </a:cxn>
                <a:cxn ang="0">
                  <a:pos x="0" y="1219200"/>
                </a:cxn>
                <a:cxn ang="0">
                  <a:pos x="234477" y="1219200"/>
                </a:cxn>
                <a:cxn ang="0">
                  <a:pos x="1219200" y="2203923"/>
                </a:cxn>
                <a:cxn ang="0">
                  <a:pos x="2203923" y="1219200"/>
                </a:cxn>
                <a:cxn ang="0">
                  <a:pos x="1219200" y="234477"/>
                </a:cxn>
                <a:cxn ang="0">
                  <a:pos x="234477" y="1219200"/>
                </a:cxn>
              </a:cxnLst>
              <a:rect l="0" t="0" r="0" b="0"/>
              <a:pathLst>
                <a:path w="2438400" h="2438400">
                  <a:moveTo>
                    <a:pt x="0" y="1219200"/>
                  </a:moveTo>
                  <a:cubicBezTo>
                    <a:pt x="0" y="545854"/>
                    <a:pt x="545854" y="0"/>
                    <a:pt x="1219200" y="0"/>
                  </a:cubicBezTo>
                  <a:cubicBezTo>
                    <a:pt x="1892546" y="0"/>
                    <a:pt x="2438400" y="545854"/>
                    <a:pt x="2438400" y="1219200"/>
                  </a:cubicBezTo>
                  <a:cubicBezTo>
                    <a:pt x="2438400" y="1892546"/>
                    <a:pt x="1892546" y="2438400"/>
                    <a:pt x="1219200" y="2438400"/>
                  </a:cubicBezTo>
                  <a:cubicBezTo>
                    <a:pt x="545854" y="2438400"/>
                    <a:pt x="0" y="1892546"/>
                    <a:pt x="0" y="1219200"/>
                  </a:cubicBezTo>
                  <a:close/>
                  <a:moveTo>
                    <a:pt x="234477" y="1219200"/>
                  </a:moveTo>
                  <a:cubicBezTo>
                    <a:pt x="234477" y="1763047"/>
                    <a:pt x="675353" y="2203923"/>
                    <a:pt x="1219200" y="2203923"/>
                  </a:cubicBezTo>
                  <a:cubicBezTo>
                    <a:pt x="1763047" y="2203923"/>
                    <a:pt x="2203923" y="1763047"/>
                    <a:pt x="2203923" y="1219200"/>
                  </a:cubicBezTo>
                  <a:cubicBezTo>
                    <a:pt x="2203923" y="675353"/>
                    <a:pt x="1763047" y="234477"/>
                    <a:pt x="1219200" y="234477"/>
                  </a:cubicBezTo>
                  <a:cubicBezTo>
                    <a:pt x="675353" y="234477"/>
                    <a:pt x="234477" y="675353"/>
                    <a:pt x="234477" y="121920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 lIns="68559" tIns="34279" rIns="68559" bIns="34279"/>
            <a:lstStyle/>
            <a:p>
              <a:endParaRPr lang="zh-CN" altLang="en-US" sz="700" noProof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3" name="同心圆 4"/>
            <p:cNvSpPr/>
            <p:nvPr/>
          </p:nvSpPr>
          <p:spPr>
            <a:xfrm>
              <a:off x="4246465" y="2118717"/>
              <a:ext cx="717725" cy="714376"/>
            </a:xfrm>
            <a:custGeom>
              <a:avLst/>
              <a:gdLst/>
              <a:ahLst/>
              <a:cxnLst>
                <a:cxn ang="0">
                  <a:pos x="0" y="749300"/>
                </a:cxn>
                <a:cxn ang="0">
                  <a:pos x="749300" y="0"/>
                </a:cxn>
                <a:cxn ang="0">
                  <a:pos x="1498600" y="749300"/>
                </a:cxn>
                <a:cxn ang="0">
                  <a:pos x="749300" y="1498600"/>
                </a:cxn>
                <a:cxn ang="0">
                  <a:pos x="0" y="749300"/>
                </a:cxn>
                <a:cxn ang="0">
                  <a:pos x="239057" y="749300"/>
                </a:cxn>
                <a:cxn ang="0">
                  <a:pos x="749300" y="1259543"/>
                </a:cxn>
                <a:cxn ang="0">
                  <a:pos x="1259543" y="749300"/>
                </a:cxn>
                <a:cxn ang="0">
                  <a:pos x="749300" y="239057"/>
                </a:cxn>
                <a:cxn ang="0">
                  <a:pos x="239057" y="749300"/>
                </a:cxn>
              </a:cxnLst>
              <a:rect l="0" t="0" r="0" b="0"/>
              <a:pathLst>
                <a:path w="1498600" h="1498600">
                  <a:moveTo>
                    <a:pt x="0" y="749300"/>
                  </a:moveTo>
                  <a:cubicBezTo>
                    <a:pt x="0" y="335473"/>
                    <a:pt x="335473" y="0"/>
                    <a:pt x="749300" y="0"/>
                  </a:cubicBezTo>
                  <a:cubicBezTo>
                    <a:pt x="1163127" y="0"/>
                    <a:pt x="1498600" y="335473"/>
                    <a:pt x="1498600" y="749300"/>
                  </a:cubicBezTo>
                  <a:cubicBezTo>
                    <a:pt x="1498600" y="1163127"/>
                    <a:pt x="1163127" y="1498600"/>
                    <a:pt x="749300" y="1498600"/>
                  </a:cubicBezTo>
                  <a:cubicBezTo>
                    <a:pt x="335473" y="1498600"/>
                    <a:pt x="0" y="1163127"/>
                    <a:pt x="0" y="749300"/>
                  </a:cubicBezTo>
                  <a:close/>
                  <a:moveTo>
                    <a:pt x="239057" y="749300"/>
                  </a:moveTo>
                  <a:cubicBezTo>
                    <a:pt x="239057" y="1031099"/>
                    <a:pt x="467501" y="1259543"/>
                    <a:pt x="749300" y="1259543"/>
                  </a:cubicBezTo>
                  <a:cubicBezTo>
                    <a:pt x="1031099" y="1259543"/>
                    <a:pt x="1259543" y="1031099"/>
                    <a:pt x="1259543" y="749300"/>
                  </a:cubicBezTo>
                  <a:cubicBezTo>
                    <a:pt x="1259543" y="467501"/>
                    <a:pt x="1031099" y="239057"/>
                    <a:pt x="749300" y="239057"/>
                  </a:cubicBezTo>
                  <a:cubicBezTo>
                    <a:pt x="467501" y="239057"/>
                    <a:pt x="239057" y="467501"/>
                    <a:pt x="239057" y="7493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 lIns="68559" tIns="34279" rIns="68559" bIns="34279"/>
            <a:lstStyle/>
            <a:p>
              <a:endParaRPr lang="zh-CN" altLang="en-US" sz="700" noProof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5" name="同心圆 3"/>
            <p:cNvSpPr/>
            <p:nvPr/>
          </p:nvSpPr>
          <p:spPr>
            <a:xfrm>
              <a:off x="4465472" y="2335412"/>
              <a:ext cx="280901" cy="282178"/>
            </a:xfrm>
            <a:custGeom>
              <a:avLst/>
              <a:gdLst/>
              <a:ahLst/>
              <a:cxnLst>
                <a:cxn ang="0">
                  <a:pos x="0" y="292100"/>
                </a:cxn>
                <a:cxn ang="0">
                  <a:pos x="292100" y="0"/>
                </a:cxn>
                <a:cxn ang="0">
                  <a:pos x="584200" y="292100"/>
                </a:cxn>
                <a:cxn ang="0">
                  <a:pos x="292100" y="584200"/>
                </a:cxn>
                <a:cxn ang="0">
                  <a:pos x="0" y="292100"/>
                </a:cxn>
                <a:cxn ang="0">
                  <a:pos x="172795" y="292100"/>
                </a:cxn>
                <a:cxn ang="0">
                  <a:pos x="292100" y="411405"/>
                </a:cxn>
                <a:cxn ang="0">
                  <a:pos x="411405" y="292100"/>
                </a:cxn>
                <a:cxn ang="0">
                  <a:pos x="292100" y="172795"/>
                </a:cxn>
                <a:cxn ang="0">
                  <a:pos x="172795" y="292100"/>
                </a:cxn>
              </a:cxnLst>
              <a:rect l="0" t="0" r="0" b="0"/>
              <a:pathLst>
                <a:path w="584200" h="584200">
                  <a:moveTo>
                    <a:pt x="0" y="292100"/>
                  </a:moveTo>
                  <a:cubicBezTo>
                    <a:pt x="0" y="130778"/>
                    <a:pt x="130778" y="0"/>
                    <a:pt x="292100" y="0"/>
                  </a:cubicBezTo>
                  <a:cubicBezTo>
                    <a:pt x="453422" y="0"/>
                    <a:pt x="584200" y="130778"/>
                    <a:pt x="584200" y="292100"/>
                  </a:cubicBezTo>
                  <a:cubicBezTo>
                    <a:pt x="584200" y="453422"/>
                    <a:pt x="453422" y="584200"/>
                    <a:pt x="292100" y="584200"/>
                  </a:cubicBezTo>
                  <a:cubicBezTo>
                    <a:pt x="130778" y="584200"/>
                    <a:pt x="0" y="453422"/>
                    <a:pt x="0" y="292100"/>
                  </a:cubicBezTo>
                  <a:close/>
                  <a:moveTo>
                    <a:pt x="172795" y="292100"/>
                  </a:moveTo>
                  <a:cubicBezTo>
                    <a:pt x="172795" y="357990"/>
                    <a:pt x="226210" y="411405"/>
                    <a:pt x="292100" y="411405"/>
                  </a:cubicBezTo>
                  <a:cubicBezTo>
                    <a:pt x="357990" y="411405"/>
                    <a:pt x="411405" y="357990"/>
                    <a:pt x="411405" y="292100"/>
                  </a:cubicBezTo>
                  <a:cubicBezTo>
                    <a:pt x="411405" y="226210"/>
                    <a:pt x="357990" y="172795"/>
                    <a:pt x="292100" y="172795"/>
                  </a:cubicBezTo>
                  <a:cubicBezTo>
                    <a:pt x="226210" y="172795"/>
                    <a:pt x="172795" y="226210"/>
                    <a:pt x="172795" y="29210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</a:ln>
          </p:spPr>
          <p:txBody>
            <a:bodyPr lIns="68559" tIns="34279" rIns="68559" bIns="34279"/>
            <a:lstStyle/>
            <a:p>
              <a:endParaRPr lang="zh-CN" altLang="en-US" sz="700" noProof="1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08870993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5"/>
          <p:cNvGrpSpPr>
            <a:grpSpLocks/>
          </p:cNvGrpSpPr>
          <p:nvPr/>
        </p:nvGrpSpPr>
        <p:grpSpPr bwMode="auto">
          <a:xfrm>
            <a:off x="1363170" y="1129790"/>
            <a:ext cx="6243638" cy="345281"/>
            <a:chOff x="3173046" y="1110720"/>
            <a:chExt cx="8323385" cy="461273"/>
          </a:xfrm>
        </p:grpSpPr>
        <p:sp>
          <p:nvSpPr>
            <p:cNvPr id="5" name="矩形: 圆角 4">
              <a:extLst>
                <a:ext uri="{FF2B5EF4-FFF2-40B4-BE49-F238E27FC236}">
                  <a16:creationId xmlns="" xmlns:a16="http://schemas.microsoft.com/office/drawing/2014/main" id="{2265B33E-5572-4555-A3DE-9A950365FC35}"/>
                </a:ext>
              </a:extLst>
            </p:cNvPr>
            <p:cNvSpPr/>
            <p:nvPr/>
          </p:nvSpPr>
          <p:spPr>
            <a:xfrm>
              <a:off x="3173046" y="1110720"/>
              <a:ext cx="8323385" cy="461273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b="1" noProof="1">
                <a:solidFill>
                  <a:schemeClr val="bg1"/>
                </a:solidFill>
              </a:endParaRPr>
            </a:p>
          </p:txBody>
        </p:sp>
        <p:sp>
          <p:nvSpPr>
            <p:cNvPr id="13341" name="矩形 1"/>
            <p:cNvSpPr>
              <a:spLocks noChangeArrowheads="1"/>
            </p:cNvSpPr>
            <p:nvPr/>
          </p:nvSpPr>
          <p:spPr bwMode="auto">
            <a:xfrm>
              <a:off x="3578301" y="1156690"/>
              <a:ext cx="7892224" cy="400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</a:t>
              </a:r>
              <a:r>
                <a:rPr lang="en-US" altLang="zh-CN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PDCA</a:t>
              </a:r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循环一般都要经历以下</a:t>
              </a:r>
              <a:r>
                <a:rPr lang="en-US" altLang="zh-CN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个阶段</a:t>
              </a:r>
              <a:r>
                <a:rPr lang="en-US" altLang="zh-CN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</a:t>
              </a:r>
              <a:r>
                <a:rPr lang="en-US" altLang="zh-CN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所示</a:t>
              </a:r>
              <a:r>
                <a:rPr lang="en-US" altLang="zh-CN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个步骤（图</a:t>
              </a:r>
              <a:r>
                <a:rPr lang="en-US" altLang="zh-CN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35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所示）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1066800" y="3867150"/>
            <a:ext cx="21002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个阶段</a:t>
            </a:r>
            <a:endParaRPr lang="zh-CN" altLang="en-US" sz="1600" dirty="0"/>
          </a:p>
        </p:txBody>
      </p:sp>
      <p:grpSp>
        <p:nvGrpSpPr>
          <p:cNvPr id="11" name="组合 10"/>
          <p:cNvGrpSpPr/>
          <p:nvPr/>
        </p:nvGrpSpPr>
        <p:grpSpPr>
          <a:xfrm>
            <a:off x="1459089" y="1772356"/>
            <a:ext cx="1360311" cy="2122311"/>
            <a:chOff x="1371600" y="1772356"/>
            <a:chExt cx="1360311" cy="2122311"/>
          </a:xfrm>
        </p:grpSpPr>
        <p:sp>
          <p:nvSpPr>
            <p:cNvPr id="9" name="矩形 8"/>
            <p:cNvSpPr/>
            <p:nvPr/>
          </p:nvSpPr>
          <p:spPr>
            <a:xfrm>
              <a:off x="1371600" y="1772356"/>
              <a:ext cx="1360311" cy="212231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500194" y="1885950"/>
              <a:ext cx="1090606" cy="1918562"/>
              <a:chOff x="1423994" y="2024788"/>
              <a:chExt cx="1090606" cy="1918562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423994" y="2024788"/>
                <a:ext cx="1090606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1423994" y="2560846"/>
                <a:ext cx="1090606" cy="304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1423994" y="3096904"/>
                <a:ext cx="1090606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1423994" y="3632962"/>
                <a:ext cx="1090606" cy="304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1673051" y="2036369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处理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1673051" y="2562091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计划</a:t>
                </a: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673051" y="3107917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检查</a:t>
                </a: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673051" y="3635573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执行</a:t>
                </a:r>
              </a:p>
            </p:txBody>
          </p:sp>
        </p:grpSp>
      </p:grpSp>
      <p:sp>
        <p:nvSpPr>
          <p:cNvPr id="6" name="矩形 5"/>
          <p:cNvSpPr/>
          <p:nvPr/>
        </p:nvSpPr>
        <p:spPr>
          <a:xfrm>
            <a:off x="4457388" y="3945961"/>
            <a:ext cx="21002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循环的</a:t>
            </a:r>
            <a:r>
              <a:rPr lang="en-US" altLang="zh-CN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6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个步骤</a:t>
            </a:r>
            <a:endParaRPr lang="zh-CN" altLang="en-US" sz="16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3505200" y="1772356"/>
            <a:ext cx="4077444" cy="2122311"/>
            <a:chOff x="3505200" y="1772356"/>
            <a:chExt cx="4077444" cy="2122311"/>
          </a:xfrm>
        </p:grpSpPr>
        <p:grpSp>
          <p:nvGrpSpPr>
            <p:cNvPr id="7" name="组合 6"/>
            <p:cNvGrpSpPr/>
            <p:nvPr/>
          </p:nvGrpSpPr>
          <p:grpSpPr>
            <a:xfrm>
              <a:off x="3625006" y="1868781"/>
              <a:ext cx="3841320" cy="1930143"/>
              <a:chOff x="3773918" y="2024788"/>
              <a:chExt cx="3841320" cy="1930143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3773918" y="2036369"/>
                <a:ext cx="1768720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3773918" y="2572427"/>
                <a:ext cx="1768720" cy="304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3773918" y="3108485"/>
                <a:ext cx="1768720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773918" y="3644543"/>
                <a:ext cx="1768720" cy="304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4362032" y="2047950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检查</a:t>
                </a: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4362032" y="2573672"/>
                <a:ext cx="90281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总结经验</a:t>
                </a: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4362032" y="3119498"/>
                <a:ext cx="72327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找问题</a:t>
                </a: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4362032" y="3647154"/>
                <a:ext cx="72327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找要求</a:t>
                </a: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5846518" y="2024788"/>
                <a:ext cx="1768720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5846518" y="2560846"/>
                <a:ext cx="1768720" cy="304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5846518" y="3096904"/>
                <a:ext cx="1768720" cy="304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5846518" y="3632962"/>
                <a:ext cx="1768720" cy="30480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6434632" y="2036369"/>
                <a:ext cx="54373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执行</a:t>
                </a: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6434632" y="2562091"/>
                <a:ext cx="1082348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提出新问题</a:t>
                </a: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6434632" y="3107917"/>
                <a:ext cx="72327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找原因</a:t>
                </a: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6434632" y="3635573"/>
                <a:ext cx="72327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dirty="0">
                    <a:solidFill>
                      <a:schemeClr val="bg1"/>
                    </a:solidFill>
                  </a:rPr>
                  <a:t>订计划</a:t>
                </a: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3505200" y="1772356"/>
              <a:ext cx="4077444" cy="212231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62881252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105" y="3028950"/>
            <a:ext cx="1551170" cy="1545142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C8E29F6E-236A-4781-ACE1-5333C84344DF}"/>
              </a:ext>
            </a:extLst>
          </p:cNvPr>
          <p:cNvGrpSpPr/>
          <p:nvPr/>
        </p:nvGrpSpPr>
        <p:grpSpPr>
          <a:xfrm>
            <a:off x="3505200" y="2114619"/>
            <a:ext cx="3554733" cy="1069745"/>
            <a:chOff x="497815" y="3106791"/>
            <a:chExt cx="3907613" cy="1175939"/>
          </a:xfrm>
        </p:grpSpPr>
        <p:sp>
          <p:nvSpPr>
            <p:cNvPr id="28" name="文本框 10">
              <a:extLst>
                <a:ext uri="{FF2B5EF4-FFF2-40B4-BE49-F238E27FC236}">
                  <a16:creationId xmlns="" xmlns:a16="http://schemas.microsoft.com/office/drawing/2014/main" id="{2F5BD1B3-6F7E-4C81-A680-8927EC74CB74}"/>
                </a:ext>
              </a:extLst>
            </p:cNvPr>
            <p:cNvSpPr txBox="1"/>
            <p:nvPr/>
          </p:nvSpPr>
          <p:spPr>
            <a:xfrm>
              <a:off x="497815" y="3978234"/>
              <a:ext cx="3907613" cy="304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cap="all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DIANJITIANJIAZHUYAONEIRONGWE</a:t>
              </a:r>
              <a:endParaRPr lang="zh-CN" altLang="en-US" sz="1200" cap="all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icrosoft JhengHei Light" panose="020B0304030504040204" pitchFamily="34" charset="-122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BCC4FB16-F781-41BE-B8AB-AA7D58597170}"/>
                </a:ext>
              </a:extLst>
            </p:cNvPr>
            <p:cNvSpPr txBox="1"/>
            <p:nvPr/>
          </p:nvSpPr>
          <p:spPr>
            <a:xfrm>
              <a:off x="497815" y="3106791"/>
              <a:ext cx="3247965" cy="1014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5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icrosoft JhengHei Light" panose="020B0304030504040204" pitchFamily="34" charset="-122"/>
                </a:rPr>
                <a:t>循环步骤</a:t>
              </a:r>
            </a:p>
          </p:txBody>
        </p:sp>
      </p:grp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2E004454-D698-461F-886A-567C65DEFA31}"/>
              </a:ext>
            </a:extLst>
          </p:cNvPr>
          <p:cNvSpPr txBox="1"/>
          <p:nvPr/>
        </p:nvSpPr>
        <p:spPr>
          <a:xfrm>
            <a:off x="2470707" y="2230446"/>
            <a:ext cx="1037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>
                <a:solidFill>
                  <a:schemeClr val="accent1"/>
                </a:solidFill>
                <a:latin typeface="+mn-ea"/>
              </a:rPr>
              <a:t>02</a:t>
            </a:r>
            <a:endParaRPr lang="zh-CN" altLang="en-US" sz="5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F27EFCB3-8BB4-4F01-9ED8-4FB4306B0C1B}"/>
              </a:ext>
            </a:extLst>
          </p:cNvPr>
          <p:cNvSpPr/>
          <p:nvPr/>
        </p:nvSpPr>
        <p:spPr>
          <a:xfrm>
            <a:off x="2438469" y="2114619"/>
            <a:ext cx="1066731" cy="1066731"/>
          </a:xfrm>
          <a:prstGeom prst="ellipse">
            <a:avLst/>
          </a:prstGeom>
          <a:noFill/>
          <a:ln w="60325">
            <a:solidFill>
              <a:srgbClr val="F17A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15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矩形 9"/>
          <p:cNvSpPr>
            <a:spLocks noChangeArrowheads="1"/>
          </p:cNvSpPr>
          <p:nvPr/>
        </p:nvSpPr>
        <p:spPr bwMode="auto">
          <a:xfrm>
            <a:off x="1227314" y="2571750"/>
            <a:ext cx="3696890" cy="106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需要的是对现状的把握和发现题目的意识、能力，发现问题是解决问题的第  一步，是分析问题的条件。尽可能用数据说明，并确定需要改进的主要问题。</a:t>
            </a:r>
          </a:p>
        </p:txBody>
      </p:sp>
      <p:sp>
        <p:nvSpPr>
          <p:cNvPr id="15365" name="矩形 10"/>
          <p:cNvSpPr>
            <a:spLocks noChangeArrowheads="1"/>
          </p:cNvSpPr>
          <p:nvPr/>
        </p:nvSpPr>
        <p:spPr bwMode="auto">
          <a:xfrm>
            <a:off x="1215844" y="1743730"/>
            <a:ext cx="305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PDCA——P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</a:p>
        </p:txBody>
      </p:sp>
      <p:grpSp>
        <p:nvGrpSpPr>
          <p:cNvPr id="15366" name="组合 16"/>
          <p:cNvGrpSpPr>
            <a:grpSpLocks/>
          </p:cNvGrpSpPr>
          <p:nvPr/>
        </p:nvGrpSpPr>
        <p:grpSpPr bwMode="auto">
          <a:xfrm>
            <a:off x="1316016" y="2259978"/>
            <a:ext cx="3390466" cy="323165"/>
            <a:chOff x="4936398" y="2759619"/>
            <a:chExt cx="4521431" cy="430951"/>
          </a:xfrm>
        </p:grpSpPr>
        <p:sp>
          <p:nvSpPr>
            <p:cNvPr id="12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7016111" y="697372"/>
              <a:ext cx="362005" cy="4521431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15374" name="矩形 56"/>
            <p:cNvSpPr>
              <a:spLocks noChangeArrowheads="1"/>
            </p:cNvSpPr>
            <p:nvPr/>
          </p:nvSpPr>
          <p:spPr bwMode="auto">
            <a:xfrm>
              <a:off x="4936399" y="2759619"/>
              <a:ext cx="4070646" cy="43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pPr eaLnBrk="1" hangingPunct="1"/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步骤一 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分析现状，找出问题 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105400" y="1428750"/>
            <a:ext cx="2898956" cy="2655563"/>
            <a:chOff x="5305407" y="1364883"/>
            <a:chExt cx="2898956" cy="2655563"/>
          </a:xfrm>
        </p:grpSpPr>
        <p:sp>
          <p:nvSpPr>
            <p:cNvPr id="22" name="Freeform 101"/>
            <p:cNvSpPr>
              <a:spLocks noEditPoints="1"/>
            </p:cNvSpPr>
            <p:nvPr/>
          </p:nvSpPr>
          <p:spPr bwMode="auto">
            <a:xfrm rot="21251696">
              <a:off x="6310263" y="1370245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4" name="Freeform 102"/>
            <p:cNvSpPr>
              <a:spLocks noEditPoints="1"/>
            </p:cNvSpPr>
            <p:nvPr/>
          </p:nvSpPr>
          <p:spPr bwMode="auto">
            <a:xfrm rot="19451342">
              <a:off x="6353456" y="2332305"/>
              <a:ext cx="1850907" cy="1445656"/>
            </a:xfrm>
            <a:custGeom>
              <a:avLst/>
              <a:gdLst>
                <a:gd name="T0" fmla="*/ 193 w 200"/>
                <a:gd name="T1" fmla="*/ 61 h 156"/>
                <a:gd name="T2" fmla="*/ 88 w 200"/>
                <a:gd name="T3" fmla="*/ 9 h 156"/>
                <a:gd name="T4" fmla="*/ 7 w 200"/>
                <a:gd name="T5" fmla="*/ 95 h 156"/>
                <a:gd name="T6" fmla="*/ 113 w 200"/>
                <a:gd name="T7" fmla="*/ 147 h 156"/>
                <a:gd name="T8" fmla="*/ 193 w 200"/>
                <a:gd name="T9" fmla="*/ 61 h 156"/>
                <a:gd name="T10" fmla="*/ 27 w 200"/>
                <a:gd name="T11" fmla="*/ 78 h 156"/>
                <a:gd name="T12" fmla="*/ 90 w 200"/>
                <a:gd name="T13" fmla="*/ 11 h 156"/>
                <a:gd name="T14" fmla="*/ 172 w 200"/>
                <a:gd name="T15" fmla="*/ 51 h 156"/>
                <a:gd name="T16" fmla="*/ 109 w 200"/>
                <a:gd name="T17" fmla="*/ 118 h 156"/>
                <a:gd name="T18" fmla="*/ 27 w 200"/>
                <a:gd name="T19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56">
                  <a:moveTo>
                    <a:pt x="193" y="61"/>
                  </a:moveTo>
                  <a:cubicBezTo>
                    <a:pt x="186" y="23"/>
                    <a:pt x="139" y="0"/>
                    <a:pt x="88" y="9"/>
                  </a:cubicBezTo>
                  <a:cubicBezTo>
                    <a:pt x="36" y="18"/>
                    <a:pt x="0" y="57"/>
                    <a:pt x="7" y="95"/>
                  </a:cubicBezTo>
                  <a:cubicBezTo>
                    <a:pt x="14" y="133"/>
                    <a:pt x="61" y="156"/>
                    <a:pt x="113" y="147"/>
                  </a:cubicBezTo>
                  <a:cubicBezTo>
                    <a:pt x="164" y="138"/>
                    <a:pt x="200" y="99"/>
                    <a:pt x="193" y="61"/>
                  </a:cubicBezTo>
                  <a:close/>
                  <a:moveTo>
                    <a:pt x="27" y="78"/>
                  </a:moveTo>
                  <a:cubicBezTo>
                    <a:pt x="22" y="48"/>
                    <a:pt x="50" y="18"/>
                    <a:pt x="90" y="11"/>
                  </a:cubicBezTo>
                  <a:cubicBezTo>
                    <a:pt x="130" y="4"/>
                    <a:pt x="167" y="22"/>
                    <a:pt x="172" y="51"/>
                  </a:cubicBezTo>
                  <a:cubicBezTo>
                    <a:pt x="177" y="81"/>
                    <a:pt x="149" y="111"/>
                    <a:pt x="109" y="118"/>
                  </a:cubicBezTo>
                  <a:cubicBezTo>
                    <a:pt x="69" y="125"/>
                    <a:pt x="32" y="107"/>
                    <a:pt x="27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6" name="Freeform 103"/>
            <p:cNvSpPr>
              <a:spLocks noEditPoints="1"/>
            </p:cNvSpPr>
            <p:nvPr/>
          </p:nvSpPr>
          <p:spPr bwMode="auto">
            <a:xfrm rot="1050825">
              <a:off x="5424972" y="1364883"/>
              <a:ext cx="1414482" cy="1835320"/>
            </a:xfrm>
            <a:custGeom>
              <a:avLst/>
              <a:gdLst>
                <a:gd name="T0" fmla="*/ 63 w 153"/>
                <a:gd name="T1" fmla="*/ 193 h 198"/>
                <a:gd name="T2" fmla="*/ 146 w 153"/>
                <a:gd name="T3" fmla="*/ 109 h 198"/>
                <a:gd name="T4" fmla="*/ 90 w 153"/>
                <a:gd name="T5" fmla="*/ 5 h 198"/>
                <a:gd name="T6" fmla="*/ 7 w 153"/>
                <a:gd name="T7" fmla="*/ 89 h 198"/>
                <a:gd name="T8" fmla="*/ 63 w 153"/>
                <a:gd name="T9" fmla="*/ 193 h 198"/>
                <a:gd name="T10" fmla="*/ 100 w 153"/>
                <a:gd name="T11" fmla="*/ 30 h 198"/>
                <a:gd name="T12" fmla="*/ 143 w 153"/>
                <a:gd name="T13" fmla="*/ 110 h 198"/>
                <a:gd name="T14" fmla="*/ 79 w 153"/>
                <a:gd name="T15" fmla="*/ 176 h 198"/>
                <a:gd name="T16" fmla="*/ 35 w 153"/>
                <a:gd name="T17" fmla="*/ 95 h 198"/>
                <a:gd name="T18" fmla="*/ 100 w 153"/>
                <a:gd name="T19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98">
                  <a:moveTo>
                    <a:pt x="63" y="193"/>
                  </a:moveTo>
                  <a:cubicBezTo>
                    <a:pt x="101" y="198"/>
                    <a:pt x="138" y="161"/>
                    <a:pt x="146" y="109"/>
                  </a:cubicBezTo>
                  <a:cubicBezTo>
                    <a:pt x="153" y="57"/>
                    <a:pt x="128" y="11"/>
                    <a:pt x="90" y="5"/>
                  </a:cubicBezTo>
                  <a:cubicBezTo>
                    <a:pt x="51" y="0"/>
                    <a:pt x="14" y="37"/>
                    <a:pt x="7" y="89"/>
                  </a:cubicBezTo>
                  <a:cubicBezTo>
                    <a:pt x="0" y="141"/>
                    <a:pt x="25" y="187"/>
                    <a:pt x="63" y="193"/>
                  </a:cubicBezTo>
                  <a:close/>
                  <a:moveTo>
                    <a:pt x="100" y="30"/>
                  </a:moveTo>
                  <a:cubicBezTo>
                    <a:pt x="129" y="34"/>
                    <a:pt x="149" y="70"/>
                    <a:pt x="143" y="110"/>
                  </a:cubicBezTo>
                  <a:cubicBezTo>
                    <a:pt x="137" y="151"/>
                    <a:pt x="109" y="180"/>
                    <a:pt x="79" y="176"/>
                  </a:cubicBezTo>
                  <a:cubicBezTo>
                    <a:pt x="49" y="171"/>
                    <a:pt x="29" y="135"/>
                    <a:pt x="35" y="95"/>
                  </a:cubicBezTo>
                  <a:cubicBezTo>
                    <a:pt x="41" y="55"/>
                    <a:pt x="70" y="25"/>
                    <a:pt x="10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32" name="Freeform 101"/>
            <p:cNvSpPr>
              <a:spLocks noEditPoints="1"/>
            </p:cNvSpPr>
            <p:nvPr/>
          </p:nvSpPr>
          <p:spPr bwMode="auto">
            <a:xfrm flipH="1" flipV="1">
              <a:off x="5305407" y="2282543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 rot="1745622">
              <a:off x="5897145" y="2090971"/>
              <a:ext cx="5036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plan</a:t>
              </a:r>
              <a:endParaRPr lang="zh-CN" altLang="en-US" sz="12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2317237">
              <a:off x="7075020" y="3043830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do</a:t>
              </a:r>
            </a:p>
          </p:txBody>
        </p:sp>
        <p:sp>
          <p:nvSpPr>
            <p:cNvPr id="34" name="矩形 33"/>
            <p:cNvSpPr/>
            <p:nvPr/>
          </p:nvSpPr>
          <p:spPr>
            <a:xfrm rot="18323963">
              <a:off x="6788513" y="1977620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action</a:t>
              </a:r>
            </a:p>
          </p:txBody>
        </p:sp>
        <p:sp>
          <p:nvSpPr>
            <p:cNvPr id="37" name="矩形 36"/>
            <p:cNvSpPr/>
            <p:nvPr/>
          </p:nvSpPr>
          <p:spPr>
            <a:xfrm rot="18323963">
              <a:off x="5996777" y="3127351"/>
              <a:ext cx="6030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check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56131786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908691" y="1363987"/>
            <a:ext cx="2898956" cy="2655563"/>
            <a:chOff x="5305407" y="1364883"/>
            <a:chExt cx="2898956" cy="2655563"/>
          </a:xfrm>
        </p:grpSpPr>
        <p:sp>
          <p:nvSpPr>
            <p:cNvPr id="24" name="Freeform 101"/>
            <p:cNvSpPr>
              <a:spLocks noEditPoints="1"/>
            </p:cNvSpPr>
            <p:nvPr/>
          </p:nvSpPr>
          <p:spPr bwMode="auto">
            <a:xfrm rot="21251696">
              <a:off x="6310263" y="1370245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6" name="Freeform 102"/>
            <p:cNvSpPr>
              <a:spLocks noEditPoints="1"/>
            </p:cNvSpPr>
            <p:nvPr/>
          </p:nvSpPr>
          <p:spPr bwMode="auto">
            <a:xfrm rot="19451342">
              <a:off x="6353456" y="2332305"/>
              <a:ext cx="1850907" cy="1445656"/>
            </a:xfrm>
            <a:custGeom>
              <a:avLst/>
              <a:gdLst>
                <a:gd name="T0" fmla="*/ 193 w 200"/>
                <a:gd name="T1" fmla="*/ 61 h 156"/>
                <a:gd name="T2" fmla="*/ 88 w 200"/>
                <a:gd name="T3" fmla="*/ 9 h 156"/>
                <a:gd name="T4" fmla="*/ 7 w 200"/>
                <a:gd name="T5" fmla="*/ 95 h 156"/>
                <a:gd name="T6" fmla="*/ 113 w 200"/>
                <a:gd name="T7" fmla="*/ 147 h 156"/>
                <a:gd name="T8" fmla="*/ 193 w 200"/>
                <a:gd name="T9" fmla="*/ 61 h 156"/>
                <a:gd name="T10" fmla="*/ 27 w 200"/>
                <a:gd name="T11" fmla="*/ 78 h 156"/>
                <a:gd name="T12" fmla="*/ 90 w 200"/>
                <a:gd name="T13" fmla="*/ 11 h 156"/>
                <a:gd name="T14" fmla="*/ 172 w 200"/>
                <a:gd name="T15" fmla="*/ 51 h 156"/>
                <a:gd name="T16" fmla="*/ 109 w 200"/>
                <a:gd name="T17" fmla="*/ 118 h 156"/>
                <a:gd name="T18" fmla="*/ 27 w 200"/>
                <a:gd name="T19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56">
                  <a:moveTo>
                    <a:pt x="193" y="61"/>
                  </a:moveTo>
                  <a:cubicBezTo>
                    <a:pt x="186" y="23"/>
                    <a:pt x="139" y="0"/>
                    <a:pt x="88" y="9"/>
                  </a:cubicBezTo>
                  <a:cubicBezTo>
                    <a:pt x="36" y="18"/>
                    <a:pt x="0" y="57"/>
                    <a:pt x="7" y="95"/>
                  </a:cubicBezTo>
                  <a:cubicBezTo>
                    <a:pt x="14" y="133"/>
                    <a:pt x="61" y="156"/>
                    <a:pt x="113" y="147"/>
                  </a:cubicBezTo>
                  <a:cubicBezTo>
                    <a:pt x="164" y="138"/>
                    <a:pt x="200" y="99"/>
                    <a:pt x="193" y="61"/>
                  </a:cubicBezTo>
                  <a:close/>
                  <a:moveTo>
                    <a:pt x="27" y="78"/>
                  </a:moveTo>
                  <a:cubicBezTo>
                    <a:pt x="22" y="48"/>
                    <a:pt x="50" y="18"/>
                    <a:pt x="90" y="11"/>
                  </a:cubicBezTo>
                  <a:cubicBezTo>
                    <a:pt x="130" y="4"/>
                    <a:pt x="167" y="22"/>
                    <a:pt x="172" y="51"/>
                  </a:cubicBezTo>
                  <a:cubicBezTo>
                    <a:pt x="177" y="81"/>
                    <a:pt x="149" y="111"/>
                    <a:pt x="109" y="118"/>
                  </a:cubicBezTo>
                  <a:cubicBezTo>
                    <a:pt x="69" y="125"/>
                    <a:pt x="32" y="107"/>
                    <a:pt x="27" y="7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7" name="Freeform 103"/>
            <p:cNvSpPr>
              <a:spLocks noEditPoints="1"/>
            </p:cNvSpPr>
            <p:nvPr/>
          </p:nvSpPr>
          <p:spPr bwMode="auto">
            <a:xfrm rot="1050825">
              <a:off x="5424972" y="1364883"/>
              <a:ext cx="1414482" cy="1835320"/>
            </a:xfrm>
            <a:custGeom>
              <a:avLst/>
              <a:gdLst>
                <a:gd name="T0" fmla="*/ 63 w 153"/>
                <a:gd name="T1" fmla="*/ 193 h 198"/>
                <a:gd name="T2" fmla="*/ 146 w 153"/>
                <a:gd name="T3" fmla="*/ 109 h 198"/>
                <a:gd name="T4" fmla="*/ 90 w 153"/>
                <a:gd name="T5" fmla="*/ 5 h 198"/>
                <a:gd name="T6" fmla="*/ 7 w 153"/>
                <a:gd name="T7" fmla="*/ 89 h 198"/>
                <a:gd name="T8" fmla="*/ 63 w 153"/>
                <a:gd name="T9" fmla="*/ 193 h 198"/>
                <a:gd name="T10" fmla="*/ 100 w 153"/>
                <a:gd name="T11" fmla="*/ 30 h 198"/>
                <a:gd name="T12" fmla="*/ 143 w 153"/>
                <a:gd name="T13" fmla="*/ 110 h 198"/>
                <a:gd name="T14" fmla="*/ 79 w 153"/>
                <a:gd name="T15" fmla="*/ 176 h 198"/>
                <a:gd name="T16" fmla="*/ 35 w 153"/>
                <a:gd name="T17" fmla="*/ 95 h 198"/>
                <a:gd name="T18" fmla="*/ 100 w 153"/>
                <a:gd name="T19" fmla="*/ 3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98">
                  <a:moveTo>
                    <a:pt x="63" y="193"/>
                  </a:moveTo>
                  <a:cubicBezTo>
                    <a:pt x="101" y="198"/>
                    <a:pt x="138" y="161"/>
                    <a:pt x="146" y="109"/>
                  </a:cubicBezTo>
                  <a:cubicBezTo>
                    <a:pt x="153" y="57"/>
                    <a:pt x="128" y="11"/>
                    <a:pt x="90" y="5"/>
                  </a:cubicBezTo>
                  <a:cubicBezTo>
                    <a:pt x="51" y="0"/>
                    <a:pt x="14" y="37"/>
                    <a:pt x="7" y="89"/>
                  </a:cubicBezTo>
                  <a:cubicBezTo>
                    <a:pt x="0" y="141"/>
                    <a:pt x="25" y="187"/>
                    <a:pt x="63" y="193"/>
                  </a:cubicBezTo>
                  <a:close/>
                  <a:moveTo>
                    <a:pt x="100" y="30"/>
                  </a:moveTo>
                  <a:cubicBezTo>
                    <a:pt x="129" y="34"/>
                    <a:pt x="149" y="70"/>
                    <a:pt x="143" y="110"/>
                  </a:cubicBezTo>
                  <a:cubicBezTo>
                    <a:pt x="137" y="151"/>
                    <a:pt x="109" y="180"/>
                    <a:pt x="79" y="176"/>
                  </a:cubicBezTo>
                  <a:cubicBezTo>
                    <a:pt x="49" y="171"/>
                    <a:pt x="29" y="135"/>
                    <a:pt x="35" y="95"/>
                  </a:cubicBezTo>
                  <a:cubicBezTo>
                    <a:pt x="41" y="55"/>
                    <a:pt x="70" y="25"/>
                    <a:pt x="10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8" name="Freeform 101"/>
            <p:cNvSpPr>
              <a:spLocks noEditPoints="1"/>
            </p:cNvSpPr>
            <p:nvPr/>
          </p:nvSpPr>
          <p:spPr bwMode="auto">
            <a:xfrm flipH="1" flipV="1">
              <a:off x="5305407" y="2282543"/>
              <a:ext cx="1741800" cy="1737903"/>
            </a:xfrm>
            <a:custGeom>
              <a:avLst/>
              <a:gdLst>
                <a:gd name="T0" fmla="*/ 27 w 188"/>
                <a:gd name="T1" fmla="*/ 27 h 188"/>
                <a:gd name="T2" fmla="*/ 45 w 188"/>
                <a:gd name="T3" fmla="*/ 143 h 188"/>
                <a:gd name="T4" fmla="*/ 161 w 188"/>
                <a:gd name="T5" fmla="*/ 161 h 188"/>
                <a:gd name="T6" fmla="*/ 144 w 188"/>
                <a:gd name="T7" fmla="*/ 44 h 188"/>
                <a:gd name="T8" fmla="*/ 27 w 188"/>
                <a:gd name="T9" fmla="*/ 27 h 188"/>
                <a:gd name="T10" fmla="*/ 136 w 188"/>
                <a:gd name="T11" fmla="*/ 154 h 188"/>
                <a:gd name="T12" fmla="*/ 45 w 188"/>
                <a:gd name="T13" fmla="*/ 141 h 188"/>
                <a:gd name="T14" fmla="*/ 31 w 188"/>
                <a:gd name="T15" fmla="*/ 50 h 188"/>
                <a:gd name="T16" fmla="*/ 122 w 188"/>
                <a:gd name="T17" fmla="*/ 64 h 188"/>
                <a:gd name="T18" fmla="*/ 136 w 188"/>
                <a:gd name="T19" fmla="*/ 15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188">
                  <a:moveTo>
                    <a:pt x="27" y="27"/>
                  </a:moveTo>
                  <a:cubicBezTo>
                    <a:pt x="0" y="54"/>
                    <a:pt x="8" y="106"/>
                    <a:pt x="45" y="143"/>
                  </a:cubicBezTo>
                  <a:cubicBezTo>
                    <a:pt x="81" y="180"/>
                    <a:pt x="134" y="188"/>
                    <a:pt x="161" y="161"/>
                  </a:cubicBezTo>
                  <a:cubicBezTo>
                    <a:pt x="188" y="133"/>
                    <a:pt x="180" y="81"/>
                    <a:pt x="144" y="44"/>
                  </a:cubicBezTo>
                  <a:cubicBezTo>
                    <a:pt x="107" y="7"/>
                    <a:pt x="54" y="0"/>
                    <a:pt x="27" y="27"/>
                  </a:cubicBezTo>
                  <a:close/>
                  <a:moveTo>
                    <a:pt x="136" y="154"/>
                  </a:moveTo>
                  <a:cubicBezTo>
                    <a:pt x="114" y="176"/>
                    <a:pt x="74" y="169"/>
                    <a:pt x="45" y="141"/>
                  </a:cubicBezTo>
                  <a:cubicBezTo>
                    <a:pt x="16" y="112"/>
                    <a:pt x="10" y="71"/>
                    <a:pt x="31" y="50"/>
                  </a:cubicBezTo>
                  <a:cubicBezTo>
                    <a:pt x="53" y="29"/>
                    <a:pt x="93" y="35"/>
                    <a:pt x="122" y="64"/>
                  </a:cubicBezTo>
                  <a:cubicBezTo>
                    <a:pt x="151" y="92"/>
                    <a:pt x="157" y="133"/>
                    <a:pt x="136" y="15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12" tIns="45706" rIns="91412" bIns="45706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1745622">
              <a:off x="5897145" y="2090971"/>
              <a:ext cx="5036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plan</a:t>
              </a:r>
              <a:endParaRPr lang="zh-CN" altLang="en-US" sz="1200" dirty="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 rot="2317237">
              <a:off x="7075020" y="3043830"/>
              <a:ext cx="3802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do</a:t>
              </a:r>
            </a:p>
          </p:txBody>
        </p:sp>
        <p:sp>
          <p:nvSpPr>
            <p:cNvPr id="31" name="矩形 30"/>
            <p:cNvSpPr/>
            <p:nvPr/>
          </p:nvSpPr>
          <p:spPr>
            <a:xfrm rot="18323963">
              <a:off x="6788513" y="1977620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action</a:t>
              </a:r>
            </a:p>
          </p:txBody>
        </p:sp>
        <p:sp>
          <p:nvSpPr>
            <p:cNvPr id="32" name="矩形 31"/>
            <p:cNvSpPr/>
            <p:nvPr/>
          </p:nvSpPr>
          <p:spPr>
            <a:xfrm rot="18323963">
              <a:off x="5996777" y="3127351"/>
              <a:ext cx="60305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noProof="1">
                  <a:solidFill>
                    <a:schemeClr val="accent1"/>
                  </a:solidFill>
                  <a:latin typeface="+mn-ea"/>
                  <a:cs typeface="Arial" panose="020B0604020202020204" pitchFamily="34" charset="0"/>
                </a:rPr>
                <a:t>check</a:t>
              </a:r>
            </a:p>
          </p:txBody>
        </p:sp>
      </p:grpSp>
      <p:sp>
        <p:nvSpPr>
          <p:cNvPr id="33" name="矩形 9"/>
          <p:cNvSpPr>
            <a:spLocks noChangeArrowheads="1"/>
          </p:cNvSpPr>
          <p:nvPr/>
        </p:nvSpPr>
        <p:spPr bwMode="auto">
          <a:xfrm>
            <a:off x="3811141" y="2581157"/>
            <a:ext cx="4723259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35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找准问题后分析产生问题的原因至关重要，运用头脑风暴法等多种集思广益的科学方法，把导致问题产生的所有原因统统找出来。</a:t>
            </a:r>
          </a:p>
        </p:txBody>
      </p:sp>
      <p:sp>
        <p:nvSpPr>
          <p:cNvPr id="34" name="矩形 10"/>
          <p:cNvSpPr>
            <a:spLocks noChangeArrowheads="1"/>
          </p:cNvSpPr>
          <p:nvPr/>
        </p:nvSpPr>
        <p:spPr bwMode="auto">
          <a:xfrm>
            <a:off x="3799672" y="1753137"/>
            <a:ext cx="30524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PDCA——P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阶段 </a:t>
            </a:r>
          </a:p>
        </p:txBody>
      </p:sp>
      <p:grpSp>
        <p:nvGrpSpPr>
          <p:cNvPr id="37" name="组合 16"/>
          <p:cNvGrpSpPr>
            <a:grpSpLocks/>
          </p:cNvGrpSpPr>
          <p:nvPr/>
        </p:nvGrpSpPr>
        <p:grpSpPr bwMode="auto">
          <a:xfrm>
            <a:off x="3767425" y="2267175"/>
            <a:ext cx="4609170" cy="323165"/>
            <a:chOff x="4759808" y="2756672"/>
            <a:chExt cx="6146661" cy="430951"/>
          </a:xfrm>
        </p:grpSpPr>
        <p:sp>
          <p:nvSpPr>
            <p:cNvPr id="38" name="矩形: 圆顶角 11">
              <a:extLst>
                <a:ext uri="{FF2B5EF4-FFF2-40B4-BE49-F238E27FC236}">
                  <a16:creationId xmlns="" xmlns:a16="http://schemas.microsoft.com/office/drawing/2014/main" id="{4CE0E216-97F8-497F-95DC-F33FC6F703B3}"/>
                </a:ext>
              </a:extLst>
            </p:cNvPr>
            <p:cNvSpPr/>
            <p:nvPr/>
          </p:nvSpPr>
          <p:spPr>
            <a:xfrm rot="5400000">
              <a:off x="7675331" y="38151"/>
              <a:ext cx="362005" cy="5839874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350" noProof="1"/>
            </a:p>
          </p:txBody>
        </p:sp>
        <p:sp>
          <p:nvSpPr>
            <p:cNvPr id="39" name="矩形 56"/>
            <p:cNvSpPr>
              <a:spLocks noChangeArrowheads="1"/>
            </p:cNvSpPr>
            <p:nvPr/>
          </p:nvSpPr>
          <p:spPr bwMode="auto">
            <a:xfrm>
              <a:off x="4759808" y="2756672"/>
              <a:ext cx="6146661" cy="430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itchFamily="2" charset="-122"/>
                  <a:ea typeface="等线" pitchFamily="2" charset="-122"/>
                </a:defRPr>
              </a:lvl9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步骤二 </a:t>
              </a:r>
              <a:r>
                <a:rPr lang="en-US" altLang="zh-CN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 </a:t>
              </a:r>
              <a:r>
                <a:rPr lang="zh-CN" altLang="en-US" sz="15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分析产生质量问题的各种原因或影响因素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53065720"/>
      </p:ext>
    </p:extLst>
  </p:cSld>
  <p:clrMapOvr>
    <a:masterClrMapping/>
  </p:clrMapOvr>
  <p:transition spd="med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406091957"/>
  <p:tag name="MH_LIBRARY" val="GRAPHIC"/>
  <p:tag name="MH_TYPE" val="Other"/>
  <p:tag name="MH_ORDER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Office 主题">
  <a:themeElements>
    <a:clrScheme name="自定义 11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328FB0"/>
      </a:accent1>
      <a:accent2>
        <a:srgbClr val="19D2D7"/>
      </a:accent2>
      <a:accent3>
        <a:srgbClr val="328FB0"/>
      </a:accent3>
      <a:accent4>
        <a:srgbClr val="19D2D7"/>
      </a:accent4>
      <a:accent5>
        <a:srgbClr val="328FB0"/>
      </a:accent5>
      <a:accent6>
        <a:srgbClr val="19D2D7"/>
      </a:accent6>
      <a:hlink>
        <a:srgbClr val="328FB0"/>
      </a:hlink>
      <a:folHlink>
        <a:srgbClr val="19D2D7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1562</Words>
  <Application>Microsoft Office PowerPoint</Application>
  <PresentationFormat>全屏显示(16:9)</PresentationFormat>
  <Paragraphs>211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FZHei-B01S</vt:lpstr>
      <vt:lpstr>Meiryo</vt:lpstr>
      <vt:lpstr>Microsoft JhengHei Light</vt:lpstr>
      <vt:lpstr>等线</vt:lpstr>
      <vt:lpstr>方正舒体</vt:lpstr>
      <vt:lpstr>宋体</vt:lpstr>
      <vt:lpstr>微软雅黑</vt:lpstr>
      <vt:lpstr>站酷快乐体2016修订版</vt:lpstr>
      <vt:lpstr>Arial</vt:lpstr>
      <vt:lpstr>Arial Black</vt:lpstr>
      <vt:lpstr>Calibri</vt:lpstr>
      <vt:lpstr>Calibri Light</vt:lpstr>
      <vt:lpstr>Times New Roman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2020-12-23T06:35:21Z</dcterms:modified>
</cp:coreProperties>
</file>