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07" r:id="rId2"/>
    <p:sldMasterId id="2147483713" r:id="rId3"/>
  </p:sldMasterIdLst>
  <p:notesMasterIdLst>
    <p:notesMasterId r:id="rId32"/>
  </p:notesMasterIdLst>
  <p:handoutMasterIdLst>
    <p:handoutMasterId r:id="rId33"/>
  </p:handoutMasterIdLst>
  <p:sldIdLst>
    <p:sldId id="682" r:id="rId4"/>
    <p:sldId id="683" r:id="rId5"/>
    <p:sldId id="684" r:id="rId6"/>
    <p:sldId id="658" r:id="rId7"/>
    <p:sldId id="659" r:id="rId8"/>
    <p:sldId id="660" r:id="rId9"/>
    <p:sldId id="661" r:id="rId10"/>
    <p:sldId id="662" r:id="rId11"/>
    <p:sldId id="663" r:id="rId12"/>
    <p:sldId id="689" r:id="rId13"/>
    <p:sldId id="665" r:id="rId14"/>
    <p:sldId id="666" r:id="rId15"/>
    <p:sldId id="667" r:id="rId16"/>
    <p:sldId id="668" r:id="rId17"/>
    <p:sldId id="669" r:id="rId18"/>
    <p:sldId id="670" r:id="rId19"/>
    <p:sldId id="690" r:id="rId20"/>
    <p:sldId id="672" r:id="rId21"/>
    <p:sldId id="673" r:id="rId22"/>
    <p:sldId id="674" r:id="rId23"/>
    <p:sldId id="675" r:id="rId24"/>
    <p:sldId id="676" r:id="rId25"/>
    <p:sldId id="677" r:id="rId26"/>
    <p:sldId id="678" r:id="rId27"/>
    <p:sldId id="691" r:id="rId28"/>
    <p:sldId id="680" r:id="rId29"/>
    <p:sldId id="692" r:id="rId30"/>
    <p:sldId id="693" r:id="rId31"/>
  </p:sldIdLst>
  <p:sldSz cx="12198350" cy="6858000"/>
  <p:notesSz cx="6858000" cy="9144000"/>
  <p:custDataLst>
    <p:tags r:id="rId34"/>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2" userDrawn="1">
          <p15:clr>
            <a:srgbClr val="A4A3A4"/>
          </p15:clr>
        </p15:guide>
        <p15:guide id="3" pos="531" userDrawn="1">
          <p15:clr>
            <a:srgbClr val="A4A3A4"/>
          </p15:clr>
        </p15:guide>
        <p15:guide id="5" orient="horz" pos="3657" userDrawn="1">
          <p15:clr>
            <a:srgbClr val="A4A3A4"/>
          </p15:clr>
        </p15:guide>
        <p15:guide id="6" orient="horz" pos="4292" userDrawn="1">
          <p15:clr>
            <a:srgbClr val="A4A3A4"/>
          </p15:clr>
        </p15:guide>
        <p15:guide id="10" orient="horz" pos="709" userDrawn="1">
          <p15:clr>
            <a:srgbClr val="A4A3A4"/>
          </p15:clr>
        </p15:guide>
        <p15:guide id="12" pos="7153"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4848"/>
    <a:srgbClr val="C00000"/>
    <a:srgbClr val="E6E6E6"/>
    <a:srgbClr val="161615"/>
    <a:srgbClr val="FFBA53"/>
    <a:srgbClr val="3E3B36"/>
    <a:srgbClr val="D2AE7C"/>
    <a:srgbClr val="FFC000"/>
    <a:srgbClr val="282828"/>
    <a:srgbClr val="0909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0" autoAdjust="0"/>
    <p:restoredTop sz="96314" autoAdjust="0"/>
  </p:normalViewPr>
  <p:slideViewPr>
    <p:cSldViewPr>
      <p:cViewPr varScale="1">
        <p:scale>
          <a:sx n="108" d="100"/>
          <a:sy n="108" d="100"/>
        </p:scale>
        <p:origin x="798" y="114"/>
      </p:cViewPr>
      <p:guideLst>
        <p:guide orient="horz" pos="2160"/>
        <p:guide pos="3842"/>
        <p:guide pos="531"/>
        <p:guide orient="horz" pos="3657"/>
        <p:guide orient="horz" pos="4292"/>
        <p:guide orient="horz" pos="709"/>
        <p:guide pos="7153"/>
      </p:guideLst>
    </p:cSldViewPr>
  </p:slideViewPr>
  <p:outlineViewPr>
    <p:cViewPr>
      <p:scale>
        <a:sx n="33" d="100"/>
        <a:sy n="33" d="100"/>
      </p:scale>
      <p:origin x="0" y="0"/>
    </p:cViewPr>
  </p:outlineViewPr>
  <p:notesTextViewPr>
    <p:cViewPr>
      <p:scale>
        <a:sx n="3" d="2"/>
        <a:sy n="3" d="2"/>
      </p:scale>
      <p:origin x="0" y="0"/>
    </p:cViewPr>
  </p:notesTextViewPr>
  <p:sorterViewPr>
    <p:cViewPr>
      <p:scale>
        <a:sx n="73" d="100"/>
        <a:sy n="73" d="100"/>
      </p:scale>
      <p:origin x="0" y="0"/>
    </p:cViewPr>
  </p:sorterViewPr>
  <p:notesViewPr>
    <p:cSldViewPr>
      <p:cViewPr varScale="1">
        <p:scale>
          <a:sx n="81" d="100"/>
          <a:sy n="81" d="100"/>
        </p:scale>
        <p:origin x="-20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A66804-583B-42BE-962B-441699487C40}" type="datetimeFigureOut">
              <a:rPr lang="zh-CN" altLang="en-US" smtClean="0"/>
              <a:t>2021/1/10</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20FDFD-A5D4-42F3-BCC8-12887DAA73C1}" type="slidenum">
              <a:rPr lang="zh-CN" altLang="en-US" smtClean="0"/>
              <a:t>‹#›</a:t>
            </a:fld>
            <a:endParaRPr lang="zh-CN" altLang="en-US"/>
          </a:p>
        </p:txBody>
      </p:sp>
    </p:spTree>
    <p:extLst>
      <p:ext uri="{BB962C8B-B14F-4D97-AF65-F5344CB8AC3E}">
        <p14:creationId xmlns:p14="http://schemas.microsoft.com/office/powerpoint/2010/main" val="1402497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t>2021/1/10</a:t>
            </a:fld>
            <a:endParaRPr lang="en-US"/>
          </a:p>
        </p:txBody>
      </p:sp>
      <p:sp>
        <p:nvSpPr>
          <p:cNvPr id="3076" name="Rectangle 4"/>
          <p:cNvSpPr>
            <a:spLocks noGrp="1" noRot="1" noChangeAspect="1" noChangeArrowheads="1"/>
          </p:cNvSpPr>
          <p:nvPr>
            <p:ph type="sldImg" idx="2"/>
          </p:nvPr>
        </p:nvSpPr>
        <p:spPr bwMode="auto">
          <a:xfrm>
            <a:off x="379413" y="685800"/>
            <a:ext cx="609917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t>‹#›</a:t>
            </a:fld>
            <a:endParaRPr lang="en-US"/>
          </a:p>
        </p:txBody>
      </p:sp>
    </p:spTree>
    <p:extLst>
      <p:ext uri="{BB962C8B-B14F-4D97-AF65-F5344CB8AC3E}">
        <p14:creationId xmlns:p14="http://schemas.microsoft.com/office/powerpoint/2010/main" val="20160281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4</a:t>
            </a:fld>
            <a:endParaRPr lang="zh-CN" altLang="en-US"/>
          </a:p>
        </p:txBody>
      </p:sp>
    </p:spTree>
    <p:extLst>
      <p:ext uri="{BB962C8B-B14F-4D97-AF65-F5344CB8AC3E}">
        <p14:creationId xmlns:p14="http://schemas.microsoft.com/office/powerpoint/2010/main" val="21882708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14</a:t>
            </a:fld>
            <a:endParaRPr lang="zh-CN" altLang="en-US"/>
          </a:p>
        </p:txBody>
      </p:sp>
    </p:spTree>
    <p:extLst>
      <p:ext uri="{BB962C8B-B14F-4D97-AF65-F5344CB8AC3E}">
        <p14:creationId xmlns:p14="http://schemas.microsoft.com/office/powerpoint/2010/main" val="1822720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9B768E-EB72-4C59-9398-8D4B10BC0412}" type="slidenum">
              <a:rPr lang="zh-CN" altLang="en-US" smtClean="0"/>
              <a:t>15</a:t>
            </a:fld>
            <a:endParaRPr lang="zh-CN" altLang="en-US"/>
          </a:p>
        </p:txBody>
      </p:sp>
    </p:spTree>
    <p:extLst>
      <p:ext uri="{BB962C8B-B14F-4D97-AF65-F5344CB8AC3E}">
        <p14:creationId xmlns:p14="http://schemas.microsoft.com/office/powerpoint/2010/main" val="3630254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16</a:t>
            </a:fld>
            <a:endParaRPr lang="zh-CN" altLang="en-US"/>
          </a:p>
        </p:txBody>
      </p:sp>
    </p:spTree>
    <p:extLst>
      <p:ext uri="{BB962C8B-B14F-4D97-AF65-F5344CB8AC3E}">
        <p14:creationId xmlns:p14="http://schemas.microsoft.com/office/powerpoint/2010/main" val="32510254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18</a:t>
            </a:fld>
            <a:endParaRPr lang="zh-CN" altLang="en-US"/>
          </a:p>
        </p:txBody>
      </p:sp>
    </p:spTree>
    <p:extLst>
      <p:ext uri="{BB962C8B-B14F-4D97-AF65-F5344CB8AC3E}">
        <p14:creationId xmlns:p14="http://schemas.microsoft.com/office/powerpoint/2010/main" val="17899388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19</a:t>
            </a:fld>
            <a:endParaRPr lang="zh-CN" altLang="en-US"/>
          </a:p>
        </p:txBody>
      </p:sp>
    </p:spTree>
    <p:extLst>
      <p:ext uri="{BB962C8B-B14F-4D97-AF65-F5344CB8AC3E}">
        <p14:creationId xmlns:p14="http://schemas.microsoft.com/office/powerpoint/2010/main" val="757505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20</a:t>
            </a:fld>
            <a:endParaRPr lang="zh-CN" altLang="en-US"/>
          </a:p>
        </p:txBody>
      </p:sp>
    </p:spTree>
    <p:extLst>
      <p:ext uri="{BB962C8B-B14F-4D97-AF65-F5344CB8AC3E}">
        <p14:creationId xmlns:p14="http://schemas.microsoft.com/office/powerpoint/2010/main" val="2500103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21</a:t>
            </a:fld>
            <a:endParaRPr lang="zh-CN" altLang="en-US"/>
          </a:p>
        </p:txBody>
      </p:sp>
    </p:spTree>
    <p:extLst>
      <p:ext uri="{BB962C8B-B14F-4D97-AF65-F5344CB8AC3E}">
        <p14:creationId xmlns:p14="http://schemas.microsoft.com/office/powerpoint/2010/main" val="3810911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22</a:t>
            </a:fld>
            <a:endParaRPr lang="zh-CN" altLang="en-US"/>
          </a:p>
        </p:txBody>
      </p:sp>
    </p:spTree>
    <p:extLst>
      <p:ext uri="{BB962C8B-B14F-4D97-AF65-F5344CB8AC3E}">
        <p14:creationId xmlns:p14="http://schemas.microsoft.com/office/powerpoint/2010/main" val="15868004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23</a:t>
            </a:fld>
            <a:endParaRPr lang="zh-CN" altLang="en-US"/>
          </a:p>
        </p:txBody>
      </p:sp>
    </p:spTree>
    <p:extLst>
      <p:ext uri="{BB962C8B-B14F-4D97-AF65-F5344CB8AC3E}">
        <p14:creationId xmlns:p14="http://schemas.microsoft.com/office/powerpoint/2010/main" val="11730443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24</a:t>
            </a:fld>
            <a:endParaRPr lang="zh-CN" altLang="en-US"/>
          </a:p>
        </p:txBody>
      </p:sp>
    </p:spTree>
    <p:extLst>
      <p:ext uri="{BB962C8B-B14F-4D97-AF65-F5344CB8AC3E}">
        <p14:creationId xmlns:p14="http://schemas.microsoft.com/office/powerpoint/2010/main" val="2200584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5</a:t>
            </a:fld>
            <a:endParaRPr lang="zh-CN" altLang="en-US"/>
          </a:p>
        </p:txBody>
      </p:sp>
    </p:spTree>
    <p:extLst>
      <p:ext uri="{BB962C8B-B14F-4D97-AF65-F5344CB8AC3E}">
        <p14:creationId xmlns:p14="http://schemas.microsoft.com/office/powerpoint/2010/main" val="2783250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26</a:t>
            </a:fld>
            <a:endParaRPr lang="zh-CN" altLang="en-US"/>
          </a:p>
        </p:txBody>
      </p:sp>
    </p:spTree>
    <p:extLst>
      <p:ext uri="{BB962C8B-B14F-4D97-AF65-F5344CB8AC3E}">
        <p14:creationId xmlns:p14="http://schemas.microsoft.com/office/powerpoint/2010/main" val="3139324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77356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6</a:t>
            </a:fld>
            <a:endParaRPr lang="zh-CN" altLang="en-US"/>
          </a:p>
        </p:txBody>
      </p:sp>
    </p:spTree>
    <p:extLst>
      <p:ext uri="{BB962C8B-B14F-4D97-AF65-F5344CB8AC3E}">
        <p14:creationId xmlns:p14="http://schemas.microsoft.com/office/powerpoint/2010/main" val="28793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7</a:t>
            </a:fld>
            <a:endParaRPr lang="zh-CN" altLang="en-US"/>
          </a:p>
        </p:txBody>
      </p:sp>
    </p:spTree>
    <p:extLst>
      <p:ext uri="{BB962C8B-B14F-4D97-AF65-F5344CB8AC3E}">
        <p14:creationId xmlns:p14="http://schemas.microsoft.com/office/powerpoint/2010/main" val="2951909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8</a:t>
            </a:fld>
            <a:endParaRPr lang="zh-CN" altLang="en-US"/>
          </a:p>
        </p:txBody>
      </p:sp>
    </p:spTree>
    <p:extLst>
      <p:ext uri="{BB962C8B-B14F-4D97-AF65-F5344CB8AC3E}">
        <p14:creationId xmlns:p14="http://schemas.microsoft.com/office/powerpoint/2010/main" val="4068608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9</a:t>
            </a:fld>
            <a:endParaRPr lang="zh-CN" altLang="en-US"/>
          </a:p>
        </p:txBody>
      </p:sp>
    </p:spTree>
    <p:extLst>
      <p:ext uri="{BB962C8B-B14F-4D97-AF65-F5344CB8AC3E}">
        <p14:creationId xmlns:p14="http://schemas.microsoft.com/office/powerpoint/2010/main" val="2734883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11</a:t>
            </a:fld>
            <a:endParaRPr lang="zh-CN" altLang="en-US"/>
          </a:p>
        </p:txBody>
      </p:sp>
    </p:spTree>
    <p:extLst>
      <p:ext uri="{BB962C8B-B14F-4D97-AF65-F5344CB8AC3E}">
        <p14:creationId xmlns:p14="http://schemas.microsoft.com/office/powerpoint/2010/main" val="3111408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9B768E-EB72-4C59-9398-8D4B10BC0412}" type="slidenum">
              <a:rPr lang="zh-CN" altLang="en-US" smtClean="0"/>
              <a:t>12</a:t>
            </a:fld>
            <a:endParaRPr lang="zh-CN" altLang="en-US"/>
          </a:p>
        </p:txBody>
      </p:sp>
    </p:spTree>
    <p:extLst>
      <p:ext uri="{BB962C8B-B14F-4D97-AF65-F5344CB8AC3E}">
        <p14:creationId xmlns:p14="http://schemas.microsoft.com/office/powerpoint/2010/main" val="3719091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3625"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79B768E-EB72-4C59-9398-8D4B10BC0412}" type="slidenum">
              <a:rPr lang="zh-CN" altLang="en-US" smtClean="0"/>
              <a:t>13</a:t>
            </a:fld>
            <a:endParaRPr lang="zh-CN" altLang="en-US"/>
          </a:p>
        </p:txBody>
      </p:sp>
    </p:spTree>
    <p:extLst>
      <p:ext uri="{BB962C8B-B14F-4D97-AF65-F5344CB8AC3E}">
        <p14:creationId xmlns:p14="http://schemas.microsoft.com/office/powerpoint/2010/main" val="38037798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2B2B4F4A-0E21-465C-A51C-D0936D69545F}"/>
              </a:ext>
            </a:extLst>
          </p:cNvPr>
          <p:cNvSpPr/>
          <p:nvPr userDrawn="1"/>
        </p:nvSpPr>
        <p:spPr>
          <a:xfrm>
            <a:off x="410543" y="260648"/>
            <a:ext cx="3312368" cy="584775"/>
          </a:xfrm>
          <a:prstGeom prst="rect">
            <a:avLst/>
          </a:prstGeom>
        </p:spPr>
        <p:txBody>
          <a:bodyPr wrap="square">
            <a:spAutoFit/>
          </a:bodyPr>
          <a:lstStyle/>
          <a:p>
            <a:pPr marL="0" marR="0" lvl="0" indent="0" algn="dist" defTabSz="45720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rPr>
              <a:t>01</a:t>
            </a:r>
            <a:r>
              <a:rPr kumimoji="0" lang="zh-CN" altLang="en-US" sz="3200" b="0" i="0" u="none" strike="noStrike" kern="1200" cap="none" spc="0" normalizeH="0" baseline="0" noProof="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rPr>
              <a:t>劳动法</a:t>
            </a:r>
            <a:r>
              <a:rPr kumimoji="0" lang="zh-CN" altLang="en-US" sz="3200" b="0" i="0" u="none" strike="noStrike" kern="1200" cap="none" spc="0" normalizeH="0" baseline="0" noProof="0" dirty="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rPr>
              <a:t>概述</a:t>
            </a:r>
            <a:endParaRPr kumimoji="0" lang="en-US" altLang="zh-CN" sz="3200" b="0" i="0" u="none" strike="noStrike" kern="1200" cap="none" spc="0" normalizeH="0" baseline="0" noProof="0" dirty="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3200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283" y="1709739"/>
            <a:ext cx="10521077"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283" y="4589464"/>
            <a:ext cx="1052107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06010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636" y="1825625"/>
            <a:ext cx="518429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5415" y="1825625"/>
            <a:ext cx="518429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5305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225" y="365126"/>
            <a:ext cx="10521077"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226" y="1681163"/>
            <a:ext cx="51604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226" y="2505075"/>
            <a:ext cx="516047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5414" y="1681163"/>
            <a:ext cx="51858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5414" y="2505075"/>
            <a:ext cx="51858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5914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05706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1100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200"/>
            <a:ext cx="3934285"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887" y="987426"/>
            <a:ext cx="617541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226" y="2057400"/>
            <a:ext cx="393428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49617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200"/>
            <a:ext cx="3934285"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887" y="987426"/>
            <a:ext cx="6175415"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226" y="2057400"/>
            <a:ext cx="393428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62208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269366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9444" y="365125"/>
            <a:ext cx="2630269"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637" y="365125"/>
            <a:ext cx="7738328"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4346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405C780-4DD9-48B5-B501-A8D752F2BA58}"/>
              </a:ext>
            </a:extLst>
          </p:cNvPr>
          <p:cNvSpPr/>
          <p:nvPr userDrawn="1"/>
        </p:nvSpPr>
        <p:spPr>
          <a:xfrm>
            <a:off x="410543" y="260648"/>
            <a:ext cx="4536504" cy="1077218"/>
          </a:xfrm>
          <a:prstGeom prst="rect">
            <a:avLst/>
          </a:prstGeom>
        </p:spPr>
        <p:txBody>
          <a:bodyPr wrap="square">
            <a:spAutoFit/>
          </a:bodyPr>
          <a:lstStyle/>
          <a:p>
            <a:pPr marL="0" marR="0" lvl="0" indent="0" algn="dist" defTabSz="45720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rPr>
              <a:t>02</a:t>
            </a:r>
            <a:r>
              <a:rPr kumimoji="0" lang="zh-CN" altLang="en-US" sz="3200" b="0" i="0" u="none" strike="noStrike" kern="1200" cap="none" spc="0" normalizeH="0" baseline="0" noProof="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rPr>
              <a:t>劳动者的主要权利</a:t>
            </a:r>
          </a:p>
          <a:p>
            <a:pPr marL="0" marR="0" lvl="0" indent="0" algn="dist" defTabSz="457200" rtl="0" eaLnBrk="1" fontAlgn="auto" latinLnBrk="0" hangingPunct="1">
              <a:lnSpc>
                <a:spcPct val="100000"/>
              </a:lnSpc>
              <a:spcBef>
                <a:spcPct val="0"/>
              </a:spcBef>
              <a:spcAft>
                <a:spcPts val="0"/>
              </a:spcAft>
              <a:buClrTx/>
              <a:buSzTx/>
              <a:buFontTx/>
              <a:buNone/>
              <a:tabLst/>
              <a:defRPr/>
            </a:pPr>
            <a:endParaRPr kumimoji="0" lang="en-US" altLang="zh-CN" sz="3200" b="0" i="0" u="none" strike="noStrike" kern="1200" cap="none" spc="0" normalizeH="0" baseline="0" noProof="0" dirty="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156222847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F19D1DA4-737D-4CBD-8646-D80BD6A9B7DE}"/>
              </a:ext>
            </a:extLst>
          </p:cNvPr>
          <p:cNvSpPr/>
          <p:nvPr userDrawn="1"/>
        </p:nvSpPr>
        <p:spPr>
          <a:xfrm>
            <a:off x="410543" y="260648"/>
            <a:ext cx="2664296" cy="1077218"/>
          </a:xfrm>
          <a:prstGeom prst="rect">
            <a:avLst/>
          </a:prstGeom>
        </p:spPr>
        <p:txBody>
          <a:bodyPr wrap="square">
            <a:spAutoFit/>
          </a:bodyPr>
          <a:lstStyle/>
          <a:p>
            <a:pPr marL="0" marR="0" lvl="0" indent="0" algn="dist" defTabSz="45720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rPr>
              <a:t>03</a:t>
            </a:r>
            <a:r>
              <a:rPr kumimoji="0" lang="zh-CN" altLang="en-US" sz="3200" b="0" i="0" u="none" strike="noStrike" kern="1200" cap="none" spc="0" normalizeH="0" baseline="0" noProof="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rPr>
              <a:t>劳动合同</a:t>
            </a:r>
          </a:p>
          <a:p>
            <a:pPr marL="0" marR="0" lvl="0" indent="0" algn="dist" defTabSz="457200" rtl="0" eaLnBrk="1" fontAlgn="auto" latinLnBrk="0" hangingPunct="1">
              <a:lnSpc>
                <a:spcPct val="100000"/>
              </a:lnSpc>
              <a:spcBef>
                <a:spcPct val="0"/>
              </a:spcBef>
              <a:spcAft>
                <a:spcPts val="0"/>
              </a:spcAft>
              <a:buClrTx/>
              <a:buSzTx/>
              <a:buFontTx/>
              <a:buNone/>
              <a:tabLst/>
              <a:defRPr/>
            </a:pPr>
            <a:endParaRPr kumimoji="0" lang="en-US" altLang="zh-CN" sz="3200" b="0" i="0" u="none" strike="noStrike" kern="1200" cap="none" spc="0" normalizeH="0" baseline="0" noProof="0" dirty="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4833726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A1DAF1DB-3FB8-43B6-8500-D68CD968E399}"/>
              </a:ext>
            </a:extLst>
          </p:cNvPr>
          <p:cNvSpPr/>
          <p:nvPr userDrawn="1"/>
        </p:nvSpPr>
        <p:spPr>
          <a:xfrm>
            <a:off x="410543" y="260648"/>
            <a:ext cx="3744416" cy="1077218"/>
          </a:xfrm>
          <a:prstGeom prst="rect">
            <a:avLst/>
          </a:prstGeom>
        </p:spPr>
        <p:txBody>
          <a:bodyPr wrap="square">
            <a:spAutoFit/>
          </a:bodyPr>
          <a:lstStyle/>
          <a:p>
            <a:pPr marL="0" marR="0" lvl="0" indent="0" algn="dist" defTabSz="45720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rPr>
              <a:t>04</a:t>
            </a:r>
            <a:r>
              <a:rPr kumimoji="0" lang="zh-CN" altLang="en-US" sz="3200" b="0" i="0" u="none" strike="noStrike" kern="1200" cap="none" spc="0" normalizeH="0" baseline="0" noProof="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rPr>
              <a:t>社会保险制度</a:t>
            </a:r>
          </a:p>
          <a:p>
            <a:pPr marL="0" marR="0" lvl="0" indent="0" algn="dist" defTabSz="457200" rtl="0" eaLnBrk="1" fontAlgn="auto" latinLnBrk="0" hangingPunct="1">
              <a:lnSpc>
                <a:spcPct val="100000"/>
              </a:lnSpc>
              <a:spcBef>
                <a:spcPct val="0"/>
              </a:spcBef>
              <a:spcAft>
                <a:spcPts val="0"/>
              </a:spcAft>
              <a:buClrTx/>
              <a:buSzTx/>
              <a:buFontTx/>
              <a:buNone/>
              <a:tabLst/>
              <a:defRPr/>
            </a:pPr>
            <a:endParaRPr kumimoji="0" lang="en-US" altLang="zh-CN" sz="3200" b="0" i="0" u="none" strike="noStrike" kern="1200" cap="none" spc="0" normalizeH="0" baseline="0" noProof="0" dirty="0">
              <a:ln>
                <a:noFill/>
              </a:ln>
              <a:solidFill>
                <a:schemeClr val="accent3"/>
              </a:solidFill>
              <a:effectLst/>
              <a:uLnTx/>
              <a:uFillTx/>
              <a:latin typeface="汉仪雅酷黑 75W" panose="020B0804020202020204" pitchFamily="34" charset="-122"/>
              <a:ea typeface="汉仪雅酷黑 75W" panose="020B0804020202020204" pitchFamily="34" charset="-122"/>
              <a:cs typeface="+mn-ea"/>
              <a:sym typeface="+mn-lt"/>
            </a:endParaRPr>
          </a:p>
        </p:txBody>
      </p:sp>
    </p:spTree>
    <p:extLst>
      <p:ext uri="{BB962C8B-B14F-4D97-AF65-F5344CB8AC3E}">
        <p14:creationId xmlns:p14="http://schemas.microsoft.com/office/powerpoint/2010/main" val="80056787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40DE4129-4A4B-4FCC-B021-919AA26BCE1E}"/>
              </a:ext>
            </a:extLst>
          </p:cNvPr>
          <p:cNvSpPr/>
          <p:nvPr userDrawn="1"/>
        </p:nvSpPr>
        <p:spPr bwMode="auto">
          <a:xfrm>
            <a:off x="0" y="0"/>
            <a:ext cx="12198350" cy="6858000"/>
          </a:xfrm>
          <a:prstGeom prst="rect">
            <a:avLst/>
          </a:prstGeom>
          <a:solidFill>
            <a:schemeClr val="accent3"/>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28192457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33829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82E79E5E-7F43-4560-B0AC-DA1EAA3584BE}"/>
              </a:ext>
            </a:extLst>
          </p:cNvPr>
          <p:cNvSpPr/>
          <p:nvPr userDrawn="1"/>
        </p:nvSpPr>
        <p:spPr bwMode="auto">
          <a:xfrm>
            <a:off x="-803" y="0"/>
            <a:ext cx="12199153" cy="6858000"/>
          </a:xfrm>
          <a:prstGeom prst="rect">
            <a:avLst/>
          </a:prstGeom>
          <a:solidFill>
            <a:srgbClr val="D94848"/>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pic>
        <p:nvPicPr>
          <p:cNvPr id="4" name="图片 3">
            <a:extLst>
              <a:ext uri="{FF2B5EF4-FFF2-40B4-BE49-F238E27FC236}">
                <a16:creationId xmlns="" xmlns:a16="http://schemas.microsoft.com/office/drawing/2014/main" id="{01B0C76B-08D3-46DA-AAC0-0ECE364119D8}"/>
              </a:ext>
            </a:extLst>
          </p:cNvPr>
          <p:cNvPicPr>
            <a:picLocks noChangeAspect="1"/>
          </p:cNvPicPr>
          <p:nvPr userDrawn="1"/>
        </p:nvPicPr>
        <p:blipFill>
          <a:blip r:embed="rId2" cstate="print">
            <a:biLevel thresh="25000"/>
            <a:extLst>
              <a:ext uri="{28A0092B-C50C-407E-A947-70E740481C1C}">
                <a14:useLocalDpi xmlns:a14="http://schemas.microsoft.com/office/drawing/2010/main" val="0"/>
              </a:ext>
            </a:extLst>
          </a:blip>
          <a:stretch>
            <a:fillRect/>
          </a:stretch>
        </p:blipFill>
        <p:spPr>
          <a:xfrm>
            <a:off x="4473117" y="1512167"/>
            <a:ext cx="3252117" cy="1791374"/>
          </a:xfrm>
          <a:prstGeom prst="rect">
            <a:avLst/>
          </a:prstGeom>
        </p:spPr>
      </p:pic>
      <p:grpSp>
        <p:nvGrpSpPr>
          <p:cNvPr id="6" name="组合 5">
            <a:extLst>
              <a:ext uri="{FF2B5EF4-FFF2-40B4-BE49-F238E27FC236}">
                <a16:creationId xmlns="" xmlns:a16="http://schemas.microsoft.com/office/drawing/2014/main" id="{A20321F8-E520-440B-A831-903E3A9F8D95}"/>
              </a:ext>
            </a:extLst>
          </p:cNvPr>
          <p:cNvGrpSpPr/>
          <p:nvPr userDrawn="1"/>
        </p:nvGrpSpPr>
        <p:grpSpPr>
          <a:xfrm>
            <a:off x="-9754" y="2060847"/>
            <a:ext cx="12208104" cy="4797153"/>
            <a:chOff x="-9754" y="2060847"/>
            <a:chExt cx="12208104" cy="4797153"/>
          </a:xfrm>
        </p:grpSpPr>
        <p:pic>
          <p:nvPicPr>
            <p:cNvPr id="3" name="图片 2">
              <a:extLst>
                <a:ext uri="{FF2B5EF4-FFF2-40B4-BE49-F238E27FC236}">
                  <a16:creationId xmlns="" xmlns:a16="http://schemas.microsoft.com/office/drawing/2014/main" id="{90FFF70E-5CC9-4D89-8E60-80A1A43484AE}"/>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18890" b="11455"/>
            <a:stretch/>
          </p:blipFill>
          <p:spPr>
            <a:xfrm>
              <a:off x="-9754" y="2060847"/>
              <a:ext cx="12198350" cy="4248473"/>
            </a:xfrm>
            <a:prstGeom prst="rect">
              <a:avLst/>
            </a:prstGeom>
          </p:spPr>
        </p:pic>
        <p:sp>
          <p:nvSpPr>
            <p:cNvPr id="5" name="矩形 4">
              <a:extLst>
                <a:ext uri="{FF2B5EF4-FFF2-40B4-BE49-F238E27FC236}">
                  <a16:creationId xmlns="" xmlns:a16="http://schemas.microsoft.com/office/drawing/2014/main" id="{DE4BE5FA-B3B3-486E-96A1-0C9CD009D07D}"/>
                </a:ext>
              </a:extLst>
            </p:cNvPr>
            <p:cNvSpPr/>
            <p:nvPr userDrawn="1"/>
          </p:nvSpPr>
          <p:spPr>
            <a:xfrm>
              <a:off x="-9754" y="6093296"/>
              <a:ext cx="12208104" cy="7647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00904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750"/>
                                        <p:tgtEl>
                                          <p:spTgt spid="2"/>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750"/>
                                        <p:tgtEl>
                                          <p:spTgt spid="6"/>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750" fill="hold"/>
                                        <p:tgtEl>
                                          <p:spTgt spid="4"/>
                                        </p:tgtEl>
                                        <p:attrNameLst>
                                          <p:attrName>ppt_w</p:attrName>
                                        </p:attrNameLst>
                                      </p:cBhvr>
                                      <p:tavLst>
                                        <p:tav tm="0">
                                          <p:val>
                                            <p:fltVal val="0"/>
                                          </p:val>
                                        </p:tav>
                                        <p:tav tm="100000">
                                          <p:val>
                                            <p:strVal val="#ppt_w"/>
                                          </p:val>
                                        </p:tav>
                                      </p:tavLst>
                                    </p:anim>
                                    <p:anim calcmode="lin" valueType="num">
                                      <p:cBhvr>
                                        <p:cTn id="16" dur="750" fill="hold"/>
                                        <p:tgtEl>
                                          <p:spTgt spid="4"/>
                                        </p:tgtEl>
                                        <p:attrNameLst>
                                          <p:attrName>ppt_h</p:attrName>
                                        </p:attrNameLst>
                                      </p:cBhvr>
                                      <p:tavLst>
                                        <p:tav tm="0">
                                          <p:val>
                                            <p:fltVal val="0"/>
                                          </p:val>
                                        </p:tav>
                                        <p:tav tm="100000">
                                          <p:val>
                                            <p:strVal val="#ppt_h"/>
                                          </p:val>
                                        </p:tav>
                                      </p:tavLst>
                                    </p:anim>
                                    <p:animEffect transition="in" filter="fade">
                                      <p:cBhvr>
                                        <p:cTn id="1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4743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794" y="1122363"/>
            <a:ext cx="9148763"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794"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84960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FFFFF"/>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993E28F4-7717-457E-BBB0-B313FA58CA16}"/>
              </a:ext>
            </a:extLst>
          </p:cNvPr>
          <p:cNvSpPr/>
          <p:nvPr userDrawn="1"/>
        </p:nvSpPr>
        <p:spPr bwMode="auto">
          <a:xfrm>
            <a:off x="0" y="0"/>
            <a:ext cx="12198350" cy="6858000"/>
          </a:xfrm>
          <a:prstGeom prst="rect">
            <a:avLst/>
          </a:prstGeom>
          <a:solidFill>
            <a:srgbClr val="FFFFFF"/>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nvGrpSpPr>
          <p:cNvPr id="4" name="组合 3"/>
          <p:cNvGrpSpPr/>
          <p:nvPr userDrawn="1"/>
        </p:nvGrpSpPr>
        <p:grpSpPr>
          <a:xfrm>
            <a:off x="-803" y="0"/>
            <a:ext cx="12199153" cy="6858000"/>
            <a:chOff x="-803" y="0"/>
            <a:chExt cx="12199153" cy="6858000"/>
          </a:xfrm>
        </p:grpSpPr>
        <p:sp>
          <p:nvSpPr>
            <p:cNvPr id="5" name="矩形 4"/>
            <p:cNvSpPr/>
            <p:nvPr userDrawn="1"/>
          </p:nvSpPr>
          <p:spPr bwMode="auto">
            <a:xfrm>
              <a:off x="-803" y="0"/>
              <a:ext cx="12199153" cy="6858000"/>
            </a:xfrm>
            <a:prstGeom prst="rect">
              <a:avLst/>
            </a:prstGeom>
            <a:solidFill>
              <a:srgbClr val="D94848"/>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 name="矩形 5"/>
            <p:cNvSpPr/>
            <p:nvPr userDrawn="1"/>
          </p:nvSpPr>
          <p:spPr bwMode="auto">
            <a:xfrm>
              <a:off x="446547" y="886652"/>
              <a:ext cx="11305256" cy="5566683"/>
            </a:xfrm>
            <a:prstGeom prst="rect">
              <a:avLst/>
            </a:prstGeom>
            <a:solidFill>
              <a:schemeClr val="accent3"/>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cSld>
  <p:clrMap bg1="lt1" tx1="dk1" bg2="lt2" tx2="dk2" accent1="accent1" accent2="accent2" accent3="accent3" accent4="accent4" accent5="accent5" accent6="accent6" hlink="hlink" folHlink="folHlink"/>
  <p:sldLayoutIdLst>
    <p:sldLayoutId id="2147483650" r:id="rId1"/>
    <p:sldLayoutId id="2147483689" r:id="rId2"/>
    <p:sldLayoutId id="2147483690" r:id="rId3"/>
    <p:sldLayoutId id="2147483691" r:id="rId4"/>
    <p:sldLayoutId id="2147483688" r:id="rId5"/>
    <p:sldLayoutId id="2147483712" r:id="rId6"/>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56772469"/>
      </p:ext>
    </p:extLst>
  </p:cSld>
  <p:clrMap bg1="lt1" tx1="dk1" bg2="lt2" tx2="dk2" accent1="accent1" accent2="accent2" accent3="accent3" accent4="accent4" accent5="accent5" accent6="accent6" hlink="hlink" folHlink="folHlink"/>
  <p:sldLayoutIdLst>
    <p:sldLayoutId id="2147483708" r:id="rId1"/>
    <p:sldLayoutId id="214748370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637" y="365126"/>
            <a:ext cx="10521077"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637" y="1825625"/>
            <a:ext cx="10521077"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636" y="6356351"/>
            <a:ext cx="27446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2021/1/10</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704" y="6356351"/>
            <a:ext cx="411694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5085" y="6356351"/>
            <a:ext cx="274462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67693954"/>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xml"/><Relationship Id="rId7" Type="http://schemas.openxmlformats.org/officeDocument/2006/relationships/image" Target="../media/image4.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8.xml"/><Relationship Id="rId5" Type="http://schemas.openxmlformats.org/officeDocument/2006/relationships/tags" Target="../tags/tag6.xml"/><Relationship Id="rId4" Type="http://schemas.openxmlformats.org/officeDocument/2006/relationships/tags" Target="../tags/tag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4.svg"/><Relationship Id="rId5" Type="http://schemas.openxmlformats.org/officeDocument/2006/relationships/image" Target="../media/image12.png"/><Relationship Id="rId4"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8.svg"/><Relationship Id="rId5" Type="http://schemas.openxmlformats.org/officeDocument/2006/relationships/image" Target="../media/image14.png"/><Relationship Id="rId4"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tags" Target="../tags/tag18.xml"/><Relationship Id="rId7" Type="http://schemas.openxmlformats.org/officeDocument/2006/relationships/notesSlide" Target="../notesSlides/notesSlide14.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Layout" Target="../slideLayouts/slideLayout3.xml"/><Relationship Id="rId5" Type="http://schemas.openxmlformats.org/officeDocument/2006/relationships/tags" Target="../tags/tag20.xml"/><Relationship Id="rId4" Type="http://schemas.openxmlformats.org/officeDocument/2006/relationships/tags" Target="../tags/tag19.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18.png"/><Relationship Id="rId5" Type="http://schemas.openxmlformats.org/officeDocument/2006/relationships/notesSlide" Target="../notesSlides/notesSlide19.xml"/><Relationship Id="rId4"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26.xml"/><Relationship Id="rId7" Type="http://schemas.openxmlformats.org/officeDocument/2006/relationships/image" Target="../media/image4.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8.xml"/><Relationship Id="rId5" Type="http://schemas.openxmlformats.org/officeDocument/2006/relationships/tags" Target="../tags/tag28.xml"/><Relationship Id="rId4" Type="http://schemas.openxmlformats.org/officeDocument/2006/relationships/tags" Target="../tags/tag27.xml"/></Relationships>
</file>

<file path=ppt/slides/_rels/slide2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9.xml"/><Relationship Id="rId7" Type="http://schemas.openxmlformats.org/officeDocument/2006/relationships/notesSlide" Target="../notesSlides/notesSlide6.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Layout" Target="../slideLayouts/slideLayout1.xml"/><Relationship Id="rId5" Type="http://schemas.openxmlformats.org/officeDocument/2006/relationships/tags" Target="../tags/tag11.xml"/><Relationship Id="rId4"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7" cstate="print">
            <a:extLst>
              <a:ext uri="{BEBA8EAE-BF5A-486C-A8C5-ECC9F3942E4B}">
                <a14:imgProps xmlns:a14="http://schemas.microsoft.com/office/drawing/2010/main">
                  <a14:imgLayer>
                    <a14:imgEffect>
                      <a14:brightnessContrast bright="-15000"/>
                    </a14:imgEffect>
                  </a14:imgLayer>
                </a14:imgProps>
              </a:ext>
              <a:ext uri="{28A0092B-C50C-407E-A947-70E740481C1C}">
                <a14:useLocalDpi xmlns:a14="http://schemas.microsoft.com/office/drawing/2010/main" val="0"/>
              </a:ext>
            </a:extLst>
          </a:blip>
          <a:stretch>
            <a:fillRect/>
          </a:stretch>
        </p:blipFill>
        <p:spPr>
          <a:xfrm>
            <a:off x="3175" y="0"/>
            <a:ext cx="12192000" cy="6858000"/>
          </a:xfrm>
          <a:prstGeom prst="rect">
            <a:avLst/>
          </a:prstGeom>
        </p:spPr>
      </p:pic>
      <p:pic>
        <p:nvPicPr>
          <p:cNvPr id="26" name="图片 25"/>
          <p:cNvPicPr>
            <a:picLocks noChangeAspect="1"/>
          </p:cNvPicPr>
          <p:nvPr/>
        </p:nvPicPr>
        <p:blipFill rotWithShape="1">
          <a:blip r:embed="rId8" cstate="print">
            <a:extLst>
              <a:ext uri="{BEBA8EAE-BF5A-486C-A8C5-ECC9F3942E4B}">
                <a14:imgProps xmlns:a14="http://schemas.microsoft.com/office/drawing/2010/main">
                  <a14:imgLayer>
                    <a14:imgEffect>
                      <a14:brightnessContrast bright="-7000"/>
                    </a14:imgEffect>
                  </a14:imgLayer>
                </a14:imgProps>
              </a:ext>
              <a:ext uri="{28A0092B-C50C-407E-A947-70E740481C1C}">
                <a14:useLocalDpi xmlns:a14="http://schemas.microsoft.com/office/drawing/2010/main" val="0"/>
              </a:ext>
            </a:extLst>
          </a:blip>
          <a:srcRect t="27917" b="12500"/>
          <a:stretch/>
        </p:blipFill>
        <p:spPr>
          <a:xfrm>
            <a:off x="3175" y="3225800"/>
            <a:ext cx="12192000" cy="3632200"/>
          </a:xfrm>
          <a:prstGeom prst="rect">
            <a:avLst/>
          </a:prstGeom>
        </p:spPr>
      </p:pic>
      <p:sp>
        <p:nvSpPr>
          <p:cNvPr id="11" name="矩形 10">
            <a:extLst>
              <a:ext uri="{FF2B5EF4-FFF2-40B4-BE49-F238E27FC236}">
                <a16:creationId xmlns="" xmlns:a16="http://schemas.microsoft.com/office/drawing/2014/main" id="{22B2CB75-E20A-4880-83D6-B2B7CE8D89FC}"/>
              </a:ext>
            </a:extLst>
          </p:cNvPr>
          <p:cNvSpPr/>
          <p:nvPr/>
        </p:nvSpPr>
        <p:spPr>
          <a:xfrm>
            <a:off x="1922711" y="349003"/>
            <a:ext cx="8352928" cy="353759"/>
          </a:xfrm>
          <a:prstGeom prst="rect">
            <a:avLst/>
          </a:prstGeom>
          <a:ln>
            <a:noFill/>
          </a:ln>
        </p:spPr>
        <p:txBody>
          <a:bodyPr wrap="square">
            <a:spAutoFit/>
          </a:bodyPr>
          <a:lstStyle/>
          <a:p>
            <a:pPr algn="dist" defTabSz="456971">
              <a:defRPr/>
            </a:pP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践</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行</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工</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匠</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精</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神</a:t>
            </a:r>
            <a:endParaRPr lang="zh-CN" altLang="en-US" sz="1699" dirty="0">
              <a:solidFill>
                <a:schemeClr val="bg1"/>
              </a:solidFill>
              <a:latin typeface="汉仪雅酷黑 75W" panose="020B0804020202020204" pitchFamily="34" charset="-122"/>
              <a:ea typeface="汉仪雅酷黑 75W" panose="020B0804020202020204" pitchFamily="34" charset="-122"/>
              <a:cs typeface="+mn-ea"/>
              <a:sym typeface="+mn-lt"/>
            </a:endParaRPr>
          </a:p>
        </p:txBody>
      </p:sp>
      <p:sp>
        <p:nvSpPr>
          <p:cNvPr id="12" name="矩形 11">
            <a:extLst>
              <a:ext uri="{FF2B5EF4-FFF2-40B4-BE49-F238E27FC236}">
                <a16:creationId xmlns="" xmlns:a16="http://schemas.microsoft.com/office/drawing/2014/main" id="{61AA60AB-8997-4EFF-8D96-2BA708D5FDF3}"/>
              </a:ext>
            </a:extLst>
          </p:cNvPr>
          <p:cNvSpPr/>
          <p:nvPr/>
        </p:nvSpPr>
        <p:spPr>
          <a:xfrm>
            <a:off x="4483989" y="4866201"/>
            <a:ext cx="3230373" cy="276999"/>
          </a:xfrm>
          <a:prstGeom prst="rect">
            <a:avLst/>
          </a:prstGeom>
        </p:spPr>
        <p:txBody>
          <a:bodyPr wrap="none">
            <a:spAutoFit/>
          </a:bodyPr>
          <a:lstStyle/>
          <a:p>
            <a:pPr algn="ctr" defTabSz="456971">
              <a:defRPr/>
            </a:pP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汇报时间：</a:t>
            </a:r>
            <a:r>
              <a:rPr lang="en-US" altLang="zh-CN" sz="1200" dirty="0" err="1">
                <a:solidFill>
                  <a:schemeClr val="bg1"/>
                </a:solidFill>
                <a:latin typeface="汉仪雅酷黑 75W" panose="020B0804020202020204" pitchFamily="34" charset="-122"/>
                <a:ea typeface="汉仪雅酷黑 75W" panose="020B0804020202020204" pitchFamily="34" charset="-122"/>
                <a:cs typeface="+mn-ea"/>
                <a:sym typeface="+mn-lt"/>
              </a:rPr>
              <a:t>xxxx</a:t>
            </a: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年</a:t>
            </a:r>
            <a:r>
              <a:rPr lang="en-US" altLang="zh-CN" sz="1200" dirty="0">
                <a:solidFill>
                  <a:schemeClr val="bg1"/>
                </a:solidFill>
                <a:latin typeface="汉仪雅酷黑 75W" panose="020B0804020202020204" pitchFamily="34" charset="-122"/>
                <a:ea typeface="汉仪雅酷黑 75W" panose="020B0804020202020204" pitchFamily="34" charset="-122"/>
                <a:cs typeface="+mn-ea"/>
                <a:sym typeface="+mn-lt"/>
              </a:rPr>
              <a:t>xxx</a:t>
            </a: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月   汇报人</a:t>
            </a:r>
            <a:r>
              <a:rPr lang="zh-CN" altLang="en-US" sz="1200" dirty="0" smtClean="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优</a:t>
            </a:r>
            <a:r>
              <a:rPr lang="zh-CN" altLang="en-US" sz="1200" dirty="0" smtClean="0">
                <a:solidFill>
                  <a:schemeClr val="bg1"/>
                </a:solidFill>
                <a:latin typeface="汉仪雅酷黑 75W" panose="020B0804020202020204" pitchFamily="34" charset="-122"/>
                <a:ea typeface="汉仪雅酷黑 75W" panose="020B0804020202020204" pitchFamily="34" charset="-122"/>
                <a:cs typeface="+mn-ea"/>
                <a:sym typeface="+mn-lt"/>
              </a:rPr>
              <a:t>品</a:t>
            </a:r>
            <a:r>
              <a:rPr lang="en-US" altLang="zh-CN" sz="1200" dirty="0" smtClean="0">
                <a:solidFill>
                  <a:schemeClr val="bg1"/>
                </a:solidFill>
                <a:latin typeface="汉仪雅酷黑 75W" panose="020B0804020202020204" pitchFamily="34" charset="-122"/>
                <a:ea typeface="汉仪雅酷黑 75W" panose="020B0804020202020204" pitchFamily="34" charset="-122"/>
                <a:cs typeface="+mn-ea"/>
                <a:sym typeface="+mn-lt"/>
              </a:rPr>
              <a:t>PPT</a:t>
            </a:r>
            <a:endPar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nvGrpSpPr>
          <p:cNvPr id="13" name="组合 12">
            <a:extLst>
              <a:ext uri="{FF2B5EF4-FFF2-40B4-BE49-F238E27FC236}">
                <a16:creationId xmlns="" xmlns:a16="http://schemas.microsoft.com/office/drawing/2014/main" id="{8A53E1FC-BE34-44AE-8485-B2A7872B0673}"/>
              </a:ext>
            </a:extLst>
          </p:cNvPr>
          <p:cNvGrpSpPr/>
          <p:nvPr/>
        </p:nvGrpSpPr>
        <p:grpSpPr>
          <a:xfrm>
            <a:off x="5349965" y="4232434"/>
            <a:ext cx="1498421" cy="430567"/>
            <a:chOff x="3965502" y="1879809"/>
            <a:chExt cx="1193100" cy="342834"/>
          </a:xfrm>
          <a:solidFill>
            <a:schemeClr val="bg1"/>
          </a:solidFill>
        </p:grpSpPr>
        <p:sp>
          <p:nvSpPr>
            <p:cNvPr id="14" name="PA-dark-star-shape_15445">
              <a:extLst>
                <a:ext uri="{FF2B5EF4-FFF2-40B4-BE49-F238E27FC236}">
                  <a16:creationId xmlns="" xmlns:a16="http://schemas.microsoft.com/office/drawing/2014/main" id="{F643E514-49EE-4856-B86A-F692DB896230}"/>
                </a:ext>
              </a:extLst>
            </p:cNvPr>
            <p:cNvSpPr>
              <a:spLocks noChangeAspect="1"/>
            </p:cNvSpPr>
            <p:nvPr>
              <p:custDataLst>
                <p:tags r:id="rId1"/>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sp>
          <p:nvSpPr>
            <p:cNvPr id="15" name="PA-dark-star-shape_15445">
              <a:extLst>
                <a:ext uri="{FF2B5EF4-FFF2-40B4-BE49-F238E27FC236}">
                  <a16:creationId xmlns="" xmlns:a16="http://schemas.microsoft.com/office/drawing/2014/main" id="{C4B74773-D6DC-45F4-B7C9-4F0E9AB2D36B}"/>
                </a:ext>
              </a:extLst>
            </p:cNvPr>
            <p:cNvSpPr>
              <a:spLocks noChangeAspect="1"/>
            </p:cNvSpPr>
            <p:nvPr>
              <p:custDataLst>
                <p:tags r:id="rId2"/>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sp>
          <p:nvSpPr>
            <p:cNvPr id="16" name="PA-dark-star-shape_15445">
              <a:extLst>
                <a:ext uri="{FF2B5EF4-FFF2-40B4-BE49-F238E27FC236}">
                  <a16:creationId xmlns="" xmlns:a16="http://schemas.microsoft.com/office/drawing/2014/main" id="{9B1C51F1-266C-4685-AA7C-50DDCB1538DD}"/>
                </a:ext>
              </a:extLst>
            </p:cNvPr>
            <p:cNvSpPr>
              <a:spLocks noChangeAspect="1"/>
            </p:cNvSpPr>
            <p:nvPr>
              <p:custDataLst>
                <p:tags r:id="rId3"/>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sp>
          <p:nvSpPr>
            <p:cNvPr id="17" name="PA-dark-star-shape_15445">
              <a:extLst>
                <a:ext uri="{FF2B5EF4-FFF2-40B4-BE49-F238E27FC236}">
                  <a16:creationId xmlns="" xmlns:a16="http://schemas.microsoft.com/office/drawing/2014/main" id="{09FF64D5-1D97-4867-8E3D-5C38684DEAA7}"/>
                </a:ext>
              </a:extLst>
            </p:cNvPr>
            <p:cNvSpPr>
              <a:spLocks noChangeAspect="1"/>
            </p:cNvSpPr>
            <p:nvPr>
              <p:custDataLst>
                <p:tags r:id="rId4"/>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sp>
          <p:nvSpPr>
            <p:cNvPr id="18" name="PA-dark-star-shape_15445">
              <a:extLst>
                <a:ext uri="{FF2B5EF4-FFF2-40B4-BE49-F238E27FC236}">
                  <a16:creationId xmlns="" xmlns:a16="http://schemas.microsoft.com/office/drawing/2014/main" id="{B4462766-08C3-420B-8B96-91E49A32D4BE}"/>
                </a:ext>
              </a:extLst>
            </p:cNvPr>
            <p:cNvSpPr>
              <a:spLocks noChangeAspect="1"/>
            </p:cNvSpPr>
            <p:nvPr>
              <p:custDataLst>
                <p:tags r:id="rId5"/>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grpSp>
      <p:sp>
        <p:nvSpPr>
          <p:cNvPr id="27" name="矩形 26"/>
          <p:cNvSpPr/>
          <p:nvPr/>
        </p:nvSpPr>
        <p:spPr>
          <a:xfrm>
            <a:off x="3074762" y="1340768"/>
            <a:ext cx="6048826" cy="1862048"/>
          </a:xfrm>
          <a:prstGeom prst="rect">
            <a:avLst/>
          </a:prstGeom>
        </p:spPr>
        <p:txBody>
          <a:bodyPr wrap="square">
            <a:spAutoFit/>
          </a:bodyPr>
          <a:lstStyle/>
          <a:p>
            <a:pPr algn="dist"/>
            <a:r>
              <a:rPr lang="zh-CN" altLang="en-US" sz="11500" b="1">
                <a:solidFill>
                  <a:schemeClr val="bg1"/>
                </a:solidFill>
                <a:latin typeface="汉仪雅酷黑 75W" panose="020B0804020202020204" pitchFamily="34" charset="-122"/>
                <a:ea typeface="汉仪雅酷黑 75W" panose="020B0804020202020204" pitchFamily="34" charset="-122"/>
              </a:rPr>
              <a:t>劳动法</a:t>
            </a:r>
            <a:endParaRPr lang="en-US" altLang="zh-CN" sz="11500" b="1">
              <a:solidFill>
                <a:schemeClr val="bg1"/>
              </a:solidFill>
              <a:latin typeface="汉仪雅酷黑 75W" panose="020B0804020202020204" pitchFamily="34" charset="-122"/>
              <a:ea typeface="汉仪雅酷黑 75W" panose="020B0804020202020204" pitchFamily="34" charset="-122"/>
            </a:endParaRPr>
          </a:p>
        </p:txBody>
      </p:sp>
      <p:grpSp>
        <p:nvGrpSpPr>
          <p:cNvPr id="32" name="组合 31"/>
          <p:cNvGrpSpPr/>
          <p:nvPr/>
        </p:nvGrpSpPr>
        <p:grpSpPr>
          <a:xfrm>
            <a:off x="2715143" y="3070049"/>
            <a:ext cx="6768064" cy="830997"/>
            <a:chOff x="3288378" y="3349448"/>
            <a:chExt cx="5615245" cy="830997"/>
          </a:xfrm>
        </p:grpSpPr>
        <p:sp>
          <p:nvSpPr>
            <p:cNvPr id="9" name="矩形 8"/>
            <p:cNvSpPr/>
            <p:nvPr/>
          </p:nvSpPr>
          <p:spPr>
            <a:xfrm>
              <a:off x="3288378" y="3349448"/>
              <a:ext cx="5615245" cy="830997"/>
            </a:xfrm>
            <a:prstGeom prst="rect">
              <a:avLst/>
            </a:prstGeom>
          </p:spPr>
          <p:txBody>
            <a:bodyPr wrap="square">
              <a:spAutoFit/>
            </a:bodyPr>
            <a:lstStyle/>
            <a:p>
              <a:pPr algn="dist"/>
              <a:r>
                <a:rPr lang="zh-CN" altLang="en-US" sz="4800" b="1" dirty="0">
                  <a:solidFill>
                    <a:schemeClr val="bg1"/>
                  </a:solidFill>
                  <a:latin typeface="汉仪雅酷黑 75W" panose="020B0804020202020204" pitchFamily="34" charset="-122"/>
                  <a:ea typeface="汉仪雅酷黑 75W" panose="020B0804020202020204" pitchFamily="34" charset="-122"/>
                </a:rPr>
                <a:t>普法</a:t>
              </a:r>
              <a:r>
                <a:rPr lang="zh-CN" altLang="en-US" sz="4800" b="1" dirty="0" smtClean="0">
                  <a:solidFill>
                    <a:schemeClr val="bg1"/>
                  </a:solidFill>
                  <a:latin typeface="汉仪雅酷黑 75W" panose="020B0804020202020204" pitchFamily="34" charset="-122"/>
                  <a:ea typeface="汉仪雅酷黑 75W" panose="020B0804020202020204" pitchFamily="34" charset="-122"/>
                </a:rPr>
                <a:t>宣传</a:t>
              </a:r>
              <a:r>
                <a:rPr lang="zh-CN" altLang="en-US" sz="4800" b="1" dirty="0">
                  <a:solidFill>
                    <a:schemeClr val="bg1"/>
                  </a:solidFill>
                  <a:latin typeface="汉仪雅酷黑 75W" panose="020B0804020202020204" pitchFamily="34" charset="-122"/>
                  <a:ea typeface="汉仪雅酷黑 75W" panose="020B0804020202020204" pitchFamily="34" charset="-122"/>
                </a:rPr>
                <a:t>课件教育</a:t>
              </a:r>
            </a:p>
          </p:txBody>
        </p:sp>
        <p:grpSp>
          <p:nvGrpSpPr>
            <p:cNvPr id="31" name="组合 30"/>
            <p:cNvGrpSpPr/>
            <p:nvPr/>
          </p:nvGrpSpPr>
          <p:grpSpPr>
            <a:xfrm>
              <a:off x="3396000" y="3354388"/>
              <a:ext cx="5400000" cy="787957"/>
              <a:chOff x="3435350" y="3392488"/>
              <a:chExt cx="5400000" cy="787957"/>
            </a:xfrm>
          </p:grpSpPr>
          <p:cxnSp>
            <p:nvCxnSpPr>
              <p:cNvPr id="29" name="直接连接符 28"/>
              <p:cNvCxnSpPr/>
              <p:nvPr/>
            </p:nvCxnSpPr>
            <p:spPr>
              <a:xfrm>
                <a:off x="3435350" y="3392488"/>
                <a:ext cx="5400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435350" y="4180445"/>
                <a:ext cx="5400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913095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750"/>
                                        <p:tgtEl>
                                          <p:spTgt spid="25"/>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750"/>
                                        <p:tgtEl>
                                          <p:spTgt spid="26"/>
                                        </p:tgtEl>
                                      </p:cBhvr>
                                    </p:animEffect>
                                    <p:anim calcmode="lin" valueType="num">
                                      <p:cBhvr>
                                        <p:cTn id="12" dur="750" fill="hold"/>
                                        <p:tgtEl>
                                          <p:spTgt spid="26"/>
                                        </p:tgtEl>
                                        <p:attrNameLst>
                                          <p:attrName>ppt_x</p:attrName>
                                        </p:attrNameLst>
                                      </p:cBhvr>
                                      <p:tavLst>
                                        <p:tav tm="0">
                                          <p:val>
                                            <p:strVal val="#ppt_x"/>
                                          </p:val>
                                        </p:tav>
                                        <p:tav tm="100000">
                                          <p:val>
                                            <p:strVal val="#ppt_x"/>
                                          </p:val>
                                        </p:tav>
                                      </p:tavLst>
                                    </p:anim>
                                    <p:anim calcmode="lin" valueType="num">
                                      <p:cBhvr>
                                        <p:cTn id="13" dur="750" fill="hold"/>
                                        <p:tgtEl>
                                          <p:spTgt spid="2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750" fill="hold"/>
                                        <p:tgtEl>
                                          <p:spTgt spid="27"/>
                                        </p:tgtEl>
                                        <p:attrNameLst>
                                          <p:attrName>ppt_w</p:attrName>
                                        </p:attrNameLst>
                                      </p:cBhvr>
                                      <p:tavLst>
                                        <p:tav tm="0">
                                          <p:val>
                                            <p:fltVal val="0"/>
                                          </p:val>
                                        </p:tav>
                                        <p:tav tm="100000">
                                          <p:val>
                                            <p:strVal val="#ppt_w"/>
                                          </p:val>
                                        </p:tav>
                                      </p:tavLst>
                                    </p:anim>
                                    <p:anim calcmode="lin" valueType="num">
                                      <p:cBhvr>
                                        <p:cTn id="18" dur="750" fill="hold"/>
                                        <p:tgtEl>
                                          <p:spTgt spid="27"/>
                                        </p:tgtEl>
                                        <p:attrNameLst>
                                          <p:attrName>ppt_h</p:attrName>
                                        </p:attrNameLst>
                                      </p:cBhvr>
                                      <p:tavLst>
                                        <p:tav tm="0">
                                          <p:val>
                                            <p:fltVal val="0"/>
                                          </p:val>
                                        </p:tav>
                                        <p:tav tm="100000">
                                          <p:val>
                                            <p:strVal val="#ppt_h"/>
                                          </p:val>
                                        </p:tav>
                                      </p:tavLst>
                                    </p:anim>
                                    <p:animEffect transition="in" filter="fade">
                                      <p:cBhvr>
                                        <p:cTn id="19" dur="750"/>
                                        <p:tgtEl>
                                          <p:spTgt spid="27"/>
                                        </p:tgtEl>
                                      </p:cBhvr>
                                    </p:animEffect>
                                  </p:childTnLst>
                                </p:cTn>
                              </p:par>
                            </p:childTnLst>
                          </p:cTn>
                        </p:par>
                        <p:par>
                          <p:cTn id="20" fill="hold">
                            <p:stCondLst>
                              <p:cond delay="2250"/>
                            </p:stCondLst>
                            <p:childTnLst>
                              <p:par>
                                <p:cTn id="21" presetID="22" presetClass="entr" presetSubtype="4"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down)">
                                      <p:cBhvr>
                                        <p:cTn id="23" dur="750"/>
                                        <p:tgtEl>
                                          <p:spTgt spid="32"/>
                                        </p:tgtEl>
                                      </p:cBhvr>
                                    </p:animEffect>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750"/>
                                        <p:tgtEl>
                                          <p:spTgt spid="11"/>
                                        </p:tgtEl>
                                      </p:cBhvr>
                                    </p:animEffect>
                                  </p:childTnLst>
                                </p:cTn>
                              </p:par>
                            </p:childTnLst>
                          </p:cTn>
                        </p:par>
                        <p:par>
                          <p:cTn id="28" fill="hold">
                            <p:stCondLst>
                              <p:cond delay="3750"/>
                            </p:stCondLst>
                            <p:childTnLst>
                              <p:par>
                                <p:cTn id="29" presetID="45"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750"/>
                                        <p:tgtEl>
                                          <p:spTgt spid="13"/>
                                        </p:tgtEl>
                                      </p:cBhvr>
                                    </p:animEffect>
                                    <p:anim calcmode="lin" valueType="num">
                                      <p:cBhvr>
                                        <p:cTn id="32" dur="750" fill="hold"/>
                                        <p:tgtEl>
                                          <p:spTgt spid="13"/>
                                        </p:tgtEl>
                                        <p:attrNameLst>
                                          <p:attrName>ppt_w</p:attrName>
                                        </p:attrNameLst>
                                      </p:cBhvr>
                                      <p:tavLst>
                                        <p:tav tm="0" fmla="#ppt_w*sin(2.5*pi*$)">
                                          <p:val>
                                            <p:fltVal val="0"/>
                                          </p:val>
                                        </p:tav>
                                        <p:tav tm="100000">
                                          <p:val>
                                            <p:fltVal val="1"/>
                                          </p:val>
                                        </p:tav>
                                      </p:tavLst>
                                    </p:anim>
                                    <p:anim calcmode="lin" valueType="num">
                                      <p:cBhvr>
                                        <p:cTn id="33" dur="750" fill="hold"/>
                                        <p:tgtEl>
                                          <p:spTgt spid="13"/>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71D5A565-28B9-43CC-94B5-51EE99C9380B}"/>
              </a:ext>
            </a:extLst>
          </p:cNvPr>
          <p:cNvSpPr txBox="1"/>
          <p:nvPr/>
        </p:nvSpPr>
        <p:spPr>
          <a:xfrm>
            <a:off x="5648318" y="868495"/>
            <a:ext cx="901714" cy="749107"/>
          </a:xfrm>
          <a:prstGeom prst="rect">
            <a:avLst/>
          </a:prstGeom>
          <a:noFill/>
          <a:ln w="117475">
            <a:noFill/>
          </a:ln>
        </p:spPr>
        <p:txBody>
          <a:bodyPr wrap="none" rtlCol="0">
            <a:prstTxWarp prst="textPlain">
              <a:avLst/>
            </a:prstTxWarp>
            <a:spAutoFit/>
          </a:bodyPr>
          <a:lstStyle/>
          <a:p>
            <a:pPr defTabSz="457200" fontAlgn="auto">
              <a:spcBef>
                <a:spcPts val="0"/>
              </a:spcBef>
              <a:spcAft>
                <a:spcPts val="0"/>
              </a:spcAft>
              <a:defRPr/>
            </a:pPr>
            <a:r>
              <a:rPr lang="en-US" altLang="zh-CN" sz="1200" spc="100">
                <a:solidFill>
                  <a:prstClr val="white"/>
                </a:solidFill>
                <a:latin typeface="汉仪雅酷黑 75W" panose="020B0804020202020204" pitchFamily="34" charset="-122"/>
                <a:ea typeface="汉仪雅酷黑 75W" panose="020B0804020202020204" pitchFamily="34" charset="-122"/>
                <a:cs typeface="+mn-ea"/>
                <a:sym typeface="+mn-lt"/>
              </a:rPr>
              <a:t>02</a:t>
            </a:r>
            <a:endParaRPr lang="zh-CN" altLang="en-US" sz="1200" spc="100" dirty="0">
              <a:solidFill>
                <a:prstClr val="white"/>
              </a:solidFill>
              <a:latin typeface="汉仪雅酷黑 75W" panose="020B0804020202020204" pitchFamily="34" charset="-122"/>
              <a:ea typeface="汉仪雅酷黑 75W" panose="020B0804020202020204" pitchFamily="34" charset="-122"/>
              <a:cs typeface="+mn-ea"/>
              <a:sym typeface="+mn-lt"/>
            </a:endParaRPr>
          </a:p>
        </p:txBody>
      </p:sp>
      <p:sp>
        <p:nvSpPr>
          <p:cNvPr id="4" name="矩形 3">
            <a:extLst>
              <a:ext uri="{FF2B5EF4-FFF2-40B4-BE49-F238E27FC236}">
                <a16:creationId xmlns="" xmlns:a16="http://schemas.microsoft.com/office/drawing/2014/main" id="{A1849665-A116-45F6-930E-EFA3580439D4}"/>
              </a:ext>
            </a:extLst>
          </p:cNvPr>
          <p:cNvSpPr/>
          <p:nvPr/>
        </p:nvSpPr>
        <p:spPr>
          <a:xfrm>
            <a:off x="3794919" y="3708321"/>
            <a:ext cx="4752528" cy="584775"/>
          </a:xfrm>
          <a:prstGeom prst="rect">
            <a:avLst/>
          </a:prstGeom>
        </p:spPr>
        <p:txBody>
          <a:bodyPr wrap="square">
            <a:spAutoFit/>
          </a:bodyPr>
          <a:lstStyle/>
          <a:p>
            <a:pPr algn="dist" defTabSz="457200">
              <a:defRPr/>
            </a:pPr>
            <a:r>
              <a:rPr lang="en-US" altLang="zh-CN" sz="320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rPr>
              <a:t>Main rights of workers</a:t>
            </a:r>
            <a:endParaRPr lang="en-US" altLang="zh-CN" sz="3200" dirty="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endParaRPr>
          </a:p>
        </p:txBody>
      </p:sp>
      <p:sp>
        <p:nvSpPr>
          <p:cNvPr id="5" name="矩形 4">
            <a:extLst>
              <a:ext uri="{FF2B5EF4-FFF2-40B4-BE49-F238E27FC236}">
                <a16:creationId xmlns="" xmlns:a16="http://schemas.microsoft.com/office/drawing/2014/main" id="{1CE88F5A-A0D1-4264-B79F-70367769A792}"/>
              </a:ext>
            </a:extLst>
          </p:cNvPr>
          <p:cNvSpPr/>
          <p:nvPr/>
        </p:nvSpPr>
        <p:spPr>
          <a:xfrm>
            <a:off x="2858815" y="2821832"/>
            <a:ext cx="6480720" cy="1015663"/>
          </a:xfrm>
          <a:prstGeom prst="rect">
            <a:avLst/>
          </a:prstGeom>
        </p:spPr>
        <p:txBody>
          <a:bodyPr wrap="square">
            <a:spAutoFit/>
          </a:bodyPr>
          <a:lstStyle/>
          <a:p>
            <a:pPr algn="dist" defTabSz="457200">
              <a:defRPr/>
            </a:pPr>
            <a:r>
              <a:rPr lang="zh-CN" altLang="en-US" sz="600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rPr>
              <a:t>劳动者的主要权利</a:t>
            </a:r>
            <a:endParaRPr lang="zh-CN" altLang="en-US" sz="6000" dirty="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endParaRPr>
          </a:p>
        </p:txBody>
      </p:sp>
      <p:sp>
        <p:nvSpPr>
          <p:cNvPr id="7" name="矩形 6"/>
          <p:cNvSpPr/>
          <p:nvPr/>
        </p:nvSpPr>
        <p:spPr>
          <a:xfrm>
            <a:off x="-9754" y="6093296"/>
            <a:ext cx="12208104" cy="7647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7891744"/>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750"/>
                                        <p:tgtEl>
                                          <p:spTgt spid="3"/>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21F6ED45-9574-4851-84C2-492977FD98B0}"/>
              </a:ext>
            </a:extLst>
          </p:cNvPr>
          <p:cNvGrpSpPr/>
          <p:nvPr/>
        </p:nvGrpSpPr>
        <p:grpSpPr>
          <a:xfrm>
            <a:off x="944179" y="1394643"/>
            <a:ext cx="8755397" cy="1674317"/>
            <a:chOff x="944179" y="1394643"/>
            <a:chExt cx="8755397" cy="1674317"/>
          </a:xfrm>
        </p:grpSpPr>
        <p:grpSp>
          <p:nvGrpSpPr>
            <p:cNvPr id="3" name="组合 2">
              <a:extLst>
                <a:ext uri="{FF2B5EF4-FFF2-40B4-BE49-F238E27FC236}">
                  <a16:creationId xmlns="" xmlns:a16="http://schemas.microsoft.com/office/drawing/2014/main" id="{7013CBE0-EB9B-4904-BE42-3916FF79AFBC}"/>
                </a:ext>
              </a:extLst>
            </p:cNvPr>
            <p:cNvGrpSpPr/>
            <p:nvPr/>
          </p:nvGrpSpPr>
          <p:grpSpPr>
            <a:xfrm>
              <a:off x="944179" y="1686198"/>
              <a:ext cx="1429988" cy="792088"/>
              <a:chOff x="1272357" y="2654633"/>
              <a:chExt cx="1429988" cy="792088"/>
            </a:xfrm>
          </p:grpSpPr>
          <p:sp>
            <p:nvSpPr>
              <p:cNvPr id="2" name="矩形 1">
                <a:extLst>
                  <a:ext uri="{FF2B5EF4-FFF2-40B4-BE49-F238E27FC236}">
                    <a16:creationId xmlns="" xmlns:a16="http://schemas.microsoft.com/office/drawing/2014/main" id="{39187FC0-5BB3-459A-B562-A879D4B07212}"/>
                  </a:ext>
                </a:extLst>
              </p:cNvPr>
              <p:cNvSpPr/>
              <p:nvPr/>
            </p:nvSpPr>
            <p:spPr bwMode="auto">
              <a:xfrm>
                <a:off x="1290258" y="2654633"/>
                <a:ext cx="1224136" cy="792088"/>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0" name="文本框 9">
                <a:extLst>
                  <a:ext uri="{FF2B5EF4-FFF2-40B4-BE49-F238E27FC236}">
                    <a16:creationId xmlns="" xmlns:a16="http://schemas.microsoft.com/office/drawing/2014/main" id="{4F11A0FF-4D3B-4A50-B05F-437263961F8B}"/>
                  </a:ext>
                </a:extLst>
              </p:cNvPr>
              <p:cNvSpPr txBox="1"/>
              <p:nvPr/>
            </p:nvSpPr>
            <p:spPr>
              <a:xfrm>
                <a:off x="1272357" y="2850622"/>
                <a:ext cx="1429988" cy="400110"/>
              </a:xfrm>
              <a:prstGeom prst="rect">
                <a:avLst/>
              </a:prstGeom>
              <a:noFill/>
            </p:spPr>
            <p:txBody>
              <a:bodyPr wrap="square">
                <a:spAutoFit/>
              </a:bodyPr>
              <a:lstStyle/>
              <a:p>
                <a:pPr>
                  <a:lnSpc>
                    <a:spcPts val="2400"/>
                  </a:lnSpc>
                </a:pPr>
                <a:r>
                  <a:rPr lang="zh-CN" altLang="en-US" sz="2000" b="1" dirty="0">
                    <a:solidFill>
                      <a:schemeClr val="accent3"/>
                    </a:solidFill>
                    <a:latin typeface="+mn-lt"/>
                    <a:ea typeface="+mn-ea"/>
                    <a:cs typeface="+mn-ea"/>
                    <a:sym typeface="+mn-lt"/>
                  </a:rPr>
                  <a:t>工作时间</a:t>
                </a:r>
                <a:endParaRPr lang="en-US" altLang="zh-CN" sz="2000" b="1" dirty="0">
                  <a:solidFill>
                    <a:schemeClr val="accent3"/>
                  </a:solidFill>
                  <a:latin typeface="+mn-lt"/>
                  <a:ea typeface="+mn-ea"/>
                  <a:cs typeface="+mn-ea"/>
                  <a:sym typeface="+mn-lt"/>
                </a:endParaRPr>
              </a:p>
            </p:txBody>
          </p:sp>
        </p:grpSp>
        <p:grpSp>
          <p:nvGrpSpPr>
            <p:cNvPr id="7" name="组合 6">
              <a:extLst>
                <a:ext uri="{FF2B5EF4-FFF2-40B4-BE49-F238E27FC236}">
                  <a16:creationId xmlns="" xmlns:a16="http://schemas.microsoft.com/office/drawing/2014/main" id="{1EEE7465-20F1-4F00-B1C6-6A640AA0B533}"/>
                </a:ext>
              </a:extLst>
            </p:cNvPr>
            <p:cNvGrpSpPr/>
            <p:nvPr/>
          </p:nvGrpSpPr>
          <p:grpSpPr>
            <a:xfrm>
              <a:off x="2374167" y="1394643"/>
              <a:ext cx="7325409" cy="1674317"/>
              <a:chOff x="2374167" y="1394643"/>
              <a:chExt cx="7325409" cy="1674317"/>
            </a:xfrm>
          </p:grpSpPr>
          <p:sp>
            <p:nvSpPr>
              <p:cNvPr id="46" name="文本框 45">
                <a:extLst>
                  <a:ext uri="{FF2B5EF4-FFF2-40B4-BE49-F238E27FC236}">
                    <a16:creationId xmlns="" xmlns:a16="http://schemas.microsoft.com/office/drawing/2014/main" id="{CEF1F4C7-CBA8-42FE-8703-EC5CEF2D70A5}"/>
                  </a:ext>
                </a:extLst>
              </p:cNvPr>
              <p:cNvSpPr txBox="1"/>
              <p:nvPr/>
            </p:nvSpPr>
            <p:spPr>
              <a:xfrm>
                <a:off x="2642791" y="1529939"/>
                <a:ext cx="4620966" cy="400110"/>
              </a:xfrm>
              <a:prstGeom prst="rect">
                <a:avLst/>
              </a:prstGeom>
              <a:noFill/>
            </p:spPr>
            <p:txBody>
              <a:bodyPr wrap="square" rtlCol="0">
                <a:spAutoFit/>
              </a:bodyPr>
              <a:lstStyle/>
              <a:p>
                <a:pPr algn="ctr" fontAlgn="auto">
                  <a:spcBef>
                    <a:spcPts val="0"/>
                  </a:spcBef>
                  <a:spcAft>
                    <a:spcPts val="0"/>
                  </a:spcAft>
                  <a:defRPr/>
                </a:pPr>
                <a:r>
                  <a:rPr lang="zh-CN" altLang="en-US" sz="2000" b="1" spc="600" dirty="0">
                    <a:solidFill>
                      <a:schemeClr val="accent2"/>
                    </a:solidFill>
                    <a:latin typeface="+mn-lt"/>
                    <a:ea typeface="+mn-ea"/>
                    <a:cs typeface="+mn-ea"/>
                    <a:sym typeface="+mn-lt"/>
                  </a:rPr>
                  <a:t>我一天应该工作多长时间？</a:t>
                </a:r>
                <a:endParaRPr lang="en-US" altLang="zh-CN" sz="2000" b="1" spc="600" dirty="0">
                  <a:solidFill>
                    <a:schemeClr val="accent2"/>
                  </a:solidFill>
                  <a:latin typeface="+mn-lt"/>
                  <a:ea typeface="+mn-ea"/>
                  <a:cs typeface="+mn-ea"/>
                  <a:sym typeface="+mn-lt"/>
                </a:endParaRPr>
              </a:p>
            </p:txBody>
          </p:sp>
          <p:sp>
            <p:nvSpPr>
              <p:cNvPr id="17" name="PA-文本框 72">
                <a:extLst>
                  <a:ext uri="{FF2B5EF4-FFF2-40B4-BE49-F238E27FC236}">
                    <a16:creationId xmlns="" xmlns:a16="http://schemas.microsoft.com/office/drawing/2014/main" id="{316CF865-449F-4AE8-A1BD-F3C86A8D6C97}"/>
                  </a:ext>
                </a:extLst>
              </p:cNvPr>
              <p:cNvSpPr txBox="1"/>
              <p:nvPr>
                <p:custDataLst>
                  <p:tags r:id="rId2"/>
                </p:custDataLst>
              </p:nvPr>
            </p:nvSpPr>
            <p:spPr>
              <a:xfrm>
                <a:off x="2642792" y="1857616"/>
                <a:ext cx="7056784" cy="922147"/>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marL="285750" indent="-285750">
                  <a:lnSpc>
                    <a:spcPct val="200000"/>
                  </a:lnSpc>
                  <a:buFont typeface="Wingdings" panose="05000000000000000000" pitchFamily="2" charset="2"/>
                  <a:buChar char="Ø"/>
                </a:pPr>
                <a:r>
                  <a:rPr lang="en-US" altLang="zh-CN" sz="1600" dirty="0">
                    <a:latin typeface="+mn-lt"/>
                    <a:ea typeface="+mn-ea"/>
                    <a:cs typeface="+mn-ea"/>
                    <a:sym typeface="+mn-lt"/>
                  </a:rPr>
                  <a:t>48</a:t>
                </a:r>
                <a:r>
                  <a:rPr lang="zh-CN" altLang="en-US" sz="1600" dirty="0">
                    <a:latin typeface="+mn-lt"/>
                    <a:ea typeface="+mn-ea"/>
                    <a:cs typeface="+mn-ea"/>
                    <a:sym typeface="+mn-lt"/>
                  </a:rPr>
                  <a:t>小时（建国以来）</a:t>
                </a:r>
                <a:r>
                  <a:rPr lang="en-US" altLang="zh-CN" sz="1600" dirty="0">
                    <a:latin typeface="+mn-lt"/>
                    <a:ea typeface="+mn-ea"/>
                    <a:cs typeface="+mn-ea"/>
                    <a:sym typeface="+mn-lt"/>
                  </a:rPr>
                  <a:t>——44</a:t>
                </a:r>
                <a:r>
                  <a:rPr lang="zh-CN" altLang="en-US" sz="1600" dirty="0">
                    <a:latin typeface="+mn-lt"/>
                    <a:ea typeface="+mn-ea"/>
                    <a:cs typeface="+mn-ea"/>
                    <a:sym typeface="+mn-lt"/>
                  </a:rPr>
                  <a:t>小时（</a:t>
                </a:r>
                <a:r>
                  <a:rPr lang="en-US" altLang="zh-CN" sz="1600" dirty="0">
                    <a:latin typeface="+mn-lt"/>
                    <a:ea typeface="+mn-ea"/>
                    <a:cs typeface="+mn-ea"/>
                    <a:sym typeface="+mn-lt"/>
                  </a:rPr>
                  <a:t>1994</a:t>
                </a:r>
                <a:r>
                  <a:rPr lang="zh-CN" altLang="en-US" sz="1600" dirty="0">
                    <a:latin typeface="+mn-lt"/>
                    <a:ea typeface="+mn-ea"/>
                    <a:cs typeface="+mn-ea"/>
                    <a:sym typeface="+mn-lt"/>
                  </a:rPr>
                  <a:t>年</a:t>
                </a:r>
                <a:r>
                  <a:rPr lang="en-US" altLang="zh-CN" sz="1600" dirty="0">
                    <a:latin typeface="+mn-lt"/>
                    <a:ea typeface="+mn-ea"/>
                    <a:cs typeface="+mn-ea"/>
                    <a:sym typeface="+mn-lt"/>
                  </a:rPr>
                  <a:t>3</a:t>
                </a:r>
                <a:r>
                  <a:rPr lang="zh-CN" altLang="en-US" sz="1600" dirty="0">
                    <a:latin typeface="+mn-lt"/>
                    <a:ea typeface="+mn-ea"/>
                    <a:cs typeface="+mn-ea"/>
                    <a:sym typeface="+mn-lt"/>
                  </a:rPr>
                  <a:t>月</a:t>
                </a:r>
                <a:r>
                  <a:rPr lang="en-US" altLang="zh-CN" sz="1600" dirty="0">
                    <a:latin typeface="+mn-lt"/>
                    <a:ea typeface="+mn-ea"/>
                    <a:cs typeface="+mn-ea"/>
                    <a:sym typeface="+mn-lt"/>
                  </a:rPr>
                  <a:t>1</a:t>
                </a:r>
                <a:r>
                  <a:rPr lang="zh-CN" altLang="en-US" sz="1600" dirty="0">
                    <a:latin typeface="+mn-lt"/>
                    <a:ea typeface="+mn-ea"/>
                    <a:cs typeface="+mn-ea"/>
                    <a:sym typeface="+mn-lt"/>
                  </a:rPr>
                  <a:t>日）</a:t>
                </a:r>
                <a:r>
                  <a:rPr lang="en-US" altLang="zh-CN" sz="1600" dirty="0">
                    <a:latin typeface="+mn-lt"/>
                    <a:ea typeface="+mn-ea"/>
                    <a:cs typeface="+mn-ea"/>
                    <a:sym typeface="+mn-lt"/>
                  </a:rPr>
                  <a:t>——40</a:t>
                </a:r>
                <a:r>
                  <a:rPr lang="zh-CN" altLang="en-US" sz="1600" dirty="0">
                    <a:latin typeface="+mn-lt"/>
                    <a:ea typeface="+mn-ea"/>
                    <a:cs typeface="+mn-ea"/>
                    <a:sym typeface="+mn-lt"/>
                  </a:rPr>
                  <a:t>小时</a:t>
                </a:r>
              </a:p>
              <a:p>
                <a:pPr marL="285750" indent="-285750">
                  <a:lnSpc>
                    <a:spcPct val="200000"/>
                  </a:lnSpc>
                  <a:buFont typeface="Wingdings" panose="05000000000000000000" pitchFamily="2" charset="2"/>
                  <a:buChar char="Ø"/>
                </a:pPr>
                <a:r>
                  <a:rPr lang="zh-CN" altLang="en-US" sz="1600" dirty="0">
                    <a:latin typeface="+mn-lt"/>
                    <a:ea typeface="+mn-ea"/>
                    <a:cs typeface="+mn-ea"/>
                    <a:sym typeface="+mn-lt"/>
                  </a:rPr>
                  <a:t>自</a:t>
                </a:r>
                <a:r>
                  <a:rPr lang="en-US" altLang="zh-CN" sz="1600" dirty="0">
                    <a:latin typeface="+mn-lt"/>
                    <a:ea typeface="+mn-ea"/>
                    <a:cs typeface="+mn-ea"/>
                    <a:sym typeface="+mn-lt"/>
                  </a:rPr>
                  <a:t>1995</a:t>
                </a:r>
                <a:r>
                  <a:rPr lang="zh-CN" altLang="en-US" sz="1600" dirty="0">
                    <a:latin typeface="+mn-lt"/>
                    <a:ea typeface="+mn-ea"/>
                    <a:cs typeface="+mn-ea"/>
                    <a:sym typeface="+mn-lt"/>
                  </a:rPr>
                  <a:t>年</a:t>
                </a:r>
                <a:r>
                  <a:rPr lang="en-US" altLang="zh-CN" sz="1600" dirty="0">
                    <a:latin typeface="+mn-lt"/>
                    <a:ea typeface="+mn-ea"/>
                    <a:cs typeface="+mn-ea"/>
                    <a:sym typeface="+mn-lt"/>
                  </a:rPr>
                  <a:t>5</a:t>
                </a:r>
                <a:r>
                  <a:rPr lang="zh-CN" altLang="en-US" sz="1600" dirty="0">
                    <a:latin typeface="+mn-lt"/>
                    <a:ea typeface="+mn-ea"/>
                    <a:cs typeface="+mn-ea"/>
                    <a:sym typeface="+mn-lt"/>
                  </a:rPr>
                  <a:t>月</a:t>
                </a:r>
                <a:r>
                  <a:rPr lang="en-US" altLang="zh-CN" sz="1600" dirty="0">
                    <a:latin typeface="+mn-lt"/>
                    <a:ea typeface="+mn-ea"/>
                    <a:cs typeface="+mn-ea"/>
                    <a:sym typeface="+mn-lt"/>
                  </a:rPr>
                  <a:t>1</a:t>
                </a:r>
                <a:r>
                  <a:rPr lang="zh-CN" altLang="en-US" sz="1600" dirty="0">
                    <a:latin typeface="+mn-lt"/>
                    <a:ea typeface="+mn-ea"/>
                    <a:cs typeface="+mn-ea"/>
                    <a:sym typeface="+mn-lt"/>
                  </a:rPr>
                  <a:t>日起，实行职工每周工作</a:t>
                </a:r>
                <a:r>
                  <a:rPr lang="en-US" altLang="zh-CN" sz="1600" dirty="0">
                    <a:latin typeface="+mn-lt"/>
                    <a:ea typeface="+mn-ea"/>
                    <a:cs typeface="+mn-ea"/>
                    <a:sym typeface="+mn-lt"/>
                  </a:rPr>
                  <a:t>5</a:t>
                </a:r>
                <a:r>
                  <a:rPr lang="zh-CN" altLang="en-US" sz="1600" dirty="0">
                    <a:latin typeface="+mn-lt"/>
                    <a:ea typeface="+mn-ea"/>
                    <a:cs typeface="+mn-ea"/>
                    <a:sym typeface="+mn-lt"/>
                  </a:rPr>
                  <a:t>天，每周工作</a:t>
                </a:r>
                <a:r>
                  <a:rPr lang="en-US" altLang="zh-CN" sz="1600" dirty="0">
                    <a:latin typeface="+mn-lt"/>
                    <a:ea typeface="+mn-ea"/>
                    <a:cs typeface="+mn-ea"/>
                    <a:sym typeface="+mn-lt"/>
                  </a:rPr>
                  <a:t>40</a:t>
                </a:r>
                <a:r>
                  <a:rPr lang="zh-CN" altLang="en-US" sz="1600" dirty="0">
                    <a:latin typeface="+mn-lt"/>
                    <a:ea typeface="+mn-ea"/>
                    <a:cs typeface="+mn-ea"/>
                    <a:sym typeface="+mn-lt"/>
                  </a:rPr>
                  <a:t>小时的工作制度。</a:t>
                </a:r>
              </a:p>
            </p:txBody>
          </p:sp>
          <p:sp>
            <p:nvSpPr>
              <p:cNvPr id="13" name="矩形 12">
                <a:extLst>
                  <a:ext uri="{FF2B5EF4-FFF2-40B4-BE49-F238E27FC236}">
                    <a16:creationId xmlns="" xmlns:a16="http://schemas.microsoft.com/office/drawing/2014/main" id="{E85CEF0A-05CC-4305-B0BE-F4159B2DBECD}"/>
                  </a:ext>
                </a:extLst>
              </p:cNvPr>
              <p:cNvSpPr/>
              <p:nvPr/>
            </p:nvSpPr>
            <p:spPr bwMode="auto">
              <a:xfrm>
                <a:off x="2374167" y="1394643"/>
                <a:ext cx="7325408" cy="167431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grpSp>
      <p:grpSp>
        <p:nvGrpSpPr>
          <p:cNvPr id="11" name="组合 10">
            <a:extLst>
              <a:ext uri="{FF2B5EF4-FFF2-40B4-BE49-F238E27FC236}">
                <a16:creationId xmlns="" xmlns:a16="http://schemas.microsoft.com/office/drawing/2014/main" id="{A958C967-1CF5-4FBE-95FB-F5C2DE3A072F}"/>
              </a:ext>
            </a:extLst>
          </p:cNvPr>
          <p:cNvGrpSpPr/>
          <p:nvPr/>
        </p:nvGrpSpPr>
        <p:grpSpPr>
          <a:xfrm>
            <a:off x="811976" y="3412508"/>
            <a:ext cx="10543411" cy="3099018"/>
            <a:chOff x="811976" y="3412508"/>
            <a:chExt cx="10543411" cy="3099018"/>
          </a:xfrm>
        </p:grpSpPr>
        <p:grpSp>
          <p:nvGrpSpPr>
            <p:cNvPr id="4" name="组合 3">
              <a:extLst>
                <a:ext uri="{FF2B5EF4-FFF2-40B4-BE49-F238E27FC236}">
                  <a16:creationId xmlns="" xmlns:a16="http://schemas.microsoft.com/office/drawing/2014/main" id="{4D49CA8E-E99A-4074-ACC8-FD7BE6847721}"/>
                </a:ext>
              </a:extLst>
            </p:cNvPr>
            <p:cNvGrpSpPr/>
            <p:nvPr/>
          </p:nvGrpSpPr>
          <p:grpSpPr>
            <a:xfrm>
              <a:off x="811976" y="4318185"/>
              <a:ext cx="1291816" cy="792088"/>
              <a:chOff x="1350531" y="4179660"/>
              <a:chExt cx="1291816" cy="792088"/>
            </a:xfrm>
          </p:grpSpPr>
          <p:sp>
            <p:nvSpPr>
              <p:cNvPr id="15" name="矩形 14">
                <a:extLst>
                  <a:ext uri="{FF2B5EF4-FFF2-40B4-BE49-F238E27FC236}">
                    <a16:creationId xmlns="" xmlns:a16="http://schemas.microsoft.com/office/drawing/2014/main" id="{17E04600-851C-40F0-9068-60AD16064FCE}"/>
                  </a:ext>
                </a:extLst>
              </p:cNvPr>
              <p:cNvSpPr/>
              <p:nvPr/>
            </p:nvSpPr>
            <p:spPr bwMode="auto">
              <a:xfrm>
                <a:off x="1384371" y="4179660"/>
                <a:ext cx="1224136" cy="792088"/>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0" name="文本框 19">
                <a:extLst>
                  <a:ext uri="{FF2B5EF4-FFF2-40B4-BE49-F238E27FC236}">
                    <a16:creationId xmlns="" xmlns:a16="http://schemas.microsoft.com/office/drawing/2014/main" id="{83F6B5A9-4A51-4961-89B4-DC36153EF75E}"/>
                  </a:ext>
                </a:extLst>
              </p:cNvPr>
              <p:cNvSpPr txBox="1"/>
              <p:nvPr/>
            </p:nvSpPr>
            <p:spPr>
              <a:xfrm>
                <a:off x="1350531" y="4263862"/>
                <a:ext cx="1291816" cy="707886"/>
              </a:xfrm>
              <a:prstGeom prst="rect">
                <a:avLst/>
              </a:prstGeom>
              <a:noFill/>
            </p:spPr>
            <p:txBody>
              <a:bodyPr wrap="square">
                <a:spAutoFit/>
              </a:bodyPr>
              <a:lstStyle/>
              <a:p>
                <a:pPr algn="ctr">
                  <a:lnSpc>
                    <a:spcPts val="2400"/>
                  </a:lnSpc>
                </a:pPr>
                <a:r>
                  <a:rPr lang="zh-CN" altLang="en-US" sz="2000" b="1" dirty="0">
                    <a:solidFill>
                      <a:schemeClr val="accent3"/>
                    </a:solidFill>
                    <a:latin typeface="+mn-lt"/>
                    <a:ea typeface="+mn-ea"/>
                    <a:cs typeface="+mn-ea"/>
                    <a:sym typeface="+mn-lt"/>
                  </a:rPr>
                  <a:t>休息休假制度</a:t>
                </a:r>
                <a:endParaRPr lang="en-US" altLang="zh-CN" sz="2000" b="1" dirty="0">
                  <a:solidFill>
                    <a:schemeClr val="accent3"/>
                  </a:solidFill>
                  <a:latin typeface="+mn-lt"/>
                  <a:ea typeface="+mn-ea"/>
                  <a:cs typeface="+mn-ea"/>
                  <a:sym typeface="+mn-lt"/>
                </a:endParaRPr>
              </a:p>
            </p:txBody>
          </p:sp>
        </p:grpSp>
        <p:grpSp>
          <p:nvGrpSpPr>
            <p:cNvPr id="6" name="组合 5">
              <a:extLst>
                <a:ext uri="{FF2B5EF4-FFF2-40B4-BE49-F238E27FC236}">
                  <a16:creationId xmlns="" xmlns:a16="http://schemas.microsoft.com/office/drawing/2014/main" id="{7132250E-8F58-4F2C-A592-1DC07BA92430}"/>
                </a:ext>
              </a:extLst>
            </p:cNvPr>
            <p:cNvGrpSpPr/>
            <p:nvPr/>
          </p:nvGrpSpPr>
          <p:grpSpPr>
            <a:xfrm>
              <a:off x="2408006" y="3701705"/>
              <a:ext cx="8842496" cy="2809821"/>
              <a:chOff x="2169683" y="3429000"/>
              <a:chExt cx="8842496" cy="2809821"/>
            </a:xfrm>
          </p:grpSpPr>
          <p:sp>
            <p:nvSpPr>
              <p:cNvPr id="22" name="PA-文本框 72">
                <a:extLst>
                  <a:ext uri="{FF2B5EF4-FFF2-40B4-BE49-F238E27FC236}">
                    <a16:creationId xmlns="" xmlns:a16="http://schemas.microsoft.com/office/drawing/2014/main" id="{1B16C981-BCF8-46C7-B356-9D81B094CFE6}"/>
                  </a:ext>
                </a:extLst>
              </p:cNvPr>
              <p:cNvSpPr txBox="1"/>
              <p:nvPr>
                <p:custDataLst>
                  <p:tags r:id="rId1"/>
                </p:custDataLst>
              </p:nvPr>
            </p:nvSpPr>
            <p:spPr>
              <a:xfrm>
                <a:off x="2308404" y="3429000"/>
                <a:ext cx="8703775" cy="2809821"/>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nSpc>
                    <a:spcPts val="2800"/>
                  </a:lnSpc>
                </a:pPr>
                <a:r>
                  <a:rPr lang="zh-CN" altLang="en-US" sz="1600" dirty="0">
                    <a:latin typeface="+mn-lt"/>
                    <a:ea typeface="+mn-ea"/>
                    <a:cs typeface="+mn-ea"/>
                    <a:sym typeface="+mn-lt"/>
                  </a:rPr>
                  <a:t>                                                 有下列情形之一的，用人单位应当按照下列标准支付高于劳动者正常工作时间工资的工资报酬：</a:t>
                </a:r>
              </a:p>
              <a:p>
                <a:pPr marL="285750" indent="-285750">
                  <a:lnSpc>
                    <a:spcPts val="2800"/>
                  </a:lnSpc>
                  <a:buFont typeface="Wingdings" panose="05000000000000000000" pitchFamily="2" charset="2"/>
                  <a:buChar char="Ø"/>
                </a:pPr>
                <a:r>
                  <a:rPr lang="zh-CN" altLang="en-US" sz="1600" dirty="0">
                    <a:latin typeface="+mn-lt"/>
                    <a:ea typeface="+mn-ea"/>
                    <a:cs typeface="+mn-ea"/>
                    <a:sym typeface="+mn-lt"/>
                  </a:rPr>
                  <a:t>（一）安排劳动者延长工作时间的，支付不低于工资的百分之一百五十的工资报酬；</a:t>
                </a:r>
              </a:p>
              <a:p>
                <a:pPr marL="285750" indent="-285750">
                  <a:lnSpc>
                    <a:spcPts val="2800"/>
                  </a:lnSpc>
                  <a:buFont typeface="Wingdings" panose="05000000000000000000" pitchFamily="2" charset="2"/>
                  <a:buChar char="Ø"/>
                </a:pPr>
                <a:r>
                  <a:rPr lang="zh-CN" altLang="en-US" sz="1600" dirty="0">
                    <a:latin typeface="+mn-lt"/>
                    <a:ea typeface="+mn-ea"/>
                    <a:cs typeface="+mn-ea"/>
                    <a:sym typeface="+mn-lt"/>
                  </a:rPr>
                  <a:t>（二）休息日安排劳动者工作又不能安排补休的，支付不低于工资的百分之二百的工资报酬；</a:t>
                </a:r>
              </a:p>
              <a:p>
                <a:pPr marL="285750" indent="-285750">
                  <a:lnSpc>
                    <a:spcPts val="2800"/>
                  </a:lnSpc>
                  <a:buFont typeface="Wingdings" panose="05000000000000000000" pitchFamily="2" charset="2"/>
                  <a:buChar char="Ø"/>
                </a:pPr>
                <a:r>
                  <a:rPr lang="zh-CN" altLang="en-US" sz="1600" dirty="0">
                    <a:latin typeface="+mn-lt"/>
                    <a:ea typeface="+mn-ea"/>
                    <a:cs typeface="+mn-ea"/>
                    <a:sym typeface="+mn-lt"/>
                  </a:rPr>
                  <a:t>（三）法定休假日安排劳动者工作的，支付不低于工资的百分之三百的工资报酬。 </a:t>
                </a:r>
              </a:p>
            </p:txBody>
          </p:sp>
          <p:sp>
            <p:nvSpPr>
              <p:cNvPr id="18" name="文本框 17">
                <a:extLst>
                  <a:ext uri="{FF2B5EF4-FFF2-40B4-BE49-F238E27FC236}">
                    <a16:creationId xmlns="" xmlns:a16="http://schemas.microsoft.com/office/drawing/2014/main" id="{C6AAF784-290E-4150-A923-B37093A0229F}"/>
                  </a:ext>
                </a:extLst>
              </p:cNvPr>
              <p:cNvSpPr txBox="1"/>
              <p:nvPr/>
            </p:nvSpPr>
            <p:spPr>
              <a:xfrm>
                <a:off x="2169683" y="3429000"/>
                <a:ext cx="2592288" cy="421269"/>
              </a:xfrm>
              <a:prstGeom prst="rect">
                <a:avLst/>
              </a:prstGeom>
              <a:noFill/>
            </p:spPr>
            <p:txBody>
              <a:bodyPr wrap="square">
                <a:spAutoFit/>
              </a:bodyPr>
              <a:lstStyle/>
              <a:p>
                <a:pPr marL="0" marR="0" lvl="0" indent="0" algn="l" defTabSz="914400" rtl="0" eaLnBrk="1" fontAlgn="base" latinLnBrk="0" hangingPunct="1">
                  <a:lnSpc>
                    <a:spcPts val="2800"/>
                  </a:lnSpc>
                  <a:spcBef>
                    <a:spcPct val="0"/>
                  </a:spcBef>
                  <a:spcAft>
                    <a:spcPct val="0"/>
                  </a:spcAft>
                  <a:buClrTx/>
                  <a:buSzTx/>
                  <a:buFont typeface="Arial" panose="020B0604020202020204" pitchFamily="34" charset="0"/>
                  <a:buNone/>
                  <a:tabLst/>
                  <a:defRPr/>
                </a:pPr>
                <a:r>
                  <a:rPr kumimoji="0" lang="en-US" altLang="zh-CN" sz="1800" b="1" i="0" u="none" strike="noStrike" kern="1200" cap="none" spc="0" normalizeH="0" baseline="0" noProof="0" dirty="0">
                    <a:ln>
                      <a:noFill/>
                    </a:ln>
                    <a:solidFill>
                      <a:schemeClr val="accent2"/>
                    </a:solidFill>
                    <a:effectLst/>
                    <a:uLnTx/>
                    <a:uFillTx/>
                    <a:latin typeface="Adobe Arabic"/>
                    <a:ea typeface="微软雅黑"/>
                    <a:cs typeface="+mn-ea"/>
                    <a:sym typeface="+mn-lt"/>
                  </a:rPr>
                  <a:t>《</a:t>
                </a:r>
                <a:r>
                  <a:rPr kumimoji="0" lang="zh-CN" altLang="en-US" sz="1800" b="1" i="0" u="none" strike="noStrike" kern="1200" cap="none" spc="0" normalizeH="0" baseline="0" noProof="0" dirty="0">
                    <a:ln>
                      <a:noFill/>
                    </a:ln>
                    <a:solidFill>
                      <a:schemeClr val="accent2"/>
                    </a:solidFill>
                    <a:effectLst/>
                    <a:uLnTx/>
                    <a:uFillTx/>
                    <a:latin typeface="Adobe Arabic"/>
                    <a:ea typeface="微软雅黑"/>
                    <a:cs typeface="+mn-ea"/>
                    <a:sym typeface="+mn-lt"/>
                  </a:rPr>
                  <a:t>劳动法</a:t>
                </a:r>
                <a:r>
                  <a:rPr kumimoji="0" lang="en-US" altLang="zh-CN" sz="1800" b="1" i="0" u="none" strike="noStrike" kern="1200" cap="none" spc="0" normalizeH="0" baseline="0" noProof="0" dirty="0">
                    <a:ln>
                      <a:noFill/>
                    </a:ln>
                    <a:solidFill>
                      <a:schemeClr val="accent2"/>
                    </a:solidFill>
                    <a:effectLst/>
                    <a:uLnTx/>
                    <a:uFillTx/>
                    <a:latin typeface="Adobe Arabic"/>
                    <a:ea typeface="微软雅黑"/>
                    <a:cs typeface="+mn-ea"/>
                    <a:sym typeface="+mn-lt"/>
                  </a:rPr>
                  <a:t>》</a:t>
                </a:r>
                <a:r>
                  <a:rPr kumimoji="0" lang="zh-CN" altLang="en-US" sz="1800" b="1" i="0" u="none" strike="noStrike" kern="1200" cap="none" spc="0" normalizeH="0" baseline="0" noProof="0" dirty="0">
                    <a:ln>
                      <a:noFill/>
                    </a:ln>
                    <a:solidFill>
                      <a:schemeClr val="accent2"/>
                    </a:solidFill>
                    <a:effectLst/>
                    <a:uLnTx/>
                    <a:uFillTx/>
                    <a:latin typeface="Adobe Arabic"/>
                    <a:ea typeface="微软雅黑"/>
                    <a:cs typeface="+mn-ea"/>
                    <a:sym typeface="+mn-lt"/>
                  </a:rPr>
                  <a:t>第四十四条 </a:t>
                </a:r>
              </a:p>
            </p:txBody>
          </p:sp>
        </p:grpSp>
        <p:sp>
          <p:nvSpPr>
            <p:cNvPr id="19" name="矩形 18">
              <a:extLst>
                <a:ext uri="{FF2B5EF4-FFF2-40B4-BE49-F238E27FC236}">
                  <a16:creationId xmlns="" xmlns:a16="http://schemas.microsoft.com/office/drawing/2014/main" id="{C6A06244-E3D4-4EB1-A5CF-BE95E34CF184}"/>
                </a:ext>
              </a:extLst>
            </p:cNvPr>
            <p:cNvSpPr/>
            <p:nvPr/>
          </p:nvSpPr>
          <p:spPr bwMode="auto">
            <a:xfrm>
              <a:off x="2374166" y="3412508"/>
              <a:ext cx="8981221" cy="2392980"/>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pic>
        <p:nvPicPr>
          <p:cNvPr id="23" name="图形 22" descr="有想法的人">
            <a:extLst>
              <a:ext uri="{FF2B5EF4-FFF2-40B4-BE49-F238E27FC236}">
                <a16:creationId xmlns="" xmlns:a16="http://schemas.microsoft.com/office/drawing/2014/main" id="{20C858CD-197F-456E-B37A-B15365FB815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9992335" y="1625865"/>
            <a:ext cx="1312863" cy="1312863"/>
          </a:xfrm>
          <a:prstGeom prst="rect">
            <a:avLst/>
          </a:prstGeom>
        </p:spPr>
      </p:pic>
    </p:spTree>
    <p:extLst>
      <p:ext uri="{BB962C8B-B14F-4D97-AF65-F5344CB8AC3E}">
        <p14:creationId xmlns:p14="http://schemas.microsoft.com/office/powerpoint/2010/main" val="2205459707"/>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anim calcmode="lin" valueType="num">
                                      <p:cBhvr>
                                        <p:cTn id="8" dur="750" fill="hold"/>
                                        <p:tgtEl>
                                          <p:spTgt spid="23"/>
                                        </p:tgtEl>
                                        <p:attrNameLst>
                                          <p:attrName>ppt_w</p:attrName>
                                        </p:attrNameLst>
                                      </p:cBhvr>
                                      <p:tavLst>
                                        <p:tav tm="0" fmla="#ppt_w*sin(2.5*pi*$)">
                                          <p:val>
                                            <p:fltVal val="0"/>
                                          </p:val>
                                        </p:tav>
                                        <p:tav tm="100000">
                                          <p:val>
                                            <p:fltVal val="1"/>
                                          </p:val>
                                        </p:tav>
                                      </p:tavLst>
                                    </p:anim>
                                    <p:anim calcmode="lin" valueType="num">
                                      <p:cBhvr>
                                        <p:cTn id="9" dur="750" fill="hold"/>
                                        <p:tgtEl>
                                          <p:spTgt spid="23"/>
                                        </p:tgtEl>
                                        <p:attrNameLst>
                                          <p:attrName>ppt_h</p:attrName>
                                        </p:attrNameLst>
                                      </p:cBhvr>
                                      <p:tavLst>
                                        <p:tav tm="0">
                                          <p:val>
                                            <p:strVal val="#ppt_h"/>
                                          </p:val>
                                        </p:tav>
                                        <p:tav tm="100000">
                                          <p:val>
                                            <p:strVal val="#ppt_h"/>
                                          </p:val>
                                        </p:tav>
                                      </p:tavLst>
                                    </p:anim>
                                  </p:childTnLst>
                                </p:cTn>
                              </p:par>
                            </p:childTnLst>
                          </p:cTn>
                        </p:par>
                        <p:par>
                          <p:cTn id="10" fill="hold">
                            <p:stCondLst>
                              <p:cond delay="750"/>
                            </p:stCondLst>
                            <p:childTnLst>
                              <p:par>
                                <p:cTn id="11" presetID="16" presetClass="entr" presetSubtype="2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arn(inHorizontal)">
                                      <p:cBhvr>
                                        <p:cTn id="13" dur="750"/>
                                        <p:tgtEl>
                                          <p:spTgt spid="8"/>
                                        </p:tgtEl>
                                      </p:cBhvr>
                                    </p:animEffect>
                                  </p:childTnLst>
                                </p:cTn>
                              </p:par>
                            </p:childTnLst>
                          </p:cTn>
                        </p:par>
                        <p:par>
                          <p:cTn id="14" fill="hold">
                            <p:stCondLst>
                              <p:cond delay="1500"/>
                            </p:stCondLst>
                            <p:childTnLst>
                              <p:par>
                                <p:cTn id="15" presetID="16" presetClass="entr" presetSubtype="2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Horizontal)">
                                      <p:cBhvr>
                                        <p:cTn id="17"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4E66E3BA-2064-477F-BF57-00836923D2C0}"/>
              </a:ext>
            </a:extLst>
          </p:cNvPr>
          <p:cNvGrpSpPr/>
          <p:nvPr/>
        </p:nvGrpSpPr>
        <p:grpSpPr>
          <a:xfrm>
            <a:off x="842963" y="2231801"/>
            <a:ext cx="4464496" cy="3600400"/>
            <a:chOff x="950603" y="2205088"/>
            <a:chExt cx="4464496" cy="3600400"/>
          </a:xfrm>
        </p:grpSpPr>
        <p:sp>
          <p:nvSpPr>
            <p:cNvPr id="8" name="矩形 7">
              <a:extLst>
                <a:ext uri="{FF2B5EF4-FFF2-40B4-BE49-F238E27FC236}">
                  <a16:creationId xmlns="" xmlns:a16="http://schemas.microsoft.com/office/drawing/2014/main" id="{62EBF695-3104-4636-BAAB-495F81FA404A}"/>
                </a:ext>
              </a:extLst>
            </p:cNvPr>
            <p:cNvSpPr/>
            <p:nvPr/>
          </p:nvSpPr>
          <p:spPr bwMode="auto">
            <a:xfrm>
              <a:off x="950603" y="2205088"/>
              <a:ext cx="4464496" cy="3600400"/>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6" name="文本框 5">
              <a:extLst>
                <a:ext uri="{FF2B5EF4-FFF2-40B4-BE49-F238E27FC236}">
                  <a16:creationId xmlns="" xmlns:a16="http://schemas.microsoft.com/office/drawing/2014/main" id="{93549BC1-ED51-4F24-A69A-99E618E9949D}"/>
                </a:ext>
              </a:extLst>
            </p:cNvPr>
            <p:cNvSpPr txBox="1"/>
            <p:nvPr/>
          </p:nvSpPr>
          <p:spPr>
            <a:xfrm>
              <a:off x="1202631" y="2276872"/>
              <a:ext cx="4104456" cy="3274871"/>
            </a:xfrm>
            <a:prstGeom prst="rect">
              <a:avLst/>
            </a:prstGeom>
            <a:noFill/>
          </p:spPr>
          <p:txBody>
            <a:bodyPr wrap="square" rtlCol="0">
              <a:spAutoFit/>
            </a:bodyPr>
            <a:lstStyle/>
            <a:p>
              <a:pPr>
                <a:lnSpc>
                  <a:spcPct val="150000"/>
                </a:lnSpc>
              </a:pPr>
              <a:r>
                <a:rPr lang="zh-CN" altLang="en-US" sz="2000" b="1" dirty="0">
                  <a:solidFill>
                    <a:schemeClr val="accent3"/>
                  </a:solidFill>
                  <a:latin typeface="+mn-lt"/>
                  <a:ea typeface="+mn-ea"/>
                  <a:cs typeface="+mn-ea"/>
                  <a:sym typeface="+mn-lt"/>
                </a:rPr>
                <a:t>用人单位由于生产经营需要，经与工会和劳动者协商后可以延长工作时间，一般每日不得超过</a:t>
              </a:r>
              <a:r>
                <a:rPr lang="en-US" altLang="zh-CN" sz="2000" b="1" dirty="0">
                  <a:solidFill>
                    <a:schemeClr val="accent3"/>
                  </a:solidFill>
                  <a:latin typeface="+mn-lt"/>
                  <a:ea typeface="+mn-ea"/>
                  <a:cs typeface="+mn-ea"/>
                  <a:sym typeface="+mn-lt"/>
                </a:rPr>
                <a:t>1</a:t>
              </a:r>
              <a:r>
                <a:rPr lang="zh-CN" altLang="en-US" sz="2000" b="1" dirty="0">
                  <a:solidFill>
                    <a:schemeClr val="accent3"/>
                  </a:solidFill>
                  <a:latin typeface="+mn-lt"/>
                  <a:ea typeface="+mn-ea"/>
                  <a:cs typeface="+mn-ea"/>
                  <a:sym typeface="+mn-lt"/>
                </a:rPr>
                <a:t>小时；因特殊原因需要延长工作时间的，在保障劳动者身体健康的条件下延长工作时间每日不得超过</a:t>
              </a:r>
              <a:r>
                <a:rPr lang="en-US" altLang="zh-CN" sz="2000" b="1" dirty="0">
                  <a:solidFill>
                    <a:schemeClr val="accent3"/>
                  </a:solidFill>
                  <a:latin typeface="+mn-lt"/>
                  <a:ea typeface="+mn-ea"/>
                  <a:cs typeface="+mn-ea"/>
                  <a:sym typeface="+mn-lt"/>
                </a:rPr>
                <a:t>3</a:t>
              </a:r>
              <a:r>
                <a:rPr lang="zh-CN" altLang="en-US" sz="2000" b="1" dirty="0">
                  <a:solidFill>
                    <a:schemeClr val="accent3"/>
                  </a:solidFill>
                  <a:latin typeface="+mn-lt"/>
                  <a:ea typeface="+mn-ea"/>
                  <a:cs typeface="+mn-ea"/>
                  <a:sym typeface="+mn-lt"/>
                </a:rPr>
                <a:t>小时，但是每月不得超过</a:t>
              </a:r>
              <a:r>
                <a:rPr lang="en-US" altLang="zh-CN" sz="2000" b="1" dirty="0">
                  <a:solidFill>
                    <a:schemeClr val="accent3"/>
                  </a:solidFill>
                  <a:latin typeface="+mn-lt"/>
                  <a:ea typeface="+mn-ea"/>
                  <a:cs typeface="+mn-ea"/>
                  <a:sym typeface="+mn-lt"/>
                </a:rPr>
                <a:t>36</a:t>
              </a:r>
              <a:r>
                <a:rPr lang="zh-CN" altLang="en-US" sz="2000" b="1" dirty="0">
                  <a:solidFill>
                    <a:schemeClr val="accent3"/>
                  </a:solidFill>
                  <a:latin typeface="+mn-lt"/>
                  <a:ea typeface="+mn-ea"/>
                  <a:cs typeface="+mn-ea"/>
                  <a:sym typeface="+mn-lt"/>
                </a:rPr>
                <a:t>小时。</a:t>
              </a:r>
            </a:p>
          </p:txBody>
        </p:sp>
      </p:grpSp>
      <p:grpSp>
        <p:nvGrpSpPr>
          <p:cNvPr id="5" name="组合 4">
            <a:extLst>
              <a:ext uri="{FF2B5EF4-FFF2-40B4-BE49-F238E27FC236}">
                <a16:creationId xmlns="" xmlns:a16="http://schemas.microsoft.com/office/drawing/2014/main" id="{DE1DF8BF-6AFA-435D-9B16-90D38B94707C}"/>
              </a:ext>
            </a:extLst>
          </p:cNvPr>
          <p:cNvGrpSpPr/>
          <p:nvPr/>
        </p:nvGrpSpPr>
        <p:grpSpPr>
          <a:xfrm>
            <a:off x="5739136" y="2231801"/>
            <a:ext cx="5679517" cy="3600400"/>
            <a:chOff x="5739136" y="2231801"/>
            <a:chExt cx="5679517" cy="3600400"/>
          </a:xfrm>
        </p:grpSpPr>
        <p:sp>
          <p:nvSpPr>
            <p:cNvPr id="7" name="矩形 6">
              <a:extLst>
                <a:ext uri="{FF2B5EF4-FFF2-40B4-BE49-F238E27FC236}">
                  <a16:creationId xmlns="" xmlns:a16="http://schemas.microsoft.com/office/drawing/2014/main" id="{F1BCA666-675F-46D1-908B-8B7B80C45923}"/>
                </a:ext>
              </a:extLst>
            </p:cNvPr>
            <p:cNvSpPr/>
            <p:nvPr/>
          </p:nvSpPr>
          <p:spPr>
            <a:xfrm>
              <a:off x="7035279" y="2524093"/>
              <a:ext cx="2777803" cy="369332"/>
            </a:xfrm>
            <a:prstGeom prst="rect">
              <a:avLst/>
            </a:prstGeom>
          </p:spPr>
          <p:txBody>
            <a:bodyPr wrap="square">
              <a:spAutoFit/>
            </a:bodyPr>
            <a:lstStyle/>
            <a:p>
              <a:pPr lvl="0"/>
              <a:r>
                <a:rPr lang="en-US" altLang="zh-CN" b="1" dirty="0">
                  <a:solidFill>
                    <a:schemeClr val="accent2"/>
                  </a:solidFill>
                  <a:latin typeface="Adobe Arabic"/>
                  <a:ea typeface="微软雅黑"/>
                  <a:cs typeface="+mn-ea"/>
                  <a:sym typeface="+mn-lt"/>
                </a:rPr>
                <a:t>《</a:t>
              </a:r>
              <a:r>
                <a:rPr lang="zh-CN" altLang="en-US" b="1" dirty="0">
                  <a:solidFill>
                    <a:schemeClr val="accent2"/>
                  </a:solidFill>
                  <a:latin typeface="Adobe Arabic"/>
                  <a:ea typeface="微软雅黑"/>
                  <a:cs typeface="+mn-ea"/>
                  <a:sym typeface="+mn-lt"/>
                </a:rPr>
                <a:t>劳动法</a:t>
              </a:r>
              <a:r>
                <a:rPr lang="en-US" altLang="zh-CN" b="1" dirty="0">
                  <a:solidFill>
                    <a:schemeClr val="accent2"/>
                  </a:solidFill>
                  <a:latin typeface="Adobe Arabic"/>
                  <a:ea typeface="微软雅黑"/>
                  <a:cs typeface="+mn-ea"/>
                  <a:sym typeface="+mn-lt"/>
                </a:rPr>
                <a:t>》</a:t>
              </a:r>
              <a:r>
                <a:rPr lang="zh-CN" altLang="en-US" b="1" dirty="0">
                  <a:solidFill>
                    <a:schemeClr val="accent2"/>
                  </a:solidFill>
                  <a:latin typeface="Adobe Arabic"/>
                  <a:ea typeface="微软雅黑"/>
                  <a:cs typeface="+mn-ea"/>
                  <a:sym typeface="+mn-lt"/>
                </a:rPr>
                <a:t>第四十二条 </a:t>
              </a:r>
            </a:p>
          </p:txBody>
        </p:sp>
        <p:sp>
          <p:nvSpPr>
            <p:cNvPr id="10" name="矩形 9">
              <a:extLst>
                <a:ext uri="{FF2B5EF4-FFF2-40B4-BE49-F238E27FC236}">
                  <a16:creationId xmlns="" xmlns:a16="http://schemas.microsoft.com/office/drawing/2014/main" id="{7E8F9D97-A55E-45E5-9C04-0587366CD69A}"/>
                </a:ext>
              </a:extLst>
            </p:cNvPr>
            <p:cNvSpPr/>
            <p:nvPr/>
          </p:nvSpPr>
          <p:spPr>
            <a:xfrm>
              <a:off x="5883151" y="3313605"/>
              <a:ext cx="5535502" cy="2264851"/>
            </a:xfrm>
            <a:prstGeom prst="rect">
              <a:avLst/>
            </a:prstGeom>
            <a:noFill/>
          </p:spPr>
          <p:txBody>
            <a:bodyPr wrap="square">
              <a:spAutoFit/>
            </a:bodyPr>
            <a:lstStyle/>
            <a:p>
              <a:pPr lvl="0">
                <a:lnSpc>
                  <a:spcPct val="150000"/>
                </a:lnSpc>
              </a:pPr>
              <a:r>
                <a:rPr lang="zh-CN" altLang="en-US" sz="1600" dirty="0">
                  <a:solidFill>
                    <a:schemeClr val="accent6">
                      <a:lumMod val="50000"/>
                    </a:schemeClr>
                  </a:solidFill>
                  <a:latin typeface="+mn-lt"/>
                  <a:ea typeface="+mn-ea"/>
                  <a:cs typeface="+mn-ea"/>
                  <a:sym typeface="+mn-lt"/>
                </a:rPr>
                <a:t>有下列情形之一的，延长工作时间不受本法规定的限制：</a:t>
              </a:r>
            </a:p>
            <a:p>
              <a:pPr lvl="0">
                <a:lnSpc>
                  <a:spcPct val="150000"/>
                </a:lnSpc>
              </a:pPr>
              <a:r>
                <a:rPr lang="zh-CN" altLang="en-US" sz="1600" dirty="0">
                  <a:solidFill>
                    <a:schemeClr val="accent6">
                      <a:lumMod val="50000"/>
                    </a:schemeClr>
                  </a:solidFill>
                  <a:latin typeface="+mn-lt"/>
                  <a:ea typeface="+mn-ea"/>
                  <a:cs typeface="+mn-ea"/>
                  <a:sym typeface="+mn-lt"/>
                </a:rPr>
                <a:t>一）发生自然灾害、事故或者因其他原因，威胁劳动者生命健康和财产安全，需要紧急处理的；</a:t>
              </a:r>
            </a:p>
            <a:p>
              <a:pPr lvl="0">
                <a:lnSpc>
                  <a:spcPct val="150000"/>
                </a:lnSpc>
              </a:pPr>
              <a:r>
                <a:rPr lang="zh-CN" altLang="en-US" sz="1600" dirty="0">
                  <a:solidFill>
                    <a:schemeClr val="accent6">
                      <a:lumMod val="50000"/>
                    </a:schemeClr>
                  </a:solidFill>
                  <a:latin typeface="+mn-lt"/>
                  <a:ea typeface="+mn-ea"/>
                  <a:cs typeface="+mn-ea"/>
                  <a:sym typeface="+mn-lt"/>
                </a:rPr>
                <a:t>二）生产设备、交通运输线路、公共设施发生故障，影响生产和公众利益，必须及时抢修的；</a:t>
              </a:r>
            </a:p>
            <a:p>
              <a:pPr lvl="0">
                <a:lnSpc>
                  <a:spcPct val="150000"/>
                </a:lnSpc>
              </a:pPr>
              <a:r>
                <a:rPr lang="zh-CN" altLang="en-US" sz="1600" dirty="0">
                  <a:solidFill>
                    <a:schemeClr val="accent6">
                      <a:lumMod val="50000"/>
                    </a:schemeClr>
                  </a:solidFill>
                  <a:latin typeface="+mn-lt"/>
                  <a:ea typeface="+mn-ea"/>
                  <a:cs typeface="+mn-ea"/>
                  <a:sym typeface="+mn-lt"/>
                </a:rPr>
                <a:t>三）法律、行政法规规定的其他情形</a:t>
              </a:r>
              <a:r>
                <a:rPr lang="zh-CN" altLang="en-US" sz="1400" dirty="0">
                  <a:solidFill>
                    <a:schemeClr val="bg1"/>
                  </a:solidFill>
                  <a:cs typeface="+mn-ea"/>
                  <a:sym typeface="+mn-lt"/>
                </a:rPr>
                <a:t>。</a:t>
              </a:r>
            </a:p>
          </p:txBody>
        </p:sp>
        <p:sp>
          <p:nvSpPr>
            <p:cNvPr id="11" name="矩形 10">
              <a:extLst>
                <a:ext uri="{FF2B5EF4-FFF2-40B4-BE49-F238E27FC236}">
                  <a16:creationId xmlns="" xmlns:a16="http://schemas.microsoft.com/office/drawing/2014/main" id="{A14AD810-EAE6-43A5-BFA6-4110875860C4}"/>
                </a:ext>
              </a:extLst>
            </p:cNvPr>
            <p:cNvSpPr/>
            <p:nvPr/>
          </p:nvSpPr>
          <p:spPr bwMode="auto">
            <a:xfrm>
              <a:off x="5739136" y="2231801"/>
              <a:ext cx="5616252" cy="3600400"/>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cxnSp>
          <p:nvCxnSpPr>
            <p:cNvPr id="4" name="直接连接符 3">
              <a:extLst>
                <a:ext uri="{FF2B5EF4-FFF2-40B4-BE49-F238E27FC236}">
                  <a16:creationId xmlns="" xmlns:a16="http://schemas.microsoft.com/office/drawing/2014/main" id="{A07CEEE2-7F48-40BA-8C90-9BD16EE72D1C}"/>
                </a:ext>
              </a:extLst>
            </p:cNvPr>
            <p:cNvCxnSpPr/>
            <p:nvPr/>
          </p:nvCxnSpPr>
          <p:spPr bwMode="auto">
            <a:xfrm>
              <a:off x="5739136" y="3100157"/>
              <a:ext cx="5544244" cy="0"/>
            </a:xfrm>
            <a:prstGeom prst="line">
              <a:avLst/>
            </a:prstGeom>
            <a:solidFill>
              <a:schemeClr val="accent1"/>
            </a:solidFill>
            <a:ln w="9525" cap="flat" cmpd="sng" algn="ctr">
              <a:solidFill>
                <a:schemeClr val="accent2"/>
              </a:solidFill>
              <a:prstDash val="solid"/>
              <a:round/>
              <a:headEnd type="none" w="med" len="med"/>
              <a:tailEnd type="none" w="med" len="med"/>
            </a:ln>
          </p:spPr>
        </p:cxnSp>
      </p:grpSp>
    </p:spTree>
    <p:extLst>
      <p:ext uri="{BB962C8B-B14F-4D97-AF65-F5344CB8AC3E}">
        <p14:creationId xmlns:p14="http://schemas.microsoft.com/office/powerpoint/2010/main" val="3492287782"/>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750"/>
                                        <p:tgtEl>
                                          <p:spTgt spid="2"/>
                                        </p:tgtEl>
                                      </p:cBhvr>
                                    </p:animEffect>
                                  </p:childTnLst>
                                </p:cTn>
                              </p:par>
                            </p:childTnLst>
                          </p:cTn>
                        </p:par>
                        <p:par>
                          <p:cTn id="8" fill="hold">
                            <p:stCondLst>
                              <p:cond delay="750"/>
                            </p:stCondLst>
                            <p:childTnLst>
                              <p:par>
                                <p:cTn id="9" presetID="6"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 xmlns:a16="http://schemas.microsoft.com/office/drawing/2014/main" id="{785CA8C4-9F08-457B-BF66-352765707056}"/>
              </a:ext>
            </a:extLst>
          </p:cNvPr>
          <p:cNvGrpSpPr/>
          <p:nvPr/>
        </p:nvGrpSpPr>
        <p:grpSpPr>
          <a:xfrm>
            <a:off x="1001840" y="3385737"/>
            <a:ext cx="4374007" cy="2361282"/>
            <a:chOff x="978305" y="3570401"/>
            <a:chExt cx="4374007" cy="2361282"/>
          </a:xfrm>
        </p:grpSpPr>
        <p:sp>
          <p:nvSpPr>
            <p:cNvPr id="12" name="文本框 11">
              <a:extLst>
                <a:ext uri="{FF2B5EF4-FFF2-40B4-BE49-F238E27FC236}">
                  <a16:creationId xmlns="" xmlns:a16="http://schemas.microsoft.com/office/drawing/2014/main" id="{A011B62C-54E2-41A1-AB07-186123488A6A}"/>
                </a:ext>
              </a:extLst>
            </p:cNvPr>
            <p:cNvSpPr txBox="1"/>
            <p:nvPr/>
          </p:nvSpPr>
          <p:spPr>
            <a:xfrm>
              <a:off x="1014760" y="3683058"/>
              <a:ext cx="4337552" cy="1991956"/>
            </a:xfrm>
            <a:prstGeom prst="rect">
              <a:avLst/>
            </a:prstGeom>
            <a:noFill/>
          </p:spPr>
          <p:txBody>
            <a:bodyPr wrap="square">
              <a:spAutoFit/>
            </a:bodyPr>
            <a:lstStyle/>
            <a:p>
              <a:pPr>
                <a:lnSpc>
                  <a:spcPct val="150000"/>
                </a:lnSpc>
                <a:defRPr/>
              </a:pPr>
              <a:r>
                <a:rPr lang="en-US" altLang="zh-CN" sz="2000" b="1" dirty="0">
                  <a:solidFill>
                    <a:srgbClr val="161615">
                      <a:lumMod val="50000"/>
                    </a:srgbClr>
                  </a:solidFill>
                  <a:cs typeface="+mn-ea"/>
                  <a:sym typeface="+mn-lt"/>
                </a:rPr>
                <a:t>3</a:t>
              </a:r>
              <a:r>
                <a:rPr lang="zh-CN" altLang="en-US" sz="2000" b="1" dirty="0">
                  <a:solidFill>
                    <a:srgbClr val="161615">
                      <a:lumMod val="50000"/>
                    </a:srgbClr>
                  </a:solidFill>
                  <a:cs typeface="+mn-ea"/>
                  <a:sym typeface="+mn-lt"/>
                </a:rPr>
                <a:t>、年休假</a:t>
              </a:r>
            </a:p>
            <a:p>
              <a:pPr>
                <a:lnSpc>
                  <a:spcPct val="150000"/>
                </a:lnSpc>
              </a:pP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职工带薪年休假条例</a:t>
              </a:r>
              <a:r>
                <a:rPr lang="en-US" altLang="zh-CN" sz="1600" dirty="0">
                  <a:solidFill>
                    <a:schemeClr val="accent6">
                      <a:lumMod val="50000"/>
                    </a:schemeClr>
                  </a:solidFill>
                  <a:latin typeface="+mn-lt"/>
                  <a:ea typeface="+mn-ea"/>
                  <a:cs typeface="+mn-ea"/>
                  <a:sym typeface="+mn-lt"/>
                </a:rPr>
                <a:t>》2008</a:t>
              </a:r>
              <a:r>
                <a:rPr lang="zh-CN" altLang="en-US" sz="1600" dirty="0">
                  <a:solidFill>
                    <a:schemeClr val="accent6">
                      <a:lumMod val="50000"/>
                    </a:schemeClr>
                  </a:solidFill>
                  <a:latin typeface="+mn-lt"/>
                  <a:ea typeface="+mn-ea"/>
                  <a:cs typeface="+mn-ea"/>
                  <a:sym typeface="+mn-lt"/>
                </a:rPr>
                <a:t>年</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月</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日起施行。职工工作满一年不满</a:t>
              </a:r>
              <a:r>
                <a:rPr lang="en-US" altLang="zh-CN" sz="1600" dirty="0">
                  <a:solidFill>
                    <a:schemeClr val="accent6">
                      <a:lumMod val="50000"/>
                    </a:schemeClr>
                  </a:solidFill>
                  <a:latin typeface="+mn-lt"/>
                  <a:ea typeface="+mn-ea"/>
                  <a:cs typeface="+mn-ea"/>
                  <a:sym typeface="+mn-lt"/>
                </a:rPr>
                <a:t>10</a:t>
              </a:r>
              <a:r>
                <a:rPr lang="zh-CN" altLang="en-US" sz="1600" dirty="0">
                  <a:solidFill>
                    <a:schemeClr val="accent6">
                      <a:lumMod val="50000"/>
                    </a:schemeClr>
                  </a:solidFill>
                  <a:latin typeface="+mn-lt"/>
                  <a:ea typeface="+mn-ea"/>
                  <a:cs typeface="+mn-ea"/>
                  <a:sym typeface="+mn-lt"/>
                </a:rPr>
                <a:t>年的年休假</a:t>
              </a:r>
              <a:r>
                <a:rPr lang="en-US" altLang="zh-CN" sz="1600" dirty="0">
                  <a:solidFill>
                    <a:schemeClr val="accent6">
                      <a:lumMod val="50000"/>
                    </a:schemeClr>
                  </a:solidFill>
                  <a:latin typeface="+mn-lt"/>
                  <a:ea typeface="+mn-ea"/>
                  <a:cs typeface="+mn-ea"/>
                  <a:sym typeface="+mn-lt"/>
                </a:rPr>
                <a:t>5</a:t>
              </a:r>
              <a:r>
                <a:rPr lang="zh-CN" altLang="en-US" sz="1600" dirty="0">
                  <a:solidFill>
                    <a:schemeClr val="accent6">
                      <a:lumMod val="50000"/>
                    </a:schemeClr>
                  </a:solidFill>
                  <a:latin typeface="+mn-lt"/>
                  <a:ea typeface="+mn-ea"/>
                  <a:cs typeface="+mn-ea"/>
                  <a:sym typeface="+mn-lt"/>
                </a:rPr>
                <a:t>天；已满</a:t>
              </a:r>
              <a:r>
                <a:rPr lang="en-US" altLang="zh-CN" sz="1600" dirty="0">
                  <a:solidFill>
                    <a:schemeClr val="accent6">
                      <a:lumMod val="50000"/>
                    </a:schemeClr>
                  </a:solidFill>
                  <a:latin typeface="+mn-lt"/>
                  <a:ea typeface="+mn-ea"/>
                  <a:cs typeface="+mn-ea"/>
                  <a:sym typeface="+mn-lt"/>
                </a:rPr>
                <a:t>10</a:t>
              </a:r>
              <a:r>
                <a:rPr lang="zh-CN" altLang="en-US" sz="1600" dirty="0">
                  <a:solidFill>
                    <a:schemeClr val="accent6">
                      <a:lumMod val="50000"/>
                    </a:schemeClr>
                  </a:solidFill>
                  <a:latin typeface="+mn-lt"/>
                  <a:ea typeface="+mn-ea"/>
                  <a:cs typeface="+mn-ea"/>
                  <a:sym typeface="+mn-lt"/>
                </a:rPr>
                <a:t>年不满</a:t>
              </a:r>
              <a:r>
                <a:rPr lang="en-US" altLang="zh-CN" sz="1600" dirty="0">
                  <a:solidFill>
                    <a:schemeClr val="accent6">
                      <a:lumMod val="50000"/>
                    </a:schemeClr>
                  </a:solidFill>
                  <a:latin typeface="+mn-lt"/>
                  <a:ea typeface="+mn-ea"/>
                  <a:cs typeface="+mn-ea"/>
                  <a:sym typeface="+mn-lt"/>
                </a:rPr>
                <a:t>20</a:t>
              </a:r>
              <a:r>
                <a:rPr lang="zh-CN" altLang="en-US" sz="1600" dirty="0">
                  <a:solidFill>
                    <a:schemeClr val="accent6">
                      <a:lumMod val="50000"/>
                    </a:schemeClr>
                  </a:solidFill>
                  <a:latin typeface="+mn-lt"/>
                  <a:ea typeface="+mn-ea"/>
                  <a:cs typeface="+mn-ea"/>
                  <a:sym typeface="+mn-lt"/>
                </a:rPr>
                <a:t>年的，年休假</a:t>
              </a:r>
              <a:r>
                <a:rPr lang="en-US" altLang="zh-CN" sz="1600" dirty="0">
                  <a:solidFill>
                    <a:schemeClr val="accent6">
                      <a:lumMod val="50000"/>
                    </a:schemeClr>
                  </a:solidFill>
                  <a:latin typeface="+mn-lt"/>
                  <a:ea typeface="+mn-ea"/>
                  <a:cs typeface="+mn-ea"/>
                  <a:sym typeface="+mn-lt"/>
                </a:rPr>
                <a:t>10</a:t>
              </a:r>
              <a:r>
                <a:rPr lang="zh-CN" altLang="en-US" sz="1600" dirty="0">
                  <a:solidFill>
                    <a:schemeClr val="accent6">
                      <a:lumMod val="50000"/>
                    </a:schemeClr>
                  </a:solidFill>
                  <a:latin typeface="+mn-lt"/>
                  <a:ea typeface="+mn-ea"/>
                  <a:cs typeface="+mn-ea"/>
                  <a:sym typeface="+mn-lt"/>
                </a:rPr>
                <a:t>天；已满</a:t>
              </a:r>
              <a:r>
                <a:rPr lang="en-US" altLang="zh-CN" sz="1600" dirty="0">
                  <a:solidFill>
                    <a:schemeClr val="accent6">
                      <a:lumMod val="50000"/>
                    </a:schemeClr>
                  </a:solidFill>
                  <a:latin typeface="+mn-lt"/>
                  <a:ea typeface="+mn-ea"/>
                  <a:cs typeface="+mn-ea"/>
                  <a:sym typeface="+mn-lt"/>
                </a:rPr>
                <a:t>20</a:t>
              </a:r>
              <a:r>
                <a:rPr lang="zh-CN" altLang="en-US" sz="1600" dirty="0">
                  <a:solidFill>
                    <a:schemeClr val="accent6">
                      <a:lumMod val="50000"/>
                    </a:schemeClr>
                  </a:solidFill>
                  <a:latin typeface="+mn-lt"/>
                  <a:ea typeface="+mn-ea"/>
                  <a:cs typeface="+mn-ea"/>
                  <a:sym typeface="+mn-lt"/>
                </a:rPr>
                <a:t>年的，年休假</a:t>
              </a:r>
              <a:r>
                <a:rPr lang="en-US" altLang="zh-CN" sz="1600" dirty="0">
                  <a:solidFill>
                    <a:schemeClr val="accent6">
                      <a:lumMod val="50000"/>
                    </a:schemeClr>
                  </a:solidFill>
                  <a:latin typeface="+mn-lt"/>
                  <a:ea typeface="+mn-ea"/>
                  <a:cs typeface="+mn-ea"/>
                  <a:sym typeface="+mn-lt"/>
                </a:rPr>
                <a:t>15</a:t>
              </a:r>
              <a:r>
                <a:rPr lang="zh-CN" altLang="en-US" sz="1600" dirty="0">
                  <a:solidFill>
                    <a:schemeClr val="accent6">
                      <a:lumMod val="50000"/>
                    </a:schemeClr>
                  </a:solidFill>
                  <a:latin typeface="+mn-lt"/>
                  <a:ea typeface="+mn-ea"/>
                  <a:cs typeface="+mn-ea"/>
                  <a:sym typeface="+mn-lt"/>
                </a:rPr>
                <a:t>天；</a:t>
              </a:r>
            </a:p>
          </p:txBody>
        </p:sp>
        <p:sp>
          <p:nvSpPr>
            <p:cNvPr id="23" name="矩形 22">
              <a:extLst>
                <a:ext uri="{FF2B5EF4-FFF2-40B4-BE49-F238E27FC236}">
                  <a16:creationId xmlns="" xmlns:a16="http://schemas.microsoft.com/office/drawing/2014/main" id="{78EE1960-2261-4E7E-9B8C-799059D03E89}"/>
                </a:ext>
              </a:extLst>
            </p:cNvPr>
            <p:cNvSpPr/>
            <p:nvPr/>
          </p:nvSpPr>
          <p:spPr bwMode="auto">
            <a:xfrm>
              <a:off x="978305" y="3570401"/>
              <a:ext cx="4337552" cy="2361282"/>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29" name="组合 28">
            <a:extLst>
              <a:ext uri="{FF2B5EF4-FFF2-40B4-BE49-F238E27FC236}">
                <a16:creationId xmlns="" xmlns:a16="http://schemas.microsoft.com/office/drawing/2014/main" id="{F83CA4F5-54F0-4F4D-886A-2A863B3E0E62}"/>
              </a:ext>
            </a:extLst>
          </p:cNvPr>
          <p:cNvGrpSpPr/>
          <p:nvPr/>
        </p:nvGrpSpPr>
        <p:grpSpPr>
          <a:xfrm>
            <a:off x="1038295" y="2204864"/>
            <a:ext cx="1800200" cy="530192"/>
            <a:chOff x="2066727" y="1905900"/>
            <a:chExt cx="1800200" cy="530192"/>
          </a:xfrm>
        </p:grpSpPr>
        <p:sp>
          <p:nvSpPr>
            <p:cNvPr id="15" name="矩形 14">
              <a:extLst>
                <a:ext uri="{FF2B5EF4-FFF2-40B4-BE49-F238E27FC236}">
                  <a16:creationId xmlns="" xmlns:a16="http://schemas.microsoft.com/office/drawing/2014/main" id="{46C1C1CF-4F51-4577-97D0-720AFEC70891}"/>
                </a:ext>
              </a:extLst>
            </p:cNvPr>
            <p:cNvSpPr/>
            <p:nvPr/>
          </p:nvSpPr>
          <p:spPr bwMode="auto">
            <a:xfrm>
              <a:off x="2066727" y="1905900"/>
              <a:ext cx="1800200" cy="530192"/>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5" name="文本框 24">
              <a:extLst>
                <a:ext uri="{FF2B5EF4-FFF2-40B4-BE49-F238E27FC236}">
                  <a16:creationId xmlns="" xmlns:a16="http://schemas.microsoft.com/office/drawing/2014/main" id="{D37DCBDF-3A68-4593-9E77-26EB8383CC82}"/>
                </a:ext>
              </a:extLst>
            </p:cNvPr>
            <p:cNvSpPr txBox="1"/>
            <p:nvPr/>
          </p:nvSpPr>
          <p:spPr>
            <a:xfrm>
              <a:off x="2255625" y="1970941"/>
              <a:ext cx="1611302" cy="400110"/>
            </a:xfrm>
            <a:prstGeom prst="rect">
              <a:avLst/>
            </a:prstGeom>
            <a:noFill/>
          </p:spPr>
          <p:txBody>
            <a:bodyPr wrap="square">
              <a:spAutoFit/>
            </a:bodyPr>
            <a:lstStyle/>
            <a:p>
              <a:r>
                <a:rPr kumimoji="0" lang="en-US" altLang="zh-CN" sz="2000" b="1" i="0" u="none" strike="noStrike" kern="1200" cap="none" spc="0" normalizeH="0" baseline="0" noProof="0" dirty="0">
                  <a:ln>
                    <a:noFill/>
                  </a:ln>
                  <a:solidFill>
                    <a:srgbClr val="161615">
                      <a:lumMod val="50000"/>
                    </a:srgbClr>
                  </a:solidFill>
                  <a:effectLst/>
                  <a:uLnTx/>
                  <a:uFillTx/>
                  <a:latin typeface="Arial" panose="020B0604020202020204" pitchFamily="34" charset="0"/>
                  <a:ea typeface="宋体" panose="02010600030101010101" pitchFamily="2" charset="-122"/>
                  <a:cs typeface="+mn-ea"/>
                  <a:sym typeface="+mn-lt"/>
                </a:rPr>
                <a:t>1</a:t>
              </a:r>
              <a:r>
                <a:rPr kumimoji="0" lang="zh-CN" altLang="en-US" sz="2000" b="1" i="0" u="none" strike="noStrike" kern="1200" cap="none" spc="0" normalizeH="0" baseline="0" noProof="0" dirty="0">
                  <a:ln>
                    <a:noFill/>
                  </a:ln>
                  <a:solidFill>
                    <a:srgbClr val="161615">
                      <a:lumMod val="50000"/>
                    </a:srgbClr>
                  </a:solidFill>
                  <a:effectLst/>
                  <a:uLnTx/>
                  <a:uFillTx/>
                  <a:latin typeface="Arial" panose="020B0604020202020204" pitchFamily="34" charset="0"/>
                  <a:ea typeface="宋体" panose="02010600030101010101" pitchFamily="2" charset="-122"/>
                  <a:cs typeface="+mn-ea"/>
                  <a:sym typeface="+mn-lt"/>
                </a:rPr>
                <a:t>、公休假日 </a:t>
              </a:r>
              <a:endParaRPr lang="zh-CN" altLang="en-US" dirty="0"/>
            </a:p>
          </p:txBody>
        </p:sp>
      </p:grpSp>
      <p:grpSp>
        <p:nvGrpSpPr>
          <p:cNvPr id="28" name="组合 27">
            <a:extLst>
              <a:ext uri="{FF2B5EF4-FFF2-40B4-BE49-F238E27FC236}">
                <a16:creationId xmlns="" xmlns:a16="http://schemas.microsoft.com/office/drawing/2014/main" id="{A3767F60-1AFA-4D24-9A7D-8FDB2A66DC33}"/>
              </a:ext>
            </a:extLst>
          </p:cNvPr>
          <p:cNvGrpSpPr/>
          <p:nvPr/>
        </p:nvGrpSpPr>
        <p:grpSpPr>
          <a:xfrm>
            <a:off x="3181713" y="2204864"/>
            <a:ext cx="2461356" cy="530192"/>
            <a:chOff x="3578895" y="2026315"/>
            <a:chExt cx="2461356" cy="530192"/>
          </a:xfrm>
        </p:grpSpPr>
        <p:sp>
          <p:nvSpPr>
            <p:cNvPr id="22" name="矩形 21">
              <a:extLst>
                <a:ext uri="{FF2B5EF4-FFF2-40B4-BE49-F238E27FC236}">
                  <a16:creationId xmlns="" xmlns:a16="http://schemas.microsoft.com/office/drawing/2014/main" id="{CB11CCA2-4657-4D00-AB63-C4FBD03B46EA}"/>
                </a:ext>
              </a:extLst>
            </p:cNvPr>
            <p:cNvSpPr/>
            <p:nvPr/>
          </p:nvSpPr>
          <p:spPr bwMode="auto">
            <a:xfrm>
              <a:off x="3578895" y="2026315"/>
              <a:ext cx="2156459" cy="530192"/>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7" name="文本框 26">
              <a:extLst>
                <a:ext uri="{FF2B5EF4-FFF2-40B4-BE49-F238E27FC236}">
                  <a16:creationId xmlns="" xmlns:a16="http://schemas.microsoft.com/office/drawing/2014/main" id="{9F8240D8-5E08-4A61-9D41-256448C080D7}"/>
                </a:ext>
              </a:extLst>
            </p:cNvPr>
            <p:cNvSpPr txBox="1"/>
            <p:nvPr/>
          </p:nvSpPr>
          <p:spPr>
            <a:xfrm>
              <a:off x="3706686" y="2091356"/>
              <a:ext cx="2333565" cy="400110"/>
            </a:xfrm>
            <a:prstGeom prst="rect">
              <a:avLst/>
            </a:prstGeom>
            <a:noFill/>
          </p:spPr>
          <p:txBody>
            <a:bodyPr wrap="square">
              <a:spAutoFit/>
            </a:bodyPr>
            <a:lstStyle/>
            <a:p>
              <a:r>
                <a:rPr kumimoji="0" lang="en-US" altLang="zh-CN" sz="2000" b="1" i="0" u="none" strike="noStrike" kern="1200" cap="none" spc="0" normalizeH="0" baseline="0" noProof="0" dirty="0">
                  <a:ln>
                    <a:noFill/>
                  </a:ln>
                  <a:solidFill>
                    <a:srgbClr val="161615">
                      <a:lumMod val="50000"/>
                    </a:srgbClr>
                  </a:solidFill>
                  <a:effectLst/>
                  <a:uLnTx/>
                  <a:uFillTx/>
                  <a:latin typeface="Arial" panose="020B0604020202020204" pitchFamily="34" charset="0"/>
                  <a:ea typeface="宋体" panose="02010600030101010101" pitchFamily="2" charset="-122"/>
                  <a:cs typeface="+mn-ea"/>
                  <a:sym typeface="+mn-lt"/>
                </a:rPr>
                <a:t>2</a:t>
              </a:r>
              <a:r>
                <a:rPr kumimoji="0" lang="zh-CN" altLang="en-US" sz="2000" b="1" i="0" u="none" strike="noStrike" kern="1200" cap="none" spc="0" normalizeH="0" baseline="0" noProof="0" dirty="0">
                  <a:ln>
                    <a:noFill/>
                  </a:ln>
                  <a:solidFill>
                    <a:srgbClr val="161615">
                      <a:lumMod val="50000"/>
                    </a:srgbClr>
                  </a:solidFill>
                  <a:effectLst/>
                  <a:uLnTx/>
                  <a:uFillTx/>
                  <a:latin typeface="Arial" panose="020B0604020202020204" pitchFamily="34" charset="0"/>
                  <a:ea typeface="宋体" panose="02010600030101010101" pitchFamily="2" charset="-122"/>
                  <a:cs typeface="+mn-ea"/>
                  <a:sym typeface="+mn-lt"/>
                </a:rPr>
                <a:t>、法定的节假</a:t>
              </a:r>
              <a:endParaRPr lang="zh-CN" altLang="en-US" dirty="0"/>
            </a:p>
          </p:txBody>
        </p:sp>
      </p:grpSp>
      <p:grpSp>
        <p:nvGrpSpPr>
          <p:cNvPr id="31" name="组合 30">
            <a:extLst>
              <a:ext uri="{FF2B5EF4-FFF2-40B4-BE49-F238E27FC236}">
                <a16:creationId xmlns="" xmlns:a16="http://schemas.microsoft.com/office/drawing/2014/main" id="{91C3F80E-F0D1-4E07-A075-48BE22DFF2D3}"/>
              </a:ext>
            </a:extLst>
          </p:cNvPr>
          <p:cNvGrpSpPr/>
          <p:nvPr/>
        </p:nvGrpSpPr>
        <p:grpSpPr>
          <a:xfrm>
            <a:off x="6197942" y="2061082"/>
            <a:ext cx="5043158" cy="2433290"/>
            <a:chOff x="6528625" y="2924944"/>
            <a:chExt cx="5043158" cy="2433290"/>
          </a:xfrm>
        </p:grpSpPr>
        <p:sp>
          <p:nvSpPr>
            <p:cNvPr id="20" name="文本框 19">
              <a:extLst>
                <a:ext uri="{FF2B5EF4-FFF2-40B4-BE49-F238E27FC236}">
                  <a16:creationId xmlns="" xmlns:a16="http://schemas.microsoft.com/office/drawing/2014/main" id="{5AA7CBEB-A646-4584-86B5-D0EBEB555E6F}"/>
                </a:ext>
              </a:extLst>
            </p:cNvPr>
            <p:cNvSpPr txBox="1"/>
            <p:nvPr/>
          </p:nvSpPr>
          <p:spPr>
            <a:xfrm>
              <a:off x="6531223" y="2924944"/>
              <a:ext cx="5040560" cy="2361287"/>
            </a:xfrm>
            <a:prstGeom prst="rect">
              <a:avLst/>
            </a:prstGeom>
            <a:noFill/>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en-US" altLang="zh-CN" sz="2000" b="1" i="0" u="none" strike="noStrike" kern="1200" cap="none" spc="0" normalizeH="0" baseline="0" noProof="0" dirty="0">
                  <a:ln>
                    <a:noFill/>
                  </a:ln>
                  <a:solidFill>
                    <a:srgbClr val="161615">
                      <a:lumMod val="50000"/>
                    </a:srgbClr>
                  </a:solidFill>
                  <a:effectLst/>
                  <a:uLnTx/>
                  <a:uFillTx/>
                  <a:latin typeface="Arial" panose="020B0604020202020204" pitchFamily="34" charset="0"/>
                  <a:ea typeface="宋体" panose="02010600030101010101" pitchFamily="2" charset="-122"/>
                  <a:cs typeface="+mn-ea"/>
                  <a:sym typeface="+mn-lt"/>
                </a:rPr>
                <a:t>4</a:t>
              </a:r>
              <a:r>
                <a:rPr kumimoji="0" lang="zh-CN" altLang="en-US" sz="2000" b="1" i="0" u="none" strike="noStrike" kern="1200" cap="none" spc="0" normalizeH="0" baseline="0" noProof="0" dirty="0">
                  <a:ln>
                    <a:noFill/>
                  </a:ln>
                  <a:solidFill>
                    <a:srgbClr val="161615">
                      <a:lumMod val="50000"/>
                    </a:srgbClr>
                  </a:solidFill>
                  <a:effectLst/>
                  <a:uLnTx/>
                  <a:uFillTx/>
                  <a:latin typeface="Arial" panose="020B0604020202020204" pitchFamily="34" charset="0"/>
                  <a:ea typeface="宋体" panose="02010600030101010101" pitchFamily="2" charset="-122"/>
                  <a:cs typeface="+mn-ea"/>
                  <a:sym typeface="+mn-lt"/>
                </a:rPr>
                <a:t>、探亲假</a:t>
              </a:r>
            </a:p>
            <a:p>
              <a:pPr marL="285750" marR="0" lvl="0" indent="-285750" algn="l" defTabSz="914400" rtl="0" eaLnBrk="1" fontAlgn="base" latinLnBrk="0" hangingPunct="1">
                <a:lnSpc>
                  <a:spcPct val="150000"/>
                </a:lnSpc>
                <a:spcBef>
                  <a:spcPct val="0"/>
                </a:spcBef>
                <a:spcAft>
                  <a:spcPct val="0"/>
                </a:spcAft>
                <a:buClrTx/>
                <a:buSzTx/>
                <a:buFont typeface="Wingdings" panose="05000000000000000000" pitchFamily="2" charset="2"/>
                <a:buChar char="l"/>
                <a:tabLst/>
                <a:defRPr/>
              </a:pP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工作满一年的职工，与配偶或父母不在一起居住，又不能在公休假日团聚的</a:t>
              </a:r>
            </a:p>
            <a:p>
              <a:pPr marL="285750" marR="0" lvl="0" indent="-285750" algn="l" defTabSz="914400" rtl="0" eaLnBrk="1" fontAlgn="base" latinLnBrk="0" hangingPunct="1">
                <a:lnSpc>
                  <a:spcPct val="150000"/>
                </a:lnSpc>
                <a:spcBef>
                  <a:spcPct val="0"/>
                </a:spcBef>
                <a:spcAft>
                  <a:spcPct val="0"/>
                </a:spcAft>
                <a:buClrTx/>
                <a:buSzTx/>
                <a:buFont typeface="Wingdings" panose="05000000000000000000" pitchFamily="2" charset="2"/>
                <a:buChar char="l"/>
                <a:tabLst/>
                <a:defRPr/>
              </a:pP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探望配偶：每年一次，</a:t>
              </a: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30</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天；</a:t>
              </a:r>
            </a:p>
            <a:p>
              <a:pPr marL="285750" marR="0" lvl="0" indent="-285750" algn="l" defTabSz="914400" rtl="0" eaLnBrk="1" fontAlgn="base" latinLnBrk="0" hangingPunct="1">
                <a:lnSpc>
                  <a:spcPct val="150000"/>
                </a:lnSpc>
                <a:spcBef>
                  <a:spcPct val="0"/>
                </a:spcBef>
                <a:spcAft>
                  <a:spcPct val="0"/>
                </a:spcAft>
                <a:buClrTx/>
                <a:buSzTx/>
                <a:buFont typeface="Wingdings" panose="05000000000000000000" pitchFamily="2" charset="2"/>
                <a:buChar char="l"/>
                <a:tabLst/>
                <a:defRPr/>
              </a:pP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未婚探望父母：一年一次，</a:t>
              </a: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20</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天，可两年一次</a:t>
              </a: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45</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天；</a:t>
              </a:r>
            </a:p>
            <a:p>
              <a:pPr marL="285750" marR="0" lvl="0" indent="-285750" algn="l" defTabSz="914400" rtl="0" eaLnBrk="1" fontAlgn="base" latinLnBrk="0" hangingPunct="1">
                <a:lnSpc>
                  <a:spcPct val="150000"/>
                </a:lnSpc>
                <a:spcBef>
                  <a:spcPct val="0"/>
                </a:spcBef>
                <a:spcAft>
                  <a:spcPct val="0"/>
                </a:spcAft>
                <a:buClrTx/>
                <a:buSzTx/>
                <a:buFont typeface="Wingdings" panose="05000000000000000000" pitchFamily="2" charset="2"/>
                <a:buChar char="l"/>
                <a:tabLst/>
                <a:defRPr/>
              </a:pP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已婚探望父母：四年一次，</a:t>
              </a: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20</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天</a:t>
              </a:r>
            </a:p>
          </p:txBody>
        </p:sp>
        <p:sp>
          <p:nvSpPr>
            <p:cNvPr id="30" name="矩形 29">
              <a:extLst>
                <a:ext uri="{FF2B5EF4-FFF2-40B4-BE49-F238E27FC236}">
                  <a16:creationId xmlns="" xmlns:a16="http://schemas.microsoft.com/office/drawing/2014/main" id="{11420087-3398-42E2-B433-E344E39BCF07}"/>
                </a:ext>
              </a:extLst>
            </p:cNvPr>
            <p:cNvSpPr/>
            <p:nvPr/>
          </p:nvSpPr>
          <p:spPr bwMode="auto">
            <a:xfrm>
              <a:off x="6528625" y="2996951"/>
              <a:ext cx="5040559" cy="2361283"/>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33" name="组合 32">
            <a:extLst>
              <a:ext uri="{FF2B5EF4-FFF2-40B4-BE49-F238E27FC236}">
                <a16:creationId xmlns="" xmlns:a16="http://schemas.microsoft.com/office/drawing/2014/main" id="{3B9301AB-18EA-40EA-A343-5D7BF804E2C6}"/>
              </a:ext>
            </a:extLst>
          </p:cNvPr>
          <p:cNvGrpSpPr/>
          <p:nvPr/>
        </p:nvGrpSpPr>
        <p:grpSpPr>
          <a:xfrm>
            <a:off x="6408636" y="4869160"/>
            <a:ext cx="4619169" cy="757531"/>
            <a:chOff x="4511852" y="4256219"/>
            <a:chExt cx="6183554" cy="1014086"/>
          </a:xfrm>
          <a:solidFill>
            <a:schemeClr val="accent2"/>
          </a:solidFill>
        </p:grpSpPr>
        <p:grpSp>
          <p:nvGrpSpPr>
            <p:cNvPr id="34" name="组合 33">
              <a:extLst>
                <a:ext uri="{FF2B5EF4-FFF2-40B4-BE49-F238E27FC236}">
                  <a16:creationId xmlns="" xmlns:a16="http://schemas.microsoft.com/office/drawing/2014/main" id="{5E9D5F13-28A1-4CAF-BDE7-07BC5B90E781}"/>
                </a:ext>
              </a:extLst>
            </p:cNvPr>
            <p:cNvGrpSpPr/>
            <p:nvPr/>
          </p:nvGrpSpPr>
          <p:grpSpPr>
            <a:xfrm>
              <a:off x="4511852" y="4256219"/>
              <a:ext cx="6183554" cy="1014086"/>
              <a:chOff x="4511852" y="4256219"/>
              <a:chExt cx="6183554" cy="1014086"/>
            </a:xfrm>
            <a:grpFill/>
          </p:grpSpPr>
          <p:grpSp>
            <p:nvGrpSpPr>
              <p:cNvPr id="38" name="组合 37">
                <a:extLst>
                  <a:ext uri="{FF2B5EF4-FFF2-40B4-BE49-F238E27FC236}">
                    <a16:creationId xmlns="" xmlns:a16="http://schemas.microsoft.com/office/drawing/2014/main" id="{8A0C22D5-438F-4D33-A0AF-E8EF27564B70}"/>
                  </a:ext>
                </a:extLst>
              </p:cNvPr>
              <p:cNvGrpSpPr/>
              <p:nvPr/>
            </p:nvGrpSpPr>
            <p:grpSpPr>
              <a:xfrm>
                <a:off x="4511852" y="4256219"/>
                <a:ext cx="2426290" cy="1014086"/>
                <a:chOff x="7804969" y="3792116"/>
                <a:chExt cx="2426290" cy="1014086"/>
              </a:xfrm>
              <a:grpFill/>
            </p:grpSpPr>
            <p:grpSp>
              <p:nvGrpSpPr>
                <p:cNvPr id="49" name="组合 48">
                  <a:extLst>
                    <a:ext uri="{FF2B5EF4-FFF2-40B4-BE49-F238E27FC236}">
                      <a16:creationId xmlns="" xmlns:a16="http://schemas.microsoft.com/office/drawing/2014/main" id="{1CDE78C1-4E0A-4E99-8E41-51561DED6024}"/>
                    </a:ext>
                  </a:extLst>
                </p:cNvPr>
                <p:cNvGrpSpPr/>
                <p:nvPr/>
              </p:nvGrpSpPr>
              <p:grpSpPr>
                <a:xfrm>
                  <a:off x="7804969" y="3792116"/>
                  <a:ext cx="1014088" cy="1014086"/>
                  <a:chOff x="7487266" y="3677942"/>
                  <a:chExt cx="1272185" cy="1272183"/>
                </a:xfrm>
                <a:grpFill/>
              </p:grpSpPr>
              <p:sp>
                <p:nvSpPr>
                  <p:cNvPr id="51" name="空心弧 50">
                    <a:extLst>
                      <a:ext uri="{FF2B5EF4-FFF2-40B4-BE49-F238E27FC236}">
                        <a16:creationId xmlns="" xmlns:a16="http://schemas.microsoft.com/office/drawing/2014/main" id="{29A2DF5A-B9EA-43B2-9250-22EFD7E0CA7C}"/>
                      </a:ext>
                    </a:extLst>
                  </p:cNvPr>
                  <p:cNvSpPr/>
                  <p:nvPr/>
                </p:nvSpPr>
                <p:spPr>
                  <a:xfrm rot="18927077" flipV="1">
                    <a:off x="7487266" y="3677942"/>
                    <a:ext cx="1272185" cy="1272183"/>
                  </a:xfrm>
                  <a:prstGeom prst="blockArc">
                    <a:avLst>
                      <a:gd name="adj1" fmla="val 13696868"/>
                      <a:gd name="adj2" fmla="val 2534625"/>
                      <a:gd name="adj3" fmla="val 509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椭圆 51">
                    <a:extLst>
                      <a:ext uri="{FF2B5EF4-FFF2-40B4-BE49-F238E27FC236}">
                        <a16:creationId xmlns="" xmlns:a16="http://schemas.microsoft.com/office/drawing/2014/main" id="{2F8973EB-895A-48F8-8644-EB915E5C270A}"/>
                      </a:ext>
                    </a:extLst>
                  </p:cNvPr>
                  <p:cNvSpPr/>
                  <p:nvPr/>
                </p:nvSpPr>
                <p:spPr>
                  <a:xfrm>
                    <a:off x="7786296" y="3898825"/>
                    <a:ext cx="816150" cy="81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0" name="直接箭头连接符 49">
                  <a:extLst>
                    <a:ext uri="{FF2B5EF4-FFF2-40B4-BE49-F238E27FC236}">
                      <a16:creationId xmlns="" xmlns:a16="http://schemas.microsoft.com/office/drawing/2014/main" id="{70643E38-EE60-48ED-AF5A-B2ED7F954F86}"/>
                    </a:ext>
                  </a:extLst>
                </p:cNvPr>
                <p:cNvCxnSpPr>
                  <a:cxnSpLocks/>
                </p:cNvCxnSpPr>
                <p:nvPr/>
              </p:nvCxnSpPr>
              <p:spPr>
                <a:xfrm>
                  <a:off x="8764149" y="4340673"/>
                  <a:ext cx="1467110" cy="0"/>
                </a:xfrm>
                <a:prstGeom prst="straightConnector1">
                  <a:avLst/>
                </a:prstGeom>
                <a:grpFill/>
                <a:ln w="28575">
                  <a:solidFill>
                    <a:schemeClr val="accent2"/>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39" name="组合 38">
                <a:extLst>
                  <a:ext uri="{FF2B5EF4-FFF2-40B4-BE49-F238E27FC236}">
                    <a16:creationId xmlns="" xmlns:a16="http://schemas.microsoft.com/office/drawing/2014/main" id="{B1E797BD-A03F-4AF7-B783-0875FB3F7ED6}"/>
                  </a:ext>
                </a:extLst>
              </p:cNvPr>
              <p:cNvGrpSpPr/>
              <p:nvPr/>
            </p:nvGrpSpPr>
            <p:grpSpPr>
              <a:xfrm>
                <a:off x="7148144" y="4256219"/>
                <a:ext cx="1014088" cy="1014086"/>
                <a:chOff x="6708132" y="4303419"/>
                <a:chExt cx="1014088" cy="1014086"/>
              </a:xfrm>
              <a:grpFill/>
            </p:grpSpPr>
            <p:grpSp>
              <p:nvGrpSpPr>
                <p:cNvPr id="45" name="组合 44">
                  <a:extLst>
                    <a:ext uri="{FF2B5EF4-FFF2-40B4-BE49-F238E27FC236}">
                      <a16:creationId xmlns="" xmlns:a16="http://schemas.microsoft.com/office/drawing/2014/main" id="{0AB3193B-8075-4274-9DFF-C9033FB6AC11}"/>
                    </a:ext>
                  </a:extLst>
                </p:cNvPr>
                <p:cNvGrpSpPr/>
                <p:nvPr/>
              </p:nvGrpSpPr>
              <p:grpSpPr>
                <a:xfrm>
                  <a:off x="6708132" y="4303419"/>
                  <a:ext cx="1014088" cy="1014086"/>
                  <a:chOff x="6708132" y="4303419"/>
                  <a:chExt cx="1014088" cy="1014086"/>
                </a:xfrm>
                <a:grpFill/>
              </p:grpSpPr>
              <p:sp>
                <p:nvSpPr>
                  <p:cNvPr id="47" name="空心弧 46">
                    <a:extLst>
                      <a:ext uri="{FF2B5EF4-FFF2-40B4-BE49-F238E27FC236}">
                        <a16:creationId xmlns="" xmlns:a16="http://schemas.microsoft.com/office/drawing/2014/main" id="{4FF39912-97DE-42BA-B967-BDF57E63A8BA}"/>
                      </a:ext>
                    </a:extLst>
                  </p:cNvPr>
                  <p:cNvSpPr/>
                  <p:nvPr/>
                </p:nvSpPr>
                <p:spPr>
                  <a:xfrm rot="2672923" flipH="1" flipV="1">
                    <a:off x="6708132" y="4303419"/>
                    <a:ext cx="1014088" cy="1014086"/>
                  </a:xfrm>
                  <a:prstGeom prst="blockArc">
                    <a:avLst>
                      <a:gd name="adj1" fmla="val 13696868"/>
                      <a:gd name="adj2" fmla="val 2534625"/>
                      <a:gd name="adj3" fmla="val 509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椭圆 47">
                    <a:extLst>
                      <a:ext uri="{FF2B5EF4-FFF2-40B4-BE49-F238E27FC236}">
                        <a16:creationId xmlns="" xmlns:a16="http://schemas.microsoft.com/office/drawing/2014/main" id="{AA971442-5EB8-4401-91A6-2C49F0324F80}"/>
                      </a:ext>
                    </a:extLst>
                  </p:cNvPr>
                  <p:cNvSpPr/>
                  <p:nvPr/>
                </p:nvSpPr>
                <p:spPr>
                  <a:xfrm flipH="1">
                    <a:off x="6861515" y="4461033"/>
                    <a:ext cx="707322" cy="70732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空心弧 45">
                  <a:extLst>
                    <a:ext uri="{FF2B5EF4-FFF2-40B4-BE49-F238E27FC236}">
                      <a16:creationId xmlns="" xmlns:a16="http://schemas.microsoft.com/office/drawing/2014/main" id="{410DA81F-E13A-41FF-9E4F-C46402F52C34}"/>
                    </a:ext>
                  </a:extLst>
                </p:cNvPr>
                <p:cNvSpPr/>
                <p:nvPr/>
              </p:nvSpPr>
              <p:spPr>
                <a:xfrm rot="18927077" flipV="1">
                  <a:off x="6708132" y="4303419"/>
                  <a:ext cx="1014088" cy="1014086"/>
                </a:xfrm>
                <a:prstGeom prst="blockArc">
                  <a:avLst>
                    <a:gd name="adj1" fmla="val 13696868"/>
                    <a:gd name="adj2" fmla="val 2534625"/>
                    <a:gd name="adj3" fmla="val 509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40" name="组合 39">
                <a:extLst>
                  <a:ext uri="{FF2B5EF4-FFF2-40B4-BE49-F238E27FC236}">
                    <a16:creationId xmlns="" xmlns:a16="http://schemas.microsoft.com/office/drawing/2014/main" id="{8C03C044-A83E-4D73-9D8A-93A9129EC7EB}"/>
                  </a:ext>
                </a:extLst>
              </p:cNvPr>
              <p:cNvGrpSpPr/>
              <p:nvPr/>
            </p:nvGrpSpPr>
            <p:grpSpPr>
              <a:xfrm flipH="1">
                <a:off x="8269116" y="4256219"/>
                <a:ext cx="2426290" cy="1014086"/>
                <a:chOff x="7804969" y="3792116"/>
                <a:chExt cx="2426290" cy="1014086"/>
              </a:xfrm>
              <a:grpFill/>
            </p:grpSpPr>
            <p:grpSp>
              <p:nvGrpSpPr>
                <p:cNvPr id="41" name="组合 40">
                  <a:extLst>
                    <a:ext uri="{FF2B5EF4-FFF2-40B4-BE49-F238E27FC236}">
                      <a16:creationId xmlns="" xmlns:a16="http://schemas.microsoft.com/office/drawing/2014/main" id="{5D1523EE-27BA-4791-A498-AE89662D13E0}"/>
                    </a:ext>
                  </a:extLst>
                </p:cNvPr>
                <p:cNvGrpSpPr/>
                <p:nvPr/>
              </p:nvGrpSpPr>
              <p:grpSpPr>
                <a:xfrm>
                  <a:off x="7804969" y="3792116"/>
                  <a:ext cx="1014088" cy="1014086"/>
                  <a:chOff x="7487266" y="3677942"/>
                  <a:chExt cx="1272185" cy="1272183"/>
                </a:xfrm>
                <a:grpFill/>
              </p:grpSpPr>
              <p:sp>
                <p:nvSpPr>
                  <p:cNvPr id="43" name="空心弧 42">
                    <a:extLst>
                      <a:ext uri="{FF2B5EF4-FFF2-40B4-BE49-F238E27FC236}">
                        <a16:creationId xmlns="" xmlns:a16="http://schemas.microsoft.com/office/drawing/2014/main" id="{47B147DA-DF50-481D-9D9B-ACC4997ECACE}"/>
                      </a:ext>
                    </a:extLst>
                  </p:cNvPr>
                  <p:cNvSpPr/>
                  <p:nvPr/>
                </p:nvSpPr>
                <p:spPr>
                  <a:xfrm rot="18927077" flipV="1">
                    <a:off x="7487266" y="3677942"/>
                    <a:ext cx="1272185" cy="1272183"/>
                  </a:xfrm>
                  <a:prstGeom prst="blockArc">
                    <a:avLst>
                      <a:gd name="adj1" fmla="val 13696868"/>
                      <a:gd name="adj2" fmla="val 2534625"/>
                      <a:gd name="adj3" fmla="val 509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4" name="椭圆 43">
                    <a:extLst>
                      <a:ext uri="{FF2B5EF4-FFF2-40B4-BE49-F238E27FC236}">
                        <a16:creationId xmlns="" xmlns:a16="http://schemas.microsoft.com/office/drawing/2014/main" id="{51BC21B7-8CAD-42C1-86CC-16ACB24F28B9}"/>
                      </a:ext>
                    </a:extLst>
                  </p:cNvPr>
                  <p:cNvSpPr/>
                  <p:nvPr/>
                </p:nvSpPr>
                <p:spPr>
                  <a:xfrm>
                    <a:off x="7786296" y="3898825"/>
                    <a:ext cx="816150" cy="81615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2" name="直接箭头连接符 41">
                  <a:extLst>
                    <a:ext uri="{FF2B5EF4-FFF2-40B4-BE49-F238E27FC236}">
                      <a16:creationId xmlns="" xmlns:a16="http://schemas.microsoft.com/office/drawing/2014/main" id="{1F8709B3-3651-491B-9DD4-8A178A7A680E}"/>
                    </a:ext>
                  </a:extLst>
                </p:cNvPr>
                <p:cNvCxnSpPr>
                  <a:cxnSpLocks/>
                </p:cNvCxnSpPr>
                <p:nvPr/>
              </p:nvCxnSpPr>
              <p:spPr>
                <a:xfrm>
                  <a:off x="8764149" y="4340673"/>
                  <a:ext cx="1467110" cy="0"/>
                </a:xfrm>
                <a:prstGeom prst="straightConnector1">
                  <a:avLst/>
                </a:prstGeom>
                <a:grpFill/>
                <a:ln w="28575">
                  <a:solidFill>
                    <a:schemeClr val="accent2"/>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grpSp>
        </p:grpSp>
        <p:sp>
          <p:nvSpPr>
            <p:cNvPr id="35" name="iSlïḓe">
              <a:extLst>
                <a:ext uri="{FF2B5EF4-FFF2-40B4-BE49-F238E27FC236}">
                  <a16:creationId xmlns="" xmlns:a16="http://schemas.microsoft.com/office/drawing/2014/main" id="{82C800FD-9F99-47A7-8123-6F3654DDA094}"/>
                </a:ext>
              </a:extLst>
            </p:cNvPr>
            <p:cNvSpPr/>
            <p:nvPr/>
          </p:nvSpPr>
          <p:spPr bwMode="auto">
            <a:xfrm>
              <a:off x="9898412" y="4563800"/>
              <a:ext cx="466688" cy="407388"/>
            </a:xfrm>
            <a:custGeom>
              <a:avLst/>
              <a:gdLst>
                <a:gd name="connsiteX0" fmla="*/ 424975 w 608697"/>
                <a:gd name="connsiteY0" fmla="*/ 168488 h 531358"/>
                <a:gd name="connsiteX1" fmla="*/ 387604 w 608697"/>
                <a:gd name="connsiteY1" fmla="*/ 205806 h 531358"/>
                <a:gd name="connsiteX2" fmla="*/ 424975 w 608697"/>
                <a:gd name="connsiteY2" fmla="*/ 243124 h 531358"/>
                <a:gd name="connsiteX3" fmla="*/ 462346 w 608697"/>
                <a:gd name="connsiteY3" fmla="*/ 205806 h 531358"/>
                <a:gd name="connsiteX4" fmla="*/ 424975 w 608697"/>
                <a:gd name="connsiteY4" fmla="*/ 168488 h 531358"/>
                <a:gd name="connsiteX5" fmla="*/ 287947 w 608697"/>
                <a:gd name="connsiteY5" fmla="*/ 168488 h 531358"/>
                <a:gd name="connsiteX6" fmla="*/ 250576 w 608697"/>
                <a:gd name="connsiteY6" fmla="*/ 205806 h 531358"/>
                <a:gd name="connsiteX7" fmla="*/ 287947 w 608697"/>
                <a:gd name="connsiteY7" fmla="*/ 243124 h 531358"/>
                <a:gd name="connsiteX8" fmla="*/ 325318 w 608697"/>
                <a:gd name="connsiteY8" fmla="*/ 205806 h 531358"/>
                <a:gd name="connsiteX9" fmla="*/ 287947 w 608697"/>
                <a:gd name="connsiteY9" fmla="*/ 168488 h 531358"/>
                <a:gd name="connsiteX10" fmla="*/ 102356 w 608697"/>
                <a:gd name="connsiteY10" fmla="*/ 121231 h 531358"/>
                <a:gd name="connsiteX11" fmla="*/ 98850 w 608697"/>
                <a:gd name="connsiteY11" fmla="*/ 127711 h 531358"/>
                <a:gd name="connsiteX12" fmla="*/ 76842 w 608697"/>
                <a:gd name="connsiteY12" fmla="*/ 217990 h 531358"/>
                <a:gd name="connsiteX13" fmla="*/ 98850 w 608697"/>
                <a:gd name="connsiteY13" fmla="*/ 308194 h 531358"/>
                <a:gd name="connsiteX14" fmla="*/ 157488 w 608697"/>
                <a:gd name="connsiteY14" fmla="*/ 380223 h 531358"/>
                <a:gd name="connsiteX15" fmla="*/ 344668 w 608697"/>
                <a:gd name="connsiteY15" fmla="*/ 444729 h 531358"/>
                <a:gd name="connsiteX16" fmla="*/ 370257 w 608697"/>
                <a:gd name="connsiteY16" fmla="*/ 443687 h 531358"/>
                <a:gd name="connsiteX17" fmla="*/ 236717 w 608697"/>
                <a:gd name="connsiteY17" fmla="*/ 477876 h 531358"/>
                <a:gd name="connsiteX18" fmla="*/ 198072 w 608697"/>
                <a:gd name="connsiteY18" fmla="*/ 475344 h 531358"/>
                <a:gd name="connsiteX19" fmla="*/ 82437 w 608697"/>
                <a:gd name="connsiteY19" fmla="*/ 531284 h 531358"/>
                <a:gd name="connsiteX20" fmla="*/ 81542 w 608697"/>
                <a:gd name="connsiteY20" fmla="*/ 531358 h 531358"/>
                <a:gd name="connsiteX21" fmla="*/ 75051 w 608697"/>
                <a:gd name="connsiteY21" fmla="*/ 527857 h 531358"/>
                <a:gd name="connsiteX22" fmla="*/ 74753 w 608697"/>
                <a:gd name="connsiteY22" fmla="*/ 519738 h 531358"/>
                <a:gd name="connsiteX23" fmla="*/ 88778 w 608697"/>
                <a:gd name="connsiteY23" fmla="*/ 435046 h 531358"/>
                <a:gd name="connsiteX24" fmla="*/ 0 w 608697"/>
                <a:gd name="connsiteY24" fmla="*/ 282198 h 531358"/>
                <a:gd name="connsiteX25" fmla="*/ 102356 w 608697"/>
                <a:gd name="connsiteY25" fmla="*/ 121231 h 531358"/>
                <a:gd name="connsiteX26" fmla="*/ 356424 w 608697"/>
                <a:gd name="connsiteY26" fmla="*/ 0 h 531358"/>
                <a:gd name="connsiteX27" fmla="*/ 608697 w 608697"/>
                <a:gd name="connsiteY27" fmla="*/ 211244 h 531358"/>
                <a:gd name="connsiteX28" fmla="*/ 518290 w 608697"/>
                <a:gd name="connsiteY28" fmla="*/ 373401 h 531358"/>
                <a:gd name="connsiteX29" fmla="*/ 531941 w 608697"/>
                <a:gd name="connsiteY29" fmla="*/ 441109 h 531358"/>
                <a:gd name="connsiteX30" fmla="*/ 531120 w 608697"/>
                <a:gd name="connsiteY30" fmla="*/ 465391 h 531358"/>
                <a:gd name="connsiteX31" fmla="*/ 511577 w 608697"/>
                <a:gd name="connsiteY31" fmla="*/ 475894 h 531358"/>
                <a:gd name="connsiteX32" fmla="*/ 509041 w 608697"/>
                <a:gd name="connsiteY32" fmla="*/ 475745 h 531358"/>
                <a:gd name="connsiteX33" fmla="*/ 391408 w 608697"/>
                <a:gd name="connsiteY33" fmla="*/ 420476 h 531358"/>
                <a:gd name="connsiteX34" fmla="*/ 356424 w 608697"/>
                <a:gd name="connsiteY34" fmla="*/ 422487 h 531358"/>
                <a:gd name="connsiteX35" fmla="*/ 104225 w 608697"/>
                <a:gd name="connsiteY35" fmla="*/ 211244 h 531358"/>
                <a:gd name="connsiteX36" fmla="*/ 356424 w 608697"/>
                <a:gd name="connsiteY36" fmla="*/ 0 h 53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8697" h="531358">
                  <a:moveTo>
                    <a:pt x="424975" y="168488"/>
                  </a:moveTo>
                  <a:cubicBezTo>
                    <a:pt x="404312" y="168488"/>
                    <a:pt x="387604" y="185248"/>
                    <a:pt x="387604" y="205806"/>
                  </a:cubicBezTo>
                  <a:cubicBezTo>
                    <a:pt x="387604" y="226439"/>
                    <a:pt x="404312" y="243124"/>
                    <a:pt x="424975" y="243124"/>
                  </a:cubicBezTo>
                  <a:cubicBezTo>
                    <a:pt x="445562" y="243124"/>
                    <a:pt x="462346" y="226439"/>
                    <a:pt x="462346" y="205806"/>
                  </a:cubicBezTo>
                  <a:cubicBezTo>
                    <a:pt x="462346" y="185248"/>
                    <a:pt x="445637" y="168488"/>
                    <a:pt x="424975" y="168488"/>
                  </a:cubicBezTo>
                  <a:close/>
                  <a:moveTo>
                    <a:pt x="287947" y="168488"/>
                  </a:moveTo>
                  <a:cubicBezTo>
                    <a:pt x="267285" y="168488"/>
                    <a:pt x="250576" y="185248"/>
                    <a:pt x="250576" y="205806"/>
                  </a:cubicBezTo>
                  <a:cubicBezTo>
                    <a:pt x="250576" y="226439"/>
                    <a:pt x="267285" y="243124"/>
                    <a:pt x="287947" y="243124"/>
                  </a:cubicBezTo>
                  <a:cubicBezTo>
                    <a:pt x="308610" y="243124"/>
                    <a:pt x="325318" y="226439"/>
                    <a:pt x="325318" y="205806"/>
                  </a:cubicBezTo>
                  <a:cubicBezTo>
                    <a:pt x="325318" y="185248"/>
                    <a:pt x="308610" y="168488"/>
                    <a:pt x="287947" y="168488"/>
                  </a:cubicBezTo>
                  <a:close/>
                  <a:moveTo>
                    <a:pt x="102356" y="121231"/>
                  </a:moveTo>
                  <a:cubicBezTo>
                    <a:pt x="101162" y="123317"/>
                    <a:pt x="99969" y="125477"/>
                    <a:pt x="98850" y="127711"/>
                  </a:cubicBezTo>
                  <a:cubicBezTo>
                    <a:pt x="84227" y="156240"/>
                    <a:pt x="76842" y="186631"/>
                    <a:pt x="76842" y="217990"/>
                  </a:cubicBezTo>
                  <a:cubicBezTo>
                    <a:pt x="76842" y="249275"/>
                    <a:pt x="84227" y="279666"/>
                    <a:pt x="98850" y="308194"/>
                  </a:cubicBezTo>
                  <a:cubicBezTo>
                    <a:pt x="112726" y="335308"/>
                    <a:pt x="132496" y="359516"/>
                    <a:pt x="157488" y="380223"/>
                  </a:cubicBezTo>
                  <a:cubicBezTo>
                    <a:pt x="207845" y="421787"/>
                    <a:pt x="274317" y="444729"/>
                    <a:pt x="344668" y="444729"/>
                  </a:cubicBezTo>
                  <a:cubicBezTo>
                    <a:pt x="353173" y="444729"/>
                    <a:pt x="361752" y="444357"/>
                    <a:pt x="370257" y="443687"/>
                  </a:cubicBezTo>
                  <a:cubicBezTo>
                    <a:pt x="332209" y="465288"/>
                    <a:pt x="286254" y="477876"/>
                    <a:pt x="236717" y="477876"/>
                  </a:cubicBezTo>
                  <a:cubicBezTo>
                    <a:pt x="223736" y="477876"/>
                    <a:pt x="210755" y="477057"/>
                    <a:pt x="198072" y="475344"/>
                  </a:cubicBezTo>
                  <a:cubicBezTo>
                    <a:pt x="160397" y="499478"/>
                    <a:pt x="110637" y="528155"/>
                    <a:pt x="82437" y="531284"/>
                  </a:cubicBezTo>
                  <a:cubicBezTo>
                    <a:pt x="82138" y="531358"/>
                    <a:pt x="81840" y="531358"/>
                    <a:pt x="81542" y="531358"/>
                  </a:cubicBezTo>
                  <a:cubicBezTo>
                    <a:pt x="78930" y="531358"/>
                    <a:pt x="76469" y="530017"/>
                    <a:pt x="75051" y="527857"/>
                  </a:cubicBezTo>
                  <a:cubicBezTo>
                    <a:pt x="73410" y="525399"/>
                    <a:pt x="73335" y="522271"/>
                    <a:pt x="74753" y="519738"/>
                  </a:cubicBezTo>
                  <a:cubicBezTo>
                    <a:pt x="75051" y="519291"/>
                    <a:pt x="99223" y="476014"/>
                    <a:pt x="88778" y="435046"/>
                  </a:cubicBezTo>
                  <a:cubicBezTo>
                    <a:pt x="32303" y="397653"/>
                    <a:pt x="0" y="342160"/>
                    <a:pt x="0" y="282198"/>
                  </a:cubicBezTo>
                  <a:cubicBezTo>
                    <a:pt x="0" y="215532"/>
                    <a:pt x="40584" y="156538"/>
                    <a:pt x="102356" y="121231"/>
                  </a:cubicBezTo>
                  <a:close/>
                  <a:moveTo>
                    <a:pt x="356424" y="0"/>
                  </a:moveTo>
                  <a:cubicBezTo>
                    <a:pt x="495540" y="0"/>
                    <a:pt x="608697" y="94747"/>
                    <a:pt x="608697" y="211244"/>
                  </a:cubicBezTo>
                  <a:cubicBezTo>
                    <a:pt x="608697" y="274408"/>
                    <a:pt x="575802" y="333178"/>
                    <a:pt x="518290" y="373401"/>
                  </a:cubicBezTo>
                  <a:cubicBezTo>
                    <a:pt x="512845" y="406324"/>
                    <a:pt x="531717" y="440811"/>
                    <a:pt x="531941" y="441109"/>
                  </a:cubicBezTo>
                  <a:cubicBezTo>
                    <a:pt x="536267" y="448781"/>
                    <a:pt x="535969" y="458092"/>
                    <a:pt x="531120" y="465391"/>
                  </a:cubicBezTo>
                  <a:cubicBezTo>
                    <a:pt x="526794" y="472021"/>
                    <a:pt x="519484" y="475894"/>
                    <a:pt x="511577" y="475894"/>
                  </a:cubicBezTo>
                  <a:cubicBezTo>
                    <a:pt x="510756" y="475894"/>
                    <a:pt x="509936" y="475894"/>
                    <a:pt x="509041" y="475745"/>
                  </a:cubicBezTo>
                  <a:cubicBezTo>
                    <a:pt x="484574" y="473064"/>
                    <a:pt x="444966" y="454442"/>
                    <a:pt x="391408" y="420476"/>
                  </a:cubicBezTo>
                  <a:cubicBezTo>
                    <a:pt x="379920" y="421817"/>
                    <a:pt x="368135" y="422487"/>
                    <a:pt x="356424" y="422487"/>
                  </a:cubicBezTo>
                  <a:cubicBezTo>
                    <a:pt x="217382" y="422487"/>
                    <a:pt x="104225" y="327741"/>
                    <a:pt x="104225" y="211244"/>
                  </a:cubicBezTo>
                  <a:cubicBezTo>
                    <a:pt x="104225" y="94747"/>
                    <a:pt x="217382" y="0"/>
                    <a:pt x="356424" y="0"/>
                  </a:cubicBezTo>
                  <a:close/>
                </a:path>
              </a:pathLst>
            </a:cu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wrap="square" lIns="91440" tIns="45720" rIns="91440" bIns="45720" anchor="ctr">
              <a:normAutofit fontScale="92500" lnSpcReduction="20000"/>
            </a:bodyPr>
            <a:lstStyle/>
            <a:p>
              <a:pPr defTabSz="913765"/>
              <a:endParaRPr lang="zh-CN" altLang="en-US">
                <a:solidFill>
                  <a:srgbClr val="FFFFFF"/>
                </a:solidFill>
              </a:endParaRPr>
            </a:p>
          </p:txBody>
        </p:sp>
        <p:sp>
          <p:nvSpPr>
            <p:cNvPr id="36" name="iṩļîḓe">
              <a:extLst>
                <a:ext uri="{FF2B5EF4-FFF2-40B4-BE49-F238E27FC236}">
                  <a16:creationId xmlns="" xmlns:a16="http://schemas.microsoft.com/office/drawing/2014/main" id="{CD051557-7E27-4BE0-8D34-DD0012121F56}"/>
                </a:ext>
              </a:extLst>
            </p:cNvPr>
            <p:cNvSpPr/>
            <p:nvPr/>
          </p:nvSpPr>
          <p:spPr bwMode="auto">
            <a:xfrm>
              <a:off x="4838287" y="4575854"/>
              <a:ext cx="488424" cy="395334"/>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accent3"/>
            </a:solidFill>
            <a:ln w="9525" cap="flat">
              <a:noFill/>
              <a:prstDash val="solid"/>
              <a:miter/>
            </a:ln>
          </p:spPr>
          <p:txBody>
            <a:bodyPr rtlCol="0" anchor="ctr"/>
            <a:lstStyle/>
            <a:p>
              <a:endParaRPr lang="zh-CN" altLang="en-US"/>
            </a:p>
          </p:txBody>
        </p:sp>
        <p:pic>
          <p:nvPicPr>
            <p:cNvPr id="37" name="图形 36" descr="客户评价">
              <a:extLst>
                <a:ext uri="{FF2B5EF4-FFF2-40B4-BE49-F238E27FC236}">
                  <a16:creationId xmlns="" xmlns:a16="http://schemas.microsoft.com/office/drawing/2014/main" id="{C1256B76-6306-4A60-9492-E5D7B147CEC2}"/>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p:blipFill>
          <p:spPr>
            <a:xfrm>
              <a:off x="7355247" y="4482980"/>
              <a:ext cx="599882" cy="599882"/>
            </a:xfrm>
            <a:prstGeom prst="rect">
              <a:avLst/>
            </a:prstGeom>
          </p:spPr>
        </p:pic>
      </p:grpSp>
    </p:spTree>
    <p:extLst>
      <p:ext uri="{BB962C8B-B14F-4D97-AF65-F5344CB8AC3E}">
        <p14:creationId xmlns:p14="http://schemas.microsoft.com/office/powerpoint/2010/main" val="3620056134"/>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outVertical)">
                                      <p:cBhvr>
                                        <p:cTn id="7" dur="750"/>
                                        <p:tgtEl>
                                          <p:spTgt spid="29"/>
                                        </p:tgtEl>
                                      </p:cBhvr>
                                    </p:animEffect>
                                  </p:childTnLst>
                                </p:cTn>
                              </p:par>
                            </p:childTnLst>
                          </p:cTn>
                        </p:par>
                        <p:par>
                          <p:cTn id="8" fill="hold">
                            <p:stCondLst>
                              <p:cond delay="750"/>
                            </p:stCondLst>
                            <p:childTnLst>
                              <p:par>
                                <p:cTn id="9" presetID="16" presetClass="entr" presetSubtype="37"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outVertical)">
                                      <p:cBhvr>
                                        <p:cTn id="11" dur="750"/>
                                        <p:tgtEl>
                                          <p:spTgt spid="28"/>
                                        </p:tgtEl>
                                      </p:cBhvr>
                                    </p:animEffect>
                                  </p:childTnLst>
                                </p:cTn>
                              </p:par>
                            </p:childTnLst>
                          </p:cTn>
                        </p:par>
                        <p:par>
                          <p:cTn id="12" fill="hold">
                            <p:stCondLst>
                              <p:cond delay="1500"/>
                            </p:stCondLst>
                            <p:childTnLst>
                              <p:par>
                                <p:cTn id="13" presetID="16" presetClass="entr" presetSubtype="37"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barn(outVertical)">
                                      <p:cBhvr>
                                        <p:cTn id="15" dur="750"/>
                                        <p:tgtEl>
                                          <p:spTgt spid="32"/>
                                        </p:tgtEl>
                                      </p:cBhvr>
                                    </p:animEffect>
                                  </p:childTnLst>
                                </p:cTn>
                              </p:par>
                            </p:childTnLst>
                          </p:cTn>
                        </p:par>
                        <p:par>
                          <p:cTn id="16" fill="hold">
                            <p:stCondLst>
                              <p:cond delay="2250"/>
                            </p:stCondLst>
                            <p:childTnLst>
                              <p:par>
                                <p:cTn id="17" presetID="16" presetClass="entr" presetSubtype="37"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arn(outVertical)">
                                      <p:cBhvr>
                                        <p:cTn id="19" dur="750"/>
                                        <p:tgtEl>
                                          <p:spTgt spid="31"/>
                                        </p:tgtEl>
                                      </p:cBhvr>
                                    </p:animEffect>
                                  </p:childTnLst>
                                </p:cTn>
                              </p:par>
                            </p:childTnLst>
                          </p:cTn>
                        </p:par>
                        <p:par>
                          <p:cTn id="20" fill="hold">
                            <p:stCondLst>
                              <p:cond delay="3000"/>
                            </p:stCondLst>
                            <p:childTnLst>
                              <p:par>
                                <p:cTn id="21" presetID="16" presetClass="entr" presetSubtype="37"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barn(outVertical)">
                                      <p:cBhvr>
                                        <p:cTn id="23"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15140667-0DDD-4FEF-9AA3-EE0D481623D1}"/>
              </a:ext>
            </a:extLst>
          </p:cNvPr>
          <p:cNvSpPr txBox="1"/>
          <p:nvPr/>
        </p:nvSpPr>
        <p:spPr>
          <a:xfrm>
            <a:off x="4226967" y="1556792"/>
            <a:ext cx="3744416" cy="587340"/>
          </a:xfrm>
          <a:prstGeom prst="rect">
            <a:avLst/>
          </a:prstGeom>
          <a:noFill/>
        </p:spPr>
        <p:txBody>
          <a:bodyPr wrap="square" rtlCol="0">
            <a:spAutoFit/>
          </a:bodyPr>
          <a:lstStyle/>
          <a:p>
            <a:pPr algn="ctr">
              <a:lnSpc>
                <a:spcPct val="150000"/>
              </a:lnSpc>
            </a:pPr>
            <a:r>
              <a:rPr lang="zh-CN" altLang="en-US" sz="2400" b="1" dirty="0">
                <a:solidFill>
                  <a:schemeClr val="accent2"/>
                </a:solidFill>
                <a:latin typeface="Adobe Arabic"/>
                <a:ea typeface="微软雅黑"/>
                <a:cs typeface="+mn-ea"/>
                <a:sym typeface="+mn-lt"/>
              </a:rPr>
              <a:t>我的劳动报酬应该是多少？ </a:t>
            </a:r>
            <a:endParaRPr lang="en-US" altLang="zh-CN" sz="2400" b="1" dirty="0">
              <a:solidFill>
                <a:schemeClr val="accent2"/>
              </a:solidFill>
              <a:latin typeface="Adobe Arabic"/>
              <a:ea typeface="微软雅黑"/>
              <a:cs typeface="+mn-ea"/>
              <a:sym typeface="+mn-lt"/>
            </a:endParaRPr>
          </a:p>
        </p:txBody>
      </p:sp>
      <p:grpSp>
        <p:nvGrpSpPr>
          <p:cNvPr id="3" name="组合 2">
            <a:extLst>
              <a:ext uri="{FF2B5EF4-FFF2-40B4-BE49-F238E27FC236}">
                <a16:creationId xmlns="" xmlns:a16="http://schemas.microsoft.com/office/drawing/2014/main" id="{B5543A97-DFC9-4B5C-8C4B-6CBD34DAAC81}"/>
              </a:ext>
            </a:extLst>
          </p:cNvPr>
          <p:cNvGrpSpPr/>
          <p:nvPr/>
        </p:nvGrpSpPr>
        <p:grpSpPr>
          <a:xfrm>
            <a:off x="1035311" y="2535900"/>
            <a:ext cx="10127727" cy="1032875"/>
            <a:chOff x="1297360" y="2488034"/>
            <a:chExt cx="10127727" cy="1032875"/>
          </a:xfrm>
        </p:grpSpPr>
        <p:grpSp>
          <p:nvGrpSpPr>
            <p:cNvPr id="2" name="组合 1">
              <a:extLst>
                <a:ext uri="{FF2B5EF4-FFF2-40B4-BE49-F238E27FC236}">
                  <a16:creationId xmlns="" xmlns:a16="http://schemas.microsoft.com/office/drawing/2014/main" id="{5B72AC62-7B74-4155-8F00-B75FE3876DFE}"/>
                </a:ext>
              </a:extLst>
            </p:cNvPr>
            <p:cNvGrpSpPr/>
            <p:nvPr/>
          </p:nvGrpSpPr>
          <p:grpSpPr>
            <a:xfrm>
              <a:off x="1297360" y="2488034"/>
              <a:ext cx="9603630" cy="1032875"/>
              <a:chOff x="1297360" y="2488034"/>
              <a:chExt cx="9603630" cy="1032875"/>
            </a:xfrm>
          </p:grpSpPr>
          <p:sp>
            <p:nvSpPr>
              <p:cNvPr id="15" name="矩形 14">
                <a:extLst>
                  <a:ext uri="{FF2B5EF4-FFF2-40B4-BE49-F238E27FC236}">
                    <a16:creationId xmlns="" xmlns:a16="http://schemas.microsoft.com/office/drawing/2014/main" id="{485C4019-E66D-4B5E-A5B9-E3BCA7F00236}"/>
                  </a:ext>
                </a:extLst>
              </p:cNvPr>
              <p:cNvSpPr/>
              <p:nvPr/>
            </p:nvSpPr>
            <p:spPr bwMode="auto">
              <a:xfrm>
                <a:off x="1297360" y="2488034"/>
                <a:ext cx="2353728" cy="1032875"/>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nvGrpSpPr>
              <p:cNvPr id="7" name="组合 6">
                <a:extLst>
                  <a:ext uri="{FF2B5EF4-FFF2-40B4-BE49-F238E27FC236}">
                    <a16:creationId xmlns="" xmlns:a16="http://schemas.microsoft.com/office/drawing/2014/main" id="{7DF14241-0D02-4F6B-995E-3CC2FD4E30B4}"/>
                  </a:ext>
                </a:extLst>
              </p:cNvPr>
              <p:cNvGrpSpPr/>
              <p:nvPr/>
            </p:nvGrpSpPr>
            <p:grpSpPr>
              <a:xfrm>
                <a:off x="1634679" y="2549913"/>
                <a:ext cx="9266311" cy="879087"/>
                <a:chOff x="1044919" y="4163674"/>
                <a:chExt cx="9266311" cy="879087"/>
              </a:xfrm>
            </p:grpSpPr>
            <p:sp>
              <p:nvSpPr>
                <p:cNvPr id="10" name="文本框 9">
                  <a:extLst>
                    <a:ext uri="{FF2B5EF4-FFF2-40B4-BE49-F238E27FC236}">
                      <a16:creationId xmlns="" xmlns:a16="http://schemas.microsoft.com/office/drawing/2014/main" id="{CA561582-7150-4207-A855-A8848A2CAFBA}"/>
                    </a:ext>
                  </a:extLst>
                </p:cNvPr>
                <p:cNvSpPr txBox="1"/>
                <p:nvPr/>
              </p:nvSpPr>
              <p:spPr>
                <a:xfrm>
                  <a:off x="1044919" y="4163674"/>
                  <a:ext cx="1770863" cy="879087"/>
                </a:xfrm>
                <a:prstGeom prst="rect">
                  <a:avLst/>
                </a:prstGeom>
                <a:noFill/>
              </p:spPr>
              <p:txBody>
                <a:bodyPr wrap="square">
                  <a:spAutoFit/>
                </a:bodyPr>
                <a:lstStyle/>
                <a:p>
                  <a:pPr>
                    <a:lnSpc>
                      <a:spcPct val="150000"/>
                    </a:lnSpc>
                  </a:pPr>
                  <a:r>
                    <a:rPr lang="zh-CN" altLang="en-US" b="1" dirty="0">
                      <a:solidFill>
                        <a:schemeClr val="accent3"/>
                      </a:solidFill>
                      <a:latin typeface="Adobe Arabic"/>
                      <a:ea typeface="微软雅黑"/>
                      <a:cs typeface="+mn-ea"/>
                      <a:sym typeface="+mn-lt"/>
                    </a:rPr>
                    <a:t>我国企业现行几种工资制度 </a:t>
                  </a:r>
                </a:p>
              </p:txBody>
            </p:sp>
            <p:sp>
              <p:nvSpPr>
                <p:cNvPr id="11" name="文本框 10">
                  <a:extLst>
                    <a:ext uri="{FF2B5EF4-FFF2-40B4-BE49-F238E27FC236}">
                      <a16:creationId xmlns="" xmlns:a16="http://schemas.microsoft.com/office/drawing/2014/main" id="{B1C9CFF1-DE4C-4F92-9F88-3C88DB904CA5}"/>
                    </a:ext>
                  </a:extLst>
                </p:cNvPr>
                <p:cNvSpPr txBox="1"/>
                <p:nvPr/>
              </p:nvSpPr>
              <p:spPr>
                <a:xfrm>
                  <a:off x="4046534" y="4170082"/>
                  <a:ext cx="6264696" cy="791627"/>
                </a:xfrm>
                <a:prstGeom prst="rect">
                  <a:avLst/>
                </a:prstGeom>
                <a:noFill/>
              </p:spPr>
              <p:txBody>
                <a:bodyPr wrap="square">
                  <a:spAutoFit/>
                </a:bodyPr>
                <a:lstStyle/>
                <a:p>
                  <a:pPr>
                    <a:lnSpc>
                      <a:spcPct val="150000"/>
                    </a:lnSpc>
                  </a:pPr>
                  <a:r>
                    <a:rPr lang="en-US" altLang="zh-CN" sz="1600" dirty="0">
                      <a:solidFill>
                        <a:schemeClr val="accent6">
                          <a:lumMod val="50000"/>
                        </a:schemeClr>
                      </a:solidFill>
                      <a:cs typeface="+mn-ea"/>
                      <a:sym typeface="+mn-lt"/>
                    </a:rPr>
                    <a:t>1. </a:t>
                  </a:r>
                  <a:r>
                    <a:rPr lang="zh-CN" altLang="en-US" sz="1600" dirty="0">
                      <a:solidFill>
                        <a:schemeClr val="accent6">
                          <a:lumMod val="50000"/>
                        </a:schemeClr>
                      </a:solidFill>
                      <a:latin typeface="+mn-lt"/>
                      <a:ea typeface="+mn-ea"/>
                      <a:cs typeface="+mn-ea"/>
                      <a:sym typeface="+mn-lt"/>
                    </a:rPr>
                    <a:t>工资指导线制度。 </a:t>
                  </a:r>
                  <a:r>
                    <a:rPr lang="en-US" altLang="zh-CN" sz="1600" dirty="0">
                      <a:solidFill>
                        <a:schemeClr val="accent6">
                          <a:lumMod val="50000"/>
                        </a:schemeClr>
                      </a:solidFill>
                      <a:latin typeface="+mn-lt"/>
                      <a:ea typeface="+mn-ea"/>
                      <a:cs typeface="+mn-ea"/>
                      <a:sym typeface="+mn-lt"/>
                    </a:rPr>
                    <a:t>2. </a:t>
                  </a:r>
                  <a:r>
                    <a:rPr lang="zh-CN" altLang="en-US" sz="1600" dirty="0">
                      <a:solidFill>
                        <a:schemeClr val="accent6">
                          <a:lumMod val="50000"/>
                        </a:schemeClr>
                      </a:solidFill>
                      <a:latin typeface="+mn-lt"/>
                      <a:ea typeface="+mn-ea"/>
                      <a:cs typeface="+mn-ea"/>
                      <a:sym typeface="+mn-lt"/>
                    </a:rPr>
                    <a:t>工资集体协商制度。 </a:t>
                  </a:r>
                  <a:r>
                    <a:rPr lang="en-US" altLang="zh-CN" sz="1600" dirty="0">
                      <a:solidFill>
                        <a:schemeClr val="accent6">
                          <a:lumMod val="50000"/>
                        </a:schemeClr>
                      </a:solidFill>
                      <a:latin typeface="+mn-lt"/>
                      <a:ea typeface="+mn-ea"/>
                      <a:cs typeface="+mn-ea"/>
                      <a:sym typeface="+mn-lt"/>
                    </a:rPr>
                    <a:t>3. </a:t>
                  </a:r>
                  <a:r>
                    <a:rPr lang="zh-CN" altLang="en-US" sz="1600" dirty="0">
                      <a:solidFill>
                        <a:schemeClr val="accent6">
                          <a:lumMod val="50000"/>
                        </a:schemeClr>
                      </a:solidFill>
                      <a:latin typeface="+mn-lt"/>
                      <a:ea typeface="+mn-ea"/>
                      <a:cs typeface="+mn-ea"/>
                      <a:sym typeface="+mn-lt"/>
                    </a:rPr>
                    <a:t>劳动力市场工资指导价位制度。 </a:t>
                  </a:r>
                  <a:r>
                    <a:rPr lang="en-US" altLang="zh-CN" sz="1600" dirty="0">
                      <a:solidFill>
                        <a:schemeClr val="accent6">
                          <a:lumMod val="50000"/>
                        </a:schemeClr>
                      </a:solidFill>
                      <a:latin typeface="+mn-lt"/>
                      <a:ea typeface="+mn-ea"/>
                      <a:cs typeface="+mn-ea"/>
                      <a:sym typeface="+mn-lt"/>
                    </a:rPr>
                    <a:t>4. </a:t>
                  </a:r>
                  <a:r>
                    <a:rPr lang="zh-CN" altLang="en-US" sz="1600" dirty="0">
                      <a:solidFill>
                        <a:schemeClr val="accent6">
                          <a:lumMod val="50000"/>
                        </a:schemeClr>
                      </a:solidFill>
                      <a:latin typeface="+mn-lt"/>
                      <a:ea typeface="+mn-ea"/>
                      <a:cs typeface="+mn-ea"/>
                      <a:sym typeface="+mn-lt"/>
                    </a:rPr>
                    <a:t>人工成本预测预警制度。 </a:t>
                  </a:r>
                  <a:r>
                    <a:rPr lang="en-US" altLang="zh-CN" sz="1600" dirty="0">
                      <a:solidFill>
                        <a:schemeClr val="accent6">
                          <a:lumMod val="50000"/>
                        </a:schemeClr>
                      </a:solidFill>
                      <a:latin typeface="+mn-lt"/>
                      <a:ea typeface="+mn-ea"/>
                      <a:cs typeface="+mn-ea"/>
                      <a:sym typeface="+mn-lt"/>
                    </a:rPr>
                    <a:t>5. </a:t>
                  </a:r>
                  <a:r>
                    <a:rPr lang="zh-CN" altLang="en-US" sz="1600" dirty="0">
                      <a:solidFill>
                        <a:schemeClr val="accent6">
                          <a:lumMod val="50000"/>
                        </a:schemeClr>
                      </a:solidFill>
                      <a:latin typeface="+mn-lt"/>
                      <a:ea typeface="+mn-ea"/>
                      <a:cs typeface="+mn-ea"/>
                      <a:sym typeface="+mn-lt"/>
                    </a:rPr>
                    <a:t>企业经营者年薪制。 </a:t>
                  </a:r>
                </a:p>
              </p:txBody>
            </p:sp>
          </p:grpSp>
        </p:grpSp>
        <p:sp>
          <p:nvSpPr>
            <p:cNvPr id="19" name="矩形 18">
              <a:extLst>
                <a:ext uri="{FF2B5EF4-FFF2-40B4-BE49-F238E27FC236}">
                  <a16:creationId xmlns="" xmlns:a16="http://schemas.microsoft.com/office/drawing/2014/main" id="{CF36D3C0-CF34-46AE-AAD4-D9A7CBCCDE29}"/>
                </a:ext>
              </a:extLst>
            </p:cNvPr>
            <p:cNvSpPr/>
            <p:nvPr/>
          </p:nvSpPr>
          <p:spPr bwMode="auto">
            <a:xfrm>
              <a:off x="4154958" y="2488034"/>
              <a:ext cx="7270129" cy="997463"/>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4" name="组合 3">
            <a:extLst>
              <a:ext uri="{FF2B5EF4-FFF2-40B4-BE49-F238E27FC236}">
                <a16:creationId xmlns="" xmlns:a16="http://schemas.microsoft.com/office/drawing/2014/main" id="{B4656476-44EF-4393-BC2C-579508BF80BF}"/>
              </a:ext>
            </a:extLst>
          </p:cNvPr>
          <p:cNvGrpSpPr/>
          <p:nvPr/>
        </p:nvGrpSpPr>
        <p:grpSpPr>
          <a:xfrm>
            <a:off x="1048897" y="3877265"/>
            <a:ext cx="10242079" cy="1899623"/>
            <a:chOff x="1241245" y="3905865"/>
            <a:chExt cx="10242079" cy="1899623"/>
          </a:xfrm>
        </p:grpSpPr>
        <p:sp>
          <p:nvSpPr>
            <p:cNvPr id="20" name="矩形 19">
              <a:extLst>
                <a:ext uri="{FF2B5EF4-FFF2-40B4-BE49-F238E27FC236}">
                  <a16:creationId xmlns="" xmlns:a16="http://schemas.microsoft.com/office/drawing/2014/main" id="{5F0A9868-CAC5-485E-B64C-F9284414F9C3}"/>
                </a:ext>
              </a:extLst>
            </p:cNvPr>
            <p:cNvSpPr/>
            <p:nvPr/>
          </p:nvSpPr>
          <p:spPr bwMode="auto">
            <a:xfrm>
              <a:off x="1241245" y="3905865"/>
              <a:ext cx="2353728" cy="1899623"/>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nvGrpSpPr>
            <p:cNvPr id="13" name="组合 12">
              <a:extLst>
                <a:ext uri="{FF2B5EF4-FFF2-40B4-BE49-F238E27FC236}">
                  <a16:creationId xmlns="" xmlns:a16="http://schemas.microsoft.com/office/drawing/2014/main" id="{C7623B15-9A26-468B-886D-41C86F9AB856}"/>
                </a:ext>
              </a:extLst>
            </p:cNvPr>
            <p:cNvGrpSpPr/>
            <p:nvPr/>
          </p:nvGrpSpPr>
          <p:grpSpPr>
            <a:xfrm>
              <a:off x="1850703" y="3905865"/>
              <a:ext cx="9632621" cy="1899623"/>
              <a:chOff x="711050" y="3959725"/>
              <a:chExt cx="9632621" cy="1899623"/>
            </a:xfrm>
          </p:grpSpPr>
          <p:sp>
            <p:nvSpPr>
              <p:cNvPr id="17" name="文本框 16">
                <a:extLst>
                  <a:ext uri="{FF2B5EF4-FFF2-40B4-BE49-F238E27FC236}">
                    <a16:creationId xmlns="" xmlns:a16="http://schemas.microsoft.com/office/drawing/2014/main" id="{FD3439B2-29BC-4121-A65F-8871BC0B0592}"/>
                  </a:ext>
                </a:extLst>
              </p:cNvPr>
              <p:cNvSpPr txBox="1"/>
              <p:nvPr/>
            </p:nvSpPr>
            <p:spPr>
              <a:xfrm rot="16200000">
                <a:off x="709693" y="4425183"/>
                <a:ext cx="971420" cy="968706"/>
              </a:xfrm>
              <a:prstGeom prst="rect">
                <a:avLst/>
              </a:prstGeom>
              <a:noFill/>
            </p:spPr>
            <p:txBody>
              <a:bodyPr vert="eaVert" wrap="square">
                <a:spAutoFit/>
              </a:bodyPr>
              <a:lstStyle/>
              <a:p>
                <a:pPr>
                  <a:lnSpc>
                    <a:spcPct val="150000"/>
                  </a:lnSpc>
                </a:pPr>
                <a:r>
                  <a:rPr lang="zh-CN" altLang="en-US" b="1" dirty="0">
                    <a:solidFill>
                      <a:schemeClr val="accent3"/>
                    </a:solidFill>
                    <a:latin typeface="Adobe Arabic"/>
                    <a:ea typeface="微软雅黑"/>
                    <a:cs typeface="+mn-ea"/>
                    <a:sym typeface="+mn-lt"/>
                  </a:rPr>
                  <a:t>最 低 工资 制 度 </a:t>
                </a:r>
              </a:p>
            </p:txBody>
          </p:sp>
          <p:sp>
            <p:nvSpPr>
              <p:cNvPr id="18" name="文本框 17">
                <a:extLst>
                  <a:ext uri="{FF2B5EF4-FFF2-40B4-BE49-F238E27FC236}">
                    <a16:creationId xmlns="" xmlns:a16="http://schemas.microsoft.com/office/drawing/2014/main" id="{3B511223-D8D4-4B18-9353-2DB554457814}"/>
                  </a:ext>
                </a:extLst>
              </p:cNvPr>
              <p:cNvSpPr txBox="1"/>
              <p:nvPr/>
            </p:nvSpPr>
            <p:spPr>
              <a:xfrm>
                <a:off x="2783016" y="3959725"/>
                <a:ext cx="7560655" cy="1899623"/>
              </a:xfrm>
              <a:prstGeom prst="rect">
                <a:avLst/>
              </a:prstGeom>
              <a:noFill/>
            </p:spPr>
            <p:txBody>
              <a:bodyPr wrap="square">
                <a:spAutoFit/>
              </a:bodyPr>
              <a:lstStyle/>
              <a:p>
                <a:pPr>
                  <a:lnSpc>
                    <a:spcPct val="150000"/>
                  </a:lnSpc>
                </a:pPr>
                <a:r>
                  <a:rPr lang="zh-CN" altLang="en-US" sz="1400" dirty="0">
                    <a:solidFill>
                      <a:schemeClr val="accent6">
                        <a:lumMod val="50000"/>
                      </a:schemeClr>
                    </a:solidFill>
                    <a:cs typeface="+mn-ea"/>
                    <a:sym typeface="+mn-lt"/>
                  </a:rPr>
                  <a:t>（</a:t>
                </a:r>
                <a:r>
                  <a:rPr lang="zh-CN" altLang="en-US" sz="1600" dirty="0">
                    <a:solidFill>
                      <a:schemeClr val="accent6">
                        <a:lumMod val="50000"/>
                      </a:schemeClr>
                    </a:solidFill>
                    <a:latin typeface="+mn-lt"/>
                    <a:ea typeface="+mn-ea"/>
                    <a:cs typeface="+mn-ea"/>
                    <a:sym typeface="+mn-lt"/>
                  </a:rPr>
                  <a:t>一）最低工资概念：指用人单位对单位时间劳动必须按法定最低标准支付的工资</a:t>
                </a:r>
              </a:p>
              <a:p>
                <a:pPr>
                  <a:lnSpc>
                    <a:spcPct val="150000"/>
                  </a:lnSpc>
                </a:pPr>
                <a:r>
                  <a:rPr lang="zh-CN" altLang="en-US" sz="1600" dirty="0">
                    <a:solidFill>
                      <a:schemeClr val="accent6">
                        <a:lumMod val="50000"/>
                      </a:schemeClr>
                    </a:solidFill>
                    <a:latin typeface="+mn-lt"/>
                    <a:ea typeface="+mn-ea"/>
                    <a:cs typeface="+mn-ea"/>
                    <a:sym typeface="+mn-lt"/>
                  </a:rPr>
                  <a:t>（二）意义：</a:t>
                </a:r>
              </a:p>
              <a:p>
                <a:pPr>
                  <a:lnSpc>
                    <a:spcPct val="150000"/>
                  </a:lnSpc>
                </a:pPr>
                <a:r>
                  <a:rPr lang="zh-CN" altLang="en-US" sz="1600" dirty="0">
                    <a:solidFill>
                      <a:schemeClr val="accent6">
                        <a:lumMod val="50000"/>
                      </a:schemeClr>
                    </a:solidFill>
                    <a:latin typeface="+mn-lt"/>
                    <a:ea typeface="+mn-ea"/>
                    <a:cs typeface="+mn-ea"/>
                    <a:sym typeface="+mn-lt"/>
                  </a:rPr>
                  <a:t>最低工资制度是建立我国劳动力市场的基本条件。</a:t>
                </a:r>
              </a:p>
              <a:p>
                <a:pPr>
                  <a:lnSpc>
                    <a:spcPct val="150000"/>
                  </a:lnSpc>
                </a:pPr>
                <a:r>
                  <a:rPr lang="zh-CN" altLang="en-US" sz="1600" dirty="0">
                    <a:solidFill>
                      <a:schemeClr val="accent6">
                        <a:lumMod val="50000"/>
                      </a:schemeClr>
                    </a:solidFill>
                    <a:latin typeface="+mn-lt"/>
                    <a:ea typeface="+mn-ea"/>
                    <a:cs typeface="+mn-ea"/>
                    <a:sym typeface="+mn-lt"/>
                  </a:rPr>
                  <a:t>最低工资制度可以保障劳动者权益，保证社会的发展和稳定。</a:t>
                </a:r>
              </a:p>
              <a:p>
                <a:pPr>
                  <a:lnSpc>
                    <a:spcPct val="150000"/>
                  </a:lnSpc>
                </a:pPr>
                <a:r>
                  <a:rPr lang="zh-CN" altLang="en-US" sz="1600" dirty="0">
                    <a:solidFill>
                      <a:schemeClr val="accent6">
                        <a:lumMod val="50000"/>
                      </a:schemeClr>
                    </a:solidFill>
                    <a:latin typeface="+mn-lt"/>
                    <a:ea typeface="+mn-ea"/>
                    <a:cs typeface="+mn-ea"/>
                    <a:sym typeface="+mn-lt"/>
                  </a:rPr>
                  <a:t>顺应工资立法国际惯例，有助于劳动者权益保护国际合作和对话</a:t>
                </a:r>
              </a:p>
            </p:txBody>
          </p:sp>
        </p:grpSp>
        <p:sp>
          <p:nvSpPr>
            <p:cNvPr id="21" name="矩形 20">
              <a:extLst>
                <a:ext uri="{FF2B5EF4-FFF2-40B4-BE49-F238E27FC236}">
                  <a16:creationId xmlns="" xmlns:a16="http://schemas.microsoft.com/office/drawing/2014/main" id="{B4E24A45-5964-4DCF-A361-25F3E5BEB743}"/>
                </a:ext>
              </a:extLst>
            </p:cNvPr>
            <p:cNvSpPr/>
            <p:nvPr/>
          </p:nvSpPr>
          <p:spPr bwMode="auto">
            <a:xfrm>
              <a:off x="3922669" y="3905865"/>
              <a:ext cx="7432718" cy="1899623"/>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233364956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p:stCondLst>
                              <p:cond delay="750"/>
                            </p:stCondLst>
                            <p:childTnLst>
                              <p:par>
                                <p:cTn id="11" presetID="6" presetClass="entr" presetSubtype="32"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ircle(out)">
                                      <p:cBhvr>
                                        <p:cTn id="13" dur="750"/>
                                        <p:tgtEl>
                                          <p:spTgt spid="3"/>
                                        </p:tgtEl>
                                      </p:cBhvr>
                                    </p:animEffect>
                                  </p:childTnLst>
                                </p:cTn>
                              </p:par>
                            </p:childTnLst>
                          </p:cTn>
                        </p:par>
                        <p:par>
                          <p:cTn id="14" fill="hold">
                            <p:stCondLst>
                              <p:cond delay="1500"/>
                            </p:stCondLst>
                            <p:childTnLst>
                              <p:par>
                                <p:cTn id="15" presetID="6" presetClass="entr" presetSubtype="3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out)">
                                      <p:cBhvr>
                                        <p:cTn id="1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21087283-FDA2-4F4B-9937-997089F03D36}"/>
              </a:ext>
            </a:extLst>
          </p:cNvPr>
          <p:cNvGrpSpPr/>
          <p:nvPr/>
        </p:nvGrpSpPr>
        <p:grpSpPr>
          <a:xfrm>
            <a:off x="4170929" y="1748053"/>
            <a:ext cx="3856492" cy="1032875"/>
            <a:chOff x="882645" y="2194884"/>
            <a:chExt cx="3856492" cy="1032875"/>
          </a:xfrm>
        </p:grpSpPr>
        <p:sp>
          <p:nvSpPr>
            <p:cNvPr id="13" name="矩形 12">
              <a:extLst>
                <a:ext uri="{FF2B5EF4-FFF2-40B4-BE49-F238E27FC236}">
                  <a16:creationId xmlns="" xmlns:a16="http://schemas.microsoft.com/office/drawing/2014/main" id="{3529083B-E73E-4ADA-8A73-B468BBE7D93B}"/>
                </a:ext>
              </a:extLst>
            </p:cNvPr>
            <p:cNvSpPr/>
            <p:nvPr/>
          </p:nvSpPr>
          <p:spPr bwMode="auto">
            <a:xfrm>
              <a:off x="882645" y="2194884"/>
              <a:ext cx="3738027" cy="1032875"/>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8" name="PA-文本框 7">
              <a:extLst>
                <a:ext uri="{FF2B5EF4-FFF2-40B4-BE49-F238E27FC236}">
                  <a16:creationId xmlns="" xmlns:a16="http://schemas.microsoft.com/office/drawing/2014/main" id="{9A82A0FD-24E5-42D0-8C04-5041A85C11BA}"/>
                </a:ext>
              </a:extLst>
            </p:cNvPr>
            <p:cNvSpPr txBox="1"/>
            <p:nvPr>
              <p:custDataLst>
                <p:tags r:id="rId2"/>
              </p:custDataLst>
            </p:nvPr>
          </p:nvSpPr>
          <p:spPr>
            <a:xfrm>
              <a:off x="996441" y="2480490"/>
              <a:ext cx="3742696" cy="461665"/>
            </a:xfrm>
            <a:prstGeom prst="rect">
              <a:avLst/>
            </a:prstGeom>
            <a:noFill/>
          </p:spPr>
          <p:txBody>
            <a:bodyPr wrap="square">
              <a:spAutoFit/>
            </a:bodyPr>
            <a:lstStyle/>
            <a:p>
              <a:r>
                <a:rPr lang="zh-CN" altLang="en-US" sz="2400" b="1" dirty="0">
                  <a:solidFill>
                    <a:schemeClr val="accent3"/>
                  </a:solidFill>
                  <a:latin typeface="Adobe Arabic"/>
                  <a:ea typeface="微软雅黑"/>
                  <a:cs typeface="+mn-ea"/>
                  <a:sym typeface="+mn-lt"/>
                </a:rPr>
                <a:t>女职工特殊保护主要内容 </a:t>
              </a:r>
            </a:p>
          </p:txBody>
        </p:sp>
      </p:grpSp>
      <p:pic>
        <p:nvPicPr>
          <p:cNvPr id="5" name="PA-Graphic 4">
            <a:extLst>
              <a:ext uri="{FF2B5EF4-FFF2-40B4-BE49-F238E27FC236}">
                <a16:creationId xmlns="" xmlns:a16="http://schemas.microsoft.com/office/drawing/2014/main" id="{8082987D-94F0-456E-96D5-3204E0B0D31C}"/>
              </a:ext>
            </a:extLst>
          </p:cNvPr>
          <p:cNvPicPr>
            <a:picLocks noChangeAspect="1"/>
          </p:cNvPicPr>
          <p:nvPr>
            <p:custDataLst>
              <p:tags r:id="rId1"/>
            </p:custDataLst>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1001110" y="1763299"/>
            <a:ext cx="281000" cy="281000"/>
          </a:xfrm>
          <a:prstGeom prst="rect">
            <a:avLst/>
          </a:prstGeom>
        </p:spPr>
      </p:pic>
      <p:grpSp>
        <p:nvGrpSpPr>
          <p:cNvPr id="10" name="组合 9">
            <a:extLst>
              <a:ext uri="{FF2B5EF4-FFF2-40B4-BE49-F238E27FC236}">
                <a16:creationId xmlns="" xmlns:a16="http://schemas.microsoft.com/office/drawing/2014/main" id="{C95DDB74-4EB8-49AF-8E87-DC038D00C675}"/>
              </a:ext>
            </a:extLst>
          </p:cNvPr>
          <p:cNvGrpSpPr/>
          <p:nvPr/>
        </p:nvGrpSpPr>
        <p:grpSpPr>
          <a:xfrm>
            <a:off x="6365289" y="3022966"/>
            <a:ext cx="4990099" cy="2782522"/>
            <a:chOff x="6365289" y="3022966"/>
            <a:chExt cx="4990099" cy="2782522"/>
          </a:xfrm>
        </p:grpSpPr>
        <p:sp>
          <p:nvSpPr>
            <p:cNvPr id="15" name="文本框 14">
              <a:extLst>
                <a:ext uri="{FF2B5EF4-FFF2-40B4-BE49-F238E27FC236}">
                  <a16:creationId xmlns="" xmlns:a16="http://schemas.microsoft.com/office/drawing/2014/main" id="{F6A66277-DF50-462F-9C71-845F6E80436F}"/>
                </a:ext>
              </a:extLst>
            </p:cNvPr>
            <p:cNvSpPr txBox="1"/>
            <p:nvPr/>
          </p:nvSpPr>
          <p:spPr>
            <a:xfrm>
              <a:off x="6459215" y="3022966"/>
              <a:ext cx="4734209" cy="725840"/>
            </a:xfrm>
            <a:prstGeom prst="rect">
              <a:avLst/>
            </a:prstGeom>
            <a:noFill/>
          </p:spPr>
          <p:txBody>
            <a:bodyPr wrap="square">
              <a:spAutoFit/>
            </a:bodyPr>
            <a:lstStyle/>
            <a:p>
              <a:pPr>
                <a:lnSpc>
                  <a:spcPct val="200000"/>
                </a:lnSpc>
              </a:pPr>
              <a:r>
                <a:rPr lang="zh-CN" altLang="en-US" sz="2400" dirty="0">
                  <a:solidFill>
                    <a:schemeClr val="accent2"/>
                  </a:solidFill>
                  <a:latin typeface="+mn-lt"/>
                  <a:ea typeface="+mn-ea"/>
                  <a:cs typeface="+mn-ea"/>
                  <a:sym typeface="+mn-lt"/>
                </a:rPr>
                <a:t>二、女职工特殊保护的主要内容</a:t>
              </a:r>
            </a:p>
          </p:txBody>
        </p:sp>
        <p:sp>
          <p:nvSpPr>
            <p:cNvPr id="18" name="矩形 17">
              <a:extLst>
                <a:ext uri="{FF2B5EF4-FFF2-40B4-BE49-F238E27FC236}">
                  <a16:creationId xmlns="" xmlns:a16="http://schemas.microsoft.com/office/drawing/2014/main" id="{1721F09F-C547-4F1A-81DD-D58BA8581B9C}"/>
                </a:ext>
              </a:extLst>
            </p:cNvPr>
            <p:cNvSpPr/>
            <p:nvPr/>
          </p:nvSpPr>
          <p:spPr bwMode="auto">
            <a:xfrm>
              <a:off x="6365289" y="3022966"/>
              <a:ext cx="4990099" cy="2782522"/>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9" name="文本框 18">
              <a:extLst>
                <a:ext uri="{FF2B5EF4-FFF2-40B4-BE49-F238E27FC236}">
                  <a16:creationId xmlns="" xmlns:a16="http://schemas.microsoft.com/office/drawing/2014/main" id="{AC884EC1-66A7-441F-B4FE-190E0C0215A1}"/>
                </a:ext>
              </a:extLst>
            </p:cNvPr>
            <p:cNvSpPr txBox="1"/>
            <p:nvPr/>
          </p:nvSpPr>
          <p:spPr>
            <a:xfrm>
              <a:off x="7083111" y="4012001"/>
              <a:ext cx="3554453" cy="1530291"/>
            </a:xfrm>
            <a:prstGeom prst="rect">
              <a:avLst/>
            </a:prstGeom>
            <a:noFill/>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 女职工在劳动过程中的特殊保护。</a:t>
              </a:r>
            </a:p>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 妇女生理机能变化过程中的保护。</a:t>
              </a:r>
            </a:p>
            <a:p>
              <a:pPr marL="0" marR="0" lvl="0" indent="0"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a:t>
              </a: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1</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）经期保护。（</a:t>
              </a: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2</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）孕期保护。</a:t>
              </a:r>
              <a:endPar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endParaRPr>
            </a:p>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a:t>
              </a: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3</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）产期保护。（</a:t>
              </a: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4</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）哺乳期保护。</a:t>
              </a:r>
            </a:p>
          </p:txBody>
        </p:sp>
      </p:grpSp>
      <p:grpSp>
        <p:nvGrpSpPr>
          <p:cNvPr id="4" name="组合 3">
            <a:extLst>
              <a:ext uri="{FF2B5EF4-FFF2-40B4-BE49-F238E27FC236}">
                <a16:creationId xmlns="" xmlns:a16="http://schemas.microsoft.com/office/drawing/2014/main" id="{9DA64C02-2EFB-4521-AD66-BBCFD2E8BE65}"/>
              </a:ext>
            </a:extLst>
          </p:cNvPr>
          <p:cNvGrpSpPr/>
          <p:nvPr/>
        </p:nvGrpSpPr>
        <p:grpSpPr>
          <a:xfrm>
            <a:off x="821044" y="3002276"/>
            <a:ext cx="5084025" cy="2782523"/>
            <a:chOff x="821044" y="3002276"/>
            <a:chExt cx="5084025" cy="2782523"/>
          </a:xfrm>
        </p:grpSpPr>
        <p:sp>
          <p:nvSpPr>
            <p:cNvPr id="12" name="文本框 11">
              <a:extLst>
                <a:ext uri="{FF2B5EF4-FFF2-40B4-BE49-F238E27FC236}">
                  <a16:creationId xmlns="" xmlns:a16="http://schemas.microsoft.com/office/drawing/2014/main" id="{6453C008-CC65-42FA-9E45-2A4E8CE582C6}"/>
                </a:ext>
              </a:extLst>
            </p:cNvPr>
            <p:cNvSpPr txBox="1"/>
            <p:nvPr/>
          </p:nvSpPr>
          <p:spPr>
            <a:xfrm>
              <a:off x="914970" y="3127261"/>
              <a:ext cx="4990099" cy="1899623"/>
            </a:xfrm>
            <a:prstGeom prst="rect">
              <a:avLst/>
            </a:prstGeom>
            <a:noFill/>
          </p:spPr>
          <p:txBody>
            <a:bodyPr wrap="square">
              <a:spAutoFit/>
            </a:bodyPr>
            <a:lstStyle/>
            <a:p>
              <a:pPr>
                <a:lnSpc>
                  <a:spcPct val="200000"/>
                </a:lnSpc>
              </a:pPr>
              <a:r>
                <a:rPr lang="zh-CN" altLang="en-US" sz="2400" dirty="0">
                  <a:solidFill>
                    <a:schemeClr val="accent2"/>
                  </a:solidFill>
                  <a:latin typeface="+mn-lt"/>
                  <a:ea typeface="+mn-ea"/>
                  <a:cs typeface="+mn-ea"/>
                  <a:sym typeface="+mn-lt"/>
                </a:rPr>
                <a:t>一、女职工特殊保护的概念</a:t>
              </a:r>
            </a:p>
            <a:p>
              <a:pPr>
                <a:lnSpc>
                  <a:spcPct val="150000"/>
                </a:lnSpc>
              </a:pPr>
              <a:endParaRPr lang="en-US" altLang="zh-CN" sz="1600" dirty="0">
                <a:solidFill>
                  <a:schemeClr val="accent6">
                    <a:lumMod val="50000"/>
                  </a:schemeClr>
                </a:solidFill>
                <a:latin typeface="+mn-lt"/>
                <a:ea typeface="+mn-ea"/>
                <a:cs typeface="+mn-ea"/>
                <a:sym typeface="+mn-lt"/>
              </a:endParaRPr>
            </a:p>
            <a:p>
              <a:pPr>
                <a:lnSpc>
                  <a:spcPct val="150000"/>
                </a:lnSpc>
              </a:pPr>
              <a:r>
                <a:rPr lang="zh-CN" altLang="en-US" sz="1600" dirty="0">
                  <a:solidFill>
                    <a:schemeClr val="accent6">
                      <a:lumMod val="50000"/>
                    </a:schemeClr>
                  </a:solidFill>
                  <a:latin typeface="+mn-lt"/>
                  <a:ea typeface="+mn-ea"/>
                  <a:cs typeface="+mn-ea"/>
                  <a:sym typeface="+mn-lt"/>
                </a:rPr>
                <a:t>指根据女职工身体结构、生理机能的特点及抚育子女的特殊需要，在劳动方面对妇女特殊权益的法律保障。</a:t>
              </a:r>
            </a:p>
          </p:txBody>
        </p:sp>
        <p:sp>
          <p:nvSpPr>
            <p:cNvPr id="17" name="矩形 16">
              <a:extLst>
                <a:ext uri="{FF2B5EF4-FFF2-40B4-BE49-F238E27FC236}">
                  <a16:creationId xmlns="" xmlns:a16="http://schemas.microsoft.com/office/drawing/2014/main" id="{DF180537-5D13-4B00-B8BE-E7B3B177244A}"/>
                </a:ext>
              </a:extLst>
            </p:cNvPr>
            <p:cNvSpPr/>
            <p:nvPr/>
          </p:nvSpPr>
          <p:spPr bwMode="auto">
            <a:xfrm>
              <a:off x="821044" y="3002276"/>
              <a:ext cx="4990099" cy="2782522"/>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0" name="矩形 19">
              <a:extLst>
                <a:ext uri="{FF2B5EF4-FFF2-40B4-BE49-F238E27FC236}">
                  <a16:creationId xmlns="" xmlns:a16="http://schemas.microsoft.com/office/drawing/2014/main" id="{182146F2-32DA-4AFB-A20E-B91ECBBD8559}"/>
                </a:ext>
              </a:extLst>
            </p:cNvPr>
            <p:cNvSpPr/>
            <p:nvPr/>
          </p:nvSpPr>
          <p:spPr bwMode="auto">
            <a:xfrm>
              <a:off x="1447079" y="5445225"/>
              <a:ext cx="3738027" cy="339574"/>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368667632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750"/>
                                        <p:tgtEl>
                                          <p:spTgt spid="4"/>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7E7D3931-F4E9-42B5-804E-549623D28A78}"/>
              </a:ext>
            </a:extLst>
          </p:cNvPr>
          <p:cNvGrpSpPr/>
          <p:nvPr/>
        </p:nvGrpSpPr>
        <p:grpSpPr>
          <a:xfrm>
            <a:off x="1003351" y="4048145"/>
            <a:ext cx="1121764" cy="1822171"/>
            <a:chOff x="1003351" y="4048145"/>
            <a:chExt cx="1121764" cy="1822171"/>
          </a:xfrm>
        </p:grpSpPr>
        <p:sp>
          <p:nvSpPr>
            <p:cNvPr id="13" name="矩形 12">
              <a:extLst>
                <a:ext uri="{FF2B5EF4-FFF2-40B4-BE49-F238E27FC236}">
                  <a16:creationId xmlns="" xmlns:a16="http://schemas.microsoft.com/office/drawing/2014/main" id="{72E8B3F5-1322-4CA0-9B7A-1A11E903A015}"/>
                </a:ext>
              </a:extLst>
            </p:cNvPr>
            <p:cNvSpPr/>
            <p:nvPr/>
          </p:nvSpPr>
          <p:spPr bwMode="auto">
            <a:xfrm>
              <a:off x="1003351" y="4048145"/>
              <a:ext cx="1121764" cy="1822171"/>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8" name="文本框 27">
              <a:extLst>
                <a:ext uri="{FF2B5EF4-FFF2-40B4-BE49-F238E27FC236}">
                  <a16:creationId xmlns="" xmlns:a16="http://schemas.microsoft.com/office/drawing/2014/main" id="{C9C35194-2265-4558-9898-A1E8F2E92C37}"/>
                </a:ext>
              </a:extLst>
            </p:cNvPr>
            <p:cNvSpPr txBox="1"/>
            <p:nvPr/>
          </p:nvSpPr>
          <p:spPr>
            <a:xfrm rot="16200000" flipH="1">
              <a:off x="733235" y="4774437"/>
              <a:ext cx="1661993" cy="400110"/>
            </a:xfrm>
            <a:prstGeom prst="rect">
              <a:avLst/>
            </a:prstGeom>
            <a:noFill/>
          </p:spPr>
          <p:txBody>
            <a:bodyPr vert="eaVert" wrap="square" rtlCol="0">
              <a:spAutoFit/>
            </a:bodyPr>
            <a:lstStyle/>
            <a:p>
              <a:pPr algn="ctr" fontAlgn="auto">
                <a:spcBef>
                  <a:spcPts val="0"/>
                </a:spcBef>
                <a:spcAft>
                  <a:spcPts val="0"/>
                </a:spcAft>
                <a:defRPr/>
              </a:pPr>
              <a:r>
                <a:rPr lang="zh-CN" altLang="en-US" sz="2400" b="1" dirty="0">
                  <a:solidFill>
                    <a:schemeClr val="accent3"/>
                  </a:solidFill>
                  <a:latin typeface="+mn-lt"/>
                  <a:ea typeface="+mn-ea"/>
                  <a:cs typeface="+mn-ea"/>
                  <a:sym typeface="+mn-lt"/>
                </a:rPr>
                <a:t>分析案例</a:t>
              </a:r>
            </a:p>
          </p:txBody>
        </p:sp>
      </p:grpSp>
      <p:grpSp>
        <p:nvGrpSpPr>
          <p:cNvPr id="2" name="组合 1">
            <a:extLst>
              <a:ext uri="{FF2B5EF4-FFF2-40B4-BE49-F238E27FC236}">
                <a16:creationId xmlns="" xmlns:a16="http://schemas.microsoft.com/office/drawing/2014/main" id="{F921B202-066D-4C83-818D-A982939B33AC}"/>
              </a:ext>
            </a:extLst>
          </p:cNvPr>
          <p:cNvGrpSpPr/>
          <p:nvPr/>
        </p:nvGrpSpPr>
        <p:grpSpPr>
          <a:xfrm>
            <a:off x="1003351" y="1442028"/>
            <a:ext cx="1121764" cy="1822171"/>
            <a:chOff x="1003351" y="1383624"/>
            <a:chExt cx="1121764" cy="1822171"/>
          </a:xfrm>
        </p:grpSpPr>
        <p:sp>
          <p:nvSpPr>
            <p:cNvPr id="11" name="矩形 10">
              <a:extLst>
                <a:ext uri="{FF2B5EF4-FFF2-40B4-BE49-F238E27FC236}">
                  <a16:creationId xmlns="" xmlns:a16="http://schemas.microsoft.com/office/drawing/2014/main" id="{2968F25C-601D-4E98-96EB-86A80D3187FE}"/>
                </a:ext>
              </a:extLst>
            </p:cNvPr>
            <p:cNvSpPr/>
            <p:nvPr/>
          </p:nvSpPr>
          <p:spPr bwMode="auto">
            <a:xfrm>
              <a:off x="1003351" y="1383624"/>
              <a:ext cx="1121764" cy="1822171"/>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42" name="文本框 41">
              <a:extLst>
                <a:ext uri="{FF2B5EF4-FFF2-40B4-BE49-F238E27FC236}">
                  <a16:creationId xmlns="" xmlns:a16="http://schemas.microsoft.com/office/drawing/2014/main" id="{2926C537-6EAA-4FA0-BCED-38FE434B2318}"/>
                </a:ext>
              </a:extLst>
            </p:cNvPr>
            <p:cNvSpPr txBox="1"/>
            <p:nvPr/>
          </p:nvSpPr>
          <p:spPr>
            <a:xfrm rot="16200000" flipH="1">
              <a:off x="733236" y="2094654"/>
              <a:ext cx="1661993" cy="400110"/>
            </a:xfrm>
            <a:prstGeom prst="rect">
              <a:avLst/>
            </a:prstGeom>
            <a:noFill/>
          </p:spPr>
          <p:txBody>
            <a:bodyPr vert="eaVert" wrap="square" rtlCol="0">
              <a:spAutoFit/>
            </a:bodyPr>
            <a:lstStyle/>
            <a:p>
              <a:r>
                <a:rPr lang="zh-CN" altLang="en-US" sz="2400" b="1" dirty="0">
                  <a:solidFill>
                    <a:schemeClr val="accent3"/>
                  </a:solidFill>
                  <a:latin typeface="+mn-lt"/>
                  <a:ea typeface="+mn-ea"/>
                  <a:cs typeface="+mn-ea"/>
                  <a:sym typeface="+mn-lt"/>
                </a:rPr>
                <a:t>讨论案例</a:t>
              </a:r>
            </a:p>
          </p:txBody>
        </p:sp>
      </p:grpSp>
      <p:grpSp>
        <p:nvGrpSpPr>
          <p:cNvPr id="4" name="组合 3">
            <a:extLst>
              <a:ext uri="{FF2B5EF4-FFF2-40B4-BE49-F238E27FC236}">
                <a16:creationId xmlns="" xmlns:a16="http://schemas.microsoft.com/office/drawing/2014/main" id="{5EDD6B34-6D45-45C5-ACFD-1711067AF131}"/>
              </a:ext>
            </a:extLst>
          </p:cNvPr>
          <p:cNvGrpSpPr/>
          <p:nvPr/>
        </p:nvGrpSpPr>
        <p:grpSpPr>
          <a:xfrm>
            <a:off x="2354759" y="1305840"/>
            <a:ext cx="9040612" cy="2123160"/>
            <a:chOff x="2354759" y="1305840"/>
            <a:chExt cx="9040612" cy="2123160"/>
          </a:xfrm>
        </p:grpSpPr>
        <p:sp>
          <p:nvSpPr>
            <p:cNvPr id="32" name="文本框 31">
              <a:extLst>
                <a:ext uri="{FF2B5EF4-FFF2-40B4-BE49-F238E27FC236}">
                  <a16:creationId xmlns="" xmlns:a16="http://schemas.microsoft.com/office/drawing/2014/main" id="{6AE4B72E-E34C-4868-AC2A-CF1C5B76174A}"/>
                </a:ext>
              </a:extLst>
            </p:cNvPr>
            <p:cNvSpPr txBox="1"/>
            <p:nvPr/>
          </p:nvSpPr>
          <p:spPr>
            <a:xfrm flipH="1">
              <a:off x="2642790" y="1305840"/>
              <a:ext cx="8752581" cy="2094548"/>
            </a:xfrm>
            <a:prstGeom prst="rect">
              <a:avLst/>
            </a:prstGeom>
            <a:noFill/>
          </p:spPr>
          <p:txBody>
            <a:bodyPr wrap="square" rtlCol="0">
              <a:spAutoFit/>
            </a:bodyPr>
            <a:lstStyle/>
            <a:p>
              <a:pPr>
                <a:lnSpc>
                  <a:spcPts val="3200"/>
                </a:lnSpc>
              </a:pPr>
              <a:r>
                <a:rPr lang="en-US" altLang="zh-CN" sz="1600" dirty="0">
                  <a:solidFill>
                    <a:prstClr val="black">
                      <a:lumMod val="75000"/>
                      <a:lumOff val="25000"/>
                    </a:prstClr>
                  </a:solidFill>
                  <a:cs typeface="+mn-ea"/>
                  <a:sym typeface="+mn-lt"/>
                </a:rPr>
                <a:t>         </a:t>
              </a:r>
              <a:r>
                <a:rPr lang="en-US" altLang="zh-CN" sz="1600" dirty="0">
                  <a:solidFill>
                    <a:schemeClr val="accent6">
                      <a:lumMod val="50000"/>
                    </a:schemeClr>
                  </a:solidFill>
                  <a:latin typeface="+mn-lt"/>
                  <a:ea typeface="+mn-ea"/>
                  <a:cs typeface="+mn-ea"/>
                  <a:sym typeface="+mn-lt"/>
                </a:rPr>
                <a:t>2000</a:t>
              </a:r>
              <a:r>
                <a:rPr lang="zh-CN" altLang="en-US" sz="1600" dirty="0">
                  <a:solidFill>
                    <a:schemeClr val="accent6">
                      <a:lumMod val="50000"/>
                    </a:schemeClr>
                  </a:solidFill>
                  <a:latin typeface="+mn-lt"/>
                  <a:ea typeface="+mn-ea"/>
                  <a:cs typeface="+mn-ea"/>
                  <a:sym typeface="+mn-lt"/>
                </a:rPr>
                <a:t>年</a:t>
              </a:r>
              <a:r>
                <a:rPr lang="en-US" altLang="zh-CN" sz="1600" dirty="0">
                  <a:solidFill>
                    <a:schemeClr val="accent6">
                      <a:lumMod val="50000"/>
                    </a:schemeClr>
                  </a:solidFill>
                  <a:latin typeface="+mn-lt"/>
                  <a:ea typeface="+mn-ea"/>
                  <a:cs typeface="+mn-ea"/>
                  <a:sym typeface="+mn-lt"/>
                </a:rPr>
                <a:t>2</a:t>
              </a:r>
              <a:r>
                <a:rPr lang="zh-CN" altLang="en-US" sz="1600" dirty="0">
                  <a:solidFill>
                    <a:schemeClr val="accent6">
                      <a:lumMod val="50000"/>
                    </a:schemeClr>
                  </a:solidFill>
                  <a:latin typeface="+mn-lt"/>
                  <a:ea typeface="+mn-ea"/>
                  <a:cs typeface="+mn-ea"/>
                  <a:sym typeface="+mn-lt"/>
                </a:rPr>
                <a:t>月</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日，李某和某中外合资的饭店签订了为期</a:t>
              </a:r>
              <a:r>
                <a:rPr lang="en-US" altLang="zh-CN" sz="1600" dirty="0">
                  <a:solidFill>
                    <a:schemeClr val="accent6">
                      <a:lumMod val="50000"/>
                    </a:schemeClr>
                  </a:solidFill>
                  <a:latin typeface="+mn-lt"/>
                  <a:ea typeface="+mn-ea"/>
                  <a:cs typeface="+mn-ea"/>
                  <a:sym typeface="+mn-lt"/>
                </a:rPr>
                <a:t>3</a:t>
              </a:r>
              <a:r>
                <a:rPr lang="zh-CN" altLang="en-US" sz="1600" dirty="0">
                  <a:solidFill>
                    <a:schemeClr val="accent6">
                      <a:lumMod val="50000"/>
                    </a:schemeClr>
                  </a:solidFill>
                  <a:latin typeface="+mn-lt"/>
                  <a:ea typeface="+mn-ea"/>
                  <a:cs typeface="+mn-ea"/>
                  <a:sym typeface="+mn-lt"/>
                </a:rPr>
                <a:t>年的劳动合同，根据劳动合同规定，李某被安排在总服务台上白天班。</a:t>
              </a:r>
              <a:r>
                <a:rPr lang="en-US" altLang="zh-CN" sz="1600" dirty="0">
                  <a:solidFill>
                    <a:schemeClr val="accent6">
                      <a:lumMod val="50000"/>
                    </a:schemeClr>
                  </a:solidFill>
                  <a:latin typeface="+mn-lt"/>
                  <a:ea typeface="+mn-ea"/>
                  <a:cs typeface="+mn-ea"/>
                  <a:sym typeface="+mn-lt"/>
                </a:rPr>
                <a:t>2001</a:t>
              </a:r>
              <a:r>
                <a:rPr lang="zh-CN" altLang="en-US" sz="1600" dirty="0">
                  <a:solidFill>
                    <a:schemeClr val="accent6">
                      <a:lumMod val="50000"/>
                    </a:schemeClr>
                  </a:solidFill>
                  <a:latin typeface="+mn-lt"/>
                  <a:ea typeface="+mn-ea"/>
                  <a:cs typeface="+mn-ea"/>
                  <a:sym typeface="+mn-lt"/>
                </a:rPr>
                <a:t>年</a:t>
              </a:r>
              <a:r>
                <a:rPr lang="en-US" altLang="zh-CN" sz="1600" dirty="0">
                  <a:solidFill>
                    <a:schemeClr val="accent6">
                      <a:lumMod val="50000"/>
                    </a:schemeClr>
                  </a:solidFill>
                  <a:latin typeface="+mn-lt"/>
                  <a:ea typeface="+mn-ea"/>
                  <a:cs typeface="+mn-ea"/>
                  <a:sym typeface="+mn-lt"/>
                </a:rPr>
                <a:t>7</a:t>
              </a:r>
              <a:r>
                <a:rPr lang="zh-CN" altLang="en-US" sz="1600" dirty="0">
                  <a:solidFill>
                    <a:schemeClr val="accent6">
                      <a:lumMod val="50000"/>
                    </a:schemeClr>
                  </a:solidFill>
                  <a:latin typeface="+mn-lt"/>
                  <a:ea typeface="+mn-ea"/>
                  <a:cs typeface="+mn-ea"/>
                  <a:sym typeface="+mn-lt"/>
                </a:rPr>
                <a:t>月，李某向饭店申请产假。</a:t>
              </a:r>
              <a:r>
                <a:rPr lang="en-US" altLang="zh-CN" sz="1600" dirty="0">
                  <a:solidFill>
                    <a:schemeClr val="accent6">
                      <a:lumMod val="50000"/>
                    </a:schemeClr>
                  </a:solidFill>
                  <a:latin typeface="+mn-lt"/>
                  <a:ea typeface="+mn-ea"/>
                  <a:cs typeface="+mn-ea"/>
                  <a:sym typeface="+mn-lt"/>
                </a:rPr>
                <a:t>11</a:t>
              </a:r>
              <a:r>
                <a:rPr lang="zh-CN" altLang="en-US" sz="1600" dirty="0">
                  <a:solidFill>
                    <a:schemeClr val="accent6">
                      <a:lumMod val="50000"/>
                    </a:schemeClr>
                  </a:solidFill>
                  <a:latin typeface="+mn-lt"/>
                  <a:ea typeface="+mn-ea"/>
                  <a:cs typeface="+mn-ea"/>
                  <a:sym typeface="+mn-lt"/>
                </a:rPr>
                <a:t>月，休完产假后的李某开始上班，仍在总服务台上白天班。这期间，李某没有违反饭店规章的行为。</a:t>
              </a:r>
              <a:r>
                <a:rPr lang="en-US" altLang="zh-CN" sz="1600" dirty="0">
                  <a:solidFill>
                    <a:schemeClr val="accent6">
                      <a:lumMod val="50000"/>
                    </a:schemeClr>
                  </a:solidFill>
                  <a:latin typeface="+mn-lt"/>
                  <a:ea typeface="+mn-ea"/>
                  <a:cs typeface="+mn-ea"/>
                  <a:sym typeface="+mn-lt"/>
                </a:rPr>
                <a:t>12</a:t>
              </a:r>
              <a:r>
                <a:rPr lang="zh-CN" altLang="en-US" sz="1600" dirty="0">
                  <a:solidFill>
                    <a:schemeClr val="accent6">
                      <a:lumMod val="50000"/>
                    </a:schemeClr>
                  </a:solidFill>
                  <a:latin typeface="+mn-lt"/>
                  <a:ea typeface="+mn-ea"/>
                  <a:cs typeface="+mn-ea"/>
                  <a:sym typeface="+mn-lt"/>
                </a:rPr>
                <a:t>月，饭店通知李某，以哺乳期间不适宜从事饭店工作为由，解除了李某的劳动合同。李某多次找饭店交涉无望，不得已于</a:t>
              </a:r>
              <a:r>
                <a:rPr lang="en-US" altLang="zh-CN" sz="1600" dirty="0">
                  <a:solidFill>
                    <a:schemeClr val="accent6">
                      <a:lumMod val="50000"/>
                    </a:schemeClr>
                  </a:solidFill>
                  <a:latin typeface="+mn-lt"/>
                  <a:ea typeface="+mn-ea"/>
                  <a:cs typeface="+mn-ea"/>
                  <a:sym typeface="+mn-lt"/>
                </a:rPr>
                <a:t>2001</a:t>
              </a:r>
              <a:r>
                <a:rPr lang="zh-CN" altLang="en-US" sz="1600" dirty="0">
                  <a:solidFill>
                    <a:schemeClr val="accent6">
                      <a:lumMod val="50000"/>
                    </a:schemeClr>
                  </a:solidFill>
                  <a:latin typeface="+mn-lt"/>
                  <a:ea typeface="+mn-ea"/>
                  <a:cs typeface="+mn-ea"/>
                  <a:sym typeface="+mn-lt"/>
                </a:rPr>
                <a:t>年</a:t>
              </a:r>
              <a:r>
                <a:rPr lang="en-US" altLang="zh-CN" sz="1600" dirty="0">
                  <a:solidFill>
                    <a:schemeClr val="accent6">
                      <a:lumMod val="50000"/>
                    </a:schemeClr>
                  </a:solidFill>
                  <a:latin typeface="+mn-lt"/>
                  <a:ea typeface="+mn-ea"/>
                  <a:cs typeface="+mn-ea"/>
                  <a:sym typeface="+mn-lt"/>
                </a:rPr>
                <a:t>12</a:t>
              </a:r>
              <a:r>
                <a:rPr lang="zh-CN" altLang="en-US" sz="1600" dirty="0">
                  <a:solidFill>
                    <a:schemeClr val="accent6">
                      <a:lumMod val="50000"/>
                    </a:schemeClr>
                  </a:solidFill>
                  <a:latin typeface="+mn-lt"/>
                  <a:ea typeface="+mn-ea"/>
                  <a:cs typeface="+mn-ea"/>
                  <a:sym typeface="+mn-lt"/>
                </a:rPr>
                <a:t>月向劳动争议仲裁委员会申诉。 </a:t>
              </a:r>
            </a:p>
          </p:txBody>
        </p:sp>
        <p:sp>
          <p:nvSpPr>
            <p:cNvPr id="15" name="矩形 14">
              <a:extLst>
                <a:ext uri="{FF2B5EF4-FFF2-40B4-BE49-F238E27FC236}">
                  <a16:creationId xmlns="" xmlns:a16="http://schemas.microsoft.com/office/drawing/2014/main" id="{1772396F-02B4-4DE2-964B-4CE614B88BBE}"/>
                </a:ext>
              </a:extLst>
            </p:cNvPr>
            <p:cNvSpPr/>
            <p:nvPr/>
          </p:nvSpPr>
          <p:spPr bwMode="auto">
            <a:xfrm>
              <a:off x="2354759" y="1305840"/>
              <a:ext cx="9040612" cy="2123160"/>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5" name="组合 4">
            <a:extLst>
              <a:ext uri="{FF2B5EF4-FFF2-40B4-BE49-F238E27FC236}">
                <a16:creationId xmlns="" xmlns:a16="http://schemas.microsoft.com/office/drawing/2014/main" id="{36519AEF-BD5F-4125-808B-BB2C426296F0}"/>
              </a:ext>
            </a:extLst>
          </p:cNvPr>
          <p:cNvGrpSpPr/>
          <p:nvPr/>
        </p:nvGrpSpPr>
        <p:grpSpPr>
          <a:xfrm>
            <a:off x="2354759" y="3717032"/>
            <a:ext cx="9040612" cy="2513607"/>
            <a:chOff x="2354759" y="3717032"/>
            <a:chExt cx="9040612" cy="2513607"/>
          </a:xfrm>
        </p:grpSpPr>
        <p:sp>
          <p:nvSpPr>
            <p:cNvPr id="29" name="文本框 28">
              <a:extLst>
                <a:ext uri="{FF2B5EF4-FFF2-40B4-BE49-F238E27FC236}">
                  <a16:creationId xmlns="" xmlns:a16="http://schemas.microsoft.com/office/drawing/2014/main" id="{F8C343C0-E4FA-400B-B071-448F9899A3BA}"/>
                </a:ext>
              </a:extLst>
            </p:cNvPr>
            <p:cNvSpPr txBox="1"/>
            <p:nvPr/>
          </p:nvSpPr>
          <p:spPr>
            <a:xfrm flipH="1">
              <a:off x="2607297" y="3717032"/>
              <a:ext cx="8788074" cy="2484398"/>
            </a:xfrm>
            <a:prstGeom prst="rect">
              <a:avLst/>
            </a:prstGeom>
            <a:noFill/>
          </p:spPr>
          <p:txBody>
            <a:bodyPr wrap="square" rtlCol="0">
              <a:spAutoFit/>
            </a:bodyPr>
            <a:lstStyle/>
            <a:p>
              <a:pPr fontAlgn="auto">
                <a:lnSpc>
                  <a:spcPct val="200000"/>
                </a:lnSpc>
                <a:spcBef>
                  <a:spcPts val="0"/>
                </a:spcBef>
                <a:spcAft>
                  <a:spcPts val="0"/>
                </a:spcAft>
                <a:defRPr/>
              </a:pPr>
              <a:r>
                <a:rPr lang="zh-CN" altLang="en-US" sz="1400" b="1" kern="0" dirty="0">
                  <a:solidFill>
                    <a:prstClr val="white">
                      <a:lumMod val="95000"/>
                    </a:prstClr>
                  </a:solidFill>
                  <a:cs typeface="+mn-ea"/>
                  <a:sym typeface="+mn-lt"/>
                </a:rPr>
                <a:t>          </a:t>
              </a:r>
              <a:r>
                <a:rPr lang="zh-CN" altLang="en-US" sz="1600" dirty="0">
                  <a:solidFill>
                    <a:schemeClr val="accent6">
                      <a:lumMod val="50000"/>
                    </a:schemeClr>
                  </a:solidFill>
                  <a:latin typeface="+mn-lt"/>
                  <a:ea typeface="+mn-ea"/>
                  <a:cs typeface="+mn-ea"/>
                  <a:sym typeface="+mn-lt"/>
                </a:rPr>
                <a:t>本案中，李某从事的是饭店总服务台工作，上白天班，也没达到第</a:t>
              </a:r>
              <a:r>
                <a:rPr lang="en-US" altLang="zh-CN" sz="1600" dirty="0">
                  <a:solidFill>
                    <a:schemeClr val="accent6">
                      <a:lumMod val="50000"/>
                    </a:schemeClr>
                  </a:solidFill>
                  <a:latin typeface="+mn-lt"/>
                  <a:ea typeface="+mn-ea"/>
                  <a:cs typeface="+mn-ea"/>
                  <a:sym typeface="+mn-lt"/>
                </a:rPr>
                <a:t>3</a:t>
              </a:r>
              <a:r>
                <a:rPr lang="zh-CN" altLang="en-US" sz="1600" dirty="0">
                  <a:solidFill>
                    <a:schemeClr val="accent6">
                      <a:lumMod val="50000"/>
                    </a:schemeClr>
                  </a:solidFill>
                  <a:latin typeface="+mn-lt"/>
                  <a:ea typeface="+mn-ea"/>
                  <a:cs typeface="+mn-ea"/>
                  <a:sym typeface="+mn-lt"/>
                </a:rPr>
                <a:t>级体力劳动强度，工作场所也不存在有毒有害物质，因此，饭店声称李某哺乳期不适宜从事饭店工作是不成立的，饭店应依法履行劳动合同规定的义务。即使李某从事的工作属于哺乳期禁忌从事的工作，饭店也只有为李某重新安排工作的义务，而绝无解除与李某的劳动合同的权利。饭店应立即撤销解除与李某劳动合同的决定，并给予李某相应的经济赔偿。</a:t>
              </a:r>
            </a:p>
          </p:txBody>
        </p:sp>
        <p:sp>
          <p:nvSpPr>
            <p:cNvPr id="17" name="矩形 16">
              <a:extLst>
                <a:ext uri="{FF2B5EF4-FFF2-40B4-BE49-F238E27FC236}">
                  <a16:creationId xmlns="" xmlns:a16="http://schemas.microsoft.com/office/drawing/2014/main" id="{9613B95D-4C78-46A1-AEC5-12ABF1BBF29A}"/>
                </a:ext>
              </a:extLst>
            </p:cNvPr>
            <p:cNvSpPr/>
            <p:nvPr/>
          </p:nvSpPr>
          <p:spPr bwMode="auto">
            <a:xfrm>
              <a:off x="2354759" y="3834231"/>
              <a:ext cx="9040612" cy="2396408"/>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3654812678"/>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8"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diamond(in)">
                                      <p:cBhvr>
                                        <p:cTn id="13" dur="750"/>
                                        <p:tgtEl>
                                          <p:spTgt spid="4"/>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750" fill="hold"/>
                                        <p:tgtEl>
                                          <p:spTgt spid="3"/>
                                        </p:tgtEl>
                                        <p:attrNameLst>
                                          <p:attrName>ppt_w</p:attrName>
                                        </p:attrNameLst>
                                      </p:cBhvr>
                                      <p:tavLst>
                                        <p:tav tm="0">
                                          <p:val>
                                            <p:fltVal val="0"/>
                                          </p:val>
                                        </p:tav>
                                        <p:tav tm="100000">
                                          <p:val>
                                            <p:strVal val="#ppt_w"/>
                                          </p:val>
                                        </p:tav>
                                      </p:tavLst>
                                    </p:anim>
                                    <p:anim calcmode="lin" valueType="num">
                                      <p:cBhvr>
                                        <p:cTn id="18" dur="750" fill="hold"/>
                                        <p:tgtEl>
                                          <p:spTgt spid="3"/>
                                        </p:tgtEl>
                                        <p:attrNameLst>
                                          <p:attrName>ppt_h</p:attrName>
                                        </p:attrNameLst>
                                      </p:cBhvr>
                                      <p:tavLst>
                                        <p:tav tm="0">
                                          <p:val>
                                            <p:fltVal val="0"/>
                                          </p:val>
                                        </p:tav>
                                        <p:tav tm="100000">
                                          <p:val>
                                            <p:strVal val="#ppt_h"/>
                                          </p:val>
                                        </p:tav>
                                      </p:tavLst>
                                    </p:anim>
                                    <p:animEffect transition="in" filter="fade">
                                      <p:cBhvr>
                                        <p:cTn id="19" dur="750"/>
                                        <p:tgtEl>
                                          <p:spTgt spid="3"/>
                                        </p:tgtEl>
                                      </p:cBhvr>
                                    </p:animEffect>
                                  </p:childTnLst>
                                </p:cTn>
                              </p:par>
                            </p:childTnLst>
                          </p:cTn>
                        </p:par>
                        <p:par>
                          <p:cTn id="20" fill="hold">
                            <p:stCondLst>
                              <p:cond delay="2250"/>
                            </p:stCondLst>
                            <p:childTnLst>
                              <p:par>
                                <p:cTn id="21" presetID="8" presetClass="entr" presetSubtype="1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diamond(in)">
                                      <p:cBhvr>
                                        <p:cTn id="23"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71D5A565-28B9-43CC-94B5-51EE99C9380B}"/>
              </a:ext>
            </a:extLst>
          </p:cNvPr>
          <p:cNvSpPr txBox="1"/>
          <p:nvPr/>
        </p:nvSpPr>
        <p:spPr>
          <a:xfrm>
            <a:off x="5648318" y="868495"/>
            <a:ext cx="901714" cy="749107"/>
          </a:xfrm>
          <a:prstGeom prst="rect">
            <a:avLst/>
          </a:prstGeom>
          <a:noFill/>
          <a:ln w="117475">
            <a:noFill/>
          </a:ln>
        </p:spPr>
        <p:txBody>
          <a:bodyPr wrap="none" rtlCol="0">
            <a:prstTxWarp prst="textPlain">
              <a:avLst/>
            </a:prstTxWarp>
            <a:spAutoFit/>
          </a:bodyPr>
          <a:lstStyle/>
          <a:p>
            <a:pPr defTabSz="457200" fontAlgn="auto">
              <a:spcBef>
                <a:spcPts val="0"/>
              </a:spcBef>
              <a:spcAft>
                <a:spcPts val="0"/>
              </a:spcAft>
              <a:defRPr/>
            </a:pPr>
            <a:r>
              <a:rPr lang="en-US" altLang="zh-CN" sz="1200" spc="100">
                <a:solidFill>
                  <a:prstClr val="white"/>
                </a:solidFill>
                <a:latin typeface="汉仪雅酷黑 75W" panose="020B0804020202020204" pitchFamily="34" charset="-122"/>
                <a:ea typeface="汉仪雅酷黑 75W" panose="020B0804020202020204" pitchFamily="34" charset="-122"/>
                <a:cs typeface="+mn-ea"/>
                <a:sym typeface="+mn-lt"/>
              </a:rPr>
              <a:t>03</a:t>
            </a:r>
            <a:endParaRPr lang="zh-CN" altLang="en-US" sz="1200" spc="100" dirty="0">
              <a:solidFill>
                <a:prstClr val="white"/>
              </a:solidFill>
              <a:latin typeface="汉仪雅酷黑 75W" panose="020B0804020202020204" pitchFamily="34" charset="-122"/>
              <a:ea typeface="汉仪雅酷黑 75W" panose="020B0804020202020204" pitchFamily="34" charset="-122"/>
              <a:cs typeface="+mn-ea"/>
              <a:sym typeface="+mn-lt"/>
            </a:endParaRPr>
          </a:p>
        </p:txBody>
      </p:sp>
      <p:sp>
        <p:nvSpPr>
          <p:cNvPr id="4" name="矩形 3">
            <a:extLst>
              <a:ext uri="{FF2B5EF4-FFF2-40B4-BE49-F238E27FC236}">
                <a16:creationId xmlns="" xmlns:a16="http://schemas.microsoft.com/office/drawing/2014/main" id="{A1849665-A116-45F6-930E-EFA3580439D4}"/>
              </a:ext>
            </a:extLst>
          </p:cNvPr>
          <p:cNvSpPr/>
          <p:nvPr/>
        </p:nvSpPr>
        <p:spPr>
          <a:xfrm>
            <a:off x="3794919" y="3708321"/>
            <a:ext cx="4752528" cy="584775"/>
          </a:xfrm>
          <a:prstGeom prst="rect">
            <a:avLst/>
          </a:prstGeom>
        </p:spPr>
        <p:txBody>
          <a:bodyPr wrap="square">
            <a:spAutoFit/>
          </a:bodyPr>
          <a:lstStyle/>
          <a:p>
            <a:pPr algn="dist" defTabSz="457200">
              <a:defRPr/>
            </a:pPr>
            <a:r>
              <a:rPr lang="en-US" altLang="zh-CN" sz="320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rPr>
              <a:t>Labor contract</a:t>
            </a:r>
            <a:endParaRPr lang="en-US" altLang="zh-CN" sz="3200" dirty="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endParaRPr>
          </a:p>
        </p:txBody>
      </p:sp>
      <p:sp>
        <p:nvSpPr>
          <p:cNvPr id="5" name="矩形 4">
            <a:extLst>
              <a:ext uri="{FF2B5EF4-FFF2-40B4-BE49-F238E27FC236}">
                <a16:creationId xmlns="" xmlns:a16="http://schemas.microsoft.com/office/drawing/2014/main" id="{1CE88F5A-A0D1-4264-B79F-70367769A792}"/>
              </a:ext>
            </a:extLst>
          </p:cNvPr>
          <p:cNvSpPr/>
          <p:nvPr/>
        </p:nvSpPr>
        <p:spPr>
          <a:xfrm>
            <a:off x="3866927" y="2821832"/>
            <a:ext cx="4608512" cy="1015663"/>
          </a:xfrm>
          <a:prstGeom prst="rect">
            <a:avLst/>
          </a:prstGeom>
        </p:spPr>
        <p:txBody>
          <a:bodyPr wrap="square">
            <a:spAutoFit/>
          </a:bodyPr>
          <a:lstStyle/>
          <a:p>
            <a:pPr algn="dist" defTabSz="457200">
              <a:defRPr/>
            </a:pPr>
            <a:r>
              <a:rPr lang="zh-CN" altLang="en-US" sz="600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rPr>
              <a:t>劳动合同</a:t>
            </a:r>
            <a:endParaRPr lang="zh-CN" altLang="en-US" sz="6000" dirty="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endParaRPr>
          </a:p>
        </p:txBody>
      </p:sp>
      <p:sp>
        <p:nvSpPr>
          <p:cNvPr id="7" name="矩形 6"/>
          <p:cNvSpPr/>
          <p:nvPr/>
        </p:nvSpPr>
        <p:spPr>
          <a:xfrm>
            <a:off x="-9754" y="6093296"/>
            <a:ext cx="12208104" cy="7647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59259155"/>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750"/>
                                        <p:tgtEl>
                                          <p:spTgt spid="3"/>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a:extLst>
              <a:ext uri="{FF2B5EF4-FFF2-40B4-BE49-F238E27FC236}">
                <a16:creationId xmlns="" xmlns:a16="http://schemas.microsoft.com/office/drawing/2014/main" id="{C0C453DF-9E66-4347-9CC3-660101448FCA}"/>
              </a:ext>
            </a:extLst>
          </p:cNvPr>
          <p:cNvSpPr txBox="1"/>
          <p:nvPr/>
        </p:nvSpPr>
        <p:spPr>
          <a:xfrm>
            <a:off x="3650903" y="4384899"/>
            <a:ext cx="7524464" cy="1253292"/>
          </a:xfrm>
          <a:prstGeom prst="rect">
            <a:avLst/>
          </a:prstGeom>
          <a:noFill/>
        </p:spPr>
        <p:txBody>
          <a:bodyPr wrap="square">
            <a:spAutoFit/>
          </a:bodyPr>
          <a:lstStyle/>
          <a:p>
            <a:pPr>
              <a:lnSpc>
                <a:spcPct val="150000"/>
              </a:lnSpc>
              <a:defRPr/>
            </a:pPr>
            <a:r>
              <a:rPr lang="zh-CN" altLang="en-US" sz="2000" dirty="0">
                <a:solidFill>
                  <a:schemeClr val="accent6">
                    <a:lumMod val="50000"/>
                  </a:schemeClr>
                </a:solidFill>
                <a:latin typeface="+mn-lt"/>
                <a:ea typeface="+mn-ea"/>
                <a:cs typeface="+mn-ea"/>
                <a:sym typeface="+mn-lt"/>
              </a:rPr>
              <a:t>劳动合同的概念</a:t>
            </a:r>
            <a:endParaRPr lang="en-US" altLang="zh-CN" sz="2000" dirty="0">
              <a:solidFill>
                <a:schemeClr val="accent6">
                  <a:lumMod val="50000"/>
                </a:schemeClr>
              </a:solidFill>
              <a:latin typeface="+mn-lt"/>
              <a:ea typeface="+mn-ea"/>
              <a:cs typeface="+mn-ea"/>
              <a:sym typeface="+mn-lt"/>
            </a:endParaRPr>
          </a:p>
          <a:p>
            <a:pPr>
              <a:lnSpc>
                <a:spcPct val="150000"/>
              </a:lnSpc>
              <a:defRPr/>
            </a:pPr>
            <a:r>
              <a:rPr lang="zh-CN" altLang="en-US" sz="1600" dirty="0">
                <a:solidFill>
                  <a:schemeClr val="accent6">
                    <a:lumMod val="50000"/>
                  </a:schemeClr>
                </a:solidFill>
                <a:latin typeface="+mn-lt"/>
                <a:ea typeface="+mn-ea"/>
                <a:cs typeface="+mn-ea"/>
                <a:sym typeface="+mn-lt"/>
              </a:rPr>
              <a:t>依据</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劳动法</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第</a:t>
            </a:r>
            <a:r>
              <a:rPr lang="en-US" altLang="zh-CN" sz="1600" dirty="0">
                <a:solidFill>
                  <a:schemeClr val="accent6">
                    <a:lumMod val="50000"/>
                  </a:schemeClr>
                </a:solidFill>
                <a:latin typeface="+mn-lt"/>
                <a:ea typeface="+mn-ea"/>
                <a:cs typeface="+mn-ea"/>
                <a:sym typeface="+mn-lt"/>
              </a:rPr>
              <a:t>16</a:t>
            </a:r>
            <a:r>
              <a:rPr lang="zh-CN" altLang="en-US" sz="1600" dirty="0">
                <a:solidFill>
                  <a:schemeClr val="accent6">
                    <a:lumMod val="50000"/>
                  </a:schemeClr>
                </a:solidFill>
                <a:latin typeface="+mn-lt"/>
                <a:ea typeface="+mn-ea"/>
                <a:cs typeface="+mn-ea"/>
                <a:sym typeface="+mn-lt"/>
              </a:rPr>
              <a:t>条的规定，劳动合同是劳动者与用人单位确立劳动关系、明确双方权利和义务的协议。</a:t>
            </a:r>
          </a:p>
        </p:txBody>
      </p:sp>
      <p:grpSp>
        <p:nvGrpSpPr>
          <p:cNvPr id="26" name="组合 25">
            <a:extLst>
              <a:ext uri="{FF2B5EF4-FFF2-40B4-BE49-F238E27FC236}">
                <a16:creationId xmlns="" xmlns:a16="http://schemas.microsoft.com/office/drawing/2014/main" id="{42AA53CB-C19A-4D06-B1A2-D58ECB115A6E}"/>
              </a:ext>
            </a:extLst>
          </p:cNvPr>
          <p:cNvGrpSpPr/>
          <p:nvPr/>
        </p:nvGrpSpPr>
        <p:grpSpPr>
          <a:xfrm>
            <a:off x="914599" y="1772816"/>
            <a:ext cx="7192747" cy="2268955"/>
            <a:chOff x="842963" y="1391256"/>
            <a:chExt cx="7192747" cy="2268955"/>
          </a:xfrm>
        </p:grpSpPr>
        <p:sp>
          <p:nvSpPr>
            <p:cNvPr id="7" name="文本框 6">
              <a:extLst>
                <a:ext uri="{FF2B5EF4-FFF2-40B4-BE49-F238E27FC236}">
                  <a16:creationId xmlns="" xmlns:a16="http://schemas.microsoft.com/office/drawing/2014/main" id="{3CBCB508-CB82-4BBD-B1A9-434D4532F97E}"/>
                </a:ext>
              </a:extLst>
            </p:cNvPr>
            <p:cNvSpPr txBox="1"/>
            <p:nvPr/>
          </p:nvSpPr>
          <p:spPr>
            <a:xfrm>
              <a:off x="986607" y="1513186"/>
              <a:ext cx="1712352" cy="463588"/>
            </a:xfrm>
            <a:prstGeom prst="rect">
              <a:avLst/>
            </a:prstGeom>
            <a:noFill/>
          </p:spPr>
          <p:txBody>
            <a:bodyPr wrap="square">
              <a:spAutoFit/>
            </a:bodyPr>
            <a:lstStyle/>
            <a:p>
              <a:pPr algn="r">
                <a:lnSpc>
                  <a:spcPct val="150000"/>
                </a:lnSpc>
                <a:defRPr/>
              </a:pPr>
              <a:r>
                <a:rPr lang="zh-CN" altLang="en-US" b="1" dirty="0">
                  <a:solidFill>
                    <a:schemeClr val="accent6">
                      <a:lumMod val="50000"/>
                    </a:schemeClr>
                  </a:solidFill>
                  <a:latin typeface="+mn-lt"/>
                  <a:ea typeface="+mn-ea"/>
                  <a:cs typeface="+mn-ea"/>
                  <a:sym typeface="+mn-lt"/>
                </a:rPr>
                <a:t>劳动合的订立</a:t>
              </a:r>
            </a:p>
          </p:txBody>
        </p:sp>
        <p:sp>
          <p:nvSpPr>
            <p:cNvPr id="11" name="文本框 10">
              <a:extLst>
                <a:ext uri="{FF2B5EF4-FFF2-40B4-BE49-F238E27FC236}">
                  <a16:creationId xmlns="" xmlns:a16="http://schemas.microsoft.com/office/drawing/2014/main" id="{7EF0BC98-59EC-4FFF-8612-253AF6D244D1}"/>
                </a:ext>
              </a:extLst>
            </p:cNvPr>
            <p:cNvSpPr txBox="1"/>
            <p:nvPr/>
          </p:nvSpPr>
          <p:spPr>
            <a:xfrm>
              <a:off x="986607" y="2321818"/>
              <a:ext cx="1936057" cy="463588"/>
            </a:xfrm>
            <a:prstGeom prst="rect">
              <a:avLst/>
            </a:prstGeom>
            <a:noFill/>
          </p:spPr>
          <p:txBody>
            <a:bodyPr wrap="square">
              <a:spAutoFit/>
            </a:bodyPr>
            <a:lstStyle/>
            <a:p>
              <a:pPr algn="r">
                <a:lnSpc>
                  <a:spcPct val="150000"/>
                </a:lnSpc>
                <a:defRPr/>
              </a:pPr>
              <a:r>
                <a:rPr lang="zh-CN" altLang="en-US" b="1" dirty="0">
                  <a:solidFill>
                    <a:schemeClr val="accent6">
                      <a:lumMod val="50000"/>
                    </a:schemeClr>
                  </a:solidFill>
                  <a:latin typeface="+mn-lt"/>
                  <a:ea typeface="+mn-ea"/>
                  <a:cs typeface="+mn-ea"/>
                  <a:sym typeface="+mn-lt"/>
                </a:rPr>
                <a:t>劳动合同的类型</a:t>
              </a:r>
            </a:p>
          </p:txBody>
        </p:sp>
        <p:sp>
          <p:nvSpPr>
            <p:cNvPr id="15" name="文本框 14">
              <a:extLst>
                <a:ext uri="{FF2B5EF4-FFF2-40B4-BE49-F238E27FC236}">
                  <a16:creationId xmlns="" xmlns:a16="http://schemas.microsoft.com/office/drawing/2014/main" id="{0F7D4BC9-CED8-4926-91F2-C554AE8C0267}"/>
                </a:ext>
              </a:extLst>
            </p:cNvPr>
            <p:cNvSpPr txBox="1"/>
            <p:nvPr/>
          </p:nvSpPr>
          <p:spPr>
            <a:xfrm>
              <a:off x="986607" y="3130449"/>
              <a:ext cx="1936058" cy="463588"/>
            </a:xfrm>
            <a:prstGeom prst="rect">
              <a:avLst/>
            </a:prstGeom>
            <a:noFill/>
          </p:spPr>
          <p:txBody>
            <a:bodyPr wrap="square">
              <a:spAutoFit/>
            </a:bodyPr>
            <a:lstStyle/>
            <a:p>
              <a:pPr algn="r">
                <a:lnSpc>
                  <a:spcPct val="150000"/>
                </a:lnSpc>
                <a:defRPr/>
              </a:pPr>
              <a:r>
                <a:rPr lang="zh-CN" altLang="en-US" b="1" dirty="0">
                  <a:solidFill>
                    <a:schemeClr val="accent6">
                      <a:lumMod val="50000"/>
                    </a:schemeClr>
                  </a:solidFill>
                  <a:latin typeface="+mn-lt"/>
                  <a:ea typeface="+mn-ea"/>
                  <a:cs typeface="+mn-ea"/>
                  <a:sym typeface="+mn-lt"/>
                </a:rPr>
                <a:t>劳动合同的类型</a:t>
              </a:r>
            </a:p>
          </p:txBody>
        </p:sp>
        <p:sp>
          <p:nvSpPr>
            <p:cNvPr id="21" name="文本框 20">
              <a:extLst>
                <a:ext uri="{FF2B5EF4-FFF2-40B4-BE49-F238E27FC236}">
                  <a16:creationId xmlns="" xmlns:a16="http://schemas.microsoft.com/office/drawing/2014/main" id="{E16EEADA-84AB-4A29-B72F-55066813232A}"/>
                </a:ext>
              </a:extLst>
            </p:cNvPr>
            <p:cNvSpPr txBox="1"/>
            <p:nvPr/>
          </p:nvSpPr>
          <p:spPr>
            <a:xfrm>
              <a:off x="3650903" y="1528631"/>
              <a:ext cx="2952328" cy="422295"/>
            </a:xfrm>
            <a:prstGeom prst="rect">
              <a:avLst/>
            </a:prstGeom>
            <a:noFill/>
          </p:spPr>
          <p:txBody>
            <a:bodyPr wrap="square">
              <a:spAutoFit/>
            </a:bodyPr>
            <a:lstStyle/>
            <a:p>
              <a:pPr algn="r">
                <a:lnSpc>
                  <a:spcPct val="150000"/>
                </a:lnSpc>
              </a:pPr>
              <a:r>
                <a:rPr lang="zh-CN" altLang="en-US" sz="1600" dirty="0">
                  <a:solidFill>
                    <a:schemeClr val="accent6">
                      <a:lumMod val="50000"/>
                    </a:schemeClr>
                  </a:solidFill>
                  <a:latin typeface="+mn-lt"/>
                  <a:ea typeface="+mn-ea"/>
                  <a:cs typeface="+mn-ea"/>
                  <a:sym typeface="+mn-lt"/>
                </a:rPr>
                <a:t>一个月有固定期限劳动合同</a:t>
              </a:r>
            </a:p>
          </p:txBody>
        </p:sp>
        <p:sp>
          <p:nvSpPr>
            <p:cNvPr id="22" name="文本框 21">
              <a:extLst>
                <a:ext uri="{FF2B5EF4-FFF2-40B4-BE49-F238E27FC236}">
                  <a16:creationId xmlns="" xmlns:a16="http://schemas.microsoft.com/office/drawing/2014/main" id="{F1C74438-8C31-476D-98AA-DA5C53DA8997}"/>
                </a:ext>
              </a:extLst>
            </p:cNvPr>
            <p:cNvSpPr txBox="1"/>
            <p:nvPr/>
          </p:nvSpPr>
          <p:spPr>
            <a:xfrm>
              <a:off x="3650903" y="3105680"/>
              <a:ext cx="3936795" cy="422295"/>
            </a:xfrm>
            <a:prstGeom prst="rect">
              <a:avLst/>
            </a:prstGeom>
            <a:noFill/>
          </p:spPr>
          <p:txBody>
            <a:bodyPr wrap="square">
              <a:spAutoFit/>
            </a:bodyPr>
            <a:lstStyle/>
            <a:p>
              <a:pPr algn="r">
                <a:lnSpc>
                  <a:spcPct val="150000"/>
                </a:lnSpc>
              </a:pPr>
              <a:r>
                <a:rPr lang="zh-CN" altLang="en-US" sz="1600" dirty="0">
                  <a:solidFill>
                    <a:schemeClr val="accent6">
                      <a:lumMod val="50000"/>
                    </a:schemeClr>
                  </a:solidFill>
                  <a:latin typeface="+mn-lt"/>
                  <a:ea typeface="+mn-ea"/>
                  <a:cs typeface="+mn-ea"/>
                  <a:sym typeface="+mn-lt"/>
                </a:rPr>
                <a:t>以完成一定工作任务为期限的劳动合同</a:t>
              </a:r>
            </a:p>
          </p:txBody>
        </p:sp>
        <p:sp>
          <p:nvSpPr>
            <p:cNvPr id="23" name="文本框 22">
              <a:extLst>
                <a:ext uri="{FF2B5EF4-FFF2-40B4-BE49-F238E27FC236}">
                  <a16:creationId xmlns="" xmlns:a16="http://schemas.microsoft.com/office/drawing/2014/main" id="{F2FEC764-E95C-4804-9067-0B943EA6093C}"/>
                </a:ext>
              </a:extLst>
            </p:cNvPr>
            <p:cNvSpPr txBox="1"/>
            <p:nvPr/>
          </p:nvSpPr>
          <p:spPr>
            <a:xfrm>
              <a:off x="3650903" y="2317156"/>
              <a:ext cx="2171273" cy="422295"/>
            </a:xfrm>
            <a:prstGeom prst="rect">
              <a:avLst/>
            </a:prstGeom>
            <a:noFill/>
          </p:spPr>
          <p:txBody>
            <a:bodyPr wrap="square">
              <a:spAutoFit/>
            </a:bodyPr>
            <a:lstStyle/>
            <a:p>
              <a:pPr algn="r">
                <a:lnSpc>
                  <a:spcPct val="150000"/>
                </a:lnSpc>
                <a:defRPr/>
              </a:pPr>
              <a:r>
                <a:rPr lang="zh-CN" altLang="en-US" sz="1600" dirty="0">
                  <a:solidFill>
                    <a:schemeClr val="accent6">
                      <a:lumMod val="50000"/>
                    </a:schemeClr>
                  </a:solidFill>
                  <a:latin typeface="+mn-lt"/>
                  <a:ea typeface="+mn-ea"/>
                  <a:cs typeface="+mn-ea"/>
                  <a:sym typeface="+mn-lt"/>
                </a:rPr>
                <a:t>无固定期限合同</a:t>
              </a:r>
            </a:p>
          </p:txBody>
        </p:sp>
        <p:sp>
          <p:nvSpPr>
            <p:cNvPr id="18" name="矩形 17">
              <a:extLst>
                <a:ext uri="{FF2B5EF4-FFF2-40B4-BE49-F238E27FC236}">
                  <a16:creationId xmlns="" xmlns:a16="http://schemas.microsoft.com/office/drawing/2014/main" id="{4E118132-E505-42F5-9B2B-443D3C9432D3}"/>
                </a:ext>
              </a:extLst>
            </p:cNvPr>
            <p:cNvSpPr/>
            <p:nvPr/>
          </p:nvSpPr>
          <p:spPr bwMode="auto">
            <a:xfrm>
              <a:off x="842963" y="1391256"/>
              <a:ext cx="7192747" cy="2268955"/>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cxnSp>
          <p:nvCxnSpPr>
            <p:cNvPr id="3" name="直接连接符 2">
              <a:extLst>
                <a:ext uri="{FF2B5EF4-FFF2-40B4-BE49-F238E27FC236}">
                  <a16:creationId xmlns="" xmlns:a16="http://schemas.microsoft.com/office/drawing/2014/main" id="{90615E3A-C28D-445D-892D-F6B095730CE7}"/>
                </a:ext>
              </a:extLst>
            </p:cNvPr>
            <p:cNvCxnSpPr>
              <a:cxnSpLocks/>
            </p:cNvCxnSpPr>
            <p:nvPr/>
          </p:nvCxnSpPr>
          <p:spPr bwMode="auto">
            <a:xfrm>
              <a:off x="3362871" y="1391256"/>
              <a:ext cx="0" cy="2268955"/>
            </a:xfrm>
            <a:prstGeom prst="line">
              <a:avLst/>
            </a:prstGeom>
            <a:solidFill>
              <a:schemeClr val="accent1"/>
            </a:solidFill>
            <a:ln w="9525" cap="flat" cmpd="sng" algn="ctr">
              <a:solidFill>
                <a:schemeClr val="accent2"/>
              </a:solidFill>
              <a:prstDash val="solid"/>
              <a:round/>
              <a:headEnd type="none" w="med" len="med"/>
              <a:tailEnd type="none" w="med" len="med"/>
            </a:ln>
          </p:spPr>
        </p:cxnSp>
        <p:cxnSp>
          <p:nvCxnSpPr>
            <p:cNvPr id="24" name="直接连接符 23">
              <a:extLst>
                <a:ext uri="{FF2B5EF4-FFF2-40B4-BE49-F238E27FC236}">
                  <a16:creationId xmlns="" xmlns:a16="http://schemas.microsoft.com/office/drawing/2014/main" id="{E824DDFA-A495-4662-8692-318EF18DE04B}"/>
                </a:ext>
              </a:extLst>
            </p:cNvPr>
            <p:cNvCxnSpPr>
              <a:cxnSpLocks/>
            </p:cNvCxnSpPr>
            <p:nvPr/>
          </p:nvCxnSpPr>
          <p:spPr bwMode="auto">
            <a:xfrm flipH="1">
              <a:off x="858386" y="2129239"/>
              <a:ext cx="7161900" cy="1"/>
            </a:xfrm>
            <a:prstGeom prst="line">
              <a:avLst/>
            </a:prstGeom>
            <a:solidFill>
              <a:schemeClr val="accent1"/>
            </a:solidFill>
            <a:ln w="9525" cap="flat" cmpd="sng" algn="ctr">
              <a:solidFill>
                <a:schemeClr val="accent2"/>
              </a:solidFill>
              <a:prstDash val="solid"/>
              <a:round/>
              <a:headEnd type="none" w="med" len="med"/>
              <a:tailEnd type="none" w="med" len="med"/>
            </a:ln>
          </p:spPr>
        </p:cxnSp>
        <p:cxnSp>
          <p:nvCxnSpPr>
            <p:cNvPr id="25" name="直接连接符 24">
              <a:extLst>
                <a:ext uri="{FF2B5EF4-FFF2-40B4-BE49-F238E27FC236}">
                  <a16:creationId xmlns="" xmlns:a16="http://schemas.microsoft.com/office/drawing/2014/main" id="{4D5F2760-7C2D-47BD-85B1-E3093978255F}"/>
                </a:ext>
              </a:extLst>
            </p:cNvPr>
            <p:cNvCxnSpPr>
              <a:cxnSpLocks/>
            </p:cNvCxnSpPr>
            <p:nvPr/>
          </p:nvCxnSpPr>
          <p:spPr bwMode="auto">
            <a:xfrm flipH="1">
              <a:off x="850683" y="3021225"/>
              <a:ext cx="7161900" cy="1"/>
            </a:xfrm>
            <a:prstGeom prst="line">
              <a:avLst/>
            </a:prstGeom>
            <a:solidFill>
              <a:schemeClr val="accent1"/>
            </a:solidFill>
            <a:ln w="9525" cap="flat" cmpd="sng" algn="ctr">
              <a:solidFill>
                <a:schemeClr val="accent2"/>
              </a:solidFill>
              <a:prstDash val="solid"/>
              <a:round/>
              <a:headEnd type="none" w="med" len="med"/>
              <a:tailEnd type="none" w="med" len="med"/>
            </a:ln>
          </p:spPr>
        </p:cxnSp>
      </p:grpSp>
      <p:pic>
        <p:nvPicPr>
          <p:cNvPr id="27" name="图片 26">
            <a:extLst>
              <a:ext uri="{FF2B5EF4-FFF2-40B4-BE49-F238E27FC236}">
                <a16:creationId xmlns="" xmlns:a16="http://schemas.microsoft.com/office/drawing/2014/main" id="{26381D1F-AF84-4370-9D7B-0E4DD8C550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47819" y="1556792"/>
            <a:ext cx="2592288" cy="2592288"/>
          </a:xfrm>
          <a:prstGeom prst="rect">
            <a:avLst/>
          </a:prstGeom>
        </p:spPr>
      </p:pic>
      <p:pic>
        <p:nvPicPr>
          <p:cNvPr id="28" name="图片 27">
            <a:extLst>
              <a:ext uri="{FF2B5EF4-FFF2-40B4-BE49-F238E27FC236}">
                <a16:creationId xmlns="" xmlns:a16="http://schemas.microsoft.com/office/drawing/2014/main" id="{EF09DE7B-1B2C-4525-807B-FC9E41C4E2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39842" y="4103239"/>
            <a:ext cx="1770892" cy="1816612"/>
          </a:xfrm>
          <a:prstGeom prst="rect">
            <a:avLst/>
          </a:prstGeom>
        </p:spPr>
      </p:pic>
    </p:spTree>
    <p:extLst>
      <p:ext uri="{BB962C8B-B14F-4D97-AF65-F5344CB8AC3E}">
        <p14:creationId xmlns:p14="http://schemas.microsoft.com/office/powerpoint/2010/main" val="1979040295"/>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Effect transition="in" filter="fade">
                                      <p:cBhvr>
                                        <p:cTn id="9" dur="750"/>
                                        <p:tgtEl>
                                          <p:spTgt spid="27"/>
                                        </p:tgtEl>
                                      </p:cBhvr>
                                    </p:animEffect>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wipe(down)">
                                      <p:cBhvr>
                                        <p:cTn id="13" dur="750"/>
                                        <p:tgtEl>
                                          <p:spTgt spid="2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childTnLst>
                          </p:cTn>
                        </p:par>
                        <p:par>
                          <p:cTn id="20" fill="hold">
                            <p:stCondLst>
                              <p:cond delay="2250"/>
                            </p:stCondLst>
                            <p:childTnLst>
                              <p:par>
                                <p:cTn id="21" presetID="2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7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7962771-4B4E-4AD3-9A6E-0496D93C7F98}"/>
              </a:ext>
            </a:extLst>
          </p:cNvPr>
          <p:cNvGrpSpPr/>
          <p:nvPr/>
        </p:nvGrpSpPr>
        <p:grpSpPr>
          <a:xfrm>
            <a:off x="914599" y="1844824"/>
            <a:ext cx="7406957" cy="791627"/>
            <a:chOff x="626567" y="1888066"/>
            <a:chExt cx="7406957" cy="791627"/>
          </a:xfrm>
        </p:grpSpPr>
        <p:grpSp>
          <p:nvGrpSpPr>
            <p:cNvPr id="7" name="PA-组合 6">
              <a:extLst>
                <a:ext uri="{FF2B5EF4-FFF2-40B4-BE49-F238E27FC236}">
                  <a16:creationId xmlns="" xmlns:a16="http://schemas.microsoft.com/office/drawing/2014/main" id="{1CE0B646-7A10-49C9-A9A0-2AB09DDE1616}"/>
                </a:ext>
              </a:extLst>
            </p:cNvPr>
            <p:cNvGrpSpPr/>
            <p:nvPr>
              <p:custDataLst>
                <p:tags r:id="rId3"/>
              </p:custDataLst>
            </p:nvPr>
          </p:nvGrpSpPr>
          <p:grpSpPr>
            <a:xfrm>
              <a:off x="626567" y="1888066"/>
              <a:ext cx="7406957" cy="791627"/>
              <a:chOff x="5957997" y="2629045"/>
              <a:chExt cx="3922057" cy="791627"/>
            </a:xfrm>
          </p:grpSpPr>
          <p:sp>
            <p:nvSpPr>
              <p:cNvPr id="8" name="PA-文本框 7">
                <a:extLst>
                  <a:ext uri="{FF2B5EF4-FFF2-40B4-BE49-F238E27FC236}">
                    <a16:creationId xmlns="" xmlns:a16="http://schemas.microsoft.com/office/drawing/2014/main" id="{8027DBA8-0659-4073-9F52-E321D6F915FC}"/>
                  </a:ext>
                </a:extLst>
              </p:cNvPr>
              <p:cNvSpPr txBox="1"/>
              <p:nvPr>
                <p:custDataLst>
                  <p:tags r:id="rId4"/>
                </p:custDataLst>
              </p:nvPr>
            </p:nvSpPr>
            <p:spPr>
              <a:xfrm>
                <a:off x="6110513" y="2646593"/>
                <a:ext cx="1291161" cy="461665"/>
              </a:xfrm>
              <a:prstGeom prst="rect">
                <a:avLst/>
              </a:prstGeom>
              <a:noFill/>
            </p:spPr>
            <p:txBody>
              <a:bodyPr wrap="square" rtlCol="0">
                <a:spAutoFit/>
              </a:bodyPr>
              <a:lstStyle/>
              <a:p>
                <a:r>
                  <a:rPr lang="zh-CN" altLang="en-US" sz="2400" b="1" dirty="0">
                    <a:solidFill>
                      <a:schemeClr val="accent2"/>
                    </a:solidFill>
                    <a:cs typeface="+mn-ea"/>
                    <a:sym typeface="+mn-lt"/>
                  </a:rPr>
                  <a:t>劳动合同的内容</a:t>
                </a:r>
              </a:p>
            </p:txBody>
          </p:sp>
          <p:sp>
            <p:nvSpPr>
              <p:cNvPr id="10" name="PA-文本框 9">
                <a:extLst>
                  <a:ext uri="{FF2B5EF4-FFF2-40B4-BE49-F238E27FC236}">
                    <a16:creationId xmlns="" xmlns:a16="http://schemas.microsoft.com/office/drawing/2014/main" id="{41D2E563-8553-44A2-8A2E-85F2D10F4F23}"/>
                  </a:ext>
                </a:extLst>
              </p:cNvPr>
              <p:cNvSpPr txBox="1"/>
              <p:nvPr>
                <p:custDataLst>
                  <p:tags r:id="rId5"/>
                </p:custDataLst>
              </p:nvPr>
            </p:nvSpPr>
            <p:spPr>
              <a:xfrm>
                <a:off x="5957997" y="2629045"/>
                <a:ext cx="3922057" cy="791627"/>
              </a:xfrm>
              <a:prstGeom prst="rect">
                <a:avLst/>
              </a:prstGeom>
              <a:noFill/>
            </p:spPr>
            <p:txBody>
              <a:bodyPr wrap="square" rtlCol="0">
                <a:spAutoFit/>
              </a:bodyPr>
              <a:lstStyle/>
              <a:p>
                <a:pPr>
                  <a:lnSpc>
                    <a:spcPct val="150000"/>
                  </a:lnSpc>
                </a:pPr>
                <a:r>
                  <a:rPr lang="zh-CN" altLang="en-US" sz="1600" dirty="0">
                    <a:solidFill>
                      <a:schemeClr val="accent6">
                        <a:lumMod val="50000"/>
                      </a:schemeClr>
                    </a:solidFill>
                    <a:latin typeface="+mn-lt"/>
                    <a:ea typeface="+mn-ea"/>
                    <a:cs typeface="+mn-ea"/>
                    <a:sym typeface="+mn-lt"/>
                  </a:rPr>
                  <a:t>                                                             劳动合同的内容具体体现为劳动合同的条款。</a:t>
                </a:r>
              </a:p>
              <a:p>
                <a:pPr>
                  <a:lnSpc>
                    <a:spcPct val="150000"/>
                  </a:lnSpc>
                </a:pPr>
                <a:r>
                  <a:rPr lang="zh-CN" altLang="en-US" sz="1600" dirty="0">
                    <a:solidFill>
                      <a:schemeClr val="accent6">
                        <a:lumMod val="50000"/>
                      </a:schemeClr>
                    </a:solidFill>
                    <a:latin typeface="+mn-lt"/>
                    <a:ea typeface="+mn-ea"/>
                    <a:cs typeface="+mn-ea"/>
                    <a:sym typeface="+mn-lt"/>
                  </a:rPr>
                  <a:t>根据</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劳动法</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第</a:t>
                </a:r>
                <a:r>
                  <a:rPr lang="en-US" altLang="zh-CN" sz="1600" dirty="0">
                    <a:solidFill>
                      <a:schemeClr val="accent6">
                        <a:lumMod val="50000"/>
                      </a:schemeClr>
                    </a:solidFill>
                    <a:latin typeface="+mn-lt"/>
                    <a:ea typeface="+mn-ea"/>
                    <a:cs typeface="+mn-ea"/>
                    <a:sym typeface="+mn-lt"/>
                  </a:rPr>
                  <a:t>17</a:t>
                </a:r>
                <a:r>
                  <a:rPr lang="zh-CN" altLang="en-US" sz="1600" dirty="0">
                    <a:solidFill>
                      <a:schemeClr val="accent6">
                        <a:lumMod val="50000"/>
                      </a:schemeClr>
                    </a:solidFill>
                    <a:latin typeface="+mn-lt"/>
                    <a:ea typeface="+mn-ea"/>
                    <a:cs typeface="+mn-ea"/>
                    <a:sym typeface="+mn-lt"/>
                  </a:rPr>
                  <a:t>条规定：劳动合同应当以书面形式订立，并具备以下条款：</a:t>
                </a:r>
              </a:p>
            </p:txBody>
          </p:sp>
        </p:grpSp>
        <p:sp>
          <p:nvSpPr>
            <p:cNvPr id="3" name="椭圆 2">
              <a:extLst>
                <a:ext uri="{FF2B5EF4-FFF2-40B4-BE49-F238E27FC236}">
                  <a16:creationId xmlns="" xmlns:a16="http://schemas.microsoft.com/office/drawing/2014/main" id="{2DFFE7C6-FE65-4DC5-989E-2B3259EBFD20}"/>
                </a:ext>
              </a:extLst>
            </p:cNvPr>
            <p:cNvSpPr/>
            <p:nvPr/>
          </p:nvSpPr>
          <p:spPr bwMode="auto">
            <a:xfrm>
              <a:off x="3214438" y="2018144"/>
              <a:ext cx="224855" cy="224855"/>
            </a:xfrm>
            <a:prstGeom prst="ellipse">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7" name="椭圆 16">
              <a:extLst>
                <a:ext uri="{FF2B5EF4-FFF2-40B4-BE49-F238E27FC236}">
                  <a16:creationId xmlns="" xmlns:a16="http://schemas.microsoft.com/office/drawing/2014/main" id="{91DEFEFD-98D7-41C3-9592-630DC8B98E88}"/>
                </a:ext>
              </a:extLst>
            </p:cNvPr>
            <p:cNvSpPr/>
            <p:nvPr/>
          </p:nvSpPr>
          <p:spPr bwMode="auto">
            <a:xfrm>
              <a:off x="761752" y="2018145"/>
              <a:ext cx="224855" cy="224855"/>
            </a:xfrm>
            <a:prstGeom prst="ellipse">
              <a:avLst/>
            </a:prstGeom>
            <a:solidFill>
              <a:schemeClr val="bg1"/>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20" name="组合 19">
            <a:extLst>
              <a:ext uri="{FF2B5EF4-FFF2-40B4-BE49-F238E27FC236}">
                <a16:creationId xmlns="" xmlns:a16="http://schemas.microsoft.com/office/drawing/2014/main" id="{4065BE8F-D5C8-4B13-A186-76DD8EE33702}"/>
              </a:ext>
            </a:extLst>
          </p:cNvPr>
          <p:cNvGrpSpPr/>
          <p:nvPr/>
        </p:nvGrpSpPr>
        <p:grpSpPr>
          <a:xfrm>
            <a:off x="955535" y="3018064"/>
            <a:ext cx="7231872" cy="2421328"/>
            <a:chOff x="955535" y="3018064"/>
            <a:chExt cx="7231872" cy="2421328"/>
          </a:xfrm>
        </p:grpSpPr>
        <p:sp>
          <p:nvSpPr>
            <p:cNvPr id="15" name="PA-文本框 14">
              <a:extLst>
                <a:ext uri="{FF2B5EF4-FFF2-40B4-BE49-F238E27FC236}">
                  <a16:creationId xmlns="" xmlns:a16="http://schemas.microsoft.com/office/drawing/2014/main" id="{164460B4-FAA3-4305-AB19-C3F51049F962}"/>
                </a:ext>
              </a:extLst>
            </p:cNvPr>
            <p:cNvSpPr txBox="1"/>
            <p:nvPr>
              <p:custDataLst>
                <p:tags r:id="rId1"/>
              </p:custDataLst>
            </p:nvPr>
          </p:nvSpPr>
          <p:spPr>
            <a:xfrm>
              <a:off x="1212497" y="3132484"/>
              <a:ext cx="3065845" cy="2268954"/>
            </a:xfrm>
            <a:prstGeom prst="rect">
              <a:avLst/>
            </a:prstGeom>
            <a:noFill/>
          </p:spPr>
          <p:txBody>
            <a:bodyPr wrap="square" rtlCol="0">
              <a:spAutoFit/>
            </a:bodyPr>
            <a:lstStyle/>
            <a:p>
              <a:pPr>
                <a:lnSpc>
                  <a:spcPct val="150000"/>
                </a:lnSpc>
              </a:pP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、用人单位的名称、住所和法定代表人或主要负责人；</a:t>
              </a:r>
            </a:p>
            <a:p>
              <a:pPr>
                <a:lnSpc>
                  <a:spcPct val="150000"/>
                </a:lnSpc>
              </a:pPr>
              <a:r>
                <a:rPr lang="en-US" altLang="zh-CN" sz="1600" dirty="0">
                  <a:solidFill>
                    <a:schemeClr val="accent6">
                      <a:lumMod val="50000"/>
                    </a:schemeClr>
                  </a:solidFill>
                  <a:latin typeface="+mn-lt"/>
                  <a:ea typeface="+mn-ea"/>
                  <a:cs typeface="+mn-ea"/>
                  <a:sym typeface="+mn-lt"/>
                </a:rPr>
                <a:t>2</a:t>
              </a:r>
              <a:r>
                <a:rPr lang="zh-CN" altLang="en-US" sz="1600" dirty="0">
                  <a:solidFill>
                    <a:schemeClr val="accent6">
                      <a:lumMod val="50000"/>
                    </a:schemeClr>
                  </a:solidFill>
                  <a:latin typeface="+mn-lt"/>
                  <a:ea typeface="+mn-ea"/>
                  <a:cs typeface="+mn-ea"/>
                  <a:sym typeface="+mn-lt"/>
                </a:rPr>
                <a:t>、劳动者的姓名、住址和居民身份证或其他有效身份证号码；</a:t>
              </a:r>
            </a:p>
            <a:p>
              <a:pPr>
                <a:lnSpc>
                  <a:spcPct val="150000"/>
                </a:lnSpc>
              </a:pPr>
              <a:r>
                <a:rPr lang="en-US" altLang="zh-CN" sz="1600" dirty="0">
                  <a:solidFill>
                    <a:schemeClr val="accent6">
                      <a:lumMod val="50000"/>
                    </a:schemeClr>
                  </a:solidFill>
                  <a:latin typeface="+mn-lt"/>
                  <a:ea typeface="+mn-ea"/>
                  <a:cs typeface="+mn-ea"/>
                  <a:sym typeface="+mn-lt"/>
                </a:rPr>
                <a:t>3</a:t>
              </a:r>
              <a:r>
                <a:rPr lang="zh-CN" altLang="en-US" sz="1600" dirty="0">
                  <a:solidFill>
                    <a:schemeClr val="accent6">
                      <a:lumMod val="50000"/>
                    </a:schemeClr>
                  </a:solidFill>
                  <a:latin typeface="+mn-lt"/>
                  <a:ea typeface="+mn-ea"/>
                  <a:cs typeface="+mn-ea"/>
                  <a:sym typeface="+mn-lt"/>
                </a:rPr>
                <a:t>、劳动合同期限；</a:t>
              </a:r>
            </a:p>
            <a:p>
              <a:pPr>
                <a:lnSpc>
                  <a:spcPct val="150000"/>
                </a:lnSpc>
              </a:pPr>
              <a:r>
                <a:rPr lang="en-US" altLang="zh-CN" sz="1600" dirty="0">
                  <a:solidFill>
                    <a:schemeClr val="accent6">
                      <a:lumMod val="50000"/>
                    </a:schemeClr>
                  </a:solidFill>
                  <a:latin typeface="+mn-lt"/>
                  <a:ea typeface="+mn-ea"/>
                  <a:cs typeface="+mn-ea"/>
                  <a:sym typeface="+mn-lt"/>
                </a:rPr>
                <a:t>4</a:t>
              </a:r>
              <a:r>
                <a:rPr lang="zh-CN" altLang="en-US" sz="1600" dirty="0">
                  <a:solidFill>
                    <a:schemeClr val="accent6">
                      <a:lumMod val="50000"/>
                    </a:schemeClr>
                  </a:solidFill>
                  <a:latin typeface="+mn-lt"/>
                  <a:ea typeface="+mn-ea"/>
                  <a:cs typeface="+mn-ea"/>
                  <a:sym typeface="+mn-lt"/>
                </a:rPr>
                <a:t>、工作内容和工作地点</a:t>
              </a:r>
            </a:p>
          </p:txBody>
        </p:sp>
        <p:grpSp>
          <p:nvGrpSpPr>
            <p:cNvPr id="6" name="组合 5">
              <a:extLst>
                <a:ext uri="{FF2B5EF4-FFF2-40B4-BE49-F238E27FC236}">
                  <a16:creationId xmlns="" xmlns:a16="http://schemas.microsoft.com/office/drawing/2014/main" id="{B6097AD4-E632-4061-A236-18147C98968D}"/>
                </a:ext>
              </a:extLst>
            </p:cNvPr>
            <p:cNvGrpSpPr/>
            <p:nvPr/>
          </p:nvGrpSpPr>
          <p:grpSpPr>
            <a:xfrm>
              <a:off x="4839035" y="3117474"/>
              <a:ext cx="3348372" cy="2321918"/>
              <a:chOff x="4839035" y="3117474"/>
              <a:chExt cx="3348372" cy="2321918"/>
            </a:xfrm>
          </p:grpSpPr>
          <p:sp>
            <p:nvSpPr>
              <p:cNvPr id="13" name="PA-文本框 12">
                <a:extLst>
                  <a:ext uri="{FF2B5EF4-FFF2-40B4-BE49-F238E27FC236}">
                    <a16:creationId xmlns="" xmlns:a16="http://schemas.microsoft.com/office/drawing/2014/main" id="{7601764F-E81F-46E1-A2B6-F444F1F9D15C}"/>
                  </a:ext>
                </a:extLst>
              </p:cNvPr>
              <p:cNvSpPr txBox="1"/>
              <p:nvPr>
                <p:custDataLst>
                  <p:tags r:id="rId2"/>
                </p:custDataLst>
              </p:nvPr>
            </p:nvSpPr>
            <p:spPr>
              <a:xfrm>
                <a:off x="4861750" y="4647765"/>
                <a:ext cx="3325657" cy="791627"/>
              </a:xfrm>
              <a:prstGeom prst="rect">
                <a:avLst/>
              </a:prstGeom>
              <a:noFill/>
            </p:spPr>
            <p:txBody>
              <a:bodyPr wrap="square" rtlCol="0">
                <a:spAutoFit/>
              </a:bodyPr>
              <a:lstStyle/>
              <a:p>
                <a:pPr>
                  <a:lnSpc>
                    <a:spcPct val="150000"/>
                  </a:lnSpc>
                </a:pPr>
                <a:r>
                  <a:rPr lang="zh-CN" altLang="en-US" sz="1600" dirty="0">
                    <a:solidFill>
                      <a:schemeClr val="accent6">
                        <a:lumMod val="50000"/>
                      </a:schemeClr>
                    </a:solidFill>
                    <a:latin typeface="+mn-lt"/>
                    <a:ea typeface="+mn-ea"/>
                    <a:cs typeface="+mn-ea"/>
                    <a:sym typeface="+mn-lt"/>
                  </a:rPr>
                  <a:t>劳动合同除前款规定的必要条款外，当事人可以协商约定其他内容。 </a:t>
                </a:r>
              </a:p>
            </p:txBody>
          </p:sp>
          <p:sp>
            <p:nvSpPr>
              <p:cNvPr id="12" name="文本框 11">
                <a:extLst>
                  <a:ext uri="{FF2B5EF4-FFF2-40B4-BE49-F238E27FC236}">
                    <a16:creationId xmlns="" xmlns:a16="http://schemas.microsoft.com/office/drawing/2014/main" id="{96090980-C728-475B-A104-B5397291E428}"/>
                  </a:ext>
                </a:extLst>
              </p:cNvPr>
              <p:cNvSpPr txBox="1"/>
              <p:nvPr/>
            </p:nvSpPr>
            <p:spPr>
              <a:xfrm>
                <a:off x="4839035" y="3117474"/>
                <a:ext cx="2520280" cy="1530291"/>
              </a:xfrm>
              <a:prstGeom prst="rect">
                <a:avLst/>
              </a:prstGeom>
              <a:noFill/>
            </p:spPr>
            <p:txBody>
              <a:bodyPr wrap="square">
                <a:spAutoFit/>
              </a:bodyPr>
              <a:lstStyle/>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5</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、工作时间和休息休假</a:t>
                </a:r>
              </a:p>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6</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、劳动报酬</a:t>
                </a:r>
              </a:p>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7</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、社会保险</a:t>
                </a:r>
              </a:p>
              <a:p>
                <a:pPr marL="0" marR="0" lvl="0" indent="0" algn="l"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en-US" altLang="zh-CN"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8</a:t>
                </a:r>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、劳动保护和劳动条件</a:t>
                </a:r>
              </a:p>
            </p:txBody>
          </p:sp>
        </p:grpSp>
        <p:cxnSp>
          <p:nvCxnSpPr>
            <p:cNvPr id="18" name="直接连接符 17">
              <a:extLst>
                <a:ext uri="{FF2B5EF4-FFF2-40B4-BE49-F238E27FC236}">
                  <a16:creationId xmlns="" xmlns:a16="http://schemas.microsoft.com/office/drawing/2014/main" id="{1AA7FF14-D1F9-4A7E-971A-BB3508891914}"/>
                </a:ext>
              </a:extLst>
            </p:cNvPr>
            <p:cNvCxnSpPr>
              <a:cxnSpLocks/>
            </p:cNvCxnSpPr>
            <p:nvPr/>
          </p:nvCxnSpPr>
          <p:spPr bwMode="auto">
            <a:xfrm>
              <a:off x="4370983" y="3132483"/>
              <a:ext cx="0" cy="2268955"/>
            </a:xfrm>
            <a:prstGeom prst="line">
              <a:avLst/>
            </a:prstGeom>
            <a:solidFill>
              <a:schemeClr val="accent1"/>
            </a:solidFill>
            <a:ln w="9525" cap="flat" cmpd="sng" algn="ctr">
              <a:solidFill>
                <a:schemeClr val="accent2"/>
              </a:solidFill>
              <a:prstDash val="solid"/>
              <a:round/>
              <a:headEnd type="none" w="med" len="med"/>
              <a:tailEnd type="none" w="med" len="med"/>
            </a:ln>
          </p:spPr>
        </p:cxnSp>
        <p:cxnSp>
          <p:nvCxnSpPr>
            <p:cNvPr id="19" name="直接连接符 18">
              <a:extLst>
                <a:ext uri="{FF2B5EF4-FFF2-40B4-BE49-F238E27FC236}">
                  <a16:creationId xmlns="" xmlns:a16="http://schemas.microsoft.com/office/drawing/2014/main" id="{DFD11D7D-420A-4D2B-8D1F-E1B9BC83DE36}"/>
                </a:ext>
              </a:extLst>
            </p:cNvPr>
            <p:cNvCxnSpPr>
              <a:cxnSpLocks/>
            </p:cNvCxnSpPr>
            <p:nvPr/>
          </p:nvCxnSpPr>
          <p:spPr bwMode="auto">
            <a:xfrm flipH="1">
              <a:off x="955535" y="3018064"/>
              <a:ext cx="6830896" cy="1"/>
            </a:xfrm>
            <a:prstGeom prst="line">
              <a:avLst/>
            </a:prstGeom>
            <a:solidFill>
              <a:schemeClr val="accent1"/>
            </a:solidFill>
            <a:ln w="9525" cap="flat" cmpd="sng" algn="ctr">
              <a:solidFill>
                <a:schemeClr val="accent2"/>
              </a:solidFill>
              <a:prstDash val="solid"/>
              <a:round/>
              <a:headEnd type="none" w="med" len="med"/>
              <a:tailEnd type="none" w="med" len="med"/>
            </a:ln>
          </p:spPr>
        </p:cxnSp>
      </p:grpSp>
      <p:pic>
        <p:nvPicPr>
          <p:cNvPr id="21" name="图片 20" descr="图片包含 游戏机, 热气球, 交通, 飞机&#10;&#10;描述已自动生成">
            <a:extLst>
              <a:ext uri="{FF2B5EF4-FFF2-40B4-BE49-F238E27FC236}">
                <a16:creationId xmlns="" xmlns:a16="http://schemas.microsoft.com/office/drawing/2014/main" id="{955E48B3-58FC-4D24-9AE9-0610E1043AA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74463" y="1862372"/>
            <a:ext cx="3459683" cy="3459683"/>
          </a:xfrm>
          <a:prstGeom prst="rect">
            <a:avLst/>
          </a:prstGeom>
        </p:spPr>
      </p:pic>
    </p:spTree>
    <p:extLst>
      <p:ext uri="{BB962C8B-B14F-4D97-AF65-F5344CB8AC3E}">
        <p14:creationId xmlns:p14="http://schemas.microsoft.com/office/powerpoint/2010/main" val="2899477405"/>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750"/>
                                        <p:tgtEl>
                                          <p:spTgt spid="21"/>
                                        </p:tgtEl>
                                      </p:cBhvr>
                                    </p:animEffect>
                                    <p:anim calcmode="lin" valueType="num">
                                      <p:cBhvr>
                                        <p:cTn id="8" dur="750" fill="hold"/>
                                        <p:tgtEl>
                                          <p:spTgt spid="21"/>
                                        </p:tgtEl>
                                        <p:attrNameLst>
                                          <p:attrName>ppt_x</p:attrName>
                                        </p:attrNameLst>
                                      </p:cBhvr>
                                      <p:tavLst>
                                        <p:tav tm="0">
                                          <p:val>
                                            <p:strVal val="#ppt_x"/>
                                          </p:val>
                                        </p:tav>
                                        <p:tav tm="100000">
                                          <p:val>
                                            <p:strVal val="#ppt_x"/>
                                          </p:val>
                                        </p:tav>
                                      </p:tavLst>
                                    </p:anim>
                                    <p:anim calcmode="lin" valueType="num">
                                      <p:cBhvr>
                                        <p:cTn id="9" dur="75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6" presetClass="entr" presetSubtype="37"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outVertical)">
                                      <p:cBhvr>
                                        <p:cTn id="13" dur="750"/>
                                        <p:tgtEl>
                                          <p:spTgt spid="4"/>
                                        </p:tgtEl>
                                      </p:cBhvr>
                                    </p:animEffect>
                                  </p:childTnLst>
                                </p:cTn>
                              </p:par>
                            </p:childTnLst>
                          </p:cTn>
                        </p:par>
                        <p:par>
                          <p:cTn id="14" fill="hold">
                            <p:stCondLst>
                              <p:cond delay="1500"/>
                            </p:stCondLst>
                            <p:childTnLst>
                              <p:par>
                                <p:cTn id="15" presetID="16" presetClass="entr" presetSubtype="37"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arn(outVertical)">
                                      <p:cBhvr>
                                        <p:cTn id="1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bwMode="auto">
          <a:xfrm>
            <a:off x="-803" y="0"/>
            <a:ext cx="12199153" cy="6858000"/>
          </a:xfrm>
          <a:prstGeom prst="rect">
            <a:avLst/>
          </a:prstGeom>
          <a:solidFill>
            <a:srgbClr val="D94848"/>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nvGrpSpPr>
          <p:cNvPr id="13" name="组合 12"/>
          <p:cNvGrpSpPr/>
          <p:nvPr/>
        </p:nvGrpSpPr>
        <p:grpSpPr>
          <a:xfrm>
            <a:off x="3418529" y="754504"/>
            <a:ext cx="5361293" cy="1569660"/>
            <a:chOff x="4775736" y="754504"/>
            <a:chExt cx="5361293" cy="1569660"/>
          </a:xfrm>
        </p:grpSpPr>
        <p:sp>
          <p:nvSpPr>
            <p:cNvPr id="2" name="矩形 1">
              <a:extLst>
                <a:ext uri="{FF2B5EF4-FFF2-40B4-BE49-F238E27FC236}">
                  <a16:creationId xmlns="" xmlns:a16="http://schemas.microsoft.com/office/drawing/2014/main" id="{163A467F-E46D-4623-8720-E230CD27E0C5}"/>
                </a:ext>
              </a:extLst>
            </p:cNvPr>
            <p:cNvSpPr/>
            <p:nvPr/>
          </p:nvSpPr>
          <p:spPr>
            <a:xfrm>
              <a:off x="7251303" y="1545718"/>
              <a:ext cx="2885726" cy="707886"/>
            </a:xfrm>
            <a:prstGeom prst="rect">
              <a:avLst/>
            </a:prstGeom>
          </p:spPr>
          <p:txBody>
            <a:bodyPr wrap="none">
              <a:spAutoFit/>
            </a:bodyPr>
            <a:lstStyle/>
            <a:p>
              <a:pPr defTabSz="457200" fontAlgn="auto">
                <a:spcBef>
                  <a:spcPts val="0"/>
                </a:spcBef>
                <a:spcAft>
                  <a:spcPts val="0"/>
                </a:spcAft>
                <a:defRPr/>
              </a:pPr>
              <a:r>
                <a:rPr lang="en-US" altLang="zh-CN" sz="4000" b="1" dirty="0">
                  <a:solidFill>
                    <a:schemeClr val="accent3"/>
                  </a:solidFill>
                  <a:latin typeface="汉仪雅酷黑 75W" panose="020B0804020202020204" pitchFamily="34" charset="-122"/>
                  <a:ea typeface="汉仪雅酷黑 75W" panose="020B0804020202020204" pitchFamily="34" charset="-122"/>
                  <a:cs typeface="+mn-ea"/>
                  <a:sym typeface="+mn-lt"/>
                </a:rPr>
                <a:t>CONTENTS</a:t>
              </a:r>
            </a:p>
          </p:txBody>
        </p:sp>
        <p:sp>
          <p:nvSpPr>
            <p:cNvPr id="4" name="矩形 3">
              <a:extLst>
                <a:ext uri="{FF2B5EF4-FFF2-40B4-BE49-F238E27FC236}">
                  <a16:creationId xmlns="" xmlns:a16="http://schemas.microsoft.com/office/drawing/2014/main" id="{D0E032BC-B38B-4BC0-8169-3CDCA6BECC2C}"/>
                </a:ext>
              </a:extLst>
            </p:cNvPr>
            <p:cNvSpPr/>
            <p:nvPr/>
          </p:nvSpPr>
          <p:spPr>
            <a:xfrm>
              <a:off x="4775736" y="754504"/>
              <a:ext cx="2646878" cy="1569660"/>
            </a:xfrm>
            <a:prstGeom prst="rect">
              <a:avLst/>
            </a:prstGeom>
          </p:spPr>
          <p:txBody>
            <a:bodyPr wrap="none">
              <a:spAutoFit/>
            </a:bodyPr>
            <a:lstStyle/>
            <a:p>
              <a:pPr defTabSz="457200" fontAlgn="auto">
                <a:spcBef>
                  <a:spcPts val="0"/>
                </a:spcBef>
                <a:spcAft>
                  <a:spcPts val="0"/>
                </a:spcAft>
                <a:defRPr/>
              </a:pPr>
              <a:r>
                <a:rPr lang="zh-CN" altLang="en-US" sz="9600" b="1" dirty="0">
                  <a:solidFill>
                    <a:schemeClr val="accent3"/>
                  </a:solidFill>
                  <a:latin typeface="汉仪雅酷黑 75W" panose="020B0804020202020204" pitchFamily="34" charset="-122"/>
                  <a:ea typeface="汉仪雅酷黑 75W" panose="020B0804020202020204" pitchFamily="34" charset="-122"/>
                  <a:cs typeface="+mn-ea"/>
                  <a:sym typeface="+mn-lt"/>
                </a:rPr>
                <a:t>目录</a:t>
              </a:r>
              <a:endParaRPr lang="en-US" altLang="zh-CN" sz="9600" b="1" dirty="0">
                <a:solidFill>
                  <a:schemeClr val="accent3"/>
                </a:solidFill>
                <a:latin typeface="汉仪雅酷黑 75W" panose="020B0804020202020204" pitchFamily="34" charset="-122"/>
                <a:ea typeface="汉仪雅酷黑 75W" panose="020B0804020202020204" pitchFamily="34" charset="-122"/>
                <a:cs typeface="+mn-ea"/>
                <a:sym typeface="+mn-lt"/>
              </a:endParaRPr>
            </a:p>
          </p:txBody>
        </p:sp>
      </p:grpSp>
      <p:grpSp>
        <p:nvGrpSpPr>
          <p:cNvPr id="12" name="组合 11"/>
          <p:cNvGrpSpPr/>
          <p:nvPr/>
        </p:nvGrpSpPr>
        <p:grpSpPr>
          <a:xfrm>
            <a:off x="1180045" y="2911498"/>
            <a:ext cx="9838261" cy="1820245"/>
            <a:chOff x="2489606" y="3414339"/>
            <a:chExt cx="8875322" cy="1820245"/>
          </a:xfrm>
        </p:grpSpPr>
        <p:sp>
          <p:nvSpPr>
            <p:cNvPr id="3" name="矩形 2">
              <a:extLst>
                <a:ext uri="{FF2B5EF4-FFF2-40B4-BE49-F238E27FC236}">
                  <a16:creationId xmlns="" xmlns:a16="http://schemas.microsoft.com/office/drawing/2014/main" id="{D3613F60-666A-4548-80BB-38E2F802FC58}"/>
                </a:ext>
              </a:extLst>
            </p:cNvPr>
            <p:cNvSpPr/>
            <p:nvPr/>
          </p:nvSpPr>
          <p:spPr>
            <a:xfrm>
              <a:off x="2489606" y="3414339"/>
              <a:ext cx="4113625" cy="584775"/>
            </a:xfrm>
            <a:prstGeom prst="rect">
              <a:avLst/>
            </a:prstGeom>
            <a:ln w="22225">
              <a:solidFill>
                <a:schemeClr val="accent3"/>
              </a:solidFill>
            </a:ln>
          </p:spPr>
          <p:txBody>
            <a:bodyPr wrap="square">
              <a:spAutoFit/>
            </a:bodyPr>
            <a:lstStyle/>
            <a:p>
              <a:pPr algn="ctr" defTabSz="457200" fontAlgn="auto">
                <a:spcAft>
                  <a:spcPts val="0"/>
                </a:spcAft>
                <a:defRPr/>
              </a:pPr>
              <a:r>
                <a:rPr lang="zh-CN" altLang="en-US" sz="3200" spc="600" dirty="0">
                  <a:solidFill>
                    <a:schemeClr val="accent3"/>
                  </a:solidFill>
                  <a:latin typeface="汉仪雅酷黑 75W" panose="020B0804020202020204" pitchFamily="34" charset="-122"/>
                  <a:ea typeface="汉仪雅酷黑 75W" panose="020B0804020202020204" pitchFamily="34" charset="-122"/>
                  <a:cs typeface="+mn-ea"/>
                  <a:sym typeface="+mn-lt"/>
                </a:rPr>
                <a:t>劳动法概述</a:t>
              </a:r>
              <a:endParaRPr lang="en-US" altLang="zh-CN" sz="3200" spc="600" dirty="0">
                <a:solidFill>
                  <a:schemeClr val="accent3"/>
                </a:solidFill>
                <a:latin typeface="汉仪雅酷黑 75W" panose="020B0804020202020204" pitchFamily="34" charset="-122"/>
                <a:ea typeface="汉仪雅酷黑 75W" panose="020B0804020202020204" pitchFamily="34" charset="-122"/>
                <a:cs typeface="+mn-ea"/>
                <a:sym typeface="+mn-lt"/>
              </a:endParaRPr>
            </a:p>
          </p:txBody>
        </p:sp>
        <p:sp>
          <p:nvSpPr>
            <p:cNvPr id="5" name="矩形 4">
              <a:extLst>
                <a:ext uri="{FF2B5EF4-FFF2-40B4-BE49-F238E27FC236}">
                  <a16:creationId xmlns="" xmlns:a16="http://schemas.microsoft.com/office/drawing/2014/main" id="{D689A15F-59F4-420A-85A4-2E56AD4ACB2A}"/>
                </a:ext>
              </a:extLst>
            </p:cNvPr>
            <p:cNvSpPr/>
            <p:nvPr/>
          </p:nvSpPr>
          <p:spPr>
            <a:xfrm>
              <a:off x="2489606" y="4649809"/>
              <a:ext cx="4113625" cy="584775"/>
            </a:xfrm>
            <a:prstGeom prst="rect">
              <a:avLst/>
            </a:prstGeom>
            <a:ln w="22225">
              <a:solidFill>
                <a:schemeClr val="accent3"/>
              </a:solidFill>
            </a:ln>
          </p:spPr>
          <p:txBody>
            <a:bodyPr wrap="square">
              <a:spAutoFit/>
            </a:bodyPr>
            <a:lstStyle/>
            <a:p>
              <a:pPr algn="r" defTabSz="457200">
                <a:defRPr/>
              </a:pPr>
              <a:r>
                <a:rPr lang="zh-CN" altLang="en-US" sz="3200" spc="600" dirty="0">
                  <a:solidFill>
                    <a:schemeClr val="accent3"/>
                  </a:solidFill>
                  <a:latin typeface="汉仪雅酷黑 75W" panose="020B0804020202020204" pitchFamily="34" charset="-122"/>
                  <a:ea typeface="汉仪雅酷黑 75W" panose="020B0804020202020204" pitchFamily="34" charset="-122"/>
                  <a:cs typeface="+mn-ea"/>
                  <a:sym typeface="+mn-lt"/>
                </a:rPr>
                <a:t>劳动者的主要权利</a:t>
              </a:r>
              <a:endParaRPr lang="en-US" altLang="zh-CN" sz="3200" spc="600" dirty="0">
                <a:solidFill>
                  <a:schemeClr val="accent3"/>
                </a:solidFill>
                <a:latin typeface="汉仪雅酷黑 75W" panose="020B0804020202020204" pitchFamily="34" charset="-122"/>
                <a:ea typeface="汉仪雅酷黑 75W" panose="020B0804020202020204" pitchFamily="34" charset="-122"/>
                <a:cs typeface="+mn-ea"/>
                <a:sym typeface="+mn-lt"/>
              </a:endParaRPr>
            </a:p>
          </p:txBody>
        </p:sp>
        <p:sp>
          <p:nvSpPr>
            <p:cNvPr id="6" name="矩形 5">
              <a:extLst>
                <a:ext uri="{FF2B5EF4-FFF2-40B4-BE49-F238E27FC236}">
                  <a16:creationId xmlns="" xmlns:a16="http://schemas.microsoft.com/office/drawing/2014/main" id="{15FC09A4-999C-49F3-B3F5-2BB7556F52AC}"/>
                </a:ext>
              </a:extLst>
            </p:cNvPr>
            <p:cNvSpPr/>
            <p:nvPr/>
          </p:nvSpPr>
          <p:spPr>
            <a:xfrm>
              <a:off x="7251303" y="3414339"/>
              <a:ext cx="4113625" cy="584775"/>
            </a:xfrm>
            <a:prstGeom prst="rect">
              <a:avLst/>
            </a:prstGeom>
            <a:ln w="22225">
              <a:solidFill>
                <a:schemeClr val="accent3"/>
              </a:solidFill>
            </a:ln>
          </p:spPr>
          <p:txBody>
            <a:bodyPr wrap="square">
              <a:spAutoFit/>
            </a:bodyPr>
            <a:lstStyle/>
            <a:p>
              <a:pPr algn="ctr" defTabSz="457200">
                <a:defRPr/>
              </a:pPr>
              <a:r>
                <a:rPr lang="zh-CN" altLang="en-US" sz="3200" spc="600" dirty="0">
                  <a:solidFill>
                    <a:schemeClr val="accent3"/>
                  </a:solidFill>
                  <a:latin typeface="汉仪雅酷黑 75W" panose="020B0804020202020204" pitchFamily="34" charset="-122"/>
                  <a:ea typeface="汉仪雅酷黑 75W" panose="020B0804020202020204" pitchFamily="34" charset="-122"/>
                  <a:cs typeface="+mn-ea"/>
                  <a:sym typeface="+mn-lt"/>
                </a:rPr>
                <a:t>劳动合同</a:t>
              </a:r>
              <a:endParaRPr lang="en-US" altLang="zh-CN" sz="3200" spc="600" dirty="0">
                <a:solidFill>
                  <a:schemeClr val="accent3"/>
                </a:solidFill>
                <a:latin typeface="汉仪雅酷黑 75W" panose="020B0804020202020204" pitchFamily="34" charset="-122"/>
                <a:ea typeface="汉仪雅酷黑 75W" panose="020B0804020202020204" pitchFamily="34" charset="-122"/>
                <a:cs typeface="+mn-ea"/>
                <a:sym typeface="+mn-lt"/>
              </a:endParaRPr>
            </a:p>
          </p:txBody>
        </p:sp>
        <p:sp>
          <p:nvSpPr>
            <p:cNvPr id="7" name="矩形 6">
              <a:extLst>
                <a:ext uri="{FF2B5EF4-FFF2-40B4-BE49-F238E27FC236}">
                  <a16:creationId xmlns="" xmlns:a16="http://schemas.microsoft.com/office/drawing/2014/main" id="{97D33718-2D04-42C5-A683-CD019E5AE065}"/>
                </a:ext>
              </a:extLst>
            </p:cNvPr>
            <p:cNvSpPr/>
            <p:nvPr/>
          </p:nvSpPr>
          <p:spPr>
            <a:xfrm>
              <a:off x="7251303" y="4649809"/>
              <a:ext cx="4113625" cy="584775"/>
            </a:xfrm>
            <a:prstGeom prst="rect">
              <a:avLst/>
            </a:prstGeom>
            <a:ln w="22225">
              <a:solidFill>
                <a:schemeClr val="accent3"/>
              </a:solidFill>
            </a:ln>
          </p:spPr>
          <p:txBody>
            <a:bodyPr wrap="square">
              <a:spAutoFit/>
            </a:bodyPr>
            <a:lstStyle/>
            <a:p>
              <a:pPr algn="ctr" defTabSz="457200">
                <a:defRPr/>
              </a:pPr>
              <a:r>
                <a:rPr lang="zh-CN" altLang="en-US" sz="3200" spc="600" dirty="0">
                  <a:solidFill>
                    <a:schemeClr val="accent3"/>
                  </a:solidFill>
                  <a:latin typeface="汉仪雅酷黑 75W" panose="020B0804020202020204" pitchFamily="34" charset="-122"/>
                  <a:ea typeface="汉仪雅酷黑 75W" panose="020B0804020202020204" pitchFamily="34" charset="-122"/>
                  <a:cs typeface="+mn-ea"/>
                  <a:sym typeface="+mn-lt"/>
                </a:rPr>
                <a:t>社会保险制度</a:t>
              </a:r>
              <a:endParaRPr lang="en-US" altLang="zh-CN" sz="3200" spc="600" dirty="0">
                <a:solidFill>
                  <a:schemeClr val="accent3"/>
                </a:solidFill>
                <a:latin typeface="汉仪雅酷黑 75W" panose="020B0804020202020204" pitchFamily="34" charset="-122"/>
                <a:ea typeface="汉仪雅酷黑 75W" panose="020B0804020202020204" pitchFamily="34" charset="-122"/>
                <a:cs typeface="+mn-ea"/>
                <a:sym typeface="+mn-lt"/>
              </a:endParaRPr>
            </a:p>
          </p:txBody>
        </p:sp>
      </p:grpSp>
      <p:pic>
        <p:nvPicPr>
          <p:cNvPr id="10" name="图片 9"/>
          <p:cNvPicPr>
            <a:picLocks noChangeAspect="1"/>
          </p:cNvPicPr>
          <p:nvPr/>
        </p:nvPicPr>
        <p:blipFill>
          <a:blip r:embed="rId2"/>
          <a:stretch>
            <a:fillRect/>
          </a:stretch>
        </p:blipFill>
        <p:spPr>
          <a:xfrm>
            <a:off x="-402" y="5248517"/>
            <a:ext cx="12199153" cy="1609483"/>
          </a:xfrm>
          <a:prstGeom prst="rect">
            <a:avLst/>
          </a:prstGeom>
        </p:spPr>
      </p:pic>
      <p:grpSp>
        <p:nvGrpSpPr>
          <p:cNvPr id="20" name="组合 19"/>
          <p:cNvGrpSpPr/>
          <p:nvPr/>
        </p:nvGrpSpPr>
        <p:grpSpPr>
          <a:xfrm>
            <a:off x="881498" y="2879849"/>
            <a:ext cx="737097" cy="1855379"/>
            <a:chOff x="881498" y="2879849"/>
            <a:chExt cx="737097" cy="1855379"/>
          </a:xfrm>
        </p:grpSpPr>
        <p:sp>
          <p:nvSpPr>
            <p:cNvPr id="16" name="椭圆 15"/>
            <p:cNvSpPr/>
            <p:nvPr/>
          </p:nvSpPr>
          <p:spPr bwMode="auto">
            <a:xfrm>
              <a:off x="914599" y="2879849"/>
              <a:ext cx="648072" cy="648072"/>
            </a:xfrm>
            <a:prstGeom prst="ellipse">
              <a:avLst/>
            </a:prstGeom>
            <a:solidFill>
              <a:schemeClr val="accent3"/>
            </a:solidFill>
            <a:ln w="9525" cap="flat" cmpd="sng" algn="ctr">
              <a:solidFill>
                <a:schemeClr val="accent3"/>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7" name="椭圆 16"/>
            <p:cNvSpPr/>
            <p:nvPr/>
          </p:nvSpPr>
          <p:spPr bwMode="auto">
            <a:xfrm>
              <a:off x="914599" y="4087156"/>
              <a:ext cx="648072" cy="648072"/>
            </a:xfrm>
            <a:prstGeom prst="ellipse">
              <a:avLst/>
            </a:prstGeom>
            <a:solidFill>
              <a:schemeClr val="accent3"/>
            </a:solidFill>
            <a:ln w="9525" cap="flat" cmpd="sng" algn="ctr">
              <a:solidFill>
                <a:schemeClr val="accent3"/>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8" name="文本框 17"/>
            <p:cNvSpPr txBox="1"/>
            <p:nvPr/>
          </p:nvSpPr>
          <p:spPr>
            <a:xfrm>
              <a:off x="881498" y="2923806"/>
              <a:ext cx="726481" cy="584775"/>
            </a:xfrm>
            <a:prstGeom prst="rect">
              <a:avLst/>
            </a:prstGeom>
            <a:noFill/>
          </p:spPr>
          <p:txBody>
            <a:bodyPr wrap="none" rtlCol="0">
              <a:spAutoFit/>
            </a:bodyPr>
            <a:lstStyle/>
            <a:p>
              <a:r>
                <a:rPr lang="en-US" altLang="zh-CN" sz="3200">
                  <a:solidFill>
                    <a:srgbClr val="D94848"/>
                  </a:solidFill>
                  <a:latin typeface="汉仪雅酷黑 75W" panose="020B0804020202020204" pitchFamily="34" charset="-122"/>
                  <a:ea typeface="汉仪雅酷黑 75W" panose="020B0804020202020204" pitchFamily="34" charset="-122"/>
                </a:rPr>
                <a:t>01</a:t>
              </a:r>
              <a:endParaRPr lang="zh-CN" altLang="en-US" sz="3200">
                <a:solidFill>
                  <a:srgbClr val="D94848"/>
                </a:solidFill>
                <a:latin typeface="汉仪雅酷黑 75W" panose="020B0804020202020204" pitchFamily="34" charset="-122"/>
                <a:ea typeface="汉仪雅酷黑 75W" panose="020B0804020202020204" pitchFamily="34" charset="-122"/>
              </a:endParaRPr>
            </a:p>
          </p:txBody>
        </p:sp>
        <p:sp>
          <p:nvSpPr>
            <p:cNvPr id="19" name="文本框 18"/>
            <p:cNvSpPr txBox="1"/>
            <p:nvPr/>
          </p:nvSpPr>
          <p:spPr>
            <a:xfrm>
              <a:off x="892114" y="4126805"/>
              <a:ext cx="726481" cy="584775"/>
            </a:xfrm>
            <a:prstGeom prst="rect">
              <a:avLst/>
            </a:prstGeom>
            <a:noFill/>
          </p:spPr>
          <p:txBody>
            <a:bodyPr wrap="none" rtlCol="0">
              <a:spAutoFit/>
            </a:bodyPr>
            <a:lstStyle/>
            <a:p>
              <a:r>
                <a:rPr lang="en-US" altLang="zh-CN" sz="3200">
                  <a:solidFill>
                    <a:srgbClr val="D94848"/>
                  </a:solidFill>
                  <a:latin typeface="汉仪雅酷黑 75W" panose="020B0804020202020204" pitchFamily="34" charset="-122"/>
                  <a:ea typeface="汉仪雅酷黑 75W" panose="020B0804020202020204" pitchFamily="34" charset="-122"/>
                </a:rPr>
                <a:t>02</a:t>
              </a:r>
              <a:endParaRPr lang="zh-CN" altLang="en-US" sz="3200">
                <a:solidFill>
                  <a:srgbClr val="D94848"/>
                </a:solidFill>
                <a:latin typeface="汉仪雅酷黑 75W" panose="020B0804020202020204" pitchFamily="34" charset="-122"/>
                <a:ea typeface="汉仪雅酷黑 75W" panose="020B0804020202020204" pitchFamily="34" charset="-122"/>
              </a:endParaRPr>
            </a:p>
          </p:txBody>
        </p:sp>
      </p:grpSp>
      <p:grpSp>
        <p:nvGrpSpPr>
          <p:cNvPr id="21" name="组合 20"/>
          <p:cNvGrpSpPr/>
          <p:nvPr/>
        </p:nvGrpSpPr>
        <p:grpSpPr>
          <a:xfrm>
            <a:off x="6098773" y="2871632"/>
            <a:ext cx="737097" cy="1855379"/>
            <a:chOff x="881498" y="2879849"/>
            <a:chExt cx="737097" cy="1855379"/>
          </a:xfrm>
        </p:grpSpPr>
        <p:sp>
          <p:nvSpPr>
            <p:cNvPr id="22" name="椭圆 21"/>
            <p:cNvSpPr/>
            <p:nvPr/>
          </p:nvSpPr>
          <p:spPr bwMode="auto">
            <a:xfrm>
              <a:off x="914599" y="2879849"/>
              <a:ext cx="648072" cy="648072"/>
            </a:xfrm>
            <a:prstGeom prst="ellipse">
              <a:avLst/>
            </a:prstGeom>
            <a:solidFill>
              <a:schemeClr val="accent3"/>
            </a:solidFill>
            <a:ln w="9525" cap="flat" cmpd="sng" algn="ctr">
              <a:solidFill>
                <a:schemeClr val="accent3"/>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3" name="椭圆 22"/>
            <p:cNvSpPr/>
            <p:nvPr/>
          </p:nvSpPr>
          <p:spPr bwMode="auto">
            <a:xfrm>
              <a:off x="914599" y="4087156"/>
              <a:ext cx="648072" cy="648072"/>
            </a:xfrm>
            <a:prstGeom prst="ellipse">
              <a:avLst/>
            </a:prstGeom>
            <a:solidFill>
              <a:schemeClr val="accent3"/>
            </a:solidFill>
            <a:ln w="9525" cap="flat" cmpd="sng" algn="ctr">
              <a:solidFill>
                <a:schemeClr val="accent3"/>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4" name="文本框 23"/>
            <p:cNvSpPr txBox="1"/>
            <p:nvPr/>
          </p:nvSpPr>
          <p:spPr>
            <a:xfrm>
              <a:off x="881498" y="2923806"/>
              <a:ext cx="726481" cy="584775"/>
            </a:xfrm>
            <a:prstGeom prst="rect">
              <a:avLst/>
            </a:prstGeom>
            <a:noFill/>
          </p:spPr>
          <p:txBody>
            <a:bodyPr wrap="none" rtlCol="0">
              <a:spAutoFit/>
            </a:bodyPr>
            <a:lstStyle/>
            <a:p>
              <a:r>
                <a:rPr lang="en-US" altLang="zh-CN" sz="3200">
                  <a:solidFill>
                    <a:srgbClr val="D94848"/>
                  </a:solidFill>
                  <a:latin typeface="汉仪雅酷黑 75W" panose="020B0804020202020204" pitchFamily="34" charset="-122"/>
                  <a:ea typeface="汉仪雅酷黑 75W" panose="020B0804020202020204" pitchFamily="34" charset="-122"/>
                </a:rPr>
                <a:t>03</a:t>
              </a:r>
              <a:endParaRPr lang="zh-CN" altLang="en-US" sz="3200">
                <a:solidFill>
                  <a:srgbClr val="D94848"/>
                </a:solidFill>
                <a:latin typeface="汉仪雅酷黑 75W" panose="020B0804020202020204" pitchFamily="34" charset="-122"/>
                <a:ea typeface="汉仪雅酷黑 75W" panose="020B0804020202020204" pitchFamily="34" charset="-122"/>
              </a:endParaRPr>
            </a:p>
          </p:txBody>
        </p:sp>
        <p:sp>
          <p:nvSpPr>
            <p:cNvPr id="25" name="文本框 24"/>
            <p:cNvSpPr txBox="1"/>
            <p:nvPr/>
          </p:nvSpPr>
          <p:spPr>
            <a:xfrm>
              <a:off x="892114" y="4126805"/>
              <a:ext cx="726481" cy="584775"/>
            </a:xfrm>
            <a:prstGeom prst="rect">
              <a:avLst/>
            </a:prstGeom>
            <a:noFill/>
          </p:spPr>
          <p:txBody>
            <a:bodyPr wrap="none" rtlCol="0">
              <a:spAutoFit/>
            </a:bodyPr>
            <a:lstStyle/>
            <a:p>
              <a:r>
                <a:rPr lang="en-US" altLang="zh-CN" sz="3200">
                  <a:solidFill>
                    <a:srgbClr val="D94848"/>
                  </a:solidFill>
                  <a:latin typeface="汉仪雅酷黑 75W" panose="020B0804020202020204" pitchFamily="34" charset="-122"/>
                  <a:ea typeface="汉仪雅酷黑 75W" panose="020B0804020202020204" pitchFamily="34" charset="-122"/>
                </a:rPr>
                <a:t>04</a:t>
              </a:r>
              <a:endParaRPr lang="zh-CN" altLang="en-US" sz="3200">
                <a:solidFill>
                  <a:srgbClr val="D94848"/>
                </a:solidFill>
                <a:latin typeface="汉仪雅酷黑 75W" panose="020B0804020202020204" pitchFamily="34" charset="-122"/>
                <a:ea typeface="汉仪雅酷黑 75W" panose="020B0804020202020204" pitchFamily="34" charset="-122"/>
              </a:endParaRPr>
            </a:p>
          </p:txBody>
        </p:sp>
      </p:grpSp>
    </p:spTree>
    <p:extLst>
      <p:ext uri="{BB962C8B-B14F-4D97-AF65-F5344CB8AC3E}">
        <p14:creationId xmlns:p14="http://schemas.microsoft.com/office/powerpoint/2010/main" val="272887050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Tm="3000">
        <p159:morph option="byObject"/>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750"/>
                                        <p:tgtEl>
                                          <p:spTgt spid="10"/>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750" fill="hold"/>
                                        <p:tgtEl>
                                          <p:spTgt spid="13"/>
                                        </p:tgtEl>
                                        <p:attrNameLst>
                                          <p:attrName>ppt_w</p:attrName>
                                        </p:attrNameLst>
                                      </p:cBhvr>
                                      <p:tavLst>
                                        <p:tav tm="0">
                                          <p:val>
                                            <p:fltVal val="0"/>
                                          </p:val>
                                        </p:tav>
                                        <p:tav tm="100000">
                                          <p:val>
                                            <p:strVal val="#ppt_w"/>
                                          </p:val>
                                        </p:tav>
                                      </p:tavLst>
                                    </p:anim>
                                    <p:anim calcmode="lin" valueType="num">
                                      <p:cBhvr>
                                        <p:cTn id="12" dur="750" fill="hold"/>
                                        <p:tgtEl>
                                          <p:spTgt spid="13"/>
                                        </p:tgtEl>
                                        <p:attrNameLst>
                                          <p:attrName>ppt_h</p:attrName>
                                        </p:attrNameLst>
                                      </p:cBhvr>
                                      <p:tavLst>
                                        <p:tav tm="0">
                                          <p:val>
                                            <p:fltVal val="0"/>
                                          </p:val>
                                        </p:tav>
                                        <p:tav tm="100000">
                                          <p:val>
                                            <p:strVal val="#ppt_h"/>
                                          </p:val>
                                        </p:tav>
                                      </p:tavLst>
                                    </p:anim>
                                    <p:animEffect transition="in" filter="fade">
                                      <p:cBhvr>
                                        <p:cTn id="13" dur="750"/>
                                        <p:tgtEl>
                                          <p:spTgt spid="13"/>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750"/>
                                        <p:tgtEl>
                                          <p:spTgt spid="12"/>
                                        </p:tgtEl>
                                      </p:cBhvr>
                                    </p:animEffect>
                                  </p:childTnLst>
                                </p:cTn>
                              </p:par>
                            </p:childTnLst>
                          </p:cTn>
                        </p:par>
                        <p:par>
                          <p:cTn id="18" fill="hold">
                            <p:stCondLst>
                              <p:cond delay="2250"/>
                            </p:stCondLst>
                            <p:childTnLst>
                              <p:par>
                                <p:cTn id="19" presetID="42" presetClass="entr" presetSubtype="0"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750"/>
                                        <p:tgtEl>
                                          <p:spTgt spid="20"/>
                                        </p:tgtEl>
                                      </p:cBhvr>
                                    </p:animEffect>
                                    <p:anim calcmode="lin" valueType="num">
                                      <p:cBhvr>
                                        <p:cTn id="22" dur="750" fill="hold"/>
                                        <p:tgtEl>
                                          <p:spTgt spid="20"/>
                                        </p:tgtEl>
                                        <p:attrNameLst>
                                          <p:attrName>ppt_x</p:attrName>
                                        </p:attrNameLst>
                                      </p:cBhvr>
                                      <p:tavLst>
                                        <p:tav tm="0">
                                          <p:val>
                                            <p:strVal val="#ppt_x"/>
                                          </p:val>
                                        </p:tav>
                                        <p:tav tm="100000">
                                          <p:val>
                                            <p:strVal val="#ppt_x"/>
                                          </p:val>
                                        </p:tav>
                                      </p:tavLst>
                                    </p:anim>
                                    <p:anim calcmode="lin" valueType="num">
                                      <p:cBhvr>
                                        <p:cTn id="23" dur="750" fill="hold"/>
                                        <p:tgtEl>
                                          <p:spTgt spid="20"/>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750"/>
                                        <p:tgtEl>
                                          <p:spTgt spid="21"/>
                                        </p:tgtEl>
                                      </p:cBhvr>
                                    </p:animEffect>
                                    <p:anim calcmode="lin" valueType="num">
                                      <p:cBhvr>
                                        <p:cTn id="28" dur="750" fill="hold"/>
                                        <p:tgtEl>
                                          <p:spTgt spid="21"/>
                                        </p:tgtEl>
                                        <p:attrNameLst>
                                          <p:attrName>ppt_x</p:attrName>
                                        </p:attrNameLst>
                                      </p:cBhvr>
                                      <p:tavLst>
                                        <p:tav tm="0">
                                          <p:val>
                                            <p:strVal val="#ppt_x"/>
                                          </p:val>
                                        </p:tav>
                                        <p:tav tm="100000">
                                          <p:val>
                                            <p:strVal val="#ppt_x"/>
                                          </p:val>
                                        </p:tav>
                                      </p:tavLst>
                                    </p:anim>
                                    <p:anim calcmode="lin" valueType="num">
                                      <p:cBhvr>
                                        <p:cTn id="29"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E246C647-EC3A-4D1F-8D16-CEFBF8251A84}"/>
              </a:ext>
            </a:extLst>
          </p:cNvPr>
          <p:cNvGrpSpPr/>
          <p:nvPr/>
        </p:nvGrpSpPr>
        <p:grpSpPr>
          <a:xfrm>
            <a:off x="691682" y="1477895"/>
            <a:ext cx="10814986" cy="2268955"/>
            <a:chOff x="691682" y="1633410"/>
            <a:chExt cx="10814986" cy="2268955"/>
          </a:xfrm>
        </p:grpSpPr>
        <p:sp>
          <p:nvSpPr>
            <p:cNvPr id="8" name="矩形 8">
              <a:extLst>
                <a:ext uri="{FF2B5EF4-FFF2-40B4-BE49-F238E27FC236}">
                  <a16:creationId xmlns="" xmlns:a16="http://schemas.microsoft.com/office/drawing/2014/main" id="{7EC5D3D4-4D29-4401-AD51-088239651853}"/>
                </a:ext>
              </a:extLst>
            </p:cNvPr>
            <p:cNvSpPr/>
            <p:nvPr/>
          </p:nvSpPr>
          <p:spPr>
            <a:xfrm>
              <a:off x="993500" y="1633411"/>
              <a:ext cx="10513168" cy="2268954"/>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indent="0">
                <a:lnSpc>
                  <a:spcPct val="150000"/>
                </a:lnSpc>
                <a:spcBef>
                  <a:spcPts val="0"/>
                </a:spcBef>
                <a:buNone/>
                <a:defRPr/>
              </a:pPr>
              <a:r>
                <a:rPr lang="zh-CN" altLang="en-US" sz="1400" dirty="0">
                  <a:solidFill>
                    <a:srgbClr val="111111"/>
                  </a:solidFill>
                  <a:cs typeface="+mn-ea"/>
                  <a:sym typeface="+mn-lt"/>
                </a:rPr>
                <a:t>                                      </a:t>
              </a:r>
              <a:r>
                <a:rPr lang="zh-CN" altLang="en-US" sz="1600" dirty="0">
                  <a:solidFill>
                    <a:schemeClr val="accent6">
                      <a:lumMod val="50000"/>
                    </a:schemeClr>
                  </a:solidFill>
                  <a:cs typeface="+mn-ea"/>
                  <a:sym typeface="+mn-lt"/>
                </a:rPr>
                <a:t>深圳横岗镇一家大型眼镜生产企业行政部出台了一份文件，规定上班时间厕所要上锁，有需要的员工要履行请假手续方可如厕。厕所在上班时间内上锁，休息时才向员工开放，上班时间要上厕所，就要履行请假手续，并严格登记。据悉，公司上下午都要连续上班</a:t>
              </a:r>
              <a:r>
                <a:rPr lang="en-US" altLang="zh-CN" sz="1600" dirty="0">
                  <a:solidFill>
                    <a:schemeClr val="accent6">
                      <a:lumMod val="50000"/>
                    </a:schemeClr>
                  </a:solidFill>
                  <a:cs typeface="+mn-ea"/>
                  <a:sym typeface="+mn-lt"/>
                </a:rPr>
                <a:t>4</a:t>
              </a:r>
              <a:r>
                <a:rPr lang="zh-CN" altLang="en-US" sz="1600" dirty="0">
                  <a:solidFill>
                    <a:schemeClr val="accent6">
                      <a:lumMod val="50000"/>
                    </a:schemeClr>
                  </a:solidFill>
                  <a:cs typeface="+mn-ea"/>
                  <a:sym typeface="+mn-lt"/>
                </a:rPr>
                <a:t>个多小时，晚上还要上班两个半小时，上下午的上班时间中，各有</a:t>
              </a:r>
              <a:r>
                <a:rPr lang="en-US" altLang="zh-CN" sz="1600" dirty="0">
                  <a:solidFill>
                    <a:schemeClr val="accent6">
                      <a:lumMod val="50000"/>
                    </a:schemeClr>
                  </a:solidFill>
                  <a:cs typeface="+mn-ea"/>
                  <a:sym typeface="+mn-lt"/>
                </a:rPr>
                <a:t>15</a:t>
              </a:r>
              <a:r>
                <a:rPr lang="zh-CN" altLang="en-US" sz="1600" dirty="0">
                  <a:solidFill>
                    <a:schemeClr val="accent6">
                      <a:lumMod val="50000"/>
                    </a:schemeClr>
                  </a:solidFill>
                  <a:cs typeface="+mn-ea"/>
                  <a:sym typeface="+mn-lt"/>
                </a:rPr>
                <a:t>分钟休息时间。想要在上班时间上厕所，要经过</a:t>
              </a:r>
              <a:r>
                <a:rPr lang="en-US" altLang="zh-CN" sz="1600" dirty="0">
                  <a:solidFill>
                    <a:schemeClr val="accent6">
                      <a:lumMod val="50000"/>
                    </a:schemeClr>
                  </a:solidFill>
                  <a:cs typeface="+mn-ea"/>
                  <a:sym typeface="+mn-lt"/>
                </a:rPr>
                <a:t>3</a:t>
              </a:r>
              <a:r>
                <a:rPr lang="zh-CN" altLang="en-US" sz="1600" dirty="0">
                  <a:solidFill>
                    <a:schemeClr val="accent6">
                      <a:lumMod val="50000"/>
                    </a:schemeClr>
                  </a:solidFill>
                  <a:cs typeface="+mn-ea"/>
                  <a:sym typeface="+mn-lt"/>
                </a:rPr>
                <a:t>道关：首先，向组长提出申请，填表登记，然后让部长签字同意，拿到厕所的钥匙；最后，还要经过部长手下的一个人审查。尽管真正被拒绝的时候很少，但手续这么复杂，女工们更觉地上厕所这样的事羞于起口。结果休息时间一到，大家都象打仗一样往厕所冲。 </a:t>
              </a:r>
            </a:p>
          </p:txBody>
        </p:sp>
        <p:sp>
          <p:nvSpPr>
            <p:cNvPr id="11" name="文本框 12">
              <a:extLst>
                <a:ext uri="{FF2B5EF4-FFF2-40B4-BE49-F238E27FC236}">
                  <a16:creationId xmlns="" xmlns:a16="http://schemas.microsoft.com/office/drawing/2014/main" id="{D63C9112-E284-461A-86AC-5FBC342EBAFC}"/>
                </a:ext>
              </a:extLst>
            </p:cNvPr>
            <p:cNvSpPr txBox="1"/>
            <p:nvPr/>
          </p:nvSpPr>
          <p:spPr>
            <a:xfrm>
              <a:off x="691682" y="1643832"/>
              <a:ext cx="1656184" cy="40011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indent="0" algn="ctr" eaLnBrk="1" fontAlgn="auto" hangingPunct="1">
                <a:lnSpc>
                  <a:spcPct val="100000"/>
                </a:lnSpc>
                <a:spcBef>
                  <a:spcPts val="0"/>
                </a:spcBef>
                <a:spcAft>
                  <a:spcPts val="0"/>
                </a:spcAft>
                <a:buNone/>
                <a:defRPr/>
              </a:pPr>
              <a:r>
                <a:rPr lang="zh-CN" altLang="en-US" sz="2000" b="1" spc="600" dirty="0">
                  <a:solidFill>
                    <a:schemeClr val="accent2"/>
                  </a:solidFill>
                  <a:cs typeface="+mn-ea"/>
                  <a:sym typeface="+mn-lt"/>
                </a:rPr>
                <a:t>讨论案例</a:t>
              </a:r>
            </a:p>
          </p:txBody>
        </p:sp>
        <p:sp>
          <p:nvSpPr>
            <p:cNvPr id="12" name="矩形 11">
              <a:extLst>
                <a:ext uri="{FF2B5EF4-FFF2-40B4-BE49-F238E27FC236}">
                  <a16:creationId xmlns="" xmlns:a16="http://schemas.microsoft.com/office/drawing/2014/main" id="{F709A0E9-8DFE-48AD-A7BA-EBA8E1DE7ED0}"/>
                </a:ext>
              </a:extLst>
            </p:cNvPr>
            <p:cNvSpPr/>
            <p:nvPr/>
          </p:nvSpPr>
          <p:spPr bwMode="auto">
            <a:xfrm>
              <a:off x="691682" y="1633410"/>
              <a:ext cx="10814986" cy="2268955"/>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 name="箭头: V 形 1">
              <a:extLst>
                <a:ext uri="{FF2B5EF4-FFF2-40B4-BE49-F238E27FC236}">
                  <a16:creationId xmlns="" xmlns:a16="http://schemas.microsoft.com/office/drawing/2014/main" id="{B1377165-80F3-4571-9FE4-3D90E174522C}"/>
                </a:ext>
              </a:extLst>
            </p:cNvPr>
            <p:cNvSpPr/>
            <p:nvPr/>
          </p:nvSpPr>
          <p:spPr bwMode="auto">
            <a:xfrm>
              <a:off x="2167846" y="1663598"/>
              <a:ext cx="360040" cy="360040"/>
            </a:xfrm>
            <a:prstGeom prst="chevron">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4" name="组合 3">
            <a:extLst>
              <a:ext uri="{FF2B5EF4-FFF2-40B4-BE49-F238E27FC236}">
                <a16:creationId xmlns="" xmlns:a16="http://schemas.microsoft.com/office/drawing/2014/main" id="{F851CF4C-27AE-4C46-B4FF-34F8DECDD05E}"/>
              </a:ext>
            </a:extLst>
          </p:cNvPr>
          <p:cNvGrpSpPr/>
          <p:nvPr/>
        </p:nvGrpSpPr>
        <p:grpSpPr>
          <a:xfrm>
            <a:off x="691682" y="4245627"/>
            <a:ext cx="10959002" cy="1957924"/>
            <a:chOff x="691682" y="4423404"/>
            <a:chExt cx="10959002" cy="1957924"/>
          </a:xfrm>
        </p:grpSpPr>
        <p:sp>
          <p:nvSpPr>
            <p:cNvPr id="13" name="矩形 8">
              <a:extLst>
                <a:ext uri="{FF2B5EF4-FFF2-40B4-BE49-F238E27FC236}">
                  <a16:creationId xmlns="" xmlns:a16="http://schemas.microsoft.com/office/drawing/2014/main" id="{B98E4809-BCD2-495C-BFE7-CDDBAE1A93C6}"/>
                </a:ext>
              </a:extLst>
            </p:cNvPr>
            <p:cNvSpPr/>
            <p:nvPr/>
          </p:nvSpPr>
          <p:spPr>
            <a:xfrm>
              <a:off x="993500" y="4423404"/>
              <a:ext cx="10657184" cy="1899623"/>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indent="0">
                <a:lnSpc>
                  <a:spcPct val="150000"/>
                </a:lnSpc>
                <a:spcBef>
                  <a:spcPts val="0"/>
                </a:spcBef>
                <a:buNone/>
                <a:defRPr/>
              </a:pPr>
              <a:r>
                <a:rPr lang="zh-CN" altLang="en-US" sz="1600" dirty="0">
                  <a:solidFill>
                    <a:schemeClr val="accent6">
                      <a:lumMod val="50000"/>
                    </a:schemeClr>
                  </a:solidFill>
                  <a:cs typeface="+mn-ea"/>
                  <a:sym typeface="+mn-lt"/>
                </a:rPr>
                <a:t>                                 什么样的“劳动纪律”和“规章制度”才是合法的</a:t>
              </a:r>
            </a:p>
            <a:p>
              <a:pPr marL="0" indent="0">
                <a:lnSpc>
                  <a:spcPct val="150000"/>
                </a:lnSpc>
                <a:spcBef>
                  <a:spcPts val="0"/>
                </a:spcBef>
                <a:buNone/>
                <a:defRPr/>
              </a:pPr>
              <a:r>
                <a:rPr lang="zh-CN" altLang="en-US" sz="1600" dirty="0">
                  <a:solidFill>
                    <a:schemeClr val="accent6">
                      <a:lumMod val="50000"/>
                    </a:schemeClr>
                  </a:solidFill>
                  <a:cs typeface="+mn-ea"/>
                  <a:sym typeface="+mn-lt"/>
                </a:rPr>
                <a:t>遵守用人单位的内部规章制度或劳动纪律，是劳动合同的法定条款。这是非常重要的一个条款，双方的许多权利和义务往往都“浓缩”在这一条款中。按劳动法有关规定，企业内部规章定必须同时满足以下要件才算是“依法建立和完善”（</a:t>
              </a:r>
              <a:r>
                <a:rPr lang="en-US" altLang="zh-CN" sz="1600" dirty="0">
                  <a:solidFill>
                    <a:schemeClr val="accent6">
                      <a:lumMod val="50000"/>
                    </a:schemeClr>
                  </a:solidFill>
                  <a:cs typeface="+mn-ea"/>
                  <a:sym typeface="+mn-lt"/>
                </a:rPr>
                <a:t>1</a:t>
              </a:r>
              <a:r>
                <a:rPr lang="zh-CN" altLang="en-US" sz="1600" dirty="0">
                  <a:solidFill>
                    <a:schemeClr val="accent6">
                      <a:lumMod val="50000"/>
                    </a:schemeClr>
                  </a:solidFill>
                  <a:cs typeface="+mn-ea"/>
                  <a:sym typeface="+mn-lt"/>
                </a:rPr>
                <a:t>）实体方面：内容不违法；（</a:t>
              </a:r>
              <a:r>
                <a:rPr lang="en-US" altLang="zh-CN" sz="1600" dirty="0">
                  <a:solidFill>
                    <a:schemeClr val="accent6">
                      <a:lumMod val="50000"/>
                    </a:schemeClr>
                  </a:solidFill>
                  <a:cs typeface="+mn-ea"/>
                  <a:sym typeface="+mn-lt"/>
                </a:rPr>
                <a:t>2</a:t>
              </a:r>
              <a:r>
                <a:rPr lang="zh-CN" altLang="en-US" sz="1600" dirty="0">
                  <a:solidFill>
                    <a:schemeClr val="accent6">
                      <a:lumMod val="50000"/>
                    </a:schemeClr>
                  </a:solidFill>
                  <a:cs typeface="+mn-ea"/>
                  <a:sym typeface="+mn-lt"/>
                </a:rPr>
                <a:t>）程序方面：①职工或工会与企业共同制定；②职代会讨论通过；③公示或告知全体职工；④劳动行政部门和企业上级主管部门核准。 </a:t>
              </a:r>
            </a:p>
          </p:txBody>
        </p:sp>
        <p:sp>
          <p:nvSpPr>
            <p:cNvPr id="17" name="文本框 12">
              <a:extLst>
                <a:ext uri="{FF2B5EF4-FFF2-40B4-BE49-F238E27FC236}">
                  <a16:creationId xmlns="" xmlns:a16="http://schemas.microsoft.com/office/drawing/2014/main" id="{838C8E43-8C2C-487B-9B8D-F24D073F993A}"/>
                </a:ext>
              </a:extLst>
            </p:cNvPr>
            <p:cNvSpPr txBox="1"/>
            <p:nvPr/>
          </p:nvSpPr>
          <p:spPr>
            <a:xfrm>
              <a:off x="752121" y="4476375"/>
              <a:ext cx="1556123" cy="400110"/>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indent="0" algn="ctr" eaLnBrk="1" fontAlgn="auto" hangingPunct="1">
                <a:lnSpc>
                  <a:spcPct val="100000"/>
                </a:lnSpc>
                <a:spcBef>
                  <a:spcPts val="0"/>
                </a:spcBef>
                <a:spcAft>
                  <a:spcPts val="0"/>
                </a:spcAft>
                <a:buNone/>
                <a:defRPr/>
              </a:pPr>
              <a:r>
                <a:rPr lang="zh-CN" altLang="en-US" sz="2000" b="1" spc="600" dirty="0">
                  <a:solidFill>
                    <a:schemeClr val="accent2"/>
                  </a:solidFill>
                  <a:cs typeface="+mn-ea"/>
                  <a:sym typeface="+mn-lt"/>
                </a:rPr>
                <a:t>分析案例</a:t>
              </a:r>
            </a:p>
          </p:txBody>
        </p:sp>
        <p:sp>
          <p:nvSpPr>
            <p:cNvPr id="18" name="矩形 17">
              <a:extLst>
                <a:ext uri="{FF2B5EF4-FFF2-40B4-BE49-F238E27FC236}">
                  <a16:creationId xmlns="" xmlns:a16="http://schemas.microsoft.com/office/drawing/2014/main" id="{3687E4DF-E38D-4389-ADE6-090DF400EB68}"/>
                </a:ext>
              </a:extLst>
            </p:cNvPr>
            <p:cNvSpPr/>
            <p:nvPr/>
          </p:nvSpPr>
          <p:spPr bwMode="auto">
            <a:xfrm>
              <a:off x="691682" y="4423404"/>
              <a:ext cx="10814986" cy="1957924"/>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9" name="箭头: V 形 18">
              <a:extLst>
                <a:ext uri="{FF2B5EF4-FFF2-40B4-BE49-F238E27FC236}">
                  <a16:creationId xmlns="" xmlns:a16="http://schemas.microsoft.com/office/drawing/2014/main" id="{9552349D-3BA7-4DDC-9AFD-881956A8660E}"/>
                </a:ext>
              </a:extLst>
            </p:cNvPr>
            <p:cNvSpPr/>
            <p:nvPr/>
          </p:nvSpPr>
          <p:spPr bwMode="auto">
            <a:xfrm>
              <a:off x="2167846" y="4476375"/>
              <a:ext cx="360040" cy="360040"/>
            </a:xfrm>
            <a:prstGeom prst="chevron">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895160493"/>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750"/>
                                        <p:tgtEl>
                                          <p:spTgt spid="3"/>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CF4C5719-B9EA-4056-8F9C-70B0B98476DC}"/>
              </a:ext>
            </a:extLst>
          </p:cNvPr>
          <p:cNvGrpSpPr/>
          <p:nvPr/>
        </p:nvGrpSpPr>
        <p:grpSpPr>
          <a:xfrm>
            <a:off x="827746" y="1523847"/>
            <a:ext cx="10527642" cy="897041"/>
            <a:chOff x="827746" y="1523847"/>
            <a:chExt cx="10527642" cy="897041"/>
          </a:xfrm>
        </p:grpSpPr>
        <p:grpSp>
          <p:nvGrpSpPr>
            <p:cNvPr id="20" name="组合 19">
              <a:extLst>
                <a:ext uri="{FF2B5EF4-FFF2-40B4-BE49-F238E27FC236}">
                  <a16:creationId xmlns="" xmlns:a16="http://schemas.microsoft.com/office/drawing/2014/main" id="{F7818B94-EECB-4A9F-BEF6-D96B8C2D5278}"/>
                </a:ext>
              </a:extLst>
            </p:cNvPr>
            <p:cNvGrpSpPr/>
            <p:nvPr/>
          </p:nvGrpSpPr>
          <p:grpSpPr>
            <a:xfrm>
              <a:off x="827746" y="1540657"/>
              <a:ext cx="9672208" cy="791627"/>
              <a:chOff x="5854922" y="1389362"/>
              <a:chExt cx="9672208" cy="791627"/>
            </a:xfrm>
          </p:grpSpPr>
          <p:sp>
            <p:nvSpPr>
              <p:cNvPr id="21" name="椭圆 20">
                <a:extLst>
                  <a:ext uri="{FF2B5EF4-FFF2-40B4-BE49-F238E27FC236}">
                    <a16:creationId xmlns="" xmlns:a16="http://schemas.microsoft.com/office/drawing/2014/main" id="{81CE75A6-274F-4B5B-86E4-CE0DC961A453}"/>
                  </a:ext>
                </a:extLst>
              </p:cNvPr>
              <p:cNvSpPr/>
              <p:nvPr/>
            </p:nvSpPr>
            <p:spPr>
              <a:xfrm>
                <a:off x="5863855" y="1575246"/>
                <a:ext cx="448928" cy="448928"/>
              </a:xfrm>
              <a:prstGeom prst="ellipse">
                <a:avLst/>
              </a:prstGeom>
              <a:solidFill>
                <a:schemeClr val="accent2"/>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zh-CN" altLang="en-US" kern="0">
                  <a:solidFill>
                    <a:prstClr val="white"/>
                  </a:solidFill>
                  <a:cs typeface="+mn-ea"/>
                  <a:sym typeface="+mn-lt"/>
                </a:endParaRPr>
              </a:p>
            </p:txBody>
          </p:sp>
          <p:sp>
            <p:nvSpPr>
              <p:cNvPr id="22" name="文本框 21">
                <a:extLst>
                  <a:ext uri="{FF2B5EF4-FFF2-40B4-BE49-F238E27FC236}">
                    <a16:creationId xmlns="" xmlns:a16="http://schemas.microsoft.com/office/drawing/2014/main" id="{4AEEDD24-D967-4DC0-B3CC-F3427434D266}"/>
                  </a:ext>
                </a:extLst>
              </p:cNvPr>
              <p:cNvSpPr txBox="1"/>
              <p:nvPr/>
            </p:nvSpPr>
            <p:spPr>
              <a:xfrm>
                <a:off x="5854922" y="1615044"/>
                <a:ext cx="441146" cy="369332"/>
              </a:xfrm>
              <a:prstGeom prst="rect">
                <a:avLst/>
              </a:prstGeom>
              <a:noFill/>
            </p:spPr>
            <p:txBody>
              <a:bodyPr wrap="none" rtlCol="0">
                <a:spAutoFit/>
              </a:bodyPr>
              <a:lstStyle/>
              <a:p>
                <a:pPr fontAlgn="auto">
                  <a:spcBef>
                    <a:spcPts val="0"/>
                  </a:spcBef>
                  <a:spcAft>
                    <a:spcPts val="0"/>
                  </a:spcAft>
                  <a:defRPr/>
                </a:pPr>
                <a:r>
                  <a:rPr lang="en-US" altLang="zh-CN" b="1" kern="0" dirty="0">
                    <a:solidFill>
                      <a:prstClr val="white"/>
                    </a:solidFill>
                    <a:cs typeface="+mn-ea"/>
                    <a:sym typeface="+mn-lt"/>
                  </a:rPr>
                  <a:t>01</a:t>
                </a:r>
                <a:endParaRPr lang="zh-CN" altLang="en-US" b="1" kern="0" dirty="0">
                  <a:solidFill>
                    <a:prstClr val="white"/>
                  </a:solidFill>
                  <a:cs typeface="+mn-ea"/>
                  <a:sym typeface="+mn-lt"/>
                </a:endParaRPr>
              </a:p>
            </p:txBody>
          </p:sp>
          <p:grpSp>
            <p:nvGrpSpPr>
              <p:cNvPr id="23" name="组合 22">
                <a:extLst>
                  <a:ext uri="{FF2B5EF4-FFF2-40B4-BE49-F238E27FC236}">
                    <a16:creationId xmlns="" xmlns:a16="http://schemas.microsoft.com/office/drawing/2014/main" id="{0C5E6062-E8E8-4439-9BA6-C4D411EC4D0C}"/>
                  </a:ext>
                </a:extLst>
              </p:cNvPr>
              <p:cNvGrpSpPr/>
              <p:nvPr/>
            </p:nvGrpSpPr>
            <p:grpSpPr>
              <a:xfrm>
                <a:off x="6330649" y="1389362"/>
                <a:ext cx="9196481" cy="791627"/>
                <a:chOff x="4134410" y="1770024"/>
                <a:chExt cx="9196481" cy="791627"/>
              </a:xfrm>
            </p:grpSpPr>
            <p:sp>
              <p:nvSpPr>
                <p:cNvPr id="24" name="文本框 23">
                  <a:extLst>
                    <a:ext uri="{FF2B5EF4-FFF2-40B4-BE49-F238E27FC236}">
                      <a16:creationId xmlns="" xmlns:a16="http://schemas.microsoft.com/office/drawing/2014/main" id="{7AD9177D-9B50-4EE1-BB8A-DAB03D307B26}"/>
                    </a:ext>
                  </a:extLst>
                </p:cNvPr>
                <p:cNvSpPr txBox="1"/>
                <p:nvPr/>
              </p:nvSpPr>
              <p:spPr>
                <a:xfrm>
                  <a:off x="4134410" y="1965783"/>
                  <a:ext cx="1573495" cy="400110"/>
                </a:xfrm>
                <a:prstGeom prst="rect">
                  <a:avLst/>
                </a:prstGeom>
                <a:noFill/>
              </p:spPr>
              <p:txBody>
                <a:bodyPr wrap="square" rtlCol="0">
                  <a:spAutoFit/>
                </a:bodyPr>
                <a:lstStyle/>
                <a:p>
                  <a:pPr fontAlgn="auto">
                    <a:spcBef>
                      <a:spcPts val="0"/>
                    </a:spcBef>
                    <a:spcAft>
                      <a:spcPts val="0"/>
                    </a:spcAft>
                    <a:defRPr/>
                  </a:pPr>
                  <a:r>
                    <a:rPr lang="zh-CN" altLang="en-US" sz="2000" b="1" kern="0" dirty="0">
                      <a:solidFill>
                        <a:srgbClr val="111111"/>
                      </a:solidFill>
                      <a:latin typeface="+mn-lt"/>
                      <a:ea typeface="+mn-ea"/>
                      <a:cs typeface="+mn-ea"/>
                      <a:sym typeface="+mn-lt"/>
                    </a:rPr>
                    <a:t>试用期类型</a:t>
                  </a:r>
                </a:p>
              </p:txBody>
            </p:sp>
            <p:sp>
              <p:nvSpPr>
                <p:cNvPr id="25" name="文本框 24">
                  <a:extLst>
                    <a:ext uri="{FF2B5EF4-FFF2-40B4-BE49-F238E27FC236}">
                      <a16:creationId xmlns="" xmlns:a16="http://schemas.microsoft.com/office/drawing/2014/main" id="{CDFB419E-5A45-4093-BFEC-88F40AFC17F6}"/>
                    </a:ext>
                  </a:extLst>
                </p:cNvPr>
                <p:cNvSpPr txBox="1"/>
                <p:nvPr/>
              </p:nvSpPr>
              <p:spPr>
                <a:xfrm>
                  <a:off x="5900338" y="1770024"/>
                  <a:ext cx="7430553" cy="791627"/>
                </a:xfrm>
                <a:prstGeom prst="rect">
                  <a:avLst/>
                </a:prstGeom>
                <a:noFill/>
              </p:spPr>
              <p:txBody>
                <a:bodyPr wrap="square" rtlCol="0">
                  <a:spAutoFit/>
                </a:bodyPr>
                <a:lstStyle/>
                <a:p>
                  <a:pPr fontAlgn="auto">
                    <a:lnSpc>
                      <a:spcPct val="150000"/>
                    </a:lnSpc>
                    <a:spcBef>
                      <a:spcPts val="0"/>
                    </a:spcBef>
                    <a:spcAft>
                      <a:spcPts val="0"/>
                    </a:spcAft>
                    <a:defRPr/>
                  </a:pPr>
                  <a:r>
                    <a:rPr lang="zh-CN" altLang="en-US" sz="1600" kern="0" dirty="0">
                      <a:solidFill>
                        <a:srgbClr val="111111"/>
                      </a:solidFill>
                      <a:cs typeface="+mn-ea"/>
                      <a:sym typeface="+mn-lt"/>
                    </a:rPr>
                    <a:t>（</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a:t>
                  </a:r>
                  <a:r>
                    <a:rPr lang="en-US" altLang="zh-CN" sz="1600" dirty="0">
                      <a:solidFill>
                        <a:schemeClr val="accent6">
                          <a:lumMod val="50000"/>
                        </a:schemeClr>
                      </a:solidFill>
                      <a:latin typeface="+mn-lt"/>
                      <a:ea typeface="+mn-ea"/>
                      <a:cs typeface="+mn-ea"/>
                      <a:sym typeface="+mn-lt"/>
                    </a:rPr>
                    <a:t>3</a:t>
                  </a:r>
                  <a:r>
                    <a:rPr lang="zh-CN" altLang="en-US" sz="1600" dirty="0">
                      <a:solidFill>
                        <a:schemeClr val="accent6">
                          <a:lumMod val="50000"/>
                        </a:schemeClr>
                      </a:solidFill>
                      <a:latin typeface="+mn-lt"/>
                      <a:ea typeface="+mn-ea"/>
                      <a:cs typeface="+mn-ea"/>
                      <a:sym typeface="+mn-lt"/>
                    </a:rPr>
                    <a:t>个月以上不满一年，</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个月     （</a:t>
                  </a:r>
                  <a:r>
                    <a:rPr lang="en-US" altLang="zh-CN" sz="1600" dirty="0">
                      <a:solidFill>
                        <a:schemeClr val="accent6">
                          <a:lumMod val="50000"/>
                        </a:schemeClr>
                      </a:solidFill>
                      <a:latin typeface="+mn-lt"/>
                      <a:ea typeface="+mn-ea"/>
                      <a:cs typeface="+mn-ea"/>
                      <a:sym typeface="+mn-lt"/>
                    </a:rPr>
                    <a:t>2</a:t>
                  </a:r>
                  <a:r>
                    <a:rPr lang="zh-CN" altLang="en-US" sz="1600" dirty="0">
                      <a:solidFill>
                        <a:schemeClr val="accent6">
                          <a:lumMod val="50000"/>
                        </a:schemeClr>
                      </a:solidFill>
                      <a:latin typeface="+mn-lt"/>
                      <a:ea typeface="+mn-ea"/>
                      <a:cs typeface="+mn-ea"/>
                      <a:sym typeface="+mn-lt"/>
                    </a:rPr>
                    <a:t>）一年以上三年，</a:t>
                  </a:r>
                  <a:r>
                    <a:rPr lang="en-US" altLang="zh-CN" sz="1600" dirty="0">
                      <a:solidFill>
                        <a:schemeClr val="accent6">
                          <a:lumMod val="50000"/>
                        </a:schemeClr>
                      </a:solidFill>
                      <a:latin typeface="+mn-lt"/>
                      <a:ea typeface="+mn-ea"/>
                      <a:cs typeface="+mn-ea"/>
                      <a:sym typeface="+mn-lt"/>
                    </a:rPr>
                    <a:t>3</a:t>
                  </a:r>
                  <a:r>
                    <a:rPr lang="zh-CN" altLang="en-US" sz="1600" dirty="0">
                      <a:solidFill>
                        <a:schemeClr val="accent6">
                          <a:lumMod val="50000"/>
                        </a:schemeClr>
                      </a:solidFill>
                      <a:latin typeface="+mn-lt"/>
                      <a:ea typeface="+mn-ea"/>
                      <a:cs typeface="+mn-ea"/>
                      <a:sym typeface="+mn-lt"/>
                    </a:rPr>
                    <a:t>个月</a:t>
                  </a:r>
                </a:p>
                <a:p>
                  <a:pPr fontAlgn="auto">
                    <a:lnSpc>
                      <a:spcPct val="150000"/>
                    </a:lnSpc>
                    <a:spcBef>
                      <a:spcPts val="0"/>
                    </a:spcBef>
                    <a:spcAft>
                      <a:spcPts val="0"/>
                    </a:spcAft>
                    <a:defRPr/>
                  </a:pPr>
                  <a:r>
                    <a:rPr lang="zh-CN" altLang="en-US" sz="1600" dirty="0">
                      <a:solidFill>
                        <a:schemeClr val="accent6">
                          <a:lumMod val="50000"/>
                        </a:schemeClr>
                      </a:solidFill>
                      <a:latin typeface="+mn-lt"/>
                      <a:ea typeface="+mn-ea"/>
                      <a:cs typeface="+mn-ea"/>
                      <a:sym typeface="+mn-lt"/>
                    </a:rPr>
                    <a:t>（</a:t>
                  </a:r>
                  <a:r>
                    <a:rPr lang="en-US" altLang="zh-CN" sz="1600" dirty="0">
                      <a:solidFill>
                        <a:schemeClr val="accent6">
                          <a:lumMod val="50000"/>
                        </a:schemeClr>
                      </a:solidFill>
                      <a:latin typeface="+mn-lt"/>
                      <a:ea typeface="+mn-ea"/>
                      <a:cs typeface="+mn-ea"/>
                      <a:sym typeface="+mn-lt"/>
                    </a:rPr>
                    <a:t>3</a:t>
                  </a:r>
                  <a:r>
                    <a:rPr lang="zh-CN" altLang="en-US" sz="1600" dirty="0">
                      <a:solidFill>
                        <a:schemeClr val="accent6">
                          <a:lumMod val="50000"/>
                        </a:schemeClr>
                      </a:solidFill>
                      <a:latin typeface="+mn-lt"/>
                      <a:ea typeface="+mn-ea"/>
                      <a:cs typeface="+mn-ea"/>
                      <a:sym typeface="+mn-lt"/>
                    </a:rPr>
                    <a:t>）三年以上，</a:t>
                  </a:r>
                  <a:r>
                    <a:rPr lang="en-US" altLang="zh-CN" sz="1600" dirty="0">
                      <a:solidFill>
                        <a:schemeClr val="accent6">
                          <a:lumMod val="50000"/>
                        </a:schemeClr>
                      </a:solidFill>
                      <a:latin typeface="+mn-lt"/>
                      <a:ea typeface="+mn-ea"/>
                      <a:cs typeface="+mn-ea"/>
                      <a:sym typeface="+mn-lt"/>
                    </a:rPr>
                    <a:t>6</a:t>
                  </a:r>
                  <a:r>
                    <a:rPr lang="zh-CN" altLang="en-US" sz="1600" dirty="0">
                      <a:solidFill>
                        <a:schemeClr val="accent6">
                          <a:lumMod val="50000"/>
                        </a:schemeClr>
                      </a:solidFill>
                      <a:latin typeface="+mn-lt"/>
                      <a:ea typeface="+mn-ea"/>
                      <a:cs typeface="+mn-ea"/>
                      <a:sym typeface="+mn-lt"/>
                    </a:rPr>
                    <a:t>个月        （</a:t>
                  </a:r>
                  <a:r>
                    <a:rPr lang="en-US" altLang="zh-CN" sz="1600" dirty="0">
                      <a:solidFill>
                        <a:schemeClr val="accent6">
                          <a:lumMod val="50000"/>
                        </a:schemeClr>
                      </a:solidFill>
                      <a:latin typeface="+mn-lt"/>
                      <a:ea typeface="+mn-ea"/>
                      <a:cs typeface="+mn-ea"/>
                      <a:sym typeface="+mn-lt"/>
                    </a:rPr>
                    <a:t>4</a:t>
                  </a:r>
                  <a:r>
                    <a:rPr lang="zh-CN" altLang="en-US" sz="1600" dirty="0">
                      <a:solidFill>
                        <a:schemeClr val="accent6">
                          <a:lumMod val="50000"/>
                        </a:schemeClr>
                      </a:solidFill>
                      <a:latin typeface="+mn-lt"/>
                      <a:ea typeface="+mn-ea"/>
                      <a:cs typeface="+mn-ea"/>
                      <a:sym typeface="+mn-lt"/>
                    </a:rPr>
                    <a:t>）不满</a:t>
                  </a:r>
                  <a:r>
                    <a:rPr lang="en-US" altLang="zh-CN" sz="1600" dirty="0">
                      <a:solidFill>
                        <a:schemeClr val="accent6">
                          <a:lumMod val="50000"/>
                        </a:schemeClr>
                      </a:solidFill>
                      <a:latin typeface="+mn-lt"/>
                      <a:ea typeface="+mn-ea"/>
                      <a:cs typeface="+mn-ea"/>
                      <a:sym typeface="+mn-lt"/>
                    </a:rPr>
                    <a:t>3</a:t>
                  </a:r>
                  <a:r>
                    <a:rPr lang="zh-CN" altLang="en-US" sz="1600" dirty="0">
                      <a:solidFill>
                        <a:schemeClr val="accent6">
                          <a:lumMod val="50000"/>
                        </a:schemeClr>
                      </a:solidFill>
                      <a:latin typeface="+mn-lt"/>
                      <a:ea typeface="+mn-ea"/>
                      <a:cs typeface="+mn-ea"/>
                      <a:sym typeface="+mn-lt"/>
                    </a:rPr>
                    <a:t>个月，不得约定试用期</a:t>
                  </a:r>
                </a:p>
              </p:txBody>
            </p:sp>
          </p:grpSp>
        </p:grpSp>
        <p:sp>
          <p:nvSpPr>
            <p:cNvPr id="38" name="矩形 37">
              <a:extLst>
                <a:ext uri="{FF2B5EF4-FFF2-40B4-BE49-F238E27FC236}">
                  <a16:creationId xmlns="" xmlns:a16="http://schemas.microsoft.com/office/drawing/2014/main" id="{8B2E3C91-B589-4786-A88B-0C8F6EC5FD7D}"/>
                </a:ext>
              </a:extLst>
            </p:cNvPr>
            <p:cNvSpPr/>
            <p:nvPr/>
          </p:nvSpPr>
          <p:spPr bwMode="auto">
            <a:xfrm>
              <a:off x="827746" y="1523847"/>
              <a:ext cx="10527642" cy="897041"/>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cxnSp>
          <p:nvCxnSpPr>
            <p:cNvPr id="3" name="直接连接符 2">
              <a:extLst>
                <a:ext uri="{FF2B5EF4-FFF2-40B4-BE49-F238E27FC236}">
                  <a16:creationId xmlns="" xmlns:a16="http://schemas.microsoft.com/office/drawing/2014/main" id="{78526A1C-29BD-4DA4-8EE3-DC80E911FF0F}"/>
                </a:ext>
              </a:extLst>
            </p:cNvPr>
            <p:cNvCxnSpPr/>
            <p:nvPr/>
          </p:nvCxnSpPr>
          <p:spPr bwMode="auto">
            <a:xfrm>
              <a:off x="2910051" y="1523847"/>
              <a:ext cx="0" cy="897041"/>
            </a:xfrm>
            <a:prstGeom prst="line">
              <a:avLst/>
            </a:prstGeom>
            <a:solidFill>
              <a:schemeClr val="accent1"/>
            </a:solidFill>
            <a:ln w="9525" cap="flat" cmpd="sng" algn="ctr">
              <a:solidFill>
                <a:schemeClr val="accent2"/>
              </a:solidFill>
              <a:prstDash val="solid"/>
              <a:round/>
              <a:headEnd type="none" w="med" len="med"/>
              <a:tailEnd type="none" w="med" len="med"/>
            </a:ln>
          </p:spPr>
        </p:cxnSp>
        <p:sp>
          <p:nvSpPr>
            <p:cNvPr id="6" name="等腰三角形 5">
              <a:extLst>
                <a:ext uri="{FF2B5EF4-FFF2-40B4-BE49-F238E27FC236}">
                  <a16:creationId xmlns="" xmlns:a16="http://schemas.microsoft.com/office/drawing/2014/main" id="{00753A36-523E-41B8-97AB-73DA64845C83}"/>
                </a:ext>
              </a:extLst>
            </p:cNvPr>
            <p:cNvSpPr/>
            <p:nvPr/>
          </p:nvSpPr>
          <p:spPr bwMode="auto">
            <a:xfrm rot="5400000">
              <a:off x="2721899" y="1767582"/>
              <a:ext cx="417646" cy="360040"/>
            </a:xfrm>
            <a:prstGeom prst="triangl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8" name="组合 7">
            <a:extLst>
              <a:ext uri="{FF2B5EF4-FFF2-40B4-BE49-F238E27FC236}">
                <a16:creationId xmlns="" xmlns:a16="http://schemas.microsoft.com/office/drawing/2014/main" id="{A71790BB-2DA6-4F8D-8892-265ECDAB8FB1}"/>
              </a:ext>
            </a:extLst>
          </p:cNvPr>
          <p:cNvGrpSpPr/>
          <p:nvPr/>
        </p:nvGrpSpPr>
        <p:grpSpPr>
          <a:xfrm>
            <a:off x="842963" y="2691114"/>
            <a:ext cx="10527642" cy="1922138"/>
            <a:chOff x="842963" y="2691114"/>
            <a:chExt cx="10527642" cy="1922138"/>
          </a:xfrm>
        </p:grpSpPr>
        <p:grpSp>
          <p:nvGrpSpPr>
            <p:cNvPr id="26" name="组合 25">
              <a:extLst>
                <a:ext uri="{FF2B5EF4-FFF2-40B4-BE49-F238E27FC236}">
                  <a16:creationId xmlns="" xmlns:a16="http://schemas.microsoft.com/office/drawing/2014/main" id="{646F8F62-AF0D-4F3C-A981-805D02FB99DF}"/>
                </a:ext>
              </a:extLst>
            </p:cNvPr>
            <p:cNvGrpSpPr/>
            <p:nvPr/>
          </p:nvGrpSpPr>
          <p:grpSpPr>
            <a:xfrm>
              <a:off x="851896" y="2702371"/>
              <a:ext cx="10444499" cy="1899623"/>
              <a:chOff x="8874939" y="878343"/>
              <a:chExt cx="10444499" cy="1899623"/>
            </a:xfrm>
          </p:grpSpPr>
          <p:sp>
            <p:nvSpPr>
              <p:cNvPr id="27" name="椭圆 26">
                <a:extLst>
                  <a:ext uri="{FF2B5EF4-FFF2-40B4-BE49-F238E27FC236}">
                    <a16:creationId xmlns="" xmlns:a16="http://schemas.microsoft.com/office/drawing/2014/main" id="{9989234F-00E5-4536-B8E6-6AE4B34E0813}"/>
                  </a:ext>
                </a:extLst>
              </p:cNvPr>
              <p:cNvSpPr/>
              <p:nvPr/>
            </p:nvSpPr>
            <p:spPr>
              <a:xfrm>
                <a:off x="8892805" y="1575246"/>
                <a:ext cx="448928" cy="448928"/>
              </a:xfrm>
              <a:prstGeom prst="ellipse">
                <a:avLst/>
              </a:prstGeom>
              <a:solidFill>
                <a:schemeClr val="accent2"/>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zh-CN" altLang="en-US" kern="0">
                  <a:solidFill>
                    <a:prstClr val="white"/>
                  </a:solidFill>
                  <a:cs typeface="+mn-ea"/>
                  <a:sym typeface="+mn-lt"/>
                </a:endParaRPr>
              </a:p>
            </p:txBody>
          </p:sp>
          <p:sp>
            <p:nvSpPr>
              <p:cNvPr id="28" name="文本框 27">
                <a:extLst>
                  <a:ext uri="{FF2B5EF4-FFF2-40B4-BE49-F238E27FC236}">
                    <a16:creationId xmlns="" xmlns:a16="http://schemas.microsoft.com/office/drawing/2014/main" id="{D19BF0F7-FCC6-4756-BA0B-74596DF8A336}"/>
                  </a:ext>
                </a:extLst>
              </p:cNvPr>
              <p:cNvSpPr txBox="1"/>
              <p:nvPr/>
            </p:nvSpPr>
            <p:spPr>
              <a:xfrm>
                <a:off x="8874939" y="1614949"/>
                <a:ext cx="441146" cy="369332"/>
              </a:xfrm>
              <a:prstGeom prst="rect">
                <a:avLst/>
              </a:prstGeom>
              <a:noFill/>
            </p:spPr>
            <p:txBody>
              <a:bodyPr wrap="none" rtlCol="0">
                <a:spAutoFit/>
              </a:bodyPr>
              <a:lstStyle/>
              <a:p>
                <a:pPr fontAlgn="auto">
                  <a:spcBef>
                    <a:spcPts val="0"/>
                  </a:spcBef>
                  <a:spcAft>
                    <a:spcPts val="0"/>
                  </a:spcAft>
                  <a:defRPr/>
                </a:pPr>
                <a:r>
                  <a:rPr lang="en-US" altLang="zh-CN" b="1" kern="0" dirty="0">
                    <a:solidFill>
                      <a:prstClr val="white"/>
                    </a:solidFill>
                    <a:cs typeface="+mn-ea"/>
                    <a:sym typeface="+mn-lt"/>
                  </a:rPr>
                  <a:t>02</a:t>
                </a:r>
                <a:endParaRPr lang="zh-CN" altLang="en-US" b="1" kern="0" dirty="0">
                  <a:solidFill>
                    <a:prstClr val="white"/>
                  </a:solidFill>
                  <a:cs typeface="+mn-ea"/>
                  <a:sym typeface="+mn-lt"/>
                </a:endParaRPr>
              </a:p>
            </p:txBody>
          </p:sp>
          <p:grpSp>
            <p:nvGrpSpPr>
              <p:cNvPr id="29" name="组合 28">
                <a:extLst>
                  <a:ext uri="{FF2B5EF4-FFF2-40B4-BE49-F238E27FC236}">
                    <a16:creationId xmlns="" xmlns:a16="http://schemas.microsoft.com/office/drawing/2014/main" id="{F686E444-7DAC-4D4D-8B0B-564CFDAF3296}"/>
                  </a:ext>
                </a:extLst>
              </p:cNvPr>
              <p:cNvGrpSpPr/>
              <p:nvPr/>
            </p:nvGrpSpPr>
            <p:grpSpPr>
              <a:xfrm>
                <a:off x="9359599" y="878343"/>
                <a:ext cx="9959839" cy="1899623"/>
                <a:chOff x="4134410" y="1259005"/>
                <a:chExt cx="9959839" cy="1899623"/>
              </a:xfrm>
            </p:grpSpPr>
            <p:sp>
              <p:nvSpPr>
                <p:cNvPr id="30" name="文本框 29">
                  <a:extLst>
                    <a:ext uri="{FF2B5EF4-FFF2-40B4-BE49-F238E27FC236}">
                      <a16:creationId xmlns="" xmlns:a16="http://schemas.microsoft.com/office/drawing/2014/main" id="{0E931A73-7161-49C1-9F31-B57245925C5B}"/>
                    </a:ext>
                  </a:extLst>
                </p:cNvPr>
                <p:cNvSpPr txBox="1"/>
                <p:nvPr/>
              </p:nvSpPr>
              <p:spPr>
                <a:xfrm>
                  <a:off x="4134410" y="1955908"/>
                  <a:ext cx="1354442" cy="400110"/>
                </a:xfrm>
                <a:prstGeom prst="rect">
                  <a:avLst/>
                </a:prstGeom>
                <a:noFill/>
              </p:spPr>
              <p:txBody>
                <a:bodyPr wrap="square" rtlCol="0">
                  <a:spAutoFit/>
                </a:bodyPr>
                <a:lstStyle>
                  <a:defPPr>
                    <a:defRPr lang="zh-CN"/>
                  </a:defPPr>
                  <a:lvl1pPr marR="0" lvl="0" indent="0" fontAlgn="auto">
                    <a:lnSpc>
                      <a:spcPct val="100000"/>
                    </a:lnSpc>
                    <a:spcBef>
                      <a:spcPts val="0"/>
                    </a:spcBef>
                    <a:spcAft>
                      <a:spcPts val="0"/>
                    </a:spcAft>
                    <a:buClrTx/>
                    <a:buSzTx/>
                    <a:buFontTx/>
                    <a:buNone/>
                    <a:tabLst/>
                    <a:defRPr kumimoji="0" sz="2000" b="1" i="0" u="none" strike="noStrike" kern="0" cap="none" spc="0" normalizeH="0" baseline="0">
                      <a:ln>
                        <a:noFill/>
                      </a:ln>
                      <a:solidFill>
                        <a:srgbClr val="111111"/>
                      </a:solidFill>
                      <a:effectLst/>
                      <a:uLnTx/>
                      <a:uFillTx/>
                      <a:latin typeface="思源黑体 CN Medium"/>
                      <a:ea typeface="思源黑体" panose="020B0400000000000000"/>
                    </a:defRPr>
                  </a:lvl1pPr>
                </a:lstStyle>
                <a:p>
                  <a:r>
                    <a:rPr lang="zh-CN" altLang="en-US" dirty="0">
                      <a:latin typeface="+mn-lt"/>
                      <a:ea typeface="+mn-ea"/>
                      <a:cs typeface="+mn-ea"/>
                      <a:sym typeface="+mn-lt"/>
                    </a:rPr>
                    <a:t>讨论案例</a:t>
                  </a:r>
                </a:p>
              </p:txBody>
            </p:sp>
            <p:sp>
              <p:nvSpPr>
                <p:cNvPr id="31" name="文本框 30">
                  <a:extLst>
                    <a:ext uri="{FF2B5EF4-FFF2-40B4-BE49-F238E27FC236}">
                      <a16:creationId xmlns="" xmlns:a16="http://schemas.microsoft.com/office/drawing/2014/main" id="{FB69B58B-F731-4CDD-9431-331036797838}"/>
                    </a:ext>
                  </a:extLst>
                </p:cNvPr>
                <p:cNvSpPr txBox="1"/>
                <p:nvPr/>
              </p:nvSpPr>
              <p:spPr>
                <a:xfrm>
                  <a:off x="5957345" y="1259005"/>
                  <a:ext cx="8136904" cy="1899623"/>
                </a:xfrm>
                <a:prstGeom prst="rect">
                  <a:avLst/>
                </a:prstGeom>
                <a:noFill/>
              </p:spPr>
              <p:txBody>
                <a:bodyPr wrap="square" rtlCol="0">
                  <a:spAutoFit/>
                </a:bodyPr>
                <a:lstStyle/>
                <a:p>
                  <a:pPr fontAlgn="auto">
                    <a:lnSpc>
                      <a:spcPct val="150000"/>
                    </a:lnSpc>
                    <a:spcBef>
                      <a:spcPts val="0"/>
                    </a:spcBef>
                    <a:spcAft>
                      <a:spcPts val="0"/>
                    </a:spcAft>
                    <a:defRPr/>
                  </a:pP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）一名刚毕业的大学生，日前在一家公司求职时，对方要求他先必须试用</a:t>
                  </a:r>
                  <a:r>
                    <a:rPr lang="en-US" altLang="zh-CN" sz="1600" dirty="0">
                      <a:solidFill>
                        <a:schemeClr val="accent6">
                          <a:lumMod val="50000"/>
                        </a:schemeClr>
                      </a:solidFill>
                      <a:latin typeface="+mn-lt"/>
                      <a:ea typeface="+mn-ea"/>
                      <a:cs typeface="+mn-ea"/>
                      <a:sym typeface="+mn-lt"/>
                    </a:rPr>
                    <a:t>4</a:t>
                  </a:r>
                  <a:r>
                    <a:rPr lang="zh-CN" altLang="en-US" sz="1600" dirty="0">
                      <a:solidFill>
                        <a:schemeClr val="accent6">
                          <a:lumMod val="50000"/>
                        </a:schemeClr>
                      </a:solidFill>
                      <a:latin typeface="+mn-lt"/>
                      <a:ea typeface="+mn-ea"/>
                      <a:cs typeface="+mn-ea"/>
                      <a:sym typeface="+mn-lt"/>
                    </a:rPr>
                    <a:t>个月，然后再决定是否录用。请问：如果他答应去这家公司，他怎样才能保护在试用期间的合法权益？</a:t>
                  </a:r>
                </a:p>
                <a:p>
                  <a:pPr fontAlgn="auto">
                    <a:lnSpc>
                      <a:spcPct val="150000"/>
                    </a:lnSpc>
                    <a:spcBef>
                      <a:spcPts val="0"/>
                    </a:spcBef>
                    <a:spcAft>
                      <a:spcPts val="0"/>
                    </a:spcAft>
                    <a:defRPr/>
                  </a:pPr>
                  <a:r>
                    <a:rPr lang="en-US" altLang="zh-CN" sz="1600" dirty="0">
                      <a:solidFill>
                        <a:schemeClr val="accent6">
                          <a:lumMod val="50000"/>
                        </a:schemeClr>
                      </a:solidFill>
                      <a:latin typeface="+mn-lt"/>
                      <a:ea typeface="+mn-ea"/>
                      <a:cs typeface="+mn-ea"/>
                      <a:sym typeface="+mn-lt"/>
                    </a:rPr>
                    <a:t>2</a:t>
                  </a:r>
                  <a:r>
                    <a:rPr lang="zh-CN" altLang="en-US" sz="1600" dirty="0">
                      <a:solidFill>
                        <a:schemeClr val="accent6">
                          <a:lumMod val="50000"/>
                        </a:schemeClr>
                      </a:solidFill>
                      <a:latin typeface="+mn-lt"/>
                      <a:ea typeface="+mn-ea"/>
                      <a:cs typeface="+mn-ea"/>
                      <a:sym typeface="+mn-lt"/>
                    </a:rPr>
                    <a:t>）某同学参加某理工大科技园人员招聘会，一单位录用了他，合同约定试用期为</a:t>
                  </a:r>
                  <a:r>
                    <a:rPr lang="en-US" altLang="zh-CN" sz="1600" dirty="0">
                      <a:solidFill>
                        <a:schemeClr val="accent6">
                          <a:lumMod val="50000"/>
                        </a:schemeClr>
                      </a:solidFill>
                      <a:latin typeface="+mn-lt"/>
                      <a:ea typeface="+mn-ea"/>
                      <a:cs typeface="+mn-ea"/>
                      <a:sym typeface="+mn-lt"/>
                    </a:rPr>
                    <a:t>3</a:t>
                  </a:r>
                  <a:r>
                    <a:rPr lang="zh-CN" altLang="en-US" sz="1600" dirty="0">
                      <a:solidFill>
                        <a:schemeClr val="accent6">
                          <a:lumMod val="50000"/>
                        </a:schemeClr>
                      </a:solidFill>
                      <a:latin typeface="+mn-lt"/>
                      <a:ea typeface="+mn-ea"/>
                      <a:cs typeface="+mn-ea"/>
                      <a:sym typeface="+mn-lt"/>
                    </a:rPr>
                    <a:t>个月。试用期快结束时，公司决定再延长试用期</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个月。该同学不太乐意，但对方说同意就留下，否则就走人。他舍不得这份工作，但如果答应又担心太大风险，他该怎么办？ </a:t>
                  </a:r>
                </a:p>
              </p:txBody>
            </p:sp>
          </p:grpSp>
        </p:grpSp>
        <p:sp>
          <p:nvSpPr>
            <p:cNvPr id="39" name="矩形 38">
              <a:extLst>
                <a:ext uri="{FF2B5EF4-FFF2-40B4-BE49-F238E27FC236}">
                  <a16:creationId xmlns="" xmlns:a16="http://schemas.microsoft.com/office/drawing/2014/main" id="{373C2213-B2E3-49B2-A321-A8E169BB76BD}"/>
                </a:ext>
              </a:extLst>
            </p:cNvPr>
            <p:cNvSpPr/>
            <p:nvPr/>
          </p:nvSpPr>
          <p:spPr bwMode="auto">
            <a:xfrm>
              <a:off x="842963" y="2691114"/>
              <a:ext cx="10527642" cy="1922138"/>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cxnSp>
          <p:nvCxnSpPr>
            <p:cNvPr id="41" name="直接连接符 40">
              <a:extLst>
                <a:ext uri="{FF2B5EF4-FFF2-40B4-BE49-F238E27FC236}">
                  <a16:creationId xmlns="" xmlns:a16="http://schemas.microsoft.com/office/drawing/2014/main" id="{58EDB184-C595-4940-9FBD-E296A812DF21}"/>
                </a:ext>
              </a:extLst>
            </p:cNvPr>
            <p:cNvCxnSpPr>
              <a:cxnSpLocks/>
            </p:cNvCxnSpPr>
            <p:nvPr/>
          </p:nvCxnSpPr>
          <p:spPr bwMode="auto">
            <a:xfrm>
              <a:off x="2930722" y="2691114"/>
              <a:ext cx="0" cy="1922138"/>
            </a:xfrm>
            <a:prstGeom prst="line">
              <a:avLst/>
            </a:prstGeom>
            <a:solidFill>
              <a:schemeClr val="accent1"/>
            </a:solidFill>
            <a:ln w="9525" cap="flat" cmpd="sng" algn="ctr">
              <a:solidFill>
                <a:schemeClr val="accent2"/>
              </a:solidFill>
              <a:prstDash val="solid"/>
              <a:round/>
              <a:headEnd type="none" w="med" len="med"/>
              <a:tailEnd type="none" w="med" len="med"/>
            </a:ln>
          </p:spPr>
        </p:cxnSp>
        <p:sp>
          <p:nvSpPr>
            <p:cNvPr id="43" name="等腰三角形 42">
              <a:extLst>
                <a:ext uri="{FF2B5EF4-FFF2-40B4-BE49-F238E27FC236}">
                  <a16:creationId xmlns="" xmlns:a16="http://schemas.microsoft.com/office/drawing/2014/main" id="{61CDE436-9833-4ED2-B0F6-A96493B31A92}"/>
                </a:ext>
              </a:extLst>
            </p:cNvPr>
            <p:cNvSpPr/>
            <p:nvPr/>
          </p:nvSpPr>
          <p:spPr bwMode="auto">
            <a:xfrm rot="5400000">
              <a:off x="2721899" y="3410541"/>
              <a:ext cx="417646" cy="360040"/>
            </a:xfrm>
            <a:prstGeom prst="triangl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a:extLst>
              <a:ext uri="{FF2B5EF4-FFF2-40B4-BE49-F238E27FC236}">
                <a16:creationId xmlns="" xmlns:a16="http://schemas.microsoft.com/office/drawing/2014/main" id="{14C26232-40A6-40EF-BCC5-A39F3C39C868}"/>
              </a:ext>
            </a:extLst>
          </p:cNvPr>
          <p:cNvGrpSpPr/>
          <p:nvPr/>
        </p:nvGrpSpPr>
        <p:grpSpPr>
          <a:xfrm>
            <a:off x="842963" y="4924659"/>
            <a:ext cx="10527642" cy="1237823"/>
            <a:chOff x="842963" y="4924659"/>
            <a:chExt cx="10527642" cy="1237823"/>
          </a:xfrm>
        </p:grpSpPr>
        <p:grpSp>
          <p:nvGrpSpPr>
            <p:cNvPr id="32" name="组合 31">
              <a:extLst>
                <a:ext uri="{FF2B5EF4-FFF2-40B4-BE49-F238E27FC236}">
                  <a16:creationId xmlns="" xmlns:a16="http://schemas.microsoft.com/office/drawing/2014/main" id="{A7F06432-D527-4C04-B3CE-44A078509BBF}"/>
                </a:ext>
              </a:extLst>
            </p:cNvPr>
            <p:cNvGrpSpPr/>
            <p:nvPr/>
          </p:nvGrpSpPr>
          <p:grpSpPr>
            <a:xfrm>
              <a:off x="842963" y="5001523"/>
              <a:ext cx="10011273" cy="1160959"/>
              <a:chOff x="5854922" y="1213464"/>
              <a:chExt cx="10011273" cy="1160959"/>
            </a:xfrm>
          </p:grpSpPr>
          <p:sp>
            <p:nvSpPr>
              <p:cNvPr id="33" name="椭圆 32">
                <a:extLst>
                  <a:ext uri="{FF2B5EF4-FFF2-40B4-BE49-F238E27FC236}">
                    <a16:creationId xmlns="" xmlns:a16="http://schemas.microsoft.com/office/drawing/2014/main" id="{8C9721F8-425C-48BE-8D89-1F3836537655}"/>
                  </a:ext>
                </a:extLst>
              </p:cNvPr>
              <p:cNvSpPr/>
              <p:nvPr/>
            </p:nvSpPr>
            <p:spPr>
              <a:xfrm>
                <a:off x="5863855" y="1575246"/>
                <a:ext cx="448928" cy="448928"/>
              </a:xfrm>
              <a:prstGeom prst="ellipse">
                <a:avLst/>
              </a:prstGeom>
              <a:solidFill>
                <a:schemeClr val="accent2"/>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defRPr/>
                </a:pPr>
                <a:endParaRPr lang="zh-CN" altLang="en-US" kern="0" dirty="0">
                  <a:solidFill>
                    <a:prstClr val="white"/>
                  </a:solidFill>
                  <a:cs typeface="+mn-ea"/>
                  <a:sym typeface="+mn-lt"/>
                </a:endParaRPr>
              </a:p>
            </p:txBody>
          </p:sp>
          <p:sp>
            <p:nvSpPr>
              <p:cNvPr id="34" name="文本框 33">
                <a:extLst>
                  <a:ext uri="{FF2B5EF4-FFF2-40B4-BE49-F238E27FC236}">
                    <a16:creationId xmlns="" xmlns:a16="http://schemas.microsoft.com/office/drawing/2014/main" id="{B9678ECC-28E2-49B0-907B-776CAF9D0F5B}"/>
                  </a:ext>
                </a:extLst>
              </p:cNvPr>
              <p:cNvSpPr txBox="1"/>
              <p:nvPr/>
            </p:nvSpPr>
            <p:spPr>
              <a:xfrm>
                <a:off x="5854922" y="1615044"/>
                <a:ext cx="441146" cy="369332"/>
              </a:xfrm>
              <a:prstGeom prst="rect">
                <a:avLst/>
              </a:prstGeom>
              <a:noFill/>
            </p:spPr>
            <p:txBody>
              <a:bodyPr wrap="none" rtlCol="0">
                <a:spAutoFit/>
              </a:bodyPr>
              <a:lstStyle/>
              <a:p>
                <a:pPr fontAlgn="auto">
                  <a:spcBef>
                    <a:spcPts val="0"/>
                  </a:spcBef>
                  <a:spcAft>
                    <a:spcPts val="0"/>
                  </a:spcAft>
                  <a:defRPr/>
                </a:pPr>
                <a:r>
                  <a:rPr lang="en-US" altLang="zh-CN" b="1" kern="0" dirty="0">
                    <a:solidFill>
                      <a:prstClr val="white"/>
                    </a:solidFill>
                    <a:cs typeface="+mn-ea"/>
                    <a:sym typeface="+mn-lt"/>
                  </a:rPr>
                  <a:t>03</a:t>
                </a:r>
                <a:endParaRPr lang="zh-CN" altLang="en-US" b="1" kern="0" dirty="0">
                  <a:solidFill>
                    <a:prstClr val="white"/>
                  </a:solidFill>
                  <a:cs typeface="+mn-ea"/>
                  <a:sym typeface="+mn-lt"/>
                </a:endParaRPr>
              </a:p>
            </p:txBody>
          </p:sp>
          <p:grpSp>
            <p:nvGrpSpPr>
              <p:cNvPr id="35" name="组合 34">
                <a:extLst>
                  <a:ext uri="{FF2B5EF4-FFF2-40B4-BE49-F238E27FC236}">
                    <a16:creationId xmlns="" xmlns:a16="http://schemas.microsoft.com/office/drawing/2014/main" id="{5A34F078-F889-493E-99CE-C13553B17327}"/>
                  </a:ext>
                </a:extLst>
              </p:cNvPr>
              <p:cNvGrpSpPr/>
              <p:nvPr/>
            </p:nvGrpSpPr>
            <p:grpSpPr>
              <a:xfrm>
                <a:off x="6330649" y="1213464"/>
                <a:ext cx="9535546" cy="1160959"/>
                <a:chOff x="4134410" y="1594126"/>
                <a:chExt cx="9535546" cy="1160959"/>
              </a:xfrm>
            </p:grpSpPr>
            <p:sp>
              <p:nvSpPr>
                <p:cNvPr id="36" name="文本框 35">
                  <a:extLst>
                    <a:ext uri="{FF2B5EF4-FFF2-40B4-BE49-F238E27FC236}">
                      <a16:creationId xmlns="" xmlns:a16="http://schemas.microsoft.com/office/drawing/2014/main" id="{C3AAABED-7EB2-41A8-83A4-847ABBEAF039}"/>
                    </a:ext>
                  </a:extLst>
                </p:cNvPr>
                <p:cNvSpPr txBox="1"/>
                <p:nvPr/>
              </p:nvSpPr>
              <p:spPr>
                <a:xfrm>
                  <a:off x="4134410" y="1965783"/>
                  <a:ext cx="1573495" cy="400110"/>
                </a:xfrm>
                <a:prstGeom prst="rect">
                  <a:avLst/>
                </a:prstGeom>
                <a:noFill/>
              </p:spPr>
              <p:txBody>
                <a:bodyPr wrap="square" rtlCol="0">
                  <a:spAutoFit/>
                </a:bodyPr>
                <a:lstStyle/>
                <a:p>
                  <a:pPr fontAlgn="auto">
                    <a:spcBef>
                      <a:spcPts val="0"/>
                    </a:spcBef>
                    <a:spcAft>
                      <a:spcPts val="0"/>
                    </a:spcAft>
                    <a:defRPr/>
                  </a:pPr>
                  <a:r>
                    <a:rPr lang="zh-CN" altLang="en-US" sz="2000" b="1" kern="0" dirty="0">
                      <a:solidFill>
                        <a:srgbClr val="111111"/>
                      </a:solidFill>
                      <a:latin typeface="+mn-lt"/>
                      <a:ea typeface="+mn-ea"/>
                      <a:cs typeface="+mn-ea"/>
                      <a:sym typeface="+mn-lt"/>
                    </a:rPr>
                    <a:t>分析案例</a:t>
                  </a:r>
                </a:p>
              </p:txBody>
            </p:sp>
            <p:sp>
              <p:nvSpPr>
                <p:cNvPr id="37" name="文本框 36">
                  <a:extLst>
                    <a:ext uri="{FF2B5EF4-FFF2-40B4-BE49-F238E27FC236}">
                      <a16:creationId xmlns="" xmlns:a16="http://schemas.microsoft.com/office/drawing/2014/main" id="{F77A4921-399D-4D2E-B737-4876D04340F0}"/>
                    </a:ext>
                  </a:extLst>
                </p:cNvPr>
                <p:cNvSpPr txBox="1"/>
                <p:nvPr/>
              </p:nvSpPr>
              <p:spPr>
                <a:xfrm>
                  <a:off x="5944328" y="1594126"/>
                  <a:ext cx="7725628" cy="1160959"/>
                </a:xfrm>
                <a:prstGeom prst="rect">
                  <a:avLst/>
                </a:prstGeom>
                <a:noFill/>
              </p:spPr>
              <p:txBody>
                <a:bodyPr wrap="square" rtlCol="0">
                  <a:spAutoFit/>
                </a:bodyPr>
                <a:lstStyle/>
                <a:p>
                  <a:pPr fontAlgn="auto">
                    <a:lnSpc>
                      <a:spcPct val="150000"/>
                    </a:lnSpc>
                    <a:spcBef>
                      <a:spcPts val="0"/>
                    </a:spcBef>
                    <a:spcAft>
                      <a:spcPts val="0"/>
                    </a:spcAft>
                    <a:defRPr/>
                  </a:pPr>
                  <a:r>
                    <a:rPr lang="zh-CN" altLang="en-US" sz="1600" dirty="0">
                      <a:solidFill>
                        <a:schemeClr val="accent6">
                          <a:lumMod val="50000"/>
                        </a:schemeClr>
                      </a:solidFill>
                      <a:latin typeface="+mn-lt"/>
                      <a:ea typeface="+mn-ea"/>
                      <a:cs typeface="+mn-ea"/>
                      <a:sym typeface="+mn-lt"/>
                    </a:rPr>
                    <a:t>劳动法规定：建立劳动关系应当订立劳动合同，劳动合同可以约定试用期。显然，订立劳动合同是约定试用期的前提条件，试用期限应视为劳动合同期限的一部分。所以，单独约定的试用期无效。</a:t>
                  </a:r>
                </a:p>
              </p:txBody>
            </p:sp>
          </p:grpSp>
        </p:grpSp>
        <p:sp>
          <p:nvSpPr>
            <p:cNvPr id="40" name="矩形 39">
              <a:extLst>
                <a:ext uri="{FF2B5EF4-FFF2-40B4-BE49-F238E27FC236}">
                  <a16:creationId xmlns="" xmlns:a16="http://schemas.microsoft.com/office/drawing/2014/main" id="{3B156962-E2D0-4B1F-B037-2C6BCEAD268D}"/>
                </a:ext>
              </a:extLst>
            </p:cNvPr>
            <p:cNvSpPr/>
            <p:nvPr/>
          </p:nvSpPr>
          <p:spPr bwMode="auto">
            <a:xfrm>
              <a:off x="842963" y="4924659"/>
              <a:ext cx="10527642" cy="1229055"/>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cxnSp>
          <p:nvCxnSpPr>
            <p:cNvPr id="42" name="直接连接符 41">
              <a:extLst>
                <a:ext uri="{FF2B5EF4-FFF2-40B4-BE49-F238E27FC236}">
                  <a16:creationId xmlns="" xmlns:a16="http://schemas.microsoft.com/office/drawing/2014/main" id="{E01CCCD6-07EF-4C21-B297-618004EB32F1}"/>
                </a:ext>
              </a:extLst>
            </p:cNvPr>
            <p:cNvCxnSpPr>
              <a:cxnSpLocks/>
            </p:cNvCxnSpPr>
            <p:nvPr/>
          </p:nvCxnSpPr>
          <p:spPr bwMode="auto">
            <a:xfrm>
              <a:off x="2910051" y="4935862"/>
              <a:ext cx="0" cy="1217852"/>
            </a:xfrm>
            <a:prstGeom prst="line">
              <a:avLst/>
            </a:prstGeom>
            <a:solidFill>
              <a:schemeClr val="accent1"/>
            </a:solidFill>
            <a:ln w="9525" cap="flat" cmpd="sng" algn="ctr">
              <a:solidFill>
                <a:schemeClr val="accent2"/>
              </a:solidFill>
              <a:prstDash val="solid"/>
              <a:round/>
              <a:headEnd type="none" w="med" len="med"/>
              <a:tailEnd type="none" w="med" len="med"/>
            </a:ln>
          </p:spPr>
        </p:cxnSp>
        <p:sp>
          <p:nvSpPr>
            <p:cNvPr id="44" name="等腰三角形 43">
              <a:extLst>
                <a:ext uri="{FF2B5EF4-FFF2-40B4-BE49-F238E27FC236}">
                  <a16:creationId xmlns="" xmlns:a16="http://schemas.microsoft.com/office/drawing/2014/main" id="{5C024C4E-C45A-494E-BCC8-C5137EA7B38C}"/>
                </a:ext>
              </a:extLst>
            </p:cNvPr>
            <p:cNvSpPr/>
            <p:nvPr/>
          </p:nvSpPr>
          <p:spPr bwMode="auto">
            <a:xfrm rot="5400000">
              <a:off x="2721899" y="5401983"/>
              <a:ext cx="417646" cy="360040"/>
            </a:xfrm>
            <a:prstGeom prst="triangl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2992566030"/>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750"/>
                                        <p:tgtEl>
                                          <p:spTgt spid="7"/>
                                        </p:tgtEl>
                                      </p:cBhvr>
                                    </p:animEffect>
                                  </p:childTnLst>
                                </p:cTn>
                              </p:par>
                            </p:childTnLst>
                          </p:cTn>
                        </p:par>
                        <p:par>
                          <p:cTn id="8" fill="hold">
                            <p:stCondLst>
                              <p:cond delay="750"/>
                            </p:stCondLst>
                            <p:childTnLst>
                              <p:par>
                                <p:cTn id="9" presetID="16" presetClass="entr" presetSubtype="4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outHorizontal)">
                                      <p:cBhvr>
                                        <p:cTn id="11" dur="750"/>
                                        <p:tgtEl>
                                          <p:spTgt spid="8"/>
                                        </p:tgtEl>
                                      </p:cBhvr>
                                    </p:animEffect>
                                  </p:childTnLst>
                                </p:cTn>
                              </p:par>
                            </p:childTnLst>
                          </p:cTn>
                        </p:par>
                        <p:par>
                          <p:cTn id="12" fill="hold">
                            <p:stCondLst>
                              <p:cond delay="1500"/>
                            </p:stCondLst>
                            <p:childTnLst>
                              <p:par>
                                <p:cTn id="13" presetID="16" presetClass="entr" presetSubtype="42"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outHorizontal)">
                                      <p:cBhvr>
                                        <p:cTn id="15"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741985BF-8F68-4826-9411-E515612DB5A9}"/>
              </a:ext>
            </a:extLst>
          </p:cNvPr>
          <p:cNvGrpSpPr/>
          <p:nvPr/>
        </p:nvGrpSpPr>
        <p:grpSpPr>
          <a:xfrm>
            <a:off x="3622754" y="1221707"/>
            <a:ext cx="4952842" cy="724104"/>
            <a:chOff x="3622754" y="1221707"/>
            <a:chExt cx="4952842" cy="724104"/>
          </a:xfrm>
        </p:grpSpPr>
        <p:sp>
          <p:nvSpPr>
            <p:cNvPr id="40" name="矩形 39">
              <a:extLst>
                <a:ext uri="{FF2B5EF4-FFF2-40B4-BE49-F238E27FC236}">
                  <a16:creationId xmlns="" xmlns:a16="http://schemas.microsoft.com/office/drawing/2014/main" id="{9343E606-4148-462B-BA1D-4893A8174C30}"/>
                </a:ext>
              </a:extLst>
            </p:cNvPr>
            <p:cNvSpPr/>
            <p:nvPr/>
          </p:nvSpPr>
          <p:spPr bwMode="auto">
            <a:xfrm>
              <a:off x="3622754" y="1221707"/>
              <a:ext cx="4952842" cy="724104"/>
            </a:xfrm>
            <a:prstGeom prst="rect">
              <a:avLst/>
            </a:prstGeom>
            <a:solidFill>
              <a:schemeClr val="accent2"/>
            </a:solid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8" name="文本框 7">
              <a:extLst>
                <a:ext uri="{FF2B5EF4-FFF2-40B4-BE49-F238E27FC236}">
                  <a16:creationId xmlns="" xmlns:a16="http://schemas.microsoft.com/office/drawing/2014/main" id="{24A6EA57-3349-415B-A0FE-760EBEEA313C}"/>
                </a:ext>
              </a:extLst>
            </p:cNvPr>
            <p:cNvSpPr txBox="1"/>
            <p:nvPr/>
          </p:nvSpPr>
          <p:spPr>
            <a:xfrm>
              <a:off x="3622754" y="1352927"/>
              <a:ext cx="4952842" cy="461665"/>
            </a:xfrm>
            <a:prstGeom prst="rect">
              <a:avLst/>
            </a:prstGeom>
            <a:noFill/>
          </p:spPr>
          <p:txBody>
            <a:bodyPr wrap="square">
              <a:spAutoFit/>
            </a:bodyPr>
            <a:lstStyle/>
            <a:p>
              <a:pPr algn="dist"/>
              <a:r>
                <a:rPr lang="zh-CN" altLang="en-US" sz="2400" b="1" dirty="0">
                  <a:solidFill>
                    <a:schemeClr val="accent3"/>
                  </a:solidFill>
                  <a:latin typeface="+mn-lt"/>
                  <a:ea typeface="+mn-ea"/>
                  <a:cs typeface="+mn-ea"/>
                  <a:sym typeface="+mn-lt"/>
                </a:rPr>
                <a:t>用人单位单方解除劳动合同</a:t>
              </a:r>
            </a:p>
          </p:txBody>
        </p:sp>
      </p:grpSp>
      <p:grpSp>
        <p:nvGrpSpPr>
          <p:cNvPr id="11" name="组合 10">
            <a:extLst>
              <a:ext uri="{FF2B5EF4-FFF2-40B4-BE49-F238E27FC236}">
                <a16:creationId xmlns="" xmlns:a16="http://schemas.microsoft.com/office/drawing/2014/main" id="{F7D4057A-38E0-4D1B-80FB-5813D743DF3A}"/>
              </a:ext>
            </a:extLst>
          </p:cNvPr>
          <p:cNvGrpSpPr/>
          <p:nvPr/>
        </p:nvGrpSpPr>
        <p:grpSpPr>
          <a:xfrm>
            <a:off x="714287" y="2233098"/>
            <a:ext cx="5022176" cy="3881588"/>
            <a:chOff x="714287" y="2233098"/>
            <a:chExt cx="5022176" cy="3881588"/>
          </a:xfrm>
        </p:grpSpPr>
        <p:grpSp>
          <p:nvGrpSpPr>
            <p:cNvPr id="4" name="组合 3">
              <a:extLst>
                <a:ext uri="{FF2B5EF4-FFF2-40B4-BE49-F238E27FC236}">
                  <a16:creationId xmlns="" xmlns:a16="http://schemas.microsoft.com/office/drawing/2014/main" id="{31142AB6-051A-4E1B-9491-8969B9F536CD}"/>
                </a:ext>
              </a:extLst>
            </p:cNvPr>
            <p:cNvGrpSpPr/>
            <p:nvPr/>
          </p:nvGrpSpPr>
          <p:grpSpPr>
            <a:xfrm>
              <a:off x="912299" y="2331056"/>
              <a:ext cx="4824164" cy="3570050"/>
              <a:chOff x="912299" y="2331056"/>
              <a:chExt cx="4824164" cy="3570050"/>
            </a:xfrm>
          </p:grpSpPr>
          <p:grpSp>
            <p:nvGrpSpPr>
              <p:cNvPr id="21" name="组合 20">
                <a:extLst>
                  <a:ext uri="{FF2B5EF4-FFF2-40B4-BE49-F238E27FC236}">
                    <a16:creationId xmlns="" xmlns:a16="http://schemas.microsoft.com/office/drawing/2014/main" id="{D944A78A-5C55-48E5-AC76-30C3DFF9ED91}"/>
                  </a:ext>
                </a:extLst>
              </p:cNvPr>
              <p:cNvGrpSpPr/>
              <p:nvPr/>
            </p:nvGrpSpPr>
            <p:grpSpPr>
              <a:xfrm>
                <a:off x="912299" y="2351288"/>
                <a:ext cx="4824164" cy="3549818"/>
                <a:chOff x="5951987" y="3723929"/>
                <a:chExt cx="8537995" cy="2710240"/>
              </a:xfrm>
            </p:grpSpPr>
            <p:sp>
              <p:nvSpPr>
                <p:cNvPr id="22" name="文本框 21">
                  <a:extLst>
                    <a:ext uri="{FF2B5EF4-FFF2-40B4-BE49-F238E27FC236}">
                      <a16:creationId xmlns="" xmlns:a16="http://schemas.microsoft.com/office/drawing/2014/main" id="{9CFA7322-D3F4-4EE9-939C-0F34CE06BAEF}"/>
                    </a:ext>
                  </a:extLst>
                </p:cNvPr>
                <p:cNvSpPr txBox="1"/>
                <p:nvPr/>
              </p:nvSpPr>
              <p:spPr>
                <a:xfrm>
                  <a:off x="5951987" y="3927190"/>
                  <a:ext cx="8537995" cy="2506979"/>
                </a:xfrm>
                <a:prstGeom prst="rect">
                  <a:avLst/>
                </a:prstGeom>
                <a:noFill/>
              </p:spPr>
              <p:txBody>
                <a:bodyPr wrap="square">
                  <a:spAutoFit/>
                </a:bodyPr>
                <a:lstStyle/>
                <a:p>
                  <a:pPr fontAlgn="auto">
                    <a:lnSpc>
                      <a:spcPct val="150000"/>
                    </a:lnSpc>
                    <a:spcBef>
                      <a:spcPts val="0"/>
                    </a:spcBef>
                    <a:spcAft>
                      <a:spcPts val="0"/>
                    </a:spcAft>
                    <a:defRPr/>
                  </a:pPr>
                  <a:r>
                    <a:rPr lang="zh-CN" altLang="en-US" sz="1400">
                      <a:solidFill>
                        <a:schemeClr val="accent6">
                          <a:lumMod val="50000"/>
                        </a:schemeClr>
                      </a:solidFill>
                      <a:latin typeface="+mn-lt"/>
                      <a:ea typeface="+mn-ea"/>
                      <a:cs typeface="+mn-ea"/>
                      <a:sym typeface="+mn-lt"/>
                    </a:rPr>
                    <a:t>                                       </a:t>
                  </a:r>
                  <a:endParaRPr lang="en-US" altLang="zh-CN" sz="1400">
                    <a:solidFill>
                      <a:schemeClr val="accent6">
                        <a:lumMod val="50000"/>
                      </a:schemeClr>
                    </a:solidFill>
                    <a:latin typeface="+mn-lt"/>
                    <a:ea typeface="+mn-ea"/>
                    <a:cs typeface="+mn-ea"/>
                    <a:sym typeface="+mn-lt"/>
                  </a:endParaRPr>
                </a:p>
                <a:p>
                  <a:pPr fontAlgn="auto">
                    <a:lnSpc>
                      <a:spcPct val="150000"/>
                    </a:lnSpc>
                    <a:spcBef>
                      <a:spcPts val="0"/>
                    </a:spcBef>
                    <a:spcAft>
                      <a:spcPts val="0"/>
                    </a:spcAft>
                    <a:defRPr/>
                  </a:pPr>
                  <a:r>
                    <a:rPr lang="zh-CN" altLang="en-US" sz="1400">
                      <a:solidFill>
                        <a:schemeClr val="accent6">
                          <a:lumMod val="50000"/>
                        </a:schemeClr>
                      </a:solidFill>
                      <a:latin typeface="+mn-lt"/>
                      <a:ea typeface="+mn-ea"/>
                      <a:cs typeface="+mn-ea"/>
                      <a:sym typeface="+mn-lt"/>
                    </a:rPr>
                    <a:t>  </a:t>
                  </a:r>
                  <a:r>
                    <a:rPr lang="zh-CN" altLang="en-US" sz="1400" dirty="0">
                      <a:solidFill>
                        <a:schemeClr val="accent6">
                          <a:lumMod val="50000"/>
                        </a:schemeClr>
                      </a:solidFill>
                      <a:latin typeface="+mn-lt"/>
                      <a:ea typeface="+mn-ea"/>
                      <a:cs typeface="+mn-ea"/>
                      <a:sym typeface="+mn-lt"/>
                    </a:rPr>
                    <a:t>第三十九条 劳动者有下列情形之一的，用人单位可以解除劳动合同：</a:t>
                  </a:r>
                  <a:br>
                    <a:rPr lang="zh-CN" altLang="en-US" sz="1400" dirty="0">
                      <a:solidFill>
                        <a:schemeClr val="accent6">
                          <a:lumMod val="50000"/>
                        </a:schemeClr>
                      </a:solidFill>
                      <a:latin typeface="+mn-lt"/>
                      <a:ea typeface="+mn-ea"/>
                      <a:cs typeface="+mn-ea"/>
                      <a:sym typeface="+mn-lt"/>
                    </a:rPr>
                  </a:br>
                  <a:r>
                    <a:rPr lang="zh-CN" altLang="en-US" sz="1400" dirty="0">
                      <a:solidFill>
                        <a:schemeClr val="accent6">
                          <a:lumMod val="50000"/>
                        </a:schemeClr>
                      </a:solidFill>
                      <a:latin typeface="+mn-lt"/>
                      <a:ea typeface="+mn-ea"/>
                      <a:cs typeface="+mn-ea"/>
                      <a:sym typeface="+mn-lt"/>
                    </a:rPr>
                    <a:t>（一）在试用期间被证明不符合录用条件的；（二）严重违反用人单位的规章制度的；（三）严重失职，营私舞弊，给用人单位造成重大损害；（四）劳动者同时与其他用人单位建立劳动关系，对完成本单位的工作任务造成严重影响，或者经用人单位提出，拒不改正的；（五）因本法第二十六条第一款第一项规定的情形致使劳动合同无效的；（六）被依法追究刑事责任的。</a:t>
                  </a:r>
                </a:p>
              </p:txBody>
            </p:sp>
            <p:sp>
              <p:nvSpPr>
                <p:cNvPr id="24" name="文本框 23">
                  <a:extLst>
                    <a:ext uri="{FF2B5EF4-FFF2-40B4-BE49-F238E27FC236}">
                      <a16:creationId xmlns="" xmlns:a16="http://schemas.microsoft.com/office/drawing/2014/main" id="{58A507D7-E540-4634-9023-ED1AEEBCF619}"/>
                    </a:ext>
                  </a:extLst>
                </p:cNvPr>
                <p:cNvSpPr txBox="1"/>
                <p:nvPr/>
              </p:nvSpPr>
              <p:spPr>
                <a:xfrm>
                  <a:off x="6548072" y="3723929"/>
                  <a:ext cx="2445546" cy="281980"/>
                </a:xfrm>
                <a:prstGeom prst="rect">
                  <a:avLst/>
                </a:prstGeom>
                <a:noFill/>
              </p:spPr>
              <p:txBody>
                <a:bodyPr wrap="square">
                  <a:spAutoFit/>
                </a:bodyPr>
                <a:lstStyle/>
                <a:p>
                  <a:pPr algn="ctr"/>
                  <a:r>
                    <a:rPr lang="zh-CN" altLang="en-US" b="1" dirty="0">
                      <a:solidFill>
                        <a:schemeClr val="accent2"/>
                      </a:solidFill>
                      <a:latin typeface="+mn-lt"/>
                      <a:ea typeface="+mn-ea"/>
                      <a:cs typeface="+mn-ea"/>
                      <a:sym typeface="+mn-lt"/>
                    </a:rPr>
                    <a:t>过失性辞退</a:t>
                  </a:r>
                </a:p>
              </p:txBody>
            </p:sp>
          </p:grpSp>
          <p:sp>
            <p:nvSpPr>
              <p:cNvPr id="2" name="箭头: 下 1">
                <a:extLst>
                  <a:ext uri="{FF2B5EF4-FFF2-40B4-BE49-F238E27FC236}">
                    <a16:creationId xmlns="" xmlns:a16="http://schemas.microsoft.com/office/drawing/2014/main" id="{B0742040-B617-46F1-A241-F6A8DC31B66E}"/>
                  </a:ext>
                </a:extLst>
              </p:cNvPr>
              <p:cNvSpPr/>
              <p:nvPr/>
            </p:nvSpPr>
            <p:spPr bwMode="auto">
              <a:xfrm rot="16200000">
                <a:off x="922742" y="2364737"/>
                <a:ext cx="360040" cy="292678"/>
              </a:xfrm>
              <a:prstGeom prst="downArrow">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5" name="矩形 34">
              <a:extLst>
                <a:ext uri="{FF2B5EF4-FFF2-40B4-BE49-F238E27FC236}">
                  <a16:creationId xmlns="" xmlns:a16="http://schemas.microsoft.com/office/drawing/2014/main" id="{766399EE-28B6-40AE-8191-C4564C6D546A}"/>
                </a:ext>
              </a:extLst>
            </p:cNvPr>
            <p:cNvSpPr/>
            <p:nvPr/>
          </p:nvSpPr>
          <p:spPr bwMode="auto">
            <a:xfrm>
              <a:off x="714287" y="2233098"/>
              <a:ext cx="4952842" cy="3881588"/>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10" name="组合 9">
            <a:extLst>
              <a:ext uri="{FF2B5EF4-FFF2-40B4-BE49-F238E27FC236}">
                <a16:creationId xmlns="" xmlns:a16="http://schemas.microsoft.com/office/drawing/2014/main" id="{59AD203C-F351-4A3D-9BE5-29FA475E4837}"/>
              </a:ext>
            </a:extLst>
          </p:cNvPr>
          <p:cNvGrpSpPr/>
          <p:nvPr/>
        </p:nvGrpSpPr>
        <p:grpSpPr>
          <a:xfrm>
            <a:off x="5996609" y="2233098"/>
            <a:ext cx="5497445" cy="3882493"/>
            <a:chOff x="5996609" y="2233098"/>
            <a:chExt cx="5497445" cy="3882493"/>
          </a:xfrm>
        </p:grpSpPr>
        <p:grpSp>
          <p:nvGrpSpPr>
            <p:cNvPr id="3" name="组合 2">
              <a:extLst>
                <a:ext uri="{FF2B5EF4-FFF2-40B4-BE49-F238E27FC236}">
                  <a16:creationId xmlns="" xmlns:a16="http://schemas.microsoft.com/office/drawing/2014/main" id="{5110C4A2-A189-4825-9996-C6D50016EA1A}"/>
                </a:ext>
              </a:extLst>
            </p:cNvPr>
            <p:cNvGrpSpPr/>
            <p:nvPr/>
          </p:nvGrpSpPr>
          <p:grpSpPr>
            <a:xfrm>
              <a:off x="6027169" y="2422002"/>
              <a:ext cx="5328219" cy="3693589"/>
              <a:chOff x="6027169" y="2422002"/>
              <a:chExt cx="5456897" cy="3693589"/>
            </a:xfrm>
          </p:grpSpPr>
          <p:grpSp>
            <p:nvGrpSpPr>
              <p:cNvPr id="30" name="组合 29">
                <a:extLst>
                  <a:ext uri="{FF2B5EF4-FFF2-40B4-BE49-F238E27FC236}">
                    <a16:creationId xmlns="" xmlns:a16="http://schemas.microsoft.com/office/drawing/2014/main" id="{5885F0CF-5773-4BDD-B480-FB43BD1B6223}"/>
                  </a:ext>
                </a:extLst>
              </p:cNvPr>
              <p:cNvGrpSpPr/>
              <p:nvPr/>
            </p:nvGrpSpPr>
            <p:grpSpPr>
              <a:xfrm>
                <a:off x="6027169" y="2432850"/>
                <a:ext cx="5456897" cy="3682741"/>
                <a:chOff x="6361187" y="3504221"/>
                <a:chExt cx="10077280" cy="2811726"/>
              </a:xfrm>
            </p:grpSpPr>
            <p:sp>
              <p:nvSpPr>
                <p:cNvPr id="31" name="文本框 30">
                  <a:extLst>
                    <a:ext uri="{FF2B5EF4-FFF2-40B4-BE49-F238E27FC236}">
                      <a16:creationId xmlns="" xmlns:a16="http://schemas.microsoft.com/office/drawing/2014/main" id="{1F61511B-4223-41E7-9830-F7DE2DF72ADF}"/>
                    </a:ext>
                  </a:extLst>
                </p:cNvPr>
                <p:cNvSpPr txBox="1"/>
                <p:nvPr/>
              </p:nvSpPr>
              <p:spPr>
                <a:xfrm>
                  <a:off x="6361187" y="3562234"/>
                  <a:ext cx="10077280" cy="2753713"/>
                </a:xfrm>
                <a:prstGeom prst="rect">
                  <a:avLst/>
                </a:prstGeom>
                <a:noFill/>
              </p:spPr>
              <p:txBody>
                <a:bodyPr wrap="square">
                  <a:spAutoFit/>
                </a:bodyPr>
                <a:lstStyle/>
                <a:p>
                  <a:pPr fontAlgn="auto">
                    <a:lnSpc>
                      <a:spcPct val="150000"/>
                    </a:lnSpc>
                    <a:spcBef>
                      <a:spcPts val="0"/>
                    </a:spcBef>
                    <a:spcAft>
                      <a:spcPts val="0"/>
                    </a:spcAft>
                    <a:defRPr/>
                  </a:pPr>
                  <a:r>
                    <a:rPr lang="zh-CN" altLang="en-US" sz="1400">
                      <a:solidFill>
                        <a:schemeClr val="accent6">
                          <a:lumMod val="50000"/>
                        </a:schemeClr>
                      </a:solidFill>
                      <a:latin typeface="+mn-lt"/>
                      <a:ea typeface="+mn-ea"/>
                      <a:cs typeface="+mn-ea"/>
                      <a:sym typeface="+mn-lt"/>
                    </a:rPr>
                    <a:t>                                            </a:t>
                  </a:r>
                  <a:endParaRPr lang="en-US" altLang="zh-CN" sz="1400">
                    <a:solidFill>
                      <a:schemeClr val="accent6">
                        <a:lumMod val="50000"/>
                      </a:schemeClr>
                    </a:solidFill>
                    <a:latin typeface="+mn-lt"/>
                    <a:ea typeface="+mn-ea"/>
                    <a:cs typeface="+mn-ea"/>
                    <a:sym typeface="+mn-lt"/>
                  </a:endParaRPr>
                </a:p>
                <a:p>
                  <a:pPr fontAlgn="auto">
                    <a:lnSpc>
                      <a:spcPct val="150000"/>
                    </a:lnSpc>
                    <a:spcBef>
                      <a:spcPts val="0"/>
                    </a:spcBef>
                    <a:spcAft>
                      <a:spcPts val="0"/>
                    </a:spcAft>
                    <a:defRPr/>
                  </a:pPr>
                  <a:r>
                    <a:rPr lang="zh-CN" altLang="en-US" sz="1400">
                      <a:solidFill>
                        <a:schemeClr val="accent6">
                          <a:lumMod val="50000"/>
                        </a:schemeClr>
                      </a:solidFill>
                      <a:latin typeface="+mn-lt"/>
                      <a:ea typeface="+mn-ea"/>
                      <a:cs typeface="+mn-ea"/>
                      <a:sym typeface="+mn-lt"/>
                    </a:rPr>
                    <a:t> </a:t>
                  </a:r>
                  <a:r>
                    <a:rPr lang="zh-CN" altLang="en-US" sz="1400" dirty="0">
                      <a:solidFill>
                        <a:schemeClr val="accent6">
                          <a:lumMod val="50000"/>
                        </a:schemeClr>
                      </a:solidFill>
                      <a:latin typeface="+mn-lt"/>
                      <a:ea typeface="+mn-ea"/>
                      <a:cs typeface="+mn-ea"/>
                      <a:sym typeface="+mn-lt"/>
                    </a:rPr>
                    <a:t>第四十条 有下列情形之一的，用人单位在提前三十日以书面形式通知劳动者本人或者额外支付劳动者一个月工资后，可以解除劳动合同： </a:t>
                  </a:r>
                </a:p>
                <a:p>
                  <a:pPr fontAlgn="auto">
                    <a:lnSpc>
                      <a:spcPct val="150000"/>
                    </a:lnSpc>
                    <a:spcBef>
                      <a:spcPts val="0"/>
                    </a:spcBef>
                    <a:spcAft>
                      <a:spcPts val="0"/>
                    </a:spcAft>
                    <a:defRPr/>
                  </a:pPr>
                  <a:r>
                    <a:rPr lang="zh-CN" altLang="en-US" sz="1400" dirty="0">
                      <a:solidFill>
                        <a:schemeClr val="accent6">
                          <a:lumMod val="50000"/>
                        </a:schemeClr>
                      </a:solidFill>
                      <a:latin typeface="+mn-lt"/>
                      <a:ea typeface="+mn-ea"/>
                      <a:cs typeface="+mn-ea"/>
                      <a:sym typeface="+mn-lt"/>
                    </a:rPr>
                    <a:t>（一）劳动者患病或者非因工负伤，在规定的医疗期满后不能从事原工作也不能从事由用人单位另行安排的工作的；</a:t>
                  </a:r>
                </a:p>
                <a:p>
                  <a:pPr fontAlgn="auto">
                    <a:lnSpc>
                      <a:spcPct val="150000"/>
                    </a:lnSpc>
                    <a:spcBef>
                      <a:spcPts val="0"/>
                    </a:spcBef>
                    <a:spcAft>
                      <a:spcPts val="0"/>
                    </a:spcAft>
                    <a:defRPr/>
                  </a:pPr>
                  <a:r>
                    <a:rPr lang="zh-CN" altLang="en-US" sz="1400" dirty="0">
                      <a:solidFill>
                        <a:schemeClr val="accent6">
                          <a:lumMod val="50000"/>
                        </a:schemeClr>
                      </a:solidFill>
                      <a:latin typeface="+mn-lt"/>
                      <a:ea typeface="+mn-ea"/>
                      <a:cs typeface="+mn-ea"/>
                      <a:sym typeface="+mn-lt"/>
                    </a:rPr>
                    <a:t> （二）劳动者不能胜任工作，经过培训或者调整工作岗位，仍不能胜任工作的； </a:t>
                  </a:r>
                </a:p>
                <a:p>
                  <a:pPr fontAlgn="auto">
                    <a:lnSpc>
                      <a:spcPct val="150000"/>
                    </a:lnSpc>
                    <a:spcBef>
                      <a:spcPts val="0"/>
                    </a:spcBef>
                    <a:spcAft>
                      <a:spcPts val="0"/>
                    </a:spcAft>
                    <a:defRPr/>
                  </a:pPr>
                  <a:r>
                    <a:rPr lang="zh-CN" altLang="en-US" sz="1400" dirty="0">
                      <a:solidFill>
                        <a:schemeClr val="accent6">
                          <a:lumMod val="50000"/>
                        </a:schemeClr>
                      </a:solidFill>
                      <a:latin typeface="+mn-lt"/>
                      <a:ea typeface="+mn-ea"/>
                      <a:cs typeface="+mn-ea"/>
                      <a:sym typeface="+mn-lt"/>
                    </a:rPr>
                    <a:t>（三）劳动合同订立时所依据的客观情况发生重大变化，致使劳动合同无法履行，经用人单位与劳动者协商，未能就变更劳动合同内容达成协议的。</a:t>
                  </a:r>
                </a:p>
              </p:txBody>
            </p:sp>
            <p:sp>
              <p:nvSpPr>
                <p:cNvPr id="33" name="文本框 32">
                  <a:extLst>
                    <a:ext uri="{FF2B5EF4-FFF2-40B4-BE49-F238E27FC236}">
                      <a16:creationId xmlns="" xmlns:a16="http://schemas.microsoft.com/office/drawing/2014/main" id="{A8994B6E-590E-4236-9FB9-0054DEAFB69A}"/>
                    </a:ext>
                  </a:extLst>
                </p:cNvPr>
                <p:cNvSpPr txBox="1"/>
                <p:nvPr/>
              </p:nvSpPr>
              <p:spPr>
                <a:xfrm>
                  <a:off x="7123049" y="3504221"/>
                  <a:ext cx="3088813" cy="281980"/>
                </a:xfrm>
                <a:prstGeom prst="rect">
                  <a:avLst/>
                </a:prstGeom>
                <a:noFill/>
              </p:spPr>
              <p:txBody>
                <a:bodyPr wrap="square">
                  <a:spAutoFit/>
                </a:bodyPr>
                <a:lstStyle/>
                <a:p>
                  <a:pPr algn="ctr"/>
                  <a:r>
                    <a:rPr lang="zh-CN" altLang="en-US" b="1" dirty="0">
                      <a:solidFill>
                        <a:schemeClr val="accent2"/>
                      </a:solidFill>
                      <a:latin typeface="+mn-lt"/>
                      <a:ea typeface="+mn-ea"/>
                      <a:cs typeface="+mn-ea"/>
                      <a:sym typeface="+mn-lt"/>
                    </a:rPr>
                    <a:t>无过失性辞退</a:t>
                  </a:r>
                </a:p>
              </p:txBody>
            </p:sp>
          </p:grpSp>
          <p:sp>
            <p:nvSpPr>
              <p:cNvPr id="26" name="箭头: 下 25">
                <a:extLst>
                  <a:ext uri="{FF2B5EF4-FFF2-40B4-BE49-F238E27FC236}">
                    <a16:creationId xmlns="" xmlns:a16="http://schemas.microsoft.com/office/drawing/2014/main" id="{8FC93241-3D4C-49C8-910C-9DC4928E9497}"/>
                  </a:ext>
                </a:extLst>
              </p:cNvPr>
              <p:cNvSpPr/>
              <p:nvPr/>
            </p:nvSpPr>
            <p:spPr bwMode="auto">
              <a:xfrm rot="16200000">
                <a:off x="6113363" y="2455683"/>
                <a:ext cx="360040" cy="292678"/>
              </a:xfrm>
              <a:prstGeom prst="downArrow">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39" name="矩形 38">
              <a:extLst>
                <a:ext uri="{FF2B5EF4-FFF2-40B4-BE49-F238E27FC236}">
                  <a16:creationId xmlns="" xmlns:a16="http://schemas.microsoft.com/office/drawing/2014/main" id="{0B4C90C1-3085-4385-98F4-A3441FE36101}"/>
                </a:ext>
              </a:extLst>
            </p:cNvPr>
            <p:cNvSpPr/>
            <p:nvPr/>
          </p:nvSpPr>
          <p:spPr bwMode="auto">
            <a:xfrm>
              <a:off x="5996609" y="2233098"/>
              <a:ext cx="5497445" cy="3881588"/>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6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1322969710"/>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750"/>
                                        <p:tgtEl>
                                          <p:spTgt spid="12"/>
                                        </p:tgtEl>
                                      </p:cBhvr>
                                    </p:animEffect>
                                  </p:childTnLst>
                                </p:cTn>
                              </p:par>
                            </p:childTnLst>
                          </p:cTn>
                        </p:par>
                        <p:par>
                          <p:cTn id="8" fill="hold">
                            <p:stCondLst>
                              <p:cond delay="750"/>
                            </p:stCondLst>
                            <p:childTnLst>
                              <p:par>
                                <p:cTn id="9" presetID="6"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circle(in)">
                                      <p:cBhvr>
                                        <p:cTn id="11" dur="750"/>
                                        <p:tgtEl>
                                          <p:spTgt spid="11"/>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ircle(in)">
                                      <p:cBhvr>
                                        <p:cTn id="15"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11311061-4466-47B7-8A60-6FE4C986C97C}"/>
              </a:ext>
            </a:extLst>
          </p:cNvPr>
          <p:cNvGrpSpPr/>
          <p:nvPr/>
        </p:nvGrpSpPr>
        <p:grpSpPr>
          <a:xfrm>
            <a:off x="842353" y="1923900"/>
            <a:ext cx="6913006" cy="4216146"/>
            <a:chOff x="842353" y="1923900"/>
            <a:chExt cx="6913006" cy="4216146"/>
          </a:xfrm>
        </p:grpSpPr>
        <p:grpSp>
          <p:nvGrpSpPr>
            <p:cNvPr id="2" name="组合 1">
              <a:extLst>
                <a:ext uri="{FF2B5EF4-FFF2-40B4-BE49-F238E27FC236}">
                  <a16:creationId xmlns="" xmlns:a16="http://schemas.microsoft.com/office/drawing/2014/main" id="{7C167B2F-3C25-463B-8BA0-60AB0DB94349}"/>
                </a:ext>
              </a:extLst>
            </p:cNvPr>
            <p:cNvGrpSpPr/>
            <p:nvPr/>
          </p:nvGrpSpPr>
          <p:grpSpPr>
            <a:xfrm>
              <a:off x="914361" y="1985062"/>
              <a:ext cx="6768990" cy="4154984"/>
              <a:chOff x="4370983" y="2924944"/>
              <a:chExt cx="6768990" cy="4154984"/>
            </a:xfrm>
          </p:grpSpPr>
          <p:grpSp>
            <p:nvGrpSpPr>
              <p:cNvPr id="13" name="组合 12">
                <a:extLst>
                  <a:ext uri="{FF2B5EF4-FFF2-40B4-BE49-F238E27FC236}">
                    <a16:creationId xmlns="" xmlns:a16="http://schemas.microsoft.com/office/drawing/2014/main" id="{D221B4FA-9B8C-4A95-9C4E-24D21AC06E24}"/>
                  </a:ext>
                </a:extLst>
              </p:cNvPr>
              <p:cNvGrpSpPr/>
              <p:nvPr/>
            </p:nvGrpSpPr>
            <p:grpSpPr>
              <a:xfrm>
                <a:off x="4370983" y="2924944"/>
                <a:ext cx="6768990" cy="4154984"/>
                <a:chOff x="7981949" y="1896076"/>
                <a:chExt cx="5309352" cy="4154984"/>
              </a:xfrm>
            </p:grpSpPr>
            <p:sp>
              <p:nvSpPr>
                <p:cNvPr id="15" name="文本框 14">
                  <a:extLst>
                    <a:ext uri="{FF2B5EF4-FFF2-40B4-BE49-F238E27FC236}">
                      <a16:creationId xmlns="" xmlns:a16="http://schemas.microsoft.com/office/drawing/2014/main" id="{513E8BC2-C13A-4732-9804-A8F2C9BA6B98}"/>
                    </a:ext>
                  </a:extLst>
                </p:cNvPr>
                <p:cNvSpPr txBox="1"/>
                <p:nvPr/>
              </p:nvSpPr>
              <p:spPr>
                <a:xfrm>
                  <a:off x="8377312" y="1958792"/>
                  <a:ext cx="1050128" cy="369332"/>
                </a:xfrm>
                <a:prstGeom prst="rect">
                  <a:avLst/>
                </a:prstGeom>
                <a:noFill/>
              </p:spPr>
              <p:txBody>
                <a:bodyPr wrap="none" rtlCol="0">
                  <a:spAutoFit/>
                </a:bodyPr>
                <a:lstStyle/>
                <a:p>
                  <a:r>
                    <a:rPr lang="zh-CN" altLang="en-US" b="1" dirty="0">
                      <a:solidFill>
                        <a:schemeClr val="accent2"/>
                      </a:solidFill>
                      <a:latin typeface="+mn-lt"/>
                      <a:ea typeface="+mn-ea"/>
                      <a:cs typeface="+mn-ea"/>
                      <a:sym typeface="+mn-lt"/>
                    </a:rPr>
                    <a:t>经济性裁员</a:t>
                  </a:r>
                </a:p>
              </p:txBody>
            </p:sp>
            <p:sp>
              <p:nvSpPr>
                <p:cNvPr id="17" name="文本框 16">
                  <a:extLst>
                    <a:ext uri="{FF2B5EF4-FFF2-40B4-BE49-F238E27FC236}">
                      <a16:creationId xmlns="" xmlns:a16="http://schemas.microsoft.com/office/drawing/2014/main" id="{BA9274AE-8CF3-419F-B0DD-BFF85DFA5D79}"/>
                    </a:ext>
                  </a:extLst>
                </p:cNvPr>
                <p:cNvSpPr txBox="1"/>
                <p:nvPr/>
              </p:nvSpPr>
              <p:spPr>
                <a:xfrm>
                  <a:off x="7981949" y="1896076"/>
                  <a:ext cx="5309352" cy="4154984"/>
                </a:xfrm>
                <a:prstGeom prst="rect">
                  <a:avLst/>
                </a:prstGeom>
                <a:noFill/>
              </p:spPr>
              <p:txBody>
                <a:bodyPr wrap="square" rtlCol="0">
                  <a:spAutoFit/>
                </a:bodyPr>
                <a:lstStyle/>
                <a:p>
                  <a:pPr fontAlgn="auto">
                    <a:lnSpc>
                      <a:spcPct val="150000"/>
                    </a:lnSpc>
                    <a:spcBef>
                      <a:spcPts val="0"/>
                    </a:spcBef>
                    <a:spcAft>
                      <a:spcPts val="0"/>
                    </a:spcAft>
                    <a:defRPr/>
                  </a:pPr>
                  <a:r>
                    <a:rPr lang="zh-CN" altLang="en-US" sz="1600">
                      <a:solidFill>
                        <a:schemeClr val="accent6">
                          <a:lumMod val="50000"/>
                        </a:schemeClr>
                      </a:solidFill>
                      <a:latin typeface="+mn-lt"/>
                      <a:ea typeface="+mn-ea"/>
                      <a:cs typeface="+mn-ea"/>
                      <a:sym typeface="+mn-lt"/>
                    </a:rPr>
                    <a:t>                                      </a:t>
                  </a:r>
                  <a:endParaRPr lang="en-US" altLang="zh-CN" sz="1600">
                    <a:solidFill>
                      <a:schemeClr val="accent6">
                        <a:lumMod val="50000"/>
                      </a:schemeClr>
                    </a:solidFill>
                    <a:latin typeface="+mn-lt"/>
                    <a:ea typeface="+mn-ea"/>
                    <a:cs typeface="+mn-ea"/>
                    <a:sym typeface="+mn-lt"/>
                  </a:endParaRPr>
                </a:p>
                <a:p>
                  <a:pPr fontAlgn="auto">
                    <a:lnSpc>
                      <a:spcPct val="150000"/>
                    </a:lnSpc>
                    <a:spcBef>
                      <a:spcPts val="0"/>
                    </a:spcBef>
                    <a:spcAft>
                      <a:spcPts val="0"/>
                    </a:spcAft>
                    <a:defRPr/>
                  </a:pPr>
                  <a:r>
                    <a:rPr lang="zh-CN" altLang="en-US" sz="1600">
                      <a:solidFill>
                        <a:schemeClr val="accent6">
                          <a:lumMod val="50000"/>
                        </a:schemeClr>
                      </a:solidFill>
                      <a:latin typeface="+mn-lt"/>
                      <a:ea typeface="+mn-ea"/>
                      <a:cs typeface="+mn-ea"/>
                      <a:sym typeface="+mn-lt"/>
                    </a:rPr>
                    <a:t>第四十一</a:t>
                  </a:r>
                  <a:r>
                    <a:rPr lang="zh-CN" altLang="en-US" sz="1600" dirty="0">
                      <a:solidFill>
                        <a:schemeClr val="accent6">
                          <a:lumMod val="50000"/>
                        </a:schemeClr>
                      </a:solidFill>
                      <a:latin typeface="+mn-lt"/>
                      <a:ea typeface="+mn-ea"/>
                      <a:cs typeface="+mn-ea"/>
                      <a:sym typeface="+mn-lt"/>
                    </a:rPr>
                    <a:t>条　有下列情形之一，需要裁减人员二十人以上或者裁减不足二十人但占企业职工总数百分之十以上的，用人单位提前三十日向工会或者全体职工说明情况，听取工会或者职工的意见后，裁减人员方案经向劳动行政部门报告，可以裁减人员：</a:t>
                  </a:r>
                </a:p>
                <a:p>
                  <a:pPr fontAlgn="auto">
                    <a:lnSpc>
                      <a:spcPct val="150000"/>
                    </a:lnSpc>
                    <a:spcBef>
                      <a:spcPts val="0"/>
                    </a:spcBef>
                    <a:spcAft>
                      <a:spcPts val="0"/>
                    </a:spcAft>
                    <a:defRPr/>
                  </a:pPr>
                  <a:r>
                    <a:rPr lang="zh-CN" altLang="en-US" sz="1600" dirty="0">
                      <a:solidFill>
                        <a:schemeClr val="accent6">
                          <a:lumMod val="50000"/>
                        </a:schemeClr>
                      </a:solidFill>
                      <a:latin typeface="+mn-lt"/>
                      <a:ea typeface="+mn-ea"/>
                      <a:cs typeface="+mn-ea"/>
                      <a:sym typeface="+mn-lt"/>
                    </a:rPr>
                    <a:t>（一）依照企业破产法规定进行重整的；</a:t>
                  </a:r>
                </a:p>
                <a:p>
                  <a:pPr fontAlgn="auto">
                    <a:lnSpc>
                      <a:spcPct val="150000"/>
                    </a:lnSpc>
                    <a:spcBef>
                      <a:spcPts val="0"/>
                    </a:spcBef>
                    <a:spcAft>
                      <a:spcPts val="0"/>
                    </a:spcAft>
                    <a:defRPr/>
                  </a:pPr>
                  <a:r>
                    <a:rPr lang="zh-CN" altLang="en-US" sz="1600" dirty="0">
                      <a:solidFill>
                        <a:schemeClr val="accent6">
                          <a:lumMod val="50000"/>
                        </a:schemeClr>
                      </a:solidFill>
                      <a:latin typeface="+mn-lt"/>
                      <a:ea typeface="+mn-ea"/>
                      <a:cs typeface="+mn-ea"/>
                      <a:sym typeface="+mn-lt"/>
                    </a:rPr>
                    <a:t>（二）生产经营发生严重困难的；</a:t>
                  </a:r>
                </a:p>
                <a:p>
                  <a:pPr fontAlgn="auto">
                    <a:lnSpc>
                      <a:spcPct val="150000"/>
                    </a:lnSpc>
                    <a:spcBef>
                      <a:spcPts val="0"/>
                    </a:spcBef>
                    <a:spcAft>
                      <a:spcPts val="0"/>
                    </a:spcAft>
                    <a:defRPr/>
                  </a:pPr>
                  <a:r>
                    <a:rPr lang="zh-CN" altLang="en-US" sz="1600" dirty="0">
                      <a:solidFill>
                        <a:schemeClr val="accent6">
                          <a:lumMod val="50000"/>
                        </a:schemeClr>
                      </a:solidFill>
                      <a:latin typeface="+mn-lt"/>
                      <a:ea typeface="+mn-ea"/>
                      <a:cs typeface="+mn-ea"/>
                      <a:sym typeface="+mn-lt"/>
                    </a:rPr>
                    <a:t>（三）企业转产、重大技术革新或者经营方式调整，经变更劳动合同后，仍需裁减人员的；</a:t>
                  </a:r>
                </a:p>
                <a:p>
                  <a:pPr fontAlgn="auto">
                    <a:lnSpc>
                      <a:spcPct val="150000"/>
                    </a:lnSpc>
                    <a:spcBef>
                      <a:spcPts val="0"/>
                    </a:spcBef>
                    <a:spcAft>
                      <a:spcPts val="0"/>
                    </a:spcAft>
                    <a:defRPr/>
                  </a:pPr>
                  <a:r>
                    <a:rPr lang="zh-CN" altLang="en-US" sz="1600" dirty="0">
                      <a:solidFill>
                        <a:schemeClr val="accent6">
                          <a:lumMod val="50000"/>
                        </a:schemeClr>
                      </a:solidFill>
                      <a:latin typeface="+mn-lt"/>
                      <a:ea typeface="+mn-ea"/>
                      <a:cs typeface="+mn-ea"/>
                      <a:sym typeface="+mn-lt"/>
                    </a:rPr>
                    <a:t>（四）其他因劳动合同订立时所依据的客观经济情况发生重大变化，致使劳动合同无法履行的。</a:t>
                  </a:r>
                </a:p>
              </p:txBody>
            </p:sp>
          </p:grpSp>
          <p:sp>
            <p:nvSpPr>
              <p:cNvPr id="8" name="箭头: 下 7">
                <a:extLst>
                  <a:ext uri="{FF2B5EF4-FFF2-40B4-BE49-F238E27FC236}">
                    <a16:creationId xmlns="" xmlns:a16="http://schemas.microsoft.com/office/drawing/2014/main" id="{013EE327-EDFE-46AB-8B8C-2A223D06CE09}"/>
                  </a:ext>
                </a:extLst>
              </p:cNvPr>
              <p:cNvSpPr/>
              <p:nvPr/>
            </p:nvSpPr>
            <p:spPr bwMode="auto">
              <a:xfrm rot="16200000">
                <a:off x="4451507" y="3057610"/>
                <a:ext cx="360040" cy="292678"/>
              </a:xfrm>
              <a:prstGeom prst="downArrow">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10" name="矩形 9">
              <a:extLst>
                <a:ext uri="{FF2B5EF4-FFF2-40B4-BE49-F238E27FC236}">
                  <a16:creationId xmlns="" xmlns:a16="http://schemas.microsoft.com/office/drawing/2014/main" id="{80D73F89-6EAB-4F1C-9E71-1A936060ACD4}"/>
                </a:ext>
              </a:extLst>
            </p:cNvPr>
            <p:cNvSpPr/>
            <p:nvPr/>
          </p:nvSpPr>
          <p:spPr bwMode="auto">
            <a:xfrm>
              <a:off x="842353" y="1923900"/>
              <a:ext cx="6913006" cy="4216146"/>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12" name="图片 11" descr="徽标&#10;&#10;描述已自动生成">
            <a:extLst>
              <a:ext uri="{FF2B5EF4-FFF2-40B4-BE49-F238E27FC236}">
                <a16:creationId xmlns="" xmlns:a16="http://schemas.microsoft.com/office/drawing/2014/main" id="{4799EDAB-1456-4BB8-AF25-A56236DEE1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2679" y="2348880"/>
            <a:ext cx="2661851" cy="2852740"/>
          </a:xfrm>
          <a:prstGeom prst="rect">
            <a:avLst/>
          </a:prstGeom>
        </p:spPr>
      </p:pic>
    </p:spTree>
    <p:extLst>
      <p:ext uri="{BB962C8B-B14F-4D97-AF65-F5344CB8AC3E}">
        <p14:creationId xmlns:p14="http://schemas.microsoft.com/office/powerpoint/2010/main" val="1153435727"/>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ppt_w</p:attrName>
                                        </p:attrNameLst>
                                      </p:cBhvr>
                                      <p:tavLst>
                                        <p:tav tm="0">
                                          <p:val>
                                            <p:fltVal val="0"/>
                                          </p:val>
                                        </p:tav>
                                        <p:tav tm="100000">
                                          <p:val>
                                            <p:strVal val="#ppt_w"/>
                                          </p:val>
                                        </p:tav>
                                      </p:tavLst>
                                    </p:anim>
                                    <p:anim calcmode="lin" valueType="num">
                                      <p:cBhvr>
                                        <p:cTn id="8" dur="750" fill="hold"/>
                                        <p:tgtEl>
                                          <p:spTgt spid="12"/>
                                        </p:tgtEl>
                                        <p:attrNameLst>
                                          <p:attrName>ppt_h</p:attrName>
                                        </p:attrNameLst>
                                      </p:cBhvr>
                                      <p:tavLst>
                                        <p:tav tm="0">
                                          <p:val>
                                            <p:fltVal val="0"/>
                                          </p:val>
                                        </p:tav>
                                        <p:tav tm="100000">
                                          <p:val>
                                            <p:strVal val="#ppt_h"/>
                                          </p:val>
                                        </p:tav>
                                      </p:tavLst>
                                    </p:anim>
                                    <p:anim calcmode="lin" valueType="num">
                                      <p:cBhvr>
                                        <p:cTn id="9" dur="750" fill="hold"/>
                                        <p:tgtEl>
                                          <p:spTgt spid="12"/>
                                        </p:tgtEl>
                                        <p:attrNameLst>
                                          <p:attrName>style.rotation</p:attrName>
                                        </p:attrNameLst>
                                      </p:cBhvr>
                                      <p:tavLst>
                                        <p:tav tm="0">
                                          <p:val>
                                            <p:fltVal val="90"/>
                                          </p:val>
                                        </p:tav>
                                        <p:tav tm="100000">
                                          <p:val>
                                            <p:fltVal val="0"/>
                                          </p:val>
                                        </p:tav>
                                      </p:tavLst>
                                    </p:anim>
                                    <p:animEffect transition="in" filter="fade">
                                      <p:cBhvr>
                                        <p:cTn id="10" dur="750"/>
                                        <p:tgtEl>
                                          <p:spTgt spid="12"/>
                                        </p:tgtEl>
                                      </p:cBhvr>
                                    </p:animEffect>
                                  </p:childTnLst>
                                </p:cTn>
                              </p:par>
                            </p:childTnLst>
                          </p:cTn>
                        </p:par>
                        <p:par>
                          <p:cTn id="11" fill="hold">
                            <p:stCondLst>
                              <p:cond delay="750"/>
                            </p:stCondLst>
                            <p:childTnLst>
                              <p:par>
                                <p:cTn id="12" presetID="6" presetClass="entr" presetSubtype="32"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out)">
                                      <p:cBhvr>
                                        <p:cTn id="14"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PA_库_文本框 26">
            <a:extLst>
              <a:ext uri="{FF2B5EF4-FFF2-40B4-BE49-F238E27FC236}">
                <a16:creationId xmlns="" xmlns:a16="http://schemas.microsoft.com/office/drawing/2014/main" id="{D050FD57-6E85-4070-A7EA-5DAF60778FEA}"/>
              </a:ext>
            </a:extLst>
          </p:cNvPr>
          <p:cNvSpPr txBox="1"/>
          <p:nvPr>
            <p:custDataLst>
              <p:tags r:id="rId1"/>
            </p:custDataLst>
          </p:nvPr>
        </p:nvSpPr>
        <p:spPr bwMode="auto">
          <a:xfrm>
            <a:off x="1706687" y="1846501"/>
            <a:ext cx="2880320" cy="1353289"/>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Autofit/>
          </a:bodyPr>
          <a:lstStyle/>
          <a:p>
            <a:pPr lvl="0" algn="ctr">
              <a:lnSpc>
                <a:spcPct val="150000"/>
              </a:lnSpc>
              <a:defRPr/>
            </a:pPr>
            <a:r>
              <a:rPr lang="zh-CN" altLang="en-US" sz="2000" b="1" dirty="0">
                <a:solidFill>
                  <a:schemeClr val="accent2"/>
                </a:solidFill>
                <a:latin typeface="+mn-lt"/>
                <a:ea typeface="+mn-ea"/>
                <a:cs typeface="+mn-ea"/>
                <a:sym typeface="+mn-lt"/>
              </a:rPr>
              <a:t>裁减人员时应当优先留用</a:t>
            </a:r>
            <a:endParaRPr lang="en-US" altLang="zh-CN" sz="2000" b="1" dirty="0">
              <a:solidFill>
                <a:schemeClr val="accent2"/>
              </a:solidFill>
              <a:latin typeface="+mn-lt"/>
              <a:ea typeface="+mn-ea"/>
              <a:cs typeface="+mn-ea"/>
              <a:sym typeface="+mn-lt"/>
            </a:endParaRPr>
          </a:p>
          <a:p>
            <a:pPr lvl="0" algn="ctr">
              <a:lnSpc>
                <a:spcPct val="150000"/>
              </a:lnSpc>
              <a:defRPr/>
            </a:pPr>
            <a:r>
              <a:rPr lang="zh-CN" altLang="en-US" sz="2000" b="1" dirty="0">
                <a:solidFill>
                  <a:schemeClr val="accent2"/>
                </a:solidFill>
                <a:latin typeface="+mn-lt"/>
                <a:ea typeface="+mn-ea"/>
                <a:cs typeface="+mn-ea"/>
                <a:sym typeface="+mn-lt"/>
              </a:rPr>
              <a:t>下列人员：</a:t>
            </a:r>
          </a:p>
        </p:txBody>
      </p:sp>
      <p:sp>
        <p:nvSpPr>
          <p:cNvPr id="40" name="PA-文本框 38">
            <a:extLst>
              <a:ext uri="{FF2B5EF4-FFF2-40B4-BE49-F238E27FC236}">
                <a16:creationId xmlns="" xmlns:a16="http://schemas.microsoft.com/office/drawing/2014/main" id="{58DA30EA-C411-4C09-8AFD-9956D02A8164}"/>
              </a:ext>
            </a:extLst>
          </p:cNvPr>
          <p:cNvSpPr txBox="1"/>
          <p:nvPr>
            <p:custDataLst>
              <p:tags r:id="rId2"/>
            </p:custDataLst>
          </p:nvPr>
        </p:nvSpPr>
        <p:spPr>
          <a:xfrm>
            <a:off x="5857368" y="4674889"/>
            <a:ext cx="5078014" cy="1160959"/>
          </a:xfrm>
          <a:prstGeom prst="rect">
            <a:avLst/>
          </a:prstGeom>
          <a:noFill/>
        </p:spPr>
        <p:txBody>
          <a:bodyPr wrap="square" rtlCol="0">
            <a:spAutoFit/>
          </a:bodyPr>
          <a:lstStyle/>
          <a:p>
            <a:pPr lvl="0" fontAlgn="auto">
              <a:lnSpc>
                <a:spcPct val="150000"/>
              </a:lnSpc>
              <a:spcBef>
                <a:spcPts val="0"/>
              </a:spcBef>
              <a:spcAft>
                <a:spcPts val="0"/>
              </a:spcAft>
              <a:defRPr/>
            </a:pPr>
            <a:r>
              <a:rPr lang="zh-CN" altLang="en-US" sz="1600" dirty="0">
                <a:solidFill>
                  <a:schemeClr val="accent6">
                    <a:lumMod val="50000"/>
                  </a:schemeClr>
                </a:solidFill>
                <a:latin typeface="+mn-lt"/>
                <a:ea typeface="+mn-ea"/>
                <a:cs typeface="+mn-ea"/>
                <a:sym typeface="+mn-lt"/>
              </a:rPr>
              <a:t>用人单位依照本条第一款规定裁减人员，在六个月内重新招用人员的，应当通知被裁减的人员，并在同等条件下优先招用被裁减的人员</a:t>
            </a:r>
          </a:p>
        </p:txBody>
      </p:sp>
      <p:grpSp>
        <p:nvGrpSpPr>
          <p:cNvPr id="8" name="组合 7">
            <a:extLst>
              <a:ext uri="{FF2B5EF4-FFF2-40B4-BE49-F238E27FC236}">
                <a16:creationId xmlns="" xmlns:a16="http://schemas.microsoft.com/office/drawing/2014/main" id="{2704F391-3246-4320-BF4D-BA6BEA40E858}"/>
              </a:ext>
            </a:extLst>
          </p:cNvPr>
          <p:cNvGrpSpPr/>
          <p:nvPr/>
        </p:nvGrpSpPr>
        <p:grpSpPr>
          <a:xfrm>
            <a:off x="1262967" y="2947185"/>
            <a:ext cx="4355678" cy="2888663"/>
            <a:chOff x="1262967" y="2947185"/>
            <a:chExt cx="4355678" cy="2888663"/>
          </a:xfrm>
        </p:grpSpPr>
        <p:grpSp>
          <p:nvGrpSpPr>
            <p:cNvPr id="6" name="组合 5">
              <a:extLst>
                <a:ext uri="{FF2B5EF4-FFF2-40B4-BE49-F238E27FC236}">
                  <a16:creationId xmlns="" xmlns:a16="http://schemas.microsoft.com/office/drawing/2014/main" id="{62310F83-1067-4EF7-849C-8D3718E250CD}"/>
                </a:ext>
              </a:extLst>
            </p:cNvPr>
            <p:cNvGrpSpPr/>
            <p:nvPr/>
          </p:nvGrpSpPr>
          <p:grpSpPr>
            <a:xfrm>
              <a:off x="1262968" y="5013861"/>
              <a:ext cx="4116128" cy="821987"/>
              <a:chOff x="1262968" y="5013861"/>
              <a:chExt cx="4116128" cy="821987"/>
            </a:xfrm>
          </p:grpSpPr>
          <p:sp>
            <p:nvSpPr>
              <p:cNvPr id="39" name="PA-文本框 38">
                <a:extLst>
                  <a:ext uri="{FF2B5EF4-FFF2-40B4-BE49-F238E27FC236}">
                    <a16:creationId xmlns="" xmlns:a16="http://schemas.microsoft.com/office/drawing/2014/main" id="{F984CA2B-EA95-41C1-90B3-2CF5FF280A37}"/>
                  </a:ext>
                </a:extLst>
              </p:cNvPr>
              <p:cNvSpPr txBox="1"/>
              <p:nvPr>
                <p:custDataLst>
                  <p:tags r:id="rId3"/>
                </p:custDataLst>
              </p:nvPr>
            </p:nvSpPr>
            <p:spPr>
              <a:xfrm>
                <a:off x="1370173" y="5013861"/>
                <a:ext cx="4008922" cy="791627"/>
              </a:xfrm>
              <a:prstGeom prst="rect">
                <a:avLst/>
              </a:prstGeom>
              <a:noFill/>
            </p:spPr>
            <p:txBody>
              <a:bodyPr wrap="square" rtlCol="0">
                <a:spAutoFit/>
              </a:bodyPr>
              <a:lstStyle/>
              <a:p>
                <a:pPr fontAlgn="auto">
                  <a:lnSpc>
                    <a:spcPct val="150000"/>
                  </a:lnSpc>
                  <a:spcBef>
                    <a:spcPts val="0"/>
                  </a:spcBef>
                  <a:spcAft>
                    <a:spcPts val="0"/>
                  </a:spcAft>
                  <a:defRPr/>
                </a:pPr>
                <a:r>
                  <a:rPr lang="zh-CN" altLang="en-US" sz="1600" dirty="0">
                    <a:solidFill>
                      <a:schemeClr val="accent6">
                        <a:lumMod val="50000"/>
                      </a:schemeClr>
                    </a:solidFill>
                    <a:latin typeface="+mn-lt"/>
                    <a:ea typeface="+mn-ea"/>
                    <a:cs typeface="+mn-ea"/>
                    <a:sym typeface="+mn-lt"/>
                  </a:rPr>
                  <a:t>三）家庭无其他就业人员，有需要扶养的老人或者未成年人的。</a:t>
                </a:r>
              </a:p>
            </p:txBody>
          </p:sp>
          <p:sp>
            <p:nvSpPr>
              <p:cNvPr id="12" name="矩形 11">
                <a:extLst>
                  <a:ext uri="{FF2B5EF4-FFF2-40B4-BE49-F238E27FC236}">
                    <a16:creationId xmlns="" xmlns:a16="http://schemas.microsoft.com/office/drawing/2014/main" id="{E111477A-B4FA-4F41-80BE-26B4BBD24B17}"/>
                  </a:ext>
                </a:extLst>
              </p:cNvPr>
              <p:cNvSpPr/>
              <p:nvPr/>
            </p:nvSpPr>
            <p:spPr bwMode="auto">
              <a:xfrm>
                <a:off x="1262968" y="5044221"/>
                <a:ext cx="4116128" cy="79162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5" name="组合 4">
              <a:extLst>
                <a:ext uri="{FF2B5EF4-FFF2-40B4-BE49-F238E27FC236}">
                  <a16:creationId xmlns="" xmlns:a16="http://schemas.microsoft.com/office/drawing/2014/main" id="{0B2E979F-ADCD-486B-B78A-BCBC38F58AA1}"/>
                </a:ext>
              </a:extLst>
            </p:cNvPr>
            <p:cNvGrpSpPr/>
            <p:nvPr/>
          </p:nvGrpSpPr>
          <p:grpSpPr>
            <a:xfrm>
              <a:off x="1262967" y="3980523"/>
              <a:ext cx="4355678" cy="791627"/>
              <a:chOff x="1262967" y="4163828"/>
              <a:chExt cx="4355678" cy="791627"/>
            </a:xfrm>
          </p:grpSpPr>
          <p:sp>
            <p:nvSpPr>
              <p:cNvPr id="11" name="文本框 10">
                <a:extLst>
                  <a:ext uri="{FF2B5EF4-FFF2-40B4-BE49-F238E27FC236}">
                    <a16:creationId xmlns="" xmlns:a16="http://schemas.microsoft.com/office/drawing/2014/main" id="{4CDA82F9-846E-4D6A-A56D-9843B5340B0D}"/>
                  </a:ext>
                </a:extLst>
              </p:cNvPr>
              <p:cNvSpPr txBox="1"/>
              <p:nvPr/>
            </p:nvSpPr>
            <p:spPr>
              <a:xfrm>
                <a:off x="1370173" y="4417590"/>
                <a:ext cx="4248472" cy="338554"/>
              </a:xfrm>
              <a:prstGeom prst="rect">
                <a:avLst/>
              </a:prstGeom>
              <a:noFill/>
            </p:spPr>
            <p:txBody>
              <a:bodyPr wrap="square">
                <a:spAutoFit/>
              </a:bodyPr>
              <a:lstStyle/>
              <a:p>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二）与本单位订立无固定期限劳动合同的</a:t>
                </a:r>
                <a:endParaRPr lang="zh-CN" altLang="en-US" dirty="0"/>
              </a:p>
            </p:txBody>
          </p:sp>
          <p:sp>
            <p:nvSpPr>
              <p:cNvPr id="13" name="矩形 12">
                <a:extLst>
                  <a:ext uri="{FF2B5EF4-FFF2-40B4-BE49-F238E27FC236}">
                    <a16:creationId xmlns="" xmlns:a16="http://schemas.microsoft.com/office/drawing/2014/main" id="{BE8225EB-0AA9-4BD6-8176-14D0C54B42E2}"/>
                  </a:ext>
                </a:extLst>
              </p:cNvPr>
              <p:cNvSpPr/>
              <p:nvPr/>
            </p:nvSpPr>
            <p:spPr bwMode="auto">
              <a:xfrm>
                <a:off x="1262967" y="4163828"/>
                <a:ext cx="4116128" cy="79162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4" name="组合 3">
              <a:extLst>
                <a:ext uri="{FF2B5EF4-FFF2-40B4-BE49-F238E27FC236}">
                  <a16:creationId xmlns="" xmlns:a16="http://schemas.microsoft.com/office/drawing/2014/main" id="{182A0368-4D7E-4998-AFB8-1CB873A4A750}"/>
                </a:ext>
              </a:extLst>
            </p:cNvPr>
            <p:cNvGrpSpPr/>
            <p:nvPr/>
          </p:nvGrpSpPr>
          <p:grpSpPr>
            <a:xfrm>
              <a:off x="1262967" y="2947185"/>
              <a:ext cx="4116128" cy="791627"/>
              <a:chOff x="1262967" y="3214970"/>
              <a:chExt cx="4116128" cy="791627"/>
            </a:xfrm>
          </p:grpSpPr>
          <p:sp>
            <p:nvSpPr>
              <p:cNvPr id="10" name="文本框 9">
                <a:extLst>
                  <a:ext uri="{FF2B5EF4-FFF2-40B4-BE49-F238E27FC236}">
                    <a16:creationId xmlns="" xmlns:a16="http://schemas.microsoft.com/office/drawing/2014/main" id="{C5AC9A8D-75A4-4F47-AD93-BC2BBE9FD9C3}"/>
                  </a:ext>
                </a:extLst>
              </p:cNvPr>
              <p:cNvSpPr txBox="1"/>
              <p:nvPr/>
            </p:nvSpPr>
            <p:spPr>
              <a:xfrm>
                <a:off x="1342989" y="3344274"/>
                <a:ext cx="4036106" cy="584775"/>
              </a:xfrm>
              <a:prstGeom prst="rect">
                <a:avLst/>
              </a:prstGeom>
              <a:noFill/>
            </p:spPr>
            <p:txBody>
              <a:bodyPr wrap="square">
                <a:spAutoFit/>
              </a:bodyPr>
              <a:lstStyle/>
              <a:p>
                <a:r>
                  <a:rPr kumimoji="0" lang="zh-CN" altLang="en-US" sz="1600" b="0" i="0" u="none" strike="noStrike" kern="1200" cap="none" spc="0" normalizeH="0" baseline="0" noProof="0" dirty="0">
                    <a:ln>
                      <a:noFill/>
                    </a:ln>
                    <a:solidFill>
                      <a:srgbClr val="161615">
                        <a:lumMod val="50000"/>
                      </a:srgbClr>
                    </a:solidFill>
                    <a:effectLst/>
                    <a:uLnTx/>
                    <a:uFillTx/>
                    <a:latin typeface="Adobe Arabic"/>
                    <a:ea typeface="微软雅黑"/>
                    <a:cs typeface="+mn-ea"/>
                    <a:sym typeface="+mn-lt"/>
                  </a:rPr>
                  <a:t>一）与本单位订立较长期限的固定期限劳动合同的</a:t>
                </a:r>
                <a:endParaRPr lang="zh-CN" altLang="en-US" dirty="0"/>
              </a:p>
            </p:txBody>
          </p:sp>
          <p:sp>
            <p:nvSpPr>
              <p:cNvPr id="15" name="矩形 14">
                <a:extLst>
                  <a:ext uri="{FF2B5EF4-FFF2-40B4-BE49-F238E27FC236}">
                    <a16:creationId xmlns="" xmlns:a16="http://schemas.microsoft.com/office/drawing/2014/main" id="{4DF60C38-27B3-457E-847C-72E943468456}"/>
                  </a:ext>
                </a:extLst>
              </p:cNvPr>
              <p:cNvSpPr/>
              <p:nvPr/>
            </p:nvSpPr>
            <p:spPr bwMode="auto">
              <a:xfrm>
                <a:off x="1262967" y="3214970"/>
                <a:ext cx="4116128" cy="79162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7" name="箭头: 下 6">
              <a:extLst>
                <a:ext uri="{FF2B5EF4-FFF2-40B4-BE49-F238E27FC236}">
                  <a16:creationId xmlns="" xmlns:a16="http://schemas.microsoft.com/office/drawing/2014/main" id="{8F1957CE-0F9B-498F-A324-DF5A4634FADD}"/>
                </a:ext>
              </a:extLst>
            </p:cNvPr>
            <p:cNvSpPr/>
            <p:nvPr/>
          </p:nvSpPr>
          <p:spPr bwMode="auto">
            <a:xfrm>
              <a:off x="3002831" y="3745869"/>
              <a:ext cx="144016" cy="240679"/>
            </a:xfrm>
            <a:prstGeom prst="downArrow">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9" name="箭头: 下 18">
              <a:extLst>
                <a:ext uri="{FF2B5EF4-FFF2-40B4-BE49-F238E27FC236}">
                  <a16:creationId xmlns="" xmlns:a16="http://schemas.microsoft.com/office/drawing/2014/main" id="{E438EBCF-78D2-49CD-8F4D-26D82B94E1FD}"/>
                </a:ext>
              </a:extLst>
            </p:cNvPr>
            <p:cNvSpPr/>
            <p:nvPr/>
          </p:nvSpPr>
          <p:spPr bwMode="auto">
            <a:xfrm>
              <a:off x="3002831" y="4766125"/>
              <a:ext cx="144016" cy="240679"/>
            </a:xfrm>
            <a:prstGeom prst="downArrow">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22" name="图片 21">
            <a:extLst>
              <a:ext uri="{FF2B5EF4-FFF2-40B4-BE49-F238E27FC236}">
                <a16:creationId xmlns="" xmlns:a16="http://schemas.microsoft.com/office/drawing/2014/main" id="{F200C6C0-28E1-49BA-AE61-61B9FD95D4C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40155" y="1371477"/>
            <a:ext cx="3347452" cy="3347452"/>
          </a:xfrm>
          <a:prstGeom prst="rect">
            <a:avLst/>
          </a:prstGeom>
        </p:spPr>
      </p:pic>
    </p:spTree>
    <p:extLst>
      <p:ext uri="{BB962C8B-B14F-4D97-AF65-F5344CB8AC3E}">
        <p14:creationId xmlns:p14="http://schemas.microsoft.com/office/powerpoint/2010/main" val="2170912077"/>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barn(inVertical)">
                                      <p:cBhvr>
                                        <p:cTn id="7" dur="750"/>
                                        <p:tgtEl>
                                          <p:spTgt spid="32"/>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750"/>
                                        <p:tgtEl>
                                          <p:spTgt spid="8"/>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750" fill="hold"/>
                                        <p:tgtEl>
                                          <p:spTgt spid="22"/>
                                        </p:tgtEl>
                                        <p:attrNameLst>
                                          <p:attrName>ppt_w</p:attrName>
                                        </p:attrNameLst>
                                      </p:cBhvr>
                                      <p:tavLst>
                                        <p:tav tm="0">
                                          <p:val>
                                            <p:fltVal val="0"/>
                                          </p:val>
                                        </p:tav>
                                        <p:tav tm="100000">
                                          <p:val>
                                            <p:strVal val="#ppt_w"/>
                                          </p:val>
                                        </p:tav>
                                      </p:tavLst>
                                    </p:anim>
                                    <p:anim calcmode="lin" valueType="num">
                                      <p:cBhvr>
                                        <p:cTn id="16" dur="750" fill="hold"/>
                                        <p:tgtEl>
                                          <p:spTgt spid="22"/>
                                        </p:tgtEl>
                                        <p:attrNameLst>
                                          <p:attrName>ppt_h</p:attrName>
                                        </p:attrNameLst>
                                      </p:cBhvr>
                                      <p:tavLst>
                                        <p:tav tm="0">
                                          <p:val>
                                            <p:fltVal val="0"/>
                                          </p:val>
                                        </p:tav>
                                        <p:tav tm="100000">
                                          <p:val>
                                            <p:strVal val="#ppt_h"/>
                                          </p:val>
                                        </p:tav>
                                      </p:tavLst>
                                    </p:anim>
                                    <p:animEffect transition="in" filter="fade">
                                      <p:cBhvr>
                                        <p:cTn id="17" dur="750"/>
                                        <p:tgtEl>
                                          <p:spTgt spid="22"/>
                                        </p:tgtEl>
                                      </p:cBhvr>
                                    </p:animEffect>
                                  </p:childTnLst>
                                </p:cTn>
                              </p:par>
                            </p:childTnLst>
                          </p:cTn>
                        </p:par>
                        <p:par>
                          <p:cTn id="18" fill="hold">
                            <p:stCondLst>
                              <p:cond delay="2250"/>
                            </p:stCondLst>
                            <p:childTnLst>
                              <p:par>
                                <p:cTn id="19" presetID="53" presetClass="entr" presetSubtype="16" fill="hold" grpId="0"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750" fill="hold"/>
                                        <p:tgtEl>
                                          <p:spTgt spid="40"/>
                                        </p:tgtEl>
                                        <p:attrNameLst>
                                          <p:attrName>ppt_w</p:attrName>
                                        </p:attrNameLst>
                                      </p:cBhvr>
                                      <p:tavLst>
                                        <p:tav tm="0">
                                          <p:val>
                                            <p:fltVal val="0"/>
                                          </p:val>
                                        </p:tav>
                                        <p:tav tm="100000">
                                          <p:val>
                                            <p:strVal val="#ppt_w"/>
                                          </p:val>
                                        </p:tav>
                                      </p:tavLst>
                                    </p:anim>
                                    <p:anim calcmode="lin" valueType="num">
                                      <p:cBhvr>
                                        <p:cTn id="22" dur="750" fill="hold"/>
                                        <p:tgtEl>
                                          <p:spTgt spid="40"/>
                                        </p:tgtEl>
                                        <p:attrNameLst>
                                          <p:attrName>ppt_h</p:attrName>
                                        </p:attrNameLst>
                                      </p:cBhvr>
                                      <p:tavLst>
                                        <p:tav tm="0">
                                          <p:val>
                                            <p:fltVal val="0"/>
                                          </p:val>
                                        </p:tav>
                                        <p:tav tm="100000">
                                          <p:val>
                                            <p:strVal val="#ppt_h"/>
                                          </p:val>
                                        </p:tav>
                                      </p:tavLst>
                                    </p:anim>
                                    <p:animEffect transition="in" filter="fade">
                                      <p:cBhvr>
                                        <p:cTn id="23"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71D5A565-28B9-43CC-94B5-51EE99C9380B}"/>
              </a:ext>
            </a:extLst>
          </p:cNvPr>
          <p:cNvSpPr txBox="1"/>
          <p:nvPr/>
        </p:nvSpPr>
        <p:spPr>
          <a:xfrm>
            <a:off x="5648318" y="868495"/>
            <a:ext cx="901714" cy="749107"/>
          </a:xfrm>
          <a:prstGeom prst="rect">
            <a:avLst/>
          </a:prstGeom>
          <a:noFill/>
          <a:ln w="117475">
            <a:noFill/>
          </a:ln>
        </p:spPr>
        <p:txBody>
          <a:bodyPr wrap="none" rtlCol="0">
            <a:prstTxWarp prst="textPlain">
              <a:avLst/>
            </a:prstTxWarp>
            <a:spAutoFit/>
          </a:bodyPr>
          <a:lstStyle/>
          <a:p>
            <a:pPr defTabSz="457200" fontAlgn="auto">
              <a:spcBef>
                <a:spcPts val="0"/>
              </a:spcBef>
              <a:spcAft>
                <a:spcPts val="0"/>
              </a:spcAft>
              <a:defRPr/>
            </a:pPr>
            <a:r>
              <a:rPr lang="en-US" altLang="zh-CN" sz="1200" spc="100">
                <a:solidFill>
                  <a:prstClr val="white"/>
                </a:solidFill>
                <a:latin typeface="汉仪雅酷黑 75W" panose="020B0804020202020204" pitchFamily="34" charset="-122"/>
                <a:ea typeface="汉仪雅酷黑 75W" panose="020B0804020202020204" pitchFamily="34" charset="-122"/>
                <a:cs typeface="+mn-ea"/>
                <a:sym typeface="+mn-lt"/>
              </a:rPr>
              <a:t>04</a:t>
            </a:r>
            <a:endParaRPr lang="zh-CN" altLang="en-US" sz="1200" spc="100" dirty="0">
              <a:solidFill>
                <a:prstClr val="white"/>
              </a:solidFill>
              <a:latin typeface="汉仪雅酷黑 75W" panose="020B0804020202020204" pitchFamily="34" charset="-122"/>
              <a:ea typeface="汉仪雅酷黑 75W" panose="020B0804020202020204" pitchFamily="34" charset="-122"/>
              <a:cs typeface="+mn-ea"/>
              <a:sym typeface="+mn-lt"/>
            </a:endParaRPr>
          </a:p>
        </p:txBody>
      </p:sp>
      <p:sp>
        <p:nvSpPr>
          <p:cNvPr id="4" name="矩形 3">
            <a:extLst>
              <a:ext uri="{FF2B5EF4-FFF2-40B4-BE49-F238E27FC236}">
                <a16:creationId xmlns="" xmlns:a16="http://schemas.microsoft.com/office/drawing/2014/main" id="{A1849665-A116-45F6-930E-EFA3580439D4}"/>
              </a:ext>
            </a:extLst>
          </p:cNvPr>
          <p:cNvSpPr/>
          <p:nvPr/>
        </p:nvSpPr>
        <p:spPr>
          <a:xfrm>
            <a:off x="3398875" y="3708321"/>
            <a:ext cx="5400600" cy="584775"/>
          </a:xfrm>
          <a:prstGeom prst="rect">
            <a:avLst/>
          </a:prstGeom>
        </p:spPr>
        <p:txBody>
          <a:bodyPr wrap="square">
            <a:spAutoFit/>
          </a:bodyPr>
          <a:lstStyle/>
          <a:p>
            <a:pPr algn="dist" defTabSz="457200">
              <a:defRPr/>
            </a:pPr>
            <a:r>
              <a:rPr lang="en-US" altLang="zh-CN" sz="320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rPr>
              <a:t>Social insurance system</a:t>
            </a:r>
            <a:endParaRPr lang="en-US" altLang="zh-CN" sz="3200" dirty="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endParaRPr>
          </a:p>
        </p:txBody>
      </p:sp>
      <p:sp>
        <p:nvSpPr>
          <p:cNvPr id="5" name="矩形 4">
            <a:extLst>
              <a:ext uri="{FF2B5EF4-FFF2-40B4-BE49-F238E27FC236}">
                <a16:creationId xmlns="" xmlns:a16="http://schemas.microsoft.com/office/drawing/2014/main" id="{1CE88F5A-A0D1-4264-B79F-70367769A792}"/>
              </a:ext>
            </a:extLst>
          </p:cNvPr>
          <p:cNvSpPr/>
          <p:nvPr/>
        </p:nvSpPr>
        <p:spPr>
          <a:xfrm>
            <a:off x="3650903" y="2821832"/>
            <a:ext cx="4896544" cy="1015663"/>
          </a:xfrm>
          <a:prstGeom prst="rect">
            <a:avLst/>
          </a:prstGeom>
        </p:spPr>
        <p:txBody>
          <a:bodyPr wrap="square">
            <a:spAutoFit/>
          </a:bodyPr>
          <a:lstStyle/>
          <a:p>
            <a:pPr algn="dist" defTabSz="457200">
              <a:defRPr/>
            </a:pPr>
            <a:r>
              <a:rPr lang="zh-CN" altLang="en-US" sz="600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rPr>
              <a:t>社会保险制度</a:t>
            </a:r>
            <a:endParaRPr lang="zh-CN" altLang="en-US" sz="6000" dirty="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endParaRPr>
          </a:p>
        </p:txBody>
      </p:sp>
      <p:sp>
        <p:nvSpPr>
          <p:cNvPr id="7" name="矩形 6"/>
          <p:cNvSpPr/>
          <p:nvPr/>
        </p:nvSpPr>
        <p:spPr>
          <a:xfrm>
            <a:off x="-9754" y="6093296"/>
            <a:ext cx="12208104" cy="7647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06714329"/>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750"/>
                                        <p:tgtEl>
                                          <p:spTgt spid="3"/>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 xmlns:a16="http://schemas.microsoft.com/office/drawing/2014/main" id="{35042C9C-06F9-4026-ACF0-89F38A342E10}"/>
              </a:ext>
            </a:extLst>
          </p:cNvPr>
          <p:cNvGrpSpPr/>
          <p:nvPr/>
        </p:nvGrpSpPr>
        <p:grpSpPr>
          <a:xfrm>
            <a:off x="1490663" y="1484784"/>
            <a:ext cx="9341952" cy="992805"/>
            <a:chOff x="929179" y="1470324"/>
            <a:chExt cx="9341952" cy="992805"/>
          </a:xfrm>
        </p:grpSpPr>
        <p:grpSp>
          <p:nvGrpSpPr>
            <p:cNvPr id="6" name="组合 5">
              <a:extLst>
                <a:ext uri="{FF2B5EF4-FFF2-40B4-BE49-F238E27FC236}">
                  <a16:creationId xmlns="" xmlns:a16="http://schemas.microsoft.com/office/drawing/2014/main" id="{52B9A3DF-FD89-4B2C-9466-B16285489C0A}"/>
                </a:ext>
              </a:extLst>
            </p:cNvPr>
            <p:cNvGrpSpPr/>
            <p:nvPr/>
          </p:nvGrpSpPr>
          <p:grpSpPr>
            <a:xfrm>
              <a:off x="929179" y="1507003"/>
              <a:ext cx="2375227" cy="956126"/>
              <a:chOff x="929179" y="1507003"/>
              <a:chExt cx="2375227" cy="956126"/>
            </a:xfrm>
          </p:grpSpPr>
          <p:sp>
            <p:nvSpPr>
              <p:cNvPr id="20" name="矩形 19">
                <a:extLst>
                  <a:ext uri="{FF2B5EF4-FFF2-40B4-BE49-F238E27FC236}">
                    <a16:creationId xmlns="" xmlns:a16="http://schemas.microsoft.com/office/drawing/2014/main" id="{82B7ACEB-DFC6-4D28-B969-9B429C94487C}"/>
                  </a:ext>
                </a:extLst>
              </p:cNvPr>
              <p:cNvSpPr/>
              <p:nvPr/>
            </p:nvSpPr>
            <p:spPr bwMode="auto">
              <a:xfrm>
                <a:off x="929179" y="1507003"/>
                <a:ext cx="2375227" cy="956126"/>
              </a:xfrm>
              <a:prstGeom prst="rect">
                <a:avLst/>
              </a:prstGeom>
              <a:solidFill>
                <a:srgbClr val="D94848"/>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79" name="矩形 78">
                <a:extLst>
                  <a:ext uri="{FF2B5EF4-FFF2-40B4-BE49-F238E27FC236}">
                    <a16:creationId xmlns="" xmlns:a16="http://schemas.microsoft.com/office/drawing/2014/main" id="{33A674D4-0BDD-4A76-9299-9C76850DC9D3}"/>
                  </a:ext>
                </a:extLst>
              </p:cNvPr>
              <p:cNvSpPr/>
              <p:nvPr/>
            </p:nvSpPr>
            <p:spPr>
              <a:xfrm>
                <a:off x="943928" y="1647010"/>
                <a:ext cx="2327614" cy="504882"/>
              </a:xfrm>
              <a:prstGeom prst="rect">
                <a:avLst/>
              </a:prstGeom>
              <a:noFill/>
            </p:spPr>
            <p:txBody>
              <a:bodyPr wrap="square">
                <a:spAutoFit/>
              </a:bodyPr>
              <a:lstStyle/>
              <a:p>
                <a:pPr algn="ctr" fontAlgn="auto">
                  <a:lnSpc>
                    <a:spcPct val="150000"/>
                  </a:lnSpc>
                  <a:spcBef>
                    <a:spcPts val="0"/>
                  </a:spcBef>
                  <a:spcAft>
                    <a:spcPts val="0"/>
                  </a:spcAft>
                  <a:defRPr/>
                </a:pPr>
                <a:r>
                  <a:rPr lang="zh-CN" altLang="en-US" sz="2000" b="1" dirty="0">
                    <a:solidFill>
                      <a:schemeClr val="accent3"/>
                    </a:solidFill>
                    <a:latin typeface="+mn-lt"/>
                    <a:ea typeface="+mn-ea"/>
                    <a:cs typeface="+mn-ea"/>
                    <a:sym typeface="+mn-lt"/>
                  </a:rPr>
                  <a:t>社会保险的概念</a:t>
                </a:r>
              </a:p>
            </p:txBody>
          </p:sp>
        </p:grpSp>
        <p:sp>
          <p:nvSpPr>
            <p:cNvPr id="80" name="文本框 79">
              <a:extLst>
                <a:ext uri="{FF2B5EF4-FFF2-40B4-BE49-F238E27FC236}">
                  <a16:creationId xmlns="" xmlns:a16="http://schemas.microsoft.com/office/drawing/2014/main" id="{20FBEB47-D771-45C6-8277-025AC16AE000}"/>
                </a:ext>
              </a:extLst>
            </p:cNvPr>
            <p:cNvSpPr txBox="1"/>
            <p:nvPr/>
          </p:nvSpPr>
          <p:spPr>
            <a:xfrm>
              <a:off x="4445217" y="1554625"/>
              <a:ext cx="5456760" cy="787523"/>
            </a:xfrm>
            <a:prstGeom prst="rect">
              <a:avLst/>
            </a:prstGeom>
            <a:noFill/>
          </p:spPr>
          <p:txBody>
            <a:bodyPr wrap="square" rtlCol="0">
              <a:spAutoFit/>
            </a:bodyPr>
            <a:lstStyle/>
            <a:p>
              <a:pPr fontAlgn="auto">
                <a:lnSpc>
                  <a:spcPct val="150000"/>
                </a:lnSpc>
                <a:spcBef>
                  <a:spcPts val="0"/>
                </a:spcBef>
                <a:spcAft>
                  <a:spcPts val="0"/>
                </a:spcAft>
                <a:defRPr/>
              </a:pPr>
              <a:r>
                <a:rPr lang="zh-CN" altLang="en-US" sz="1600" dirty="0">
                  <a:solidFill>
                    <a:schemeClr val="accent6">
                      <a:lumMod val="50000"/>
                    </a:schemeClr>
                  </a:solidFill>
                  <a:latin typeface="+mn-lt"/>
                  <a:ea typeface="+mn-ea"/>
                  <a:cs typeface="+mn-ea"/>
                  <a:sym typeface="+mn-lt"/>
                </a:rPr>
                <a:t>国家通过立法强制实施的，确保劳动者在遭遇劳动风险后从国家或社会获得物质补偿和帮助的社会保障制度</a:t>
              </a:r>
              <a:r>
                <a:rPr lang="zh-CN" altLang="en-US" sz="1400" kern="0" dirty="0">
                  <a:solidFill>
                    <a:prstClr val="white">
                      <a:lumMod val="95000"/>
                    </a:prstClr>
                  </a:solidFill>
                  <a:cs typeface="+mn-ea"/>
                  <a:sym typeface="+mn-lt"/>
                </a:rPr>
                <a:t>。</a:t>
              </a:r>
              <a:endParaRPr lang="en-US" altLang="zh-CN" sz="1400" kern="0" dirty="0">
                <a:solidFill>
                  <a:prstClr val="white">
                    <a:lumMod val="95000"/>
                  </a:prstClr>
                </a:solidFill>
                <a:cs typeface="+mn-ea"/>
                <a:sym typeface="+mn-lt"/>
              </a:endParaRPr>
            </a:p>
          </p:txBody>
        </p:sp>
        <p:grpSp>
          <p:nvGrpSpPr>
            <p:cNvPr id="8" name="组合 7">
              <a:extLst>
                <a:ext uri="{FF2B5EF4-FFF2-40B4-BE49-F238E27FC236}">
                  <a16:creationId xmlns="" xmlns:a16="http://schemas.microsoft.com/office/drawing/2014/main" id="{980EB657-5C01-4715-8C9A-4F7A55FA08A2}"/>
                </a:ext>
              </a:extLst>
            </p:cNvPr>
            <p:cNvGrpSpPr/>
            <p:nvPr/>
          </p:nvGrpSpPr>
          <p:grpSpPr>
            <a:xfrm>
              <a:off x="3479268" y="1470324"/>
              <a:ext cx="6791863" cy="956126"/>
              <a:chOff x="3479268" y="1470324"/>
              <a:chExt cx="6791863" cy="956126"/>
            </a:xfrm>
          </p:grpSpPr>
          <p:sp>
            <p:nvSpPr>
              <p:cNvPr id="25" name="矩形 24">
                <a:extLst>
                  <a:ext uri="{FF2B5EF4-FFF2-40B4-BE49-F238E27FC236}">
                    <a16:creationId xmlns="" xmlns:a16="http://schemas.microsoft.com/office/drawing/2014/main" id="{09D9B190-6367-4AE5-A9D9-7C25B80BFB1B}"/>
                  </a:ext>
                </a:extLst>
              </p:cNvPr>
              <p:cNvSpPr/>
              <p:nvPr/>
            </p:nvSpPr>
            <p:spPr bwMode="auto">
              <a:xfrm>
                <a:off x="3934427" y="1470324"/>
                <a:ext cx="6336704" cy="956126"/>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7" name="箭头: V 形 6">
                <a:extLst>
                  <a:ext uri="{FF2B5EF4-FFF2-40B4-BE49-F238E27FC236}">
                    <a16:creationId xmlns="" xmlns:a16="http://schemas.microsoft.com/office/drawing/2014/main" id="{731C38FE-0BE2-47C8-A0BE-F2047B6EE4C7}"/>
                  </a:ext>
                </a:extLst>
              </p:cNvPr>
              <p:cNvSpPr/>
              <p:nvPr/>
            </p:nvSpPr>
            <p:spPr bwMode="auto">
              <a:xfrm>
                <a:off x="3479268" y="1610298"/>
                <a:ext cx="422295" cy="676178"/>
              </a:xfrm>
              <a:prstGeom prst="chevron">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grpSp>
        <p:nvGrpSpPr>
          <p:cNvPr id="11" name="组合 10">
            <a:extLst>
              <a:ext uri="{FF2B5EF4-FFF2-40B4-BE49-F238E27FC236}">
                <a16:creationId xmlns="" xmlns:a16="http://schemas.microsoft.com/office/drawing/2014/main" id="{F1C297B2-D772-46F9-B543-4362026B8404}"/>
              </a:ext>
            </a:extLst>
          </p:cNvPr>
          <p:cNvGrpSpPr/>
          <p:nvPr/>
        </p:nvGrpSpPr>
        <p:grpSpPr>
          <a:xfrm>
            <a:off x="1490663" y="2646769"/>
            <a:ext cx="9340294" cy="1006234"/>
            <a:chOff x="929179" y="2632309"/>
            <a:chExt cx="9340294" cy="1006234"/>
          </a:xfrm>
        </p:grpSpPr>
        <p:grpSp>
          <p:nvGrpSpPr>
            <p:cNvPr id="5" name="组合 4">
              <a:extLst>
                <a:ext uri="{FF2B5EF4-FFF2-40B4-BE49-F238E27FC236}">
                  <a16:creationId xmlns="" xmlns:a16="http://schemas.microsoft.com/office/drawing/2014/main" id="{C585B8D6-06DF-4FB8-A6BE-61122D868768}"/>
                </a:ext>
              </a:extLst>
            </p:cNvPr>
            <p:cNvGrpSpPr/>
            <p:nvPr/>
          </p:nvGrpSpPr>
          <p:grpSpPr>
            <a:xfrm>
              <a:off x="929179" y="2682417"/>
              <a:ext cx="2375227" cy="956126"/>
              <a:chOff x="929179" y="2682417"/>
              <a:chExt cx="2375227" cy="956126"/>
            </a:xfrm>
          </p:grpSpPr>
          <p:sp>
            <p:nvSpPr>
              <p:cNvPr id="19" name="矩形 18">
                <a:extLst>
                  <a:ext uri="{FF2B5EF4-FFF2-40B4-BE49-F238E27FC236}">
                    <a16:creationId xmlns="" xmlns:a16="http://schemas.microsoft.com/office/drawing/2014/main" id="{EE43DA4F-D69D-41CD-AE86-B282B62EB16F}"/>
                  </a:ext>
                </a:extLst>
              </p:cNvPr>
              <p:cNvSpPr/>
              <p:nvPr/>
            </p:nvSpPr>
            <p:spPr bwMode="auto">
              <a:xfrm>
                <a:off x="929179" y="2682417"/>
                <a:ext cx="2375227" cy="956126"/>
              </a:xfrm>
              <a:prstGeom prst="rect">
                <a:avLst/>
              </a:prstGeom>
              <a:solidFill>
                <a:srgbClr val="D94848"/>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12" name="矩形 111">
                <a:extLst>
                  <a:ext uri="{FF2B5EF4-FFF2-40B4-BE49-F238E27FC236}">
                    <a16:creationId xmlns="" xmlns:a16="http://schemas.microsoft.com/office/drawing/2014/main" id="{7E583438-1723-4F9F-910F-B8EB85E71746}"/>
                  </a:ext>
                </a:extLst>
              </p:cNvPr>
              <p:cNvSpPr/>
              <p:nvPr/>
            </p:nvSpPr>
            <p:spPr>
              <a:xfrm>
                <a:off x="929179" y="2924118"/>
                <a:ext cx="2327614" cy="504882"/>
              </a:xfrm>
              <a:prstGeom prst="rect">
                <a:avLst/>
              </a:prstGeom>
              <a:noFill/>
            </p:spPr>
            <p:txBody>
              <a:bodyPr wrap="square">
                <a:spAutoFit/>
              </a:bodyPr>
              <a:lstStyle/>
              <a:p>
                <a:pPr algn="ctr" fontAlgn="auto">
                  <a:lnSpc>
                    <a:spcPct val="150000"/>
                  </a:lnSpc>
                  <a:spcBef>
                    <a:spcPts val="0"/>
                  </a:spcBef>
                  <a:spcAft>
                    <a:spcPts val="0"/>
                  </a:spcAft>
                  <a:defRPr/>
                </a:pPr>
                <a:r>
                  <a:rPr lang="zh-CN" altLang="en-US" sz="2000" b="1" dirty="0">
                    <a:solidFill>
                      <a:schemeClr val="accent3"/>
                    </a:solidFill>
                    <a:latin typeface="+mn-lt"/>
                    <a:ea typeface="+mn-ea"/>
                    <a:cs typeface="+mn-ea"/>
                    <a:sym typeface="+mn-lt"/>
                  </a:rPr>
                  <a:t>社会保险的性质</a:t>
                </a:r>
              </a:p>
            </p:txBody>
          </p:sp>
        </p:grpSp>
        <p:sp>
          <p:nvSpPr>
            <p:cNvPr id="113" name="文本框 112">
              <a:extLst>
                <a:ext uri="{FF2B5EF4-FFF2-40B4-BE49-F238E27FC236}">
                  <a16:creationId xmlns="" xmlns:a16="http://schemas.microsoft.com/office/drawing/2014/main" id="{C6829957-8431-44A7-B097-8F9276278CA3}"/>
                </a:ext>
              </a:extLst>
            </p:cNvPr>
            <p:cNvSpPr txBox="1"/>
            <p:nvPr/>
          </p:nvSpPr>
          <p:spPr>
            <a:xfrm>
              <a:off x="4195308" y="2899224"/>
              <a:ext cx="5598396" cy="422295"/>
            </a:xfrm>
            <a:prstGeom prst="rect">
              <a:avLst/>
            </a:prstGeom>
            <a:noFill/>
          </p:spPr>
          <p:txBody>
            <a:bodyPr wrap="square" rtlCol="0">
              <a:spAutoFit/>
            </a:bodyPr>
            <a:lstStyle/>
            <a:p>
              <a:pPr algn="ctr" fontAlgn="auto">
                <a:lnSpc>
                  <a:spcPct val="150000"/>
                </a:lnSpc>
                <a:spcBef>
                  <a:spcPts val="0"/>
                </a:spcBef>
                <a:spcAft>
                  <a:spcPts val="0"/>
                </a:spcAft>
                <a:defRPr/>
              </a:pP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．强制性</a:t>
              </a:r>
              <a:r>
                <a:rPr lang="en-US" altLang="zh-CN" sz="1600" dirty="0">
                  <a:solidFill>
                    <a:schemeClr val="accent6">
                      <a:lumMod val="50000"/>
                    </a:schemeClr>
                  </a:solidFill>
                  <a:latin typeface="+mn-lt"/>
                  <a:ea typeface="+mn-ea"/>
                  <a:cs typeface="+mn-ea"/>
                  <a:sym typeface="+mn-lt"/>
                </a:rPr>
                <a:t>;     2</a:t>
              </a:r>
              <a:r>
                <a:rPr lang="zh-CN" altLang="en-US" sz="1600" dirty="0">
                  <a:solidFill>
                    <a:schemeClr val="accent6">
                      <a:lumMod val="50000"/>
                    </a:schemeClr>
                  </a:solidFill>
                  <a:latin typeface="+mn-lt"/>
                  <a:ea typeface="+mn-ea"/>
                  <a:cs typeface="+mn-ea"/>
                  <a:sym typeface="+mn-lt"/>
                </a:rPr>
                <a:t>．保障性</a:t>
              </a:r>
              <a:r>
                <a:rPr lang="en-US" altLang="zh-CN" sz="1600" dirty="0">
                  <a:solidFill>
                    <a:schemeClr val="accent6">
                      <a:lumMod val="50000"/>
                    </a:schemeClr>
                  </a:solidFill>
                  <a:latin typeface="+mn-lt"/>
                  <a:ea typeface="+mn-ea"/>
                  <a:cs typeface="+mn-ea"/>
                  <a:sym typeface="+mn-lt"/>
                </a:rPr>
                <a:t>;    3</a:t>
              </a:r>
              <a:r>
                <a:rPr lang="zh-CN" altLang="en-US" sz="1600" dirty="0">
                  <a:solidFill>
                    <a:schemeClr val="accent6">
                      <a:lumMod val="50000"/>
                    </a:schemeClr>
                  </a:solidFill>
                  <a:latin typeface="+mn-lt"/>
                  <a:ea typeface="+mn-ea"/>
                  <a:cs typeface="+mn-ea"/>
                  <a:sym typeface="+mn-lt"/>
                </a:rPr>
                <a:t>．福利性</a:t>
              </a:r>
              <a:r>
                <a:rPr lang="en-US" altLang="zh-CN" sz="1600" dirty="0">
                  <a:solidFill>
                    <a:schemeClr val="accent6">
                      <a:lumMod val="50000"/>
                    </a:schemeClr>
                  </a:solidFill>
                  <a:latin typeface="+mn-lt"/>
                  <a:ea typeface="+mn-ea"/>
                  <a:cs typeface="+mn-ea"/>
                  <a:sym typeface="+mn-lt"/>
                </a:rPr>
                <a:t>;    4</a:t>
              </a:r>
              <a:r>
                <a:rPr lang="zh-CN" altLang="en-US" sz="1600" dirty="0">
                  <a:solidFill>
                    <a:schemeClr val="accent6">
                      <a:lumMod val="50000"/>
                    </a:schemeClr>
                  </a:solidFill>
                  <a:latin typeface="+mn-lt"/>
                  <a:ea typeface="+mn-ea"/>
                  <a:cs typeface="+mn-ea"/>
                  <a:sym typeface="+mn-lt"/>
                </a:rPr>
                <a:t>．社会性。</a:t>
              </a:r>
              <a:endParaRPr lang="en-US" altLang="zh-CN" sz="1600" dirty="0">
                <a:solidFill>
                  <a:schemeClr val="accent6">
                    <a:lumMod val="50000"/>
                  </a:schemeClr>
                </a:solidFill>
                <a:latin typeface="+mn-lt"/>
                <a:ea typeface="+mn-ea"/>
                <a:cs typeface="+mn-ea"/>
                <a:sym typeface="+mn-lt"/>
              </a:endParaRPr>
            </a:p>
          </p:txBody>
        </p:sp>
        <p:grpSp>
          <p:nvGrpSpPr>
            <p:cNvPr id="28" name="组合 27">
              <a:extLst>
                <a:ext uri="{FF2B5EF4-FFF2-40B4-BE49-F238E27FC236}">
                  <a16:creationId xmlns="" xmlns:a16="http://schemas.microsoft.com/office/drawing/2014/main" id="{B327C11A-24B1-4737-B20D-148A0F61CF19}"/>
                </a:ext>
              </a:extLst>
            </p:cNvPr>
            <p:cNvGrpSpPr/>
            <p:nvPr/>
          </p:nvGrpSpPr>
          <p:grpSpPr>
            <a:xfrm>
              <a:off x="3477610" y="2632309"/>
              <a:ext cx="6791863" cy="956126"/>
              <a:chOff x="3479268" y="1470324"/>
              <a:chExt cx="6791863" cy="956126"/>
            </a:xfrm>
          </p:grpSpPr>
          <p:sp>
            <p:nvSpPr>
              <p:cNvPr id="29" name="矩形 28">
                <a:extLst>
                  <a:ext uri="{FF2B5EF4-FFF2-40B4-BE49-F238E27FC236}">
                    <a16:creationId xmlns="" xmlns:a16="http://schemas.microsoft.com/office/drawing/2014/main" id="{D88143D7-D860-47E4-9E40-47A9EBA1B40E}"/>
                  </a:ext>
                </a:extLst>
              </p:cNvPr>
              <p:cNvSpPr/>
              <p:nvPr/>
            </p:nvSpPr>
            <p:spPr bwMode="auto">
              <a:xfrm>
                <a:off x="3934427" y="1470324"/>
                <a:ext cx="6336704" cy="956126"/>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0" name="箭头: V 形 29">
                <a:extLst>
                  <a:ext uri="{FF2B5EF4-FFF2-40B4-BE49-F238E27FC236}">
                    <a16:creationId xmlns="" xmlns:a16="http://schemas.microsoft.com/office/drawing/2014/main" id="{513DE5C9-7200-4EAF-BA04-2039A3B195A5}"/>
                  </a:ext>
                </a:extLst>
              </p:cNvPr>
              <p:cNvSpPr/>
              <p:nvPr/>
            </p:nvSpPr>
            <p:spPr bwMode="auto">
              <a:xfrm>
                <a:off x="3479268" y="1610298"/>
                <a:ext cx="422295" cy="676178"/>
              </a:xfrm>
              <a:prstGeom prst="chevron">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grpSp>
        <p:nvGrpSpPr>
          <p:cNvPr id="12" name="组合 11">
            <a:extLst>
              <a:ext uri="{FF2B5EF4-FFF2-40B4-BE49-F238E27FC236}">
                <a16:creationId xmlns="" xmlns:a16="http://schemas.microsoft.com/office/drawing/2014/main" id="{4186A202-713A-4672-BC4A-9A6A96FF979D}"/>
              </a:ext>
            </a:extLst>
          </p:cNvPr>
          <p:cNvGrpSpPr/>
          <p:nvPr/>
        </p:nvGrpSpPr>
        <p:grpSpPr>
          <a:xfrm>
            <a:off x="1490663" y="3850866"/>
            <a:ext cx="9336234" cy="977551"/>
            <a:chOff x="929179" y="3836406"/>
            <a:chExt cx="9336234" cy="977551"/>
          </a:xfrm>
        </p:grpSpPr>
        <p:grpSp>
          <p:nvGrpSpPr>
            <p:cNvPr id="4" name="组合 3">
              <a:extLst>
                <a:ext uri="{FF2B5EF4-FFF2-40B4-BE49-F238E27FC236}">
                  <a16:creationId xmlns="" xmlns:a16="http://schemas.microsoft.com/office/drawing/2014/main" id="{B3AAEB61-2C72-4159-BB34-32995004562C}"/>
                </a:ext>
              </a:extLst>
            </p:cNvPr>
            <p:cNvGrpSpPr/>
            <p:nvPr/>
          </p:nvGrpSpPr>
          <p:grpSpPr>
            <a:xfrm>
              <a:off x="929179" y="3857831"/>
              <a:ext cx="2375227" cy="956126"/>
              <a:chOff x="929179" y="3857831"/>
              <a:chExt cx="2375227" cy="956126"/>
            </a:xfrm>
          </p:grpSpPr>
          <p:sp>
            <p:nvSpPr>
              <p:cNvPr id="18" name="矩形 17">
                <a:extLst>
                  <a:ext uri="{FF2B5EF4-FFF2-40B4-BE49-F238E27FC236}">
                    <a16:creationId xmlns="" xmlns:a16="http://schemas.microsoft.com/office/drawing/2014/main" id="{30AEDD8C-A426-4CA8-8693-9E1455CEAB1C}"/>
                  </a:ext>
                </a:extLst>
              </p:cNvPr>
              <p:cNvSpPr/>
              <p:nvPr/>
            </p:nvSpPr>
            <p:spPr bwMode="auto">
              <a:xfrm>
                <a:off x="929179" y="3857831"/>
                <a:ext cx="2375227" cy="956126"/>
              </a:xfrm>
              <a:prstGeom prst="rect">
                <a:avLst/>
              </a:prstGeom>
              <a:solidFill>
                <a:srgbClr val="D94848"/>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94" name="矩形 93">
                <a:extLst>
                  <a:ext uri="{FF2B5EF4-FFF2-40B4-BE49-F238E27FC236}">
                    <a16:creationId xmlns="" xmlns:a16="http://schemas.microsoft.com/office/drawing/2014/main" id="{A0C71BD3-D25A-4904-884D-CAFD8792F4C9}"/>
                  </a:ext>
                </a:extLst>
              </p:cNvPr>
              <p:cNvSpPr/>
              <p:nvPr/>
            </p:nvSpPr>
            <p:spPr>
              <a:xfrm>
                <a:off x="964283" y="4056388"/>
                <a:ext cx="2327614" cy="504882"/>
              </a:xfrm>
              <a:prstGeom prst="rect">
                <a:avLst/>
              </a:prstGeom>
              <a:noFill/>
            </p:spPr>
            <p:txBody>
              <a:bodyPr wrap="square">
                <a:spAutoFit/>
              </a:bodyPr>
              <a:lstStyle/>
              <a:p>
                <a:pPr algn="ctr" fontAlgn="auto">
                  <a:lnSpc>
                    <a:spcPct val="150000"/>
                  </a:lnSpc>
                  <a:spcBef>
                    <a:spcPts val="0"/>
                  </a:spcBef>
                  <a:spcAft>
                    <a:spcPts val="0"/>
                  </a:spcAft>
                  <a:defRPr/>
                </a:pPr>
                <a:r>
                  <a:rPr lang="zh-CN" altLang="en-US" sz="2000" b="1" dirty="0">
                    <a:solidFill>
                      <a:schemeClr val="accent3"/>
                    </a:solidFill>
                    <a:latin typeface="+mn-lt"/>
                    <a:ea typeface="+mn-ea"/>
                    <a:cs typeface="+mn-ea"/>
                    <a:sym typeface="+mn-lt"/>
                  </a:rPr>
                  <a:t>社会保险的特征</a:t>
                </a:r>
              </a:p>
            </p:txBody>
          </p:sp>
        </p:grpSp>
        <p:sp>
          <p:nvSpPr>
            <p:cNvPr id="95" name="文本框 94">
              <a:extLst>
                <a:ext uri="{FF2B5EF4-FFF2-40B4-BE49-F238E27FC236}">
                  <a16:creationId xmlns="" xmlns:a16="http://schemas.microsoft.com/office/drawing/2014/main" id="{EE775038-F9EC-4896-B78D-B0484A846D02}"/>
                </a:ext>
              </a:extLst>
            </p:cNvPr>
            <p:cNvSpPr txBox="1"/>
            <p:nvPr/>
          </p:nvSpPr>
          <p:spPr>
            <a:xfrm>
              <a:off x="4332363" y="3913015"/>
              <a:ext cx="5352156" cy="791627"/>
            </a:xfrm>
            <a:prstGeom prst="rect">
              <a:avLst/>
            </a:prstGeom>
            <a:noFill/>
          </p:spPr>
          <p:txBody>
            <a:bodyPr wrap="square" rtlCol="0">
              <a:spAutoFit/>
            </a:bodyPr>
            <a:lstStyle/>
            <a:p>
              <a:pPr fontAlgn="auto">
                <a:lnSpc>
                  <a:spcPct val="150000"/>
                </a:lnSpc>
                <a:spcBef>
                  <a:spcPts val="0"/>
                </a:spcBef>
                <a:spcAft>
                  <a:spcPts val="0"/>
                </a:spcAft>
                <a:defRPr/>
              </a:pP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．基本保障性</a:t>
              </a:r>
              <a:r>
                <a:rPr lang="en-US" altLang="zh-CN" sz="1600" dirty="0">
                  <a:solidFill>
                    <a:schemeClr val="accent6">
                      <a:lumMod val="50000"/>
                    </a:schemeClr>
                  </a:solidFill>
                  <a:latin typeface="+mn-lt"/>
                  <a:ea typeface="+mn-ea"/>
                  <a:cs typeface="+mn-ea"/>
                  <a:sym typeface="+mn-lt"/>
                </a:rPr>
                <a:t>;2</a:t>
              </a:r>
              <a:r>
                <a:rPr lang="zh-CN" altLang="en-US" sz="1600" dirty="0">
                  <a:solidFill>
                    <a:schemeClr val="accent6">
                      <a:lumMod val="50000"/>
                    </a:schemeClr>
                  </a:solidFill>
                  <a:latin typeface="+mn-lt"/>
                  <a:ea typeface="+mn-ea"/>
                  <a:cs typeface="+mn-ea"/>
                  <a:sym typeface="+mn-lt"/>
                </a:rPr>
                <a:t>．国家强制性</a:t>
              </a:r>
              <a:r>
                <a:rPr lang="en-US" altLang="zh-CN" sz="1600" dirty="0">
                  <a:solidFill>
                    <a:schemeClr val="accent6">
                      <a:lumMod val="50000"/>
                    </a:schemeClr>
                  </a:solidFill>
                  <a:latin typeface="+mn-lt"/>
                  <a:ea typeface="+mn-ea"/>
                  <a:cs typeface="+mn-ea"/>
                  <a:sym typeface="+mn-lt"/>
                </a:rPr>
                <a:t>;3</a:t>
              </a:r>
              <a:r>
                <a:rPr lang="zh-CN" altLang="en-US" sz="1600" dirty="0">
                  <a:solidFill>
                    <a:schemeClr val="accent6">
                      <a:lumMod val="50000"/>
                    </a:schemeClr>
                  </a:solidFill>
                  <a:latin typeface="+mn-lt"/>
                  <a:ea typeface="+mn-ea"/>
                  <a:cs typeface="+mn-ea"/>
                  <a:sym typeface="+mn-lt"/>
                </a:rPr>
                <a:t>．互助互济性</a:t>
              </a:r>
              <a:r>
                <a:rPr lang="en-US" altLang="zh-CN" sz="1600" dirty="0">
                  <a:solidFill>
                    <a:schemeClr val="accent6">
                      <a:lumMod val="50000"/>
                    </a:schemeClr>
                  </a:solidFill>
                  <a:latin typeface="+mn-lt"/>
                  <a:ea typeface="+mn-ea"/>
                  <a:cs typeface="+mn-ea"/>
                  <a:sym typeface="+mn-lt"/>
                </a:rPr>
                <a:t>;4</a:t>
              </a:r>
              <a:r>
                <a:rPr lang="zh-CN" altLang="en-US" sz="1600" dirty="0">
                  <a:solidFill>
                    <a:schemeClr val="accent6">
                      <a:lumMod val="50000"/>
                    </a:schemeClr>
                  </a:solidFill>
                  <a:latin typeface="+mn-lt"/>
                  <a:ea typeface="+mn-ea"/>
                  <a:cs typeface="+mn-ea"/>
                  <a:sym typeface="+mn-lt"/>
                </a:rPr>
                <a:t>．待遇的差别性</a:t>
              </a:r>
              <a:r>
                <a:rPr lang="en-US" altLang="zh-CN" sz="1600" dirty="0">
                  <a:solidFill>
                    <a:schemeClr val="accent6">
                      <a:lumMod val="50000"/>
                    </a:schemeClr>
                  </a:solidFill>
                  <a:latin typeface="+mn-lt"/>
                  <a:ea typeface="+mn-ea"/>
                  <a:cs typeface="+mn-ea"/>
                  <a:sym typeface="+mn-lt"/>
                </a:rPr>
                <a:t>;5</a:t>
              </a:r>
              <a:r>
                <a:rPr lang="zh-CN" altLang="en-US" sz="1600" dirty="0">
                  <a:solidFill>
                    <a:schemeClr val="accent6">
                      <a:lumMod val="50000"/>
                    </a:schemeClr>
                  </a:solidFill>
                  <a:latin typeface="+mn-lt"/>
                  <a:ea typeface="+mn-ea"/>
                  <a:cs typeface="+mn-ea"/>
                  <a:sym typeface="+mn-lt"/>
                </a:rPr>
                <a:t>．主体特定性</a:t>
              </a:r>
              <a:r>
                <a:rPr lang="en-US" altLang="zh-CN" sz="1600" dirty="0">
                  <a:solidFill>
                    <a:schemeClr val="accent6">
                      <a:lumMod val="50000"/>
                    </a:schemeClr>
                  </a:solidFill>
                  <a:latin typeface="+mn-lt"/>
                  <a:ea typeface="+mn-ea"/>
                  <a:cs typeface="+mn-ea"/>
                  <a:sym typeface="+mn-lt"/>
                </a:rPr>
                <a:t>;6</a:t>
              </a:r>
              <a:r>
                <a:rPr lang="zh-CN" altLang="en-US" sz="1600" dirty="0">
                  <a:solidFill>
                    <a:schemeClr val="accent6">
                      <a:lumMod val="50000"/>
                    </a:schemeClr>
                  </a:solidFill>
                  <a:latin typeface="+mn-lt"/>
                  <a:ea typeface="+mn-ea"/>
                  <a:cs typeface="+mn-ea"/>
                  <a:sym typeface="+mn-lt"/>
                </a:rPr>
                <a:t>．补偿性</a:t>
              </a:r>
              <a:r>
                <a:rPr lang="zh-CN" altLang="en-US" sz="1400" kern="0" dirty="0">
                  <a:solidFill>
                    <a:prstClr val="white">
                      <a:lumMod val="95000"/>
                    </a:prstClr>
                  </a:solidFill>
                  <a:cs typeface="+mn-ea"/>
                  <a:sym typeface="+mn-lt"/>
                </a:rPr>
                <a:t>。</a:t>
              </a:r>
            </a:p>
          </p:txBody>
        </p:sp>
        <p:grpSp>
          <p:nvGrpSpPr>
            <p:cNvPr id="31" name="组合 30">
              <a:extLst>
                <a:ext uri="{FF2B5EF4-FFF2-40B4-BE49-F238E27FC236}">
                  <a16:creationId xmlns="" xmlns:a16="http://schemas.microsoft.com/office/drawing/2014/main" id="{4C1E96C7-6742-40AE-99D8-13213934D9F0}"/>
                </a:ext>
              </a:extLst>
            </p:cNvPr>
            <p:cNvGrpSpPr/>
            <p:nvPr/>
          </p:nvGrpSpPr>
          <p:grpSpPr>
            <a:xfrm>
              <a:off x="3473550" y="3836406"/>
              <a:ext cx="6791863" cy="956126"/>
              <a:chOff x="3479268" y="1470324"/>
              <a:chExt cx="6791863" cy="956126"/>
            </a:xfrm>
          </p:grpSpPr>
          <p:sp>
            <p:nvSpPr>
              <p:cNvPr id="32" name="矩形 31">
                <a:extLst>
                  <a:ext uri="{FF2B5EF4-FFF2-40B4-BE49-F238E27FC236}">
                    <a16:creationId xmlns="" xmlns:a16="http://schemas.microsoft.com/office/drawing/2014/main" id="{C4460E63-0268-4B5A-953F-DC53CF30BF34}"/>
                  </a:ext>
                </a:extLst>
              </p:cNvPr>
              <p:cNvSpPr/>
              <p:nvPr/>
            </p:nvSpPr>
            <p:spPr bwMode="auto">
              <a:xfrm>
                <a:off x="3934427" y="1470324"/>
                <a:ext cx="6336704" cy="956126"/>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3" name="箭头: V 形 32">
                <a:extLst>
                  <a:ext uri="{FF2B5EF4-FFF2-40B4-BE49-F238E27FC236}">
                    <a16:creationId xmlns="" xmlns:a16="http://schemas.microsoft.com/office/drawing/2014/main" id="{1267EB62-DCFC-44E3-97C5-4B2473765559}"/>
                  </a:ext>
                </a:extLst>
              </p:cNvPr>
              <p:cNvSpPr/>
              <p:nvPr/>
            </p:nvSpPr>
            <p:spPr bwMode="auto">
              <a:xfrm>
                <a:off x="3479268" y="1610298"/>
                <a:ext cx="422295" cy="676178"/>
              </a:xfrm>
              <a:prstGeom prst="chevron">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grpSp>
        <p:nvGrpSpPr>
          <p:cNvPr id="13" name="组合 12">
            <a:extLst>
              <a:ext uri="{FF2B5EF4-FFF2-40B4-BE49-F238E27FC236}">
                <a16:creationId xmlns="" xmlns:a16="http://schemas.microsoft.com/office/drawing/2014/main" id="{5F4AE89A-54D9-42B9-A078-349C3FA19857}"/>
              </a:ext>
            </a:extLst>
          </p:cNvPr>
          <p:cNvGrpSpPr/>
          <p:nvPr/>
        </p:nvGrpSpPr>
        <p:grpSpPr>
          <a:xfrm>
            <a:off x="1490663" y="5033261"/>
            <a:ext cx="9340294" cy="970570"/>
            <a:chOff x="929179" y="5018801"/>
            <a:chExt cx="9340294" cy="970570"/>
          </a:xfrm>
        </p:grpSpPr>
        <p:grpSp>
          <p:nvGrpSpPr>
            <p:cNvPr id="3" name="组合 2">
              <a:extLst>
                <a:ext uri="{FF2B5EF4-FFF2-40B4-BE49-F238E27FC236}">
                  <a16:creationId xmlns="" xmlns:a16="http://schemas.microsoft.com/office/drawing/2014/main" id="{630E12BC-0EDD-4A35-A5F8-B86A1465DCB1}"/>
                </a:ext>
              </a:extLst>
            </p:cNvPr>
            <p:cNvGrpSpPr/>
            <p:nvPr/>
          </p:nvGrpSpPr>
          <p:grpSpPr>
            <a:xfrm>
              <a:off x="929179" y="5022824"/>
              <a:ext cx="2375227" cy="966547"/>
              <a:chOff x="929179" y="5022824"/>
              <a:chExt cx="2375227" cy="966547"/>
            </a:xfrm>
          </p:grpSpPr>
          <p:sp>
            <p:nvSpPr>
              <p:cNvPr id="2" name="矩形 1">
                <a:extLst>
                  <a:ext uri="{FF2B5EF4-FFF2-40B4-BE49-F238E27FC236}">
                    <a16:creationId xmlns="" xmlns:a16="http://schemas.microsoft.com/office/drawing/2014/main" id="{A5098F3A-BED5-47CB-BC85-B153B87E2406}"/>
                  </a:ext>
                </a:extLst>
              </p:cNvPr>
              <p:cNvSpPr/>
              <p:nvPr/>
            </p:nvSpPr>
            <p:spPr bwMode="auto">
              <a:xfrm>
                <a:off x="929179" y="5033245"/>
                <a:ext cx="2375227" cy="956126"/>
              </a:xfrm>
              <a:prstGeom prst="rect">
                <a:avLst/>
              </a:prstGeom>
              <a:solidFill>
                <a:srgbClr val="C00000"/>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30" name="矩形 129">
                <a:extLst>
                  <a:ext uri="{FF2B5EF4-FFF2-40B4-BE49-F238E27FC236}">
                    <a16:creationId xmlns="" xmlns:a16="http://schemas.microsoft.com/office/drawing/2014/main" id="{3B660FAD-3EBC-490E-867F-E13B1172067E}"/>
                  </a:ext>
                </a:extLst>
              </p:cNvPr>
              <p:cNvSpPr/>
              <p:nvPr/>
            </p:nvSpPr>
            <p:spPr>
              <a:xfrm>
                <a:off x="966518" y="5022824"/>
                <a:ext cx="2327614" cy="966547"/>
              </a:xfrm>
              <a:prstGeom prst="rect">
                <a:avLst/>
              </a:prstGeom>
              <a:solidFill>
                <a:srgbClr val="D94848"/>
              </a:solidFill>
            </p:spPr>
            <p:txBody>
              <a:bodyPr wrap="square">
                <a:spAutoFit/>
              </a:bodyPr>
              <a:lstStyle/>
              <a:p>
                <a:pPr algn="ctr" fontAlgn="auto">
                  <a:lnSpc>
                    <a:spcPct val="150000"/>
                  </a:lnSpc>
                  <a:spcBef>
                    <a:spcPts val="0"/>
                  </a:spcBef>
                  <a:spcAft>
                    <a:spcPts val="0"/>
                  </a:spcAft>
                  <a:defRPr/>
                </a:pPr>
                <a:r>
                  <a:rPr lang="zh-CN" altLang="en-US" sz="2000" b="1" dirty="0">
                    <a:solidFill>
                      <a:schemeClr val="accent3"/>
                    </a:solidFill>
                    <a:latin typeface="+mn-lt"/>
                    <a:ea typeface="+mn-ea"/>
                    <a:cs typeface="+mn-ea"/>
                    <a:sym typeface="+mn-lt"/>
                  </a:rPr>
                  <a:t>社会保险与商业保险的区别</a:t>
                </a:r>
              </a:p>
            </p:txBody>
          </p:sp>
        </p:grpSp>
        <p:sp>
          <p:nvSpPr>
            <p:cNvPr id="131" name="文本框 130">
              <a:extLst>
                <a:ext uri="{FF2B5EF4-FFF2-40B4-BE49-F238E27FC236}">
                  <a16:creationId xmlns="" xmlns:a16="http://schemas.microsoft.com/office/drawing/2014/main" id="{C7861644-3E90-4F5F-B3E2-7C6CE84AEF3A}"/>
                </a:ext>
              </a:extLst>
            </p:cNvPr>
            <p:cNvSpPr txBox="1"/>
            <p:nvPr/>
          </p:nvSpPr>
          <p:spPr>
            <a:xfrm>
              <a:off x="4445217" y="5230043"/>
              <a:ext cx="5098578" cy="744884"/>
            </a:xfrm>
            <a:prstGeom prst="rect">
              <a:avLst/>
            </a:prstGeom>
            <a:noFill/>
          </p:spPr>
          <p:txBody>
            <a:bodyPr wrap="square" rtlCol="0">
              <a:spAutoFit/>
            </a:bodyPr>
            <a:lstStyle/>
            <a:p>
              <a:pPr algn="ctr" fontAlgn="auto">
                <a:lnSpc>
                  <a:spcPct val="150000"/>
                </a:lnSpc>
                <a:spcBef>
                  <a:spcPts val="0"/>
                </a:spcBef>
                <a:spcAft>
                  <a:spcPts val="0"/>
                </a:spcAft>
                <a:defRPr/>
              </a:pP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．基本保障性</a:t>
              </a:r>
              <a:r>
                <a:rPr lang="en-US" altLang="zh-CN" sz="1600" dirty="0">
                  <a:solidFill>
                    <a:schemeClr val="accent6">
                      <a:lumMod val="50000"/>
                    </a:schemeClr>
                  </a:solidFill>
                  <a:latin typeface="+mn-lt"/>
                  <a:ea typeface="+mn-ea"/>
                  <a:cs typeface="+mn-ea"/>
                  <a:sym typeface="+mn-lt"/>
                </a:rPr>
                <a:t>;    2</a:t>
              </a:r>
              <a:r>
                <a:rPr lang="zh-CN" altLang="en-US" sz="1600" dirty="0">
                  <a:solidFill>
                    <a:schemeClr val="accent6">
                      <a:lumMod val="50000"/>
                    </a:schemeClr>
                  </a:solidFill>
                  <a:latin typeface="+mn-lt"/>
                  <a:ea typeface="+mn-ea"/>
                  <a:cs typeface="+mn-ea"/>
                  <a:sym typeface="+mn-lt"/>
                </a:rPr>
                <a:t>．国家强制性</a:t>
              </a:r>
              <a:r>
                <a:rPr lang="en-US" altLang="zh-CN" sz="1600" dirty="0">
                  <a:solidFill>
                    <a:schemeClr val="accent6">
                      <a:lumMod val="50000"/>
                    </a:schemeClr>
                  </a:solidFill>
                  <a:latin typeface="+mn-lt"/>
                  <a:ea typeface="+mn-ea"/>
                  <a:cs typeface="+mn-ea"/>
                  <a:sym typeface="+mn-lt"/>
                </a:rPr>
                <a:t>;     3</a:t>
              </a:r>
              <a:r>
                <a:rPr lang="zh-CN" altLang="en-US" sz="1600" dirty="0">
                  <a:solidFill>
                    <a:schemeClr val="accent6">
                      <a:lumMod val="50000"/>
                    </a:schemeClr>
                  </a:solidFill>
                  <a:latin typeface="+mn-lt"/>
                  <a:ea typeface="+mn-ea"/>
                  <a:cs typeface="+mn-ea"/>
                  <a:sym typeface="+mn-lt"/>
                </a:rPr>
                <a:t>．互助互济性</a:t>
              </a:r>
              <a:r>
                <a:rPr lang="en-US" altLang="zh-CN" sz="1600" dirty="0">
                  <a:solidFill>
                    <a:schemeClr val="accent6">
                      <a:lumMod val="50000"/>
                    </a:schemeClr>
                  </a:solidFill>
                  <a:latin typeface="+mn-lt"/>
                  <a:ea typeface="+mn-ea"/>
                  <a:cs typeface="+mn-ea"/>
                  <a:sym typeface="+mn-lt"/>
                </a:rPr>
                <a:t>;</a:t>
              </a:r>
            </a:p>
            <a:p>
              <a:pPr algn="ctr" fontAlgn="auto">
                <a:lnSpc>
                  <a:spcPct val="150000"/>
                </a:lnSpc>
                <a:spcBef>
                  <a:spcPts val="0"/>
                </a:spcBef>
                <a:spcAft>
                  <a:spcPts val="0"/>
                </a:spcAft>
                <a:defRPr/>
              </a:pPr>
              <a:endParaRPr lang="en-US" altLang="zh-CN" sz="1400" kern="0" dirty="0">
                <a:solidFill>
                  <a:prstClr val="white">
                    <a:lumMod val="95000"/>
                  </a:prstClr>
                </a:solidFill>
                <a:cs typeface="+mn-ea"/>
                <a:sym typeface="+mn-lt"/>
              </a:endParaRPr>
            </a:p>
          </p:txBody>
        </p:sp>
        <p:grpSp>
          <p:nvGrpSpPr>
            <p:cNvPr id="34" name="组合 33">
              <a:extLst>
                <a:ext uri="{FF2B5EF4-FFF2-40B4-BE49-F238E27FC236}">
                  <a16:creationId xmlns="" xmlns:a16="http://schemas.microsoft.com/office/drawing/2014/main" id="{65590F82-8000-4E95-90E9-ECECE6F7B7FF}"/>
                </a:ext>
              </a:extLst>
            </p:cNvPr>
            <p:cNvGrpSpPr/>
            <p:nvPr/>
          </p:nvGrpSpPr>
          <p:grpSpPr>
            <a:xfrm>
              <a:off x="3477610" y="5018801"/>
              <a:ext cx="6791863" cy="956126"/>
              <a:chOff x="3479268" y="1470324"/>
              <a:chExt cx="6791863" cy="956126"/>
            </a:xfrm>
          </p:grpSpPr>
          <p:sp>
            <p:nvSpPr>
              <p:cNvPr id="35" name="矩形 34">
                <a:extLst>
                  <a:ext uri="{FF2B5EF4-FFF2-40B4-BE49-F238E27FC236}">
                    <a16:creationId xmlns="" xmlns:a16="http://schemas.microsoft.com/office/drawing/2014/main" id="{3E012497-774C-44D7-A0A1-BCA647DEC029}"/>
                  </a:ext>
                </a:extLst>
              </p:cNvPr>
              <p:cNvSpPr/>
              <p:nvPr/>
            </p:nvSpPr>
            <p:spPr bwMode="auto">
              <a:xfrm>
                <a:off x="3934427" y="1470324"/>
                <a:ext cx="6336704" cy="956126"/>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6" name="箭头: V 形 35">
                <a:extLst>
                  <a:ext uri="{FF2B5EF4-FFF2-40B4-BE49-F238E27FC236}">
                    <a16:creationId xmlns="" xmlns:a16="http://schemas.microsoft.com/office/drawing/2014/main" id="{FA173319-DEE6-421D-94DA-7E51ECCC43B7}"/>
                  </a:ext>
                </a:extLst>
              </p:cNvPr>
              <p:cNvSpPr/>
              <p:nvPr/>
            </p:nvSpPr>
            <p:spPr bwMode="auto">
              <a:xfrm>
                <a:off x="3479268" y="1610298"/>
                <a:ext cx="422295" cy="676178"/>
              </a:xfrm>
              <a:prstGeom prst="chevron">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spTree>
    <p:extLst>
      <p:ext uri="{BB962C8B-B14F-4D97-AF65-F5344CB8AC3E}">
        <p14:creationId xmlns:p14="http://schemas.microsoft.com/office/powerpoint/2010/main" val="2889646434"/>
      </p:ext>
    </p:extLst>
  </p:cSld>
  <p:clrMapOvr>
    <a:masterClrMapping/>
  </p:clrMapOvr>
  <mc:AlternateContent xmlns:mc="http://schemas.openxmlformats.org/markup-compatibility/2006" xmlns:p14="http://schemas.microsoft.com/office/powerpoint/2010/main">
    <mc:Choice Requires="p14">
      <p:transition spd="slow" p14:dur="1600" advTm="3000">
        <p14:prism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750"/>
                                        <p:tgtEl>
                                          <p:spTgt spid="10"/>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750"/>
                                        <p:tgtEl>
                                          <p:spTgt spid="11"/>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750"/>
                                        <p:tgtEl>
                                          <p:spTgt spid="12"/>
                                        </p:tgtEl>
                                      </p:cBhvr>
                                    </p:animEffect>
                                  </p:childTnLst>
                                </p:cTn>
                              </p:par>
                            </p:childTnLst>
                          </p:cTn>
                        </p:par>
                        <p:par>
                          <p:cTn id="16" fill="hold">
                            <p:stCondLst>
                              <p:cond delay="225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a:blip r:embed="rId7" cstate="print">
            <a:extLst>
              <a:ext uri="{BEBA8EAE-BF5A-486C-A8C5-ECC9F3942E4B}">
                <a14:imgProps xmlns:a14="http://schemas.microsoft.com/office/drawing/2010/main">
                  <a14:imgLayer>
                    <a14:imgEffect>
                      <a14:brightnessContrast bright="-15000"/>
                    </a14:imgEffect>
                  </a14:imgLayer>
                </a14:imgProps>
              </a:ext>
              <a:ext uri="{28A0092B-C50C-407E-A947-70E740481C1C}">
                <a14:useLocalDpi xmlns:a14="http://schemas.microsoft.com/office/drawing/2010/main" val="0"/>
              </a:ext>
            </a:extLst>
          </a:blip>
          <a:stretch>
            <a:fillRect/>
          </a:stretch>
        </p:blipFill>
        <p:spPr>
          <a:xfrm>
            <a:off x="3175" y="0"/>
            <a:ext cx="12192000" cy="6858000"/>
          </a:xfrm>
          <a:prstGeom prst="rect">
            <a:avLst/>
          </a:prstGeom>
        </p:spPr>
      </p:pic>
      <p:pic>
        <p:nvPicPr>
          <p:cNvPr id="26" name="图片 25"/>
          <p:cNvPicPr>
            <a:picLocks noChangeAspect="1"/>
          </p:cNvPicPr>
          <p:nvPr/>
        </p:nvPicPr>
        <p:blipFill rotWithShape="1">
          <a:blip r:embed="rId8" cstate="print">
            <a:extLst>
              <a:ext uri="{BEBA8EAE-BF5A-486C-A8C5-ECC9F3942E4B}">
                <a14:imgProps xmlns:a14="http://schemas.microsoft.com/office/drawing/2010/main">
                  <a14:imgLayer>
                    <a14:imgEffect>
                      <a14:brightnessContrast bright="-7000"/>
                    </a14:imgEffect>
                  </a14:imgLayer>
                </a14:imgProps>
              </a:ext>
              <a:ext uri="{28A0092B-C50C-407E-A947-70E740481C1C}">
                <a14:useLocalDpi xmlns:a14="http://schemas.microsoft.com/office/drawing/2010/main" val="0"/>
              </a:ext>
            </a:extLst>
          </a:blip>
          <a:srcRect t="27917" b="12500"/>
          <a:stretch/>
        </p:blipFill>
        <p:spPr>
          <a:xfrm>
            <a:off x="3175" y="3225800"/>
            <a:ext cx="12192000" cy="3632200"/>
          </a:xfrm>
          <a:prstGeom prst="rect">
            <a:avLst/>
          </a:prstGeom>
        </p:spPr>
      </p:pic>
      <p:sp>
        <p:nvSpPr>
          <p:cNvPr id="11" name="矩形 10">
            <a:extLst>
              <a:ext uri="{FF2B5EF4-FFF2-40B4-BE49-F238E27FC236}">
                <a16:creationId xmlns="" xmlns:a16="http://schemas.microsoft.com/office/drawing/2014/main" id="{22B2CB75-E20A-4880-83D6-B2B7CE8D89FC}"/>
              </a:ext>
            </a:extLst>
          </p:cNvPr>
          <p:cNvSpPr/>
          <p:nvPr/>
        </p:nvSpPr>
        <p:spPr>
          <a:xfrm>
            <a:off x="3963660" y="349003"/>
            <a:ext cx="4271030" cy="353759"/>
          </a:xfrm>
          <a:prstGeom prst="rect">
            <a:avLst/>
          </a:prstGeom>
          <a:ln>
            <a:noFill/>
          </a:ln>
        </p:spPr>
        <p:txBody>
          <a:bodyPr wrap="square">
            <a:spAutoFit/>
          </a:bodyPr>
          <a:lstStyle/>
          <a:p>
            <a:pPr algn="dist" defTabSz="456971">
              <a:defRPr/>
            </a:pP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践</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行</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工</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匠</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精</a:t>
            </a:r>
            <a:r>
              <a:rPr lang="en-US" altLang="zh-CN" sz="1699">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699">
                <a:solidFill>
                  <a:schemeClr val="bg1"/>
                </a:solidFill>
                <a:latin typeface="汉仪雅酷黑 75W" panose="020B0804020202020204" pitchFamily="34" charset="-122"/>
                <a:ea typeface="汉仪雅酷黑 75W" panose="020B0804020202020204" pitchFamily="34" charset="-122"/>
                <a:cs typeface="+mn-ea"/>
                <a:sym typeface="+mn-lt"/>
              </a:rPr>
              <a:t>神</a:t>
            </a:r>
            <a:endParaRPr lang="zh-CN" altLang="en-US" sz="1699" dirty="0">
              <a:solidFill>
                <a:schemeClr val="bg1"/>
              </a:solidFill>
              <a:latin typeface="汉仪雅酷黑 75W" panose="020B0804020202020204" pitchFamily="34" charset="-122"/>
              <a:ea typeface="汉仪雅酷黑 75W" panose="020B0804020202020204" pitchFamily="34" charset="-122"/>
              <a:cs typeface="+mn-ea"/>
              <a:sym typeface="+mn-lt"/>
            </a:endParaRPr>
          </a:p>
        </p:txBody>
      </p:sp>
      <p:sp>
        <p:nvSpPr>
          <p:cNvPr id="12" name="矩形 11">
            <a:extLst>
              <a:ext uri="{FF2B5EF4-FFF2-40B4-BE49-F238E27FC236}">
                <a16:creationId xmlns="" xmlns:a16="http://schemas.microsoft.com/office/drawing/2014/main" id="{61AA60AB-8997-4EFF-8D96-2BA708D5FDF3}"/>
              </a:ext>
            </a:extLst>
          </p:cNvPr>
          <p:cNvSpPr/>
          <p:nvPr/>
        </p:nvSpPr>
        <p:spPr>
          <a:xfrm>
            <a:off x="4483989" y="4866201"/>
            <a:ext cx="3230373" cy="276999"/>
          </a:xfrm>
          <a:prstGeom prst="rect">
            <a:avLst/>
          </a:prstGeom>
        </p:spPr>
        <p:txBody>
          <a:bodyPr wrap="none">
            <a:spAutoFit/>
          </a:bodyPr>
          <a:lstStyle/>
          <a:p>
            <a:pPr algn="ctr" defTabSz="456971">
              <a:defRPr/>
            </a:pP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汇报时间：</a:t>
            </a:r>
            <a:r>
              <a:rPr lang="en-US" altLang="zh-CN" sz="1200" dirty="0" err="1">
                <a:solidFill>
                  <a:schemeClr val="bg1"/>
                </a:solidFill>
                <a:latin typeface="汉仪雅酷黑 75W" panose="020B0804020202020204" pitchFamily="34" charset="-122"/>
                <a:ea typeface="汉仪雅酷黑 75W" panose="020B0804020202020204" pitchFamily="34" charset="-122"/>
                <a:cs typeface="+mn-ea"/>
                <a:sym typeface="+mn-lt"/>
              </a:rPr>
              <a:t>xxxx</a:t>
            </a: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年</a:t>
            </a:r>
            <a:r>
              <a:rPr lang="en-US" altLang="zh-CN" sz="1200" dirty="0">
                <a:solidFill>
                  <a:schemeClr val="bg1"/>
                </a:solidFill>
                <a:latin typeface="汉仪雅酷黑 75W" panose="020B0804020202020204" pitchFamily="34" charset="-122"/>
                <a:ea typeface="汉仪雅酷黑 75W" panose="020B0804020202020204" pitchFamily="34" charset="-122"/>
                <a:cs typeface="+mn-ea"/>
                <a:sym typeface="+mn-lt"/>
              </a:rPr>
              <a:t>xxx</a:t>
            </a: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月   汇报人</a:t>
            </a:r>
            <a:r>
              <a:rPr lang="zh-CN" altLang="en-US" sz="1200" dirty="0" smtClean="0">
                <a:solidFill>
                  <a:schemeClr val="bg1"/>
                </a:solidFill>
                <a:latin typeface="汉仪雅酷黑 75W" panose="020B0804020202020204" pitchFamily="34" charset="-122"/>
                <a:ea typeface="汉仪雅酷黑 75W" panose="020B0804020202020204" pitchFamily="34" charset="-122"/>
                <a:cs typeface="+mn-ea"/>
                <a:sym typeface="+mn-lt"/>
              </a:rPr>
              <a:t>：</a:t>
            </a:r>
            <a:r>
              <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rPr>
              <a:t>优</a:t>
            </a:r>
            <a:r>
              <a:rPr lang="zh-CN" altLang="en-US" sz="1200" dirty="0" smtClean="0">
                <a:solidFill>
                  <a:schemeClr val="bg1"/>
                </a:solidFill>
                <a:latin typeface="汉仪雅酷黑 75W" panose="020B0804020202020204" pitchFamily="34" charset="-122"/>
                <a:ea typeface="汉仪雅酷黑 75W" panose="020B0804020202020204" pitchFamily="34" charset="-122"/>
                <a:cs typeface="+mn-ea"/>
                <a:sym typeface="+mn-lt"/>
              </a:rPr>
              <a:t>品</a:t>
            </a:r>
            <a:r>
              <a:rPr lang="en-US" altLang="zh-CN" sz="1200" dirty="0" smtClean="0">
                <a:solidFill>
                  <a:schemeClr val="bg1"/>
                </a:solidFill>
                <a:latin typeface="汉仪雅酷黑 75W" panose="020B0804020202020204" pitchFamily="34" charset="-122"/>
                <a:ea typeface="汉仪雅酷黑 75W" panose="020B0804020202020204" pitchFamily="34" charset="-122"/>
                <a:cs typeface="+mn-ea"/>
                <a:sym typeface="+mn-lt"/>
              </a:rPr>
              <a:t>PPT</a:t>
            </a:r>
            <a:endParaRPr lang="zh-CN" altLang="en-US" sz="1200" dirty="0">
              <a:solidFill>
                <a:schemeClr val="bg1"/>
              </a:solidFill>
              <a:latin typeface="汉仪雅酷黑 75W" panose="020B0804020202020204" pitchFamily="34" charset="-122"/>
              <a:ea typeface="汉仪雅酷黑 75W" panose="020B0804020202020204" pitchFamily="34" charset="-122"/>
              <a:cs typeface="+mn-ea"/>
              <a:sym typeface="+mn-lt"/>
            </a:endParaRPr>
          </a:p>
        </p:txBody>
      </p:sp>
      <p:grpSp>
        <p:nvGrpSpPr>
          <p:cNvPr id="13" name="组合 12">
            <a:extLst>
              <a:ext uri="{FF2B5EF4-FFF2-40B4-BE49-F238E27FC236}">
                <a16:creationId xmlns="" xmlns:a16="http://schemas.microsoft.com/office/drawing/2014/main" id="{8A53E1FC-BE34-44AE-8485-B2A7872B0673}"/>
              </a:ext>
            </a:extLst>
          </p:cNvPr>
          <p:cNvGrpSpPr/>
          <p:nvPr/>
        </p:nvGrpSpPr>
        <p:grpSpPr>
          <a:xfrm>
            <a:off x="5349965" y="4232434"/>
            <a:ext cx="1498421" cy="430567"/>
            <a:chOff x="3965502" y="1879809"/>
            <a:chExt cx="1193100" cy="342834"/>
          </a:xfrm>
          <a:solidFill>
            <a:schemeClr val="bg1"/>
          </a:solidFill>
        </p:grpSpPr>
        <p:sp>
          <p:nvSpPr>
            <p:cNvPr id="14" name="PA-dark-star-shape_15445">
              <a:extLst>
                <a:ext uri="{FF2B5EF4-FFF2-40B4-BE49-F238E27FC236}">
                  <a16:creationId xmlns="" xmlns:a16="http://schemas.microsoft.com/office/drawing/2014/main" id="{F643E514-49EE-4856-B86A-F692DB896230}"/>
                </a:ext>
              </a:extLst>
            </p:cNvPr>
            <p:cNvSpPr>
              <a:spLocks noChangeAspect="1"/>
            </p:cNvSpPr>
            <p:nvPr>
              <p:custDataLst>
                <p:tags r:id="rId1"/>
              </p:custDataLst>
            </p:nvPr>
          </p:nvSpPr>
          <p:spPr bwMode="auto">
            <a:xfrm>
              <a:off x="4391609" y="1879809"/>
              <a:ext cx="360781" cy="342834"/>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sp>
          <p:nvSpPr>
            <p:cNvPr id="15" name="PA-dark-star-shape_15445">
              <a:extLst>
                <a:ext uri="{FF2B5EF4-FFF2-40B4-BE49-F238E27FC236}">
                  <a16:creationId xmlns="" xmlns:a16="http://schemas.microsoft.com/office/drawing/2014/main" id="{C4B74773-D6DC-45F4-B7C9-4F0E9AB2D36B}"/>
                </a:ext>
              </a:extLst>
            </p:cNvPr>
            <p:cNvSpPr>
              <a:spLocks noChangeAspect="1"/>
            </p:cNvSpPr>
            <p:nvPr>
              <p:custDataLst>
                <p:tags r:id="rId2"/>
              </p:custDataLst>
            </p:nvPr>
          </p:nvSpPr>
          <p:spPr bwMode="auto">
            <a:xfrm>
              <a:off x="4771621"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sp>
          <p:nvSpPr>
            <p:cNvPr id="16" name="PA-dark-star-shape_15445">
              <a:extLst>
                <a:ext uri="{FF2B5EF4-FFF2-40B4-BE49-F238E27FC236}">
                  <a16:creationId xmlns="" xmlns:a16="http://schemas.microsoft.com/office/drawing/2014/main" id="{9B1C51F1-266C-4685-AA7C-50DDCB1538DD}"/>
                </a:ext>
              </a:extLst>
            </p:cNvPr>
            <p:cNvSpPr>
              <a:spLocks noChangeAspect="1"/>
            </p:cNvSpPr>
            <p:nvPr>
              <p:custDataLst>
                <p:tags r:id="rId3"/>
              </p:custDataLst>
            </p:nvPr>
          </p:nvSpPr>
          <p:spPr bwMode="auto">
            <a:xfrm>
              <a:off x="4161559" y="1951407"/>
              <a:ext cx="210089" cy="199638"/>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sp>
          <p:nvSpPr>
            <p:cNvPr id="17" name="PA-dark-star-shape_15445">
              <a:extLst>
                <a:ext uri="{FF2B5EF4-FFF2-40B4-BE49-F238E27FC236}">
                  <a16:creationId xmlns="" xmlns:a16="http://schemas.microsoft.com/office/drawing/2014/main" id="{09FF64D5-1D97-4867-8E3D-5C38684DEAA7}"/>
                </a:ext>
              </a:extLst>
            </p:cNvPr>
            <p:cNvSpPr>
              <a:spLocks noChangeAspect="1"/>
            </p:cNvSpPr>
            <p:nvPr>
              <p:custDataLst>
                <p:tags r:id="rId4"/>
              </p:custDataLst>
            </p:nvPr>
          </p:nvSpPr>
          <p:spPr bwMode="auto">
            <a:xfrm>
              <a:off x="396550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sp>
          <p:nvSpPr>
            <p:cNvPr id="18" name="PA-dark-star-shape_15445">
              <a:extLst>
                <a:ext uri="{FF2B5EF4-FFF2-40B4-BE49-F238E27FC236}">
                  <a16:creationId xmlns="" xmlns:a16="http://schemas.microsoft.com/office/drawing/2014/main" id="{B4462766-08C3-420B-8B96-91E49A32D4BE}"/>
                </a:ext>
              </a:extLst>
            </p:cNvPr>
            <p:cNvSpPr>
              <a:spLocks noChangeAspect="1"/>
            </p:cNvSpPr>
            <p:nvPr>
              <p:custDataLst>
                <p:tags r:id="rId5"/>
              </p:custDataLst>
            </p:nvPr>
          </p:nvSpPr>
          <p:spPr bwMode="auto">
            <a:xfrm>
              <a:off x="5037912" y="1993883"/>
              <a:ext cx="120690" cy="114687"/>
            </a:xfrm>
            <a:custGeom>
              <a:avLst/>
              <a:gdLst>
                <a:gd name="T0" fmla="*/ 374 w 723"/>
                <a:gd name="T1" fmla="*/ 21 h 688"/>
                <a:gd name="T2" fmla="*/ 425 w 723"/>
                <a:gd name="T3" fmla="*/ 232 h 688"/>
                <a:gd name="T4" fmla="*/ 477 w 723"/>
                <a:gd name="T5" fmla="*/ 270 h 688"/>
                <a:gd name="T6" fmla="*/ 698 w 723"/>
                <a:gd name="T7" fmla="*/ 256 h 688"/>
                <a:gd name="T8" fmla="*/ 706 w 723"/>
                <a:gd name="T9" fmla="*/ 280 h 688"/>
                <a:gd name="T10" fmla="*/ 524 w 723"/>
                <a:gd name="T11" fmla="*/ 388 h 688"/>
                <a:gd name="T12" fmla="*/ 504 w 723"/>
                <a:gd name="T13" fmla="*/ 450 h 688"/>
                <a:gd name="T14" fmla="*/ 582 w 723"/>
                <a:gd name="T15" fmla="*/ 661 h 688"/>
                <a:gd name="T16" fmla="*/ 562 w 723"/>
                <a:gd name="T17" fmla="*/ 675 h 688"/>
                <a:gd name="T18" fmla="*/ 394 w 723"/>
                <a:gd name="T19" fmla="*/ 527 h 688"/>
                <a:gd name="T20" fmla="*/ 329 w 723"/>
                <a:gd name="T21" fmla="*/ 527 h 688"/>
                <a:gd name="T22" fmla="*/ 161 w 723"/>
                <a:gd name="T23" fmla="*/ 675 h 688"/>
                <a:gd name="T24" fmla="*/ 141 w 723"/>
                <a:gd name="T25" fmla="*/ 661 h 688"/>
                <a:gd name="T26" fmla="*/ 219 w 723"/>
                <a:gd name="T27" fmla="*/ 450 h 688"/>
                <a:gd name="T28" fmla="*/ 199 w 723"/>
                <a:gd name="T29" fmla="*/ 388 h 688"/>
                <a:gd name="T30" fmla="*/ 17 w 723"/>
                <a:gd name="T31" fmla="*/ 280 h 688"/>
                <a:gd name="T32" fmla="*/ 25 w 723"/>
                <a:gd name="T33" fmla="*/ 256 h 688"/>
                <a:gd name="T34" fmla="*/ 246 w 723"/>
                <a:gd name="T35" fmla="*/ 270 h 688"/>
                <a:gd name="T36" fmla="*/ 298 w 723"/>
                <a:gd name="T37" fmla="*/ 232 h 688"/>
                <a:gd name="T38" fmla="*/ 349 w 723"/>
                <a:gd name="T39" fmla="*/ 21 h 688"/>
                <a:gd name="T40" fmla="*/ 374 w 723"/>
                <a:gd name="T41" fmla="*/ 21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23" h="688">
                  <a:moveTo>
                    <a:pt x="374" y="21"/>
                  </a:moveTo>
                  <a:lnTo>
                    <a:pt x="425" y="232"/>
                  </a:lnTo>
                  <a:cubicBezTo>
                    <a:pt x="431" y="253"/>
                    <a:pt x="455" y="270"/>
                    <a:pt x="477" y="270"/>
                  </a:cubicBezTo>
                  <a:lnTo>
                    <a:pt x="698" y="256"/>
                  </a:lnTo>
                  <a:cubicBezTo>
                    <a:pt x="720" y="256"/>
                    <a:pt x="723" y="267"/>
                    <a:pt x="706" y="280"/>
                  </a:cubicBezTo>
                  <a:lnTo>
                    <a:pt x="524" y="388"/>
                  </a:lnTo>
                  <a:cubicBezTo>
                    <a:pt x="506" y="401"/>
                    <a:pt x="497" y="429"/>
                    <a:pt x="504" y="450"/>
                  </a:cubicBezTo>
                  <a:lnTo>
                    <a:pt x="582" y="661"/>
                  </a:lnTo>
                  <a:cubicBezTo>
                    <a:pt x="589" y="682"/>
                    <a:pt x="580" y="688"/>
                    <a:pt x="562" y="675"/>
                  </a:cubicBezTo>
                  <a:lnTo>
                    <a:pt x="394" y="527"/>
                  </a:lnTo>
                  <a:cubicBezTo>
                    <a:pt x="376" y="514"/>
                    <a:pt x="347" y="514"/>
                    <a:pt x="329" y="527"/>
                  </a:cubicBezTo>
                  <a:lnTo>
                    <a:pt x="161" y="675"/>
                  </a:lnTo>
                  <a:cubicBezTo>
                    <a:pt x="143" y="688"/>
                    <a:pt x="134" y="682"/>
                    <a:pt x="141" y="661"/>
                  </a:cubicBezTo>
                  <a:lnTo>
                    <a:pt x="219" y="450"/>
                  </a:lnTo>
                  <a:cubicBezTo>
                    <a:pt x="226" y="429"/>
                    <a:pt x="217" y="401"/>
                    <a:pt x="199" y="388"/>
                  </a:cubicBezTo>
                  <a:lnTo>
                    <a:pt x="17" y="280"/>
                  </a:lnTo>
                  <a:cubicBezTo>
                    <a:pt x="0" y="267"/>
                    <a:pt x="3" y="256"/>
                    <a:pt x="25" y="256"/>
                  </a:cubicBezTo>
                  <a:lnTo>
                    <a:pt x="246" y="270"/>
                  </a:lnTo>
                  <a:cubicBezTo>
                    <a:pt x="268" y="270"/>
                    <a:pt x="291" y="253"/>
                    <a:pt x="298" y="232"/>
                  </a:cubicBezTo>
                  <a:lnTo>
                    <a:pt x="349" y="21"/>
                  </a:lnTo>
                  <a:cubicBezTo>
                    <a:pt x="356" y="0"/>
                    <a:pt x="367" y="0"/>
                    <a:pt x="374" y="21"/>
                  </a:cubicBezTo>
                  <a:close/>
                </a:path>
              </a:pathLst>
            </a:custGeom>
            <a:grpFill/>
            <a:ln>
              <a:solidFill>
                <a:schemeClr val="bg1"/>
              </a:solidFill>
            </a:ln>
          </p:spPr>
          <p:txBody>
            <a:bodyPr/>
            <a:lstStyle/>
            <a:p>
              <a:endParaRPr lang="zh-CN" altLang="en-US">
                <a:cs typeface="+mn-ea"/>
                <a:sym typeface="+mn-lt"/>
              </a:endParaRPr>
            </a:p>
          </p:txBody>
        </p:sp>
      </p:grpSp>
      <p:sp>
        <p:nvSpPr>
          <p:cNvPr id="27" name="矩形 26"/>
          <p:cNvSpPr/>
          <p:nvPr/>
        </p:nvSpPr>
        <p:spPr>
          <a:xfrm>
            <a:off x="3074762" y="1340768"/>
            <a:ext cx="6048826" cy="1862048"/>
          </a:xfrm>
          <a:prstGeom prst="rect">
            <a:avLst/>
          </a:prstGeom>
        </p:spPr>
        <p:txBody>
          <a:bodyPr wrap="square">
            <a:spAutoFit/>
          </a:bodyPr>
          <a:lstStyle/>
          <a:p>
            <a:pPr algn="dist"/>
            <a:r>
              <a:rPr lang="zh-CN" altLang="en-US" sz="11500" b="1">
                <a:solidFill>
                  <a:schemeClr val="bg1"/>
                </a:solidFill>
                <a:latin typeface="汉仪雅酷黑 75W" panose="020B0804020202020204" pitchFamily="34" charset="-122"/>
                <a:ea typeface="汉仪雅酷黑 75W" panose="020B0804020202020204" pitchFamily="34" charset="-122"/>
              </a:rPr>
              <a:t>劳动法</a:t>
            </a:r>
            <a:endParaRPr lang="en-US" altLang="zh-CN" sz="11500" b="1">
              <a:solidFill>
                <a:schemeClr val="bg1"/>
              </a:solidFill>
              <a:latin typeface="汉仪雅酷黑 75W" panose="020B0804020202020204" pitchFamily="34" charset="-122"/>
              <a:ea typeface="汉仪雅酷黑 75W" panose="020B0804020202020204" pitchFamily="34" charset="-122"/>
            </a:endParaRPr>
          </a:p>
        </p:txBody>
      </p:sp>
      <p:grpSp>
        <p:nvGrpSpPr>
          <p:cNvPr id="32" name="组合 31"/>
          <p:cNvGrpSpPr/>
          <p:nvPr/>
        </p:nvGrpSpPr>
        <p:grpSpPr>
          <a:xfrm>
            <a:off x="2715143" y="3070049"/>
            <a:ext cx="6768064" cy="830997"/>
            <a:chOff x="3288378" y="3349448"/>
            <a:chExt cx="5615245" cy="830997"/>
          </a:xfrm>
        </p:grpSpPr>
        <p:sp>
          <p:nvSpPr>
            <p:cNvPr id="9" name="矩形 8"/>
            <p:cNvSpPr/>
            <p:nvPr/>
          </p:nvSpPr>
          <p:spPr>
            <a:xfrm>
              <a:off x="3288378" y="3349448"/>
              <a:ext cx="5615245" cy="830997"/>
            </a:xfrm>
            <a:prstGeom prst="rect">
              <a:avLst/>
            </a:prstGeom>
          </p:spPr>
          <p:txBody>
            <a:bodyPr wrap="square">
              <a:spAutoFit/>
            </a:bodyPr>
            <a:lstStyle/>
            <a:p>
              <a:pPr algn="dist"/>
              <a:r>
                <a:rPr lang="zh-CN" altLang="en-US" sz="4800" b="1">
                  <a:solidFill>
                    <a:schemeClr val="bg1"/>
                  </a:solidFill>
                  <a:latin typeface="汉仪雅酷黑 75W" panose="020B0804020202020204" pitchFamily="34" charset="-122"/>
                  <a:ea typeface="汉仪雅酷黑 75W" panose="020B0804020202020204" pitchFamily="34" charset="-122"/>
                </a:rPr>
                <a:t>科普宣传课件教育</a:t>
              </a:r>
            </a:p>
          </p:txBody>
        </p:sp>
        <p:grpSp>
          <p:nvGrpSpPr>
            <p:cNvPr id="31" name="组合 30"/>
            <p:cNvGrpSpPr/>
            <p:nvPr/>
          </p:nvGrpSpPr>
          <p:grpSpPr>
            <a:xfrm>
              <a:off x="3396000" y="3354388"/>
              <a:ext cx="5400000" cy="787957"/>
              <a:chOff x="3435350" y="3392488"/>
              <a:chExt cx="5400000" cy="787957"/>
            </a:xfrm>
          </p:grpSpPr>
          <p:cxnSp>
            <p:nvCxnSpPr>
              <p:cNvPr id="29" name="直接连接符 28"/>
              <p:cNvCxnSpPr/>
              <p:nvPr/>
            </p:nvCxnSpPr>
            <p:spPr>
              <a:xfrm>
                <a:off x="3435350" y="3392488"/>
                <a:ext cx="5400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435350" y="4180445"/>
                <a:ext cx="540000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065000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9000">
        <p15:prstTrans prst="curtains"/>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750"/>
                                        <p:tgtEl>
                                          <p:spTgt spid="25"/>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750"/>
                                        <p:tgtEl>
                                          <p:spTgt spid="26"/>
                                        </p:tgtEl>
                                      </p:cBhvr>
                                    </p:animEffect>
                                    <p:anim calcmode="lin" valueType="num">
                                      <p:cBhvr>
                                        <p:cTn id="12" dur="750" fill="hold"/>
                                        <p:tgtEl>
                                          <p:spTgt spid="26"/>
                                        </p:tgtEl>
                                        <p:attrNameLst>
                                          <p:attrName>ppt_x</p:attrName>
                                        </p:attrNameLst>
                                      </p:cBhvr>
                                      <p:tavLst>
                                        <p:tav tm="0">
                                          <p:val>
                                            <p:strVal val="#ppt_x"/>
                                          </p:val>
                                        </p:tav>
                                        <p:tav tm="100000">
                                          <p:val>
                                            <p:strVal val="#ppt_x"/>
                                          </p:val>
                                        </p:tav>
                                      </p:tavLst>
                                    </p:anim>
                                    <p:anim calcmode="lin" valueType="num">
                                      <p:cBhvr>
                                        <p:cTn id="13" dur="750" fill="hold"/>
                                        <p:tgtEl>
                                          <p:spTgt spid="2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p:cTn id="17" dur="750" fill="hold"/>
                                        <p:tgtEl>
                                          <p:spTgt spid="27"/>
                                        </p:tgtEl>
                                        <p:attrNameLst>
                                          <p:attrName>ppt_w</p:attrName>
                                        </p:attrNameLst>
                                      </p:cBhvr>
                                      <p:tavLst>
                                        <p:tav tm="0">
                                          <p:val>
                                            <p:fltVal val="0"/>
                                          </p:val>
                                        </p:tav>
                                        <p:tav tm="100000">
                                          <p:val>
                                            <p:strVal val="#ppt_w"/>
                                          </p:val>
                                        </p:tav>
                                      </p:tavLst>
                                    </p:anim>
                                    <p:anim calcmode="lin" valueType="num">
                                      <p:cBhvr>
                                        <p:cTn id="18" dur="750" fill="hold"/>
                                        <p:tgtEl>
                                          <p:spTgt spid="27"/>
                                        </p:tgtEl>
                                        <p:attrNameLst>
                                          <p:attrName>ppt_h</p:attrName>
                                        </p:attrNameLst>
                                      </p:cBhvr>
                                      <p:tavLst>
                                        <p:tav tm="0">
                                          <p:val>
                                            <p:fltVal val="0"/>
                                          </p:val>
                                        </p:tav>
                                        <p:tav tm="100000">
                                          <p:val>
                                            <p:strVal val="#ppt_h"/>
                                          </p:val>
                                        </p:tav>
                                      </p:tavLst>
                                    </p:anim>
                                    <p:animEffect transition="in" filter="fade">
                                      <p:cBhvr>
                                        <p:cTn id="19" dur="750"/>
                                        <p:tgtEl>
                                          <p:spTgt spid="27"/>
                                        </p:tgtEl>
                                      </p:cBhvr>
                                    </p:animEffect>
                                  </p:childTnLst>
                                </p:cTn>
                              </p:par>
                            </p:childTnLst>
                          </p:cTn>
                        </p:par>
                        <p:par>
                          <p:cTn id="20" fill="hold">
                            <p:stCondLst>
                              <p:cond delay="2250"/>
                            </p:stCondLst>
                            <p:childTnLst>
                              <p:par>
                                <p:cTn id="21" presetID="22" presetClass="entr" presetSubtype="4"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down)">
                                      <p:cBhvr>
                                        <p:cTn id="23" dur="750"/>
                                        <p:tgtEl>
                                          <p:spTgt spid="32"/>
                                        </p:tgtEl>
                                      </p:cBhvr>
                                    </p:animEffect>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750"/>
                                        <p:tgtEl>
                                          <p:spTgt spid="11"/>
                                        </p:tgtEl>
                                      </p:cBhvr>
                                    </p:animEffect>
                                  </p:childTnLst>
                                </p:cTn>
                              </p:par>
                            </p:childTnLst>
                          </p:cTn>
                        </p:par>
                        <p:par>
                          <p:cTn id="28" fill="hold">
                            <p:stCondLst>
                              <p:cond delay="3750"/>
                            </p:stCondLst>
                            <p:childTnLst>
                              <p:par>
                                <p:cTn id="29" presetID="45" presetClass="entr" presetSubtype="0"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750"/>
                                        <p:tgtEl>
                                          <p:spTgt spid="13"/>
                                        </p:tgtEl>
                                      </p:cBhvr>
                                    </p:animEffect>
                                    <p:anim calcmode="lin" valueType="num">
                                      <p:cBhvr>
                                        <p:cTn id="32" dur="750" fill="hold"/>
                                        <p:tgtEl>
                                          <p:spTgt spid="13"/>
                                        </p:tgtEl>
                                        <p:attrNameLst>
                                          <p:attrName>ppt_w</p:attrName>
                                        </p:attrNameLst>
                                      </p:cBhvr>
                                      <p:tavLst>
                                        <p:tav tm="0" fmla="#ppt_w*sin(2.5*pi*$)">
                                          <p:val>
                                            <p:fltVal val="0"/>
                                          </p:val>
                                        </p:tav>
                                        <p:tav tm="100000">
                                          <p:val>
                                            <p:fltVal val="1"/>
                                          </p:val>
                                        </p:tav>
                                      </p:tavLst>
                                    </p:anim>
                                    <p:anim calcmode="lin" valueType="num">
                                      <p:cBhvr>
                                        <p:cTn id="33" dur="750" fill="hold"/>
                                        <p:tgtEl>
                                          <p:spTgt spid="13"/>
                                        </p:tgtEl>
                                        <p:attrNameLst>
                                          <p:attrName>ppt_h</p:attrName>
                                        </p:attrNameLst>
                                      </p:cBhvr>
                                      <p:tavLst>
                                        <p:tav tm="0">
                                          <p:val>
                                            <p:strVal val="#ppt_h"/>
                                          </p:val>
                                        </p:tav>
                                        <p:tav tm="100000">
                                          <p:val>
                                            <p:strVal val="#ppt_h"/>
                                          </p:val>
                                        </p:tav>
                                      </p:tavLst>
                                    </p:anim>
                                  </p:childTnLst>
                                </p:cTn>
                              </p:par>
                            </p:childTnLst>
                          </p:cTn>
                        </p:par>
                        <p:par>
                          <p:cTn id="34" fill="hold">
                            <p:stCondLst>
                              <p:cond delay="4500"/>
                            </p:stCondLst>
                            <p:childTnLst>
                              <p:par>
                                <p:cTn id="35" presetID="22" presetClass="entr" presetSubtype="4"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5692"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5275"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3176"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5451"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5006" y="3921023"/>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98690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71D5A565-28B9-43CC-94B5-51EE99C9380B}"/>
              </a:ext>
            </a:extLst>
          </p:cNvPr>
          <p:cNvSpPr txBox="1"/>
          <p:nvPr/>
        </p:nvSpPr>
        <p:spPr>
          <a:xfrm>
            <a:off x="5648318" y="868495"/>
            <a:ext cx="901714" cy="749107"/>
          </a:xfrm>
          <a:prstGeom prst="rect">
            <a:avLst/>
          </a:prstGeom>
          <a:noFill/>
          <a:ln w="117475">
            <a:noFill/>
          </a:ln>
        </p:spPr>
        <p:txBody>
          <a:bodyPr wrap="none" rtlCol="0">
            <a:prstTxWarp prst="textPlain">
              <a:avLst/>
            </a:prstTxWarp>
            <a:spAutoFit/>
          </a:bodyPr>
          <a:lstStyle/>
          <a:p>
            <a:pPr defTabSz="457200" fontAlgn="auto">
              <a:spcBef>
                <a:spcPts val="0"/>
              </a:spcBef>
              <a:spcAft>
                <a:spcPts val="0"/>
              </a:spcAft>
              <a:defRPr/>
            </a:pPr>
            <a:r>
              <a:rPr lang="en-US" altLang="zh-CN" sz="1200" spc="100" dirty="0">
                <a:solidFill>
                  <a:prstClr val="white"/>
                </a:solidFill>
                <a:latin typeface="汉仪雅酷黑 75W" panose="020B0804020202020204" pitchFamily="34" charset="-122"/>
                <a:ea typeface="汉仪雅酷黑 75W" panose="020B0804020202020204" pitchFamily="34" charset="-122"/>
                <a:cs typeface="+mn-ea"/>
                <a:sym typeface="+mn-lt"/>
              </a:rPr>
              <a:t>01</a:t>
            </a:r>
            <a:endParaRPr lang="zh-CN" altLang="en-US" sz="1200" spc="100" dirty="0">
              <a:solidFill>
                <a:prstClr val="white"/>
              </a:solidFill>
              <a:latin typeface="汉仪雅酷黑 75W" panose="020B0804020202020204" pitchFamily="34" charset="-122"/>
              <a:ea typeface="汉仪雅酷黑 75W" panose="020B0804020202020204" pitchFamily="34" charset="-122"/>
              <a:cs typeface="+mn-ea"/>
              <a:sym typeface="+mn-lt"/>
            </a:endParaRPr>
          </a:p>
        </p:txBody>
      </p:sp>
      <p:sp>
        <p:nvSpPr>
          <p:cNvPr id="4" name="矩形 3">
            <a:extLst>
              <a:ext uri="{FF2B5EF4-FFF2-40B4-BE49-F238E27FC236}">
                <a16:creationId xmlns="" xmlns:a16="http://schemas.microsoft.com/office/drawing/2014/main" id="{A1849665-A116-45F6-930E-EFA3580439D4}"/>
              </a:ext>
            </a:extLst>
          </p:cNvPr>
          <p:cNvSpPr/>
          <p:nvPr/>
        </p:nvSpPr>
        <p:spPr>
          <a:xfrm>
            <a:off x="3794919" y="3708321"/>
            <a:ext cx="4752528" cy="584775"/>
          </a:xfrm>
          <a:prstGeom prst="rect">
            <a:avLst/>
          </a:prstGeom>
        </p:spPr>
        <p:txBody>
          <a:bodyPr wrap="square">
            <a:spAutoFit/>
          </a:bodyPr>
          <a:lstStyle/>
          <a:p>
            <a:pPr algn="dist" defTabSz="457200">
              <a:defRPr/>
            </a:pPr>
            <a:r>
              <a:rPr lang="en-US" altLang="zh-CN" sz="3200" dirty="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rPr>
              <a:t>Overview of labor law</a:t>
            </a:r>
            <a:endParaRPr lang="zh-CN" altLang="en-US" sz="3200" dirty="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endParaRPr>
          </a:p>
        </p:txBody>
      </p:sp>
      <p:sp>
        <p:nvSpPr>
          <p:cNvPr id="5" name="矩形 4">
            <a:extLst>
              <a:ext uri="{FF2B5EF4-FFF2-40B4-BE49-F238E27FC236}">
                <a16:creationId xmlns="" xmlns:a16="http://schemas.microsoft.com/office/drawing/2014/main" id="{1CE88F5A-A0D1-4264-B79F-70367769A792}"/>
              </a:ext>
            </a:extLst>
          </p:cNvPr>
          <p:cNvSpPr/>
          <p:nvPr/>
        </p:nvSpPr>
        <p:spPr>
          <a:xfrm>
            <a:off x="3866927" y="2821832"/>
            <a:ext cx="4608512" cy="1015663"/>
          </a:xfrm>
          <a:prstGeom prst="rect">
            <a:avLst/>
          </a:prstGeom>
        </p:spPr>
        <p:txBody>
          <a:bodyPr wrap="square">
            <a:spAutoFit/>
          </a:bodyPr>
          <a:lstStyle/>
          <a:p>
            <a:pPr algn="dist" defTabSz="457200">
              <a:defRPr/>
            </a:pPr>
            <a:r>
              <a:rPr lang="zh-CN" altLang="en-US" sz="6000" dirty="0">
                <a:solidFill>
                  <a:srgbClr val="FFFFFF">
                    <a:lumMod val="75000"/>
                    <a:lumOff val="25000"/>
                  </a:srgbClr>
                </a:solidFill>
                <a:latin typeface="汉仪雅酷黑 75W" panose="020B0804020202020204" pitchFamily="34" charset="-122"/>
                <a:ea typeface="汉仪雅酷黑 75W" panose="020B0804020202020204" pitchFamily="34" charset="-122"/>
                <a:cs typeface="+mn-ea"/>
                <a:sym typeface="+mn-lt"/>
              </a:rPr>
              <a:t>劳动法概述</a:t>
            </a:r>
          </a:p>
        </p:txBody>
      </p:sp>
    </p:spTree>
    <p:extLst>
      <p:ext uri="{BB962C8B-B14F-4D97-AF65-F5344CB8AC3E}">
        <p14:creationId xmlns:p14="http://schemas.microsoft.com/office/powerpoint/2010/main" val="3448141555"/>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750"/>
                                        <p:tgtEl>
                                          <p:spTgt spid="3"/>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750"/>
                                        <p:tgtEl>
                                          <p:spTgt spid="5"/>
                                        </p:tgtEl>
                                      </p:cBhvr>
                                    </p:animEffect>
                                  </p:childTnLst>
                                </p:cTn>
                              </p:par>
                            </p:childTnLst>
                          </p:cTn>
                        </p:par>
                        <p:par>
                          <p:cTn id="12" fill="hold">
                            <p:stCondLst>
                              <p:cond delay="1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E92EDD64-0085-4B98-B17E-2348352227E1}"/>
              </a:ext>
            </a:extLst>
          </p:cNvPr>
          <p:cNvGrpSpPr/>
          <p:nvPr/>
        </p:nvGrpSpPr>
        <p:grpSpPr>
          <a:xfrm>
            <a:off x="848029" y="1680027"/>
            <a:ext cx="10507359" cy="3497946"/>
            <a:chOff x="848029" y="1571484"/>
            <a:chExt cx="10507359" cy="3497946"/>
          </a:xfrm>
        </p:grpSpPr>
        <p:grpSp>
          <p:nvGrpSpPr>
            <p:cNvPr id="2" name="组合 1">
              <a:extLst>
                <a:ext uri="{FF2B5EF4-FFF2-40B4-BE49-F238E27FC236}">
                  <a16:creationId xmlns="" xmlns:a16="http://schemas.microsoft.com/office/drawing/2014/main" id="{261E76C4-4C86-41DD-BDB5-0B9E1A34B936}"/>
                </a:ext>
              </a:extLst>
            </p:cNvPr>
            <p:cNvGrpSpPr/>
            <p:nvPr/>
          </p:nvGrpSpPr>
          <p:grpSpPr>
            <a:xfrm>
              <a:off x="3281154" y="1737182"/>
              <a:ext cx="8008791" cy="3332248"/>
              <a:chOff x="5224611" y="1651453"/>
              <a:chExt cx="6589464" cy="3332248"/>
            </a:xfrm>
          </p:grpSpPr>
          <p:sp>
            <p:nvSpPr>
              <p:cNvPr id="96" name="ïsḻiḋe">
                <a:extLst>
                  <a:ext uri="{FF2B5EF4-FFF2-40B4-BE49-F238E27FC236}">
                    <a16:creationId xmlns="" xmlns:a16="http://schemas.microsoft.com/office/drawing/2014/main" id="{6F994B8E-0508-42D8-8746-911FB6451E01}"/>
                  </a:ext>
                </a:extLst>
              </p:cNvPr>
              <p:cNvSpPr txBox="1"/>
              <p:nvPr/>
            </p:nvSpPr>
            <p:spPr bwMode="auto">
              <a:xfrm>
                <a:off x="5256054" y="1651453"/>
                <a:ext cx="6558021" cy="206527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70000"/>
                  </a:lnSpc>
                  <a:spcBef>
                    <a:spcPct val="0"/>
                  </a:spcBef>
                </a:pPr>
                <a:r>
                  <a:rPr lang="zh-CN" altLang="en-US" sz="1600" dirty="0">
                    <a:solidFill>
                      <a:schemeClr val="accent6">
                        <a:lumMod val="50000"/>
                      </a:schemeClr>
                    </a:solidFill>
                    <a:latin typeface="+mn-lt"/>
                    <a:ea typeface="+mn-ea"/>
                    <a:cs typeface="+mn-ea"/>
                    <a:sym typeface="+mn-lt"/>
                  </a:rPr>
                  <a:t>指以维护劳动者的合法权益为目的，调整用人单位和劳动者之间、政府与用人单位之间、政府和劳动者之间为实现和保障社会劳动过程而产生的权利义务关系的法律规范的总和。</a:t>
                </a:r>
                <a:endParaRPr lang="en-US" altLang="zh-CN" sz="1600" dirty="0">
                  <a:solidFill>
                    <a:schemeClr val="accent6">
                      <a:lumMod val="50000"/>
                    </a:schemeClr>
                  </a:solidFill>
                  <a:latin typeface="+mn-lt"/>
                  <a:ea typeface="+mn-ea"/>
                  <a:cs typeface="+mn-ea"/>
                  <a:sym typeface="+mn-lt"/>
                </a:endParaRPr>
              </a:p>
            </p:txBody>
          </p:sp>
          <p:sp>
            <p:nvSpPr>
              <p:cNvPr id="118" name="ïsḻiḋe">
                <a:extLst>
                  <a:ext uri="{FF2B5EF4-FFF2-40B4-BE49-F238E27FC236}">
                    <a16:creationId xmlns="" xmlns:a16="http://schemas.microsoft.com/office/drawing/2014/main" id="{2495D6E0-EBC9-4C6A-A0C0-12179B716BE3}"/>
                  </a:ext>
                </a:extLst>
              </p:cNvPr>
              <p:cNvSpPr txBox="1"/>
              <p:nvPr/>
            </p:nvSpPr>
            <p:spPr bwMode="auto">
              <a:xfrm>
                <a:off x="5224611" y="2823476"/>
                <a:ext cx="6589464" cy="216022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促进就业法</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劳动合同法</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工资法</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工作时间和休息休假时间法</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女职工和未成年工特殊劳动者保护法</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社会保险的福利法</a:t>
                </a: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等。</a:t>
                </a:r>
              </a:p>
            </p:txBody>
          </p:sp>
        </p:grpSp>
        <p:grpSp>
          <p:nvGrpSpPr>
            <p:cNvPr id="4" name="组合 3">
              <a:extLst>
                <a:ext uri="{FF2B5EF4-FFF2-40B4-BE49-F238E27FC236}">
                  <a16:creationId xmlns="" xmlns:a16="http://schemas.microsoft.com/office/drawing/2014/main" id="{D3BD6E01-887E-4BB7-9DD2-0F8460FF2550}"/>
                </a:ext>
              </a:extLst>
            </p:cNvPr>
            <p:cNvGrpSpPr/>
            <p:nvPr/>
          </p:nvGrpSpPr>
          <p:grpSpPr>
            <a:xfrm>
              <a:off x="848029" y="1571484"/>
              <a:ext cx="10507359" cy="2260061"/>
              <a:chOff x="1165895" y="1481720"/>
              <a:chExt cx="10507359" cy="2260061"/>
            </a:xfrm>
          </p:grpSpPr>
          <p:grpSp>
            <p:nvGrpSpPr>
              <p:cNvPr id="3" name="组合 2">
                <a:extLst>
                  <a:ext uri="{FF2B5EF4-FFF2-40B4-BE49-F238E27FC236}">
                    <a16:creationId xmlns="" xmlns:a16="http://schemas.microsoft.com/office/drawing/2014/main" id="{5B1E6300-9071-4604-A70E-0DF3CA0C6421}"/>
                  </a:ext>
                </a:extLst>
              </p:cNvPr>
              <p:cNvGrpSpPr/>
              <p:nvPr/>
            </p:nvGrpSpPr>
            <p:grpSpPr>
              <a:xfrm>
                <a:off x="1165895" y="1893684"/>
                <a:ext cx="2361935" cy="1464476"/>
                <a:chOff x="1850331" y="1748500"/>
                <a:chExt cx="2361935" cy="1464476"/>
              </a:xfrm>
            </p:grpSpPr>
            <p:sp>
              <p:nvSpPr>
                <p:cNvPr id="92" name="ïśliḓé">
                  <a:extLst>
                    <a:ext uri="{FF2B5EF4-FFF2-40B4-BE49-F238E27FC236}">
                      <a16:creationId xmlns="" xmlns:a16="http://schemas.microsoft.com/office/drawing/2014/main" id="{3015FB24-41AC-45BD-8BEC-78FDCAED152C}"/>
                    </a:ext>
                  </a:extLst>
                </p:cNvPr>
                <p:cNvSpPr/>
                <p:nvPr/>
              </p:nvSpPr>
              <p:spPr>
                <a:xfrm>
                  <a:off x="1850331" y="1748500"/>
                  <a:ext cx="1872580" cy="1464476"/>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buSzPct val="25000"/>
                  </a:pPr>
                  <a:r>
                    <a:rPr lang="zh-CN" altLang="en-US" sz="2400" b="1" dirty="0">
                      <a:solidFill>
                        <a:schemeClr val="accent3"/>
                      </a:solidFill>
                      <a:cs typeface="+mn-ea"/>
                      <a:sym typeface="+mn-lt"/>
                    </a:rPr>
                    <a:t>法律概念：</a:t>
                  </a:r>
                  <a:endParaRPr lang="en-US" altLang="zh-CN" sz="2400" b="1" dirty="0">
                    <a:solidFill>
                      <a:schemeClr val="accent3"/>
                    </a:solidFill>
                    <a:cs typeface="+mn-ea"/>
                    <a:sym typeface="+mn-lt"/>
                  </a:endParaRPr>
                </a:p>
                <a:p>
                  <a:pPr algn="ctr">
                    <a:buSzPct val="25000"/>
                  </a:pPr>
                  <a:r>
                    <a:rPr lang="zh-CN" altLang="en-US" sz="2400" b="1" dirty="0">
                      <a:solidFill>
                        <a:schemeClr val="accent3"/>
                      </a:solidFill>
                      <a:cs typeface="+mn-ea"/>
                      <a:sym typeface="+mn-lt"/>
                    </a:rPr>
                    <a:t>劳动法</a:t>
                  </a:r>
                  <a:endParaRPr lang="en-US" altLang="zh-CN" sz="2400" b="1" dirty="0">
                    <a:solidFill>
                      <a:schemeClr val="accent3"/>
                    </a:solidFill>
                    <a:cs typeface="+mn-ea"/>
                    <a:sym typeface="+mn-lt"/>
                  </a:endParaRPr>
                </a:p>
              </p:txBody>
            </p:sp>
            <p:sp>
              <p:nvSpPr>
                <p:cNvPr id="24" name="箭头: 五边形 23">
                  <a:extLst>
                    <a:ext uri="{FF2B5EF4-FFF2-40B4-BE49-F238E27FC236}">
                      <a16:creationId xmlns="" xmlns:a16="http://schemas.microsoft.com/office/drawing/2014/main" id="{6C727071-980C-4D69-AD00-614BFDB465A8}"/>
                    </a:ext>
                  </a:extLst>
                </p:cNvPr>
                <p:cNvSpPr/>
                <p:nvPr/>
              </p:nvSpPr>
              <p:spPr bwMode="auto">
                <a:xfrm>
                  <a:off x="3708100" y="1748500"/>
                  <a:ext cx="504166" cy="1464476"/>
                </a:xfrm>
                <a:prstGeom prst="homePlat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26" name="矩形 25">
                <a:extLst>
                  <a:ext uri="{FF2B5EF4-FFF2-40B4-BE49-F238E27FC236}">
                    <a16:creationId xmlns="" xmlns:a16="http://schemas.microsoft.com/office/drawing/2014/main" id="{1CB66B18-FE3C-4B65-BB48-8B5F09BCF5F3}"/>
                  </a:ext>
                </a:extLst>
              </p:cNvPr>
              <p:cNvSpPr/>
              <p:nvPr/>
            </p:nvSpPr>
            <p:spPr bwMode="auto">
              <a:xfrm>
                <a:off x="1165895" y="1481720"/>
                <a:ext cx="10507359" cy="2260061"/>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sp>
          <p:nvSpPr>
            <p:cNvPr id="28" name="椭圆 27">
              <a:extLst>
                <a:ext uri="{FF2B5EF4-FFF2-40B4-BE49-F238E27FC236}">
                  <a16:creationId xmlns="" xmlns:a16="http://schemas.microsoft.com/office/drawing/2014/main" id="{67E2D06E-6B01-49C6-8E74-7D4802159959}"/>
                </a:ext>
              </a:extLst>
            </p:cNvPr>
            <p:cNvSpPr/>
            <p:nvPr/>
          </p:nvSpPr>
          <p:spPr bwMode="auto">
            <a:xfrm>
              <a:off x="3175936" y="1934557"/>
              <a:ext cx="177463" cy="177463"/>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9" name="椭圆 28">
              <a:extLst>
                <a:ext uri="{FF2B5EF4-FFF2-40B4-BE49-F238E27FC236}">
                  <a16:creationId xmlns="" xmlns:a16="http://schemas.microsoft.com/office/drawing/2014/main" id="{AC3A6FB6-8830-48CF-89FE-CB62110D3058}"/>
                </a:ext>
              </a:extLst>
            </p:cNvPr>
            <p:cNvSpPr/>
            <p:nvPr/>
          </p:nvSpPr>
          <p:spPr bwMode="auto">
            <a:xfrm>
              <a:off x="3178375" y="3106580"/>
              <a:ext cx="177463" cy="177463"/>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nvGrpSpPr>
          <p:cNvPr id="6" name="组合 5">
            <a:extLst>
              <a:ext uri="{FF2B5EF4-FFF2-40B4-BE49-F238E27FC236}">
                <a16:creationId xmlns="" xmlns:a16="http://schemas.microsoft.com/office/drawing/2014/main" id="{C69B90F2-C2BA-4B06-BA8C-A5C4A660DA0F}"/>
              </a:ext>
            </a:extLst>
          </p:cNvPr>
          <p:cNvGrpSpPr/>
          <p:nvPr/>
        </p:nvGrpSpPr>
        <p:grpSpPr>
          <a:xfrm>
            <a:off x="842098" y="4510682"/>
            <a:ext cx="10507359" cy="2161629"/>
            <a:chOff x="842098" y="4510682"/>
            <a:chExt cx="10507359" cy="2161629"/>
          </a:xfrm>
        </p:grpSpPr>
        <p:sp>
          <p:nvSpPr>
            <p:cNvPr id="115" name="ïśliḓé">
              <a:extLst>
                <a:ext uri="{FF2B5EF4-FFF2-40B4-BE49-F238E27FC236}">
                  <a16:creationId xmlns="" xmlns:a16="http://schemas.microsoft.com/office/drawing/2014/main" id="{A7C777FE-5689-4A38-BB44-B64D4AC9504D}"/>
                </a:ext>
              </a:extLst>
            </p:cNvPr>
            <p:cNvSpPr/>
            <p:nvPr/>
          </p:nvSpPr>
          <p:spPr>
            <a:xfrm>
              <a:off x="848029" y="4737273"/>
              <a:ext cx="3028000" cy="928426"/>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buSzPct val="25000"/>
              </a:pPr>
              <a:r>
                <a:rPr lang="zh-CN" altLang="en-US" sz="2400" b="1" dirty="0">
                  <a:solidFill>
                    <a:schemeClr val="accent3"/>
                  </a:solidFill>
                  <a:cs typeface="+mn-ea"/>
                  <a:sym typeface="+mn-lt"/>
                </a:rPr>
                <a:t>劳动法的构成</a:t>
              </a:r>
              <a:endParaRPr lang="en-US" altLang="zh-CN" sz="2400" b="1" dirty="0">
                <a:solidFill>
                  <a:schemeClr val="accent3"/>
                </a:solidFill>
                <a:cs typeface="+mn-ea"/>
                <a:sym typeface="+mn-lt"/>
              </a:endParaRPr>
            </a:p>
          </p:txBody>
        </p:sp>
        <p:sp>
          <p:nvSpPr>
            <p:cNvPr id="122" name="ïsḻiḋe">
              <a:extLst>
                <a:ext uri="{FF2B5EF4-FFF2-40B4-BE49-F238E27FC236}">
                  <a16:creationId xmlns="" xmlns:a16="http://schemas.microsoft.com/office/drawing/2014/main" id="{974F38FA-A352-4ADC-A89A-07262EFBBDAD}"/>
                </a:ext>
              </a:extLst>
            </p:cNvPr>
            <p:cNvSpPr txBox="1"/>
            <p:nvPr/>
          </p:nvSpPr>
          <p:spPr bwMode="auto">
            <a:xfrm>
              <a:off x="4298975" y="4607044"/>
              <a:ext cx="5285987" cy="2065267"/>
            </a:xfrm>
            <a:prstGeom prst="rect">
              <a:avLst/>
            </a:prstGeom>
            <a:noFill/>
            <a:ln>
              <a:noFill/>
            </a:ln>
          </p:spPr>
          <p:txBody>
            <a:bodyPr wrap="square" lIns="91440" tIns="45720" rIns="91440" bIns="4572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中华人民共和国劳动法</a:t>
              </a:r>
              <a:r>
                <a:rPr lang="en-US" altLang="zh-CN" sz="1600" dirty="0">
                  <a:solidFill>
                    <a:schemeClr val="accent6">
                      <a:lumMod val="50000"/>
                    </a:schemeClr>
                  </a:solidFill>
                  <a:latin typeface="+mn-lt"/>
                  <a:ea typeface="+mn-ea"/>
                  <a:cs typeface="+mn-ea"/>
                  <a:sym typeface="+mn-lt"/>
                </a:rPr>
                <a:t>》1995</a:t>
              </a:r>
              <a:r>
                <a:rPr lang="zh-CN" altLang="en-US" sz="1600" dirty="0">
                  <a:solidFill>
                    <a:schemeClr val="accent6">
                      <a:lumMod val="50000"/>
                    </a:schemeClr>
                  </a:solidFill>
                  <a:latin typeface="+mn-lt"/>
                  <a:ea typeface="+mn-ea"/>
                  <a:cs typeface="+mn-ea"/>
                  <a:sym typeface="+mn-lt"/>
                </a:rPr>
                <a:t>年</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月</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日起施行；</a:t>
              </a:r>
            </a:p>
            <a:p>
              <a:pPr>
                <a:lnSpc>
                  <a:spcPct val="150000"/>
                </a:lnSpc>
              </a:pPr>
              <a:r>
                <a:rPr lang="en-US" altLang="zh-CN" sz="1600" dirty="0">
                  <a:solidFill>
                    <a:schemeClr val="accent6">
                      <a:lumMod val="50000"/>
                    </a:schemeClr>
                  </a:solidFill>
                  <a:latin typeface="+mn-lt"/>
                  <a:ea typeface="+mn-ea"/>
                  <a:cs typeface="+mn-ea"/>
                  <a:sym typeface="+mn-lt"/>
                </a:rPr>
                <a:t>《</a:t>
              </a:r>
              <a:r>
                <a:rPr lang="zh-CN" altLang="en-US" sz="1600" dirty="0">
                  <a:solidFill>
                    <a:schemeClr val="accent6">
                      <a:lumMod val="50000"/>
                    </a:schemeClr>
                  </a:solidFill>
                  <a:latin typeface="+mn-lt"/>
                  <a:ea typeface="+mn-ea"/>
                  <a:cs typeface="+mn-ea"/>
                  <a:sym typeface="+mn-lt"/>
                </a:rPr>
                <a:t>中华人民共和国劳动合同法</a:t>
              </a:r>
              <a:r>
                <a:rPr lang="en-US" altLang="zh-CN" sz="1600" dirty="0">
                  <a:solidFill>
                    <a:schemeClr val="accent6">
                      <a:lumMod val="50000"/>
                    </a:schemeClr>
                  </a:solidFill>
                  <a:latin typeface="+mn-lt"/>
                  <a:ea typeface="+mn-ea"/>
                  <a:cs typeface="+mn-ea"/>
                  <a:sym typeface="+mn-lt"/>
                </a:rPr>
                <a:t>》2008</a:t>
              </a:r>
              <a:r>
                <a:rPr lang="zh-CN" altLang="en-US" sz="1600" dirty="0">
                  <a:solidFill>
                    <a:schemeClr val="accent6">
                      <a:lumMod val="50000"/>
                    </a:schemeClr>
                  </a:solidFill>
                  <a:latin typeface="+mn-lt"/>
                  <a:ea typeface="+mn-ea"/>
                  <a:cs typeface="+mn-ea"/>
                  <a:sym typeface="+mn-lt"/>
                </a:rPr>
                <a:t>年</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月</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日起施行；</a:t>
              </a:r>
              <a:r>
                <a:rPr lang="en-US" altLang="zh-CN" sz="1600" dirty="0">
                  <a:solidFill>
                    <a:schemeClr val="accent6">
                      <a:lumMod val="50000"/>
                    </a:schemeClr>
                  </a:solidFill>
                  <a:latin typeface="+mn-lt"/>
                  <a:ea typeface="+mn-ea"/>
                  <a:cs typeface="+mn-ea"/>
                  <a:sym typeface="+mn-lt"/>
                </a:rPr>
                <a:t>2012</a:t>
              </a:r>
              <a:r>
                <a:rPr lang="zh-CN" altLang="en-US" sz="1600" dirty="0">
                  <a:solidFill>
                    <a:schemeClr val="accent6">
                      <a:lumMod val="50000"/>
                    </a:schemeClr>
                  </a:solidFill>
                  <a:latin typeface="+mn-lt"/>
                  <a:ea typeface="+mn-ea"/>
                  <a:cs typeface="+mn-ea"/>
                  <a:sym typeface="+mn-lt"/>
                </a:rPr>
                <a:t>年修改，</a:t>
              </a:r>
              <a:r>
                <a:rPr lang="en-US" altLang="zh-CN" sz="1600" dirty="0">
                  <a:solidFill>
                    <a:schemeClr val="accent6">
                      <a:lumMod val="50000"/>
                    </a:schemeClr>
                  </a:solidFill>
                  <a:latin typeface="+mn-lt"/>
                  <a:ea typeface="+mn-ea"/>
                  <a:cs typeface="+mn-ea"/>
                  <a:sym typeface="+mn-lt"/>
                </a:rPr>
                <a:t>2103</a:t>
              </a:r>
              <a:r>
                <a:rPr lang="zh-CN" altLang="en-US" sz="1600" dirty="0">
                  <a:solidFill>
                    <a:schemeClr val="accent6">
                      <a:lumMod val="50000"/>
                    </a:schemeClr>
                  </a:solidFill>
                  <a:latin typeface="+mn-lt"/>
                  <a:ea typeface="+mn-ea"/>
                  <a:cs typeface="+mn-ea"/>
                  <a:sym typeface="+mn-lt"/>
                </a:rPr>
                <a:t>年</a:t>
              </a:r>
              <a:r>
                <a:rPr lang="en-US" altLang="zh-CN" sz="1600" dirty="0">
                  <a:solidFill>
                    <a:schemeClr val="accent6">
                      <a:lumMod val="50000"/>
                    </a:schemeClr>
                  </a:solidFill>
                  <a:latin typeface="+mn-lt"/>
                  <a:ea typeface="+mn-ea"/>
                  <a:cs typeface="+mn-ea"/>
                  <a:sym typeface="+mn-lt"/>
                </a:rPr>
                <a:t>7</a:t>
              </a:r>
              <a:r>
                <a:rPr lang="zh-CN" altLang="en-US" sz="1600" dirty="0">
                  <a:solidFill>
                    <a:schemeClr val="accent6">
                      <a:lumMod val="50000"/>
                    </a:schemeClr>
                  </a:solidFill>
                  <a:latin typeface="+mn-lt"/>
                  <a:ea typeface="+mn-ea"/>
                  <a:cs typeface="+mn-ea"/>
                  <a:sym typeface="+mn-lt"/>
                </a:rPr>
                <a:t>月</a:t>
              </a:r>
              <a:r>
                <a:rPr lang="en-US" altLang="zh-CN" sz="1600" dirty="0">
                  <a:solidFill>
                    <a:schemeClr val="accent6">
                      <a:lumMod val="50000"/>
                    </a:schemeClr>
                  </a:solidFill>
                  <a:latin typeface="+mn-lt"/>
                  <a:ea typeface="+mn-ea"/>
                  <a:cs typeface="+mn-ea"/>
                  <a:sym typeface="+mn-lt"/>
                </a:rPr>
                <a:t>1</a:t>
              </a:r>
              <a:r>
                <a:rPr lang="zh-CN" altLang="en-US" sz="1600" dirty="0">
                  <a:solidFill>
                    <a:schemeClr val="accent6">
                      <a:lumMod val="50000"/>
                    </a:schemeClr>
                  </a:solidFill>
                  <a:latin typeface="+mn-lt"/>
                  <a:ea typeface="+mn-ea"/>
                  <a:cs typeface="+mn-ea"/>
                  <a:sym typeface="+mn-lt"/>
                </a:rPr>
                <a:t>日施行。</a:t>
              </a:r>
            </a:p>
          </p:txBody>
        </p:sp>
        <p:sp>
          <p:nvSpPr>
            <p:cNvPr id="31" name="矩形 30">
              <a:extLst>
                <a:ext uri="{FF2B5EF4-FFF2-40B4-BE49-F238E27FC236}">
                  <a16:creationId xmlns="" xmlns:a16="http://schemas.microsoft.com/office/drawing/2014/main" id="{65DFDCE5-CA15-4EAD-A0B1-283CB322E3E2}"/>
                </a:ext>
              </a:extLst>
            </p:cNvPr>
            <p:cNvSpPr/>
            <p:nvPr/>
          </p:nvSpPr>
          <p:spPr bwMode="auto">
            <a:xfrm>
              <a:off x="842098" y="4510682"/>
              <a:ext cx="10507359" cy="133424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pic>
        <p:nvPicPr>
          <p:cNvPr id="33" name="图片 32" descr="图片包含 游戏机, 灯, 飞机&#10;&#10;描述已自动生成">
            <a:extLst>
              <a:ext uri="{FF2B5EF4-FFF2-40B4-BE49-F238E27FC236}">
                <a16:creationId xmlns="" xmlns:a16="http://schemas.microsoft.com/office/drawing/2014/main" id="{B460E6E6-853D-420E-9E83-F9A3407043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42625" y="4007365"/>
            <a:ext cx="2047320" cy="2047320"/>
          </a:xfrm>
          <a:prstGeom prst="rect">
            <a:avLst/>
          </a:prstGeom>
        </p:spPr>
      </p:pic>
    </p:spTree>
    <p:extLst>
      <p:ext uri="{BB962C8B-B14F-4D97-AF65-F5344CB8AC3E}">
        <p14:creationId xmlns:p14="http://schemas.microsoft.com/office/powerpoint/2010/main" val="1531580016"/>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750"/>
                                        <p:tgtEl>
                                          <p:spTgt spid="5"/>
                                        </p:tgtEl>
                                      </p:cBhvr>
                                    </p:animEffect>
                                  </p:childTnLst>
                                </p:cTn>
                              </p:par>
                            </p:childTnLst>
                          </p:cTn>
                        </p:par>
                        <p:par>
                          <p:cTn id="8" fill="hold">
                            <p:stCondLst>
                              <p:cond delay="750"/>
                            </p:stCondLst>
                            <p:childTnLst>
                              <p:par>
                                <p:cTn id="9" presetID="16" presetClass="entr" presetSubtype="4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outHorizontal)">
                                      <p:cBhvr>
                                        <p:cTn id="11" dur="750"/>
                                        <p:tgtEl>
                                          <p:spTgt spid="6"/>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p:cTn id="15" dur="750" fill="hold"/>
                                        <p:tgtEl>
                                          <p:spTgt spid="33"/>
                                        </p:tgtEl>
                                        <p:attrNameLst>
                                          <p:attrName>ppt_w</p:attrName>
                                        </p:attrNameLst>
                                      </p:cBhvr>
                                      <p:tavLst>
                                        <p:tav tm="0">
                                          <p:val>
                                            <p:fltVal val="0"/>
                                          </p:val>
                                        </p:tav>
                                        <p:tav tm="100000">
                                          <p:val>
                                            <p:strVal val="#ppt_w"/>
                                          </p:val>
                                        </p:tav>
                                      </p:tavLst>
                                    </p:anim>
                                    <p:anim calcmode="lin" valueType="num">
                                      <p:cBhvr>
                                        <p:cTn id="16" dur="750" fill="hold"/>
                                        <p:tgtEl>
                                          <p:spTgt spid="33"/>
                                        </p:tgtEl>
                                        <p:attrNameLst>
                                          <p:attrName>ppt_h</p:attrName>
                                        </p:attrNameLst>
                                      </p:cBhvr>
                                      <p:tavLst>
                                        <p:tav tm="0">
                                          <p:val>
                                            <p:fltVal val="0"/>
                                          </p:val>
                                        </p:tav>
                                        <p:tav tm="100000">
                                          <p:val>
                                            <p:strVal val="#ppt_h"/>
                                          </p:val>
                                        </p:tav>
                                      </p:tavLst>
                                    </p:anim>
                                    <p:animEffect transition="in" filter="fade">
                                      <p:cBhvr>
                                        <p:cTn id="17"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C8091F3C-EBD2-48BB-80F4-3E804858739E}"/>
              </a:ext>
            </a:extLst>
          </p:cNvPr>
          <p:cNvGrpSpPr/>
          <p:nvPr/>
        </p:nvGrpSpPr>
        <p:grpSpPr>
          <a:xfrm>
            <a:off x="823894" y="1633330"/>
            <a:ext cx="10509891" cy="1594620"/>
            <a:chOff x="842963" y="1941189"/>
            <a:chExt cx="10509891" cy="1594620"/>
          </a:xfrm>
        </p:grpSpPr>
        <p:sp>
          <p:nvSpPr>
            <p:cNvPr id="7" name="文本框 6">
              <a:extLst>
                <a:ext uri="{FF2B5EF4-FFF2-40B4-BE49-F238E27FC236}">
                  <a16:creationId xmlns="" xmlns:a16="http://schemas.microsoft.com/office/drawing/2014/main" id="{18D553B0-E6D0-427A-A3CA-0716CB76B20D}"/>
                </a:ext>
              </a:extLst>
            </p:cNvPr>
            <p:cNvSpPr txBox="1"/>
            <p:nvPr/>
          </p:nvSpPr>
          <p:spPr>
            <a:xfrm>
              <a:off x="2759453" y="2117410"/>
              <a:ext cx="7444815" cy="1418399"/>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nSpc>
                  <a:spcPct val="150000"/>
                </a:lnSpc>
              </a:pPr>
              <a:r>
                <a:rPr lang="zh-CN" altLang="en-US" sz="1600" dirty="0">
                  <a:latin typeface="+mn-lt"/>
                  <a:ea typeface="+mn-ea"/>
                  <a:cs typeface="+mn-ea"/>
                  <a:sym typeface="+mn-lt"/>
                </a:rPr>
                <a:t>毕业眼浮云，求职路艰辛。签字把身许，合同多陷阱。加班又加点，过劳成阴影。减薪扣奖金，老板最上心。岗位无性别，离职职业禁。生产有风险，福祸谁在心？翻然讨说法，争议鸣不平，维权路漫漫，捧典上法庭。 </a:t>
              </a:r>
            </a:p>
            <a:p>
              <a:pPr algn="r">
                <a:lnSpc>
                  <a:spcPct val="150000"/>
                </a:lnSpc>
              </a:pPr>
              <a:endParaRPr lang="zh-CN" altLang="en-US" sz="1400" dirty="0">
                <a:latin typeface="+mn-lt"/>
                <a:ea typeface="+mn-ea"/>
                <a:cs typeface="+mn-ea"/>
                <a:sym typeface="+mn-lt"/>
              </a:endParaRPr>
            </a:p>
          </p:txBody>
        </p:sp>
        <p:grpSp>
          <p:nvGrpSpPr>
            <p:cNvPr id="2" name="组合 1">
              <a:extLst>
                <a:ext uri="{FF2B5EF4-FFF2-40B4-BE49-F238E27FC236}">
                  <a16:creationId xmlns="" xmlns:a16="http://schemas.microsoft.com/office/drawing/2014/main" id="{AC79716E-7B18-4EBE-806A-9E0183F4068D}"/>
                </a:ext>
              </a:extLst>
            </p:cNvPr>
            <p:cNvGrpSpPr/>
            <p:nvPr/>
          </p:nvGrpSpPr>
          <p:grpSpPr>
            <a:xfrm>
              <a:off x="842963" y="2142451"/>
              <a:ext cx="1762111" cy="1082503"/>
              <a:chOff x="2276743" y="2222041"/>
              <a:chExt cx="1751387" cy="1082503"/>
            </a:xfrm>
          </p:grpSpPr>
          <p:sp>
            <p:nvSpPr>
              <p:cNvPr id="6" name="ïśliḓé">
                <a:extLst>
                  <a:ext uri="{FF2B5EF4-FFF2-40B4-BE49-F238E27FC236}">
                    <a16:creationId xmlns="" xmlns:a16="http://schemas.microsoft.com/office/drawing/2014/main" id="{B13D5DB7-EE9C-4A64-BEF3-3B1F1E16B53D}"/>
                  </a:ext>
                </a:extLst>
              </p:cNvPr>
              <p:cNvSpPr/>
              <p:nvPr/>
            </p:nvSpPr>
            <p:spPr>
              <a:xfrm>
                <a:off x="2276743" y="2222042"/>
                <a:ext cx="1250289" cy="1082502"/>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buSzPct val="25000"/>
                </a:pPr>
                <a:r>
                  <a:rPr lang="zh-CN" altLang="en-US" sz="2400" b="1" dirty="0">
                    <a:solidFill>
                      <a:schemeClr val="accent3"/>
                    </a:solidFill>
                    <a:cs typeface="+mn-ea"/>
                    <a:sym typeface="+mn-lt"/>
                  </a:rPr>
                  <a:t>劳动关系含义 </a:t>
                </a:r>
                <a:endParaRPr lang="en-US" altLang="zh-CN" sz="2400" b="1" dirty="0">
                  <a:solidFill>
                    <a:schemeClr val="accent3"/>
                  </a:solidFill>
                  <a:cs typeface="+mn-ea"/>
                  <a:sym typeface="+mn-lt"/>
                </a:endParaRPr>
              </a:p>
            </p:txBody>
          </p:sp>
          <p:sp>
            <p:nvSpPr>
              <p:cNvPr id="23" name="箭头: 五边形 22">
                <a:extLst>
                  <a:ext uri="{FF2B5EF4-FFF2-40B4-BE49-F238E27FC236}">
                    <a16:creationId xmlns="" xmlns:a16="http://schemas.microsoft.com/office/drawing/2014/main" id="{2CD777CF-571F-4107-A1CE-196AD3DF11C0}"/>
                  </a:ext>
                </a:extLst>
              </p:cNvPr>
              <p:cNvSpPr/>
              <p:nvPr/>
            </p:nvSpPr>
            <p:spPr bwMode="auto">
              <a:xfrm>
                <a:off x="3527032" y="2222041"/>
                <a:ext cx="501098" cy="1082502"/>
              </a:xfrm>
              <a:prstGeom prst="homePlat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
          <p:nvSpPr>
            <p:cNvPr id="26" name="矩形 25">
              <a:extLst>
                <a:ext uri="{FF2B5EF4-FFF2-40B4-BE49-F238E27FC236}">
                  <a16:creationId xmlns="" xmlns:a16="http://schemas.microsoft.com/office/drawing/2014/main" id="{FB7AA956-B709-41DA-AEBD-85B6D85228C9}"/>
                </a:ext>
              </a:extLst>
            </p:cNvPr>
            <p:cNvSpPr/>
            <p:nvPr/>
          </p:nvSpPr>
          <p:spPr bwMode="auto">
            <a:xfrm>
              <a:off x="842963" y="1941189"/>
              <a:ext cx="10509891" cy="1487811"/>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pic>
        <p:nvPicPr>
          <p:cNvPr id="27" name="图片 26">
            <a:extLst>
              <a:ext uri="{FF2B5EF4-FFF2-40B4-BE49-F238E27FC236}">
                <a16:creationId xmlns="" xmlns:a16="http://schemas.microsoft.com/office/drawing/2014/main" id="{7BB46F6E-7580-44BC-BCC9-AD4AC31D5B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97928" y="1530027"/>
            <a:ext cx="1691632" cy="1691632"/>
          </a:xfrm>
          <a:prstGeom prst="rect">
            <a:avLst/>
          </a:prstGeom>
        </p:spPr>
      </p:pic>
      <p:grpSp>
        <p:nvGrpSpPr>
          <p:cNvPr id="40" name="组合 39">
            <a:extLst>
              <a:ext uri="{FF2B5EF4-FFF2-40B4-BE49-F238E27FC236}">
                <a16:creationId xmlns="" xmlns:a16="http://schemas.microsoft.com/office/drawing/2014/main" id="{0DD293D7-7C60-4FF3-BD25-64A205E35430}"/>
              </a:ext>
            </a:extLst>
          </p:cNvPr>
          <p:cNvGrpSpPr/>
          <p:nvPr/>
        </p:nvGrpSpPr>
        <p:grpSpPr>
          <a:xfrm>
            <a:off x="4226967" y="3573016"/>
            <a:ext cx="6817331" cy="2503785"/>
            <a:chOff x="4355667" y="3397880"/>
            <a:chExt cx="6817331" cy="2503785"/>
          </a:xfrm>
        </p:grpSpPr>
        <p:grpSp>
          <p:nvGrpSpPr>
            <p:cNvPr id="36" name="组合 35">
              <a:extLst>
                <a:ext uri="{FF2B5EF4-FFF2-40B4-BE49-F238E27FC236}">
                  <a16:creationId xmlns="" xmlns:a16="http://schemas.microsoft.com/office/drawing/2014/main" id="{284A6F64-6D61-4F6D-997C-24D3845DE74A}"/>
                </a:ext>
              </a:extLst>
            </p:cNvPr>
            <p:cNvGrpSpPr/>
            <p:nvPr/>
          </p:nvGrpSpPr>
          <p:grpSpPr>
            <a:xfrm>
              <a:off x="4355667" y="3397880"/>
              <a:ext cx="6817331" cy="2503785"/>
              <a:chOff x="4355667" y="3397880"/>
              <a:chExt cx="6817331" cy="2503785"/>
            </a:xfrm>
          </p:grpSpPr>
          <p:sp>
            <p:nvSpPr>
              <p:cNvPr id="13" name="矩形 12">
                <a:extLst>
                  <a:ext uri="{FF2B5EF4-FFF2-40B4-BE49-F238E27FC236}">
                    <a16:creationId xmlns="" xmlns:a16="http://schemas.microsoft.com/office/drawing/2014/main" id="{9B26AF4E-CCEC-4DF0-92A1-9C789973542F}"/>
                  </a:ext>
                </a:extLst>
              </p:cNvPr>
              <p:cNvSpPr/>
              <p:nvPr/>
            </p:nvSpPr>
            <p:spPr>
              <a:xfrm>
                <a:off x="4947047" y="3397880"/>
                <a:ext cx="6078805" cy="791627"/>
              </a:xfrm>
              <a:prstGeom prst="rect">
                <a:avLst/>
              </a:prstGeom>
            </p:spPr>
            <p:txBody>
              <a:bodyPr wrap="square">
                <a:spAutoFit/>
              </a:bodyPr>
              <a:lstStyle/>
              <a:p>
                <a:pPr>
                  <a:lnSpc>
                    <a:spcPct val="150000"/>
                  </a:lnSpc>
                  <a:defRPr/>
                </a:pPr>
                <a:r>
                  <a:rPr lang="zh-CN" altLang="en-US" sz="1600" dirty="0">
                    <a:solidFill>
                      <a:schemeClr val="accent6">
                        <a:lumMod val="50000"/>
                      </a:schemeClr>
                    </a:solidFill>
                    <a:latin typeface="+mn-lt"/>
                    <a:ea typeface="+mn-ea"/>
                    <a:cs typeface="+mn-ea"/>
                    <a:sym typeface="+mn-lt"/>
                  </a:rPr>
                  <a:t>劳动关系指劳动者与用人单位（包括各类企业、个体工商户、事业单位等）在实现劳动过程中建立的社会经济关系。</a:t>
                </a:r>
              </a:p>
            </p:txBody>
          </p:sp>
          <p:sp>
            <p:nvSpPr>
              <p:cNvPr id="21" name="矩形 20">
                <a:extLst>
                  <a:ext uri="{FF2B5EF4-FFF2-40B4-BE49-F238E27FC236}">
                    <a16:creationId xmlns="" xmlns:a16="http://schemas.microsoft.com/office/drawing/2014/main" id="{8EA37076-4F98-4B68-B0B3-9E360BEE7E15}"/>
                  </a:ext>
                </a:extLst>
              </p:cNvPr>
              <p:cNvSpPr/>
              <p:nvPr/>
            </p:nvSpPr>
            <p:spPr>
              <a:xfrm>
                <a:off x="4968153" y="4259829"/>
                <a:ext cx="6204844" cy="791627"/>
              </a:xfrm>
              <a:prstGeom prst="rect">
                <a:avLst/>
              </a:prstGeom>
            </p:spPr>
            <p:txBody>
              <a:bodyPr wrap="square">
                <a:spAutoFit/>
              </a:bodyPr>
              <a:lstStyle/>
              <a:p>
                <a:pPr>
                  <a:lnSpc>
                    <a:spcPct val="150000"/>
                  </a:lnSpc>
                  <a:spcBef>
                    <a:spcPct val="0"/>
                  </a:spcBef>
                </a:pPr>
                <a:r>
                  <a:rPr lang="zh-CN" altLang="en-US" sz="1600" dirty="0">
                    <a:solidFill>
                      <a:schemeClr val="accent6">
                        <a:lumMod val="50000"/>
                      </a:schemeClr>
                    </a:solidFill>
                    <a:latin typeface="+mn-lt"/>
                    <a:ea typeface="+mn-ea"/>
                    <a:cs typeface="+mn-ea"/>
                    <a:sym typeface="+mn-lt"/>
                  </a:rPr>
                  <a:t>从广义上讲，生活在城市和农村的任何劳动者与任何性质的用人单位之间因从事劳动而结成的社会关系都属于劳动关系的范畴。</a:t>
                </a:r>
              </a:p>
            </p:txBody>
          </p:sp>
          <p:sp>
            <p:nvSpPr>
              <p:cNvPr id="25" name="矩形 24">
                <a:extLst>
                  <a:ext uri="{FF2B5EF4-FFF2-40B4-BE49-F238E27FC236}">
                    <a16:creationId xmlns="" xmlns:a16="http://schemas.microsoft.com/office/drawing/2014/main" id="{4932F983-2C9C-4B7A-BEDC-5DA7242DEB15}"/>
                  </a:ext>
                </a:extLst>
              </p:cNvPr>
              <p:cNvSpPr/>
              <p:nvPr/>
            </p:nvSpPr>
            <p:spPr>
              <a:xfrm>
                <a:off x="4968154" y="5110038"/>
                <a:ext cx="6204844" cy="791627"/>
              </a:xfrm>
              <a:prstGeom prst="rect">
                <a:avLst/>
              </a:prstGeom>
            </p:spPr>
            <p:txBody>
              <a:bodyPr wrap="square">
                <a:spAutoFit/>
              </a:bodyPr>
              <a:lstStyle/>
              <a:p>
                <a:pPr>
                  <a:lnSpc>
                    <a:spcPct val="150000"/>
                  </a:lnSpc>
                  <a:spcBef>
                    <a:spcPct val="0"/>
                  </a:spcBef>
                </a:pPr>
                <a:r>
                  <a:rPr lang="zh-CN" altLang="en-US" sz="1600" dirty="0">
                    <a:solidFill>
                      <a:schemeClr val="accent6">
                        <a:lumMod val="50000"/>
                      </a:schemeClr>
                    </a:solidFill>
                    <a:latin typeface="+mn-lt"/>
                    <a:ea typeface="+mn-ea"/>
                    <a:cs typeface="+mn-ea"/>
                    <a:sym typeface="+mn-lt"/>
                  </a:rPr>
                  <a:t>从狭义上讲，现实经济生活中的劳动关系是指依照国家劳动法律法规规范的劳动法律关系</a:t>
                </a:r>
              </a:p>
            </p:txBody>
          </p:sp>
          <p:grpSp>
            <p:nvGrpSpPr>
              <p:cNvPr id="8" name="组合 7">
                <a:extLst>
                  <a:ext uri="{FF2B5EF4-FFF2-40B4-BE49-F238E27FC236}">
                    <a16:creationId xmlns="" xmlns:a16="http://schemas.microsoft.com/office/drawing/2014/main" id="{45F190EB-162F-44E6-A05F-D818C211B0DA}"/>
                  </a:ext>
                </a:extLst>
              </p:cNvPr>
              <p:cNvGrpSpPr/>
              <p:nvPr/>
            </p:nvGrpSpPr>
            <p:grpSpPr>
              <a:xfrm>
                <a:off x="4355667" y="3486695"/>
                <a:ext cx="566537" cy="488893"/>
                <a:chOff x="1184698" y="4186247"/>
                <a:chExt cx="814241" cy="702649"/>
              </a:xfrm>
            </p:grpSpPr>
            <p:sp>
              <p:nvSpPr>
                <p:cNvPr id="28" name="椭圆 27">
                  <a:extLst>
                    <a:ext uri="{FF2B5EF4-FFF2-40B4-BE49-F238E27FC236}">
                      <a16:creationId xmlns="" xmlns:a16="http://schemas.microsoft.com/office/drawing/2014/main" id="{FC1A4C5C-29B0-4FDE-9812-7F06DB4B59E0}"/>
                    </a:ext>
                  </a:extLst>
                </p:cNvPr>
                <p:cNvSpPr/>
                <p:nvPr/>
              </p:nvSpPr>
              <p:spPr bwMode="auto">
                <a:xfrm>
                  <a:off x="1240495" y="4186247"/>
                  <a:ext cx="702649" cy="702649"/>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9" name="文本框 28">
                  <a:extLst>
                    <a:ext uri="{FF2B5EF4-FFF2-40B4-BE49-F238E27FC236}">
                      <a16:creationId xmlns="" xmlns:a16="http://schemas.microsoft.com/office/drawing/2014/main" id="{98734474-AFE5-421E-A9D6-57599CF5803F}"/>
                    </a:ext>
                  </a:extLst>
                </p:cNvPr>
                <p:cNvSpPr txBox="1"/>
                <p:nvPr/>
              </p:nvSpPr>
              <p:spPr>
                <a:xfrm>
                  <a:off x="1184698" y="4306738"/>
                  <a:ext cx="814241" cy="461665"/>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chemeClr val="accent3"/>
                      </a:solidFill>
                      <a:effectLst/>
                      <a:uLnTx/>
                      <a:uFillTx/>
                      <a:latin typeface="Arial" panose="020B0604020202020204" pitchFamily="34" charset="0"/>
                      <a:ea typeface="宋体" panose="02010600030101010101" pitchFamily="2" charset="-122"/>
                      <a:cs typeface="+mn-ea"/>
                      <a:sym typeface="+mn-lt"/>
                    </a:rPr>
                    <a:t>01</a:t>
                  </a:r>
                </a:p>
              </p:txBody>
            </p:sp>
          </p:grpSp>
          <p:grpSp>
            <p:nvGrpSpPr>
              <p:cNvPr id="30" name="组合 29">
                <a:extLst>
                  <a:ext uri="{FF2B5EF4-FFF2-40B4-BE49-F238E27FC236}">
                    <a16:creationId xmlns="" xmlns:a16="http://schemas.microsoft.com/office/drawing/2014/main" id="{D2B7051C-ED84-4245-92DB-95B8EFB80013}"/>
                  </a:ext>
                </a:extLst>
              </p:cNvPr>
              <p:cNvGrpSpPr/>
              <p:nvPr/>
            </p:nvGrpSpPr>
            <p:grpSpPr>
              <a:xfrm>
                <a:off x="4355667" y="5327428"/>
                <a:ext cx="566537" cy="488893"/>
                <a:chOff x="1184698" y="4186247"/>
                <a:chExt cx="814241" cy="702649"/>
              </a:xfrm>
            </p:grpSpPr>
            <p:sp>
              <p:nvSpPr>
                <p:cNvPr id="31" name="椭圆 30">
                  <a:extLst>
                    <a:ext uri="{FF2B5EF4-FFF2-40B4-BE49-F238E27FC236}">
                      <a16:creationId xmlns="" xmlns:a16="http://schemas.microsoft.com/office/drawing/2014/main" id="{5DB010E1-3148-420F-927F-A8BDEA6CD3EB}"/>
                    </a:ext>
                  </a:extLst>
                </p:cNvPr>
                <p:cNvSpPr/>
                <p:nvPr/>
              </p:nvSpPr>
              <p:spPr bwMode="auto">
                <a:xfrm>
                  <a:off x="1240495" y="4186247"/>
                  <a:ext cx="702649" cy="702649"/>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2" name="文本框 31">
                  <a:extLst>
                    <a:ext uri="{FF2B5EF4-FFF2-40B4-BE49-F238E27FC236}">
                      <a16:creationId xmlns="" xmlns:a16="http://schemas.microsoft.com/office/drawing/2014/main" id="{26328A76-7B80-4230-B9B3-D9BC2626AC55}"/>
                    </a:ext>
                  </a:extLst>
                </p:cNvPr>
                <p:cNvSpPr txBox="1"/>
                <p:nvPr/>
              </p:nvSpPr>
              <p:spPr>
                <a:xfrm>
                  <a:off x="1184698" y="4306738"/>
                  <a:ext cx="814241" cy="461665"/>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chemeClr val="accent3"/>
                      </a:solidFill>
                      <a:effectLst/>
                      <a:uLnTx/>
                      <a:uFillTx/>
                      <a:latin typeface="Arial" panose="020B0604020202020204" pitchFamily="34" charset="0"/>
                      <a:ea typeface="宋体" panose="02010600030101010101" pitchFamily="2" charset="-122"/>
                      <a:cs typeface="+mn-ea"/>
                      <a:sym typeface="+mn-lt"/>
                    </a:rPr>
                    <a:t>03</a:t>
                  </a:r>
                </a:p>
              </p:txBody>
            </p:sp>
          </p:grpSp>
          <p:grpSp>
            <p:nvGrpSpPr>
              <p:cNvPr id="33" name="组合 32">
                <a:extLst>
                  <a:ext uri="{FF2B5EF4-FFF2-40B4-BE49-F238E27FC236}">
                    <a16:creationId xmlns="" xmlns:a16="http://schemas.microsoft.com/office/drawing/2014/main" id="{00D2492F-BE79-4705-8B4C-9E787A5E7A47}"/>
                  </a:ext>
                </a:extLst>
              </p:cNvPr>
              <p:cNvGrpSpPr/>
              <p:nvPr/>
            </p:nvGrpSpPr>
            <p:grpSpPr>
              <a:xfrm>
                <a:off x="4355667" y="4381439"/>
                <a:ext cx="566537" cy="488893"/>
                <a:chOff x="1184698" y="4186247"/>
                <a:chExt cx="814241" cy="702649"/>
              </a:xfrm>
            </p:grpSpPr>
            <p:sp>
              <p:nvSpPr>
                <p:cNvPr id="34" name="椭圆 33">
                  <a:extLst>
                    <a:ext uri="{FF2B5EF4-FFF2-40B4-BE49-F238E27FC236}">
                      <a16:creationId xmlns="" xmlns:a16="http://schemas.microsoft.com/office/drawing/2014/main" id="{1BFE78A2-8EF7-4308-89C3-12779434BD61}"/>
                    </a:ext>
                  </a:extLst>
                </p:cNvPr>
                <p:cNvSpPr/>
                <p:nvPr/>
              </p:nvSpPr>
              <p:spPr bwMode="auto">
                <a:xfrm>
                  <a:off x="1240495" y="4186247"/>
                  <a:ext cx="702649" cy="702649"/>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5" name="文本框 34">
                  <a:extLst>
                    <a:ext uri="{FF2B5EF4-FFF2-40B4-BE49-F238E27FC236}">
                      <a16:creationId xmlns="" xmlns:a16="http://schemas.microsoft.com/office/drawing/2014/main" id="{A47FFBD6-CB3C-4A1E-9C5B-285C90A447A5}"/>
                    </a:ext>
                  </a:extLst>
                </p:cNvPr>
                <p:cNvSpPr txBox="1"/>
                <p:nvPr/>
              </p:nvSpPr>
              <p:spPr>
                <a:xfrm>
                  <a:off x="1184698" y="4306738"/>
                  <a:ext cx="814241" cy="461665"/>
                </a:xfrm>
                <a:prstGeom prst="rect">
                  <a:avLst/>
                </a:prstGeom>
                <a:noFill/>
              </p:spPr>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2400" b="1" i="0" u="none" strike="noStrike" kern="1200" cap="none" spc="0" normalizeH="0" baseline="0" noProof="0" dirty="0">
                      <a:ln>
                        <a:noFill/>
                      </a:ln>
                      <a:solidFill>
                        <a:schemeClr val="accent3"/>
                      </a:solidFill>
                      <a:effectLst/>
                      <a:uLnTx/>
                      <a:uFillTx/>
                      <a:latin typeface="Arial" panose="020B0604020202020204" pitchFamily="34" charset="0"/>
                      <a:ea typeface="宋体" panose="02010600030101010101" pitchFamily="2" charset="-122"/>
                      <a:cs typeface="+mn-ea"/>
                      <a:sym typeface="+mn-lt"/>
                    </a:rPr>
                    <a:t>02</a:t>
                  </a:r>
                </a:p>
              </p:txBody>
            </p:sp>
          </p:grpSp>
          <p:cxnSp>
            <p:nvCxnSpPr>
              <p:cNvPr id="17" name="直接连接符 16">
                <a:extLst>
                  <a:ext uri="{FF2B5EF4-FFF2-40B4-BE49-F238E27FC236}">
                    <a16:creationId xmlns="" xmlns:a16="http://schemas.microsoft.com/office/drawing/2014/main" id="{AD8B6756-01AB-48FB-BAD4-B2DE32D0EFE7}"/>
                  </a:ext>
                </a:extLst>
              </p:cNvPr>
              <p:cNvCxnSpPr/>
              <p:nvPr/>
            </p:nvCxnSpPr>
            <p:spPr bwMode="auto">
              <a:xfrm>
                <a:off x="4638936" y="3891751"/>
                <a:ext cx="0" cy="1608823"/>
              </a:xfrm>
              <a:prstGeom prst="line">
                <a:avLst/>
              </a:prstGeom>
              <a:solidFill>
                <a:schemeClr val="accent1"/>
              </a:solidFill>
              <a:ln w="19050" cap="flat" cmpd="sng" algn="ctr">
                <a:solidFill>
                  <a:schemeClr val="accent2"/>
                </a:solidFill>
                <a:prstDash val="solid"/>
                <a:round/>
                <a:headEnd type="none" w="med" len="med"/>
                <a:tailEnd type="none" w="med" len="med"/>
              </a:ln>
            </p:spPr>
          </p:cxnSp>
        </p:grpSp>
        <p:cxnSp>
          <p:nvCxnSpPr>
            <p:cNvPr id="37" name="直接连接符 36">
              <a:extLst>
                <a:ext uri="{FF2B5EF4-FFF2-40B4-BE49-F238E27FC236}">
                  <a16:creationId xmlns="" xmlns:a16="http://schemas.microsoft.com/office/drawing/2014/main" id="{2CFBA90B-BE31-4CFE-8E19-82ECB516BD2A}"/>
                </a:ext>
              </a:extLst>
            </p:cNvPr>
            <p:cNvCxnSpPr>
              <a:cxnSpLocks/>
            </p:cNvCxnSpPr>
            <p:nvPr/>
          </p:nvCxnSpPr>
          <p:spPr bwMode="auto">
            <a:xfrm flipH="1">
              <a:off x="4638936" y="4189084"/>
              <a:ext cx="6386918" cy="1"/>
            </a:xfrm>
            <a:prstGeom prst="line">
              <a:avLst/>
            </a:prstGeom>
            <a:solidFill>
              <a:schemeClr val="accent1"/>
            </a:solidFill>
            <a:ln w="19050" cap="flat" cmpd="sng" algn="ctr">
              <a:solidFill>
                <a:schemeClr val="accent2"/>
              </a:solidFill>
              <a:prstDash val="solid"/>
              <a:round/>
              <a:headEnd type="none" w="med" len="med"/>
              <a:tailEnd type="none" w="med" len="med"/>
            </a:ln>
          </p:spPr>
        </p:cxnSp>
        <p:cxnSp>
          <p:nvCxnSpPr>
            <p:cNvPr id="39" name="直接连接符 38">
              <a:extLst>
                <a:ext uri="{FF2B5EF4-FFF2-40B4-BE49-F238E27FC236}">
                  <a16:creationId xmlns="" xmlns:a16="http://schemas.microsoft.com/office/drawing/2014/main" id="{E0CC4B5D-DC9E-4291-AEA1-01EBCC0A05BD}"/>
                </a:ext>
              </a:extLst>
            </p:cNvPr>
            <p:cNvCxnSpPr>
              <a:cxnSpLocks/>
            </p:cNvCxnSpPr>
            <p:nvPr/>
          </p:nvCxnSpPr>
          <p:spPr bwMode="auto">
            <a:xfrm flipH="1">
              <a:off x="4638934" y="5100424"/>
              <a:ext cx="6386918" cy="1"/>
            </a:xfrm>
            <a:prstGeom prst="line">
              <a:avLst/>
            </a:prstGeom>
            <a:solidFill>
              <a:schemeClr val="accent1"/>
            </a:solidFill>
            <a:ln w="19050" cap="flat" cmpd="sng" algn="ctr">
              <a:solidFill>
                <a:schemeClr val="accent2"/>
              </a:solidFill>
              <a:prstDash val="solid"/>
              <a:round/>
              <a:headEnd type="none" w="med" len="med"/>
              <a:tailEnd type="none" w="med" len="med"/>
            </a:ln>
          </p:spPr>
        </p:cxnSp>
      </p:grpSp>
      <p:pic>
        <p:nvPicPr>
          <p:cNvPr id="41" name="图片 40" descr="图片包含 游戏机, 热气球, 交通, 飞机&#10;&#10;描述已自动生成">
            <a:extLst>
              <a:ext uri="{FF2B5EF4-FFF2-40B4-BE49-F238E27FC236}">
                <a16:creationId xmlns="" xmlns:a16="http://schemas.microsoft.com/office/drawing/2014/main" id="{A968CDCD-D5ED-44A6-A89B-8892F43CC46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2239" y="3596883"/>
            <a:ext cx="2331996" cy="2331996"/>
          </a:xfrm>
          <a:prstGeom prst="rect">
            <a:avLst/>
          </a:prstGeom>
        </p:spPr>
      </p:pic>
    </p:spTree>
    <p:extLst>
      <p:ext uri="{BB962C8B-B14F-4D97-AF65-F5344CB8AC3E}">
        <p14:creationId xmlns:p14="http://schemas.microsoft.com/office/powerpoint/2010/main" val="2186972512"/>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750" fill="hold"/>
                                        <p:tgtEl>
                                          <p:spTgt spid="27"/>
                                        </p:tgtEl>
                                        <p:attrNameLst>
                                          <p:attrName>ppt_w</p:attrName>
                                        </p:attrNameLst>
                                      </p:cBhvr>
                                      <p:tavLst>
                                        <p:tav tm="0">
                                          <p:val>
                                            <p:fltVal val="0"/>
                                          </p:val>
                                        </p:tav>
                                        <p:tav tm="100000">
                                          <p:val>
                                            <p:strVal val="#ppt_w"/>
                                          </p:val>
                                        </p:tav>
                                      </p:tavLst>
                                    </p:anim>
                                    <p:anim calcmode="lin" valueType="num">
                                      <p:cBhvr>
                                        <p:cTn id="8" dur="750" fill="hold"/>
                                        <p:tgtEl>
                                          <p:spTgt spid="27"/>
                                        </p:tgtEl>
                                        <p:attrNameLst>
                                          <p:attrName>ppt_h</p:attrName>
                                        </p:attrNameLst>
                                      </p:cBhvr>
                                      <p:tavLst>
                                        <p:tav tm="0">
                                          <p:val>
                                            <p:fltVal val="0"/>
                                          </p:val>
                                        </p:tav>
                                        <p:tav tm="100000">
                                          <p:val>
                                            <p:strVal val="#ppt_h"/>
                                          </p:val>
                                        </p:tav>
                                      </p:tavLst>
                                    </p:anim>
                                    <p:animEffect transition="in" filter="fade">
                                      <p:cBhvr>
                                        <p:cTn id="9" dur="750"/>
                                        <p:tgtEl>
                                          <p:spTgt spid="27"/>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750"/>
                                        <p:tgtEl>
                                          <p:spTgt spid="41"/>
                                        </p:tgtEl>
                                      </p:cBhvr>
                                    </p:animEffect>
                                    <p:anim calcmode="lin" valueType="num">
                                      <p:cBhvr>
                                        <p:cTn id="18" dur="750" fill="hold"/>
                                        <p:tgtEl>
                                          <p:spTgt spid="41"/>
                                        </p:tgtEl>
                                        <p:attrNameLst>
                                          <p:attrName>ppt_x</p:attrName>
                                        </p:attrNameLst>
                                      </p:cBhvr>
                                      <p:tavLst>
                                        <p:tav tm="0">
                                          <p:val>
                                            <p:strVal val="#ppt_x"/>
                                          </p:val>
                                        </p:tav>
                                        <p:tav tm="100000">
                                          <p:val>
                                            <p:strVal val="#ppt_x"/>
                                          </p:val>
                                        </p:tav>
                                      </p:tavLst>
                                    </p:anim>
                                    <p:anim calcmode="lin" valueType="num">
                                      <p:cBhvr>
                                        <p:cTn id="19" dur="750" fill="hold"/>
                                        <p:tgtEl>
                                          <p:spTgt spid="41"/>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2" presetClass="entr" presetSubtype="8"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left)">
                                      <p:cBhvr>
                                        <p:cTn id="23" dur="7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5B0CC415-BE27-475E-8C34-BFEB96274E91}"/>
              </a:ext>
            </a:extLst>
          </p:cNvPr>
          <p:cNvGrpSpPr/>
          <p:nvPr/>
        </p:nvGrpSpPr>
        <p:grpSpPr>
          <a:xfrm>
            <a:off x="698575" y="1916832"/>
            <a:ext cx="3143534" cy="780831"/>
            <a:chOff x="338535" y="1706162"/>
            <a:chExt cx="3143534" cy="780831"/>
          </a:xfrm>
        </p:grpSpPr>
        <p:sp>
          <p:nvSpPr>
            <p:cNvPr id="13" name="箭头: 五边形 12">
              <a:extLst>
                <a:ext uri="{FF2B5EF4-FFF2-40B4-BE49-F238E27FC236}">
                  <a16:creationId xmlns="" xmlns:a16="http://schemas.microsoft.com/office/drawing/2014/main" id="{F71F01C8-E8DF-46DF-9E99-9890C9715467}"/>
                </a:ext>
              </a:extLst>
            </p:cNvPr>
            <p:cNvSpPr/>
            <p:nvPr/>
          </p:nvSpPr>
          <p:spPr bwMode="auto">
            <a:xfrm>
              <a:off x="482551" y="1706162"/>
              <a:ext cx="2700552" cy="780831"/>
            </a:xfrm>
            <a:prstGeom prst="homePlat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1" name="文本框 10">
              <a:extLst>
                <a:ext uri="{FF2B5EF4-FFF2-40B4-BE49-F238E27FC236}">
                  <a16:creationId xmlns="" xmlns:a16="http://schemas.microsoft.com/office/drawing/2014/main" id="{06E68741-AD56-4E86-B3B1-69D99A08EA01}"/>
                </a:ext>
              </a:extLst>
            </p:cNvPr>
            <p:cNvSpPr txBox="1"/>
            <p:nvPr/>
          </p:nvSpPr>
          <p:spPr>
            <a:xfrm>
              <a:off x="338535" y="1865744"/>
              <a:ext cx="3143534" cy="461665"/>
            </a:xfrm>
            <a:prstGeom prst="rect">
              <a:avLst/>
            </a:prstGeom>
            <a:noFill/>
          </p:spPr>
          <p:txBody>
            <a:bodyPr wrap="square" rtlCol="0">
              <a:spAutoFit/>
            </a:bodyPr>
            <a:lstStyle/>
            <a:p>
              <a:r>
                <a:rPr lang="en-US" altLang="zh-CN" sz="2400" b="1" dirty="0">
                  <a:solidFill>
                    <a:schemeClr val="accent3"/>
                  </a:solidFill>
                  <a:latin typeface="+mn-lt"/>
                  <a:ea typeface="+mn-ea"/>
                  <a:cs typeface="+mn-ea"/>
                  <a:sym typeface="+mn-lt"/>
                </a:rPr>
                <a:t>《</a:t>
              </a:r>
              <a:r>
                <a:rPr lang="zh-CN" altLang="en-US" sz="2400" b="1" dirty="0">
                  <a:solidFill>
                    <a:schemeClr val="accent3"/>
                  </a:solidFill>
                  <a:latin typeface="+mn-lt"/>
                  <a:ea typeface="+mn-ea"/>
                  <a:cs typeface="+mn-ea"/>
                  <a:sym typeface="+mn-lt"/>
                </a:rPr>
                <a:t>劳动法</a:t>
              </a:r>
              <a:r>
                <a:rPr lang="en-US" altLang="zh-CN" sz="2400" b="1" dirty="0">
                  <a:solidFill>
                    <a:schemeClr val="accent3"/>
                  </a:solidFill>
                  <a:latin typeface="+mn-lt"/>
                  <a:ea typeface="+mn-ea"/>
                  <a:cs typeface="+mn-ea"/>
                  <a:sym typeface="+mn-lt"/>
                </a:rPr>
                <a:t>》</a:t>
              </a:r>
              <a:r>
                <a:rPr lang="zh-CN" altLang="en-US" sz="2400" b="1" dirty="0">
                  <a:solidFill>
                    <a:schemeClr val="accent3"/>
                  </a:solidFill>
                  <a:latin typeface="+mn-lt"/>
                  <a:ea typeface="+mn-ea"/>
                  <a:cs typeface="+mn-ea"/>
                  <a:sym typeface="+mn-lt"/>
                </a:rPr>
                <a:t>第</a:t>
              </a:r>
              <a:r>
                <a:rPr lang="en-US" altLang="zh-CN" sz="2400" b="1" dirty="0">
                  <a:solidFill>
                    <a:schemeClr val="accent3"/>
                  </a:solidFill>
                  <a:latin typeface="+mn-lt"/>
                  <a:ea typeface="+mn-ea"/>
                  <a:cs typeface="+mn-ea"/>
                  <a:sym typeface="+mn-lt"/>
                </a:rPr>
                <a:t>2</a:t>
              </a:r>
              <a:r>
                <a:rPr lang="zh-CN" altLang="en-US" sz="2400" b="1" dirty="0">
                  <a:solidFill>
                    <a:schemeClr val="accent3"/>
                  </a:solidFill>
                  <a:latin typeface="+mn-lt"/>
                  <a:ea typeface="+mn-ea"/>
                  <a:cs typeface="+mn-ea"/>
                  <a:sym typeface="+mn-lt"/>
                </a:rPr>
                <a:t>条：</a:t>
              </a:r>
            </a:p>
          </p:txBody>
        </p:sp>
      </p:grpSp>
      <p:grpSp>
        <p:nvGrpSpPr>
          <p:cNvPr id="4" name="组合 3">
            <a:extLst>
              <a:ext uri="{FF2B5EF4-FFF2-40B4-BE49-F238E27FC236}">
                <a16:creationId xmlns="" xmlns:a16="http://schemas.microsoft.com/office/drawing/2014/main" id="{F4A48748-6C71-47B2-B0DE-7F38B1EA4236}"/>
              </a:ext>
            </a:extLst>
          </p:cNvPr>
          <p:cNvGrpSpPr/>
          <p:nvPr/>
        </p:nvGrpSpPr>
        <p:grpSpPr>
          <a:xfrm>
            <a:off x="848028" y="2705166"/>
            <a:ext cx="10540216" cy="3202023"/>
            <a:chOff x="848028" y="2705166"/>
            <a:chExt cx="10540216" cy="3202023"/>
          </a:xfrm>
        </p:grpSpPr>
        <p:sp>
          <p:nvSpPr>
            <p:cNvPr id="12" name="文本框 11">
              <a:extLst>
                <a:ext uri="{FF2B5EF4-FFF2-40B4-BE49-F238E27FC236}">
                  <a16:creationId xmlns="" xmlns:a16="http://schemas.microsoft.com/office/drawing/2014/main" id="{3565DBF1-654E-495E-BD2F-68EFFCF04098}"/>
                </a:ext>
              </a:extLst>
            </p:cNvPr>
            <p:cNvSpPr txBox="1"/>
            <p:nvPr/>
          </p:nvSpPr>
          <p:spPr>
            <a:xfrm>
              <a:off x="1132402" y="2936219"/>
              <a:ext cx="10098204" cy="422295"/>
            </a:xfrm>
            <a:prstGeom prst="rect">
              <a:avLst/>
            </a:prstGeom>
            <a:noFill/>
          </p:spPr>
          <p:txBody>
            <a:bodyPr wrap="square" rtlCol="0">
              <a:spAutoFit/>
            </a:bodyPr>
            <a:lstStyle/>
            <a:p>
              <a:pPr>
                <a:lnSpc>
                  <a:spcPct val="150000"/>
                </a:lnSpc>
              </a:pPr>
              <a:r>
                <a:rPr lang="zh-CN" altLang="en-US" sz="1600" dirty="0">
                  <a:solidFill>
                    <a:schemeClr val="accent6">
                      <a:lumMod val="50000"/>
                    </a:schemeClr>
                  </a:solidFill>
                  <a:latin typeface="+mn-lt"/>
                  <a:ea typeface="+mn-ea"/>
                  <a:cs typeface="+mn-ea"/>
                  <a:sym typeface="+mn-lt"/>
                </a:rPr>
                <a:t>在中华人民共和国境内的企业、个体经济组织（以下统称用人单位）和与之形成劳动关系的劳动者，适用本法。</a:t>
              </a:r>
            </a:p>
          </p:txBody>
        </p:sp>
        <p:sp>
          <p:nvSpPr>
            <p:cNvPr id="15" name="文本框 14">
              <a:extLst>
                <a:ext uri="{FF2B5EF4-FFF2-40B4-BE49-F238E27FC236}">
                  <a16:creationId xmlns="" xmlns:a16="http://schemas.microsoft.com/office/drawing/2014/main" id="{32174A98-72F5-4D6D-8E66-934EF39B7072}"/>
                </a:ext>
              </a:extLst>
            </p:cNvPr>
            <p:cNvSpPr txBox="1"/>
            <p:nvPr/>
          </p:nvSpPr>
          <p:spPr>
            <a:xfrm>
              <a:off x="1132402" y="3673873"/>
              <a:ext cx="10255842" cy="422295"/>
            </a:xfrm>
            <a:prstGeom prst="rect">
              <a:avLst/>
            </a:prstGeom>
            <a:noFill/>
          </p:spPr>
          <p:txBody>
            <a:bodyPr wrap="square" rtlCol="0">
              <a:spAutoFit/>
            </a:bodyPr>
            <a:lstStyle>
              <a:defPPr>
                <a:defRPr lang="zh-CN"/>
              </a:defPPr>
              <a:lvl1pPr>
                <a:lnSpc>
                  <a:spcPct val="150000"/>
                </a:lnSpc>
                <a:defRPr sz="1400">
                  <a:solidFill>
                    <a:schemeClr val="bg1"/>
                  </a:solidFill>
                  <a:latin typeface="Source Han Sans CN Normal" panose="020B0400000000000000" pitchFamily="34" charset="-128"/>
                </a:defRPr>
              </a:lvl1pPr>
            </a:lstStyle>
            <a:p>
              <a:r>
                <a:rPr lang="zh-CN" altLang="en-US" sz="1600" dirty="0">
                  <a:solidFill>
                    <a:schemeClr val="accent6">
                      <a:lumMod val="50000"/>
                    </a:schemeClr>
                  </a:solidFill>
                  <a:latin typeface="+mn-lt"/>
                  <a:ea typeface="+mn-ea"/>
                  <a:cs typeface="+mn-ea"/>
                  <a:sym typeface="+mn-lt"/>
                </a:rPr>
                <a:t>国家机关、事业组织、社会团体和与之建立劳动合同关系的劳动者，依照本法执行。</a:t>
              </a:r>
            </a:p>
          </p:txBody>
        </p:sp>
        <p:sp>
          <p:nvSpPr>
            <p:cNvPr id="18" name="文本框 17">
              <a:extLst>
                <a:ext uri="{FF2B5EF4-FFF2-40B4-BE49-F238E27FC236}">
                  <a16:creationId xmlns="" xmlns:a16="http://schemas.microsoft.com/office/drawing/2014/main" id="{A3CECC94-089F-4CEB-AFEA-4C74DA2FFFC1}"/>
                </a:ext>
              </a:extLst>
            </p:cNvPr>
            <p:cNvSpPr txBox="1"/>
            <p:nvPr/>
          </p:nvSpPr>
          <p:spPr>
            <a:xfrm>
              <a:off x="1077810" y="4504732"/>
              <a:ext cx="7025376" cy="1160959"/>
            </a:xfrm>
            <a:prstGeom prst="rect">
              <a:avLst/>
            </a:prstGeom>
            <a:noFill/>
          </p:spPr>
          <p:txBody>
            <a:bodyPr wrap="square" rtlCol="0">
              <a:spAutoFit/>
            </a:bodyPr>
            <a:lstStyle>
              <a:defPPr>
                <a:defRPr lang="zh-CN"/>
              </a:defPPr>
              <a:lvl1pPr>
                <a:lnSpc>
                  <a:spcPct val="150000"/>
                </a:lnSpc>
                <a:defRPr sz="1400">
                  <a:solidFill>
                    <a:schemeClr val="bg1"/>
                  </a:solidFill>
                  <a:latin typeface="Source Han Sans CN Normal" panose="020B0400000000000000" pitchFamily="34" charset="-128"/>
                </a:defRPr>
              </a:lvl1pPr>
            </a:lstStyle>
            <a:p>
              <a:r>
                <a:rPr lang="zh-CN" altLang="en-US" sz="1600" dirty="0">
                  <a:solidFill>
                    <a:schemeClr val="accent6">
                      <a:lumMod val="50000"/>
                    </a:schemeClr>
                  </a:solidFill>
                  <a:latin typeface="+mn-lt"/>
                  <a:ea typeface="+mn-ea"/>
                  <a:cs typeface="+mn-ea"/>
                  <a:sym typeface="+mn-lt"/>
                </a:rPr>
                <a:t>本法的适用范围排除了公务员和比照实行公务员制度的事业组织和社会的工作人员，以及农村劳动者（乡镇企业职工和进城务工、经商道德农民除外）、现役军人和家庭保姆和在中国境内享有外交特权和豁免权的外国人。</a:t>
              </a:r>
            </a:p>
          </p:txBody>
        </p:sp>
        <p:sp>
          <p:nvSpPr>
            <p:cNvPr id="17" name="矩形 16">
              <a:extLst>
                <a:ext uri="{FF2B5EF4-FFF2-40B4-BE49-F238E27FC236}">
                  <a16:creationId xmlns="" xmlns:a16="http://schemas.microsoft.com/office/drawing/2014/main" id="{1A1BA855-5048-41FE-AE63-19E6D6D975D8}"/>
                </a:ext>
              </a:extLst>
            </p:cNvPr>
            <p:cNvSpPr/>
            <p:nvPr/>
          </p:nvSpPr>
          <p:spPr bwMode="auto">
            <a:xfrm>
              <a:off x="848028" y="2705166"/>
              <a:ext cx="10507359" cy="3202023"/>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nvGrpSpPr>
            <p:cNvPr id="3" name="组合 2">
              <a:extLst>
                <a:ext uri="{FF2B5EF4-FFF2-40B4-BE49-F238E27FC236}">
                  <a16:creationId xmlns="" xmlns:a16="http://schemas.microsoft.com/office/drawing/2014/main" id="{5BA68937-F75C-4F45-8B0B-4927E7E4D969}"/>
                </a:ext>
              </a:extLst>
            </p:cNvPr>
            <p:cNvGrpSpPr/>
            <p:nvPr/>
          </p:nvGrpSpPr>
          <p:grpSpPr>
            <a:xfrm>
              <a:off x="990990" y="3103738"/>
              <a:ext cx="177463" cy="1721002"/>
              <a:chOff x="859187" y="3084991"/>
              <a:chExt cx="177463" cy="1721002"/>
            </a:xfrm>
          </p:grpSpPr>
          <p:sp>
            <p:nvSpPr>
              <p:cNvPr id="19" name="椭圆 18">
                <a:extLst>
                  <a:ext uri="{FF2B5EF4-FFF2-40B4-BE49-F238E27FC236}">
                    <a16:creationId xmlns="" xmlns:a16="http://schemas.microsoft.com/office/drawing/2014/main" id="{F2CF4CB1-4B95-4935-821D-C9A18F622BE1}"/>
                  </a:ext>
                </a:extLst>
              </p:cNvPr>
              <p:cNvSpPr/>
              <p:nvPr/>
            </p:nvSpPr>
            <p:spPr bwMode="auto">
              <a:xfrm>
                <a:off x="859187" y="3084991"/>
                <a:ext cx="177463" cy="177463"/>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0" name="椭圆 19">
                <a:extLst>
                  <a:ext uri="{FF2B5EF4-FFF2-40B4-BE49-F238E27FC236}">
                    <a16:creationId xmlns="" xmlns:a16="http://schemas.microsoft.com/office/drawing/2014/main" id="{EA8DB0FE-604B-46E5-97EA-3DF7EA2662D8}"/>
                  </a:ext>
                </a:extLst>
              </p:cNvPr>
              <p:cNvSpPr/>
              <p:nvPr/>
            </p:nvSpPr>
            <p:spPr bwMode="auto">
              <a:xfrm>
                <a:off x="859187" y="3788599"/>
                <a:ext cx="177463" cy="177463"/>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1" name="椭圆 20">
                <a:extLst>
                  <a:ext uri="{FF2B5EF4-FFF2-40B4-BE49-F238E27FC236}">
                    <a16:creationId xmlns="" xmlns:a16="http://schemas.microsoft.com/office/drawing/2014/main" id="{4BBC9FF5-7E47-44B6-832E-AC05DF728F58}"/>
                  </a:ext>
                </a:extLst>
              </p:cNvPr>
              <p:cNvSpPr/>
              <p:nvPr/>
            </p:nvSpPr>
            <p:spPr bwMode="auto">
              <a:xfrm>
                <a:off x="859187" y="4628530"/>
                <a:ext cx="177463" cy="177463"/>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grpSp>
      <p:grpSp>
        <p:nvGrpSpPr>
          <p:cNvPr id="22" name="组合 21">
            <a:extLst>
              <a:ext uri="{FF2B5EF4-FFF2-40B4-BE49-F238E27FC236}">
                <a16:creationId xmlns="" xmlns:a16="http://schemas.microsoft.com/office/drawing/2014/main" id="{2B6D29C8-4D2A-4758-8917-9339E03C03EE}"/>
              </a:ext>
            </a:extLst>
          </p:cNvPr>
          <p:cNvGrpSpPr/>
          <p:nvPr/>
        </p:nvGrpSpPr>
        <p:grpSpPr>
          <a:xfrm>
            <a:off x="8647400" y="3733298"/>
            <a:ext cx="2418548" cy="2158070"/>
            <a:chOff x="8257087" y="3524347"/>
            <a:chExt cx="2169318" cy="1935683"/>
          </a:xfrm>
        </p:grpSpPr>
        <p:sp>
          <p:nvSpPr>
            <p:cNvPr id="23" name="五角星 29">
              <a:extLst>
                <a:ext uri="{FF2B5EF4-FFF2-40B4-BE49-F238E27FC236}">
                  <a16:creationId xmlns="" xmlns:a16="http://schemas.microsoft.com/office/drawing/2014/main" id="{0671BF5C-43A5-4128-AF78-B3F3DE483446}"/>
                </a:ext>
              </a:extLst>
            </p:cNvPr>
            <p:cNvSpPr/>
            <p:nvPr/>
          </p:nvSpPr>
          <p:spPr>
            <a:xfrm>
              <a:off x="8257087" y="3621287"/>
              <a:ext cx="1855681" cy="1736848"/>
            </a:xfrm>
            <a:prstGeom prst="star5">
              <a:avLst/>
            </a:prstGeom>
            <a:solidFill>
              <a:srgbClr val="FF0000"/>
            </a:solidFill>
            <a:ln>
              <a:solidFill>
                <a:srgbClr val="FF0000"/>
              </a:solidFill>
            </a:ln>
            <a:effectLst>
              <a:outerShdw blurRad="50800" dist="38100" dir="5400000" algn="t" rotWithShape="0">
                <a:prstClr val="black">
                  <a:alpha val="40000"/>
                </a:prstClr>
              </a:outerShdw>
            </a:effectLst>
            <a:scene3d>
              <a:camera prst="orthographicFront"/>
              <a:lightRig rig="threePt" dir="t"/>
            </a:scene3d>
            <a:sp3d>
              <a:bevelT w="457200" h="457200"/>
              <a:bevelB w="457200" h="4572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星形: 五角 23">
              <a:extLst>
                <a:ext uri="{FF2B5EF4-FFF2-40B4-BE49-F238E27FC236}">
                  <a16:creationId xmlns="" xmlns:a16="http://schemas.microsoft.com/office/drawing/2014/main" id="{1DA7784D-905E-425E-9FCB-0F3C923BDDA4}"/>
                </a:ext>
              </a:extLst>
            </p:cNvPr>
            <p:cNvSpPr/>
            <p:nvPr/>
          </p:nvSpPr>
          <p:spPr>
            <a:xfrm>
              <a:off x="9346401" y="3524347"/>
              <a:ext cx="368595" cy="381779"/>
            </a:xfrm>
            <a:prstGeom prst="star5">
              <a:avLst/>
            </a:prstGeom>
            <a:solidFill>
              <a:srgbClr val="A10606"/>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星形: 五角 24">
              <a:extLst>
                <a:ext uri="{FF2B5EF4-FFF2-40B4-BE49-F238E27FC236}">
                  <a16:creationId xmlns="" xmlns:a16="http://schemas.microsoft.com/office/drawing/2014/main" id="{053867F7-1A33-4CB0-AC96-09B222CAC3C1}"/>
                </a:ext>
              </a:extLst>
            </p:cNvPr>
            <p:cNvSpPr/>
            <p:nvPr/>
          </p:nvSpPr>
          <p:spPr>
            <a:xfrm>
              <a:off x="9997213" y="3855477"/>
              <a:ext cx="368595" cy="381779"/>
            </a:xfrm>
            <a:prstGeom prst="star5">
              <a:avLst/>
            </a:prstGeom>
            <a:solidFill>
              <a:srgbClr val="A10606"/>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星形: 五角 25">
              <a:extLst>
                <a:ext uri="{FF2B5EF4-FFF2-40B4-BE49-F238E27FC236}">
                  <a16:creationId xmlns="" xmlns:a16="http://schemas.microsoft.com/office/drawing/2014/main" id="{A3D8AAF5-CC93-48C3-BACA-86B5A888925E}"/>
                </a:ext>
              </a:extLst>
            </p:cNvPr>
            <p:cNvSpPr/>
            <p:nvPr/>
          </p:nvSpPr>
          <p:spPr>
            <a:xfrm>
              <a:off x="10057810" y="4471446"/>
              <a:ext cx="368595" cy="381779"/>
            </a:xfrm>
            <a:prstGeom prst="star5">
              <a:avLst/>
            </a:prstGeom>
            <a:solidFill>
              <a:srgbClr val="A10606"/>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星形: 五角 26">
              <a:extLst>
                <a:ext uri="{FF2B5EF4-FFF2-40B4-BE49-F238E27FC236}">
                  <a16:creationId xmlns="" xmlns:a16="http://schemas.microsoft.com/office/drawing/2014/main" id="{0536FB75-A50A-4D11-A324-B530AF475F90}"/>
                </a:ext>
              </a:extLst>
            </p:cNvPr>
            <p:cNvSpPr/>
            <p:nvPr/>
          </p:nvSpPr>
          <p:spPr>
            <a:xfrm>
              <a:off x="9786503" y="5078251"/>
              <a:ext cx="368595" cy="381779"/>
            </a:xfrm>
            <a:prstGeom prst="star5">
              <a:avLst/>
            </a:prstGeom>
            <a:solidFill>
              <a:srgbClr val="A10606"/>
            </a:solidFill>
            <a:ln>
              <a:no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807744079"/>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750" fill="hold"/>
                                        <p:tgtEl>
                                          <p:spTgt spid="22"/>
                                        </p:tgtEl>
                                        <p:attrNameLst>
                                          <p:attrName>ppt_w</p:attrName>
                                        </p:attrNameLst>
                                      </p:cBhvr>
                                      <p:tavLst>
                                        <p:tav tm="0">
                                          <p:val>
                                            <p:fltVal val="0"/>
                                          </p:val>
                                        </p:tav>
                                        <p:tav tm="100000">
                                          <p:val>
                                            <p:strVal val="#ppt_w"/>
                                          </p:val>
                                        </p:tav>
                                      </p:tavLst>
                                    </p:anim>
                                    <p:anim calcmode="lin" valueType="num">
                                      <p:cBhvr>
                                        <p:cTn id="8" dur="750" fill="hold"/>
                                        <p:tgtEl>
                                          <p:spTgt spid="22"/>
                                        </p:tgtEl>
                                        <p:attrNameLst>
                                          <p:attrName>ppt_h</p:attrName>
                                        </p:attrNameLst>
                                      </p:cBhvr>
                                      <p:tavLst>
                                        <p:tav tm="0">
                                          <p:val>
                                            <p:fltVal val="0"/>
                                          </p:val>
                                        </p:tav>
                                        <p:tav tm="100000">
                                          <p:val>
                                            <p:strVal val="#ppt_h"/>
                                          </p:val>
                                        </p:tav>
                                      </p:tavLst>
                                    </p:anim>
                                    <p:animEffect transition="in" filter="fade">
                                      <p:cBhvr>
                                        <p:cTn id="9" dur="750"/>
                                        <p:tgtEl>
                                          <p:spTgt spid="22"/>
                                        </p:tgtEl>
                                      </p:cBhvr>
                                    </p:animEffect>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750"/>
                                        <p:tgtEl>
                                          <p:spTgt spid="2"/>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a:extLst>
              <a:ext uri="{FF2B5EF4-FFF2-40B4-BE49-F238E27FC236}">
                <a16:creationId xmlns="" xmlns:a16="http://schemas.microsoft.com/office/drawing/2014/main" id="{8F2D7481-1005-46A6-8916-D419C87C052A}"/>
              </a:ext>
            </a:extLst>
          </p:cNvPr>
          <p:cNvSpPr txBox="1"/>
          <p:nvPr/>
        </p:nvSpPr>
        <p:spPr>
          <a:xfrm>
            <a:off x="2912295" y="1524517"/>
            <a:ext cx="6373760" cy="592836"/>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nSpc>
                <a:spcPct val="150000"/>
              </a:lnSpc>
            </a:pPr>
            <a:r>
              <a:rPr lang="zh-CN" altLang="en-US" sz="2400" b="1" dirty="0">
                <a:solidFill>
                  <a:schemeClr val="accent2"/>
                </a:solidFill>
                <a:latin typeface="+mn-lt"/>
                <a:ea typeface="+mn-ea"/>
                <a:cs typeface="+mn-ea"/>
                <a:sym typeface="+mn-lt"/>
              </a:rPr>
              <a:t>问题：在校大学生勤工俭学是否适用劳动法？</a:t>
            </a:r>
          </a:p>
        </p:txBody>
      </p:sp>
      <p:grpSp>
        <p:nvGrpSpPr>
          <p:cNvPr id="5" name="组合 4">
            <a:extLst>
              <a:ext uri="{FF2B5EF4-FFF2-40B4-BE49-F238E27FC236}">
                <a16:creationId xmlns="" xmlns:a16="http://schemas.microsoft.com/office/drawing/2014/main" id="{82FC4059-BC92-4525-ADDE-900CD924CBD1}"/>
              </a:ext>
            </a:extLst>
          </p:cNvPr>
          <p:cNvGrpSpPr/>
          <p:nvPr/>
        </p:nvGrpSpPr>
        <p:grpSpPr>
          <a:xfrm>
            <a:off x="1022797" y="2636912"/>
            <a:ext cx="10152756" cy="3761348"/>
            <a:chOff x="1202631" y="2603465"/>
            <a:chExt cx="10152756" cy="3761348"/>
          </a:xfrm>
        </p:grpSpPr>
        <p:grpSp>
          <p:nvGrpSpPr>
            <p:cNvPr id="3" name="组合 2">
              <a:extLst>
                <a:ext uri="{FF2B5EF4-FFF2-40B4-BE49-F238E27FC236}">
                  <a16:creationId xmlns="" xmlns:a16="http://schemas.microsoft.com/office/drawing/2014/main" id="{C932C490-002A-4D9D-8B8A-BB4D8C1E96C7}"/>
                </a:ext>
              </a:extLst>
            </p:cNvPr>
            <p:cNvGrpSpPr/>
            <p:nvPr/>
          </p:nvGrpSpPr>
          <p:grpSpPr>
            <a:xfrm>
              <a:off x="1202631" y="2609667"/>
              <a:ext cx="2520280" cy="1522541"/>
              <a:chOff x="1130624" y="2698546"/>
              <a:chExt cx="2520280" cy="1522541"/>
            </a:xfrm>
          </p:grpSpPr>
          <p:sp>
            <p:nvSpPr>
              <p:cNvPr id="20" name="矩形 19">
                <a:extLst>
                  <a:ext uri="{FF2B5EF4-FFF2-40B4-BE49-F238E27FC236}">
                    <a16:creationId xmlns="" xmlns:a16="http://schemas.microsoft.com/office/drawing/2014/main" id="{90A4A3C9-CFDA-4354-A803-94AE28C4E5EC}"/>
                  </a:ext>
                </a:extLst>
              </p:cNvPr>
              <p:cNvSpPr/>
              <p:nvPr/>
            </p:nvSpPr>
            <p:spPr bwMode="auto">
              <a:xfrm>
                <a:off x="1130624" y="2721144"/>
                <a:ext cx="2520280" cy="1499943"/>
              </a:xfrm>
              <a:prstGeom prst="rect">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3" name="文本框 12">
                <a:extLst>
                  <a:ext uri="{FF2B5EF4-FFF2-40B4-BE49-F238E27FC236}">
                    <a16:creationId xmlns="" xmlns:a16="http://schemas.microsoft.com/office/drawing/2014/main" id="{4C588423-46C1-43AB-83B9-1D5F991873A9}"/>
                  </a:ext>
                </a:extLst>
              </p:cNvPr>
              <p:cNvSpPr txBox="1"/>
              <p:nvPr/>
            </p:nvSpPr>
            <p:spPr>
              <a:xfrm>
                <a:off x="1562671" y="2698546"/>
                <a:ext cx="1944216" cy="1346193"/>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nSpc>
                    <a:spcPct val="150000"/>
                  </a:lnSpc>
                </a:pPr>
                <a:r>
                  <a:rPr lang="zh-CN" altLang="en-US" b="1" dirty="0">
                    <a:solidFill>
                      <a:schemeClr val="accent3"/>
                    </a:solidFill>
                    <a:latin typeface="+mn-lt"/>
                    <a:ea typeface="+mn-ea"/>
                    <a:cs typeface="+mn-ea"/>
                    <a:sym typeface="+mn-lt"/>
                  </a:rPr>
                  <a:t>广东劳动部门称麦当劳肯德基少付薪水违规用工</a:t>
                </a:r>
              </a:p>
              <a:p>
                <a:pPr>
                  <a:lnSpc>
                    <a:spcPct val="150000"/>
                  </a:lnSpc>
                </a:pPr>
                <a:endParaRPr lang="zh-CN" altLang="en-US" sz="1800" dirty="0">
                  <a:latin typeface="+mn-lt"/>
                  <a:ea typeface="+mn-ea"/>
                  <a:cs typeface="+mn-ea"/>
                  <a:sym typeface="+mn-lt"/>
                </a:endParaRPr>
              </a:p>
            </p:txBody>
          </p:sp>
        </p:grpSp>
        <p:sp>
          <p:nvSpPr>
            <p:cNvPr id="17" name="文本框 16">
              <a:extLst>
                <a:ext uri="{FF2B5EF4-FFF2-40B4-BE49-F238E27FC236}">
                  <a16:creationId xmlns="" xmlns:a16="http://schemas.microsoft.com/office/drawing/2014/main" id="{94835FE7-FC23-47DD-8C92-823BD67A7600}"/>
                </a:ext>
              </a:extLst>
            </p:cNvPr>
            <p:cNvSpPr txBox="1"/>
            <p:nvPr/>
          </p:nvSpPr>
          <p:spPr>
            <a:xfrm>
              <a:off x="4501811" y="2813261"/>
              <a:ext cx="6769265" cy="1231478"/>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nSpc>
                  <a:spcPct val="150000"/>
                </a:lnSpc>
              </a:pPr>
              <a:r>
                <a:rPr lang="zh-CN" altLang="en-US" sz="1600" dirty="0">
                  <a:latin typeface="+mn-lt"/>
                  <a:ea typeface="+mn-ea"/>
                  <a:cs typeface="+mn-ea"/>
                  <a:sym typeface="+mn-lt"/>
                </a:rPr>
                <a:t>“政府规定兼职工每小时有</a:t>
              </a:r>
              <a:r>
                <a:rPr lang="en-US" altLang="zh-CN" sz="1600" dirty="0">
                  <a:latin typeface="+mn-lt"/>
                  <a:ea typeface="+mn-ea"/>
                  <a:cs typeface="+mn-ea"/>
                  <a:sym typeface="+mn-lt"/>
                </a:rPr>
                <a:t>7.5</a:t>
              </a:r>
              <a:r>
                <a:rPr lang="zh-CN" altLang="en-US" sz="1600" dirty="0">
                  <a:latin typeface="+mn-lt"/>
                  <a:ea typeface="+mn-ea"/>
                  <a:cs typeface="+mn-ea"/>
                  <a:sym typeface="+mn-lt"/>
                </a:rPr>
                <a:t>元工资，麦当劳却明显违规，每小时只发</a:t>
              </a:r>
              <a:r>
                <a:rPr lang="en-US" altLang="zh-CN" sz="1600" dirty="0">
                  <a:latin typeface="+mn-lt"/>
                  <a:ea typeface="+mn-ea"/>
                  <a:cs typeface="+mn-ea"/>
                  <a:sym typeface="+mn-lt"/>
                </a:rPr>
                <a:t>4</a:t>
              </a:r>
              <a:r>
                <a:rPr lang="zh-CN" altLang="en-US" sz="1600" dirty="0">
                  <a:latin typeface="+mn-lt"/>
                  <a:ea typeface="+mn-ea"/>
                  <a:cs typeface="+mn-ea"/>
                  <a:sym typeface="+mn-lt"/>
                </a:rPr>
                <a:t>元工资，这样太不公平了！”在广州某麦当劳餐厅兼职的大学生小陈最近向本报投诉。</a:t>
              </a:r>
            </a:p>
          </p:txBody>
        </p:sp>
        <p:sp>
          <p:nvSpPr>
            <p:cNvPr id="19" name="文本框 18">
              <a:extLst>
                <a:ext uri="{FF2B5EF4-FFF2-40B4-BE49-F238E27FC236}">
                  <a16:creationId xmlns="" xmlns:a16="http://schemas.microsoft.com/office/drawing/2014/main" id="{6BE4E73E-841E-4B2F-A09F-1FD834077167}"/>
                </a:ext>
              </a:extLst>
            </p:cNvPr>
            <p:cNvSpPr txBox="1"/>
            <p:nvPr/>
          </p:nvSpPr>
          <p:spPr>
            <a:xfrm>
              <a:off x="1766020" y="4514302"/>
              <a:ext cx="9505056" cy="1850511"/>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nSpc>
                  <a:spcPct val="150000"/>
                </a:lnSpc>
              </a:pPr>
              <a:r>
                <a:rPr lang="zh-CN" altLang="en-US" sz="1600" dirty="0">
                  <a:latin typeface="+mn-lt"/>
                  <a:ea typeface="+mn-ea"/>
                  <a:cs typeface="+mn-ea"/>
                  <a:sym typeface="+mn-lt"/>
                </a:rPr>
                <a:t>肯德基和必胜客所属的百胜餐饮集团广东市场部经理崔焕铭接受记者采访时表示， “我们</a:t>
              </a:r>
              <a:r>
                <a:rPr lang="en-US" altLang="zh-CN" sz="1600" dirty="0">
                  <a:latin typeface="+mn-lt"/>
                  <a:ea typeface="+mn-ea"/>
                  <a:cs typeface="+mn-ea"/>
                  <a:sym typeface="+mn-lt"/>
                </a:rPr>
                <a:t>(</a:t>
              </a:r>
              <a:r>
                <a:rPr lang="zh-CN" altLang="en-US" sz="1600" dirty="0">
                  <a:latin typeface="+mn-lt"/>
                  <a:ea typeface="+mn-ea"/>
                  <a:cs typeface="+mn-ea"/>
                  <a:sym typeface="+mn-lt"/>
                </a:rPr>
                <a:t>兼职工</a:t>
              </a:r>
              <a:r>
                <a:rPr lang="en-US" altLang="zh-CN" sz="1600" dirty="0">
                  <a:latin typeface="+mn-lt"/>
                  <a:ea typeface="+mn-ea"/>
                  <a:cs typeface="+mn-ea"/>
                  <a:sym typeface="+mn-lt"/>
                </a:rPr>
                <a:t>)</a:t>
              </a:r>
              <a:r>
                <a:rPr lang="zh-CN" altLang="en-US" sz="1600" dirty="0">
                  <a:latin typeface="+mn-lt"/>
                  <a:ea typeface="+mn-ea"/>
                  <a:cs typeface="+mn-ea"/>
                  <a:sym typeface="+mn-lt"/>
                </a:rPr>
                <a:t>既不属于全日制用工也不属于非全日制用工”，而该公司与其所聘的计时工“不在</a:t>
              </a:r>
              <a:r>
                <a:rPr lang="en-US" altLang="zh-CN" sz="1600" dirty="0">
                  <a:latin typeface="+mn-lt"/>
                  <a:ea typeface="+mn-ea"/>
                  <a:cs typeface="+mn-ea"/>
                  <a:sym typeface="+mn-lt"/>
                </a:rPr>
                <a:t>《</a:t>
              </a:r>
              <a:r>
                <a:rPr lang="zh-CN" altLang="en-US" sz="1600" dirty="0">
                  <a:latin typeface="+mn-lt"/>
                  <a:ea typeface="+mn-ea"/>
                  <a:cs typeface="+mn-ea"/>
                  <a:sym typeface="+mn-lt"/>
                </a:rPr>
                <a:t>中华人民共和国劳动法</a:t>
              </a:r>
              <a:r>
                <a:rPr lang="en-US" altLang="zh-CN" sz="1600" dirty="0">
                  <a:latin typeface="+mn-lt"/>
                  <a:ea typeface="+mn-ea"/>
                  <a:cs typeface="+mn-ea"/>
                  <a:sym typeface="+mn-lt"/>
                </a:rPr>
                <a:t>》</a:t>
              </a:r>
              <a:r>
                <a:rPr lang="zh-CN" altLang="en-US" sz="1600" dirty="0">
                  <a:latin typeface="+mn-lt"/>
                  <a:ea typeface="+mn-ea"/>
                  <a:cs typeface="+mn-ea"/>
                  <a:sym typeface="+mn-lt"/>
                </a:rPr>
                <a:t>的调整范围内”，其工资水平也就根本不受“广东省非全日制工最低工资标准”的制约。 </a:t>
              </a:r>
            </a:p>
          </p:txBody>
        </p:sp>
        <p:sp>
          <p:nvSpPr>
            <p:cNvPr id="21" name="矩形 20">
              <a:extLst>
                <a:ext uri="{FF2B5EF4-FFF2-40B4-BE49-F238E27FC236}">
                  <a16:creationId xmlns="" xmlns:a16="http://schemas.microsoft.com/office/drawing/2014/main" id="{F98F37AA-ADDF-4982-B5A3-4023A238256E}"/>
                </a:ext>
              </a:extLst>
            </p:cNvPr>
            <p:cNvSpPr/>
            <p:nvPr/>
          </p:nvSpPr>
          <p:spPr bwMode="auto">
            <a:xfrm>
              <a:off x="1202631" y="2603465"/>
              <a:ext cx="10152756" cy="3202023"/>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sp>
          <p:nvSpPr>
            <p:cNvPr id="4" name="椭圆 3">
              <a:extLst>
                <a:ext uri="{FF2B5EF4-FFF2-40B4-BE49-F238E27FC236}">
                  <a16:creationId xmlns="" xmlns:a16="http://schemas.microsoft.com/office/drawing/2014/main" id="{C493A69C-15E2-443D-96BE-AEA363884786}"/>
                </a:ext>
              </a:extLst>
            </p:cNvPr>
            <p:cNvSpPr/>
            <p:nvPr/>
          </p:nvSpPr>
          <p:spPr bwMode="auto">
            <a:xfrm>
              <a:off x="4195852" y="2924944"/>
              <a:ext cx="288032" cy="288032"/>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2" name="椭圆 21">
              <a:extLst>
                <a:ext uri="{FF2B5EF4-FFF2-40B4-BE49-F238E27FC236}">
                  <a16:creationId xmlns="" xmlns:a16="http://schemas.microsoft.com/office/drawing/2014/main" id="{66788486-5F42-42AF-A61A-DE01AD45ADD0}"/>
                </a:ext>
              </a:extLst>
            </p:cNvPr>
            <p:cNvSpPr/>
            <p:nvPr/>
          </p:nvSpPr>
          <p:spPr bwMode="auto">
            <a:xfrm>
              <a:off x="1477988" y="4638904"/>
              <a:ext cx="288032" cy="288032"/>
            </a:xfrm>
            <a:prstGeom prst="ellips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895209770"/>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750" fill="hold"/>
                                        <p:tgtEl>
                                          <p:spTgt spid="10"/>
                                        </p:tgtEl>
                                        <p:attrNameLst>
                                          <p:attrName>ppt_w</p:attrName>
                                        </p:attrNameLst>
                                      </p:cBhvr>
                                      <p:tavLst>
                                        <p:tav tm="0">
                                          <p:val>
                                            <p:fltVal val="0"/>
                                          </p:val>
                                        </p:tav>
                                        <p:tav tm="100000">
                                          <p:val>
                                            <p:strVal val="#ppt_w"/>
                                          </p:val>
                                        </p:tav>
                                      </p:tavLst>
                                    </p:anim>
                                    <p:anim calcmode="lin" valueType="num">
                                      <p:cBhvr>
                                        <p:cTn id="8" dur="750" fill="hold"/>
                                        <p:tgtEl>
                                          <p:spTgt spid="10"/>
                                        </p:tgtEl>
                                        <p:attrNameLst>
                                          <p:attrName>ppt_h</p:attrName>
                                        </p:attrNameLst>
                                      </p:cBhvr>
                                      <p:tavLst>
                                        <p:tav tm="0">
                                          <p:val>
                                            <p:fltVal val="0"/>
                                          </p:val>
                                        </p:tav>
                                        <p:tav tm="100000">
                                          <p:val>
                                            <p:strVal val="#ppt_h"/>
                                          </p:val>
                                        </p:tav>
                                      </p:tavLst>
                                    </p:anim>
                                    <p:animEffect transition="in" filter="fade">
                                      <p:cBhvr>
                                        <p:cTn id="9" dur="750"/>
                                        <p:tgtEl>
                                          <p:spTgt spid="10"/>
                                        </p:tgtEl>
                                      </p:cBhvr>
                                    </p:animEffect>
                                  </p:childTnLst>
                                </p:cTn>
                              </p:par>
                            </p:childTnLst>
                          </p:cTn>
                        </p:par>
                        <p:par>
                          <p:cTn id="10" fill="hold">
                            <p:stCondLst>
                              <p:cond delay="750"/>
                            </p:stCondLst>
                            <p:childTnLst>
                              <p:par>
                                <p:cTn id="11" presetID="6" presetClass="entr" presetSubtype="32"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out)">
                                      <p:cBhvr>
                                        <p:cTn id="13"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02528B04-AF7C-4374-A177-57A2DCB99EBB}"/>
              </a:ext>
            </a:extLst>
          </p:cNvPr>
          <p:cNvGrpSpPr/>
          <p:nvPr/>
        </p:nvGrpSpPr>
        <p:grpSpPr>
          <a:xfrm>
            <a:off x="779010" y="2531232"/>
            <a:ext cx="10576378" cy="3202023"/>
            <a:chOff x="779010" y="2531232"/>
            <a:chExt cx="10576378" cy="3202023"/>
          </a:xfrm>
        </p:grpSpPr>
        <p:sp>
          <p:nvSpPr>
            <p:cNvPr id="6" name="矩形 8">
              <a:extLst>
                <a:ext uri="{FF2B5EF4-FFF2-40B4-BE49-F238E27FC236}">
                  <a16:creationId xmlns="" xmlns:a16="http://schemas.microsoft.com/office/drawing/2014/main" id="{2FD89015-C3BF-4843-82F8-9F6F8C232B69}"/>
                </a:ext>
              </a:extLst>
            </p:cNvPr>
            <p:cNvSpPr/>
            <p:nvPr/>
          </p:nvSpPr>
          <p:spPr>
            <a:xfrm>
              <a:off x="1889950" y="2780928"/>
              <a:ext cx="8418449" cy="2484398"/>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indent="0">
                <a:lnSpc>
                  <a:spcPct val="200000"/>
                </a:lnSpc>
                <a:spcBef>
                  <a:spcPts val="0"/>
                </a:spcBef>
                <a:buNone/>
                <a:defRPr/>
              </a:pPr>
              <a:r>
                <a:rPr lang="zh-CN" altLang="en-US" sz="1600" b="1" dirty="0">
                  <a:solidFill>
                    <a:schemeClr val="accent2"/>
                  </a:solidFill>
                  <a:cs typeface="+mn-ea"/>
                  <a:sym typeface="+mn-lt"/>
                </a:rPr>
                <a:t>在校</a:t>
              </a:r>
              <a:r>
                <a:rPr lang="zh-CN" altLang="en-US" sz="1600" dirty="0">
                  <a:solidFill>
                    <a:schemeClr val="accent6">
                      <a:lumMod val="50000"/>
                    </a:schemeClr>
                  </a:solidFill>
                  <a:cs typeface="+mn-ea"/>
                  <a:sym typeface="+mn-lt"/>
                </a:rPr>
                <a:t>学生勤工俭学不是就业。根据原劳动部</a:t>
              </a:r>
              <a:r>
                <a:rPr lang="en-US" altLang="zh-CN" sz="1600" dirty="0">
                  <a:solidFill>
                    <a:schemeClr val="accent6">
                      <a:lumMod val="50000"/>
                    </a:schemeClr>
                  </a:solidFill>
                  <a:cs typeface="+mn-ea"/>
                  <a:sym typeface="+mn-lt"/>
                </a:rPr>
                <a:t>《</a:t>
              </a:r>
              <a:r>
                <a:rPr lang="zh-CN" altLang="en-US" sz="1600" dirty="0">
                  <a:solidFill>
                    <a:schemeClr val="accent6">
                      <a:lumMod val="50000"/>
                    </a:schemeClr>
                  </a:solidFill>
                  <a:cs typeface="+mn-ea"/>
                  <a:sym typeface="+mn-lt"/>
                </a:rPr>
                <a:t>关于执行</a:t>
              </a:r>
              <a:r>
                <a:rPr lang="en-US" altLang="zh-CN" sz="1600" dirty="0">
                  <a:solidFill>
                    <a:schemeClr val="accent6">
                      <a:lumMod val="50000"/>
                    </a:schemeClr>
                  </a:solidFill>
                  <a:cs typeface="+mn-ea"/>
                  <a:sym typeface="+mn-lt"/>
                </a:rPr>
                <a:t>《</a:t>
              </a:r>
              <a:r>
                <a:rPr lang="zh-CN" altLang="en-US" sz="1600" dirty="0">
                  <a:solidFill>
                    <a:schemeClr val="accent6">
                      <a:lumMod val="50000"/>
                    </a:schemeClr>
                  </a:solidFill>
                  <a:cs typeface="+mn-ea"/>
                  <a:sym typeface="+mn-lt"/>
                </a:rPr>
                <a:t>劳动法</a:t>
              </a:r>
              <a:r>
                <a:rPr lang="en-US" altLang="zh-CN" sz="1600" dirty="0">
                  <a:solidFill>
                    <a:schemeClr val="accent6">
                      <a:lumMod val="50000"/>
                    </a:schemeClr>
                  </a:solidFill>
                  <a:cs typeface="+mn-ea"/>
                  <a:sym typeface="+mn-lt"/>
                </a:rPr>
                <a:t>》</a:t>
              </a:r>
              <a:r>
                <a:rPr lang="zh-CN" altLang="en-US" sz="1600" dirty="0">
                  <a:solidFill>
                    <a:schemeClr val="accent6">
                      <a:lumMod val="50000"/>
                    </a:schemeClr>
                  </a:solidFill>
                  <a:cs typeface="+mn-ea"/>
                  <a:sym typeface="+mn-lt"/>
                </a:rPr>
                <a:t>若干问题的意见</a:t>
              </a:r>
              <a:r>
                <a:rPr lang="en-US" altLang="zh-CN" sz="1600" dirty="0">
                  <a:solidFill>
                    <a:schemeClr val="accent6">
                      <a:lumMod val="50000"/>
                    </a:schemeClr>
                  </a:solidFill>
                  <a:cs typeface="+mn-ea"/>
                  <a:sym typeface="+mn-lt"/>
                </a:rPr>
                <a:t>》</a:t>
              </a:r>
              <a:r>
                <a:rPr lang="zh-CN" altLang="en-US" sz="1600" dirty="0">
                  <a:solidFill>
                    <a:schemeClr val="accent6">
                      <a:lumMod val="50000"/>
                    </a:schemeClr>
                  </a:solidFill>
                  <a:cs typeface="+mn-ea"/>
                  <a:sym typeface="+mn-lt"/>
                </a:rPr>
                <a:t>规定：</a:t>
              </a:r>
              <a:endParaRPr lang="en-US" altLang="zh-CN" sz="1600" dirty="0">
                <a:solidFill>
                  <a:schemeClr val="accent6">
                    <a:lumMod val="50000"/>
                  </a:schemeClr>
                </a:solidFill>
                <a:cs typeface="+mn-ea"/>
                <a:sym typeface="+mn-lt"/>
              </a:endParaRPr>
            </a:p>
            <a:p>
              <a:pPr marL="0" indent="0">
                <a:lnSpc>
                  <a:spcPct val="200000"/>
                </a:lnSpc>
                <a:spcBef>
                  <a:spcPts val="0"/>
                </a:spcBef>
                <a:buNone/>
                <a:defRPr/>
              </a:pPr>
              <a:r>
                <a:rPr lang="zh-CN" altLang="en-US" sz="1600" b="1" dirty="0">
                  <a:solidFill>
                    <a:schemeClr val="accent2"/>
                  </a:solidFill>
                  <a:cs typeface="+mn-ea"/>
                  <a:sym typeface="+mn-lt"/>
                </a:rPr>
                <a:t>在校</a:t>
              </a:r>
              <a:r>
                <a:rPr lang="zh-CN" altLang="en-US" sz="1600" dirty="0">
                  <a:solidFill>
                    <a:schemeClr val="accent6">
                      <a:lumMod val="50000"/>
                    </a:schemeClr>
                  </a:solidFill>
                  <a:cs typeface="+mn-ea"/>
                  <a:sym typeface="+mn-lt"/>
                </a:rPr>
                <a:t>生利用业余时间勤工助学，不视为就业，未建立劳动关系，可以不签订劳动合同。</a:t>
              </a:r>
              <a:endParaRPr lang="en-US" altLang="zh-CN" sz="1600" dirty="0">
                <a:solidFill>
                  <a:schemeClr val="accent6">
                    <a:lumMod val="50000"/>
                  </a:schemeClr>
                </a:solidFill>
                <a:cs typeface="+mn-ea"/>
                <a:sym typeface="+mn-lt"/>
              </a:endParaRPr>
            </a:p>
            <a:p>
              <a:pPr>
                <a:lnSpc>
                  <a:spcPct val="200000"/>
                </a:lnSpc>
                <a:spcBef>
                  <a:spcPts val="0"/>
                </a:spcBef>
                <a:buFont typeface="Wingdings" panose="05000000000000000000" pitchFamily="2" charset="2"/>
                <a:buChar char="u"/>
                <a:defRPr/>
              </a:pPr>
              <a:r>
                <a:rPr lang="zh-CN" altLang="en-US" sz="1600" dirty="0">
                  <a:solidFill>
                    <a:schemeClr val="accent6">
                      <a:lumMod val="50000"/>
                    </a:schemeClr>
                  </a:solidFill>
                  <a:cs typeface="+mn-ea"/>
                  <a:sym typeface="+mn-lt"/>
                </a:rPr>
                <a:t>非全日制用工中规定的最低工资标准是专门针对为养活自己及家人的劳动者制定的，不适用学生；</a:t>
              </a:r>
            </a:p>
            <a:p>
              <a:pPr>
                <a:lnSpc>
                  <a:spcPct val="200000"/>
                </a:lnSpc>
                <a:spcBef>
                  <a:spcPts val="0"/>
                </a:spcBef>
                <a:buFont typeface="Wingdings" panose="05000000000000000000" pitchFamily="2" charset="2"/>
                <a:buChar char="u"/>
                <a:defRPr/>
              </a:pPr>
              <a:r>
                <a:rPr lang="zh-CN" altLang="en-US" sz="1600" dirty="0">
                  <a:solidFill>
                    <a:schemeClr val="accent6">
                      <a:lumMod val="50000"/>
                    </a:schemeClr>
                  </a:solidFill>
                  <a:cs typeface="+mn-ea"/>
                  <a:sym typeface="+mn-lt"/>
                </a:rPr>
                <a:t>非全日制用工还规定了缴纳社会保险、档案保管、保险代理、公共职介等不适用学生</a:t>
              </a:r>
              <a:endParaRPr lang="en-US" altLang="zh-CN" sz="1600" dirty="0">
                <a:solidFill>
                  <a:schemeClr val="accent6">
                    <a:lumMod val="50000"/>
                  </a:schemeClr>
                </a:solidFill>
                <a:cs typeface="+mn-ea"/>
                <a:sym typeface="+mn-lt"/>
              </a:endParaRPr>
            </a:p>
          </p:txBody>
        </p:sp>
        <p:grpSp>
          <p:nvGrpSpPr>
            <p:cNvPr id="3" name="组合 2">
              <a:extLst>
                <a:ext uri="{FF2B5EF4-FFF2-40B4-BE49-F238E27FC236}">
                  <a16:creationId xmlns="" xmlns:a16="http://schemas.microsoft.com/office/drawing/2014/main" id="{DC5B8D6D-48BF-4D35-BE16-97EC09605576}"/>
                </a:ext>
              </a:extLst>
            </p:cNvPr>
            <p:cNvGrpSpPr/>
            <p:nvPr/>
          </p:nvGrpSpPr>
          <p:grpSpPr>
            <a:xfrm>
              <a:off x="779010" y="3453746"/>
              <a:ext cx="1145825" cy="1224136"/>
              <a:chOff x="770769" y="3520175"/>
              <a:chExt cx="1145825" cy="1224136"/>
            </a:xfrm>
          </p:grpSpPr>
          <p:sp>
            <p:nvSpPr>
              <p:cNvPr id="2" name="箭头: 五边形 1">
                <a:extLst>
                  <a:ext uri="{FF2B5EF4-FFF2-40B4-BE49-F238E27FC236}">
                    <a16:creationId xmlns="" xmlns:a16="http://schemas.microsoft.com/office/drawing/2014/main" id="{5A19631C-BDA8-4907-8F1C-F14542F58AB8}"/>
                  </a:ext>
                </a:extLst>
              </p:cNvPr>
              <p:cNvSpPr/>
              <p:nvPr/>
            </p:nvSpPr>
            <p:spPr bwMode="auto">
              <a:xfrm>
                <a:off x="829005" y="3520175"/>
                <a:ext cx="1087589" cy="1224136"/>
              </a:xfrm>
              <a:prstGeom prst="homePlate">
                <a:avLst/>
              </a:prstGeom>
              <a:solidFill>
                <a:schemeClr val="accent2"/>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1" name="文本框 12">
                <a:extLst>
                  <a:ext uri="{FF2B5EF4-FFF2-40B4-BE49-F238E27FC236}">
                    <a16:creationId xmlns="" xmlns:a16="http://schemas.microsoft.com/office/drawing/2014/main" id="{149BB8D5-DD84-4C88-8F5E-475478D57AB5}"/>
                  </a:ext>
                </a:extLst>
              </p:cNvPr>
              <p:cNvSpPr txBox="1"/>
              <p:nvPr/>
            </p:nvSpPr>
            <p:spPr>
              <a:xfrm>
                <a:off x="770769" y="3716744"/>
                <a:ext cx="864096" cy="830997"/>
              </a:xfrm>
              <a:prstGeom prst="rect">
                <a:avLst/>
              </a:prstGeom>
              <a:noFill/>
              <a:ln w="9525">
                <a:noFill/>
              </a:ln>
            </p:spPr>
            <p:txBody>
              <a:bodyPr wrap="squar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defRPr>
                </a:lvl5pPr>
              </a:lstStyle>
              <a:p>
                <a:pPr marL="0" indent="0" algn="ctr" eaLnBrk="1" fontAlgn="auto" hangingPunct="1">
                  <a:lnSpc>
                    <a:spcPct val="100000"/>
                  </a:lnSpc>
                  <a:spcBef>
                    <a:spcPts val="0"/>
                  </a:spcBef>
                  <a:spcAft>
                    <a:spcPts val="0"/>
                  </a:spcAft>
                  <a:buNone/>
                  <a:defRPr/>
                </a:pPr>
                <a:r>
                  <a:rPr lang="zh-CN" altLang="en-US" sz="2400" b="1" spc="600" dirty="0">
                    <a:solidFill>
                      <a:schemeClr val="accent3"/>
                    </a:solidFill>
                    <a:cs typeface="+mn-ea"/>
                    <a:sym typeface="+mn-lt"/>
                  </a:rPr>
                  <a:t>理由</a:t>
                </a:r>
              </a:p>
            </p:txBody>
          </p:sp>
        </p:grpSp>
        <p:sp>
          <p:nvSpPr>
            <p:cNvPr id="12" name="矩形 11">
              <a:extLst>
                <a:ext uri="{FF2B5EF4-FFF2-40B4-BE49-F238E27FC236}">
                  <a16:creationId xmlns="" xmlns:a16="http://schemas.microsoft.com/office/drawing/2014/main" id="{AE8991FA-F86D-4CEF-85D4-BFBAB88457FD}"/>
                </a:ext>
              </a:extLst>
            </p:cNvPr>
            <p:cNvSpPr/>
            <p:nvPr/>
          </p:nvSpPr>
          <p:spPr bwMode="auto">
            <a:xfrm>
              <a:off x="842963" y="2531232"/>
              <a:ext cx="10512425" cy="3202023"/>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pic>
        <p:nvPicPr>
          <p:cNvPr id="7" name="图片 6">
            <a:extLst>
              <a:ext uri="{FF2B5EF4-FFF2-40B4-BE49-F238E27FC236}">
                <a16:creationId xmlns="" xmlns:a16="http://schemas.microsoft.com/office/drawing/2014/main" id="{909BF200-E1B8-479F-98B8-9C78471604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3391" y="869387"/>
            <a:ext cx="5561856" cy="5561856"/>
          </a:xfrm>
          <a:prstGeom prst="rect">
            <a:avLst/>
          </a:prstGeom>
        </p:spPr>
      </p:pic>
    </p:spTree>
    <p:extLst>
      <p:ext uri="{BB962C8B-B14F-4D97-AF65-F5344CB8AC3E}">
        <p14:creationId xmlns:p14="http://schemas.microsoft.com/office/powerpoint/2010/main" val="3798127129"/>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a:extLst>
              <a:ext uri="{FF2B5EF4-FFF2-40B4-BE49-F238E27FC236}">
                <a16:creationId xmlns="" xmlns:a16="http://schemas.microsoft.com/office/drawing/2014/main" id="{F312640F-4554-4770-A5FF-79432C8C88CB}"/>
              </a:ext>
            </a:extLst>
          </p:cNvPr>
          <p:cNvGrpSpPr/>
          <p:nvPr/>
        </p:nvGrpSpPr>
        <p:grpSpPr>
          <a:xfrm>
            <a:off x="1634679" y="1844824"/>
            <a:ext cx="3842417" cy="3677891"/>
            <a:chOff x="1206186" y="1916832"/>
            <a:chExt cx="3842417" cy="3677891"/>
          </a:xfrm>
        </p:grpSpPr>
        <p:sp>
          <p:nvSpPr>
            <p:cNvPr id="41" name="文本框 40">
              <a:extLst>
                <a:ext uri="{FF2B5EF4-FFF2-40B4-BE49-F238E27FC236}">
                  <a16:creationId xmlns="" xmlns:a16="http://schemas.microsoft.com/office/drawing/2014/main" id="{1FBF7C0D-5213-4286-91F6-56E1DEFF28B3}"/>
                </a:ext>
              </a:extLst>
            </p:cNvPr>
            <p:cNvSpPr txBox="1"/>
            <p:nvPr/>
          </p:nvSpPr>
          <p:spPr>
            <a:xfrm rot="16200000">
              <a:off x="606022" y="3605339"/>
              <a:ext cx="1661993" cy="461665"/>
            </a:xfrm>
            <a:prstGeom prst="rect">
              <a:avLst/>
            </a:prstGeom>
            <a:noFill/>
          </p:spPr>
          <p:txBody>
            <a:bodyPr vert="eaVert" wrap="square" rtlCol="0">
              <a:spAutoFit/>
            </a:bodyPr>
            <a:lstStyle/>
            <a:p>
              <a:pPr algn="ctr"/>
              <a:r>
                <a:rPr lang="zh-CN" altLang="en-US" sz="2400" b="1" dirty="0">
                  <a:solidFill>
                    <a:schemeClr val="accent2"/>
                  </a:solidFill>
                  <a:latin typeface="+mn-lt"/>
                  <a:ea typeface="+mn-ea"/>
                  <a:cs typeface="+mn-ea"/>
                  <a:sym typeface="+mn-lt"/>
                </a:rPr>
                <a:t>劳 动 原 则</a:t>
              </a:r>
            </a:p>
          </p:txBody>
        </p:sp>
        <p:grpSp>
          <p:nvGrpSpPr>
            <p:cNvPr id="10" name="组合 9">
              <a:extLst>
                <a:ext uri="{FF2B5EF4-FFF2-40B4-BE49-F238E27FC236}">
                  <a16:creationId xmlns="" xmlns:a16="http://schemas.microsoft.com/office/drawing/2014/main" id="{6895F2C9-E413-4F6D-83F6-5BF32671DA48}"/>
                </a:ext>
              </a:extLst>
            </p:cNvPr>
            <p:cNvGrpSpPr/>
            <p:nvPr/>
          </p:nvGrpSpPr>
          <p:grpSpPr>
            <a:xfrm>
              <a:off x="2438123" y="5073754"/>
              <a:ext cx="2610480" cy="520969"/>
              <a:chOff x="1785639" y="5068271"/>
              <a:chExt cx="2610480" cy="520969"/>
            </a:xfrm>
          </p:grpSpPr>
          <p:sp>
            <p:nvSpPr>
              <p:cNvPr id="77" name="PA-文本框 72">
                <a:extLst>
                  <a:ext uri="{FF2B5EF4-FFF2-40B4-BE49-F238E27FC236}">
                    <a16:creationId xmlns="" xmlns:a16="http://schemas.microsoft.com/office/drawing/2014/main" id="{9B959439-6C8A-45F5-B166-670295C6710D}"/>
                  </a:ext>
                </a:extLst>
              </p:cNvPr>
              <p:cNvSpPr txBox="1"/>
              <p:nvPr>
                <p:custDataLst>
                  <p:tags r:id="rId5"/>
                </p:custDataLst>
              </p:nvPr>
            </p:nvSpPr>
            <p:spPr>
              <a:xfrm>
                <a:off x="1785639" y="5068271"/>
                <a:ext cx="2610480" cy="432897"/>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gn="r">
                  <a:lnSpc>
                    <a:spcPct val="150000"/>
                  </a:lnSpc>
                </a:pPr>
                <a:r>
                  <a:rPr lang="zh-CN" altLang="en-US" dirty="0">
                    <a:latin typeface="+mn-lt"/>
                    <a:ea typeface="+mn-ea"/>
                    <a:cs typeface="+mn-ea"/>
                    <a:sym typeface="+mn-lt"/>
                  </a:rPr>
                  <a:t>照顾特殊群体原则</a:t>
                </a:r>
              </a:p>
            </p:txBody>
          </p:sp>
          <p:sp>
            <p:nvSpPr>
              <p:cNvPr id="11" name="矩形 10">
                <a:extLst>
                  <a:ext uri="{FF2B5EF4-FFF2-40B4-BE49-F238E27FC236}">
                    <a16:creationId xmlns="" xmlns:a16="http://schemas.microsoft.com/office/drawing/2014/main" id="{9DD780B4-129B-419A-B2F8-C59AAA47A30C}"/>
                  </a:ext>
                </a:extLst>
              </p:cNvPr>
              <p:cNvSpPr/>
              <p:nvPr/>
            </p:nvSpPr>
            <p:spPr bwMode="auto">
              <a:xfrm>
                <a:off x="2133515" y="5156343"/>
                <a:ext cx="2257384" cy="43289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grpSp>
          <p:nvGrpSpPr>
            <p:cNvPr id="7" name="组合 6">
              <a:extLst>
                <a:ext uri="{FF2B5EF4-FFF2-40B4-BE49-F238E27FC236}">
                  <a16:creationId xmlns="" xmlns:a16="http://schemas.microsoft.com/office/drawing/2014/main" id="{F283CC05-7FCF-44C3-92DE-CA4FF51DB70D}"/>
                </a:ext>
              </a:extLst>
            </p:cNvPr>
            <p:cNvGrpSpPr/>
            <p:nvPr/>
          </p:nvGrpSpPr>
          <p:grpSpPr>
            <a:xfrm>
              <a:off x="2785999" y="4296370"/>
              <a:ext cx="2257384" cy="493073"/>
              <a:chOff x="2133515" y="4290887"/>
              <a:chExt cx="2257384" cy="493073"/>
            </a:xfrm>
          </p:grpSpPr>
          <p:sp>
            <p:nvSpPr>
              <p:cNvPr id="76" name="PA-文本框 72">
                <a:extLst>
                  <a:ext uri="{FF2B5EF4-FFF2-40B4-BE49-F238E27FC236}">
                    <a16:creationId xmlns="" xmlns:a16="http://schemas.microsoft.com/office/drawing/2014/main" id="{37419DAC-2971-40E3-A18A-B1A6F1434689}"/>
                  </a:ext>
                </a:extLst>
              </p:cNvPr>
              <p:cNvSpPr txBox="1"/>
              <p:nvPr>
                <p:custDataLst>
                  <p:tags r:id="rId4"/>
                </p:custDataLst>
              </p:nvPr>
            </p:nvSpPr>
            <p:spPr>
              <a:xfrm>
                <a:off x="2375261" y="4290887"/>
                <a:ext cx="1828442" cy="432897"/>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nSpc>
                    <a:spcPct val="150000"/>
                  </a:lnSpc>
                </a:pPr>
                <a:r>
                  <a:rPr lang="zh-CN" altLang="en-US" dirty="0">
                    <a:latin typeface="+mn-lt"/>
                    <a:ea typeface="+mn-ea"/>
                    <a:cs typeface="+mn-ea"/>
                    <a:sym typeface="+mn-lt"/>
                  </a:rPr>
                  <a:t>禁用童工原则</a:t>
                </a:r>
              </a:p>
            </p:txBody>
          </p:sp>
          <p:sp>
            <p:nvSpPr>
              <p:cNvPr id="12" name="矩形 11">
                <a:extLst>
                  <a:ext uri="{FF2B5EF4-FFF2-40B4-BE49-F238E27FC236}">
                    <a16:creationId xmlns="" xmlns:a16="http://schemas.microsoft.com/office/drawing/2014/main" id="{4A16CDE7-A222-4019-B7D9-84CE778D880E}"/>
                  </a:ext>
                </a:extLst>
              </p:cNvPr>
              <p:cNvSpPr/>
              <p:nvPr/>
            </p:nvSpPr>
            <p:spPr bwMode="auto">
              <a:xfrm>
                <a:off x="2133515" y="4351063"/>
                <a:ext cx="2257384" cy="43289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grpSp>
          <p:nvGrpSpPr>
            <p:cNvPr id="8" name="组合 7">
              <a:extLst>
                <a:ext uri="{FF2B5EF4-FFF2-40B4-BE49-F238E27FC236}">
                  <a16:creationId xmlns="" xmlns:a16="http://schemas.microsoft.com/office/drawing/2014/main" id="{4B5F3E73-F697-4C5B-9ABE-CF96DCF5D365}"/>
                </a:ext>
              </a:extLst>
            </p:cNvPr>
            <p:cNvGrpSpPr/>
            <p:nvPr/>
          </p:nvGrpSpPr>
          <p:grpSpPr>
            <a:xfrm>
              <a:off x="2785999" y="3497791"/>
              <a:ext cx="2257384" cy="514270"/>
              <a:chOff x="2133515" y="3492308"/>
              <a:chExt cx="2257384" cy="514270"/>
            </a:xfrm>
          </p:grpSpPr>
          <p:sp>
            <p:nvSpPr>
              <p:cNvPr id="74" name="PA-文本框 72">
                <a:extLst>
                  <a:ext uri="{FF2B5EF4-FFF2-40B4-BE49-F238E27FC236}">
                    <a16:creationId xmlns="" xmlns:a16="http://schemas.microsoft.com/office/drawing/2014/main" id="{77BD1386-49C5-42CE-B539-9E0A588E684B}"/>
                  </a:ext>
                </a:extLst>
              </p:cNvPr>
              <p:cNvSpPr txBox="1"/>
              <p:nvPr>
                <p:custDataLst>
                  <p:tags r:id="rId3"/>
                </p:custDataLst>
              </p:nvPr>
            </p:nvSpPr>
            <p:spPr>
              <a:xfrm>
                <a:off x="2401014" y="3492308"/>
                <a:ext cx="1828442" cy="432897"/>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nSpc>
                    <a:spcPct val="150000"/>
                  </a:lnSpc>
                </a:pPr>
                <a:r>
                  <a:rPr lang="zh-CN" altLang="en-US" dirty="0">
                    <a:latin typeface="+mn-lt"/>
                    <a:ea typeface="+mn-ea"/>
                    <a:cs typeface="+mn-ea"/>
                    <a:sym typeface="+mn-lt"/>
                  </a:rPr>
                  <a:t>双向选择原则</a:t>
                </a:r>
              </a:p>
            </p:txBody>
          </p:sp>
          <p:sp>
            <p:nvSpPr>
              <p:cNvPr id="13" name="矩形 12">
                <a:extLst>
                  <a:ext uri="{FF2B5EF4-FFF2-40B4-BE49-F238E27FC236}">
                    <a16:creationId xmlns="" xmlns:a16="http://schemas.microsoft.com/office/drawing/2014/main" id="{5050CCB2-69FA-43E3-AEEF-9A522589D12F}"/>
                  </a:ext>
                </a:extLst>
              </p:cNvPr>
              <p:cNvSpPr/>
              <p:nvPr/>
            </p:nvSpPr>
            <p:spPr bwMode="auto">
              <a:xfrm>
                <a:off x="2133515" y="3573681"/>
                <a:ext cx="2257384" cy="43289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grpSp>
          <p:nvGrpSpPr>
            <p:cNvPr id="19" name="组合 18">
              <a:extLst>
                <a:ext uri="{FF2B5EF4-FFF2-40B4-BE49-F238E27FC236}">
                  <a16:creationId xmlns="" xmlns:a16="http://schemas.microsoft.com/office/drawing/2014/main" id="{BFB1F089-AA00-40F5-AB26-F9C88064F44A}"/>
                </a:ext>
              </a:extLst>
            </p:cNvPr>
            <p:cNvGrpSpPr/>
            <p:nvPr/>
          </p:nvGrpSpPr>
          <p:grpSpPr>
            <a:xfrm>
              <a:off x="2785999" y="2702966"/>
              <a:ext cx="2257384" cy="510516"/>
              <a:chOff x="2133515" y="2697483"/>
              <a:chExt cx="2257384" cy="510516"/>
            </a:xfrm>
          </p:grpSpPr>
          <p:sp>
            <p:nvSpPr>
              <p:cNvPr id="75" name="PA-文本框 72">
                <a:extLst>
                  <a:ext uri="{FF2B5EF4-FFF2-40B4-BE49-F238E27FC236}">
                    <a16:creationId xmlns="" xmlns:a16="http://schemas.microsoft.com/office/drawing/2014/main" id="{D484A329-9E91-4845-ADB2-0114BFCA252F}"/>
                  </a:ext>
                </a:extLst>
              </p:cNvPr>
              <p:cNvSpPr txBox="1"/>
              <p:nvPr>
                <p:custDataLst>
                  <p:tags r:id="rId2"/>
                </p:custDataLst>
              </p:nvPr>
            </p:nvSpPr>
            <p:spPr>
              <a:xfrm>
                <a:off x="2236600" y="2697483"/>
                <a:ext cx="1828442" cy="432897"/>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gn="r">
                  <a:lnSpc>
                    <a:spcPct val="150000"/>
                  </a:lnSpc>
                </a:pPr>
                <a:r>
                  <a:rPr lang="zh-CN" altLang="en-US" dirty="0">
                    <a:latin typeface="+mn-lt"/>
                    <a:ea typeface="+mn-ea"/>
                    <a:cs typeface="+mn-ea"/>
                    <a:sym typeface="+mn-lt"/>
                  </a:rPr>
                  <a:t>平等就业原则</a:t>
                </a:r>
              </a:p>
            </p:txBody>
          </p:sp>
          <p:sp>
            <p:nvSpPr>
              <p:cNvPr id="15" name="矩形 14">
                <a:extLst>
                  <a:ext uri="{FF2B5EF4-FFF2-40B4-BE49-F238E27FC236}">
                    <a16:creationId xmlns="" xmlns:a16="http://schemas.microsoft.com/office/drawing/2014/main" id="{F073F189-30CE-473D-A157-8311B622766F}"/>
                  </a:ext>
                </a:extLst>
              </p:cNvPr>
              <p:cNvSpPr/>
              <p:nvPr/>
            </p:nvSpPr>
            <p:spPr bwMode="auto">
              <a:xfrm>
                <a:off x="2133515" y="2775102"/>
                <a:ext cx="2257384" cy="43289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grpSp>
          <p:nvGrpSpPr>
            <p:cNvPr id="18" name="组合 17">
              <a:extLst>
                <a:ext uri="{FF2B5EF4-FFF2-40B4-BE49-F238E27FC236}">
                  <a16:creationId xmlns="" xmlns:a16="http://schemas.microsoft.com/office/drawing/2014/main" id="{29A2C723-88A8-44C8-81EF-36CBB86B3952}"/>
                </a:ext>
              </a:extLst>
            </p:cNvPr>
            <p:cNvGrpSpPr/>
            <p:nvPr/>
          </p:nvGrpSpPr>
          <p:grpSpPr>
            <a:xfrm>
              <a:off x="2786807" y="1916832"/>
              <a:ext cx="2257384" cy="501825"/>
              <a:chOff x="2134323" y="1911349"/>
              <a:chExt cx="2257384" cy="501825"/>
            </a:xfrm>
          </p:grpSpPr>
          <p:sp>
            <p:nvSpPr>
              <p:cNvPr id="73" name="PA-文本框 72">
                <a:extLst>
                  <a:ext uri="{FF2B5EF4-FFF2-40B4-BE49-F238E27FC236}">
                    <a16:creationId xmlns="" xmlns:a16="http://schemas.microsoft.com/office/drawing/2014/main" id="{D579B8B6-31B1-486E-A581-14F8B55F5195}"/>
                  </a:ext>
                </a:extLst>
              </p:cNvPr>
              <p:cNvSpPr txBox="1"/>
              <p:nvPr>
                <p:custDataLst>
                  <p:tags r:id="rId1"/>
                </p:custDataLst>
              </p:nvPr>
            </p:nvSpPr>
            <p:spPr>
              <a:xfrm>
                <a:off x="2216519" y="1911349"/>
                <a:ext cx="2092991" cy="432897"/>
              </a:xfrm>
              <a:prstGeom prst="rect">
                <a:avLst/>
              </a:prstGeom>
              <a:noFill/>
              <a:ln>
                <a:noFill/>
              </a:ln>
            </p:spPr>
            <p:txBody>
              <a:bodyPr wrap="square" lIns="91440" tIns="45720" rIns="91440" bIns="45720">
                <a:noAutofit/>
              </a:bodyPr>
              <a:lstStyle>
                <a:defPPr>
                  <a:defRPr lang="zh-CN"/>
                </a:defPPr>
                <a:lvl1pPr>
                  <a:lnSpc>
                    <a:spcPct val="170000"/>
                  </a:lnSpc>
                  <a:spcBef>
                    <a:spcPct val="0"/>
                  </a:spcBef>
                  <a:defRPr sz="2000">
                    <a:solidFill>
                      <a:schemeClr val="accent6">
                        <a:lumMod val="50000"/>
                      </a:schemeClr>
                    </a:solidFill>
                    <a:latin typeface="Source Han Sans CN Normal" panose="020B0400000000000000" pitchFamily="34" charset="-128"/>
                    <a:ea typeface="思源黑体" panose="020B0400000000000000"/>
                  </a:defRPr>
                </a:lvl1pPr>
              </a:lstStyle>
              <a:p>
                <a:pPr algn="ctr">
                  <a:lnSpc>
                    <a:spcPct val="150000"/>
                  </a:lnSpc>
                </a:pPr>
                <a:r>
                  <a:rPr lang="zh-CN" altLang="en-US" dirty="0">
                    <a:latin typeface="+mn-lt"/>
                    <a:ea typeface="+mn-ea"/>
                    <a:cs typeface="+mn-ea"/>
                    <a:sym typeface="+mn-lt"/>
                  </a:rPr>
                  <a:t>促进就业原则</a:t>
                </a:r>
              </a:p>
            </p:txBody>
          </p:sp>
          <p:sp>
            <p:nvSpPr>
              <p:cNvPr id="17" name="矩形 16">
                <a:extLst>
                  <a:ext uri="{FF2B5EF4-FFF2-40B4-BE49-F238E27FC236}">
                    <a16:creationId xmlns="" xmlns:a16="http://schemas.microsoft.com/office/drawing/2014/main" id="{B217BCB0-5DA7-4FD1-921F-9319513522E7}"/>
                  </a:ext>
                </a:extLst>
              </p:cNvPr>
              <p:cNvSpPr/>
              <p:nvPr/>
            </p:nvSpPr>
            <p:spPr bwMode="auto">
              <a:xfrm>
                <a:off x="2134323" y="1980277"/>
                <a:ext cx="2257384" cy="432897"/>
              </a:xfrm>
              <a:prstGeom prst="rect">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dirty="0">
                  <a:ln>
                    <a:noFill/>
                  </a:ln>
                  <a:solidFill>
                    <a:schemeClr val="tx1"/>
                  </a:solidFill>
                  <a:effectLst/>
                  <a:latin typeface="Arial" panose="020B0604020202020204" pitchFamily="34" charset="0"/>
                  <a:ea typeface="宋体" panose="02010600030101010101" pitchFamily="2" charset="-122"/>
                </a:endParaRPr>
              </a:p>
            </p:txBody>
          </p:sp>
        </p:grpSp>
        <p:sp>
          <p:nvSpPr>
            <p:cNvPr id="20" name="左大括号 19">
              <a:extLst>
                <a:ext uri="{FF2B5EF4-FFF2-40B4-BE49-F238E27FC236}">
                  <a16:creationId xmlns="" xmlns:a16="http://schemas.microsoft.com/office/drawing/2014/main" id="{41BFCC9B-0C57-4CA4-9EB6-999EA4EF318F}"/>
                </a:ext>
              </a:extLst>
            </p:cNvPr>
            <p:cNvSpPr/>
            <p:nvPr/>
          </p:nvSpPr>
          <p:spPr bwMode="auto">
            <a:xfrm>
              <a:off x="1667851" y="2061697"/>
              <a:ext cx="956705" cy="3444954"/>
            </a:xfrm>
            <a:prstGeom prst="leftBrace">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7" name="左大括号 26">
              <a:extLst>
                <a:ext uri="{FF2B5EF4-FFF2-40B4-BE49-F238E27FC236}">
                  <a16:creationId xmlns="" xmlns:a16="http://schemas.microsoft.com/office/drawing/2014/main" id="{9A767374-4579-46D7-9C66-C3045B6DFF35}"/>
                </a:ext>
              </a:extLst>
            </p:cNvPr>
            <p:cNvSpPr/>
            <p:nvPr/>
          </p:nvSpPr>
          <p:spPr bwMode="auto">
            <a:xfrm>
              <a:off x="2269691" y="2850825"/>
              <a:ext cx="517794" cy="1864499"/>
            </a:xfrm>
            <a:prstGeom prst="leftBrace">
              <a:avLst/>
            </a:prstGeom>
            <a:noFill/>
            <a:ln w="9525" cap="flat" cmpd="sng" algn="ctr">
              <a:solidFill>
                <a:schemeClr val="accent2"/>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grpSp>
      <p:pic>
        <p:nvPicPr>
          <p:cNvPr id="23" name="图片 22" descr="卡通人物&#10;&#10;描述已自动生成">
            <a:extLst>
              <a:ext uri="{FF2B5EF4-FFF2-40B4-BE49-F238E27FC236}">
                <a16:creationId xmlns="" xmlns:a16="http://schemas.microsoft.com/office/drawing/2014/main" id="{CE206A50-E92F-4349-ACE1-4C4A0824AD1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93414" y="1403856"/>
            <a:ext cx="4286250" cy="4476750"/>
          </a:xfrm>
          <a:prstGeom prst="rect">
            <a:avLst/>
          </a:prstGeom>
        </p:spPr>
      </p:pic>
    </p:spTree>
    <p:extLst>
      <p:ext uri="{BB962C8B-B14F-4D97-AF65-F5344CB8AC3E}">
        <p14:creationId xmlns:p14="http://schemas.microsoft.com/office/powerpoint/2010/main" val="1390135055"/>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9387D26-BF33-4315-A8B9-E9F661D30D6C"/>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5.2.7"/>
  <p:tag name="RESOURCELIBID_ANIM" val="451"/>
</p:tagLst>
</file>

<file path=ppt/tags/tag11.xml><?xml version="1.0" encoding="utf-8"?>
<p:tagLst xmlns:a="http://schemas.openxmlformats.org/drawingml/2006/main" xmlns:r="http://schemas.openxmlformats.org/officeDocument/2006/relationships" xmlns:p="http://schemas.openxmlformats.org/presentationml/2006/main">
  <p:tag name="PA" val="v5.2.7"/>
  <p:tag name="RESOURCELIBID_ANIM" val="451"/>
</p:tagLst>
</file>

<file path=ppt/tags/tag12.xml><?xml version="1.0" encoding="utf-8"?>
<p:tagLst xmlns:a="http://schemas.openxmlformats.org/drawingml/2006/main" xmlns:r="http://schemas.openxmlformats.org/officeDocument/2006/relationships" xmlns:p="http://schemas.openxmlformats.org/presentationml/2006/main">
  <p:tag name="PA" val="v5.2.7"/>
  <p:tag name="RESOURCELIBID_ANIM" val="451"/>
</p:tagLst>
</file>

<file path=ppt/tags/tag13.xml><?xml version="1.0" encoding="utf-8"?>
<p:tagLst xmlns:a="http://schemas.openxmlformats.org/drawingml/2006/main" xmlns:r="http://schemas.openxmlformats.org/officeDocument/2006/relationships" xmlns:p="http://schemas.openxmlformats.org/presentationml/2006/main">
  <p:tag name="PA" val="v5.2.7"/>
  <p:tag name="RESOURCELIBID_ANIM" val="451"/>
</p:tagLst>
</file>

<file path=ppt/tags/tag14.xml><?xml version="1.0" encoding="utf-8"?>
<p:tagLst xmlns:a="http://schemas.openxmlformats.org/drawingml/2006/main" xmlns:r="http://schemas.openxmlformats.org/officeDocument/2006/relationships" xmlns:p="http://schemas.openxmlformats.org/presentationml/2006/main">
  <p:tag name="PA" val="v5.2.7"/>
</p:tagLst>
</file>

<file path=ppt/tags/tag15.xml><?xml version="1.0" encoding="utf-8"?>
<p:tagLst xmlns:a="http://schemas.openxmlformats.org/drawingml/2006/main" xmlns:r="http://schemas.openxmlformats.org/officeDocument/2006/relationships" xmlns:p="http://schemas.openxmlformats.org/presentationml/2006/main">
  <p:tag name="PA" val="v5.2.7"/>
</p:tagLst>
</file>

<file path=ppt/tags/tag16.xml><?xml version="1.0" encoding="utf-8"?>
<p:tagLst xmlns:a="http://schemas.openxmlformats.org/drawingml/2006/main" xmlns:r="http://schemas.openxmlformats.org/officeDocument/2006/relationships" xmlns:p="http://schemas.openxmlformats.org/presentationml/2006/main">
  <p:tag name="PA" val="v5.2.7"/>
  <p:tag name="RESOURCELIBID_ANIM" val="445"/>
</p:tagLst>
</file>

<file path=ppt/tags/tag17.xml><?xml version="1.0" encoding="utf-8"?>
<p:tagLst xmlns:a="http://schemas.openxmlformats.org/drawingml/2006/main" xmlns:r="http://schemas.openxmlformats.org/officeDocument/2006/relationships" xmlns:p="http://schemas.openxmlformats.org/presentationml/2006/main">
  <p:tag name="PA" val="v5.2.7"/>
  <p:tag name="RESOURCELIBID_ANIM" val="445"/>
</p:tagLst>
</file>

<file path=ppt/tags/tag18.xml><?xml version="1.0" encoding="utf-8"?>
<p:tagLst xmlns:a="http://schemas.openxmlformats.org/drawingml/2006/main" xmlns:r="http://schemas.openxmlformats.org/officeDocument/2006/relationships" xmlns:p="http://schemas.openxmlformats.org/presentationml/2006/main">
  <p:tag name="PA" val="v5.2.7"/>
  <p:tag name="RESOURCELIBID_ANIM" val="445"/>
</p:tagLst>
</file>

<file path=ppt/tags/tag19.xml><?xml version="1.0" encoding="utf-8"?>
<p:tagLst xmlns:a="http://schemas.openxmlformats.org/drawingml/2006/main" xmlns:r="http://schemas.openxmlformats.org/officeDocument/2006/relationships" xmlns:p="http://schemas.openxmlformats.org/presentationml/2006/main">
  <p:tag name="PA" val="v5.2.7"/>
</p:tagLst>
</file>

<file path=ppt/tags/tag2.xml><?xml version="1.0" encoding="utf-8"?>
<p:tagLst xmlns:a="http://schemas.openxmlformats.org/drawingml/2006/main" xmlns:r="http://schemas.openxmlformats.org/officeDocument/2006/relationships" xmlns:p="http://schemas.openxmlformats.org/presentationml/2006/main">
  <p:tag name="PA" val="v5.2.4"/>
</p:tagLst>
</file>

<file path=ppt/tags/tag20.xml><?xml version="1.0" encoding="utf-8"?>
<p:tagLst xmlns:a="http://schemas.openxmlformats.org/drawingml/2006/main" xmlns:r="http://schemas.openxmlformats.org/officeDocument/2006/relationships" xmlns:p="http://schemas.openxmlformats.org/presentationml/2006/main">
  <p:tag name="PA" val="v5.2.7"/>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5.2.7"/>
  <p:tag name="RESOURCELIBID_ANIM" val="451"/>
</p:tagLst>
</file>

<file path=ppt/tags/tag23.xml><?xml version="1.0" encoding="utf-8"?>
<p:tagLst xmlns:a="http://schemas.openxmlformats.org/drawingml/2006/main" xmlns:r="http://schemas.openxmlformats.org/officeDocument/2006/relationships" xmlns:p="http://schemas.openxmlformats.org/presentationml/2006/main">
  <p:tag name="PA" val="v5.2.7"/>
  <p:tag name="RESOURCELIBID_ANIM" val="451"/>
</p:tagLst>
</file>

<file path=ppt/tags/tag24.xml><?xml version="1.0" encoding="utf-8"?>
<p:tagLst xmlns:a="http://schemas.openxmlformats.org/drawingml/2006/main" xmlns:r="http://schemas.openxmlformats.org/officeDocument/2006/relationships" xmlns:p="http://schemas.openxmlformats.org/presentationml/2006/main">
  <p:tag name="PA" val="v5.2.4"/>
</p:tagLst>
</file>

<file path=ppt/tags/tag25.xml><?xml version="1.0" encoding="utf-8"?>
<p:tagLst xmlns:a="http://schemas.openxmlformats.org/drawingml/2006/main" xmlns:r="http://schemas.openxmlformats.org/officeDocument/2006/relationships" xmlns:p="http://schemas.openxmlformats.org/presentationml/2006/main">
  <p:tag name="PA" val="v5.2.4"/>
</p:tagLst>
</file>

<file path=ppt/tags/tag26.xml><?xml version="1.0" encoding="utf-8"?>
<p:tagLst xmlns:a="http://schemas.openxmlformats.org/drawingml/2006/main" xmlns:r="http://schemas.openxmlformats.org/officeDocument/2006/relationships" xmlns:p="http://schemas.openxmlformats.org/presentationml/2006/main">
  <p:tag name="PA" val="v5.2.4"/>
</p:tagLst>
</file>

<file path=ppt/tags/tag27.xml><?xml version="1.0" encoding="utf-8"?>
<p:tagLst xmlns:a="http://schemas.openxmlformats.org/drawingml/2006/main" xmlns:r="http://schemas.openxmlformats.org/officeDocument/2006/relationships" xmlns:p="http://schemas.openxmlformats.org/presentationml/2006/main">
  <p:tag name="PA" val="v5.2.4"/>
</p:tagLst>
</file>

<file path=ppt/tags/tag28.xml><?xml version="1.0" encoding="utf-8"?>
<p:tagLst xmlns:a="http://schemas.openxmlformats.org/drawingml/2006/main" xmlns:r="http://schemas.openxmlformats.org/officeDocument/2006/relationships" xmlns:p="http://schemas.openxmlformats.org/presentationml/2006/main">
  <p:tag name="PA" val="v5.2.4"/>
</p:tagLst>
</file>

<file path=ppt/tags/tag3.xml><?xml version="1.0" encoding="utf-8"?>
<p:tagLst xmlns:a="http://schemas.openxmlformats.org/drawingml/2006/main" xmlns:r="http://schemas.openxmlformats.org/officeDocument/2006/relationships" xmlns:p="http://schemas.openxmlformats.org/presentationml/2006/main">
  <p:tag name="PA" val="v5.2.4"/>
</p:tagLst>
</file>

<file path=ppt/tags/tag4.xml><?xml version="1.0" encoding="utf-8"?>
<p:tagLst xmlns:a="http://schemas.openxmlformats.org/drawingml/2006/main" xmlns:r="http://schemas.openxmlformats.org/officeDocument/2006/relationships" xmlns:p="http://schemas.openxmlformats.org/presentationml/2006/main">
  <p:tag name="PA" val="v5.2.4"/>
</p:tagLst>
</file>

<file path=ppt/tags/tag5.xml><?xml version="1.0" encoding="utf-8"?>
<p:tagLst xmlns:a="http://schemas.openxmlformats.org/drawingml/2006/main" xmlns:r="http://schemas.openxmlformats.org/officeDocument/2006/relationships" xmlns:p="http://schemas.openxmlformats.org/presentationml/2006/main">
  <p:tag name="PA" val="v5.2.4"/>
</p:tagLst>
</file>

<file path=ppt/tags/tag6.xml><?xml version="1.0" encoding="utf-8"?>
<p:tagLst xmlns:a="http://schemas.openxmlformats.org/drawingml/2006/main" xmlns:r="http://schemas.openxmlformats.org/officeDocument/2006/relationships" xmlns:p="http://schemas.openxmlformats.org/presentationml/2006/main">
  <p:tag name="PA" val="v5.2.4"/>
</p:tagLst>
</file>

<file path=ppt/tags/tag7.xml><?xml version="1.0" encoding="utf-8"?>
<p:tagLst xmlns:a="http://schemas.openxmlformats.org/drawingml/2006/main" xmlns:r="http://schemas.openxmlformats.org/officeDocument/2006/relationships" xmlns:p="http://schemas.openxmlformats.org/presentationml/2006/main">
  <p:tag name="PA" val="v5.2.7"/>
  <p:tag name="RESOURCELIBID_ANIM" val="451"/>
</p:tagLst>
</file>

<file path=ppt/tags/tag8.xml><?xml version="1.0" encoding="utf-8"?>
<p:tagLst xmlns:a="http://schemas.openxmlformats.org/drawingml/2006/main" xmlns:r="http://schemas.openxmlformats.org/officeDocument/2006/relationships" xmlns:p="http://schemas.openxmlformats.org/presentationml/2006/main">
  <p:tag name="PA" val="v5.2.7"/>
  <p:tag name="RESOURCELIBID_ANIM" val="451"/>
</p:tagLst>
</file>

<file path=ppt/tags/tag9.xml><?xml version="1.0" encoding="utf-8"?>
<p:tagLst xmlns:a="http://schemas.openxmlformats.org/drawingml/2006/main" xmlns:r="http://schemas.openxmlformats.org/officeDocument/2006/relationships" xmlns:p="http://schemas.openxmlformats.org/presentationml/2006/main">
  <p:tag name="PA" val="v5.2.7"/>
  <p:tag name="RESOURCELIBID_ANIM" val="451"/>
</p:tagLst>
</file>

<file path=ppt/theme/theme1.xml><?xml version="1.0" encoding="utf-8"?>
<a:theme xmlns:a="http://schemas.openxmlformats.org/drawingml/2006/main" name="2_默认设计模板">
  <a:themeElements>
    <a:clrScheme name="自定义 715">
      <a:dk1>
        <a:srgbClr val="161615"/>
      </a:dk1>
      <a:lt1>
        <a:srgbClr val="161615"/>
      </a:lt1>
      <a:dk2>
        <a:srgbClr val="161615"/>
      </a:dk2>
      <a:lt2>
        <a:srgbClr val="161615"/>
      </a:lt2>
      <a:accent1>
        <a:srgbClr val="FFBA53"/>
      </a:accent1>
      <a:accent2>
        <a:srgbClr val="D94848"/>
      </a:accent2>
      <a:accent3>
        <a:srgbClr val="FFFFFF"/>
      </a:accent3>
      <a:accent4>
        <a:srgbClr val="FFEA7B"/>
      </a:accent4>
      <a:accent5>
        <a:srgbClr val="FFC000"/>
      </a:accent5>
      <a:accent6>
        <a:srgbClr val="161615"/>
      </a:accent6>
      <a:hlink>
        <a:srgbClr val="C00000"/>
      </a:hlink>
      <a:folHlink>
        <a:srgbClr val="DEDEDD"/>
      </a:folHlink>
    </a:clrScheme>
    <a:fontScheme name="01isc0cc">
      <a:majorFont>
        <a:latin typeface="Adobe Arabic"/>
        <a:ea typeface="微软雅黑"/>
        <a:cs typeface=""/>
      </a:majorFont>
      <a:minorFont>
        <a:latin typeface="Adobe Arabic"/>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6369</TotalTime>
  <Words>2789</Words>
  <Application>Microsoft Office PowerPoint</Application>
  <PresentationFormat>自定义</PresentationFormat>
  <Paragraphs>206</Paragraphs>
  <Slides>28</Slides>
  <Notes>21</Notes>
  <HiddenSlides>0</HiddenSlides>
  <MMClips>0</MMClips>
  <ScaleCrop>false</ScaleCrop>
  <HeadingPairs>
    <vt:vector size="6" baseType="variant">
      <vt:variant>
        <vt:lpstr>已用的字体</vt:lpstr>
      </vt:variant>
      <vt:variant>
        <vt:i4>11</vt:i4>
      </vt:variant>
      <vt:variant>
        <vt:lpstr>主题</vt:lpstr>
      </vt:variant>
      <vt:variant>
        <vt:i4>3</vt:i4>
      </vt:variant>
      <vt:variant>
        <vt:lpstr>幻灯片标题</vt:lpstr>
      </vt:variant>
      <vt:variant>
        <vt:i4>28</vt:i4>
      </vt:variant>
    </vt:vector>
  </HeadingPairs>
  <TitlesOfParts>
    <vt:vector size="42" baseType="lpstr">
      <vt:lpstr>Meiryo</vt:lpstr>
      <vt:lpstr>等线</vt:lpstr>
      <vt:lpstr>仿宋_GB2312</vt:lpstr>
      <vt:lpstr>汉仪雅酷黑 75W</vt:lpstr>
      <vt:lpstr>宋体</vt:lpstr>
      <vt:lpstr>微软雅黑</vt:lpstr>
      <vt:lpstr>Adobe Arabic</vt:lpstr>
      <vt:lpstr>Arial</vt:lpstr>
      <vt:lpstr>Calibri</vt:lpstr>
      <vt:lpstr>Calibri Light</vt:lpstr>
      <vt:lpstr>Wingdings</vt:lpstr>
      <vt:lpstr>2_默认设计模板</vt:lpstr>
      <vt:lpstr>1_自定义设计方案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
  <cp:lastModifiedBy>kan</cp:lastModifiedBy>
  <cp:revision>1038</cp:revision>
  <dcterms:created xsi:type="dcterms:W3CDTF">2013-01-25T01:44:00Z</dcterms:created>
  <dcterms:modified xsi:type="dcterms:W3CDTF">2021-01-10T05:12:47Z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