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6"/>
  </p:notesMasterIdLst>
  <p:sldIdLst>
    <p:sldId id="256" r:id="rId3"/>
    <p:sldId id="258" r:id="rId4"/>
    <p:sldId id="259" r:id="rId5"/>
    <p:sldId id="257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5" r:id="rId20"/>
    <p:sldId id="273" r:id="rId21"/>
    <p:sldId id="274" r:id="rId22"/>
    <p:sldId id="277" r:id="rId23"/>
    <p:sldId id="285" r:id="rId24"/>
    <p:sldId id="286" r:id="rId25"/>
    <p:sldId id="287" r:id="rId26"/>
    <p:sldId id="288" r:id="rId27"/>
    <p:sldId id="289" r:id="rId28"/>
    <p:sldId id="278" r:id="rId29"/>
    <p:sldId id="279" r:id="rId30"/>
    <p:sldId id="280" r:id="rId31"/>
    <p:sldId id="281" r:id="rId32"/>
    <p:sldId id="282" r:id="rId33"/>
    <p:sldId id="283" r:id="rId34"/>
    <p:sldId id="290" r:id="rId3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6F6F"/>
    <a:srgbClr val="204144"/>
    <a:srgbClr val="192D33"/>
    <a:srgbClr val="A7ECF3"/>
    <a:srgbClr val="316166"/>
    <a:srgbClr val="284952"/>
    <a:srgbClr val="000000"/>
    <a:srgbClr val="424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6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39A5D9-777B-4E2F-90CC-34146B770439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E6670-3B72-49FB-AD1F-95DE8B77FD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8029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118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074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344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217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877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338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3188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4009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4575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813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8487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653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3793" userDrawn="1">
          <p15:clr>
            <a:srgbClr val="FBAE40"/>
          </p15:clr>
        </p15:guide>
        <p15:guide id="4" orient="horz" pos="550" userDrawn="1">
          <p15:clr>
            <a:srgbClr val="FBAE40"/>
          </p15:clr>
        </p15:guide>
        <p15:guide id="5" pos="7083" userDrawn="1">
          <p15:clr>
            <a:srgbClr val="FBAE40"/>
          </p15:clr>
        </p15:guide>
        <p15:guide id="6" pos="59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788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9.png"/><Relationship Id="rId7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9.png"/><Relationship Id="rId7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63" y="-1022331"/>
            <a:ext cx="7519246" cy="7519246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1875871" y="5976781"/>
            <a:ext cx="3865944" cy="746567"/>
          </a:xfrm>
          <a:prstGeom prst="ellipse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 rot="19263742">
            <a:off x="836717" y="1564825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dirty="0">
                <a:solidFill>
                  <a:srgbClr val="C00000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说</a:t>
            </a:r>
          </a:p>
        </p:txBody>
      </p:sp>
      <p:sp>
        <p:nvSpPr>
          <p:cNvPr id="12" name="文本框 11"/>
          <p:cNvSpPr txBox="1"/>
          <p:nvPr/>
        </p:nvSpPr>
        <p:spPr>
          <a:xfrm rot="20170704">
            <a:off x="2067220" y="733541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dirty="0">
                <a:solidFill>
                  <a:srgbClr val="C00000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学</a:t>
            </a:r>
          </a:p>
        </p:txBody>
      </p:sp>
      <p:sp>
        <p:nvSpPr>
          <p:cNvPr id="13" name="文本框 12"/>
          <p:cNvSpPr txBox="1"/>
          <p:nvPr/>
        </p:nvSpPr>
        <p:spPr>
          <a:xfrm rot="1048727">
            <a:off x="3766811" y="669024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dirty="0">
                <a:solidFill>
                  <a:srgbClr val="C00000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逗</a:t>
            </a:r>
          </a:p>
        </p:txBody>
      </p:sp>
      <p:sp>
        <p:nvSpPr>
          <p:cNvPr id="14" name="文本框 13"/>
          <p:cNvSpPr txBox="1"/>
          <p:nvPr/>
        </p:nvSpPr>
        <p:spPr>
          <a:xfrm rot="2954779">
            <a:off x="5165195" y="1635799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dirty="0">
                <a:solidFill>
                  <a:srgbClr val="C00000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唱</a:t>
            </a:r>
          </a:p>
        </p:txBody>
      </p:sp>
      <p:pic>
        <p:nvPicPr>
          <p:cNvPr id="15" name="图片 14" descr="未标题-1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100000"/>
                    </a14:imgEffect>
                    <a14:imgEffect>
                      <a14:brightnessContrast bright="36000"/>
                    </a14:imgEffect>
                  </a14:imgLayer>
                </a14:imgProps>
              </a:ext>
            </a:extLst>
          </a:blip>
          <a:srcRect l="5096" t="79031" r="41419" b="7501"/>
          <a:stretch/>
        </p:blipFill>
        <p:spPr>
          <a:xfrm>
            <a:off x="-135862" y="4681972"/>
            <a:ext cx="7889409" cy="111748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397" y="4101603"/>
            <a:ext cx="3198611" cy="25828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矩形 16"/>
          <p:cNvSpPr/>
          <p:nvPr/>
        </p:nvSpPr>
        <p:spPr>
          <a:xfrm>
            <a:off x="7926543" y="477743"/>
            <a:ext cx="3057777" cy="5586897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698500" dist="330200" dir="2700000" algn="tl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8390155" y="1384518"/>
            <a:ext cx="2308324" cy="3631763"/>
          </a:xfrm>
          <a:prstGeom prst="rect">
            <a:avLst/>
          </a:prstGeom>
          <a:noFill/>
          <a:effectLst>
            <a:outerShdw blurRad="50800" dist="1778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rtlCol="0">
            <a:spAutoFit/>
          </a:bodyPr>
          <a:lstStyle/>
          <a:p>
            <a:r>
              <a:rPr lang="zh-CN" altLang="en-US" sz="138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相声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0407837" y="990600"/>
            <a:ext cx="492443" cy="199028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汇报人</a:t>
            </a:r>
            <a:r>
              <a:rPr lang="en-US" altLang="zh-CN" sz="2000" dirty="0" smtClean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: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优</a:t>
            </a:r>
            <a:r>
              <a:rPr lang="zh-CN" altLang="en-US" sz="2000" dirty="0" smtClean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品</a:t>
            </a:r>
            <a:r>
              <a:rPr lang="en-US" altLang="zh-CN" sz="2000" dirty="0" smtClean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PPT</a:t>
            </a:r>
            <a:endParaRPr lang="zh-CN" altLang="en-US" sz="2000" dirty="0">
              <a:solidFill>
                <a:schemeClr val="bg1"/>
              </a:solidFill>
              <a:latin typeface="阿里巴巴普惠体 L" panose="00020600040101010101" pitchFamily="18" charset="-122"/>
              <a:ea typeface="阿里巴巴普惠体 L" panose="00020600040101010101" pitchFamily="18" charset="-122"/>
              <a:cs typeface="阿里巴巴普惠体 L" panose="00020600040101010101" pitchFamily="18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188411" y="2964858"/>
            <a:ext cx="492443" cy="21441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相声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艺术</a:t>
            </a:r>
            <a:r>
              <a:rPr lang="zh-CN" altLang="en-US" sz="2000" dirty="0" smtClean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知识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介绍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85382" flipH="1">
            <a:off x="6406672" y="4869606"/>
            <a:ext cx="2063498" cy="2063498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7789" y="-497267"/>
            <a:ext cx="1955258" cy="1955258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55406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25" name="矩形 24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7" name="图片 26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28" name="图片 27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30" name="椭圆 29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1" name="图片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32" name="矩形 31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066800" y="1167633"/>
            <a:ext cx="100583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</a:rPr>
              <a:t>学包括学各种口技、双簧，摹拟方言、市声以及男女老幼都音容笑貌、风俗习惯礼仪，也包括学唱。 </a:t>
            </a:r>
          </a:p>
        </p:txBody>
      </p:sp>
      <p:sp>
        <p:nvSpPr>
          <p:cNvPr id="3" name="矩形 2"/>
          <p:cNvSpPr/>
          <p:nvPr/>
        </p:nvSpPr>
        <p:spPr>
          <a:xfrm>
            <a:off x="1272867" y="3768074"/>
            <a:ext cx="19149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学方言</a:t>
            </a:r>
            <a:endParaRPr lang="en-US" altLang="zh-CN" sz="2400" b="1" dirty="0">
              <a:solidFill>
                <a:schemeClr val="bg1"/>
              </a:solidFill>
              <a:latin typeface="阿里巴巴普惠体 L" panose="00020600040101010101" pitchFamily="18" charset="-122"/>
              <a:ea typeface="阿里巴巴普惠体 L" panose="00020600040101010101" pitchFamily="18" charset="-122"/>
              <a:cs typeface="阿里巴巴普惠体 L" panose="00020600040101010101" pitchFamily="18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（倒口、怯口 、变口）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 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060936" y="3215380"/>
            <a:ext cx="2338801" cy="2363785"/>
          </a:xfrm>
          <a:prstGeom prst="roundRect">
            <a:avLst>
              <a:gd name="adj" fmla="val 6970"/>
            </a:avLst>
          </a:prstGeom>
          <a:noFill/>
          <a:ln>
            <a:solidFill>
              <a:srgbClr val="A7ECF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 descr="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86396" y="2771441"/>
            <a:ext cx="887880" cy="887879"/>
          </a:xfrm>
          <a:prstGeom prst="ellipse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848021" y="3768074"/>
            <a:ext cx="1914939" cy="114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学口技</a:t>
            </a:r>
            <a:endParaRPr lang="en-US" altLang="zh-CN" sz="2400" b="1" dirty="0">
              <a:solidFill>
                <a:schemeClr val="bg1"/>
              </a:solidFill>
              <a:latin typeface="阿里巴巴普惠体 L" panose="00020600040101010101" pitchFamily="18" charset="-122"/>
              <a:ea typeface="阿里巴巴普惠体 L" panose="00020600040101010101" pitchFamily="18" charset="-122"/>
              <a:cs typeface="阿里巴巴普惠体 L" panose="00020600040101010101" pitchFamily="18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（学市声）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3636090" y="3215380"/>
            <a:ext cx="2338801" cy="2363785"/>
          </a:xfrm>
          <a:prstGeom prst="roundRect">
            <a:avLst>
              <a:gd name="adj" fmla="val 6970"/>
            </a:avLst>
          </a:prstGeom>
          <a:noFill/>
          <a:ln>
            <a:solidFill>
              <a:srgbClr val="A7ECF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 descr="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1550" y="2771441"/>
            <a:ext cx="887880" cy="887879"/>
          </a:xfrm>
          <a:prstGeom prst="ellipse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6423175" y="3768074"/>
            <a:ext cx="1914939" cy="594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摹拟人物 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6211244" y="3215380"/>
            <a:ext cx="2338801" cy="2363785"/>
          </a:xfrm>
          <a:prstGeom prst="roundRect">
            <a:avLst>
              <a:gd name="adj" fmla="val 6970"/>
            </a:avLst>
          </a:prstGeom>
          <a:noFill/>
          <a:ln>
            <a:solidFill>
              <a:srgbClr val="A7ECF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 descr="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6704" y="2771441"/>
            <a:ext cx="887880" cy="887879"/>
          </a:xfrm>
          <a:prstGeom prst="ellipse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8998329" y="3768074"/>
            <a:ext cx="1914939" cy="114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学唱</a:t>
            </a:r>
            <a:endParaRPr lang="en-US" altLang="zh-CN" sz="2400" b="1" dirty="0">
              <a:solidFill>
                <a:schemeClr val="bg1"/>
              </a:solidFill>
              <a:latin typeface="阿里巴巴普惠体 L" panose="00020600040101010101" pitchFamily="18" charset="-122"/>
              <a:ea typeface="阿里巴巴普惠体 L" panose="00020600040101010101" pitchFamily="18" charset="-122"/>
              <a:cs typeface="阿里巴巴普惠体 L" panose="00020600040101010101" pitchFamily="18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（柳活儿 ）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8786398" y="3215380"/>
            <a:ext cx="2338801" cy="2363785"/>
          </a:xfrm>
          <a:prstGeom prst="roundRect">
            <a:avLst>
              <a:gd name="adj" fmla="val 6970"/>
            </a:avLst>
          </a:prstGeom>
          <a:noFill/>
          <a:ln>
            <a:solidFill>
              <a:srgbClr val="A7ECF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 descr="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11858" y="2771441"/>
            <a:ext cx="887880" cy="887879"/>
          </a:xfrm>
          <a:prstGeom prst="ellipse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932818" y="284422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壹</a:t>
            </a:r>
          </a:p>
        </p:txBody>
      </p:sp>
      <p:sp>
        <p:nvSpPr>
          <p:cNvPr id="21" name="矩形 20"/>
          <p:cNvSpPr/>
          <p:nvPr/>
        </p:nvSpPr>
        <p:spPr>
          <a:xfrm>
            <a:off x="4523970" y="284422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贰</a:t>
            </a:r>
          </a:p>
        </p:txBody>
      </p:sp>
      <p:sp>
        <p:nvSpPr>
          <p:cNvPr id="22" name="矩形 21"/>
          <p:cNvSpPr/>
          <p:nvPr/>
        </p:nvSpPr>
        <p:spPr>
          <a:xfrm>
            <a:off x="7067130" y="284422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A7ECF3"/>
                </a:solidFill>
                <a:latin typeface="字魂96号-虎啸手书" panose="00000500000000000000" pitchFamily="2" charset="-122"/>
                <a:ea typeface="字魂96号-虎啸手书" panose="00000500000000000000" pitchFamily="2" charset="-122"/>
              </a:rPr>
              <a:t>叁</a:t>
            </a:r>
          </a:p>
        </p:txBody>
      </p:sp>
      <p:sp>
        <p:nvSpPr>
          <p:cNvPr id="23" name="矩形 22"/>
          <p:cNvSpPr/>
          <p:nvPr/>
        </p:nvSpPr>
        <p:spPr>
          <a:xfrm>
            <a:off x="9658280" y="284422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肆</a:t>
            </a:r>
          </a:p>
        </p:txBody>
      </p:sp>
    </p:spTree>
    <p:extLst>
      <p:ext uri="{BB962C8B-B14F-4D97-AF65-F5344CB8AC3E}">
        <p14:creationId xmlns:p14="http://schemas.microsoft.com/office/powerpoint/2010/main" val="2249545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12" name="图片 11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14" name="椭圆 13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6" name="矩形 15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947738" y="1506974"/>
            <a:ext cx="344838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学方言</a:t>
            </a:r>
            <a:endParaRPr lang="en-US" altLang="zh-CN" sz="4000" dirty="0">
              <a:solidFill>
                <a:srgbClr val="A7ECF3"/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  <a:p>
            <a:r>
              <a:rPr lang="zh-CN" altLang="en-US" sz="24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（倒口、怯口 、变口） </a:t>
            </a:r>
          </a:p>
        </p:txBody>
      </p:sp>
      <p:sp>
        <p:nvSpPr>
          <p:cNvPr id="3" name="矩形 2"/>
          <p:cNvSpPr/>
          <p:nvPr/>
        </p:nvSpPr>
        <p:spPr>
          <a:xfrm>
            <a:off x="947738" y="2974539"/>
            <a:ext cx="4861283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我们的国家是个幅员辽阔的国家，各地有各地的发言。摹拟方言，又叫“倒口”，过去也叫“怯口”。怯，本义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: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胆小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,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畏缩。引申为“土气”的意思。当时，某些北京人讥讽从这些地方来京作工的人“怯”，诬为“一嘴蚂蚱籽，两腿黄土泥”的“怯勺”，带有明显的鄙视成份。相声里的“怯口”是为表现人物的愚昧憨厚。</a:t>
            </a:r>
          </a:p>
        </p:txBody>
      </p:sp>
      <p:sp>
        <p:nvSpPr>
          <p:cNvPr id="4" name="矩形 3"/>
          <p:cNvSpPr/>
          <p:nvPr/>
        </p:nvSpPr>
        <p:spPr>
          <a:xfrm>
            <a:off x="6382980" y="2974539"/>
            <a:ext cx="4967963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当一个段子里出现了某一个人物时，最好用当地的发言，这样才显得逼真。当然，也不是各地方言都要学，因为有些地方语言太难懂，即便学会了，明白的人也太少，所以在相声里很少用这类语言，大部分只用有代表性的语言。   </a:t>
            </a:r>
          </a:p>
        </p:txBody>
      </p:sp>
      <p:pic>
        <p:nvPicPr>
          <p:cNvPr id="5" name="图片 4" descr="未标题-1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100000"/>
                    </a14:imgEffect>
                    <a14:imgEffect>
                      <a14:brightnessContrast bright="36000"/>
                    </a14:imgEffect>
                  </a14:imgLayer>
                </a14:imgProps>
              </a:ext>
            </a:extLst>
          </a:blip>
          <a:srcRect l="5096" t="79031" r="54554" b="7501"/>
          <a:stretch/>
        </p:blipFill>
        <p:spPr>
          <a:xfrm>
            <a:off x="6096000" y="1522214"/>
            <a:ext cx="5254943" cy="986635"/>
          </a:xfrm>
          <a:prstGeom prst="rect">
            <a:avLst/>
          </a:prstGeom>
        </p:spPr>
      </p:pic>
      <p:pic>
        <p:nvPicPr>
          <p:cNvPr id="6" name="图片 5" descr="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56716" y="1409876"/>
            <a:ext cx="887880" cy="887879"/>
          </a:xfrm>
          <a:prstGeom prst="ellipse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303138" y="148266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壹</a:t>
            </a:r>
          </a:p>
        </p:txBody>
      </p:sp>
    </p:spTree>
    <p:extLst>
      <p:ext uri="{BB962C8B-B14F-4D97-AF65-F5344CB8AC3E}">
        <p14:creationId xmlns:p14="http://schemas.microsoft.com/office/powerpoint/2010/main" val="3003417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26" name="图片 25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28" name="椭圆 27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9" name="图片 28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30" name="矩形 29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6949440" y="1393099"/>
            <a:ext cx="0" cy="4071801"/>
          </a:xfrm>
          <a:prstGeom prst="line">
            <a:avLst/>
          </a:prstGeom>
          <a:ln>
            <a:solidFill>
              <a:srgbClr val="A7ECF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947738" y="873125"/>
            <a:ext cx="51482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学方言，</a:t>
            </a:r>
            <a:endParaRPr lang="en-US" altLang="zh-CN" sz="4000" dirty="0">
              <a:solidFill>
                <a:srgbClr val="A7ECF3"/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最初大多摹拟河北省深（泽）、武（强）、饶（阳）、安（国）一带的方音。</a:t>
            </a:r>
          </a:p>
        </p:txBody>
      </p:sp>
      <p:sp>
        <p:nvSpPr>
          <p:cNvPr id="3" name="矩形 2"/>
          <p:cNvSpPr/>
          <p:nvPr/>
        </p:nvSpPr>
        <p:spPr>
          <a:xfrm>
            <a:off x="947738" y="3117158"/>
            <a:ext cx="499586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深武饶安，泛指河北平原中部以及东南广大地区，因深州、武强、饶阳和安平等著名县城而得名。深武饶安地区方言属北方方言，因地理位置较接近，交通便利，相互沟通紧密，形成了深武饶安方言区。其语调轻松俏皮，语言爽朗幽默，有明显的地方特色。</a:t>
            </a:r>
          </a:p>
        </p:txBody>
      </p:sp>
      <p:sp>
        <p:nvSpPr>
          <p:cNvPr id="4" name="矩形 3"/>
          <p:cNvSpPr/>
          <p:nvPr/>
        </p:nvSpPr>
        <p:spPr>
          <a:xfrm>
            <a:off x="7331494" y="1227515"/>
            <a:ext cx="39127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后来发展到摹拟山西话、胶东话、天津话、宝坻话、唐山话。</a:t>
            </a:r>
          </a:p>
        </p:txBody>
      </p:sp>
      <p:pic>
        <p:nvPicPr>
          <p:cNvPr id="5" name="图片 4" descr="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4869" y="878241"/>
            <a:ext cx="577462" cy="577461"/>
          </a:xfrm>
          <a:prstGeom prst="ellipse">
            <a:avLst/>
          </a:prstGeom>
        </p:spPr>
      </p:pic>
      <p:pic>
        <p:nvPicPr>
          <p:cNvPr id="6" name="图片 5" descr="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4869" y="2310673"/>
            <a:ext cx="577462" cy="577461"/>
          </a:xfrm>
          <a:prstGeom prst="ellipse">
            <a:avLst/>
          </a:prstGeom>
        </p:spPr>
      </p:pic>
      <p:pic>
        <p:nvPicPr>
          <p:cNvPr id="7" name="图片 6" descr="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4869" y="3743105"/>
            <a:ext cx="577462" cy="577461"/>
          </a:xfrm>
          <a:prstGeom prst="ellipse">
            <a:avLst/>
          </a:prstGeom>
        </p:spPr>
      </p:pic>
      <p:pic>
        <p:nvPicPr>
          <p:cNvPr id="8" name="图片 7" descr="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4869" y="5175537"/>
            <a:ext cx="577462" cy="577461"/>
          </a:xfrm>
          <a:prstGeom prst="ellipse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7346734" y="873125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第一次发展</a:t>
            </a:r>
          </a:p>
        </p:txBody>
      </p:sp>
      <p:sp>
        <p:nvSpPr>
          <p:cNvPr id="10" name="矩形 9"/>
          <p:cNvSpPr/>
          <p:nvPr/>
        </p:nvSpPr>
        <p:spPr>
          <a:xfrm>
            <a:off x="7331494" y="5323474"/>
            <a:ext cx="391276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外国味的中国话、华侨说普通话等。</a:t>
            </a:r>
          </a:p>
        </p:txBody>
      </p:sp>
      <p:sp>
        <p:nvSpPr>
          <p:cNvPr id="11" name="矩形 10"/>
          <p:cNvSpPr/>
          <p:nvPr/>
        </p:nvSpPr>
        <p:spPr>
          <a:xfrm>
            <a:off x="7346734" y="2347887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三十年代初</a:t>
            </a:r>
          </a:p>
        </p:txBody>
      </p:sp>
      <p:sp>
        <p:nvSpPr>
          <p:cNvPr id="12" name="矩形 11"/>
          <p:cNvSpPr/>
          <p:nvPr/>
        </p:nvSpPr>
        <p:spPr>
          <a:xfrm>
            <a:off x="7331494" y="2655493"/>
            <a:ext cx="3912769" cy="468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上海话、苏州话、广东话。</a:t>
            </a:r>
          </a:p>
        </p:txBody>
      </p:sp>
      <p:sp>
        <p:nvSpPr>
          <p:cNvPr id="13" name="矩形 12"/>
          <p:cNvSpPr/>
          <p:nvPr/>
        </p:nvSpPr>
        <p:spPr>
          <a:xfrm>
            <a:off x="7346734" y="3743105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四十年代中期</a:t>
            </a:r>
          </a:p>
        </p:txBody>
      </p:sp>
      <p:sp>
        <p:nvSpPr>
          <p:cNvPr id="14" name="矩形 13"/>
          <p:cNvSpPr/>
          <p:nvPr/>
        </p:nvSpPr>
        <p:spPr>
          <a:xfrm>
            <a:off x="7331494" y="4050711"/>
            <a:ext cx="3912769" cy="468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增加了学英语</a:t>
            </a:r>
          </a:p>
        </p:txBody>
      </p:sp>
      <p:sp>
        <p:nvSpPr>
          <p:cNvPr id="15" name="矩形 14"/>
          <p:cNvSpPr/>
          <p:nvPr/>
        </p:nvSpPr>
        <p:spPr>
          <a:xfrm>
            <a:off x="7346734" y="5047219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解放以后</a:t>
            </a:r>
          </a:p>
        </p:txBody>
      </p:sp>
      <p:sp>
        <p:nvSpPr>
          <p:cNvPr id="18" name="矩形 17"/>
          <p:cNvSpPr/>
          <p:nvPr/>
        </p:nvSpPr>
        <p:spPr>
          <a:xfrm>
            <a:off x="6670682" y="85496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壹</a:t>
            </a:r>
          </a:p>
        </p:txBody>
      </p:sp>
      <p:sp>
        <p:nvSpPr>
          <p:cNvPr id="19" name="矩形 18"/>
          <p:cNvSpPr/>
          <p:nvPr/>
        </p:nvSpPr>
        <p:spPr>
          <a:xfrm>
            <a:off x="6670682" y="2304823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贰</a:t>
            </a:r>
          </a:p>
        </p:txBody>
      </p:sp>
      <p:sp>
        <p:nvSpPr>
          <p:cNvPr id="20" name="矩形 19"/>
          <p:cNvSpPr/>
          <p:nvPr/>
        </p:nvSpPr>
        <p:spPr>
          <a:xfrm>
            <a:off x="6670682" y="3737699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叁</a:t>
            </a:r>
          </a:p>
        </p:txBody>
      </p:sp>
      <p:sp>
        <p:nvSpPr>
          <p:cNvPr id="21" name="矩形 20"/>
          <p:cNvSpPr/>
          <p:nvPr/>
        </p:nvSpPr>
        <p:spPr>
          <a:xfrm>
            <a:off x="6670682" y="515855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肆</a:t>
            </a:r>
          </a:p>
        </p:txBody>
      </p:sp>
    </p:spTree>
    <p:extLst>
      <p:ext uri="{BB962C8B-B14F-4D97-AF65-F5344CB8AC3E}">
        <p14:creationId xmlns:p14="http://schemas.microsoft.com/office/powerpoint/2010/main" val="7425819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11" name="图片 10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13" name="椭圆 12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5" name="矩形 14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937967" y="2041699"/>
            <a:ext cx="49552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相声的倒口来自评书 </a:t>
            </a:r>
          </a:p>
        </p:txBody>
      </p:sp>
      <p:sp>
        <p:nvSpPr>
          <p:cNvPr id="3" name="矩形 2"/>
          <p:cNvSpPr/>
          <p:nvPr/>
        </p:nvSpPr>
        <p:spPr>
          <a:xfrm>
            <a:off x="4937967" y="2920276"/>
            <a:ext cx="6522720" cy="1895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A7ECF3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评书最初的“变口”仅有三种：山东口音、山西口音、江南口音，二十世纪四十年代始有了扩展，增加了河北深县及京东口音。相声则多用山东、天津、广东、江苏、河北唐山、河南、东北等地方言。 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922566" y="1116471"/>
            <a:ext cx="1674073" cy="5598827"/>
            <a:chOff x="505830" y="2405987"/>
            <a:chExt cx="1220051" cy="4452013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591" t="22500" r="39800" b="12500"/>
            <a:stretch>
              <a:fillRect/>
            </a:stretch>
          </p:blipFill>
          <p:spPr>
            <a:xfrm rot="14169304">
              <a:off x="393101" y="2538689"/>
              <a:ext cx="1465481" cy="1200078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830" y="3777020"/>
              <a:ext cx="1072463" cy="30809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10560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11" name="图片 10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13" name="椭圆 12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5" name="矩形 14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947738" y="2381885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倒口段子</a:t>
            </a:r>
          </a:p>
        </p:txBody>
      </p:sp>
      <p:sp>
        <p:nvSpPr>
          <p:cNvPr id="3" name="矩形 2"/>
          <p:cNvSpPr/>
          <p:nvPr/>
        </p:nvSpPr>
        <p:spPr>
          <a:xfrm>
            <a:off x="947737" y="3089771"/>
            <a:ext cx="10296525" cy="972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拉洋片、学四省、双学济南话、天津话、找堂会、怯洗澡、怯算卦、猪吃豆腐、老北京话、怯拉车、怯卖菜、交租子 等。</a:t>
            </a:r>
          </a:p>
        </p:txBody>
      </p:sp>
      <p:sp>
        <p:nvSpPr>
          <p:cNvPr id="4" name="矩形 3"/>
          <p:cNvSpPr/>
          <p:nvPr/>
        </p:nvSpPr>
        <p:spPr>
          <a:xfrm>
            <a:off x="947737" y="4105434"/>
            <a:ext cx="102965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由“怯”的本义的引申义</a:t>
            </a: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(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蔑视贬低外行人</a:t>
            </a: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)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命名的“怯相声”占大多数，有二十多段。采用和不采用“倒口”手法的大约各占一半。经常上演的曲目有</a:t>
            </a: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怯算命</a:t>
            </a: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、</a:t>
            </a: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怯讲究</a:t>
            </a: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、</a:t>
            </a: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怯治病</a:t>
            </a: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、</a:t>
            </a: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怯教书</a:t>
            </a: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、</a:t>
            </a: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怯当行</a:t>
            </a: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等。 </a:t>
            </a:r>
          </a:p>
        </p:txBody>
      </p:sp>
      <p:pic>
        <p:nvPicPr>
          <p:cNvPr id="6" name="Picture 5" descr="F:\360安全浏览器下载\水墨\1402\chinaz7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84248" y="1156883"/>
            <a:ext cx="2149752" cy="214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0391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13" name="图片 12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15" name="椭圆 14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7" name="矩形 16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811487" y="1763865"/>
            <a:ext cx="172354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学口技</a:t>
            </a:r>
            <a:endParaRPr lang="en-US" altLang="zh-CN" sz="4000" dirty="0">
              <a:solidFill>
                <a:srgbClr val="A7ECF3"/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  <a:p>
            <a:r>
              <a:rPr lang="zh-CN" altLang="en-US" sz="20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（学市声）</a:t>
            </a:r>
            <a:endParaRPr lang="zh-CN" altLang="en-US" sz="1200" dirty="0">
              <a:solidFill>
                <a:srgbClr val="A7ECF3"/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0578" y="2989779"/>
            <a:ext cx="505682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个段子中，除了各种人物外，还会遇到各种动物，各种物体，在故事情节中还要有各种音响。相声中又没有道具，布景，效果，而这些问题又是表达主题和讲述故事内容不可缺少的。怎么办？只有靠演员的学，即学习掌握口技，用它来帮助丰富情节。这一项也是相声演员不可缺少的技巧。</a:t>
            </a:r>
          </a:p>
        </p:txBody>
      </p:sp>
      <p:pic>
        <p:nvPicPr>
          <p:cNvPr id="6" name="图片 5" descr="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50153" y="1479150"/>
            <a:ext cx="887880" cy="887879"/>
          </a:xfrm>
          <a:prstGeom prst="ellipse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296575" y="155193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贰</a:t>
            </a:r>
          </a:p>
        </p:txBody>
      </p:sp>
      <p:pic>
        <p:nvPicPr>
          <p:cNvPr id="5" name="图片 4" descr="未标题-1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100000"/>
                    </a14:imgEffect>
                    <a14:imgEffect>
                      <a14:brightnessContrast bright="36000"/>
                    </a14:imgEffect>
                  </a14:imgLayer>
                </a14:imgProps>
              </a:ext>
            </a:extLst>
          </a:blip>
          <a:srcRect l="5096" t="79031" r="54554" b="7501"/>
          <a:stretch/>
        </p:blipFill>
        <p:spPr>
          <a:xfrm>
            <a:off x="6096000" y="1820264"/>
            <a:ext cx="5254943" cy="986635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6363199" y="2989779"/>
            <a:ext cx="505682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所谓学各种声音包括那些哪？我们常遇到的有汽车、火车、轮船、摩托的声音，猪、狗、牛、羊、鸡、鸭、猫以及各种鸟的鸣叫，刮风、下雨、打雷、电铃、电话、马达、劈柴、走路、打人、枪声、大炮、拉锯、倒水、哭声、笑声以及各种乐器的声音等等。</a:t>
            </a:r>
          </a:p>
        </p:txBody>
      </p:sp>
    </p:spTree>
    <p:extLst>
      <p:ext uri="{BB962C8B-B14F-4D97-AF65-F5344CB8AC3E}">
        <p14:creationId xmlns:p14="http://schemas.microsoft.com/office/powerpoint/2010/main" val="2170898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12" name="图片 11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14" name="椭圆 13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" name="图片 14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6" name="矩形 15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未标题-1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100000"/>
                    </a14:imgEffect>
                    <a14:imgEffect>
                      <a14:brightnessContrast bright="36000"/>
                    </a14:imgEffect>
                  </a14:imgLayer>
                </a14:imgProps>
              </a:ext>
            </a:extLst>
          </a:blip>
          <a:srcRect l="5096" t="79031" r="54554" b="7501"/>
          <a:stretch/>
        </p:blipFill>
        <p:spPr>
          <a:xfrm>
            <a:off x="6096000" y="1315459"/>
            <a:ext cx="5254943" cy="98663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811487" y="1686872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摹拟人物</a:t>
            </a:r>
            <a:endParaRPr lang="zh-CN" altLang="en-US" sz="1200" dirty="0">
              <a:solidFill>
                <a:srgbClr val="A7ECF3"/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1487" y="2623047"/>
            <a:ext cx="5086393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除了要掌握人物的语言特点外，还要摹拟人物的表情、神态、动作，这样人物的形象就栩栩如生了。在摹拟人物时，主要是分清男女老少，象大姑娘，小伙子，老头，老太太，成人，小孩。再细些要分清工人、农民、知识分子等等。再细些要能表演各种人物，如幼儿，少年，青年，壮年，中年，老年以及五十岁的、六十岁的、七十岁以上的老头、老太太的语言动作特点，我们都要在表演上分得出来。</a:t>
            </a:r>
          </a:p>
        </p:txBody>
      </p:sp>
      <p:pic>
        <p:nvPicPr>
          <p:cNvPr id="4" name="图片 3" descr="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50153" y="1187964"/>
            <a:ext cx="887880" cy="887879"/>
          </a:xfrm>
          <a:prstGeom prst="ellipse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296575" y="1214769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叁</a:t>
            </a:r>
          </a:p>
        </p:txBody>
      </p:sp>
      <p:sp>
        <p:nvSpPr>
          <p:cNvPr id="7" name="矩形 6"/>
          <p:cNvSpPr/>
          <p:nvPr/>
        </p:nvSpPr>
        <p:spPr>
          <a:xfrm>
            <a:off x="6363199" y="2623047"/>
            <a:ext cx="505682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摹拟各种动作，还包括人物的特点，象走路、手势，其它象骑马、骑车、坐船、坐轿，古典戏曲动作、各种舞蹈动作等等。如段子需要，还要学各种动物的动作，各种物体的姿态，样式。要点到而已，叫人一看就很像。这一点，也是相声演员要掌握的技巧之一。 </a:t>
            </a:r>
          </a:p>
        </p:txBody>
      </p:sp>
    </p:spTree>
    <p:extLst>
      <p:ext uri="{BB962C8B-B14F-4D97-AF65-F5344CB8AC3E}">
        <p14:creationId xmlns:p14="http://schemas.microsoft.com/office/powerpoint/2010/main" val="41624597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15" name="图片 14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17" name="椭圆 16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图片 17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9" name="矩形 18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11487" y="1450315"/>
            <a:ext cx="39292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学唱（柳活儿 ）</a:t>
            </a:r>
            <a:endParaRPr lang="zh-CN" altLang="en-US" sz="1200" dirty="0">
              <a:solidFill>
                <a:srgbClr val="A7ECF3"/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11487" y="2158201"/>
            <a:ext cx="5086393" cy="12999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学唱各种地方戏曲和歌曲，分歌柳儿和戏柳儿。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歌柳儿：学唱民歌。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戏柳儿：学唱各类地方戏曲。</a:t>
            </a:r>
          </a:p>
        </p:txBody>
      </p:sp>
      <p:sp>
        <p:nvSpPr>
          <p:cNvPr id="7" name="矩形 6"/>
          <p:cNvSpPr/>
          <p:nvPr/>
        </p:nvSpPr>
        <p:spPr>
          <a:xfrm>
            <a:off x="841058" y="4322925"/>
            <a:ext cx="5056822" cy="1715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是相声里头为了学唱或者表演一段情节，两人带点小化妆，如头上系条手巾，分包赶角，进入角色来表演，之后还要退出来叙事，这种相声段子行内叫“腿子活”。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947738" y="3696066"/>
            <a:ext cx="2338801" cy="626859"/>
          </a:xfrm>
          <a:prstGeom prst="roundRect">
            <a:avLst>
              <a:gd name="adj" fmla="val 15692"/>
            </a:avLst>
          </a:prstGeom>
          <a:solidFill>
            <a:srgbClr val="2041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腿子活</a:t>
            </a:r>
            <a:endParaRPr lang="zh-CN" altLang="en-US" sz="2400" dirty="0">
              <a:latin typeface="阿里巴巴普惠体 L" panose="00020600040101010101" pitchFamily="18" charset="-122"/>
              <a:ea typeface="阿里巴巴普惠体 L" panose="00020600040101010101" pitchFamily="18" charset="-122"/>
              <a:cs typeface="阿里巴巴普惠体 L" panose="00020600040101010101" pitchFamily="18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205" y="1591714"/>
            <a:ext cx="4186983" cy="4208704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8244957" y="2808186"/>
            <a:ext cx="1124695" cy="1124693"/>
            <a:chOff x="8077317" y="2664683"/>
            <a:chExt cx="1124695" cy="1124693"/>
          </a:xfrm>
        </p:grpSpPr>
        <p:pic>
          <p:nvPicPr>
            <p:cNvPr id="5" name="图片 4" descr="3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77317" y="2664683"/>
              <a:ext cx="1124695" cy="1124693"/>
            </a:xfrm>
            <a:prstGeom prst="ellipse">
              <a:avLst/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8162611" y="2719198"/>
              <a:ext cx="954107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6000" dirty="0">
                  <a:solidFill>
                    <a:srgbClr val="A7ECF3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6515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未标题-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100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srcRect l="5096" t="79031" r="41419" b="7501"/>
          <a:stretch/>
        </p:blipFill>
        <p:spPr>
          <a:xfrm>
            <a:off x="-135862" y="4681972"/>
            <a:ext cx="7889409" cy="111748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618601" y="488139"/>
            <a:ext cx="5098517" cy="6019101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2667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84758" y="5240712"/>
            <a:ext cx="1745282" cy="174528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7724" y="-141494"/>
            <a:ext cx="1745281" cy="1745281"/>
          </a:xfrm>
          <a:prstGeom prst="rect">
            <a:avLst/>
          </a:prstGeom>
        </p:spPr>
      </p:pic>
      <p:pic>
        <p:nvPicPr>
          <p:cNvPr id="10" name="图片 9" descr="未标题-1"/>
          <p:cNvPicPr>
            <a:picLocks noChangeAspect="1"/>
          </p:cNvPicPr>
          <p:nvPr/>
        </p:nvPicPr>
        <p:blipFill rotWithShape="1">
          <a:blip r:embed="rId5"/>
          <a:srcRect t="7402" r="46419" b="54349"/>
          <a:stretch/>
        </p:blipFill>
        <p:spPr>
          <a:xfrm>
            <a:off x="5758732" y="513460"/>
            <a:ext cx="2339142" cy="939273"/>
          </a:xfrm>
          <a:prstGeom prst="rect">
            <a:avLst/>
          </a:prstGeom>
        </p:spPr>
      </p:pic>
      <p:sp>
        <p:nvSpPr>
          <p:cNvPr id="11" name="椭圆 10"/>
          <p:cNvSpPr/>
          <p:nvPr/>
        </p:nvSpPr>
        <p:spPr>
          <a:xfrm>
            <a:off x="1875871" y="5976781"/>
            <a:ext cx="3865944" cy="746567"/>
          </a:xfrm>
          <a:prstGeom prst="ellipse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56" y="-1377523"/>
            <a:ext cx="7520790" cy="752079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922" y="4149758"/>
            <a:ext cx="2904801" cy="23456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直角三角形 13"/>
          <p:cNvSpPr/>
          <p:nvPr/>
        </p:nvSpPr>
        <p:spPr>
          <a:xfrm rot="16200000" flipH="1">
            <a:off x="5626731" y="5532286"/>
            <a:ext cx="727948" cy="1221963"/>
          </a:xfrm>
          <a:prstGeom prst="rtTriangle">
            <a:avLst/>
          </a:prstGeom>
          <a:solidFill>
            <a:schemeClr val="tx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889977" y="480587"/>
            <a:ext cx="195438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dirty="0">
                <a:solidFill>
                  <a:srgbClr val="C00000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叁</a:t>
            </a:r>
          </a:p>
        </p:txBody>
      </p:sp>
      <p:sp>
        <p:nvSpPr>
          <p:cNvPr id="3" name="矩形 2"/>
          <p:cNvSpPr/>
          <p:nvPr/>
        </p:nvSpPr>
        <p:spPr>
          <a:xfrm>
            <a:off x="8527057" y="861751"/>
            <a:ext cx="1200329" cy="5170646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6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基本功之</a:t>
            </a:r>
            <a:r>
              <a:rPr lang="en-US" altLang="zh-CN" sz="6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—</a:t>
            </a:r>
            <a:r>
              <a:rPr lang="zh-CN" altLang="en-US" sz="6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逗</a:t>
            </a:r>
          </a:p>
        </p:txBody>
      </p:sp>
    </p:spTree>
    <p:extLst>
      <p:ext uri="{BB962C8B-B14F-4D97-AF65-F5344CB8AC3E}">
        <p14:creationId xmlns:p14="http://schemas.microsoft.com/office/powerpoint/2010/main" val="42926807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12" name="图片 11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sp>
        <p:nvSpPr>
          <p:cNvPr id="13" name="矩形 12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4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5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856298" y="1718995"/>
            <a:ext cx="5468302" cy="1113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逗：抓哏取笑</a:t>
            </a:r>
            <a:r>
              <a:rPr lang="en-US" altLang="zh-CN" sz="3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, </a:t>
            </a:r>
            <a:r>
              <a:rPr lang="zh-CN" altLang="en-US" sz="3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幽默滑稽。</a:t>
            </a:r>
            <a:endParaRPr lang="en-US" altLang="zh-CN" sz="3600" dirty="0">
              <a:solidFill>
                <a:srgbClr val="A7ECF3"/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是指演员组织和运用“包袱”的技巧。</a:t>
            </a:r>
          </a:p>
        </p:txBody>
      </p:sp>
      <p:sp>
        <p:nvSpPr>
          <p:cNvPr id="3" name="矩形 2"/>
          <p:cNvSpPr/>
          <p:nvPr/>
        </p:nvSpPr>
        <p:spPr>
          <a:xfrm>
            <a:off x="841058" y="3398520"/>
            <a:ext cx="54835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它不便说成与“说”、“学”、“唱”并列的技巧或功课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, 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因为相声从头到尾离不开“逗”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, 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而且“逗”的本身既是手段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, 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又是目的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, 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其重要性不言而喻。演员“逗功”的巧拙决定着一场相声演出的成败。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6602044" y="2076965"/>
            <a:ext cx="4642219" cy="3600545"/>
            <a:chOff x="6528893" y="2380890"/>
            <a:chExt cx="3865944" cy="2998460"/>
          </a:xfrm>
        </p:grpSpPr>
        <p:sp>
          <p:nvSpPr>
            <p:cNvPr id="5" name="椭圆 4"/>
            <p:cNvSpPr/>
            <p:nvPr/>
          </p:nvSpPr>
          <p:spPr>
            <a:xfrm>
              <a:off x="6528893" y="4632783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12430" y="2380890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584871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 descr="未标题-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100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srcRect l="5096" t="79031" r="41419" b="7501"/>
          <a:stretch/>
        </p:blipFill>
        <p:spPr>
          <a:xfrm>
            <a:off x="-135862" y="4681972"/>
            <a:ext cx="7889409" cy="1117480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6618601" y="488139"/>
            <a:ext cx="5098517" cy="6019101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2667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84758" y="5240712"/>
            <a:ext cx="1745282" cy="1745282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7724" y="-141494"/>
            <a:ext cx="1745281" cy="1745281"/>
          </a:xfrm>
          <a:prstGeom prst="rect">
            <a:avLst/>
          </a:prstGeom>
        </p:spPr>
      </p:pic>
      <p:pic>
        <p:nvPicPr>
          <p:cNvPr id="27" name="图片 26" descr="未标题-1"/>
          <p:cNvPicPr>
            <a:picLocks noChangeAspect="1"/>
          </p:cNvPicPr>
          <p:nvPr/>
        </p:nvPicPr>
        <p:blipFill rotWithShape="1">
          <a:blip r:embed="rId5"/>
          <a:srcRect t="7402" r="46419" b="54349"/>
          <a:stretch/>
        </p:blipFill>
        <p:spPr>
          <a:xfrm>
            <a:off x="5758732" y="513460"/>
            <a:ext cx="2339142" cy="939273"/>
          </a:xfrm>
          <a:prstGeom prst="rect">
            <a:avLst/>
          </a:prstGeom>
        </p:spPr>
      </p:pic>
      <p:sp>
        <p:nvSpPr>
          <p:cNvPr id="28" name="椭圆 27"/>
          <p:cNvSpPr/>
          <p:nvPr/>
        </p:nvSpPr>
        <p:spPr>
          <a:xfrm>
            <a:off x="1875871" y="5976781"/>
            <a:ext cx="3865944" cy="746567"/>
          </a:xfrm>
          <a:prstGeom prst="ellipse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56" y="-1377523"/>
            <a:ext cx="7520790" cy="752079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922" y="4149758"/>
            <a:ext cx="2904801" cy="23456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1" name="直角三角形 30"/>
          <p:cNvSpPr/>
          <p:nvPr/>
        </p:nvSpPr>
        <p:spPr>
          <a:xfrm rot="16200000" flipH="1">
            <a:off x="5626731" y="5532286"/>
            <a:ext cx="727948" cy="1221963"/>
          </a:xfrm>
          <a:prstGeom prst="rtTriangle">
            <a:avLst/>
          </a:prstGeom>
          <a:solidFill>
            <a:schemeClr val="tx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 rot="19263742">
            <a:off x="1507278" y="1061904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dirty="0">
                <a:solidFill>
                  <a:srgbClr val="C00000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目</a:t>
            </a:r>
          </a:p>
        </p:txBody>
      </p:sp>
      <p:sp>
        <p:nvSpPr>
          <p:cNvPr id="7" name="文本框 6"/>
          <p:cNvSpPr txBox="1"/>
          <p:nvPr/>
        </p:nvSpPr>
        <p:spPr>
          <a:xfrm rot="2954779">
            <a:off x="4403196" y="1132878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dirty="0">
                <a:solidFill>
                  <a:srgbClr val="C00000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录</a:t>
            </a:r>
          </a:p>
        </p:txBody>
      </p:sp>
      <p:sp>
        <p:nvSpPr>
          <p:cNvPr id="8" name="矩形 7"/>
          <p:cNvSpPr/>
          <p:nvPr/>
        </p:nvSpPr>
        <p:spPr>
          <a:xfrm>
            <a:off x="8478857" y="1762095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基本功之</a:t>
            </a:r>
            <a:r>
              <a:rPr lang="en-US" altLang="zh-CN" sz="2400" dirty="0">
                <a:solidFill>
                  <a:schemeClr val="bg1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——</a:t>
            </a:r>
            <a:r>
              <a:rPr lang="zh-CN" altLang="en-US" sz="2400" dirty="0">
                <a:solidFill>
                  <a:schemeClr val="bg1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说</a:t>
            </a:r>
          </a:p>
        </p:txBody>
      </p:sp>
      <p:sp>
        <p:nvSpPr>
          <p:cNvPr id="9" name="矩形 8"/>
          <p:cNvSpPr/>
          <p:nvPr/>
        </p:nvSpPr>
        <p:spPr>
          <a:xfrm>
            <a:off x="8478857" y="2823150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基本功之</a:t>
            </a:r>
            <a:r>
              <a:rPr lang="en-US" altLang="zh-CN" sz="2400" dirty="0">
                <a:solidFill>
                  <a:schemeClr val="bg1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——</a:t>
            </a:r>
            <a:r>
              <a:rPr lang="zh-CN" altLang="en-US" sz="2400" dirty="0">
                <a:solidFill>
                  <a:schemeClr val="bg1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学</a:t>
            </a:r>
          </a:p>
        </p:txBody>
      </p:sp>
      <p:sp>
        <p:nvSpPr>
          <p:cNvPr id="10" name="矩形 9"/>
          <p:cNvSpPr/>
          <p:nvPr/>
        </p:nvSpPr>
        <p:spPr>
          <a:xfrm>
            <a:off x="8478857" y="3884205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基本功之</a:t>
            </a:r>
            <a:r>
              <a:rPr lang="en-US" altLang="zh-CN" sz="2400" dirty="0">
                <a:solidFill>
                  <a:schemeClr val="bg1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——</a:t>
            </a:r>
            <a:r>
              <a:rPr lang="zh-CN" altLang="en-US" sz="2400" dirty="0">
                <a:solidFill>
                  <a:schemeClr val="bg1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逗</a:t>
            </a:r>
          </a:p>
        </p:txBody>
      </p:sp>
      <p:sp>
        <p:nvSpPr>
          <p:cNvPr id="11" name="矩形 10"/>
          <p:cNvSpPr/>
          <p:nvPr/>
        </p:nvSpPr>
        <p:spPr>
          <a:xfrm>
            <a:off x="8478857" y="4945260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基本功之</a:t>
            </a:r>
            <a:r>
              <a:rPr lang="en-US" altLang="zh-CN" sz="2400" dirty="0">
                <a:solidFill>
                  <a:schemeClr val="bg1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——</a:t>
            </a:r>
            <a:r>
              <a:rPr lang="zh-CN" altLang="en-US" sz="2400" dirty="0">
                <a:solidFill>
                  <a:schemeClr val="bg1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唱</a:t>
            </a:r>
          </a:p>
        </p:txBody>
      </p:sp>
      <p:pic>
        <p:nvPicPr>
          <p:cNvPr id="13" name="图片 12" descr="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178" y="1689340"/>
            <a:ext cx="749123" cy="749123"/>
          </a:xfrm>
          <a:prstGeom prst="ellipse">
            <a:avLst/>
          </a:prstGeom>
        </p:spPr>
      </p:pic>
      <p:pic>
        <p:nvPicPr>
          <p:cNvPr id="14" name="图片 13" descr="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179" y="2719272"/>
            <a:ext cx="749123" cy="749123"/>
          </a:xfrm>
          <a:prstGeom prst="ellipse">
            <a:avLst/>
          </a:prstGeom>
        </p:spPr>
      </p:pic>
      <p:pic>
        <p:nvPicPr>
          <p:cNvPr id="15" name="图片 14" descr="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179" y="3760401"/>
            <a:ext cx="749123" cy="749123"/>
          </a:xfrm>
          <a:prstGeom prst="ellipse">
            <a:avLst/>
          </a:prstGeom>
        </p:spPr>
      </p:pic>
      <p:pic>
        <p:nvPicPr>
          <p:cNvPr id="16" name="图片 15" descr="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179" y="4801530"/>
            <a:ext cx="749123" cy="749123"/>
          </a:xfrm>
          <a:prstGeom prst="ellipse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7525089" y="1810475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壹</a:t>
            </a:r>
          </a:p>
        </p:txBody>
      </p:sp>
      <p:sp>
        <p:nvSpPr>
          <p:cNvPr id="18" name="矩形 17"/>
          <p:cNvSpPr/>
          <p:nvPr/>
        </p:nvSpPr>
        <p:spPr>
          <a:xfrm>
            <a:off x="7525089" y="2814319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贰</a:t>
            </a:r>
          </a:p>
        </p:txBody>
      </p:sp>
      <p:sp>
        <p:nvSpPr>
          <p:cNvPr id="19" name="矩形 18"/>
          <p:cNvSpPr/>
          <p:nvPr/>
        </p:nvSpPr>
        <p:spPr>
          <a:xfrm>
            <a:off x="7525089" y="3870697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叁</a:t>
            </a:r>
          </a:p>
        </p:txBody>
      </p:sp>
      <p:sp>
        <p:nvSpPr>
          <p:cNvPr id="20" name="矩形 19"/>
          <p:cNvSpPr/>
          <p:nvPr/>
        </p:nvSpPr>
        <p:spPr>
          <a:xfrm>
            <a:off x="7536664" y="492605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肆</a:t>
            </a:r>
          </a:p>
        </p:txBody>
      </p:sp>
    </p:spTree>
    <p:extLst>
      <p:ext uri="{BB962C8B-B14F-4D97-AF65-F5344CB8AC3E}">
        <p14:creationId xmlns:p14="http://schemas.microsoft.com/office/powerpoint/2010/main" val="35125182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12" name="图片 11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sp>
        <p:nvSpPr>
          <p:cNvPr id="13" name="矩形 12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4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5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96000" y="2580978"/>
            <a:ext cx="5148262" cy="2961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组织笑料像是系包袱。先把包袱皮摊开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, 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放入种种可笑的东西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, 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然后包好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, 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系成严实的“包袱”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, 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用相声术语说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, 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这一过程叫做铺平垫稳。观众似乎觉着“包袱”里的东西可笑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, 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却又不知道究竟是些什么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, 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一旦时机成熟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, 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突然把“包袱”抖开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, 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让可笑的东西呈现在观众面前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, 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引起笑声。从铺平垫稳到抖落“包袱”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, 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就是组织“包袱”的全过程。</a:t>
            </a:r>
          </a:p>
        </p:txBody>
      </p:sp>
      <p:sp>
        <p:nvSpPr>
          <p:cNvPr id="4" name="矩形 3"/>
          <p:cNvSpPr/>
          <p:nvPr/>
        </p:nvSpPr>
        <p:spPr>
          <a:xfrm>
            <a:off x="6096000" y="1329572"/>
            <a:ext cx="55749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"</a:t>
            </a:r>
            <a:r>
              <a:rPr lang="zh-CN" altLang="en-US" sz="3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包袱</a:t>
            </a:r>
            <a:r>
              <a:rPr lang="en-US" altLang="zh-CN" sz="3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"</a:t>
            </a:r>
            <a:r>
              <a:rPr lang="zh-CN" altLang="en-US" sz="3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就是笑料、噱头，</a:t>
            </a:r>
            <a:r>
              <a:rPr lang="zh-CN" altLang="en-US" sz="24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“包袱”是一种比喻的说法。</a:t>
            </a:r>
            <a:endParaRPr lang="en-US" altLang="zh-CN" sz="2400" dirty="0">
              <a:solidFill>
                <a:srgbClr val="A7ECF3"/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142148" y="2076965"/>
            <a:ext cx="4642219" cy="3600545"/>
            <a:chOff x="6528893" y="2380890"/>
            <a:chExt cx="3865944" cy="2998460"/>
          </a:xfrm>
        </p:grpSpPr>
        <p:sp>
          <p:nvSpPr>
            <p:cNvPr id="6" name="椭圆 5"/>
            <p:cNvSpPr/>
            <p:nvPr/>
          </p:nvSpPr>
          <p:spPr>
            <a:xfrm>
              <a:off x="6528893" y="4632783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1420" y="2380890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6960472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14" name="图片 13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16" name="椭圆 15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图片 16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8" name="矩形 17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37593" y="1084726"/>
            <a:ext cx="2293710" cy="576687"/>
          </a:xfrm>
          <a:prstGeom prst="rect">
            <a:avLst/>
          </a:prstGeom>
        </p:spPr>
      </p:pic>
      <p:pic>
        <p:nvPicPr>
          <p:cNvPr id="7" name="图片 6" descr="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37593" y="3429000"/>
            <a:ext cx="2293710" cy="576687"/>
          </a:xfrm>
          <a:prstGeom prst="rect">
            <a:avLst/>
          </a:prstGeom>
        </p:spPr>
      </p:pic>
      <p:sp>
        <p:nvSpPr>
          <p:cNvPr id="2" name="标题 36865"/>
          <p:cNvSpPr>
            <a:spLocks noGrp="1"/>
          </p:cNvSpPr>
          <p:nvPr/>
        </p:nvSpPr>
        <p:spPr>
          <a:xfrm>
            <a:off x="762208" y="2057558"/>
            <a:ext cx="49360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包袱的种类 </a:t>
            </a:r>
            <a:endParaRPr lang="en-US" altLang="zh-CN" sz="3600" dirty="0">
              <a:solidFill>
                <a:srgbClr val="A7ECF3"/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  <a:p>
            <a:r>
              <a:rPr lang="en-US" altLang="zh-CN" sz="3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“</a:t>
            </a:r>
            <a:r>
              <a:rPr lang="zh-CN" altLang="en-US" sz="3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肉里噱”与“外插花” </a:t>
            </a:r>
          </a:p>
        </p:txBody>
      </p:sp>
      <p:sp>
        <p:nvSpPr>
          <p:cNvPr id="3" name="文本占位符 36866"/>
          <p:cNvSpPr>
            <a:spLocks noGrp="1"/>
          </p:cNvSpPr>
          <p:nvPr/>
        </p:nvSpPr>
        <p:spPr>
          <a:xfrm>
            <a:off x="834916" y="3468528"/>
            <a:ext cx="4790599" cy="1560671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“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包袱”可以从多种角度加以分类</a:t>
            </a: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, 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最常见的是根据内容分为“肉里噱”和“外插花”</a:t>
            </a: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———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借用评弹的术语。</a:t>
            </a:r>
            <a:endParaRPr lang="zh-CN" altLang="en-US" dirty="0">
              <a:solidFill>
                <a:schemeClr val="bg1"/>
              </a:solidFill>
              <a:latin typeface="阿里巴巴普惠体 L" panose="00020600040101010101" pitchFamily="18" charset="-122"/>
              <a:ea typeface="阿里巴巴普惠体 L" panose="00020600040101010101" pitchFamily="18" charset="-122"/>
              <a:cs typeface="阿里巴巴普惠体 L" panose="00020600040101010101" pitchFamily="18" charset="-122"/>
            </a:endParaRPr>
          </a:p>
        </p:txBody>
      </p:sp>
      <p:sp>
        <p:nvSpPr>
          <p:cNvPr id="4" name="文本占位符 36866"/>
          <p:cNvSpPr>
            <a:spLocks noGrp="1"/>
          </p:cNvSpPr>
          <p:nvPr/>
        </p:nvSpPr>
        <p:spPr>
          <a:xfrm>
            <a:off x="6628105" y="3988949"/>
            <a:ext cx="4814277" cy="191450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指脱离主线为加强效果或突出某种主题及需要而加进去的笑料。尤其指在前人演出文本之外添加的垫话、砸挂以及现挂，总之是文本之外的内容。 </a:t>
            </a:r>
          </a:p>
        </p:txBody>
      </p:sp>
      <p:sp>
        <p:nvSpPr>
          <p:cNvPr id="5" name="文本占位符 36866"/>
          <p:cNvSpPr>
            <a:spLocks noGrp="1"/>
          </p:cNvSpPr>
          <p:nvPr/>
        </p:nvSpPr>
        <p:spPr>
          <a:xfrm>
            <a:off x="6628105" y="1661413"/>
            <a:ext cx="4814277" cy="1369805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8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就是与相声内容结合紧密的“包袱”。一段相声的内容主要靠“肉里噱”来表达</a:t>
            </a:r>
            <a:r>
              <a:rPr lang="en-US" altLang="zh-CN" sz="18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, </a:t>
            </a:r>
            <a:r>
              <a:rPr lang="zh-CN" altLang="en-US" sz="18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换句话说</a:t>
            </a:r>
            <a:r>
              <a:rPr lang="en-US" altLang="zh-CN" sz="18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,“</a:t>
            </a:r>
            <a:r>
              <a:rPr lang="zh-CN" altLang="en-US" sz="18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肉里噱”的“包袱”构成相声的骨架。</a:t>
            </a:r>
            <a:endParaRPr lang="zh-CN" altLang="en-US" sz="2800" dirty="0">
              <a:solidFill>
                <a:schemeClr val="bg1"/>
              </a:solidFill>
              <a:latin typeface="阿里巴巴普惠体 L" panose="00020600040101010101" pitchFamily="18" charset="-122"/>
              <a:ea typeface="阿里巴巴普惠体 L" panose="00020600040101010101" pitchFamily="18" charset="-122"/>
              <a:cs typeface="阿里巴巴普惠体 L" panose="00020600040101010101" pitchFamily="18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37593" y="1084726"/>
            <a:ext cx="1483098" cy="5108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A7ECF3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“肉里噱”</a:t>
            </a:r>
            <a:endParaRPr lang="en-US" altLang="zh-CN" sz="2000" b="1" dirty="0">
              <a:solidFill>
                <a:srgbClr val="A7ECF3"/>
              </a:solidFill>
              <a:latin typeface="阿里巴巴普惠体 L" panose="00020600040101010101" pitchFamily="18" charset="-122"/>
              <a:ea typeface="阿里巴巴普惠体 L" panose="00020600040101010101" pitchFamily="18" charset="-122"/>
              <a:cs typeface="阿里巴巴普惠体 L" panose="00020600040101010101" pitchFamily="18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637593" y="3453552"/>
            <a:ext cx="1483098" cy="5108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A7ECF3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“外插花”</a:t>
            </a:r>
          </a:p>
        </p:txBody>
      </p:sp>
    </p:spTree>
    <p:extLst>
      <p:ext uri="{BB962C8B-B14F-4D97-AF65-F5344CB8AC3E}">
        <p14:creationId xmlns:p14="http://schemas.microsoft.com/office/powerpoint/2010/main" val="39261815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17" name="图片 16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19" name="椭圆 18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图片 19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1" name="矩形 20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7738" y="2270760"/>
            <a:ext cx="4800600" cy="2700338"/>
          </a:xfrm>
          <a:prstGeom prst="rect">
            <a:avLst/>
          </a:prstGeom>
          <a:effectLst>
            <a:outerShdw blurRad="571500" dist="1270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 descr="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43663" y="2270760"/>
            <a:ext cx="4800600" cy="2700338"/>
          </a:xfrm>
          <a:prstGeom prst="rect">
            <a:avLst/>
          </a:prstGeom>
          <a:effectLst>
            <a:outerShdw blurRad="571500" dist="1270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椭圆 3"/>
          <p:cNvSpPr/>
          <p:nvPr/>
        </p:nvSpPr>
        <p:spPr>
          <a:xfrm>
            <a:off x="1188720" y="3049429"/>
            <a:ext cx="1143000" cy="1143000"/>
          </a:xfrm>
          <a:prstGeom prst="ellipse">
            <a:avLst/>
          </a:prstGeom>
          <a:solidFill>
            <a:srgbClr val="192D3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751320" y="3049429"/>
            <a:ext cx="1143000" cy="1143000"/>
          </a:xfrm>
          <a:prstGeom prst="ellipse">
            <a:avLst/>
          </a:prstGeom>
          <a:solidFill>
            <a:srgbClr val="192D3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39014" y="2849275"/>
            <a:ext cx="2989921" cy="428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重复法 （三番四抖）</a:t>
            </a:r>
          </a:p>
        </p:txBody>
      </p:sp>
      <p:sp>
        <p:nvSpPr>
          <p:cNvPr id="7" name="矩形 6"/>
          <p:cNvSpPr/>
          <p:nvPr/>
        </p:nvSpPr>
        <p:spPr>
          <a:xfrm>
            <a:off x="2453780" y="3305766"/>
            <a:ext cx="303248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根据人们的听觉习惯，把矛盾反复地强调，来加强人们的印象。</a:t>
            </a:r>
          </a:p>
        </p:txBody>
      </p:sp>
      <p:sp>
        <p:nvSpPr>
          <p:cNvPr id="8" name="矩形 7"/>
          <p:cNvSpPr/>
          <p:nvPr/>
        </p:nvSpPr>
        <p:spPr>
          <a:xfrm>
            <a:off x="8083768" y="2933449"/>
            <a:ext cx="1093569" cy="428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否定法</a:t>
            </a:r>
          </a:p>
        </p:txBody>
      </p:sp>
      <p:sp>
        <p:nvSpPr>
          <p:cNvPr id="9" name="矩形 8"/>
          <p:cNvSpPr/>
          <p:nvPr/>
        </p:nvSpPr>
        <p:spPr>
          <a:xfrm>
            <a:off x="8098534" y="3305766"/>
            <a:ext cx="303248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表里不一的人，说一套，做一套，经常自我否定，不能自圆其说。</a:t>
            </a:r>
          </a:p>
        </p:txBody>
      </p:sp>
      <p:sp>
        <p:nvSpPr>
          <p:cNvPr id="10" name="矩形 9"/>
          <p:cNvSpPr/>
          <p:nvPr/>
        </p:nvSpPr>
        <p:spPr>
          <a:xfrm>
            <a:off x="1351042" y="3049429"/>
            <a:ext cx="8258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壹</a:t>
            </a:r>
          </a:p>
        </p:txBody>
      </p:sp>
      <p:sp>
        <p:nvSpPr>
          <p:cNvPr id="11" name="矩形 10"/>
          <p:cNvSpPr/>
          <p:nvPr/>
        </p:nvSpPr>
        <p:spPr>
          <a:xfrm>
            <a:off x="6975493" y="3049429"/>
            <a:ext cx="8258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贰</a:t>
            </a:r>
          </a:p>
        </p:txBody>
      </p:sp>
      <p:sp>
        <p:nvSpPr>
          <p:cNvPr id="12" name="矩形 11"/>
          <p:cNvSpPr/>
          <p:nvPr/>
        </p:nvSpPr>
        <p:spPr>
          <a:xfrm>
            <a:off x="3348038" y="783761"/>
            <a:ext cx="54008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组成“包袱”的十种手法 </a:t>
            </a:r>
          </a:p>
        </p:txBody>
      </p:sp>
    </p:spTree>
    <p:extLst>
      <p:ext uri="{BB962C8B-B14F-4D97-AF65-F5344CB8AC3E}">
        <p14:creationId xmlns:p14="http://schemas.microsoft.com/office/powerpoint/2010/main" val="5419259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17" name="图片 16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19" name="椭圆 18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图片 19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1" name="矩形 20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7738" y="2270760"/>
            <a:ext cx="4800600" cy="2700338"/>
          </a:xfrm>
          <a:prstGeom prst="rect">
            <a:avLst/>
          </a:prstGeom>
          <a:effectLst>
            <a:outerShdw blurRad="571500" dist="1270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 descr="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43663" y="2270760"/>
            <a:ext cx="4800600" cy="2700338"/>
          </a:xfrm>
          <a:prstGeom prst="rect">
            <a:avLst/>
          </a:prstGeom>
          <a:effectLst>
            <a:outerShdw blurRad="571500" dist="1270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椭圆 3"/>
          <p:cNvSpPr/>
          <p:nvPr/>
        </p:nvSpPr>
        <p:spPr>
          <a:xfrm>
            <a:off x="1188720" y="3049429"/>
            <a:ext cx="1143000" cy="1143000"/>
          </a:xfrm>
          <a:prstGeom prst="ellipse">
            <a:avLst/>
          </a:prstGeom>
          <a:solidFill>
            <a:srgbClr val="192D3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751320" y="3049429"/>
            <a:ext cx="1143000" cy="1143000"/>
          </a:xfrm>
          <a:prstGeom prst="ellipse">
            <a:avLst/>
          </a:prstGeom>
          <a:solidFill>
            <a:srgbClr val="192D3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39014" y="2849275"/>
            <a:ext cx="1172116" cy="428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反常法 </a:t>
            </a:r>
          </a:p>
        </p:txBody>
      </p:sp>
      <p:sp>
        <p:nvSpPr>
          <p:cNvPr id="7" name="矩形 6"/>
          <p:cNvSpPr/>
          <p:nvPr/>
        </p:nvSpPr>
        <p:spPr>
          <a:xfrm>
            <a:off x="2453780" y="3305766"/>
            <a:ext cx="3032485" cy="884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把违反常规的事物，按照符合常规来讲。</a:t>
            </a:r>
          </a:p>
        </p:txBody>
      </p:sp>
      <p:sp>
        <p:nvSpPr>
          <p:cNvPr id="8" name="矩形 7"/>
          <p:cNvSpPr/>
          <p:nvPr/>
        </p:nvSpPr>
        <p:spPr>
          <a:xfrm>
            <a:off x="8083768" y="2933449"/>
            <a:ext cx="1172116" cy="428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错觉法 </a:t>
            </a:r>
          </a:p>
        </p:txBody>
      </p:sp>
      <p:sp>
        <p:nvSpPr>
          <p:cNvPr id="9" name="矩形 8"/>
          <p:cNvSpPr/>
          <p:nvPr/>
        </p:nvSpPr>
        <p:spPr>
          <a:xfrm>
            <a:off x="8098534" y="3305766"/>
            <a:ext cx="3032485" cy="884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由于错觉而造成误认为正确的假象。如：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朱夫子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</a:p>
        </p:txBody>
      </p:sp>
      <p:sp>
        <p:nvSpPr>
          <p:cNvPr id="10" name="矩形 9"/>
          <p:cNvSpPr/>
          <p:nvPr/>
        </p:nvSpPr>
        <p:spPr>
          <a:xfrm>
            <a:off x="1351042" y="3049429"/>
            <a:ext cx="8258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叁</a:t>
            </a:r>
          </a:p>
        </p:txBody>
      </p:sp>
      <p:sp>
        <p:nvSpPr>
          <p:cNvPr id="11" name="矩形 10"/>
          <p:cNvSpPr/>
          <p:nvPr/>
        </p:nvSpPr>
        <p:spPr>
          <a:xfrm>
            <a:off x="6899293" y="3049429"/>
            <a:ext cx="8258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肆</a:t>
            </a:r>
          </a:p>
        </p:txBody>
      </p:sp>
      <p:sp>
        <p:nvSpPr>
          <p:cNvPr id="12" name="矩形 11"/>
          <p:cNvSpPr/>
          <p:nvPr/>
        </p:nvSpPr>
        <p:spPr>
          <a:xfrm>
            <a:off x="3348038" y="783761"/>
            <a:ext cx="54008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组成“包袱”的十种手法 </a:t>
            </a:r>
          </a:p>
        </p:txBody>
      </p:sp>
    </p:spTree>
    <p:extLst>
      <p:ext uri="{BB962C8B-B14F-4D97-AF65-F5344CB8AC3E}">
        <p14:creationId xmlns:p14="http://schemas.microsoft.com/office/powerpoint/2010/main" val="21489284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17" name="图片 16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19" name="椭圆 18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图片 19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1" name="矩形 20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7738" y="2270760"/>
            <a:ext cx="4800600" cy="2700338"/>
          </a:xfrm>
          <a:prstGeom prst="rect">
            <a:avLst/>
          </a:prstGeom>
          <a:effectLst>
            <a:outerShdw blurRad="571500" dist="1270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 descr="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43663" y="2270760"/>
            <a:ext cx="4800600" cy="2700338"/>
          </a:xfrm>
          <a:prstGeom prst="rect">
            <a:avLst/>
          </a:prstGeom>
          <a:effectLst>
            <a:outerShdw blurRad="571500" dist="1270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椭圆 3"/>
          <p:cNvSpPr/>
          <p:nvPr/>
        </p:nvSpPr>
        <p:spPr>
          <a:xfrm>
            <a:off x="1188720" y="3049429"/>
            <a:ext cx="1143000" cy="1143000"/>
          </a:xfrm>
          <a:prstGeom prst="ellipse">
            <a:avLst/>
          </a:prstGeom>
          <a:solidFill>
            <a:srgbClr val="192D3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751320" y="3049429"/>
            <a:ext cx="1143000" cy="1143000"/>
          </a:xfrm>
          <a:prstGeom prst="ellipse">
            <a:avLst/>
          </a:prstGeom>
          <a:solidFill>
            <a:srgbClr val="192D3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39014" y="2849275"/>
            <a:ext cx="1093569" cy="428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双关法</a:t>
            </a:r>
          </a:p>
        </p:txBody>
      </p:sp>
      <p:sp>
        <p:nvSpPr>
          <p:cNvPr id="7" name="矩形 6"/>
          <p:cNvSpPr/>
          <p:nvPr/>
        </p:nvSpPr>
        <p:spPr>
          <a:xfrm>
            <a:off x="2453780" y="3305766"/>
            <a:ext cx="3032485" cy="12999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一语双关，产生误解。如马三立精彩的单口相声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逗你玩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</a:p>
        </p:txBody>
      </p:sp>
      <p:sp>
        <p:nvSpPr>
          <p:cNvPr id="8" name="矩形 7"/>
          <p:cNvSpPr/>
          <p:nvPr/>
        </p:nvSpPr>
        <p:spPr>
          <a:xfrm>
            <a:off x="8083768" y="2933449"/>
            <a:ext cx="1093569" cy="428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夸张法</a:t>
            </a:r>
          </a:p>
        </p:txBody>
      </p:sp>
      <p:sp>
        <p:nvSpPr>
          <p:cNvPr id="9" name="矩形 8"/>
          <p:cNvSpPr/>
          <p:nvPr/>
        </p:nvSpPr>
        <p:spPr>
          <a:xfrm>
            <a:off x="8098534" y="3305766"/>
            <a:ext cx="3032485" cy="884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按事物发展的规律，予以夸张分析。如：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改行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</a:p>
        </p:txBody>
      </p:sp>
      <p:sp>
        <p:nvSpPr>
          <p:cNvPr id="10" name="矩形 9"/>
          <p:cNvSpPr/>
          <p:nvPr/>
        </p:nvSpPr>
        <p:spPr>
          <a:xfrm>
            <a:off x="1351042" y="3049429"/>
            <a:ext cx="8258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伍</a:t>
            </a:r>
          </a:p>
        </p:txBody>
      </p:sp>
      <p:sp>
        <p:nvSpPr>
          <p:cNvPr id="11" name="矩形 10"/>
          <p:cNvSpPr/>
          <p:nvPr/>
        </p:nvSpPr>
        <p:spPr>
          <a:xfrm>
            <a:off x="6899293" y="3049429"/>
            <a:ext cx="8258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陆</a:t>
            </a:r>
          </a:p>
        </p:txBody>
      </p:sp>
      <p:sp>
        <p:nvSpPr>
          <p:cNvPr id="12" name="矩形 11"/>
          <p:cNvSpPr/>
          <p:nvPr/>
        </p:nvSpPr>
        <p:spPr>
          <a:xfrm>
            <a:off x="3348038" y="783761"/>
            <a:ext cx="54008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组成“包袱”的十种手法 </a:t>
            </a:r>
          </a:p>
        </p:txBody>
      </p:sp>
    </p:spTree>
    <p:extLst>
      <p:ext uri="{BB962C8B-B14F-4D97-AF65-F5344CB8AC3E}">
        <p14:creationId xmlns:p14="http://schemas.microsoft.com/office/powerpoint/2010/main" val="1647737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17" name="图片 16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19" name="椭圆 18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图片 19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1" name="矩形 20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7738" y="2270760"/>
            <a:ext cx="4800600" cy="2700338"/>
          </a:xfrm>
          <a:prstGeom prst="rect">
            <a:avLst/>
          </a:prstGeom>
          <a:effectLst>
            <a:outerShdw blurRad="571500" dist="1270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 descr="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43663" y="2270760"/>
            <a:ext cx="4800600" cy="2700338"/>
          </a:xfrm>
          <a:prstGeom prst="rect">
            <a:avLst/>
          </a:prstGeom>
          <a:effectLst>
            <a:outerShdw blurRad="571500" dist="1270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椭圆 3"/>
          <p:cNvSpPr/>
          <p:nvPr/>
        </p:nvSpPr>
        <p:spPr>
          <a:xfrm>
            <a:off x="1188720" y="3049429"/>
            <a:ext cx="1143000" cy="1143000"/>
          </a:xfrm>
          <a:prstGeom prst="ellipse">
            <a:avLst/>
          </a:prstGeom>
          <a:solidFill>
            <a:srgbClr val="192D3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751320" y="3049429"/>
            <a:ext cx="1143000" cy="1143000"/>
          </a:xfrm>
          <a:prstGeom prst="ellipse">
            <a:avLst/>
          </a:prstGeom>
          <a:solidFill>
            <a:srgbClr val="192D3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39014" y="2849275"/>
            <a:ext cx="1093569" cy="428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打岔法</a:t>
            </a:r>
          </a:p>
        </p:txBody>
      </p:sp>
      <p:sp>
        <p:nvSpPr>
          <p:cNvPr id="7" name="矩形 6"/>
          <p:cNvSpPr/>
          <p:nvPr/>
        </p:nvSpPr>
        <p:spPr>
          <a:xfrm>
            <a:off x="2453780" y="3305766"/>
            <a:ext cx="3032485" cy="884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用打岔的手法，故意岔说，使人发笑。如，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学聋哑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</a:p>
        </p:txBody>
      </p:sp>
      <p:sp>
        <p:nvSpPr>
          <p:cNvPr id="8" name="矩形 7"/>
          <p:cNvSpPr/>
          <p:nvPr/>
        </p:nvSpPr>
        <p:spPr>
          <a:xfrm>
            <a:off x="8083768" y="2933449"/>
            <a:ext cx="1093569" cy="428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曲解法</a:t>
            </a:r>
          </a:p>
        </p:txBody>
      </p:sp>
      <p:sp>
        <p:nvSpPr>
          <p:cNvPr id="9" name="矩形 8"/>
          <p:cNvSpPr/>
          <p:nvPr/>
        </p:nvSpPr>
        <p:spPr>
          <a:xfrm>
            <a:off x="8098534" y="3305766"/>
            <a:ext cx="3032485" cy="884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由于误会和巧合而形成曲解，进而形成包袱。如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改行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</a:p>
        </p:txBody>
      </p:sp>
      <p:sp>
        <p:nvSpPr>
          <p:cNvPr id="10" name="矩形 9"/>
          <p:cNvSpPr/>
          <p:nvPr/>
        </p:nvSpPr>
        <p:spPr>
          <a:xfrm>
            <a:off x="1351042" y="3049429"/>
            <a:ext cx="8258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柒</a:t>
            </a:r>
          </a:p>
        </p:txBody>
      </p:sp>
      <p:sp>
        <p:nvSpPr>
          <p:cNvPr id="11" name="矩形 10"/>
          <p:cNvSpPr/>
          <p:nvPr/>
        </p:nvSpPr>
        <p:spPr>
          <a:xfrm>
            <a:off x="6899293" y="3049429"/>
            <a:ext cx="8258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捌</a:t>
            </a:r>
          </a:p>
        </p:txBody>
      </p:sp>
      <p:sp>
        <p:nvSpPr>
          <p:cNvPr id="12" name="矩形 11"/>
          <p:cNvSpPr/>
          <p:nvPr/>
        </p:nvSpPr>
        <p:spPr>
          <a:xfrm>
            <a:off x="3348038" y="783761"/>
            <a:ext cx="54008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组成“包袱”的十种手法 </a:t>
            </a:r>
          </a:p>
        </p:txBody>
      </p:sp>
    </p:spTree>
    <p:extLst>
      <p:ext uri="{BB962C8B-B14F-4D97-AF65-F5344CB8AC3E}">
        <p14:creationId xmlns:p14="http://schemas.microsoft.com/office/powerpoint/2010/main" val="26177046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17" name="图片 16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19" name="椭圆 18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图片 19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1" name="矩形 20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7738" y="2270760"/>
            <a:ext cx="4800600" cy="2700338"/>
          </a:xfrm>
          <a:prstGeom prst="rect">
            <a:avLst/>
          </a:prstGeom>
          <a:effectLst>
            <a:outerShdw blurRad="571500" dist="1270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 descr="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43663" y="2270760"/>
            <a:ext cx="4800600" cy="2700338"/>
          </a:xfrm>
          <a:prstGeom prst="rect">
            <a:avLst/>
          </a:prstGeom>
          <a:effectLst>
            <a:outerShdw blurRad="571500" dist="1270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椭圆 3"/>
          <p:cNvSpPr/>
          <p:nvPr/>
        </p:nvSpPr>
        <p:spPr>
          <a:xfrm>
            <a:off x="1188720" y="3049429"/>
            <a:ext cx="1143000" cy="1143000"/>
          </a:xfrm>
          <a:prstGeom prst="ellipse">
            <a:avLst/>
          </a:prstGeom>
          <a:solidFill>
            <a:srgbClr val="192D3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751320" y="3049429"/>
            <a:ext cx="1143000" cy="1143000"/>
          </a:xfrm>
          <a:prstGeom prst="ellipse">
            <a:avLst/>
          </a:prstGeom>
          <a:solidFill>
            <a:srgbClr val="192D33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39014" y="2849275"/>
            <a:ext cx="1093569" cy="428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谐音法</a:t>
            </a:r>
          </a:p>
        </p:txBody>
      </p:sp>
      <p:sp>
        <p:nvSpPr>
          <p:cNvPr id="7" name="矩形 6"/>
          <p:cNvSpPr/>
          <p:nvPr/>
        </p:nvSpPr>
        <p:spPr>
          <a:xfrm>
            <a:off x="2453780" y="3305766"/>
            <a:ext cx="3032485" cy="884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对同音词巧妙运用，可以妙趣横生。</a:t>
            </a:r>
          </a:p>
        </p:txBody>
      </p:sp>
      <p:sp>
        <p:nvSpPr>
          <p:cNvPr id="8" name="矩形 7"/>
          <p:cNvSpPr/>
          <p:nvPr/>
        </p:nvSpPr>
        <p:spPr>
          <a:xfrm>
            <a:off x="8083768" y="2933449"/>
            <a:ext cx="1093569" cy="428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阿里巴巴普惠体 R" panose="00020600040101010101" pitchFamily="18" charset="-122"/>
                <a:ea typeface="阿里巴巴普惠体 R" panose="00020600040101010101" pitchFamily="18" charset="-122"/>
                <a:cs typeface="阿里巴巴普惠体 R" panose="00020600040101010101" pitchFamily="18" charset="-122"/>
              </a:rPr>
              <a:t>争辩法</a:t>
            </a:r>
          </a:p>
        </p:txBody>
      </p:sp>
      <p:sp>
        <p:nvSpPr>
          <p:cNvPr id="9" name="矩形 8"/>
          <p:cNvSpPr/>
          <p:nvPr/>
        </p:nvSpPr>
        <p:spPr>
          <a:xfrm>
            <a:off x="8098534" y="3305766"/>
            <a:ext cx="3032485" cy="12999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固执己见，强词夺理，穷追猛问，振振有词。例如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小抬杠</a:t>
            </a:r>
            <a:r>
              <a:rPr lang="en-US" altLang="zh-CN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</a:p>
        </p:txBody>
      </p:sp>
      <p:sp>
        <p:nvSpPr>
          <p:cNvPr id="10" name="矩形 9"/>
          <p:cNvSpPr/>
          <p:nvPr/>
        </p:nvSpPr>
        <p:spPr>
          <a:xfrm>
            <a:off x="1351042" y="3049429"/>
            <a:ext cx="8258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玖</a:t>
            </a:r>
          </a:p>
        </p:txBody>
      </p:sp>
      <p:sp>
        <p:nvSpPr>
          <p:cNvPr id="11" name="矩形 10"/>
          <p:cNvSpPr/>
          <p:nvPr/>
        </p:nvSpPr>
        <p:spPr>
          <a:xfrm>
            <a:off x="6899293" y="3049429"/>
            <a:ext cx="8258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拾</a:t>
            </a:r>
          </a:p>
        </p:txBody>
      </p:sp>
      <p:sp>
        <p:nvSpPr>
          <p:cNvPr id="12" name="矩形 11"/>
          <p:cNvSpPr/>
          <p:nvPr/>
        </p:nvSpPr>
        <p:spPr>
          <a:xfrm>
            <a:off x="3348038" y="783761"/>
            <a:ext cx="54008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组成“包袱”的十种手法 </a:t>
            </a:r>
          </a:p>
        </p:txBody>
      </p:sp>
    </p:spTree>
    <p:extLst>
      <p:ext uri="{BB962C8B-B14F-4D97-AF65-F5344CB8AC3E}">
        <p14:creationId xmlns:p14="http://schemas.microsoft.com/office/powerpoint/2010/main" val="30417134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未标题-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100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srcRect l="5096" t="79031" r="41419" b="7501"/>
          <a:stretch/>
        </p:blipFill>
        <p:spPr>
          <a:xfrm>
            <a:off x="-135862" y="4681972"/>
            <a:ext cx="7889409" cy="111748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618601" y="488139"/>
            <a:ext cx="5098517" cy="6019101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2667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84758" y="5240712"/>
            <a:ext cx="1745282" cy="174528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7724" y="-141494"/>
            <a:ext cx="1745281" cy="1745281"/>
          </a:xfrm>
          <a:prstGeom prst="rect">
            <a:avLst/>
          </a:prstGeom>
        </p:spPr>
      </p:pic>
      <p:pic>
        <p:nvPicPr>
          <p:cNvPr id="10" name="图片 9" descr="未标题-1"/>
          <p:cNvPicPr>
            <a:picLocks noChangeAspect="1"/>
          </p:cNvPicPr>
          <p:nvPr/>
        </p:nvPicPr>
        <p:blipFill rotWithShape="1">
          <a:blip r:embed="rId5"/>
          <a:srcRect t="7402" r="46419" b="54349"/>
          <a:stretch/>
        </p:blipFill>
        <p:spPr>
          <a:xfrm>
            <a:off x="5758732" y="513460"/>
            <a:ext cx="2339142" cy="939273"/>
          </a:xfrm>
          <a:prstGeom prst="rect">
            <a:avLst/>
          </a:prstGeom>
        </p:spPr>
      </p:pic>
      <p:sp>
        <p:nvSpPr>
          <p:cNvPr id="11" name="椭圆 10"/>
          <p:cNvSpPr/>
          <p:nvPr/>
        </p:nvSpPr>
        <p:spPr>
          <a:xfrm>
            <a:off x="1875871" y="5976781"/>
            <a:ext cx="3865944" cy="746567"/>
          </a:xfrm>
          <a:prstGeom prst="ellipse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56" y="-1377523"/>
            <a:ext cx="7520790" cy="752079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922" y="4149758"/>
            <a:ext cx="2904801" cy="23456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直角三角形 13"/>
          <p:cNvSpPr/>
          <p:nvPr/>
        </p:nvSpPr>
        <p:spPr>
          <a:xfrm rot="16200000" flipH="1">
            <a:off x="5626731" y="5532286"/>
            <a:ext cx="727948" cy="1221963"/>
          </a:xfrm>
          <a:prstGeom prst="rtTriangle">
            <a:avLst/>
          </a:prstGeom>
          <a:solidFill>
            <a:schemeClr val="tx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889977" y="480587"/>
            <a:ext cx="195438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dirty="0">
                <a:solidFill>
                  <a:srgbClr val="C00000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肆</a:t>
            </a:r>
          </a:p>
        </p:txBody>
      </p:sp>
      <p:sp>
        <p:nvSpPr>
          <p:cNvPr id="3" name="矩形 2"/>
          <p:cNvSpPr/>
          <p:nvPr/>
        </p:nvSpPr>
        <p:spPr>
          <a:xfrm>
            <a:off x="8527057" y="861751"/>
            <a:ext cx="1200329" cy="5170646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6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基本功之</a:t>
            </a:r>
            <a:r>
              <a:rPr lang="en-US" altLang="zh-CN" sz="6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—</a:t>
            </a:r>
            <a:r>
              <a:rPr lang="zh-CN" altLang="en-US" sz="6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唱</a:t>
            </a:r>
          </a:p>
        </p:txBody>
      </p:sp>
    </p:spTree>
    <p:extLst>
      <p:ext uri="{BB962C8B-B14F-4D97-AF65-F5344CB8AC3E}">
        <p14:creationId xmlns:p14="http://schemas.microsoft.com/office/powerpoint/2010/main" val="39314901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17" name="图片 16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19" name="椭圆 18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图片 19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1" name="矩形 20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 descr="3"/>
          <p:cNvPicPr>
            <a:picLocks noChangeAspect="1"/>
          </p:cNvPicPr>
          <p:nvPr/>
        </p:nvPicPr>
        <p:blipFill rotWithShape="1">
          <a:blip r:embed="rId7"/>
          <a:srcRect r="77345" b="74003"/>
          <a:stretch/>
        </p:blipFill>
        <p:spPr>
          <a:xfrm>
            <a:off x="1105472" y="3429000"/>
            <a:ext cx="2933128" cy="1521314"/>
          </a:xfrm>
          <a:prstGeom prst="rect">
            <a:avLst/>
          </a:prstGeom>
        </p:spPr>
      </p:pic>
      <p:pic>
        <p:nvPicPr>
          <p:cNvPr id="5" name="图片 4" descr="3"/>
          <p:cNvPicPr>
            <a:picLocks noChangeAspect="1"/>
          </p:cNvPicPr>
          <p:nvPr/>
        </p:nvPicPr>
        <p:blipFill rotWithShape="1">
          <a:blip r:embed="rId7"/>
          <a:srcRect r="77345" b="74003"/>
          <a:stretch/>
        </p:blipFill>
        <p:spPr>
          <a:xfrm>
            <a:off x="4629436" y="3429000"/>
            <a:ext cx="2933128" cy="1521314"/>
          </a:xfrm>
          <a:prstGeom prst="rect">
            <a:avLst/>
          </a:prstGeom>
        </p:spPr>
      </p:pic>
      <p:pic>
        <p:nvPicPr>
          <p:cNvPr id="6" name="图片 5" descr="3"/>
          <p:cNvPicPr>
            <a:picLocks noChangeAspect="1"/>
          </p:cNvPicPr>
          <p:nvPr/>
        </p:nvPicPr>
        <p:blipFill rotWithShape="1">
          <a:blip r:embed="rId7"/>
          <a:srcRect r="77345" b="74003"/>
          <a:stretch/>
        </p:blipFill>
        <p:spPr>
          <a:xfrm>
            <a:off x="8153400" y="3429000"/>
            <a:ext cx="2933128" cy="152131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576370" y="1420308"/>
            <a:ext cx="8258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0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唱</a:t>
            </a:r>
          </a:p>
        </p:txBody>
      </p:sp>
      <p:sp>
        <p:nvSpPr>
          <p:cNvPr id="8" name="矩形 7"/>
          <p:cNvSpPr/>
          <p:nvPr/>
        </p:nvSpPr>
        <p:spPr>
          <a:xfrm>
            <a:off x="947738" y="3743925"/>
            <a:ext cx="32648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太平歌词</a:t>
            </a:r>
          </a:p>
        </p:txBody>
      </p:sp>
      <p:sp>
        <p:nvSpPr>
          <p:cNvPr id="9" name="矩形 8"/>
          <p:cNvSpPr/>
          <p:nvPr/>
        </p:nvSpPr>
        <p:spPr>
          <a:xfrm>
            <a:off x="4463558" y="3743925"/>
            <a:ext cx="32648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数来宝</a:t>
            </a:r>
          </a:p>
        </p:txBody>
      </p:sp>
      <p:sp>
        <p:nvSpPr>
          <p:cNvPr id="10" name="矩形 9"/>
          <p:cNvSpPr/>
          <p:nvPr/>
        </p:nvSpPr>
        <p:spPr>
          <a:xfrm>
            <a:off x="8145256" y="3743925"/>
            <a:ext cx="32648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发四喜</a:t>
            </a:r>
          </a:p>
        </p:txBody>
      </p:sp>
      <p:sp>
        <p:nvSpPr>
          <p:cNvPr id="14" name="Freeform 5"/>
          <p:cNvSpPr>
            <a:spLocks noEditPoints="1"/>
          </p:cNvSpPr>
          <p:nvPr/>
        </p:nvSpPr>
        <p:spPr bwMode="auto">
          <a:xfrm>
            <a:off x="3065940" y="1638737"/>
            <a:ext cx="1929924" cy="675314"/>
          </a:xfrm>
          <a:custGeom>
            <a:avLst/>
            <a:gdLst>
              <a:gd name="T0" fmla="*/ 89 w 254"/>
              <a:gd name="T1" fmla="*/ 41 h 86"/>
              <a:gd name="T2" fmla="*/ 64 w 254"/>
              <a:gd name="T3" fmla="*/ 31 h 86"/>
              <a:gd name="T4" fmla="*/ 60 w 254"/>
              <a:gd name="T5" fmla="*/ 50 h 86"/>
              <a:gd name="T6" fmla="*/ 71 w 254"/>
              <a:gd name="T7" fmla="*/ 47 h 86"/>
              <a:gd name="T8" fmla="*/ 64 w 254"/>
              <a:gd name="T9" fmla="*/ 45 h 86"/>
              <a:gd name="T10" fmla="*/ 66 w 254"/>
              <a:gd name="T11" fmla="*/ 36 h 86"/>
              <a:gd name="T12" fmla="*/ 83 w 254"/>
              <a:gd name="T13" fmla="*/ 40 h 86"/>
              <a:gd name="T14" fmla="*/ 69 w 254"/>
              <a:gd name="T15" fmla="*/ 58 h 86"/>
              <a:gd name="T16" fmla="*/ 51 w 254"/>
              <a:gd name="T17" fmla="*/ 49 h 86"/>
              <a:gd name="T18" fmla="*/ 36 w 254"/>
              <a:gd name="T19" fmla="*/ 51 h 86"/>
              <a:gd name="T20" fmla="*/ 14 w 254"/>
              <a:gd name="T21" fmla="*/ 58 h 86"/>
              <a:gd name="T22" fmla="*/ 0 w 254"/>
              <a:gd name="T23" fmla="*/ 53 h 86"/>
              <a:gd name="T24" fmla="*/ 9 w 254"/>
              <a:gd name="T25" fmla="*/ 62 h 86"/>
              <a:gd name="T26" fmla="*/ 40 w 254"/>
              <a:gd name="T27" fmla="*/ 54 h 86"/>
              <a:gd name="T28" fmla="*/ 59 w 254"/>
              <a:gd name="T29" fmla="*/ 61 h 86"/>
              <a:gd name="T30" fmla="*/ 89 w 254"/>
              <a:gd name="T31" fmla="*/ 41 h 86"/>
              <a:gd name="T32" fmla="*/ 243 w 254"/>
              <a:gd name="T33" fmla="*/ 33 h 86"/>
              <a:gd name="T34" fmla="*/ 251 w 254"/>
              <a:gd name="T35" fmla="*/ 54 h 86"/>
              <a:gd name="T36" fmla="*/ 209 w 254"/>
              <a:gd name="T37" fmla="*/ 86 h 86"/>
              <a:gd name="T38" fmla="*/ 167 w 254"/>
              <a:gd name="T39" fmla="*/ 74 h 86"/>
              <a:gd name="T40" fmla="*/ 149 w 254"/>
              <a:gd name="T41" fmla="*/ 62 h 86"/>
              <a:gd name="T42" fmla="*/ 101 w 254"/>
              <a:gd name="T43" fmla="*/ 63 h 86"/>
              <a:gd name="T44" fmla="*/ 49 w 254"/>
              <a:gd name="T45" fmla="*/ 62 h 86"/>
              <a:gd name="T46" fmla="*/ 98 w 254"/>
              <a:gd name="T47" fmla="*/ 56 h 86"/>
              <a:gd name="T48" fmla="*/ 168 w 254"/>
              <a:gd name="T49" fmla="*/ 53 h 86"/>
              <a:gd name="T50" fmla="*/ 214 w 254"/>
              <a:gd name="T51" fmla="*/ 63 h 86"/>
              <a:gd name="T52" fmla="*/ 228 w 254"/>
              <a:gd name="T53" fmla="*/ 31 h 86"/>
              <a:gd name="T54" fmla="*/ 192 w 254"/>
              <a:gd name="T55" fmla="*/ 23 h 86"/>
              <a:gd name="T56" fmla="*/ 191 w 254"/>
              <a:gd name="T57" fmla="*/ 46 h 86"/>
              <a:gd name="T58" fmla="*/ 202 w 254"/>
              <a:gd name="T59" fmla="*/ 37 h 86"/>
              <a:gd name="T60" fmla="*/ 200 w 254"/>
              <a:gd name="T61" fmla="*/ 33 h 86"/>
              <a:gd name="T62" fmla="*/ 211 w 254"/>
              <a:gd name="T63" fmla="*/ 43 h 86"/>
              <a:gd name="T64" fmla="*/ 185 w 254"/>
              <a:gd name="T65" fmla="*/ 56 h 86"/>
              <a:gd name="T66" fmla="*/ 179 w 254"/>
              <a:gd name="T67" fmla="*/ 36 h 86"/>
              <a:gd name="T68" fmla="*/ 178 w 254"/>
              <a:gd name="T69" fmla="*/ 12 h 86"/>
              <a:gd name="T70" fmla="*/ 211 w 254"/>
              <a:gd name="T71" fmla="*/ 11 h 86"/>
              <a:gd name="T72" fmla="*/ 237 w 254"/>
              <a:gd name="T73" fmla="*/ 8 h 86"/>
              <a:gd name="T74" fmla="*/ 243 w 254"/>
              <a:gd name="T75" fmla="*/ 3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4" h="86">
                <a:moveTo>
                  <a:pt x="89" y="41"/>
                </a:moveTo>
                <a:cubicBezTo>
                  <a:pt x="88" y="31"/>
                  <a:pt x="74" y="24"/>
                  <a:pt x="64" y="31"/>
                </a:cubicBezTo>
                <a:cubicBezTo>
                  <a:pt x="54" y="38"/>
                  <a:pt x="58" y="48"/>
                  <a:pt x="60" y="50"/>
                </a:cubicBezTo>
                <a:cubicBezTo>
                  <a:pt x="63" y="53"/>
                  <a:pt x="71" y="54"/>
                  <a:pt x="71" y="47"/>
                </a:cubicBezTo>
                <a:cubicBezTo>
                  <a:pt x="70" y="42"/>
                  <a:pt x="64" y="45"/>
                  <a:pt x="64" y="45"/>
                </a:cubicBezTo>
                <a:cubicBezTo>
                  <a:pt x="64" y="45"/>
                  <a:pt x="60" y="41"/>
                  <a:pt x="66" y="36"/>
                </a:cubicBezTo>
                <a:cubicBezTo>
                  <a:pt x="73" y="31"/>
                  <a:pt x="81" y="35"/>
                  <a:pt x="83" y="40"/>
                </a:cubicBezTo>
                <a:cubicBezTo>
                  <a:pt x="84" y="46"/>
                  <a:pt x="84" y="54"/>
                  <a:pt x="69" y="58"/>
                </a:cubicBezTo>
                <a:cubicBezTo>
                  <a:pt x="53" y="58"/>
                  <a:pt x="51" y="49"/>
                  <a:pt x="51" y="49"/>
                </a:cubicBezTo>
                <a:cubicBezTo>
                  <a:pt x="47" y="54"/>
                  <a:pt x="43" y="50"/>
                  <a:pt x="36" y="51"/>
                </a:cubicBezTo>
                <a:cubicBezTo>
                  <a:pt x="30" y="51"/>
                  <a:pt x="20" y="56"/>
                  <a:pt x="14" y="58"/>
                </a:cubicBezTo>
                <a:cubicBezTo>
                  <a:pt x="7" y="60"/>
                  <a:pt x="0" y="53"/>
                  <a:pt x="0" y="53"/>
                </a:cubicBezTo>
                <a:cubicBezTo>
                  <a:pt x="0" y="53"/>
                  <a:pt x="2" y="59"/>
                  <a:pt x="9" y="62"/>
                </a:cubicBezTo>
                <a:cubicBezTo>
                  <a:pt x="18" y="64"/>
                  <a:pt x="33" y="54"/>
                  <a:pt x="40" y="54"/>
                </a:cubicBezTo>
                <a:cubicBezTo>
                  <a:pt x="46" y="54"/>
                  <a:pt x="59" y="61"/>
                  <a:pt x="59" y="61"/>
                </a:cubicBezTo>
                <a:cubicBezTo>
                  <a:pt x="81" y="68"/>
                  <a:pt x="91" y="52"/>
                  <a:pt x="89" y="41"/>
                </a:cubicBezTo>
                <a:close/>
                <a:moveTo>
                  <a:pt x="243" y="33"/>
                </a:moveTo>
                <a:cubicBezTo>
                  <a:pt x="243" y="33"/>
                  <a:pt x="254" y="43"/>
                  <a:pt x="251" y="54"/>
                </a:cubicBezTo>
                <a:cubicBezTo>
                  <a:pt x="248" y="66"/>
                  <a:pt x="230" y="86"/>
                  <a:pt x="209" y="86"/>
                </a:cubicBezTo>
                <a:cubicBezTo>
                  <a:pt x="189" y="86"/>
                  <a:pt x="174" y="80"/>
                  <a:pt x="167" y="74"/>
                </a:cubicBezTo>
                <a:cubicBezTo>
                  <a:pt x="149" y="62"/>
                  <a:pt x="149" y="62"/>
                  <a:pt x="149" y="62"/>
                </a:cubicBezTo>
                <a:cubicBezTo>
                  <a:pt x="149" y="62"/>
                  <a:pt x="131" y="48"/>
                  <a:pt x="101" y="63"/>
                </a:cubicBezTo>
                <a:cubicBezTo>
                  <a:pt x="71" y="79"/>
                  <a:pt x="54" y="64"/>
                  <a:pt x="49" y="62"/>
                </a:cubicBezTo>
                <a:cubicBezTo>
                  <a:pt x="49" y="62"/>
                  <a:pt x="71" y="75"/>
                  <a:pt x="98" y="56"/>
                </a:cubicBezTo>
                <a:cubicBezTo>
                  <a:pt x="127" y="35"/>
                  <a:pt x="142" y="39"/>
                  <a:pt x="168" y="53"/>
                </a:cubicBezTo>
                <a:cubicBezTo>
                  <a:pt x="195" y="68"/>
                  <a:pt x="203" y="66"/>
                  <a:pt x="214" y="63"/>
                </a:cubicBezTo>
                <a:cubicBezTo>
                  <a:pt x="225" y="60"/>
                  <a:pt x="235" y="47"/>
                  <a:pt x="228" y="31"/>
                </a:cubicBezTo>
                <a:cubicBezTo>
                  <a:pt x="221" y="15"/>
                  <a:pt x="199" y="15"/>
                  <a:pt x="192" y="23"/>
                </a:cubicBezTo>
                <a:cubicBezTo>
                  <a:pt x="186" y="31"/>
                  <a:pt x="185" y="40"/>
                  <a:pt x="191" y="46"/>
                </a:cubicBezTo>
                <a:cubicBezTo>
                  <a:pt x="198" y="52"/>
                  <a:pt x="205" y="44"/>
                  <a:pt x="202" y="37"/>
                </a:cubicBezTo>
                <a:cubicBezTo>
                  <a:pt x="202" y="37"/>
                  <a:pt x="200" y="34"/>
                  <a:pt x="200" y="33"/>
                </a:cubicBezTo>
                <a:cubicBezTo>
                  <a:pt x="200" y="34"/>
                  <a:pt x="211" y="37"/>
                  <a:pt x="211" y="43"/>
                </a:cubicBezTo>
                <a:cubicBezTo>
                  <a:pt x="210" y="55"/>
                  <a:pt x="198" y="64"/>
                  <a:pt x="185" y="56"/>
                </a:cubicBezTo>
                <a:cubicBezTo>
                  <a:pt x="173" y="49"/>
                  <a:pt x="179" y="36"/>
                  <a:pt x="179" y="36"/>
                </a:cubicBezTo>
                <a:cubicBezTo>
                  <a:pt x="179" y="36"/>
                  <a:pt x="167" y="23"/>
                  <a:pt x="178" y="12"/>
                </a:cubicBezTo>
                <a:cubicBezTo>
                  <a:pt x="191" y="1"/>
                  <a:pt x="206" y="8"/>
                  <a:pt x="211" y="11"/>
                </a:cubicBezTo>
                <a:cubicBezTo>
                  <a:pt x="211" y="11"/>
                  <a:pt x="221" y="0"/>
                  <a:pt x="237" y="8"/>
                </a:cubicBezTo>
                <a:cubicBezTo>
                  <a:pt x="250" y="18"/>
                  <a:pt x="243" y="33"/>
                  <a:pt x="243" y="33"/>
                </a:cubicBezTo>
                <a:close/>
              </a:path>
            </a:pathLst>
          </a:custGeom>
          <a:solidFill>
            <a:srgbClr val="A7ECF3">
              <a:alpha val="46000"/>
            </a:srgbClr>
          </a:solidFill>
          <a:ln w="1587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rgbClr val="C00000"/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sp>
        <p:nvSpPr>
          <p:cNvPr id="15" name="Freeform 5"/>
          <p:cNvSpPr>
            <a:spLocks noEditPoints="1"/>
          </p:cNvSpPr>
          <p:nvPr/>
        </p:nvSpPr>
        <p:spPr bwMode="auto">
          <a:xfrm flipH="1">
            <a:off x="7188438" y="1638737"/>
            <a:ext cx="1929924" cy="675314"/>
          </a:xfrm>
          <a:custGeom>
            <a:avLst/>
            <a:gdLst>
              <a:gd name="T0" fmla="*/ 89 w 254"/>
              <a:gd name="T1" fmla="*/ 41 h 86"/>
              <a:gd name="T2" fmla="*/ 64 w 254"/>
              <a:gd name="T3" fmla="*/ 31 h 86"/>
              <a:gd name="T4" fmla="*/ 60 w 254"/>
              <a:gd name="T5" fmla="*/ 50 h 86"/>
              <a:gd name="T6" fmla="*/ 71 w 254"/>
              <a:gd name="T7" fmla="*/ 47 h 86"/>
              <a:gd name="T8" fmla="*/ 64 w 254"/>
              <a:gd name="T9" fmla="*/ 45 h 86"/>
              <a:gd name="T10" fmla="*/ 66 w 254"/>
              <a:gd name="T11" fmla="*/ 36 h 86"/>
              <a:gd name="T12" fmla="*/ 83 w 254"/>
              <a:gd name="T13" fmla="*/ 40 h 86"/>
              <a:gd name="T14" fmla="*/ 69 w 254"/>
              <a:gd name="T15" fmla="*/ 58 h 86"/>
              <a:gd name="T16" fmla="*/ 51 w 254"/>
              <a:gd name="T17" fmla="*/ 49 h 86"/>
              <a:gd name="T18" fmla="*/ 36 w 254"/>
              <a:gd name="T19" fmla="*/ 51 h 86"/>
              <a:gd name="T20" fmla="*/ 14 w 254"/>
              <a:gd name="T21" fmla="*/ 58 h 86"/>
              <a:gd name="T22" fmla="*/ 0 w 254"/>
              <a:gd name="T23" fmla="*/ 53 h 86"/>
              <a:gd name="T24" fmla="*/ 9 w 254"/>
              <a:gd name="T25" fmla="*/ 62 h 86"/>
              <a:gd name="T26" fmla="*/ 40 w 254"/>
              <a:gd name="T27" fmla="*/ 54 h 86"/>
              <a:gd name="T28" fmla="*/ 59 w 254"/>
              <a:gd name="T29" fmla="*/ 61 h 86"/>
              <a:gd name="T30" fmla="*/ 89 w 254"/>
              <a:gd name="T31" fmla="*/ 41 h 86"/>
              <a:gd name="T32" fmla="*/ 243 w 254"/>
              <a:gd name="T33" fmla="*/ 33 h 86"/>
              <a:gd name="T34" fmla="*/ 251 w 254"/>
              <a:gd name="T35" fmla="*/ 54 h 86"/>
              <a:gd name="T36" fmla="*/ 209 w 254"/>
              <a:gd name="T37" fmla="*/ 86 h 86"/>
              <a:gd name="T38" fmla="*/ 167 w 254"/>
              <a:gd name="T39" fmla="*/ 74 h 86"/>
              <a:gd name="T40" fmla="*/ 149 w 254"/>
              <a:gd name="T41" fmla="*/ 62 h 86"/>
              <a:gd name="T42" fmla="*/ 101 w 254"/>
              <a:gd name="T43" fmla="*/ 63 h 86"/>
              <a:gd name="T44" fmla="*/ 49 w 254"/>
              <a:gd name="T45" fmla="*/ 62 h 86"/>
              <a:gd name="T46" fmla="*/ 98 w 254"/>
              <a:gd name="T47" fmla="*/ 56 h 86"/>
              <a:gd name="T48" fmla="*/ 168 w 254"/>
              <a:gd name="T49" fmla="*/ 53 h 86"/>
              <a:gd name="T50" fmla="*/ 214 w 254"/>
              <a:gd name="T51" fmla="*/ 63 h 86"/>
              <a:gd name="T52" fmla="*/ 228 w 254"/>
              <a:gd name="T53" fmla="*/ 31 h 86"/>
              <a:gd name="T54" fmla="*/ 192 w 254"/>
              <a:gd name="T55" fmla="*/ 23 h 86"/>
              <a:gd name="T56" fmla="*/ 191 w 254"/>
              <a:gd name="T57" fmla="*/ 46 h 86"/>
              <a:gd name="T58" fmla="*/ 202 w 254"/>
              <a:gd name="T59" fmla="*/ 37 h 86"/>
              <a:gd name="T60" fmla="*/ 200 w 254"/>
              <a:gd name="T61" fmla="*/ 33 h 86"/>
              <a:gd name="T62" fmla="*/ 211 w 254"/>
              <a:gd name="T63" fmla="*/ 43 h 86"/>
              <a:gd name="T64" fmla="*/ 185 w 254"/>
              <a:gd name="T65" fmla="*/ 56 h 86"/>
              <a:gd name="T66" fmla="*/ 179 w 254"/>
              <a:gd name="T67" fmla="*/ 36 h 86"/>
              <a:gd name="T68" fmla="*/ 178 w 254"/>
              <a:gd name="T69" fmla="*/ 12 h 86"/>
              <a:gd name="T70" fmla="*/ 211 w 254"/>
              <a:gd name="T71" fmla="*/ 11 h 86"/>
              <a:gd name="T72" fmla="*/ 237 w 254"/>
              <a:gd name="T73" fmla="*/ 8 h 86"/>
              <a:gd name="T74" fmla="*/ 243 w 254"/>
              <a:gd name="T75" fmla="*/ 3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4" h="86">
                <a:moveTo>
                  <a:pt x="89" y="41"/>
                </a:moveTo>
                <a:cubicBezTo>
                  <a:pt x="88" y="31"/>
                  <a:pt x="74" y="24"/>
                  <a:pt x="64" y="31"/>
                </a:cubicBezTo>
                <a:cubicBezTo>
                  <a:pt x="54" y="38"/>
                  <a:pt x="58" y="48"/>
                  <a:pt x="60" y="50"/>
                </a:cubicBezTo>
                <a:cubicBezTo>
                  <a:pt x="63" y="53"/>
                  <a:pt x="71" y="54"/>
                  <a:pt x="71" y="47"/>
                </a:cubicBezTo>
                <a:cubicBezTo>
                  <a:pt x="70" y="42"/>
                  <a:pt x="64" y="45"/>
                  <a:pt x="64" y="45"/>
                </a:cubicBezTo>
                <a:cubicBezTo>
                  <a:pt x="64" y="45"/>
                  <a:pt x="60" y="41"/>
                  <a:pt x="66" y="36"/>
                </a:cubicBezTo>
                <a:cubicBezTo>
                  <a:pt x="73" y="31"/>
                  <a:pt x="81" y="35"/>
                  <a:pt x="83" y="40"/>
                </a:cubicBezTo>
                <a:cubicBezTo>
                  <a:pt x="84" y="46"/>
                  <a:pt x="84" y="54"/>
                  <a:pt x="69" y="58"/>
                </a:cubicBezTo>
                <a:cubicBezTo>
                  <a:pt x="53" y="58"/>
                  <a:pt x="51" y="49"/>
                  <a:pt x="51" y="49"/>
                </a:cubicBezTo>
                <a:cubicBezTo>
                  <a:pt x="47" y="54"/>
                  <a:pt x="43" y="50"/>
                  <a:pt x="36" y="51"/>
                </a:cubicBezTo>
                <a:cubicBezTo>
                  <a:pt x="30" y="51"/>
                  <a:pt x="20" y="56"/>
                  <a:pt x="14" y="58"/>
                </a:cubicBezTo>
                <a:cubicBezTo>
                  <a:pt x="7" y="60"/>
                  <a:pt x="0" y="53"/>
                  <a:pt x="0" y="53"/>
                </a:cubicBezTo>
                <a:cubicBezTo>
                  <a:pt x="0" y="53"/>
                  <a:pt x="2" y="59"/>
                  <a:pt x="9" y="62"/>
                </a:cubicBezTo>
                <a:cubicBezTo>
                  <a:pt x="18" y="64"/>
                  <a:pt x="33" y="54"/>
                  <a:pt x="40" y="54"/>
                </a:cubicBezTo>
                <a:cubicBezTo>
                  <a:pt x="46" y="54"/>
                  <a:pt x="59" y="61"/>
                  <a:pt x="59" y="61"/>
                </a:cubicBezTo>
                <a:cubicBezTo>
                  <a:pt x="81" y="68"/>
                  <a:pt x="91" y="52"/>
                  <a:pt x="89" y="41"/>
                </a:cubicBezTo>
                <a:close/>
                <a:moveTo>
                  <a:pt x="243" y="33"/>
                </a:moveTo>
                <a:cubicBezTo>
                  <a:pt x="243" y="33"/>
                  <a:pt x="254" y="43"/>
                  <a:pt x="251" y="54"/>
                </a:cubicBezTo>
                <a:cubicBezTo>
                  <a:pt x="248" y="66"/>
                  <a:pt x="230" y="86"/>
                  <a:pt x="209" y="86"/>
                </a:cubicBezTo>
                <a:cubicBezTo>
                  <a:pt x="189" y="86"/>
                  <a:pt x="174" y="80"/>
                  <a:pt x="167" y="74"/>
                </a:cubicBezTo>
                <a:cubicBezTo>
                  <a:pt x="149" y="62"/>
                  <a:pt x="149" y="62"/>
                  <a:pt x="149" y="62"/>
                </a:cubicBezTo>
                <a:cubicBezTo>
                  <a:pt x="149" y="62"/>
                  <a:pt x="131" y="48"/>
                  <a:pt x="101" y="63"/>
                </a:cubicBezTo>
                <a:cubicBezTo>
                  <a:pt x="71" y="79"/>
                  <a:pt x="54" y="64"/>
                  <a:pt x="49" y="62"/>
                </a:cubicBezTo>
                <a:cubicBezTo>
                  <a:pt x="49" y="62"/>
                  <a:pt x="71" y="75"/>
                  <a:pt x="98" y="56"/>
                </a:cubicBezTo>
                <a:cubicBezTo>
                  <a:pt x="127" y="35"/>
                  <a:pt x="142" y="39"/>
                  <a:pt x="168" y="53"/>
                </a:cubicBezTo>
                <a:cubicBezTo>
                  <a:pt x="195" y="68"/>
                  <a:pt x="203" y="66"/>
                  <a:pt x="214" y="63"/>
                </a:cubicBezTo>
                <a:cubicBezTo>
                  <a:pt x="225" y="60"/>
                  <a:pt x="235" y="47"/>
                  <a:pt x="228" y="31"/>
                </a:cubicBezTo>
                <a:cubicBezTo>
                  <a:pt x="221" y="15"/>
                  <a:pt x="199" y="15"/>
                  <a:pt x="192" y="23"/>
                </a:cubicBezTo>
                <a:cubicBezTo>
                  <a:pt x="186" y="31"/>
                  <a:pt x="185" y="40"/>
                  <a:pt x="191" y="46"/>
                </a:cubicBezTo>
                <a:cubicBezTo>
                  <a:pt x="198" y="52"/>
                  <a:pt x="205" y="44"/>
                  <a:pt x="202" y="37"/>
                </a:cubicBezTo>
                <a:cubicBezTo>
                  <a:pt x="202" y="37"/>
                  <a:pt x="200" y="34"/>
                  <a:pt x="200" y="33"/>
                </a:cubicBezTo>
                <a:cubicBezTo>
                  <a:pt x="200" y="34"/>
                  <a:pt x="211" y="37"/>
                  <a:pt x="211" y="43"/>
                </a:cubicBezTo>
                <a:cubicBezTo>
                  <a:pt x="210" y="55"/>
                  <a:pt x="198" y="64"/>
                  <a:pt x="185" y="56"/>
                </a:cubicBezTo>
                <a:cubicBezTo>
                  <a:pt x="173" y="49"/>
                  <a:pt x="179" y="36"/>
                  <a:pt x="179" y="36"/>
                </a:cubicBezTo>
                <a:cubicBezTo>
                  <a:pt x="179" y="36"/>
                  <a:pt x="167" y="23"/>
                  <a:pt x="178" y="12"/>
                </a:cubicBezTo>
                <a:cubicBezTo>
                  <a:pt x="191" y="1"/>
                  <a:pt x="206" y="8"/>
                  <a:pt x="211" y="11"/>
                </a:cubicBezTo>
                <a:cubicBezTo>
                  <a:pt x="211" y="11"/>
                  <a:pt x="221" y="0"/>
                  <a:pt x="237" y="8"/>
                </a:cubicBezTo>
                <a:cubicBezTo>
                  <a:pt x="250" y="18"/>
                  <a:pt x="243" y="33"/>
                  <a:pt x="243" y="33"/>
                </a:cubicBezTo>
                <a:close/>
              </a:path>
            </a:pathLst>
          </a:custGeom>
          <a:solidFill>
            <a:srgbClr val="A7ECF3">
              <a:alpha val="46000"/>
            </a:srgbClr>
          </a:solidFill>
          <a:ln w="1587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rgbClr val="C00000"/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84798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9" name="图片 8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11" name="椭圆 10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3" name="矩形 12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51201"/>
          <p:cNvSpPr>
            <a:spLocks noGrp="1"/>
          </p:cNvSpPr>
          <p:nvPr/>
        </p:nvSpPr>
        <p:spPr>
          <a:xfrm>
            <a:off x="7833519" y="4882793"/>
            <a:ext cx="3072129" cy="5032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太平歌词</a:t>
            </a:r>
            <a:r>
              <a:rPr lang="zh-CN" altLang="en-US" sz="40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 </a:t>
            </a:r>
          </a:p>
        </p:txBody>
      </p:sp>
      <p:sp>
        <p:nvSpPr>
          <p:cNvPr id="3" name="文本占位符 51202"/>
          <p:cNvSpPr>
            <a:spLocks noGrp="1"/>
          </p:cNvSpPr>
          <p:nvPr/>
        </p:nvSpPr>
        <p:spPr>
          <a:xfrm>
            <a:off x="825976" y="914121"/>
            <a:ext cx="6077744" cy="510726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8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太平歌词演唱者，手持木</a:t>
            </a:r>
            <a:r>
              <a:rPr lang="en-US" altLang="zh-CN" sz="18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(</a:t>
            </a:r>
            <a:r>
              <a:rPr lang="zh-CN" altLang="en-US" sz="18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按：应是“竹”</a:t>
            </a:r>
            <a:r>
              <a:rPr lang="en-US" altLang="zh-CN" sz="18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)</a:t>
            </a:r>
            <a:r>
              <a:rPr lang="zh-CN" altLang="en-US" sz="18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板两块，用指合拍，词句多为警世规善的词句，歌韵多婉转。”该书又说：“据该行老辈人云：太平歌词之名，顺治年间已有之，故宫岔曲中，已有太平歌词之名称</a:t>
            </a:r>
            <a:r>
              <a:rPr lang="en-US" altLang="zh-CN" sz="18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……”</a:t>
            </a:r>
            <a:r>
              <a:rPr lang="zh-CN" altLang="en-US" sz="18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从穷不怕（朱绍文）在天桥地场上演出时开始，太平歌词被相声艺人引入“唱”活，北京解放以前表演相声的演员都必须会唱太平歌词。相声在明地演出时，于正式开演前或演出中加演。演唱时把二寸半长，一寸半宽的两块竹板（行话 “玉子”），在左手手心，运用手指、腕子的击打、颤动，能奏出轻重点和连环点，比较悦耳动听。唱词基本上是一韵到底的七字句，最初的唱法是每句前四个字是说，后三个字才演唱押韵。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18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                                     ——</a:t>
            </a:r>
            <a:r>
              <a:rPr lang="zh-CN" altLang="en-US" sz="18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张次溪在</a:t>
            </a:r>
            <a:r>
              <a:rPr lang="en-US" altLang="zh-CN" sz="18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sz="18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人民首都的天桥</a:t>
            </a:r>
            <a:r>
              <a:rPr lang="en-US" altLang="zh-CN" sz="18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 </a:t>
            </a:r>
          </a:p>
        </p:txBody>
      </p:sp>
      <p:pic>
        <p:nvPicPr>
          <p:cNvPr id="4" name="图片 3" descr="%TODK]0TW(K3ZB%RB9}JJYN"/>
          <p:cNvPicPr>
            <a:picLocks noChangeAspect="1"/>
          </p:cNvPicPr>
          <p:nvPr/>
        </p:nvPicPr>
        <p:blipFill rotWithShape="1">
          <a:blip r:embed="rId7"/>
          <a:srcRect l="14845" r="14845"/>
          <a:stretch/>
        </p:blipFill>
        <p:spPr>
          <a:xfrm>
            <a:off x="7683818" y="1358860"/>
            <a:ext cx="3371533" cy="3371533"/>
          </a:xfrm>
          <a:prstGeom prst="ellipse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748824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未标题-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100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srcRect l="5096" t="79031" r="41419" b="7501"/>
          <a:stretch/>
        </p:blipFill>
        <p:spPr>
          <a:xfrm>
            <a:off x="-135862" y="4681972"/>
            <a:ext cx="7889409" cy="111748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618601" y="488139"/>
            <a:ext cx="5098517" cy="6019101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2667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84758" y="5240712"/>
            <a:ext cx="1745282" cy="174528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7724" y="-141494"/>
            <a:ext cx="1745281" cy="1745281"/>
          </a:xfrm>
          <a:prstGeom prst="rect">
            <a:avLst/>
          </a:prstGeom>
        </p:spPr>
      </p:pic>
      <p:pic>
        <p:nvPicPr>
          <p:cNvPr id="10" name="图片 9" descr="未标题-1"/>
          <p:cNvPicPr>
            <a:picLocks noChangeAspect="1"/>
          </p:cNvPicPr>
          <p:nvPr/>
        </p:nvPicPr>
        <p:blipFill rotWithShape="1">
          <a:blip r:embed="rId5"/>
          <a:srcRect t="7402" r="46419" b="54349"/>
          <a:stretch/>
        </p:blipFill>
        <p:spPr>
          <a:xfrm>
            <a:off x="5758732" y="513460"/>
            <a:ext cx="2339142" cy="939273"/>
          </a:xfrm>
          <a:prstGeom prst="rect">
            <a:avLst/>
          </a:prstGeom>
        </p:spPr>
      </p:pic>
      <p:sp>
        <p:nvSpPr>
          <p:cNvPr id="11" name="椭圆 10"/>
          <p:cNvSpPr/>
          <p:nvPr/>
        </p:nvSpPr>
        <p:spPr>
          <a:xfrm>
            <a:off x="1875871" y="5976781"/>
            <a:ext cx="3865944" cy="746567"/>
          </a:xfrm>
          <a:prstGeom prst="ellipse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56" y="-1377523"/>
            <a:ext cx="7520790" cy="752079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922" y="4149758"/>
            <a:ext cx="2904801" cy="23456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直角三角形 13"/>
          <p:cNvSpPr/>
          <p:nvPr/>
        </p:nvSpPr>
        <p:spPr>
          <a:xfrm rot="16200000" flipH="1">
            <a:off x="5626731" y="5532286"/>
            <a:ext cx="727948" cy="1221963"/>
          </a:xfrm>
          <a:prstGeom prst="rtTriangle">
            <a:avLst/>
          </a:prstGeom>
          <a:solidFill>
            <a:schemeClr val="tx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889977" y="480587"/>
            <a:ext cx="195438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dirty="0">
                <a:solidFill>
                  <a:srgbClr val="C00000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壹</a:t>
            </a:r>
          </a:p>
        </p:txBody>
      </p:sp>
      <p:sp>
        <p:nvSpPr>
          <p:cNvPr id="3" name="矩形 2"/>
          <p:cNvSpPr/>
          <p:nvPr/>
        </p:nvSpPr>
        <p:spPr>
          <a:xfrm>
            <a:off x="8527057" y="861751"/>
            <a:ext cx="1200329" cy="5170646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6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基本功之</a:t>
            </a:r>
            <a:r>
              <a:rPr lang="en-US" altLang="zh-CN" sz="6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—</a:t>
            </a:r>
            <a:r>
              <a:rPr lang="zh-CN" altLang="en-US" sz="6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说</a:t>
            </a:r>
          </a:p>
        </p:txBody>
      </p:sp>
    </p:spTree>
    <p:extLst>
      <p:ext uri="{BB962C8B-B14F-4D97-AF65-F5344CB8AC3E}">
        <p14:creationId xmlns:p14="http://schemas.microsoft.com/office/powerpoint/2010/main" val="27145083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10" name="图片 9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12" name="椭圆 11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4" name="矩形 13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占位符 62466"/>
          <p:cNvSpPr>
            <a:spLocks noGrp="1"/>
          </p:cNvSpPr>
          <p:nvPr/>
        </p:nvSpPr>
        <p:spPr>
          <a:xfrm>
            <a:off x="3901440" y="1720452"/>
            <a:ext cx="7467600" cy="291385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数来宝又名顺口溜、溜口辙、练子嘴，流行于中国南北各地。本来是流落于民间的乞丐要钱的一种手段，他们用两个牛胯骨（内行叫“合扇”）上面拴有十三个小铃铛（俗称十三太保），头上有两个红缨，敲打着念自己编的词向商号要钱。由于艺人把商店经营的货品夸赞得丰富精美，“数”得仿佛“来”</a:t>
            </a: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(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增添</a:t>
            </a: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)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了“宝”，因而得名。 数来宝艺人凭借广泛的生活知识，见景生情，即兴编唱，有的还能讲今比古，引经据典，夹叙夹议，积累了一些固定的套子词。 </a:t>
            </a:r>
          </a:p>
        </p:txBody>
      </p:sp>
      <p:pic>
        <p:nvPicPr>
          <p:cNvPr id="4" name="图片 3" descr="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997" y="1961590"/>
            <a:ext cx="2934823" cy="2934820"/>
          </a:xfrm>
          <a:prstGeom prst="ellipse">
            <a:avLst/>
          </a:prstGeom>
        </p:spPr>
      </p:pic>
      <p:sp>
        <p:nvSpPr>
          <p:cNvPr id="5" name="标题 51201"/>
          <p:cNvSpPr>
            <a:spLocks noGrp="1"/>
          </p:cNvSpPr>
          <p:nvPr/>
        </p:nvSpPr>
        <p:spPr>
          <a:xfrm>
            <a:off x="708046" y="2903061"/>
            <a:ext cx="2822723" cy="769779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000" b="1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数来宝 </a:t>
            </a:r>
          </a:p>
        </p:txBody>
      </p:sp>
    </p:spTree>
    <p:extLst>
      <p:ext uri="{BB962C8B-B14F-4D97-AF65-F5344CB8AC3E}">
        <p14:creationId xmlns:p14="http://schemas.microsoft.com/office/powerpoint/2010/main" val="28855832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10" name="图片 9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12" name="椭圆 11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4" name="矩形 13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Nipic_4208241_20200331165657353085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7737" y="1844040"/>
            <a:ext cx="10300859" cy="2197500"/>
          </a:xfrm>
          <a:prstGeom prst="rect">
            <a:avLst/>
          </a:prstGeom>
        </p:spPr>
      </p:pic>
      <p:sp>
        <p:nvSpPr>
          <p:cNvPr id="2" name="标题 64513"/>
          <p:cNvSpPr>
            <a:spLocks noGrp="1"/>
          </p:cNvSpPr>
          <p:nvPr/>
        </p:nvSpPr>
        <p:spPr>
          <a:xfrm>
            <a:off x="1981200" y="1040765"/>
            <a:ext cx="8229600" cy="6334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b="1" dirty="0">
                <a:solidFill>
                  <a:schemeClr val="bg1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发  四  喜</a:t>
            </a:r>
            <a:r>
              <a:rPr lang="zh-CN" altLang="en-US" sz="4000" dirty="0">
                <a:solidFill>
                  <a:schemeClr val="bg1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 </a:t>
            </a:r>
          </a:p>
        </p:txBody>
      </p:sp>
      <p:sp>
        <p:nvSpPr>
          <p:cNvPr id="3" name="文本占位符 64514"/>
          <p:cNvSpPr>
            <a:spLocks noGrp="1"/>
          </p:cNvSpPr>
          <p:nvPr/>
        </p:nvSpPr>
        <p:spPr>
          <a:xfrm>
            <a:off x="972503" y="4191952"/>
            <a:ext cx="10271760" cy="140112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发四喜</a:t>
            </a: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,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十不闲的一种，就是在剧场演出的相声演员在节目表演之前</a:t>
            </a: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,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所有的演员都要到台上来唱这么一段</a:t>
            </a: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.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顾名思义</a:t>
            </a: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,"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发四喜</a:t>
            </a:r>
            <a:r>
              <a:rPr lang="en-US" altLang="zh-CN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"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唱的是福，禄，寿，喜四小段，每小段四句。伴奏的主要乐器有小鼓，锣。</a:t>
            </a:r>
            <a:endParaRPr lang="zh-CN" altLang="en-US" dirty="0">
              <a:solidFill>
                <a:schemeClr val="bg1"/>
              </a:solidFill>
              <a:latin typeface="阿里巴巴普惠体 L" panose="00020600040101010101" pitchFamily="18" charset="-122"/>
              <a:ea typeface="阿里巴巴普惠体 L" panose="00020600040101010101" pitchFamily="18" charset="-122"/>
              <a:cs typeface="阿里巴巴普惠体 L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80003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63" y="-1022331"/>
            <a:ext cx="7519246" cy="7519246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1875871" y="5976781"/>
            <a:ext cx="3865944" cy="746567"/>
          </a:xfrm>
          <a:prstGeom prst="ellipse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 rot="19263742">
            <a:off x="836717" y="1564825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dirty="0">
                <a:solidFill>
                  <a:srgbClr val="C00000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说</a:t>
            </a:r>
          </a:p>
        </p:txBody>
      </p:sp>
      <p:sp>
        <p:nvSpPr>
          <p:cNvPr id="12" name="文本框 11"/>
          <p:cNvSpPr txBox="1"/>
          <p:nvPr/>
        </p:nvSpPr>
        <p:spPr>
          <a:xfrm rot="20170704">
            <a:off x="2067220" y="733541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dirty="0">
                <a:solidFill>
                  <a:srgbClr val="C00000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学</a:t>
            </a:r>
          </a:p>
        </p:txBody>
      </p:sp>
      <p:sp>
        <p:nvSpPr>
          <p:cNvPr id="13" name="文本框 12"/>
          <p:cNvSpPr txBox="1"/>
          <p:nvPr/>
        </p:nvSpPr>
        <p:spPr>
          <a:xfrm rot="1048727">
            <a:off x="3766811" y="669024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dirty="0">
                <a:solidFill>
                  <a:srgbClr val="C00000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逗</a:t>
            </a:r>
          </a:p>
        </p:txBody>
      </p:sp>
      <p:sp>
        <p:nvSpPr>
          <p:cNvPr id="14" name="文本框 13"/>
          <p:cNvSpPr txBox="1"/>
          <p:nvPr/>
        </p:nvSpPr>
        <p:spPr>
          <a:xfrm rot="2954779">
            <a:off x="5165195" y="1635799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dirty="0">
                <a:solidFill>
                  <a:srgbClr val="C00000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唱</a:t>
            </a:r>
          </a:p>
        </p:txBody>
      </p:sp>
      <p:pic>
        <p:nvPicPr>
          <p:cNvPr id="15" name="图片 14" descr="未标题-1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100000"/>
                    </a14:imgEffect>
                    <a14:imgEffect>
                      <a14:brightnessContrast bright="36000"/>
                    </a14:imgEffect>
                  </a14:imgLayer>
                </a14:imgProps>
              </a:ext>
            </a:extLst>
          </a:blip>
          <a:srcRect l="5096" t="79031" r="41419" b="7501"/>
          <a:stretch/>
        </p:blipFill>
        <p:spPr>
          <a:xfrm>
            <a:off x="-135862" y="4681972"/>
            <a:ext cx="7889409" cy="111748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397" y="4101603"/>
            <a:ext cx="3198611" cy="25828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矩形 16"/>
          <p:cNvSpPr/>
          <p:nvPr/>
        </p:nvSpPr>
        <p:spPr>
          <a:xfrm>
            <a:off x="7926543" y="477743"/>
            <a:ext cx="3057777" cy="5586897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698500" dist="330200" dir="2700000" algn="tl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8390155" y="1384518"/>
            <a:ext cx="2308324" cy="3631763"/>
          </a:xfrm>
          <a:prstGeom prst="rect">
            <a:avLst/>
          </a:prstGeom>
          <a:noFill/>
          <a:effectLst>
            <a:outerShdw blurRad="50800" dist="1778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rtlCol="0">
            <a:spAutoFit/>
          </a:bodyPr>
          <a:lstStyle/>
          <a:p>
            <a:r>
              <a:rPr lang="zh-CN" altLang="en-US" sz="138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结束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0407831" y="990600"/>
            <a:ext cx="492443" cy="199028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汇报人</a:t>
            </a:r>
            <a:r>
              <a:rPr lang="en-US" altLang="zh-CN" sz="2000" dirty="0" smtClean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: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优</a:t>
            </a:r>
            <a:r>
              <a:rPr lang="zh-CN" altLang="en-US" sz="2000" dirty="0" smtClean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品</a:t>
            </a:r>
            <a:r>
              <a:rPr lang="en-US" altLang="zh-CN" sz="2000" dirty="0" smtClean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PPT</a:t>
            </a:r>
            <a:endParaRPr lang="zh-CN" altLang="en-US" sz="2000" dirty="0">
              <a:solidFill>
                <a:schemeClr val="bg1"/>
              </a:solidFill>
              <a:latin typeface="阿里巴巴普惠体 L" panose="00020600040101010101" pitchFamily="18" charset="-122"/>
              <a:ea typeface="阿里巴巴普惠体 L" panose="00020600040101010101" pitchFamily="18" charset="-122"/>
              <a:cs typeface="阿里巴巴普惠体 L" panose="00020600040101010101" pitchFamily="18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188407" y="2964858"/>
            <a:ext cx="492443" cy="21441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smtClean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相声</a:t>
            </a:r>
            <a:r>
              <a:rPr lang="zh-CN" altLang="en-US" sz="200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艺术</a:t>
            </a:r>
            <a:r>
              <a:rPr lang="zh-CN" altLang="en-US" sz="2000" smtClean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知识</a:t>
            </a:r>
            <a:r>
              <a:rPr lang="zh-CN" altLang="en-US" sz="20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介绍</a:t>
            </a:r>
          </a:p>
        </p:txBody>
      </p:sp>
      <p:pic>
        <p:nvPicPr>
          <p:cNvPr id="26" name="图片 25" descr="未标题-1"/>
          <p:cNvPicPr>
            <a:picLocks noChangeAspect="1"/>
          </p:cNvPicPr>
          <p:nvPr/>
        </p:nvPicPr>
        <p:blipFill rotWithShape="1">
          <a:blip r:embed="rId6"/>
          <a:srcRect l="63519" t="47037" b="27643"/>
          <a:stretch/>
        </p:blipFill>
        <p:spPr>
          <a:xfrm flipH="1">
            <a:off x="6687710" y="5108179"/>
            <a:ext cx="2284074" cy="891718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27" name="图片 26" descr="未标题-1"/>
          <p:cNvPicPr>
            <a:picLocks noChangeAspect="1"/>
          </p:cNvPicPr>
          <p:nvPr/>
        </p:nvPicPr>
        <p:blipFill rotWithShape="1">
          <a:blip r:embed="rId6"/>
          <a:srcRect l="67575" t="11690" b="67838"/>
          <a:stretch/>
        </p:blipFill>
        <p:spPr>
          <a:xfrm>
            <a:off x="9418976" y="157458"/>
            <a:ext cx="2903816" cy="1031262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443336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731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22" name="图片 21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24" name="椭圆 23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5" name="图片 24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6" name="矩形 25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334631" y="2946234"/>
            <a:ext cx="46180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</a:rPr>
              <a:t>因此，说是重头戏，相声的主体就是说，具体来看，相声里的笑话、包袱、灯谜、绕口令等都是说的范围。</a:t>
            </a:r>
          </a:p>
        </p:txBody>
      </p:sp>
      <p:pic>
        <p:nvPicPr>
          <p:cNvPr id="6" name="图片 5" descr="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24578" y="1577799"/>
            <a:ext cx="1717853" cy="1717852"/>
          </a:xfrm>
          <a:prstGeom prst="ellipse">
            <a:avLst/>
          </a:prstGeom>
        </p:spPr>
      </p:pic>
      <p:pic>
        <p:nvPicPr>
          <p:cNvPr id="7" name="图片 6" descr="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5867" y="1577799"/>
            <a:ext cx="1717853" cy="1717852"/>
          </a:xfrm>
          <a:prstGeom prst="ellipse">
            <a:avLst/>
          </a:prstGeom>
        </p:spPr>
      </p:pic>
      <p:pic>
        <p:nvPicPr>
          <p:cNvPr id="8" name="图片 7" descr="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24578" y="3577671"/>
            <a:ext cx="1717853" cy="1717852"/>
          </a:xfrm>
          <a:prstGeom prst="ellipse">
            <a:avLst/>
          </a:prstGeom>
        </p:spPr>
      </p:pic>
      <p:pic>
        <p:nvPicPr>
          <p:cNvPr id="9" name="图片 8" descr="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5867" y="3577671"/>
            <a:ext cx="1717853" cy="1717852"/>
          </a:xfrm>
          <a:prstGeom prst="ellipse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7244177" y="2121029"/>
            <a:ext cx="8867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“说”</a:t>
            </a:r>
          </a:p>
        </p:txBody>
      </p:sp>
      <p:pic>
        <p:nvPicPr>
          <p:cNvPr id="12" name="图片 11" descr="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5866" y="1577799"/>
            <a:ext cx="1717853" cy="1717852"/>
          </a:xfrm>
          <a:prstGeom prst="ellipse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9371760" y="2069601"/>
            <a:ext cx="8867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“批”</a:t>
            </a:r>
          </a:p>
        </p:txBody>
      </p:sp>
      <p:sp>
        <p:nvSpPr>
          <p:cNvPr id="14" name="矩形 13"/>
          <p:cNvSpPr/>
          <p:nvPr/>
        </p:nvSpPr>
        <p:spPr>
          <a:xfrm>
            <a:off x="7240113" y="4110297"/>
            <a:ext cx="8867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“念”</a:t>
            </a:r>
          </a:p>
        </p:txBody>
      </p:sp>
      <p:sp>
        <p:nvSpPr>
          <p:cNvPr id="15" name="矩形 14"/>
          <p:cNvSpPr/>
          <p:nvPr/>
        </p:nvSpPr>
        <p:spPr>
          <a:xfrm>
            <a:off x="9437793" y="4110296"/>
            <a:ext cx="8867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“讲”</a:t>
            </a:r>
          </a:p>
        </p:txBody>
      </p:sp>
      <p:sp>
        <p:nvSpPr>
          <p:cNvPr id="16" name="矩形 15"/>
          <p:cNvSpPr/>
          <p:nvPr/>
        </p:nvSpPr>
        <p:spPr>
          <a:xfrm>
            <a:off x="637530" y="2059474"/>
            <a:ext cx="62529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相声，是语言类的曲艺式</a:t>
            </a:r>
          </a:p>
        </p:txBody>
      </p:sp>
      <p:sp>
        <p:nvSpPr>
          <p:cNvPr id="17" name="矩形 16"/>
          <p:cNvSpPr/>
          <p:nvPr/>
        </p:nvSpPr>
        <p:spPr>
          <a:xfrm>
            <a:off x="1128352" y="4457853"/>
            <a:ext cx="50938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</a:rPr>
              <a:t> “说”</a:t>
            </a:r>
            <a:r>
              <a:rPr lang="en-US" altLang="zh-CN" sz="2000" dirty="0">
                <a:solidFill>
                  <a:schemeClr val="bg1"/>
                </a:solidFill>
              </a:rPr>
              <a:t>——</a:t>
            </a:r>
            <a:r>
              <a:rPr lang="zh-CN" altLang="en-US" sz="2000" dirty="0">
                <a:solidFill>
                  <a:schemeClr val="bg1"/>
                </a:solidFill>
              </a:rPr>
              <a:t>包括“说”、“批”、“念”、“讲”四种手法</a:t>
            </a:r>
          </a:p>
        </p:txBody>
      </p:sp>
    </p:spTree>
    <p:extLst>
      <p:ext uri="{BB962C8B-B14F-4D97-AF65-F5344CB8AC3E}">
        <p14:creationId xmlns:p14="http://schemas.microsoft.com/office/powerpoint/2010/main" val="2650066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10" name="图片 9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12" name="椭圆 11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4" name="矩形 13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947737" y="2201530"/>
            <a:ext cx="2454941" cy="2454940"/>
            <a:chOff x="6824577" y="1577799"/>
            <a:chExt cx="1717853" cy="1717852"/>
          </a:xfrm>
        </p:grpSpPr>
        <p:pic>
          <p:nvPicPr>
            <p:cNvPr id="2" name="图片 1" descr="3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24577" y="1577799"/>
              <a:ext cx="1717853" cy="1717852"/>
            </a:xfrm>
            <a:prstGeom prst="ellipse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7204422" y="2037421"/>
              <a:ext cx="958162" cy="6461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dirty="0">
                  <a:solidFill>
                    <a:srgbClr val="A7ECF3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“说”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3973614" y="2442867"/>
            <a:ext cx="72706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指吟诗、对对联、猜谜语、解字意、绕口令、反正话、颠倒话、歇后语、俏皮话、短笑话、趣闻轶事等。</a:t>
            </a:r>
            <a:endParaRPr lang="en-US" altLang="zh-CN" sz="2400" dirty="0">
              <a:solidFill>
                <a:schemeClr val="bg1"/>
              </a:solidFill>
              <a:latin typeface="阿里巴巴普惠体 L" panose="00020600040101010101" pitchFamily="18" charset="-122"/>
              <a:ea typeface="阿里巴巴普惠体 L" panose="00020600040101010101" pitchFamily="18" charset="-122"/>
              <a:cs typeface="阿里巴巴普惠体 L" panose="00020600040101010101" pitchFamily="18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曲目主要有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熬柿子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、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五星楼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、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天王庙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等。</a:t>
            </a:r>
          </a:p>
        </p:txBody>
      </p:sp>
    </p:spTree>
    <p:extLst>
      <p:ext uri="{BB962C8B-B14F-4D97-AF65-F5344CB8AC3E}">
        <p14:creationId xmlns:p14="http://schemas.microsoft.com/office/powerpoint/2010/main" val="1866379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10" name="图片 9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12" name="椭圆 11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4" name="矩形 13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947738" y="2201530"/>
            <a:ext cx="2454941" cy="2454940"/>
            <a:chOff x="6824578" y="1577799"/>
            <a:chExt cx="1717853" cy="1717852"/>
          </a:xfrm>
        </p:grpSpPr>
        <p:pic>
          <p:nvPicPr>
            <p:cNvPr id="3" name="图片 2" descr="3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24578" y="1577799"/>
              <a:ext cx="1717853" cy="1717852"/>
            </a:xfrm>
            <a:prstGeom prst="ellipse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6892028" y="2113673"/>
              <a:ext cx="1582952" cy="6461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dirty="0">
                  <a:solidFill>
                    <a:srgbClr val="A7ECF3"/>
                  </a:solidFill>
                  <a:latin typeface="字魂96号-虎啸手书" panose="00000500000000000000" pitchFamily="2" charset="-122"/>
                  <a:ea typeface="字魂96号-虎啸手书" panose="00000500000000000000" pitchFamily="2" charset="-122"/>
                </a:rPr>
                <a:t>“</a:t>
              </a:r>
              <a:r>
                <a:rPr lang="zh-CN" altLang="en-US" sz="5400" dirty="0">
                  <a:solidFill>
                    <a:srgbClr val="A7ECF3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批</a:t>
              </a:r>
              <a:r>
                <a:rPr lang="zh-CN" altLang="en-US" sz="5400" dirty="0">
                  <a:solidFill>
                    <a:srgbClr val="A7ECF3"/>
                  </a:solidFill>
                  <a:latin typeface="字魂96号-虎啸手书" panose="00000500000000000000" pitchFamily="2" charset="-122"/>
                  <a:ea typeface="字魂96号-虎啸手书" panose="00000500000000000000" pitchFamily="2" charset="-122"/>
                </a:rPr>
                <a:t>”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3947160" y="2828834"/>
            <a:ext cx="609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对事物或古典文学名著进行评论。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批生意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、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歪批三国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、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批聊斋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等。</a:t>
            </a:r>
          </a:p>
        </p:txBody>
      </p:sp>
    </p:spTree>
    <p:extLst>
      <p:ext uri="{BB962C8B-B14F-4D97-AF65-F5344CB8AC3E}">
        <p14:creationId xmlns:p14="http://schemas.microsoft.com/office/powerpoint/2010/main" val="1198906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10" name="图片 9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12" name="椭圆 11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4" name="矩形 13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947738" y="2201530"/>
            <a:ext cx="2454941" cy="2454940"/>
            <a:chOff x="6824578" y="1577799"/>
            <a:chExt cx="1717853" cy="1717852"/>
          </a:xfrm>
        </p:grpSpPr>
        <p:pic>
          <p:nvPicPr>
            <p:cNvPr id="3" name="图片 2" descr="3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24578" y="1577799"/>
              <a:ext cx="1717853" cy="1717852"/>
            </a:xfrm>
            <a:prstGeom prst="ellipse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6892028" y="2113673"/>
              <a:ext cx="1582952" cy="6461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dirty="0">
                  <a:solidFill>
                    <a:srgbClr val="A7ECF3"/>
                  </a:solidFill>
                  <a:latin typeface="字魂96号-虎啸手书" panose="00000500000000000000" pitchFamily="2" charset="-122"/>
                  <a:ea typeface="字魂96号-虎啸手书" panose="00000500000000000000" pitchFamily="2" charset="-122"/>
                </a:rPr>
                <a:t>“</a:t>
              </a:r>
              <a:r>
                <a:rPr lang="zh-CN" altLang="en-US" sz="5400" dirty="0">
                  <a:solidFill>
                    <a:srgbClr val="A7ECF3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念</a:t>
              </a:r>
              <a:r>
                <a:rPr lang="zh-CN" altLang="en-US" sz="5400" dirty="0">
                  <a:solidFill>
                    <a:srgbClr val="A7ECF3"/>
                  </a:solidFill>
                  <a:latin typeface="字魂96号-虎啸手书" panose="00000500000000000000" pitchFamily="2" charset="-122"/>
                  <a:ea typeface="字魂96号-虎啸手书" panose="00000500000000000000" pitchFamily="2" charset="-122"/>
                </a:rPr>
                <a:t>”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3947160" y="2828834"/>
            <a:ext cx="70959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指“贯口”，曲目主要有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菜单子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、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地理图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、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洋药方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等。</a:t>
            </a:r>
          </a:p>
        </p:txBody>
      </p:sp>
    </p:spTree>
    <p:extLst>
      <p:ext uri="{BB962C8B-B14F-4D97-AF65-F5344CB8AC3E}">
        <p14:creationId xmlns:p14="http://schemas.microsoft.com/office/powerpoint/2010/main" val="3199055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2658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48803" y="320161"/>
            <a:ext cx="11494395" cy="6217679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381000" dist="2540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 descr="未标题-1"/>
          <p:cNvPicPr>
            <a:picLocks noChangeAspect="1"/>
          </p:cNvPicPr>
          <p:nvPr/>
        </p:nvPicPr>
        <p:blipFill rotWithShape="1">
          <a:blip r:embed="rId3"/>
          <a:srcRect l="67575" t="11690" b="67838"/>
          <a:stretch/>
        </p:blipFill>
        <p:spPr>
          <a:xfrm>
            <a:off x="-1191051" y="31413"/>
            <a:ext cx="2498095" cy="887174"/>
          </a:xfrm>
          <a:prstGeom prst="rect">
            <a:avLst/>
          </a:prstGeom>
        </p:spPr>
      </p:pic>
      <p:pic>
        <p:nvPicPr>
          <p:cNvPr id="10" name="图片 9" descr="未标题-1"/>
          <p:cNvPicPr>
            <a:picLocks noChangeAspect="1"/>
          </p:cNvPicPr>
          <p:nvPr/>
        </p:nvPicPr>
        <p:blipFill rotWithShape="1">
          <a:blip r:embed="rId3"/>
          <a:srcRect t="7402" r="46419" b="54349"/>
          <a:stretch/>
        </p:blipFill>
        <p:spPr>
          <a:xfrm>
            <a:off x="10562937" y="-183174"/>
            <a:ext cx="2339142" cy="939273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0442752" y="5537551"/>
            <a:ext cx="1963160" cy="1320450"/>
            <a:chOff x="1875871" y="4123058"/>
            <a:chExt cx="3865944" cy="2600290"/>
          </a:xfrm>
        </p:grpSpPr>
        <p:sp>
          <p:nvSpPr>
            <p:cNvPr id="12" name="椭圆 11"/>
            <p:cNvSpPr/>
            <p:nvPr userDrawn="1"/>
          </p:nvSpPr>
          <p:spPr>
            <a:xfrm>
              <a:off x="1875871" y="5976781"/>
              <a:ext cx="3865944" cy="746567"/>
            </a:xfrm>
            <a:prstGeom prst="ellipse">
              <a:avLst/>
            </a:prstGeom>
            <a:solidFill>
              <a:schemeClr val="bg1">
                <a:alpha val="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0005" y="4123058"/>
              <a:ext cx="2904801" cy="234562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4" name="矩形 13"/>
          <p:cNvSpPr>
            <a:spLocks/>
          </p:cNvSpPr>
          <p:nvPr/>
        </p:nvSpPr>
        <p:spPr>
          <a:xfrm>
            <a:off x="1427229" y="475000"/>
            <a:ext cx="9015523" cy="6062840"/>
          </a:xfrm>
          <a:prstGeom prst="rect">
            <a:avLst/>
          </a:prstGeom>
          <a:blipFill dpi="0" rotWithShape="1">
            <a:blip r:embed="rId5">
              <a:alphaModFix amt="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>
            <a:spLocks/>
          </p:cNvSpPr>
          <p:nvPr/>
        </p:nvSpPr>
        <p:spPr>
          <a:xfrm>
            <a:off x="183486" y="5459634"/>
            <a:ext cx="7889409" cy="1117480"/>
          </a:xfrm>
          <a:prstGeom prst="rect">
            <a:avLst/>
          </a:prstGeom>
          <a:blipFill dpi="0" rotWithShape="1">
            <a:blip r:embed="rId6">
              <a:alphaModFix amt="31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947738" y="2201530"/>
            <a:ext cx="2454941" cy="2454940"/>
            <a:chOff x="6824578" y="1577799"/>
            <a:chExt cx="1717853" cy="1717852"/>
          </a:xfrm>
        </p:grpSpPr>
        <p:pic>
          <p:nvPicPr>
            <p:cNvPr id="3" name="图片 2" descr="3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824578" y="1577799"/>
              <a:ext cx="1717853" cy="1717852"/>
            </a:xfrm>
            <a:prstGeom prst="ellipse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6892028" y="2113673"/>
              <a:ext cx="1500654" cy="646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5400" dirty="0">
                  <a:solidFill>
                    <a:srgbClr val="A7ECF3"/>
                  </a:solidFill>
                  <a:latin typeface="字魂96号-虎啸手书" panose="00000500000000000000" pitchFamily="2" charset="-122"/>
                  <a:ea typeface="字魂96号-虎啸手书" panose="00000500000000000000" pitchFamily="2" charset="-122"/>
                </a:rPr>
                <a:t>“</a:t>
              </a:r>
              <a:r>
                <a:rPr lang="zh-CN" altLang="en-US" sz="5400" dirty="0">
                  <a:solidFill>
                    <a:srgbClr val="A7ECF3"/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讲</a:t>
              </a:r>
              <a:r>
                <a:rPr lang="zh-CN" altLang="en-US" sz="5400" dirty="0">
                  <a:solidFill>
                    <a:srgbClr val="A7ECF3"/>
                  </a:solidFill>
                  <a:latin typeface="字魂96号-虎啸手书" panose="00000500000000000000" pitchFamily="2" charset="-122"/>
                  <a:ea typeface="字魂96号-虎啸手书" panose="00000500000000000000" pitchFamily="2" charset="-122"/>
                </a:rPr>
                <a:t>”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3900267" y="2577740"/>
            <a:ext cx="695530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叙述故事性的情节。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曲目主要有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讲帝号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、单口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解学士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、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《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化蜡钎儿</a:t>
            </a:r>
            <a:r>
              <a:rPr lang="en-US" altLang="zh-CN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》</a:t>
            </a:r>
            <a:r>
              <a:rPr lang="zh-CN" altLang="en-US" sz="2400" dirty="0">
                <a:solidFill>
                  <a:schemeClr val="bg1"/>
                </a:solidFill>
                <a:latin typeface="阿里巴巴普惠体 L" panose="00020600040101010101" pitchFamily="18" charset="-122"/>
                <a:ea typeface="阿里巴巴普惠体 L" panose="00020600040101010101" pitchFamily="18" charset="-122"/>
                <a:cs typeface="阿里巴巴普惠体 L" panose="00020600040101010101" pitchFamily="18" charset="-122"/>
              </a:rPr>
              <a:t>等。</a:t>
            </a:r>
          </a:p>
        </p:txBody>
      </p:sp>
    </p:spTree>
    <p:extLst>
      <p:ext uri="{BB962C8B-B14F-4D97-AF65-F5344CB8AC3E}">
        <p14:creationId xmlns:p14="http://schemas.microsoft.com/office/powerpoint/2010/main" val="3866910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5787342"/>
            <a:ext cx="12192000" cy="1070658"/>
          </a:xfrm>
          <a:prstGeom prst="rect">
            <a:avLst/>
          </a:prstGeom>
          <a:solidFill>
            <a:srgbClr val="192D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 descr="未标题-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100000"/>
                    </a14:imgEffect>
                    <a14:imgEffect>
                      <a14:brightnessContrast bright="18000"/>
                    </a14:imgEffect>
                  </a14:imgLayer>
                </a14:imgProps>
              </a:ext>
            </a:extLst>
          </a:blip>
          <a:srcRect l="5096" t="79031" r="41419" b="7501"/>
          <a:stretch/>
        </p:blipFill>
        <p:spPr>
          <a:xfrm>
            <a:off x="-135862" y="4681972"/>
            <a:ext cx="7889409" cy="111748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618601" y="488139"/>
            <a:ext cx="5098517" cy="6019101"/>
          </a:xfrm>
          <a:prstGeom prst="rect">
            <a:avLst/>
          </a:prstGeom>
          <a:solidFill>
            <a:srgbClr val="316166"/>
          </a:solidFill>
          <a:ln>
            <a:noFill/>
          </a:ln>
          <a:effectLst>
            <a:outerShdw blurRad="266700" dist="889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384758" y="5240712"/>
            <a:ext cx="1745282" cy="174528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7724" y="-141494"/>
            <a:ext cx="1745281" cy="1745281"/>
          </a:xfrm>
          <a:prstGeom prst="rect">
            <a:avLst/>
          </a:prstGeom>
        </p:spPr>
      </p:pic>
      <p:pic>
        <p:nvPicPr>
          <p:cNvPr id="10" name="图片 9" descr="未标题-1"/>
          <p:cNvPicPr>
            <a:picLocks noChangeAspect="1"/>
          </p:cNvPicPr>
          <p:nvPr/>
        </p:nvPicPr>
        <p:blipFill rotWithShape="1">
          <a:blip r:embed="rId5"/>
          <a:srcRect t="7402" r="46419" b="54349"/>
          <a:stretch/>
        </p:blipFill>
        <p:spPr>
          <a:xfrm>
            <a:off x="5758732" y="513460"/>
            <a:ext cx="2339142" cy="939273"/>
          </a:xfrm>
          <a:prstGeom prst="rect">
            <a:avLst/>
          </a:prstGeom>
        </p:spPr>
      </p:pic>
      <p:sp>
        <p:nvSpPr>
          <p:cNvPr id="11" name="椭圆 10"/>
          <p:cNvSpPr/>
          <p:nvPr/>
        </p:nvSpPr>
        <p:spPr>
          <a:xfrm>
            <a:off x="1875871" y="5976781"/>
            <a:ext cx="3865944" cy="746567"/>
          </a:xfrm>
          <a:prstGeom prst="ellipse">
            <a:avLst/>
          </a:prstGeom>
          <a:solidFill>
            <a:schemeClr val="bg1">
              <a:alpha val="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56" y="-1377523"/>
            <a:ext cx="7520790" cy="752079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922" y="4149758"/>
            <a:ext cx="2904801" cy="23456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直角三角形 13"/>
          <p:cNvSpPr/>
          <p:nvPr/>
        </p:nvSpPr>
        <p:spPr>
          <a:xfrm rot="16200000" flipH="1">
            <a:off x="5626731" y="5532286"/>
            <a:ext cx="727948" cy="1221963"/>
          </a:xfrm>
          <a:prstGeom prst="rtTriangle">
            <a:avLst/>
          </a:prstGeom>
          <a:solidFill>
            <a:schemeClr val="tx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889977" y="480587"/>
            <a:ext cx="195438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dirty="0">
                <a:solidFill>
                  <a:srgbClr val="C00000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贰</a:t>
            </a:r>
          </a:p>
        </p:txBody>
      </p:sp>
      <p:sp>
        <p:nvSpPr>
          <p:cNvPr id="3" name="矩形 2"/>
          <p:cNvSpPr/>
          <p:nvPr/>
        </p:nvSpPr>
        <p:spPr>
          <a:xfrm>
            <a:off x="8527057" y="861751"/>
            <a:ext cx="1200329" cy="5170646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6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基本功之</a:t>
            </a:r>
            <a:r>
              <a:rPr lang="en-US" altLang="zh-CN" sz="6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—</a:t>
            </a:r>
            <a:r>
              <a:rPr lang="zh-CN" altLang="en-US" sz="6600" dirty="0">
                <a:solidFill>
                  <a:srgbClr val="A7ECF3"/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  <a:cs typeface="阿里巴巴普惠体 L" panose="00020600040101010101" pitchFamily="18" charset="-122"/>
              </a:rPr>
              <a:t>学</a:t>
            </a:r>
          </a:p>
        </p:txBody>
      </p:sp>
    </p:spTree>
    <p:extLst>
      <p:ext uri="{BB962C8B-B14F-4D97-AF65-F5344CB8AC3E}">
        <p14:creationId xmlns:p14="http://schemas.microsoft.com/office/powerpoint/2010/main" val="2672788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2281</Words>
  <Application>Microsoft Office PowerPoint</Application>
  <PresentationFormat>宽屏</PresentationFormat>
  <Paragraphs>169</Paragraphs>
  <Slides>33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45" baseType="lpstr">
      <vt:lpstr>Meiryo</vt:lpstr>
      <vt:lpstr>阿里巴巴普惠体 L</vt:lpstr>
      <vt:lpstr>阿里巴巴普惠体 R</vt:lpstr>
      <vt:lpstr>宋体</vt:lpstr>
      <vt:lpstr>微软雅黑</vt:lpstr>
      <vt:lpstr>字魂96号-虎啸手书</vt:lpstr>
      <vt:lpstr>字体视界-遇见字体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144</cp:revision>
  <dcterms:created xsi:type="dcterms:W3CDTF">2020-05-05T13:20:48Z</dcterms:created>
  <dcterms:modified xsi:type="dcterms:W3CDTF">2021-01-11T06:48:38Z</dcterms:modified>
</cp:coreProperties>
</file>