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7"/>
  </p:notesMasterIdLst>
  <p:sldIdLst>
    <p:sldId id="9852" r:id="rId3"/>
    <p:sldId id="9849" r:id="rId4"/>
    <p:sldId id="9853" r:id="rId5"/>
    <p:sldId id="266" r:id="rId6"/>
    <p:sldId id="267" r:id="rId7"/>
    <p:sldId id="268" r:id="rId8"/>
    <p:sldId id="9857" r:id="rId9"/>
    <p:sldId id="269" r:id="rId10"/>
    <p:sldId id="278" r:id="rId11"/>
    <p:sldId id="277" r:id="rId12"/>
    <p:sldId id="9858" r:id="rId13"/>
    <p:sldId id="272" r:id="rId14"/>
    <p:sldId id="284" r:id="rId15"/>
    <p:sldId id="285" r:id="rId16"/>
    <p:sldId id="286" r:id="rId17"/>
    <p:sldId id="287" r:id="rId18"/>
    <p:sldId id="9859" r:id="rId19"/>
    <p:sldId id="271" r:id="rId20"/>
    <p:sldId id="294" r:id="rId21"/>
    <p:sldId id="295" r:id="rId22"/>
    <p:sldId id="296" r:id="rId23"/>
    <p:sldId id="297" r:id="rId24"/>
    <p:sldId id="9860" r:id="rId25"/>
    <p:sldId id="9861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683" userDrawn="1">
          <p15:clr>
            <a:srgbClr val="A4A3A4"/>
          </p15:clr>
        </p15:guide>
        <p15:guide id="3" pos="619" userDrawn="1">
          <p15:clr>
            <a:srgbClr val="A4A3A4"/>
          </p15:clr>
        </p15:guide>
        <p15:guide id="4" pos="7061" userDrawn="1">
          <p15:clr>
            <a:srgbClr val="A4A3A4"/>
          </p15:clr>
        </p15:guide>
        <p15:guide id="5" orient="horz" pos="731" userDrawn="1">
          <p15:clr>
            <a:srgbClr val="A4A3A4"/>
          </p15:clr>
        </p15:guide>
        <p15:guide id="6" orient="horz" pos="34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CEAB"/>
    <a:srgbClr val="E4B987"/>
    <a:srgbClr val="5539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14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930" y="114"/>
      </p:cViewPr>
      <p:guideLst>
        <p:guide orient="horz" pos="2160"/>
        <p:guide pos="2683"/>
        <p:guide pos="619"/>
        <p:guide pos="7061"/>
        <p:guide orient="horz" pos="731"/>
        <p:guide orient="horz" pos="34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8818C-0293-4973-955A-79F5482D5BB0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58B83-E6DA-43E7-8C7C-68815F6299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86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7822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D6AD75C-1955-4BFF-8441-C9E5F407EB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CDBE0ADC-3C6F-4E94-89AA-43F100AE0A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B277AFC-7304-4E52-BF84-99E6BC20D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8E105-E517-4B8F-9377-9367D2E51AF2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ED368AA-D7CF-473B-BB93-57C445D88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47DC652-A74B-4C3B-B20C-C996836E1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5541-2AF4-4D1D-B8C1-86C41A35B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383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35BFA9F-6B1C-4351-900B-2EAD7114D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F931C44-E879-4546-BDB5-3CB9549C3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2A474A9-D053-4FF1-8CC4-B174A52B66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12DC502-991D-4115-8958-5A73CB093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8E105-E517-4B8F-9377-9367D2E51AF2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4AA2992-A25A-4EBC-9075-0551B9A72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6874F15-1625-4222-A925-49E16FDF4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5541-2AF4-4D1D-B8C1-86C41A35B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304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12985C9-4756-4556-809E-7CEBAFB5F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F295DD8A-A424-4600-B183-C2ADF85FC2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703FD9C9-718A-4E1F-8369-225838B5C7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F395991-AC76-473A-BECA-19240F0A5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8E105-E517-4B8F-9377-9367D2E51AF2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1EF60A4-3641-4C10-A1E4-F0FDFA935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00FF909-40B2-4AE1-AC44-9D439FDE9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5541-2AF4-4D1D-B8C1-86C41A35B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601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A7501F7-0927-49AD-908D-9EE1A0D3C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99B11C7-E725-48AF-B2AE-128BB63035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85A922A-BFD5-4AF7-B149-078B9881E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8E105-E517-4B8F-9377-9367D2E51AF2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A79E5F9-DADA-45C4-BD2A-82F8C7995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4EEC76C-5057-4396-BDFC-33226B7DD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5541-2AF4-4D1D-B8C1-86C41A35B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932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1B1A68A0-D947-4F93-9512-88AA2F9CE4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483D0C8-0D1E-463A-9870-5A376DF9BD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151BB05-6E96-447E-B367-D68D79C26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8E105-E517-4B8F-9377-9367D2E51AF2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49DF99B-B78E-447D-8F5D-15747DD3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8A56D88-766C-43BE-91BD-E1CB2E638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5541-2AF4-4D1D-B8C1-86C41A35B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944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922494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157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995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6747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4600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413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7D3E385-BB6B-4747-B290-D1624EA0F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FEC0083-4864-421F-AEFA-34D10B4DFE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C1B1735-359B-48F1-819C-12A9EEE80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8E105-E517-4B8F-9377-9367D2E51AF2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DF1A0B0-349F-4F73-A811-7135E4875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0B704E4-6193-4D0F-9A19-21DB069C1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5541-2AF4-4D1D-B8C1-86C41A35B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3562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879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385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017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978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3362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09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66E4EB8-6473-4FF3-96F8-3A5BEA8C1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4467016-97D5-48E7-B9B1-FFF0D7D54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7AEC132-327B-4172-9D8C-3CD01491D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8E105-E517-4B8F-9377-9367D2E51AF2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87B60D0-C584-44C6-AE62-47918C0BD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67BFDA8-C599-4AE3-8F82-7434BBE90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5541-2AF4-4D1D-B8C1-86C41A35B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04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CF87F5D-87AA-4CF1-8BCB-93FA54594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1F5CF34-009D-43E9-A302-8EBF4C1E76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E566C8D-0581-494E-A84A-977BE0F8B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DD3ABD8-C683-420C-B5B8-074C7038C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8E105-E517-4B8F-9377-9367D2E51AF2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2D8D0FC-6048-4E31-BA7C-F3EC2D510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ECBDBF2-4BC5-463D-ADF8-4E7A51387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5541-2AF4-4D1D-B8C1-86C41A35B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200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F897DF6-7438-4AC8-8D2C-C592D4926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E6EAFDE-034E-471A-9ABE-FA92FD80F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7B8E06C-A86C-491C-A22C-CCEF04E81B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8650DED-EE39-4858-B191-BC750DE8CC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4F1F564-9757-423A-9F8D-125C1505E1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8392B830-ADEC-44E0-B905-B70CC7F51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8E105-E517-4B8F-9377-9367D2E51AF2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0AD05F1-D7D6-4071-9093-495ADF16A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A19DAFD7-9808-420F-8349-1DC5A5E6B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5541-2AF4-4D1D-B8C1-86C41A35B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4136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107D3B9-B5FE-46D7-B59C-FEBB75572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EC34EE3D-8624-4EE2-8856-D129A9396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8E105-E517-4B8F-9377-9367D2E51AF2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4010273F-CD1D-4F27-8BF1-3D813EA6F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44D5BC79-6BEB-4C09-A1AE-5B800493F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5541-2AF4-4D1D-B8C1-86C41A35B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861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5210230-1103-4843-9B52-76BC96993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093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5210230-1103-4843-9B52-76BC96993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57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5210230-1103-4843-9B52-76BC96993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71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E1E994C5-1189-4AA5-9FC7-AA69F4222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95CED27-33F5-4929-BA0B-18C031862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4565902-526C-484E-B2AA-8F9A989B25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8E105-E517-4B8F-9377-9367D2E51AF2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5D5F944-CAD7-4A01-BBDA-D83D416A08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12F8C9C-D2EF-4338-92F6-321802EB97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F5541-2AF4-4D1D-B8C1-86C41A35B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50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2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00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17.xml"/><Relationship Id="rId7" Type="http://schemas.openxmlformats.org/officeDocument/2006/relationships/slideLayout" Target="../slideLayouts/slideLayout8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ags" Target="../tags/tag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slideLayout" Target="../slideLayouts/slideLayout9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tags" Target="../tags/tag37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5" Type="http://schemas.openxmlformats.org/officeDocument/2006/relationships/tags" Target="../tags/tag30.xml"/><Relationship Id="rId10" Type="http://schemas.openxmlformats.org/officeDocument/2006/relationships/tags" Target="../tags/tag35.xml"/><Relationship Id="rId4" Type="http://schemas.openxmlformats.org/officeDocument/2006/relationships/tags" Target="../tags/tag29.xml"/><Relationship Id="rId9" Type="http://schemas.openxmlformats.org/officeDocument/2006/relationships/tags" Target="../tags/tag3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9.xml"/><Relationship Id="rId4" Type="http://schemas.openxmlformats.org/officeDocument/2006/relationships/tags" Target="../tags/tag4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0E626C0-2D99-4173-B771-890B628FA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 descr="图片包含 游戏机, 花, 桌子, 花瓶&#10;&#10;描述已自动生成">
            <a:extLst>
              <a:ext uri="{FF2B5EF4-FFF2-40B4-BE49-F238E27FC236}">
                <a16:creationId xmlns:a16="http://schemas.microsoft.com/office/drawing/2014/main" xmlns="" id="{A30ACF49-0612-42BB-BDE0-8CCBBC86CE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71" y="323087"/>
            <a:ext cx="3979763" cy="2185039"/>
          </a:xfrm>
          <a:prstGeom prst="rect">
            <a:avLst/>
          </a:prstGeom>
        </p:spPr>
      </p:pic>
      <p:pic>
        <p:nvPicPr>
          <p:cNvPr id="11" name="图片 10" descr="图片包含 游戏机, 斑马, 桌子, 食物&#10;&#10;描述已自动生成">
            <a:extLst>
              <a:ext uri="{FF2B5EF4-FFF2-40B4-BE49-F238E27FC236}">
                <a16:creationId xmlns:a16="http://schemas.microsoft.com/office/drawing/2014/main" xmlns="" id="{DFB131F8-C098-4E16-B816-179E2649BB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770" y="2131516"/>
            <a:ext cx="2108099" cy="187620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B95FA8BD-B490-443B-9B66-0F78991A36A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12" t="41644" r="18796" b="27692"/>
          <a:stretch/>
        </p:blipFill>
        <p:spPr>
          <a:xfrm>
            <a:off x="8187918" y="733905"/>
            <a:ext cx="1951852" cy="3548442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E7240E23-1E89-410A-B8BD-FE4851B008E9}"/>
              </a:ext>
            </a:extLst>
          </p:cNvPr>
          <p:cNvSpPr/>
          <p:nvPr/>
        </p:nvSpPr>
        <p:spPr>
          <a:xfrm>
            <a:off x="4782726" y="3144703"/>
            <a:ext cx="615553" cy="371329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ln w="3175">
                  <a:noFill/>
                </a:ln>
                <a:solidFill>
                  <a:srgbClr val="030000"/>
                </a:solidFill>
                <a:latin typeface="+mn-ea"/>
                <a:cs typeface="+mn-ea"/>
                <a:sym typeface="+mn-lt"/>
              </a:rPr>
              <a:t>汇报人</a:t>
            </a:r>
            <a:r>
              <a:rPr lang="zh-CN" altLang="en-US" sz="1400" kern="0" dirty="0" smtClean="0">
                <a:ln w="3175">
                  <a:noFill/>
                </a:ln>
                <a:solidFill>
                  <a:srgbClr val="030000"/>
                </a:solidFill>
                <a:latin typeface="+mn-ea"/>
                <a:cs typeface="+mn-ea"/>
                <a:sym typeface="+mn-lt"/>
              </a:rPr>
              <a:t>：</a:t>
            </a:r>
            <a:r>
              <a:rPr lang="zh-CN" altLang="en-US" sz="1400" kern="0" dirty="0">
                <a:ln w="3175">
                  <a:noFill/>
                </a:ln>
                <a:solidFill>
                  <a:srgbClr val="030000"/>
                </a:solidFill>
                <a:latin typeface="+mn-ea"/>
                <a:cs typeface="+mn-ea"/>
                <a:sym typeface="+mn-lt"/>
              </a:rPr>
              <a:t>优</a:t>
            </a:r>
            <a:r>
              <a:rPr lang="zh-CN" altLang="en-US" sz="1400" kern="0" dirty="0" smtClean="0">
                <a:ln w="3175">
                  <a:noFill/>
                </a:ln>
                <a:solidFill>
                  <a:srgbClr val="030000"/>
                </a:solidFill>
                <a:latin typeface="+mn-ea"/>
                <a:cs typeface="+mn-ea"/>
                <a:sym typeface="+mn-lt"/>
              </a:rPr>
              <a:t>品</a:t>
            </a:r>
            <a:r>
              <a:rPr lang="en-US" altLang="zh-CN" sz="1400" kern="0" dirty="0" smtClean="0">
                <a:ln w="3175">
                  <a:noFill/>
                </a:ln>
                <a:solidFill>
                  <a:srgbClr val="030000"/>
                </a:solidFill>
                <a:latin typeface="+mn-ea"/>
                <a:cs typeface="+mn-ea"/>
                <a:sym typeface="+mn-lt"/>
              </a:rPr>
              <a:t>PPT</a:t>
            </a:r>
            <a:r>
              <a:rPr lang="zh-CN" altLang="en-US" sz="1400" kern="0" dirty="0" smtClean="0">
                <a:ln w="3175">
                  <a:noFill/>
                </a:ln>
                <a:solidFill>
                  <a:srgbClr val="030000"/>
                </a:solidFill>
                <a:latin typeface="+mn-ea"/>
                <a:cs typeface="+mn-ea"/>
                <a:sym typeface="+mn-lt"/>
              </a:rPr>
              <a:t>   </a:t>
            </a:r>
            <a:endParaRPr lang="en-US" altLang="zh-CN" sz="1400" kern="0" dirty="0">
              <a:ln w="3175">
                <a:noFill/>
              </a:ln>
              <a:solidFill>
                <a:srgbClr val="030000"/>
              </a:solidFill>
              <a:latin typeface="+mn-ea"/>
              <a:cs typeface="+mn-ea"/>
              <a:sym typeface="+mn-lt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ln w="3175">
                  <a:noFill/>
                </a:ln>
                <a:solidFill>
                  <a:srgbClr val="030000"/>
                </a:solidFill>
                <a:latin typeface="+mn-ea"/>
                <a:cs typeface="+mn-ea"/>
                <a:sym typeface="+mn-lt"/>
              </a:rPr>
              <a:t>   汇报时间：</a:t>
            </a:r>
            <a:r>
              <a:rPr lang="en-US" altLang="zh-CN" sz="1400" kern="0" dirty="0">
                <a:ln w="3175">
                  <a:noFill/>
                </a:ln>
                <a:solidFill>
                  <a:srgbClr val="030000"/>
                </a:solidFill>
                <a:latin typeface="+mn-ea"/>
                <a:cs typeface="+mn-ea"/>
                <a:sym typeface="+mn-lt"/>
              </a:rPr>
              <a:t>2020.X.XX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C58CFC2F-793E-46F0-9876-6D5A81304F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205" y="630902"/>
            <a:ext cx="1692923" cy="5224572"/>
          </a:xfrm>
          <a:custGeom>
            <a:avLst/>
            <a:gdLst>
              <a:gd name="connsiteX0" fmla="*/ 1487630 w 1693149"/>
              <a:gd name="connsiteY0" fmla="*/ 0 h 5224572"/>
              <a:gd name="connsiteX1" fmla="*/ 1693149 w 1693149"/>
              <a:gd name="connsiteY1" fmla="*/ 0 h 5224572"/>
              <a:gd name="connsiteX2" fmla="*/ 1693149 w 1693149"/>
              <a:gd name="connsiteY2" fmla="*/ 5224572 h 5224572"/>
              <a:gd name="connsiteX3" fmla="*/ 0 w 1693149"/>
              <a:gd name="connsiteY3" fmla="*/ 5224572 h 5224572"/>
              <a:gd name="connsiteX4" fmla="*/ 0 w 1693149"/>
              <a:gd name="connsiteY4" fmla="*/ 1221663 h 5224572"/>
              <a:gd name="connsiteX5" fmla="*/ 180475 w 1693149"/>
              <a:gd name="connsiteY5" fmla="*/ 1235998 h 5224572"/>
              <a:gd name="connsiteX6" fmla="*/ 1510208 w 1693149"/>
              <a:gd name="connsiteY6" fmla="*/ 188248 h 5224572"/>
              <a:gd name="connsiteX7" fmla="*/ 1503343 w 1693149"/>
              <a:gd name="connsiteY7" fmla="*/ 81122 h 5224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93149" h="5224572">
                <a:moveTo>
                  <a:pt x="1487630" y="0"/>
                </a:moveTo>
                <a:lnTo>
                  <a:pt x="1693149" y="0"/>
                </a:lnTo>
                <a:lnTo>
                  <a:pt x="1693149" y="5224572"/>
                </a:lnTo>
                <a:lnTo>
                  <a:pt x="0" y="5224572"/>
                </a:lnTo>
                <a:lnTo>
                  <a:pt x="0" y="1221663"/>
                </a:lnTo>
                <a:lnTo>
                  <a:pt x="180475" y="1235998"/>
                </a:lnTo>
                <a:cubicBezTo>
                  <a:pt x="914866" y="1235998"/>
                  <a:pt x="1510208" y="766904"/>
                  <a:pt x="1510208" y="188248"/>
                </a:cubicBezTo>
                <a:cubicBezTo>
                  <a:pt x="1510208" y="152082"/>
                  <a:pt x="1507883" y="116344"/>
                  <a:pt x="1503343" y="81122"/>
                </a:cubicBezTo>
                <a:close/>
              </a:path>
            </a:pathLst>
          </a:cu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20875A5F-4EBD-4A86-94EF-BB1F4A8314A9}"/>
              </a:ext>
            </a:extLst>
          </p:cNvPr>
          <p:cNvGrpSpPr/>
          <p:nvPr/>
        </p:nvGrpSpPr>
        <p:grpSpPr>
          <a:xfrm>
            <a:off x="5472612" y="1271855"/>
            <a:ext cx="1835749" cy="4566211"/>
            <a:chOff x="5937331" y="992278"/>
            <a:chExt cx="1536684" cy="3822323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A3C5F5F2-021D-4922-BE4A-6FC54B707AE6}"/>
                </a:ext>
              </a:extLst>
            </p:cNvPr>
            <p:cNvSpPr txBox="1"/>
            <p:nvPr/>
          </p:nvSpPr>
          <p:spPr>
            <a:xfrm>
              <a:off x="6566903" y="992278"/>
              <a:ext cx="907112" cy="7843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</a:pPr>
              <a:r>
                <a:rPr lang="zh-CN" altLang="en-US" sz="3200" b="1">
                  <a:solidFill>
                    <a:schemeClr val="bg1"/>
                  </a:solidFill>
                  <a:cs typeface="+mn-ea"/>
                  <a:sym typeface="+mn-lt"/>
                </a:rPr>
                <a:t>秋</a:t>
              </a:r>
              <a:endParaRPr lang="en-US" altLang="zh-CN" sz="32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23BFC6BD-A3F7-4F67-898D-B3902CAA97FC}"/>
                </a:ext>
              </a:extLst>
            </p:cNvPr>
            <p:cNvSpPr txBox="1"/>
            <p:nvPr/>
          </p:nvSpPr>
          <p:spPr>
            <a:xfrm>
              <a:off x="6566903" y="1737763"/>
              <a:ext cx="907112" cy="7843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</a:pPr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季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5DA10DB9-61BB-441D-B32C-E293EF4137AA}"/>
                </a:ext>
              </a:extLst>
            </p:cNvPr>
            <p:cNvSpPr txBox="1"/>
            <p:nvPr/>
          </p:nvSpPr>
          <p:spPr>
            <a:xfrm>
              <a:off x="5980168" y="3284721"/>
              <a:ext cx="907112" cy="7843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</a:pPr>
              <a:r>
                <a:rPr lang="zh-CN" altLang="en-US" sz="3200" b="1">
                  <a:solidFill>
                    <a:schemeClr val="bg1"/>
                  </a:solidFill>
                  <a:cs typeface="+mn-ea"/>
                  <a:sym typeface="+mn-lt"/>
                </a:rPr>
                <a:t>常</a:t>
              </a:r>
              <a:endParaRPr lang="en-US" altLang="zh-CN" sz="32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02CEF7E8-FE02-4F78-AD8F-3CC126C91FED}"/>
                </a:ext>
              </a:extLst>
            </p:cNvPr>
            <p:cNvSpPr txBox="1"/>
            <p:nvPr/>
          </p:nvSpPr>
          <p:spPr>
            <a:xfrm>
              <a:off x="5937331" y="4030206"/>
              <a:ext cx="907112" cy="7843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</a:pPr>
              <a:r>
                <a:rPr lang="zh-CN" altLang="en-US" sz="3200" b="1">
                  <a:solidFill>
                    <a:schemeClr val="bg1"/>
                  </a:solidFill>
                  <a:cs typeface="+mn-ea"/>
                  <a:sym typeface="+mn-lt"/>
                </a:rPr>
                <a:t>识</a:t>
              </a:r>
            </a:p>
          </p:txBody>
        </p:sp>
      </p:grpSp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20A2D921-959E-4D72-8C10-7FA708C195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500" y="952087"/>
            <a:ext cx="1521701" cy="1211224"/>
          </a:xfrm>
          <a:custGeom>
            <a:avLst/>
            <a:gdLst>
              <a:gd name="connsiteX0" fmla="*/ 0 w 1521701"/>
              <a:gd name="connsiteY0" fmla="*/ 0 h 1213959"/>
              <a:gd name="connsiteX1" fmla="*/ 1495280 w 1521701"/>
              <a:gd name="connsiteY1" fmla="*/ 0 h 1213959"/>
              <a:gd name="connsiteX2" fmla="*/ 1497371 w 1521701"/>
              <a:gd name="connsiteY2" fmla="*/ 6821 h 1213959"/>
              <a:gd name="connsiteX3" fmla="*/ 1521701 w 1521701"/>
              <a:gd name="connsiteY3" fmla="*/ 209296 h 1213959"/>
              <a:gd name="connsiteX4" fmla="*/ 324138 w 1521701"/>
              <a:gd name="connsiteY4" fmla="*/ 1213959 h 1213959"/>
              <a:gd name="connsiteX5" fmla="*/ 82787 w 1521701"/>
              <a:gd name="connsiteY5" fmla="*/ 1193548 h 1213959"/>
              <a:gd name="connsiteX6" fmla="*/ 0 w 1521701"/>
              <a:gd name="connsiteY6" fmla="*/ 1171989 h 1213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1701" h="1213959">
                <a:moveTo>
                  <a:pt x="0" y="0"/>
                </a:moveTo>
                <a:lnTo>
                  <a:pt x="1495280" y="0"/>
                </a:lnTo>
                <a:lnTo>
                  <a:pt x="1497371" y="6821"/>
                </a:lnTo>
                <a:cubicBezTo>
                  <a:pt x="1513324" y="72223"/>
                  <a:pt x="1521701" y="139939"/>
                  <a:pt x="1521701" y="209296"/>
                </a:cubicBezTo>
                <a:cubicBezTo>
                  <a:pt x="1521701" y="764156"/>
                  <a:pt x="985534" y="1213959"/>
                  <a:pt x="324138" y="1213959"/>
                </a:cubicBezTo>
                <a:cubicBezTo>
                  <a:pt x="241464" y="1213959"/>
                  <a:pt x="160746" y="1206931"/>
                  <a:pt x="82787" y="1193548"/>
                </a:cubicBezTo>
                <a:lnTo>
                  <a:pt x="0" y="117198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2415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FEA1254A-5F1A-4CED-A0A5-C14E8486E021}"/>
              </a:ext>
            </a:extLst>
          </p:cNvPr>
          <p:cNvGrpSpPr/>
          <p:nvPr/>
        </p:nvGrpSpPr>
        <p:grpSpPr>
          <a:xfrm>
            <a:off x="1607834" y="1117410"/>
            <a:ext cx="1944622" cy="2108042"/>
            <a:chOff x="1607834" y="1117410"/>
            <a:chExt cx="1944622" cy="2108042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618A8A8A-CA22-48F7-BF25-3D6B01C89411}"/>
                </a:ext>
              </a:extLst>
            </p:cNvPr>
            <p:cNvSpPr txBox="1"/>
            <p:nvPr/>
          </p:nvSpPr>
          <p:spPr>
            <a:xfrm>
              <a:off x="1867654" y="1117410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cs typeface="+mn-ea"/>
                  <a:sym typeface="+mn-lt"/>
                </a:rPr>
                <a:t>起居养生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4482BA6A-10D5-40D9-B90E-D750F85FFED3}"/>
                </a:ext>
              </a:extLst>
            </p:cNvPr>
            <p:cNvSpPr/>
            <p:nvPr/>
          </p:nvSpPr>
          <p:spPr>
            <a:xfrm>
              <a:off x="1607834" y="1695161"/>
              <a:ext cx="1944622" cy="15302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black"/>
                  </a:solidFill>
                  <a:cs typeface="+mn-ea"/>
                  <a:sym typeface="+mn-lt"/>
                </a:rPr>
                <a:t>秋季应做到早睡早起，注意添加衣物，防止因受凉而伤及肺部。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E1DB7FA0-EE14-4DF4-AD05-1A41A9ACBAD8}"/>
              </a:ext>
            </a:extLst>
          </p:cNvPr>
          <p:cNvGrpSpPr/>
          <p:nvPr/>
        </p:nvGrpSpPr>
        <p:grpSpPr>
          <a:xfrm>
            <a:off x="4369823" y="1117410"/>
            <a:ext cx="1944622" cy="2836732"/>
            <a:chOff x="4369823" y="1117410"/>
            <a:chExt cx="1944622" cy="2836732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A204924D-6633-40F4-908A-8D8619F1FDF7}"/>
                </a:ext>
              </a:extLst>
            </p:cNvPr>
            <p:cNvSpPr txBox="1"/>
            <p:nvPr/>
          </p:nvSpPr>
          <p:spPr>
            <a:xfrm>
              <a:off x="4572979" y="1117410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>
                  <a:latin typeface="方正粗黑宋简体" panose="02000000000000000000" pitchFamily="2" charset="-122"/>
                  <a:ea typeface="方正粗黑宋简体" panose="02000000000000000000" pitchFamily="2" charset="-122"/>
                </a:defRPr>
              </a:lvl1pPr>
            </a:lstStyle>
            <a:p>
              <a:pPr algn="ctr"/>
              <a:r>
                <a:rPr lang="zh-CN" altLang="en-US" sz="2400" dirty="0">
                  <a:latin typeface="+mn-lt"/>
                  <a:ea typeface="+mn-ea"/>
                  <a:cs typeface="+mn-ea"/>
                  <a:sym typeface="+mn-lt"/>
                </a:rPr>
                <a:t>精神养生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7F389C2F-6838-48F3-B2ED-74ECA83ACD4A}"/>
                </a:ext>
              </a:extLst>
            </p:cNvPr>
            <p:cNvSpPr/>
            <p:nvPr/>
          </p:nvSpPr>
          <p:spPr>
            <a:xfrm>
              <a:off x="4369823" y="1685188"/>
              <a:ext cx="1944622" cy="22689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black"/>
                  </a:solidFill>
                  <a:cs typeface="+mn-ea"/>
                  <a:sym typeface="+mn-lt"/>
                </a:rPr>
                <a:t>保持内心宁静，情绪乐观，舒畅胸怀，抛开一切烦恼，避免悲伤情绪，是秋季养肺的一个好时节。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26F53CC6-6809-461D-8D7D-97B2755C0F9D}"/>
              </a:ext>
            </a:extLst>
          </p:cNvPr>
          <p:cNvGrpSpPr/>
          <p:nvPr/>
        </p:nvGrpSpPr>
        <p:grpSpPr>
          <a:xfrm>
            <a:off x="6466714" y="1117410"/>
            <a:ext cx="2868508" cy="3572731"/>
            <a:chOff x="6466714" y="1117410"/>
            <a:chExt cx="2868508" cy="3572731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BC8ED613-54E2-4843-9EA7-FB54A4A54B38}"/>
                </a:ext>
              </a:extLst>
            </p:cNvPr>
            <p:cNvSpPr txBox="1"/>
            <p:nvPr/>
          </p:nvSpPr>
          <p:spPr>
            <a:xfrm>
              <a:off x="7188385" y="1117410"/>
              <a:ext cx="14157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>
                  <a:latin typeface="方正粗黑宋简体" panose="02000000000000000000" pitchFamily="2" charset="-122"/>
                  <a:ea typeface="方正粗黑宋简体" panose="02000000000000000000" pitchFamily="2" charset="-122"/>
                </a:defRPr>
              </a:lvl1pPr>
            </a:lstStyle>
            <a:p>
              <a:pPr algn="ctr"/>
              <a:r>
                <a:rPr lang="zh-CN" altLang="en-US" sz="2400" dirty="0">
                  <a:latin typeface="+mn-lt"/>
                  <a:ea typeface="+mn-ea"/>
                  <a:cs typeface="+mn-ea"/>
                  <a:sym typeface="+mn-lt"/>
                </a:rPr>
                <a:t>饮食养生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E679B367-3CAB-4A84-8178-E20C92235876}"/>
                </a:ext>
              </a:extLst>
            </p:cNvPr>
            <p:cNvSpPr/>
            <p:nvPr/>
          </p:nvSpPr>
          <p:spPr>
            <a:xfrm>
              <a:off x="6466714" y="1682523"/>
              <a:ext cx="2868508" cy="30076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black"/>
                  </a:solidFill>
                  <a:cs typeface="+mn-ea"/>
                  <a:sym typeface="+mn-lt"/>
                </a:rPr>
                <a:t>宜多吃酸性食物，如苹果、橘子、猕猴桃、白萝卜、白梨等，以收敛肺气；少吃辛辣食物，如葱、姜等，可避免发散泻肺。银耳、豆腐、百合、蜂蜜、糯米、粳米、豆芽等有润肺作用，宜常吃。此外，秋季主养肺，可适当喝些鸡汤、骨汤等。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56B9CCA8-308D-4031-B51F-8703826D7673}"/>
              </a:ext>
            </a:extLst>
          </p:cNvPr>
          <p:cNvGrpSpPr/>
          <p:nvPr/>
        </p:nvGrpSpPr>
        <p:grpSpPr>
          <a:xfrm>
            <a:off x="9665595" y="1117410"/>
            <a:ext cx="1944622" cy="3572731"/>
            <a:chOff x="9665595" y="1117410"/>
            <a:chExt cx="1944622" cy="3572731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421A25E3-5DE3-45E8-B3D0-831A6FA67B45}"/>
                </a:ext>
              </a:extLst>
            </p:cNvPr>
            <p:cNvSpPr txBox="1"/>
            <p:nvPr/>
          </p:nvSpPr>
          <p:spPr>
            <a:xfrm>
              <a:off x="9930020" y="1117410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>
                  <a:latin typeface="方正粗黑宋简体" panose="02000000000000000000" pitchFamily="2" charset="-122"/>
                  <a:ea typeface="方正粗黑宋简体" panose="02000000000000000000" pitchFamily="2" charset="-122"/>
                </a:defRPr>
              </a:lvl1pPr>
            </a:lstStyle>
            <a:p>
              <a:pPr algn="ctr"/>
              <a:r>
                <a:rPr lang="zh-CN" altLang="en-US" sz="2400" dirty="0">
                  <a:latin typeface="+mn-lt"/>
                  <a:ea typeface="+mn-ea"/>
                  <a:cs typeface="+mn-ea"/>
                  <a:sym typeface="+mn-lt"/>
                </a:rPr>
                <a:t>运动养生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21A89641-31F3-4498-9152-4DDCA92920DE}"/>
                </a:ext>
              </a:extLst>
            </p:cNvPr>
            <p:cNvSpPr/>
            <p:nvPr/>
          </p:nvSpPr>
          <p:spPr>
            <a:xfrm>
              <a:off x="9665595" y="1682523"/>
              <a:ext cx="1944622" cy="30076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black"/>
                  </a:solidFill>
                  <a:cs typeface="+mn-ea"/>
                  <a:sym typeface="+mn-lt"/>
                </a:rPr>
                <a:t>秋季是运动锻炼的大好时机，可根据个人情况选择不同的运动项目进行锻炼，如爬山、打太极拳、游泳等，长期坚持可增强心肺功能。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DD9250F-4B22-426C-A095-442E92146CD3}"/>
              </a:ext>
            </a:extLst>
          </p:cNvPr>
          <p:cNvGrpSpPr/>
          <p:nvPr/>
        </p:nvGrpSpPr>
        <p:grpSpPr>
          <a:xfrm>
            <a:off x="1324493" y="4614856"/>
            <a:ext cx="3808710" cy="557956"/>
            <a:chOff x="1324493" y="4614856"/>
            <a:chExt cx="3808710" cy="557956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D8B4CAF-70A1-4AC1-9B55-FACB0028CC36}"/>
                </a:ext>
              </a:extLst>
            </p:cNvPr>
            <p:cNvSpPr txBox="1"/>
            <p:nvPr/>
          </p:nvSpPr>
          <p:spPr>
            <a:xfrm rot="16200000">
              <a:off x="3006427" y="3741466"/>
              <a:ext cx="553998" cy="2308693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dist" defTabSz="457200"/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秋天养生特点</a:t>
              </a: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244968E0-A462-4C79-B447-E8CE9D89D669}"/>
                </a:ext>
              </a:extLst>
            </p:cNvPr>
            <p:cNvGrpSpPr/>
            <p:nvPr/>
          </p:nvGrpSpPr>
          <p:grpSpPr>
            <a:xfrm>
              <a:off x="1324493" y="4630015"/>
              <a:ext cx="543161" cy="542797"/>
              <a:chOff x="5843838" y="1479352"/>
              <a:chExt cx="543161" cy="542797"/>
            </a:xfrm>
          </p:grpSpPr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xmlns="" id="{B934B1DF-EEE3-4480-B49B-0809DD346A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3851" y="1479352"/>
                <a:ext cx="0" cy="512481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xmlns="" id="{4D9C3795-6976-4009-BD1F-123AA43CBFD2}"/>
                  </a:ext>
                </a:extLst>
              </p:cNvPr>
              <p:cNvSpPr/>
              <p:nvPr/>
            </p:nvSpPr>
            <p:spPr>
              <a:xfrm rot="12592881">
                <a:off x="5843838" y="1585640"/>
                <a:ext cx="543161" cy="436509"/>
              </a:xfrm>
              <a:custGeom>
                <a:avLst/>
                <a:gdLst>
                  <a:gd name="connsiteX0" fmla="*/ 238104 w 510826"/>
                  <a:gd name="connsiteY0" fmla="*/ 0 h 410523"/>
                  <a:gd name="connsiteX1" fmla="*/ 221010 w 510826"/>
                  <a:gd name="connsiteY1" fmla="*/ 55067 h 410523"/>
                  <a:gd name="connsiteX2" fmla="*/ 215000 w 510826"/>
                  <a:gd name="connsiteY2" fmla="*/ 114688 h 410523"/>
                  <a:gd name="connsiteX3" fmla="*/ 451215 w 510826"/>
                  <a:gd name="connsiteY3" fmla="*/ 404514 h 410523"/>
                  <a:gd name="connsiteX4" fmla="*/ 510826 w 510826"/>
                  <a:gd name="connsiteY4" fmla="*/ 410523 h 410523"/>
                  <a:gd name="connsiteX5" fmla="*/ 0 w 510826"/>
                  <a:gd name="connsiteY5" fmla="*/ 410523 h 410523"/>
                  <a:gd name="connsiteX6" fmla="*/ 238104 w 510826"/>
                  <a:gd name="connsiteY6" fmla="*/ 0 h 41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0826" h="410523">
                    <a:moveTo>
                      <a:pt x="238104" y="0"/>
                    </a:moveTo>
                    <a:lnTo>
                      <a:pt x="221010" y="55067"/>
                    </a:lnTo>
                    <a:cubicBezTo>
                      <a:pt x="217070" y="74325"/>
                      <a:pt x="215000" y="94265"/>
                      <a:pt x="215000" y="114688"/>
                    </a:cubicBezTo>
                    <a:cubicBezTo>
                      <a:pt x="215000" y="257651"/>
                      <a:pt x="316407" y="376928"/>
                      <a:pt x="451215" y="404514"/>
                    </a:cubicBezTo>
                    <a:lnTo>
                      <a:pt x="510826" y="410523"/>
                    </a:lnTo>
                    <a:lnTo>
                      <a:pt x="0" y="410523"/>
                    </a:lnTo>
                    <a:lnTo>
                      <a:pt x="23810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1BC77E86-F9D1-4552-8485-B1DEA010C943}"/>
                </a:ext>
              </a:extLst>
            </p:cNvPr>
            <p:cNvGrpSpPr/>
            <p:nvPr/>
          </p:nvGrpSpPr>
          <p:grpSpPr>
            <a:xfrm flipH="1">
              <a:off x="4590042" y="4614856"/>
              <a:ext cx="543161" cy="542797"/>
              <a:chOff x="5843838" y="1479352"/>
              <a:chExt cx="543161" cy="542797"/>
            </a:xfrm>
          </p:grpSpPr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xmlns="" id="{E11EF692-3840-4F26-BB45-B92E6AA94B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3851" y="1479352"/>
                <a:ext cx="0" cy="512481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xmlns="" id="{5188E96F-D0A5-472B-8C38-F2F882B94D62}"/>
                  </a:ext>
                </a:extLst>
              </p:cNvPr>
              <p:cNvSpPr/>
              <p:nvPr/>
            </p:nvSpPr>
            <p:spPr>
              <a:xfrm rot="12592881">
                <a:off x="5843838" y="1585640"/>
                <a:ext cx="543161" cy="436509"/>
              </a:xfrm>
              <a:custGeom>
                <a:avLst/>
                <a:gdLst>
                  <a:gd name="connsiteX0" fmla="*/ 238104 w 510826"/>
                  <a:gd name="connsiteY0" fmla="*/ 0 h 410523"/>
                  <a:gd name="connsiteX1" fmla="*/ 221010 w 510826"/>
                  <a:gd name="connsiteY1" fmla="*/ 55067 h 410523"/>
                  <a:gd name="connsiteX2" fmla="*/ 215000 w 510826"/>
                  <a:gd name="connsiteY2" fmla="*/ 114688 h 410523"/>
                  <a:gd name="connsiteX3" fmla="*/ 451215 w 510826"/>
                  <a:gd name="connsiteY3" fmla="*/ 404514 h 410523"/>
                  <a:gd name="connsiteX4" fmla="*/ 510826 w 510826"/>
                  <a:gd name="connsiteY4" fmla="*/ 410523 h 410523"/>
                  <a:gd name="connsiteX5" fmla="*/ 0 w 510826"/>
                  <a:gd name="connsiteY5" fmla="*/ 410523 h 410523"/>
                  <a:gd name="connsiteX6" fmla="*/ 238104 w 510826"/>
                  <a:gd name="connsiteY6" fmla="*/ 0 h 41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0826" h="410523">
                    <a:moveTo>
                      <a:pt x="238104" y="0"/>
                    </a:moveTo>
                    <a:lnTo>
                      <a:pt x="221010" y="55067"/>
                    </a:lnTo>
                    <a:cubicBezTo>
                      <a:pt x="217070" y="74325"/>
                      <a:pt x="215000" y="94265"/>
                      <a:pt x="215000" y="114688"/>
                    </a:cubicBezTo>
                    <a:cubicBezTo>
                      <a:pt x="215000" y="257651"/>
                      <a:pt x="316407" y="376928"/>
                      <a:pt x="451215" y="404514"/>
                    </a:cubicBezTo>
                    <a:lnTo>
                      <a:pt x="510826" y="410523"/>
                    </a:lnTo>
                    <a:lnTo>
                      <a:pt x="0" y="410523"/>
                    </a:lnTo>
                    <a:lnTo>
                      <a:pt x="23810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BC8B71D5-577F-4FB1-BC32-408FBB1C9B7F}"/>
              </a:ext>
            </a:extLst>
          </p:cNvPr>
          <p:cNvGrpSpPr/>
          <p:nvPr/>
        </p:nvGrpSpPr>
        <p:grpSpPr>
          <a:xfrm>
            <a:off x="3720333" y="1374212"/>
            <a:ext cx="5614889" cy="3889729"/>
            <a:chOff x="3720333" y="1374212"/>
            <a:chExt cx="5614889" cy="3889729"/>
          </a:xfrm>
        </p:grpSpPr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="" id="{ACC96FB0-DFA9-4865-AB6E-A6E2F6FA6BA7}"/>
                </a:ext>
              </a:extLst>
            </p:cNvPr>
            <p:cNvCxnSpPr>
              <a:cxnSpLocks/>
            </p:cNvCxnSpPr>
            <p:nvPr/>
          </p:nvCxnSpPr>
          <p:spPr>
            <a:xfrm>
              <a:off x="3720333" y="1374212"/>
              <a:ext cx="0" cy="198036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="" id="{0ABF36A1-FEE4-43AD-82E2-B1B0E063D630}"/>
                </a:ext>
              </a:extLst>
            </p:cNvPr>
            <p:cNvCxnSpPr>
              <a:cxnSpLocks/>
            </p:cNvCxnSpPr>
            <p:nvPr/>
          </p:nvCxnSpPr>
          <p:spPr>
            <a:xfrm>
              <a:off x="6324016" y="1374212"/>
              <a:ext cx="0" cy="3109183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xmlns="" id="{9C2F2027-2598-4743-BDB4-931BFD01751A}"/>
                </a:ext>
              </a:extLst>
            </p:cNvPr>
            <p:cNvCxnSpPr>
              <a:cxnSpLocks/>
            </p:cNvCxnSpPr>
            <p:nvPr/>
          </p:nvCxnSpPr>
          <p:spPr>
            <a:xfrm>
              <a:off x="9335222" y="1374212"/>
              <a:ext cx="0" cy="3889729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938982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CA47FC2-74A0-488A-8295-8082CF36BC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椭圆 1">
            <a:extLst>
              <a:ext uri="{FF2B5EF4-FFF2-40B4-BE49-F238E27FC236}">
                <a16:creationId xmlns:a16="http://schemas.microsoft.com/office/drawing/2014/main" xmlns="" id="{A700E96F-0418-4C4D-81B9-1332B0386560}"/>
              </a:ext>
            </a:extLst>
          </p:cNvPr>
          <p:cNvSpPr/>
          <p:nvPr/>
        </p:nvSpPr>
        <p:spPr>
          <a:xfrm>
            <a:off x="6244828" y="2794171"/>
            <a:ext cx="807244" cy="807244"/>
          </a:xfrm>
          <a:prstGeom prst="ellipse">
            <a:avLst/>
          </a:prstGeom>
          <a:solidFill>
            <a:srgbClr val="E61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F0820A10-CF10-4D84-B365-795E66E77018}"/>
              </a:ext>
            </a:extLst>
          </p:cNvPr>
          <p:cNvSpPr txBox="1"/>
          <p:nvPr/>
        </p:nvSpPr>
        <p:spPr>
          <a:xfrm>
            <a:off x="6217563" y="2048149"/>
            <a:ext cx="861774" cy="22992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 defTabSz="457200"/>
            <a:r>
              <a:rPr lang="zh-CN" altLang="en-US" sz="440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</a:t>
            </a:r>
            <a:r>
              <a:rPr lang="zh-CN" altLang="en-US" sz="4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叁</a:t>
            </a:r>
            <a:r>
              <a:rPr lang="zh-CN" altLang="en-US" sz="440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章</a:t>
            </a:r>
            <a:endParaRPr lang="zh-CN" altLang="en-US" sz="4400" dirty="0">
              <a:solidFill>
                <a:srgbClr val="2626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C9AE40A8-B958-496E-8A00-733328B0A430}"/>
              </a:ext>
            </a:extLst>
          </p:cNvPr>
          <p:cNvSpPr txBox="1"/>
          <p:nvPr/>
        </p:nvSpPr>
        <p:spPr>
          <a:xfrm>
            <a:off x="5108058" y="1439620"/>
            <a:ext cx="677108" cy="35163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 defTabSz="457200"/>
            <a:r>
              <a:rPr lang="zh-CN" altLang="en-US" sz="3200" b="1">
                <a:solidFill>
                  <a:srgbClr val="262626"/>
                </a:solidFill>
                <a:cs typeface="+mn-ea"/>
                <a:sym typeface="+mn-lt"/>
              </a:rPr>
              <a:t>秋天养生要点</a:t>
            </a:r>
            <a:endParaRPr lang="zh-CN" altLang="en-US" sz="32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pic>
        <p:nvPicPr>
          <p:cNvPr id="12" name="图片 11" descr="图片包含 游戏机, 花, 桌子, 花瓶&#10;&#10;描述已自动生成">
            <a:extLst>
              <a:ext uri="{FF2B5EF4-FFF2-40B4-BE49-F238E27FC236}">
                <a16:creationId xmlns:a16="http://schemas.microsoft.com/office/drawing/2014/main" xmlns="" id="{D2BCEB62-1778-4262-BB69-618389EB03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71" y="323087"/>
            <a:ext cx="3979763" cy="218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79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000">
        <p:circle/>
      </p:transition>
    </mc:Choice>
    <mc:Fallback xmlns="">
      <p:transition spd="slow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2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0FF3145-92D4-4C60-8B9F-97202010CE1F}"/>
              </a:ext>
            </a:extLst>
          </p:cNvPr>
          <p:cNvSpPr txBox="1"/>
          <p:nvPr/>
        </p:nvSpPr>
        <p:spPr>
          <a:xfrm>
            <a:off x="1150764" y="2068706"/>
            <a:ext cx="553998" cy="23086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 defTabSz="457200"/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秋天养生要点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7FCDA5A9-5450-4907-8750-001B4FBC820D}"/>
              </a:ext>
            </a:extLst>
          </p:cNvPr>
          <p:cNvGrpSpPr/>
          <p:nvPr/>
        </p:nvGrpSpPr>
        <p:grpSpPr>
          <a:xfrm>
            <a:off x="2427155" y="1221815"/>
            <a:ext cx="2768459" cy="3422442"/>
            <a:chOff x="1090920" y="4322925"/>
            <a:chExt cx="1338561" cy="3422442"/>
          </a:xfrm>
        </p:grpSpPr>
        <p:sp>
          <p:nvSpPr>
            <p:cNvPr id="14" name="文本框 18">
              <a:extLst>
                <a:ext uri="{FF2B5EF4-FFF2-40B4-BE49-F238E27FC236}">
                  <a16:creationId xmlns:a16="http://schemas.microsoft.com/office/drawing/2014/main" xmlns="" id="{DEE88132-6F2E-4A74-8C1C-6B7EA1F76C82}"/>
                </a:ext>
              </a:extLst>
            </p:cNvPr>
            <p:cNvSpPr txBox="1"/>
            <p:nvPr/>
          </p:nvSpPr>
          <p:spPr>
            <a:xfrm>
              <a:off x="1090920" y="5102143"/>
              <a:ext cx="1338561" cy="26432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        </a:t>
              </a:r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秋季膳食要以滋阴润肺为基本原则。年老胃弱者，可采用晨起食粥法以益胃生津，如百合莲子粥、银耳冰糖糯米粥、杏仁川贝糯米粥、黑芝麻粥等。此外，还应多吃一些酸味果蔬，少吃辛辣刺激食品，这对护肝益肺是大有好处的。</a:t>
              </a:r>
            </a:p>
          </p:txBody>
        </p:sp>
        <p:sp>
          <p:nvSpPr>
            <p:cNvPr id="15" name="文本框 19">
              <a:extLst>
                <a:ext uri="{FF2B5EF4-FFF2-40B4-BE49-F238E27FC236}">
                  <a16:creationId xmlns:a16="http://schemas.microsoft.com/office/drawing/2014/main" xmlns="" id="{03E46104-0EB5-4216-BE9A-82ED09CD477A}"/>
                </a:ext>
              </a:extLst>
            </p:cNvPr>
            <p:cNvSpPr txBox="1"/>
            <p:nvPr/>
          </p:nvSpPr>
          <p:spPr>
            <a:xfrm>
              <a:off x="1218123" y="4322925"/>
              <a:ext cx="8842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zh-CN" altLang="en-US" sz="2400" dirty="0">
                  <a:cs typeface="+mn-ea"/>
                  <a:sym typeface="+mn-lt"/>
                </a:rPr>
                <a:t>健康饮食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EECBA395-9568-4FAD-AC23-8463AF619931}"/>
              </a:ext>
            </a:extLst>
          </p:cNvPr>
          <p:cNvGrpSpPr/>
          <p:nvPr/>
        </p:nvGrpSpPr>
        <p:grpSpPr>
          <a:xfrm>
            <a:off x="8474305" y="1221815"/>
            <a:ext cx="2879043" cy="3584024"/>
            <a:chOff x="1247149" y="4183104"/>
            <a:chExt cx="1433203" cy="3584024"/>
          </a:xfrm>
          <a:noFill/>
        </p:grpSpPr>
        <p:sp>
          <p:nvSpPr>
            <p:cNvPr id="30" name="文本框 18">
              <a:extLst>
                <a:ext uri="{FF2B5EF4-FFF2-40B4-BE49-F238E27FC236}">
                  <a16:creationId xmlns:a16="http://schemas.microsoft.com/office/drawing/2014/main" xmlns="" id="{424EEEC5-BD48-4675-80AD-81B86B70F382}"/>
                </a:ext>
              </a:extLst>
            </p:cNvPr>
            <p:cNvSpPr txBox="1"/>
            <p:nvPr/>
          </p:nvSpPr>
          <p:spPr>
            <a:xfrm>
              <a:off x="1247149" y="4800739"/>
              <a:ext cx="1433203" cy="296638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        </a:t>
              </a:r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立秋之后应尽量少吃寒凉食物或生食大量瓜果，尤其是脾胃虚寒者更应谨慎。夏秋之交，调理脾胃应侧重于清热、健脾，少食多餐，多吃熟、温软开胃，易消化食物。少吃辛辣刺激油腻类食物，秋季调理一定要注意清泄胃中之火，以使体内的湿热之邪从小便排出，待胃火退后再进补。</a:t>
              </a:r>
            </a:p>
          </p:txBody>
        </p:sp>
        <p:sp>
          <p:nvSpPr>
            <p:cNvPr id="31" name="文本框 19">
              <a:extLst>
                <a:ext uri="{FF2B5EF4-FFF2-40B4-BE49-F238E27FC236}">
                  <a16:creationId xmlns:a16="http://schemas.microsoft.com/office/drawing/2014/main" xmlns="" id="{AB1C2663-3AC9-4D8E-A5E4-806E2276D107}"/>
                </a:ext>
              </a:extLst>
            </p:cNvPr>
            <p:cNvSpPr txBox="1"/>
            <p:nvPr/>
          </p:nvSpPr>
          <p:spPr>
            <a:xfrm>
              <a:off x="1247149" y="4183104"/>
              <a:ext cx="763068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dirty="0">
                  <a:cs typeface="+mn-ea"/>
                  <a:sym typeface="+mn-lt"/>
                </a:rPr>
                <a:t>调理脾胃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7394F276-8B63-4587-AC24-25114EE1A778}"/>
              </a:ext>
            </a:extLst>
          </p:cNvPr>
          <p:cNvGrpSpPr/>
          <p:nvPr/>
        </p:nvGrpSpPr>
        <p:grpSpPr>
          <a:xfrm>
            <a:off x="998800" y="1645914"/>
            <a:ext cx="969747" cy="1120237"/>
            <a:chOff x="1397769" y="1583539"/>
            <a:chExt cx="969747" cy="1120237"/>
          </a:xfrm>
        </p:grpSpPr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DE69A506-7908-4C20-A33D-BBD0AD43D9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2643" y="1521458"/>
              <a:ext cx="0" cy="969747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3C1F79CA-EED6-4278-8072-D40F7CF55D35}"/>
                </a:ext>
              </a:extLst>
            </p:cNvPr>
            <p:cNvGrpSpPr/>
            <p:nvPr/>
          </p:nvGrpSpPr>
          <p:grpSpPr>
            <a:xfrm>
              <a:off x="2103731" y="1583539"/>
              <a:ext cx="108521" cy="1120237"/>
              <a:chOff x="2103731" y="1583539"/>
              <a:chExt cx="108521" cy="1120237"/>
            </a:xfrm>
          </p:grpSpPr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xmlns="" id="{C6137045-6378-40ED-8D7F-F86F4D32D902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103731" y="158353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xmlns="" id="{CD81678F-155E-44CB-91F0-A2E63B59826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212252" y="173402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D60616D-953E-407C-AF45-0382BB2C44A1}"/>
              </a:ext>
            </a:extLst>
          </p:cNvPr>
          <p:cNvGrpSpPr/>
          <p:nvPr/>
        </p:nvGrpSpPr>
        <p:grpSpPr>
          <a:xfrm>
            <a:off x="735013" y="3806971"/>
            <a:ext cx="969747" cy="1120237"/>
            <a:chOff x="1133982" y="3744596"/>
            <a:chExt cx="969747" cy="1120237"/>
          </a:xfrm>
        </p:grpSpPr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053D1458-B30D-425C-A410-06B9F0DA5B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18856" y="3819842"/>
              <a:ext cx="0" cy="969747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190EEE49-1463-48AD-9909-0DDB8631A3FC}"/>
                </a:ext>
              </a:extLst>
            </p:cNvPr>
            <p:cNvGrpSpPr/>
            <p:nvPr/>
          </p:nvGrpSpPr>
          <p:grpSpPr>
            <a:xfrm flipH="1">
              <a:off x="1315042" y="3744596"/>
              <a:ext cx="108521" cy="1120237"/>
              <a:chOff x="2103731" y="1583539"/>
              <a:chExt cx="108521" cy="1120237"/>
            </a:xfrm>
          </p:grpSpPr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xmlns="" id="{8B9D0614-7941-471E-807E-E618BBEC9EC7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103731" y="158353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xmlns="" id="{81EDBEC5-F993-4EF3-AAB2-4E5FCDC0983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212252" y="173402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6" name="图片 5" descr="图片包含 食物, 寿司, 桌子, 小&#10;&#10;描述已自动生成">
            <a:extLst>
              <a:ext uri="{FF2B5EF4-FFF2-40B4-BE49-F238E27FC236}">
                <a16:creationId xmlns:a16="http://schemas.microsoft.com/office/drawing/2014/main" xmlns="" id="{2D96E206-E0CD-42DA-8F96-4D8B3D89D0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979" y="1883541"/>
            <a:ext cx="3642326" cy="384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15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C38075E5-3226-4625-A572-A250AA84F142}"/>
              </a:ext>
            </a:extLst>
          </p:cNvPr>
          <p:cNvCxnSpPr>
            <a:cxnSpLocks/>
          </p:cNvCxnSpPr>
          <p:nvPr/>
        </p:nvCxnSpPr>
        <p:spPr>
          <a:xfrm>
            <a:off x="5302614" y="1417674"/>
            <a:ext cx="0" cy="4161515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xmlns="" id="{D85EC96C-F452-47A4-982B-734646D5A0EB}"/>
              </a:ext>
            </a:extLst>
          </p:cNvPr>
          <p:cNvCxnSpPr>
            <a:cxnSpLocks/>
          </p:cNvCxnSpPr>
          <p:nvPr/>
        </p:nvCxnSpPr>
        <p:spPr>
          <a:xfrm>
            <a:off x="8488838" y="1417674"/>
            <a:ext cx="0" cy="4161515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0F062439-EC12-44BA-8D85-B5D2426479AB}"/>
              </a:ext>
            </a:extLst>
          </p:cNvPr>
          <p:cNvGrpSpPr/>
          <p:nvPr/>
        </p:nvGrpSpPr>
        <p:grpSpPr>
          <a:xfrm>
            <a:off x="2306126" y="1137798"/>
            <a:ext cx="2820640" cy="3753832"/>
            <a:chOff x="2073902" y="1137798"/>
            <a:chExt cx="2820640" cy="3753832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5374FCB3-3AB3-47D0-A3B8-FD65C19AC72E}"/>
                </a:ext>
              </a:extLst>
            </p:cNvPr>
            <p:cNvGrpSpPr/>
            <p:nvPr/>
          </p:nvGrpSpPr>
          <p:grpSpPr>
            <a:xfrm>
              <a:off x="2127037" y="1137798"/>
              <a:ext cx="2767505" cy="3753832"/>
              <a:chOff x="818530" y="3866003"/>
              <a:chExt cx="2431621" cy="3753832"/>
            </a:xfrm>
          </p:grpSpPr>
          <p:sp>
            <p:nvSpPr>
              <p:cNvPr id="17" name="PA-矩形 21">
                <a:extLst>
                  <a:ext uri="{FF2B5EF4-FFF2-40B4-BE49-F238E27FC236}">
                    <a16:creationId xmlns:a16="http://schemas.microsoft.com/office/drawing/2014/main" xmlns="" id="{CB1902FC-0143-4573-8A62-9D8DB9FFB2F3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904237" y="3866003"/>
                <a:ext cx="1724448" cy="4765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lvl="0" algn="ctr" fontAlgn="base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400" dirty="0">
                    <a:cs typeface="+mn-ea"/>
                    <a:sym typeface="+mn-lt"/>
                  </a:rPr>
                  <a:t>预防秋乏</a:t>
                </a:r>
              </a:p>
            </p:txBody>
          </p:sp>
          <p:sp>
            <p:nvSpPr>
              <p:cNvPr id="18" name="PA-任意多边形 19">
                <a:extLst>
                  <a:ext uri="{FF2B5EF4-FFF2-40B4-BE49-F238E27FC236}">
                    <a16:creationId xmlns:a16="http://schemas.microsoft.com/office/drawing/2014/main" xmlns="" id="{D679BEE5-3885-432C-9F15-33F142607A31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818530" y="5299776"/>
                <a:ext cx="2431621" cy="2320059"/>
              </a:xfrm>
              <a:custGeom>
                <a:avLst/>
                <a:gdLst>
                  <a:gd name="T0" fmla="*/ 0 w 1365921"/>
                  <a:gd name="T1" fmla="*/ 0 h 566527"/>
                  <a:gd name="T2" fmla="*/ 1365921 w 1365921"/>
                  <a:gd name="T3" fmla="*/ 0 h 566527"/>
                  <a:gd name="T4" fmla="*/ 1364834 w 1365921"/>
                  <a:gd name="T5" fmla="*/ 10784 h 566527"/>
                  <a:gd name="T6" fmla="*/ 682960 w 1365921"/>
                  <a:gd name="T7" fmla="*/ 566527 h 566527"/>
                  <a:gd name="T8" fmla="*/ 1087 w 1365921"/>
                  <a:gd name="T9" fmla="*/ 10784 h 5665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5921"/>
                  <a:gd name="T16" fmla="*/ 0 h 566527"/>
                  <a:gd name="T17" fmla="*/ 1365921 w 1365921"/>
                  <a:gd name="T18" fmla="*/ 566527 h 5665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5921" h="566527">
                    <a:moveTo>
                      <a:pt x="0" y="0"/>
                    </a:moveTo>
                    <a:lnTo>
                      <a:pt x="1365921" y="0"/>
                    </a:lnTo>
                    <a:lnTo>
                      <a:pt x="1364834" y="10784"/>
                    </a:lnTo>
                    <a:cubicBezTo>
                      <a:pt x="1299933" y="327946"/>
                      <a:pt x="1019308" y="566527"/>
                      <a:pt x="682960" y="566527"/>
                    </a:cubicBezTo>
                    <a:cubicBezTo>
                      <a:pt x="346612" y="566527"/>
                      <a:pt x="65987" y="327946"/>
                      <a:pt x="1087" y="10784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400" kern="0" dirty="0">
                    <a:solidFill>
                      <a:prstClr val="black"/>
                    </a:solidFill>
                    <a:cs typeface="+mn-ea"/>
                    <a:sym typeface="+mn-lt"/>
                  </a:rPr>
                  <a:t>        </a:t>
                </a: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俗语说的好“春困秋乏”。秋乏，是补偿夏季人体超常消耗的保护性反应，常表现为倦怠、乏力、精神不振等。防秋乏的最好办法就是适当地进行体育锻炼，但要注意循序渐进</a:t>
                </a:r>
                <a:r>
                  <a:rPr lang="en-US" altLang="zh-CN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;</a:t>
                </a: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保持充足的睡眠，亦可防秋乏。</a:t>
                </a:r>
              </a:p>
            </p:txBody>
          </p:sp>
        </p:grpSp>
        <p:sp>
          <p:nvSpPr>
            <p:cNvPr id="2" name="Freeform 19">
              <a:extLst>
                <a:ext uri="{FF2B5EF4-FFF2-40B4-BE49-F238E27FC236}">
                  <a16:creationId xmlns:a16="http://schemas.microsoft.com/office/drawing/2014/main" xmlns="" id="{613265E7-E87D-47E6-9D88-FB72359A6389}"/>
                </a:ext>
              </a:extLst>
            </p:cNvPr>
            <p:cNvSpPr/>
            <p:nvPr/>
          </p:nvSpPr>
          <p:spPr bwMode="auto">
            <a:xfrm>
              <a:off x="2073902" y="2512726"/>
              <a:ext cx="507221" cy="478923"/>
            </a:xfrm>
            <a:custGeom>
              <a:avLst/>
              <a:gdLst>
                <a:gd name="T0" fmla="*/ 2147483647 w 1261"/>
                <a:gd name="T1" fmla="*/ 2147483647 h 1191"/>
                <a:gd name="T2" fmla="*/ 2147483647 w 1261"/>
                <a:gd name="T3" fmla="*/ 0 h 1191"/>
                <a:gd name="T4" fmla="*/ 2147483647 w 1261"/>
                <a:gd name="T5" fmla="*/ 2147483647 h 1191"/>
                <a:gd name="T6" fmla="*/ 2147483647 w 1261"/>
                <a:gd name="T7" fmla="*/ 2147483647 h 1191"/>
                <a:gd name="T8" fmla="*/ 2147483647 w 1261"/>
                <a:gd name="T9" fmla="*/ 2147483647 h 11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1" h="1191">
                  <a:moveTo>
                    <a:pt x="388" y="1185"/>
                  </a:moveTo>
                  <a:cubicBezTo>
                    <a:pt x="388" y="1185"/>
                    <a:pt x="0" y="614"/>
                    <a:pt x="659" y="0"/>
                  </a:cubicBezTo>
                  <a:cubicBezTo>
                    <a:pt x="659" y="0"/>
                    <a:pt x="1261" y="709"/>
                    <a:pt x="490" y="1191"/>
                  </a:cubicBezTo>
                  <a:cubicBezTo>
                    <a:pt x="490" y="1191"/>
                    <a:pt x="508" y="734"/>
                    <a:pt x="595" y="547"/>
                  </a:cubicBezTo>
                  <a:cubicBezTo>
                    <a:pt x="595" y="547"/>
                    <a:pt x="363" y="953"/>
                    <a:pt x="388" y="1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96320" tIns="48160" rIns="96320" bIns="48160"/>
            <a:lstStyle/>
            <a:p>
              <a:pPr defTabSz="96266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39393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41" name="图片 40" descr="图片包含 游戏机, 乐高&#10;&#10;描述已自动生成">
              <a:extLst>
                <a:ext uri="{FF2B5EF4-FFF2-40B4-BE49-F238E27FC236}">
                  <a16:creationId xmlns:a16="http://schemas.microsoft.com/office/drawing/2014/main" xmlns="" id="{E00A8FC9-4A1F-49EC-9E0B-9AB07BB02BC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50" t="12391" r="34679" b="31438"/>
            <a:stretch>
              <a:fillRect/>
            </a:stretch>
          </p:blipFill>
          <p:spPr>
            <a:xfrm>
              <a:off x="2750871" y="1600101"/>
              <a:ext cx="862200" cy="862200"/>
            </a:xfrm>
            <a:custGeom>
              <a:avLst/>
              <a:gdLst>
                <a:gd name="connsiteX0" fmla="*/ 855548 w 1711096"/>
                <a:gd name="connsiteY0" fmla="*/ 0 h 1711096"/>
                <a:gd name="connsiteX1" fmla="*/ 1711096 w 1711096"/>
                <a:gd name="connsiteY1" fmla="*/ 855548 h 1711096"/>
                <a:gd name="connsiteX2" fmla="*/ 855548 w 1711096"/>
                <a:gd name="connsiteY2" fmla="*/ 1711096 h 1711096"/>
                <a:gd name="connsiteX3" fmla="*/ 0 w 1711096"/>
                <a:gd name="connsiteY3" fmla="*/ 855548 h 1711096"/>
                <a:gd name="connsiteX4" fmla="*/ 855548 w 1711096"/>
                <a:gd name="connsiteY4" fmla="*/ 0 h 171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096" h="1711096">
                  <a:moveTo>
                    <a:pt x="855548" y="0"/>
                  </a:moveTo>
                  <a:cubicBezTo>
                    <a:pt x="1328054" y="0"/>
                    <a:pt x="1711096" y="383042"/>
                    <a:pt x="1711096" y="855548"/>
                  </a:cubicBezTo>
                  <a:cubicBezTo>
                    <a:pt x="1711096" y="1328054"/>
                    <a:pt x="1328054" y="1711096"/>
                    <a:pt x="855548" y="1711096"/>
                  </a:cubicBezTo>
                  <a:cubicBezTo>
                    <a:pt x="383042" y="1711096"/>
                    <a:pt x="0" y="1328054"/>
                    <a:pt x="0" y="855548"/>
                  </a:cubicBezTo>
                  <a:cubicBezTo>
                    <a:pt x="0" y="383042"/>
                    <a:pt x="383042" y="0"/>
                    <a:pt x="855548" y="0"/>
                  </a:cubicBezTo>
                  <a:close/>
                </a:path>
              </a:pathLst>
            </a:custGeom>
          </p:spPr>
        </p:pic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1B227249-B6D2-445C-A990-C1EDF652FDF1}"/>
              </a:ext>
            </a:extLst>
          </p:cNvPr>
          <p:cNvGrpSpPr/>
          <p:nvPr/>
        </p:nvGrpSpPr>
        <p:grpSpPr>
          <a:xfrm>
            <a:off x="5541660" y="1123560"/>
            <a:ext cx="2812257" cy="3768070"/>
            <a:chOff x="5309436" y="1123560"/>
            <a:chExt cx="2812257" cy="3768070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A9A74702-F3CB-4F2A-AC09-D415BAF55F7B}"/>
                </a:ext>
              </a:extLst>
            </p:cNvPr>
            <p:cNvGrpSpPr/>
            <p:nvPr/>
          </p:nvGrpSpPr>
          <p:grpSpPr>
            <a:xfrm>
              <a:off x="5354187" y="1123560"/>
              <a:ext cx="2767506" cy="3768070"/>
              <a:chOff x="883442" y="3866003"/>
              <a:chExt cx="2431621" cy="3768070"/>
            </a:xfrm>
          </p:grpSpPr>
          <p:sp>
            <p:nvSpPr>
              <p:cNvPr id="27" name="PA-矩形 21">
                <a:extLst>
                  <a:ext uri="{FF2B5EF4-FFF2-40B4-BE49-F238E27FC236}">
                    <a16:creationId xmlns:a16="http://schemas.microsoft.com/office/drawing/2014/main" xmlns="" id="{DA22D666-ECF6-4EB2-981B-C31D65493171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904237" y="3866003"/>
                <a:ext cx="1724448" cy="4765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lvl="0" algn="ctr" fontAlgn="base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400" dirty="0">
                    <a:cs typeface="+mn-ea"/>
                    <a:sym typeface="+mn-lt"/>
                  </a:rPr>
                  <a:t>预防秋燥</a:t>
                </a:r>
              </a:p>
            </p:txBody>
          </p:sp>
          <p:sp>
            <p:nvSpPr>
              <p:cNvPr id="28" name="PA-任意多边形 19">
                <a:extLst>
                  <a:ext uri="{FF2B5EF4-FFF2-40B4-BE49-F238E27FC236}">
                    <a16:creationId xmlns:a16="http://schemas.microsoft.com/office/drawing/2014/main" xmlns="" id="{05A114C6-3BC2-4B37-90E3-C393AAF02F36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883442" y="5314014"/>
                <a:ext cx="2431621" cy="2320059"/>
              </a:xfrm>
              <a:custGeom>
                <a:avLst/>
                <a:gdLst>
                  <a:gd name="T0" fmla="*/ 0 w 1365921"/>
                  <a:gd name="T1" fmla="*/ 0 h 566527"/>
                  <a:gd name="T2" fmla="*/ 1365921 w 1365921"/>
                  <a:gd name="T3" fmla="*/ 0 h 566527"/>
                  <a:gd name="T4" fmla="*/ 1364834 w 1365921"/>
                  <a:gd name="T5" fmla="*/ 10784 h 566527"/>
                  <a:gd name="T6" fmla="*/ 682960 w 1365921"/>
                  <a:gd name="T7" fmla="*/ 566527 h 566527"/>
                  <a:gd name="T8" fmla="*/ 1087 w 1365921"/>
                  <a:gd name="T9" fmla="*/ 10784 h 5665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5921"/>
                  <a:gd name="T16" fmla="*/ 0 h 566527"/>
                  <a:gd name="T17" fmla="*/ 1365921 w 1365921"/>
                  <a:gd name="T18" fmla="*/ 566527 h 5665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5921" h="566527">
                    <a:moveTo>
                      <a:pt x="0" y="0"/>
                    </a:moveTo>
                    <a:lnTo>
                      <a:pt x="1365921" y="0"/>
                    </a:lnTo>
                    <a:lnTo>
                      <a:pt x="1364834" y="10784"/>
                    </a:lnTo>
                    <a:cubicBezTo>
                      <a:pt x="1299933" y="327946"/>
                      <a:pt x="1019308" y="566527"/>
                      <a:pt x="682960" y="566527"/>
                    </a:cubicBezTo>
                    <a:cubicBezTo>
                      <a:pt x="346612" y="566527"/>
                      <a:pt x="65987" y="327946"/>
                      <a:pt x="1087" y="10784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cs typeface="+mn-ea"/>
                    <a:sym typeface="+mn-lt"/>
                  </a:rPr>
                  <a:t>       </a:t>
                </a: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秋天雨水较少，天气干爽，人体容易虚火上延出现“秋燥”，中医认为，燥易伤肺，秋气与人体的肺脏相通，肺气太强，容易导致身体的津液不足，出现诸如津亏液少的“干燥症”，比如皮肤干燥，多有咳嗽。</a:t>
                </a:r>
              </a:p>
            </p:txBody>
          </p:sp>
        </p:grpSp>
        <p:sp>
          <p:nvSpPr>
            <p:cNvPr id="4" name="Freeform 19">
              <a:extLst>
                <a:ext uri="{FF2B5EF4-FFF2-40B4-BE49-F238E27FC236}">
                  <a16:creationId xmlns:a16="http://schemas.microsoft.com/office/drawing/2014/main" xmlns="" id="{E014A961-8FBA-4BF5-B0D1-ED0B6658717D}"/>
                </a:ext>
              </a:extLst>
            </p:cNvPr>
            <p:cNvSpPr/>
            <p:nvPr/>
          </p:nvSpPr>
          <p:spPr bwMode="auto">
            <a:xfrm>
              <a:off x="5309436" y="2554817"/>
              <a:ext cx="507221" cy="478923"/>
            </a:xfrm>
            <a:custGeom>
              <a:avLst/>
              <a:gdLst>
                <a:gd name="T0" fmla="*/ 2147483647 w 1261"/>
                <a:gd name="T1" fmla="*/ 2147483647 h 1191"/>
                <a:gd name="T2" fmla="*/ 2147483647 w 1261"/>
                <a:gd name="T3" fmla="*/ 0 h 1191"/>
                <a:gd name="T4" fmla="*/ 2147483647 w 1261"/>
                <a:gd name="T5" fmla="*/ 2147483647 h 1191"/>
                <a:gd name="T6" fmla="*/ 2147483647 w 1261"/>
                <a:gd name="T7" fmla="*/ 2147483647 h 1191"/>
                <a:gd name="T8" fmla="*/ 2147483647 w 1261"/>
                <a:gd name="T9" fmla="*/ 2147483647 h 11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1" h="1191">
                  <a:moveTo>
                    <a:pt x="388" y="1185"/>
                  </a:moveTo>
                  <a:cubicBezTo>
                    <a:pt x="388" y="1185"/>
                    <a:pt x="0" y="614"/>
                    <a:pt x="659" y="0"/>
                  </a:cubicBezTo>
                  <a:cubicBezTo>
                    <a:pt x="659" y="0"/>
                    <a:pt x="1261" y="709"/>
                    <a:pt x="490" y="1191"/>
                  </a:cubicBezTo>
                  <a:cubicBezTo>
                    <a:pt x="490" y="1191"/>
                    <a:pt x="508" y="734"/>
                    <a:pt x="595" y="547"/>
                  </a:cubicBezTo>
                  <a:cubicBezTo>
                    <a:pt x="595" y="547"/>
                    <a:pt x="363" y="953"/>
                    <a:pt x="388" y="1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96320" tIns="48160" rIns="96320" bIns="48160"/>
            <a:lstStyle/>
            <a:p>
              <a:pPr defTabSz="96266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39393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2" name="图片 21" descr="图片包含 游戏机, 乐高&#10;&#10;描述已自动生成">
              <a:extLst>
                <a:ext uri="{FF2B5EF4-FFF2-40B4-BE49-F238E27FC236}">
                  <a16:creationId xmlns:a16="http://schemas.microsoft.com/office/drawing/2014/main" xmlns="" id="{DC4A433C-2B1F-4C93-A417-908E72C833B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50" t="12391" r="34679" b="31438"/>
            <a:stretch>
              <a:fillRect/>
            </a:stretch>
          </p:blipFill>
          <p:spPr>
            <a:xfrm>
              <a:off x="5937094" y="1600101"/>
              <a:ext cx="862200" cy="862200"/>
            </a:xfrm>
            <a:custGeom>
              <a:avLst/>
              <a:gdLst>
                <a:gd name="connsiteX0" fmla="*/ 855548 w 1711096"/>
                <a:gd name="connsiteY0" fmla="*/ 0 h 1711096"/>
                <a:gd name="connsiteX1" fmla="*/ 1711096 w 1711096"/>
                <a:gd name="connsiteY1" fmla="*/ 855548 h 1711096"/>
                <a:gd name="connsiteX2" fmla="*/ 855548 w 1711096"/>
                <a:gd name="connsiteY2" fmla="*/ 1711096 h 1711096"/>
                <a:gd name="connsiteX3" fmla="*/ 0 w 1711096"/>
                <a:gd name="connsiteY3" fmla="*/ 855548 h 1711096"/>
                <a:gd name="connsiteX4" fmla="*/ 855548 w 1711096"/>
                <a:gd name="connsiteY4" fmla="*/ 0 h 171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096" h="1711096">
                  <a:moveTo>
                    <a:pt x="855548" y="0"/>
                  </a:moveTo>
                  <a:cubicBezTo>
                    <a:pt x="1328054" y="0"/>
                    <a:pt x="1711096" y="383042"/>
                    <a:pt x="1711096" y="855548"/>
                  </a:cubicBezTo>
                  <a:cubicBezTo>
                    <a:pt x="1711096" y="1328054"/>
                    <a:pt x="1328054" y="1711096"/>
                    <a:pt x="855548" y="1711096"/>
                  </a:cubicBezTo>
                  <a:cubicBezTo>
                    <a:pt x="383042" y="1711096"/>
                    <a:pt x="0" y="1328054"/>
                    <a:pt x="0" y="855548"/>
                  </a:cubicBezTo>
                  <a:cubicBezTo>
                    <a:pt x="0" y="383042"/>
                    <a:pt x="383042" y="0"/>
                    <a:pt x="855548" y="0"/>
                  </a:cubicBezTo>
                  <a:close/>
                </a:path>
              </a:pathLst>
            </a:custGeom>
          </p:spPr>
        </p:pic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xmlns="" id="{CD5AF5FF-406B-44D3-8B97-A0524DEBED7C}"/>
              </a:ext>
            </a:extLst>
          </p:cNvPr>
          <p:cNvGrpSpPr/>
          <p:nvPr/>
        </p:nvGrpSpPr>
        <p:grpSpPr>
          <a:xfrm>
            <a:off x="8763351" y="1112427"/>
            <a:ext cx="2767506" cy="3779203"/>
            <a:chOff x="8531127" y="1112427"/>
            <a:chExt cx="2767506" cy="3779203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0CEA9296-D61A-4A21-810C-3D52BA225967}"/>
                </a:ext>
              </a:extLst>
            </p:cNvPr>
            <p:cNvGrpSpPr/>
            <p:nvPr/>
          </p:nvGrpSpPr>
          <p:grpSpPr>
            <a:xfrm>
              <a:off x="8531127" y="1112427"/>
              <a:ext cx="2767506" cy="3779203"/>
              <a:chOff x="904237" y="3866003"/>
              <a:chExt cx="2431621" cy="3779203"/>
            </a:xfrm>
          </p:grpSpPr>
          <p:sp>
            <p:nvSpPr>
              <p:cNvPr id="36" name="PA-矩形 21">
                <a:extLst>
                  <a:ext uri="{FF2B5EF4-FFF2-40B4-BE49-F238E27FC236}">
                    <a16:creationId xmlns:a16="http://schemas.microsoft.com/office/drawing/2014/main" xmlns="" id="{66E600FF-8D49-45EF-8E2B-3FE4E25CFD24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904237" y="3866003"/>
                <a:ext cx="1724448" cy="4765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 fontAlgn="base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400" dirty="0">
                    <a:cs typeface="+mn-ea"/>
                    <a:sym typeface="+mn-lt"/>
                  </a:rPr>
                  <a:t>预防感冒</a:t>
                </a:r>
              </a:p>
            </p:txBody>
          </p:sp>
          <p:sp>
            <p:nvSpPr>
              <p:cNvPr id="37" name="PA-任意多边形 19">
                <a:extLst>
                  <a:ext uri="{FF2B5EF4-FFF2-40B4-BE49-F238E27FC236}">
                    <a16:creationId xmlns:a16="http://schemas.microsoft.com/office/drawing/2014/main" xmlns="" id="{31B52C69-287A-4766-892B-16190455BE7D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904237" y="5325147"/>
                <a:ext cx="2431621" cy="2320059"/>
              </a:xfrm>
              <a:custGeom>
                <a:avLst/>
                <a:gdLst>
                  <a:gd name="T0" fmla="*/ 0 w 1365921"/>
                  <a:gd name="T1" fmla="*/ 0 h 566527"/>
                  <a:gd name="T2" fmla="*/ 1365921 w 1365921"/>
                  <a:gd name="T3" fmla="*/ 0 h 566527"/>
                  <a:gd name="T4" fmla="*/ 1364834 w 1365921"/>
                  <a:gd name="T5" fmla="*/ 10784 h 566527"/>
                  <a:gd name="T6" fmla="*/ 682960 w 1365921"/>
                  <a:gd name="T7" fmla="*/ 566527 h 566527"/>
                  <a:gd name="T8" fmla="*/ 1087 w 1365921"/>
                  <a:gd name="T9" fmla="*/ 10784 h 5665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5921"/>
                  <a:gd name="T16" fmla="*/ 0 h 566527"/>
                  <a:gd name="T17" fmla="*/ 1365921 w 1365921"/>
                  <a:gd name="T18" fmla="*/ 566527 h 5665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5921" h="566527">
                    <a:moveTo>
                      <a:pt x="0" y="0"/>
                    </a:moveTo>
                    <a:lnTo>
                      <a:pt x="1365921" y="0"/>
                    </a:lnTo>
                    <a:lnTo>
                      <a:pt x="1364834" y="10784"/>
                    </a:lnTo>
                    <a:cubicBezTo>
                      <a:pt x="1299933" y="327946"/>
                      <a:pt x="1019308" y="566527"/>
                      <a:pt x="682960" y="566527"/>
                    </a:cubicBezTo>
                    <a:cubicBezTo>
                      <a:pt x="346612" y="566527"/>
                      <a:pt x="65987" y="327946"/>
                      <a:pt x="1087" y="10784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400" kern="0" dirty="0">
                    <a:solidFill>
                      <a:prstClr val="black"/>
                    </a:solidFill>
                    <a:cs typeface="+mn-ea"/>
                    <a:sym typeface="+mn-lt"/>
                  </a:rPr>
                  <a:t>        </a:t>
                </a: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秋季感冒增多，预防感冒，首先要根据气温变化适当增减衣服，尤其是老年人更要注意；其次室内的空调温度不要过低，一般在</a:t>
                </a:r>
                <a:r>
                  <a:rPr lang="en-US" altLang="zh-CN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25℃</a:t>
                </a: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～</a:t>
                </a:r>
                <a:r>
                  <a:rPr lang="en-US" altLang="zh-CN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27℃</a:t>
                </a: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最好。秋季是疾病的高发期，遇到疾病一定要及时就医以免耽误病情。</a:t>
                </a:r>
              </a:p>
            </p:txBody>
          </p:sp>
        </p:grpSp>
        <p:sp>
          <p:nvSpPr>
            <p:cNvPr id="5" name="Freeform 19">
              <a:extLst>
                <a:ext uri="{FF2B5EF4-FFF2-40B4-BE49-F238E27FC236}">
                  <a16:creationId xmlns:a16="http://schemas.microsoft.com/office/drawing/2014/main" xmlns="" id="{99EC0F21-79C2-4434-A7F4-72DBB52D100A}"/>
                </a:ext>
              </a:extLst>
            </p:cNvPr>
            <p:cNvSpPr/>
            <p:nvPr/>
          </p:nvSpPr>
          <p:spPr bwMode="auto">
            <a:xfrm>
              <a:off x="8531127" y="2554817"/>
              <a:ext cx="507221" cy="478923"/>
            </a:xfrm>
            <a:custGeom>
              <a:avLst/>
              <a:gdLst>
                <a:gd name="T0" fmla="*/ 2147483647 w 1261"/>
                <a:gd name="T1" fmla="*/ 2147483647 h 1191"/>
                <a:gd name="T2" fmla="*/ 2147483647 w 1261"/>
                <a:gd name="T3" fmla="*/ 0 h 1191"/>
                <a:gd name="T4" fmla="*/ 2147483647 w 1261"/>
                <a:gd name="T5" fmla="*/ 2147483647 h 1191"/>
                <a:gd name="T6" fmla="*/ 2147483647 w 1261"/>
                <a:gd name="T7" fmla="*/ 2147483647 h 1191"/>
                <a:gd name="T8" fmla="*/ 2147483647 w 1261"/>
                <a:gd name="T9" fmla="*/ 2147483647 h 11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1" h="1191">
                  <a:moveTo>
                    <a:pt x="388" y="1185"/>
                  </a:moveTo>
                  <a:cubicBezTo>
                    <a:pt x="388" y="1185"/>
                    <a:pt x="0" y="614"/>
                    <a:pt x="659" y="0"/>
                  </a:cubicBezTo>
                  <a:cubicBezTo>
                    <a:pt x="659" y="0"/>
                    <a:pt x="1261" y="709"/>
                    <a:pt x="490" y="1191"/>
                  </a:cubicBezTo>
                  <a:cubicBezTo>
                    <a:pt x="490" y="1191"/>
                    <a:pt x="508" y="734"/>
                    <a:pt x="595" y="547"/>
                  </a:cubicBezTo>
                  <a:cubicBezTo>
                    <a:pt x="595" y="547"/>
                    <a:pt x="363" y="953"/>
                    <a:pt x="388" y="1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96320" tIns="48160" rIns="96320" bIns="48160"/>
            <a:lstStyle/>
            <a:p>
              <a:pPr defTabSz="96266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39393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44" name="图片 43" descr="图片包含 游戏机, 乐高&#10;&#10;描述已自动生成">
              <a:extLst>
                <a:ext uri="{FF2B5EF4-FFF2-40B4-BE49-F238E27FC236}">
                  <a16:creationId xmlns:a16="http://schemas.microsoft.com/office/drawing/2014/main" xmlns="" id="{F1FB6233-BDA4-49CC-B93F-5CD95819C6A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50" t="12391" r="34679" b="31438"/>
            <a:stretch>
              <a:fillRect/>
            </a:stretch>
          </p:blipFill>
          <p:spPr>
            <a:xfrm>
              <a:off x="9105217" y="1600101"/>
              <a:ext cx="862200" cy="862200"/>
            </a:xfrm>
            <a:custGeom>
              <a:avLst/>
              <a:gdLst>
                <a:gd name="connsiteX0" fmla="*/ 855548 w 1711096"/>
                <a:gd name="connsiteY0" fmla="*/ 0 h 1711096"/>
                <a:gd name="connsiteX1" fmla="*/ 1711096 w 1711096"/>
                <a:gd name="connsiteY1" fmla="*/ 855548 h 1711096"/>
                <a:gd name="connsiteX2" fmla="*/ 855548 w 1711096"/>
                <a:gd name="connsiteY2" fmla="*/ 1711096 h 1711096"/>
                <a:gd name="connsiteX3" fmla="*/ 0 w 1711096"/>
                <a:gd name="connsiteY3" fmla="*/ 855548 h 1711096"/>
                <a:gd name="connsiteX4" fmla="*/ 855548 w 1711096"/>
                <a:gd name="connsiteY4" fmla="*/ 0 h 171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096" h="1711096">
                  <a:moveTo>
                    <a:pt x="855548" y="0"/>
                  </a:moveTo>
                  <a:cubicBezTo>
                    <a:pt x="1328054" y="0"/>
                    <a:pt x="1711096" y="383042"/>
                    <a:pt x="1711096" y="855548"/>
                  </a:cubicBezTo>
                  <a:cubicBezTo>
                    <a:pt x="1711096" y="1328054"/>
                    <a:pt x="1328054" y="1711096"/>
                    <a:pt x="855548" y="1711096"/>
                  </a:cubicBezTo>
                  <a:cubicBezTo>
                    <a:pt x="383042" y="1711096"/>
                    <a:pt x="0" y="1328054"/>
                    <a:pt x="0" y="855548"/>
                  </a:cubicBezTo>
                  <a:cubicBezTo>
                    <a:pt x="0" y="383042"/>
                    <a:pt x="383042" y="0"/>
                    <a:pt x="855548" y="0"/>
                  </a:cubicBezTo>
                  <a:close/>
                </a:path>
              </a:pathLst>
            </a:custGeom>
          </p:spPr>
        </p:pic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E0FF3145-92D4-4C60-8B9F-97202010CE1F}"/>
              </a:ext>
            </a:extLst>
          </p:cNvPr>
          <p:cNvSpPr txBox="1"/>
          <p:nvPr/>
        </p:nvSpPr>
        <p:spPr>
          <a:xfrm>
            <a:off x="1150764" y="2068706"/>
            <a:ext cx="553998" cy="23086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 defTabSz="457200"/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秋天养生要点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7394F276-8B63-4587-AC24-25114EE1A778}"/>
              </a:ext>
            </a:extLst>
          </p:cNvPr>
          <p:cNvGrpSpPr/>
          <p:nvPr/>
        </p:nvGrpSpPr>
        <p:grpSpPr>
          <a:xfrm>
            <a:off x="998800" y="1645914"/>
            <a:ext cx="969747" cy="1120237"/>
            <a:chOff x="1397769" y="1583539"/>
            <a:chExt cx="969747" cy="1120237"/>
          </a:xfrm>
        </p:grpSpPr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DE69A506-7908-4C20-A33D-BBD0AD43D9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2643" y="1521458"/>
              <a:ext cx="0" cy="969747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3C1F79CA-EED6-4278-8072-D40F7CF55D35}"/>
                </a:ext>
              </a:extLst>
            </p:cNvPr>
            <p:cNvGrpSpPr/>
            <p:nvPr/>
          </p:nvGrpSpPr>
          <p:grpSpPr>
            <a:xfrm>
              <a:off x="2103731" y="1583539"/>
              <a:ext cx="108521" cy="1120237"/>
              <a:chOff x="2103731" y="1583539"/>
              <a:chExt cx="108521" cy="1120237"/>
            </a:xfrm>
          </p:grpSpPr>
          <p:cxnSp>
            <p:nvCxnSpPr>
              <p:cNvPr id="30" name="直接连接符 29">
                <a:extLst>
                  <a:ext uri="{FF2B5EF4-FFF2-40B4-BE49-F238E27FC236}">
                    <a16:creationId xmlns:a16="http://schemas.microsoft.com/office/drawing/2014/main" xmlns="" id="{C6137045-6378-40ED-8D7F-F86F4D32D902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103731" y="158353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>
                <a:extLst>
                  <a:ext uri="{FF2B5EF4-FFF2-40B4-BE49-F238E27FC236}">
                    <a16:creationId xmlns:a16="http://schemas.microsoft.com/office/drawing/2014/main" xmlns="" id="{CD81678F-155E-44CB-91F0-A2E63B59826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212252" y="173402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7D60616D-953E-407C-AF45-0382BB2C44A1}"/>
              </a:ext>
            </a:extLst>
          </p:cNvPr>
          <p:cNvGrpSpPr/>
          <p:nvPr/>
        </p:nvGrpSpPr>
        <p:grpSpPr>
          <a:xfrm>
            <a:off x="735013" y="3806971"/>
            <a:ext cx="969747" cy="1120237"/>
            <a:chOff x="1133982" y="3744596"/>
            <a:chExt cx="969747" cy="1120237"/>
          </a:xfrm>
        </p:grpSpPr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xmlns="" id="{053D1458-B30D-425C-A410-06B9F0DA5B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18856" y="3819842"/>
              <a:ext cx="0" cy="969747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190EEE49-1463-48AD-9909-0DDB8631A3FC}"/>
                </a:ext>
              </a:extLst>
            </p:cNvPr>
            <p:cNvGrpSpPr/>
            <p:nvPr/>
          </p:nvGrpSpPr>
          <p:grpSpPr>
            <a:xfrm flipH="1">
              <a:off x="1315042" y="3744596"/>
              <a:ext cx="108521" cy="1120237"/>
              <a:chOff x="2103731" y="1583539"/>
              <a:chExt cx="108521" cy="1120237"/>
            </a:xfrm>
          </p:grpSpPr>
          <p:cxnSp>
            <p:nvCxnSpPr>
              <p:cNvPr id="38" name="直接连接符 37">
                <a:extLst>
                  <a:ext uri="{FF2B5EF4-FFF2-40B4-BE49-F238E27FC236}">
                    <a16:creationId xmlns:a16="http://schemas.microsoft.com/office/drawing/2014/main" xmlns="" id="{8B9D0614-7941-471E-807E-E618BBEC9EC7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103731" y="158353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>
                <a:extLst>
                  <a:ext uri="{FF2B5EF4-FFF2-40B4-BE49-F238E27FC236}">
                    <a16:creationId xmlns:a16="http://schemas.microsoft.com/office/drawing/2014/main" xmlns="" id="{81EDBEC5-F993-4EF3-AAB2-4E5FCDC0983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212252" y="173402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7188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46359D3-79D2-44CA-BDEF-1BB81158066D}"/>
              </a:ext>
            </a:extLst>
          </p:cNvPr>
          <p:cNvGrpSpPr/>
          <p:nvPr/>
        </p:nvGrpSpPr>
        <p:grpSpPr>
          <a:xfrm>
            <a:off x="4257563" y="999911"/>
            <a:ext cx="7228119" cy="4878080"/>
            <a:chOff x="4146697" y="1014088"/>
            <a:chExt cx="7228119" cy="4878080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63854B89-6C43-4C80-B681-D9D0094CE08A}"/>
                </a:ext>
              </a:extLst>
            </p:cNvPr>
            <p:cNvGrpSpPr/>
            <p:nvPr/>
          </p:nvGrpSpPr>
          <p:grpSpPr>
            <a:xfrm>
              <a:off x="4146697" y="1110923"/>
              <a:ext cx="7228118" cy="992662"/>
              <a:chOff x="1189060" y="3998206"/>
              <a:chExt cx="6092184" cy="992662"/>
            </a:xfrm>
          </p:grpSpPr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0051E278-B474-4BBB-BD7A-FB96ABF7550E}"/>
                  </a:ext>
                </a:extLst>
              </p:cNvPr>
              <p:cNvSpPr txBox="1"/>
              <p:nvPr/>
            </p:nvSpPr>
            <p:spPr>
              <a:xfrm>
                <a:off x="1189060" y="4286636"/>
                <a:ext cx="6092184" cy="7042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早睡以顺应阴精的收藏，早起以舒达阳气。近代研究表明，秋天适当早起，可减少血栓形成的机会；起床前适当多躺几分钟，舒展活动一下全身，对预防血栓形成也有重要意义</a:t>
                </a:r>
                <a:r>
                  <a:rPr lang="zh-CN" altLang="en-US" sz="1400" kern="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cs typeface="+mn-ea"/>
                    <a:sym typeface="+mn-lt"/>
                  </a:rPr>
                  <a:t>。</a:t>
                </a: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05006994-8C25-42F1-A44F-9CA0DECC8C2A}"/>
                  </a:ext>
                </a:extLst>
              </p:cNvPr>
              <p:cNvSpPr/>
              <p:nvPr/>
            </p:nvSpPr>
            <p:spPr>
              <a:xfrm>
                <a:off x="1553818" y="3998206"/>
                <a:ext cx="141577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>
                  <a:defRPr/>
                </a:pPr>
                <a:r>
                  <a:rPr lang="zh-CN" altLang="en-US" sz="2400" dirty="0">
                    <a:cs typeface="+mn-ea"/>
                    <a:sym typeface="+mn-lt"/>
                  </a:rPr>
                  <a:t>早起早睡</a:t>
                </a: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9CE90364-4DFB-43B8-A95B-57BD9BA576A0}"/>
                </a:ext>
              </a:extLst>
            </p:cNvPr>
            <p:cNvGrpSpPr/>
            <p:nvPr/>
          </p:nvGrpSpPr>
          <p:grpSpPr>
            <a:xfrm>
              <a:off x="4146697" y="2887210"/>
              <a:ext cx="7228118" cy="1311193"/>
              <a:chOff x="1526842" y="4211257"/>
              <a:chExt cx="4669830" cy="1311193"/>
            </a:xfrm>
          </p:grpSpPr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1384433E-8B2E-4687-A04A-04524255148E}"/>
                  </a:ext>
                </a:extLst>
              </p:cNvPr>
              <p:cNvSpPr txBox="1"/>
              <p:nvPr/>
            </p:nvSpPr>
            <p:spPr>
              <a:xfrm>
                <a:off x="1526842" y="4495053"/>
                <a:ext cx="4669830" cy="1027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秋天气候渐冷，衣服不可一下增加过多，有意让机体冻一冻，经受一些寒凉之气的锻炼，这也是增强机体对冬季寒冷气候的适应能力的重要方法。金秋时节天高气爽，是运动锻炼的好时期，尤其应重视耐寒锻炼。</a:t>
                </a:r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="" id="{1FDFD5D0-9A9C-4D2F-ACC1-42993D5C06E9}"/>
                  </a:ext>
                </a:extLst>
              </p:cNvPr>
              <p:cNvSpPr/>
              <p:nvPr/>
            </p:nvSpPr>
            <p:spPr>
              <a:xfrm>
                <a:off x="1849985" y="4211257"/>
                <a:ext cx="1041683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defRPr/>
                </a:pPr>
                <a:r>
                  <a:rPr lang="zh-CN" altLang="en-US" sz="2400" dirty="0">
                    <a:cs typeface="+mn-ea"/>
                    <a:sym typeface="+mn-lt"/>
                  </a:rPr>
                  <a:t>加强锻炼</a:t>
                </a:r>
                <a:endParaRPr lang="en-US" altLang="zh-CN" sz="2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E0FC9E35-8C04-4C0C-8A6B-03D657D0478A}"/>
                </a:ext>
              </a:extLst>
            </p:cNvPr>
            <p:cNvGrpSpPr/>
            <p:nvPr/>
          </p:nvGrpSpPr>
          <p:grpSpPr>
            <a:xfrm>
              <a:off x="4146697" y="4588128"/>
              <a:ext cx="7228119" cy="1304040"/>
              <a:chOff x="1789456" y="4421610"/>
              <a:chExt cx="6756642" cy="1304040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37F34561-B6DA-410A-85F5-89D9D3E552D4}"/>
                  </a:ext>
                </a:extLst>
              </p:cNvPr>
              <p:cNvSpPr txBox="1"/>
              <p:nvPr/>
            </p:nvSpPr>
            <p:spPr>
              <a:xfrm>
                <a:off x="1789456" y="4698253"/>
                <a:ext cx="6756642" cy="1027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defRPr/>
                </a:pP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夏令大量食瓜果虽然不至于造成脾胃疫患，却已使肠胃抗病力有所下降，入秋后再大量食瓜果，势必更助湿邪损伤脾阳，脾阳不振不能运化水湿，腹泻、下痢、便溏等急慢性胃肠道疾病就随之发生。</a:t>
                </a: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7EB38DF5-428D-4089-BA88-3CD275B60876}"/>
                  </a:ext>
                </a:extLst>
              </p:cNvPr>
              <p:cNvSpPr/>
              <p:nvPr/>
            </p:nvSpPr>
            <p:spPr>
              <a:xfrm>
                <a:off x="2302706" y="4421610"/>
                <a:ext cx="141577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CN" altLang="en-US" sz="2400" dirty="0">
                    <a:cs typeface="+mn-ea"/>
                    <a:sym typeface="+mn-lt"/>
                  </a:rPr>
                  <a:t>慎食瓜果</a:t>
                </a:r>
                <a:endParaRPr lang="en-US" altLang="zh-CN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2" name="Freeform 19">
              <a:extLst>
                <a:ext uri="{FF2B5EF4-FFF2-40B4-BE49-F238E27FC236}">
                  <a16:creationId xmlns:a16="http://schemas.microsoft.com/office/drawing/2014/main" xmlns="" id="{59DAB7E2-4CDD-4DF2-8649-A3A73BB86536}"/>
                </a:ext>
              </a:extLst>
            </p:cNvPr>
            <p:cNvSpPr/>
            <p:nvPr/>
          </p:nvSpPr>
          <p:spPr bwMode="auto">
            <a:xfrm rot="17244699">
              <a:off x="4275105" y="1028237"/>
              <a:ext cx="507221" cy="478923"/>
            </a:xfrm>
            <a:custGeom>
              <a:avLst/>
              <a:gdLst>
                <a:gd name="T0" fmla="*/ 2147483647 w 1261"/>
                <a:gd name="T1" fmla="*/ 2147483647 h 1191"/>
                <a:gd name="T2" fmla="*/ 2147483647 w 1261"/>
                <a:gd name="T3" fmla="*/ 0 h 1191"/>
                <a:gd name="T4" fmla="*/ 2147483647 w 1261"/>
                <a:gd name="T5" fmla="*/ 2147483647 h 1191"/>
                <a:gd name="T6" fmla="*/ 2147483647 w 1261"/>
                <a:gd name="T7" fmla="*/ 2147483647 h 1191"/>
                <a:gd name="T8" fmla="*/ 2147483647 w 1261"/>
                <a:gd name="T9" fmla="*/ 2147483647 h 11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1" h="1191">
                  <a:moveTo>
                    <a:pt x="388" y="1185"/>
                  </a:moveTo>
                  <a:cubicBezTo>
                    <a:pt x="388" y="1185"/>
                    <a:pt x="0" y="614"/>
                    <a:pt x="659" y="0"/>
                  </a:cubicBezTo>
                  <a:cubicBezTo>
                    <a:pt x="659" y="0"/>
                    <a:pt x="1261" y="709"/>
                    <a:pt x="490" y="1191"/>
                  </a:cubicBezTo>
                  <a:cubicBezTo>
                    <a:pt x="490" y="1191"/>
                    <a:pt x="508" y="734"/>
                    <a:pt x="595" y="547"/>
                  </a:cubicBezTo>
                  <a:cubicBezTo>
                    <a:pt x="595" y="547"/>
                    <a:pt x="363" y="953"/>
                    <a:pt x="388" y="1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96320" tIns="48160" rIns="96320" bIns="48160"/>
            <a:lstStyle/>
            <a:p>
              <a:pPr defTabSz="96266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39393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Freeform 19">
              <a:extLst>
                <a:ext uri="{FF2B5EF4-FFF2-40B4-BE49-F238E27FC236}">
                  <a16:creationId xmlns:a16="http://schemas.microsoft.com/office/drawing/2014/main" xmlns="" id="{D048174F-F0C2-496B-97B7-204D641E84F4}"/>
                </a:ext>
              </a:extLst>
            </p:cNvPr>
            <p:cNvSpPr/>
            <p:nvPr/>
          </p:nvSpPr>
          <p:spPr bwMode="auto">
            <a:xfrm rot="17244699">
              <a:off x="4275105" y="2800797"/>
              <a:ext cx="507221" cy="478923"/>
            </a:xfrm>
            <a:custGeom>
              <a:avLst/>
              <a:gdLst>
                <a:gd name="T0" fmla="*/ 2147483647 w 1261"/>
                <a:gd name="T1" fmla="*/ 2147483647 h 1191"/>
                <a:gd name="T2" fmla="*/ 2147483647 w 1261"/>
                <a:gd name="T3" fmla="*/ 0 h 1191"/>
                <a:gd name="T4" fmla="*/ 2147483647 w 1261"/>
                <a:gd name="T5" fmla="*/ 2147483647 h 1191"/>
                <a:gd name="T6" fmla="*/ 2147483647 w 1261"/>
                <a:gd name="T7" fmla="*/ 2147483647 h 1191"/>
                <a:gd name="T8" fmla="*/ 2147483647 w 1261"/>
                <a:gd name="T9" fmla="*/ 2147483647 h 11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1" h="1191">
                  <a:moveTo>
                    <a:pt x="388" y="1185"/>
                  </a:moveTo>
                  <a:cubicBezTo>
                    <a:pt x="388" y="1185"/>
                    <a:pt x="0" y="614"/>
                    <a:pt x="659" y="0"/>
                  </a:cubicBezTo>
                  <a:cubicBezTo>
                    <a:pt x="659" y="0"/>
                    <a:pt x="1261" y="709"/>
                    <a:pt x="490" y="1191"/>
                  </a:cubicBezTo>
                  <a:cubicBezTo>
                    <a:pt x="490" y="1191"/>
                    <a:pt x="508" y="734"/>
                    <a:pt x="595" y="547"/>
                  </a:cubicBezTo>
                  <a:cubicBezTo>
                    <a:pt x="595" y="547"/>
                    <a:pt x="363" y="953"/>
                    <a:pt x="388" y="1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96320" tIns="48160" rIns="96320" bIns="48160"/>
            <a:lstStyle/>
            <a:p>
              <a:pPr defTabSz="96266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39393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" name="Freeform 19">
              <a:extLst>
                <a:ext uri="{FF2B5EF4-FFF2-40B4-BE49-F238E27FC236}">
                  <a16:creationId xmlns:a16="http://schemas.microsoft.com/office/drawing/2014/main" xmlns="" id="{1518FFC8-5C15-4CCF-91C5-A23C081B6B74}"/>
                </a:ext>
              </a:extLst>
            </p:cNvPr>
            <p:cNvSpPr/>
            <p:nvPr/>
          </p:nvSpPr>
          <p:spPr bwMode="auto">
            <a:xfrm rot="17244699">
              <a:off x="4275105" y="4504212"/>
              <a:ext cx="507221" cy="478923"/>
            </a:xfrm>
            <a:custGeom>
              <a:avLst/>
              <a:gdLst>
                <a:gd name="T0" fmla="*/ 2147483647 w 1261"/>
                <a:gd name="T1" fmla="*/ 2147483647 h 1191"/>
                <a:gd name="T2" fmla="*/ 2147483647 w 1261"/>
                <a:gd name="T3" fmla="*/ 0 h 1191"/>
                <a:gd name="T4" fmla="*/ 2147483647 w 1261"/>
                <a:gd name="T5" fmla="*/ 2147483647 h 1191"/>
                <a:gd name="T6" fmla="*/ 2147483647 w 1261"/>
                <a:gd name="T7" fmla="*/ 2147483647 h 1191"/>
                <a:gd name="T8" fmla="*/ 2147483647 w 1261"/>
                <a:gd name="T9" fmla="*/ 2147483647 h 11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1" h="1191">
                  <a:moveTo>
                    <a:pt x="388" y="1185"/>
                  </a:moveTo>
                  <a:cubicBezTo>
                    <a:pt x="388" y="1185"/>
                    <a:pt x="0" y="614"/>
                    <a:pt x="659" y="0"/>
                  </a:cubicBezTo>
                  <a:cubicBezTo>
                    <a:pt x="659" y="0"/>
                    <a:pt x="1261" y="709"/>
                    <a:pt x="490" y="1191"/>
                  </a:cubicBezTo>
                  <a:cubicBezTo>
                    <a:pt x="490" y="1191"/>
                    <a:pt x="508" y="734"/>
                    <a:pt x="595" y="547"/>
                  </a:cubicBezTo>
                  <a:cubicBezTo>
                    <a:pt x="595" y="547"/>
                    <a:pt x="363" y="953"/>
                    <a:pt x="388" y="1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96320" tIns="48160" rIns="96320" bIns="48160"/>
            <a:lstStyle/>
            <a:p>
              <a:pPr defTabSz="96266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39393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7" name="图片 6" descr="图片包含 食物, 盘子, 桌子, 水果&#10;&#10;描述已自动生成">
            <a:extLst>
              <a:ext uri="{FF2B5EF4-FFF2-40B4-BE49-F238E27FC236}">
                <a16:creationId xmlns:a16="http://schemas.microsoft.com/office/drawing/2014/main" xmlns="" id="{7A006164-BDA4-4E36-A30D-0C719AC008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337" y="4615942"/>
            <a:ext cx="1264121" cy="1225943"/>
          </a:xfrm>
          <a:prstGeom prst="rect">
            <a:avLst/>
          </a:prstGeom>
        </p:spPr>
      </p:pic>
      <p:pic>
        <p:nvPicPr>
          <p:cNvPr id="37" name="图片 36" descr="图片包含 食物, 盘子, 桌子, 水果&#10;&#10;描述已自动生成">
            <a:extLst>
              <a:ext uri="{FF2B5EF4-FFF2-40B4-BE49-F238E27FC236}">
                <a16:creationId xmlns:a16="http://schemas.microsoft.com/office/drawing/2014/main" xmlns="" id="{B267E228-9994-4CB9-A110-19D2E8BB39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337" y="2856344"/>
            <a:ext cx="1264121" cy="1225943"/>
          </a:xfrm>
          <a:prstGeom prst="rect">
            <a:avLst/>
          </a:prstGeom>
        </p:spPr>
      </p:pic>
      <p:pic>
        <p:nvPicPr>
          <p:cNvPr id="38" name="图片 37" descr="图片包含 食物, 盘子, 桌子, 水果&#10;&#10;描述已自动生成">
            <a:extLst>
              <a:ext uri="{FF2B5EF4-FFF2-40B4-BE49-F238E27FC236}">
                <a16:creationId xmlns:a16="http://schemas.microsoft.com/office/drawing/2014/main" xmlns="" id="{26F2813C-E12D-41BC-8B61-26C93D05B0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337" y="1096746"/>
            <a:ext cx="1264121" cy="1225943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0FF3145-92D4-4C60-8B9F-97202010CE1F}"/>
              </a:ext>
            </a:extLst>
          </p:cNvPr>
          <p:cNvSpPr txBox="1"/>
          <p:nvPr/>
        </p:nvSpPr>
        <p:spPr>
          <a:xfrm>
            <a:off x="1150764" y="2068706"/>
            <a:ext cx="553998" cy="23086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 defTabSz="457200"/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秋天养生要点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7394F276-8B63-4587-AC24-25114EE1A778}"/>
              </a:ext>
            </a:extLst>
          </p:cNvPr>
          <p:cNvGrpSpPr/>
          <p:nvPr/>
        </p:nvGrpSpPr>
        <p:grpSpPr>
          <a:xfrm>
            <a:off x="998800" y="1645914"/>
            <a:ext cx="969747" cy="1120237"/>
            <a:chOff x="1397769" y="1583539"/>
            <a:chExt cx="969747" cy="1120237"/>
          </a:xfrm>
        </p:grpSpPr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DE69A506-7908-4C20-A33D-BBD0AD43D9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2643" y="1521458"/>
              <a:ext cx="0" cy="969747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3C1F79CA-EED6-4278-8072-D40F7CF55D35}"/>
                </a:ext>
              </a:extLst>
            </p:cNvPr>
            <p:cNvGrpSpPr/>
            <p:nvPr/>
          </p:nvGrpSpPr>
          <p:grpSpPr>
            <a:xfrm>
              <a:off x="2103731" y="1583539"/>
              <a:ext cx="108521" cy="1120237"/>
              <a:chOff x="2103731" y="1583539"/>
              <a:chExt cx="108521" cy="1120237"/>
            </a:xfrm>
          </p:grpSpPr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xmlns="" id="{C6137045-6378-40ED-8D7F-F86F4D32D902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103731" y="158353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>
                <a:extLst>
                  <a:ext uri="{FF2B5EF4-FFF2-40B4-BE49-F238E27FC236}">
                    <a16:creationId xmlns:a16="http://schemas.microsoft.com/office/drawing/2014/main" xmlns="" id="{CD81678F-155E-44CB-91F0-A2E63B59826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212252" y="173402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7D60616D-953E-407C-AF45-0382BB2C44A1}"/>
              </a:ext>
            </a:extLst>
          </p:cNvPr>
          <p:cNvGrpSpPr/>
          <p:nvPr/>
        </p:nvGrpSpPr>
        <p:grpSpPr>
          <a:xfrm>
            <a:off x="735013" y="3806971"/>
            <a:ext cx="969747" cy="1120237"/>
            <a:chOff x="1133982" y="3744596"/>
            <a:chExt cx="969747" cy="1120237"/>
          </a:xfrm>
        </p:grpSpPr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xmlns="" id="{053D1458-B30D-425C-A410-06B9F0DA5B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18856" y="3819842"/>
              <a:ext cx="0" cy="969747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190EEE49-1463-48AD-9909-0DDB8631A3FC}"/>
                </a:ext>
              </a:extLst>
            </p:cNvPr>
            <p:cNvGrpSpPr/>
            <p:nvPr/>
          </p:nvGrpSpPr>
          <p:grpSpPr>
            <a:xfrm flipH="1">
              <a:off x="1315042" y="3744596"/>
              <a:ext cx="108521" cy="1120237"/>
              <a:chOff x="2103731" y="1583539"/>
              <a:chExt cx="108521" cy="1120237"/>
            </a:xfrm>
          </p:grpSpPr>
          <p:cxnSp>
            <p:nvCxnSpPr>
              <p:cNvPr id="33" name="直接连接符 32">
                <a:extLst>
                  <a:ext uri="{FF2B5EF4-FFF2-40B4-BE49-F238E27FC236}">
                    <a16:creationId xmlns:a16="http://schemas.microsoft.com/office/drawing/2014/main" xmlns="" id="{8B9D0614-7941-471E-807E-E618BBEC9EC7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103731" y="158353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>
                <a:extLst>
                  <a:ext uri="{FF2B5EF4-FFF2-40B4-BE49-F238E27FC236}">
                    <a16:creationId xmlns:a16="http://schemas.microsoft.com/office/drawing/2014/main" xmlns="" id="{81EDBEC5-F993-4EF3-AAB2-4E5FCDC0983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212252" y="173402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08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25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-文本框 11">
            <a:extLst>
              <a:ext uri="{FF2B5EF4-FFF2-40B4-BE49-F238E27FC236}">
                <a16:creationId xmlns:a16="http://schemas.microsoft.com/office/drawing/2014/main" xmlns="" id="{59DEA2C9-340F-46AB-8327-7A59329A306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424783" y="1551483"/>
            <a:ext cx="5092700" cy="489486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285750" indent="-285750" defTabSz="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常言道：“秋季进补，冬令打虎”，但进补时要注意不要无病进补和虚实不分滥</a:t>
            </a: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补。</a:t>
            </a:r>
            <a:endParaRPr lang="en-US" altLang="zh-CN" sz="1600">
              <a:solidFill>
                <a:prstClr val="black"/>
              </a:solidFill>
              <a:cs typeface="+mn-ea"/>
              <a:sym typeface="+mn-lt"/>
            </a:endParaRPr>
          </a:p>
          <a:p>
            <a:pPr marL="285750" indent="-285750" defTabSz="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中医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治疗原则是虚者补之，虚症病人不宜用</a:t>
            </a: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补药。</a:t>
            </a:r>
            <a:endParaRPr lang="en-US" altLang="zh-CN" sz="1600">
              <a:solidFill>
                <a:prstClr val="black"/>
              </a:solidFill>
              <a:cs typeface="+mn-ea"/>
              <a:sym typeface="+mn-lt"/>
            </a:endParaRPr>
          </a:p>
          <a:p>
            <a:pPr marL="285750" indent="-285750" defTabSz="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虚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病又有阴虚、阳虚、气虚、血虚之分；对症服药能补益身体，否则</a:t>
            </a: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适得其反。</a:t>
            </a:r>
            <a:endParaRPr lang="en-US" altLang="zh-CN" sz="1600">
              <a:solidFill>
                <a:prstClr val="black"/>
              </a:solidFill>
              <a:cs typeface="+mn-ea"/>
              <a:sym typeface="+mn-lt"/>
            </a:endParaRPr>
          </a:p>
          <a:p>
            <a:pPr marL="285750" indent="-285750" defTabSz="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还要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注意进补适量，忌以药代食，提倡</a:t>
            </a: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食补。</a:t>
            </a:r>
            <a:endParaRPr lang="en-US" altLang="zh-CN" sz="1600">
              <a:solidFill>
                <a:prstClr val="black"/>
              </a:solidFill>
              <a:cs typeface="+mn-ea"/>
              <a:sym typeface="+mn-lt"/>
            </a:endParaRPr>
          </a:p>
          <a:p>
            <a:pPr marL="285750" indent="-285750" defTabSz="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秋季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食补以滋阴润燥为主，如乌骨鸡、猪肺、龟肉、燕窝、银耳、蜂蜜、芝麻、核桃、藕、秋梨</a:t>
            </a: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等。</a:t>
            </a:r>
            <a:endParaRPr lang="en-US" altLang="zh-CN" sz="1600">
              <a:solidFill>
                <a:prstClr val="black"/>
              </a:solidFill>
              <a:cs typeface="+mn-ea"/>
              <a:sym typeface="+mn-lt"/>
            </a:endParaRPr>
          </a:p>
          <a:p>
            <a:pPr marL="285750" indent="-285750" defTabSz="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这些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食物与中药配伍，则功效更佳。</a:t>
            </a:r>
          </a:p>
          <a:p>
            <a:pPr marL="285750" indent="-285750" defTabSz="45720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4174502-F41B-4D07-8259-32E56FF682D0}"/>
              </a:ext>
            </a:extLst>
          </p:cNvPr>
          <p:cNvGrpSpPr/>
          <p:nvPr/>
        </p:nvGrpSpPr>
        <p:grpSpPr>
          <a:xfrm>
            <a:off x="6489700" y="986938"/>
            <a:ext cx="3154386" cy="564545"/>
            <a:chOff x="7743674" y="1605394"/>
            <a:chExt cx="3154386" cy="564545"/>
          </a:xfrm>
        </p:grpSpPr>
        <p:sp>
          <p:nvSpPr>
            <p:cNvPr id="15" name="PA-文本框 14">
              <a:extLst>
                <a:ext uri="{FF2B5EF4-FFF2-40B4-BE49-F238E27FC236}">
                  <a16:creationId xmlns:a16="http://schemas.microsoft.com/office/drawing/2014/main" xmlns="" id="{92E2D491-16D5-4986-98A8-06AC67039F81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 rot="16200000">
              <a:off x="9088257" y="846816"/>
              <a:ext cx="553998" cy="2092247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dist" defTabSz="457200"/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适时进补</a:t>
              </a:r>
            </a:p>
          </p:txBody>
        </p:sp>
        <p:sp>
          <p:nvSpPr>
            <p:cNvPr id="2" name="Freeform 19">
              <a:extLst>
                <a:ext uri="{FF2B5EF4-FFF2-40B4-BE49-F238E27FC236}">
                  <a16:creationId xmlns:a16="http://schemas.microsoft.com/office/drawing/2014/main" xmlns="" id="{B0AA7883-D55E-476A-A740-85C076512A5E}"/>
                </a:ext>
              </a:extLst>
            </p:cNvPr>
            <p:cNvSpPr/>
            <p:nvPr/>
          </p:nvSpPr>
          <p:spPr bwMode="auto">
            <a:xfrm rot="17244699">
              <a:off x="7729525" y="1619543"/>
              <a:ext cx="507221" cy="478923"/>
            </a:xfrm>
            <a:custGeom>
              <a:avLst/>
              <a:gdLst>
                <a:gd name="T0" fmla="*/ 2147483647 w 1261"/>
                <a:gd name="T1" fmla="*/ 2147483647 h 1191"/>
                <a:gd name="T2" fmla="*/ 2147483647 w 1261"/>
                <a:gd name="T3" fmla="*/ 0 h 1191"/>
                <a:gd name="T4" fmla="*/ 2147483647 w 1261"/>
                <a:gd name="T5" fmla="*/ 2147483647 h 1191"/>
                <a:gd name="T6" fmla="*/ 2147483647 w 1261"/>
                <a:gd name="T7" fmla="*/ 2147483647 h 1191"/>
                <a:gd name="T8" fmla="*/ 2147483647 w 1261"/>
                <a:gd name="T9" fmla="*/ 2147483647 h 11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1" h="1191">
                  <a:moveTo>
                    <a:pt x="388" y="1185"/>
                  </a:moveTo>
                  <a:cubicBezTo>
                    <a:pt x="388" y="1185"/>
                    <a:pt x="0" y="614"/>
                    <a:pt x="659" y="0"/>
                  </a:cubicBezTo>
                  <a:cubicBezTo>
                    <a:pt x="659" y="0"/>
                    <a:pt x="1261" y="709"/>
                    <a:pt x="490" y="1191"/>
                  </a:cubicBezTo>
                  <a:cubicBezTo>
                    <a:pt x="490" y="1191"/>
                    <a:pt x="508" y="734"/>
                    <a:pt x="595" y="547"/>
                  </a:cubicBezTo>
                  <a:cubicBezTo>
                    <a:pt x="595" y="547"/>
                    <a:pt x="363" y="953"/>
                    <a:pt x="388" y="1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96320" tIns="48160" rIns="96320" bIns="48160"/>
            <a:lstStyle/>
            <a:p>
              <a:pPr defTabSz="96266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39393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Freeform 19">
              <a:extLst>
                <a:ext uri="{FF2B5EF4-FFF2-40B4-BE49-F238E27FC236}">
                  <a16:creationId xmlns:a16="http://schemas.microsoft.com/office/drawing/2014/main" xmlns="" id="{7285C5A9-EBA6-4617-A4C5-8244DED3A4B7}"/>
                </a:ext>
              </a:extLst>
            </p:cNvPr>
            <p:cNvSpPr/>
            <p:nvPr/>
          </p:nvSpPr>
          <p:spPr bwMode="auto">
            <a:xfrm rot="17244699">
              <a:off x="10404988" y="1653477"/>
              <a:ext cx="507221" cy="478923"/>
            </a:xfrm>
            <a:custGeom>
              <a:avLst/>
              <a:gdLst>
                <a:gd name="T0" fmla="*/ 2147483647 w 1261"/>
                <a:gd name="T1" fmla="*/ 2147483647 h 1191"/>
                <a:gd name="T2" fmla="*/ 2147483647 w 1261"/>
                <a:gd name="T3" fmla="*/ 0 h 1191"/>
                <a:gd name="T4" fmla="*/ 2147483647 w 1261"/>
                <a:gd name="T5" fmla="*/ 2147483647 h 1191"/>
                <a:gd name="T6" fmla="*/ 2147483647 w 1261"/>
                <a:gd name="T7" fmla="*/ 2147483647 h 1191"/>
                <a:gd name="T8" fmla="*/ 2147483647 w 1261"/>
                <a:gd name="T9" fmla="*/ 2147483647 h 11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1" h="1191">
                  <a:moveTo>
                    <a:pt x="388" y="1185"/>
                  </a:moveTo>
                  <a:cubicBezTo>
                    <a:pt x="388" y="1185"/>
                    <a:pt x="0" y="614"/>
                    <a:pt x="659" y="0"/>
                  </a:cubicBezTo>
                  <a:cubicBezTo>
                    <a:pt x="659" y="0"/>
                    <a:pt x="1261" y="709"/>
                    <a:pt x="490" y="1191"/>
                  </a:cubicBezTo>
                  <a:cubicBezTo>
                    <a:pt x="490" y="1191"/>
                    <a:pt x="508" y="734"/>
                    <a:pt x="595" y="547"/>
                  </a:cubicBezTo>
                  <a:cubicBezTo>
                    <a:pt x="595" y="547"/>
                    <a:pt x="363" y="953"/>
                    <a:pt x="388" y="1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96320" tIns="48160" rIns="96320" bIns="48160"/>
            <a:lstStyle/>
            <a:p>
              <a:pPr defTabSz="96266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39393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6" name="图片 5" descr="水果和蔬菜&#10;&#10;描述已自动生成">
            <a:extLst>
              <a:ext uri="{FF2B5EF4-FFF2-40B4-BE49-F238E27FC236}">
                <a16:creationId xmlns:a16="http://schemas.microsoft.com/office/drawing/2014/main" xmlns="" id="{101C8DF2-0208-4263-854F-C09F1BEEEF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582" y="2357155"/>
            <a:ext cx="4011361" cy="214368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E0FF3145-92D4-4C60-8B9F-97202010CE1F}"/>
              </a:ext>
            </a:extLst>
          </p:cNvPr>
          <p:cNvSpPr txBox="1"/>
          <p:nvPr/>
        </p:nvSpPr>
        <p:spPr>
          <a:xfrm>
            <a:off x="1150764" y="2068706"/>
            <a:ext cx="553998" cy="23086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 defTabSz="457200"/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秋天养生要点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7394F276-8B63-4587-AC24-25114EE1A778}"/>
              </a:ext>
            </a:extLst>
          </p:cNvPr>
          <p:cNvGrpSpPr/>
          <p:nvPr/>
        </p:nvGrpSpPr>
        <p:grpSpPr>
          <a:xfrm>
            <a:off x="998800" y="1645914"/>
            <a:ext cx="969747" cy="1120237"/>
            <a:chOff x="1397769" y="1583539"/>
            <a:chExt cx="969747" cy="1120237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DE69A506-7908-4C20-A33D-BBD0AD43D9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2643" y="1521458"/>
              <a:ext cx="0" cy="969747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3C1F79CA-EED6-4278-8072-D40F7CF55D35}"/>
                </a:ext>
              </a:extLst>
            </p:cNvPr>
            <p:cNvGrpSpPr/>
            <p:nvPr/>
          </p:nvGrpSpPr>
          <p:grpSpPr>
            <a:xfrm>
              <a:off x="2103731" y="1583539"/>
              <a:ext cx="108521" cy="1120237"/>
              <a:chOff x="2103731" y="1583539"/>
              <a:chExt cx="108521" cy="1120237"/>
            </a:xfrm>
          </p:grpSpPr>
          <p:cxnSp>
            <p:nvCxnSpPr>
              <p:cNvPr id="13" name="直接连接符 12">
                <a:extLst>
                  <a:ext uri="{FF2B5EF4-FFF2-40B4-BE49-F238E27FC236}">
                    <a16:creationId xmlns:a16="http://schemas.microsoft.com/office/drawing/2014/main" xmlns="" id="{C6137045-6378-40ED-8D7F-F86F4D32D902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103731" y="158353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>
                <a:extLst>
                  <a:ext uri="{FF2B5EF4-FFF2-40B4-BE49-F238E27FC236}">
                    <a16:creationId xmlns:a16="http://schemas.microsoft.com/office/drawing/2014/main" xmlns="" id="{CD81678F-155E-44CB-91F0-A2E63B59826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212252" y="173402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7D60616D-953E-407C-AF45-0382BB2C44A1}"/>
              </a:ext>
            </a:extLst>
          </p:cNvPr>
          <p:cNvGrpSpPr/>
          <p:nvPr/>
        </p:nvGrpSpPr>
        <p:grpSpPr>
          <a:xfrm>
            <a:off x="735013" y="3806971"/>
            <a:ext cx="969747" cy="1120237"/>
            <a:chOff x="1133982" y="3744596"/>
            <a:chExt cx="969747" cy="1120237"/>
          </a:xfrm>
        </p:grpSpPr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053D1458-B30D-425C-A410-06B9F0DA5B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18856" y="3819842"/>
              <a:ext cx="0" cy="969747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190EEE49-1463-48AD-9909-0DDB8631A3FC}"/>
                </a:ext>
              </a:extLst>
            </p:cNvPr>
            <p:cNvGrpSpPr/>
            <p:nvPr/>
          </p:nvGrpSpPr>
          <p:grpSpPr>
            <a:xfrm flipH="1">
              <a:off x="1315042" y="3744596"/>
              <a:ext cx="108521" cy="1120237"/>
              <a:chOff x="2103731" y="1583539"/>
              <a:chExt cx="108521" cy="1120237"/>
            </a:xfrm>
          </p:grpSpPr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xmlns="" id="{8B9D0614-7941-471E-807E-E618BBEC9EC7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103731" y="158353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xmlns="" id="{81EDBEC5-F993-4EF3-AAB2-4E5FCDC0983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212252" y="173402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4535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3784C29-EBF2-4373-9E64-02C6C4FC930F}"/>
              </a:ext>
            </a:extLst>
          </p:cNvPr>
          <p:cNvGrpSpPr/>
          <p:nvPr/>
        </p:nvGrpSpPr>
        <p:grpSpPr>
          <a:xfrm>
            <a:off x="2577427" y="1936028"/>
            <a:ext cx="533229" cy="2965371"/>
            <a:chOff x="2577427" y="1936028"/>
            <a:chExt cx="533229" cy="2965371"/>
          </a:xfrm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3A86E994-600A-4C20-A7F2-87C54F8D7234}"/>
                </a:ext>
              </a:extLst>
            </p:cNvPr>
            <p:cNvSpPr/>
            <p:nvPr/>
          </p:nvSpPr>
          <p:spPr>
            <a:xfrm>
              <a:off x="2577427" y="1936028"/>
              <a:ext cx="533229" cy="533229"/>
            </a:xfrm>
            <a:prstGeom prst="ellipse">
              <a:avLst/>
            </a:prstGeom>
            <a:solidFill>
              <a:srgbClr val="E61F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C1B2AABB-6A77-4F0F-B7F5-D9C8104C8F9F}"/>
                </a:ext>
              </a:extLst>
            </p:cNvPr>
            <p:cNvSpPr/>
            <p:nvPr/>
          </p:nvSpPr>
          <p:spPr>
            <a:xfrm>
              <a:off x="2577427" y="4368170"/>
              <a:ext cx="533229" cy="533229"/>
            </a:xfrm>
            <a:prstGeom prst="ellipse">
              <a:avLst/>
            </a:prstGeom>
            <a:solidFill>
              <a:srgbClr val="E61F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="" id="{5604F72A-5668-4D61-816B-D65AB25FFFDD}"/>
                </a:ext>
              </a:extLst>
            </p:cNvPr>
            <p:cNvSpPr/>
            <p:nvPr/>
          </p:nvSpPr>
          <p:spPr>
            <a:xfrm>
              <a:off x="2577427" y="2908384"/>
              <a:ext cx="533229" cy="533229"/>
            </a:xfrm>
            <a:prstGeom prst="ellipse">
              <a:avLst/>
            </a:prstGeom>
            <a:solidFill>
              <a:srgbClr val="E61F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62705C8A-F599-4B1A-AA9C-70368F8C90F8}"/>
              </a:ext>
            </a:extLst>
          </p:cNvPr>
          <p:cNvSpPr txBox="1"/>
          <p:nvPr/>
        </p:nvSpPr>
        <p:spPr>
          <a:xfrm>
            <a:off x="2577427" y="1009471"/>
            <a:ext cx="4953587" cy="43310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1600" b="1" dirty="0">
                <a:solidFill>
                  <a:prstClr val="black"/>
                </a:solidFill>
                <a:cs typeface="+mn-ea"/>
                <a:sym typeface="+mn-lt"/>
              </a:rPr>
              <a:t>秋季天气干燥，秋季养生要注意</a:t>
            </a:r>
            <a:r>
              <a:rPr lang="zh-CN" altLang="en-US" sz="1600" b="1">
                <a:solidFill>
                  <a:prstClr val="black"/>
                </a:solidFill>
                <a:cs typeface="+mn-ea"/>
                <a:sym typeface="+mn-lt"/>
              </a:rPr>
              <a:t>养阴。秋天养阴，</a:t>
            </a:r>
            <a:endParaRPr lang="en-US" altLang="zh-CN" sz="1600" b="1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200000"/>
              </a:lnSpc>
            </a:pPr>
            <a:endParaRPr lang="en-US" altLang="zh-CN" sz="1600" b="1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200000"/>
              </a:lnSpc>
            </a:pPr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第一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，要多喝水，以补充夏季丢失的</a:t>
            </a: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水分。</a:t>
            </a:r>
            <a:endParaRPr lang="en-US" altLang="zh-CN" sz="160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200000"/>
              </a:lnSpc>
            </a:pPr>
            <a:endParaRPr lang="en-US" altLang="zh-CN" sz="160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200000"/>
              </a:lnSpc>
            </a:pPr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第二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，多接地气，秋季我们要多走进大自然的</a:t>
            </a: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怀抱， 漫步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田野、公园，这都有助于</a:t>
            </a: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养阴。</a:t>
            </a:r>
            <a:endParaRPr lang="en-US" altLang="zh-CN" sz="160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200000"/>
              </a:lnSpc>
            </a:pPr>
            <a:endParaRPr lang="en-US" altLang="zh-CN" sz="160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200000"/>
              </a:lnSpc>
            </a:pPr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第三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，避免大汗淋漓。汗出过多会损人体之“阴”，因此，秋季锻炼要适度。</a:t>
            </a:r>
          </a:p>
        </p:txBody>
      </p:sp>
      <p:pic>
        <p:nvPicPr>
          <p:cNvPr id="7" name="图片 6" descr="碗里有食物和咖啡&#10;&#10;描述已自动生成">
            <a:extLst>
              <a:ext uri="{FF2B5EF4-FFF2-40B4-BE49-F238E27FC236}">
                <a16:creationId xmlns:a16="http://schemas.microsoft.com/office/drawing/2014/main" xmlns="" id="{47FED8ED-036E-44E7-B9A6-567DD23E92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5" t="20941" r="28345" b="28349"/>
          <a:stretch/>
        </p:blipFill>
        <p:spPr>
          <a:xfrm flipH="1">
            <a:off x="7724470" y="1995969"/>
            <a:ext cx="2905430" cy="2905430"/>
          </a:xfrm>
          <a:prstGeom prst="ellipse">
            <a:avLst/>
          </a:prstGeom>
          <a:solidFill>
            <a:schemeClr val="accent2"/>
          </a:solidFill>
          <a:ln w="63500">
            <a:solidFill>
              <a:schemeClr val="accent2"/>
            </a:solidFill>
          </a:ln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E0FF3145-92D4-4C60-8B9F-97202010CE1F}"/>
              </a:ext>
            </a:extLst>
          </p:cNvPr>
          <p:cNvSpPr txBox="1"/>
          <p:nvPr/>
        </p:nvSpPr>
        <p:spPr>
          <a:xfrm>
            <a:off x="1150764" y="2068706"/>
            <a:ext cx="553998" cy="23086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 defTabSz="457200"/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秋天养生要点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7394F276-8B63-4587-AC24-25114EE1A778}"/>
              </a:ext>
            </a:extLst>
          </p:cNvPr>
          <p:cNvGrpSpPr/>
          <p:nvPr/>
        </p:nvGrpSpPr>
        <p:grpSpPr>
          <a:xfrm>
            <a:off x="998800" y="1645914"/>
            <a:ext cx="969747" cy="1120237"/>
            <a:chOff x="1397769" y="1583539"/>
            <a:chExt cx="969747" cy="1120237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DE69A506-7908-4C20-A33D-BBD0AD43D9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2643" y="1521458"/>
              <a:ext cx="0" cy="969747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3C1F79CA-EED6-4278-8072-D40F7CF55D35}"/>
                </a:ext>
              </a:extLst>
            </p:cNvPr>
            <p:cNvGrpSpPr/>
            <p:nvPr/>
          </p:nvGrpSpPr>
          <p:grpSpPr>
            <a:xfrm>
              <a:off x="2103731" y="1583539"/>
              <a:ext cx="108521" cy="1120237"/>
              <a:chOff x="2103731" y="1583539"/>
              <a:chExt cx="108521" cy="1120237"/>
            </a:xfrm>
          </p:grpSpPr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xmlns="" id="{C6137045-6378-40ED-8D7F-F86F4D32D902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103731" y="158353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>
                <a:extLst>
                  <a:ext uri="{FF2B5EF4-FFF2-40B4-BE49-F238E27FC236}">
                    <a16:creationId xmlns:a16="http://schemas.microsoft.com/office/drawing/2014/main" xmlns="" id="{CD81678F-155E-44CB-91F0-A2E63B59826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212252" y="173402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7D60616D-953E-407C-AF45-0382BB2C44A1}"/>
              </a:ext>
            </a:extLst>
          </p:cNvPr>
          <p:cNvGrpSpPr/>
          <p:nvPr/>
        </p:nvGrpSpPr>
        <p:grpSpPr>
          <a:xfrm>
            <a:off x="735013" y="3806971"/>
            <a:ext cx="969747" cy="1120237"/>
            <a:chOff x="1133982" y="3744596"/>
            <a:chExt cx="969747" cy="1120237"/>
          </a:xfrm>
        </p:grpSpPr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053D1458-B30D-425C-A410-06B9F0DA5B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18856" y="3819842"/>
              <a:ext cx="0" cy="969747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190EEE49-1463-48AD-9909-0DDB8631A3FC}"/>
                </a:ext>
              </a:extLst>
            </p:cNvPr>
            <p:cNvGrpSpPr/>
            <p:nvPr/>
          </p:nvGrpSpPr>
          <p:grpSpPr>
            <a:xfrm flipH="1">
              <a:off x="1315042" y="3744596"/>
              <a:ext cx="108521" cy="1120237"/>
              <a:chOff x="2103731" y="1583539"/>
              <a:chExt cx="108521" cy="1120237"/>
            </a:xfrm>
          </p:grpSpPr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xmlns="" id="{8B9D0614-7941-471E-807E-E618BBEC9EC7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103731" y="158353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xmlns="" id="{81EDBEC5-F993-4EF3-AAB2-4E5FCDC0983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212252" y="1734029"/>
                <a:ext cx="0" cy="969747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0017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CA47FC2-74A0-488A-8295-8082CF36BC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椭圆 1">
            <a:extLst>
              <a:ext uri="{FF2B5EF4-FFF2-40B4-BE49-F238E27FC236}">
                <a16:creationId xmlns:a16="http://schemas.microsoft.com/office/drawing/2014/main" xmlns="" id="{A700E96F-0418-4C4D-81B9-1332B0386560}"/>
              </a:ext>
            </a:extLst>
          </p:cNvPr>
          <p:cNvSpPr/>
          <p:nvPr/>
        </p:nvSpPr>
        <p:spPr>
          <a:xfrm>
            <a:off x="6244828" y="2794171"/>
            <a:ext cx="807244" cy="807244"/>
          </a:xfrm>
          <a:prstGeom prst="ellipse">
            <a:avLst/>
          </a:prstGeom>
          <a:solidFill>
            <a:srgbClr val="E61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F0820A10-CF10-4D84-B365-795E66E77018}"/>
              </a:ext>
            </a:extLst>
          </p:cNvPr>
          <p:cNvSpPr txBox="1"/>
          <p:nvPr/>
        </p:nvSpPr>
        <p:spPr>
          <a:xfrm>
            <a:off x="6217563" y="2048149"/>
            <a:ext cx="861774" cy="22992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 defTabSz="457200"/>
            <a:r>
              <a:rPr lang="zh-CN" altLang="en-US" sz="440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</a:t>
            </a:r>
            <a:r>
              <a:rPr lang="zh-CN" altLang="en-US" sz="4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肆</a:t>
            </a:r>
            <a:r>
              <a:rPr lang="zh-CN" altLang="en-US" sz="440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章</a:t>
            </a:r>
            <a:endParaRPr lang="zh-CN" altLang="en-US" sz="4400" dirty="0">
              <a:solidFill>
                <a:srgbClr val="2626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C9AE40A8-B958-496E-8A00-733328B0A430}"/>
              </a:ext>
            </a:extLst>
          </p:cNvPr>
          <p:cNvSpPr txBox="1"/>
          <p:nvPr/>
        </p:nvSpPr>
        <p:spPr>
          <a:xfrm>
            <a:off x="5108058" y="1439620"/>
            <a:ext cx="677108" cy="35163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 defTabSz="457200"/>
            <a:r>
              <a:rPr lang="zh-CN" altLang="en-US" sz="3200" b="1">
                <a:solidFill>
                  <a:srgbClr val="262626"/>
                </a:solidFill>
                <a:cs typeface="+mn-ea"/>
                <a:sym typeface="+mn-lt"/>
              </a:rPr>
              <a:t>秋天养生饮食</a:t>
            </a:r>
            <a:endParaRPr lang="zh-CN" altLang="en-US" sz="32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pic>
        <p:nvPicPr>
          <p:cNvPr id="12" name="图片 11" descr="图片包含 游戏机, 花, 桌子, 花瓶&#10;&#10;描述已自动生成">
            <a:extLst>
              <a:ext uri="{FF2B5EF4-FFF2-40B4-BE49-F238E27FC236}">
                <a16:creationId xmlns:a16="http://schemas.microsoft.com/office/drawing/2014/main" xmlns="" id="{D2BCEB62-1778-4262-BB69-618389EB03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71" y="323087"/>
            <a:ext cx="3979763" cy="218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19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000">
        <p:circle/>
      </p:transition>
    </mc:Choice>
    <mc:Fallback xmlns="">
      <p:transition spd="slow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2" grpId="0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-文本框 11">
            <a:extLst>
              <a:ext uri="{FF2B5EF4-FFF2-40B4-BE49-F238E27FC236}">
                <a16:creationId xmlns:a16="http://schemas.microsoft.com/office/drawing/2014/main" xmlns="" id="{B7531AA4-D070-402A-B1A7-03E4B7BC63A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31018" y="1790509"/>
            <a:ext cx="8598781" cy="116211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秋季饮食调养应遵循“养阴防燥”的原则，饮食宜养阴，滋润多汁秋气内应肺。肺是人体重要的呼吸器官，是人体真气之源，肺气的盛衰关系到寿命的长短。</a:t>
            </a:r>
          </a:p>
          <a:p>
            <a:pPr defTabSz="457200">
              <a:lnSpc>
                <a:spcPct val="150000"/>
              </a:lnSpc>
            </a:pP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5" name="PA-文本框 14">
            <a:extLst>
              <a:ext uri="{FF2B5EF4-FFF2-40B4-BE49-F238E27FC236}">
                <a16:creationId xmlns:a16="http://schemas.microsoft.com/office/drawing/2014/main" xmlns="" id="{B4678DAB-59E2-44E6-BD40-F7225849D10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074220" y="3141282"/>
            <a:ext cx="7183540" cy="22381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秋季气候干燥，很容易伤及肺阴，使人患鼻干喉痛、咳嗽胸痛等呼吸</a:t>
            </a: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疾病，</a:t>
            </a:r>
            <a:endParaRPr lang="en-US" altLang="zh-CN" sz="160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所以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饮食应注意养</a:t>
            </a: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肺。</a:t>
            </a:r>
            <a:endParaRPr lang="en-US" altLang="zh-CN" sz="1600">
              <a:solidFill>
                <a:prstClr val="black"/>
              </a:solidFill>
              <a:cs typeface="+mn-ea"/>
              <a:sym typeface="+mn-lt"/>
            </a:endParaRPr>
          </a:p>
          <a:p>
            <a:pPr marL="285750" indent="-285750" defTabSz="4572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要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多吃些滋阴润燥的食物，如银耳、甘蔗、燕窝、梨</a:t>
            </a: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、芝麻、橄榄。</a:t>
            </a:r>
            <a:endParaRPr lang="en-US" altLang="zh-CN" sz="1600">
              <a:solidFill>
                <a:prstClr val="black"/>
              </a:solidFill>
              <a:cs typeface="+mn-ea"/>
              <a:sym typeface="+mn-lt"/>
            </a:endParaRPr>
          </a:p>
          <a:p>
            <a:pPr marL="285750" indent="-285750" defTabSz="4572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多食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芝麻、核桃、糯米、蜂蜜、甘蔗等，可以起到滋阴润肺养血的</a:t>
            </a: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作用。</a:t>
            </a:r>
            <a:endParaRPr lang="en-US" altLang="zh-CN" sz="1600">
              <a:solidFill>
                <a:prstClr val="black"/>
              </a:solidFill>
              <a:cs typeface="+mn-ea"/>
              <a:sym typeface="+mn-lt"/>
            </a:endParaRPr>
          </a:p>
          <a:p>
            <a:pPr marL="285750" indent="-285750" defTabSz="4572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此外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还可适当食用一些药膳，如：参麦团鱼、蜂蜜蒸百合、橄榄酸梅汤等。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316B118D-F7D4-4CFA-8874-9ED7B3336922}"/>
              </a:ext>
            </a:extLst>
          </p:cNvPr>
          <p:cNvCxnSpPr>
            <a:cxnSpLocks/>
          </p:cNvCxnSpPr>
          <p:nvPr/>
        </p:nvCxnSpPr>
        <p:spPr>
          <a:xfrm flipH="1">
            <a:off x="1231019" y="2658683"/>
            <a:ext cx="8479719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78C35832-4E12-41D3-B02E-2367FE5B6A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43" y="3310063"/>
            <a:ext cx="2695266" cy="190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2591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9E44A6F6-03F0-448D-AF9F-0773675C0228}"/>
              </a:ext>
            </a:extLst>
          </p:cNvPr>
          <p:cNvSpPr/>
          <p:nvPr/>
        </p:nvSpPr>
        <p:spPr>
          <a:xfrm>
            <a:off x="1641667" y="3488043"/>
            <a:ext cx="5969000" cy="4318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3F315703-24C1-4475-8497-B0BB7594E463}"/>
              </a:ext>
            </a:extLst>
          </p:cNvPr>
          <p:cNvSpPr/>
          <p:nvPr/>
        </p:nvSpPr>
        <p:spPr>
          <a:xfrm>
            <a:off x="1641667" y="2374900"/>
            <a:ext cx="5969000" cy="4318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-文本框 10">
            <a:extLst>
              <a:ext uri="{FF2B5EF4-FFF2-40B4-BE49-F238E27FC236}">
                <a16:creationId xmlns:a16="http://schemas.microsoft.com/office/drawing/2014/main" xmlns="" id="{B9F84DC6-AF69-4C8F-9459-94B081C47C7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641667" y="2353566"/>
            <a:ext cx="7307071" cy="22689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培土生金法：参苓白术散（虚则补其母）；</a:t>
            </a:r>
          </a:p>
          <a:p>
            <a:pPr defTabSz="457200">
              <a:lnSpc>
                <a:spcPct val="150000"/>
              </a:lnSpc>
            </a:pP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多吃白梨、白萝卜、百合、莲藕、银耳等白色食物；</a:t>
            </a:r>
            <a:endParaRPr lang="en-US" altLang="zh-CN" sz="16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多饮汤水：秋季空气干燥，把进补的物品制成汤水服用比较</a:t>
            </a:r>
            <a:r>
              <a:rPr lang="zh-CN" altLang="en-US" sz="1600">
                <a:solidFill>
                  <a:schemeClr val="bg1"/>
                </a:solidFill>
                <a:cs typeface="+mn-ea"/>
                <a:sym typeface="+mn-lt"/>
              </a:rPr>
              <a:t>适宜。</a:t>
            </a:r>
            <a:endParaRPr lang="en-US" altLang="zh-CN" sz="1600">
              <a:solidFill>
                <a:schemeClr val="bg1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一般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人宜用食补，即选择新鲜的白菜、萝卜、莲藕等加入鱼、肉等做成</a:t>
            </a: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汤，</a:t>
            </a:r>
            <a:endParaRPr lang="en-US" altLang="zh-CN" sz="160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1600">
                <a:solidFill>
                  <a:prstClr val="black"/>
                </a:solidFill>
                <a:cs typeface="+mn-ea"/>
                <a:sym typeface="+mn-lt"/>
              </a:rPr>
              <a:t>如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花生鸡爪汤、莲藕牛肉汤、菠菜猪肝汤、萝卜排骨汤等。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EAC57FDB-D6CB-4BFB-B799-9F51F4DB1B5C}"/>
              </a:ext>
            </a:extLst>
          </p:cNvPr>
          <p:cNvGrpSpPr/>
          <p:nvPr/>
        </p:nvGrpSpPr>
        <p:grpSpPr>
          <a:xfrm>
            <a:off x="10533613" y="1841310"/>
            <a:ext cx="1163087" cy="3067039"/>
            <a:chOff x="1112874" y="1841310"/>
            <a:chExt cx="1163087" cy="3067039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10C49A9F-B84B-4AA7-84D6-A31911FD702B}"/>
                </a:ext>
              </a:extLst>
            </p:cNvPr>
            <p:cNvSpPr txBox="1"/>
            <p:nvPr/>
          </p:nvSpPr>
          <p:spPr>
            <a:xfrm>
              <a:off x="1367545" y="2144283"/>
              <a:ext cx="553998" cy="246109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 defTabSz="457200"/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秋季养肺方法</a:t>
              </a: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9F03931E-A3C5-4B65-B9E1-74D1E027A946}"/>
                </a:ext>
              </a:extLst>
            </p:cNvPr>
            <p:cNvGrpSpPr/>
            <p:nvPr/>
          </p:nvGrpSpPr>
          <p:grpSpPr>
            <a:xfrm>
              <a:off x="1112874" y="4199513"/>
              <a:ext cx="687572" cy="708836"/>
              <a:chOff x="2013098" y="666307"/>
              <a:chExt cx="687572" cy="708836"/>
            </a:xfrm>
          </p:grpSpPr>
          <p:sp>
            <p:nvSpPr>
              <p:cNvPr id="13" name="L 形 12">
                <a:extLst>
                  <a:ext uri="{FF2B5EF4-FFF2-40B4-BE49-F238E27FC236}">
                    <a16:creationId xmlns:a16="http://schemas.microsoft.com/office/drawing/2014/main" xmlns="" id="{000F63F7-9537-485A-8041-54C922911D63}"/>
                  </a:ext>
                </a:extLst>
              </p:cNvPr>
              <p:cNvSpPr/>
              <p:nvPr/>
            </p:nvSpPr>
            <p:spPr>
              <a:xfrm>
                <a:off x="2013098" y="666307"/>
                <a:ext cx="687572" cy="708836"/>
              </a:xfrm>
              <a:prstGeom prst="corner">
                <a:avLst>
                  <a:gd name="adj1" fmla="val 14876"/>
                  <a:gd name="adj2" fmla="val 1590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L 形 13">
                <a:extLst>
                  <a:ext uri="{FF2B5EF4-FFF2-40B4-BE49-F238E27FC236}">
                    <a16:creationId xmlns:a16="http://schemas.microsoft.com/office/drawing/2014/main" xmlns="" id="{60355541-FF10-4FBB-85F5-55066BDAD529}"/>
                  </a:ext>
                </a:extLst>
              </p:cNvPr>
              <p:cNvSpPr/>
              <p:nvPr/>
            </p:nvSpPr>
            <p:spPr>
              <a:xfrm>
                <a:off x="2184991" y="819721"/>
                <a:ext cx="343786" cy="402007"/>
              </a:xfrm>
              <a:prstGeom prst="corner">
                <a:avLst>
                  <a:gd name="adj1" fmla="val 27247"/>
                  <a:gd name="adj2" fmla="val 2724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938E069C-0857-4CFB-9CC8-7A4C07B02B38}"/>
                </a:ext>
              </a:extLst>
            </p:cNvPr>
            <p:cNvGrpSpPr/>
            <p:nvPr/>
          </p:nvGrpSpPr>
          <p:grpSpPr>
            <a:xfrm rot="5400000" flipV="1">
              <a:off x="1577757" y="1830678"/>
              <a:ext cx="687572" cy="708836"/>
              <a:chOff x="2013098" y="666307"/>
              <a:chExt cx="687572" cy="708836"/>
            </a:xfrm>
          </p:grpSpPr>
          <p:sp>
            <p:nvSpPr>
              <p:cNvPr id="9" name="L 形 8">
                <a:extLst>
                  <a:ext uri="{FF2B5EF4-FFF2-40B4-BE49-F238E27FC236}">
                    <a16:creationId xmlns:a16="http://schemas.microsoft.com/office/drawing/2014/main" xmlns="" id="{2F81E67C-7943-45CF-9DCA-069155FA3093}"/>
                  </a:ext>
                </a:extLst>
              </p:cNvPr>
              <p:cNvSpPr/>
              <p:nvPr/>
            </p:nvSpPr>
            <p:spPr>
              <a:xfrm>
                <a:off x="2013098" y="666307"/>
                <a:ext cx="687572" cy="708836"/>
              </a:xfrm>
              <a:prstGeom prst="corner">
                <a:avLst>
                  <a:gd name="adj1" fmla="val 14876"/>
                  <a:gd name="adj2" fmla="val 1590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L 形 9">
                <a:extLst>
                  <a:ext uri="{FF2B5EF4-FFF2-40B4-BE49-F238E27FC236}">
                    <a16:creationId xmlns:a16="http://schemas.microsoft.com/office/drawing/2014/main" xmlns="" id="{3A32BCDE-FBA7-4694-BB80-D0761B82E3B5}"/>
                  </a:ext>
                </a:extLst>
              </p:cNvPr>
              <p:cNvSpPr/>
              <p:nvPr/>
            </p:nvSpPr>
            <p:spPr>
              <a:xfrm>
                <a:off x="2184991" y="819721"/>
                <a:ext cx="343786" cy="402007"/>
              </a:xfrm>
              <a:prstGeom prst="corner">
                <a:avLst>
                  <a:gd name="adj1" fmla="val 27247"/>
                  <a:gd name="adj2" fmla="val 2724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70143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7A3A1106-3F9E-46C6-B914-7FA28175F4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C290A6D-47EB-4B15-9A71-F26F70917668}"/>
              </a:ext>
            </a:extLst>
          </p:cNvPr>
          <p:cNvGrpSpPr/>
          <p:nvPr/>
        </p:nvGrpSpPr>
        <p:grpSpPr>
          <a:xfrm>
            <a:off x="4437112" y="2578948"/>
            <a:ext cx="676275" cy="3024148"/>
            <a:chOff x="3948163" y="2607523"/>
            <a:chExt cx="676275" cy="3024148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7D7993BA-0567-4C61-B43B-9187344FADA6}"/>
                </a:ext>
              </a:extLst>
            </p:cNvPr>
            <p:cNvSpPr/>
            <p:nvPr/>
          </p:nvSpPr>
          <p:spPr>
            <a:xfrm>
              <a:off x="3948163" y="2607523"/>
              <a:ext cx="676275" cy="676275"/>
            </a:xfrm>
            <a:prstGeom prst="ellipse">
              <a:avLst/>
            </a:prstGeom>
            <a:solidFill>
              <a:srgbClr val="E61F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813E6524-519F-4472-9A65-6F60BA1EDBE0}"/>
                </a:ext>
              </a:extLst>
            </p:cNvPr>
            <p:cNvSpPr/>
            <p:nvPr/>
          </p:nvSpPr>
          <p:spPr>
            <a:xfrm>
              <a:off x="3948163" y="3390147"/>
              <a:ext cx="676275" cy="676275"/>
            </a:xfrm>
            <a:prstGeom prst="ellipse">
              <a:avLst/>
            </a:prstGeom>
            <a:solidFill>
              <a:srgbClr val="E61F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xmlns="" id="{AB0A1635-CA35-46EE-A373-34D3206951C7}"/>
                </a:ext>
              </a:extLst>
            </p:cNvPr>
            <p:cNvSpPr/>
            <p:nvPr/>
          </p:nvSpPr>
          <p:spPr>
            <a:xfrm>
              <a:off x="3948163" y="4172771"/>
              <a:ext cx="676275" cy="676275"/>
            </a:xfrm>
            <a:prstGeom prst="ellipse">
              <a:avLst/>
            </a:prstGeom>
            <a:solidFill>
              <a:srgbClr val="E61F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AFDF6D3C-00BC-41FB-84E7-2BE4C9043997}"/>
                </a:ext>
              </a:extLst>
            </p:cNvPr>
            <p:cNvSpPr/>
            <p:nvPr/>
          </p:nvSpPr>
          <p:spPr>
            <a:xfrm>
              <a:off x="3948163" y="4955396"/>
              <a:ext cx="676275" cy="676275"/>
            </a:xfrm>
            <a:prstGeom prst="ellipse">
              <a:avLst/>
            </a:prstGeom>
            <a:solidFill>
              <a:srgbClr val="E61F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3166B62E-9511-4377-898C-B6E0F52B7C03}"/>
              </a:ext>
            </a:extLst>
          </p:cNvPr>
          <p:cNvSpPr txBox="1"/>
          <p:nvPr/>
        </p:nvSpPr>
        <p:spPr>
          <a:xfrm>
            <a:off x="4446620" y="2637467"/>
            <a:ext cx="4872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zh-CN" alt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壹</a:t>
            </a:r>
            <a:r>
              <a:rPr lang="zh-CN" altLang="en-US" sz="360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  中医</a:t>
            </a:r>
            <a:r>
              <a:rPr lang="zh-CN" altLang="en-US" sz="3600" dirty="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四季养生之道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2C32D598-1F91-4196-BB25-04359CDC7B23}"/>
              </a:ext>
            </a:extLst>
          </p:cNvPr>
          <p:cNvSpPr txBox="1"/>
          <p:nvPr/>
        </p:nvSpPr>
        <p:spPr>
          <a:xfrm>
            <a:off x="4446620" y="3421473"/>
            <a:ext cx="3897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zh-CN" alt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贰</a:t>
            </a:r>
            <a:r>
              <a:rPr lang="zh-CN" altLang="en-US" sz="360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  秋天</a:t>
            </a:r>
            <a:r>
              <a:rPr lang="zh-CN" altLang="en-US" sz="3600" dirty="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养生特点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CCC14B6B-958F-4BB9-92E0-8F18880A2F77}"/>
              </a:ext>
            </a:extLst>
          </p:cNvPr>
          <p:cNvSpPr txBox="1"/>
          <p:nvPr/>
        </p:nvSpPr>
        <p:spPr>
          <a:xfrm>
            <a:off x="4446620" y="4161981"/>
            <a:ext cx="3897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zh-CN" alt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叁</a:t>
            </a:r>
            <a:r>
              <a:rPr lang="zh-CN" altLang="en-US" sz="360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  秋天</a:t>
            </a:r>
            <a:r>
              <a:rPr lang="zh-CN" altLang="en-US" sz="3600" dirty="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养生要点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0FC5FE38-1FA4-4DF0-ADF2-59BCD34F8A41}"/>
              </a:ext>
            </a:extLst>
          </p:cNvPr>
          <p:cNvSpPr txBox="1"/>
          <p:nvPr/>
        </p:nvSpPr>
        <p:spPr>
          <a:xfrm>
            <a:off x="4446620" y="4896826"/>
            <a:ext cx="3897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zh-CN" alt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肆</a:t>
            </a:r>
            <a:r>
              <a:rPr lang="zh-CN" altLang="en-US" sz="360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  秋天</a:t>
            </a:r>
            <a:r>
              <a:rPr lang="zh-CN" altLang="en-US" sz="3600" dirty="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养生饮食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25714A8-C32E-4F97-BC54-15AACA29EBE5}"/>
              </a:ext>
            </a:extLst>
          </p:cNvPr>
          <p:cNvGrpSpPr/>
          <p:nvPr/>
        </p:nvGrpSpPr>
        <p:grpSpPr>
          <a:xfrm>
            <a:off x="3839379" y="742910"/>
            <a:ext cx="4513244" cy="1233533"/>
            <a:chOff x="3839379" y="742910"/>
            <a:chExt cx="4513244" cy="1233533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BB31CCCE-0EEE-4834-96A0-1FB021BDFF1C}"/>
                </a:ext>
              </a:extLst>
            </p:cNvPr>
            <p:cNvSpPr txBox="1"/>
            <p:nvPr/>
          </p:nvSpPr>
          <p:spPr>
            <a:xfrm>
              <a:off x="4912156" y="865733"/>
              <a:ext cx="23676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457200"/>
              <a:r>
                <a:rPr lang="zh-CN" altLang="en-US" sz="4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目录</a:t>
              </a: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069BABF8-A2FC-4B47-BD2E-0639E075DAC8}"/>
                </a:ext>
              </a:extLst>
            </p:cNvPr>
            <p:cNvGrpSpPr/>
            <p:nvPr/>
          </p:nvGrpSpPr>
          <p:grpSpPr>
            <a:xfrm rot="16200000">
              <a:off x="5479234" y="-896945"/>
              <a:ext cx="1233533" cy="4513244"/>
              <a:chOff x="1793202" y="1534744"/>
              <a:chExt cx="1233533" cy="3685229"/>
            </a:xfrm>
          </p:grpSpPr>
          <p:grpSp>
            <p:nvGrpSpPr>
              <p:cNvPr id="18" name="组合 17">
                <a:extLst>
                  <a:ext uri="{FF2B5EF4-FFF2-40B4-BE49-F238E27FC236}">
                    <a16:creationId xmlns:a16="http://schemas.microsoft.com/office/drawing/2014/main" xmlns="" id="{19AA6CD6-6B8F-4690-867B-BA895E826F6F}"/>
                  </a:ext>
                </a:extLst>
              </p:cNvPr>
              <p:cNvGrpSpPr/>
              <p:nvPr/>
            </p:nvGrpSpPr>
            <p:grpSpPr>
              <a:xfrm>
                <a:off x="2056988" y="1534744"/>
                <a:ext cx="969747" cy="1120237"/>
                <a:chOff x="1397769" y="1583539"/>
                <a:chExt cx="969747" cy="1120237"/>
              </a:xfrm>
            </p:grpSpPr>
            <p:cxnSp>
              <p:nvCxnSpPr>
                <p:cNvPr id="24" name="直接连接符 23">
                  <a:extLst>
                    <a:ext uri="{FF2B5EF4-FFF2-40B4-BE49-F238E27FC236}">
                      <a16:creationId xmlns:a16="http://schemas.microsoft.com/office/drawing/2014/main" xmlns="" id="{7C6AA08E-E9E0-4FFD-8A9D-83BED72F40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1882643" y="1521458"/>
                  <a:ext cx="0" cy="969747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5" name="组合 24">
                  <a:extLst>
                    <a:ext uri="{FF2B5EF4-FFF2-40B4-BE49-F238E27FC236}">
                      <a16:creationId xmlns:a16="http://schemas.microsoft.com/office/drawing/2014/main" xmlns="" id="{54895837-8F4D-471F-9504-44A1F8102F1C}"/>
                    </a:ext>
                  </a:extLst>
                </p:cNvPr>
                <p:cNvGrpSpPr/>
                <p:nvPr/>
              </p:nvGrpSpPr>
              <p:grpSpPr>
                <a:xfrm>
                  <a:off x="2103731" y="1583539"/>
                  <a:ext cx="108521" cy="1120237"/>
                  <a:chOff x="2103731" y="1583539"/>
                  <a:chExt cx="108521" cy="1120237"/>
                </a:xfrm>
              </p:grpSpPr>
              <p:cxnSp>
                <p:nvCxnSpPr>
                  <p:cNvPr id="26" name="直接连接符 25">
                    <a:extLst>
                      <a:ext uri="{FF2B5EF4-FFF2-40B4-BE49-F238E27FC236}">
                        <a16:creationId xmlns:a16="http://schemas.microsoft.com/office/drawing/2014/main" xmlns="" id="{B28360B0-468B-4CCC-ADFF-A959E75AF56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0800000">
                    <a:off x="2103731" y="1583539"/>
                    <a:ext cx="0" cy="969747"/>
                  </a:xfrm>
                  <a:prstGeom prst="line">
                    <a:avLst/>
                  </a:prstGeom>
                  <a:ln w="19050">
                    <a:solidFill>
                      <a:schemeClr val="accent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直接连接符 29">
                    <a:extLst>
                      <a:ext uri="{FF2B5EF4-FFF2-40B4-BE49-F238E27FC236}">
                        <a16:creationId xmlns:a16="http://schemas.microsoft.com/office/drawing/2014/main" xmlns="" id="{FE7EB095-90E1-41FA-AE2C-18079B61BA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0800000">
                    <a:off x="2212252" y="1734029"/>
                    <a:ext cx="0" cy="969747"/>
                  </a:xfrm>
                  <a:prstGeom prst="line">
                    <a:avLst/>
                  </a:prstGeom>
                  <a:ln w="19050">
                    <a:solidFill>
                      <a:schemeClr val="accent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56CFE747-7F73-4862-A61D-FA55B15A1397}"/>
                  </a:ext>
                </a:extLst>
              </p:cNvPr>
              <p:cNvGrpSpPr/>
              <p:nvPr/>
            </p:nvGrpSpPr>
            <p:grpSpPr>
              <a:xfrm>
                <a:off x="1793202" y="4099736"/>
                <a:ext cx="969747" cy="1120237"/>
                <a:chOff x="1133982" y="3744596"/>
                <a:chExt cx="969747" cy="1120237"/>
              </a:xfrm>
            </p:grpSpPr>
            <p:cxnSp>
              <p:nvCxnSpPr>
                <p:cNvPr id="20" name="直接连接符 19">
                  <a:extLst>
                    <a:ext uri="{FF2B5EF4-FFF2-40B4-BE49-F238E27FC236}">
                      <a16:creationId xmlns:a16="http://schemas.microsoft.com/office/drawing/2014/main" xmlns="" id="{7FB7F04E-5D5F-4476-8525-D9082E8FA3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1618856" y="3819842"/>
                  <a:ext cx="0" cy="969747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1" name="组合 20">
                  <a:extLst>
                    <a:ext uri="{FF2B5EF4-FFF2-40B4-BE49-F238E27FC236}">
                      <a16:creationId xmlns:a16="http://schemas.microsoft.com/office/drawing/2014/main" xmlns="" id="{588A321F-7CD2-46BA-9D6A-2F34CAB37957}"/>
                    </a:ext>
                  </a:extLst>
                </p:cNvPr>
                <p:cNvGrpSpPr/>
                <p:nvPr/>
              </p:nvGrpSpPr>
              <p:grpSpPr>
                <a:xfrm flipH="1">
                  <a:off x="1315042" y="3744596"/>
                  <a:ext cx="108521" cy="1120237"/>
                  <a:chOff x="2103731" y="1583539"/>
                  <a:chExt cx="108521" cy="1120237"/>
                </a:xfrm>
              </p:grpSpPr>
              <p:cxnSp>
                <p:nvCxnSpPr>
                  <p:cNvPr id="22" name="直接连接符 21">
                    <a:extLst>
                      <a:ext uri="{FF2B5EF4-FFF2-40B4-BE49-F238E27FC236}">
                        <a16:creationId xmlns:a16="http://schemas.microsoft.com/office/drawing/2014/main" xmlns="" id="{3F928670-34D1-47EB-915F-F2422188101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0800000">
                    <a:off x="2103731" y="1583539"/>
                    <a:ext cx="0" cy="969747"/>
                  </a:xfrm>
                  <a:prstGeom prst="line">
                    <a:avLst/>
                  </a:prstGeom>
                  <a:ln w="19050">
                    <a:solidFill>
                      <a:schemeClr val="accent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直接连接符 22">
                    <a:extLst>
                      <a:ext uri="{FF2B5EF4-FFF2-40B4-BE49-F238E27FC236}">
                        <a16:creationId xmlns:a16="http://schemas.microsoft.com/office/drawing/2014/main" xmlns="" id="{89F96D5D-D12E-4C77-854F-7B8D5B5CFB0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0800000">
                    <a:off x="2212252" y="1734029"/>
                    <a:ext cx="0" cy="969747"/>
                  </a:xfrm>
                  <a:prstGeom prst="line">
                    <a:avLst/>
                  </a:prstGeom>
                  <a:ln w="19050">
                    <a:solidFill>
                      <a:schemeClr val="accent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</p:spTree>
    <p:extLst>
      <p:ext uri="{BB962C8B-B14F-4D97-AF65-F5344CB8AC3E}">
        <p14:creationId xmlns:p14="http://schemas.microsoft.com/office/powerpoint/2010/main" val="299921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4" grpId="0"/>
      <p:bldP spid="46" grpId="0"/>
      <p:bldP spid="4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A-文本框 14">
            <a:extLst>
              <a:ext uri="{FF2B5EF4-FFF2-40B4-BE49-F238E27FC236}">
                <a16:creationId xmlns:a16="http://schemas.microsoft.com/office/drawing/2014/main" xmlns="" id="{24310877-02FC-495C-8176-12E81914829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364850" y="1991001"/>
            <a:ext cx="3462486" cy="36137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秋季，肺的功能偏旺，而辛味食品吃的过多，会使肺气更加旺盛，进而还会伤及</a:t>
            </a:r>
            <a:r>
              <a:rPr lang="zh-CN" altLang="en-US" sz="1400">
                <a:solidFill>
                  <a:prstClr val="black"/>
                </a:solidFill>
                <a:cs typeface="+mn-ea"/>
                <a:sym typeface="+mn-lt"/>
              </a:rPr>
              <a:t>肝气，</a:t>
            </a:r>
            <a:endParaRPr lang="en-US" altLang="zh-CN" sz="140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endParaRPr lang="en-US" altLang="zh-CN" sz="140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1400">
                <a:solidFill>
                  <a:prstClr val="black"/>
                </a:solidFill>
                <a:cs typeface="+mn-ea"/>
                <a:sym typeface="+mn-lt"/>
              </a:rPr>
              <a:t>所以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秋天饮食要少食辛味食物，如：葱、姜、蒜、韭菜、辣椒</a:t>
            </a:r>
            <a:r>
              <a:rPr lang="zh-CN" altLang="en-US" sz="1400">
                <a:solidFill>
                  <a:prstClr val="black"/>
                </a:solidFill>
                <a:cs typeface="+mn-ea"/>
                <a:sym typeface="+mn-lt"/>
              </a:rPr>
              <a:t>等。</a:t>
            </a:r>
            <a:endParaRPr lang="en-US" altLang="zh-CN" sz="140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endParaRPr lang="en-US" altLang="zh-CN" sz="140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1400">
                <a:solidFill>
                  <a:prstClr val="black"/>
                </a:solidFill>
                <a:cs typeface="+mn-ea"/>
                <a:sym typeface="+mn-lt"/>
              </a:rPr>
              <a:t>在此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基础上多吃些酸味食物，以补肝气，如：苹果、石榴、葡萄、芒果、樱桃、柚子、柠檬、山楂、番茄、荸荠等</a:t>
            </a:r>
          </a:p>
          <a:p>
            <a:pPr defTabSz="457200">
              <a:lnSpc>
                <a:spcPct val="150000"/>
              </a:lnSpc>
            </a:pPr>
            <a:endParaRPr lang="zh-CN" altLang="en-US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" name="PA-文本框 15">
            <a:extLst>
              <a:ext uri="{FF2B5EF4-FFF2-40B4-BE49-F238E27FC236}">
                <a16:creationId xmlns:a16="http://schemas.microsoft.com/office/drawing/2014/main" xmlns="" id="{B1C25277-0FDD-4AEB-BF41-8032BC3EB37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064728" y="1991001"/>
            <a:ext cx="3508653" cy="328955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初秋时节，天气仍较热，空气潮湿，闷热蒸人，且秋季瓜果成熟，难保人们不贪食过度，这些均会伤损</a:t>
            </a:r>
            <a:r>
              <a:rPr lang="zh-CN" altLang="en-US" sz="1400">
                <a:solidFill>
                  <a:prstClr val="black"/>
                </a:solidFill>
                <a:cs typeface="+mn-ea"/>
                <a:sym typeface="+mn-lt"/>
              </a:rPr>
              <a:t>脾胃，</a:t>
            </a:r>
            <a:endParaRPr lang="en-US" altLang="zh-CN" sz="140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endParaRPr lang="en-US" altLang="zh-CN" sz="140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1400">
                <a:solidFill>
                  <a:prstClr val="black"/>
                </a:solidFill>
                <a:cs typeface="+mn-ea"/>
                <a:sym typeface="+mn-lt"/>
              </a:rPr>
              <a:t>所以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秋天早晨多吃些粥，既可健脾养胃，又可带来一日</a:t>
            </a:r>
            <a:r>
              <a:rPr lang="zh-CN" altLang="en-US" sz="1400">
                <a:solidFill>
                  <a:prstClr val="black"/>
                </a:solidFill>
                <a:cs typeface="+mn-ea"/>
                <a:sym typeface="+mn-lt"/>
              </a:rPr>
              <a:t>清爽。</a:t>
            </a:r>
            <a:endParaRPr lang="en-US" altLang="zh-CN" sz="140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endParaRPr lang="en-US" altLang="zh-CN" sz="140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1400">
                <a:solidFill>
                  <a:prstClr val="black"/>
                </a:solidFill>
                <a:cs typeface="+mn-ea"/>
                <a:sym typeface="+mn-lt"/>
              </a:rPr>
              <a:t>秋天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常食的粥有：山楂粳米粥、鸭梨粳米粥、兔肉粳米粥、白萝卜粳米粥、杏仁粳米粥、橘皮粳米粥、柿饼粳米粥等。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3FDBA6E7-4C7D-4E23-965A-41C744165BD8}"/>
              </a:ext>
            </a:extLst>
          </p:cNvPr>
          <p:cNvGrpSpPr/>
          <p:nvPr/>
        </p:nvGrpSpPr>
        <p:grpSpPr>
          <a:xfrm>
            <a:off x="1127735" y="961689"/>
            <a:ext cx="7502963" cy="748117"/>
            <a:chOff x="3235935" y="1774489"/>
            <a:chExt cx="7502963" cy="748117"/>
          </a:xfrm>
        </p:grpSpPr>
        <p:grpSp>
          <p:nvGrpSpPr>
            <p:cNvPr id="2" name="PA-组合 1">
              <a:extLst>
                <a:ext uri="{FF2B5EF4-FFF2-40B4-BE49-F238E27FC236}">
                  <a16:creationId xmlns:a16="http://schemas.microsoft.com/office/drawing/2014/main" xmlns="" id="{78B420A7-DAF0-4B6D-B6D6-80668E167A73}"/>
                </a:ext>
              </a:extLst>
            </p:cNvPr>
            <p:cNvGrpSpPr/>
            <p:nvPr>
              <p:custDataLst>
                <p:tags r:id="rId3"/>
              </p:custDataLst>
            </p:nvPr>
          </p:nvGrpSpPr>
          <p:grpSpPr>
            <a:xfrm>
              <a:off x="3623528" y="1774489"/>
              <a:ext cx="5886834" cy="748117"/>
              <a:chOff x="4715576" y="1798313"/>
              <a:chExt cx="5886834" cy="748117"/>
            </a:xfrm>
          </p:grpSpPr>
          <p:sp>
            <p:nvSpPr>
              <p:cNvPr id="7" name="PA-矩形 6">
                <a:extLst>
                  <a:ext uri="{FF2B5EF4-FFF2-40B4-BE49-F238E27FC236}">
                    <a16:creationId xmlns:a16="http://schemas.microsoft.com/office/drawing/2014/main" xmlns="" id="{2BA1AC1F-C1B3-45FE-AD71-E6BF85095F40}"/>
                  </a:ext>
                </a:extLst>
              </p:cNvPr>
              <p:cNvSpPr/>
              <p:nvPr>
                <p:custDataLst>
                  <p:tags r:id="rId4"/>
                </p:custDataLst>
              </p:nvPr>
            </p:nvSpPr>
            <p:spPr>
              <a:xfrm>
                <a:off x="4715576" y="1798313"/>
                <a:ext cx="5886834" cy="748117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" name="PA-文本框 8">
                <a:extLst>
                  <a:ext uri="{FF2B5EF4-FFF2-40B4-BE49-F238E27FC236}">
                    <a16:creationId xmlns:a16="http://schemas.microsoft.com/office/drawing/2014/main" xmlns="" id="{B2FF2C5F-565A-40AC-B121-98093E717DCE}"/>
                  </a:ext>
                </a:extLst>
              </p:cNvPr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5069711" y="1981536"/>
                <a:ext cx="539380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 defTabSz="457200"/>
                <a:r>
                  <a:rPr lang="zh-CN" altLang="en-US" sz="2400" dirty="0">
                    <a:solidFill>
                      <a:prstClr val="black"/>
                    </a:solidFill>
                    <a:cs typeface="+mn-ea"/>
                    <a:sym typeface="+mn-lt"/>
                  </a:rPr>
                  <a:t>少辛增酸宜多吃粥</a:t>
                </a:r>
              </a:p>
            </p:txBody>
          </p:sp>
          <p:sp>
            <p:nvSpPr>
              <p:cNvPr id="10" name="PA-椭圆 9">
                <a:extLst>
                  <a:ext uri="{FF2B5EF4-FFF2-40B4-BE49-F238E27FC236}">
                    <a16:creationId xmlns:a16="http://schemas.microsoft.com/office/drawing/2014/main" xmlns="" id="{60E53ED7-E75B-4DEF-8C64-1279A3F36179}"/>
                  </a:ext>
                </a:extLst>
              </p:cNvPr>
              <p:cNvSpPr/>
              <p:nvPr>
                <p:custDataLst>
                  <p:tags r:id="rId6"/>
                </p:custDataLst>
              </p:nvPr>
            </p:nvSpPr>
            <p:spPr>
              <a:xfrm>
                <a:off x="5613223" y="2104703"/>
                <a:ext cx="155275" cy="155275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" name="PA-椭圆 10">
                <a:extLst>
                  <a:ext uri="{FF2B5EF4-FFF2-40B4-BE49-F238E27FC236}">
                    <a16:creationId xmlns:a16="http://schemas.microsoft.com/office/drawing/2014/main" xmlns="" id="{684CB9A4-EA38-43D9-9D78-7E5FB3BC520F}"/>
                  </a:ext>
                </a:extLst>
              </p:cNvPr>
              <p:cNvSpPr/>
              <p:nvPr>
                <p:custDataLst>
                  <p:tags r:id="rId7"/>
                </p:custDataLst>
              </p:nvPr>
            </p:nvSpPr>
            <p:spPr>
              <a:xfrm>
                <a:off x="6291207" y="2104703"/>
                <a:ext cx="155275" cy="155275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PA-椭圆 11">
                <a:extLst>
                  <a:ext uri="{FF2B5EF4-FFF2-40B4-BE49-F238E27FC236}">
                    <a16:creationId xmlns:a16="http://schemas.microsoft.com/office/drawing/2014/main" xmlns="" id="{EF1EDA0F-486F-40C5-B31B-CB3F90EC4FCB}"/>
                  </a:ext>
                </a:extLst>
              </p:cNvPr>
              <p:cNvSpPr/>
              <p:nvPr>
                <p:custDataLst>
                  <p:tags r:id="rId8"/>
                </p:custDataLst>
              </p:nvPr>
            </p:nvSpPr>
            <p:spPr>
              <a:xfrm>
                <a:off x="7015209" y="2104703"/>
                <a:ext cx="155275" cy="155275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" name="PA-椭圆 12">
                <a:extLst>
                  <a:ext uri="{FF2B5EF4-FFF2-40B4-BE49-F238E27FC236}">
                    <a16:creationId xmlns:a16="http://schemas.microsoft.com/office/drawing/2014/main" xmlns="" id="{0A390692-06AF-439B-B904-C8C4F8B3393A}"/>
                  </a:ext>
                </a:extLst>
              </p:cNvPr>
              <p:cNvSpPr/>
              <p:nvPr>
                <p:custDataLst>
                  <p:tags r:id="rId9"/>
                </p:custDataLst>
              </p:nvPr>
            </p:nvSpPr>
            <p:spPr>
              <a:xfrm>
                <a:off x="7695992" y="2104703"/>
                <a:ext cx="155275" cy="155275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" name="PA-椭圆 13">
                <a:extLst>
                  <a:ext uri="{FF2B5EF4-FFF2-40B4-BE49-F238E27FC236}">
                    <a16:creationId xmlns:a16="http://schemas.microsoft.com/office/drawing/2014/main" xmlns="" id="{171FE239-9B92-4984-8756-532DD94DD537}"/>
                  </a:ext>
                </a:extLst>
              </p:cNvPr>
              <p:cNvSpPr/>
              <p:nvPr>
                <p:custDataLst>
                  <p:tags r:id="rId10"/>
                </p:custDataLst>
              </p:nvPr>
            </p:nvSpPr>
            <p:spPr>
              <a:xfrm>
                <a:off x="8409823" y="2104703"/>
                <a:ext cx="155275" cy="155275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PA-椭圆 17">
                <a:extLst>
                  <a:ext uri="{FF2B5EF4-FFF2-40B4-BE49-F238E27FC236}">
                    <a16:creationId xmlns:a16="http://schemas.microsoft.com/office/drawing/2014/main" xmlns="" id="{701EC564-96A7-4DC7-9C22-143A46B8690A}"/>
                  </a:ext>
                </a:extLst>
              </p:cNvPr>
              <p:cNvSpPr/>
              <p:nvPr>
                <p:custDataLst>
                  <p:tags r:id="rId11"/>
                </p:custDataLst>
              </p:nvPr>
            </p:nvSpPr>
            <p:spPr>
              <a:xfrm>
                <a:off x="9083635" y="2104703"/>
                <a:ext cx="155275" cy="155275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" name="PA-椭圆 18">
                <a:extLst>
                  <a:ext uri="{FF2B5EF4-FFF2-40B4-BE49-F238E27FC236}">
                    <a16:creationId xmlns:a16="http://schemas.microsoft.com/office/drawing/2014/main" xmlns="" id="{19F77496-8AD7-4101-B689-94D4B5F16E94}"/>
                  </a:ext>
                </a:extLst>
              </p:cNvPr>
              <p:cNvSpPr/>
              <p:nvPr>
                <p:custDataLst>
                  <p:tags r:id="rId12"/>
                </p:custDataLst>
              </p:nvPr>
            </p:nvSpPr>
            <p:spPr>
              <a:xfrm>
                <a:off x="9797466" y="2104703"/>
                <a:ext cx="155275" cy="155275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xmlns="" id="{9FCA0EAA-F012-4DC1-8D25-BA0C23CDB3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35935" y="2455550"/>
              <a:ext cx="7502963" cy="5351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38EBDBDE-3858-4040-AB48-BF8526DBC17A}"/>
              </a:ext>
            </a:extLst>
          </p:cNvPr>
          <p:cNvCxnSpPr>
            <a:cxnSpLocks/>
          </p:cNvCxnSpPr>
          <p:nvPr/>
        </p:nvCxnSpPr>
        <p:spPr>
          <a:xfrm flipV="1">
            <a:off x="4888635" y="2556691"/>
            <a:ext cx="0" cy="298423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175FEF45-6847-4731-8676-4425C172CB86}"/>
              </a:ext>
            </a:extLst>
          </p:cNvPr>
          <p:cNvGrpSpPr/>
          <p:nvPr/>
        </p:nvGrpSpPr>
        <p:grpSpPr>
          <a:xfrm>
            <a:off x="2439787" y="2965451"/>
            <a:ext cx="220173" cy="1397000"/>
            <a:chOff x="2397826" y="3111500"/>
            <a:chExt cx="220173" cy="1564999"/>
          </a:xfrm>
        </p:grpSpPr>
        <p:sp>
          <p:nvSpPr>
            <p:cNvPr id="3" name="箭头: 下 2">
              <a:extLst>
                <a:ext uri="{FF2B5EF4-FFF2-40B4-BE49-F238E27FC236}">
                  <a16:creationId xmlns:a16="http://schemas.microsoft.com/office/drawing/2014/main" xmlns="" id="{A125CF05-ACA7-46D3-BFE5-9065D85BFE5B}"/>
                </a:ext>
              </a:extLst>
            </p:cNvPr>
            <p:cNvSpPr/>
            <p:nvPr/>
          </p:nvSpPr>
          <p:spPr>
            <a:xfrm>
              <a:off x="2397826" y="3111500"/>
              <a:ext cx="220173" cy="444500"/>
            </a:xfrm>
            <a:prstGeom prst="down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箭头: 下 29">
              <a:extLst>
                <a:ext uri="{FF2B5EF4-FFF2-40B4-BE49-F238E27FC236}">
                  <a16:creationId xmlns:a16="http://schemas.microsoft.com/office/drawing/2014/main" xmlns="" id="{94C30148-C852-484B-8FA0-0F4EE83A8F33}"/>
                </a:ext>
              </a:extLst>
            </p:cNvPr>
            <p:cNvSpPr/>
            <p:nvPr/>
          </p:nvSpPr>
          <p:spPr>
            <a:xfrm>
              <a:off x="2397826" y="4231999"/>
              <a:ext cx="220173" cy="444500"/>
            </a:xfrm>
            <a:prstGeom prst="down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DD7E6D59-43F3-47F9-822A-2E2B48D0CAD1}"/>
              </a:ext>
            </a:extLst>
          </p:cNvPr>
          <p:cNvGrpSpPr/>
          <p:nvPr/>
        </p:nvGrpSpPr>
        <p:grpSpPr>
          <a:xfrm>
            <a:off x="6674855" y="2965451"/>
            <a:ext cx="220173" cy="1397000"/>
            <a:chOff x="2397826" y="3111500"/>
            <a:chExt cx="220173" cy="1564999"/>
          </a:xfrm>
        </p:grpSpPr>
        <p:sp>
          <p:nvSpPr>
            <p:cNvPr id="33" name="箭头: 下 32">
              <a:extLst>
                <a:ext uri="{FF2B5EF4-FFF2-40B4-BE49-F238E27FC236}">
                  <a16:creationId xmlns:a16="http://schemas.microsoft.com/office/drawing/2014/main" xmlns="" id="{E991B8C6-CC62-4EB0-A440-B8741E48E421}"/>
                </a:ext>
              </a:extLst>
            </p:cNvPr>
            <p:cNvSpPr/>
            <p:nvPr/>
          </p:nvSpPr>
          <p:spPr>
            <a:xfrm>
              <a:off x="2397826" y="3111500"/>
              <a:ext cx="220173" cy="444500"/>
            </a:xfrm>
            <a:prstGeom prst="down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箭头: 下 33">
              <a:extLst>
                <a:ext uri="{FF2B5EF4-FFF2-40B4-BE49-F238E27FC236}">
                  <a16:creationId xmlns:a16="http://schemas.microsoft.com/office/drawing/2014/main" xmlns="" id="{6FC167BE-5010-42FD-AAD1-5A78899A4A1C}"/>
                </a:ext>
              </a:extLst>
            </p:cNvPr>
            <p:cNvSpPr/>
            <p:nvPr/>
          </p:nvSpPr>
          <p:spPr>
            <a:xfrm>
              <a:off x="2397826" y="4231999"/>
              <a:ext cx="220173" cy="444500"/>
            </a:xfrm>
            <a:prstGeom prst="down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EAC57FDB-D6CB-4BFB-B799-9F51F4DB1B5C}"/>
              </a:ext>
            </a:extLst>
          </p:cNvPr>
          <p:cNvGrpSpPr/>
          <p:nvPr/>
        </p:nvGrpSpPr>
        <p:grpSpPr>
          <a:xfrm>
            <a:off x="10533613" y="1841310"/>
            <a:ext cx="1163087" cy="3067039"/>
            <a:chOff x="1112874" y="1841310"/>
            <a:chExt cx="1163087" cy="3067039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10C49A9F-B84B-4AA7-84D6-A31911FD702B}"/>
                </a:ext>
              </a:extLst>
            </p:cNvPr>
            <p:cNvSpPr txBox="1"/>
            <p:nvPr/>
          </p:nvSpPr>
          <p:spPr>
            <a:xfrm>
              <a:off x="1367545" y="2144283"/>
              <a:ext cx="553998" cy="246109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 defTabSz="457200"/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秋季养肺方法</a:t>
              </a:r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9F03931E-A3C5-4B65-B9E1-74D1E027A946}"/>
                </a:ext>
              </a:extLst>
            </p:cNvPr>
            <p:cNvGrpSpPr/>
            <p:nvPr/>
          </p:nvGrpSpPr>
          <p:grpSpPr>
            <a:xfrm>
              <a:off x="1112874" y="4199513"/>
              <a:ext cx="687572" cy="708836"/>
              <a:chOff x="2013098" y="666307"/>
              <a:chExt cx="687572" cy="708836"/>
            </a:xfrm>
          </p:grpSpPr>
          <p:sp>
            <p:nvSpPr>
              <p:cNvPr id="36" name="L 形 35">
                <a:extLst>
                  <a:ext uri="{FF2B5EF4-FFF2-40B4-BE49-F238E27FC236}">
                    <a16:creationId xmlns:a16="http://schemas.microsoft.com/office/drawing/2014/main" xmlns="" id="{000F63F7-9537-485A-8041-54C922911D63}"/>
                  </a:ext>
                </a:extLst>
              </p:cNvPr>
              <p:cNvSpPr/>
              <p:nvPr/>
            </p:nvSpPr>
            <p:spPr>
              <a:xfrm>
                <a:off x="2013098" y="666307"/>
                <a:ext cx="687572" cy="708836"/>
              </a:xfrm>
              <a:prstGeom prst="corner">
                <a:avLst>
                  <a:gd name="adj1" fmla="val 14876"/>
                  <a:gd name="adj2" fmla="val 1590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L 形 36">
                <a:extLst>
                  <a:ext uri="{FF2B5EF4-FFF2-40B4-BE49-F238E27FC236}">
                    <a16:creationId xmlns:a16="http://schemas.microsoft.com/office/drawing/2014/main" xmlns="" id="{60355541-FF10-4FBB-85F5-55066BDAD529}"/>
                  </a:ext>
                </a:extLst>
              </p:cNvPr>
              <p:cNvSpPr/>
              <p:nvPr/>
            </p:nvSpPr>
            <p:spPr>
              <a:xfrm>
                <a:off x="2184991" y="819721"/>
                <a:ext cx="343786" cy="402007"/>
              </a:xfrm>
              <a:prstGeom prst="corner">
                <a:avLst>
                  <a:gd name="adj1" fmla="val 27247"/>
                  <a:gd name="adj2" fmla="val 2724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938E069C-0857-4CFB-9CC8-7A4C07B02B38}"/>
                </a:ext>
              </a:extLst>
            </p:cNvPr>
            <p:cNvGrpSpPr/>
            <p:nvPr/>
          </p:nvGrpSpPr>
          <p:grpSpPr>
            <a:xfrm rot="5400000" flipV="1">
              <a:off x="1577757" y="1830678"/>
              <a:ext cx="687572" cy="708836"/>
              <a:chOff x="2013098" y="666307"/>
              <a:chExt cx="687572" cy="708836"/>
            </a:xfrm>
          </p:grpSpPr>
          <p:sp>
            <p:nvSpPr>
              <p:cNvPr id="27" name="L 形 26">
                <a:extLst>
                  <a:ext uri="{FF2B5EF4-FFF2-40B4-BE49-F238E27FC236}">
                    <a16:creationId xmlns:a16="http://schemas.microsoft.com/office/drawing/2014/main" xmlns="" id="{2F81E67C-7943-45CF-9DCA-069155FA3093}"/>
                  </a:ext>
                </a:extLst>
              </p:cNvPr>
              <p:cNvSpPr/>
              <p:nvPr/>
            </p:nvSpPr>
            <p:spPr>
              <a:xfrm>
                <a:off x="2013098" y="666307"/>
                <a:ext cx="687572" cy="708836"/>
              </a:xfrm>
              <a:prstGeom prst="corner">
                <a:avLst>
                  <a:gd name="adj1" fmla="val 14876"/>
                  <a:gd name="adj2" fmla="val 1590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L 形 34">
                <a:extLst>
                  <a:ext uri="{FF2B5EF4-FFF2-40B4-BE49-F238E27FC236}">
                    <a16:creationId xmlns:a16="http://schemas.microsoft.com/office/drawing/2014/main" xmlns="" id="{3A32BCDE-FBA7-4694-BB80-D0761B82E3B5}"/>
                  </a:ext>
                </a:extLst>
              </p:cNvPr>
              <p:cNvSpPr/>
              <p:nvPr/>
            </p:nvSpPr>
            <p:spPr>
              <a:xfrm>
                <a:off x="2184991" y="819721"/>
                <a:ext cx="343786" cy="402007"/>
              </a:xfrm>
              <a:prstGeom prst="corner">
                <a:avLst>
                  <a:gd name="adj1" fmla="val 27247"/>
                  <a:gd name="adj2" fmla="val 2724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36476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: 圆角 18">
            <a:extLst>
              <a:ext uri="{FF2B5EF4-FFF2-40B4-BE49-F238E27FC236}">
                <a16:creationId xmlns:a16="http://schemas.microsoft.com/office/drawing/2014/main" xmlns="" id="{E972B3FA-F4B4-4840-9799-25F90987430F}"/>
              </a:ext>
            </a:extLst>
          </p:cNvPr>
          <p:cNvSpPr/>
          <p:nvPr/>
        </p:nvSpPr>
        <p:spPr>
          <a:xfrm>
            <a:off x="1350918" y="1160463"/>
            <a:ext cx="5969000" cy="4318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-文本框 7">
            <a:extLst>
              <a:ext uri="{FF2B5EF4-FFF2-40B4-BE49-F238E27FC236}">
                <a16:creationId xmlns:a16="http://schemas.microsoft.com/office/drawing/2014/main" xmlns="" id="{FD80D6F1-3E8B-473A-9025-AA33CDF461B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254029" y="1143237"/>
            <a:ext cx="3841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宜补充健身汤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E3F35E65-74F7-47B9-AA2E-9A13DD92EA9F}"/>
              </a:ext>
            </a:extLst>
          </p:cNvPr>
          <p:cNvGrpSpPr/>
          <p:nvPr/>
        </p:nvGrpSpPr>
        <p:grpSpPr>
          <a:xfrm>
            <a:off x="1115820" y="2226534"/>
            <a:ext cx="6439196" cy="2643224"/>
            <a:chOff x="2072181" y="2381517"/>
            <a:chExt cx="6439196" cy="2643224"/>
          </a:xfrm>
        </p:grpSpPr>
        <p:sp>
          <p:nvSpPr>
            <p:cNvPr id="9" name="PA-文本框 8">
              <a:extLst>
                <a:ext uri="{FF2B5EF4-FFF2-40B4-BE49-F238E27FC236}">
                  <a16:creationId xmlns:a16="http://schemas.microsoft.com/office/drawing/2014/main" xmlns="" id="{283771F6-CC1D-468C-8C34-D24B8C4D3496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2326046" y="2381517"/>
              <a:ext cx="6185331" cy="264322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秋季饮食以滋阴润燥为原则，在此基础上，每日中、晚餐喝些健身汤，一方面可以渗湿健脾、滋阴防燥，另一方面还可以进补营养、强身</a:t>
              </a:r>
              <a:r>
                <a:rPr lang="zh-CN" altLang="en-US" sz="1400">
                  <a:solidFill>
                    <a:prstClr val="black"/>
                  </a:solidFill>
                  <a:cs typeface="+mn-ea"/>
                  <a:sym typeface="+mn-lt"/>
                </a:rPr>
                <a:t>健体。</a:t>
              </a:r>
              <a:endParaRPr lang="en-US" altLang="zh-CN" sz="1400">
                <a:solidFill>
                  <a:prstClr val="black"/>
                </a:solidFill>
                <a:cs typeface="+mn-ea"/>
                <a:sym typeface="+mn-lt"/>
              </a:endParaRPr>
            </a:p>
            <a:p>
              <a:pPr defTabSz="457200">
                <a:lnSpc>
                  <a:spcPct val="150000"/>
                </a:lnSpc>
              </a:pPr>
              <a:endParaRPr lang="en-US" altLang="zh-CN" sz="1400">
                <a:solidFill>
                  <a:prstClr val="black"/>
                </a:solidFill>
                <a:cs typeface="+mn-ea"/>
                <a:sym typeface="+mn-lt"/>
              </a:endParaRPr>
            </a:p>
            <a:p>
              <a:pPr defTabSz="457200">
                <a:lnSpc>
                  <a:spcPct val="150000"/>
                </a:lnSpc>
              </a:pPr>
              <a:endParaRPr lang="en-US" altLang="zh-CN" sz="1400" dirty="0">
                <a:solidFill>
                  <a:prstClr val="black"/>
                </a:solidFill>
                <a:cs typeface="+mn-ea"/>
                <a:sym typeface="+mn-lt"/>
              </a:endParaRPr>
            </a:p>
            <a:p>
              <a:pPr defTabSz="457200">
                <a:lnSpc>
                  <a:spcPct val="150000"/>
                </a:lnSpc>
              </a:pPr>
              <a:endParaRPr lang="en-US" altLang="zh-CN" sz="1400" dirty="0">
                <a:solidFill>
                  <a:prstClr val="black"/>
                </a:solidFill>
                <a:cs typeface="+mn-ea"/>
                <a:sym typeface="+mn-lt"/>
              </a:endParaRPr>
            </a:p>
            <a:p>
              <a:pPr defTabSz="457200"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秋季常食的汤有：百合冬瓜汤、猪皮番茄汤、山楂排骨汤、鲤鱼山楂汤、鲢鱼头汤，鳝鱼汤、赤豆鲫鱼汤、鸭架豆腐汤、枸杞叶豆腐汤、平菇豆腐汤、平菇鸡蛋汤、冬菇紫菜汤等。</a:t>
              </a:r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xmlns="" id="{FB2ADA56-D7A6-400A-A7A0-D544815161C1}"/>
                </a:ext>
              </a:extLst>
            </p:cNvPr>
            <p:cNvSpPr/>
            <p:nvPr/>
          </p:nvSpPr>
          <p:spPr>
            <a:xfrm rot="12169193" flipH="1" flipV="1">
              <a:off x="2113569" y="2514283"/>
              <a:ext cx="424954" cy="341512"/>
            </a:xfrm>
            <a:custGeom>
              <a:avLst/>
              <a:gdLst>
                <a:gd name="connsiteX0" fmla="*/ 238104 w 510826"/>
                <a:gd name="connsiteY0" fmla="*/ 0 h 410523"/>
                <a:gd name="connsiteX1" fmla="*/ 221010 w 510826"/>
                <a:gd name="connsiteY1" fmla="*/ 55067 h 410523"/>
                <a:gd name="connsiteX2" fmla="*/ 215000 w 510826"/>
                <a:gd name="connsiteY2" fmla="*/ 114688 h 410523"/>
                <a:gd name="connsiteX3" fmla="*/ 451215 w 510826"/>
                <a:gd name="connsiteY3" fmla="*/ 404514 h 410523"/>
                <a:gd name="connsiteX4" fmla="*/ 510826 w 510826"/>
                <a:gd name="connsiteY4" fmla="*/ 410523 h 410523"/>
                <a:gd name="connsiteX5" fmla="*/ 0 w 510826"/>
                <a:gd name="connsiteY5" fmla="*/ 410523 h 410523"/>
                <a:gd name="connsiteX6" fmla="*/ 238104 w 510826"/>
                <a:gd name="connsiteY6" fmla="*/ 0 h 41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0826" h="410523">
                  <a:moveTo>
                    <a:pt x="238104" y="0"/>
                  </a:moveTo>
                  <a:lnTo>
                    <a:pt x="221010" y="55067"/>
                  </a:lnTo>
                  <a:cubicBezTo>
                    <a:pt x="217070" y="74325"/>
                    <a:pt x="215000" y="94265"/>
                    <a:pt x="215000" y="114688"/>
                  </a:cubicBezTo>
                  <a:cubicBezTo>
                    <a:pt x="215000" y="257651"/>
                    <a:pt x="316407" y="376928"/>
                    <a:pt x="451215" y="404514"/>
                  </a:cubicBezTo>
                  <a:lnTo>
                    <a:pt x="510826" y="410523"/>
                  </a:lnTo>
                  <a:lnTo>
                    <a:pt x="0" y="410523"/>
                  </a:lnTo>
                  <a:lnTo>
                    <a:pt x="23810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xmlns="" id="{0DA3D34A-7F4A-4B7F-90BD-ACC07F59C770}"/>
                </a:ext>
              </a:extLst>
            </p:cNvPr>
            <p:cNvSpPr/>
            <p:nvPr/>
          </p:nvSpPr>
          <p:spPr>
            <a:xfrm rot="12169193" flipH="1" flipV="1">
              <a:off x="2072181" y="4001324"/>
              <a:ext cx="424954" cy="341512"/>
            </a:xfrm>
            <a:custGeom>
              <a:avLst/>
              <a:gdLst>
                <a:gd name="connsiteX0" fmla="*/ 238104 w 510826"/>
                <a:gd name="connsiteY0" fmla="*/ 0 h 410523"/>
                <a:gd name="connsiteX1" fmla="*/ 221010 w 510826"/>
                <a:gd name="connsiteY1" fmla="*/ 55067 h 410523"/>
                <a:gd name="connsiteX2" fmla="*/ 215000 w 510826"/>
                <a:gd name="connsiteY2" fmla="*/ 114688 h 410523"/>
                <a:gd name="connsiteX3" fmla="*/ 451215 w 510826"/>
                <a:gd name="connsiteY3" fmla="*/ 404514 h 410523"/>
                <a:gd name="connsiteX4" fmla="*/ 510826 w 510826"/>
                <a:gd name="connsiteY4" fmla="*/ 410523 h 410523"/>
                <a:gd name="connsiteX5" fmla="*/ 0 w 510826"/>
                <a:gd name="connsiteY5" fmla="*/ 410523 h 410523"/>
                <a:gd name="connsiteX6" fmla="*/ 238104 w 510826"/>
                <a:gd name="connsiteY6" fmla="*/ 0 h 41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0826" h="410523">
                  <a:moveTo>
                    <a:pt x="238104" y="0"/>
                  </a:moveTo>
                  <a:lnTo>
                    <a:pt x="221010" y="55067"/>
                  </a:lnTo>
                  <a:cubicBezTo>
                    <a:pt x="217070" y="74325"/>
                    <a:pt x="215000" y="94265"/>
                    <a:pt x="215000" y="114688"/>
                  </a:cubicBezTo>
                  <a:cubicBezTo>
                    <a:pt x="215000" y="257651"/>
                    <a:pt x="316407" y="376928"/>
                    <a:pt x="451215" y="404514"/>
                  </a:cubicBezTo>
                  <a:lnTo>
                    <a:pt x="510826" y="410523"/>
                  </a:lnTo>
                  <a:lnTo>
                    <a:pt x="0" y="410523"/>
                  </a:lnTo>
                  <a:lnTo>
                    <a:pt x="23810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600"/>
            </a:p>
          </p:txBody>
        </p:sp>
      </p:grpSp>
      <p:pic>
        <p:nvPicPr>
          <p:cNvPr id="3" name="图片 2" descr="碗里有食物和咖啡&#10;&#10;描述已自动生成">
            <a:extLst>
              <a:ext uri="{FF2B5EF4-FFF2-40B4-BE49-F238E27FC236}">
                <a16:creationId xmlns:a16="http://schemas.microsoft.com/office/drawing/2014/main" xmlns="" id="{5ED24BCB-4B26-4521-9247-92D9887222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330" y="1711729"/>
            <a:ext cx="4388057" cy="3804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688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-文本框 11">
            <a:extLst>
              <a:ext uri="{FF2B5EF4-FFF2-40B4-BE49-F238E27FC236}">
                <a16:creationId xmlns:a16="http://schemas.microsoft.com/office/drawing/2014/main" xmlns="" id="{DBEDA8EE-8674-4A76-9330-4062F3695A0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90669" y="2282064"/>
            <a:ext cx="6326165" cy="7042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秋天是需要进补的季节，但很多人都害怕大量进补导致肥胖，不妨吃点鱼肉，鱼肉脂肪含量低，其中的脂肪酸被证实有降糖、护心和防癌的作用。</a:t>
            </a:r>
          </a:p>
        </p:txBody>
      </p:sp>
      <p:sp>
        <p:nvSpPr>
          <p:cNvPr id="21" name="PA-文本框 11">
            <a:extLst>
              <a:ext uri="{FF2B5EF4-FFF2-40B4-BE49-F238E27FC236}">
                <a16:creationId xmlns:a16="http://schemas.microsoft.com/office/drawing/2014/main" xmlns="" id="{78AE7A01-A505-4E43-B918-A583154FF40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332185" y="3511339"/>
            <a:ext cx="6326165" cy="7042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秋天是需要进补的季节，但很多人都害怕大量进补导致肥胖，不妨吃点鱼肉，鱼肉脂肪含量低，其中的脂肪酸被证实有降糖、护心和防癌的作用。</a:t>
            </a:r>
          </a:p>
        </p:txBody>
      </p:sp>
      <p:sp>
        <p:nvSpPr>
          <p:cNvPr id="22" name="PA-文本框 11">
            <a:extLst>
              <a:ext uri="{FF2B5EF4-FFF2-40B4-BE49-F238E27FC236}">
                <a16:creationId xmlns:a16="http://schemas.microsoft.com/office/drawing/2014/main" xmlns="" id="{95566FE5-3DF1-4AC5-B6B1-FCE1006B9A4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769839" y="4740614"/>
            <a:ext cx="6326165" cy="7042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秋天是需要进补的季节，但很多人都害怕大量进补导致肥胖，不妨吃点鱼肉，鱼肉脂肪含量低，其中的脂肪酸被证实有降糖、护心和防癌的作用。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="" id="{36980A91-545F-437F-999B-78F5384359DB}"/>
              </a:ext>
            </a:extLst>
          </p:cNvPr>
          <p:cNvSpPr/>
          <p:nvPr/>
        </p:nvSpPr>
        <p:spPr>
          <a:xfrm>
            <a:off x="1350918" y="1160463"/>
            <a:ext cx="5969000" cy="4318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-文本框 8">
            <a:extLst>
              <a:ext uri="{FF2B5EF4-FFF2-40B4-BE49-F238E27FC236}">
                <a16:creationId xmlns:a16="http://schemas.microsoft.com/office/drawing/2014/main" xmlns="" id="{EEF0B130-4552-4DBB-A274-4F99D8396A8E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 rot="16200000">
            <a:off x="4058419" y="-197776"/>
            <a:ext cx="553998" cy="314827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 defTabSz="457200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宜多吃鱼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8CA2ED5-B540-4716-A2B0-06144F976584}"/>
              </a:ext>
            </a:extLst>
          </p:cNvPr>
          <p:cNvGrpSpPr/>
          <p:nvPr/>
        </p:nvGrpSpPr>
        <p:grpSpPr>
          <a:xfrm>
            <a:off x="448972" y="2588078"/>
            <a:ext cx="2652198" cy="2590757"/>
            <a:chOff x="685800" y="2049175"/>
            <a:chExt cx="3035796" cy="2965468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C53341A4-5E59-42CC-A064-EA61D0216AF7}"/>
                </a:ext>
              </a:extLst>
            </p:cNvPr>
            <p:cNvSpPr/>
            <p:nvPr/>
          </p:nvSpPr>
          <p:spPr>
            <a:xfrm>
              <a:off x="756128" y="2049175"/>
              <a:ext cx="2965468" cy="29654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 descr="桌子上放了不同类型的料理&#10;&#10;描述已自动生成">
              <a:extLst>
                <a:ext uri="{FF2B5EF4-FFF2-40B4-BE49-F238E27FC236}">
                  <a16:creationId xmlns:a16="http://schemas.microsoft.com/office/drawing/2014/main" xmlns="" id="{80DEDDE1-4B52-4300-B076-76B98F7EDC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2316907"/>
              <a:ext cx="2586216" cy="2586216"/>
            </a:xfrm>
            <a:prstGeom prst="rect">
              <a:avLst/>
            </a:prstGeom>
            <a:ln w="57150">
              <a:noFill/>
            </a:ln>
          </p:spPr>
        </p:pic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EAC57FDB-D6CB-4BFB-B799-9F51F4DB1B5C}"/>
              </a:ext>
            </a:extLst>
          </p:cNvPr>
          <p:cNvGrpSpPr/>
          <p:nvPr/>
        </p:nvGrpSpPr>
        <p:grpSpPr>
          <a:xfrm>
            <a:off x="10533613" y="1841310"/>
            <a:ext cx="1163087" cy="3067039"/>
            <a:chOff x="1112874" y="1841310"/>
            <a:chExt cx="1163087" cy="3067039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10C49A9F-B84B-4AA7-84D6-A31911FD702B}"/>
                </a:ext>
              </a:extLst>
            </p:cNvPr>
            <p:cNvSpPr txBox="1"/>
            <p:nvPr/>
          </p:nvSpPr>
          <p:spPr>
            <a:xfrm>
              <a:off x="1367545" y="2144283"/>
              <a:ext cx="553998" cy="246109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 defTabSz="457200"/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秋季养肺方法</a:t>
              </a: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9F03931E-A3C5-4B65-B9E1-74D1E027A946}"/>
                </a:ext>
              </a:extLst>
            </p:cNvPr>
            <p:cNvGrpSpPr/>
            <p:nvPr/>
          </p:nvGrpSpPr>
          <p:grpSpPr>
            <a:xfrm>
              <a:off x="1112874" y="4199513"/>
              <a:ext cx="687572" cy="708836"/>
              <a:chOff x="2013098" y="666307"/>
              <a:chExt cx="687572" cy="708836"/>
            </a:xfrm>
          </p:grpSpPr>
          <p:sp>
            <p:nvSpPr>
              <p:cNvPr id="17" name="L 形 16">
                <a:extLst>
                  <a:ext uri="{FF2B5EF4-FFF2-40B4-BE49-F238E27FC236}">
                    <a16:creationId xmlns:a16="http://schemas.microsoft.com/office/drawing/2014/main" xmlns="" id="{000F63F7-9537-485A-8041-54C922911D63}"/>
                  </a:ext>
                </a:extLst>
              </p:cNvPr>
              <p:cNvSpPr/>
              <p:nvPr/>
            </p:nvSpPr>
            <p:spPr>
              <a:xfrm>
                <a:off x="2013098" y="666307"/>
                <a:ext cx="687572" cy="708836"/>
              </a:xfrm>
              <a:prstGeom prst="corner">
                <a:avLst>
                  <a:gd name="adj1" fmla="val 14876"/>
                  <a:gd name="adj2" fmla="val 1590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L 形 17">
                <a:extLst>
                  <a:ext uri="{FF2B5EF4-FFF2-40B4-BE49-F238E27FC236}">
                    <a16:creationId xmlns:a16="http://schemas.microsoft.com/office/drawing/2014/main" xmlns="" id="{60355541-FF10-4FBB-85F5-55066BDAD529}"/>
                  </a:ext>
                </a:extLst>
              </p:cNvPr>
              <p:cNvSpPr/>
              <p:nvPr/>
            </p:nvSpPr>
            <p:spPr>
              <a:xfrm>
                <a:off x="2184991" y="819721"/>
                <a:ext cx="343786" cy="402007"/>
              </a:xfrm>
              <a:prstGeom prst="corner">
                <a:avLst>
                  <a:gd name="adj1" fmla="val 27247"/>
                  <a:gd name="adj2" fmla="val 2724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938E069C-0857-4CFB-9CC8-7A4C07B02B38}"/>
                </a:ext>
              </a:extLst>
            </p:cNvPr>
            <p:cNvGrpSpPr/>
            <p:nvPr/>
          </p:nvGrpSpPr>
          <p:grpSpPr>
            <a:xfrm rot="5400000" flipV="1">
              <a:off x="1577757" y="1830678"/>
              <a:ext cx="687572" cy="708836"/>
              <a:chOff x="2013098" y="666307"/>
              <a:chExt cx="687572" cy="708836"/>
            </a:xfrm>
          </p:grpSpPr>
          <p:sp>
            <p:nvSpPr>
              <p:cNvPr id="15" name="L 形 14">
                <a:extLst>
                  <a:ext uri="{FF2B5EF4-FFF2-40B4-BE49-F238E27FC236}">
                    <a16:creationId xmlns:a16="http://schemas.microsoft.com/office/drawing/2014/main" xmlns="" id="{2F81E67C-7943-45CF-9DCA-069155FA3093}"/>
                  </a:ext>
                </a:extLst>
              </p:cNvPr>
              <p:cNvSpPr/>
              <p:nvPr/>
            </p:nvSpPr>
            <p:spPr>
              <a:xfrm>
                <a:off x="2013098" y="666307"/>
                <a:ext cx="687572" cy="708836"/>
              </a:xfrm>
              <a:prstGeom prst="corner">
                <a:avLst>
                  <a:gd name="adj1" fmla="val 14876"/>
                  <a:gd name="adj2" fmla="val 1590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L 形 15">
                <a:extLst>
                  <a:ext uri="{FF2B5EF4-FFF2-40B4-BE49-F238E27FC236}">
                    <a16:creationId xmlns:a16="http://schemas.microsoft.com/office/drawing/2014/main" xmlns="" id="{3A32BCDE-FBA7-4694-BB80-D0761B82E3B5}"/>
                  </a:ext>
                </a:extLst>
              </p:cNvPr>
              <p:cNvSpPr/>
              <p:nvPr/>
            </p:nvSpPr>
            <p:spPr>
              <a:xfrm>
                <a:off x="2184991" y="819721"/>
                <a:ext cx="343786" cy="402007"/>
              </a:xfrm>
              <a:prstGeom prst="corner">
                <a:avLst>
                  <a:gd name="adj1" fmla="val 27247"/>
                  <a:gd name="adj2" fmla="val 2724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383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22" grpId="0"/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0E626C0-2D99-4173-B771-890B628FA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 descr="图片包含 游戏机, 花, 桌子, 花瓶&#10;&#10;描述已自动生成">
            <a:extLst>
              <a:ext uri="{FF2B5EF4-FFF2-40B4-BE49-F238E27FC236}">
                <a16:creationId xmlns:a16="http://schemas.microsoft.com/office/drawing/2014/main" xmlns="" id="{A30ACF49-0612-42BB-BDE0-8CCBBC86CE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71" y="323087"/>
            <a:ext cx="3979763" cy="2185039"/>
          </a:xfrm>
          <a:prstGeom prst="rect">
            <a:avLst/>
          </a:prstGeom>
        </p:spPr>
      </p:pic>
      <p:pic>
        <p:nvPicPr>
          <p:cNvPr id="11" name="图片 10" descr="图片包含 游戏机, 斑马, 桌子, 食物&#10;&#10;描述已自动生成">
            <a:extLst>
              <a:ext uri="{FF2B5EF4-FFF2-40B4-BE49-F238E27FC236}">
                <a16:creationId xmlns:a16="http://schemas.microsoft.com/office/drawing/2014/main" xmlns="" id="{DFB131F8-C098-4E16-B816-179E2649BB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770" y="2131516"/>
            <a:ext cx="2108099" cy="187620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B95FA8BD-B490-443B-9B66-0F78991A36A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12" t="41644" r="18796" b="27692"/>
          <a:stretch/>
        </p:blipFill>
        <p:spPr>
          <a:xfrm>
            <a:off x="8187918" y="733905"/>
            <a:ext cx="1951852" cy="3548442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E7240E23-1E89-410A-B8BD-FE4851B008E9}"/>
              </a:ext>
            </a:extLst>
          </p:cNvPr>
          <p:cNvSpPr/>
          <p:nvPr/>
        </p:nvSpPr>
        <p:spPr>
          <a:xfrm>
            <a:off x="4782726" y="3144703"/>
            <a:ext cx="615553" cy="371329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ln w="3175">
                  <a:noFill/>
                </a:ln>
                <a:solidFill>
                  <a:srgbClr val="030000"/>
                </a:solidFill>
                <a:latin typeface="+mn-ea"/>
                <a:cs typeface="+mn-ea"/>
                <a:sym typeface="+mn-lt"/>
              </a:rPr>
              <a:t>汇报人</a:t>
            </a:r>
            <a:r>
              <a:rPr lang="zh-CN" altLang="en-US" sz="1400" kern="0" dirty="0" smtClean="0">
                <a:ln w="3175">
                  <a:noFill/>
                </a:ln>
                <a:solidFill>
                  <a:srgbClr val="030000"/>
                </a:solidFill>
                <a:latin typeface="+mn-ea"/>
                <a:cs typeface="+mn-ea"/>
                <a:sym typeface="+mn-lt"/>
              </a:rPr>
              <a:t>：</a:t>
            </a:r>
            <a:r>
              <a:rPr lang="zh-CN" altLang="en-US" sz="1400" kern="0" dirty="0">
                <a:ln w="3175">
                  <a:noFill/>
                </a:ln>
                <a:solidFill>
                  <a:srgbClr val="030000"/>
                </a:solidFill>
                <a:latin typeface="+mn-ea"/>
                <a:cs typeface="+mn-ea"/>
                <a:sym typeface="+mn-lt"/>
              </a:rPr>
              <a:t>优</a:t>
            </a:r>
            <a:r>
              <a:rPr lang="zh-CN" altLang="en-US" sz="1400" kern="0" dirty="0" smtClean="0">
                <a:ln w="3175">
                  <a:noFill/>
                </a:ln>
                <a:solidFill>
                  <a:srgbClr val="030000"/>
                </a:solidFill>
                <a:latin typeface="+mn-ea"/>
                <a:cs typeface="+mn-ea"/>
                <a:sym typeface="+mn-lt"/>
              </a:rPr>
              <a:t>品</a:t>
            </a:r>
            <a:r>
              <a:rPr lang="en-US" altLang="zh-CN" sz="1400" kern="0" dirty="0" smtClean="0">
                <a:ln w="3175">
                  <a:noFill/>
                </a:ln>
                <a:solidFill>
                  <a:srgbClr val="030000"/>
                </a:solidFill>
                <a:latin typeface="+mn-ea"/>
                <a:cs typeface="+mn-ea"/>
                <a:sym typeface="+mn-lt"/>
              </a:rPr>
              <a:t>PPT</a:t>
            </a:r>
            <a:r>
              <a:rPr lang="zh-CN" altLang="en-US" sz="1400" kern="0" dirty="0" smtClean="0">
                <a:ln w="3175">
                  <a:noFill/>
                </a:ln>
                <a:solidFill>
                  <a:srgbClr val="030000"/>
                </a:solidFill>
                <a:latin typeface="+mn-ea"/>
                <a:cs typeface="+mn-ea"/>
                <a:sym typeface="+mn-lt"/>
              </a:rPr>
              <a:t>   </a:t>
            </a:r>
            <a:endParaRPr lang="en-US" altLang="zh-CN" sz="1400" kern="0" dirty="0">
              <a:ln w="3175">
                <a:noFill/>
              </a:ln>
              <a:solidFill>
                <a:srgbClr val="030000"/>
              </a:solidFill>
              <a:latin typeface="+mn-ea"/>
              <a:cs typeface="+mn-ea"/>
              <a:sym typeface="+mn-lt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ln w="3175">
                  <a:noFill/>
                </a:ln>
                <a:solidFill>
                  <a:srgbClr val="030000"/>
                </a:solidFill>
                <a:latin typeface="+mn-ea"/>
                <a:cs typeface="+mn-ea"/>
                <a:sym typeface="+mn-lt"/>
              </a:rPr>
              <a:t>   汇报时间：</a:t>
            </a:r>
            <a:r>
              <a:rPr lang="en-US" altLang="zh-CN" sz="1400" kern="0" dirty="0">
                <a:ln w="3175">
                  <a:noFill/>
                </a:ln>
                <a:solidFill>
                  <a:srgbClr val="030000"/>
                </a:solidFill>
                <a:latin typeface="+mn-ea"/>
                <a:cs typeface="+mn-ea"/>
                <a:sym typeface="+mn-lt"/>
              </a:rPr>
              <a:t>2020.X.XX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C58CFC2F-793E-46F0-9876-6D5A81304F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205" y="630903"/>
            <a:ext cx="1692923" cy="5224570"/>
          </a:xfrm>
          <a:custGeom>
            <a:avLst/>
            <a:gdLst>
              <a:gd name="connsiteX0" fmla="*/ 1487630 w 1693149"/>
              <a:gd name="connsiteY0" fmla="*/ 0 h 5224572"/>
              <a:gd name="connsiteX1" fmla="*/ 1693149 w 1693149"/>
              <a:gd name="connsiteY1" fmla="*/ 0 h 5224572"/>
              <a:gd name="connsiteX2" fmla="*/ 1693149 w 1693149"/>
              <a:gd name="connsiteY2" fmla="*/ 5224572 h 5224572"/>
              <a:gd name="connsiteX3" fmla="*/ 0 w 1693149"/>
              <a:gd name="connsiteY3" fmla="*/ 5224572 h 5224572"/>
              <a:gd name="connsiteX4" fmla="*/ 0 w 1693149"/>
              <a:gd name="connsiteY4" fmla="*/ 1221663 h 5224572"/>
              <a:gd name="connsiteX5" fmla="*/ 180475 w 1693149"/>
              <a:gd name="connsiteY5" fmla="*/ 1235998 h 5224572"/>
              <a:gd name="connsiteX6" fmla="*/ 1510208 w 1693149"/>
              <a:gd name="connsiteY6" fmla="*/ 188248 h 5224572"/>
              <a:gd name="connsiteX7" fmla="*/ 1503343 w 1693149"/>
              <a:gd name="connsiteY7" fmla="*/ 81122 h 5224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93149" h="5224572">
                <a:moveTo>
                  <a:pt x="1487630" y="0"/>
                </a:moveTo>
                <a:lnTo>
                  <a:pt x="1693149" y="0"/>
                </a:lnTo>
                <a:lnTo>
                  <a:pt x="1693149" y="5224572"/>
                </a:lnTo>
                <a:lnTo>
                  <a:pt x="0" y="5224572"/>
                </a:lnTo>
                <a:lnTo>
                  <a:pt x="0" y="1221663"/>
                </a:lnTo>
                <a:lnTo>
                  <a:pt x="180475" y="1235998"/>
                </a:lnTo>
                <a:cubicBezTo>
                  <a:pt x="914866" y="1235998"/>
                  <a:pt x="1510208" y="766904"/>
                  <a:pt x="1510208" y="188248"/>
                </a:cubicBezTo>
                <a:cubicBezTo>
                  <a:pt x="1510208" y="152082"/>
                  <a:pt x="1507883" y="116344"/>
                  <a:pt x="1503343" y="81122"/>
                </a:cubicBezTo>
                <a:close/>
              </a:path>
            </a:pathLst>
          </a:cu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20875A5F-4EBD-4A86-94EF-BB1F4A8314A9}"/>
              </a:ext>
            </a:extLst>
          </p:cNvPr>
          <p:cNvGrpSpPr/>
          <p:nvPr/>
        </p:nvGrpSpPr>
        <p:grpSpPr>
          <a:xfrm>
            <a:off x="5472612" y="1271855"/>
            <a:ext cx="1835749" cy="4566211"/>
            <a:chOff x="5937331" y="992278"/>
            <a:chExt cx="1536684" cy="3822323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A3C5F5F2-021D-4922-BE4A-6FC54B707AE6}"/>
                </a:ext>
              </a:extLst>
            </p:cNvPr>
            <p:cNvSpPr txBox="1"/>
            <p:nvPr/>
          </p:nvSpPr>
          <p:spPr>
            <a:xfrm>
              <a:off x="6566903" y="992278"/>
              <a:ext cx="907112" cy="7843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</a:pPr>
              <a:r>
                <a:rPr lang="zh-CN" altLang="en-US" sz="3200" b="1">
                  <a:solidFill>
                    <a:schemeClr val="bg1"/>
                  </a:solidFill>
                  <a:cs typeface="+mn-ea"/>
                  <a:sym typeface="+mn-lt"/>
                </a:rPr>
                <a:t>谢</a:t>
              </a:r>
              <a:endParaRPr lang="en-US" altLang="zh-CN" sz="32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23BFC6BD-A3F7-4F67-898D-B3902CAA97FC}"/>
                </a:ext>
              </a:extLst>
            </p:cNvPr>
            <p:cNvSpPr txBox="1"/>
            <p:nvPr/>
          </p:nvSpPr>
          <p:spPr>
            <a:xfrm>
              <a:off x="6566903" y="1737763"/>
              <a:ext cx="907112" cy="7843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</a:pPr>
              <a:r>
                <a:rPr lang="zh-CN" altLang="en-US" sz="3200" b="1">
                  <a:solidFill>
                    <a:schemeClr val="bg1"/>
                  </a:solidFill>
                </a:rPr>
                <a:t>谢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5DA10DB9-61BB-441D-B32C-E293EF4137AA}"/>
                </a:ext>
              </a:extLst>
            </p:cNvPr>
            <p:cNvSpPr txBox="1"/>
            <p:nvPr/>
          </p:nvSpPr>
          <p:spPr>
            <a:xfrm>
              <a:off x="5980168" y="3284721"/>
              <a:ext cx="907112" cy="7843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</a:pPr>
              <a:r>
                <a:rPr lang="zh-CN" altLang="en-US" sz="3200" b="1">
                  <a:solidFill>
                    <a:schemeClr val="bg1"/>
                  </a:solidFill>
                  <a:cs typeface="+mn-ea"/>
                  <a:sym typeface="+mn-lt"/>
                </a:rPr>
                <a:t>常</a:t>
              </a:r>
              <a:endParaRPr lang="en-US" altLang="zh-CN" sz="32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02CEF7E8-FE02-4F78-AD8F-3CC126C91FED}"/>
                </a:ext>
              </a:extLst>
            </p:cNvPr>
            <p:cNvSpPr txBox="1"/>
            <p:nvPr/>
          </p:nvSpPr>
          <p:spPr>
            <a:xfrm>
              <a:off x="5937331" y="4030206"/>
              <a:ext cx="907112" cy="7843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</a:pPr>
              <a:r>
                <a:rPr lang="zh-CN" altLang="en-US" sz="3200" b="1">
                  <a:solidFill>
                    <a:schemeClr val="bg1"/>
                  </a:solidFill>
                  <a:cs typeface="+mn-ea"/>
                  <a:sym typeface="+mn-lt"/>
                </a:rPr>
                <a:t>识</a:t>
              </a:r>
            </a:p>
          </p:txBody>
        </p:sp>
      </p:grpSp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20A2D921-959E-4D72-8C10-7FA708C195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500" y="952087"/>
            <a:ext cx="1521701" cy="1211224"/>
          </a:xfrm>
          <a:custGeom>
            <a:avLst/>
            <a:gdLst>
              <a:gd name="connsiteX0" fmla="*/ 0 w 1521701"/>
              <a:gd name="connsiteY0" fmla="*/ 0 h 1213959"/>
              <a:gd name="connsiteX1" fmla="*/ 1495280 w 1521701"/>
              <a:gd name="connsiteY1" fmla="*/ 0 h 1213959"/>
              <a:gd name="connsiteX2" fmla="*/ 1497371 w 1521701"/>
              <a:gd name="connsiteY2" fmla="*/ 6821 h 1213959"/>
              <a:gd name="connsiteX3" fmla="*/ 1521701 w 1521701"/>
              <a:gd name="connsiteY3" fmla="*/ 209296 h 1213959"/>
              <a:gd name="connsiteX4" fmla="*/ 324138 w 1521701"/>
              <a:gd name="connsiteY4" fmla="*/ 1213959 h 1213959"/>
              <a:gd name="connsiteX5" fmla="*/ 82787 w 1521701"/>
              <a:gd name="connsiteY5" fmla="*/ 1193548 h 1213959"/>
              <a:gd name="connsiteX6" fmla="*/ 0 w 1521701"/>
              <a:gd name="connsiteY6" fmla="*/ 1171989 h 1213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1701" h="1213959">
                <a:moveTo>
                  <a:pt x="0" y="0"/>
                </a:moveTo>
                <a:lnTo>
                  <a:pt x="1495280" y="0"/>
                </a:lnTo>
                <a:lnTo>
                  <a:pt x="1497371" y="6821"/>
                </a:lnTo>
                <a:cubicBezTo>
                  <a:pt x="1513324" y="72223"/>
                  <a:pt x="1521701" y="139939"/>
                  <a:pt x="1521701" y="209296"/>
                </a:cubicBezTo>
                <a:cubicBezTo>
                  <a:pt x="1521701" y="764156"/>
                  <a:pt x="985534" y="1213959"/>
                  <a:pt x="324138" y="1213959"/>
                </a:cubicBezTo>
                <a:cubicBezTo>
                  <a:pt x="241464" y="1213959"/>
                  <a:pt x="160746" y="1206931"/>
                  <a:pt x="82787" y="1193548"/>
                </a:cubicBezTo>
                <a:lnTo>
                  <a:pt x="0" y="117198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360224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000">
        <p15:prstTrans prst="drape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333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CA47FC2-74A0-488A-8295-8082CF36BC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椭圆 1">
            <a:extLst>
              <a:ext uri="{FF2B5EF4-FFF2-40B4-BE49-F238E27FC236}">
                <a16:creationId xmlns:a16="http://schemas.microsoft.com/office/drawing/2014/main" xmlns="" id="{A700E96F-0418-4C4D-81B9-1332B0386560}"/>
              </a:ext>
            </a:extLst>
          </p:cNvPr>
          <p:cNvSpPr/>
          <p:nvPr/>
        </p:nvSpPr>
        <p:spPr>
          <a:xfrm>
            <a:off x="6244828" y="2794171"/>
            <a:ext cx="807244" cy="807244"/>
          </a:xfrm>
          <a:prstGeom prst="ellipse">
            <a:avLst/>
          </a:prstGeom>
          <a:solidFill>
            <a:srgbClr val="E61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F0820A10-CF10-4D84-B365-795E66E77018}"/>
              </a:ext>
            </a:extLst>
          </p:cNvPr>
          <p:cNvSpPr txBox="1"/>
          <p:nvPr/>
        </p:nvSpPr>
        <p:spPr>
          <a:xfrm>
            <a:off x="6217563" y="2048149"/>
            <a:ext cx="861774" cy="22992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 defTabSz="457200"/>
            <a:r>
              <a:rPr lang="zh-CN" altLang="en-US" sz="4400" dirty="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</a:t>
            </a:r>
            <a:r>
              <a:rPr lang="zh-CN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壹</a:t>
            </a:r>
            <a:r>
              <a:rPr lang="zh-CN" altLang="en-US" sz="4400" dirty="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章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C9AE40A8-B958-496E-8A00-733328B0A430}"/>
              </a:ext>
            </a:extLst>
          </p:cNvPr>
          <p:cNvSpPr txBox="1"/>
          <p:nvPr/>
        </p:nvSpPr>
        <p:spPr>
          <a:xfrm>
            <a:off x="5108058" y="1439620"/>
            <a:ext cx="677108" cy="35163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00"/>
            <a:r>
              <a:rPr lang="zh-CN" altLang="en-US" sz="3200" b="1" dirty="0">
                <a:solidFill>
                  <a:srgbClr val="262626"/>
                </a:solidFill>
                <a:cs typeface="+mn-ea"/>
                <a:sym typeface="+mn-lt"/>
              </a:rPr>
              <a:t>中医四季养生之道</a:t>
            </a:r>
          </a:p>
        </p:txBody>
      </p:sp>
      <p:pic>
        <p:nvPicPr>
          <p:cNvPr id="12" name="图片 11" descr="图片包含 游戏机, 花, 桌子, 花瓶&#10;&#10;描述已自动生成">
            <a:extLst>
              <a:ext uri="{FF2B5EF4-FFF2-40B4-BE49-F238E27FC236}">
                <a16:creationId xmlns:a16="http://schemas.microsoft.com/office/drawing/2014/main" xmlns="" id="{D2BCEB62-1778-4262-BB69-618389EB03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71" y="323087"/>
            <a:ext cx="3979763" cy="218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14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000">
        <p:circle/>
      </p:transition>
    </mc:Choice>
    <mc:Fallback xmlns="">
      <p:transition spd="slow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2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卡通人物&#10;&#10;描述已自动生成">
            <a:extLst>
              <a:ext uri="{FF2B5EF4-FFF2-40B4-BE49-F238E27FC236}">
                <a16:creationId xmlns:a16="http://schemas.microsoft.com/office/drawing/2014/main" xmlns="" id="{950EB96A-67CE-4162-A2B7-E1DB84C3B4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97" y="1917909"/>
            <a:ext cx="3598654" cy="3598654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2576D23E-9F36-4D85-8655-1D5695A5447A}"/>
              </a:ext>
            </a:extLst>
          </p:cNvPr>
          <p:cNvGrpSpPr/>
          <p:nvPr/>
        </p:nvGrpSpPr>
        <p:grpSpPr>
          <a:xfrm>
            <a:off x="6459631" y="2637191"/>
            <a:ext cx="4384884" cy="791627"/>
            <a:chOff x="6459631" y="2637191"/>
            <a:chExt cx="4384884" cy="791627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FE627F14-DD45-4E2A-91A1-AEC55B4C3314}"/>
                </a:ext>
              </a:extLst>
            </p:cNvPr>
            <p:cNvSpPr txBox="1"/>
            <p:nvPr/>
          </p:nvSpPr>
          <p:spPr>
            <a:xfrm>
              <a:off x="6667677" y="2637191"/>
              <a:ext cx="4176838" cy="79162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en-US" altLang="zh-CN" sz="1600" dirty="0">
                  <a:solidFill>
                    <a:prstClr val="black"/>
                  </a:solidFill>
                  <a:cs typeface="+mn-ea"/>
                  <a:sym typeface="+mn-lt"/>
                </a:rPr>
                <a:t>《</a:t>
              </a:r>
              <a:r>
                <a:rPr lang="zh-CN" altLang="en-US" sz="1600" dirty="0">
                  <a:solidFill>
                    <a:prstClr val="black"/>
                  </a:solidFill>
                  <a:cs typeface="+mn-ea"/>
                  <a:sym typeface="+mn-lt"/>
                </a:rPr>
                <a:t>道德经</a:t>
              </a:r>
              <a:r>
                <a:rPr lang="en-US" altLang="zh-CN" sz="1600" dirty="0">
                  <a:solidFill>
                    <a:prstClr val="black"/>
                  </a:solidFill>
                  <a:cs typeface="+mn-ea"/>
                  <a:sym typeface="+mn-lt"/>
                </a:rPr>
                <a:t>》</a:t>
              </a:r>
              <a:r>
                <a:rPr lang="zh-CN" altLang="en-US" sz="1600" dirty="0">
                  <a:solidFill>
                    <a:prstClr val="black"/>
                  </a:solidFill>
                  <a:cs typeface="+mn-ea"/>
                  <a:sym typeface="+mn-lt"/>
                </a:rPr>
                <a:t>：“人法地，地法天，天法道，道法自然” 。提倡人要顺应自然。</a:t>
              </a:r>
            </a:p>
          </p:txBody>
        </p:sp>
        <p:sp>
          <p:nvSpPr>
            <p:cNvPr id="25" name="太阳形 24">
              <a:extLst>
                <a:ext uri="{FF2B5EF4-FFF2-40B4-BE49-F238E27FC236}">
                  <a16:creationId xmlns:a16="http://schemas.microsoft.com/office/drawing/2014/main" xmlns="" id="{210FBFBC-6D29-4B20-9390-80387ACD574B}"/>
                </a:ext>
              </a:extLst>
            </p:cNvPr>
            <p:cNvSpPr/>
            <p:nvPr/>
          </p:nvSpPr>
          <p:spPr>
            <a:xfrm>
              <a:off x="6459631" y="2791632"/>
              <a:ext cx="208045" cy="160409"/>
            </a:xfrm>
            <a:prstGeom prst="su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8D92C84C-BE05-49BC-810D-4E4C0280DC19}"/>
              </a:ext>
            </a:extLst>
          </p:cNvPr>
          <p:cNvGrpSpPr/>
          <p:nvPr/>
        </p:nvGrpSpPr>
        <p:grpSpPr>
          <a:xfrm>
            <a:off x="6459631" y="3778507"/>
            <a:ext cx="4187103" cy="1160959"/>
            <a:chOff x="6459631" y="3778507"/>
            <a:chExt cx="4187103" cy="1160959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3D101923-D1C5-4E07-8478-C93EAEC860B6}"/>
                </a:ext>
              </a:extLst>
            </p:cNvPr>
            <p:cNvSpPr txBox="1"/>
            <p:nvPr/>
          </p:nvSpPr>
          <p:spPr>
            <a:xfrm>
              <a:off x="6667677" y="3778507"/>
              <a:ext cx="3979057" cy="116095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black"/>
                  </a:solidFill>
                  <a:cs typeface="+mn-ea"/>
                  <a:sym typeface="+mn-lt"/>
                </a:rPr>
                <a:t>中医学强调“整体观念”，认为人的一切生命活动都与大自然息息相关，必须与其保持和谐一致，才能保持健康。</a:t>
              </a:r>
            </a:p>
          </p:txBody>
        </p:sp>
        <p:sp>
          <p:nvSpPr>
            <p:cNvPr id="27" name="太阳形 26">
              <a:extLst>
                <a:ext uri="{FF2B5EF4-FFF2-40B4-BE49-F238E27FC236}">
                  <a16:creationId xmlns:a16="http://schemas.microsoft.com/office/drawing/2014/main" xmlns="" id="{4D2959AB-1824-496D-840B-02DA6ECEC34F}"/>
                </a:ext>
              </a:extLst>
            </p:cNvPr>
            <p:cNvSpPr/>
            <p:nvPr/>
          </p:nvSpPr>
          <p:spPr>
            <a:xfrm>
              <a:off x="6459631" y="3965954"/>
              <a:ext cx="208045" cy="160409"/>
            </a:xfrm>
            <a:prstGeom prst="su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CE398724-FB3C-48DD-886B-2651F2570DE1}"/>
              </a:ext>
            </a:extLst>
          </p:cNvPr>
          <p:cNvGrpSpPr/>
          <p:nvPr/>
        </p:nvGrpSpPr>
        <p:grpSpPr>
          <a:xfrm>
            <a:off x="4970326" y="2379069"/>
            <a:ext cx="553998" cy="2798875"/>
            <a:chOff x="4970326" y="2379069"/>
            <a:chExt cx="553998" cy="2798875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4F0B90F1-AFD4-4DDA-BBF5-13AC0967638F}"/>
                </a:ext>
              </a:extLst>
            </p:cNvPr>
            <p:cNvSpPr txBox="1"/>
            <p:nvPr/>
          </p:nvSpPr>
          <p:spPr>
            <a:xfrm>
              <a:off x="4970326" y="2379069"/>
              <a:ext cx="553998" cy="279887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 defTabSz="457200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中医四季养生之道</a:t>
              </a:r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="" id="{1AD2A5AE-7A79-4EB2-83A4-CB6BF108DFBC}"/>
                </a:ext>
              </a:extLst>
            </p:cNvPr>
            <p:cNvCxnSpPr>
              <a:cxnSpLocks/>
            </p:cNvCxnSpPr>
            <p:nvPr/>
          </p:nvCxnSpPr>
          <p:spPr>
            <a:xfrm>
              <a:off x="5524324" y="3156616"/>
              <a:ext cx="0" cy="969747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E426BE5A-5267-4E1E-AD12-7D0FB4F36F37}"/>
              </a:ext>
            </a:extLst>
          </p:cNvPr>
          <p:cNvGrpSpPr/>
          <p:nvPr/>
        </p:nvGrpSpPr>
        <p:grpSpPr>
          <a:xfrm>
            <a:off x="4848970" y="1263090"/>
            <a:ext cx="4745517" cy="830997"/>
            <a:chOff x="4848970" y="1263090"/>
            <a:chExt cx="4745517" cy="830997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A6E45D5F-DF06-4EC8-9E83-85310192717A}"/>
                </a:ext>
              </a:extLst>
            </p:cNvPr>
            <p:cNvSpPr txBox="1"/>
            <p:nvPr/>
          </p:nvSpPr>
          <p:spPr>
            <a:xfrm>
              <a:off x="4848970" y="1263090"/>
              <a:ext cx="439336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天人相应</a:t>
              </a:r>
              <a:b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</a:br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                               </a:t>
              </a:r>
              <a:r>
                <a:rPr lang="en-US" altLang="zh-CN" sz="2400" dirty="0">
                  <a:solidFill>
                    <a:prstClr val="black"/>
                  </a:solidFill>
                  <a:cs typeface="+mn-ea"/>
                  <a:sym typeface="+mn-lt"/>
                </a:rPr>
                <a:t>—</a:t>
              </a:r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养生之本</a:t>
              </a:r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78A56D73-6700-4312-8C39-1D494DE2426C}"/>
                </a:ext>
              </a:extLst>
            </p:cNvPr>
            <p:cNvGrpSpPr/>
            <p:nvPr/>
          </p:nvGrpSpPr>
          <p:grpSpPr>
            <a:xfrm>
              <a:off x="5824419" y="1479352"/>
              <a:ext cx="543161" cy="542797"/>
              <a:chOff x="5843838" y="1479352"/>
              <a:chExt cx="543161" cy="542797"/>
            </a:xfrm>
          </p:grpSpPr>
          <p:cxnSp>
            <p:nvCxnSpPr>
              <p:cNvPr id="29" name="直接连接符 28">
                <a:extLst>
                  <a:ext uri="{FF2B5EF4-FFF2-40B4-BE49-F238E27FC236}">
                    <a16:creationId xmlns:a16="http://schemas.microsoft.com/office/drawing/2014/main" xmlns="" id="{9C012A40-7596-4FA5-B494-43EFC7AE37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3851" y="1479352"/>
                <a:ext cx="0" cy="512481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任意多边形: 形状 31">
                <a:extLst>
                  <a:ext uri="{FF2B5EF4-FFF2-40B4-BE49-F238E27FC236}">
                    <a16:creationId xmlns:a16="http://schemas.microsoft.com/office/drawing/2014/main" xmlns="" id="{9DFFA31B-A06C-4F27-A18B-C63DDCA956E1}"/>
                  </a:ext>
                </a:extLst>
              </p:cNvPr>
              <p:cNvSpPr/>
              <p:nvPr/>
            </p:nvSpPr>
            <p:spPr>
              <a:xfrm rot="12592881">
                <a:off x="5843838" y="1585640"/>
                <a:ext cx="543161" cy="436509"/>
              </a:xfrm>
              <a:custGeom>
                <a:avLst/>
                <a:gdLst>
                  <a:gd name="connsiteX0" fmla="*/ 238104 w 510826"/>
                  <a:gd name="connsiteY0" fmla="*/ 0 h 410523"/>
                  <a:gd name="connsiteX1" fmla="*/ 221010 w 510826"/>
                  <a:gd name="connsiteY1" fmla="*/ 55067 h 410523"/>
                  <a:gd name="connsiteX2" fmla="*/ 215000 w 510826"/>
                  <a:gd name="connsiteY2" fmla="*/ 114688 h 410523"/>
                  <a:gd name="connsiteX3" fmla="*/ 451215 w 510826"/>
                  <a:gd name="connsiteY3" fmla="*/ 404514 h 410523"/>
                  <a:gd name="connsiteX4" fmla="*/ 510826 w 510826"/>
                  <a:gd name="connsiteY4" fmla="*/ 410523 h 410523"/>
                  <a:gd name="connsiteX5" fmla="*/ 0 w 510826"/>
                  <a:gd name="connsiteY5" fmla="*/ 410523 h 410523"/>
                  <a:gd name="connsiteX6" fmla="*/ 238104 w 510826"/>
                  <a:gd name="connsiteY6" fmla="*/ 0 h 41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0826" h="410523">
                    <a:moveTo>
                      <a:pt x="238104" y="0"/>
                    </a:moveTo>
                    <a:lnTo>
                      <a:pt x="221010" y="55067"/>
                    </a:lnTo>
                    <a:cubicBezTo>
                      <a:pt x="217070" y="74325"/>
                      <a:pt x="215000" y="94265"/>
                      <a:pt x="215000" y="114688"/>
                    </a:cubicBezTo>
                    <a:cubicBezTo>
                      <a:pt x="215000" y="257651"/>
                      <a:pt x="316407" y="376928"/>
                      <a:pt x="451215" y="404514"/>
                    </a:cubicBezTo>
                    <a:lnTo>
                      <a:pt x="510826" y="410523"/>
                    </a:lnTo>
                    <a:lnTo>
                      <a:pt x="0" y="410523"/>
                    </a:lnTo>
                    <a:lnTo>
                      <a:pt x="23810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DCE51AD1-FB59-42B0-B8C9-D49A9D36889E}"/>
                </a:ext>
              </a:extLst>
            </p:cNvPr>
            <p:cNvGrpSpPr/>
            <p:nvPr/>
          </p:nvGrpSpPr>
          <p:grpSpPr>
            <a:xfrm flipH="1">
              <a:off x="9051326" y="1479352"/>
              <a:ext cx="543161" cy="542797"/>
              <a:chOff x="5843838" y="1479352"/>
              <a:chExt cx="543161" cy="542797"/>
            </a:xfrm>
          </p:grpSpPr>
          <p:cxnSp>
            <p:nvCxnSpPr>
              <p:cNvPr id="37" name="直接连接符 36">
                <a:extLst>
                  <a:ext uri="{FF2B5EF4-FFF2-40B4-BE49-F238E27FC236}">
                    <a16:creationId xmlns:a16="http://schemas.microsoft.com/office/drawing/2014/main" xmlns="" id="{BD4992F3-D0C7-43D9-B490-00F94E52A3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3851" y="1479352"/>
                <a:ext cx="0" cy="512481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任意多边形: 形状 37">
                <a:extLst>
                  <a:ext uri="{FF2B5EF4-FFF2-40B4-BE49-F238E27FC236}">
                    <a16:creationId xmlns:a16="http://schemas.microsoft.com/office/drawing/2014/main" xmlns="" id="{2BD68209-4CE6-4070-B1F3-9B8C5BF5815B}"/>
                  </a:ext>
                </a:extLst>
              </p:cNvPr>
              <p:cNvSpPr/>
              <p:nvPr/>
            </p:nvSpPr>
            <p:spPr>
              <a:xfrm rot="12592881">
                <a:off x="5843838" y="1585640"/>
                <a:ext cx="543161" cy="436509"/>
              </a:xfrm>
              <a:custGeom>
                <a:avLst/>
                <a:gdLst>
                  <a:gd name="connsiteX0" fmla="*/ 238104 w 510826"/>
                  <a:gd name="connsiteY0" fmla="*/ 0 h 410523"/>
                  <a:gd name="connsiteX1" fmla="*/ 221010 w 510826"/>
                  <a:gd name="connsiteY1" fmla="*/ 55067 h 410523"/>
                  <a:gd name="connsiteX2" fmla="*/ 215000 w 510826"/>
                  <a:gd name="connsiteY2" fmla="*/ 114688 h 410523"/>
                  <a:gd name="connsiteX3" fmla="*/ 451215 w 510826"/>
                  <a:gd name="connsiteY3" fmla="*/ 404514 h 410523"/>
                  <a:gd name="connsiteX4" fmla="*/ 510826 w 510826"/>
                  <a:gd name="connsiteY4" fmla="*/ 410523 h 410523"/>
                  <a:gd name="connsiteX5" fmla="*/ 0 w 510826"/>
                  <a:gd name="connsiteY5" fmla="*/ 410523 h 410523"/>
                  <a:gd name="connsiteX6" fmla="*/ 238104 w 510826"/>
                  <a:gd name="connsiteY6" fmla="*/ 0 h 41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0826" h="410523">
                    <a:moveTo>
                      <a:pt x="238104" y="0"/>
                    </a:moveTo>
                    <a:lnTo>
                      <a:pt x="221010" y="55067"/>
                    </a:lnTo>
                    <a:cubicBezTo>
                      <a:pt x="217070" y="74325"/>
                      <a:pt x="215000" y="94265"/>
                      <a:pt x="215000" y="114688"/>
                    </a:cubicBezTo>
                    <a:cubicBezTo>
                      <a:pt x="215000" y="257651"/>
                      <a:pt x="316407" y="376928"/>
                      <a:pt x="451215" y="404514"/>
                    </a:cubicBezTo>
                    <a:lnTo>
                      <a:pt x="510826" y="410523"/>
                    </a:lnTo>
                    <a:lnTo>
                      <a:pt x="0" y="410523"/>
                    </a:lnTo>
                    <a:lnTo>
                      <a:pt x="23810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829178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D995D94E-37A3-40CB-813C-3670E6A3509E}"/>
              </a:ext>
            </a:extLst>
          </p:cNvPr>
          <p:cNvGrpSpPr/>
          <p:nvPr/>
        </p:nvGrpSpPr>
        <p:grpSpPr>
          <a:xfrm>
            <a:off x="5877737" y="1849904"/>
            <a:ext cx="5116010" cy="1515559"/>
            <a:chOff x="5886450" y="2147616"/>
            <a:chExt cx="5116010" cy="1515559"/>
          </a:xfrm>
        </p:grpSpPr>
        <p:sp>
          <p:nvSpPr>
            <p:cNvPr id="16" name="PA-文本框 15">
              <a:extLst>
                <a:ext uri="{FF2B5EF4-FFF2-40B4-BE49-F238E27FC236}">
                  <a16:creationId xmlns:a16="http://schemas.microsoft.com/office/drawing/2014/main" xmlns="" id="{814AD2CD-4403-4B75-8C2E-8F939952971C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5886450" y="2147616"/>
              <a:ext cx="5116010" cy="791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black"/>
                  </a:solidFill>
                  <a:cs typeface="+mn-ea"/>
                  <a:sym typeface="+mn-lt"/>
                </a:rPr>
                <a:t>一年中春温、夏热、秋凉、冬寒的气候变化，导致自然界中生物的生、长、化、收、藏的物候变化。</a:t>
              </a:r>
            </a:p>
          </p:txBody>
        </p:sp>
        <p:sp>
          <p:nvSpPr>
            <p:cNvPr id="23" name="PA-文本框 22">
              <a:extLst>
                <a:ext uri="{FF2B5EF4-FFF2-40B4-BE49-F238E27FC236}">
                  <a16:creationId xmlns:a16="http://schemas.microsoft.com/office/drawing/2014/main" xmlns="" id="{1A8E2829-6C84-4B6A-AF5C-8901FF3DE48D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5886450" y="2871548"/>
              <a:ext cx="5116010" cy="791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black"/>
                  </a:solidFill>
                  <a:cs typeface="+mn-ea"/>
                  <a:sym typeface="+mn-lt"/>
                </a:rPr>
                <a:t>内经</a:t>
              </a:r>
              <a:r>
                <a:rPr lang="en-US" altLang="zh-CN" sz="1600" dirty="0">
                  <a:solidFill>
                    <a:prstClr val="black"/>
                  </a:solidFill>
                  <a:cs typeface="+mn-ea"/>
                  <a:sym typeface="+mn-lt"/>
                </a:rPr>
                <a:t>》</a:t>
              </a:r>
              <a:r>
                <a:rPr lang="zh-CN" altLang="en-US" sz="1600" dirty="0">
                  <a:solidFill>
                    <a:prstClr val="black"/>
                  </a:solidFill>
                  <a:cs typeface="+mn-ea"/>
                  <a:sym typeface="+mn-lt"/>
                </a:rPr>
                <a:t>说：“故智者之养生也，必顺四时而适寒暑</a:t>
              </a:r>
              <a:r>
                <a:rPr lang="en-US" altLang="zh-CN" sz="1600" dirty="0">
                  <a:solidFill>
                    <a:prstClr val="black"/>
                  </a:solidFill>
                  <a:cs typeface="+mn-ea"/>
                  <a:sym typeface="+mn-lt"/>
                </a:rPr>
                <a:t>……</a:t>
              </a:r>
              <a:r>
                <a:rPr lang="zh-CN" altLang="en-US" sz="1600" dirty="0">
                  <a:solidFill>
                    <a:prstClr val="black"/>
                  </a:solidFill>
                  <a:cs typeface="+mn-ea"/>
                  <a:sym typeface="+mn-lt"/>
                </a:rPr>
                <a:t>如是，则僻邪不至，长生久视。” </a:t>
              </a:r>
            </a:p>
          </p:txBody>
        </p:sp>
      </p:grp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6C21CF10-8C07-4D9D-B6F9-59CF75EB14B7}"/>
              </a:ext>
            </a:extLst>
          </p:cNvPr>
          <p:cNvCxnSpPr>
            <a:cxnSpLocks/>
          </p:cNvCxnSpPr>
          <p:nvPr/>
        </p:nvCxnSpPr>
        <p:spPr>
          <a:xfrm>
            <a:off x="5524324" y="2147616"/>
            <a:ext cx="0" cy="264412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1127E33E-1D6E-4E66-BB90-9A5DCA6A0E88}"/>
              </a:ext>
            </a:extLst>
          </p:cNvPr>
          <p:cNvGrpSpPr/>
          <p:nvPr/>
        </p:nvGrpSpPr>
        <p:grpSpPr>
          <a:xfrm>
            <a:off x="5877737" y="3547569"/>
            <a:ext cx="5116010" cy="1515559"/>
            <a:chOff x="5886450" y="2147616"/>
            <a:chExt cx="5116010" cy="1515559"/>
          </a:xfrm>
        </p:grpSpPr>
        <p:sp>
          <p:nvSpPr>
            <p:cNvPr id="14" name="PA-文本框 15">
              <a:extLst>
                <a:ext uri="{FF2B5EF4-FFF2-40B4-BE49-F238E27FC236}">
                  <a16:creationId xmlns:a16="http://schemas.microsoft.com/office/drawing/2014/main" xmlns="" id="{DABBB3E1-6177-4D18-A47D-9D3CE86910DA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5886450" y="2147616"/>
              <a:ext cx="5116010" cy="791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black"/>
                  </a:solidFill>
                  <a:cs typeface="+mn-ea"/>
                  <a:sym typeface="+mn-lt"/>
                </a:rPr>
                <a:t>一年中春温、夏热、秋凉、冬寒的气候变化，导致自然界中生物的生、长、化、收、藏的物候变化。</a:t>
              </a:r>
            </a:p>
          </p:txBody>
        </p:sp>
        <p:sp>
          <p:nvSpPr>
            <p:cNvPr id="15" name="PA-文本框 22">
              <a:extLst>
                <a:ext uri="{FF2B5EF4-FFF2-40B4-BE49-F238E27FC236}">
                  <a16:creationId xmlns:a16="http://schemas.microsoft.com/office/drawing/2014/main" xmlns="" id="{78661E02-734A-4930-817F-68718030A6EB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5886450" y="2871548"/>
              <a:ext cx="5116010" cy="791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black"/>
                  </a:solidFill>
                  <a:cs typeface="+mn-ea"/>
                  <a:sym typeface="+mn-lt"/>
                </a:rPr>
                <a:t>内经</a:t>
              </a:r>
              <a:r>
                <a:rPr lang="en-US" altLang="zh-CN" sz="1600" dirty="0">
                  <a:solidFill>
                    <a:prstClr val="black"/>
                  </a:solidFill>
                  <a:cs typeface="+mn-ea"/>
                  <a:sym typeface="+mn-lt"/>
                </a:rPr>
                <a:t>》</a:t>
              </a:r>
              <a:r>
                <a:rPr lang="zh-CN" altLang="en-US" sz="1600" dirty="0">
                  <a:solidFill>
                    <a:prstClr val="black"/>
                  </a:solidFill>
                  <a:cs typeface="+mn-ea"/>
                  <a:sym typeface="+mn-lt"/>
                </a:rPr>
                <a:t>说：“故智者之养生也，必顺四时而适寒暑</a:t>
              </a:r>
              <a:r>
                <a:rPr lang="en-US" altLang="zh-CN" sz="1600" dirty="0">
                  <a:solidFill>
                    <a:prstClr val="black"/>
                  </a:solidFill>
                  <a:cs typeface="+mn-ea"/>
                  <a:sym typeface="+mn-lt"/>
                </a:rPr>
                <a:t>……</a:t>
              </a:r>
              <a:r>
                <a:rPr lang="zh-CN" altLang="en-US" sz="1600" dirty="0">
                  <a:solidFill>
                    <a:prstClr val="black"/>
                  </a:solidFill>
                  <a:cs typeface="+mn-ea"/>
                  <a:sym typeface="+mn-lt"/>
                </a:rPr>
                <a:t>如是，则僻邪不至，长生久视。” 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D2715825-7305-487E-87AC-D2049D794990}"/>
              </a:ext>
            </a:extLst>
          </p:cNvPr>
          <p:cNvGrpSpPr/>
          <p:nvPr/>
        </p:nvGrpSpPr>
        <p:grpSpPr>
          <a:xfrm>
            <a:off x="2747069" y="1817878"/>
            <a:ext cx="1419890" cy="3262778"/>
            <a:chOff x="2747069" y="1817878"/>
            <a:chExt cx="1419890" cy="3262778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4F0B90F1-AFD4-4DDA-BBF5-13AC0967638F}"/>
                </a:ext>
              </a:extLst>
            </p:cNvPr>
            <p:cNvSpPr txBox="1"/>
            <p:nvPr/>
          </p:nvSpPr>
          <p:spPr>
            <a:xfrm>
              <a:off x="3195173" y="1858700"/>
              <a:ext cx="553998" cy="32219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 defTabSz="457200"/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把握四季节律进行调养</a:t>
              </a: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7AAAFE53-10CF-4363-B935-8B22D1E67CB8}"/>
                </a:ext>
              </a:extLst>
            </p:cNvPr>
            <p:cNvGrpSpPr/>
            <p:nvPr/>
          </p:nvGrpSpPr>
          <p:grpSpPr>
            <a:xfrm rot="5400000">
              <a:off x="2746887" y="1818060"/>
              <a:ext cx="543161" cy="542797"/>
              <a:chOff x="5843838" y="1479352"/>
              <a:chExt cx="543161" cy="542797"/>
            </a:xfrm>
          </p:grpSpPr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xmlns="" id="{0D10C41B-4BC7-4B23-BA6A-F3A5CE51C5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3851" y="1479352"/>
                <a:ext cx="0" cy="512481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任意多边形: 形状 19">
                <a:extLst>
                  <a:ext uri="{FF2B5EF4-FFF2-40B4-BE49-F238E27FC236}">
                    <a16:creationId xmlns:a16="http://schemas.microsoft.com/office/drawing/2014/main" xmlns="" id="{202CD01A-E938-4351-9F32-FA70664D2523}"/>
                  </a:ext>
                </a:extLst>
              </p:cNvPr>
              <p:cNvSpPr/>
              <p:nvPr/>
            </p:nvSpPr>
            <p:spPr>
              <a:xfrm rot="12592881">
                <a:off x="5843838" y="1585640"/>
                <a:ext cx="543161" cy="436509"/>
              </a:xfrm>
              <a:custGeom>
                <a:avLst/>
                <a:gdLst>
                  <a:gd name="connsiteX0" fmla="*/ 238104 w 510826"/>
                  <a:gd name="connsiteY0" fmla="*/ 0 h 410523"/>
                  <a:gd name="connsiteX1" fmla="*/ 221010 w 510826"/>
                  <a:gd name="connsiteY1" fmla="*/ 55067 h 410523"/>
                  <a:gd name="connsiteX2" fmla="*/ 215000 w 510826"/>
                  <a:gd name="connsiteY2" fmla="*/ 114688 h 410523"/>
                  <a:gd name="connsiteX3" fmla="*/ 451215 w 510826"/>
                  <a:gd name="connsiteY3" fmla="*/ 404514 h 410523"/>
                  <a:gd name="connsiteX4" fmla="*/ 510826 w 510826"/>
                  <a:gd name="connsiteY4" fmla="*/ 410523 h 410523"/>
                  <a:gd name="connsiteX5" fmla="*/ 0 w 510826"/>
                  <a:gd name="connsiteY5" fmla="*/ 410523 h 410523"/>
                  <a:gd name="connsiteX6" fmla="*/ 238104 w 510826"/>
                  <a:gd name="connsiteY6" fmla="*/ 0 h 41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0826" h="410523">
                    <a:moveTo>
                      <a:pt x="238104" y="0"/>
                    </a:moveTo>
                    <a:lnTo>
                      <a:pt x="221010" y="55067"/>
                    </a:lnTo>
                    <a:cubicBezTo>
                      <a:pt x="217070" y="74325"/>
                      <a:pt x="215000" y="94265"/>
                      <a:pt x="215000" y="114688"/>
                    </a:cubicBezTo>
                    <a:cubicBezTo>
                      <a:pt x="215000" y="257651"/>
                      <a:pt x="316407" y="376928"/>
                      <a:pt x="451215" y="404514"/>
                    </a:cubicBezTo>
                    <a:lnTo>
                      <a:pt x="510826" y="410523"/>
                    </a:lnTo>
                    <a:lnTo>
                      <a:pt x="0" y="410523"/>
                    </a:lnTo>
                    <a:lnTo>
                      <a:pt x="23810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BE46ADD5-6A86-4E74-ADA1-7C386E6D59A0}"/>
                </a:ext>
              </a:extLst>
            </p:cNvPr>
            <p:cNvGrpSpPr/>
            <p:nvPr/>
          </p:nvGrpSpPr>
          <p:grpSpPr>
            <a:xfrm rot="16200000" flipV="1">
              <a:off x="3623980" y="4537677"/>
              <a:ext cx="543161" cy="542797"/>
              <a:chOff x="5843838" y="1479352"/>
              <a:chExt cx="543161" cy="542797"/>
            </a:xfrm>
          </p:grpSpPr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xmlns="" id="{A9CBC1A1-AECD-44DC-B592-CD5A7AA879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3851" y="1479352"/>
                <a:ext cx="0" cy="512481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xmlns="" id="{719C147E-0B73-4357-BECD-9A3916E3752C}"/>
                  </a:ext>
                </a:extLst>
              </p:cNvPr>
              <p:cNvSpPr/>
              <p:nvPr/>
            </p:nvSpPr>
            <p:spPr>
              <a:xfrm rot="12592881">
                <a:off x="5843838" y="1585640"/>
                <a:ext cx="543161" cy="436509"/>
              </a:xfrm>
              <a:custGeom>
                <a:avLst/>
                <a:gdLst>
                  <a:gd name="connsiteX0" fmla="*/ 238104 w 510826"/>
                  <a:gd name="connsiteY0" fmla="*/ 0 h 410523"/>
                  <a:gd name="connsiteX1" fmla="*/ 221010 w 510826"/>
                  <a:gd name="connsiteY1" fmla="*/ 55067 h 410523"/>
                  <a:gd name="connsiteX2" fmla="*/ 215000 w 510826"/>
                  <a:gd name="connsiteY2" fmla="*/ 114688 h 410523"/>
                  <a:gd name="connsiteX3" fmla="*/ 451215 w 510826"/>
                  <a:gd name="connsiteY3" fmla="*/ 404514 h 410523"/>
                  <a:gd name="connsiteX4" fmla="*/ 510826 w 510826"/>
                  <a:gd name="connsiteY4" fmla="*/ 410523 h 410523"/>
                  <a:gd name="connsiteX5" fmla="*/ 0 w 510826"/>
                  <a:gd name="connsiteY5" fmla="*/ 410523 h 410523"/>
                  <a:gd name="connsiteX6" fmla="*/ 238104 w 510826"/>
                  <a:gd name="connsiteY6" fmla="*/ 0 h 41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0826" h="410523">
                    <a:moveTo>
                      <a:pt x="238104" y="0"/>
                    </a:moveTo>
                    <a:lnTo>
                      <a:pt x="221010" y="55067"/>
                    </a:lnTo>
                    <a:cubicBezTo>
                      <a:pt x="217070" y="74325"/>
                      <a:pt x="215000" y="94265"/>
                      <a:pt x="215000" y="114688"/>
                    </a:cubicBezTo>
                    <a:cubicBezTo>
                      <a:pt x="215000" y="257651"/>
                      <a:pt x="316407" y="376928"/>
                      <a:pt x="451215" y="404514"/>
                    </a:cubicBezTo>
                    <a:lnTo>
                      <a:pt x="510826" y="410523"/>
                    </a:lnTo>
                    <a:lnTo>
                      <a:pt x="0" y="410523"/>
                    </a:lnTo>
                    <a:lnTo>
                      <a:pt x="23810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655464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D4DB0F6D-F37B-4EAD-A8C1-733C272725D9}"/>
              </a:ext>
            </a:extLst>
          </p:cNvPr>
          <p:cNvGrpSpPr/>
          <p:nvPr/>
        </p:nvGrpSpPr>
        <p:grpSpPr>
          <a:xfrm>
            <a:off x="4029345" y="1563461"/>
            <a:ext cx="4133310" cy="584315"/>
            <a:chOff x="4122114" y="1563461"/>
            <a:chExt cx="4133310" cy="584315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4F0B90F1-AFD4-4DDA-BBF5-13AC0967638F}"/>
                </a:ext>
              </a:extLst>
            </p:cNvPr>
            <p:cNvSpPr txBox="1"/>
            <p:nvPr/>
          </p:nvSpPr>
          <p:spPr>
            <a:xfrm rot="16200000">
              <a:off x="5911770" y="347283"/>
              <a:ext cx="553998" cy="3046988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ctr" defTabSz="457200"/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四时与五脏的关系</a:t>
              </a: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4D17EC41-EA45-4B29-87C4-8038AB580B0E}"/>
                </a:ext>
              </a:extLst>
            </p:cNvPr>
            <p:cNvGrpSpPr/>
            <p:nvPr/>
          </p:nvGrpSpPr>
          <p:grpSpPr>
            <a:xfrm>
              <a:off x="4122114" y="1563461"/>
              <a:ext cx="543161" cy="542797"/>
              <a:chOff x="5843838" y="1479352"/>
              <a:chExt cx="543161" cy="542797"/>
            </a:xfrm>
          </p:grpSpPr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xmlns="" id="{E67EC53B-2F4A-4F78-B3BE-CED01A23CD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3851" y="1479352"/>
                <a:ext cx="0" cy="512481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任意多边形: 形状 21">
                <a:extLst>
                  <a:ext uri="{FF2B5EF4-FFF2-40B4-BE49-F238E27FC236}">
                    <a16:creationId xmlns:a16="http://schemas.microsoft.com/office/drawing/2014/main" xmlns="" id="{769C0351-1DD0-401E-90DC-764C22C67D45}"/>
                  </a:ext>
                </a:extLst>
              </p:cNvPr>
              <p:cNvSpPr/>
              <p:nvPr/>
            </p:nvSpPr>
            <p:spPr>
              <a:xfrm rot="12592881">
                <a:off x="5843838" y="1585640"/>
                <a:ext cx="543161" cy="436509"/>
              </a:xfrm>
              <a:custGeom>
                <a:avLst/>
                <a:gdLst>
                  <a:gd name="connsiteX0" fmla="*/ 238104 w 510826"/>
                  <a:gd name="connsiteY0" fmla="*/ 0 h 410523"/>
                  <a:gd name="connsiteX1" fmla="*/ 221010 w 510826"/>
                  <a:gd name="connsiteY1" fmla="*/ 55067 h 410523"/>
                  <a:gd name="connsiteX2" fmla="*/ 215000 w 510826"/>
                  <a:gd name="connsiteY2" fmla="*/ 114688 h 410523"/>
                  <a:gd name="connsiteX3" fmla="*/ 451215 w 510826"/>
                  <a:gd name="connsiteY3" fmla="*/ 404514 h 410523"/>
                  <a:gd name="connsiteX4" fmla="*/ 510826 w 510826"/>
                  <a:gd name="connsiteY4" fmla="*/ 410523 h 410523"/>
                  <a:gd name="connsiteX5" fmla="*/ 0 w 510826"/>
                  <a:gd name="connsiteY5" fmla="*/ 410523 h 410523"/>
                  <a:gd name="connsiteX6" fmla="*/ 238104 w 510826"/>
                  <a:gd name="connsiteY6" fmla="*/ 0 h 41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0826" h="410523">
                    <a:moveTo>
                      <a:pt x="238104" y="0"/>
                    </a:moveTo>
                    <a:lnTo>
                      <a:pt x="221010" y="55067"/>
                    </a:lnTo>
                    <a:cubicBezTo>
                      <a:pt x="217070" y="74325"/>
                      <a:pt x="215000" y="94265"/>
                      <a:pt x="215000" y="114688"/>
                    </a:cubicBezTo>
                    <a:cubicBezTo>
                      <a:pt x="215000" y="257651"/>
                      <a:pt x="316407" y="376928"/>
                      <a:pt x="451215" y="404514"/>
                    </a:cubicBezTo>
                    <a:lnTo>
                      <a:pt x="510826" y="410523"/>
                    </a:lnTo>
                    <a:lnTo>
                      <a:pt x="0" y="410523"/>
                    </a:lnTo>
                    <a:lnTo>
                      <a:pt x="23810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40E6046E-9D48-4970-93BA-15736D4E85F4}"/>
                </a:ext>
              </a:extLst>
            </p:cNvPr>
            <p:cNvGrpSpPr/>
            <p:nvPr/>
          </p:nvGrpSpPr>
          <p:grpSpPr>
            <a:xfrm flipH="1">
              <a:off x="7712263" y="1593777"/>
              <a:ext cx="543161" cy="542797"/>
              <a:chOff x="5843838" y="1479352"/>
              <a:chExt cx="543161" cy="542797"/>
            </a:xfrm>
          </p:grpSpPr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xmlns="" id="{8F0C9C5D-F912-44EA-B408-6B51BF004E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3851" y="1479352"/>
                <a:ext cx="0" cy="512481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xmlns="" id="{209EC827-B74C-4021-9B4B-A6C90C16CBA4}"/>
                  </a:ext>
                </a:extLst>
              </p:cNvPr>
              <p:cNvSpPr/>
              <p:nvPr/>
            </p:nvSpPr>
            <p:spPr>
              <a:xfrm rot="12592881">
                <a:off x="5843838" y="1585640"/>
                <a:ext cx="543161" cy="436509"/>
              </a:xfrm>
              <a:custGeom>
                <a:avLst/>
                <a:gdLst>
                  <a:gd name="connsiteX0" fmla="*/ 238104 w 510826"/>
                  <a:gd name="connsiteY0" fmla="*/ 0 h 410523"/>
                  <a:gd name="connsiteX1" fmla="*/ 221010 w 510826"/>
                  <a:gd name="connsiteY1" fmla="*/ 55067 h 410523"/>
                  <a:gd name="connsiteX2" fmla="*/ 215000 w 510826"/>
                  <a:gd name="connsiteY2" fmla="*/ 114688 h 410523"/>
                  <a:gd name="connsiteX3" fmla="*/ 451215 w 510826"/>
                  <a:gd name="connsiteY3" fmla="*/ 404514 h 410523"/>
                  <a:gd name="connsiteX4" fmla="*/ 510826 w 510826"/>
                  <a:gd name="connsiteY4" fmla="*/ 410523 h 410523"/>
                  <a:gd name="connsiteX5" fmla="*/ 0 w 510826"/>
                  <a:gd name="connsiteY5" fmla="*/ 410523 h 410523"/>
                  <a:gd name="connsiteX6" fmla="*/ 238104 w 510826"/>
                  <a:gd name="connsiteY6" fmla="*/ 0 h 41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0826" h="410523">
                    <a:moveTo>
                      <a:pt x="238104" y="0"/>
                    </a:moveTo>
                    <a:lnTo>
                      <a:pt x="221010" y="55067"/>
                    </a:lnTo>
                    <a:cubicBezTo>
                      <a:pt x="217070" y="74325"/>
                      <a:pt x="215000" y="94265"/>
                      <a:pt x="215000" y="114688"/>
                    </a:cubicBezTo>
                    <a:cubicBezTo>
                      <a:pt x="215000" y="257651"/>
                      <a:pt x="316407" y="376928"/>
                      <a:pt x="451215" y="404514"/>
                    </a:cubicBezTo>
                    <a:lnTo>
                      <a:pt x="510826" y="410523"/>
                    </a:lnTo>
                    <a:lnTo>
                      <a:pt x="0" y="410523"/>
                    </a:lnTo>
                    <a:lnTo>
                      <a:pt x="23810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" name="图片 2" descr="墙上贴着许多海报&#10;&#10;描述已自动生成">
            <a:extLst>
              <a:ext uri="{FF2B5EF4-FFF2-40B4-BE49-F238E27FC236}">
                <a16:creationId xmlns:a16="http://schemas.microsoft.com/office/drawing/2014/main" xmlns="" id="{DBCAF384-300F-48D0-B96A-99220269BB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326" y="1918319"/>
            <a:ext cx="8701491" cy="501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1987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CA47FC2-74A0-488A-8295-8082CF36BC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椭圆 1">
            <a:extLst>
              <a:ext uri="{FF2B5EF4-FFF2-40B4-BE49-F238E27FC236}">
                <a16:creationId xmlns:a16="http://schemas.microsoft.com/office/drawing/2014/main" xmlns="" id="{A700E96F-0418-4C4D-81B9-1332B0386560}"/>
              </a:ext>
            </a:extLst>
          </p:cNvPr>
          <p:cNvSpPr/>
          <p:nvPr/>
        </p:nvSpPr>
        <p:spPr>
          <a:xfrm>
            <a:off x="6244828" y="2794171"/>
            <a:ext cx="807244" cy="807244"/>
          </a:xfrm>
          <a:prstGeom prst="ellipse">
            <a:avLst/>
          </a:prstGeom>
          <a:solidFill>
            <a:srgbClr val="E61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F0820A10-CF10-4D84-B365-795E66E77018}"/>
              </a:ext>
            </a:extLst>
          </p:cNvPr>
          <p:cNvSpPr txBox="1"/>
          <p:nvPr/>
        </p:nvSpPr>
        <p:spPr>
          <a:xfrm>
            <a:off x="6217563" y="2048149"/>
            <a:ext cx="861774" cy="22992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 defTabSz="457200"/>
            <a:r>
              <a:rPr lang="zh-CN" altLang="en-US" sz="4400" dirty="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</a:t>
            </a:r>
            <a:r>
              <a:rPr lang="zh-CN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贰</a:t>
            </a:r>
            <a:r>
              <a:rPr lang="zh-CN" altLang="en-US" sz="4400" dirty="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章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C9AE40A8-B958-496E-8A00-733328B0A430}"/>
              </a:ext>
            </a:extLst>
          </p:cNvPr>
          <p:cNvSpPr txBox="1"/>
          <p:nvPr/>
        </p:nvSpPr>
        <p:spPr>
          <a:xfrm>
            <a:off x="5108058" y="1439620"/>
            <a:ext cx="677108" cy="35163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 defTabSz="457200"/>
            <a:r>
              <a:rPr lang="zh-CN" altLang="en-US" sz="3200" b="1">
                <a:solidFill>
                  <a:srgbClr val="262626"/>
                </a:solidFill>
                <a:cs typeface="+mn-ea"/>
                <a:sym typeface="+mn-lt"/>
              </a:rPr>
              <a:t>秋天养生特点</a:t>
            </a:r>
            <a:endParaRPr lang="zh-CN" altLang="en-US" sz="32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pic>
        <p:nvPicPr>
          <p:cNvPr id="12" name="图片 11" descr="图片包含 游戏机, 花, 桌子, 花瓶&#10;&#10;描述已自动生成">
            <a:extLst>
              <a:ext uri="{FF2B5EF4-FFF2-40B4-BE49-F238E27FC236}">
                <a16:creationId xmlns:a16="http://schemas.microsoft.com/office/drawing/2014/main" xmlns="" id="{D2BCEB62-1778-4262-BB69-618389EB03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71" y="323087"/>
            <a:ext cx="3979763" cy="218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502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2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A-文本框 22">
            <a:extLst>
              <a:ext uri="{FF2B5EF4-FFF2-40B4-BE49-F238E27FC236}">
                <a16:creationId xmlns:a16="http://schemas.microsoft.com/office/drawing/2014/main" xmlns="" id="{AC4D2EAF-C22A-43EA-9D04-292C37CA236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350888" y="1561005"/>
            <a:ext cx="5116010" cy="1530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俗话说：“一夏无病三分虚”，立秋过后气温逐渐由升温转成降温，气候虽然早晚凉爽，但人极易倦怠、乏力等。根据中医“春夏养阳，秋冬养阴”的原则，此时进补十分合适。</a:t>
            </a:r>
          </a:p>
        </p:txBody>
      </p:sp>
      <p:sp>
        <p:nvSpPr>
          <p:cNvPr id="15" name="PA-文本框 22">
            <a:extLst>
              <a:ext uri="{FF2B5EF4-FFF2-40B4-BE49-F238E27FC236}">
                <a16:creationId xmlns:a16="http://schemas.microsoft.com/office/drawing/2014/main" xmlns="" id="{76290B26-0B93-4ED3-9344-5E8E423EF7B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353560" y="3689377"/>
            <a:ext cx="5116010" cy="1530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俗话说：“一夏无病三分虚”，立秋过后气温逐渐由升温转成降温，气候虽然早晚凉爽，但人极易倦怠、乏力等。根据中医“春夏养阳，秋冬养阴”的原则，此时进补十分合适。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B8DAAFF9-AD1C-44B1-B470-AE7268E01E62}"/>
              </a:ext>
            </a:extLst>
          </p:cNvPr>
          <p:cNvGrpSpPr/>
          <p:nvPr/>
        </p:nvGrpSpPr>
        <p:grpSpPr>
          <a:xfrm>
            <a:off x="2410048" y="3338040"/>
            <a:ext cx="1582222" cy="1555200"/>
            <a:chOff x="3650512" y="3154674"/>
            <a:chExt cx="1582222" cy="1555200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AEF407C5-B7A2-448C-BFC1-A158F8B2AF9A}"/>
                </a:ext>
              </a:extLst>
            </p:cNvPr>
            <p:cNvGrpSpPr/>
            <p:nvPr/>
          </p:nvGrpSpPr>
          <p:grpSpPr>
            <a:xfrm>
              <a:off x="3650512" y="3154674"/>
              <a:ext cx="1582222" cy="1555200"/>
              <a:chOff x="4364919" y="1978415"/>
              <a:chExt cx="1210057" cy="1555200"/>
            </a:xfrm>
          </p:grpSpPr>
          <p:sp>
            <p:nvSpPr>
              <p:cNvPr id="16" name="PA-文本框 15">
                <a:extLst>
                  <a:ext uri="{FF2B5EF4-FFF2-40B4-BE49-F238E27FC236}">
                    <a16:creationId xmlns:a16="http://schemas.microsoft.com/office/drawing/2014/main" xmlns="" id="{252E56E3-DCB5-4F66-8A28-E93480711A60}"/>
                  </a:ext>
                </a:extLst>
              </p:cNvPr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4364919" y="1978416"/>
                <a:ext cx="6713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 defTabSz="457200"/>
                <a:r>
                  <a:rPr lang="zh-CN" altLang="en-US" sz="3600" dirty="0">
                    <a:solidFill>
                      <a:prstClr val="black"/>
                    </a:solidFill>
                    <a:cs typeface="+mn-ea"/>
                    <a:sym typeface="+mn-lt"/>
                  </a:rPr>
                  <a:t>秋</a:t>
                </a:r>
              </a:p>
            </p:txBody>
          </p:sp>
          <p:sp>
            <p:nvSpPr>
              <p:cNvPr id="18" name="PA-文本框 17">
                <a:extLst>
                  <a:ext uri="{FF2B5EF4-FFF2-40B4-BE49-F238E27FC236}">
                    <a16:creationId xmlns:a16="http://schemas.microsoft.com/office/drawing/2014/main" xmlns="" id="{0DC16EA4-4AE6-4077-8ECC-E6A6215FACFA}"/>
                  </a:ext>
                </a:extLst>
              </p:cNvPr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4893457" y="1978415"/>
                <a:ext cx="6713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 defTabSz="457200"/>
                <a:r>
                  <a:rPr lang="zh-CN" altLang="en-US" sz="3600" dirty="0">
                    <a:solidFill>
                      <a:prstClr val="black"/>
                    </a:solidFill>
                    <a:cs typeface="+mn-ea"/>
                    <a:sym typeface="+mn-lt"/>
                  </a:rPr>
                  <a:t>天</a:t>
                </a:r>
              </a:p>
            </p:txBody>
          </p:sp>
          <p:sp>
            <p:nvSpPr>
              <p:cNvPr id="20" name="PA-文本框 19">
                <a:extLst>
                  <a:ext uri="{FF2B5EF4-FFF2-40B4-BE49-F238E27FC236}">
                    <a16:creationId xmlns:a16="http://schemas.microsoft.com/office/drawing/2014/main" xmlns="" id="{22A96A96-2B06-47B9-A9A4-F6843FD5874A}"/>
                  </a:ext>
                </a:extLst>
              </p:cNvPr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4375105" y="2887284"/>
                <a:ext cx="6713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 defTabSz="457200"/>
                <a:r>
                  <a:rPr lang="zh-CN" altLang="en-US" sz="3600" dirty="0">
                    <a:solidFill>
                      <a:prstClr val="black"/>
                    </a:solidFill>
                    <a:cs typeface="+mn-ea"/>
                    <a:sym typeface="+mn-lt"/>
                  </a:rPr>
                  <a:t>养</a:t>
                </a:r>
              </a:p>
            </p:txBody>
          </p:sp>
          <p:sp>
            <p:nvSpPr>
              <p:cNvPr id="22" name="PA-文本框 21">
                <a:extLst>
                  <a:ext uri="{FF2B5EF4-FFF2-40B4-BE49-F238E27FC236}">
                    <a16:creationId xmlns:a16="http://schemas.microsoft.com/office/drawing/2014/main" xmlns="" id="{75B890D8-120C-4143-9BCB-CA3EFAEC8483}"/>
                  </a:ext>
                </a:extLst>
              </p:cNvPr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4903644" y="2887284"/>
                <a:ext cx="6713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 defTabSz="457200"/>
                <a:r>
                  <a:rPr lang="zh-CN" altLang="en-US" sz="3600" dirty="0">
                    <a:solidFill>
                      <a:prstClr val="black"/>
                    </a:solidFill>
                    <a:cs typeface="+mn-ea"/>
                    <a:sym typeface="+mn-lt"/>
                  </a:rPr>
                  <a:t>生</a:t>
                </a:r>
              </a:p>
            </p:txBody>
          </p:sp>
        </p:grp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757EC39A-09B4-4A81-A852-318EA73B99D5}"/>
                </a:ext>
              </a:extLst>
            </p:cNvPr>
            <p:cNvCxnSpPr>
              <a:cxnSpLocks/>
            </p:cNvCxnSpPr>
            <p:nvPr/>
          </p:nvCxnSpPr>
          <p:spPr>
            <a:xfrm>
              <a:off x="5127375" y="3429000"/>
              <a:ext cx="0" cy="969747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7FB6598C-B66E-4C38-8B99-62E365703CBF}"/>
                </a:ext>
              </a:extLst>
            </p:cNvPr>
            <p:cNvCxnSpPr>
              <a:cxnSpLocks/>
            </p:cNvCxnSpPr>
            <p:nvPr/>
          </p:nvCxnSpPr>
          <p:spPr>
            <a:xfrm>
              <a:off x="3727421" y="3429000"/>
              <a:ext cx="0" cy="969747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2F371F39-8F0F-4C5F-93A9-20C8073B6DBC}"/>
              </a:ext>
            </a:extLst>
          </p:cNvPr>
          <p:cNvGrpSpPr/>
          <p:nvPr/>
        </p:nvGrpSpPr>
        <p:grpSpPr>
          <a:xfrm>
            <a:off x="1273684" y="1872863"/>
            <a:ext cx="3676002" cy="572441"/>
            <a:chOff x="1273684" y="1872863"/>
            <a:chExt cx="3676002" cy="572441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4F0B90F1-AFD4-4DDA-BBF5-13AC0967638F}"/>
                </a:ext>
              </a:extLst>
            </p:cNvPr>
            <p:cNvSpPr txBox="1"/>
            <p:nvPr/>
          </p:nvSpPr>
          <p:spPr>
            <a:xfrm rot="16200000">
              <a:off x="2849092" y="1013958"/>
              <a:ext cx="553998" cy="2308693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dist" defTabSz="457200"/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秋天养生特点</a:t>
              </a: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C6AE7A52-DE3C-4C60-8E8A-5A51302516CA}"/>
                </a:ext>
              </a:extLst>
            </p:cNvPr>
            <p:cNvGrpSpPr/>
            <p:nvPr/>
          </p:nvGrpSpPr>
          <p:grpSpPr>
            <a:xfrm>
              <a:off x="1273684" y="1891305"/>
              <a:ext cx="543161" cy="542797"/>
              <a:chOff x="5843838" y="1479352"/>
              <a:chExt cx="543161" cy="542797"/>
            </a:xfrm>
          </p:grpSpPr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xmlns="" id="{54E51215-0DCC-4338-AE90-F006DE85C5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3851" y="1479352"/>
                <a:ext cx="0" cy="512481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xmlns="" id="{DC6A848E-2190-454C-BA95-118D2F9A5AF2}"/>
                  </a:ext>
                </a:extLst>
              </p:cNvPr>
              <p:cNvSpPr/>
              <p:nvPr/>
            </p:nvSpPr>
            <p:spPr>
              <a:xfrm rot="12592881">
                <a:off x="5843838" y="1585640"/>
                <a:ext cx="543161" cy="436509"/>
              </a:xfrm>
              <a:custGeom>
                <a:avLst/>
                <a:gdLst>
                  <a:gd name="connsiteX0" fmla="*/ 238104 w 510826"/>
                  <a:gd name="connsiteY0" fmla="*/ 0 h 410523"/>
                  <a:gd name="connsiteX1" fmla="*/ 221010 w 510826"/>
                  <a:gd name="connsiteY1" fmla="*/ 55067 h 410523"/>
                  <a:gd name="connsiteX2" fmla="*/ 215000 w 510826"/>
                  <a:gd name="connsiteY2" fmla="*/ 114688 h 410523"/>
                  <a:gd name="connsiteX3" fmla="*/ 451215 w 510826"/>
                  <a:gd name="connsiteY3" fmla="*/ 404514 h 410523"/>
                  <a:gd name="connsiteX4" fmla="*/ 510826 w 510826"/>
                  <a:gd name="connsiteY4" fmla="*/ 410523 h 410523"/>
                  <a:gd name="connsiteX5" fmla="*/ 0 w 510826"/>
                  <a:gd name="connsiteY5" fmla="*/ 410523 h 410523"/>
                  <a:gd name="connsiteX6" fmla="*/ 238104 w 510826"/>
                  <a:gd name="connsiteY6" fmla="*/ 0 h 41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0826" h="410523">
                    <a:moveTo>
                      <a:pt x="238104" y="0"/>
                    </a:moveTo>
                    <a:lnTo>
                      <a:pt x="221010" y="55067"/>
                    </a:lnTo>
                    <a:cubicBezTo>
                      <a:pt x="217070" y="74325"/>
                      <a:pt x="215000" y="94265"/>
                      <a:pt x="215000" y="114688"/>
                    </a:cubicBezTo>
                    <a:cubicBezTo>
                      <a:pt x="215000" y="257651"/>
                      <a:pt x="316407" y="376928"/>
                      <a:pt x="451215" y="404514"/>
                    </a:cubicBezTo>
                    <a:lnTo>
                      <a:pt x="510826" y="410523"/>
                    </a:lnTo>
                    <a:lnTo>
                      <a:pt x="0" y="410523"/>
                    </a:lnTo>
                    <a:lnTo>
                      <a:pt x="23810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36EFB4FC-92BA-42D0-9D60-30571FD4BEE4}"/>
                </a:ext>
              </a:extLst>
            </p:cNvPr>
            <p:cNvGrpSpPr/>
            <p:nvPr/>
          </p:nvGrpSpPr>
          <p:grpSpPr>
            <a:xfrm flipH="1">
              <a:off x="4406525" y="1872863"/>
              <a:ext cx="543161" cy="542797"/>
              <a:chOff x="5843838" y="1479352"/>
              <a:chExt cx="543161" cy="542797"/>
            </a:xfrm>
          </p:grpSpPr>
          <p:cxnSp>
            <p:nvCxnSpPr>
              <p:cNvPr id="30" name="直接连接符 29">
                <a:extLst>
                  <a:ext uri="{FF2B5EF4-FFF2-40B4-BE49-F238E27FC236}">
                    <a16:creationId xmlns:a16="http://schemas.microsoft.com/office/drawing/2014/main" xmlns="" id="{887E3DEC-21FE-4FB2-8078-F4F879566C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3851" y="1479352"/>
                <a:ext cx="0" cy="512481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任意多边形: 形状 30">
                <a:extLst>
                  <a:ext uri="{FF2B5EF4-FFF2-40B4-BE49-F238E27FC236}">
                    <a16:creationId xmlns:a16="http://schemas.microsoft.com/office/drawing/2014/main" xmlns="" id="{61D64CA4-F518-4754-95F1-0FE9B19F89C9}"/>
                  </a:ext>
                </a:extLst>
              </p:cNvPr>
              <p:cNvSpPr/>
              <p:nvPr/>
            </p:nvSpPr>
            <p:spPr>
              <a:xfrm rot="12592881">
                <a:off x="5843838" y="1585640"/>
                <a:ext cx="543161" cy="436509"/>
              </a:xfrm>
              <a:custGeom>
                <a:avLst/>
                <a:gdLst>
                  <a:gd name="connsiteX0" fmla="*/ 238104 w 510826"/>
                  <a:gd name="connsiteY0" fmla="*/ 0 h 410523"/>
                  <a:gd name="connsiteX1" fmla="*/ 221010 w 510826"/>
                  <a:gd name="connsiteY1" fmla="*/ 55067 h 410523"/>
                  <a:gd name="connsiteX2" fmla="*/ 215000 w 510826"/>
                  <a:gd name="connsiteY2" fmla="*/ 114688 h 410523"/>
                  <a:gd name="connsiteX3" fmla="*/ 451215 w 510826"/>
                  <a:gd name="connsiteY3" fmla="*/ 404514 h 410523"/>
                  <a:gd name="connsiteX4" fmla="*/ 510826 w 510826"/>
                  <a:gd name="connsiteY4" fmla="*/ 410523 h 410523"/>
                  <a:gd name="connsiteX5" fmla="*/ 0 w 510826"/>
                  <a:gd name="connsiteY5" fmla="*/ 410523 h 410523"/>
                  <a:gd name="connsiteX6" fmla="*/ 238104 w 510826"/>
                  <a:gd name="connsiteY6" fmla="*/ 0 h 41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0826" h="410523">
                    <a:moveTo>
                      <a:pt x="238104" y="0"/>
                    </a:moveTo>
                    <a:lnTo>
                      <a:pt x="221010" y="55067"/>
                    </a:lnTo>
                    <a:cubicBezTo>
                      <a:pt x="217070" y="74325"/>
                      <a:pt x="215000" y="94265"/>
                      <a:pt x="215000" y="114688"/>
                    </a:cubicBezTo>
                    <a:cubicBezTo>
                      <a:pt x="215000" y="257651"/>
                      <a:pt x="316407" y="376928"/>
                      <a:pt x="451215" y="404514"/>
                    </a:cubicBezTo>
                    <a:lnTo>
                      <a:pt x="510826" y="410523"/>
                    </a:lnTo>
                    <a:lnTo>
                      <a:pt x="0" y="410523"/>
                    </a:lnTo>
                    <a:lnTo>
                      <a:pt x="23810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21259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C818BC0D-4C69-4A27-9E2E-D8CDC8282BDB}"/>
              </a:ext>
            </a:extLst>
          </p:cNvPr>
          <p:cNvGrpSpPr/>
          <p:nvPr/>
        </p:nvGrpSpPr>
        <p:grpSpPr>
          <a:xfrm>
            <a:off x="9396126" y="3116632"/>
            <a:ext cx="1493650" cy="1368878"/>
            <a:chOff x="3552903" y="2049255"/>
            <a:chExt cx="5655861" cy="5183400"/>
          </a:xfrm>
          <a:solidFill>
            <a:schemeClr val="accent2"/>
          </a:solidFill>
        </p:grpSpPr>
        <p:sp>
          <p:nvSpPr>
            <p:cNvPr id="16" name="Freeform 25">
              <a:extLst>
                <a:ext uri="{FF2B5EF4-FFF2-40B4-BE49-F238E27FC236}">
                  <a16:creationId xmlns:a16="http://schemas.microsoft.com/office/drawing/2014/main" xmlns="" id="{575E727D-5DBD-4BB8-8447-373BDC92DF0E}"/>
                </a:ext>
              </a:extLst>
            </p:cNvPr>
            <p:cNvSpPr/>
            <p:nvPr/>
          </p:nvSpPr>
          <p:spPr bwMode="auto">
            <a:xfrm>
              <a:off x="4598793" y="2243469"/>
              <a:ext cx="2089547" cy="2174260"/>
            </a:xfrm>
            <a:custGeom>
              <a:avLst/>
              <a:gdLst>
                <a:gd name="T0" fmla="*/ 2147483647 w 968"/>
                <a:gd name="T1" fmla="*/ 2147483647 h 1008"/>
                <a:gd name="T2" fmla="*/ 2147483647 w 968"/>
                <a:gd name="T3" fmla="*/ 0 h 1008"/>
                <a:gd name="T4" fmla="*/ 2147483647 w 968"/>
                <a:gd name="T5" fmla="*/ 2147483647 h 1008"/>
                <a:gd name="T6" fmla="*/ 2147483647 w 968"/>
                <a:gd name="T7" fmla="*/ 2147483647 h 1008"/>
                <a:gd name="T8" fmla="*/ 2147483647 w 968"/>
                <a:gd name="T9" fmla="*/ 2147483647 h 10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8" h="1008">
                  <a:moveTo>
                    <a:pt x="593" y="1008"/>
                  </a:moveTo>
                  <a:cubicBezTo>
                    <a:pt x="593" y="1008"/>
                    <a:pt x="0" y="806"/>
                    <a:pt x="142" y="0"/>
                  </a:cubicBezTo>
                  <a:cubicBezTo>
                    <a:pt x="142" y="0"/>
                    <a:pt x="968" y="186"/>
                    <a:pt x="671" y="957"/>
                  </a:cubicBezTo>
                  <a:cubicBezTo>
                    <a:pt x="671" y="957"/>
                    <a:pt x="434" y="615"/>
                    <a:pt x="395" y="432"/>
                  </a:cubicBezTo>
                  <a:cubicBezTo>
                    <a:pt x="395" y="432"/>
                    <a:pt x="449" y="854"/>
                    <a:pt x="593" y="10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6320" tIns="48160" rIns="96320" bIns="48160"/>
            <a:lstStyle/>
            <a:p>
              <a:pPr defTabSz="96266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39393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xmlns="" id="{8049C2F8-F176-47C2-849F-013FA4913D17}"/>
                </a:ext>
              </a:extLst>
            </p:cNvPr>
            <p:cNvSpPr/>
            <p:nvPr/>
          </p:nvSpPr>
          <p:spPr bwMode="auto">
            <a:xfrm>
              <a:off x="5790908" y="2049255"/>
              <a:ext cx="2723555" cy="2571609"/>
            </a:xfrm>
            <a:custGeom>
              <a:avLst/>
              <a:gdLst>
                <a:gd name="T0" fmla="*/ 2147483647 w 1261"/>
                <a:gd name="T1" fmla="*/ 2147483647 h 1191"/>
                <a:gd name="T2" fmla="*/ 2147483647 w 1261"/>
                <a:gd name="T3" fmla="*/ 0 h 1191"/>
                <a:gd name="T4" fmla="*/ 2147483647 w 1261"/>
                <a:gd name="T5" fmla="*/ 2147483647 h 1191"/>
                <a:gd name="T6" fmla="*/ 2147483647 w 1261"/>
                <a:gd name="T7" fmla="*/ 2147483647 h 1191"/>
                <a:gd name="T8" fmla="*/ 2147483647 w 1261"/>
                <a:gd name="T9" fmla="*/ 2147483647 h 11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1" h="1191">
                  <a:moveTo>
                    <a:pt x="388" y="1185"/>
                  </a:moveTo>
                  <a:cubicBezTo>
                    <a:pt x="388" y="1185"/>
                    <a:pt x="0" y="614"/>
                    <a:pt x="659" y="0"/>
                  </a:cubicBezTo>
                  <a:cubicBezTo>
                    <a:pt x="659" y="0"/>
                    <a:pt x="1261" y="709"/>
                    <a:pt x="490" y="1191"/>
                  </a:cubicBezTo>
                  <a:cubicBezTo>
                    <a:pt x="490" y="1191"/>
                    <a:pt x="508" y="734"/>
                    <a:pt x="595" y="547"/>
                  </a:cubicBezTo>
                  <a:cubicBezTo>
                    <a:pt x="595" y="547"/>
                    <a:pt x="363" y="953"/>
                    <a:pt x="388" y="11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6320" tIns="48160" rIns="96320" bIns="48160"/>
            <a:lstStyle/>
            <a:p>
              <a:pPr defTabSz="96266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39393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21">
              <a:extLst>
                <a:ext uri="{FF2B5EF4-FFF2-40B4-BE49-F238E27FC236}">
                  <a16:creationId xmlns:a16="http://schemas.microsoft.com/office/drawing/2014/main" xmlns="" id="{1A779EEE-743F-4FEC-9F50-FC44C130701C}"/>
                </a:ext>
              </a:extLst>
            </p:cNvPr>
            <p:cNvSpPr/>
            <p:nvPr/>
          </p:nvSpPr>
          <p:spPr bwMode="auto">
            <a:xfrm>
              <a:off x="7195119" y="3643112"/>
              <a:ext cx="2013645" cy="1973353"/>
            </a:xfrm>
            <a:custGeom>
              <a:avLst/>
              <a:gdLst>
                <a:gd name="T0" fmla="*/ 0 w 933"/>
                <a:gd name="T1" fmla="*/ 2147483647 h 915"/>
                <a:gd name="T2" fmla="*/ 2147483647 w 933"/>
                <a:gd name="T3" fmla="*/ 2147483647 h 915"/>
                <a:gd name="T4" fmla="*/ 2147483647 w 933"/>
                <a:gd name="T5" fmla="*/ 2147483647 h 915"/>
                <a:gd name="T6" fmla="*/ 2147483647 w 933"/>
                <a:gd name="T7" fmla="*/ 2147483647 h 915"/>
                <a:gd name="T8" fmla="*/ 0 w 933"/>
                <a:gd name="T9" fmla="*/ 2147483647 h 9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3" h="915">
                  <a:moveTo>
                    <a:pt x="0" y="502"/>
                  </a:moveTo>
                  <a:cubicBezTo>
                    <a:pt x="0" y="502"/>
                    <a:pt x="238" y="0"/>
                    <a:pt x="933" y="207"/>
                  </a:cubicBezTo>
                  <a:cubicBezTo>
                    <a:pt x="933" y="207"/>
                    <a:pt x="686" y="915"/>
                    <a:pt x="37" y="575"/>
                  </a:cubicBezTo>
                  <a:cubicBezTo>
                    <a:pt x="37" y="575"/>
                    <a:pt x="362" y="402"/>
                    <a:pt x="527" y="386"/>
                  </a:cubicBezTo>
                  <a:cubicBezTo>
                    <a:pt x="527" y="386"/>
                    <a:pt x="151" y="390"/>
                    <a:pt x="0" y="5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6320" tIns="48160" rIns="96320" bIns="48160"/>
            <a:lstStyle/>
            <a:p>
              <a:pPr defTabSz="96266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39393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xmlns="" id="{C864577A-B69B-4495-AFDA-437C39877187}"/>
                </a:ext>
              </a:extLst>
            </p:cNvPr>
            <p:cNvSpPr/>
            <p:nvPr/>
          </p:nvSpPr>
          <p:spPr bwMode="auto">
            <a:xfrm>
              <a:off x="3552903" y="3310507"/>
              <a:ext cx="2091779" cy="2209976"/>
            </a:xfrm>
            <a:custGeom>
              <a:avLst/>
              <a:gdLst>
                <a:gd name="T0" fmla="*/ 2147483647 w 969"/>
                <a:gd name="T1" fmla="*/ 2147483647 h 1025"/>
                <a:gd name="T2" fmla="*/ 0 w 969"/>
                <a:gd name="T3" fmla="*/ 2147483647 h 1025"/>
                <a:gd name="T4" fmla="*/ 2147483647 w 969"/>
                <a:gd name="T5" fmla="*/ 2147483647 h 1025"/>
                <a:gd name="T6" fmla="*/ 2147483647 w 969"/>
                <a:gd name="T7" fmla="*/ 2147483647 h 1025"/>
                <a:gd name="T8" fmla="*/ 2147483647 w 969"/>
                <a:gd name="T9" fmla="*/ 2147483647 h 10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9" h="1025">
                  <a:moveTo>
                    <a:pt x="965" y="703"/>
                  </a:moveTo>
                  <a:cubicBezTo>
                    <a:pt x="965" y="703"/>
                    <a:pt x="507" y="1025"/>
                    <a:pt x="0" y="498"/>
                  </a:cubicBezTo>
                  <a:cubicBezTo>
                    <a:pt x="0" y="498"/>
                    <a:pt x="568" y="0"/>
                    <a:pt x="969" y="620"/>
                  </a:cubicBezTo>
                  <a:cubicBezTo>
                    <a:pt x="969" y="620"/>
                    <a:pt x="598" y="611"/>
                    <a:pt x="445" y="543"/>
                  </a:cubicBezTo>
                  <a:cubicBezTo>
                    <a:pt x="445" y="543"/>
                    <a:pt x="777" y="726"/>
                    <a:pt x="965" y="7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6320" tIns="48160" rIns="96320" bIns="48160"/>
            <a:lstStyle/>
            <a:p>
              <a:pPr defTabSz="96266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39393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任意多边形 41">
              <a:extLst>
                <a:ext uri="{FF2B5EF4-FFF2-40B4-BE49-F238E27FC236}">
                  <a16:creationId xmlns:a16="http://schemas.microsoft.com/office/drawing/2014/main" xmlns="" id="{3F10E9B3-BFA2-45BC-BBCD-A3F235ABA866}"/>
                </a:ext>
              </a:extLst>
            </p:cNvPr>
            <p:cNvSpPr/>
            <p:nvPr/>
          </p:nvSpPr>
          <p:spPr bwMode="auto">
            <a:xfrm>
              <a:off x="4112128" y="4415495"/>
              <a:ext cx="4723805" cy="2817160"/>
            </a:xfrm>
            <a:custGeom>
              <a:avLst/>
              <a:gdLst>
                <a:gd name="T0" fmla="*/ 1573644 w 3359497"/>
                <a:gd name="T1" fmla="*/ 628 h 2003589"/>
                <a:gd name="T2" fmla="*/ 1594896 w 3359497"/>
                <a:gd name="T3" fmla="*/ 4973 h 2003589"/>
                <a:gd name="T4" fmla="*/ 1779085 w 3359497"/>
                <a:gd name="T5" fmla="*/ 442441 h 2003589"/>
                <a:gd name="T6" fmla="*/ 1997044 w 3359497"/>
                <a:gd name="T7" fmla="*/ 284339 h 2003589"/>
                <a:gd name="T8" fmla="*/ 2113698 w 3359497"/>
                <a:gd name="T9" fmla="*/ 261315 h 2003589"/>
                <a:gd name="T10" fmla="*/ 1880391 w 3359497"/>
                <a:gd name="T11" fmla="*/ 804695 h 2003589"/>
                <a:gd name="T12" fmla="*/ 1883692 w 3359497"/>
                <a:gd name="T13" fmla="*/ 1543470 h 2003589"/>
                <a:gd name="T14" fmla="*/ 1897697 w 3359497"/>
                <a:gd name="T15" fmla="*/ 1632966 h 2003589"/>
                <a:gd name="T16" fmla="*/ 1978710 w 3359497"/>
                <a:gd name="T17" fmla="*/ 1634754 h 2003589"/>
                <a:gd name="T18" fmla="*/ 3343975 w 3359497"/>
                <a:gd name="T19" fmla="*/ 1967861 h 2003589"/>
                <a:gd name="T20" fmla="*/ 3358109 w 3359497"/>
                <a:gd name="T21" fmla="*/ 2002933 h 2003589"/>
                <a:gd name="T22" fmla="*/ 3161775 w 3359497"/>
                <a:gd name="T23" fmla="*/ 1955118 h 2003589"/>
                <a:gd name="T24" fmla="*/ 1664430 w 3359497"/>
                <a:gd name="T25" fmla="*/ 1830489 h 2003589"/>
                <a:gd name="T26" fmla="*/ 167086 w 3359497"/>
                <a:gd name="T27" fmla="*/ 1955118 h 2003589"/>
                <a:gd name="T28" fmla="*/ 0 w 3359497"/>
                <a:gd name="T29" fmla="*/ 1995812 h 2003589"/>
                <a:gd name="T30" fmla="*/ 11263 w 3359497"/>
                <a:gd name="T31" fmla="*/ 1967861 h 2003589"/>
                <a:gd name="T32" fmla="*/ 1376530 w 3359497"/>
                <a:gd name="T33" fmla="*/ 1634754 h 2003589"/>
                <a:gd name="T34" fmla="*/ 1517480 w 3359497"/>
                <a:gd name="T35" fmla="*/ 1631642 h 2003589"/>
                <a:gd name="T36" fmla="*/ 1522473 w 3359497"/>
                <a:gd name="T37" fmla="*/ 1578551 h 2003589"/>
                <a:gd name="T38" fmla="*/ 1551921 w 3359497"/>
                <a:gd name="T39" fmla="*/ 993498 h 2003589"/>
                <a:gd name="T40" fmla="*/ 1217308 w 3359497"/>
                <a:gd name="T41" fmla="*/ 594402 h 2003589"/>
                <a:gd name="T42" fmla="*/ 1154378 w 3359497"/>
                <a:gd name="T43" fmla="*/ 454721 h 2003589"/>
                <a:gd name="T44" fmla="*/ 1363125 w 3359497"/>
                <a:gd name="T45" fmla="*/ 563704 h 2003589"/>
                <a:gd name="T46" fmla="*/ 1143634 w 3359497"/>
                <a:gd name="T47" fmla="*/ 311965 h 2003589"/>
                <a:gd name="T48" fmla="*/ 1148237 w 3359497"/>
                <a:gd name="T49" fmla="*/ 196845 h 2003589"/>
                <a:gd name="T50" fmla="*/ 1418380 w 3359497"/>
                <a:gd name="T51" fmla="*/ 443977 h 2003589"/>
                <a:gd name="T52" fmla="*/ 1255681 w 3359497"/>
                <a:gd name="T53" fmla="*/ 77117 h 2003589"/>
                <a:gd name="T54" fmla="*/ 1392288 w 3359497"/>
                <a:gd name="T55" fmla="*/ 179958 h 2003589"/>
                <a:gd name="T56" fmla="*/ 1576478 w 3359497"/>
                <a:gd name="T57" fmla="*/ 295083 h 2003589"/>
                <a:gd name="T58" fmla="*/ 1573644 w 3359497"/>
                <a:gd name="T59" fmla="*/ 628 h 200358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359497" h="2003589">
                  <a:moveTo>
                    <a:pt x="1574296" y="628"/>
                  </a:moveTo>
                  <a:cubicBezTo>
                    <a:pt x="1580081" y="-929"/>
                    <a:pt x="1587111" y="367"/>
                    <a:pt x="1595556" y="4973"/>
                  </a:cubicBezTo>
                  <a:cubicBezTo>
                    <a:pt x="1663120" y="43360"/>
                    <a:pt x="1687689" y="424160"/>
                    <a:pt x="1779821" y="442585"/>
                  </a:cubicBezTo>
                  <a:cubicBezTo>
                    <a:pt x="1873489" y="462547"/>
                    <a:pt x="1973299" y="341244"/>
                    <a:pt x="1997868" y="284431"/>
                  </a:cubicBezTo>
                  <a:cubicBezTo>
                    <a:pt x="2022436" y="229153"/>
                    <a:pt x="2099214" y="199980"/>
                    <a:pt x="2114570" y="261399"/>
                  </a:cubicBezTo>
                  <a:cubicBezTo>
                    <a:pt x="2129925" y="321282"/>
                    <a:pt x="1977906" y="405734"/>
                    <a:pt x="1881167" y="804959"/>
                  </a:cubicBezTo>
                  <a:cubicBezTo>
                    <a:pt x="1828263" y="1024125"/>
                    <a:pt x="1852051" y="1320439"/>
                    <a:pt x="1884472" y="1543974"/>
                  </a:cubicBezTo>
                  <a:lnTo>
                    <a:pt x="1898481" y="1633502"/>
                  </a:lnTo>
                  <a:lnTo>
                    <a:pt x="1979526" y="1635290"/>
                  </a:lnTo>
                  <a:cubicBezTo>
                    <a:pt x="2663894" y="1665869"/>
                    <a:pt x="3206522" y="1798791"/>
                    <a:pt x="3345357" y="1968505"/>
                  </a:cubicBezTo>
                  <a:lnTo>
                    <a:pt x="3359497" y="2003589"/>
                  </a:lnTo>
                  <a:lnTo>
                    <a:pt x="3163083" y="1955758"/>
                  </a:lnTo>
                  <a:cubicBezTo>
                    <a:pt x="2779720" y="1878732"/>
                    <a:pt x="2250110" y="1831089"/>
                    <a:pt x="1665118" y="1831089"/>
                  </a:cubicBezTo>
                  <a:cubicBezTo>
                    <a:pt x="1080127" y="1831089"/>
                    <a:pt x="550516" y="1878732"/>
                    <a:pt x="167154" y="1955758"/>
                  </a:cubicBezTo>
                  <a:lnTo>
                    <a:pt x="0" y="1996464"/>
                  </a:lnTo>
                  <a:lnTo>
                    <a:pt x="11267" y="1968505"/>
                  </a:lnTo>
                  <a:cubicBezTo>
                    <a:pt x="150103" y="1798791"/>
                    <a:pt x="692731" y="1665869"/>
                    <a:pt x="1377098" y="1635290"/>
                  </a:cubicBezTo>
                  <a:lnTo>
                    <a:pt x="1518108" y="1632178"/>
                  </a:lnTo>
                  <a:lnTo>
                    <a:pt x="1523101" y="1579067"/>
                  </a:lnTo>
                  <a:cubicBezTo>
                    <a:pt x="1537508" y="1420976"/>
                    <a:pt x="1557600" y="1162102"/>
                    <a:pt x="1552561" y="993822"/>
                  </a:cubicBezTo>
                  <a:cubicBezTo>
                    <a:pt x="1544883" y="735862"/>
                    <a:pt x="1313016" y="662159"/>
                    <a:pt x="1217812" y="594598"/>
                  </a:cubicBezTo>
                  <a:cubicBezTo>
                    <a:pt x="1122609" y="525501"/>
                    <a:pt x="1101111" y="451798"/>
                    <a:pt x="1154854" y="454869"/>
                  </a:cubicBezTo>
                  <a:cubicBezTo>
                    <a:pt x="1207064" y="457940"/>
                    <a:pt x="1352940" y="588456"/>
                    <a:pt x="1363689" y="563888"/>
                  </a:cubicBezTo>
                  <a:cubicBezTo>
                    <a:pt x="1374438" y="539321"/>
                    <a:pt x="1199386" y="396521"/>
                    <a:pt x="1144106" y="312069"/>
                  </a:cubicBezTo>
                  <a:cubicBezTo>
                    <a:pt x="1087291" y="226083"/>
                    <a:pt x="1125680" y="204586"/>
                    <a:pt x="1148713" y="196909"/>
                  </a:cubicBezTo>
                  <a:cubicBezTo>
                    <a:pt x="1171746" y="189231"/>
                    <a:pt x="1405149" y="459476"/>
                    <a:pt x="1418968" y="444121"/>
                  </a:cubicBezTo>
                  <a:cubicBezTo>
                    <a:pt x="1432789" y="428766"/>
                    <a:pt x="1246988" y="103244"/>
                    <a:pt x="1256201" y="77141"/>
                  </a:cubicBezTo>
                  <a:cubicBezTo>
                    <a:pt x="1263878" y="51038"/>
                    <a:pt x="1311480" y="-2704"/>
                    <a:pt x="1392864" y="180018"/>
                  </a:cubicBezTo>
                  <a:cubicBezTo>
                    <a:pt x="1474248" y="362740"/>
                    <a:pt x="1603234" y="447192"/>
                    <a:pt x="1577130" y="295179"/>
                  </a:cubicBezTo>
                  <a:cubicBezTo>
                    <a:pt x="1554288" y="162168"/>
                    <a:pt x="1533798" y="11524"/>
                    <a:pt x="1574296" y="6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6320" tIns="48160" rIns="96320" bIns="48160" anchor="ctr"/>
            <a:lstStyle/>
            <a:p>
              <a:pPr defTabSz="96266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39393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64EC2FF5-9286-400E-9F34-CA814A5487C0}"/>
              </a:ext>
            </a:extLst>
          </p:cNvPr>
          <p:cNvGrpSpPr/>
          <p:nvPr/>
        </p:nvGrpSpPr>
        <p:grpSpPr>
          <a:xfrm>
            <a:off x="2328717" y="1840783"/>
            <a:ext cx="1576112" cy="3072982"/>
            <a:chOff x="2747069" y="1817878"/>
            <a:chExt cx="1576112" cy="3072982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4F0B90F1-AFD4-4DDA-BBF5-13AC0967638F}"/>
                </a:ext>
              </a:extLst>
            </p:cNvPr>
            <p:cNvSpPr txBox="1"/>
            <p:nvPr/>
          </p:nvSpPr>
          <p:spPr>
            <a:xfrm>
              <a:off x="3287621" y="2086391"/>
              <a:ext cx="553998" cy="268969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 defTabSz="457200"/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秋季人体的特点</a:t>
              </a:r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8FD75941-7FB4-4733-9415-BBB3A1E4C222}"/>
                </a:ext>
              </a:extLst>
            </p:cNvPr>
            <p:cNvGrpSpPr/>
            <p:nvPr/>
          </p:nvGrpSpPr>
          <p:grpSpPr>
            <a:xfrm>
              <a:off x="3780384" y="2131960"/>
              <a:ext cx="542797" cy="2758900"/>
              <a:chOff x="3667194" y="2131960"/>
              <a:chExt cx="542797" cy="2758900"/>
            </a:xfrm>
          </p:grpSpPr>
          <p:cxnSp>
            <p:nvCxnSpPr>
              <p:cNvPr id="14" name="直接连接符 13">
                <a:extLst>
                  <a:ext uri="{FF2B5EF4-FFF2-40B4-BE49-F238E27FC236}">
                    <a16:creationId xmlns:a16="http://schemas.microsoft.com/office/drawing/2014/main" xmlns="" id="{E9949872-0A35-41A3-87D9-960ED0AC6587}"/>
                  </a:ext>
                </a:extLst>
              </p:cNvPr>
              <p:cNvCxnSpPr>
                <a:cxnSpLocks/>
                <a:endCxn id="33" idx="5"/>
              </p:cNvCxnSpPr>
              <p:nvPr/>
            </p:nvCxnSpPr>
            <p:spPr>
              <a:xfrm>
                <a:off x="3936020" y="2131960"/>
                <a:ext cx="3365" cy="2143108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组合 30">
                <a:extLst>
                  <a:ext uri="{FF2B5EF4-FFF2-40B4-BE49-F238E27FC236}">
                    <a16:creationId xmlns:a16="http://schemas.microsoft.com/office/drawing/2014/main" xmlns="" id="{4D19C3DE-70DA-4A8D-B980-FBA77B183BD3}"/>
                  </a:ext>
                </a:extLst>
              </p:cNvPr>
              <p:cNvGrpSpPr/>
              <p:nvPr/>
            </p:nvGrpSpPr>
            <p:grpSpPr>
              <a:xfrm rot="16200000" flipV="1">
                <a:off x="3667012" y="4347881"/>
                <a:ext cx="543161" cy="542797"/>
                <a:chOff x="5843838" y="1479352"/>
                <a:chExt cx="543161" cy="542797"/>
              </a:xfrm>
            </p:grpSpPr>
            <p:cxnSp>
              <p:nvCxnSpPr>
                <p:cNvPr id="32" name="直接连接符 31">
                  <a:extLst>
                    <a:ext uri="{FF2B5EF4-FFF2-40B4-BE49-F238E27FC236}">
                      <a16:creationId xmlns:a16="http://schemas.microsoft.com/office/drawing/2014/main" xmlns="" id="{464FE397-E516-4784-8412-A2EC9C571C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03851" y="1479352"/>
                  <a:ext cx="0" cy="512481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任意多边形: 形状 32">
                  <a:extLst>
                    <a:ext uri="{FF2B5EF4-FFF2-40B4-BE49-F238E27FC236}">
                      <a16:creationId xmlns:a16="http://schemas.microsoft.com/office/drawing/2014/main" xmlns="" id="{1B979E22-CE34-4780-B97A-A269F4B817C6}"/>
                    </a:ext>
                  </a:extLst>
                </p:cNvPr>
                <p:cNvSpPr/>
                <p:nvPr/>
              </p:nvSpPr>
              <p:spPr>
                <a:xfrm rot="12592881">
                  <a:off x="5843838" y="1585640"/>
                  <a:ext cx="543161" cy="436509"/>
                </a:xfrm>
                <a:custGeom>
                  <a:avLst/>
                  <a:gdLst>
                    <a:gd name="connsiteX0" fmla="*/ 238104 w 510826"/>
                    <a:gd name="connsiteY0" fmla="*/ 0 h 410523"/>
                    <a:gd name="connsiteX1" fmla="*/ 221010 w 510826"/>
                    <a:gd name="connsiteY1" fmla="*/ 55067 h 410523"/>
                    <a:gd name="connsiteX2" fmla="*/ 215000 w 510826"/>
                    <a:gd name="connsiteY2" fmla="*/ 114688 h 410523"/>
                    <a:gd name="connsiteX3" fmla="*/ 451215 w 510826"/>
                    <a:gd name="connsiteY3" fmla="*/ 404514 h 410523"/>
                    <a:gd name="connsiteX4" fmla="*/ 510826 w 510826"/>
                    <a:gd name="connsiteY4" fmla="*/ 410523 h 410523"/>
                    <a:gd name="connsiteX5" fmla="*/ 0 w 510826"/>
                    <a:gd name="connsiteY5" fmla="*/ 410523 h 410523"/>
                    <a:gd name="connsiteX6" fmla="*/ 238104 w 510826"/>
                    <a:gd name="connsiteY6" fmla="*/ 0 h 410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0826" h="410523">
                      <a:moveTo>
                        <a:pt x="238104" y="0"/>
                      </a:moveTo>
                      <a:lnTo>
                        <a:pt x="221010" y="55067"/>
                      </a:lnTo>
                      <a:cubicBezTo>
                        <a:pt x="217070" y="74325"/>
                        <a:pt x="215000" y="94265"/>
                        <a:pt x="215000" y="114688"/>
                      </a:cubicBezTo>
                      <a:cubicBezTo>
                        <a:pt x="215000" y="257651"/>
                        <a:pt x="316407" y="376928"/>
                        <a:pt x="451215" y="404514"/>
                      </a:cubicBezTo>
                      <a:lnTo>
                        <a:pt x="510826" y="410523"/>
                      </a:lnTo>
                      <a:lnTo>
                        <a:pt x="0" y="410523"/>
                      </a:lnTo>
                      <a:lnTo>
                        <a:pt x="238104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DC8A2CF3-18F6-4DDE-B042-B267981C0182}"/>
                </a:ext>
              </a:extLst>
            </p:cNvPr>
            <p:cNvGrpSpPr/>
            <p:nvPr/>
          </p:nvGrpSpPr>
          <p:grpSpPr>
            <a:xfrm>
              <a:off x="2747069" y="1817878"/>
              <a:ext cx="542797" cy="2682676"/>
              <a:chOff x="2747069" y="1817878"/>
              <a:chExt cx="542797" cy="2682676"/>
            </a:xfrm>
          </p:grpSpPr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xmlns="" id="{C111722C-4F62-48A0-A6C4-FFD1C961F2B4}"/>
                  </a:ext>
                </a:extLst>
              </p:cNvPr>
              <p:cNvGrpSpPr/>
              <p:nvPr/>
            </p:nvGrpSpPr>
            <p:grpSpPr>
              <a:xfrm rot="5400000">
                <a:off x="2746887" y="1818060"/>
                <a:ext cx="543161" cy="542797"/>
                <a:chOff x="5843838" y="1479352"/>
                <a:chExt cx="543161" cy="542797"/>
              </a:xfrm>
            </p:grpSpPr>
            <p:cxnSp>
              <p:nvCxnSpPr>
                <p:cNvPr id="29" name="直接连接符 28">
                  <a:extLst>
                    <a:ext uri="{FF2B5EF4-FFF2-40B4-BE49-F238E27FC236}">
                      <a16:creationId xmlns:a16="http://schemas.microsoft.com/office/drawing/2014/main" xmlns="" id="{32C3D2B4-D07F-4341-8469-03FCCDD02E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03851" y="1479352"/>
                  <a:ext cx="0" cy="512481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任意多边形: 形状 29">
                  <a:extLst>
                    <a:ext uri="{FF2B5EF4-FFF2-40B4-BE49-F238E27FC236}">
                      <a16:creationId xmlns:a16="http://schemas.microsoft.com/office/drawing/2014/main" xmlns="" id="{3E7251E8-F53D-4C11-9F2E-02695832D00F}"/>
                    </a:ext>
                  </a:extLst>
                </p:cNvPr>
                <p:cNvSpPr/>
                <p:nvPr/>
              </p:nvSpPr>
              <p:spPr>
                <a:xfrm rot="12592881">
                  <a:off x="5843838" y="1585640"/>
                  <a:ext cx="543161" cy="436509"/>
                </a:xfrm>
                <a:custGeom>
                  <a:avLst/>
                  <a:gdLst>
                    <a:gd name="connsiteX0" fmla="*/ 238104 w 510826"/>
                    <a:gd name="connsiteY0" fmla="*/ 0 h 410523"/>
                    <a:gd name="connsiteX1" fmla="*/ 221010 w 510826"/>
                    <a:gd name="connsiteY1" fmla="*/ 55067 h 410523"/>
                    <a:gd name="connsiteX2" fmla="*/ 215000 w 510826"/>
                    <a:gd name="connsiteY2" fmla="*/ 114688 h 410523"/>
                    <a:gd name="connsiteX3" fmla="*/ 451215 w 510826"/>
                    <a:gd name="connsiteY3" fmla="*/ 404514 h 410523"/>
                    <a:gd name="connsiteX4" fmla="*/ 510826 w 510826"/>
                    <a:gd name="connsiteY4" fmla="*/ 410523 h 410523"/>
                    <a:gd name="connsiteX5" fmla="*/ 0 w 510826"/>
                    <a:gd name="connsiteY5" fmla="*/ 410523 h 410523"/>
                    <a:gd name="connsiteX6" fmla="*/ 238104 w 510826"/>
                    <a:gd name="connsiteY6" fmla="*/ 0 h 410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0826" h="410523">
                      <a:moveTo>
                        <a:pt x="238104" y="0"/>
                      </a:moveTo>
                      <a:lnTo>
                        <a:pt x="221010" y="55067"/>
                      </a:lnTo>
                      <a:cubicBezTo>
                        <a:pt x="217070" y="74325"/>
                        <a:pt x="215000" y="94265"/>
                        <a:pt x="215000" y="114688"/>
                      </a:cubicBezTo>
                      <a:cubicBezTo>
                        <a:pt x="215000" y="257651"/>
                        <a:pt x="316407" y="376928"/>
                        <a:pt x="451215" y="404514"/>
                      </a:cubicBezTo>
                      <a:lnTo>
                        <a:pt x="510826" y="410523"/>
                      </a:lnTo>
                      <a:lnTo>
                        <a:pt x="0" y="410523"/>
                      </a:lnTo>
                      <a:lnTo>
                        <a:pt x="238104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5" name="直接连接符 34">
                <a:extLst>
                  <a:ext uri="{FF2B5EF4-FFF2-40B4-BE49-F238E27FC236}">
                    <a16:creationId xmlns:a16="http://schemas.microsoft.com/office/drawing/2014/main" xmlns="" id="{5F37E37F-20A1-4784-A6ED-53D04DAA2A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14763" y="2357446"/>
                <a:ext cx="3365" cy="2143108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922CB22A-1EE5-4D52-BEA8-BE2FFA8D90E7}"/>
              </a:ext>
            </a:extLst>
          </p:cNvPr>
          <p:cNvGrpSpPr/>
          <p:nvPr/>
        </p:nvGrpSpPr>
        <p:grpSpPr>
          <a:xfrm>
            <a:off x="5451946" y="3827368"/>
            <a:ext cx="3977237" cy="1943241"/>
            <a:chOff x="5911181" y="3880128"/>
            <a:chExt cx="3977237" cy="1943241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87041EC5-5950-46AE-9411-7255AEDE532F}"/>
                </a:ext>
              </a:extLst>
            </p:cNvPr>
            <p:cNvGrpSpPr/>
            <p:nvPr/>
          </p:nvGrpSpPr>
          <p:grpSpPr>
            <a:xfrm>
              <a:off x="6010433" y="4006849"/>
              <a:ext cx="3877985" cy="1816520"/>
              <a:chOff x="7203746" y="4233678"/>
              <a:chExt cx="3877985" cy="1816520"/>
            </a:xfrm>
          </p:grpSpPr>
          <p:sp>
            <p:nvSpPr>
              <p:cNvPr id="11" name="PA-文本框 10">
                <a:extLst>
                  <a:ext uri="{FF2B5EF4-FFF2-40B4-BE49-F238E27FC236}">
                    <a16:creationId xmlns:a16="http://schemas.microsoft.com/office/drawing/2014/main" xmlns="" id="{EC4287BE-5131-44FB-AB88-6F0D2A89EC2F}"/>
                  </a:ext>
                </a:extLst>
              </p:cNvPr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7394691" y="4233678"/>
                <a:ext cx="235084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defTabSz="457200">
                  <a:defRPr sz="2000">
                    <a:solidFill>
                      <a:prstClr val="black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defRPr>
                </a:lvl1pPr>
              </a:lstStyle>
              <a:p>
                <a:r>
                  <a:rPr lang="zh-CN" altLang="en-US" dirty="0">
                    <a:latin typeface="+mn-lt"/>
                    <a:ea typeface="+mn-ea"/>
                    <a:cs typeface="+mn-ea"/>
                    <a:sym typeface="+mn-lt"/>
                  </a:rPr>
                  <a:t>秋季养生原则</a:t>
                </a:r>
              </a:p>
            </p:txBody>
          </p:sp>
          <p:sp>
            <p:nvSpPr>
              <p:cNvPr id="12" name="PA-文本框 11">
                <a:extLst>
                  <a:ext uri="{FF2B5EF4-FFF2-40B4-BE49-F238E27FC236}">
                    <a16:creationId xmlns:a16="http://schemas.microsoft.com/office/drawing/2014/main" xmlns="" id="{1EB6C4F5-8B49-4069-88EB-35F75D0BE881}"/>
                  </a:ext>
                </a:extLst>
              </p:cNvPr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7203746" y="4532218"/>
                <a:ext cx="3877985" cy="151798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defTabSz="457200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prstClr val="black"/>
                    </a:solidFill>
                    <a:cs typeface="+mn-ea"/>
                    <a:sym typeface="+mn-lt"/>
                  </a:rPr>
                  <a:t>秋天养生的重要原则</a:t>
                </a:r>
                <a:r>
                  <a:rPr lang="en-US" altLang="zh-CN" sz="1600" dirty="0">
                    <a:solidFill>
                      <a:prstClr val="black"/>
                    </a:solidFill>
                    <a:cs typeface="+mn-ea"/>
                    <a:sym typeface="+mn-lt"/>
                  </a:rPr>
                  <a:t>--</a:t>
                </a:r>
                <a:r>
                  <a:rPr lang="zh-CN" altLang="en-US" sz="1600" dirty="0">
                    <a:solidFill>
                      <a:prstClr val="black"/>
                    </a:solidFill>
                    <a:cs typeface="+mn-ea"/>
                    <a:sym typeface="+mn-lt"/>
                  </a:rPr>
                  <a:t>防止燥邪对人的伤害，这样才能养护好体内的阴气 。</a:t>
                </a:r>
                <a:endParaRPr lang="en-US" altLang="zh-CN" sz="1600" dirty="0">
                  <a:solidFill>
                    <a:prstClr val="black"/>
                  </a:solidFill>
                  <a:cs typeface="+mn-ea"/>
                  <a:sym typeface="+mn-lt"/>
                </a:endParaRPr>
              </a:p>
              <a:p>
                <a:pPr defTabSz="457200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prstClr val="black"/>
                    </a:solidFill>
                    <a:cs typeface="+mn-ea"/>
                    <a:sym typeface="+mn-lt"/>
                  </a:rPr>
                  <a:t>秋季养生原则：生津润燥，以益肺养阴。</a:t>
                </a:r>
              </a:p>
              <a:p>
                <a:pPr defTabSz="457200">
                  <a:lnSpc>
                    <a:spcPct val="200000"/>
                  </a:lnSpc>
                </a:pPr>
                <a:endParaRPr lang="zh-CN" altLang="en-US" sz="1200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xmlns="" id="{3818FE39-7584-4C57-889A-E5FE42E57680}"/>
                </a:ext>
              </a:extLst>
            </p:cNvPr>
            <p:cNvSpPr/>
            <p:nvPr/>
          </p:nvSpPr>
          <p:spPr bwMode="auto">
            <a:xfrm>
              <a:off x="5911181" y="3880128"/>
              <a:ext cx="507221" cy="478923"/>
            </a:xfrm>
            <a:custGeom>
              <a:avLst/>
              <a:gdLst>
                <a:gd name="T0" fmla="*/ 2147483647 w 1261"/>
                <a:gd name="T1" fmla="*/ 2147483647 h 1191"/>
                <a:gd name="T2" fmla="*/ 2147483647 w 1261"/>
                <a:gd name="T3" fmla="*/ 0 h 1191"/>
                <a:gd name="T4" fmla="*/ 2147483647 w 1261"/>
                <a:gd name="T5" fmla="*/ 2147483647 h 1191"/>
                <a:gd name="T6" fmla="*/ 2147483647 w 1261"/>
                <a:gd name="T7" fmla="*/ 2147483647 h 1191"/>
                <a:gd name="T8" fmla="*/ 2147483647 w 1261"/>
                <a:gd name="T9" fmla="*/ 2147483647 h 11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1" h="1191">
                  <a:moveTo>
                    <a:pt x="388" y="1185"/>
                  </a:moveTo>
                  <a:cubicBezTo>
                    <a:pt x="388" y="1185"/>
                    <a:pt x="0" y="614"/>
                    <a:pt x="659" y="0"/>
                  </a:cubicBezTo>
                  <a:cubicBezTo>
                    <a:pt x="659" y="0"/>
                    <a:pt x="1261" y="709"/>
                    <a:pt x="490" y="1191"/>
                  </a:cubicBezTo>
                  <a:cubicBezTo>
                    <a:pt x="490" y="1191"/>
                    <a:pt x="508" y="734"/>
                    <a:pt x="595" y="547"/>
                  </a:cubicBezTo>
                  <a:cubicBezTo>
                    <a:pt x="595" y="547"/>
                    <a:pt x="363" y="953"/>
                    <a:pt x="388" y="1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96320" tIns="48160" rIns="96320" bIns="48160"/>
            <a:lstStyle/>
            <a:p>
              <a:pPr defTabSz="96266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39393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4E01D9E-2406-4FA6-AD88-4E9A17BDCC9D}"/>
              </a:ext>
            </a:extLst>
          </p:cNvPr>
          <p:cNvGrpSpPr/>
          <p:nvPr/>
        </p:nvGrpSpPr>
        <p:grpSpPr>
          <a:xfrm>
            <a:off x="5426702" y="1562884"/>
            <a:ext cx="4371813" cy="1884239"/>
            <a:chOff x="5885937" y="1615644"/>
            <a:chExt cx="4371813" cy="1884239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05869CD9-E4BA-4A55-B69D-12109E684A36}"/>
                </a:ext>
              </a:extLst>
            </p:cNvPr>
            <p:cNvGrpSpPr/>
            <p:nvPr/>
          </p:nvGrpSpPr>
          <p:grpSpPr>
            <a:xfrm>
              <a:off x="6010433" y="1648137"/>
              <a:ext cx="4247317" cy="1851746"/>
              <a:chOff x="6584591" y="1577254"/>
              <a:chExt cx="4247317" cy="1851746"/>
            </a:xfrm>
          </p:grpSpPr>
          <p:sp>
            <p:nvSpPr>
              <p:cNvPr id="8" name="PA-文本框 7">
                <a:extLst>
                  <a:ext uri="{FF2B5EF4-FFF2-40B4-BE49-F238E27FC236}">
                    <a16:creationId xmlns:a16="http://schemas.microsoft.com/office/drawing/2014/main" xmlns="" id="{D3F9A5EF-BE85-4EE2-B758-4C5B485E152B}"/>
                  </a:ext>
                </a:extLst>
              </p:cNvPr>
              <p:cNvSpPr txBox="1"/>
              <p:nvPr>
                <p:custDataLst>
                  <p:tags r:id="rId1"/>
                </p:custDataLst>
              </p:nvPr>
            </p:nvSpPr>
            <p:spPr>
              <a:xfrm>
                <a:off x="6811203" y="1577254"/>
                <a:ext cx="235084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zh-CN" altLang="en-US" sz="2000" dirty="0">
                    <a:solidFill>
                      <a:prstClr val="black"/>
                    </a:solidFill>
                    <a:cs typeface="+mn-ea"/>
                    <a:sym typeface="+mn-lt"/>
                  </a:rPr>
                  <a:t>秋季人体特点</a:t>
                </a:r>
              </a:p>
            </p:txBody>
          </p:sp>
          <p:sp>
            <p:nvSpPr>
              <p:cNvPr id="9" name="PA-文本框 8">
                <a:extLst>
                  <a:ext uri="{FF2B5EF4-FFF2-40B4-BE49-F238E27FC236}">
                    <a16:creationId xmlns:a16="http://schemas.microsoft.com/office/drawing/2014/main" xmlns="" id="{371BEE40-8D6C-454B-B7DF-6BAC8BDB7A66}"/>
                  </a:ext>
                </a:extLst>
              </p:cNvPr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6584591" y="1898709"/>
                <a:ext cx="4247317" cy="153029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defTabSz="457200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prstClr val="black"/>
                    </a:solidFill>
                    <a:cs typeface="+mn-ea"/>
                    <a:sym typeface="+mn-lt"/>
                  </a:rPr>
                  <a:t>中医学认为，燥为秋季的主气，称为“秋燥”。其气清肃，其性干燥。燥邪伤人，易伤人体津液，肺为娇脏，性喜润而恶燥，燥邪犯肺，最易伤其阴液。 </a:t>
                </a:r>
              </a:p>
            </p:txBody>
          </p:sp>
        </p:grpSp>
        <p:sp>
          <p:nvSpPr>
            <p:cNvPr id="42" name="Freeform 19">
              <a:extLst>
                <a:ext uri="{FF2B5EF4-FFF2-40B4-BE49-F238E27FC236}">
                  <a16:creationId xmlns:a16="http://schemas.microsoft.com/office/drawing/2014/main" xmlns="" id="{D8500849-9F55-4FA9-B47F-252518B9CF48}"/>
                </a:ext>
              </a:extLst>
            </p:cNvPr>
            <p:cNvSpPr/>
            <p:nvPr/>
          </p:nvSpPr>
          <p:spPr bwMode="auto">
            <a:xfrm>
              <a:off x="5885937" y="1615644"/>
              <a:ext cx="507221" cy="478923"/>
            </a:xfrm>
            <a:custGeom>
              <a:avLst/>
              <a:gdLst>
                <a:gd name="T0" fmla="*/ 2147483647 w 1261"/>
                <a:gd name="T1" fmla="*/ 2147483647 h 1191"/>
                <a:gd name="T2" fmla="*/ 2147483647 w 1261"/>
                <a:gd name="T3" fmla="*/ 0 h 1191"/>
                <a:gd name="T4" fmla="*/ 2147483647 w 1261"/>
                <a:gd name="T5" fmla="*/ 2147483647 h 1191"/>
                <a:gd name="T6" fmla="*/ 2147483647 w 1261"/>
                <a:gd name="T7" fmla="*/ 2147483647 h 1191"/>
                <a:gd name="T8" fmla="*/ 2147483647 w 1261"/>
                <a:gd name="T9" fmla="*/ 2147483647 h 11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1" h="1191">
                  <a:moveTo>
                    <a:pt x="388" y="1185"/>
                  </a:moveTo>
                  <a:cubicBezTo>
                    <a:pt x="388" y="1185"/>
                    <a:pt x="0" y="614"/>
                    <a:pt x="659" y="0"/>
                  </a:cubicBezTo>
                  <a:cubicBezTo>
                    <a:pt x="659" y="0"/>
                    <a:pt x="1261" y="709"/>
                    <a:pt x="490" y="1191"/>
                  </a:cubicBezTo>
                  <a:cubicBezTo>
                    <a:pt x="490" y="1191"/>
                    <a:pt x="508" y="734"/>
                    <a:pt x="595" y="547"/>
                  </a:cubicBezTo>
                  <a:cubicBezTo>
                    <a:pt x="595" y="547"/>
                    <a:pt x="363" y="953"/>
                    <a:pt x="388" y="1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96320" tIns="48160" rIns="96320" bIns="48160"/>
            <a:lstStyle/>
            <a:p>
              <a:pPr defTabSz="96266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39393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88071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4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6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238"/>
  <p:tag name="KSO_WM_UNIT_TYPE" val="l_h_f"/>
  <p:tag name="KSO_WM_UNIT_INDEX" val="1_1_1"/>
  <p:tag name="KSO_WM_UNIT_ID" val="259*l_h_f*1_1_1"/>
  <p:tag name="KSO_WM_UNIT_CLEAR" val="1"/>
  <p:tag name="KSO_WM_UNIT_LAYERLEVEL" val="1_1_1"/>
  <p:tag name="KSO_WM_UNIT_VALUE" val="3"/>
  <p:tag name="KSO_WM_UNIT_HIGHLIGHT" val="0"/>
  <p:tag name="KSO_WM_UNIT_COMPATIBLE" val="0"/>
  <p:tag name="KSO_WM_UNIT_PRESET_TEXT" val="LOREM"/>
  <p:tag name="KSO_WM_BEAUTIFY_FLAG" val="#wm#"/>
  <p:tag name="KSO_WM_DIAGRAM_GROUP_CODE" val="l1-1"/>
  <p:tag name="PA" val="v5.2.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238"/>
  <p:tag name="KSO_WM_UNIT_TYPE" val="l_i"/>
  <p:tag name="KSO_WM_UNIT_INDEX" val="1_15"/>
  <p:tag name="KSO_WM_UNIT_ID" val="259*l_i*1_15"/>
  <p:tag name="KSO_WM_UNIT_CLEAR" val="1"/>
  <p:tag name="KSO_WM_UNIT_LAYERLEVEL" val="1_1"/>
  <p:tag name="KSO_WM_BEAUTIFY_FLAG" val="#wm#"/>
  <p:tag name="KSO_WM_DIAGRAM_GROUP_CODE" val="l1-1"/>
  <p:tag name="PA" val="v5.2.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238"/>
  <p:tag name="KSO_WM_UNIT_TYPE" val="l_h_f"/>
  <p:tag name="KSO_WM_UNIT_INDEX" val="1_1_1"/>
  <p:tag name="KSO_WM_UNIT_ID" val="259*l_h_f*1_1_1"/>
  <p:tag name="KSO_WM_UNIT_CLEAR" val="1"/>
  <p:tag name="KSO_WM_UNIT_LAYERLEVEL" val="1_1_1"/>
  <p:tag name="KSO_WM_UNIT_VALUE" val="3"/>
  <p:tag name="KSO_WM_UNIT_HIGHLIGHT" val="0"/>
  <p:tag name="KSO_WM_UNIT_COMPATIBLE" val="0"/>
  <p:tag name="KSO_WM_UNIT_PRESET_TEXT" val="LOREM"/>
  <p:tag name="KSO_WM_BEAUTIFY_FLAG" val="#wm#"/>
  <p:tag name="KSO_WM_DIAGRAM_GROUP_CODE" val="l1-1"/>
  <p:tag name="PA" val="v5.2.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238"/>
  <p:tag name="KSO_WM_UNIT_TYPE" val="l_i"/>
  <p:tag name="KSO_WM_UNIT_INDEX" val="1_15"/>
  <p:tag name="KSO_WM_UNIT_ID" val="259*l_i*1_15"/>
  <p:tag name="KSO_WM_UNIT_CLEAR" val="1"/>
  <p:tag name="KSO_WM_UNIT_LAYERLEVEL" val="1_1"/>
  <p:tag name="KSO_WM_BEAUTIFY_FLAG" val="#wm#"/>
  <p:tag name="KSO_WM_DIAGRAM_GROUP_CODE" val="l1-1"/>
  <p:tag name="PA" val="v5.2.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238"/>
  <p:tag name="KSO_WM_UNIT_TYPE" val="l_h_f"/>
  <p:tag name="KSO_WM_UNIT_INDEX" val="1_1_1"/>
  <p:tag name="KSO_WM_UNIT_ID" val="259*l_h_f*1_1_1"/>
  <p:tag name="KSO_WM_UNIT_CLEAR" val="1"/>
  <p:tag name="KSO_WM_UNIT_LAYERLEVEL" val="1_1_1"/>
  <p:tag name="KSO_WM_UNIT_VALUE" val="3"/>
  <p:tag name="KSO_WM_UNIT_HIGHLIGHT" val="0"/>
  <p:tag name="KSO_WM_UNIT_COMPATIBLE" val="0"/>
  <p:tag name="KSO_WM_UNIT_PRESET_TEXT" val="LOREM"/>
  <p:tag name="KSO_WM_BEAUTIFY_FLAG" val="#wm#"/>
  <p:tag name="KSO_WM_DIAGRAM_GROUP_CODE" val="l1-1"/>
  <p:tag name="PA" val="v5.2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238"/>
  <p:tag name="KSO_WM_UNIT_TYPE" val="l_i"/>
  <p:tag name="KSO_WM_UNIT_INDEX" val="1_15"/>
  <p:tag name="KSO_WM_UNIT_ID" val="259*l_i*1_15"/>
  <p:tag name="KSO_WM_UNIT_CLEAR" val="1"/>
  <p:tag name="KSO_WM_UNIT_LAYERLEVEL" val="1_1"/>
  <p:tag name="KSO_WM_BEAUTIFY_FLAG" val="#wm#"/>
  <p:tag name="KSO_WM_DIAGRAM_GROUP_CODE" val="l1-1"/>
  <p:tag name="PA" val="v5.2.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3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6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4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6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6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4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4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49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reqzj1o">
      <a:majorFont>
        <a:latin typeface="Adobe Arabic" panose="020F0302020204030204"/>
        <a:ea typeface="微软雅黑"/>
        <a:cs typeface=""/>
      </a:majorFont>
      <a:minorFont>
        <a:latin typeface="Adobe Arabic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1783</TotalTime>
  <Words>2149</Words>
  <Application>Microsoft Office PowerPoint</Application>
  <PresentationFormat>宽屏</PresentationFormat>
  <Paragraphs>138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Meiryo</vt:lpstr>
      <vt:lpstr>等线</vt:lpstr>
      <vt:lpstr>宋体</vt:lpstr>
      <vt:lpstr>微软雅黑</vt:lpstr>
      <vt:lpstr>Adobe Arabic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92</cp:revision>
  <dcterms:created xsi:type="dcterms:W3CDTF">2020-07-27T13:44:39Z</dcterms:created>
  <dcterms:modified xsi:type="dcterms:W3CDTF">2021-01-18T16:21:20Z</dcterms:modified>
</cp:coreProperties>
</file>