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</p:sldMasterIdLst>
  <p:notesMasterIdLst>
    <p:notesMasterId r:id="rId24"/>
  </p:notesMasterIdLst>
  <p:sldIdLst>
    <p:sldId id="9749" r:id="rId3"/>
    <p:sldId id="9751" r:id="rId4"/>
    <p:sldId id="9753" r:id="rId5"/>
    <p:sldId id="265" r:id="rId6"/>
    <p:sldId id="266" r:id="rId7"/>
    <p:sldId id="267" r:id="rId8"/>
    <p:sldId id="269" r:id="rId9"/>
    <p:sldId id="304" r:id="rId10"/>
    <p:sldId id="305" r:id="rId11"/>
    <p:sldId id="275" r:id="rId12"/>
    <p:sldId id="9752" r:id="rId13"/>
    <p:sldId id="277" r:id="rId14"/>
    <p:sldId id="278" r:id="rId15"/>
    <p:sldId id="281" r:id="rId16"/>
    <p:sldId id="288" r:id="rId17"/>
    <p:sldId id="314" r:id="rId18"/>
    <p:sldId id="298" r:id="rId19"/>
    <p:sldId id="316" r:id="rId20"/>
    <p:sldId id="317" r:id="rId21"/>
    <p:sldId id="9754" r:id="rId22"/>
    <p:sldId id="9755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8" userDrawn="1">
          <p15:clr>
            <a:srgbClr val="A4A3A4"/>
          </p15:clr>
        </p15:guide>
        <p15:guide id="2" pos="619" userDrawn="1">
          <p15:clr>
            <a:srgbClr val="A4A3A4"/>
          </p15:clr>
        </p15:guide>
        <p15:guide id="3" pos="6766" userDrawn="1">
          <p15:clr>
            <a:srgbClr val="A4A3A4"/>
          </p15:clr>
        </p15:guide>
        <p15:guide id="4" pos="105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465E"/>
    <a:srgbClr val="0070C0"/>
    <a:srgbClr val="F5CB1D"/>
    <a:srgbClr val="78BBFB"/>
    <a:srgbClr val="00A3FF"/>
    <a:srgbClr val="C00000"/>
    <a:srgbClr val="FEC000"/>
    <a:srgbClr val="0A0A0A"/>
    <a:srgbClr val="AEAEAE"/>
    <a:srgbClr val="393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8" y="114"/>
      </p:cViewPr>
      <p:guideLst>
        <p:guide orient="horz" pos="618"/>
        <p:guide pos="619"/>
        <p:guide pos="6766"/>
        <p:guide pos="105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91" d="100"/>
        <a:sy n="19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170C9-80A2-4062-B4FA-ADF8ECE941F9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AF8AA-BF9C-449B-897D-7BAD2E6998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220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4781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6401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43810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3448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6101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54629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8071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2462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272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478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4756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211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642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284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6967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889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035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AF8AA-BF9C-449B-897D-7BAD2E69985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504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1421-232F-45F9-8974-78E48B232568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8828-8B76-48AD-9951-30C302B2DE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284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83C71CE-AA55-45EF-9B4E-EADE70DFEA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D1A9FB10-4D7E-40C5-9E53-BA513A6EA290}"/>
              </a:ext>
            </a:extLst>
          </p:cNvPr>
          <p:cNvSpPr/>
          <p:nvPr userDrawn="1"/>
        </p:nvSpPr>
        <p:spPr>
          <a:xfrm>
            <a:off x="428978" y="760288"/>
            <a:ext cx="11172471" cy="493848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图片包含 游戏机, 摩托车, 汽车&#10;&#10;描述已自动生成">
            <a:extLst>
              <a:ext uri="{FF2B5EF4-FFF2-40B4-BE49-F238E27FC236}">
                <a16:creationId xmlns:a16="http://schemas.microsoft.com/office/drawing/2014/main" xmlns="" id="{8DD13045-9809-4403-8815-B2847611A2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43749" r="17396" b="10932"/>
          <a:stretch/>
        </p:blipFill>
        <p:spPr>
          <a:xfrm>
            <a:off x="8843058" y="5088582"/>
            <a:ext cx="3522563" cy="176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7081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1421-232F-45F9-8974-78E48B232568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8828-8B76-48AD-9951-30C302B2DE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44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1421-232F-45F9-8974-78E48B232568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8828-8B76-48AD-9951-30C302B2DE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3687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1421-232F-45F9-8974-78E48B232568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8828-8B76-48AD-9951-30C302B2DE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649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1421-232F-45F9-8974-78E48B232568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8828-8B76-48AD-9951-30C302B2DE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7592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158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1353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8147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50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96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1421-232F-45F9-8974-78E48B232568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8828-8B76-48AD-9951-30C302B2DE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0445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6955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4217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312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4402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157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6761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594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1421-232F-45F9-8974-78E48B232568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8828-8B76-48AD-9951-30C302B2DE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925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1421-232F-45F9-8974-78E48B232568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8828-8B76-48AD-9951-30C302B2DE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135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1421-232F-45F9-8974-78E48B232568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8828-8B76-48AD-9951-30C302B2DE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5162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D1421-232F-45F9-8974-78E48B232568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58828-8B76-48AD-9951-30C302B2DE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0609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83C71CE-AA55-45EF-9B4E-EADE70DFEA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D1A9FB10-4D7E-40C5-9E53-BA513A6EA290}"/>
              </a:ext>
            </a:extLst>
          </p:cNvPr>
          <p:cNvSpPr/>
          <p:nvPr userDrawn="1"/>
        </p:nvSpPr>
        <p:spPr>
          <a:xfrm>
            <a:off x="428978" y="760288"/>
            <a:ext cx="11172471" cy="493848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 descr="图片包含 游戏机, 摩托车, 汽车&#10;&#10;描述已自动生成">
            <a:extLst>
              <a:ext uri="{FF2B5EF4-FFF2-40B4-BE49-F238E27FC236}">
                <a16:creationId xmlns:a16="http://schemas.microsoft.com/office/drawing/2014/main" xmlns="" id="{5F350BC4-30ED-4FA4-BCF1-E8CD33942C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43749" r="17396" b="10932"/>
          <a:stretch/>
        </p:blipFill>
        <p:spPr>
          <a:xfrm>
            <a:off x="8843058" y="5088582"/>
            <a:ext cx="3522563" cy="176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5584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83C71CE-AA55-45EF-9B4E-EADE70DFEA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D1A9FB10-4D7E-40C5-9E53-BA513A6EA290}"/>
              </a:ext>
            </a:extLst>
          </p:cNvPr>
          <p:cNvSpPr/>
          <p:nvPr userDrawn="1"/>
        </p:nvSpPr>
        <p:spPr>
          <a:xfrm>
            <a:off x="428978" y="760288"/>
            <a:ext cx="11172471" cy="493848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图片包含 游戏机, 摩托车, 汽车&#10;&#10;描述已自动生成">
            <a:extLst>
              <a:ext uri="{FF2B5EF4-FFF2-40B4-BE49-F238E27FC236}">
                <a16:creationId xmlns:a16="http://schemas.microsoft.com/office/drawing/2014/main" xmlns="" id="{1AC3AC1A-76A1-47C1-A968-F98DD0D91FC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43749" r="17396" b="10932"/>
          <a:stretch/>
        </p:blipFill>
        <p:spPr>
          <a:xfrm>
            <a:off x="8843058" y="5088582"/>
            <a:ext cx="3522563" cy="176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864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183C71CE-AA55-45EF-9B4E-EADE70DFEA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11" name="矩形: 圆角 10">
            <a:extLst>
              <a:ext uri="{FF2B5EF4-FFF2-40B4-BE49-F238E27FC236}">
                <a16:creationId xmlns:a16="http://schemas.microsoft.com/office/drawing/2014/main" xmlns="" id="{D1A9FB10-4D7E-40C5-9E53-BA513A6EA290}"/>
              </a:ext>
            </a:extLst>
          </p:cNvPr>
          <p:cNvSpPr/>
          <p:nvPr userDrawn="1"/>
        </p:nvSpPr>
        <p:spPr>
          <a:xfrm>
            <a:off x="428978" y="760288"/>
            <a:ext cx="11172471" cy="493848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图片包含 游戏机, 摩托车, 汽车&#10;&#10;描述已自动生成">
            <a:extLst>
              <a:ext uri="{FF2B5EF4-FFF2-40B4-BE49-F238E27FC236}">
                <a16:creationId xmlns:a16="http://schemas.microsoft.com/office/drawing/2014/main" xmlns="" id="{1C2D3803-20FF-4AF3-BF8C-F5425BF885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43749" r="17396" b="10932"/>
          <a:stretch/>
        </p:blipFill>
        <p:spPr>
          <a:xfrm>
            <a:off x="8843058" y="5088582"/>
            <a:ext cx="3522563" cy="176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451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D1421-232F-45F9-8974-78E48B232568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58828-8B76-48AD-9951-30C302B2DE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11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3" r:id="rId8"/>
    <p:sldLayoutId id="2147483674" r:id="rId9"/>
    <p:sldLayoutId id="2147483675" r:id="rId10"/>
    <p:sldLayoutId id="2147483668" r:id="rId11"/>
    <p:sldLayoutId id="2147483669" r:id="rId12"/>
    <p:sldLayoutId id="2147483670" r:id="rId13"/>
    <p:sldLayoutId id="2147483671" r:id="rId14"/>
    <p:sldLayoutId id="2147483672" r:id="rId15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663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D975A1FC-9C1B-4CEC-A44D-F891C0D5AF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791200"/>
          </a:xfrm>
          <a:prstGeom prst="rect">
            <a:avLst/>
          </a:prstGeom>
        </p:spPr>
      </p:pic>
      <p:pic>
        <p:nvPicPr>
          <p:cNvPr id="25" name="图片 24" descr="图片包含 游戏机, 摩托车, 汽车&#10;&#10;描述已自动生成">
            <a:extLst>
              <a:ext uri="{FF2B5EF4-FFF2-40B4-BE49-F238E27FC236}">
                <a16:creationId xmlns:a16="http://schemas.microsoft.com/office/drawing/2014/main" xmlns="" id="{2C9E32D3-B8FE-4616-9DB4-3E78960E84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43749" r="17396" b="10932"/>
          <a:stretch/>
        </p:blipFill>
        <p:spPr>
          <a:xfrm>
            <a:off x="4177859" y="2719552"/>
            <a:ext cx="6115050" cy="3071648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82E27B51-7801-4717-B295-808A05395890}"/>
              </a:ext>
            </a:extLst>
          </p:cNvPr>
          <p:cNvGrpSpPr/>
          <p:nvPr/>
        </p:nvGrpSpPr>
        <p:grpSpPr>
          <a:xfrm>
            <a:off x="608277" y="6181224"/>
            <a:ext cx="4317807" cy="426818"/>
            <a:chOff x="6493507" y="4076679"/>
            <a:chExt cx="4317807" cy="365008"/>
          </a:xfrm>
          <a:solidFill>
            <a:schemeClr val="bg1"/>
          </a:solidFill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E618AF97-12B0-4B15-971B-6F560D3D9F2F}"/>
                </a:ext>
              </a:extLst>
            </p:cNvPr>
            <p:cNvSpPr txBox="1"/>
            <p:nvPr/>
          </p:nvSpPr>
          <p:spPr>
            <a:xfrm>
              <a:off x="6493507" y="4076679"/>
              <a:ext cx="1357958" cy="315847"/>
            </a:xfrm>
            <a:prstGeom prst="rect">
              <a:avLst/>
            </a:prstGeom>
            <a:solidFill>
              <a:srgbClr val="76B9FB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乘车礼仪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AD8D82-BB32-4B4D-B77B-53E36C8B4CA2}"/>
                </a:ext>
              </a:extLst>
            </p:cNvPr>
            <p:cNvSpPr txBox="1"/>
            <p:nvPr/>
          </p:nvSpPr>
          <p:spPr>
            <a:xfrm>
              <a:off x="9703318" y="4079414"/>
              <a:ext cx="1107996" cy="315847"/>
            </a:xfrm>
            <a:prstGeom prst="rect">
              <a:avLst/>
            </a:prstGeom>
            <a:solidFill>
              <a:srgbClr val="76B9FB"/>
            </a:solidFill>
            <a:ln w="285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</a:defRPr>
              </a:lvl1pPr>
            </a:lstStyle>
            <a:p>
              <a:r>
                <a:rPr lang="zh-CN" altLang="en-US" b="1" dirty="0">
                  <a:cs typeface="+mn-ea"/>
                  <a:sym typeface="+mn-lt"/>
                </a:rPr>
                <a:t>商务礼仪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565235B0-E193-4E2A-B85E-02B18F9FC5E8}"/>
                </a:ext>
              </a:extLst>
            </p:cNvPr>
            <p:cNvSpPr txBox="1"/>
            <p:nvPr/>
          </p:nvSpPr>
          <p:spPr>
            <a:xfrm>
              <a:off x="8227012" y="4083388"/>
              <a:ext cx="1157223" cy="315847"/>
            </a:xfrm>
            <a:prstGeom prst="rect">
              <a:avLst/>
            </a:prstGeom>
            <a:solidFill>
              <a:srgbClr val="76B9FB"/>
            </a:solidFill>
            <a:ln w="285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</a:defRPr>
              </a:lvl1pPr>
            </a:lstStyle>
            <a:p>
              <a:r>
                <a:rPr lang="zh-CN" altLang="en-US" b="1" dirty="0">
                  <a:cs typeface="+mn-ea"/>
                  <a:sym typeface="+mn-lt"/>
                </a:rPr>
                <a:t>礼仪培训     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4107571-18C1-4C6A-AAB0-96ED9D5628A1}"/>
                </a:ext>
              </a:extLst>
            </p:cNvPr>
            <p:cNvCxnSpPr/>
            <p:nvPr/>
          </p:nvCxnSpPr>
          <p:spPr>
            <a:xfrm>
              <a:off x="8012482" y="4147532"/>
              <a:ext cx="0" cy="294155"/>
            </a:xfrm>
            <a:prstGeom prst="line">
              <a:avLst/>
            </a:prstGeom>
            <a:grpFill/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D9C57DC6-06B6-4AAA-8BBE-3920CF8F9825}"/>
                </a:ext>
              </a:extLst>
            </p:cNvPr>
            <p:cNvCxnSpPr/>
            <p:nvPr/>
          </p:nvCxnSpPr>
          <p:spPr>
            <a:xfrm>
              <a:off x="9543776" y="4137681"/>
              <a:ext cx="0" cy="294155"/>
            </a:xfrm>
            <a:prstGeom prst="line">
              <a:avLst/>
            </a:prstGeom>
            <a:grpFill/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8">
            <a:extLst>
              <a:ext uri="{FF2B5EF4-FFF2-40B4-BE49-F238E27FC236}">
                <a16:creationId xmlns:a16="http://schemas.microsoft.com/office/drawing/2014/main" xmlns="" id="{30E6BAA7-4510-4C57-9444-1D9A7B883166}"/>
              </a:ext>
            </a:extLst>
          </p:cNvPr>
          <p:cNvSpPr txBox="1"/>
          <p:nvPr/>
        </p:nvSpPr>
        <p:spPr>
          <a:xfrm>
            <a:off x="3210401" y="2797779"/>
            <a:ext cx="5771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rgbClr val="373C49"/>
                </a:solidFill>
                <a:cs typeface="+mn-ea"/>
                <a:sym typeface="+mn-lt"/>
              </a:rPr>
              <a:t>商务礼仪培训高级课程</a:t>
            </a:r>
            <a:r>
              <a:rPr lang="zh-CN" altLang="en-US" sz="2000">
                <a:solidFill>
                  <a:srgbClr val="373C49"/>
                </a:solidFill>
                <a:cs typeface="+mn-ea"/>
                <a:sym typeface="+mn-lt"/>
              </a:rPr>
              <a:t>培训指导</a:t>
            </a:r>
            <a:endParaRPr lang="zh-CN" altLang="en-US" sz="2000" dirty="0">
              <a:solidFill>
                <a:srgbClr val="373C49"/>
              </a:solidFill>
              <a:cs typeface="+mn-ea"/>
              <a:sym typeface="+mn-lt"/>
            </a:endParaRPr>
          </a:p>
        </p:txBody>
      </p:sp>
      <p:sp>
        <p:nvSpPr>
          <p:cNvPr id="12" name="平行四边形 11">
            <a:extLst>
              <a:ext uri="{FF2B5EF4-FFF2-40B4-BE49-F238E27FC236}">
                <a16:creationId xmlns:a16="http://schemas.microsoft.com/office/drawing/2014/main" xmlns="" id="{D3BCB468-FCE4-4775-B437-B4F48F917233}"/>
              </a:ext>
            </a:extLst>
          </p:cNvPr>
          <p:cNvSpPr/>
          <p:nvPr/>
        </p:nvSpPr>
        <p:spPr>
          <a:xfrm>
            <a:off x="576282" y="226567"/>
            <a:ext cx="4519425" cy="555812"/>
          </a:xfrm>
          <a:prstGeom prst="parallelogram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>
              <a:lnSpc>
                <a:spcPct val="100000"/>
              </a:lnSpc>
            </a:pPr>
            <a:r>
              <a:rPr lang="zh-CN" altLang="en-US" sz="1400" b="1">
                <a:solidFill>
                  <a:schemeClr val="bg1"/>
                </a:solidFill>
                <a:cs typeface="+mn-ea"/>
                <a:sym typeface="+mn-lt"/>
              </a:rPr>
              <a:t>商务礼仪系列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7D64120E-F396-4CD6-AD4C-5FAB05A3C574}"/>
              </a:ext>
            </a:extLst>
          </p:cNvPr>
          <p:cNvGrpSpPr/>
          <p:nvPr/>
        </p:nvGrpSpPr>
        <p:grpSpPr>
          <a:xfrm>
            <a:off x="7539777" y="6181221"/>
            <a:ext cx="3990054" cy="439719"/>
            <a:chOff x="7728690" y="4367640"/>
            <a:chExt cx="3990054" cy="439719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60EDEB56-9B80-4711-BFC4-DC27C60AD1E2}"/>
                </a:ext>
              </a:extLst>
            </p:cNvPr>
            <p:cNvGrpSpPr/>
            <p:nvPr/>
          </p:nvGrpSpPr>
          <p:grpSpPr>
            <a:xfrm>
              <a:off x="7728690" y="4367640"/>
              <a:ext cx="1885042" cy="439719"/>
              <a:chOff x="5464486" y="2823609"/>
              <a:chExt cx="2114802" cy="493315"/>
            </a:xfrm>
            <a:solidFill>
              <a:schemeClr val="accent1"/>
            </a:solidFill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1E5340D1-4AEF-44F5-92D1-1799C5CC8A51}"/>
                  </a:ext>
                </a:extLst>
              </p:cNvPr>
              <p:cNvSpPr/>
              <p:nvPr/>
            </p:nvSpPr>
            <p:spPr>
              <a:xfrm>
                <a:off x="5464486" y="2823609"/>
                <a:ext cx="2114802" cy="49331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373C49"/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5F349680-9B0B-4203-B7C5-06A1B1848280}"/>
                  </a:ext>
                </a:extLst>
              </p:cNvPr>
              <p:cNvSpPr txBox="1"/>
              <p:nvPr/>
            </p:nvSpPr>
            <p:spPr>
              <a:xfrm>
                <a:off x="5551954" y="2845827"/>
                <a:ext cx="2027334" cy="4143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讲师</a:t>
                </a:r>
                <a:r>
                  <a:rPr lang="zh-CN" altLang="en-US" dirty="0" smtClean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：</a:t>
                </a:r>
                <a:r>
                  <a:rPr lang="zh-CN" altLang="en-US" dirty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优</a:t>
                </a:r>
                <a:r>
                  <a:rPr lang="zh-CN" altLang="en-US" dirty="0" smtClean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品</a:t>
                </a:r>
                <a:r>
                  <a:rPr lang="en-US" altLang="zh-CN" dirty="0" smtClean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PPT</a:t>
                </a:r>
                <a:endParaRPr lang="zh-CN" altLang="en-US" dirty="0">
                  <a:solidFill>
                    <a:srgbClr val="373C49"/>
                  </a:solidFill>
                  <a:latin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C9A28C6A-902D-490D-9516-A718439673A0}"/>
                </a:ext>
              </a:extLst>
            </p:cNvPr>
            <p:cNvGrpSpPr/>
            <p:nvPr/>
          </p:nvGrpSpPr>
          <p:grpSpPr>
            <a:xfrm>
              <a:off x="9683070" y="4367640"/>
              <a:ext cx="2035674" cy="439719"/>
              <a:chOff x="5421742" y="2823609"/>
              <a:chExt cx="2283795" cy="493315"/>
            </a:xfrm>
            <a:solidFill>
              <a:schemeClr val="accent1"/>
            </a:solidFill>
          </p:grpSpPr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EDAB08F0-1167-4313-B32F-816838C5C89F}"/>
                  </a:ext>
                </a:extLst>
              </p:cNvPr>
              <p:cNvSpPr/>
              <p:nvPr/>
            </p:nvSpPr>
            <p:spPr>
              <a:xfrm>
                <a:off x="5421742" y="2823609"/>
                <a:ext cx="2114802" cy="49331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17EDC46D-DA52-40F6-9068-41D7941544D9}"/>
                  </a:ext>
                </a:extLst>
              </p:cNvPr>
              <p:cNvSpPr txBox="1"/>
              <p:nvPr/>
            </p:nvSpPr>
            <p:spPr>
              <a:xfrm>
                <a:off x="5765673" y="2845827"/>
                <a:ext cx="1939864" cy="4143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dirty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时间：</a:t>
                </a:r>
                <a:r>
                  <a:rPr lang="en-US" altLang="zh-CN" dirty="0" smtClean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2021</a:t>
                </a:r>
                <a:endParaRPr lang="zh-CN" altLang="en-US" dirty="0">
                  <a:solidFill>
                    <a:srgbClr val="373C49"/>
                  </a:solidFill>
                  <a:latin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802FAFB4-055E-4AF4-9F09-53469308C1A4}"/>
              </a:ext>
            </a:extLst>
          </p:cNvPr>
          <p:cNvGrpSpPr/>
          <p:nvPr/>
        </p:nvGrpSpPr>
        <p:grpSpPr>
          <a:xfrm>
            <a:off x="2316867" y="937949"/>
            <a:ext cx="7558266" cy="2147248"/>
            <a:chOff x="2990788" y="1400105"/>
            <a:chExt cx="5643909" cy="2147248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D21CEFCC-EDBE-46A0-996A-A321086C682A}"/>
                </a:ext>
              </a:extLst>
            </p:cNvPr>
            <p:cNvSpPr/>
            <p:nvPr/>
          </p:nvSpPr>
          <p:spPr>
            <a:xfrm>
              <a:off x="2990788" y="1454472"/>
              <a:ext cx="5643909" cy="209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3000" b="1" i="1" dirty="0">
                  <a:solidFill>
                    <a:srgbClr val="0E1FF6">
                      <a:alpha val="91000"/>
                    </a:srgbClr>
                  </a:solidFill>
                  <a:effectLst>
                    <a:outerShdw blurRad="50800" dist="38100" dir="5400000" algn="t" rotWithShape="0">
                      <a:prstClr val="black">
                        <a:alpha val="20000"/>
                      </a:prst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乘车礼仪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20DFE6F0-22EF-46FB-AAEA-D8DA5D2C5A52}"/>
                </a:ext>
              </a:extLst>
            </p:cNvPr>
            <p:cNvSpPr/>
            <p:nvPr/>
          </p:nvSpPr>
          <p:spPr>
            <a:xfrm>
              <a:off x="2990788" y="1400105"/>
              <a:ext cx="5643909" cy="209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3000" b="1" i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乘车礼仪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913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947738" y="1541442"/>
            <a:ext cx="9953892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吉普车，简称吉普，它是一种轻型越野轿车。它大都是四座</a:t>
            </a:r>
            <a:r>
              <a:rPr lang="zh-CN" altLang="en-US" sz="200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车。</a:t>
            </a:r>
            <a:endParaRPr lang="en-US" altLang="zh-CN" sz="2000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/>
            <a:r>
              <a:rPr lang="zh-CN" altLang="en-US" sz="200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不管</a:t>
            </a:r>
            <a:r>
              <a:rPr lang="zh-CN" altLang="en-US" sz="2000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由谁驾驶，吉普车上座次由尊而卑均依次是：</a:t>
            </a:r>
            <a:r>
              <a:rPr lang="zh-CN" altLang="en-US" sz="20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副驾驶座，后排右座，后排左座。 </a:t>
            </a:r>
          </a:p>
          <a:p>
            <a:pPr algn="ctr" eaLnBrk="1" hangingPunct="1">
              <a:spcBef>
                <a:spcPct val="50000"/>
              </a:spcBef>
            </a:pPr>
            <a:endParaRPr lang="en-US" altLang="zh-CN" sz="2000" dirty="0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auto">
          <a:xfrm>
            <a:off x="3764271" y="1005642"/>
            <a:ext cx="4663459" cy="40011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特殊车型</a:t>
            </a:r>
            <a:r>
              <a:rPr lang="en-US" altLang="zh-CN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吉普车的乘车礼仪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3447715-72CF-46C7-A5C3-5B42E95EA758}"/>
              </a:ext>
            </a:extLst>
          </p:cNvPr>
          <p:cNvGrpSpPr/>
          <p:nvPr/>
        </p:nvGrpSpPr>
        <p:grpSpPr>
          <a:xfrm>
            <a:off x="1445148" y="2620334"/>
            <a:ext cx="6090678" cy="3169876"/>
            <a:chOff x="1445148" y="2467934"/>
            <a:chExt cx="6090678" cy="316987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17499E60-9936-4BE1-BC29-1CB0BA30996E}"/>
                </a:ext>
              </a:extLst>
            </p:cNvPr>
            <p:cNvGrpSpPr/>
            <p:nvPr/>
          </p:nvGrpSpPr>
          <p:grpSpPr>
            <a:xfrm>
              <a:off x="1445148" y="2778795"/>
              <a:ext cx="6090678" cy="2859015"/>
              <a:chOff x="1445148" y="3369104"/>
              <a:chExt cx="6090678" cy="2859015"/>
            </a:xfrm>
          </p:grpSpPr>
          <p:grpSp>
            <p:nvGrpSpPr>
              <p:cNvPr id="2" name="组合 17"/>
              <p:cNvGrpSpPr>
                <a:grpSpLocks/>
              </p:cNvGrpSpPr>
              <p:nvPr/>
            </p:nvGrpSpPr>
            <p:grpSpPr bwMode="auto">
              <a:xfrm>
                <a:off x="2667232" y="3369104"/>
                <a:ext cx="2201052" cy="1969868"/>
                <a:chOff x="1392575" y="3378711"/>
                <a:chExt cx="2200644" cy="1969598"/>
              </a:xfrm>
            </p:grpSpPr>
            <p:sp>
              <p:nvSpPr>
                <p:cNvPr id="21523" name="AutoShape 8"/>
                <p:cNvSpPr>
                  <a:spLocks noChangeArrowheads="1"/>
                </p:cNvSpPr>
                <p:nvPr/>
              </p:nvSpPr>
              <p:spPr bwMode="auto">
                <a:xfrm>
                  <a:off x="1392575" y="3378711"/>
                  <a:ext cx="965906" cy="818661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solidFill>
                    <a:srgbClr val="0A0A0A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>
                      <a:solidFill>
                        <a:srgbClr val="38465E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驾驶座</a:t>
                  </a:r>
                </a:p>
              </p:txBody>
            </p:sp>
            <p:sp>
              <p:nvSpPr>
                <p:cNvPr id="21524" name="AutoShape 9"/>
                <p:cNvSpPr>
                  <a:spLocks noChangeArrowheads="1"/>
                </p:cNvSpPr>
                <p:nvPr/>
              </p:nvSpPr>
              <p:spPr bwMode="auto">
                <a:xfrm>
                  <a:off x="2627313" y="3378711"/>
                  <a:ext cx="965906" cy="81866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副驾</a:t>
                  </a:r>
                  <a:endParaRPr lang="en-US" altLang="zh-CN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  <a:p>
                  <a:pPr algn="ctr" eaLnBrk="1" hangingPunct="1"/>
                  <a:r>
                    <a:rPr lang="zh-CN" altLang="en-US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驶座</a:t>
                  </a:r>
                </a:p>
              </p:txBody>
            </p:sp>
            <p:sp>
              <p:nvSpPr>
                <p:cNvPr id="21525" name="AutoShape 10"/>
                <p:cNvSpPr>
                  <a:spLocks noChangeArrowheads="1"/>
                </p:cNvSpPr>
                <p:nvPr/>
              </p:nvSpPr>
              <p:spPr bwMode="auto">
                <a:xfrm>
                  <a:off x="1441724" y="4507238"/>
                  <a:ext cx="965906" cy="818661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solidFill>
                    <a:srgbClr val="0A0A0A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dirty="0">
                      <a:solidFill>
                        <a:srgbClr val="38465E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后座</a:t>
                  </a:r>
                  <a:endParaRPr lang="en-US" altLang="zh-CN" dirty="0">
                    <a:solidFill>
                      <a:srgbClr val="38465E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  <a:p>
                  <a:pPr algn="ctr" eaLnBrk="1" hangingPunct="1"/>
                  <a:r>
                    <a:rPr lang="zh-CN" altLang="en-US" dirty="0">
                      <a:solidFill>
                        <a:srgbClr val="38465E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左排</a:t>
                  </a:r>
                </a:p>
              </p:txBody>
            </p:sp>
            <p:sp>
              <p:nvSpPr>
                <p:cNvPr id="21526" name="AutoShape 11"/>
                <p:cNvSpPr>
                  <a:spLocks noChangeArrowheads="1"/>
                </p:cNvSpPr>
                <p:nvPr/>
              </p:nvSpPr>
              <p:spPr bwMode="auto">
                <a:xfrm>
                  <a:off x="2627313" y="4529648"/>
                  <a:ext cx="965906" cy="818661"/>
                </a:xfrm>
                <a:prstGeom prst="roundRect">
                  <a:avLst>
                    <a:gd name="adj" fmla="val 16667"/>
                  </a:avLst>
                </a:prstGeom>
                <a:noFill/>
                <a:ln w="9525">
                  <a:solidFill>
                    <a:srgbClr val="0A0A0A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zh-CN" altLang="en-US" dirty="0">
                      <a:solidFill>
                        <a:srgbClr val="38465E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后座</a:t>
                  </a:r>
                  <a:endParaRPr lang="en-US" altLang="zh-CN" dirty="0">
                    <a:solidFill>
                      <a:srgbClr val="38465E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  <a:p>
                  <a:pPr algn="ctr" eaLnBrk="1" hangingPunct="1"/>
                  <a:r>
                    <a:rPr lang="zh-CN" altLang="en-US" dirty="0">
                      <a:solidFill>
                        <a:srgbClr val="38465E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右排</a:t>
                  </a:r>
                </a:p>
              </p:txBody>
            </p:sp>
          </p:grpSp>
          <p:grpSp>
            <p:nvGrpSpPr>
              <p:cNvPr id="3" name="组合 18"/>
              <p:cNvGrpSpPr>
                <a:grpSpLocks/>
              </p:cNvGrpSpPr>
              <p:nvPr/>
            </p:nvGrpSpPr>
            <p:grpSpPr bwMode="auto">
              <a:xfrm>
                <a:off x="4983019" y="3469273"/>
                <a:ext cx="2552807" cy="400110"/>
                <a:chOff x="3708400" y="3478400"/>
                <a:chExt cx="2552820" cy="400464"/>
              </a:xfrm>
            </p:grpSpPr>
            <p:sp>
              <p:nvSpPr>
                <p:cNvPr id="21520" name="Line 12"/>
                <p:cNvSpPr>
                  <a:spLocks noChangeShapeType="1"/>
                </p:cNvSpPr>
                <p:nvPr/>
              </p:nvSpPr>
              <p:spPr bwMode="auto">
                <a:xfrm flipH="1">
                  <a:off x="3708400" y="3692548"/>
                  <a:ext cx="689065" cy="0"/>
                </a:xfrm>
                <a:prstGeom prst="line">
                  <a:avLst/>
                </a:prstGeom>
                <a:noFill/>
                <a:ln w="9525">
                  <a:solidFill>
                    <a:srgbClr val="38465E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521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260956" y="3478400"/>
                  <a:ext cx="2000264" cy="400464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zh-CN" altLang="en-US" sz="2000" b="1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最尊贵的座位</a:t>
                  </a:r>
                </a:p>
              </p:txBody>
            </p:sp>
          </p:grpSp>
          <p:grpSp>
            <p:nvGrpSpPr>
              <p:cNvPr id="4" name="组合 19"/>
              <p:cNvGrpSpPr>
                <a:grpSpLocks/>
              </p:cNvGrpSpPr>
              <p:nvPr/>
            </p:nvGrpSpPr>
            <p:grpSpPr bwMode="auto">
              <a:xfrm>
                <a:off x="4983018" y="4623931"/>
                <a:ext cx="2552808" cy="400110"/>
                <a:chOff x="3708400" y="4633303"/>
                <a:chExt cx="2551010" cy="400061"/>
              </a:xfrm>
            </p:grpSpPr>
            <p:sp>
              <p:nvSpPr>
                <p:cNvPr id="21518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3708400" y="4916510"/>
                  <a:ext cx="552164" cy="0"/>
                </a:xfrm>
                <a:prstGeom prst="line">
                  <a:avLst/>
                </a:prstGeom>
                <a:noFill/>
                <a:ln w="9525">
                  <a:solidFill>
                    <a:srgbClr val="38465E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519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4260565" y="4633303"/>
                  <a:ext cx="1998845" cy="400061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zh-CN" altLang="en-US" sz="2000" b="1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其次尊贵的座位</a:t>
                  </a:r>
                </a:p>
              </p:txBody>
            </p:sp>
          </p:grpSp>
          <p:grpSp>
            <p:nvGrpSpPr>
              <p:cNvPr id="5" name="组合 20"/>
              <p:cNvGrpSpPr>
                <a:grpSpLocks/>
              </p:cNvGrpSpPr>
              <p:nvPr/>
            </p:nvGrpSpPr>
            <p:grpSpPr bwMode="auto">
              <a:xfrm>
                <a:off x="1445148" y="3419852"/>
                <a:ext cx="1137571" cy="2808267"/>
                <a:chOff x="169820" y="3429000"/>
                <a:chExt cx="1137995" cy="2808288"/>
              </a:xfrm>
            </p:grpSpPr>
            <p:sp>
              <p:nvSpPr>
                <p:cNvPr id="21515" name="Line 14"/>
                <p:cNvSpPr>
                  <a:spLocks noChangeShapeType="1"/>
                </p:cNvSpPr>
                <p:nvPr/>
              </p:nvSpPr>
              <p:spPr bwMode="auto">
                <a:xfrm>
                  <a:off x="755651" y="4989535"/>
                  <a:ext cx="552164" cy="0"/>
                </a:xfrm>
                <a:prstGeom prst="line">
                  <a:avLst/>
                </a:prstGeom>
                <a:noFill/>
                <a:ln w="9525">
                  <a:solidFill>
                    <a:srgbClr val="38465E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1516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293813" y="3429000"/>
                  <a:ext cx="461837" cy="2808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endParaRPr lang="zh-CN" altLang="zh-CN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21517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169820" y="3692380"/>
                  <a:ext cx="492627" cy="2083900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eaVert" wrap="squar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</a:pPr>
                  <a:r>
                    <a:rPr lang="zh-CN" altLang="en-US" sz="2000" b="1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较不尊贵的座位</a:t>
                  </a:r>
                </a:p>
              </p:txBody>
            </p:sp>
          </p:grpSp>
        </p:grpSp>
        <p:sp>
          <p:nvSpPr>
            <p:cNvPr id="27" name="圆角矩形 25">
              <a:extLst>
                <a:ext uri="{FF2B5EF4-FFF2-40B4-BE49-F238E27FC236}">
                  <a16:creationId xmlns:a16="http://schemas.microsoft.com/office/drawing/2014/main" xmlns="" id="{517D6335-43BF-48D4-916E-AD5E4DDE7BB3}"/>
                </a:ext>
              </a:extLst>
            </p:cNvPr>
            <p:cNvSpPr/>
            <p:nvPr/>
          </p:nvSpPr>
          <p:spPr>
            <a:xfrm>
              <a:off x="2225172" y="2467934"/>
              <a:ext cx="3008218" cy="2955872"/>
            </a:xfrm>
            <a:prstGeom prst="roundRect">
              <a:avLst/>
            </a:prstGeom>
            <a:noFill/>
            <a:ln w="19050">
              <a:solidFill>
                <a:srgbClr val="0A0A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9" name="图片 8" descr="图片包含 游戏机, 杯子&#10;&#10;描述已自动生成">
            <a:extLst>
              <a:ext uri="{FF2B5EF4-FFF2-40B4-BE49-F238E27FC236}">
                <a16:creationId xmlns:a16="http://schemas.microsoft.com/office/drawing/2014/main" xmlns="" id="{58978F62-0235-4FAA-AE24-B6AB25C359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8534" y="2594851"/>
            <a:ext cx="2036507" cy="2876186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乘车位次礼仪</a:t>
            </a:r>
          </a:p>
        </p:txBody>
      </p:sp>
    </p:spTree>
    <p:extLst>
      <p:ext uri="{BB962C8B-B14F-4D97-AF65-F5344CB8AC3E}">
        <p14:creationId xmlns:p14="http://schemas.microsoft.com/office/powerpoint/2010/main" val="13480283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5FB000F-48C3-4CFD-A833-DC22DCED95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 descr="图片包含 游戏机, 摩托车, 汽车&#10;&#10;描述已自动生成">
            <a:extLst>
              <a:ext uri="{FF2B5EF4-FFF2-40B4-BE49-F238E27FC236}">
                <a16:creationId xmlns:a16="http://schemas.microsoft.com/office/drawing/2014/main" xmlns="" id="{995F3E0F-28C4-45A5-8ECB-841869503E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43749" r="17396" b="10932"/>
          <a:stretch/>
        </p:blipFill>
        <p:spPr>
          <a:xfrm>
            <a:off x="3259932" y="3786352"/>
            <a:ext cx="6115050" cy="307164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42446" y="1843733"/>
            <a:ext cx="67071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7200" b="1">
                <a:solidFill>
                  <a:schemeClr val="bg1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上下车礼仪</a:t>
            </a:r>
            <a:endParaRPr lang="zh-CN" altLang="en-US" sz="7200" b="1" dirty="0">
              <a:solidFill>
                <a:schemeClr val="bg1"/>
              </a:solidFill>
              <a:latin typeface="汉仪雅酷黑 75W" panose="020B0804020202020204" pitchFamily="34" charset="-122"/>
              <a:ea typeface="汉仪雅酷黑 75W" panose="020B0804020202020204" pitchFamily="34" charset="-122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45616" y="833319"/>
            <a:ext cx="31129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en-US" altLang="zh-CN" sz="5400" b="1" i="1">
                <a:solidFill>
                  <a:schemeClr val="bg1"/>
                </a:solidFill>
                <a:cs typeface="+mn-ea"/>
                <a:sym typeface="+mn-lt"/>
              </a:rPr>
              <a:t>PART 02 </a:t>
            </a:r>
            <a:endParaRPr lang="zh-CN" altLang="en-US" sz="5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FC6C794-3B1E-B041-B661-8C541D610DD6}"/>
              </a:ext>
            </a:extLst>
          </p:cNvPr>
          <p:cNvSpPr txBox="1"/>
          <p:nvPr/>
        </p:nvSpPr>
        <p:spPr>
          <a:xfrm>
            <a:off x="2817019" y="2828458"/>
            <a:ext cx="655796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altLang="zh-CN" sz="1050">
                <a:solidFill>
                  <a:schemeClr val="bg1"/>
                </a:solidFill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</p:spTree>
    <p:extLst>
      <p:ext uri="{BB962C8B-B14F-4D97-AF65-F5344CB8AC3E}">
        <p14:creationId xmlns:p14="http://schemas.microsoft.com/office/powerpoint/2010/main" val="292057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000">
        <p:circle/>
      </p:transition>
    </mc:Choice>
    <mc:Fallback xmlns=""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846138" y="981075"/>
            <a:ext cx="9393272" cy="966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b="1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00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在</a:t>
            </a:r>
            <a:r>
              <a:rPr lang="zh-CN" altLang="zh-CN" sz="200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正式商务交际场合中，上下车先后顺序不仅是一种讲究，更是一种文明礼貌的体现，所以必须认真的遵守。</a:t>
            </a:r>
            <a:endParaRPr lang="en-US" altLang="zh-CN" sz="2000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0733E902-F328-4046-893C-73D2ACA81446}"/>
              </a:ext>
            </a:extLst>
          </p:cNvPr>
          <p:cNvGrpSpPr/>
          <p:nvPr/>
        </p:nvGrpSpPr>
        <p:grpSpPr>
          <a:xfrm>
            <a:off x="903327" y="1902179"/>
            <a:ext cx="10056773" cy="3613092"/>
            <a:chOff x="903327" y="1902179"/>
            <a:chExt cx="10056773" cy="3613092"/>
          </a:xfrm>
        </p:grpSpPr>
        <p:sp>
          <p:nvSpPr>
            <p:cNvPr id="15" name="圆角矩形 25">
              <a:extLst>
                <a:ext uri="{FF2B5EF4-FFF2-40B4-BE49-F238E27FC236}">
                  <a16:creationId xmlns:a16="http://schemas.microsoft.com/office/drawing/2014/main" xmlns="" id="{C50E3D93-1DD2-4D61-B6D1-BE8C44E54185}"/>
                </a:ext>
              </a:extLst>
            </p:cNvPr>
            <p:cNvSpPr/>
            <p:nvPr/>
          </p:nvSpPr>
          <p:spPr>
            <a:xfrm>
              <a:off x="903327" y="2167130"/>
              <a:ext cx="4449762" cy="641831"/>
            </a:xfrm>
            <a:prstGeom prst="roundRect">
              <a:avLst>
                <a:gd name="adj" fmla="val 41282"/>
              </a:avLst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圆角矩形 25">
              <a:extLst>
                <a:ext uri="{FF2B5EF4-FFF2-40B4-BE49-F238E27FC236}">
                  <a16:creationId xmlns:a16="http://schemas.microsoft.com/office/drawing/2014/main" xmlns="" id="{2B1D27E7-571E-45E4-84B7-58C4C26E13C1}"/>
                </a:ext>
              </a:extLst>
            </p:cNvPr>
            <p:cNvSpPr/>
            <p:nvPr/>
          </p:nvSpPr>
          <p:spPr>
            <a:xfrm>
              <a:off x="5842025" y="2167130"/>
              <a:ext cx="5118073" cy="641831"/>
            </a:xfrm>
            <a:prstGeom prst="roundRect">
              <a:avLst>
                <a:gd name="adj" fmla="val 41282"/>
              </a:avLst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91456825-4343-4E08-8AAA-B962C3A82DD9}"/>
                </a:ext>
              </a:extLst>
            </p:cNvPr>
            <p:cNvSpPr txBox="1"/>
            <p:nvPr/>
          </p:nvSpPr>
          <p:spPr>
            <a:xfrm>
              <a:off x="5975363" y="2156103"/>
              <a:ext cx="4851400" cy="31363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50000"/>
                </a:lnSpc>
              </a:pPr>
              <a:r>
                <a:rPr lang="zh-CN" altLang="en-US" sz="2000" b="1">
                  <a:solidFill>
                    <a:srgbClr val="38465E"/>
                  </a:solidFill>
                  <a:cs typeface="+mn-ea"/>
                  <a:sym typeface="+mn-lt"/>
                </a:rPr>
                <a:t>    </a:t>
              </a: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一般分为四中情况</a:t>
              </a:r>
              <a:r>
                <a:rPr lang="en-US" altLang="zh-CN" sz="2000" b="1">
                  <a:solidFill>
                    <a:schemeClr val="bg1"/>
                  </a:solidFill>
                  <a:cs typeface="+mn-ea"/>
                  <a:sym typeface="+mn-lt"/>
                </a:rPr>
                <a:t>:</a:t>
              </a: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endParaRPr lang="en-US" altLang="zh-CN" sz="2000" b="1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eaLnBrk="1" hangingPunct="1">
                <a:lnSpc>
                  <a:spcPct val="150000"/>
                </a:lnSpc>
              </a:pPr>
              <a:endParaRPr lang="en-US" altLang="zh-CN" sz="1200" b="1">
                <a:solidFill>
                  <a:srgbClr val="38465E"/>
                </a:solidFill>
                <a:cs typeface="+mn-ea"/>
                <a:sym typeface="+mn-lt"/>
              </a:endParaRPr>
            </a:p>
            <a:p>
              <a:pPr marL="342900" indent="-342900" eaLnBrk="1" hangingPunct="1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000">
                  <a:solidFill>
                    <a:srgbClr val="38465E"/>
                  </a:solidFill>
                  <a:cs typeface="+mn-ea"/>
                  <a:sym typeface="+mn-lt"/>
                </a:rPr>
                <a:t>当主人（下属）陪同客（领导）同乘一辆轿车时；</a:t>
              </a:r>
              <a:endParaRPr lang="en-US" altLang="zh-CN" sz="2000">
                <a:solidFill>
                  <a:srgbClr val="38465E"/>
                </a:solidFill>
                <a:cs typeface="+mn-ea"/>
                <a:sym typeface="+mn-lt"/>
              </a:endParaRPr>
            </a:p>
            <a:p>
              <a:pPr marL="342900" indent="-342900" eaLnBrk="1" hangingPunct="1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000">
                  <a:solidFill>
                    <a:srgbClr val="38465E"/>
                  </a:solidFill>
                  <a:cs typeface="+mn-ea"/>
                  <a:sym typeface="+mn-lt"/>
                </a:rPr>
                <a:t>和女士、长辈</a:t>
              </a:r>
              <a:r>
                <a:rPr lang="zh-CN" altLang="zh-CN" sz="2000">
                  <a:solidFill>
                    <a:srgbClr val="38465E"/>
                  </a:solidFill>
                  <a:cs typeface="+mn-ea"/>
                  <a:sym typeface="+mn-lt"/>
                </a:rPr>
                <a:t>上司或嘉宾</a:t>
              </a:r>
              <a:r>
                <a:rPr lang="zh-CN" altLang="en-US" sz="2000">
                  <a:solidFill>
                    <a:srgbClr val="38465E"/>
                  </a:solidFill>
                  <a:cs typeface="+mn-ea"/>
                  <a:sym typeface="+mn-lt"/>
                </a:rPr>
                <a:t>一同乘车</a:t>
              </a:r>
              <a:r>
                <a:rPr lang="en-US" altLang="zh-CN" sz="2000">
                  <a:solidFill>
                    <a:srgbClr val="38465E"/>
                  </a:solidFill>
                  <a:cs typeface="+mn-ea"/>
                  <a:sym typeface="+mn-lt"/>
                </a:rPr>
                <a:t>;</a:t>
              </a:r>
            </a:p>
            <a:p>
              <a:pPr marL="342900" indent="-342900" eaLnBrk="1" hangingPunct="1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000">
                  <a:solidFill>
                    <a:srgbClr val="38465E"/>
                  </a:solidFill>
                  <a:cs typeface="+mn-ea"/>
                  <a:sym typeface="+mn-lt"/>
                </a:rPr>
                <a:t>如果乘坐旅游车或面包车等交通工具</a:t>
              </a:r>
              <a:r>
                <a:rPr lang="en-US" altLang="zh-CN" sz="2000">
                  <a:solidFill>
                    <a:srgbClr val="38465E"/>
                  </a:solidFill>
                  <a:cs typeface="+mn-ea"/>
                  <a:sym typeface="+mn-lt"/>
                </a:rPr>
                <a:t>;</a:t>
              </a:r>
            </a:p>
            <a:p>
              <a:pPr marL="342900" indent="-342900" eaLnBrk="1" hangingPunct="1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2000">
                  <a:solidFill>
                    <a:srgbClr val="38465E"/>
                  </a:solidFill>
                  <a:cs typeface="+mn-ea"/>
                  <a:sym typeface="+mn-lt"/>
                </a:rPr>
                <a:t>倘若女士裙子太短或太紧不宜先上车时。</a:t>
              </a:r>
              <a:endParaRPr lang="en-US" altLang="zh-CN" sz="2000" dirty="0">
                <a:solidFill>
                  <a:srgbClr val="38465E"/>
                </a:solidFill>
                <a:cs typeface="+mn-ea"/>
                <a:sym typeface="+mn-lt"/>
              </a:endParaRPr>
            </a:p>
          </p:txBody>
        </p:sp>
        <p:sp>
          <p:nvSpPr>
            <p:cNvPr id="11" name="TextBox 4">
              <a:extLst>
                <a:ext uri="{FF2B5EF4-FFF2-40B4-BE49-F238E27FC236}">
                  <a16:creationId xmlns:a16="http://schemas.microsoft.com/office/drawing/2014/main" xmlns="" id="{7AA1D2EA-3EA5-4F13-A7E7-E646410E59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7653" y="2700654"/>
              <a:ext cx="4335436" cy="2814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342900" indent="-342900" eaLnBrk="1" hangingPunct="1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endParaRPr lang="en-US" altLang="zh-CN" sz="200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342900" indent="-342900" eaLnBrk="1" hangingPunct="1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zh-CN" sz="2000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一般是让领导和客人先上，司机陪同人员后上。</a:t>
              </a:r>
              <a:endParaRPr lang="en-US" altLang="zh-CN" sz="200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marL="342900" indent="-342900" eaLnBrk="1" hangingPunct="1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zh-CN" sz="2000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下车时，司机陪同人员先下，领导和客人后下。</a:t>
              </a:r>
            </a:p>
            <a:p>
              <a:pPr marL="342900" indent="-342900" eaLnBrk="1" hangingPunct="1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endParaRPr lang="en-US" altLang="zh-CN" sz="200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" name="圆角矩形 25">
              <a:extLst>
                <a:ext uri="{FF2B5EF4-FFF2-40B4-BE49-F238E27FC236}">
                  <a16:creationId xmlns:a16="http://schemas.microsoft.com/office/drawing/2014/main" xmlns="" id="{172A9795-4BCA-4AA0-847C-029CC5BD9A1E}"/>
                </a:ext>
              </a:extLst>
            </p:cNvPr>
            <p:cNvSpPr/>
            <p:nvPr/>
          </p:nvSpPr>
          <p:spPr>
            <a:xfrm>
              <a:off x="5842026" y="2888769"/>
              <a:ext cx="5118074" cy="2438388"/>
            </a:xfrm>
            <a:prstGeom prst="roundRect">
              <a:avLst>
                <a:gd name="adj" fmla="val 7644"/>
              </a:avLst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圆角矩形 25">
              <a:extLst>
                <a:ext uri="{FF2B5EF4-FFF2-40B4-BE49-F238E27FC236}">
                  <a16:creationId xmlns:a16="http://schemas.microsoft.com/office/drawing/2014/main" xmlns="" id="{50693A80-DE9B-4B2D-AEB0-838ED3D2FC84}"/>
                </a:ext>
              </a:extLst>
            </p:cNvPr>
            <p:cNvSpPr/>
            <p:nvPr/>
          </p:nvSpPr>
          <p:spPr>
            <a:xfrm>
              <a:off x="909638" y="2888769"/>
              <a:ext cx="4449762" cy="2438388"/>
            </a:xfrm>
            <a:prstGeom prst="roundRect">
              <a:avLst>
                <a:gd name="adj" fmla="val 7644"/>
              </a:avLst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TextBox 4">
              <a:extLst>
                <a:ext uri="{FF2B5EF4-FFF2-40B4-BE49-F238E27FC236}">
                  <a16:creationId xmlns:a16="http://schemas.microsoft.com/office/drawing/2014/main" xmlns="" id="{26B0AB9A-B0A6-408C-88FB-E62E3D859E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71570" y="1902179"/>
              <a:ext cx="438628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上下车的基本礼仪原则是</a:t>
              </a:r>
              <a:r>
                <a:rPr lang="en-US" altLang="zh-CN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“</a:t>
              </a:r>
              <a:r>
                <a:rPr lang="zh-CN" altLang="zh-CN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方便宾客，</a:t>
              </a:r>
              <a:endParaRPr lang="en-US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algn="ctr" eaLnBrk="1" hangingPunct="1"/>
              <a:r>
                <a:rPr lang="zh-CN" altLang="zh-CN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突出宾客</a:t>
              </a:r>
              <a:r>
                <a:rPr lang="en-US" altLang="zh-CN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”</a:t>
              </a:r>
              <a:r>
                <a:rPr lang="zh-CN" altLang="zh-CN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US" altLang="zh-CN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上下车礼仪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6985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39FA1C12-5BAE-49FF-A20F-37A6AA86FD94}"/>
              </a:ext>
            </a:extLst>
          </p:cNvPr>
          <p:cNvGrpSpPr/>
          <p:nvPr/>
        </p:nvGrpSpPr>
        <p:grpSpPr>
          <a:xfrm>
            <a:off x="932677" y="1241064"/>
            <a:ext cx="7930350" cy="646907"/>
            <a:chOff x="932677" y="1241064"/>
            <a:chExt cx="7930350" cy="646907"/>
          </a:xfrm>
        </p:grpSpPr>
        <p:sp>
          <p:nvSpPr>
            <p:cNvPr id="2" name="圆角矩形 25">
              <a:extLst>
                <a:ext uri="{FF2B5EF4-FFF2-40B4-BE49-F238E27FC236}">
                  <a16:creationId xmlns:a16="http://schemas.microsoft.com/office/drawing/2014/main" xmlns="" id="{175EA503-7178-471E-9211-C4133062CD9B}"/>
                </a:ext>
              </a:extLst>
            </p:cNvPr>
            <p:cNvSpPr/>
            <p:nvPr/>
          </p:nvSpPr>
          <p:spPr>
            <a:xfrm>
              <a:off x="1962186" y="1241064"/>
              <a:ext cx="6900841" cy="641831"/>
            </a:xfrm>
            <a:prstGeom prst="roundRect">
              <a:avLst>
                <a:gd name="adj" fmla="val 41282"/>
              </a:avLst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圆角矩形 25">
              <a:extLst>
                <a:ext uri="{FF2B5EF4-FFF2-40B4-BE49-F238E27FC236}">
                  <a16:creationId xmlns:a16="http://schemas.microsoft.com/office/drawing/2014/main" xmlns="" id="{C2066F17-A98A-4F37-ABAE-2DFB65CCF1AA}"/>
                </a:ext>
              </a:extLst>
            </p:cNvPr>
            <p:cNvSpPr/>
            <p:nvPr/>
          </p:nvSpPr>
          <p:spPr>
            <a:xfrm>
              <a:off x="932677" y="1246140"/>
              <a:ext cx="1404088" cy="641831"/>
            </a:xfrm>
            <a:prstGeom prst="roundRect">
              <a:avLst>
                <a:gd name="adj" fmla="val 41282"/>
              </a:avLst>
            </a:prstGeom>
            <a:solidFill>
              <a:schemeClr val="bg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578" name="Text Box 4"/>
          <p:cNvSpPr>
            <a:spLocks noGrp="1" noChangeArrowheads="1"/>
          </p:cNvSpPr>
          <p:nvPr>
            <p:ph idx="4294967295"/>
          </p:nvPr>
        </p:nvSpPr>
        <p:spPr>
          <a:xfrm>
            <a:off x="1837521" y="1372051"/>
            <a:ext cx="7524750" cy="376238"/>
          </a:xfrm>
        </p:spPr>
        <p:txBody>
          <a:bodyPr wrap="square">
            <a:spAutoFit/>
          </a:bodyPr>
          <a:lstStyle/>
          <a:p>
            <a:pPr marL="0" indent="0" algn="ctr"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当主人（下属）陪同客人（领导）同乘一辆轿车时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：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311825" y="2164817"/>
            <a:ext cx="6480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上车时，为领导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客人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打开车门的同时，左手固定车门，右手护住车门的上沿（左侧下车相反），防止客人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领导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）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碰到头部，确认领导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客人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）身体安全进车后轻轻关上车门。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311824" y="3338575"/>
            <a:ext cx="648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客人（领导）坐好后再关门，注意不要夹了客人的手或衣服。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307785" y="3958335"/>
            <a:ext cx="648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然后从车尾绕到左侧为另外的客人（上级）开门或自己上车。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307784" y="4578094"/>
            <a:ext cx="648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、下车时，若无专人负责开启车门，主人先下车，快速的为领导（宾客）开车门，同时一手固定在车门上方，一手护住车门的上沿。</a:t>
            </a:r>
          </a:p>
        </p:txBody>
      </p:sp>
      <p:sp>
        <p:nvSpPr>
          <p:cNvPr id="25" name="五边形 24"/>
          <p:cNvSpPr/>
          <p:nvPr/>
        </p:nvSpPr>
        <p:spPr>
          <a:xfrm>
            <a:off x="1091826" y="1372051"/>
            <a:ext cx="1123737" cy="371078"/>
          </a:xfrm>
          <a:prstGeom prst="homePlat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4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BA47BB4-E794-4DD9-983A-0D7464D31B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84" y="2375165"/>
            <a:ext cx="3505200" cy="26289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上下车礼仪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43913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5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  <p:bldP spid="11" grpId="0"/>
      <p:bldP spid="12" grpId="0"/>
      <p:bldP spid="13" grpId="0"/>
      <p:bldP spid="1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1ABC572-EECD-4760-906C-F4518B5EC924}"/>
              </a:ext>
            </a:extLst>
          </p:cNvPr>
          <p:cNvGrpSpPr/>
          <p:nvPr/>
        </p:nvGrpSpPr>
        <p:grpSpPr>
          <a:xfrm>
            <a:off x="932677" y="1241064"/>
            <a:ext cx="8429594" cy="646907"/>
            <a:chOff x="932677" y="1241064"/>
            <a:chExt cx="8429594" cy="646907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7D39A4D6-D072-43DB-BCD0-A23188D1A7BF}"/>
                </a:ext>
              </a:extLst>
            </p:cNvPr>
            <p:cNvGrpSpPr/>
            <p:nvPr/>
          </p:nvGrpSpPr>
          <p:grpSpPr>
            <a:xfrm>
              <a:off x="932677" y="1241064"/>
              <a:ext cx="7930350" cy="646907"/>
              <a:chOff x="932677" y="1241064"/>
              <a:chExt cx="7930350" cy="646907"/>
            </a:xfrm>
          </p:grpSpPr>
          <p:sp>
            <p:nvSpPr>
              <p:cNvPr id="21" name="圆角矩形 25">
                <a:extLst>
                  <a:ext uri="{FF2B5EF4-FFF2-40B4-BE49-F238E27FC236}">
                    <a16:creationId xmlns:a16="http://schemas.microsoft.com/office/drawing/2014/main" xmlns="" id="{F35647EE-3EFB-490D-BE31-2E5AE714AC45}"/>
                  </a:ext>
                </a:extLst>
              </p:cNvPr>
              <p:cNvSpPr/>
              <p:nvPr/>
            </p:nvSpPr>
            <p:spPr>
              <a:xfrm>
                <a:off x="1962186" y="1241064"/>
                <a:ext cx="6900841" cy="641831"/>
              </a:xfrm>
              <a:prstGeom prst="roundRect">
                <a:avLst>
                  <a:gd name="adj" fmla="val 41282"/>
                </a:avLst>
              </a:prstGeom>
              <a:solidFill>
                <a:schemeClr val="accent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圆角矩形 25">
                <a:extLst>
                  <a:ext uri="{FF2B5EF4-FFF2-40B4-BE49-F238E27FC236}">
                    <a16:creationId xmlns:a16="http://schemas.microsoft.com/office/drawing/2014/main" xmlns="" id="{94FD849B-E709-4FD2-A9C7-6205A57AEE0A}"/>
                  </a:ext>
                </a:extLst>
              </p:cNvPr>
              <p:cNvSpPr/>
              <p:nvPr/>
            </p:nvSpPr>
            <p:spPr>
              <a:xfrm>
                <a:off x="932677" y="1246140"/>
                <a:ext cx="1404088" cy="641831"/>
              </a:xfrm>
              <a:prstGeom prst="roundRect">
                <a:avLst>
                  <a:gd name="adj" fmla="val 41282"/>
                </a:avLst>
              </a:prstGeom>
              <a:solidFill>
                <a:schemeClr val="bg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3" name="Text Box 4">
              <a:extLst>
                <a:ext uri="{FF2B5EF4-FFF2-40B4-BE49-F238E27FC236}">
                  <a16:creationId xmlns:a16="http://schemas.microsoft.com/office/drawing/2014/main" xmlns="" id="{A2EB7D46-55DF-4A93-BCDB-41164C97848A}"/>
                </a:ext>
              </a:extLst>
            </p:cNvPr>
            <p:cNvSpPr txBox="1">
              <a:spLocks noChangeArrowheads="1"/>
            </p:cNvSpPr>
            <p:nvPr/>
          </p:nvSpPr>
          <p:spPr>
            <a:xfrm>
              <a:off x="1837521" y="1372051"/>
              <a:ext cx="7524750" cy="376238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50000"/>
                </a:spcBef>
                <a:buNone/>
              </a:pPr>
              <a:r>
                <a:rPr lang="zh-CN" altLang="en-US" sz="2000" b="1">
                  <a:solidFill>
                    <a:schemeClr val="bg1"/>
                  </a:solidFill>
                  <a:cs typeface="+mn-ea"/>
                  <a:sym typeface="+mn-lt"/>
                </a:rPr>
                <a:t>和女士、长辈上司或嘉宾一同乘车：</a:t>
              </a:r>
            </a:p>
          </p:txBody>
        </p:sp>
        <p:sp>
          <p:nvSpPr>
            <p:cNvPr id="24" name="五边形 24">
              <a:extLst>
                <a:ext uri="{FF2B5EF4-FFF2-40B4-BE49-F238E27FC236}">
                  <a16:creationId xmlns:a16="http://schemas.microsoft.com/office/drawing/2014/main" xmlns="" id="{280D5B61-76A1-475C-8542-2D6141F26894}"/>
                </a:ext>
              </a:extLst>
            </p:cNvPr>
            <p:cNvSpPr/>
            <p:nvPr/>
          </p:nvSpPr>
          <p:spPr>
            <a:xfrm>
              <a:off x="1091826" y="1372051"/>
              <a:ext cx="1123737" cy="371078"/>
            </a:xfrm>
            <a:prstGeom prst="homePlat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400" b="1">
                  <a:solidFill>
                    <a:schemeClr val="accent1"/>
                  </a:solidFill>
                  <a:cs typeface="+mn-ea"/>
                  <a:sym typeface="+mn-lt"/>
                </a:rPr>
                <a:t>02</a:t>
              </a:r>
              <a:endParaRPr lang="zh-CN" altLang="en-US" sz="4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261025" y="2307707"/>
            <a:ext cx="6480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环境允许的条件下，应当请女士、长辈、上司或嘉宾首先上车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，并为对方开关车门。 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261025" y="3085158"/>
            <a:ext cx="6480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若同女士、长辈、上司或嘉宾在双排座轿车的后排上就座的话，应请后者首先从右侧后门上车，在后排右座上就座。随后，应从车后绕到左侧后门登车，落座于后排左座。</a:t>
            </a:r>
            <a:endParaRPr lang="zh-CN" altLang="en-US" dirty="0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261025" y="4139608"/>
            <a:ext cx="64800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抵达目的地时，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若无专人负责开启车门，陪同人员则应首先从左侧后门下车，从车后绕行至右侧后门，同时一手固定在车门上方，一手护住车门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边沿，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协助女士、长辈、上司或嘉宾下车，即为之开启车门。 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zh-CN" altLang="en-US" dirty="0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5" name="图片 24" descr="图片包含 游戏机&#10;&#10;描述已自动生成">
            <a:extLst>
              <a:ext uri="{FF2B5EF4-FFF2-40B4-BE49-F238E27FC236}">
                <a16:creationId xmlns:a16="http://schemas.microsoft.com/office/drawing/2014/main" xmlns="" id="{E01856DE-4B92-4A44-97A2-1A85DD79B3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26" y="2277617"/>
            <a:ext cx="2846685" cy="321201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上下车礼仪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12044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73734" y="981075"/>
            <a:ext cx="928878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       在正式的情况下，与他人一起乘坐轿车时，上下车的先后顺序有着一定的礼数。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438769" y="1656553"/>
            <a:ext cx="8215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若</a:t>
            </a:r>
            <a:r>
              <a:rPr lang="zh-CN" altLang="en-US" sz="2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您一同与女士</a:t>
            </a:r>
            <a:r>
              <a:rPr lang="en-US" altLang="zh-CN" sz="2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2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长辈、上司</a:t>
            </a:r>
            <a:r>
              <a:rPr lang="en-US" altLang="zh-CN" sz="2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20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在双排座轿车的后排上就座的话：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947738" y="2460069"/>
            <a:ext cx="5795962" cy="295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应请后者首先从右侧后门上车，在后排右座上</a:t>
            </a:r>
            <a:r>
              <a:rPr lang="zh-CN" altLang="en-US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就座。</a:t>
            </a:r>
            <a:endParaRPr lang="en-US" altLang="zh-CN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随后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，应从车后绕到左侧后门登车，落座于后排左</a:t>
            </a:r>
            <a:r>
              <a:rPr lang="zh-CN" altLang="en-US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座。</a:t>
            </a:r>
            <a:endParaRPr lang="en-US" altLang="zh-CN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到达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目的地后，若无专人负责开启车门，则应首先从左侧后门下车，从车后绕行至右侧后门，协助女士或（长辈、上司）下车，即为之开启车门。 </a:t>
            </a: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047C2816-0E31-42B5-AEB9-51C38ACBF343}"/>
              </a:ext>
            </a:extLst>
          </p:cNvPr>
          <p:cNvGrpSpPr/>
          <p:nvPr/>
        </p:nvGrpSpPr>
        <p:grpSpPr>
          <a:xfrm>
            <a:off x="947738" y="1542870"/>
            <a:ext cx="8814776" cy="646907"/>
            <a:chOff x="932677" y="1241064"/>
            <a:chExt cx="8814776" cy="646907"/>
          </a:xfrm>
        </p:grpSpPr>
        <p:sp>
          <p:nvSpPr>
            <p:cNvPr id="14" name="圆角矩形 25">
              <a:extLst>
                <a:ext uri="{FF2B5EF4-FFF2-40B4-BE49-F238E27FC236}">
                  <a16:creationId xmlns:a16="http://schemas.microsoft.com/office/drawing/2014/main" xmlns="" id="{1A6C87AC-58F1-456D-A72D-F6873D1CB49B}"/>
                </a:ext>
              </a:extLst>
            </p:cNvPr>
            <p:cNvSpPr/>
            <p:nvPr/>
          </p:nvSpPr>
          <p:spPr>
            <a:xfrm>
              <a:off x="1962186" y="1241064"/>
              <a:ext cx="7785267" cy="641831"/>
            </a:xfrm>
            <a:prstGeom prst="roundRect">
              <a:avLst>
                <a:gd name="adj" fmla="val 41282"/>
              </a:avLst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圆角矩形 25">
              <a:extLst>
                <a:ext uri="{FF2B5EF4-FFF2-40B4-BE49-F238E27FC236}">
                  <a16:creationId xmlns:a16="http://schemas.microsoft.com/office/drawing/2014/main" xmlns="" id="{22BBE0C6-C20D-43F0-88DB-F0881378EF65}"/>
                </a:ext>
              </a:extLst>
            </p:cNvPr>
            <p:cNvSpPr/>
            <p:nvPr/>
          </p:nvSpPr>
          <p:spPr>
            <a:xfrm>
              <a:off x="932677" y="1246140"/>
              <a:ext cx="1404088" cy="641831"/>
            </a:xfrm>
            <a:prstGeom prst="roundRect">
              <a:avLst>
                <a:gd name="adj" fmla="val 41282"/>
              </a:avLst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五边形 24">
            <a:extLst>
              <a:ext uri="{FF2B5EF4-FFF2-40B4-BE49-F238E27FC236}">
                <a16:creationId xmlns:a16="http://schemas.microsoft.com/office/drawing/2014/main" xmlns="" id="{35233876-8224-47ED-B82E-807F4E290971}"/>
              </a:ext>
            </a:extLst>
          </p:cNvPr>
          <p:cNvSpPr/>
          <p:nvPr/>
        </p:nvSpPr>
        <p:spPr>
          <a:xfrm>
            <a:off x="1131564" y="1683322"/>
            <a:ext cx="1123737" cy="371078"/>
          </a:xfrm>
          <a:prstGeom prst="homePlat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 3" descr="图片包含 游戏机, 画, 汽车&#10;&#10;描述已自动生成">
            <a:extLst>
              <a:ext uri="{FF2B5EF4-FFF2-40B4-BE49-F238E27FC236}">
                <a16:creationId xmlns:a16="http://schemas.microsoft.com/office/drawing/2014/main" xmlns="" id="{3777A834-8354-4C37-A952-D6ED07C8805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80" b="44774"/>
          <a:stretch/>
        </p:blipFill>
        <p:spPr>
          <a:xfrm>
            <a:off x="6930493" y="2780684"/>
            <a:ext cx="3810532" cy="2033354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上下车礼仪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1422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131564" y="2472477"/>
            <a:ext cx="8939536" cy="2956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如果陪领导出席重要的欢迎仪式，到达时对方已经做好迎接</a:t>
            </a:r>
            <a:r>
              <a:rPr lang="zh-CN" altLang="zh-CN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准备。</a:t>
            </a:r>
            <a:endParaRPr lang="en-US" altLang="zh-CN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这个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时候一定要等领导下车后我们再下车，否则就会有</a:t>
            </a:r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抢镜头</a:t>
            </a:r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之</a:t>
            </a:r>
            <a:r>
              <a:rPr lang="zh-CN" altLang="zh-CN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嫌。</a:t>
            </a:r>
            <a:endParaRPr lang="en-US" altLang="zh-CN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en-US" altLang="zh-CN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zh-CN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这种</a:t>
            </a:r>
            <a:r>
              <a:rPr lang="zh-CN" altLang="zh-CN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情况领导如何下车</a:t>
            </a:r>
            <a:r>
              <a:rPr lang="zh-CN" altLang="zh-CN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呢？</a:t>
            </a:r>
            <a:endParaRPr lang="en-US" altLang="zh-CN" b="1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en-US" altLang="zh-CN" b="1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zh-CN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如果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是三排以上商务车，由领导边上的人为开门，再避到后排，为领导下车让出</a:t>
            </a:r>
            <a:r>
              <a:rPr lang="zh-CN" altLang="zh-CN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通道。</a:t>
            </a:r>
            <a:endParaRPr lang="en-US" altLang="zh-CN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zh-CN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如果</a:t>
            </a:r>
            <a:r>
              <a:rPr lang="zh-CN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是双排车，欢迎的人群中自然会有人为领导开车门。</a:t>
            </a:r>
            <a:endParaRPr lang="zh-CN" altLang="en-US" dirty="0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1CB21009-A5DF-49D3-9764-DB8870614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8769" y="1656553"/>
            <a:ext cx="821531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特殊情况的下车次序：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A2E9E5C-7D02-4F05-981B-0C058A1A2967}"/>
              </a:ext>
            </a:extLst>
          </p:cNvPr>
          <p:cNvGrpSpPr/>
          <p:nvPr/>
        </p:nvGrpSpPr>
        <p:grpSpPr>
          <a:xfrm>
            <a:off x="947738" y="1542870"/>
            <a:ext cx="8814776" cy="646907"/>
            <a:chOff x="932677" y="1241064"/>
            <a:chExt cx="8814776" cy="646907"/>
          </a:xfrm>
        </p:grpSpPr>
        <p:sp>
          <p:nvSpPr>
            <p:cNvPr id="18" name="圆角矩形 25">
              <a:extLst>
                <a:ext uri="{FF2B5EF4-FFF2-40B4-BE49-F238E27FC236}">
                  <a16:creationId xmlns:a16="http://schemas.microsoft.com/office/drawing/2014/main" xmlns="" id="{8963F506-0457-4926-A04B-11B3263BF9F4}"/>
                </a:ext>
              </a:extLst>
            </p:cNvPr>
            <p:cNvSpPr/>
            <p:nvPr/>
          </p:nvSpPr>
          <p:spPr>
            <a:xfrm>
              <a:off x="1962186" y="1241064"/>
              <a:ext cx="7785267" cy="641831"/>
            </a:xfrm>
            <a:prstGeom prst="roundRect">
              <a:avLst>
                <a:gd name="adj" fmla="val 41282"/>
              </a:avLst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圆角矩形 25">
              <a:extLst>
                <a:ext uri="{FF2B5EF4-FFF2-40B4-BE49-F238E27FC236}">
                  <a16:creationId xmlns:a16="http://schemas.microsoft.com/office/drawing/2014/main" xmlns="" id="{B0BBB41D-1353-4746-9F17-ACA4A30F65F6}"/>
                </a:ext>
              </a:extLst>
            </p:cNvPr>
            <p:cNvSpPr/>
            <p:nvPr/>
          </p:nvSpPr>
          <p:spPr>
            <a:xfrm>
              <a:off x="932677" y="1246140"/>
              <a:ext cx="1404088" cy="641831"/>
            </a:xfrm>
            <a:prstGeom prst="roundRect">
              <a:avLst>
                <a:gd name="adj" fmla="val 41282"/>
              </a:avLst>
            </a:prstGeom>
            <a:solidFill>
              <a:schemeClr val="accent1"/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五边形 24">
            <a:extLst>
              <a:ext uri="{FF2B5EF4-FFF2-40B4-BE49-F238E27FC236}">
                <a16:creationId xmlns:a16="http://schemas.microsoft.com/office/drawing/2014/main" xmlns="" id="{E1D2FE1D-6861-4AD0-8F16-A8DE1824F34F}"/>
              </a:ext>
            </a:extLst>
          </p:cNvPr>
          <p:cNvSpPr/>
          <p:nvPr/>
        </p:nvSpPr>
        <p:spPr>
          <a:xfrm>
            <a:off x="1131564" y="1683322"/>
            <a:ext cx="1123737" cy="371078"/>
          </a:xfrm>
          <a:prstGeom prst="homePlat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b="1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4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上下车礼仪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7598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eelOff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4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5FB000F-48C3-4CFD-A833-DC22DCED95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 descr="图片包含 游戏机, 摩托车, 汽车&#10;&#10;描述已自动生成">
            <a:extLst>
              <a:ext uri="{FF2B5EF4-FFF2-40B4-BE49-F238E27FC236}">
                <a16:creationId xmlns:a16="http://schemas.microsoft.com/office/drawing/2014/main" xmlns="" id="{995F3E0F-28C4-45A5-8ECB-841869503E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43749" r="17396" b="10932"/>
          <a:stretch/>
        </p:blipFill>
        <p:spPr>
          <a:xfrm>
            <a:off x="3259932" y="3786352"/>
            <a:ext cx="6115050" cy="307164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42446" y="1843733"/>
            <a:ext cx="67071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7200" b="1">
                <a:solidFill>
                  <a:schemeClr val="bg1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乘车注意事项</a:t>
            </a:r>
            <a:endParaRPr lang="zh-CN" altLang="en-US" sz="7200" b="1" dirty="0">
              <a:solidFill>
                <a:schemeClr val="bg1"/>
              </a:solidFill>
              <a:latin typeface="汉仪雅酷黑 75W" panose="020B0804020202020204" pitchFamily="34" charset="-122"/>
              <a:ea typeface="汉仪雅酷黑 75W" panose="020B0804020202020204" pitchFamily="34" charset="-122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45616" y="833319"/>
            <a:ext cx="31129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en-US" altLang="zh-CN" sz="5400" b="1" i="1">
                <a:solidFill>
                  <a:schemeClr val="bg1"/>
                </a:solidFill>
                <a:cs typeface="+mn-ea"/>
                <a:sym typeface="+mn-lt"/>
              </a:rPr>
              <a:t>PART 03 </a:t>
            </a:r>
            <a:endParaRPr lang="zh-CN" altLang="en-US" sz="5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FC6C794-3B1E-B041-B661-8C541D610DD6}"/>
              </a:ext>
            </a:extLst>
          </p:cNvPr>
          <p:cNvSpPr txBox="1"/>
          <p:nvPr/>
        </p:nvSpPr>
        <p:spPr>
          <a:xfrm>
            <a:off x="2817019" y="2828458"/>
            <a:ext cx="655796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altLang="zh-CN" sz="1050">
                <a:solidFill>
                  <a:schemeClr val="bg1"/>
                </a:solidFill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</p:spTree>
    <p:extLst>
      <p:ext uri="{BB962C8B-B14F-4D97-AF65-F5344CB8AC3E}">
        <p14:creationId xmlns:p14="http://schemas.microsoft.com/office/powerpoint/2010/main" val="204379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000">
        <p:circle/>
      </p:transition>
    </mc:Choice>
    <mc:Fallback xmlns=""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64993" y="1111179"/>
            <a:ext cx="8986005" cy="530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37160" indent="0">
              <a:lnSpc>
                <a:spcPct val="90000"/>
              </a:lnSpc>
              <a:spcBef>
                <a:spcPts val="1000"/>
              </a:spcBef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None/>
              <a:defRPr sz="1600" b="1">
                <a:solidFill>
                  <a:srgbClr val="38465E"/>
                </a:solidFill>
                <a:latin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50000"/>
              </a:lnSpc>
            </a:pPr>
            <a:r>
              <a:rPr lang="en-US" altLang="zh-CN" sz="1800" b="0" dirty="0">
                <a:latin typeface="+mn-lt"/>
                <a:cs typeface="+mn-ea"/>
                <a:sym typeface="+mn-lt"/>
              </a:rPr>
              <a:t>1</a:t>
            </a:r>
            <a:r>
              <a:rPr lang="zh-CN" altLang="en-US" sz="1800" b="0" dirty="0">
                <a:latin typeface="+mn-lt"/>
                <a:cs typeface="+mn-ea"/>
                <a:sym typeface="+mn-lt"/>
              </a:rPr>
              <a:t>、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女士上车时不要</a:t>
            </a:r>
            <a:r>
              <a:rPr lang="zh-CN" altLang="en-US" sz="1800" b="0" dirty="0">
                <a:latin typeface="+mn-lt"/>
                <a:cs typeface="+mn-ea"/>
                <a:sym typeface="+mn-lt"/>
              </a:rPr>
              <a:t>一只脚先踏入车内，也不要爬进车里。需先站在座位边上，把身体降低，让臀部坐到位子上，再将双腿一起收进车里，双膝一定保持合并的姿势。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506124" y="2117884"/>
            <a:ext cx="7194212" cy="437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37160" indent="0">
              <a:lnSpc>
                <a:spcPct val="90000"/>
              </a:lnSpc>
              <a:spcBef>
                <a:spcPts val="1000"/>
              </a:spcBef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None/>
              <a:defRPr sz="1600" b="1">
                <a:solidFill>
                  <a:srgbClr val="38465E"/>
                </a:solidFill>
                <a:latin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50000"/>
              </a:lnSpc>
            </a:pPr>
            <a:r>
              <a:rPr lang="en-US" altLang="zh-CN" sz="1800" b="0" dirty="0">
                <a:latin typeface="+mn-lt"/>
                <a:cs typeface="+mn-ea"/>
                <a:sym typeface="+mn-lt"/>
              </a:rPr>
              <a:t>2</a:t>
            </a:r>
            <a:r>
              <a:rPr lang="zh-CN" altLang="en-US" sz="1800" b="0" dirty="0">
                <a:latin typeface="+mn-lt"/>
                <a:cs typeface="+mn-ea"/>
                <a:sym typeface="+mn-lt"/>
              </a:rPr>
              <a:t>、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从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“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安全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”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角度考虑</a:t>
            </a:r>
            <a:r>
              <a:rPr lang="zh-CN" altLang="en-US" sz="1800" b="0" dirty="0">
                <a:latin typeface="+mn-lt"/>
                <a:cs typeface="+mn-ea"/>
                <a:sym typeface="+mn-lt"/>
              </a:rPr>
              <a:t>，应该是后排左座最重要（司机后面的座位）。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65728" y="2960824"/>
            <a:ext cx="8953977" cy="657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37160" indent="0">
              <a:lnSpc>
                <a:spcPct val="90000"/>
              </a:lnSpc>
              <a:spcBef>
                <a:spcPts val="1000"/>
              </a:spcBef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None/>
              <a:defRPr sz="1600" b="1">
                <a:solidFill>
                  <a:srgbClr val="38465E"/>
                </a:solidFill>
                <a:latin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lnSpc>
                <a:spcPct val="150000"/>
              </a:lnSpc>
              <a:buClr>
                <a:prstClr val="black">
                  <a:shade val="95000"/>
                </a:prstClr>
              </a:buClr>
              <a:defRPr/>
            </a:pPr>
            <a:r>
              <a:rPr lang="en-US" altLang="zh-CN" sz="1800" b="0" dirty="0">
                <a:latin typeface="+mn-lt"/>
                <a:cs typeface="+mn-ea"/>
                <a:sym typeface="+mn-lt"/>
              </a:rPr>
              <a:t>3</a:t>
            </a:r>
            <a:r>
              <a:rPr lang="zh-CN" altLang="en-US" sz="1800" b="0" dirty="0">
                <a:latin typeface="+mn-lt"/>
                <a:cs typeface="+mn-ea"/>
                <a:sym typeface="+mn-lt"/>
              </a:rPr>
              <a:t>、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从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“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视觉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”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角度考虑</a:t>
            </a:r>
            <a:r>
              <a:rPr lang="zh-CN" altLang="en-US" sz="1800" b="0" dirty="0">
                <a:latin typeface="+mn-lt"/>
                <a:cs typeface="+mn-ea"/>
                <a:sym typeface="+mn-lt"/>
              </a:rPr>
              <a:t>，应该是前排右座最重要（副驾驶室座位）。坐该座者视线宽广，可以观光，自我感觉</a:t>
            </a:r>
            <a:r>
              <a:rPr lang="en-US" altLang="zh-CN" sz="1800" b="0" dirty="0">
                <a:latin typeface="+mn-lt"/>
                <a:cs typeface="+mn-ea"/>
                <a:sym typeface="+mn-lt"/>
              </a:rPr>
              <a:t>“</a:t>
            </a:r>
            <a:r>
              <a:rPr lang="zh-CN" altLang="en-US" sz="1800" b="0" dirty="0">
                <a:latin typeface="+mn-lt"/>
                <a:cs typeface="+mn-ea"/>
                <a:sym typeface="+mn-lt"/>
              </a:rPr>
              <a:t>神气</a:t>
            </a:r>
            <a:r>
              <a:rPr lang="en-US" altLang="zh-CN" sz="1800" b="0" dirty="0">
                <a:latin typeface="+mn-lt"/>
                <a:cs typeface="+mn-ea"/>
                <a:sym typeface="+mn-lt"/>
              </a:rPr>
              <a:t>”</a:t>
            </a:r>
            <a:r>
              <a:rPr lang="zh-CN" altLang="en-US" sz="1800" b="0" dirty="0">
                <a:latin typeface="+mn-lt"/>
                <a:cs typeface="+mn-ea"/>
                <a:sym typeface="+mn-lt"/>
              </a:rPr>
              <a:t> ，然而，此座最不安全</a:t>
            </a:r>
            <a:endParaRPr lang="en-US" altLang="zh-CN" sz="1800" b="0" dirty="0"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lang="zh-CN" altLang="en-US" sz="1800" b="0" dirty="0">
              <a:latin typeface="+mn-lt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460500" y="4089698"/>
            <a:ext cx="9181732" cy="8768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37160" indent="0">
              <a:lnSpc>
                <a:spcPct val="90000"/>
              </a:lnSpc>
              <a:spcBef>
                <a:spcPts val="1000"/>
              </a:spcBef>
              <a:buClr>
                <a:schemeClr val="tx1">
                  <a:shade val="95000"/>
                </a:schemeClr>
              </a:buClr>
              <a:buFont typeface="Arial" panose="020B0604020202020204" pitchFamily="34" charset="0"/>
              <a:buNone/>
              <a:defRPr sz="1600" b="1">
                <a:solidFill>
                  <a:srgbClr val="38465E"/>
                </a:solidFill>
                <a:latin typeface="+mn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50000"/>
              </a:lnSpc>
            </a:pPr>
            <a:r>
              <a:rPr lang="en-US" altLang="zh-CN" sz="1800" b="0" dirty="0">
                <a:latin typeface="+mn-lt"/>
                <a:cs typeface="+mn-ea"/>
                <a:sym typeface="+mn-lt"/>
              </a:rPr>
              <a:t>4</a:t>
            </a:r>
            <a:r>
              <a:rPr lang="zh-CN" altLang="en-US" sz="1800" b="0" dirty="0">
                <a:latin typeface="+mn-lt"/>
                <a:cs typeface="+mn-ea"/>
                <a:sym typeface="+mn-lt"/>
              </a:rPr>
              <a:t>、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从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“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服务</a:t>
            </a:r>
            <a:r>
              <a:rPr lang="en-US" altLang="zh-CN" sz="1800" dirty="0">
                <a:latin typeface="+mn-lt"/>
                <a:cs typeface="+mn-ea"/>
                <a:sym typeface="+mn-lt"/>
              </a:rPr>
              <a:t>”</a:t>
            </a:r>
            <a:r>
              <a:rPr lang="zh-CN" altLang="en-US" sz="1800" dirty="0">
                <a:latin typeface="+mn-lt"/>
                <a:cs typeface="+mn-ea"/>
                <a:sym typeface="+mn-lt"/>
              </a:rPr>
              <a:t>角度考虑</a:t>
            </a:r>
            <a:r>
              <a:rPr lang="zh-CN" altLang="en-US" sz="1800" b="0" dirty="0">
                <a:latin typeface="+mn-lt"/>
                <a:cs typeface="+mn-ea"/>
                <a:sym typeface="+mn-lt"/>
              </a:rPr>
              <a:t>，应该是后排右座最重要。在中国，车辆遵循的准则是靠右侧行驶，坐后排右座者，伸腿上车抬腿下车，便于秘书、随车人或现场迎接人员等为其开关车门，体现坐车者的层次与身份，出入高档场所或重大活动更能体现此座者的重要性。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77AD487-E4B6-4388-BAF7-F27F2A8F7127}"/>
              </a:ext>
            </a:extLst>
          </p:cNvPr>
          <p:cNvGrpSpPr/>
          <p:nvPr/>
        </p:nvGrpSpPr>
        <p:grpSpPr>
          <a:xfrm>
            <a:off x="357540" y="1079389"/>
            <a:ext cx="1175985" cy="657352"/>
            <a:chOff x="376590" y="1079389"/>
            <a:chExt cx="1175985" cy="657352"/>
          </a:xfrm>
        </p:grpSpPr>
        <p:sp>
          <p:nvSpPr>
            <p:cNvPr id="2" name="箭头: 右 1">
              <a:extLst>
                <a:ext uri="{FF2B5EF4-FFF2-40B4-BE49-F238E27FC236}">
                  <a16:creationId xmlns:a16="http://schemas.microsoft.com/office/drawing/2014/main" xmlns="" id="{0E364638-7D1A-4734-AF39-3C635E647C8A}"/>
                </a:ext>
              </a:extLst>
            </p:cNvPr>
            <p:cNvSpPr/>
            <p:nvPr/>
          </p:nvSpPr>
          <p:spPr>
            <a:xfrm>
              <a:off x="434975" y="1079389"/>
              <a:ext cx="1117600" cy="65735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五边形 24">
              <a:extLst>
                <a:ext uri="{FF2B5EF4-FFF2-40B4-BE49-F238E27FC236}">
                  <a16:creationId xmlns:a16="http://schemas.microsoft.com/office/drawing/2014/main" xmlns="" id="{80C9825C-919E-4822-9339-982846E8AA7D}"/>
                </a:ext>
              </a:extLst>
            </p:cNvPr>
            <p:cNvSpPr/>
            <p:nvPr/>
          </p:nvSpPr>
          <p:spPr>
            <a:xfrm>
              <a:off x="376590" y="1222526"/>
              <a:ext cx="1123737" cy="371078"/>
            </a:xfrm>
            <a:prstGeom prst="homePlat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注意</a:t>
              </a:r>
              <a:r>
                <a:rPr lang="en-US" altLang="zh-CN" b="1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35D253A-BEC4-4DC3-B63E-15C2321653FE}"/>
              </a:ext>
            </a:extLst>
          </p:cNvPr>
          <p:cNvGrpSpPr/>
          <p:nvPr/>
        </p:nvGrpSpPr>
        <p:grpSpPr>
          <a:xfrm>
            <a:off x="357540" y="2100950"/>
            <a:ext cx="1175985" cy="657352"/>
            <a:chOff x="376590" y="1079389"/>
            <a:chExt cx="1175985" cy="657352"/>
          </a:xfrm>
        </p:grpSpPr>
        <p:sp>
          <p:nvSpPr>
            <p:cNvPr id="22" name="箭头: 右 21">
              <a:extLst>
                <a:ext uri="{FF2B5EF4-FFF2-40B4-BE49-F238E27FC236}">
                  <a16:creationId xmlns:a16="http://schemas.microsoft.com/office/drawing/2014/main" xmlns="" id="{53001511-4C5D-4D5C-B200-72C540B66538}"/>
                </a:ext>
              </a:extLst>
            </p:cNvPr>
            <p:cNvSpPr/>
            <p:nvPr/>
          </p:nvSpPr>
          <p:spPr>
            <a:xfrm>
              <a:off x="434975" y="1079389"/>
              <a:ext cx="1117600" cy="65735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五边形 24">
              <a:extLst>
                <a:ext uri="{FF2B5EF4-FFF2-40B4-BE49-F238E27FC236}">
                  <a16:creationId xmlns:a16="http://schemas.microsoft.com/office/drawing/2014/main" xmlns="" id="{5909C274-02F5-460D-9E9D-EA4072F687D9}"/>
                </a:ext>
              </a:extLst>
            </p:cNvPr>
            <p:cNvSpPr/>
            <p:nvPr/>
          </p:nvSpPr>
          <p:spPr>
            <a:xfrm>
              <a:off x="376590" y="1222526"/>
              <a:ext cx="1123737" cy="371078"/>
            </a:xfrm>
            <a:prstGeom prst="homePlat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注意</a:t>
              </a:r>
              <a:r>
                <a:rPr lang="en-US" altLang="zh-CN" b="1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7DEA6E16-7780-4A3B-9A3D-DC09095F50B8}"/>
              </a:ext>
            </a:extLst>
          </p:cNvPr>
          <p:cNvGrpSpPr/>
          <p:nvPr/>
        </p:nvGrpSpPr>
        <p:grpSpPr>
          <a:xfrm>
            <a:off x="357540" y="2936923"/>
            <a:ext cx="1175985" cy="657352"/>
            <a:chOff x="376590" y="1079389"/>
            <a:chExt cx="1175985" cy="657352"/>
          </a:xfrm>
        </p:grpSpPr>
        <p:sp>
          <p:nvSpPr>
            <p:cNvPr id="25" name="箭头: 右 24">
              <a:extLst>
                <a:ext uri="{FF2B5EF4-FFF2-40B4-BE49-F238E27FC236}">
                  <a16:creationId xmlns:a16="http://schemas.microsoft.com/office/drawing/2014/main" xmlns="" id="{8260516F-581E-48C2-8A4C-D05321AC3CD0}"/>
                </a:ext>
              </a:extLst>
            </p:cNvPr>
            <p:cNvSpPr/>
            <p:nvPr/>
          </p:nvSpPr>
          <p:spPr>
            <a:xfrm>
              <a:off x="434975" y="1079389"/>
              <a:ext cx="1117600" cy="65735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五边形 24">
              <a:extLst>
                <a:ext uri="{FF2B5EF4-FFF2-40B4-BE49-F238E27FC236}">
                  <a16:creationId xmlns:a16="http://schemas.microsoft.com/office/drawing/2014/main" xmlns="" id="{3616739A-8EE0-47E9-B441-6B967A9838B2}"/>
                </a:ext>
              </a:extLst>
            </p:cNvPr>
            <p:cNvSpPr/>
            <p:nvPr/>
          </p:nvSpPr>
          <p:spPr>
            <a:xfrm>
              <a:off x="376590" y="1222526"/>
              <a:ext cx="1123737" cy="371078"/>
            </a:xfrm>
            <a:prstGeom prst="homePlat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注意</a:t>
              </a:r>
              <a:r>
                <a:rPr lang="en-US" altLang="zh-CN" b="1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092E10B0-D80A-4C98-8FC6-BC56BDD87079}"/>
              </a:ext>
            </a:extLst>
          </p:cNvPr>
          <p:cNvGrpSpPr/>
          <p:nvPr/>
        </p:nvGrpSpPr>
        <p:grpSpPr>
          <a:xfrm>
            <a:off x="357540" y="4068776"/>
            <a:ext cx="1175985" cy="657352"/>
            <a:chOff x="376590" y="1079389"/>
            <a:chExt cx="1175985" cy="657352"/>
          </a:xfrm>
        </p:grpSpPr>
        <p:sp>
          <p:nvSpPr>
            <p:cNvPr id="28" name="箭头: 右 27">
              <a:extLst>
                <a:ext uri="{FF2B5EF4-FFF2-40B4-BE49-F238E27FC236}">
                  <a16:creationId xmlns:a16="http://schemas.microsoft.com/office/drawing/2014/main" xmlns="" id="{A03AF94E-E943-44DC-B466-C265DDD249D9}"/>
                </a:ext>
              </a:extLst>
            </p:cNvPr>
            <p:cNvSpPr/>
            <p:nvPr/>
          </p:nvSpPr>
          <p:spPr>
            <a:xfrm>
              <a:off x="434975" y="1079389"/>
              <a:ext cx="1117600" cy="65735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五边形 24">
              <a:extLst>
                <a:ext uri="{FF2B5EF4-FFF2-40B4-BE49-F238E27FC236}">
                  <a16:creationId xmlns:a16="http://schemas.microsoft.com/office/drawing/2014/main" xmlns="" id="{667A9B22-7113-4334-BDA8-D6B8F07F509B}"/>
                </a:ext>
              </a:extLst>
            </p:cNvPr>
            <p:cNvSpPr/>
            <p:nvPr/>
          </p:nvSpPr>
          <p:spPr>
            <a:xfrm>
              <a:off x="376590" y="1222526"/>
              <a:ext cx="1123737" cy="371078"/>
            </a:xfrm>
            <a:prstGeom prst="homePlat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注意</a:t>
              </a:r>
              <a:r>
                <a:rPr lang="en-US" altLang="zh-CN" b="1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乘车注意事项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894053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drap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2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6875" y="1317245"/>
            <a:ext cx="8374069" cy="420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Tx/>
              <a:buNone/>
              <a:defRPr sz="2400" b="1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sz="1800" b="0" dirty="0">
                <a:solidFill>
                  <a:srgbClr val="38465E"/>
                </a:solidFill>
                <a:cs typeface="+mn-ea"/>
                <a:sym typeface="+mn-lt"/>
              </a:rPr>
              <a:t>5</a:t>
            </a:r>
            <a:r>
              <a:rPr lang="zh-CN" altLang="en-US" sz="1800" b="0" dirty="0">
                <a:solidFill>
                  <a:srgbClr val="38465E"/>
                </a:solidFill>
                <a:cs typeface="+mn-ea"/>
                <a:sym typeface="+mn-lt"/>
              </a:rPr>
              <a:t>、</a:t>
            </a:r>
            <a:r>
              <a:rPr lang="zh-CN" altLang="en-US" sz="1800" dirty="0">
                <a:solidFill>
                  <a:srgbClr val="38465E"/>
                </a:solidFill>
                <a:cs typeface="+mn-ea"/>
                <a:sym typeface="+mn-lt"/>
              </a:rPr>
              <a:t>车上不要睡觉。</a:t>
            </a:r>
            <a:r>
              <a:rPr lang="zh-CN" altLang="en-US" sz="1800" b="0" dirty="0">
                <a:solidFill>
                  <a:srgbClr val="38465E"/>
                </a:solidFill>
                <a:cs typeface="+mn-ea"/>
                <a:sym typeface="+mn-lt"/>
              </a:rPr>
              <a:t>乘车的人都睡觉时，司机也容易犯困。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666875" y="2070239"/>
            <a:ext cx="8294524" cy="398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Tx/>
              <a:buNone/>
              <a:defRPr sz="2400" b="1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sz="1800" b="0" dirty="0">
                <a:solidFill>
                  <a:srgbClr val="38465E"/>
                </a:solidFill>
                <a:cs typeface="+mn-ea"/>
                <a:sym typeface="+mn-lt"/>
              </a:rPr>
              <a:t>6</a:t>
            </a:r>
            <a:r>
              <a:rPr lang="zh-CN" altLang="en-US" sz="1800" b="0" dirty="0">
                <a:solidFill>
                  <a:srgbClr val="38465E"/>
                </a:solidFill>
                <a:cs typeface="+mn-ea"/>
                <a:sym typeface="+mn-lt"/>
              </a:rPr>
              <a:t>、</a:t>
            </a:r>
            <a:r>
              <a:rPr lang="zh-CN" altLang="en-US" sz="1800" dirty="0">
                <a:solidFill>
                  <a:srgbClr val="38465E"/>
                </a:solidFill>
                <a:cs typeface="+mn-ea"/>
                <a:sym typeface="+mn-lt"/>
              </a:rPr>
              <a:t>谈话要适当。</a:t>
            </a:r>
            <a:r>
              <a:rPr lang="zh-CN" altLang="en-US" sz="1800" b="0" dirty="0">
                <a:solidFill>
                  <a:srgbClr val="38465E"/>
                </a:solidFill>
                <a:cs typeface="+mn-ea"/>
                <a:sym typeface="+mn-lt"/>
              </a:rPr>
              <a:t>与领导同车，自然要作适当的交谈，但一定要适度。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666875" y="2801131"/>
            <a:ext cx="8294524" cy="3085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Tx/>
              <a:buNone/>
              <a:defRPr sz="2400" b="1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sz="1800" b="0" dirty="0">
                <a:solidFill>
                  <a:srgbClr val="38465E"/>
                </a:solidFill>
                <a:cs typeface="+mn-ea"/>
                <a:sym typeface="+mn-lt"/>
              </a:rPr>
              <a:t>7</a:t>
            </a:r>
            <a:r>
              <a:rPr lang="zh-CN" altLang="en-US" sz="1800" b="0" dirty="0">
                <a:solidFill>
                  <a:srgbClr val="38465E"/>
                </a:solidFill>
                <a:cs typeface="+mn-ea"/>
                <a:sym typeface="+mn-lt"/>
              </a:rPr>
              <a:t>、</a:t>
            </a:r>
            <a:r>
              <a:rPr lang="zh-CN" altLang="en-US" sz="1800" dirty="0">
                <a:solidFill>
                  <a:srgbClr val="38465E"/>
                </a:solidFill>
                <a:cs typeface="+mn-ea"/>
                <a:sym typeface="+mn-lt"/>
              </a:rPr>
              <a:t>领导之间若是在谈工作</a:t>
            </a:r>
            <a:r>
              <a:rPr lang="zh-CN" altLang="en-US" sz="1800" b="0" dirty="0">
                <a:solidFill>
                  <a:srgbClr val="38465E"/>
                </a:solidFill>
                <a:cs typeface="+mn-ea"/>
                <a:sym typeface="+mn-lt"/>
              </a:rPr>
              <a:t>，除非问到你，或希望你介入，否则尽量不要插话。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015645" y="4377488"/>
            <a:ext cx="8725380" cy="46140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Tx/>
              <a:buNone/>
              <a:defRPr sz="2400" b="1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10000"/>
              </a:lnSpc>
            </a:pPr>
            <a:endParaRPr lang="zh-CN" altLang="en-US" b="0" dirty="0">
              <a:solidFill>
                <a:srgbClr val="38465E"/>
              </a:solidFill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66875" y="5119848"/>
            <a:ext cx="3601453" cy="547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Tx/>
              <a:buNone/>
              <a:defRPr sz="2400" b="1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sz="1800" b="0" dirty="0">
                <a:solidFill>
                  <a:srgbClr val="38465E"/>
                </a:solidFill>
                <a:cs typeface="+mn-ea"/>
                <a:sym typeface="+mn-lt"/>
              </a:rPr>
              <a:t>9</a:t>
            </a:r>
            <a:r>
              <a:rPr lang="zh-CN" altLang="en-US" sz="1800" b="0" dirty="0">
                <a:solidFill>
                  <a:srgbClr val="38465E"/>
                </a:solidFill>
                <a:cs typeface="+mn-ea"/>
                <a:sym typeface="+mn-lt"/>
              </a:rPr>
              <a:t>、</a:t>
            </a:r>
            <a:r>
              <a:rPr lang="zh-CN" altLang="en-US" sz="1800" dirty="0">
                <a:solidFill>
                  <a:srgbClr val="38465E"/>
                </a:solidFill>
                <a:cs typeface="+mn-ea"/>
                <a:sym typeface="+mn-lt"/>
              </a:rPr>
              <a:t>车内尽量不要吸烟 </a:t>
            </a:r>
            <a:r>
              <a:rPr lang="zh-CN" altLang="en-US" sz="1800" b="0" dirty="0">
                <a:solidFill>
                  <a:srgbClr val="38465E"/>
                </a:solidFill>
                <a:cs typeface="+mn-ea"/>
                <a:sym typeface="+mn-lt"/>
              </a:rPr>
              <a:t>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5490C941-BBE6-4CB7-9E06-98CEBC9E2CDD}"/>
              </a:ext>
            </a:extLst>
          </p:cNvPr>
          <p:cNvSpPr txBox="1"/>
          <p:nvPr/>
        </p:nvSpPr>
        <p:spPr>
          <a:xfrm>
            <a:off x="1666875" y="3442051"/>
            <a:ext cx="7578725" cy="1345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Tx/>
              <a:buNone/>
              <a:defRPr sz="2400" b="1"/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ct val="150000"/>
              </a:lnSpc>
            </a:pPr>
            <a:r>
              <a:rPr lang="en-US" altLang="zh-CN" sz="1800" b="0">
                <a:solidFill>
                  <a:srgbClr val="38465E"/>
                </a:solidFill>
                <a:cs typeface="+mn-ea"/>
                <a:sym typeface="+mn-lt"/>
              </a:rPr>
              <a:t>8</a:t>
            </a:r>
            <a:r>
              <a:rPr lang="zh-CN" altLang="en-US" sz="1800" b="0">
                <a:solidFill>
                  <a:srgbClr val="38465E"/>
                </a:solidFill>
                <a:cs typeface="+mn-ea"/>
                <a:sym typeface="+mn-lt"/>
              </a:rPr>
              <a:t>、</a:t>
            </a:r>
            <a:r>
              <a:rPr lang="zh-CN" altLang="en-US" sz="1800">
                <a:solidFill>
                  <a:srgbClr val="38465E"/>
                </a:solidFill>
                <a:cs typeface="+mn-ea"/>
                <a:sym typeface="+mn-lt"/>
              </a:rPr>
              <a:t>若领导之间谈论的话题</a:t>
            </a:r>
            <a:r>
              <a:rPr lang="zh-CN" altLang="en-US" sz="1800" b="0">
                <a:solidFill>
                  <a:srgbClr val="38465E"/>
                </a:solidFill>
                <a:cs typeface="+mn-ea"/>
                <a:sym typeface="+mn-lt"/>
              </a:rPr>
              <a:t>涉及对某人的评价等保秘的内容时，你不但不要插话，甚至不要听，此时最好的办法是找个话题与司机聊聊天，或播放一段轻音乐（音量不要过大）什么的。</a:t>
            </a:r>
            <a:endParaRPr lang="zh-CN" altLang="en-US" sz="1800" b="0" dirty="0">
              <a:solidFill>
                <a:srgbClr val="38465E"/>
              </a:solidFill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FDA318DC-B1BF-4B0D-9E9F-84797163FC10}"/>
              </a:ext>
            </a:extLst>
          </p:cNvPr>
          <p:cNvGrpSpPr/>
          <p:nvPr/>
        </p:nvGrpSpPr>
        <p:grpSpPr>
          <a:xfrm>
            <a:off x="357540" y="1079389"/>
            <a:ext cx="1175985" cy="657352"/>
            <a:chOff x="376590" y="1079389"/>
            <a:chExt cx="1175985" cy="657352"/>
          </a:xfrm>
        </p:grpSpPr>
        <p:sp>
          <p:nvSpPr>
            <p:cNvPr id="23" name="箭头: 右 22">
              <a:extLst>
                <a:ext uri="{FF2B5EF4-FFF2-40B4-BE49-F238E27FC236}">
                  <a16:creationId xmlns:a16="http://schemas.microsoft.com/office/drawing/2014/main" xmlns="" id="{3CC4AECA-A5D7-4E9E-82FF-AB9AD09F598F}"/>
                </a:ext>
              </a:extLst>
            </p:cNvPr>
            <p:cNvSpPr/>
            <p:nvPr/>
          </p:nvSpPr>
          <p:spPr>
            <a:xfrm>
              <a:off x="434975" y="1079389"/>
              <a:ext cx="1117600" cy="65735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五边形 24">
              <a:extLst>
                <a:ext uri="{FF2B5EF4-FFF2-40B4-BE49-F238E27FC236}">
                  <a16:creationId xmlns:a16="http://schemas.microsoft.com/office/drawing/2014/main" xmlns="" id="{87FA512E-0219-4B0F-9C36-C6C43FF3EA35}"/>
                </a:ext>
              </a:extLst>
            </p:cNvPr>
            <p:cNvSpPr/>
            <p:nvPr/>
          </p:nvSpPr>
          <p:spPr>
            <a:xfrm>
              <a:off x="376590" y="1222526"/>
              <a:ext cx="1123737" cy="371078"/>
            </a:xfrm>
            <a:prstGeom prst="homePlat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注意</a:t>
              </a:r>
              <a:r>
                <a:rPr lang="en-US" altLang="zh-CN" b="1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B98DB01E-FA2E-4492-A182-959484A7F62E}"/>
              </a:ext>
            </a:extLst>
          </p:cNvPr>
          <p:cNvGrpSpPr/>
          <p:nvPr/>
        </p:nvGrpSpPr>
        <p:grpSpPr>
          <a:xfrm>
            <a:off x="357540" y="1910450"/>
            <a:ext cx="1175985" cy="657352"/>
            <a:chOff x="376590" y="1079389"/>
            <a:chExt cx="1175985" cy="657352"/>
          </a:xfrm>
        </p:grpSpPr>
        <p:sp>
          <p:nvSpPr>
            <p:cNvPr id="26" name="箭头: 右 25">
              <a:extLst>
                <a:ext uri="{FF2B5EF4-FFF2-40B4-BE49-F238E27FC236}">
                  <a16:creationId xmlns:a16="http://schemas.microsoft.com/office/drawing/2014/main" xmlns="" id="{BD39556B-7705-4D43-8B18-27C5DCB499DD}"/>
                </a:ext>
              </a:extLst>
            </p:cNvPr>
            <p:cNvSpPr/>
            <p:nvPr/>
          </p:nvSpPr>
          <p:spPr>
            <a:xfrm>
              <a:off x="434975" y="1079389"/>
              <a:ext cx="1117600" cy="65735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五边形 24">
              <a:extLst>
                <a:ext uri="{FF2B5EF4-FFF2-40B4-BE49-F238E27FC236}">
                  <a16:creationId xmlns:a16="http://schemas.microsoft.com/office/drawing/2014/main" xmlns="" id="{D12812F0-ED18-42C1-BD3B-9CD862B7D56A}"/>
                </a:ext>
              </a:extLst>
            </p:cNvPr>
            <p:cNvSpPr/>
            <p:nvPr/>
          </p:nvSpPr>
          <p:spPr>
            <a:xfrm>
              <a:off x="376590" y="1222526"/>
              <a:ext cx="1123737" cy="371078"/>
            </a:xfrm>
            <a:prstGeom prst="homePlat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注意</a:t>
              </a:r>
              <a:r>
                <a:rPr lang="en-US" altLang="zh-CN" b="1">
                  <a:solidFill>
                    <a:schemeClr val="bg1"/>
                  </a:solidFill>
                  <a:cs typeface="+mn-ea"/>
                  <a:sym typeface="+mn-lt"/>
                </a:rPr>
                <a:t>6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7BD88D12-5E31-4D0E-B84A-FB38FC9ABD7E}"/>
              </a:ext>
            </a:extLst>
          </p:cNvPr>
          <p:cNvGrpSpPr/>
          <p:nvPr/>
        </p:nvGrpSpPr>
        <p:grpSpPr>
          <a:xfrm>
            <a:off x="357540" y="2651173"/>
            <a:ext cx="1175985" cy="657352"/>
            <a:chOff x="376590" y="1079389"/>
            <a:chExt cx="1175985" cy="657352"/>
          </a:xfrm>
        </p:grpSpPr>
        <p:sp>
          <p:nvSpPr>
            <p:cNvPr id="29" name="箭头: 右 28">
              <a:extLst>
                <a:ext uri="{FF2B5EF4-FFF2-40B4-BE49-F238E27FC236}">
                  <a16:creationId xmlns:a16="http://schemas.microsoft.com/office/drawing/2014/main" xmlns="" id="{7C9CB840-4FC3-4695-8631-5DC70ECF049D}"/>
                </a:ext>
              </a:extLst>
            </p:cNvPr>
            <p:cNvSpPr/>
            <p:nvPr/>
          </p:nvSpPr>
          <p:spPr>
            <a:xfrm>
              <a:off x="434975" y="1079389"/>
              <a:ext cx="1117600" cy="65735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五边形 24">
              <a:extLst>
                <a:ext uri="{FF2B5EF4-FFF2-40B4-BE49-F238E27FC236}">
                  <a16:creationId xmlns:a16="http://schemas.microsoft.com/office/drawing/2014/main" xmlns="" id="{D0631F4E-04BA-4A1F-BF4D-DD28AC5BF572}"/>
                </a:ext>
              </a:extLst>
            </p:cNvPr>
            <p:cNvSpPr/>
            <p:nvPr/>
          </p:nvSpPr>
          <p:spPr>
            <a:xfrm>
              <a:off x="376590" y="1222526"/>
              <a:ext cx="1123737" cy="371078"/>
            </a:xfrm>
            <a:prstGeom prst="homePlat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注意</a:t>
              </a:r>
              <a:r>
                <a:rPr lang="en-US" altLang="zh-CN" b="1">
                  <a:solidFill>
                    <a:schemeClr val="bg1"/>
                  </a:solidFill>
                  <a:cs typeface="+mn-ea"/>
                  <a:sym typeface="+mn-lt"/>
                </a:rPr>
                <a:t>7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3E73EF62-DE84-4100-9730-0E66BF83A130}"/>
              </a:ext>
            </a:extLst>
          </p:cNvPr>
          <p:cNvGrpSpPr/>
          <p:nvPr/>
        </p:nvGrpSpPr>
        <p:grpSpPr>
          <a:xfrm>
            <a:off x="357540" y="3430601"/>
            <a:ext cx="1175985" cy="657352"/>
            <a:chOff x="376590" y="1079389"/>
            <a:chExt cx="1175985" cy="657352"/>
          </a:xfrm>
        </p:grpSpPr>
        <p:sp>
          <p:nvSpPr>
            <p:cNvPr id="32" name="箭头: 右 31">
              <a:extLst>
                <a:ext uri="{FF2B5EF4-FFF2-40B4-BE49-F238E27FC236}">
                  <a16:creationId xmlns:a16="http://schemas.microsoft.com/office/drawing/2014/main" xmlns="" id="{FB824A4E-6A10-4B0C-893A-F273B6A43A12}"/>
                </a:ext>
              </a:extLst>
            </p:cNvPr>
            <p:cNvSpPr/>
            <p:nvPr/>
          </p:nvSpPr>
          <p:spPr>
            <a:xfrm>
              <a:off x="434975" y="1079389"/>
              <a:ext cx="1117600" cy="65735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五边形 24">
              <a:extLst>
                <a:ext uri="{FF2B5EF4-FFF2-40B4-BE49-F238E27FC236}">
                  <a16:creationId xmlns:a16="http://schemas.microsoft.com/office/drawing/2014/main" xmlns="" id="{39E331CC-170E-4EBC-81AB-20A31A62B6D5}"/>
                </a:ext>
              </a:extLst>
            </p:cNvPr>
            <p:cNvSpPr/>
            <p:nvPr/>
          </p:nvSpPr>
          <p:spPr>
            <a:xfrm>
              <a:off x="376590" y="1222526"/>
              <a:ext cx="1123737" cy="371078"/>
            </a:xfrm>
            <a:prstGeom prst="homePlat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注意</a:t>
              </a:r>
              <a:r>
                <a:rPr lang="en-US" altLang="zh-CN" b="1">
                  <a:solidFill>
                    <a:schemeClr val="bg1"/>
                  </a:solidFill>
                  <a:cs typeface="+mn-ea"/>
                  <a:sym typeface="+mn-lt"/>
                </a:rPr>
                <a:t>8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CE6B15B0-0E5D-4E53-98D6-BF5649B04126}"/>
              </a:ext>
            </a:extLst>
          </p:cNvPr>
          <p:cNvGrpSpPr/>
          <p:nvPr/>
        </p:nvGrpSpPr>
        <p:grpSpPr>
          <a:xfrm>
            <a:off x="357540" y="4953496"/>
            <a:ext cx="1175985" cy="657352"/>
            <a:chOff x="376590" y="1079389"/>
            <a:chExt cx="1175985" cy="657352"/>
          </a:xfrm>
        </p:grpSpPr>
        <p:sp>
          <p:nvSpPr>
            <p:cNvPr id="35" name="箭头: 右 34">
              <a:extLst>
                <a:ext uri="{FF2B5EF4-FFF2-40B4-BE49-F238E27FC236}">
                  <a16:creationId xmlns:a16="http://schemas.microsoft.com/office/drawing/2014/main" xmlns="" id="{2788C7A4-C324-41A8-AB97-FCB70061D4D0}"/>
                </a:ext>
              </a:extLst>
            </p:cNvPr>
            <p:cNvSpPr/>
            <p:nvPr/>
          </p:nvSpPr>
          <p:spPr>
            <a:xfrm>
              <a:off x="434975" y="1079389"/>
              <a:ext cx="1117600" cy="657352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五边形 24">
              <a:extLst>
                <a:ext uri="{FF2B5EF4-FFF2-40B4-BE49-F238E27FC236}">
                  <a16:creationId xmlns:a16="http://schemas.microsoft.com/office/drawing/2014/main" xmlns="" id="{0A410BCA-CC74-4AAF-A2AE-4338555A109D}"/>
                </a:ext>
              </a:extLst>
            </p:cNvPr>
            <p:cNvSpPr/>
            <p:nvPr/>
          </p:nvSpPr>
          <p:spPr>
            <a:xfrm>
              <a:off x="376590" y="1222526"/>
              <a:ext cx="1123737" cy="371078"/>
            </a:xfrm>
            <a:prstGeom prst="homePlat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chemeClr val="bg1"/>
                  </a:solidFill>
                  <a:cs typeface="+mn-ea"/>
                  <a:sym typeface="+mn-lt"/>
                </a:rPr>
                <a:t>注意</a:t>
              </a:r>
              <a:r>
                <a:rPr lang="en-US" altLang="zh-CN" b="1">
                  <a:solidFill>
                    <a:schemeClr val="bg1"/>
                  </a:solidFill>
                  <a:cs typeface="+mn-ea"/>
                  <a:sym typeface="+mn-lt"/>
                </a:rPr>
                <a:t>9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7" name="图片 36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cs typeface="+mn-ea"/>
                <a:sym typeface="+mn-lt"/>
              </a:rPr>
              <a:t>乘车注意事项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3904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drap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13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AA875F31-847E-4C82-A6B2-56E9C3181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657CB3C-73AE-4F03-A8FF-3BCB70C4B3AD}"/>
              </a:ext>
            </a:extLst>
          </p:cNvPr>
          <p:cNvSpPr txBox="1"/>
          <p:nvPr/>
        </p:nvSpPr>
        <p:spPr>
          <a:xfrm>
            <a:off x="4631670" y="1722332"/>
            <a:ext cx="3978231" cy="60874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002060"/>
                </a:solidFill>
                <a:latin typeface="+mj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dist">
              <a:lnSpc>
                <a:spcPct val="100000"/>
              </a:lnSpc>
              <a:buFont typeface="Wingdings" pitchFamily="2" charset="2"/>
              <a:buChar char="Ø"/>
            </a:pPr>
            <a:r>
              <a:rPr lang="zh-CN" altLang="en-US" sz="36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乘车位次礼仪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8C6A0E2B-8803-4C3A-A874-DE2ACA85EEB6}"/>
              </a:ext>
            </a:extLst>
          </p:cNvPr>
          <p:cNvSpPr txBox="1"/>
          <p:nvPr/>
        </p:nvSpPr>
        <p:spPr>
          <a:xfrm>
            <a:off x="4631670" y="2907091"/>
            <a:ext cx="3978230" cy="59949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marL="228600" indent="-22860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b="1">
                <a:solidFill>
                  <a:schemeClr val="bg1"/>
                </a:solidFill>
                <a:latin typeface="+mj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dist">
              <a:lnSpc>
                <a:spcPct val="100000"/>
              </a:lnSpc>
              <a:buFont typeface="Wingdings" pitchFamily="2" charset="2"/>
              <a:buChar char="Ø"/>
            </a:pPr>
            <a:r>
              <a:rPr lang="zh-CN" altLang="en-US" sz="3600" dirty="0">
                <a:latin typeface="+mn-lt"/>
                <a:cs typeface="+mn-ea"/>
                <a:sym typeface="+mn-lt"/>
              </a:rPr>
              <a:t>上下车礼仪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F6DFB22F-239D-46BE-9E74-96D69E8BA848}"/>
              </a:ext>
            </a:extLst>
          </p:cNvPr>
          <p:cNvSpPr txBox="1"/>
          <p:nvPr/>
        </p:nvSpPr>
        <p:spPr>
          <a:xfrm>
            <a:off x="4678580" y="3958595"/>
            <a:ext cx="3978230" cy="584491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defPPr>
              <a:defRPr lang="zh-CN"/>
            </a:defPPr>
            <a:lvl1pPr marL="228600" indent="-22860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b="1">
                <a:solidFill>
                  <a:schemeClr val="bg1"/>
                </a:solidFill>
                <a:latin typeface="+mj-ea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dist">
              <a:lnSpc>
                <a:spcPct val="100000"/>
              </a:lnSpc>
              <a:buFont typeface="Wingdings" pitchFamily="2" charset="2"/>
              <a:buChar char="Ø"/>
            </a:pPr>
            <a:r>
              <a:rPr lang="zh-CN" altLang="en-US" sz="3600" dirty="0">
                <a:latin typeface="+mn-lt"/>
                <a:cs typeface="+mn-ea"/>
                <a:sym typeface="+mn-lt"/>
              </a:rPr>
              <a:t>乘车注意事项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084713A-4090-495A-9D69-336DD5344D40}"/>
              </a:ext>
            </a:extLst>
          </p:cNvPr>
          <p:cNvGrpSpPr/>
          <p:nvPr/>
        </p:nvGrpSpPr>
        <p:grpSpPr>
          <a:xfrm>
            <a:off x="1321910" y="997124"/>
            <a:ext cx="2171700" cy="1491246"/>
            <a:chOff x="1321910" y="997124"/>
            <a:chExt cx="2171700" cy="1491246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24F223EE-4DC2-4E00-8079-82535F49A53B}"/>
                </a:ext>
              </a:extLst>
            </p:cNvPr>
            <p:cNvSpPr txBox="1"/>
            <p:nvPr/>
          </p:nvSpPr>
          <p:spPr>
            <a:xfrm>
              <a:off x="1321910" y="997124"/>
              <a:ext cx="21717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zh-CN" altLang="en-US" sz="6600" b="1">
                  <a:solidFill>
                    <a:schemeClr val="bg1"/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C137E504-B3ED-4F71-AFBB-2184F0C49F70}"/>
                </a:ext>
              </a:extLst>
            </p:cNvPr>
            <p:cNvSpPr txBox="1"/>
            <p:nvPr/>
          </p:nvSpPr>
          <p:spPr>
            <a:xfrm>
              <a:off x="1321910" y="2026705"/>
              <a:ext cx="21485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kumimoji="1" lang="en-US" altLang="zh-CN" sz="2400" b="1">
                  <a:solidFill>
                    <a:schemeClr val="bg1"/>
                  </a:solidFill>
                  <a:cs typeface="+mn-ea"/>
                  <a:sym typeface="+mn-lt"/>
                </a:rPr>
                <a:t>CONTENTS</a:t>
              </a:r>
              <a:endParaRPr kumimoji="1" lang="zh-CN" altLang="en-US" sz="2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86521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D975A1FC-9C1B-4CEC-A44D-F891C0D5AF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791200"/>
          </a:xfrm>
          <a:prstGeom prst="rect">
            <a:avLst/>
          </a:prstGeom>
        </p:spPr>
      </p:pic>
      <p:pic>
        <p:nvPicPr>
          <p:cNvPr id="25" name="图片 24" descr="图片包含 游戏机, 摩托车, 汽车&#10;&#10;描述已自动生成">
            <a:extLst>
              <a:ext uri="{FF2B5EF4-FFF2-40B4-BE49-F238E27FC236}">
                <a16:creationId xmlns:a16="http://schemas.microsoft.com/office/drawing/2014/main" xmlns="" id="{2C9E32D3-B8FE-4616-9DB4-3E78960E84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43749" r="17396" b="10932"/>
          <a:stretch/>
        </p:blipFill>
        <p:spPr>
          <a:xfrm>
            <a:off x="4177859" y="2719552"/>
            <a:ext cx="6115050" cy="3071648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82E27B51-7801-4717-B295-808A05395890}"/>
              </a:ext>
            </a:extLst>
          </p:cNvPr>
          <p:cNvGrpSpPr/>
          <p:nvPr/>
        </p:nvGrpSpPr>
        <p:grpSpPr>
          <a:xfrm>
            <a:off x="608277" y="6181224"/>
            <a:ext cx="4317807" cy="426818"/>
            <a:chOff x="6493507" y="4076679"/>
            <a:chExt cx="4317807" cy="365008"/>
          </a:xfrm>
          <a:solidFill>
            <a:schemeClr val="bg1"/>
          </a:solidFill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E618AF97-12B0-4B15-971B-6F560D3D9F2F}"/>
                </a:ext>
              </a:extLst>
            </p:cNvPr>
            <p:cNvSpPr txBox="1"/>
            <p:nvPr/>
          </p:nvSpPr>
          <p:spPr>
            <a:xfrm>
              <a:off x="6493507" y="4076679"/>
              <a:ext cx="1357958" cy="315847"/>
            </a:xfrm>
            <a:prstGeom prst="rect">
              <a:avLst/>
            </a:prstGeom>
            <a:solidFill>
              <a:srgbClr val="76B9FB"/>
            </a:solidFill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乘车礼仪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C6AD8D82-BB32-4B4D-B77B-53E36C8B4CA2}"/>
                </a:ext>
              </a:extLst>
            </p:cNvPr>
            <p:cNvSpPr txBox="1"/>
            <p:nvPr/>
          </p:nvSpPr>
          <p:spPr>
            <a:xfrm>
              <a:off x="9703318" y="4079414"/>
              <a:ext cx="1107996" cy="315847"/>
            </a:xfrm>
            <a:prstGeom prst="rect">
              <a:avLst/>
            </a:prstGeom>
            <a:solidFill>
              <a:srgbClr val="76B9FB"/>
            </a:solidFill>
            <a:ln w="285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</a:defRPr>
              </a:lvl1pPr>
            </a:lstStyle>
            <a:p>
              <a:r>
                <a:rPr lang="zh-CN" altLang="en-US" b="1" dirty="0">
                  <a:cs typeface="+mn-ea"/>
                  <a:sym typeface="+mn-lt"/>
                </a:rPr>
                <a:t>商务礼仪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565235B0-E193-4E2A-B85E-02B18F9FC5E8}"/>
                </a:ext>
              </a:extLst>
            </p:cNvPr>
            <p:cNvSpPr txBox="1"/>
            <p:nvPr/>
          </p:nvSpPr>
          <p:spPr>
            <a:xfrm>
              <a:off x="8227012" y="4083388"/>
              <a:ext cx="1157223" cy="315847"/>
            </a:xfrm>
            <a:prstGeom prst="rect">
              <a:avLst/>
            </a:prstGeom>
            <a:solidFill>
              <a:srgbClr val="76B9FB"/>
            </a:solidFill>
            <a:ln w="28575"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>
                  <a:solidFill>
                    <a:schemeClr val="bg1"/>
                  </a:solidFill>
                </a:defRPr>
              </a:lvl1pPr>
            </a:lstStyle>
            <a:p>
              <a:r>
                <a:rPr lang="zh-CN" altLang="en-US" b="1" dirty="0">
                  <a:cs typeface="+mn-ea"/>
                  <a:sym typeface="+mn-lt"/>
                </a:rPr>
                <a:t>礼仪培训     </a:t>
              </a:r>
            </a:p>
          </p:txBody>
        </p: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34107571-18C1-4C6A-AAB0-96ED9D5628A1}"/>
                </a:ext>
              </a:extLst>
            </p:cNvPr>
            <p:cNvCxnSpPr/>
            <p:nvPr/>
          </p:nvCxnSpPr>
          <p:spPr>
            <a:xfrm>
              <a:off x="8012482" y="4147532"/>
              <a:ext cx="0" cy="294155"/>
            </a:xfrm>
            <a:prstGeom prst="line">
              <a:avLst/>
            </a:prstGeom>
            <a:grpFill/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id="{D9C57DC6-06B6-4AAA-8BBE-3920CF8F9825}"/>
                </a:ext>
              </a:extLst>
            </p:cNvPr>
            <p:cNvCxnSpPr/>
            <p:nvPr/>
          </p:nvCxnSpPr>
          <p:spPr>
            <a:xfrm>
              <a:off x="9543776" y="4137681"/>
              <a:ext cx="0" cy="294155"/>
            </a:xfrm>
            <a:prstGeom prst="line">
              <a:avLst/>
            </a:prstGeom>
            <a:grpFill/>
            <a:ln w="285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8">
            <a:extLst>
              <a:ext uri="{FF2B5EF4-FFF2-40B4-BE49-F238E27FC236}">
                <a16:creationId xmlns:a16="http://schemas.microsoft.com/office/drawing/2014/main" xmlns="" id="{30E6BAA7-4510-4C57-9444-1D9A7B883166}"/>
              </a:ext>
            </a:extLst>
          </p:cNvPr>
          <p:cNvSpPr txBox="1"/>
          <p:nvPr/>
        </p:nvSpPr>
        <p:spPr>
          <a:xfrm>
            <a:off x="3818088" y="2797779"/>
            <a:ext cx="4585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>
                <a:solidFill>
                  <a:srgbClr val="373C49"/>
                </a:solidFill>
                <a:cs typeface="+mn-ea"/>
                <a:sym typeface="+mn-lt"/>
              </a:rPr>
              <a:t>非常感谢您的欣赏</a:t>
            </a:r>
            <a:endParaRPr lang="zh-CN" altLang="en-US" sz="2000" dirty="0">
              <a:solidFill>
                <a:srgbClr val="373C49"/>
              </a:solidFill>
              <a:cs typeface="+mn-ea"/>
              <a:sym typeface="+mn-lt"/>
            </a:endParaRPr>
          </a:p>
        </p:txBody>
      </p:sp>
      <p:sp>
        <p:nvSpPr>
          <p:cNvPr id="12" name="平行四边形 11">
            <a:extLst>
              <a:ext uri="{FF2B5EF4-FFF2-40B4-BE49-F238E27FC236}">
                <a16:creationId xmlns:a16="http://schemas.microsoft.com/office/drawing/2014/main" xmlns="" id="{D3BCB468-FCE4-4775-B437-B4F48F917233}"/>
              </a:ext>
            </a:extLst>
          </p:cNvPr>
          <p:cNvSpPr/>
          <p:nvPr/>
        </p:nvSpPr>
        <p:spPr>
          <a:xfrm>
            <a:off x="576282" y="226567"/>
            <a:ext cx="4519425" cy="555812"/>
          </a:xfrm>
          <a:prstGeom prst="parallelogram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>
              <a:lnSpc>
                <a:spcPct val="100000"/>
              </a:lnSpc>
            </a:pPr>
            <a:r>
              <a:rPr lang="zh-CN" altLang="en-US" sz="1400" b="1">
                <a:solidFill>
                  <a:schemeClr val="bg1"/>
                </a:solidFill>
                <a:cs typeface="+mn-ea"/>
                <a:sym typeface="+mn-lt"/>
              </a:rPr>
              <a:t>商务礼仪系列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7D64120E-F396-4CD6-AD4C-5FAB05A3C574}"/>
              </a:ext>
            </a:extLst>
          </p:cNvPr>
          <p:cNvGrpSpPr/>
          <p:nvPr/>
        </p:nvGrpSpPr>
        <p:grpSpPr>
          <a:xfrm>
            <a:off x="7539777" y="6181221"/>
            <a:ext cx="3990054" cy="439719"/>
            <a:chOff x="7728690" y="4367640"/>
            <a:chExt cx="3990054" cy="439719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60EDEB56-9B80-4711-BFC4-DC27C60AD1E2}"/>
                </a:ext>
              </a:extLst>
            </p:cNvPr>
            <p:cNvGrpSpPr/>
            <p:nvPr/>
          </p:nvGrpSpPr>
          <p:grpSpPr>
            <a:xfrm>
              <a:off x="7728690" y="4367640"/>
              <a:ext cx="1885042" cy="439719"/>
              <a:chOff x="5464486" y="2823609"/>
              <a:chExt cx="2114802" cy="493315"/>
            </a:xfrm>
            <a:solidFill>
              <a:schemeClr val="accent1"/>
            </a:solidFill>
          </p:grpSpPr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xmlns="" id="{1E5340D1-4AEF-44F5-92D1-1799C5CC8A51}"/>
                  </a:ext>
                </a:extLst>
              </p:cNvPr>
              <p:cNvSpPr/>
              <p:nvPr/>
            </p:nvSpPr>
            <p:spPr>
              <a:xfrm>
                <a:off x="5464486" y="2823609"/>
                <a:ext cx="2114802" cy="49331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373C49"/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5F349680-9B0B-4203-B7C5-06A1B1848280}"/>
                  </a:ext>
                </a:extLst>
              </p:cNvPr>
              <p:cNvSpPr txBox="1"/>
              <p:nvPr/>
            </p:nvSpPr>
            <p:spPr>
              <a:xfrm>
                <a:off x="5551954" y="2845827"/>
                <a:ext cx="2027334" cy="4143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dirty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讲师</a:t>
                </a:r>
                <a:r>
                  <a:rPr lang="zh-CN" altLang="en-US" dirty="0" smtClean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：</a:t>
                </a:r>
                <a:r>
                  <a:rPr lang="zh-CN" altLang="en-US" dirty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优</a:t>
                </a:r>
                <a:r>
                  <a:rPr lang="zh-CN" altLang="en-US" dirty="0" smtClean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品</a:t>
                </a:r>
                <a:r>
                  <a:rPr lang="en-US" altLang="zh-CN" dirty="0" smtClean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PPT</a:t>
                </a:r>
                <a:endParaRPr lang="zh-CN" altLang="en-US" dirty="0">
                  <a:solidFill>
                    <a:srgbClr val="373C49"/>
                  </a:solidFill>
                  <a:latin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C9A28C6A-902D-490D-9516-A718439673A0}"/>
                </a:ext>
              </a:extLst>
            </p:cNvPr>
            <p:cNvGrpSpPr/>
            <p:nvPr/>
          </p:nvGrpSpPr>
          <p:grpSpPr>
            <a:xfrm>
              <a:off x="9683070" y="4367640"/>
              <a:ext cx="2035674" cy="439719"/>
              <a:chOff x="5421742" y="2823609"/>
              <a:chExt cx="2283795" cy="493315"/>
            </a:xfrm>
            <a:solidFill>
              <a:schemeClr val="accent1"/>
            </a:solidFill>
          </p:grpSpPr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EDAB08F0-1167-4313-B32F-816838C5C89F}"/>
                  </a:ext>
                </a:extLst>
              </p:cNvPr>
              <p:cNvSpPr/>
              <p:nvPr/>
            </p:nvSpPr>
            <p:spPr>
              <a:xfrm>
                <a:off x="5421742" y="2823609"/>
                <a:ext cx="2114802" cy="493315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bg1"/>
                  </a:solidFill>
                  <a:latin typeface="+mn-ea"/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17EDC46D-DA52-40F6-9068-41D7941544D9}"/>
                  </a:ext>
                </a:extLst>
              </p:cNvPr>
              <p:cNvSpPr txBox="1"/>
              <p:nvPr/>
            </p:nvSpPr>
            <p:spPr>
              <a:xfrm>
                <a:off x="5765673" y="2845827"/>
                <a:ext cx="1939864" cy="4143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zh-CN" altLang="en-US" dirty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时间：</a:t>
                </a:r>
                <a:r>
                  <a:rPr lang="en-US" altLang="zh-CN" dirty="0" smtClean="0">
                    <a:solidFill>
                      <a:srgbClr val="373C49"/>
                    </a:solidFill>
                    <a:latin typeface="+mn-ea"/>
                    <a:cs typeface="+mn-ea"/>
                    <a:sym typeface="+mn-lt"/>
                  </a:rPr>
                  <a:t>2021</a:t>
                </a:r>
                <a:endParaRPr lang="zh-CN" altLang="en-US" dirty="0">
                  <a:solidFill>
                    <a:srgbClr val="373C49"/>
                  </a:solidFill>
                  <a:latin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802FAFB4-055E-4AF4-9F09-53469308C1A4}"/>
              </a:ext>
            </a:extLst>
          </p:cNvPr>
          <p:cNvGrpSpPr/>
          <p:nvPr/>
        </p:nvGrpSpPr>
        <p:grpSpPr>
          <a:xfrm>
            <a:off x="2316867" y="937949"/>
            <a:ext cx="7558266" cy="2147248"/>
            <a:chOff x="2990788" y="1400105"/>
            <a:chExt cx="5643909" cy="2147248"/>
          </a:xfrm>
        </p:grpSpPr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D21CEFCC-EDBE-46A0-996A-A321086C682A}"/>
                </a:ext>
              </a:extLst>
            </p:cNvPr>
            <p:cNvSpPr/>
            <p:nvPr/>
          </p:nvSpPr>
          <p:spPr>
            <a:xfrm>
              <a:off x="2990788" y="1454472"/>
              <a:ext cx="5643909" cy="209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3000" b="1" i="1" dirty="0">
                  <a:solidFill>
                    <a:srgbClr val="0E1FF6">
                      <a:alpha val="91000"/>
                    </a:srgbClr>
                  </a:solidFill>
                  <a:effectLst>
                    <a:outerShdw blurRad="50800" dist="38100" dir="5400000" algn="t" rotWithShape="0">
                      <a:prstClr val="black">
                        <a:alpha val="20000"/>
                      </a:prst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乘车礼仪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20DFE6F0-22EF-46FB-AAEA-D8DA5D2C5A52}"/>
                </a:ext>
              </a:extLst>
            </p:cNvPr>
            <p:cNvSpPr/>
            <p:nvPr/>
          </p:nvSpPr>
          <p:spPr>
            <a:xfrm>
              <a:off x="2990788" y="1400105"/>
              <a:ext cx="5643909" cy="20928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3000" b="1" i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雅酷黑 75W" panose="020B0804020202020204" pitchFamily="34" charset="-122"/>
                  <a:ea typeface="汉仪雅酷黑 75W" panose="020B0804020202020204" pitchFamily="34" charset="-122"/>
                  <a:cs typeface="+mn-ea"/>
                  <a:sym typeface="+mn-lt"/>
                </a:rPr>
                <a:t>乘车礼仪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27920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fallOver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903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5FB000F-48C3-4CFD-A833-DC22DCED95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 descr="图片包含 游戏机, 摩托车, 汽车&#10;&#10;描述已自动生成">
            <a:extLst>
              <a:ext uri="{FF2B5EF4-FFF2-40B4-BE49-F238E27FC236}">
                <a16:creationId xmlns:a16="http://schemas.microsoft.com/office/drawing/2014/main" xmlns="" id="{995F3E0F-28C4-45A5-8ECB-841869503E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0" t="43749" r="17396" b="10932"/>
          <a:stretch/>
        </p:blipFill>
        <p:spPr>
          <a:xfrm>
            <a:off x="3259932" y="3786352"/>
            <a:ext cx="6115050" cy="307164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742446" y="1843733"/>
            <a:ext cx="67071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7200" b="1" dirty="0">
                <a:solidFill>
                  <a:schemeClr val="bg1"/>
                </a:solidFill>
                <a:latin typeface="汉仪雅酷黑 75W" panose="020B0804020202020204" pitchFamily="34" charset="-122"/>
                <a:ea typeface="汉仪雅酷黑 75W" panose="020B0804020202020204" pitchFamily="34" charset="-122"/>
                <a:cs typeface="+mn-ea"/>
                <a:sym typeface="+mn-lt"/>
              </a:rPr>
              <a:t>乘车位次礼仪</a:t>
            </a:r>
          </a:p>
        </p:txBody>
      </p:sp>
      <p:sp>
        <p:nvSpPr>
          <p:cNvPr id="9" name="矩形 8"/>
          <p:cNvSpPr/>
          <p:nvPr/>
        </p:nvSpPr>
        <p:spPr>
          <a:xfrm>
            <a:off x="2345616" y="833319"/>
            <a:ext cx="311294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5400" b="1" i="1" dirty="0">
                <a:solidFill>
                  <a:schemeClr val="bg1"/>
                </a:solidFill>
                <a:cs typeface="+mn-ea"/>
                <a:sym typeface="+mn-lt"/>
              </a:rPr>
              <a:t>  PART 01 </a:t>
            </a:r>
            <a:endParaRPr lang="zh-CN" altLang="en-US" sz="54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FC6C794-3B1E-B041-B661-8C541D610DD6}"/>
              </a:ext>
            </a:extLst>
          </p:cNvPr>
          <p:cNvSpPr txBox="1"/>
          <p:nvPr/>
        </p:nvSpPr>
        <p:spPr>
          <a:xfrm>
            <a:off x="2817019" y="2828458"/>
            <a:ext cx="655796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" altLang="zh-CN" sz="1050">
                <a:solidFill>
                  <a:schemeClr val="bg1"/>
                </a:solidFill>
                <a:cs typeface="+mn-ea"/>
                <a:sym typeface="+mn-lt"/>
              </a:rPr>
              <a:t>click here to enter text descriptions such as content introduction, data statistics, event analysis, summary and overview related to this subtitle or graph.</a:t>
            </a:r>
          </a:p>
        </p:txBody>
      </p:sp>
    </p:spTree>
    <p:extLst>
      <p:ext uri="{BB962C8B-B14F-4D97-AF65-F5344CB8AC3E}">
        <p14:creationId xmlns:p14="http://schemas.microsoft.com/office/powerpoint/2010/main" val="25519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5000">
        <p:circle/>
      </p:transition>
    </mc:Choice>
    <mc:Fallback xmlns="">
      <p:transition spd="slow" advTm="5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441918" y="965436"/>
            <a:ext cx="9226820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        在乘坐小轿车时（两排</a:t>
            </a:r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人座轿车），一般座位排次是比较讲究</a:t>
            </a:r>
            <a:r>
              <a:rPr lang="zh-CN" altLang="en-US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的：</a:t>
            </a:r>
            <a:endParaRPr lang="en-US" altLang="zh-CN">
              <a:solidFill>
                <a:srgbClr val="38465E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        不同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身份、不同阅历、不同经验的人眼里，轿车的上座</a:t>
            </a:r>
            <a:r>
              <a:rPr lang="zh-CN" altLang="en-US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不一样，</a:t>
            </a:r>
            <a:endParaRPr lang="zh-CN" altLang="en-US" dirty="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80275" y="4691726"/>
            <a:ext cx="3510492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bg1"/>
                </a:solidFill>
                <a:latin typeface="+mj-ea"/>
              </a:defRPr>
            </a:lvl1pPr>
          </a:lstStyle>
          <a:p>
            <a:r>
              <a:rPr lang="zh-CN" altLang="en-US" dirty="0">
                <a:latin typeface="+mn-lt"/>
                <a:cs typeface="+mn-ea"/>
                <a:sym typeface="+mn-lt"/>
              </a:rPr>
              <a:t>三是“</a:t>
            </a:r>
            <a:r>
              <a:rPr lang="en-US" altLang="zh-CN" dirty="0">
                <a:latin typeface="+mn-lt"/>
                <a:cs typeface="+mn-ea"/>
                <a:sym typeface="+mn-lt"/>
              </a:rPr>
              <a:t>VIP</a:t>
            </a:r>
            <a:r>
              <a:rPr lang="zh-CN" altLang="en-US" dirty="0">
                <a:latin typeface="+mn-lt"/>
                <a:cs typeface="+mn-ea"/>
                <a:sym typeface="+mn-lt"/>
              </a:rPr>
              <a:t>”上座。 </a:t>
            </a:r>
          </a:p>
        </p:txBody>
      </p:sp>
      <p:sp>
        <p:nvSpPr>
          <p:cNvPr id="9" name="矩形 8"/>
          <p:cNvSpPr/>
          <p:nvPr/>
        </p:nvSpPr>
        <p:spPr>
          <a:xfrm>
            <a:off x="6465378" y="2844862"/>
            <a:ext cx="3525389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一是“社交场合”上座。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80275" y="3823321"/>
            <a:ext cx="3510492" cy="461665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二是“公务接待”上座。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 4" descr="图片包含 游戏机, 标志, 灯光&#10;&#10;描述已自动生成">
            <a:extLst>
              <a:ext uri="{FF2B5EF4-FFF2-40B4-BE49-F238E27FC236}">
                <a16:creationId xmlns:a16="http://schemas.microsoft.com/office/drawing/2014/main" xmlns="" id="{47B9E911-EC13-4998-8E41-38C95B995B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79" y="1265080"/>
            <a:ext cx="4583081" cy="4583081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D16E84B6-B6E8-42B4-B586-3C12010BEE54}"/>
              </a:ext>
            </a:extLst>
          </p:cNvPr>
          <p:cNvSpPr txBox="1"/>
          <p:nvPr/>
        </p:nvSpPr>
        <p:spPr>
          <a:xfrm>
            <a:off x="6338274" y="2179827"/>
            <a:ext cx="357147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分为三种情况：</a:t>
            </a:r>
            <a:endParaRPr lang="zh-CN" altLang="en-US" sz="240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乘车位次礼仪</a:t>
            </a:r>
          </a:p>
        </p:txBody>
      </p:sp>
    </p:spTree>
    <p:extLst>
      <p:ext uri="{BB962C8B-B14F-4D97-AF65-F5344CB8AC3E}">
        <p14:creationId xmlns:p14="http://schemas.microsoft.com/office/powerpoint/2010/main" val="3315643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6" grpId="0" animBg="1"/>
      <p:bldP spid="9" grpId="0" animBg="1"/>
      <p:bldP spid="14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947738" y="1008716"/>
            <a:ext cx="4898785" cy="40011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专业的讲法，轿车的“上座”有三：</a:t>
            </a:r>
            <a:r>
              <a:rPr lang="zh-CN" altLang="en-US" sz="1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727384" y="1321667"/>
            <a:ext cx="9667105" cy="620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ct val="50000"/>
              </a:spcBef>
              <a:defRPr/>
            </a:pPr>
            <a:r>
              <a:rPr lang="en-US" altLang="zh-CN" sz="2000" b="1" dirty="0">
                <a:solidFill>
                  <a:srgbClr val="38465E"/>
                </a:solidFill>
                <a:cs typeface="+mn-ea"/>
                <a:sym typeface="+mn-lt"/>
              </a:rPr>
              <a:t>   </a:t>
            </a:r>
            <a:r>
              <a:rPr lang="zh-CN" altLang="en-US" sz="2000" b="1" dirty="0">
                <a:solidFill>
                  <a:schemeClr val="accent1"/>
                </a:solidFill>
                <a:cs typeface="+mn-ea"/>
                <a:sym typeface="+mn-lt"/>
              </a:rPr>
              <a:t>第一个上座，称为“社交场合的上座”：</a:t>
            </a:r>
            <a:r>
              <a:rPr lang="zh-CN" altLang="en-US" sz="2000" dirty="0">
                <a:solidFill>
                  <a:srgbClr val="38465E"/>
                </a:solidFill>
                <a:cs typeface="+mn-ea"/>
                <a:sym typeface="+mn-lt"/>
              </a:rPr>
              <a:t>即主人开车的情况，上座为副驾驶</a:t>
            </a:r>
            <a:r>
              <a:rPr lang="zh-CN" altLang="en-US" sz="2000">
                <a:solidFill>
                  <a:srgbClr val="38465E"/>
                </a:solidFill>
                <a:cs typeface="+mn-ea"/>
                <a:sym typeface="+mn-lt"/>
              </a:rPr>
              <a:t>座。</a:t>
            </a:r>
            <a:endParaRPr lang="en-US" altLang="zh-CN" sz="2000">
              <a:solidFill>
                <a:srgbClr val="38465E"/>
              </a:solidFill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BC356D2-075F-455B-8E45-3FE70A5C820F}"/>
              </a:ext>
            </a:extLst>
          </p:cNvPr>
          <p:cNvGrpSpPr/>
          <p:nvPr/>
        </p:nvGrpSpPr>
        <p:grpSpPr>
          <a:xfrm>
            <a:off x="5957313" y="2147821"/>
            <a:ext cx="4201943" cy="3455378"/>
            <a:chOff x="6860139" y="2000249"/>
            <a:chExt cx="4201943" cy="3455378"/>
          </a:xfrm>
        </p:grpSpPr>
        <p:sp>
          <p:nvSpPr>
            <p:cNvPr id="4" name="圆角矩形 3"/>
            <p:cNvSpPr/>
            <p:nvPr/>
          </p:nvSpPr>
          <p:spPr>
            <a:xfrm>
              <a:off x="7519434" y="2000249"/>
              <a:ext cx="2903019" cy="3455378"/>
            </a:xfrm>
            <a:prstGeom prst="roundRect">
              <a:avLst/>
            </a:prstGeom>
            <a:noFill/>
            <a:ln w="19050">
              <a:solidFill>
                <a:srgbClr val="0A0A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" name="组合 17"/>
            <p:cNvGrpSpPr>
              <a:grpSpLocks/>
            </p:cNvGrpSpPr>
            <p:nvPr/>
          </p:nvGrpSpPr>
          <p:grpSpPr bwMode="auto">
            <a:xfrm>
              <a:off x="6860139" y="2755729"/>
              <a:ext cx="924677" cy="707886"/>
              <a:chOff x="1901695" y="3852615"/>
              <a:chExt cx="651849" cy="707890"/>
            </a:xfrm>
          </p:grpSpPr>
          <p:sp>
            <p:nvSpPr>
              <p:cNvPr id="12303" name="Line 12"/>
              <p:cNvSpPr>
                <a:spLocks noChangeShapeType="1"/>
              </p:cNvSpPr>
              <p:nvPr/>
            </p:nvSpPr>
            <p:spPr bwMode="auto">
              <a:xfrm>
                <a:off x="2037012" y="4143093"/>
                <a:ext cx="516532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304" name="Text Box 13"/>
              <p:cNvSpPr txBox="1">
                <a:spLocks noChangeArrowheads="1"/>
              </p:cNvSpPr>
              <p:nvPr/>
            </p:nvSpPr>
            <p:spPr bwMode="auto">
              <a:xfrm>
                <a:off x="1901695" y="3852615"/>
                <a:ext cx="315587" cy="707890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solidFill>
                      <a:srgbClr val="38465E"/>
                    </a:solidFill>
                    <a:latin typeface="+mn-lt"/>
                    <a:ea typeface="+mn-ea"/>
                    <a:cs typeface="+mn-ea"/>
                    <a:sym typeface="+mn-lt"/>
                  </a:rPr>
                  <a:t>主人</a:t>
                </a:r>
              </a:p>
            </p:txBody>
          </p:sp>
        </p:grpSp>
        <p:grpSp>
          <p:nvGrpSpPr>
            <p:cNvPr id="25" name="组合 17"/>
            <p:cNvGrpSpPr>
              <a:grpSpLocks/>
            </p:cNvGrpSpPr>
            <p:nvPr/>
          </p:nvGrpSpPr>
          <p:grpSpPr bwMode="auto">
            <a:xfrm flipH="1">
              <a:off x="10063466" y="2755729"/>
              <a:ext cx="998616" cy="707886"/>
              <a:chOff x="1901695" y="3852615"/>
              <a:chExt cx="703972" cy="707890"/>
            </a:xfrm>
          </p:grpSpPr>
          <p:sp>
            <p:nvSpPr>
              <p:cNvPr id="30" name="Line 12"/>
              <p:cNvSpPr>
                <a:spLocks noChangeShapeType="1"/>
              </p:cNvSpPr>
              <p:nvPr/>
            </p:nvSpPr>
            <p:spPr bwMode="auto">
              <a:xfrm>
                <a:off x="2037013" y="4143093"/>
                <a:ext cx="568654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Text Box 13"/>
              <p:cNvSpPr txBox="1">
                <a:spLocks noChangeArrowheads="1"/>
              </p:cNvSpPr>
              <p:nvPr/>
            </p:nvSpPr>
            <p:spPr bwMode="auto">
              <a:xfrm>
                <a:off x="1901695" y="3852615"/>
                <a:ext cx="315587" cy="70789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上座</a:t>
                </a:r>
              </a:p>
            </p:txBody>
          </p:sp>
        </p:grpSp>
        <p:sp>
          <p:nvSpPr>
            <p:cNvPr id="32" name="圆角矩形 31"/>
            <p:cNvSpPr/>
            <p:nvPr/>
          </p:nvSpPr>
          <p:spPr>
            <a:xfrm>
              <a:off x="7990985" y="2542633"/>
              <a:ext cx="770965" cy="770965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38465E"/>
                  </a:solidFill>
                  <a:cs typeface="+mn-ea"/>
                  <a:sym typeface="+mn-lt"/>
                </a:rPr>
                <a:t>驾驶座 </a:t>
              </a: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9202457" y="2542633"/>
              <a:ext cx="770965" cy="770965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38465E"/>
                  </a:solidFill>
                  <a:cs typeface="+mn-ea"/>
                  <a:sym typeface="+mn-lt"/>
                </a:rPr>
                <a:t>副驾驶座</a:t>
              </a: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7990985" y="3792149"/>
              <a:ext cx="495730" cy="1255759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38465E"/>
                  </a:solidFill>
                  <a:cs typeface="+mn-ea"/>
                  <a:sym typeface="+mn-lt"/>
                </a:rPr>
                <a:t>后排左</a:t>
              </a: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8738658" y="3792149"/>
              <a:ext cx="495730" cy="1255759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38465E"/>
                  </a:solidFill>
                  <a:cs typeface="+mn-ea"/>
                  <a:sym typeface="+mn-lt"/>
                </a:rPr>
                <a:t>后排中</a:t>
              </a:r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9477692" y="3792149"/>
              <a:ext cx="495730" cy="1255759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38465E"/>
                  </a:solidFill>
                  <a:cs typeface="+mn-ea"/>
                  <a:sym typeface="+mn-lt"/>
                </a:rPr>
                <a:t>后排右</a:t>
              </a: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F870F51D-7E53-437D-8E0A-E7DEF1B4351F}"/>
              </a:ext>
            </a:extLst>
          </p:cNvPr>
          <p:cNvSpPr txBox="1"/>
          <p:nvPr/>
        </p:nvSpPr>
        <p:spPr>
          <a:xfrm>
            <a:off x="1129918" y="2602570"/>
            <a:ext cx="3706731" cy="1813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ct val="50000"/>
              </a:spcBef>
              <a:defRPr/>
            </a:pPr>
            <a:r>
              <a:rPr lang="zh-CN" altLang="en-US">
                <a:solidFill>
                  <a:srgbClr val="38465E"/>
                </a:solidFill>
                <a:cs typeface="+mn-ea"/>
                <a:sym typeface="+mn-lt"/>
              </a:rPr>
              <a:t>这个位置能和主人方便的交谈。</a:t>
            </a:r>
            <a:endParaRPr lang="en-US" altLang="zh-CN">
              <a:solidFill>
                <a:srgbClr val="38465E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  <a:spcBef>
                <a:spcPct val="50000"/>
              </a:spcBef>
              <a:defRPr/>
            </a:pPr>
            <a:r>
              <a:rPr lang="zh-CN" altLang="en-US">
                <a:solidFill>
                  <a:srgbClr val="38465E"/>
                </a:solidFill>
                <a:cs typeface="+mn-ea"/>
                <a:sym typeface="+mn-lt"/>
              </a:rPr>
              <a:t>如果这时你坐在后排，就有把主人当成你司机的嫌疑。</a:t>
            </a:r>
            <a:endParaRPr lang="zh-CN" altLang="en-US" dirty="0">
              <a:solidFill>
                <a:srgbClr val="38465E"/>
              </a:solidFill>
              <a:cs typeface="+mn-ea"/>
              <a:sym typeface="+mn-lt"/>
            </a:endParaRPr>
          </a:p>
        </p:txBody>
      </p:sp>
      <p:sp>
        <p:nvSpPr>
          <p:cNvPr id="7" name="等腰三角形 6">
            <a:extLst>
              <a:ext uri="{FF2B5EF4-FFF2-40B4-BE49-F238E27FC236}">
                <a16:creationId xmlns:a16="http://schemas.microsoft.com/office/drawing/2014/main" xmlns="" id="{FC1965E3-157F-4BF1-BD25-A8226136173E}"/>
              </a:ext>
            </a:extLst>
          </p:cNvPr>
          <p:cNvSpPr/>
          <p:nvPr/>
        </p:nvSpPr>
        <p:spPr>
          <a:xfrm rot="5400000">
            <a:off x="510558" y="1590270"/>
            <a:ext cx="345854" cy="2704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乘车位次礼仪</a:t>
            </a:r>
          </a:p>
        </p:txBody>
      </p:sp>
    </p:spTree>
    <p:extLst>
      <p:ext uri="{BB962C8B-B14F-4D97-AF65-F5344CB8AC3E}">
        <p14:creationId xmlns:p14="http://schemas.microsoft.com/office/powerpoint/2010/main" val="6828885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267" grpId="0"/>
      <p:bldP spid="26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923102" y="2078167"/>
            <a:ext cx="5496679" cy="278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spcBef>
                <a:spcPct val="50000"/>
              </a:spcBef>
            </a:pPr>
            <a:r>
              <a:rPr lang="zh-CN" altLang="en-US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这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跟我国道路行驶规则有关。后排比前排舒服，右边比左边上下车方便。训练有素的司机开车到酒店一停车，后排右座一定正对着门。这个位置的人伸腿下车，抬腿上车，非常方便。而副驾驶的座位是</a:t>
            </a:r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随员座</a:t>
            </a:r>
            <a:r>
              <a:rPr lang="en-US" altLang="zh-CN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"</a:t>
            </a:r>
            <a:r>
              <a:rPr lang="zh-CN" altLang="en-US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，所以酒店的门童都不会给副驾驶员座开门。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5263124B-48CD-4973-9E7D-683D72FE186A}"/>
              </a:ext>
            </a:extLst>
          </p:cNvPr>
          <p:cNvGrpSpPr/>
          <p:nvPr/>
        </p:nvGrpSpPr>
        <p:grpSpPr>
          <a:xfrm>
            <a:off x="6722312" y="1799823"/>
            <a:ext cx="4367753" cy="3698064"/>
            <a:chOff x="6722312" y="1799823"/>
            <a:chExt cx="4367753" cy="3698064"/>
          </a:xfrm>
        </p:grpSpPr>
        <p:sp>
          <p:nvSpPr>
            <p:cNvPr id="25" name="圆角矩形 24"/>
            <p:cNvSpPr/>
            <p:nvPr/>
          </p:nvSpPr>
          <p:spPr>
            <a:xfrm>
              <a:off x="7517423" y="1799823"/>
              <a:ext cx="2825252" cy="3698064"/>
            </a:xfrm>
            <a:prstGeom prst="roundRect">
              <a:avLst/>
            </a:prstGeom>
            <a:noFill/>
            <a:ln w="19050">
              <a:solidFill>
                <a:srgbClr val="0A0A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7949933" y="2707236"/>
              <a:ext cx="770965" cy="770965"/>
            </a:xfrm>
            <a:prstGeom prst="roundRect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38465E"/>
                  </a:solidFill>
                  <a:cs typeface="+mn-ea"/>
                  <a:sym typeface="+mn-lt"/>
                </a:rPr>
                <a:t>驾驶座 </a:t>
              </a:r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9161405" y="2698929"/>
              <a:ext cx="770965" cy="77096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>
                  <a:solidFill>
                    <a:srgbClr val="38465E"/>
                  </a:solidFill>
                  <a:cs typeface="+mn-ea"/>
                  <a:sym typeface="+mn-lt"/>
                </a:rPr>
                <a:t>副驾驶座</a:t>
              </a:r>
              <a:endParaRPr lang="zh-CN" altLang="en-US" b="1" dirty="0">
                <a:solidFill>
                  <a:srgbClr val="38465E"/>
                </a:solidFill>
                <a:cs typeface="+mn-ea"/>
                <a:sym typeface="+mn-lt"/>
              </a:endParaRPr>
            </a:p>
          </p:txBody>
        </p:sp>
        <p:grpSp>
          <p:nvGrpSpPr>
            <p:cNvPr id="26" name="组合 17"/>
            <p:cNvGrpSpPr>
              <a:grpSpLocks/>
            </p:cNvGrpSpPr>
            <p:nvPr/>
          </p:nvGrpSpPr>
          <p:grpSpPr bwMode="auto">
            <a:xfrm>
              <a:off x="6722312" y="2488183"/>
              <a:ext cx="932913" cy="1323439"/>
              <a:chOff x="1895889" y="3498030"/>
              <a:chExt cx="657655" cy="1323446"/>
            </a:xfrm>
          </p:grpSpPr>
          <p:sp>
            <p:nvSpPr>
              <p:cNvPr id="27" name="Line 12"/>
              <p:cNvSpPr>
                <a:spLocks noChangeShapeType="1"/>
              </p:cNvSpPr>
              <p:nvPr/>
            </p:nvSpPr>
            <p:spPr bwMode="auto">
              <a:xfrm>
                <a:off x="2037012" y="4143093"/>
                <a:ext cx="516532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Text Box 13"/>
              <p:cNvSpPr txBox="1">
                <a:spLocks noChangeArrowheads="1"/>
              </p:cNvSpPr>
              <p:nvPr/>
            </p:nvSpPr>
            <p:spPr bwMode="auto">
              <a:xfrm>
                <a:off x="1895889" y="3498030"/>
                <a:ext cx="315587" cy="132344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solidFill>
                      <a:srgbClr val="38465E"/>
                    </a:solidFill>
                    <a:latin typeface="+mn-lt"/>
                    <a:ea typeface="+mn-ea"/>
                    <a:cs typeface="+mn-ea"/>
                    <a:sym typeface="+mn-lt"/>
                  </a:rPr>
                  <a:t>专职司机</a:t>
                </a:r>
              </a:p>
            </p:txBody>
          </p:sp>
        </p:grpSp>
        <p:grpSp>
          <p:nvGrpSpPr>
            <p:cNvPr id="34" name="组合 17"/>
            <p:cNvGrpSpPr>
              <a:grpSpLocks/>
            </p:cNvGrpSpPr>
            <p:nvPr/>
          </p:nvGrpSpPr>
          <p:grpSpPr bwMode="auto">
            <a:xfrm flipH="1">
              <a:off x="10067205" y="2643189"/>
              <a:ext cx="1022860" cy="1015663"/>
              <a:chOff x="1884604" y="3653039"/>
              <a:chExt cx="721063" cy="1015669"/>
            </a:xfrm>
          </p:grpSpPr>
          <p:sp>
            <p:nvSpPr>
              <p:cNvPr id="35" name="Line 12"/>
              <p:cNvSpPr>
                <a:spLocks noChangeShapeType="1"/>
              </p:cNvSpPr>
              <p:nvPr/>
            </p:nvSpPr>
            <p:spPr bwMode="auto">
              <a:xfrm>
                <a:off x="2037013" y="4143093"/>
                <a:ext cx="568654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6" name="Text Box 13"/>
              <p:cNvSpPr txBox="1">
                <a:spLocks noChangeArrowheads="1"/>
              </p:cNvSpPr>
              <p:nvPr/>
            </p:nvSpPr>
            <p:spPr bwMode="auto">
              <a:xfrm>
                <a:off x="1884604" y="3653039"/>
                <a:ext cx="315587" cy="1015669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solidFill>
                      <a:srgbClr val="38465E"/>
                    </a:solidFill>
                    <a:latin typeface="+mn-lt"/>
                    <a:ea typeface="+mn-ea"/>
                    <a:cs typeface="+mn-ea"/>
                    <a:sym typeface="+mn-lt"/>
                  </a:rPr>
                  <a:t>随座员</a:t>
                </a:r>
              </a:p>
            </p:txBody>
          </p:sp>
        </p:grpSp>
        <p:sp>
          <p:nvSpPr>
            <p:cNvPr id="38" name="圆角矩形 37"/>
            <p:cNvSpPr/>
            <p:nvPr/>
          </p:nvSpPr>
          <p:spPr>
            <a:xfrm>
              <a:off x="7958572" y="3939047"/>
              <a:ext cx="495730" cy="1255759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38465E"/>
                  </a:solidFill>
                  <a:cs typeface="+mn-ea"/>
                  <a:sym typeface="+mn-lt"/>
                </a:rPr>
                <a:t>后排左</a:t>
              </a:r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8697606" y="3948445"/>
              <a:ext cx="495730" cy="1255759"/>
            </a:xfrm>
            <a:prstGeom prst="round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rgbClr val="38465E"/>
                  </a:solidFill>
                  <a:cs typeface="+mn-ea"/>
                  <a:sym typeface="+mn-lt"/>
                </a:rPr>
                <a:t>后排中</a:t>
              </a: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9436640" y="3939047"/>
              <a:ext cx="495730" cy="1255759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后排右</a:t>
              </a:r>
            </a:p>
          </p:txBody>
        </p:sp>
        <p:grpSp>
          <p:nvGrpSpPr>
            <p:cNvPr id="41" name="组合 17"/>
            <p:cNvGrpSpPr>
              <a:grpSpLocks/>
            </p:cNvGrpSpPr>
            <p:nvPr/>
          </p:nvGrpSpPr>
          <p:grpSpPr bwMode="auto">
            <a:xfrm>
              <a:off x="6744765" y="4222381"/>
              <a:ext cx="998616" cy="707886"/>
              <a:chOff x="1901695" y="3852615"/>
              <a:chExt cx="703972" cy="707890"/>
            </a:xfrm>
          </p:grpSpPr>
          <p:sp>
            <p:nvSpPr>
              <p:cNvPr id="42" name="Line 12"/>
              <p:cNvSpPr>
                <a:spLocks noChangeShapeType="1"/>
              </p:cNvSpPr>
              <p:nvPr/>
            </p:nvSpPr>
            <p:spPr bwMode="auto">
              <a:xfrm>
                <a:off x="2037013" y="4143093"/>
                <a:ext cx="568654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Text Box 13"/>
              <p:cNvSpPr txBox="1">
                <a:spLocks noChangeArrowheads="1"/>
              </p:cNvSpPr>
              <p:nvPr/>
            </p:nvSpPr>
            <p:spPr bwMode="auto">
              <a:xfrm>
                <a:off x="1901695" y="3852615"/>
                <a:ext cx="315587" cy="707890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solidFill>
                      <a:srgbClr val="38465E"/>
                    </a:solidFill>
                    <a:latin typeface="+mn-lt"/>
                    <a:ea typeface="+mn-ea"/>
                    <a:cs typeface="+mn-ea"/>
                    <a:sym typeface="+mn-lt"/>
                  </a:rPr>
                  <a:t>上座</a:t>
                </a:r>
              </a:p>
            </p:txBody>
          </p:sp>
        </p:grp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005EC5A0-5F10-4C5A-9744-5B282188EFFA}"/>
              </a:ext>
            </a:extLst>
          </p:cNvPr>
          <p:cNvSpPr txBox="1"/>
          <p:nvPr/>
        </p:nvSpPr>
        <p:spPr>
          <a:xfrm>
            <a:off x="947738" y="1064401"/>
            <a:ext cx="84889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b="1">
                <a:solidFill>
                  <a:schemeClr val="accent1"/>
                </a:solidFill>
                <a:cs typeface="+mn-ea"/>
                <a:sym typeface="+mn-lt"/>
              </a:rPr>
              <a:t> </a:t>
            </a:r>
            <a:r>
              <a:rPr lang="zh-CN" altLang="en-US" sz="2000" b="1">
                <a:solidFill>
                  <a:schemeClr val="accent1"/>
                </a:solidFill>
                <a:cs typeface="+mn-ea"/>
                <a:sym typeface="+mn-lt"/>
              </a:rPr>
              <a:t>第二个称为</a:t>
            </a:r>
            <a:r>
              <a:rPr lang="en-US" altLang="zh-CN" sz="2000" b="1">
                <a:solidFill>
                  <a:schemeClr val="accent1"/>
                </a:solidFill>
                <a:cs typeface="+mn-ea"/>
                <a:sym typeface="+mn-lt"/>
              </a:rPr>
              <a:t>“</a:t>
            </a:r>
            <a:r>
              <a:rPr lang="zh-CN" altLang="en-US" sz="2000" b="1">
                <a:solidFill>
                  <a:schemeClr val="accent1"/>
                </a:solidFill>
                <a:cs typeface="+mn-ea"/>
                <a:sym typeface="+mn-lt"/>
              </a:rPr>
              <a:t>公务接待</a:t>
            </a:r>
            <a:r>
              <a:rPr lang="en-US" altLang="zh-CN" sz="2000" b="1">
                <a:solidFill>
                  <a:schemeClr val="accent1"/>
                </a:solidFill>
                <a:cs typeface="+mn-ea"/>
                <a:sym typeface="+mn-lt"/>
              </a:rPr>
              <a:t>”</a:t>
            </a:r>
            <a:r>
              <a:rPr lang="zh-CN" altLang="en-US" sz="2000" b="1">
                <a:solidFill>
                  <a:schemeClr val="accent1"/>
                </a:solidFill>
                <a:cs typeface="+mn-ea"/>
                <a:sym typeface="+mn-lt"/>
              </a:rPr>
              <a:t>的上座 </a:t>
            </a:r>
            <a:r>
              <a:rPr lang="en-US" altLang="zh-CN" sz="2000" b="1">
                <a:solidFill>
                  <a:schemeClr val="accent1"/>
                </a:solidFill>
                <a:cs typeface="+mn-ea"/>
                <a:sym typeface="+mn-lt"/>
              </a:rPr>
              <a:t>:</a:t>
            </a:r>
            <a:r>
              <a:rPr lang="zh-CN" altLang="en-US" sz="2000" b="1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rPr>
              <a:t>开车的人是专职司机，上座是后排右座。</a:t>
            </a:r>
            <a:endParaRPr lang="zh-CN" altLang="en-US" sz="2000" b="1"/>
          </a:p>
        </p:txBody>
      </p:sp>
      <p:sp>
        <p:nvSpPr>
          <p:cNvPr id="3" name="等腰三角形 2">
            <a:extLst>
              <a:ext uri="{FF2B5EF4-FFF2-40B4-BE49-F238E27FC236}">
                <a16:creationId xmlns:a16="http://schemas.microsoft.com/office/drawing/2014/main" xmlns="" id="{7A3A235D-6A77-4438-AF2F-B2C3D96C8344}"/>
              </a:ext>
            </a:extLst>
          </p:cNvPr>
          <p:cNvSpPr/>
          <p:nvPr/>
        </p:nvSpPr>
        <p:spPr>
          <a:xfrm rot="5400000">
            <a:off x="510558" y="1118563"/>
            <a:ext cx="345854" cy="2704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乘车位次礼仪</a:t>
            </a:r>
          </a:p>
        </p:txBody>
      </p:sp>
    </p:spTree>
    <p:extLst>
      <p:ext uri="{BB962C8B-B14F-4D97-AF65-F5344CB8AC3E}">
        <p14:creationId xmlns:p14="http://schemas.microsoft.com/office/powerpoint/2010/main" val="11769513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47738" y="1030940"/>
            <a:ext cx="104186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38465E"/>
                </a:solidFill>
                <a:cs typeface="+mn-ea"/>
                <a:sym typeface="+mn-lt"/>
              </a:rPr>
              <a:t>乘坐双排座或三排座轿车时，座次的具体排列，则又因驾驶员的身份</a:t>
            </a:r>
            <a:r>
              <a:rPr lang="zh-CN" altLang="en-US" sz="2000" b="1">
                <a:solidFill>
                  <a:srgbClr val="38465E"/>
                </a:solidFill>
                <a:cs typeface="+mn-ea"/>
                <a:sym typeface="+mn-lt"/>
              </a:rPr>
              <a:t>不同，</a:t>
            </a:r>
            <a:endParaRPr lang="en-US" altLang="zh-CN" sz="2000" b="1">
              <a:solidFill>
                <a:srgbClr val="38465E"/>
              </a:solidFill>
              <a:cs typeface="+mn-ea"/>
              <a:sym typeface="+mn-lt"/>
            </a:endParaRPr>
          </a:p>
          <a:p>
            <a:r>
              <a:rPr lang="zh-CN" altLang="en-US" sz="2000" b="1">
                <a:solidFill>
                  <a:srgbClr val="38465E"/>
                </a:solidFill>
                <a:cs typeface="+mn-ea"/>
                <a:sym typeface="+mn-lt"/>
              </a:rPr>
              <a:t>而</a:t>
            </a:r>
            <a:r>
              <a:rPr lang="zh-CN" altLang="en-US" sz="2000" b="1" dirty="0">
                <a:solidFill>
                  <a:srgbClr val="38465E"/>
                </a:solidFill>
                <a:cs typeface="+mn-ea"/>
                <a:sym typeface="+mn-lt"/>
              </a:rPr>
              <a:t>具体分为下述两种情况：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9E4BE602-3308-42FF-8A13-1AE83987AA06}"/>
              </a:ext>
            </a:extLst>
          </p:cNvPr>
          <p:cNvGrpSpPr/>
          <p:nvPr/>
        </p:nvGrpSpPr>
        <p:grpSpPr>
          <a:xfrm>
            <a:off x="947737" y="4441896"/>
            <a:ext cx="9913291" cy="1095303"/>
            <a:chOff x="947737" y="4441896"/>
            <a:chExt cx="9913291" cy="1095303"/>
          </a:xfrm>
        </p:grpSpPr>
        <p:sp>
          <p:nvSpPr>
            <p:cNvPr id="3" name="圆角矩形 2"/>
            <p:cNvSpPr/>
            <p:nvPr/>
          </p:nvSpPr>
          <p:spPr>
            <a:xfrm>
              <a:off x="947737" y="4441896"/>
              <a:ext cx="9686008" cy="1095303"/>
            </a:xfrm>
            <a:prstGeom prst="roundRect">
              <a:avLst>
                <a:gd name="adj" fmla="val 1977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947737" y="4804881"/>
              <a:ext cx="99132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两种方式，对乘车座次礼仪分别介绍</a:t>
              </a:r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,</a:t>
              </a: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座位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标注的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、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、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3……</a:t>
              </a: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顺序，按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乘车人重要顺序依次排列。</a:t>
              </a:r>
            </a:p>
          </p:txBody>
        </p:sp>
      </p:grpSp>
      <p:sp>
        <p:nvSpPr>
          <p:cNvPr id="13" name="矩形 12"/>
          <p:cNvSpPr/>
          <p:nvPr/>
        </p:nvSpPr>
        <p:spPr>
          <a:xfrm>
            <a:off x="1750825" y="4296388"/>
            <a:ext cx="1847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sz="2000" dirty="0">
              <a:solidFill>
                <a:srgbClr val="38465E"/>
              </a:solidFill>
              <a:cs typeface="+mn-ea"/>
              <a:sym typeface="+mn-lt"/>
            </a:endParaRPr>
          </a:p>
        </p:txBody>
      </p:sp>
      <p:sp>
        <p:nvSpPr>
          <p:cNvPr id="4" name="等腰三角形 3">
            <a:extLst>
              <a:ext uri="{FF2B5EF4-FFF2-40B4-BE49-F238E27FC236}">
                <a16:creationId xmlns:a16="http://schemas.microsoft.com/office/drawing/2014/main" xmlns="" id="{FFBF9EF9-3608-4FD3-B548-1DB511CC3215}"/>
              </a:ext>
            </a:extLst>
          </p:cNvPr>
          <p:cNvSpPr/>
          <p:nvPr/>
        </p:nvSpPr>
        <p:spPr>
          <a:xfrm rot="5400000">
            <a:off x="510558" y="1162105"/>
            <a:ext cx="345854" cy="2704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BC55FE2B-6CD7-4228-8ACA-0366A7EF6059}"/>
              </a:ext>
            </a:extLst>
          </p:cNvPr>
          <p:cNvGrpSpPr/>
          <p:nvPr/>
        </p:nvGrpSpPr>
        <p:grpSpPr>
          <a:xfrm>
            <a:off x="947737" y="2235200"/>
            <a:ext cx="4320000" cy="1761649"/>
            <a:chOff x="947737" y="2400300"/>
            <a:chExt cx="4320000" cy="1761649"/>
          </a:xfrm>
        </p:grpSpPr>
        <p:sp>
          <p:nvSpPr>
            <p:cNvPr id="15363" name="Rectangle 4"/>
            <p:cNvSpPr>
              <a:spLocks noChangeArrowheads="1"/>
            </p:cNvSpPr>
            <p:nvPr/>
          </p:nvSpPr>
          <p:spPr bwMode="auto">
            <a:xfrm>
              <a:off x="1319999" y="2663664"/>
              <a:ext cx="3880744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000" dirty="0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1.</a:t>
              </a:r>
              <a:r>
                <a:rPr lang="zh-CN" altLang="en-US" sz="2000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主人驾驶 ，</a:t>
              </a:r>
              <a:endParaRPr lang="en-US" altLang="zh-CN" sz="200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/>
              <a:endParaRPr lang="en-US" altLang="zh-CN" sz="200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 eaLnBrk="1" hangingPunct="1"/>
              <a:r>
                <a:rPr lang="zh-CN" altLang="en-US" sz="2000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一般</a:t>
              </a:r>
              <a:r>
                <a:rPr lang="zh-CN" altLang="en-US" sz="2000" dirty="0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前排为上，后排为下。   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947737" y="2400300"/>
              <a:ext cx="4320000" cy="1761649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1E803AE8-7599-4C0B-BC0B-D5011971A863}"/>
                </a:ext>
              </a:extLst>
            </p:cNvPr>
            <p:cNvCxnSpPr/>
            <p:nvPr/>
          </p:nvCxnSpPr>
          <p:spPr>
            <a:xfrm>
              <a:off x="1422400" y="3098800"/>
              <a:ext cx="127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F1162D8-2BA0-4A44-A7E5-9374DFDA63BB}"/>
              </a:ext>
            </a:extLst>
          </p:cNvPr>
          <p:cNvGrpSpPr/>
          <p:nvPr/>
        </p:nvGrpSpPr>
        <p:grpSpPr>
          <a:xfrm>
            <a:off x="6313745" y="2235200"/>
            <a:ext cx="4320000" cy="1761649"/>
            <a:chOff x="6313745" y="2400300"/>
            <a:chExt cx="4320000" cy="1761649"/>
          </a:xfrm>
        </p:grpSpPr>
        <p:sp>
          <p:nvSpPr>
            <p:cNvPr id="16" name="矩形 15"/>
            <p:cNvSpPr/>
            <p:nvPr/>
          </p:nvSpPr>
          <p:spPr>
            <a:xfrm>
              <a:off x="6313745" y="2400300"/>
              <a:ext cx="4320000" cy="1761649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cs typeface="+mn-ea"/>
                  <a:sym typeface="+mn-lt"/>
                </a:rPr>
                <a:t>x</a:t>
              </a: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6619855" y="2646485"/>
              <a:ext cx="3880744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zh-CN" sz="2000" dirty="0">
                  <a:solidFill>
                    <a:srgbClr val="38465E"/>
                  </a:solidFill>
                  <a:cs typeface="+mn-ea"/>
                  <a:sym typeface="+mn-lt"/>
                </a:rPr>
                <a:t>2.</a:t>
              </a:r>
              <a:r>
                <a:rPr lang="zh-CN" altLang="en-US" sz="2000" dirty="0">
                  <a:solidFill>
                    <a:srgbClr val="38465E"/>
                  </a:solidFill>
                  <a:cs typeface="+mn-ea"/>
                  <a:sym typeface="+mn-lt"/>
                </a:rPr>
                <a:t>专职司机</a:t>
              </a:r>
              <a:r>
                <a:rPr lang="zh-CN" altLang="en-US" sz="2000">
                  <a:solidFill>
                    <a:srgbClr val="38465E"/>
                  </a:solidFill>
                  <a:cs typeface="+mn-ea"/>
                  <a:sym typeface="+mn-lt"/>
                </a:rPr>
                <a:t>驾驶，</a:t>
              </a:r>
              <a:endParaRPr lang="en-US" altLang="zh-CN" sz="2000">
                <a:solidFill>
                  <a:srgbClr val="38465E"/>
                </a:solidFill>
                <a:cs typeface="+mn-ea"/>
                <a:sym typeface="+mn-lt"/>
              </a:endParaRPr>
            </a:p>
            <a:p>
              <a:endParaRPr lang="en-US" altLang="zh-CN" sz="2000">
                <a:solidFill>
                  <a:srgbClr val="38465E"/>
                </a:solidFill>
                <a:cs typeface="+mn-ea"/>
                <a:sym typeface="+mn-lt"/>
              </a:endParaRPr>
            </a:p>
            <a:p>
              <a:r>
                <a:rPr lang="zh-CN" altLang="en-US" sz="2000">
                  <a:solidFill>
                    <a:srgbClr val="38465E"/>
                  </a:solidFill>
                  <a:cs typeface="+mn-ea"/>
                  <a:sym typeface="+mn-lt"/>
                </a:rPr>
                <a:t>一般</a:t>
              </a:r>
              <a:r>
                <a:rPr lang="zh-CN" altLang="en-US" sz="2000" dirty="0">
                  <a:solidFill>
                    <a:srgbClr val="38465E"/>
                  </a:solidFill>
                  <a:cs typeface="+mn-ea"/>
                  <a:sym typeface="+mn-lt"/>
                </a:rPr>
                <a:t>后排为上，前排为</a:t>
              </a:r>
              <a:r>
                <a:rPr lang="zh-CN" altLang="en-US" sz="2000">
                  <a:solidFill>
                    <a:srgbClr val="38465E"/>
                  </a:solidFill>
                  <a:cs typeface="+mn-ea"/>
                  <a:sym typeface="+mn-lt"/>
                </a:rPr>
                <a:t>下，</a:t>
              </a:r>
              <a:endParaRPr lang="en-US" altLang="zh-CN" sz="2000">
                <a:solidFill>
                  <a:srgbClr val="38465E"/>
                </a:solidFill>
                <a:cs typeface="+mn-ea"/>
                <a:sym typeface="+mn-lt"/>
              </a:endParaRPr>
            </a:p>
            <a:p>
              <a:r>
                <a:rPr lang="zh-CN" altLang="en-US" sz="2000">
                  <a:solidFill>
                    <a:srgbClr val="38465E"/>
                  </a:solidFill>
                  <a:cs typeface="+mn-ea"/>
                  <a:sym typeface="+mn-lt"/>
                </a:rPr>
                <a:t>以</a:t>
              </a:r>
              <a:r>
                <a:rPr lang="zh-CN" altLang="en-US" sz="2000" dirty="0">
                  <a:solidFill>
                    <a:srgbClr val="38465E"/>
                  </a:solidFill>
                  <a:cs typeface="+mn-ea"/>
                  <a:sym typeface="+mn-lt"/>
                </a:rPr>
                <a:t>右为尊，以左为卑。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8C8B9F48-86AE-477C-9186-29F54EA0C3E2}"/>
                </a:ext>
              </a:extLst>
            </p:cNvPr>
            <p:cNvCxnSpPr>
              <a:cxnSpLocks/>
            </p:cNvCxnSpPr>
            <p:nvPr/>
          </p:nvCxnSpPr>
          <p:spPr>
            <a:xfrm>
              <a:off x="6870700" y="3098800"/>
              <a:ext cx="16129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19" name="矩形 18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乘车位次礼仪</a:t>
            </a:r>
          </a:p>
        </p:txBody>
      </p:sp>
    </p:spTree>
    <p:extLst>
      <p:ext uri="{BB962C8B-B14F-4D97-AF65-F5344CB8AC3E}">
        <p14:creationId xmlns:p14="http://schemas.microsoft.com/office/powerpoint/2010/main" val="34004020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3965241" y="1016326"/>
            <a:ext cx="4261519" cy="40011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三排七人座轿车（中排为折叠座）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67C547D9-C716-4519-915E-26E5CA44509D}"/>
              </a:ext>
            </a:extLst>
          </p:cNvPr>
          <p:cNvGrpSpPr/>
          <p:nvPr/>
        </p:nvGrpSpPr>
        <p:grpSpPr>
          <a:xfrm>
            <a:off x="1507828" y="1975677"/>
            <a:ext cx="9179964" cy="3448129"/>
            <a:chOff x="1507828" y="1975677"/>
            <a:chExt cx="9179964" cy="3448129"/>
          </a:xfrm>
        </p:grpSpPr>
        <p:sp>
          <p:nvSpPr>
            <p:cNvPr id="41" name="圆角矩形 40"/>
            <p:cNvSpPr/>
            <p:nvPr/>
          </p:nvSpPr>
          <p:spPr>
            <a:xfrm>
              <a:off x="7689238" y="1975677"/>
              <a:ext cx="2998554" cy="3448129"/>
            </a:xfrm>
            <a:prstGeom prst="roundRect">
              <a:avLst/>
            </a:prstGeom>
            <a:noFill/>
            <a:ln w="19050">
              <a:solidFill>
                <a:srgbClr val="0A0A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2225172" y="1975677"/>
              <a:ext cx="3008218" cy="3448129"/>
            </a:xfrm>
            <a:prstGeom prst="roundRect">
              <a:avLst/>
            </a:prstGeom>
            <a:noFill/>
            <a:ln w="19050">
              <a:solidFill>
                <a:srgbClr val="0A0A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2624940" y="2371851"/>
              <a:ext cx="495730" cy="858868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38465E"/>
                  </a:solidFill>
                  <a:cs typeface="+mn-ea"/>
                  <a:sym typeface="+mn-lt"/>
                </a:rPr>
                <a:t>主人</a:t>
              </a: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4407337" y="2371850"/>
              <a:ext cx="501005" cy="87379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cs typeface="+mn-ea"/>
                  <a:sym typeface="+mn-lt"/>
                </a:rPr>
                <a:t>1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  <p:grpSp>
          <p:nvGrpSpPr>
            <p:cNvPr id="29" name="组合 17"/>
            <p:cNvGrpSpPr>
              <a:grpSpLocks/>
            </p:cNvGrpSpPr>
            <p:nvPr/>
          </p:nvGrpSpPr>
          <p:grpSpPr bwMode="auto">
            <a:xfrm>
              <a:off x="1507828" y="2263929"/>
              <a:ext cx="932913" cy="1015663"/>
              <a:chOff x="1895889" y="3498030"/>
              <a:chExt cx="657655" cy="1015668"/>
            </a:xfrm>
          </p:grpSpPr>
          <p:sp>
            <p:nvSpPr>
              <p:cNvPr id="30" name="Line 12"/>
              <p:cNvSpPr>
                <a:spLocks noChangeShapeType="1"/>
              </p:cNvSpPr>
              <p:nvPr/>
            </p:nvSpPr>
            <p:spPr bwMode="auto">
              <a:xfrm>
                <a:off x="2037012" y="4143093"/>
                <a:ext cx="516532" cy="0"/>
              </a:xfrm>
              <a:prstGeom prst="line">
                <a:avLst/>
              </a:prstGeom>
              <a:noFill/>
              <a:ln w="9525">
                <a:solidFill>
                  <a:srgbClr val="38465E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Text Box 13"/>
              <p:cNvSpPr txBox="1">
                <a:spLocks noChangeArrowheads="1"/>
              </p:cNvSpPr>
              <p:nvPr/>
            </p:nvSpPr>
            <p:spPr bwMode="auto">
              <a:xfrm>
                <a:off x="1895889" y="3498030"/>
                <a:ext cx="315587" cy="1015668"/>
              </a:xfrm>
              <a:prstGeom prst="rect">
                <a:avLst/>
              </a:prstGeom>
              <a:solidFill>
                <a:srgbClr val="3846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驾驶座</a:t>
                </a:r>
              </a:p>
            </p:txBody>
          </p:sp>
        </p:grpSp>
        <p:sp>
          <p:nvSpPr>
            <p:cNvPr id="35" name="圆角矩形 34"/>
            <p:cNvSpPr/>
            <p:nvPr/>
          </p:nvSpPr>
          <p:spPr>
            <a:xfrm>
              <a:off x="2624940" y="3348784"/>
              <a:ext cx="495730" cy="801006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38465E"/>
                  </a:solidFill>
                  <a:cs typeface="+mn-ea"/>
                  <a:sym typeface="+mn-lt"/>
                </a:rPr>
                <a:t>6</a:t>
              </a:r>
              <a:endParaRPr lang="zh-CN" altLang="en-US" dirty="0">
                <a:solidFill>
                  <a:srgbClr val="38465E"/>
                </a:solidFill>
                <a:cs typeface="+mn-ea"/>
                <a:sym typeface="+mn-lt"/>
              </a:endParaRPr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4412612" y="3348782"/>
              <a:ext cx="495730" cy="801006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38465E"/>
                  </a:solidFill>
                  <a:cs typeface="+mn-ea"/>
                  <a:sym typeface="+mn-lt"/>
                </a:rPr>
                <a:t>5</a:t>
              </a: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8110847" y="2371850"/>
              <a:ext cx="507092" cy="881815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>
                  <a:solidFill>
                    <a:srgbClr val="38465E"/>
                  </a:solidFill>
                  <a:cs typeface="+mn-ea"/>
                  <a:sym typeface="+mn-lt"/>
                </a:rPr>
                <a:t>司机</a:t>
              </a:r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9757825" y="2371850"/>
              <a:ext cx="495731" cy="885517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rgbClr val="38465E"/>
                  </a:solidFill>
                  <a:cs typeface="+mn-ea"/>
                  <a:sym typeface="+mn-lt"/>
                </a:rPr>
                <a:t>6</a:t>
              </a:r>
              <a:endParaRPr lang="zh-CN" altLang="en-US" b="1" dirty="0">
                <a:solidFill>
                  <a:srgbClr val="38465E"/>
                </a:solidFill>
                <a:cs typeface="+mn-ea"/>
                <a:sym typeface="+mn-lt"/>
              </a:endParaRPr>
            </a:p>
          </p:txBody>
        </p:sp>
        <p:grpSp>
          <p:nvGrpSpPr>
            <p:cNvPr id="44" name="组合 17"/>
            <p:cNvGrpSpPr>
              <a:grpSpLocks/>
            </p:cNvGrpSpPr>
            <p:nvPr/>
          </p:nvGrpSpPr>
          <p:grpSpPr bwMode="auto">
            <a:xfrm>
              <a:off x="6971894" y="2263929"/>
              <a:ext cx="932913" cy="1015663"/>
              <a:chOff x="1895889" y="3498030"/>
              <a:chExt cx="657655" cy="1015668"/>
            </a:xfrm>
          </p:grpSpPr>
          <p:sp>
            <p:nvSpPr>
              <p:cNvPr id="45" name="Line 12"/>
              <p:cNvSpPr>
                <a:spLocks noChangeShapeType="1"/>
              </p:cNvSpPr>
              <p:nvPr/>
            </p:nvSpPr>
            <p:spPr bwMode="auto">
              <a:xfrm>
                <a:off x="2037012" y="4143093"/>
                <a:ext cx="516532" cy="0"/>
              </a:xfrm>
              <a:prstGeom prst="line">
                <a:avLst/>
              </a:prstGeom>
              <a:noFill/>
              <a:ln w="9525">
                <a:solidFill>
                  <a:srgbClr val="38465E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Text Box 13"/>
              <p:cNvSpPr txBox="1">
                <a:spLocks noChangeArrowheads="1"/>
              </p:cNvSpPr>
              <p:nvPr/>
            </p:nvSpPr>
            <p:spPr bwMode="auto">
              <a:xfrm>
                <a:off x="1895889" y="3498030"/>
                <a:ext cx="315587" cy="1015668"/>
              </a:xfrm>
              <a:prstGeom prst="rect">
                <a:avLst/>
              </a:prstGeom>
              <a:solidFill>
                <a:srgbClr val="3846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驾驶座</a:t>
                </a:r>
              </a:p>
            </p:txBody>
          </p:sp>
        </p:grpSp>
        <p:sp>
          <p:nvSpPr>
            <p:cNvPr id="47" name="圆角矩形 46"/>
            <p:cNvSpPr/>
            <p:nvPr/>
          </p:nvSpPr>
          <p:spPr>
            <a:xfrm>
              <a:off x="8122208" y="3367590"/>
              <a:ext cx="495730" cy="782200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38465E"/>
                  </a:solidFill>
                  <a:cs typeface="+mn-ea"/>
                  <a:sym typeface="+mn-lt"/>
                </a:rPr>
                <a:t>5</a:t>
              </a:r>
              <a:endParaRPr lang="zh-CN" altLang="en-US" dirty="0">
                <a:solidFill>
                  <a:srgbClr val="38465E"/>
                </a:solidFill>
                <a:cs typeface="+mn-ea"/>
                <a:sym typeface="+mn-lt"/>
              </a:endParaRPr>
            </a:p>
          </p:txBody>
        </p:sp>
        <p:sp>
          <p:nvSpPr>
            <p:cNvPr id="49" name="圆角矩形 48"/>
            <p:cNvSpPr/>
            <p:nvPr/>
          </p:nvSpPr>
          <p:spPr>
            <a:xfrm>
              <a:off x="9757826" y="3367588"/>
              <a:ext cx="495730" cy="782200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38465E"/>
                  </a:solidFill>
                  <a:cs typeface="+mn-ea"/>
                  <a:sym typeface="+mn-lt"/>
                </a:rPr>
                <a:t>4</a:t>
              </a:r>
              <a:endParaRPr lang="zh-CN" altLang="en-US" dirty="0">
                <a:solidFill>
                  <a:srgbClr val="38465E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2624940" y="4328085"/>
              <a:ext cx="495730" cy="801006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38465E"/>
                  </a:solidFill>
                  <a:cs typeface="+mn-ea"/>
                  <a:sym typeface="+mn-lt"/>
                </a:rPr>
                <a:t>3</a:t>
              </a:r>
              <a:endParaRPr lang="zh-CN" altLang="en-US" dirty="0">
                <a:solidFill>
                  <a:srgbClr val="38465E"/>
                </a:solidFill>
                <a:cs typeface="+mn-ea"/>
                <a:sym typeface="+mn-lt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3521252" y="4328084"/>
              <a:ext cx="495730" cy="801006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38465E"/>
                  </a:solidFill>
                  <a:cs typeface="+mn-ea"/>
                  <a:sym typeface="+mn-lt"/>
                </a:rPr>
                <a:t>4</a:t>
              </a:r>
              <a:endParaRPr lang="zh-CN" altLang="en-US" dirty="0">
                <a:solidFill>
                  <a:srgbClr val="38465E"/>
                </a:solidFill>
                <a:cs typeface="+mn-ea"/>
                <a:sym typeface="+mn-lt"/>
              </a:endParaRPr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4412612" y="4328083"/>
              <a:ext cx="495730" cy="801006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38465E"/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8122208" y="4330035"/>
              <a:ext cx="495730" cy="782200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38465E"/>
                  </a:solidFill>
                  <a:cs typeface="+mn-ea"/>
                  <a:sym typeface="+mn-lt"/>
                </a:rPr>
                <a:t>2</a:t>
              </a:r>
              <a:endParaRPr lang="zh-CN" altLang="en-US" dirty="0">
                <a:solidFill>
                  <a:srgbClr val="38465E"/>
                </a:solidFill>
                <a:cs typeface="+mn-ea"/>
                <a:sym typeface="+mn-lt"/>
              </a:endParaRPr>
            </a:p>
          </p:txBody>
        </p:sp>
        <p:sp>
          <p:nvSpPr>
            <p:cNvPr id="51" name="圆角矩形 50"/>
            <p:cNvSpPr/>
            <p:nvPr/>
          </p:nvSpPr>
          <p:spPr>
            <a:xfrm>
              <a:off x="8992426" y="4330034"/>
              <a:ext cx="495730" cy="782200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rgbClr val="38465E"/>
                  </a:solidFill>
                  <a:cs typeface="+mn-ea"/>
                  <a:sym typeface="+mn-lt"/>
                </a:rPr>
                <a:t>3</a:t>
              </a:r>
              <a:endParaRPr lang="zh-CN" altLang="en-US" dirty="0">
                <a:solidFill>
                  <a:srgbClr val="38465E"/>
                </a:solidFill>
                <a:cs typeface="+mn-ea"/>
                <a:sym typeface="+mn-lt"/>
              </a:endParaRPr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9757826" y="4330033"/>
              <a:ext cx="495730" cy="782200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1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乘车位次礼仪</a:t>
            </a:r>
          </a:p>
        </p:txBody>
      </p:sp>
    </p:spTree>
    <p:extLst>
      <p:ext uri="{BB962C8B-B14F-4D97-AF65-F5344CB8AC3E}">
        <p14:creationId xmlns:p14="http://schemas.microsoft.com/office/powerpoint/2010/main" val="2948775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1D01A961-9AF1-4976-B514-687EA652E618}"/>
              </a:ext>
            </a:extLst>
          </p:cNvPr>
          <p:cNvGrpSpPr/>
          <p:nvPr/>
        </p:nvGrpSpPr>
        <p:grpSpPr>
          <a:xfrm>
            <a:off x="836080" y="1221622"/>
            <a:ext cx="5425824" cy="1130306"/>
            <a:chOff x="5582077" y="1163750"/>
            <a:chExt cx="5425824" cy="1130306"/>
          </a:xfrm>
        </p:grpSpPr>
        <p:sp>
          <p:nvSpPr>
            <p:cNvPr id="56" name="Rectangle 4"/>
            <p:cNvSpPr>
              <a:spLocks noChangeArrowheads="1"/>
            </p:cNvSpPr>
            <p:nvPr/>
          </p:nvSpPr>
          <p:spPr bwMode="auto">
            <a:xfrm>
              <a:off x="5582077" y="1647725"/>
              <a:ext cx="542582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乘坐</a:t>
              </a:r>
              <a:r>
                <a:rPr lang="zh-CN" altLang="en-US" dirty="0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主人驾驶的轿车时，最重要的是不能令前排座空着。一定要有一个人坐在那里，以示相伴。</a:t>
              </a:r>
              <a:endParaRPr lang="zh-CN" altLang="en-US" sz="2400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582077" y="1163750"/>
              <a:ext cx="121379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rgbClr val="0070C0"/>
                  </a:solidFill>
                  <a:cs typeface="+mn-ea"/>
                  <a:sym typeface="+mn-lt"/>
                </a:rPr>
                <a:t>注意</a:t>
              </a:r>
              <a:r>
                <a:rPr lang="en-US" altLang="zh-CN" sz="3200" b="1">
                  <a:solidFill>
                    <a:srgbClr val="0070C0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ABD2D3DF-96C4-48FA-B8B9-2A4EBC046B73}"/>
              </a:ext>
            </a:extLst>
          </p:cNvPr>
          <p:cNvGrpSpPr/>
          <p:nvPr/>
        </p:nvGrpSpPr>
        <p:grpSpPr>
          <a:xfrm>
            <a:off x="836080" y="2653561"/>
            <a:ext cx="5251922" cy="1139938"/>
            <a:chOff x="5489103" y="2343786"/>
            <a:chExt cx="5251922" cy="1139938"/>
          </a:xfrm>
        </p:grpSpPr>
        <p:sp>
          <p:nvSpPr>
            <p:cNvPr id="58" name="Rectangle 4"/>
            <p:cNvSpPr>
              <a:spLocks noChangeArrowheads="1"/>
            </p:cNvSpPr>
            <p:nvPr/>
          </p:nvSpPr>
          <p:spPr bwMode="auto">
            <a:xfrm>
              <a:off x="5489103" y="2837393"/>
              <a:ext cx="525192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先生</a:t>
              </a:r>
              <a:r>
                <a:rPr lang="zh-CN" altLang="en-US" dirty="0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驾驶自己的轿车时，则其夫人一般应坐在副驾驶座上</a:t>
              </a:r>
              <a:endParaRPr lang="zh-CN" altLang="en-US" sz="2400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0A9C2232-1002-4E03-8EA2-65CA5FFA6A66}"/>
                </a:ext>
              </a:extLst>
            </p:cNvPr>
            <p:cNvSpPr txBox="1"/>
            <p:nvPr/>
          </p:nvSpPr>
          <p:spPr>
            <a:xfrm>
              <a:off x="5489103" y="2343786"/>
              <a:ext cx="121379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rgbClr val="0070C0"/>
                  </a:solidFill>
                  <a:cs typeface="+mn-ea"/>
                  <a:sym typeface="+mn-lt"/>
                </a:rPr>
                <a:t>注意</a:t>
              </a:r>
              <a:r>
                <a:rPr lang="en-US" altLang="zh-CN" sz="3200" b="1">
                  <a:solidFill>
                    <a:srgbClr val="0070C0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BC348040-234E-4F06-B440-683A89DB704B}"/>
              </a:ext>
            </a:extLst>
          </p:cNvPr>
          <p:cNvGrpSpPr/>
          <p:nvPr/>
        </p:nvGrpSpPr>
        <p:grpSpPr>
          <a:xfrm>
            <a:off x="836079" y="4082432"/>
            <a:ext cx="5217480" cy="1405668"/>
            <a:chOff x="5582076" y="4024560"/>
            <a:chExt cx="5217480" cy="1405668"/>
          </a:xfrm>
        </p:grpSpPr>
        <p:sp>
          <p:nvSpPr>
            <p:cNvPr id="60" name="Rectangle 4"/>
            <p:cNvSpPr>
              <a:spLocks noChangeArrowheads="1"/>
            </p:cNvSpPr>
            <p:nvPr/>
          </p:nvSpPr>
          <p:spPr bwMode="auto">
            <a:xfrm>
              <a:off x="5582076" y="4506898"/>
              <a:ext cx="5217480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主人</a:t>
              </a:r>
              <a:r>
                <a:rPr lang="zh-CN" altLang="en-US" dirty="0">
                  <a:solidFill>
                    <a:srgbClr val="38465E"/>
                  </a:solidFill>
                  <a:latin typeface="+mn-lt"/>
                  <a:ea typeface="+mn-ea"/>
                  <a:cs typeface="+mn-ea"/>
                  <a:sym typeface="+mn-lt"/>
                </a:rPr>
                <a:t>驾车送其友人夫妇回家时，由友人之中的男士，一定要坐在副驾驶座上，与主人相伴，而不宜形影不离地与其夫人坐在后排，那将是失礼之至</a:t>
              </a:r>
              <a:endParaRPr lang="zh-CN" altLang="en-US" sz="2400" dirty="0">
                <a:solidFill>
                  <a:srgbClr val="38465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389C890C-3B0C-4F77-AD06-792458947FE4}"/>
                </a:ext>
              </a:extLst>
            </p:cNvPr>
            <p:cNvSpPr txBox="1"/>
            <p:nvPr/>
          </p:nvSpPr>
          <p:spPr>
            <a:xfrm>
              <a:off x="5582077" y="4024560"/>
              <a:ext cx="121379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rgbClr val="0070C0"/>
                  </a:solidFill>
                  <a:cs typeface="+mn-ea"/>
                  <a:sym typeface="+mn-lt"/>
                </a:rPr>
                <a:t>注意</a:t>
              </a:r>
              <a:r>
                <a:rPr lang="en-US" altLang="zh-CN" sz="3200" b="1">
                  <a:solidFill>
                    <a:srgbClr val="0070C0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1" name="图片 10" descr="图片包含 游戏机, 玩具, 乐高&#10;&#10;描述已自动生成">
            <a:extLst>
              <a:ext uri="{FF2B5EF4-FFF2-40B4-BE49-F238E27FC236}">
                <a16:creationId xmlns:a16="http://schemas.microsoft.com/office/drawing/2014/main" xmlns="" id="{15D793FE-E552-4470-9FC1-5D3F0A0DD8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861" y="1648940"/>
            <a:ext cx="3532164" cy="311048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D6C5F60C-9BB7-49B4-9BA7-6CB501C7C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7" y="165832"/>
            <a:ext cx="833501" cy="523220"/>
          </a:xfrm>
          <a:custGeom>
            <a:avLst/>
            <a:gdLst>
              <a:gd name="connsiteX0" fmla="*/ 0 w 838200"/>
              <a:gd name="connsiteY0" fmla="*/ 0 h 523220"/>
              <a:gd name="connsiteX1" fmla="*/ 838200 w 838200"/>
              <a:gd name="connsiteY1" fmla="*/ 0 h 523220"/>
              <a:gd name="connsiteX2" fmla="*/ 838200 w 838200"/>
              <a:gd name="connsiteY2" fmla="*/ 523220 h 523220"/>
              <a:gd name="connsiteX3" fmla="*/ 0 w 838200"/>
              <a:gd name="connsiteY3" fmla="*/ 523220 h 523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8200" h="523220">
                <a:moveTo>
                  <a:pt x="0" y="0"/>
                </a:moveTo>
                <a:lnTo>
                  <a:pt x="838200" y="0"/>
                </a:lnTo>
                <a:lnTo>
                  <a:pt x="838200" y="523220"/>
                </a:lnTo>
                <a:lnTo>
                  <a:pt x="0" y="523220"/>
                </a:lnTo>
                <a:close/>
              </a:path>
            </a:pathLst>
          </a:cu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A7842AB7-7C02-49E4-8B20-92E4586776DD}"/>
              </a:ext>
            </a:extLst>
          </p:cNvPr>
          <p:cNvSpPr/>
          <p:nvPr/>
        </p:nvSpPr>
        <p:spPr>
          <a:xfrm>
            <a:off x="863680" y="225778"/>
            <a:ext cx="23968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乘车位次礼仪</a:t>
            </a:r>
          </a:p>
        </p:txBody>
      </p:sp>
    </p:spTree>
    <p:extLst>
      <p:ext uri="{BB962C8B-B14F-4D97-AF65-F5344CB8AC3E}">
        <p14:creationId xmlns:p14="http://schemas.microsoft.com/office/powerpoint/2010/main" val="23411043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pageCurlDoubl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案例——他为什么没有被重用？"/>
</p:tagLst>
</file>

<file path=ppt/theme/theme1.xml><?xml version="1.0" encoding="utf-8"?>
<a:theme xmlns:a="http://schemas.openxmlformats.org/drawingml/2006/main" name="1">
  <a:themeElements>
    <a:clrScheme name="自定义 18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70C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mspjaqx">
      <a:majorFont>
        <a:latin typeface="Adobe Arabic"/>
        <a:ea typeface="微软雅黑"/>
        <a:cs typeface=""/>
      </a:majorFont>
      <a:minorFont>
        <a:latin typeface="Adobe Arab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灰色" id="{F26390C6-63F6-433D-BBCE-F00017BF0251}" vid="{BD760458-683B-4592-B8D7-24CD4F32A9F4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灰色</Template>
  <TotalTime>900</TotalTime>
  <Words>1856</Words>
  <Application>Microsoft Office PowerPoint</Application>
  <PresentationFormat>宽屏</PresentationFormat>
  <Paragraphs>204</Paragraphs>
  <Slides>21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汉仪雅酷黑 75W</vt:lpstr>
      <vt:lpstr>宋体</vt:lpstr>
      <vt:lpstr>微软雅黑</vt:lpstr>
      <vt:lpstr>Adobe Arabic</vt:lpstr>
      <vt:lpstr>Arial</vt:lpstr>
      <vt:lpstr>Calibri</vt:lpstr>
      <vt:lpstr>Calibri Light</vt:lpstr>
      <vt:lpstr>Wingdings</vt:lpstr>
      <vt:lpstr>1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102</cp:revision>
  <dcterms:created xsi:type="dcterms:W3CDTF">2019-01-10T06:26:44Z</dcterms:created>
  <dcterms:modified xsi:type="dcterms:W3CDTF">2021-01-19T03:24:40Z</dcterms:modified>
</cp:coreProperties>
</file>