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ppt/notesSlides/notesSlide4.xml" ContentType="application/vnd.openxmlformats-officedocument.presentationml.notesSlide+xml"/>
  <Override PartName="/ppt/theme/themeOverride15.xml" ContentType="application/vnd.openxmlformats-officedocument.themeOverride+xml"/>
  <Override PartName="/ppt/theme/themeOverride16.xml" ContentType="application/vnd.openxmlformats-officedocument.themeOverride+xml"/>
  <Override PartName="/ppt/theme/themeOverride17.xml" ContentType="application/vnd.openxmlformats-officedocument.themeOverr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4" r:id="rId2"/>
  </p:sldMasterIdLst>
  <p:notesMasterIdLst>
    <p:notesMasterId r:id="rId24"/>
  </p:notesMasterIdLst>
  <p:sldIdLst>
    <p:sldId id="530" r:id="rId3"/>
    <p:sldId id="295" r:id="rId4"/>
    <p:sldId id="302" r:id="rId5"/>
    <p:sldId id="303" r:id="rId6"/>
    <p:sldId id="304" r:id="rId7"/>
    <p:sldId id="531" r:id="rId8"/>
    <p:sldId id="306" r:id="rId9"/>
    <p:sldId id="277" r:id="rId10"/>
    <p:sldId id="273" r:id="rId11"/>
    <p:sldId id="521" r:id="rId12"/>
    <p:sldId id="267" r:id="rId13"/>
    <p:sldId id="522" r:id="rId14"/>
    <p:sldId id="523" r:id="rId15"/>
    <p:sldId id="524" r:id="rId16"/>
    <p:sldId id="525" r:id="rId17"/>
    <p:sldId id="532" r:id="rId18"/>
    <p:sldId id="527" r:id="rId19"/>
    <p:sldId id="528" r:id="rId20"/>
    <p:sldId id="529" r:id="rId21"/>
    <p:sldId id="1741" r:id="rId22"/>
    <p:sldId id="1742" r:id="rId2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416" userDrawn="1">
          <p15:clr>
            <a:srgbClr val="A4A3A4"/>
          </p15:clr>
        </p15:guide>
        <p15:guide id="2" pos="7256" userDrawn="1">
          <p15:clr>
            <a:srgbClr val="A4A3A4"/>
          </p15:clr>
        </p15:guide>
        <p15:guide id="3" orient="horz" pos="640" userDrawn="1">
          <p15:clr>
            <a:srgbClr val="A4A3A4"/>
          </p15:clr>
        </p15:guide>
        <p15:guide id="4" orient="horz" pos="712" userDrawn="1">
          <p15:clr>
            <a:srgbClr val="A4A3A4"/>
          </p15:clr>
        </p15:guide>
        <p15:guide id="5" orient="horz" pos="3861" userDrawn="1">
          <p15:clr>
            <a:srgbClr val="A4A3A4"/>
          </p15:clr>
        </p15:guide>
        <p15:guide id="6" orient="horz" pos="184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F81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90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720" y="114"/>
      </p:cViewPr>
      <p:guideLst>
        <p:guide pos="416"/>
        <p:guide pos="7256"/>
        <p:guide orient="horz" pos="640"/>
        <p:guide orient="horz" pos="712"/>
        <p:guide orient="horz" pos="3861"/>
        <p:guide orient="horz" pos="184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746419-BED5-4D90-B819-54EF09D2634E}" type="datetimeFigureOut">
              <a:rPr lang="zh-CN" altLang="en-US" smtClean="0"/>
              <a:t>2021/1/19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545A97-C472-4A39-93EB-22ACB3B463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74458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F273AF-5923-4D78-B493-1B018D52F0B3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7537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F273AF-5923-4D78-B493-1B018D52F0B3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39222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90277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F273AF-5923-4D78-B493-1B018D52F0B3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42374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159257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7FD40B4F-C424-4D0A-8F39-FD08DCFD08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39E02B31-4BBF-4F99-90A6-34A1589970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DCC787D2-F519-441A-825D-0CE26ED0F0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43B06-9E87-4D14-A4F8-5C9DE582D7C6}" type="datetimeFigureOut">
              <a:rPr lang="zh-CN" altLang="en-US" smtClean="0"/>
              <a:t>2021/1/19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A48C7688-2C44-49F5-B416-1F3571043F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7C4F3AC1-4F55-42BA-B3B3-E3D780E554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52AE3-11EC-4B4A-9608-F8418A2795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8226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fallOver"/>
      </p:transition>
    </mc:Choice>
    <mc:Fallback xmlns="">
      <p:transition spd="slow" advTm="3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3209DA94-190C-427E-ACB7-4852F30906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D0AA59F1-DCD1-4E7D-8E95-4899D45291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705A0810-C433-4B3B-A8A9-7B9A800606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43B06-9E87-4D14-A4F8-5C9DE582D7C6}" type="datetimeFigureOut">
              <a:rPr lang="zh-CN" altLang="en-US" smtClean="0"/>
              <a:t>2021/1/19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B8B34AF0-5099-4EBD-8563-46C402A909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DFAE9D74-6624-476F-AACC-4BADE0908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52AE3-11EC-4B4A-9608-F8418A2795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77804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fallOver"/>
      </p:transition>
    </mc:Choice>
    <mc:Fallback xmlns="">
      <p:transition spd="slow" advTm="3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56443B8A-CD47-4277-8A29-A72D669767D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2279B45C-482E-4666-B120-E109D0E95B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FD2AE0A4-7E41-4ACE-B49F-4734F68D8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43B06-9E87-4D14-A4F8-5C9DE582D7C6}" type="datetimeFigureOut">
              <a:rPr lang="zh-CN" altLang="en-US" smtClean="0"/>
              <a:t>2021/1/19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22C2DF0B-6EDF-40BB-85F5-72B7D062AE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43956EEC-2776-4F1A-932D-74D836452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52AE3-11EC-4B4A-9608-F8418A2795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08230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fallOver"/>
      </p:transition>
    </mc:Choice>
    <mc:Fallback xmlns="">
      <p:transition spd="slow" advTm="3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441421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fallOver"/>
      </p:transition>
    </mc:Choice>
    <mc:Fallback xmlns="">
      <p:transition spd="slow" advTm="300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D4130262-04EB-4C5D-9602-C293DD20ECA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78" b="14557"/>
          <a:stretch/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5C4125D1-A068-4B7B-A4A1-0F0DF4E0995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218" y="-101600"/>
            <a:ext cx="12192000" cy="133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28816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fallOver"/>
      </p:transition>
    </mc:Choice>
    <mc:Fallback xmlns="">
      <p:transition spd="slow" advTm="300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B6DFBE00-3014-4BB2-8DCC-EF1F6B510B1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B4EC0A9A-694F-41DB-8352-C266E57110C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9040"/>
            <a:ext cx="12192000" cy="1680288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xmlns="" id="{DC71EA01-1B51-43DF-9751-7F21FECE00E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13250"/>
            <a:ext cx="12192000" cy="4093250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xmlns="" id="{97BA8EF2-B48E-4C35-832A-5D6ECD63ACC4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5254" y="-19884"/>
            <a:ext cx="8024692" cy="6877884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625D8370-6955-414E-9E8D-DBE10788805A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14158"/>
            <a:ext cx="5715000" cy="2943842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BA919C0E-2AF0-49E1-B1F0-57938D6355B5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3589914"/>
            <a:ext cx="6096000" cy="3387301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1130E400-5D92-4A0D-8E55-CF7214A293C0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15" y="5785338"/>
            <a:ext cx="12192000" cy="1072662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014FC47A-EF1E-4DC5-802B-70F4D94DABB0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40452"/>
            <a:ext cx="12192000" cy="1517548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083D4D46-1AB6-41EC-9B2A-102088619560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05437"/>
            <a:ext cx="12192000" cy="1452563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:a16="http://schemas.microsoft.com/office/drawing/2014/main" xmlns="" id="{69DD12FD-D803-4556-B904-0051CBFAABFF}"/>
              </a:ext>
            </a:extLst>
          </p:cNvPr>
          <p:cNvSpPr/>
          <p:nvPr userDrawn="1"/>
        </p:nvSpPr>
        <p:spPr>
          <a:xfrm>
            <a:off x="188899" y="207641"/>
            <a:ext cx="11801502" cy="6422834"/>
          </a:xfrm>
          <a:prstGeom prst="rect">
            <a:avLst/>
          </a:prstGeom>
          <a:solidFill>
            <a:schemeClr val="bg1"/>
          </a:solidFill>
          <a:ln>
            <a:solidFill>
              <a:srgbClr val="1C81C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5B51F39C-CD59-4C60-B848-2F27631A7533}"/>
              </a:ext>
            </a:extLst>
          </p:cNvPr>
          <p:cNvGrpSpPr/>
          <p:nvPr userDrawn="1"/>
        </p:nvGrpSpPr>
        <p:grpSpPr>
          <a:xfrm>
            <a:off x="413608" y="425098"/>
            <a:ext cx="1058131" cy="964086"/>
            <a:chOff x="413608" y="425098"/>
            <a:chExt cx="1058131" cy="964086"/>
          </a:xfrm>
        </p:grpSpPr>
        <p:pic>
          <p:nvPicPr>
            <p:cNvPr id="4" name="图片 3">
              <a:extLst>
                <a:ext uri="{FF2B5EF4-FFF2-40B4-BE49-F238E27FC236}">
                  <a16:creationId xmlns:a16="http://schemas.microsoft.com/office/drawing/2014/main" xmlns="" id="{44A17828-D69B-447F-9944-4F5C6C1BAFC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3608" y="425098"/>
              <a:ext cx="1058131" cy="964086"/>
            </a:xfrm>
            <a:prstGeom prst="rect">
              <a:avLst/>
            </a:prstGeom>
          </p:spPr>
        </p:pic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xmlns="" id="{77164C3B-365A-461E-8B67-A2FAD444FCB4}"/>
                </a:ext>
              </a:extLst>
            </p:cNvPr>
            <p:cNvSpPr txBox="1"/>
            <p:nvPr userDrawn="1"/>
          </p:nvSpPr>
          <p:spPr>
            <a:xfrm>
              <a:off x="579432" y="580178"/>
              <a:ext cx="726481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dirty="0">
                  <a:solidFill>
                    <a:schemeClr val="bg1"/>
                  </a:solidFill>
                </a:rPr>
                <a:t>04</a:t>
              </a:r>
              <a:endParaRPr lang="zh-CN" altLang="en-US" sz="4000" dirty="0">
                <a:solidFill>
                  <a:schemeClr val="bg1"/>
                </a:solidFill>
              </a:endParaRPr>
            </a:p>
          </p:txBody>
        </p:sp>
      </p:grp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58731286-C3FE-4162-9363-EA0E47BB6E1A}"/>
              </a:ext>
            </a:extLst>
          </p:cNvPr>
          <p:cNvSpPr txBox="1"/>
          <p:nvPr userDrawn="1"/>
        </p:nvSpPr>
        <p:spPr>
          <a:xfrm>
            <a:off x="1660638" y="619763"/>
            <a:ext cx="40543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成果展示</a:t>
            </a:r>
          </a:p>
        </p:txBody>
      </p:sp>
    </p:spTree>
    <p:extLst>
      <p:ext uri="{BB962C8B-B14F-4D97-AF65-F5344CB8AC3E}">
        <p14:creationId xmlns:p14="http://schemas.microsoft.com/office/powerpoint/2010/main" val="298299504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fallOver"/>
      </p:transition>
    </mc:Choice>
    <mc:Fallback xmlns="">
      <p:transition spd="slow" advTm="3000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E7824BD3-5CB3-4A6C-AA14-1A4CFE2C6A2B}"/>
              </a:ext>
            </a:extLst>
          </p:cNvPr>
          <p:cNvGrpSpPr/>
          <p:nvPr userDrawn="1"/>
        </p:nvGrpSpPr>
        <p:grpSpPr>
          <a:xfrm>
            <a:off x="510931" y="464775"/>
            <a:ext cx="3255323" cy="563925"/>
            <a:chOff x="744342" y="709010"/>
            <a:chExt cx="3255323" cy="563925"/>
          </a:xfrm>
        </p:grpSpPr>
        <p:sp>
          <p:nvSpPr>
            <p:cNvPr id="8" name="TextBox 8">
              <a:extLst>
                <a:ext uri="{FF2B5EF4-FFF2-40B4-BE49-F238E27FC236}">
                  <a16:creationId xmlns:a16="http://schemas.microsoft.com/office/drawing/2014/main" xmlns="" id="{CE049605-D096-4D9B-9DE4-B3BDFAD3D56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4342" y="709010"/>
              <a:ext cx="3255323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l" eaLnBrk="1" hangingPunct="1"/>
              <a:r>
                <a:rPr lang="zh-CN" altLang="en-US" sz="3200" dirty="0">
                  <a:solidFill>
                    <a:schemeClr val="accent2"/>
                  </a:solidFill>
                  <a:latin typeface="方正细谭黑简体" panose="02000000000000000000" pitchFamily="2" charset="-122"/>
                  <a:ea typeface="方正细谭黑简体" panose="02000000000000000000" pitchFamily="2" charset="-122"/>
                  <a:sym typeface="Arial" panose="020B0604020202020204" pitchFamily="34" charset="0"/>
                </a:rPr>
                <a:t>加入标题描述一</a:t>
              </a:r>
            </a:p>
          </p:txBody>
        </p: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xmlns="" id="{E39E46F1-2D0A-43A1-829F-2B45C562985F}"/>
                </a:ext>
              </a:extLst>
            </p:cNvPr>
            <p:cNvCxnSpPr/>
            <p:nvPr/>
          </p:nvCxnSpPr>
          <p:spPr>
            <a:xfrm>
              <a:off x="881512" y="1272935"/>
              <a:ext cx="2846717" cy="0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5633693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fallOver"/>
      </p:transition>
    </mc:Choice>
    <mc:Fallback xmlns="">
      <p:transition spd="slow" advTm="3000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14501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252228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862592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09293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0D2F987C-C91A-4F14-BFAA-C30692D883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6382D5B2-2D2B-464C-96D4-B5E3EC570E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D0291A39-75D9-4378-9835-B03589EF0E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43B06-9E87-4D14-A4F8-5C9DE582D7C6}" type="datetimeFigureOut">
              <a:rPr lang="zh-CN" altLang="en-US" smtClean="0"/>
              <a:t>2021/1/19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363CE2FD-FC71-4CAA-988A-5AAF8374AC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A45B85E3-ABD5-4C86-A5F6-F21A07E276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52AE3-11EC-4B4A-9608-F8418A2795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629916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fallOver"/>
      </p:transition>
    </mc:Choice>
    <mc:Fallback xmlns="">
      <p:transition spd="slow" advTm="300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45964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636165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501710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83312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41573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276454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1805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C9BD4BA7-AFB8-4BC8-96F6-8B8692F57D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A546D578-FE24-4ADF-945B-0491353B00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E3AF0B42-3805-419D-BB24-FA9568F3D6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43B06-9E87-4D14-A4F8-5C9DE582D7C6}" type="datetimeFigureOut">
              <a:rPr lang="zh-CN" altLang="en-US" smtClean="0"/>
              <a:t>2021/1/19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CAAB43FE-62EF-402D-B219-3CE0B60600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2126561C-0D59-4837-B35E-B4D998829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52AE3-11EC-4B4A-9608-F8418A2795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504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fallOver"/>
      </p:transition>
    </mc:Choice>
    <mc:Fallback xmlns="">
      <p:transition spd="slow" advTm="3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E95FFD96-5D00-4D12-AA9D-0309E384BF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54626F3C-F62B-4B77-B4B0-CFD809E0E67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3E5188D2-8E24-4D25-82A6-E779579803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BF53AB41-7001-48C5-9F66-2A21B69A14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43B06-9E87-4D14-A4F8-5C9DE582D7C6}" type="datetimeFigureOut">
              <a:rPr lang="zh-CN" altLang="en-US" smtClean="0"/>
              <a:t>2021/1/19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75E00E4B-72F7-4C4D-AE4F-FEE3C2EA30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9D60226D-245A-46DC-8830-99B225D697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52AE3-11EC-4B4A-9608-F8418A2795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970634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fallOver"/>
      </p:transition>
    </mc:Choice>
    <mc:Fallback xmlns="">
      <p:transition spd="slow" advTm="3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9A7A66B0-9943-4263-B17F-FA2BD159AD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EEF9E8A-A3E1-4D18-9047-B2453AE19C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6750D2F9-06B5-4ABF-BBAB-01B96C8F1B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6454C0DE-BC9B-4AD4-8E59-39CD533EA6B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905493FF-1AF2-4F36-953C-B50B7D114DE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E6EC905A-311F-436C-BFC8-6E633A2DD3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43B06-9E87-4D14-A4F8-5C9DE582D7C6}" type="datetimeFigureOut">
              <a:rPr lang="zh-CN" altLang="en-US" smtClean="0"/>
              <a:t>2021/1/19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C5E84D3B-9B53-4EA1-83BF-676FDC6F7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94B974AB-D75A-4F7D-8480-860FA000C6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52AE3-11EC-4B4A-9608-F8418A2795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51009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fallOver"/>
      </p:transition>
    </mc:Choice>
    <mc:Fallback xmlns="">
      <p:transition spd="slow" advTm="3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7EC39930-2859-4CC0-9CB5-07E643BAA7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CBF7FC0A-0C45-4427-B280-E0DD5C1E9D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43B06-9E87-4D14-A4F8-5C9DE582D7C6}" type="datetimeFigureOut">
              <a:rPr lang="zh-CN" altLang="en-US" smtClean="0"/>
              <a:t>2021/1/19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22C3B11C-89E0-4A7A-87DE-A1B0C7EBAE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0741E439-7443-4AC4-A729-55A9D1C3A0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52AE3-11EC-4B4A-9608-F8418A2795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53355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fallOver"/>
      </p:transition>
    </mc:Choice>
    <mc:Fallback xmlns="">
      <p:transition spd="slow" advTm="3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22917DCC-9313-4606-90A7-8FF6A365B8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43B06-9E87-4D14-A4F8-5C9DE582D7C6}" type="datetimeFigureOut">
              <a:rPr lang="zh-CN" altLang="en-US" smtClean="0"/>
              <a:t>2021/1/19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1AC498B6-50B3-4291-B5DA-C50F87BA45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AF0AB382-CC5C-4F90-AD14-0106929DAB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52AE3-11EC-4B4A-9608-F8418A2795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42894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fallOver"/>
      </p:transition>
    </mc:Choice>
    <mc:Fallback xmlns="">
      <p:transition spd="slow" advTm="3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xmlns="" id="{40A47C1C-5892-4DE6-B113-8415113D00B8}"/>
              </a:ext>
            </a:extLst>
          </p:cNvPr>
          <p:cNvCxnSpPr>
            <a:cxnSpLocks/>
          </p:cNvCxnSpPr>
          <p:nvPr userDrawn="1"/>
        </p:nvCxnSpPr>
        <p:spPr>
          <a:xfrm>
            <a:off x="498673" y="423828"/>
            <a:ext cx="3473053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>
            <a:extLst>
              <a:ext uri="{FF2B5EF4-FFF2-40B4-BE49-F238E27FC236}">
                <a16:creationId xmlns:a16="http://schemas.microsoft.com/office/drawing/2014/main" xmlns="" id="{BB05BD91-E700-4026-9B6C-C842DA800D10}"/>
              </a:ext>
            </a:extLst>
          </p:cNvPr>
          <p:cNvCxnSpPr>
            <a:cxnSpLocks/>
          </p:cNvCxnSpPr>
          <p:nvPr userDrawn="1"/>
        </p:nvCxnSpPr>
        <p:spPr>
          <a:xfrm>
            <a:off x="498673" y="519078"/>
            <a:ext cx="3473053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>
            <a:extLst>
              <a:ext uri="{FF2B5EF4-FFF2-40B4-BE49-F238E27FC236}">
                <a16:creationId xmlns:a16="http://schemas.microsoft.com/office/drawing/2014/main" xmlns="" id="{D17821AC-E0CA-4954-98AA-3A3A05CA12DF}"/>
              </a:ext>
            </a:extLst>
          </p:cNvPr>
          <p:cNvCxnSpPr>
            <a:cxnSpLocks/>
          </p:cNvCxnSpPr>
          <p:nvPr userDrawn="1"/>
        </p:nvCxnSpPr>
        <p:spPr>
          <a:xfrm>
            <a:off x="8207573" y="423828"/>
            <a:ext cx="3473053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>
            <a:extLst>
              <a:ext uri="{FF2B5EF4-FFF2-40B4-BE49-F238E27FC236}">
                <a16:creationId xmlns:a16="http://schemas.microsoft.com/office/drawing/2014/main" xmlns="" id="{CF43078C-E6B7-4F2C-8A87-C5DC56B29893}"/>
              </a:ext>
            </a:extLst>
          </p:cNvPr>
          <p:cNvCxnSpPr>
            <a:cxnSpLocks/>
          </p:cNvCxnSpPr>
          <p:nvPr userDrawn="1"/>
        </p:nvCxnSpPr>
        <p:spPr>
          <a:xfrm>
            <a:off x="8207573" y="519078"/>
            <a:ext cx="3473053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24176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fallOver"/>
      </p:transition>
    </mc:Choice>
    <mc:Fallback xmlns="">
      <p:transition spd="slow" advTm="3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4040FFB6-EF7A-4288-8622-8CEB5FD992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AED11582-4687-4767-B917-1E26A792C77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C926E4A0-E7DB-411D-B80F-741A014690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874B8F27-44B0-4C58-BFC4-A0302D2336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43B06-9E87-4D14-A4F8-5C9DE582D7C6}" type="datetimeFigureOut">
              <a:rPr lang="zh-CN" altLang="en-US" smtClean="0"/>
              <a:t>2021/1/19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0DE3D669-FDE0-4DA0-813C-0DE55C6E83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48E5028B-AC3F-4B45-A883-AAECF63F5D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52AE3-11EC-4B4A-9608-F8418A2795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75614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fallOver"/>
      </p:transition>
    </mc:Choice>
    <mc:Fallback xmlns="">
      <p:transition spd="slow" advTm="3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07C1569D-F1A9-4AED-9CDD-35A8142079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CCF25982-2EEA-417C-A1B9-FA89F2DEC3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8682D88F-E452-426D-BE6E-CFDD2E797B2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743B06-9E87-4D14-A4F8-5C9DE582D7C6}" type="datetimeFigureOut">
              <a:rPr lang="zh-CN" altLang="en-US" smtClean="0"/>
              <a:t>2021/1/19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D5B69D65-012B-47A2-94E5-91B41D6723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785E7727-F675-4013-9664-5F8ECF76E5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252AE3-11EC-4B4A-9608-F8418A2795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4881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fallOver"/>
      </p:transition>
    </mc:Choice>
    <mc:Fallback xmlns="">
      <p:transition spd="slow" advTm="300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16" userDrawn="1">
          <p15:clr>
            <a:srgbClr val="F26B43"/>
          </p15:clr>
        </p15:guide>
        <p15:guide id="2" pos="7256" userDrawn="1">
          <p15:clr>
            <a:srgbClr val="F26B43"/>
          </p15:clr>
        </p15:guide>
        <p15:guide id="3" orient="horz" pos="648" userDrawn="1">
          <p15:clr>
            <a:srgbClr val="F26B43"/>
          </p15:clr>
        </p15:guide>
        <p15:guide id="4" orient="horz" pos="712" userDrawn="1">
          <p15:clr>
            <a:srgbClr val="F26B43"/>
          </p15:clr>
        </p15:guide>
        <p15:guide id="5" orient="horz" pos="3928" userDrawn="1">
          <p15:clr>
            <a:srgbClr val="F26B43"/>
          </p15:clr>
        </p15:guide>
        <p15:guide id="6" orient="horz" pos="3864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9352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7.xml"/><Relationship Id="rId13" Type="http://schemas.openxmlformats.org/officeDocument/2006/relationships/image" Target="../media/image14.png"/><Relationship Id="rId3" Type="http://schemas.openxmlformats.org/officeDocument/2006/relationships/tags" Target="../tags/tag2.xml"/><Relationship Id="rId7" Type="http://schemas.openxmlformats.org/officeDocument/2006/relationships/tags" Target="../tags/tag6.xml"/><Relationship Id="rId12" Type="http://schemas.openxmlformats.org/officeDocument/2006/relationships/image" Target="../media/image13.png"/><Relationship Id="rId2" Type="http://schemas.openxmlformats.org/officeDocument/2006/relationships/tags" Target="../tags/tag1.xml"/><Relationship Id="rId1" Type="http://schemas.openxmlformats.org/officeDocument/2006/relationships/themeOverride" Target="../theme/themeOverride1.xml"/><Relationship Id="rId6" Type="http://schemas.openxmlformats.org/officeDocument/2006/relationships/tags" Target="../tags/tag5.xml"/><Relationship Id="rId11" Type="http://schemas.openxmlformats.org/officeDocument/2006/relationships/image" Target="../media/image1.png"/><Relationship Id="rId5" Type="http://schemas.openxmlformats.org/officeDocument/2006/relationships/tags" Target="../tags/tag4.xml"/><Relationship Id="rId15" Type="http://schemas.openxmlformats.org/officeDocument/2006/relationships/image" Target="../media/image16.png"/><Relationship Id="rId10" Type="http://schemas.openxmlformats.org/officeDocument/2006/relationships/slideLayout" Target="../slideLayouts/slideLayout12.xml"/><Relationship Id="rId4" Type="http://schemas.openxmlformats.org/officeDocument/2006/relationships/tags" Target="../tags/tag3.xml"/><Relationship Id="rId9" Type="http://schemas.openxmlformats.org/officeDocument/2006/relationships/tags" Target="../tags/tag8.xml"/><Relationship Id="rId14" Type="http://schemas.openxmlformats.org/officeDocument/2006/relationships/image" Target="../media/image1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6.xml"/><Relationship Id="rId4" Type="http://schemas.openxmlformats.org/officeDocument/2006/relationships/image" Target="../media/image28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7.xml"/><Relationship Id="rId4" Type="http://schemas.openxmlformats.org/officeDocument/2006/relationships/image" Target="../media/image3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tags" Target="../tags/tag16.xml"/><Relationship Id="rId13" Type="http://schemas.openxmlformats.org/officeDocument/2006/relationships/image" Target="../media/image15.png"/><Relationship Id="rId3" Type="http://schemas.openxmlformats.org/officeDocument/2006/relationships/tags" Target="../tags/tag11.xml"/><Relationship Id="rId7" Type="http://schemas.openxmlformats.org/officeDocument/2006/relationships/tags" Target="../tags/tag15.xml"/><Relationship Id="rId12" Type="http://schemas.openxmlformats.org/officeDocument/2006/relationships/image" Target="../media/image14.png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tags" Target="../tags/tag14.xml"/><Relationship Id="rId11" Type="http://schemas.openxmlformats.org/officeDocument/2006/relationships/image" Target="../media/image13.png"/><Relationship Id="rId5" Type="http://schemas.openxmlformats.org/officeDocument/2006/relationships/tags" Target="../tags/tag13.xml"/><Relationship Id="rId10" Type="http://schemas.openxmlformats.org/officeDocument/2006/relationships/image" Target="../media/image1.png"/><Relationship Id="rId4" Type="http://schemas.openxmlformats.org/officeDocument/2006/relationships/tags" Target="../tags/tag12.xml"/><Relationship Id="rId9" Type="http://schemas.openxmlformats.org/officeDocument/2006/relationships/slideLayout" Target="../slideLayouts/slideLayout12.xml"/><Relationship Id="rId14" Type="http://schemas.openxmlformats.org/officeDocument/2006/relationships/image" Target="../media/image16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2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15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3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A442EA32-8C42-4F18-9A42-19F56AE1013F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554657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2717BE49-814E-4763-8BFC-711B17CA8F2E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05041"/>
            <a:ext cx="12192000" cy="652959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3345889A-BAFB-4E42-9F6E-825D5995B844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003" y="-34508"/>
            <a:ext cx="12192000" cy="95750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1547CFD6-C002-4F70-B6D4-2E2A5BDF1744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6000"/>
            <a:ext cx="12192000" cy="658120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E0394D79-E521-4B09-A397-3C54D9E632FF}"/>
              </a:ext>
            </a:extLst>
          </p:cNvPr>
          <p:cNvSpPr txBox="1"/>
          <p:nvPr/>
        </p:nvSpPr>
        <p:spPr>
          <a:xfrm>
            <a:off x="1675399" y="2080850"/>
            <a:ext cx="5471942" cy="255454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8000" b="1" dirty="0">
                <a:gradFill flip="none" rotWithShape="1">
                  <a:gsLst>
                    <a:gs pos="0">
                      <a:schemeClr val="accent1">
                        <a:shade val="30000"/>
                        <a:satMod val="115000"/>
                      </a:schemeClr>
                    </a:gs>
                    <a:gs pos="50000">
                      <a:schemeClr val="accent1">
                        <a:shade val="67500"/>
                        <a:satMod val="115000"/>
                      </a:schemeClr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effectLst>
                  <a:reflection blurRad="6350" stA="55000" endA="300" endPos="45500" dir="5400000" sy="-100000" algn="bl" rotWithShape="0"/>
                </a:effectLst>
                <a:cs typeface="+mn-ea"/>
                <a:sym typeface="+mn-lt"/>
              </a:rPr>
              <a:t>子宫肌瘤围</a:t>
            </a:r>
            <a:endParaRPr lang="en-US" altLang="zh-CN" sz="8000" b="1" dirty="0">
              <a:gradFill flip="none" rotWithShape="1"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effectLst>
                <a:reflection blurRad="6350" stA="55000" endA="300" endPos="45500" dir="5400000" sy="-100000" algn="bl" rotWithShape="0"/>
              </a:effectLst>
              <a:cs typeface="+mn-ea"/>
              <a:sym typeface="+mn-lt"/>
            </a:endParaRPr>
          </a:p>
          <a:p>
            <a:pPr algn="ctr"/>
            <a:r>
              <a:rPr lang="zh-CN" altLang="en-US" sz="8000" b="1" dirty="0">
                <a:gradFill flip="none" rotWithShape="1">
                  <a:gsLst>
                    <a:gs pos="0">
                      <a:schemeClr val="accent1">
                        <a:shade val="30000"/>
                        <a:satMod val="115000"/>
                      </a:schemeClr>
                    </a:gs>
                    <a:gs pos="50000">
                      <a:schemeClr val="accent1">
                        <a:shade val="67500"/>
                        <a:satMod val="115000"/>
                      </a:schemeClr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effectLst>
                  <a:reflection blurRad="6350" stA="55000" endA="300" endPos="45500" dir="5400000" sy="-100000" algn="bl" rotWithShape="0"/>
                </a:effectLst>
                <a:cs typeface="+mn-ea"/>
                <a:sym typeface="+mn-lt"/>
              </a:rPr>
              <a:t>手术期护理</a:t>
            </a:r>
          </a:p>
        </p:txBody>
      </p: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82B51475-39DD-48C8-B06B-64CE89AE603E}"/>
              </a:ext>
            </a:extLst>
          </p:cNvPr>
          <p:cNvGrpSpPr/>
          <p:nvPr/>
        </p:nvGrpSpPr>
        <p:grpSpPr>
          <a:xfrm>
            <a:off x="5258372" y="103880"/>
            <a:ext cx="1675256" cy="1706853"/>
            <a:chOff x="5204582" y="1534518"/>
            <a:chExt cx="1625600" cy="1656259"/>
          </a:xfrm>
        </p:grpSpPr>
        <p:sp>
          <p:nvSpPr>
            <p:cNvPr id="12" name="菱形 11">
              <a:extLst>
                <a:ext uri="{FF2B5EF4-FFF2-40B4-BE49-F238E27FC236}">
                  <a16:creationId xmlns:a16="http://schemas.microsoft.com/office/drawing/2014/main" xmlns="" id="{9D177A5D-063B-4A56-A2CC-0EDBD47CDA95}"/>
                </a:ext>
              </a:extLst>
            </p:cNvPr>
            <p:cNvSpPr/>
            <p:nvPr/>
          </p:nvSpPr>
          <p:spPr>
            <a:xfrm>
              <a:off x="5204582" y="1534518"/>
              <a:ext cx="1625600" cy="1656259"/>
            </a:xfrm>
            <a:prstGeom prst="diamond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3" name="十字形 12">
              <a:extLst>
                <a:ext uri="{FF2B5EF4-FFF2-40B4-BE49-F238E27FC236}">
                  <a16:creationId xmlns:a16="http://schemas.microsoft.com/office/drawing/2014/main" xmlns="" id="{B9B10FFA-8ECD-4FA7-A100-AC2A191B19A6}"/>
                </a:ext>
              </a:extLst>
            </p:cNvPr>
            <p:cNvSpPr/>
            <p:nvPr/>
          </p:nvSpPr>
          <p:spPr>
            <a:xfrm>
              <a:off x="5522082" y="1918147"/>
              <a:ext cx="990600" cy="889000"/>
            </a:xfrm>
            <a:prstGeom prst="plus">
              <a:avLst>
                <a:gd name="adj" fmla="val 35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3F34BFED-D34E-422E-B0F1-F8B60FA7FBE6}"/>
              </a:ext>
            </a:extLst>
          </p:cNvPr>
          <p:cNvSpPr txBox="1"/>
          <p:nvPr/>
        </p:nvSpPr>
        <p:spPr>
          <a:xfrm>
            <a:off x="1839906" y="4848128"/>
            <a:ext cx="5142928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dist"/>
            <a:r>
              <a:rPr lang="en-US" altLang="zh-CN" sz="2000" b="1" dirty="0">
                <a:solidFill>
                  <a:schemeClr val="accent1"/>
                </a:solidFill>
                <a:cs typeface="+mn-ea"/>
                <a:sym typeface="+mn-lt"/>
              </a:rPr>
              <a:t>UTERINE FIBROIDS PERIOPERATIVE NURSING</a:t>
            </a:r>
            <a:endParaRPr lang="zh-CN" altLang="en-US" sz="20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E855BC99-922A-4928-B0B0-664038113BB0}"/>
              </a:ext>
            </a:extLst>
          </p:cNvPr>
          <p:cNvGrpSpPr/>
          <p:nvPr/>
        </p:nvGrpSpPr>
        <p:grpSpPr>
          <a:xfrm>
            <a:off x="3391145" y="6277706"/>
            <a:ext cx="2779991" cy="538593"/>
            <a:chOff x="1244534" y="4117271"/>
            <a:chExt cx="1765300" cy="316802"/>
          </a:xfrm>
          <a:noFill/>
        </p:grpSpPr>
        <p:sp>
          <p:nvSpPr>
            <p:cNvPr id="18" name="圆角矩形 13">
              <a:extLst>
                <a:ext uri="{FF2B5EF4-FFF2-40B4-BE49-F238E27FC236}">
                  <a16:creationId xmlns:a16="http://schemas.microsoft.com/office/drawing/2014/main" xmlns="" id="{C7C98BA9-DE7D-40F9-8E82-EC7AED644154}"/>
                </a:ext>
              </a:extLst>
            </p:cNvPr>
            <p:cNvSpPr/>
            <p:nvPr/>
          </p:nvSpPr>
          <p:spPr>
            <a:xfrm>
              <a:off x="1244534" y="4117271"/>
              <a:ext cx="1765300" cy="31680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ea"/>
                <a:ea typeface="+mj-ea"/>
                <a:cs typeface="+mn-ea"/>
                <a:sym typeface="+mn-lt"/>
              </a:endParaRPr>
            </a:p>
          </p:txBody>
        </p:sp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xmlns="" id="{B357DF2D-7CE8-41D6-BB70-128D9CDA8988}"/>
                </a:ext>
              </a:extLst>
            </p:cNvPr>
            <p:cNvSpPr txBox="1"/>
            <p:nvPr/>
          </p:nvSpPr>
          <p:spPr>
            <a:xfrm>
              <a:off x="1288152" y="4156754"/>
              <a:ext cx="1618194" cy="235346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ea"/>
                  <a:ea typeface="+mj-ea"/>
                  <a:cs typeface="+mn-ea"/>
                  <a:sym typeface="+mn-lt"/>
                </a:rPr>
                <a:t>演讲人</a:t>
              </a:r>
              <a:r>
                <a:rPr kumimoji="0" lang="zh-CN" altLang="en-US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ea"/>
                  <a:ea typeface="+mj-ea"/>
                  <a:cs typeface="+mn-ea"/>
                  <a:sym typeface="+mn-lt"/>
                </a:rPr>
                <a:t>：</a:t>
              </a:r>
              <a:r>
                <a:rPr lang="zh-CN" altLang="en-US" sz="2000" b="1" dirty="0">
                  <a:solidFill>
                    <a:schemeClr val="bg1"/>
                  </a:solidFill>
                  <a:latin typeface="+mj-ea"/>
                  <a:ea typeface="+mj-ea"/>
                  <a:cs typeface="+mn-ea"/>
                  <a:sym typeface="+mn-lt"/>
                </a:rPr>
                <a:t>优</a:t>
              </a:r>
              <a:r>
                <a:rPr lang="zh-CN" altLang="en-US" sz="2000" b="1" dirty="0" smtClean="0">
                  <a:solidFill>
                    <a:schemeClr val="bg1"/>
                  </a:solidFill>
                  <a:latin typeface="+mj-ea"/>
                  <a:ea typeface="+mj-ea"/>
                  <a:cs typeface="+mn-ea"/>
                  <a:sym typeface="+mn-lt"/>
                </a:rPr>
                <a:t>品</a:t>
              </a:r>
              <a:r>
                <a:rPr lang="en-US" altLang="zh-CN" sz="2000" b="1" dirty="0" smtClean="0">
                  <a:solidFill>
                    <a:schemeClr val="bg1"/>
                  </a:solidFill>
                  <a:latin typeface="+mj-ea"/>
                  <a:ea typeface="+mj-ea"/>
                  <a:cs typeface="+mn-ea"/>
                  <a:sym typeface="+mn-lt"/>
                </a:rPr>
                <a:t>PPT</a:t>
              </a:r>
              <a:endPara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ea"/>
                <a:ea typeface="+mj-ea"/>
                <a:cs typeface="+mn-ea"/>
                <a:sym typeface="+mn-lt"/>
              </a:endParaRPr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:a16="http://schemas.microsoft.com/office/drawing/2014/main" xmlns="" id="{31026731-55E7-4267-ABD5-CF3C7A8359A1}"/>
              </a:ext>
            </a:extLst>
          </p:cNvPr>
          <p:cNvGrpSpPr/>
          <p:nvPr/>
        </p:nvGrpSpPr>
        <p:grpSpPr>
          <a:xfrm>
            <a:off x="6008164" y="6277706"/>
            <a:ext cx="2779991" cy="538593"/>
            <a:chOff x="1244534" y="4117271"/>
            <a:chExt cx="1765300" cy="316802"/>
          </a:xfrm>
          <a:noFill/>
        </p:grpSpPr>
        <p:sp>
          <p:nvSpPr>
            <p:cNvPr id="21" name="圆角矩形 13">
              <a:extLst>
                <a:ext uri="{FF2B5EF4-FFF2-40B4-BE49-F238E27FC236}">
                  <a16:creationId xmlns:a16="http://schemas.microsoft.com/office/drawing/2014/main" xmlns="" id="{4E5FF9A9-186E-467D-8FBD-DD2931F63FDA}"/>
                </a:ext>
              </a:extLst>
            </p:cNvPr>
            <p:cNvSpPr/>
            <p:nvPr/>
          </p:nvSpPr>
          <p:spPr>
            <a:xfrm>
              <a:off x="1244534" y="4117271"/>
              <a:ext cx="1765300" cy="31680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ea"/>
                <a:ea typeface="+mj-ea"/>
                <a:cs typeface="+mn-ea"/>
                <a:sym typeface="+mn-lt"/>
              </a:endParaRPr>
            </a:p>
          </p:txBody>
        </p:sp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xmlns="" id="{C25E3A34-0E2F-4364-ADDF-1293AEA29EDE}"/>
                </a:ext>
              </a:extLst>
            </p:cNvPr>
            <p:cNvSpPr txBox="1"/>
            <p:nvPr/>
          </p:nvSpPr>
          <p:spPr>
            <a:xfrm>
              <a:off x="1288152" y="4156754"/>
              <a:ext cx="1618194" cy="235346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ea"/>
                  <a:ea typeface="+mj-ea"/>
                  <a:cs typeface="+mn-ea"/>
                  <a:sym typeface="+mn-lt"/>
                </a:rPr>
                <a:t>时间：</a:t>
              </a:r>
              <a:r>
                <a:rPr kumimoji="0" lang="en-US" altLang="zh-CN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ea"/>
                  <a:ea typeface="+mj-ea"/>
                  <a:cs typeface="+mn-ea"/>
                  <a:sym typeface="+mn-lt"/>
                </a:rPr>
                <a:t>202X.X.X</a:t>
              </a:r>
              <a:endPara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ea"/>
                <a:ea typeface="+mj-ea"/>
                <a:cs typeface="+mn-ea"/>
                <a:sym typeface="+mn-lt"/>
              </a:endParaRPr>
            </a:p>
          </p:txBody>
        </p:sp>
      </p:grp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1BD7C29A-C188-4A21-82D4-A45E72067365}"/>
              </a:ext>
            </a:extLst>
          </p:cNvPr>
          <p:cNvPicPr>
            <a:picLocks noChangeAspect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56" r="14020" b="695"/>
          <a:stretch/>
        </p:blipFill>
        <p:spPr>
          <a:xfrm>
            <a:off x="7668613" y="1535941"/>
            <a:ext cx="2847988" cy="3029653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xmlns="" id="{B75755EB-695E-40D7-BF51-3504D9F8E785}"/>
              </a:ext>
            </a:extLst>
          </p:cNvPr>
          <p:cNvSpPr/>
          <p:nvPr/>
        </p:nvSpPr>
        <p:spPr>
          <a:xfrm>
            <a:off x="7619407" y="4786573"/>
            <a:ext cx="2946400" cy="461665"/>
          </a:xfrm>
          <a:prstGeom prst="rect">
            <a:avLst/>
          </a:prstGeom>
          <a:noFill/>
          <a:ln w="19050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spc="300" dirty="0">
                <a:solidFill>
                  <a:schemeClr val="accent1"/>
                </a:solidFill>
              </a:rPr>
              <a:t>XX</a:t>
            </a:r>
            <a:r>
              <a:rPr lang="zh-CN" altLang="en-US" b="1" spc="300" dirty="0" smtClean="0">
                <a:solidFill>
                  <a:schemeClr val="accent1"/>
                </a:solidFill>
              </a:rPr>
              <a:t>医院</a:t>
            </a:r>
            <a:r>
              <a:rPr lang="en-US" altLang="zh-CN" b="1" spc="300" dirty="0" smtClean="0">
                <a:solidFill>
                  <a:schemeClr val="accent1"/>
                </a:solidFill>
              </a:rPr>
              <a:t>XX</a:t>
            </a:r>
            <a:r>
              <a:rPr lang="zh-CN" altLang="en-US" b="1" spc="300" dirty="0" smtClean="0">
                <a:solidFill>
                  <a:schemeClr val="accent1"/>
                </a:solidFill>
              </a:rPr>
              <a:t>科</a:t>
            </a:r>
            <a:endParaRPr lang="zh-CN" altLang="en-US" b="1" spc="300" dirty="0">
              <a:solidFill>
                <a:schemeClr val="accent1"/>
              </a:solidFill>
            </a:endParaRPr>
          </a:p>
        </p:txBody>
      </p:sp>
      <p:grpSp>
        <p:nvGrpSpPr>
          <p:cNvPr id="24" name="PA-10228">
            <a:extLst>
              <a:ext uri="{FF2B5EF4-FFF2-40B4-BE49-F238E27FC236}">
                <a16:creationId xmlns:a16="http://schemas.microsoft.com/office/drawing/2014/main" xmlns="" id="{480F38D5-9198-4E40-ACEC-3553B3B37C42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3459835" y="6367998"/>
            <a:ext cx="358009" cy="358009"/>
            <a:chOff x="801291" y="3535885"/>
            <a:chExt cx="219347" cy="219347"/>
          </a:xfrm>
          <a:effectLst/>
        </p:grpSpPr>
        <p:sp>
          <p:nvSpPr>
            <p:cNvPr id="25" name="PA-椭圆 10">
              <a:extLst>
                <a:ext uri="{FF2B5EF4-FFF2-40B4-BE49-F238E27FC236}">
                  <a16:creationId xmlns:a16="http://schemas.microsoft.com/office/drawing/2014/main" xmlns="" id="{DC1F32BA-604F-42AA-9D7C-753C7DFA8D3E}"/>
                </a:ext>
              </a:extLst>
            </p:cNvPr>
            <p:cNvSpPr>
              <a:spLocks noChangeArrowheads="1"/>
            </p:cNvSpPr>
            <p:nvPr>
              <p:custDataLst>
                <p:tags r:id="rId7"/>
              </p:custDataLst>
            </p:nvPr>
          </p:nvSpPr>
          <p:spPr bwMode="auto">
            <a:xfrm>
              <a:off x="801291" y="3535885"/>
              <a:ext cx="219347" cy="219347"/>
            </a:xfrm>
            <a:prstGeom prst="ellipse">
              <a:avLst/>
            </a:prstGeom>
            <a:no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CBAB89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DEF"/>
                </a:solidFill>
                <a:effectLst/>
                <a:uLnTx/>
                <a:uFillTx/>
                <a:latin typeface="思源黑体 CN" panose="020F0502020204030204"/>
                <a:cs typeface="+mn-ea"/>
                <a:sym typeface="+mn-lt"/>
              </a:endParaRPr>
            </a:p>
          </p:txBody>
        </p:sp>
        <p:grpSp>
          <p:nvGrpSpPr>
            <p:cNvPr id="26" name="组合 25">
              <a:extLst>
                <a:ext uri="{FF2B5EF4-FFF2-40B4-BE49-F238E27FC236}">
                  <a16:creationId xmlns:a16="http://schemas.microsoft.com/office/drawing/2014/main" xmlns="" id="{8CF27ACE-F388-4242-98F0-EBB0ACED9DF1}"/>
                </a:ext>
              </a:extLst>
            </p:cNvPr>
            <p:cNvGrpSpPr/>
            <p:nvPr/>
          </p:nvGrpSpPr>
          <p:grpSpPr>
            <a:xfrm>
              <a:off x="860980" y="3583766"/>
              <a:ext cx="100336" cy="114060"/>
              <a:chOff x="860980" y="3583766"/>
              <a:chExt cx="100336" cy="114060"/>
            </a:xfrm>
          </p:grpSpPr>
          <p:sp>
            <p:nvSpPr>
              <p:cNvPr id="27" name="PA-任意多边形 12">
                <a:extLst>
                  <a:ext uri="{FF2B5EF4-FFF2-40B4-BE49-F238E27FC236}">
                    <a16:creationId xmlns:a16="http://schemas.microsoft.com/office/drawing/2014/main" xmlns="" id="{363706E8-1BAF-4814-BD93-B950C9F29D0D}"/>
                  </a:ext>
                </a:extLst>
              </p:cNvPr>
              <p:cNvSpPr>
                <a:spLocks noEditPoints="1"/>
              </p:cNvSpPr>
              <p:nvPr>
                <p:custDataLst>
                  <p:tags r:id="rId8"/>
                </p:custDataLst>
              </p:nvPr>
            </p:nvSpPr>
            <p:spPr bwMode="auto">
              <a:xfrm>
                <a:off x="884050" y="3583766"/>
                <a:ext cx="53830" cy="53740"/>
              </a:xfrm>
              <a:custGeom>
                <a:avLst/>
                <a:gdLst>
                  <a:gd name="T0" fmla="*/ 31 w 62"/>
                  <a:gd name="T1" fmla="*/ 62 h 62"/>
                  <a:gd name="T2" fmla="*/ 0 w 62"/>
                  <a:gd name="T3" fmla="*/ 31 h 62"/>
                  <a:gd name="T4" fmla="*/ 31 w 62"/>
                  <a:gd name="T5" fmla="*/ 0 h 62"/>
                  <a:gd name="T6" fmla="*/ 62 w 62"/>
                  <a:gd name="T7" fmla="*/ 31 h 62"/>
                  <a:gd name="T8" fmla="*/ 31 w 62"/>
                  <a:gd name="T9" fmla="*/ 62 h 62"/>
                  <a:gd name="T10" fmla="*/ 31 w 62"/>
                  <a:gd name="T11" fmla="*/ 11 h 62"/>
                  <a:gd name="T12" fmla="*/ 11 w 62"/>
                  <a:gd name="T13" fmla="*/ 31 h 62"/>
                  <a:gd name="T14" fmla="*/ 31 w 62"/>
                  <a:gd name="T15" fmla="*/ 51 h 62"/>
                  <a:gd name="T16" fmla="*/ 51 w 62"/>
                  <a:gd name="T17" fmla="*/ 31 h 62"/>
                  <a:gd name="T18" fmla="*/ 31 w 62"/>
                  <a:gd name="T19" fmla="*/ 1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11"/>
                    </a:moveTo>
                    <a:cubicBezTo>
                      <a:pt x="20" y="11"/>
                      <a:pt x="11" y="20"/>
                      <a:pt x="11" y="31"/>
                    </a:cubicBezTo>
                    <a:cubicBezTo>
                      <a:pt x="11" y="42"/>
                      <a:pt x="20" y="51"/>
                      <a:pt x="31" y="51"/>
                    </a:cubicBezTo>
                    <a:cubicBezTo>
                      <a:pt x="42" y="51"/>
                      <a:pt x="51" y="42"/>
                      <a:pt x="51" y="31"/>
                    </a:cubicBezTo>
                    <a:cubicBezTo>
                      <a:pt x="51" y="20"/>
                      <a:pt x="42" y="11"/>
                      <a:pt x="31" y="11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04" tIns="45702" rIns="91404" bIns="45702" numCol="1" spcCol="0" rtlCol="0" fromWordArt="0" anchor="ctr" anchorCtr="0" forceAA="0" compatLnSpc="1">
                <a:noAutofit/>
              </a:bodyPr>
              <a:lstStyle/>
              <a:p>
                <a:pPr marL="0" marR="0" lvl="0" indent="0" algn="dist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599" b="0" i="0" u="none" strike="noStrike" kern="1200" cap="none" spc="0" normalizeH="0" baseline="0" noProof="0" dirty="0">
                  <a:ln>
                    <a:noFill/>
                  </a:ln>
                  <a:solidFill>
                    <a:srgbClr val="C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思源黑体 CN" panose="020F0502020204030204"/>
                  <a:cs typeface="+mn-ea"/>
                  <a:sym typeface="+mn-lt"/>
                </a:endParaRPr>
              </a:p>
            </p:txBody>
          </p:sp>
          <p:sp>
            <p:nvSpPr>
              <p:cNvPr id="28" name="PA-任意多边形 13">
                <a:extLst>
                  <a:ext uri="{FF2B5EF4-FFF2-40B4-BE49-F238E27FC236}">
                    <a16:creationId xmlns:a16="http://schemas.microsoft.com/office/drawing/2014/main" xmlns="" id="{DB560779-EF12-4228-BC62-508DD2476B19}"/>
                  </a:ext>
                </a:extLst>
              </p:cNvPr>
              <p:cNvSpPr/>
              <p:nvPr>
                <p:custDataLst>
                  <p:tags r:id="rId9"/>
                </p:custDataLst>
              </p:nvPr>
            </p:nvSpPr>
            <p:spPr bwMode="auto">
              <a:xfrm>
                <a:off x="860980" y="3643355"/>
                <a:ext cx="100336" cy="54471"/>
              </a:xfrm>
              <a:custGeom>
                <a:avLst/>
                <a:gdLst>
                  <a:gd name="T0" fmla="*/ 111 w 116"/>
                  <a:gd name="T1" fmla="*/ 63 h 63"/>
                  <a:gd name="T2" fmla="*/ 105 w 116"/>
                  <a:gd name="T3" fmla="*/ 58 h 63"/>
                  <a:gd name="T4" fmla="*/ 58 w 116"/>
                  <a:gd name="T5" fmla="*/ 11 h 63"/>
                  <a:gd name="T6" fmla="*/ 11 w 116"/>
                  <a:gd name="T7" fmla="*/ 58 h 63"/>
                  <a:gd name="T8" fmla="*/ 6 w 116"/>
                  <a:gd name="T9" fmla="*/ 63 h 63"/>
                  <a:gd name="T10" fmla="*/ 0 w 116"/>
                  <a:gd name="T11" fmla="*/ 58 h 63"/>
                  <a:gd name="T12" fmla="*/ 58 w 116"/>
                  <a:gd name="T13" fmla="*/ 0 h 63"/>
                  <a:gd name="T14" fmla="*/ 116 w 116"/>
                  <a:gd name="T15" fmla="*/ 58 h 63"/>
                  <a:gd name="T16" fmla="*/ 111 w 116"/>
                  <a:gd name="T17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6" h="63">
                    <a:moveTo>
                      <a:pt x="111" y="63"/>
                    </a:moveTo>
                    <a:cubicBezTo>
                      <a:pt x="108" y="63"/>
                      <a:pt x="105" y="61"/>
                      <a:pt x="105" y="58"/>
                    </a:cubicBezTo>
                    <a:cubicBezTo>
                      <a:pt x="105" y="32"/>
                      <a:pt x="84" y="11"/>
                      <a:pt x="58" y="11"/>
                    </a:cubicBezTo>
                    <a:cubicBezTo>
                      <a:pt x="32" y="11"/>
                      <a:pt x="11" y="32"/>
                      <a:pt x="11" y="58"/>
                    </a:cubicBezTo>
                    <a:cubicBezTo>
                      <a:pt x="11" y="61"/>
                      <a:pt x="9" y="63"/>
                      <a:pt x="6" y="63"/>
                    </a:cubicBezTo>
                    <a:cubicBezTo>
                      <a:pt x="3" y="63"/>
                      <a:pt x="0" y="61"/>
                      <a:pt x="0" y="58"/>
                    </a:cubicBezTo>
                    <a:cubicBezTo>
                      <a:pt x="0" y="26"/>
                      <a:pt x="26" y="0"/>
                      <a:pt x="58" y="0"/>
                    </a:cubicBezTo>
                    <a:cubicBezTo>
                      <a:pt x="90" y="0"/>
                      <a:pt x="116" y="26"/>
                      <a:pt x="116" y="58"/>
                    </a:cubicBezTo>
                    <a:cubicBezTo>
                      <a:pt x="116" y="61"/>
                      <a:pt x="114" y="63"/>
                      <a:pt x="111" y="6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04" tIns="45702" rIns="91404" bIns="45702" numCol="1" spcCol="0" rtlCol="0" fromWordArt="0" anchor="ctr" anchorCtr="0" forceAA="0" compatLnSpc="1">
                <a:noAutofit/>
              </a:bodyPr>
              <a:lstStyle/>
              <a:p>
                <a:pPr marL="0" marR="0" lvl="0" indent="0" algn="dist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599" b="0" i="0" u="none" strike="noStrike" kern="1200" cap="none" spc="0" normalizeH="0" baseline="0" noProof="0" dirty="0">
                  <a:ln>
                    <a:noFill/>
                  </a:ln>
                  <a:solidFill>
                    <a:srgbClr val="C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思源黑体 CN" panose="020F0502020204030204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9" name="PA-10229">
            <a:extLst>
              <a:ext uri="{FF2B5EF4-FFF2-40B4-BE49-F238E27FC236}">
                <a16:creationId xmlns:a16="http://schemas.microsoft.com/office/drawing/2014/main" xmlns="" id="{D47F8982-A2FC-4E3D-8892-E3BA029F7E87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6095999" y="6367998"/>
            <a:ext cx="358009" cy="358009"/>
            <a:chOff x="10244494" y="3928282"/>
            <a:chExt cx="358149" cy="358149"/>
          </a:xfrm>
        </p:grpSpPr>
        <p:sp>
          <p:nvSpPr>
            <p:cNvPr id="30" name="PA-椭圆 10">
              <a:extLst>
                <a:ext uri="{FF2B5EF4-FFF2-40B4-BE49-F238E27FC236}">
                  <a16:creationId xmlns:a16="http://schemas.microsoft.com/office/drawing/2014/main" xmlns="" id="{E8507259-00CD-41F1-9FE5-E192241B2D83}"/>
                </a:ext>
              </a:extLst>
            </p:cNvPr>
            <p:cNvSpPr>
              <a:spLocks noChangeArrowheads="1"/>
            </p:cNvSpPr>
            <p:nvPr>
              <p:custDataLst>
                <p:tags r:id="rId4"/>
              </p:custDataLst>
            </p:nvPr>
          </p:nvSpPr>
          <p:spPr bwMode="auto">
            <a:xfrm>
              <a:off x="10244494" y="3928282"/>
              <a:ext cx="358149" cy="358149"/>
            </a:xfrm>
            <a:prstGeom prst="ellipse">
              <a:avLst/>
            </a:prstGeom>
            <a:no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CBAB89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DEF"/>
                </a:solidFill>
                <a:effectLst/>
                <a:uLnTx/>
                <a:uFillTx/>
                <a:latin typeface="思源黑体 CN" panose="020F0502020204030204"/>
                <a:cs typeface="+mn-ea"/>
                <a:sym typeface="+mn-lt"/>
              </a:endParaRPr>
            </a:p>
          </p:txBody>
        </p:sp>
        <p:grpSp>
          <p:nvGrpSpPr>
            <p:cNvPr id="31" name="Group 16">
              <a:extLst>
                <a:ext uri="{FF2B5EF4-FFF2-40B4-BE49-F238E27FC236}">
                  <a16:creationId xmlns:a16="http://schemas.microsoft.com/office/drawing/2014/main" xmlns="" id="{357753AA-DE96-4FED-AA2C-44C28C0E7D2F}"/>
                </a:ext>
              </a:extLst>
            </p:cNvPr>
            <p:cNvGrpSpPr/>
            <p:nvPr/>
          </p:nvGrpSpPr>
          <p:grpSpPr bwMode="auto">
            <a:xfrm>
              <a:off x="10365730" y="4000027"/>
              <a:ext cx="128337" cy="206279"/>
              <a:chOff x="4441" y="3144"/>
              <a:chExt cx="215" cy="345"/>
            </a:xfrm>
          </p:grpSpPr>
          <p:sp>
            <p:nvSpPr>
              <p:cNvPr id="32" name="PA-任意多边形 17">
                <a:extLst>
                  <a:ext uri="{FF2B5EF4-FFF2-40B4-BE49-F238E27FC236}">
                    <a16:creationId xmlns:a16="http://schemas.microsoft.com/office/drawing/2014/main" xmlns="" id="{4E3179A9-9DF2-4A27-A61E-EEE331D56272}"/>
                  </a:ext>
                </a:extLst>
              </p:cNvPr>
              <p:cNvSpPr>
                <a:spLocks noEditPoints="1"/>
              </p:cNvSpPr>
              <p:nvPr>
                <p:custDataLst>
                  <p:tags r:id="rId5"/>
                </p:custDataLst>
              </p:nvPr>
            </p:nvSpPr>
            <p:spPr bwMode="auto">
              <a:xfrm>
                <a:off x="4474" y="3144"/>
                <a:ext cx="149" cy="253"/>
              </a:xfrm>
              <a:custGeom>
                <a:avLst/>
                <a:gdLst>
                  <a:gd name="T0" fmla="*/ 31 w 63"/>
                  <a:gd name="T1" fmla="*/ 107 h 107"/>
                  <a:gd name="T2" fmla="*/ 63 w 63"/>
                  <a:gd name="T3" fmla="*/ 78 h 107"/>
                  <a:gd name="T4" fmla="*/ 63 w 63"/>
                  <a:gd name="T5" fmla="*/ 29 h 107"/>
                  <a:gd name="T6" fmla="*/ 31 w 63"/>
                  <a:gd name="T7" fmla="*/ 0 h 107"/>
                  <a:gd name="T8" fmla="*/ 0 w 63"/>
                  <a:gd name="T9" fmla="*/ 29 h 107"/>
                  <a:gd name="T10" fmla="*/ 0 w 63"/>
                  <a:gd name="T11" fmla="*/ 78 h 107"/>
                  <a:gd name="T12" fmla="*/ 31 w 63"/>
                  <a:gd name="T13" fmla="*/ 107 h 107"/>
                  <a:gd name="T14" fmla="*/ 10 w 63"/>
                  <a:gd name="T15" fmla="*/ 29 h 107"/>
                  <a:gd name="T16" fmla="*/ 31 w 63"/>
                  <a:gd name="T17" fmla="*/ 10 h 107"/>
                  <a:gd name="T18" fmla="*/ 53 w 63"/>
                  <a:gd name="T19" fmla="*/ 29 h 107"/>
                  <a:gd name="T20" fmla="*/ 53 w 63"/>
                  <a:gd name="T21" fmla="*/ 78 h 107"/>
                  <a:gd name="T22" fmla="*/ 31 w 63"/>
                  <a:gd name="T23" fmla="*/ 97 h 107"/>
                  <a:gd name="T24" fmla="*/ 10 w 63"/>
                  <a:gd name="T25" fmla="*/ 78 h 107"/>
                  <a:gd name="T26" fmla="*/ 10 w 63"/>
                  <a:gd name="T27" fmla="*/ 29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3" h="107">
                    <a:moveTo>
                      <a:pt x="31" y="107"/>
                    </a:moveTo>
                    <a:cubicBezTo>
                      <a:pt x="49" y="107"/>
                      <a:pt x="63" y="94"/>
                      <a:pt x="63" y="78"/>
                    </a:cubicBezTo>
                    <a:cubicBezTo>
                      <a:pt x="63" y="29"/>
                      <a:pt x="63" y="29"/>
                      <a:pt x="63" y="29"/>
                    </a:cubicBezTo>
                    <a:cubicBezTo>
                      <a:pt x="63" y="13"/>
                      <a:pt x="49" y="0"/>
                      <a:pt x="31" y="0"/>
                    </a:cubicBezTo>
                    <a:cubicBezTo>
                      <a:pt x="14" y="0"/>
                      <a:pt x="0" y="13"/>
                      <a:pt x="0" y="29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0" y="94"/>
                      <a:pt x="14" y="107"/>
                      <a:pt x="31" y="107"/>
                    </a:cubicBezTo>
                    <a:close/>
                    <a:moveTo>
                      <a:pt x="10" y="29"/>
                    </a:moveTo>
                    <a:cubicBezTo>
                      <a:pt x="10" y="18"/>
                      <a:pt x="19" y="10"/>
                      <a:pt x="31" y="10"/>
                    </a:cubicBezTo>
                    <a:cubicBezTo>
                      <a:pt x="43" y="10"/>
                      <a:pt x="53" y="18"/>
                      <a:pt x="53" y="29"/>
                    </a:cubicBezTo>
                    <a:cubicBezTo>
                      <a:pt x="53" y="78"/>
                      <a:pt x="53" y="78"/>
                      <a:pt x="53" y="78"/>
                    </a:cubicBezTo>
                    <a:cubicBezTo>
                      <a:pt x="53" y="88"/>
                      <a:pt x="43" y="97"/>
                      <a:pt x="31" y="97"/>
                    </a:cubicBezTo>
                    <a:cubicBezTo>
                      <a:pt x="19" y="97"/>
                      <a:pt x="10" y="88"/>
                      <a:pt x="10" y="78"/>
                    </a:cubicBezTo>
                    <a:lnTo>
                      <a:pt x="10" y="29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04" tIns="45702" rIns="91404" bIns="45702" numCol="1" spcCol="0" rtlCol="0" fromWordArt="0" anchor="ctr" anchorCtr="0" forceAA="0" compatLnSpc="1">
                <a:noAutofit/>
              </a:bodyPr>
              <a:lstStyle/>
              <a:p>
                <a:pPr marL="0" marR="0" lvl="0" indent="0" algn="dist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599" b="0" i="0" u="none" strike="noStrike" kern="1200" cap="none" spc="0" normalizeH="0" baseline="0" noProof="0" dirty="0">
                  <a:ln>
                    <a:noFill/>
                  </a:ln>
                  <a:noFill/>
                  <a:effectLst/>
                  <a:uLnTx/>
                  <a:uFillTx/>
                  <a:latin typeface="思源黑体 CN" panose="020F0502020204030204"/>
                  <a:cs typeface="+mn-ea"/>
                  <a:sym typeface="+mn-lt"/>
                </a:endParaRPr>
              </a:p>
            </p:txBody>
          </p:sp>
          <p:sp>
            <p:nvSpPr>
              <p:cNvPr id="33" name="PA-任意多边形 18">
                <a:extLst>
                  <a:ext uri="{FF2B5EF4-FFF2-40B4-BE49-F238E27FC236}">
                    <a16:creationId xmlns:a16="http://schemas.microsoft.com/office/drawing/2014/main" xmlns="" id="{02976664-8402-4C53-9EAF-811F3008CAE8}"/>
                  </a:ext>
                </a:extLst>
              </p:cNvPr>
              <p:cNvSpPr/>
              <p:nvPr>
                <p:custDataLst>
                  <p:tags r:id="rId6"/>
                </p:custDataLst>
              </p:nvPr>
            </p:nvSpPr>
            <p:spPr bwMode="auto">
              <a:xfrm>
                <a:off x="4441" y="3267"/>
                <a:ext cx="215" cy="222"/>
              </a:xfrm>
              <a:custGeom>
                <a:avLst/>
                <a:gdLst>
                  <a:gd name="T0" fmla="*/ 86 w 91"/>
                  <a:gd name="T1" fmla="*/ 0 h 94"/>
                  <a:gd name="T2" fmla="*/ 81 w 91"/>
                  <a:gd name="T3" fmla="*/ 5 h 94"/>
                  <a:gd name="T4" fmla="*/ 81 w 91"/>
                  <a:gd name="T5" fmla="*/ 28 h 94"/>
                  <a:gd name="T6" fmla="*/ 45 w 91"/>
                  <a:gd name="T7" fmla="*/ 59 h 94"/>
                  <a:gd name="T8" fmla="*/ 10 w 91"/>
                  <a:gd name="T9" fmla="*/ 28 h 94"/>
                  <a:gd name="T10" fmla="*/ 10 w 91"/>
                  <a:gd name="T11" fmla="*/ 5 h 94"/>
                  <a:gd name="T12" fmla="*/ 5 w 91"/>
                  <a:gd name="T13" fmla="*/ 0 h 94"/>
                  <a:gd name="T14" fmla="*/ 0 w 91"/>
                  <a:gd name="T15" fmla="*/ 5 h 94"/>
                  <a:gd name="T16" fmla="*/ 0 w 91"/>
                  <a:gd name="T17" fmla="*/ 28 h 94"/>
                  <a:gd name="T18" fmla="*/ 40 w 91"/>
                  <a:gd name="T19" fmla="*/ 69 h 94"/>
                  <a:gd name="T20" fmla="*/ 40 w 91"/>
                  <a:gd name="T21" fmla="*/ 84 h 94"/>
                  <a:gd name="T22" fmla="*/ 20 w 91"/>
                  <a:gd name="T23" fmla="*/ 84 h 94"/>
                  <a:gd name="T24" fmla="*/ 15 w 91"/>
                  <a:gd name="T25" fmla="*/ 89 h 94"/>
                  <a:gd name="T26" fmla="*/ 20 w 91"/>
                  <a:gd name="T27" fmla="*/ 94 h 94"/>
                  <a:gd name="T28" fmla="*/ 70 w 91"/>
                  <a:gd name="T29" fmla="*/ 94 h 94"/>
                  <a:gd name="T30" fmla="*/ 75 w 91"/>
                  <a:gd name="T31" fmla="*/ 89 h 94"/>
                  <a:gd name="T32" fmla="*/ 70 w 91"/>
                  <a:gd name="T33" fmla="*/ 84 h 94"/>
                  <a:gd name="T34" fmla="*/ 50 w 91"/>
                  <a:gd name="T35" fmla="*/ 84 h 94"/>
                  <a:gd name="T36" fmla="*/ 50 w 91"/>
                  <a:gd name="T37" fmla="*/ 69 h 94"/>
                  <a:gd name="T38" fmla="*/ 91 w 91"/>
                  <a:gd name="T39" fmla="*/ 28 h 94"/>
                  <a:gd name="T40" fmla="*/ 91 w 91"/>
                  <a:gd name="T41" fmla="*/ 5 h 94"/>
                  <a:gd name="T42" fmla="*/ 86 w 91"/>
                  <a:gd name="T43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1" h="94">
                    <a:moveTo>
                      <a:pt x="86" y="0"/>
                    </a:moveTo>
                    <a:cubicBezTo>
                      <a:pt x="83" y="0"/>
                      <a:pt x="81" y="3"/>
                      <a:pt x="81" y="5"/>
                    </a:cubicBezTo>
                    <a:cubicBezTo>
                      <a:pt x="81" y="28"/>
                      <a:pt x="81" y="28"/>
                      <a:pt x="81" y="28"/>
                    </a:cubicBezTo>
                    <a:cubicBezTo>
                      <a:pt x="81" y="45"/>
                      <a:pt x="65" y="59"/>
                      <a:pt x="45" y="59"/>
                    </a:cubicBezTo>
                    <a:cubicBezTo>
                      <a:pt x="26" y="59"/>
                      <a:pt x="10" y="45"/>
                      <a:pt x="10" y="28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2"/>
                      <a:pt x="8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49"/>
                      <a:pt x="18" y="67"/>
                      <a:pt x="40" y="69"/>
                    </a:cubicBezTo>
                    <a:cubicBezTo>
                      <a:pt x="40" y="84"/>
                      <a:pt x="40" y="84"/>
                      <a:pt x="40" y="84"/>
                    </a:cubicBezTo>
                    <a:cubicBezTo>
                      <a:pt x="20" y="84"/>
                      <a:pt x="20" y="84"/>
                      <a:pt x="20" y="84"/>
                    </a:cubicBezTo>
                    <a:cubicBezTo>
                      <a:pt x="18" y="84"/>
                      <a:pt x="15" y="86"/>
                      <a:pt x="15" y="89"/>
                    </a:cubicBezTo>
                    <a:cubicBezTo>
                      <a:pt x="15" y="92"/>
                      <a:pt x="18" y="94"/>
                      <a:pt x="20" y="94"/>
                    </a:cubicBezTo>
                    <a:cubicBezTo>
                      <a:pt x="70" y="94"/>
                      <a:pt x="70" y="94"/>
                      <a:pt x="70" y="94"/>
                    </a:cubicBezTo>
                    <a:cubicBezTo>
                      <a:pt x="73" y="94"/>
                      <a:pt x="75" y="92"/>
                      <a:pt x="75" y="89"/>
                    </a:cubicBezTo>
                    <a:cubicBezTo>
                      <a:pt x="75" y="86"/>
                      <a:pt x="73" y="84"/>
                      <a:pt x="70" y="84"/>
                    </a:cubicBezTo>
                    <a:cubicBezTo>
                      <a:pt x="50" y="84"/>
                      <a:pt x="50" y="84"/>
                      <a:pt x="50" y="84"/>
                    </a:cubicBezTo>
                    <a:cubicBezTo>
                      <a:pt x="50" y="69"/>
                      <a:pt x="50" y="69"/>
                      <a:pt x="50" y="69"/>
                    </a:cubicBezTo>
                    <a:cubicBezTo>
                      <a:pt x="73" y="67"/>
                      <a:pt x="91" y="49"/>
                      <a:pt x="91" y="28"/>
                    </a:cubicBezTo>
                    <a:cubicBezTo>
                      <a:pt x="91" y="5"/>
                      <a:pt x="91" y="5"/>
                      <a:pt x="91" y="5"/>
                    </a:cubicBezTo>
                    <a:cubicBezTo>
                      <a:pt x="91" y="3"/>
                      <a:pt x="88" y="0"/>
                      <a:pt x="8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04" tIns="45702" rIns="91404" bIns="45702" numCol="1" spcCol="0" rtlCol="0" fromWordArt="0" anchor="ctr" anchorCtr="0" forceAA="0" compatLnSpc="1">
                <a:noAutofit/>
              </a:bodyPr>
              <a:lstStyle/>
              <a:p>
                <a:pPr marL="0" marR="0" lvl="0" indent="0" algn="dist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599" b="0" i="0" u="none" strike="noStrike" kern="1200" cap="none" spc="0" normalizeH="0" baseline="0" noProof="0" dirty="0">
                  <a:ln>
                    <a:noFill/>
                  </a:ln>
                  <a:noFill/>
                  <a:effectLst/>
                  <a:uLnTx/>
                  <a:uFillTx/>
                  <a:latin typeface="思源黑体 CN" panose="020F0502020204030204"/>
                  <a:cs typeface="+mn-ea"/>
                  <a:sym typeface="+mn-lt"/>
                </a:endParaRPr>
              </a:p>
            </p:txBody>
          </p:sp>
        </p:grpSp>
      </p:grp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xmlns="" id="{7FF19AEC-2BE1-4FE0-8FC2-C4934FB655D2}"/>
              </a:ext>
            </a:extLst>
          </p:cNvPr>
          <p:cNvCxnSpPr/>
          <p:nvPr/>
        </p:nvCxnSpPr>
        <p:spPr>
          <a:xfrm>
            <a:off x="1852613" y="5588000"/>
            <a:ext cx="8406828" cy="0"/>
          </a:xfrm>
          <a:prstGeom prst="line">
            <a:avLst/>
          </a:prstGeom>
          <a:ln w="76200" cmpd="thinThick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2273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000"/>
    </mc:Choice>
    <mc:Fallback xmlns="">
      <p:transition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5" grpId="0"/>
      <p:bldP spid="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807B2F30-1EF0-4F01-B5A8-13C97DE0B660}"/>
              </a:ext>
            </a:extLst>
          </p:cNvPr>
          <p:cNvGrpSpPr/>
          <p:nvPr/>
        </p:nvGrpSpPr>
        <p:grpSpPr>
          <a:xfrm flipH="1">
            <a:off x="1413892" y="1632678"/>
            <a:ext cx="9351516" cy="4548949"/>
            <a:chOff x="1271929" y="1204594"/>
            <a:chExt cx="11168566" cy="5432834"/>
          </a:xfrm>
        </p:grpSpPr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xmlns="" id="{1B5862F0-19AF-4FF0-A3F3-85371D119DDA}"/>
                </a:ext>
              </a:extLst>
            </p:cNvPr>
            <p:cNvGrpSpPr/>
            <p:nvPr/>
          </p:nvGrpSpPr>
          <p:grpSpPr>
            <a:xfrm>
              <a:off x="3142215" y="1204594"/>
              <a:ext cx="332938" cy="5354541"/>
              <a:chOff x="2563371" y="1931386"/>
              <a:chExt cx="262016" cy="4213920"/>
            </a:xfrm>
            <a:solidFill>
              <a:srgbClr val="0067B4"/>
            </a:solidFill>
          </p:grpSpPr>
          <p:cxnSp>
            <p:nvCxnSpPr>
              <p:cNvPr id="16" name="直接连接符 15">
                <a:extLst>
                  <a:ext uri="{FF2B5EF4-FFF2-40B4-BE49-F238E27FC236}">
                    <a16:creationId xmlns:a16="http://schemas.microsoft.com/office/drawing/2014/main" xmlns="" id="{B88BA196-B5E9-474B-ABD0-490BA9643523}"/>
                  </a:ext>
                </a:extLst>
              </p:cNvPr>
              <p:cNvCxnSpPr/>
              <p:nvPr/>
            </p:nvCxnSpPr>
            <p:spPr>
              <a:xfrm>
                <a:off x="2697640" y="1931386"/>
                <a:ext cx="0" cy="4213920"/>
              </a:xfrm>
              <a:prstGeom prst="line">
                <a:avLst/>
              </a:prstGeom>
              <a:grpFill/>
              <a:ln w="1270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椭圆 16">
                <a:extLst>
                  <a:ext uri="{FF2B5EF4-FFF2-40B4-BE49-F238E27FC236}">
                    <a16:creationId xmlns:a16="http://schemas.microsoft.com/office/drawing/2014/main" xmlns="" id="{AE3BEE78-6935-4DD9-BBA9-01B64AE20EBB}"/>
                  </a:ext>
                </a:extLst>
              </p:cNvPr>
              <p:cNvSpPr/>
              <p:nvPr/>
            </p:nvSpPr>
            <p:spPr>
              <a:xfrm>
                <a:off x="2569893" y="2710083"/>
                <a:ext cx="255494" cy="25549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19" tIns="45709" rIns="91419" bIns="45709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 sz="2400" dirty="0">
                  <a:cs typeface="+mn-ea"/>
                  <a:sym typeface="+mn-lt"/>
                </a:endParaRPr>
              </a:p>
            </p:txBody>
          </p:sp>
          <p:sp>
            <p:nvSpPr>
              <p:cNvPr id="18" name="椭圆 17">
                <a:extLst>
                  <a:ext uri="{FF2B5EF4-FFF2-40B4-BE49-F238E27FC236}">
                    <a16:creationId xmlns:a16="http://schemas.microsoft.com/office/drawing/2014/main" xmlns="" id="{ED426B80-93F0-48B9-A5D7-E9564E2F3069}"/>
                  </a:ext>
                </a:extLst>
              </p:cNvPr>
              <p:cNvSpPr/>
              <p:nvPr/>
            </p:nvSpPr>
            <p:spPr>
              <a:xfrm>
                <a:off x="2569893" y="4040841"/>
                <a:ext cx="255494" cy="25549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19" tIns="45709" rIns="91419" bIns="45709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 sz="2400" dirty="0">
                  <a:cs typeface="+mn-ea"/>
                  <a:sym typeface="+mn-lt"/>
                </a:endParaRPr>
              </a:p>
            </p:txBody>
          </p:sp>
          <p:sp>
            <p:nvSpPr>
              <p:cNvPr id="19" name="椭圆 18">
                <a:extLst>
                  <a:ext uri="{FF2B5EF4-FFF2-40B4-BE49-F238E27FC236}">
                    <a16:creationId xmlns:a16="http://schemas.microsoft.com/office/drawing/2014/main" xmlns="" id="{5215FFAF-8E4A-4A94-8761-7D6F467A3F7C}"/>
                  </a:ext>
                </a:extLst>
              </p:cNvPr>
              <p:cNvSpPr/>
              <p:nvPr/>
            </p:nvSpPr>
            <p:spPr>
              <a:xfrm>
                <a:off x="2563371" y="5405867"/>
                <a:ext cx="255494" cy="25549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19" tIns="45709" rIns="91419" bIns="45709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 sz="2400" dirty="0">
                  <a:cs typeface="+mn-ea"/>
                  <a:sym typeface="+mn-lt"/>
                </a:endParaRPr>
              </a:p>
            </p:txBody>
          </p:sp>
        </p:grpSp>
        <p:sp>
          <p:nvSpPr>
            <p:cNvPr id="10" name="泪滴形 9">
              <a:extLst>
                <a:ext uri="{FF2B5EF4-FFF2-40B4-BE49-F238E27FC236}">
                  <a16:creationId xmlns:a16="http://schemas.microsoft.com/office/drawing/2014/main" xmlns="" id="{982D7645-B3E7-40DB-AC44-97642C75BEE2}"/>
                </a:ext>
              </a:extLst>
            </p:cNvPr>
            <p:cNvSpPr/>
            <p:nvPr/>
          </p:nvSpPr>
          <p:spPr>
            <a:xfrm rot="2700000">
              <a:off x="1300956" y="1615917"/>
              <a:ext cx="1454564" cy="1454564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19" tIns="45709" rIns="91419" bIns="45709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2000" dirty="0">
                  <a:solidFill>
                    <a:schemeClr val="bg1"/>
                  </a:solidFill>
                  <a:cs typeface="+mn-ea"/>
                  <a:sym typeface="+mn-lt"/>
                </a:rPr>
                <a:t>术前指导</a:t>
              </a:r>
            </a:p>
          </p:txBody>
        </p:sp>
        <p:sp>
          <p:nvSpPr>
            <p:cNvPr id="11" name="泪滴形 10">
              <a:extLst>
                <a:ext uri="{FF2B5EF4-FFF2-40B4-BE49-F238E27FC236}">
                  <a16:creationId xmlns:a16="http://schemas.microsoft.com/office/drawing/2014/main" xmlns="" id="{E209522C-41FD-44D7-98D0-6C0D37CFC21F}"/>
                </a:ext>
              </a:extLst>
            </p:cNvPr>
            <p:cNvSpPr/>
            <p:nvPr/>
          </p:nvSpPr>
          <p:spPr>
            <a:xfrm rot="2700000">
              <a:off x="1271929" y="5043765"/>
              <a:ext cx="1454564" cy="1454564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19" tIns="45709" rIns="91419" bIns="45709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2000" dirty="0">
                  <a:solidFill>
                    <a:schemeClr val="bg1"/>
                  </a:solidFill>
                  <a:cs typeface="+mn-ea"/>
                  <a:sym typeface="+mn-lt"/>
                </a:rPr>
                <a:t>术前指导</a:t>
              </a:r>
            </a:p>
          </p:txBody>
        </p:sp>
        <p:sp>
          <p:nvSpPr>
            <p:cNvPr id="12" name="泪滴形 11">
              <a:extLst>
                <a:ext uri="{FF2B5EF4-FFF2-40B4-BE49-F238E27FC236}">
                  <a16:creationId xmlns:a16="http://schemas.microsoft.com/office/drawing/2014/main" xmlns="" id="{601FDF79-24FE-42C6-BC6F-E12E0B1CED05}"/>
                </a:ext>
              </a:extLst>
            </p:cNvPr>
            <p:cNvSpPr/>
            <p:nvPr/>
          </p:nvSpPr>
          <p:spPr>
            <a:xfrm rot="2700000">
              <a:off x="1286442" y="3320019"/>
              <a:ext cx="1454564" cy="1454564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19" tIns="45709" rIns="91419" bIns="45709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2000" dirty="0">
                  <a:solidFill>
                    <a:schemeClr val="bg1"/>
                  </a:solidFill>
                  <a:cs typeface="+mn-ea"/>
                  <a:sym typeface="+mn-lt"/>
                </a:rPr>
                <a:t>术前指导</a:t>
              </a:r>
            </a:p>
          </p:txBody>
        </p:sp>
        <p:sp>
          <p:nvSpPr>
            <p:cNvPr id="13" name="矩形 12">
              <a:extLst>
                <a:ext uri="{FF2B5EF4-FFF2-40B4-BE49-F238E27FC236}">
                  <a16:creationId xmlns:a16="http://schemas.microsoft.com/office/drawing/2014/main" xmlns="" id="{6E639699-C99C-438F-80B5-D1F80C2B88D3}"/>
                </a:ext>
              </a:extLst>
            </p:cNvPr>
            <p:cNvSpPr/>
            <p:nvPr/>
          </p:nvSpPr>
          <p:spPr>
            <a:xfrm>
              <a:off x="3641888" y="1573247"/>
              <a:ext cx="8798607" cy="947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eaLnBrk="1" hangingPunct="1">
                <a:lnSpc>
                  <a:spcPct val="150000"/>
                </a:lnSpc>
                <a:spcBef>
                  <a:spcPts val="0"/>
                </a:spcBef>
              </a:pPr>
              <a:r>
                <a:rPr lang="zh-CN" altLang="en-US" sz="1600" dirty="0">
                  <a:cs typeface="+mn-ea"/>
                  <a:sym typeface="+mn-lt"/>
                </a:rPr>
                <a:t>1.术前必须使子宫切除者了解术后不再出现月经，且因手术原因影响卵巢血运暂时性引起性激素水平波动而出现停经(肌瘤挖除术者),或者不能再生育。</a:t>
              </a:r>
            </a:p>
          </p:txBody>
        </p: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xmlns="" id="{A59C6E0F-A580-41CC-B031-F1F7475D9FAA}"/>
                </a:ext>
              </a:extLst>
            </p:cNvPr>
            <p:cNvSpPr/>
            <p:nvPr/>
          </p:nvSpPr>
          <p:spPr>
            <a:xfrm>
              <a:off x="3641887" y="2942825"/>
              <a:ext cx="8798607" cy="138876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eaLnBrk="1" hangingPunct="1">
                <a:lnSpc>
                  <a:spcPct val="150000"/>
                </a:lnSpc>
                <a:spcBef>
                  <a:spcPts val="0"/>
                </a:spcBef>
              </a:pPr>
              <a:r>
                <a:rPr lang="zh-CN" altLang="en-US" sz="1600" dirty="0">
                  <a:cs typeface="+mn-ea"/>
                  <a:sym typeface="+mn-lt"/>
                </a:rPr>
                <a:t>2.用通俗易懂的语言向病人说明灌肠、备皮、阴道准备、TCT检查，必要的分段性诊刮、术前禁食、术前用药、保留导尿、早期活动等必要性以及对预防术后并发症促进康复的作用。</a:t>
              </a:r>
            </a:p>
          </p:txBody>
        </p:sp>
        <p:sp>
          <p:nvSpPr>
            <p:cNvPr id="15" name="矩形 14">
              <a:extLst>
                <a:ext uri="{FF2B5EF4-FFF2-40B4-BE49-F238E27FC236}">
                  <a16:creationId xmlns:a16="http://schemas.microsoft.com/office/drawing/2014/main" xmlns="" id="{76845035-871D-49CC-A01B-E0E1F23D0FAE}"/>
                </a:ext>
              </a:extLst>
            </p:cNvPr>
            <p:cNvSpPr/>
            <p:nvPr/>
          </p:nvSpPr>
          <p:spPr>
            <a:xfrm>
              <a:off x="3641888" y="4366477"/>
              <a:ext cx="8798607" cy="22709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eaLnBrk="1" hangingPunct="1">
                <a:lnSpc>
                  <a:spcPct val="150000"/>
                </a:lnSpc>
                <a:spcBef>
                  <a:spcPts val="0"/>
                </a:spcBef>
              </a:pPr>
              <a:r>
                <a:rPr lang="zh-CN" altLang="en-US" sz="1600" dirty="0">
                  <a:cs typeface="+mn-ea"/>
                  <a:sym typeface="+mn-lt"/>
                </a:rPr>
                <a:t>3.认真做好术前合并症的处理</a:t>
              </a:r>
            </a:p>
            <a:p>
              <a:pPr eaLnBrk="1" hangingPunct="1">
                <a:lnSpc>
                  <a:spcPct val="150000"/>
                </a:lnSpc>
                <a:spcBef>
                  <a:spcPts val="0"/>
                </a:spcBef>
              </a:pPr>
              <a:r>
                <a:rPr lang="zh-CN" altLang="en-US" sz="1600" dirty="0">
                  <a:cs typeface="+mn-ea"/>
                  <a:sym typeface="+mn-lt"/>
                </a:rPr>
                <a:t>例如：贫血，营养不良，低蛋白血症等。因术前营养状况直接影响术后康复过程，要注意指导病人摄入高蛋白、高维生素、高热量及低脂肪全营养饮食，及含铁量高的食物，如猪肝、鸡蛋、红枣、绿叶菜等。护士可根据患者的饮食习惯，协助制定饮食计划或食谱。以保证机体处于术前最佳的营养状况。</a:t>
              </a:r>
            </a:p>
          </p:txBody>
        </p:sp>
      </p:grp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31B7D64C-1C07-4D1C-9EA3-C7E17D7AB2AC}"/>
              </a:ext>
            </a:extLst>
          </p:cNvPr>
          <p:cNvSpPr txBox="1"/>
          <p:nvPr/>
        </p:nvSpPr>
        <p:spPr>
          <a:xfrm>
            <a:off x="4868803" y="285750"/>
            <a:ext cx="24416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4400" b="1">
                <a:solidFill>
                  <a:schemeClr val="bg1"/>
                </a:solidFill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术前指导</a:t>
            </a:r>
          </a:p>
        </p:txBody>
      </p:sp>
    </p:spTree>
    <p:extLst>
      <p:ext uri="{BB962C8B-B14F-4D97-AF65-F5344CB8AC3E}">
        <p14:creationId xmlns:p14="http://schemas.microsoft.com/office/powerpoint/2010/main" val="267095161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3000">
        <p15:prstTrans prst="pageCurlDouble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剪去对角 1">
            <a:extLst>
              <a:ext uri="{FF2B5EF4-FFF2-40B4-BE49-F238E27FC236}">
                <a16:creationId xmlns:a16="http://schemas.microsoft.com/office/drawing/2014/main" xmlns="" id="{83346C79-0D89-463F-B4AF-3501D8DD8431}"/>
              </a:ext>
            </a:extLst>
          </p:cNvPr>
          <p:cNvSpPr/>
          <p:nvPr/>
        </p:nvSpPr>
        <p:spPr>
          <a:xfrm>
            <a:off x="872912" y="3240197"/>
            <a:ext cx="683242" cy="683613"/>
          </a:xfrm>
          <a:prstGeom prst="snip2DiagRect">
            <a:avLst/>
          </a:prstGeom>
          <a:solidFill>
            <a:srgbClr val="1C81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altLang="zh-CN" sz="3600" dirty="0">
                <a:solidFill>
                  <a:schemeClr val="bg1"/>
                </a:solidFill>
                <a:cs typeface="+mn-ea"/>
                <a:sym typeface="+mn-lt"/>
              </a:rPr>
              <a:t>1</a:t>
            </a:r>
            <a:endParaRPr lang="zh-CN" altLang="en-US" sz="3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" name="矩形: 剪去对角 2">
            <a:extLst>
              <a:ext uri="{FF2B5EF4-FFF2-40B4-BE49-F238E27FC236}">
                <a16:creationId xmlns:a16="http://schemas.microsoft.com/office/drawing/2014/main" xmlns="" id="{92E08652-36BD-419B-B15B-055DE76A7A80}"/>
              </a:ext>
            </a:extLst>
          </p:cNvPr>
          <p:cNvSpPr/>
          <p:nvPr/>
        </p:nvSpPr>
        <p:spPr>
          <a:xfrm>
            <a:off x="872912" y="4202913"/>
            <a:ext cx="683242" cy="683613"/>
          </a:xfrm>
          <a:prstGeom prst="snip2DiagRect">
            <a:avLst/>
          </a:prstGeom>
          <a:solidFill>
            <a:srgbClr val="1C81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altLang="zh-CN" sz="3600" dirty="0">
                <a:solidFill>
                  <a:schemeClr val="bg1"/>
                </a:solidFill>
                <a:cs typeface="+mn-ea"/>
                <a:sym typeface="+mn-lt"/>
              </a:rPr>
              <a:t>2</a:t>
            </a:r>
            <a:endParaRPr lang="zh-CN" altLang="en-US" sz="3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" name="矩形: 剪去对角 3">
            <a:extLst>
              <a:ext uri="{FF2B5EF4-FFF2-40B4-BE49-F238E27FC236}">
                <a16:creationId xmlns:a16="http://schemas.microsoft.com/office/drawing/2014/main" xmlns="" id="{FC6144BB-9184-4606-B119-8B73A290E4BE}"/>
              </a:ext>
            </a:extLst>
          </p:cNvPr>
          <p:cNvSpPr/>
          <p:nvPr/>
        </p:nvSpPr>
        <p:spPr>
          <a:xfrm>
            <a:off x="872912" y="5165630"/>
            <a:ext cx="683242" cy="683613"/>
          </a:xfrm>
          <a:prstGeom prst="snip2DiagRect">
            <a:avLst/>
          </a:prstGeom>
          <a:solidFill>
            <a:srgbClr val="1C81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altLang="zh-CN" sz="3600" dirty="0">
                <a:solidFill>
                  <a:schemeClr val="bg1"/>
                </a:solidFill>
                <a:cs typeface="+mn-ea"/>
                <a:sym typeface="+mn-lt"/>
              </a:rPr>
              <a:t>3</a:t>
            </a:r>
            <a:endParaRPr lang="zh-CN" altLang="en-US" sz="3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" name="标题 11">
            <a:extLst>
              <a:ext uri="{FF2B5EF4-FFF2-40B4-BE49-F238E27FC236}">
                <a16:creationId xmlns:a16="http://schemas.microsoft.com/office/drawing/2014/main" xmlns="" id="{4480043C-D58C-4DCC-9E06-D9E4218C6AC6}"/>
              </a:ext>
            </a:extLst>
          </p:cNvPr>
          <p:cNvSpPr txBox="1">
            <a:spLocks/>
          </p:cNvSpPr>
          <p:nvPr/>
        </p:nvSpPr>
        <p:spPr>
          <a:xfrm>
            <a:off x="1686983" y="3276534"/>
            <a:ext cx="9639070" cy="796652"/>
          </a:xfrm>
          <a:prstGeom prst="rect">
            <a:avLst/>
          </a:prstGeom>
        </p:spPr>
        <p:txBody>
          <a:bodyPr lIns="91440" tIns="45720" rIns="91440" bIns="4572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r>
              <a:rPr lang="zh-CN" altLang="en-US" sz="1800" dirty="0">
                <a:latin typeface="+mn-lt"/>
                <a:ea typeface="+mn-ea"/>
                <a:cs typeface="+mn-ea"/>
                <a:sym typeface="+mn-lt"/>
              </a:rPr>
              <a:t>1.备皮的范围应上自剑突下，下至大腿上1/3,两侧至腋中线，外阴部（注意肚脐）。应注意要用肥皂、热水洗净，剃毛时切勿划破皮肤。</a:t>
            </a:r>
          </a:p>
        </p:txBody>
      </p:sp>
      <p:sp>
        <p:nvSpPr>
          <p:cNvPr id="6" name="标题 11">
            <a:extLst>
              <a:ext uri="{FF2B5EF4-FFF2-40B4-BE49-F238E27FC236}">
                <a16:creationId xmlns:a16="http://schemas.microsoft.com/office/drawing/2014/main" xmlns="" id="{DB083B9C-643F-4A5F-9090-D6495F6B52B3}"/>
              </a:ext>
            </a:extLst>
          </p:cNvPr>
          <p:cNvSpPr txBox="1">
            <a:spLocks/>
          </p:cNvSpPr>
          <p:nvPr/>
        </p:nvSpPr>
        <p:spPr>
          <a:xfrm>
            <a:off x="1686982" y="4048178"/>
            <a:ext cx="9639070" cy="796652"/>
          </a:xfrm>
          <a:prstGeom prst="rect">
            <a:avLst/>
          </a:prstGeom>
        </p:spPr>
        <p:txBody>
          <a:bodyPr lIns="91440" tIns="45720" rIns="91440" bIns="4572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r>
              <a:rPr lang="zh-CN" altLang="en-US" sz="1800" dirty="0">
                <a:latin typeface="+mn-lt"/>
                <a:ea typeface="+mn-ea"/>
                <a:cs typeface="+mn-ea"/>
                <a:sym typeface="+mn-lt"/>
              </a:rPr>
              <a:t>2.胃肠道准备：术前1日晚上应进易消化的流质饮食如小米粥，术日晨应禁止饮食，以防术中因恶心、呕吐发生窒息及吸入性肺炎，还可以防止术后腹胀。术前1日晚用温肥皂水清洁灌肠(根据病人的耐受程度，量约500～1000ml)，排空肠道，以利于手术。</a:t>
            </a:r>
          </a:p>
        </p:txBody>
      </p:sp>
      <p:sp>
        <p:nvSpPr>
          <p:cNvPr id="7" name="标题 11">
            <a:extLst>
              <a:ext uri="{FF2B5EF4-FFF2-40B4-BE49-F238E27FC236}">
                <a16:creationId xmlns:a16="http://schemas.microsoft.com/office/drawing/2014/main" xmlns="" id="{08F13AC3-8721-4F3A-A9EB-08744099EA99}"/>
              </a:ext>
            </a:extLst>
          </p:cNvPr>
          <p:cNvSpPr txBox="1">
            <a:spLocks/>
          </p:cNvSpPr>
          <p:nvPr/>
        </p:nvSpPr>
        <p:spPr>
          <a:xfrm>
            <a:off x="1686983" y="5169750"/>
            <a:ext cx="9639070" cy="796652"/>
          </a:xfrm>
          <a:prstGeom prst="rect">
            <a:avLst/>
          </a:prstGeom>
        </p:spPr>
        <p:txBody>
          <a:bodyPr lIns="91440" tIns="45720" rIns="91440" bIns="4572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r>
              <a:rPr lang="zh-CN" altLang="en-US" sz="1800" dirty="0">
                <a:latin typeface="+mn-lt"/>
                <a:ea typeface="+mn-ea"/>
                <a:cs typeface="+mn-ea"/>
                <a:sym typeface="+mn-lt"/>
              </a:rPr>
              <a:t>3.其他：根据患者的身体状况做血型鉴定、血交叉、配血。术前1日晚睡前按医嘱服用镇定催眠药物，保证患者在手术前能充足地睡眠和休息。</a:t>
            </a:r>
          </a:p>
        </p:txBody>
      </p:sp>
      <p:sp>
        <p:nvSpPr>
          <p:cNvPr id="8" name="TextBox 100">
            <a:extLst>
              <a:ext uri="{FF2B5EF4-FFF2-40B4-BE49-F238E27FC236}">
                <a16:creationId xmlns:a16="http://schemas.microsoft.com/office/drawing/2014/main" xmlns="" id="{A383BF56-FEB2-453A-9045-428809BFD897}"/>
              </a:ext>
            </a:extLst>
          </p:cNvPr>
          <p:cNvSpPr txBox="1"/>
          <p:nvPr/>
        </p:nvSpPr>
        <p:spPr>
          <a:xfrm>
            <a:off x="872912" y="2136763"/>
            <a:ext cx="9275991" cy="6635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>
                <a:solidFill>
                  <a:schemeClr val="accent1"/>
                </a:solidFill>
                <a:cs typeface="+mn-ea"/>
                <a:sym typeface="+mn-lt"/>
              </a:rPr>
              <a:t>术前一天认真核对医嘱，做好如下准备：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41736FB4-E5E8-461D-A978-9F3B8A92E95B}"/>
              </a:ext>
            </a:extLst>
          </p:cNvPr>
          <p:cNvSpPr txBox="1"/>
          <p:nvPr/>
        </p:nvSpPr>
        <p:spPr>
          <a:xfrm>
            <a:off x="4022417" y="285750"/>
            <a:ext cx="413446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4400" b="1">
                <a:solidFill>
                  <a:schemeClr val="bg1"/>
                </a:solidFill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手术前一天护理</a:t>
            </a:r>
          </a:p>
        </p:txBody>
      </p:sp>
    </p:spTree>
    <p:extLst>
      <p:ext uri="{BB962C8B-B14F-4D97-AF65-F5344CB8AC3E}">
        <p14:creationId xmlns:p14="http://schemas.microsoft.com/office/powerpoint/2010/main" val="193662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/>
      <p:bldP spid="6" grpId="0"/>
      <p:bldP spid="7" grpId="0"/>
      <p:bldP spid="8" grpId="0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xmlns="" id="{47D0B97E-4C92-413D-ABE5-8C1CDF202EDD}"/>
              </a:ext>
            </a:extLst>
          </p:cNvPr>
          <p:cNvSpPr>
            <a:spLocks noGrp="1"/>
          </p:cNvSpPr>
          <p:nvPr/>
        </p:nvSpPr>
        <p:spPr>
          <a:xfrm>
            <a:off x="660400" y="1934984"/>
            <a:ext cx="8617585" cy="4352130"/>
          </a:xfrm>
          <a:prstGeom prst="homePlate">
            <a:avLst/>
          </a:prstGeom>
          <a:solidFill>
            <a:schemeClr val="accent1"/>
          </a:solidFill>
          <a:ln w="9525">
            <a:noFill/>
          </a:ln>
        </p:spPr>
        <p:txBody>
          <a:bodyPr vert="horz" wrap="square" anchor="t"/>
          <a:lstStyle>
            <a:lvl1pPr marL="342900" lvl="0" indent="-3429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ts val="0"/>
              </a:spcBef>
              <a:buClr>
                <a:schemeClr val="bg1"/>
              </a:buClr>
              <a:buFont typeface="Wingdings" panose="05000000000000000000" pitchFamily="2" charset="2"/>
              <a:buChar char="n"/>
            </a:pPr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一般准备宜尽早看望病人，核查生命体征的变化，询问</a:t>
            </a:r>
            <a:endParaRPr lang="en-US" altLang="zh-CN" sz="2000" dirty="0">
              <a:solidFill>
                <a:schemeClr val="bg1"/>
              </a:solidFill>
              <a:cs typeface="+mn-ea"/>
              <a:sym typeface="+mn-lt"/>
            </a:endParaRPr>
          </a:p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buClr>
                <a:schemeClr val="bg1"/>
              </a:buClr>
              <a:buNone/>
            </a:pPr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病人的自我感受，如有月经来潮等异常情况，应及时通知医师。</a:t>
            </a:r>
          </a:p>
          <a:p>
            <a:pPr eaLnBrk="1" hangingPunct="1">
              <a:lnSpc>
                <a:spcPct val="150000"/>
              </a:lnSpc>
              <a:spcBef>
                <a:spcPts val="0"/>
              </a:spcBef>
              <a:buClr>
                <a:schemeClr val="bg1"/>
              </a:buClr>
              <a:buFont typeface="Wingdings" panose="05000000000000000000" pitchFamily="2" charset="2"/>
              <a:buChar char="n"/>
            </a:pPr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取下病人可活动的义齿、发卡、首饰及贵重物品交家属保管，长发者应梳成辫子。</a:t>
            </a:r>
          </a:p>
          <a:p>
            <a:pPr eaLnBrk="1" hangingPunct="1">
              <a:lnSpc>
                <a:spcPct val="150000"/>
              </a:lnSpc>
              <a:spcBef>
                <a:spcPts val="0"/>
              </a:spcBef>
              <a:buClr>
                <a:schemeClr val="bg1"/>
              </a:buClr>
              <a:buFont typeface="Wingdings" panose="05000000000000000000" pitchFamily="2" charset="2"/>
              <a:buChar char="n"/>
            </a:pPr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阴道准备 ：术晨用碘伏原液棉球擦洗阴道。</a:t>
            </a:r>
          </a:p>
          <a:p>
            <a:pPr eaLnBrk="1" hangingPunct="1">
              <a:lnSpc>
                <a:spcPct val="150000"/>
              </a:lnSpc>
              <a:spcBef>
                <a:spcPts val="0"/>
              </a:spcBef>
              <a:buClr>
                <a:schemeClr val="bg1"/>
              </a:buClr>
              <a:buFont typeface="Wingdings" panose="05000000000000000000" pitchFamily="2" charset="2"/>
              <a:buChar char="n"/>
            </a:pPr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常规安置导尿管，保持引流通畅。</a:t>
            </a:r>
          </a:p>
          <a:p>
            <a:pPr eaLnBrk="1" hangingPunct="1">
              <a:lnSpc>
                <a:spcPct val="150000"/>
              </a:lnSpc>
              <a:spcBef>
                <a:spcPts val="0"/>
              </a:spcBef>
              <a:buClr>
                <a:schemeClr val="bg1"/>
              </a:buClr>
              <a:buFont typeface="Wingdings" panose="05000000000000000000" pitchFamily="2" charset="2"/>
              <a:buChar char="n"/>
            </a:pPr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术前30分遵医嘱给基础麻醉药物，病人至手术室后，根据病</a:t>
            </a:r>
            <a:endParaRPr lang="en-US" altLang="zh-CN" sz="2000" dirty="0">
              <a:solidFill>
                <a:schemeClr val="bg1"/>
              </a:solidFill>
              <a:cs typeface="+mn-ea"/>
              <a:sym typeface="+mn-lt"/>
            </a:endParaRPr>
          </a:p>
          <a:p>
            <a:pPr eaLnBrk="1" hangingPunct="1">
              <a:lnSpc>
                <a:spcPct val="150000"/>
              </a:lnSpc>
              <a:spcBef>
                <a:spcPts val="0"/>
              </a:spcBef>
              <a:buClr>
                <a:schemeClr val="bg1"/>
              </a:buClr>
              <a:buFont typeface="Wingdings" panose="05000000000000000000" pitchFamily="2" charset="2"/>
              <a:buChar char="n"/>
            </a:pPr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人手术种类及麻醉方式，铺好麻醉床，准备好监护用具及</a:t>
            </a:r>
            <a:endParaRPr lang="en-US" altLang="zh-CN" sz="2000" dirty="0">
              <a:solidFill>
                <a:schemeClr val="bg1"/>
              </a:solidFill>
              <a:cs typeface="+mn-ea"/>
              <a:sym typeface="+mn-lt"/>
            </a:endParaRPr>
          </a:p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buClr>
                <a:schemeClr val="bg1"/>
              </a:buClr>
              <a:buNone/>
            </a:pPr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急救用物。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0EC390FE-6298-4E91-9A1D-343C3F15343E}"/>
              </a:ext>
            </a:extLst>
          </p:cNvPr>
          <p:cNvSpPr txBox="1"/>
          <p:nvPr/>
        </p:nvSpPr>
        <p:spPr>
          <a:xfrm>
            <a:off x="4304546" y="285750"/>
            <a:ext cx="357020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4400" b="1">
                <a:solidFill>
                  <a:schemeClr val="bg1"/>
                </a:solidFill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手术日晨护理</a:t>
            </a:r>
          </a:p>
        </p:txBody>
      </p:sp>
      <p:sp>
        <p:nvSpPr>
          <p:cNvPr id="5" name="椭圆 4">
            <a:extLst>
              <a:ext uri="{FF2B5EF4-FFF2-40B4-BE49-F238E27FC236}">
                <a16:creationId xmlns:a16="http://schemas.microsoft.com/office/drawing/2014/main" xmlns="" id="{4B566207-0E11-4010-B5E5-F25F1EFD38A3}"/>
              </a:ext>
            </a:extLst>
          </p:cNvPr>
          <p:cNvSpPr/>
          <p:nvPr/>
        </p:nvSpPr>
        <p:spPr>
          <a:xfrm>
            <a:off x="9382442" y="1772264"/>
            <a:ext cx="2190750" cy="45148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lang="zh-CN" altLang="en-US" sz="4000" b="1" dirty="0">
                <a:solidFill>
                  <a:schemeClr val="bg1"/>
                </a:solidFill>
                <a:cs typeface="+mn-ea"/>
                <a:sym typeface="+mn-lt"/>
              </a:rPr>
              <a:t>手术日晨护理</a:t>
            </a:r>
          </a:p>
        </p:txBody>
      </p:sp>
    </p:spTree>
    <p:extLst>
      <p:ext uri="{BB962C8B-B14F-4D97-AF65-F5344CB8AC3E}">
        <p14:creationId xmlns:p14="http://schemas.microsoft.com/office/powerpoint/2010/main" val="1044275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xmlns="" id="{D83F09B5-12D6-45E2-B61F-DB00E59C7D45}"/>
              </a:ext>
            </a:extLst>
          </p:cNvPr>
          <p:cNvSpPr>
            <a:spLocks noGrp="1"/>
          </p:cNvSpPr>
          <p:nvPr/>
        </p:nvSpPr>
        <p:spPr>
          <a:xfrm>
            <a:off x="4984751" y="3203892"/>
            <a:ext cx="6534149" cy="3368358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/>
          <a:lstStyle>
            <a:lvl1pPr marL="342900" lvl="0" indent="-3429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200000"/>
              </a:lnSpc>
              <a:spcBef>
                <a:spcPts val="0"/>
              </a:spcBef>
              <a:buClr>
                <a:srgbClr val="4F81BD"/>
              </a:buClr>
              <a:buFont typeface="Wingdings" panose="05000000000000000000" pitchFamily="2" charset="2"/>
              <a:buChar char="Ø"/>
            </a:pPr>
            <a:r>
              <a:rPr lang="zh-CN" altLang="en-US" sz="1800" dirty="0">
                <a:cs typeface="+mn-ea"/>
                <a:sym typeface="+mn-lt"/>
              </a:rPr>
              <a:t>1.密切观察和记录病情变化，及时发现问题，配合医生的检查，做到及时处理。</a:t>
            </a:r>
          </a:p>
          <a:p>
            <a:pPr eaLnBrk="1" hangingPunct="1">
              <a:lnSpc>
                <a:spcPct val="200000"/>
              </a:lnSpc>
              <a:spcBef>
                <a:spcPts val="0"/>
              </a:spcBef>
              <a:buClr>
                <a:srgbClr val="4F81BD"/>
              </a:buClr>
              <a:buFont typeface="Wingdings" panose="05000000000000000000" pitchFamily="2" charset="2"/>
              <a:buChar char="Ø"/>
            </a:pPr>
            <a:r>
              <a:rPr lang="zh-CN" altLang="en-US" sz="1800" dirty="0">
                <a:cs typeface="+mn-ea"/>
                <a:sym typeface="+mn-lt"/>
              </a:rPr>
              <a:t>2.采取护理措施，减轻病人的痛苦和不适，使尽快恢复健康。</a:t>
            </a:r>
          </a:p>
          <a:p>
            <a:pPr eaLnBrk="1" hangingPunct="1">
              <a:lnSpc>
                <a:spcPct val="200000"/>
              </a:lnSpc>
              <a:spcBef>
                <a:spcPts val="0"/>
              </a:spcBef>
              <a:buClr>
                <a:srgbClr val="4F81BD"/>
              </a:buClr>
              <a:buFont typeface="Wingdings" panose="05000000000000000000" pitchFamily="2" charset="2"/>
              <a:buChar char="Ø"/>
            </a:pPr>
            <a:r>
              <a:rPr lang="zh-CN" altLang="en-US" sz="1800" dirty="0">
                <a:cs typeface="+mn-ea"/>
                <a:sym typeface="+mn-lt"/>
              </a:rPr>
              <a:t>3.有预见性(预见性护理)防止各种手术后可能出现的并发症。</a:t>
            </a:r>
          </a:p>
          <a:p>
            <a:pPr eaLnBrk="1" hangingPunct="1">
              <a:lnSpc>
                <a:spcPct val="200000"/>
              </a:lnSpc>
              <a:spcBef>
                <a:spcPts val="0"/>
              </a:spcBef>
              <a:buClr>
                <a:srgbClr val="4F81BD"/>
              </a:buClr>
              <a:buFont typeface="Wingdings" panose="05000000000000000000" pitchFamily="2" charset="2"/>
              <a:buChar char="Ø"/>
            </a:pPr>
            <a:r>
              <a:rPr lang="zh-CN" altLang="en-US" sz="1800" dirty="0">
                <a:cs typeface="+mn-ea"/>
                <a:sym typeface="+mn-lt"/>
              </a:rPr>
              <a:t>4.帮助病人解决术后暂时的困难。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A89D1DA6-9B77-4FD7-829B-683DDBE88BD0}"/>
              </a:ext>
            </a:extLst>
          </p:cNvPr>
          <p:cNvSpPr txBox="1"/>
          <p:nvPr/>
        </p:nvSpPr>
        <p:spPr>
          <a:xfrm>
            <a:off x="5279172" y="285750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4400" b="1">
                <a:solidFill>
                  <a:schemeClr val="bg1"/>
                </a:solidFill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术后护理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99F4C176-3FC2-41E3-B0E6-2DE4AFC7726A}"/>
              </a:ext>
            </a:extLst>
          </p:cNvPr>
          <p:cNvSpPr/>
          <p:nvPr/>
        </p:nvSpPr>
        <p:spPr>
          <a:xfrm>
            <a:off x="6900129" y="2232342"/>
            <a:ext cx="2781300" cy="5232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cs typeface="+mn-ea"/>
                <a:sym typeface="+mn-lt"/>
              </a:rPr>
              <a:t>基本要求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2EA02CAA-0407-45D6-AFEE-F1E49E31D95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71" r="18880"/>
          <a:stretch/>
        </p:blipFill>
        <p:spPr>
          <a:xfrm>
            <a:off x="895350" y="2232342"/>
            <a:ext cx="3917951" cy="370332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338989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gallery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EA8FA943-E4D3-4265-AEDA-62856E592B31}"/>
              </a:ext>
            </a:extLst>
          </p:cNvPr>
          <p:cNvSpPr txBox="1"/>
          <p:nvPr/>
        </p:nvSpPr>
        <p:spPr>
          <a:xfrm>
            <a:off x="4201954" y="285750"/>
            <a:ext cx="37753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4400" b="1">
                <a:solidFill>
                  <a:schemeClr val="bg1"/>
                </a:solidFill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术后常见症状和并发症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3242A5CD-AB7A-4830-8FE4-B6DEE61CA014}"/>
              </a:ext>
            </a:extLst>
          </p:cNvPr>
          <p:cNvSpPr>
            <a:spLocks noGrp="1"/>
          </p:cNvSpPr>
          <p:nvPr/>
        </p:nvSpPr>
        <p:spPr>
          <a:xfrm>
            <a:off x="5337211" y="2676218"/>
            <a:ext cx="4362377" cy="2978149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/>
          <a:lstStyle>
            <a:lvl1pPr marL="342900" lvl="0" indent="-3429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2000" dirty="0">
                <a:cs typeface="+mn-ea"/>
                <a:sym typeface="+mn-lt"/>
              </a:rPr>
              <a:t>伤口疼痛、恶心、呕吐、腹胀、尿潴留、便秘、食欲不振、头昏失眠、咳嗽、发热、阴道出血流液、腹部切口感染血肿裂开、阴道残端感染、内出血、呼吸道感染、泌尿道感染、盆腔炎症、血栓性静脉炎、褥疮。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88E5D2B1-F50C-4096-9F6F-3F739E5AFBBB}"/>
              </a:ext>
            </a:extLst>
          </p:cNvPr>
          <p:cNvSpPr/>
          <p:nvPr/>
        </p:nvSpPr>
        <p:spPr>
          <a:xfrm>
            <a:off x="10042561" y="2714318"/>
            <a:ext cx="1200150" cy="27051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lang="zh-CN" altLang="en-US" sz="3600" b="1" dirty="0">
                <a:solidFill>
                  <a:schemeClr val="bg1"/>
                </a:solidFill>
                <a:cs typeface="+mn-ea"/>
                <a:sym typeface="+mn-lt"/>
              </a:rPr>
              <a:t>术后常见症状和并发症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A88DD729-29ED-433C-887C-2C24E086C2A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589" y="2714318"/>
            <a:ext cx="4057650" cy="270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7942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3000">
        <p14:prism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xmlns="" id="{7FBF8B49-0654-46B9-BF6D-20F38D25F8EE}"/>
              </a:ext>
            </a:extLst>
          </p:cNvPr>
          <p:cNvSpPr>
            <a:spLocks noGrp="1"/>
          </p:cNvSpPr>
          <p:nvPr/>
        </p:nvSpPr>
        <p:spPr>
          <a:xfrm>
            <a:off x="467580" y="2555240"/>
            <a:ext cx="6432550" cy="430276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/>
          <a:lstStyle>
            <a:lvl1pPr marL="342900" lvl="0" indent="-3429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2000" dirty="0">
                <a:solidFill>
                  <a:schemeClr val="tx1"/>
                </a:solidFill>
                <a:cs typeface="+mn-ea"/>
                <a:sym typeface="+mn-lt"/>
              </a:rPr>
              <a:t>2、卧位：按麻醉方式安置病人于适当体 位，一般术后次晨采取半卧位。半卧位有利于腹腔引流，能使腹壁肌肉松弛，降低切口张力，减轻疼痛。半卧位后，腹腔脏器下移，膈肌活动中幅度加大，增加肺活量，有利于咳嗽排痰。半卧位使尿道口正处于膀胱最低位，减少膀胱残余尿量，从而减少尿路感染因素。</a:t>
            </a:r>
          </a:p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2000" dirty="0">
                <a:solidFill>
                  <a:schemeClr val="tx1"/>
                </a:solidFill>
                <a:cs typeface="+mn-ea"/>
                <a:sym typeface="+mn-lt"/>
              </a:rPr>
              <a:t>无论哪种卧位，当麻醉消失，病人清醒后，应协助病人勤翻身，至少每2小时翻身一次，减少粘连机会。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831C1674-30A3-4268-B186-ACB3E6585439}"/>
              </a:ext>
            </a:extLst>
          </p:cNvPr>
          <p:cNvSpPr txBox="1"/>
          <p:nvPr/>
        </p:nvSpPr>
        <p:spPr>
          <a:xfrm>
            <a:off x="467579" y="1983740"/>
            <a:ext cx="11290300" cy="4656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  <a:spcBef>
                <a:spcPts val="0"/>
              </a:spcBef>
            </a:pPr>
            <a:r>
              <a:rPr lang="zh-CN" altLang="en-US" sz="1800" dirty="0">
                <a:solidFill>
                  <a:schemeClr val="tx1"/>
                </a:solidFill>
                <a:cs typeface="+mn-ea"/>
                <a:sym typeface="+mn-lt"/>
              </a:rPr>
              <a:t>1、一般护理 ：检查伤口敷料，静脉通路，受压皮肤情况，接好引流管，保持引流通畅，了解术中情况。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4B307865-615D-4F8B-8354-19E96BDE0AB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45" r="15300"/>
          <a:stretch/>
        </p:blipFill>
        <p:spPr>
          <a:xfrm>
            <a:off x="6900129" y="2724150"/>
            <a:ext cx="4364459" cy="3562350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A8AE8FA6-DE45-4BE1-850C-EDB189B7AAFD}"/>
              </a:ext>
            </a:extLst>
          </p:cNvPr>
          <p:cNvSpPr txBox="1"/>
          <p:nvPr/>
        </p:nvSpPr>
        <p:spPr>
          <a:xfrm>
            <a:off x="5279172" y="285750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4400" b="1">
                <a:solidFill>
                  <a:schemeClr val="bg1"/>
                </a:solidFill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一般护理</a:t>
            </a:r>
          </a:p>
        </p:txBody>
      </p:sp>
    </p:spTree>
    <p:extLst>
      <p:ext uri="{BB962C8B-B14F-4D97-AF65-F5344CB8AC3E}">
        <p14:creationId xmlns:p14="http://schemas.microsoft.com/office/powerpoint/2010/main" val="1380138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3000">
        <p14:doors dir="vert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B0725BE5-1956-4C49-A021-C251067AE8E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09600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265FD4D1-B9F1-4276-AEDD-B689B885A7A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05041"/>
            <a:ext cx="12192000" cy="652959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7551224E-F181-4B20-BEC4-16A677A13C6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8" y="0"/>
            <a:ext cx="12192000" cy="957500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B418CF24-FECD-4CBF-AF2E-F0437F4796A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6000"/>
            <a:ext cx="12192000" cy="658120"/>
          </a:xfrm>
          <a:prstGeom prst="rect">
            <a:avLst/>
          </a:prstGeom>
        </p:spPr>
      </p:pic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758E46D2-BC20-4C9F-9EAF-616161B3E705}"/>
              </a:ext>
            </a:extLst>
          </p:cNvPr>
          <p:cNvGrpSpPr/>
          <p:nvPr/>
        </p:nvGrpSpPr>
        <p:grpSpPr>
          <a:xfrm>
            <a:off x="362073" y="2117911"/>
            <a:ext cx="861774" cy="2622176"/>
            <a:chOff x="-120527" y="2117912"/>
            <a:chExt cx="861774" cy="2622176"/>
          </a:xfrm>
        </p:grpSpPr>
        <p:sp>
          <p:nvSpPr>
            <p:cNvPr id="4" name="矩形 3">
              <a:extLst>
                <a:ext uri="{FF2B5EF4-FFF2-40B4-BE49-F238E27FC236}">
                  <a16:creationId xmlns:a16="http://schemas.microsoft.com/office/drawing/2014/main" xmlns="" id="{EB376C07-1E91-4F5B-8512-6563D984E76B}"/>
                </a:ext>
              </a:extLst>
            </p:cNvPr>
            <p:cNvSpPr/>
            <p:nvPr/>
          </p:nvSpPr>
          <p:spPr>
            <a:xfrm>
              <a:off x="0" y="2117912"/>
              <a:ext cx="658906" cy="262217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xmlns="" id="{44A99563-3A1E-4CA2-BD47-57CEB8E770F6}"/>
                </a:ext>
              </a:extLst>
            </p:cNvPr>
            <p:cNvSpPr txBox="1"/>
            <p:nvPr/>
          </p:nvSpPr>
          <p:spPr>
            <a:xfrm>
              <a:off x="-120527" y="2250976"/>
              <a:ext cx="861774" cy="235604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lang="zh-CN" altLang="en-US" sz="4400" b="1" dirty="0">
                  <a:solidFill>
                    <a:schemeClr val="bg1"/>
                  </a:solidFill>
                  <a:cs typeface="+mn-ea"/>
                  <a:sym typeface="+mn-lt"/>
                </a:rPr>
                <a:t>手术护理</a:t>
              </a: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ECEFD674-41EB-4771-8A4F-76362BD0F9F4}"/>
              </a:ext>
            </a:extLst>
          </p:cNvPr>
          <p:cNvGrpSpPr/>
          <p:nvPr/>
        </p:nvGrpSpPr>
        <p:grpSpPr>
          <a:xfrm>
            <a:off x="1955051" y="1976715"/>
            <a:ext cx="4534649" cy="2763458"/>
            <a:chOff x="1472451" y="1976716"/>
            <a:chExt cx="4534649" cy="2763458"/>
          </a:xfrm>
        </p:grpSpPr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xmlns="" id="{DB6EBB73-B8A6-4508-884C-9089EE4219C1}"/>
                </a:ext>
              </a:extLst>
            </p:cNvPr>
            <p:cNvSpPr txBox="1"/>
            <p:nvPr/>
          </p:nvSpPr>
          <p:spPr>
            <a:xfrm>
              <a:off x="1472451" y="3853969"/>
              <a:ext cx="4534649" cy="8862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lnSpc>
                  <a:spcPct val="200000"/>
                </a:lnSpc>
                <a:defRPr/>
              </a:pPr>
              <a:r>
                <a:rPr kumimoji="0" lang="en-US" altLang="zh-CN" sz="14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cs typeface="+mn-ea"/>
                  <a:sym typeface="+mn-lt"/>
                </a:rPr>
                <a:t>Four short words sum up what has lifted most successful individuals above the crowd a little bit m</a:t>
              </a:r>
              <a:r>
                <a:rPr lang="en-US" altLang="zh-CN" sz="1400" dirty="0">
                  <a:cs typeface="+mn-ea"/>
                  <a:sym typeface="+mn-lt"/>
                </a:rPr>
                <a:t> short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16" name="组合 15">
              <a:extLst>
                <a:ext uri="{FF2B5EF4-FFF2-40B4-BE49-F238E27FC236}">
                  <a16:creationId xmlns:a16="http://schemas.microsoft.com/office/drawing/2014/main" xmlns="" id="{36909EFA-7D98-4414-9747-2965F44907B1}"/>
                </a:ext>
              </a:extLst>
            </p:cNvPr>
            <p:cNvGrpSpPr/>
            <p:nvPr/>
          </p:nvGrpSpPr>
          <p:grpSpPr>
            <a:xfrm>
              <a:off x="1472451" y="1976716"/>
              <a:ext cx="4342940" cy="1877253"/>
              <a:chOff x="1472451" y="1976716"/>
              <a:chExt cx="4342940" cy="1877253"/>
            </a:xfrm>
          </p:grpSpPr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xmlns="" id="{6F2AD4A0-E4F8-41EA-9D4C-B6B2F8E1F1AC}"/>
                  </a:ext>
                </a:extLst>
              </p:cNvPr>
              <p:cNvSpPr txBox="1"/>
              <p:nvPr/>
            </p:nvSpPr>
            <p:spPr>
              <a:xfrm>
                <a:off x="1472452" y="1976716"/>
                <a:ext cx="4342939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4800" b="1" dirty="0">
                    <a:solidFill>
                      <a:schemeClr val="accent1"/>
                    </a:solidFill>
                    <a:cs typeface="+mn-ea"/>
                    <a:sym typeface="+mn-lt"/>
                  </a:rPr>
                  <a:t>PART  THREE</a:t>
                </a:r>
                <a:endParaRPr lang="zh-CN" altLang="en-US" sz="4800" b="1" dirty="0">
                  <a:solidFill>
                    <a:schemeClr val="accent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xmlns="" id="{BAD1E1AE-0CAF-4EAE-8E48-F15CAFB33880}"/>
                  </a:ext>
                </a:extLst>
              </p:cNvPr>
              <p:cNvSpPr txBox="1"/>
              <p:nvPr/>
            </p:nvSpPr>
            <p:spPr>
              <a:xfrm>
                <a:off x="1472451" y="2899432"/>
                <a:ext cx="4342939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5400" b="1" dirty="0">
                    <a:cs typeface="+mn-ea"/>
                    <a:sym typeface="+mn-lt"/>
                  </a:rPr>
                  <a:t>病情观察</a:t>
                </a:r>
              </a:p>
            </p:txBody>
          </p:sp>
          <p:cxnSp>
            <p:nvCxnSpPr>
              <p:cNvPr id="12" name="直接连接符 11">
                <a:extLst>
                  <a:ext uri="{FF2B5EF4-FFF2-40B4-BE49-F238E27FC236}">
                    <a16:creationId xmlns:a16="http://schemas.microsoft.com/office/drawing/2014/main" xmlns="" id="{9656D800-0995-4ED6-90FF-0DA53070AD5F}"/>
                  </a:ext>
                </a:extLst>
              </p:cNvPr>
              <p:cNvCxnSpPr/>
              <p:nvPr/>
            </p:nvCxnSpPr>
            <p:spPr>
              <a:xfrm>
                <a:off x="1667436" y="3853969"/>
                <a:ext cx="914400" cy="0"/>
              </a:xfrm>
              <a:prstGeom prst="line">
                <a:avLst/>
              </a:prstGeom>
              <a:ln w="412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22AAB1FC-695D-4F9A-9FB9-C123A6F1327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3550" y="2133678"/>
            <a:ext cx="4862888" cy="2622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484251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fallOve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xmlns="" id="{EB0708F5-7299-4BC2-BE5E-2E23C1E9F986}"/>
              </a:ext>
            </a:extLst>
          </p:cNvPr>
          <p:cNvSpPr>
            <a:spLocks noGrp="1"/>
          </p:cNvSpPr>
          <p:nvPr/>
        </p:nvSpPr>
        <p:spPr>
          <a:xfrm>
            <a:off x="1129030" y="1726732"/>
            <a:ext cx="10568940" cy="94460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/>
          <a:lstStyle>
            <a:lvl1pPr marL="342900" lvl="0" indent="-3429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1800" dirty="0">
                <a:cs typeface="+mn-ea"/>
                <a:sym typeface="+mn-lt"/>
              </a:rPr>
              <a:t>1.注意观察病人的面色、神志、表情、生命体征变化，每15-30分钟巡视一次至病情稳定。</a:t>
            </a:r>
          </a:p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1800" dirty="0">
                <a:cs typeface="+mn-ea"/>
                <a:sym typeface="+mn-lt"/>
              </a:rPr>
              <a:t>2.观察切口有无出血、渗血渗液或敷料脱落，如有，应及时寻找原因。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74774C2B-1B90-4E83-BE18-A40623B50FB9}"/>
              </a:ext>
            </a:extLst>
          </p:cNvPr>
          <p:cNvSpPr txBox="1"/>
          <p:nvPr/>
        </p:nvSpPr>
        <p:spPr>
          <a:xfrm>
            <a:off x="1129030" y="2809611"/>
            <a:ext cx="457835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eaLnBrk="1" hangingPunct="1">
              <a:buNone/>
            </a:pPr>
            <a:r>
              <a:rPr lang="zh-CN" altLang="en-US" sz="1800" dirty="0">
                <a:cs typeface="+mn-ea"/>
                <a:sym typeface="+mn-lt"/>
              </a:rPr>
              <a:t>3.观察尿量变化：</a:t>
            </a:r>
          </a:p>
          <a:p>
            <a:pPr marL="0" indent="0" eaLnBrk="1" hangingPunct="1">
              <a:buNone/>
            </a:pPr>
            <a:r>
              <a:rPr lang="zh-CN" altLang="en-US" sz="1800" dirty="0">
                <a:cs typeface="+mn-ea"/>
                <a:sym typeface="+mn-lt"/>
              </a:rPr>
              <a:t>术中分离粘连时，牵拉膀胱及输尿管都将影响术后排尿功能。为此，术后应注意保持留置导尿管通畅并认真观察尿量及性质，术后病人每小时尿量至少50ml 以上，通常次全子宫切除术后48小时拔除尿管，全子宫切除术后72小时拔除尿管，肌瘤挖除24小时后拔除尿管，拔管前应指导病人定时夹闭尿管，锻炼膀胱功能，防止尿潴留的发生。如每小时尿量少于30ml，伴血压逐渐下降，脉搏细速，病人烦躁不安或诉说腰背疼痛或肛门处下坠感，应考虑有腹腔内出血。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6CC06D82-157B-4F48-AE6B-1BA4DA43104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850996"/>
            <a:ext cx="4007004" cy="3283104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62BC5008-3C8F-4364-B8DF-FB6EF78A87C4}"/>
              </a:ext>
            </a:extLst>
          </p:cNvPr>
          <p:cNvSpPr txBox="1"/>
          <p:nvPr/>
        </p:nvSpPr>
        <p:spPr>
          <a:xfrm>
            <a:off x="4868803" y="285750"/>
            <a:ext cx="24416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4400" b="1">
                <a:solidFill>
                  <a:schemeClr val="bg1"/>
                </a:solidFill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病情观察</a:t>
            </a:r>
          </a:p>
        </p:txBody>
      </p:sp>
    </p:spTree>
    <p:extLst>
      <p:ext uri="{BB962C8B-B14F-4D97-AF65-F5344CB8AC3E}">
        <p14:creationId xmlns:p14="http://schemas.microsoft.com/office/powerpoint/2010/main" val="3554921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prism isInverted="1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xmlns="" id="{DBF7D3CA-1432-43D1-A692-8626C9E291FA}"/>
              </a:ext>
            </a:extLst>
          </p:cNvPr>
          <p:cNvSpPr>
            <a:spLocks noGrp="1"/>
          </p:cNvSpPr>
          <p:nvPr/>
        </p:nvSpPr>
        <p:spPr>
          <a:xfrm>
            <a:off x="781050" y="1559151"/>
            <a:ext cx="8502650" cy="3089049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/>
          <a:lstStyle>
            <a:lvl1pPr marL="342900" lvl="0" indent="-3429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2000" dirty="0">
                <a:cs typeface="+mn-ea"/>
                <a:sym typeface="+mn-lt"/>
              </a:rPr>
              <a:t>4.阴道出血： 术后2~3天可有少量阴道流血，色暗红;行子宫切除术患者，术后10~14天因阴道残端羊肠线吸收化线，可有少量淡红色出血，持续一周左右时间，无需特殊处理。</a:t>
            </a:r>
          </a:p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2000" dirty="0">
                <a:cs typeface="+mn-ea"/>
                <a:sym typeface="+mn-lt"/>
              </a:rPr>
              <a:t>观察中无论发现任何病情异常，均应及时与医师联系，以便采取相应措施。</a:t>
            </a:r>
          </a:p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2000" dirty="0">
                <a:cs typeface="+mn-ea"/>
                <a:sym typeface="+mn-lt"/>
              </a:rPr>
              <a:t>术后6小时无恶心呕吐者可给清流质，以后根据肠功能恢复情况改半流质或软食，肠功能未恢复前禁食牛奶豆浆，以防肠道产气，发生腹胀。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92866EC0-7139-4060-813F-F1853101D25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2300" y="1559150"/>
            <a:ext cx="1885950" cy="2828925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CE40155D-5C4E-45C8-9426-6CA23A06802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168" b="44159"/>
          <a:stretch/>
        </p:blipFill>
        <p:spPr>
          <a:xfrm>
            <a:off x="781050" y="4696484"/>
            <a:ext cx="10617199" cy="1814329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49AD1032-BA1E-41B7-839F-2DDD8DEB7DA9}"/>
              </a:ext>
            </a:extLst>
          </p:cNvPr>
          <p:cNvSpPr txBox="1"/>
          <p:nvPr/>
        </p:nvSpPr>
        <p:spPr>
          <a:xfrm>
            <a:off x="4868803" y="285750"/>
            <a:ext cx="24416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4400" b="1">
                <a:solidFill>
                  <a:schemeClr val="bg1"/>
                </a:solidFill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病情观察</a:t>
            </a:r>
          </a:p>
        </p:txBody>
      </p:sp>
    </p:spTree>
    <p:extLst>
      <p:ext uri="{BB962C8B-B14F-4D97-AF65-F5344CB8AC3E}">
        <p14:creationId xmlns:p14="http://schemas.microsoft.com/office/powerpoint/2010/main" val="71353103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3000">
        <p15:prstTrans prst="pageCurlDouble" invX="1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xmlns="" id="{A378E85B-7689-402B-AB59-7958504D7BA0}"/>
              </a:ext>
            </a:extLst>
          </p:cNvPr>
          <p:cNvSpPr>
            <a:spLocks noGrp="1"/>
          </p:cNvSpPr>
          <p:nvPr/>
        </p:nvSpPr>
        <p:spPr>
          <a:xfrm>
            <a:off x="918292" y="1590993"/>
            <a:ext cx="6186170" cy="306832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/>
          <a:lstStyle>
            <a:lvl1pPr marL="342900" lvl="0" indent="-3429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2000" dirty="0">
                <a:cs typeface="+mn-ea"/>
                <a:sym typeface="+mn-lt"/>
              </a:rPr>
              <a:t>术后早期活动有助于促进整个机体的恢复，促进血液循环，防止血栓形成，促进胃肠蠕动，防止腹胀便秘，促进排尿功能的恢复，防止尿潴留等。</a:t>
            </a:r>
          </a:p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2000" dirty="0">
                <a:cs typeface="+mn-ea"/>
                <a:sym typeface="+mn-lt"/>
              </a:rPr>
              <a:t>第一次起床活动时，家属或护士要搀扶站立并注意观察患者的面色脉搏，防止直立性低血压(起床三步曲)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xmlns="" id="{F0FBBF38-76C1-4595-B595-F42CF7C4C8FD}"/>
              </a:ext>
            </a:extLst>
          </p:cNvPr>
          <p:cNvSpPr>
            <a:spLocks noGrp="1"/>
          </p:cNvSpPr>
          <p:nvPr/>
        </p:nvSpPr>
        <p:spPr>
          <a:xfrm>
            <a:off x="7104462" y="4250055"/>
            <a:ext cx="4414438" cy="207454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/>
          <a:lstStyle>
            <a:lvl1pPr marL="342900" lvl="0" indent="-3429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2000" dirty="0">
                <a:cs typeface="+mn-ea"/>
                <a:sym typeface="+mn-lt"/>
              </a:rPr>
              <a:t>术后禁性生活、盆浴2个月，3个月内避免剧烈运动、重体力劳动及长时间蹲立位，保持大便通畅，术后1月返院复查。任何时间出现不适或异常症状应及时随诊。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8256203D-BB5F-405C-ABA1-BD05FD3009A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04" b="15341"/>
          <a:stretch/>
        </p:blipFill>
        <p:spPr>
          <a:xfrm>
            <a:off x="7138670" y="1752599"/>
            <a:ext cx="4135038" cy="2074545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B6601E02-E64B-497D-BAF4-62F86533D58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675" b="23150"/>
          <a:stretch/>
        </p:blipFill>
        <p:spPr>
          <a:xfrm>
            <a:off x="918292" y="4421504"/>
            <a:ext cx="5774608" cy="2074545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5CC9FD18-98BB-4FF5-9D5E-C81F78522DA0}"/>
              </a:ext>
            </a:extLst>
          </p:cNvPr>
          <p:cNvSpPr txBox="1"/>
          <p:nvPr/>
        </p:nvSpPr>
        <p:spPr>
          <a:xfrm>
            <a:off x="3458160" y="246390"/>
            <a:ext cx="526297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4400" b="1">
                <a:solidFill>
                  <a:schemeClr val="bg1"/>
                </a:solidFill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早期活动和出院指导</a:t>
            </a:r>
          </a:p>
        </p:txBody>
      </p:sp>
    </p:spTree>
    <p:extLst>
      <p:ext uri="{BB962C8B-B14F-4D97-AF65-F5344CB8AC3E}">
        <p14:creationId xmlns:p14="http://schemas.microsoft.com/office/powerpoint/2010/main" val="245649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矩形 37"/>
          <p:cNvSpPr/>
          <p:nvPr/>
        </p:nvSpPr>
        <p:spPr>
          <a:xfrm>
            <a:off x="1272616" y="2323271"/>
            <a:ext cx="4663274" cy="4160785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 rot="5400000">
            <a:off x="1121343" y="1604299"/>
            <a:ext cx="4176366" cy="5109455"/>
            <a:chOff x="1014410" y="146868"/>
            <a:chExt cx="10161590" cy="6267450"/>
          </a:xfrm>
        </p:grpSpPr>
        <p:sp>
          <p:nvSpPr>
            <p:cNvPr id="26" name="矩形 25"/>
            <p:cNvSpPr/>
            <p:nvPr/>
          </p:nvSpPr>
          <p:spPr>
            <a:xfrm>
              <a:off x="1014410" y="432618"/>
              <a:ext cx="10161590" cy="5981700"/>
            </a:xfrm>
            <a:prstGeom prst="rect">
              <a:avLst/>
            </a:prstGeom>
            <a:noFill/>
            <a:ln w="762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1880882" y="146868"/>
              <a:ext cx="1260624" cy="603248"/>
              <a:chOff x="1880882" y="323850"/>
              <a:chExt cx="1260624" cy="603248"/>
            </a:xfrm>
          </p:grpSpPr>
          <p:sp>
            <p:nvSpPr>
              <p:cNvPr id="28" name="矩形 27"/>
              <p:cNvSpPr/>
              <p:nvPr/>
            </p:nvSpPr>
            <p:spPr>
              <a:xfrm>
                <a:off x="1880882" y="323850"/>
                <a:ext cx="313065" cy="5715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9" name="矩形 28"/>
              <p:cNvSpPr/>
              <p:nvPr/>
            </p:nvSpPr>
            <p:spPr>
              <a:xfrm>
                <a:off x="2350699" y="355598"/>
                <a:ext cx="278318" cy="5715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0" name="矩形 29"/>
              <p:cNvSpPr/>
              <p:nvPr/>
            </p:nvSpPr>
            <p:spPr>
              <a:xfrm>
                <a:off x="2790032" y="325120"/>
                <a:ext cx="351474" cy="5715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sp>
        <p:nvSpPr>
          <p:cNvPr id="39" name="矩形 38"/>
          <p:cNvSpPr/>
          <p:nvPr/>
        </p:nvSpPr>
        <p:spPr>
          <a:xfrm>
            <a:off x="4584862" y="254679"/>
            <a:ext cx="2437889" cy="888604"/>
          </a:xfrm>
          <a:prstGeom prst="rect">
            <a:avLst/>
          </a:prstGeom>
          <a:noFill/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sz="6600" b="1" dirty="0">
                <a:solidFill>
                  <a:schemeClr val="bg1"/>
                </a:solidFill>
                <a:cs typeface="+mn-ea"/>
                <a:sym typeface="+mn-lt"/>
              </a:rPr>
              <a:t>目录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6467696" y="2040215"/>
            <a:ext cx="1826141" cy="1724616"/>
            <a:chOff x="7622780" y="1683864"/>
            <a:chExt cx="1826564" cy="1725015"/>
          </a:xfrm>
        </p:grpSpPr>
        <p:sp>
          <p:nvSpPr>
            <p:cNvPr id="63" name="TextBox 26"/>
            <p:cNvSpPr txBox="1"/>
            <p:nvPr/>
          </p:nvSpPr>
          <p:spPr>
            <a:xfrm>
              <a:off x="7915986" y="1683864"/>
              <a:ext cx="1214075" cy="7694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4399" b="1" dirty="0">
                  <a:solidFill>
                    <a:schemeClr val="tx2">
                      <a:lumMod val="75000"/>
                    </a:schemeClr>
                  </a:solidFill>
                  <a:cs typeface="+mn-ea"/>
                  <a:sym typeface="+mn-lt"/>
                </a:rPr>
                <a:t>ONE</a:t>
              </a:r>
              <a:endParaRPr lang="en-US" sz="4399" b="1" dirty="0">
                <a:solidFill>
                  <a:schemeClr val="tx2">
                    <a:lumMod val="7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4" name="TextBox 38"/>
            <p:cNvSpPr txBox="1"/>
            <p:nvPr/>
          </p:nvSpPr>
          <p:spPr>
            <a:xfrm>
              <a:off x="7622780" y="2455755"/>
              <a:ext cx="1826564" cy="756088"/>
            </a:xfrm>
            <a:prstGeom prst="rect">
              <a:avLst/>
            </a:prstGeom>
            <a:noFill/>
          </p:spPr>
          <p:txBody>
            <a:bodyPr wrap="none" rtlCol="0" anchor="t" anchorCtr="1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3200" dirty="0">
                  <a:cs typeface="+mn-ea"/>
                  <a:sym typeface="+mn-lt"/>
                </a:rPr>
                <a:t>临床表现</a:t>
              </a:r>
            </a:p>
          </p:txBody>
        </p:sp>
        <p:cxnSp>
          <p:nvCxnSpPr>
            <p:cNvPr id="65" name="Straight Connector 39"/>
            <p:cNvCxnSpPr/>
            <p:nvPr/>
          </p:nvCxnSpPr>
          <p:spPr>
            <a:xfrm>
              <a:off x="8389214" y="3408879"/>
              <a:ext cx="379142" cy="0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6" name="组合 65"/>
          <p:cNvGrpSpPr/>
          <p:nvPr/>
        </p:nvGrpSpPr>
        <p:grpSpPr>
          <a:xfrm>
            <a:off x="8953205" y="2040215"/>
            <a:ext cx="2759089" cy="1724616"/>
            <a:chOff x="7125044" y="1683864"/>
            <a:chExt cx="2759729" cy="1725015"/>
          </a:xfrm>
        </p:grpSpPr>
        <p:sp>
          <p:nvSpPr>
            <p:cNvPr id="67" name="TextBox 26"/>
            <p:cNvSpPr txBox="1"/>
            <p:nvPr/>
          </p:nvSpPr>
          <p:spPr>
            <a:xfrm>
              <a:off x="7848067" y="1683864"/>
              <a:ext cx="1349913" cy="7694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4399" b="1" dirty="0">
                  <a:solidFill>
                    <a:schemeClr val="tx2">
                      <a:lumMod val="75000"/>
                    </a:schemeClr>
                  </a:solidFill>
                  <a:cs typeface="+mn-ea"/>
                  <a:sym typeface="+mn-lt"/>
                </a:rPr>
                <a:t>TWO</a:t>
              </a:r>
              <a:endParaRPr lang="en-US" sz="4399" b="1" dirty="0">
                <a:solidFill>
                  <a:schemeClr val="tx2">
                    <a:lumMod val="7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8" name="TextBox 38"/>
            <p:cNvSpPr txBox="1"/>
            <p:nvPr/>
          </p:nvSpPr>
          <p:spPr>
            <a:xfrm>
              <a:off x="7125044" y="2455755"/>
              <a:ext cx="2759729" cy="756088"/>
            </a:xfrm>
            <a:prstGeom prst="rect">
              <a:avLst/>
            </a:prstGeom>
            <a:noFill/>
          </p:spPr>
          <p:txBody>
            <a:bodyPr wrap="none" rtlCol="0" anchor="t" anchorCtr="1">
              <a:spAutoFit/>
            </a:bodyPr>
            <a:lstStyle/>
            <a:p>
              <a:pPr fontAlgn="auto">
                <a:lnSpc>
                  <a:spcPct val="150000"/>
                </a:lnSpc>
              </a:pPr>
              <a:r>
                <a:rPr lang="zh-CN" altLang="en-US" sz="3200" dirty="0">
                  <a:cs typeface="+mn-ea"/>
                  <a:sym typeface="+mn-lt"/>
                </a:rPr>
                <a:t>术前术后护理 </a:t>
              </a:r>
              <a:endParaRPr lang="en-US" altLang="zh-CN" sz="32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  <p:cxnSp>
          <p:nvCxnSpPr>
            <p:cNvPr id="69" name="Straight Connector 39"/>
            <p:cNvCxnSpPr/>
            <p:nvPr/>
          </p:nvCxnSpPr>
          <p:spPr>
            <a:xfrm>
              <a:off x="8389214" y="3408879"/>
              <a:ext cx="379142" cy="0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0" name="组合 69"/>
          <p:cNvGrpSpPr/>
          <p:nvPr/>
        </p:nvGrpSpPr>
        <p:grpSpPr>
          <a:xfrm>
            <a:off x="6467694" y="4222471"/>
            <a:ext cx="1826141" cy="1724616"/>
            <a:chOff x="7622780" y="1683864"/>
            <a:chExt cx="1826564" cy="1725015"/>
          </a:xfrm>
        </p:grpSpPr>
        <p:sp>
          <p:nvSpPr>
            <p:cNvPr id="71" name="TextBox 26"/>
            <p:cNvSpPr txBox="1"/>
            <p:nvPr/>
          </p:nvSpPr>
          <p:spPr>
            <a:xfrm>
              <a:off x="7678688" y="1683864"/>
              <a:ext cx="1688674" cy="7694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4399" b="1" dirty="0">
                  <a:solidFill>
                    <a:schemeClr val="tx2">
                      <a:lumMod val="75000"/>
                    </a:schemeClr>
                  </a:solidFill>
                  <a:cs typeface="+mn-ea"/>
                  <a:sym typeface="+mn-lt"/>
                </a:rPr>
                <a:t>THREE</a:t>
              </a:r>
            </a:p>
          </p:txBody>
        </p:sp>
        <p:sp>
          <p:nvSpPr>
            <p:cNvPr id="72" name="TextBox 38"/>
            <p:cNvSpPr txBox="1"/>
            <p:nvPr/>
          </p:nvSpPr>
          <p:spPr>
            <a:xfrm>
              <a:off x="7622780" y="2455755"/>
              <a:ext cx="1826564" cy="756088"/>
            </a:xfrm>
            <a:prstGeom prst="rect">
              <a:avLst/>
            </a:prstGeom>
            <a:noFill/>
          </p:spPr>
          <p:txBody>
            <a:bodyPr wrap="none" rtlCol="0" anchor="t" anchorCtr="1">
              <a:spAutoFit/>
            </a:bodyPr>
            <a:lstStyle/>
            <a:p>
              <a:pPr fontAlgn="auto">
                <a:lnSpc>
                  <a:spcPct val="150000"/>
                </a:lnSpc>
              </a:pPr>
              <a:r>
                <a:rPr lang="zh-CN" altLang="en-US" sz="3200" dirty="0">
                  <a:cs typeface="+mn-ea"/>
                  <a:sym typeface="+mn-lt"/>
                </a:rPr>
                <a:t>病情观察</a:t>
              </a:r>
            </a:p>
          </p:txBody>
        </p:sp>
        <p:cxnSp>
          <p:nvCxnSpPr>
            <p:cNvPr id="73" name="Straight Connector 39"/>
            <p:cNvCxnSpPr/>
            <p:nvPr/>
          </p:nvCxnSpPr>
          <p:spPr>
            <a:xfrm>
              <a:off x="8389214" y="3408879"/>
              <a:ext cx="379142" cy="0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8" name="Hexagon 2"/>
          <p:cNvSpPr/>
          <p:nvPr/>
        </p:nvSpPr>
        <p:spPr>
          <a:xfrm rot="16200000" flipV="1">
            <a:off x="9185239" y="4797419"/>
            <a:ext cx="2295019" cy="1826142"/>
          </a:xfrm>
          <a:prstGeom prst="homePlat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44394402"/>
      </p:ext>
    </p:extLst>
  </p:cSld>
  <p:clrMapOvr>
    <a:masterClrMapping/>
  </p:clrMapOvr>
  <p:transition spd="slow" advTm="3000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1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7" dur="1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19" presetID="2" presetClass="entr" presetSubtype="4" accel="26667" fill="hold" nodeType="afterEffect" p14:presetBounceEnd="50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667">
                                          <p:cBhvr additive="base">
                                            <p:cTn id="21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667">
                                          <p:cBhvr additive="base">
                                            <p:cTn id="22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4" presetID="2" presetClass="entr" presetSubtype="1" accel="26667" fill="hold" nodeType="afterEffect" p14:presetBounceEnd="50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667">
                                          <p:cBhvr additive="base">
                                            <p:cTn id="26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667">
                                          <p:cBhvr additive="base">
                                            <p:cTn id="27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29" presetID="2" presetClass="entr" presetSubtype="1" accel="26667" fill="hold" nodeType="afterEffect" p14:presetBounceEnd="50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667">
                                          <p:cBhvr additive="base">
                                            <p:cTn id="31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667">
                                          <p:cBhvr additive="base">
                                            <p:cTn id="32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4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8" grpId="0" animBg="1"/>
          <p:bldP spid="39" grpId="0"/>
          <p:bldP spid="78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1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7" dur="1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19" presetID="2" presetClass="entr" presetSubtype="4" accel="2666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4" presetID="2" presetClass="entr" presetSubtype="1" accel="2666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29" presetID="2" presetClass="entr" presetSubtype="1" accel="2666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4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8" grpId="0" animBg="1"/>
          <p:bldP spid="39" grpId="0"/>
          <p:bldP spid="78" grpId="0" animBg="1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A442EA32-8C42-4F18-9A42-19F56AE1013F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554657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2717BE49-814E-4763-8BFC-711B17CA8F2E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05041"/>
            <a:ext cx="12192000" cy="652959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3345889A-BAFB-4E42-9F6E-825D5995B844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8" y="0"/>
            <a:ext cx="12192000" cy="95750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1547CFD6-C002-4F70-B6D4-2E2A5BDF1744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6000"/>
            <a:ext cx="12192000" cy="658120"/>
          </a:xfrm>
          <a:prstGeom prst="rect">
            <a:avLst/>
          </a:prstGeom>
        </p:spPr>
      </p:pic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82B51475-39DD-48C8-B06B-64CE89AE603E}"/>
              </a:ext>
            </a:extLst>
          </p:cNvPr>
          <p:cNvGrpSpPr/>
          <p:nvPr/>
        </p:nvGrpSpPr>
        <p:grpSpPr>
          <a:xfrm>
            <a:off x="5258372" y="103880"/>
            <a:ext cx="1675256" cy="1706853"/>
            <a:chOff x="5204582" y="1534518"/>
            <a:chExt cx="1625600" cy="1656259"/>
          </a:xfrm>
        </p:grpSpPr>
        <p:sp>
          <p:nvSpPr>
            <p:cNvPr id="12" name="菱形 11">
              <a:extLst>
                <a:ext uri="{FF2B5EF4-FFF2-40B4-BE49-F238E27FC236}">
                  <a16:creationId xmlns:a16="http://schemas.microsoft.com/office/drawing/2014/main" xmlns="" id="{9D177A5D-063B-4A56-A2CC-0EDBD47CDA95}"/>
                </a:ext>
              </a:extLst>
            </p:cNvPr>
            <p:cNvSpPr/>
            <p:nvPr/>
          </p:nvSpPr>
          <p:spPr>
            <a:xfrm>
              <a:off x="5204582" y="1534518"/>
              <a:ext cx="1625600" cy="1656259"/>
            </a:xfrm>
            <a:prstGeom prst="diamond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3" name="十字形 12">
              <a:extLst>
                <a:ext uri="{FF2B5EF4-FFF2-40B4-BE49-F238E27FC236}">
                  <a16:creationId xmlns:a16="http://schemas.microsoft.com/office/drawing/2014/main" xmlns="" id="{B9B10FFA-8ECD-4FA7-A100-AC2A191B19A6}"/>
                </a:ext>
              </a:extLst>
            </p:cNvPr>
            <p:cNvSpPr/>
            <p:nvPr/>
          </p:nvSpPr>
          <p:spPr>
            <a:xfrm>
              <a:off x="5522082" y="1918147"/>
              <a:ext cx="990600" cy="889000"/>
            </a:xfrm>
            <a:prstGeom prst="plus">
              <a:avLst>
                <a:gd name="adj" fmla="val 35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3F34BFED-D34E-422E-B0F1-F8B60FA7FBE6}"/>
              </a:ext>
            </a:extLst>
          </p:cNvPr>
          <p:cNvSpPr txBox="1"/>
          <p:nvPr/>
        </p:nvSpPr>
        <p:spPr>
          <a:xfrm>
            <a:off x="1839906" y="4848128"/>
            <a:ext cx="5142928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dist"/>
            <a:r>
              <a:rPr lang="en-US" altLang="zh-CN" sz="2000" b="1" dirty="0">
                <a:solidFill>
                  <a:schemeClr val="accent1"/>
                </a:solidFill>
                <a:cs typeface="+mn-ea"/>
                <a:sym typeface="+mn-lt"/>
              </a:rPr>
              <a:t>UTERINE FIBROIDS PERIOPERATIVE NURSING</a:t>
            </a:r>
            <a:endParaRPr lang="zh-CN" altLang="en-US" sz="20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E855BC99-922A-4928-B0B0-664038113BB0}"/>
              </a:ext>
            </a:extLst>
          </p:cNvPr>
          <p:cNvGrpSpPr/>
          <p:nvPr/>
        </p:nvGrpSpPr>
        <p:grpSpPr>
          <a:xfrm>
            <a:off x="3391145" y="6277706"/>
            <a:ext cx="2779991" cy="538593"/>
            <a:chOff x="1244534" y="4117271"/>
            <a:chExt cx="1765300" cy="316802"/>
          </a:xfrm>
          <a:noFill/>
        </p:grpSpPr>
        <p:sp>
          <p:nvSpPr>
            <p:cNvPr id="18" name="圆角矩形 13">
              <a:extLst>
                <a:ext uri="{FF2B5EF4-FFF2-40B4-BE49-F238E27FC236}">
                  <a16:creationId xmlns:a16="http://schemas.microsoft.com/office/drawing/2014/main" xmlns="" id="{C7C98BA9-DE7D-40F9-8E82-EC7AED644154}"/>
                </a:ext>
              </a:extLst>
            </p:cNvPr>
            <p:cNvSpPr/>
            <p:nvPr/>
          </p:nvSpPr>
          <p:spPr>
            <a:xfrm>
              <a:off x="1244534" y="4117271"/>
              <a:ext cx="1765300" cy="31680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ea"/>
                <a:ea typeface="+mj-ea"/>
                <a:cs typeface="+mn-ea"/>
                <a:sym typeface="+mn-lt"/>
              </a:endParaRPr>
            </a:p>
          </p:txBody>
        </p:sp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xmlns="" id="{B357DF2D-7CE8-41D6-BB70-128D9CDA8988}"/>
                </a:ext>
              </a:extLst>
            </p:cNvPr>
            <p:cNvSpPr txBox="1"/>
            <p:nvPr/>
          </p:nvSpPr>
          <p:spPr>
            <a:xfrm>
              <a:off x="1288152" y="4156754"/>
              <a:ext cx="1618194" cy="235346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ea"/>
                  <a:ea typeface="+mj-ea"/>
                  <a:cs typeface="+mn-ea"/>
                  <a:sym typeface="+mn-lt"/>
                </a:rPr>
                <a:t>演讲人</a:t>
              </a:r>
              <a:r>
                <a:rPr kumimoji="0" lang="zh-CN" altLang="en-US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ea"/>
                  <a:ea typeface="+mj-ea"/>
                  <a:cs typeface="+mn-ea"/>
                  <a:sym typeface="+mn-lt"/>
                </a:rPr>
                <a:t>：</a:t>
              </a:r>
              <a:r>
                <a:rPr lang="zh-CN" altLang="en-US" sz="2000" b="1" dirty="0">
                  <a:solidFill>
                    <a:schemeClr val="bg1"/>
                  </a:solidFill>
                  <a:latin typeface="+mj-ea"/>
                  <a:ea typeface="+mj-ea"/>
                  <a:cs typeface="+mn-ea"/>
                  <a:sym typeface="+mn-lt"/>
                </a:rPr>
                <a:t>优</a:t>
              </a:r>
              <a:r>
                <a:rPr lang="zh-CN" altLang="en-US" sz="2000" b="1" dirty="0" smtClean="0">
                  <a:solidFill>
                    <a:schemeClr val="bg1"/>
                  </a:solidFill>
                  <a:latin typeface="+mj-ea"/>
                  <a:ea typeface="+mj-ea"/>
                  <a:cs typeface="+mn-ea"/>
                  <a:sym typeface="+mn-lt"/>
                </a:rPr>
                <a:t>品</a:t>
              </a:r>
              <a:r>
                <a:rPr lang="en-US" altLang="zh-CN" sz="2000" b="1" dirty="0" smtClean="0">
                  <a:solidFill>
                    <a:schemeClr val="bg1"/>
                  </a:solidFill>
                  <a:latin typeface="+mj-ea"/>
                  <a:ea typeface="+mj-ea"/>
                  <a:cs typeface="+mn-ea"/>
                  <a:sym typeface="+mn-lt"/>
                </a:rPr>
                <a:t>PPT</a:t>
              </a:r>
              <a:endPara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ea"/>
                <a:ea typeface="+mj-ea"/>
                <a:cs typeface="+mn-ea"/>
                <a:sym typeface="+mn-lt"/>
              </a:endParaRPr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:a16="http://schemas.microsoft.com/office/drawing/2014/main" xmlns="" id="{31026731-55E7-4267-ABD5-CF3C7A8359A1}"/>
              </a:ext>
            </a:extLst>
          </p:cNvPr>
          <p:cNvGrpSpPr/>
          <p:nvPr/>
        </p:nvGrpSpPr>
        <p:grpSpPr>
          <a:xfrm>
            <a:off x="6008164" y="6277706"/>
            <a:ext cx="2779991" cy="538593"/>
            <a:chOff x="1244534" y="4117271"/>
            <a:chExt cx="1765300" cy="316802"/>
          </a:xfrm>
          <a:noFill/>
        </p:grpSpPr>
        <p:sp>
          <p:nvSpPr>
            <p:cNvPr id="21" name="圆角矩形 13">
              <a:extLst>
                <a:ext uri="{FF2B5EF4-FFF2-40B4-BE49-F238E27FC236}">
                  <a16:creationId xmlns:a16="http://schemas.microsoft.com/office/drawing/2014/main" xmlns="" id="{4E5FF9A9-186E-467D-8FBD-DD2931F63FDA}"/>
                </a:ext>
              </a:extLst>
            </p:cNvPr>
            <p:cNvSpPr/>
            <p:nvPr/>
          </p:nvSpPr>
          <p:spPr>
            <a:xfrm>
              <a:off x="1244534" y="4117271"/>
              <a:ext cx="1765300" cy="31680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ea"/>
                <a:ea typeface="+mj-ea"/>
                <a:cs typeface="+mn-ea"/>
                <a:sym typeface="+mn-lt"/>
              </a:endParaRPr>
            </a:p>
          </p:txBody>
        </p:sp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xmlns="" id="{C25E3A34-0E2F-4364-ADDF-1293AEA29EDE}"/>
                </a:ext>
              </a:extLst>
            </p:cNvPr>
            <p:cNvSpPr txBox="1"/>
            <p:nvPr/>
          </p:nvSpPr>
          <p:spPr>
            <a:xfrm>
              <a:off x="1288152" y="4156754"/>
              <a:ext cx="1618194" cy="235346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ea"/>
                  <a:ea typeface="+mj-ea"/>
                  <a:cs typeface="+mn-ea"/>
                  <a:sym typeface="+mn-lt"/>
                </a:rPr>
                <a:t>时间：</a:t>
              </a:r>
              <a:r>
                <a:rPr kumimoji="0" lang="en-US" altLang="zh-CN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ea"/>
                  <a:ea typeface="+mj-ea"/>
                  <a:cs typeface="+mn-ea"/>
                  <a:sym typeface="+mn-lt"/>
                </a:rPr>
                <a:t>202X.X.X</a:t>
              </a:r>
              <a:endPara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ea"/>
                <a:ea typeface="+mj-ea"/>
                <a:cs typeface="+mn-ea"/>
                <a:sym typeface="+mn-lt"/>
              </a:endParaRPr>
            </a:p>
          </p:txBody>
        </p:sp>
      </p:grp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1BD7C29A-C188-4A21-82D4-A45E72067365}"/>
              </a:ext>
            </a:extLst>
          </p:cNvPr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56" r="14020" b="695"/>
          <a:stretch/>
        </p:blipFill>
        <p:spPr>
          <a:xfrm>
            <a:off x="7668613" y="1535941"/>
            <a:ext cx="2847988" cy="3029653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xmlns="" id="{B75755EB-695E-40D7-BF51-3504D9F8E785}"/>
              </a:ext>
            </a:extLst>
          </p:cNvPr>
          <p:cNvSpPr/>
          <p:nvPr/>
        </p:nvSpPr>
        <p:spPr>
          <a:xfrm>
            <a:off x="7619407" y="4786573"/>
            <a:ext cx="2946400" cy="461665"/>
          </a:xfrm>
          <a:prstGeom prst="rect">
            <a:avLst/>
          </a:prstGeom>
          <a:noFill/>
          <a:ln w="19050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spc="300" dirty="0">
                <a:solidFill>
                  <a:schemeClr val="accent1"/>
                </a:solidFill>
              </a:rPr>
              <a:t>XX</a:t>
            </a:r>
            <a:r>
              <a:rPr lang="zh-CN" altLang="en-US" b="1" spc="300" dirty="0" smtClean="0">
                <a:solidFill>
                  <a:schemeClr val="accent1"/>
                </a:solidFill>
              </a:rPr>
              <a:t>医院</a:t>
            </a:r>
            <a:r>
              <a:rPr lang="en-US" altLang="zh-CN" b="1" spc="300" dirty="0" smtClean="0">
                <a:solidFill>
                  <a:schemeClr val="accent1"/>
                </a:solidFill>
              </a:rPr>
              <a:t>XX</a:t>
            </a:r>
            <a:r>
              <a:rPr lang="zh-CN" altLang="en-US" b="1" spc="300" dirty="0" smtClean="0">
                <a:solidFill>
                  <a:schemeClr val="accent1"/>
                </a:solidFill>
              </a:rPr>
              <a:t>科</a:t>
            </a:r>
            <a:endParaRPr lang="zh-CN" altLang="en-US" b="1" spc="300" dirty="0">
              <a:solidFill>
                <a:schemeClr val="accent1"/>
              </a:solidFill>
            </a:endParaRPr>
          </a:p>
        </p:txBody>
      </p:sp>
      <p:grpSp>
        <p:nvGrpSpPr>
          <p:cNvPr id="24" name="PA-10228">
            <a:extLst>
              <a:ext uri="{FF2B5EF4-FFF2-40B4-BE49-F238E27FC236}">
                <a16:creationId xmlns:a16="http://schemas.microsoft.com/office/drawing/2014/main" xmlns="" id="{480F38D5-9198-4E40-ACEC-3553B3B37C42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3459835" y="6367998"/>
            <a:ext cx="358009" cy="358009"/>
            <a:chOff x="801291" y="3535885"/>
            <a:chExt cx="219347" cy="219347"/>
          </a:xfrm>
          <a:effectLst/>
        </p:grpSpPr>
        <p:sp>
          <p:nvSpPr>
            <p:cNvPr id="25" name="PA-椭圆 10">
              <a:extLst>
                <a:ext uri="{FF2B5EF4-FFF2-40B4-BE49-F238E27FC236}">
                  <a16:creationId xmlns:a16="http://schemas.microsoft.com/office/drawing/2014/main" xmlns="" id="{DC1F32BA-604F-42AA-9D7C-753C7DFA8D3E}"/>
                </a:ext>
              </a:extLst>
            </p:cNvPr>
            <p:cNvSpPr>
              <a:spLocks noChangeArrowheads="1"/>
            </p:cNvSpPr>
            <p:nvPr>
              <p:custDataLst>
                <p:tags r:id="rId6"/>
              </p:custDataLst>
            </p:nvPr>
          </p:nvSpPr>
          <p:spPr bwMode="auto">
            <a:xfrm>
              <a:off x="801291" y="3535885"/>
              <a:ext cx="219347" cy="219347"/>
            </a:xfrm>
            <a:prstGeom prst="ellipse">
              <a:avLst/>
            </a:prstGeom>
            <a:no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CBAB89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DEF"/>
                </a:solidFill>
                <a:effectLst/>
                <a:uLnTx/>
                <a:uFillTx/>
                <a:latin typeface="思源黑体 CN" panose="020F0502020204030204"/>
                <a:cs typeface="+mn-ea"/>
                <a:sym typeface="+mn-lt"/>
              </a:endParaRPr>
            </a:p>
          </p:txBody>
        </p:sp>
        <p:grpSp>
          <p:nvGrpSpPr>
            <p:cNvPr id="26" name="组合 25">
              <a:extLst>
                <a:ext uri="{FF2B5EF4-FFF2-40B4-BE49-F238E27FC236}">
                  <a16:creationId xmlns:a16="http://schemas.microsoft.com/office/drawing/2014/main" xmlns="" id="{8CF27ACE-F388-4242-98F0-EBB0ACED9DF1}"/>
                </a:ext>
              </a:extLst>
            </p:cNvPr>
            <p:cNvGrpSpPr/>
            <p:nvPr/>
          </p:nvGrpSpPr>
          <p:grpSpPr>
            <a:xfrm>
              <a:off x="860980" y="3583766"/>
              <a:ext cx="100336" cy="114060"/>
              <a:chOff x="860980" y="3583766"/>
              <a:chExt cx="100336" cy="114060"/>
            </a:xfrm>
          </p:grpSpPr>
          <p:sp>
            <p:nvSpPr>
              <p:cNvPr id="27" name="PA-任意多边形 12">
                <a:extLst>
                  <a:ext uri="{FF2B5EF4-FFF2-40B4-BE49-F238E27FC236}">
                    <a16:creationId xmlns:a16="http://schemas.microsoft.com/office/drawing/2014/main" xmlns="" id="{363706E8-1BAF-4814-BD93-B950C9F29D0D}"/>
                  </a:ext>
                </a:extLst>
              </p:cNvPr>
              <p:cNvSpPr>
                <a:spLocks noEditPoints="1"/>
              </p:cNvSpPr>
              <p:nvPr>
                <p:custDataLst>
                  <p:tags r:id="rId7"/>
                </p:custDataLst>
              </p:nvPr>
            </p:nvSpPr>
            <p:spPr bwMode="auto">
              <a:xfrm>
                <a:off x="884050" y="3583766"/>
                <a:ext cx="53830" cy="53740"/>
              </a:xfrm>
              <a:custGeom>
                <a:avLst/>
                <a:gdLst>
                  <a:gd name="T0" fmla="*/ 31 w 62"/>
                  <a:gd name="T1" fmla="*/ 62 h 62"/>
                  <a:gd name="T2" fmla="*/ 0 w 62"/>
                  <a:gd name="T3" fmla="*/ 31 h 62"/>
                  <a:gd name="T4" fmla="*/ 31 w 62"/>
                  <a:gd name="T5" fmla="*/ 0 h 62"/>
                  <a:gd name="T6" fmla="*/ 62 w 62"/>
                  <a:gd name="T7" fmla="*/ 31 h 62"/>
                  <a:gd name="T8" fmla="*/ 31 w 62"/>
                  <a:gd name="T9" fmla="*/ 62 h 62"/>
                  <a:gd name="T10" fmla="*/ 31 w 62"/>
                  <a:gd name="T11" fmla="*/ 11 h 62"/>
                  <a:gd name="T12" fmla="*/ 11 w 62"/>
                  <a:gd name="T13" fmla="*/ 31 h 62"/>
                  <a:gd name="T14" fmla="*/ 31 w 62"/>
                  <a:gd name="T15" fmla="*/ 51 h 62"/>
                  <a:gd name="T16" fmla="*/ 51 w 62"/>
                  <a:gd name="T17" fmla="*/ 31 h 62"/>
                  <a:gd name="T18" fmla="*/ 31 w 62"/>
                  <a:gd name="T19" fmla="*/ 1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11"/>
                    </a:moveTo>
                    <a:cubicBezTo>
                      <a:pt x="20" y="11"/>
                      <a:pt x="11" y="20"/>
                      <a:pt x="11" y="31"/>
                    </a:cubicBezTo>
                    <a:cubicBezTo>
                      <a:pt x="11" y="42"/>
                      <a:pt x="20" y="51"/>
                      <a:pt x="31" y="51"/>
                    </a:cubicBezTo>
                    <a:cubicBezTo>
                      <a:pt x="42" y="51"/>
                      <a:pt x="51" y="42"/>
                      <a:pt x="51" y="31"/>
                    </a:cubicBezTo>
                    <a:cubicBezTo>
                      <a:pt x="51" y="20"/>
                      <a:pt x="42" y="11"/>
                      <a:pt x="31" y="11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04" tIns="45702" rIns="91404" bIns="45702" numCol="1" spcCol="0" rtlCol="0" fromWordArt="0" anchor="ctr" anchorCtr="0" forceAA="0" compatLnSpc="1">
                <a:noAutofit/>
              </a:bodyPr>
              <a:lstStyle/>
              <a:p>
                <a:pPr marL="0" marR="0" lvl="0" indent="0" algn="dist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599" b="0" i="0" u="none" strike="noStrike" kern="1200" cap="none" spc="0" normalizeH="0" baseline="0" noProof="0" dirty="0">
                  <a:ln>
                    <a:noFill/>
                  </a:ln>
                  <a:solidFill>
                    <a:srgbClr val="C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思源黑体 CN" panose="020F0502020204030204"/>
                  <a:cs typeface="+mn-ea"/>
                  <a:sym typeface="+mn-lt"/>
                </a:endParaRPr>
              </a:p>
            </p:txBody>
          </p:sp>
          <p:sp>
            <p:nvSpPr>
              <p:cNvPr id="28" name="PA-任意多边形 13">
                <a:extLst>
                  <a:ext uri="{FF2B5EF4-FFF2-40B4-BE49-F238E27FC236}">
                    <a16:creationId xmlns:a16="http://schemas.microsoft.com/office/drawing/2014/main" xmlns="" id="{DB560779-EF12-4228-BC62-508DD2476B19}"/>
                  </a:ext>
                </a:extLst>
              </p:cNvPr>
              <p:cNvSpPr/>
              <p:nvPr>
                <p:custDataLst>
                  <p:tags r:id="rId8"/>
                </p:custDataLst>
              </p:nvPr>
            </p:nvSpPr>
            <p:spPr bwMode="auto">
              <a:xfrm>
                <a:off x="860980" y="3643355"/>
                <a:ext cx="100336" cy="54471"/>
              </a:xfrm>
              <a:custGeom>
                <a:avLst/>
                <a:gdLst>
                  <a:gd name="T0" fmla="*/ 111 w 116"/>
                  <a:gd name="T1" fmla="*/ 63 h 63"/>
                  <a:gd name="T2" fmla="*/ 105 w 116"/>
                  <a:gd name="T3" fmla="*/ 58 h 63"/>
                  <a:gd name="T4" fmla="*/ 58 w 116"/>
                  <a:gd name="T5" fmla="*/ 11 h 63"/>
                  <a:gd name="T6" fmla="*/ 11 w 116"/>
                  <a:gd name="T7" fmla="*/ 58 h 63"/>
                  <a:gd name="T8" fmla="*/ 6 w 116"/>
                  <a:gd name="T9" fmla="*/ 63 h 63"/>
                  <a:gd name="T10" fmla="*/ 0 w 116"/>
                  <a:gd name="T11" fmla="*/ 58 h 63"/>
                  <a:gd name="T12" fmla="*/ 58 w 116"/>
                  <a:gd name="T13" fmla="*/ 0 h 63"/>
                  <a:gd name="T14" fmla="*/ 116 w 116"/>
                  <a:gd name="T15" fmla="*/ 58 h 63"/>
                  <a:gd name="T16" fmla="*/ 111 w 116"/>
                  <a:gd name="T17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6" h="63">
                    <a:moveTo>
                      <a:pt x="111" y="63"/>
                    </a:moveTo>
                    <a:cubicBezTo>
                      <a:pt x="108" y="63"/>
                      <a:pt x="105" y="61"/>
                      <a:pt x="105" y="58"/>
                    </a:cubicBezTo>
                    <a:cubicBezTo>
                      <a:pt x="105" y="32"/>
                      <a:pt x="84" y="11"/>
                      <a:pt x="58" y="11"/>
                    </a:cubicBezTo>
                    <a:cubicBezTo>
                      <a:pt x="32" y="11"/>
                      <a:pt x="11" y="32"/>
                      <a:pt x="11" y="58"/>
                    </a:cubicBezTo>
                    <a:cubicBezTo>
                      <a:pt x="11" y="61"/>
                      <a:pt x="9" y="63"/>
                      <a:pt x="6" y="63"/>
                    </a:cubicBezTo>
                    <a:cubicBezTo>
                      <a:pt x="3" y="63"/>
                      <a:pt x="0" y="61"/>
                      <a:pt x="0" y="58"/>
                    </a:cubicBezTo>
                    <a:cubicBezTo>
                      <a:pt x="0" y="26"/>
                      <a:pt x="26" y="0"/>
                      <a:pt x="58" y="0"/>
                    </a:cubicBezTo>
                    <a:cubicBezTo>
                      <a:pt x="90" y="0"/>
                      <a:pt x="116" y="26"/>
                      <a:pt x="116" y="58"/>
                    </a:cubicBezTo>
                    <a:cubicBezTo>
                      <a:pt x="116" y="61"/>
                      <a:pt x="114" y="63"/>
                      <a:pt x="111" y="6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04" tIns="45702" rIns="91404" bIns="45702" numCol="1" spcCol="0" rtlCol="0" fromWordArt="0" anchor="ctr" anchorCtr="0" forceAA="0" compatLnSpc="1">
                <a:noAutofit/>
              </a:bodyPr>
              <a:lstStyle/>
              <a:p>
                <a:pPr marL="0" marR="0" lvl="0" indent="0" algn="dist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599" b="0" i="0" u="none" strike="noStrike" kern="1200" cap="none" spc="0" normalizeH="0" baseline="0" noProof="0" dirty="0">
                  <a:ln>
                    <a:noFill/>
                  </a:ln>
                  <a:solidFill>
                    <a:srgbClr val="C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思源黑体 CN" panose="020F0502020204030204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9" name="PA-10229">
            <a:extLst>
              <a:ext uri="{FF2B5EF4-FFF2-40B4-BE49-F238E27FC236}">
                <a16:creationId xmlns:a16="http://schemas.microsoft.com/office/drawing/2014/main" xmlns="" id="{D47F8982-A2FC-4E3D-8892-E3BA029F7E87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6095999" y="6367998"/>
            <a:ext cx="358009" cy="358009"/>
            <a:chOff x="10244494" y="3928282"/>
            <a:chExt cx="358149" cy="358149"/>
          </a:xfrm>
        </p:grpSpPr>
        <p:sp>
          <p:nvSpPr>
            <p:cNvPr id="30" name="PA-椭圆 10">
              <a:extLst>
                <a:ext uri="{FF2B5EF4-FFF2-40B4-BE49-F238E27FC236}">
                  <a16:creationId xmlns:a16="http://schemas.microsoft.com/office/drawing/2014/main" xmlns="" id="{E8507259-00CD-41F1-9FE5-E192241B2D83}"/>
                </a:ext>
              </a:extLst>
            </p:cNvPr>
            <p:cNvSpPr>
              <a:spLocks noChangeArrowheads="1"/>
            </p:cNvSpPr>
            <p:nvPr>
              <p:custDataLst>
                <p:tags r:id="rId3"/>
              </p:custDataLst>
            </p:nvPr>
          </p:nvSpPr>
          <p:spPr bwMode="auto">
            <a:xfrm>
              <a:off x="10244494" y="3928282"/>
              <a:ext cx="358149" cy="358149"/>
            </a:xfrm>
            <a:prstGeom prst="ellipse">
              <a:avLst/>
            </a:prstGeom>
            <a:no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CBAB89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DEF"/>
                </a:solidFill>
                <a:effectLst/>
                <a:uLnTx/>
                <a:uFillTx/>
                <a:latin typeface="思源黑体 CN" panose="020F0502020204030204"/>
                <a:cs typeface="+mn-ea"/>
                <a:sym typeface="+mn-lt"/>
              </a:endParaRPr>
            </a:p>
          </p:txBody>
        </p:sp>
        <p:grpSp>
          <p:nvGrpSpPr>
            <p:cNvPr id="31" name="Group 16">
              <a:extLst>
                <a:ext uri="{FF2B5EF4-FFF2-40B4-BE49-F238E27FC236}">
                  <a16:creationId xmlns:a16="http://schemas.microsoft.com/office/drawing/2014/main" xmlns="" id="{357753AA-DE96-4FED-AA2C-44C28C0E7D2F}"/>
                </a:ext>
              </a:extLst>
            </p:cNvPr>
            <p:cNvGrpSpPr/>
            <p:nvPr/>
          </p:nvGrpSpPr>
          <p:grpSpPr bwMode="auto">
            <a:xfrm>
              <a:off x="10365730" y="4000027"/>
              <a:ext cx="128337" cy="206279"/>
              <a:chOff x="4441" y="3144"/>
              <a:chExt cx="215" cy="345"/>
            </a:xfrm>
          </p:grpSpPr>
          <p:sp>
            <p:nvSpPr>
              <p:cNvPr id="32" name="PA-任意多边形 17">
                <a:extLst>
                  <a:ext uri="{FF2B5EF4-FFF2-40B4-BE49-F238E27FC236}">
                    <a16:creationId xmlns:a16="http://schemas.microsoft.com/office/drawing/2014/main" xmlns="" id="{4E3179A9-9DF2-4A27-A61E-EEE331D56272}"/>
                  </a:ext>
                </a:extLst>
              </p:cNvPr>
              <p:cNvSpPr>
                <a:spLocks noEditPoints="1"/>
              </p:cNvSpPr>
              <p:nvPr>
                <p:custDataLst>
                  <p:tags r:id="rId4"/>
                </p:custDataLst>
              </p:nvPr>
            </p:nvSpPr>
            <p:spPr bwMode="auto">
              <a:xfrm>
                <a:off x="4474" y="3144"/>
                <a:ext cx="149" cy="253"/>
              </a:xfrm>
              <a:custGeom>
                <a:avLst/>
                <a:gdLst>
                  <a:gd name="T0" fmla="*/ 31 w 63"/>
                  <a:gd name="T1" fmla="*/ 107 h 107"/>
                  <a:gd name="T2" fmla="*/ 63 w 63"/>
                  <a:gd name="T3" fmla="*/ 78 h 107"/>
                  <a:gd name="T4" fmla="*/ 63 w 63"/>
                  <a:gd name="T5" fmla="*/ 29 h 107"/>
                  <a:gd name="T6" fmla="*/ 31 w 63"/>
                  <a:gd name="T7" fmla="*/ 0 h 107"/>
                  <a:gd name="T8" fmla="*/ 0 w 63"/>
                  <a:gd name="T9" fmla="*/ 29 h 107"/>
                  <a:gd name="T10" fmla="*/ 0 w 63"/>
                  <a:gd name="T11" fmla="*/ 78 h 107"/>
                  <a:gd name="T12" fmla="*/ 31 w 63"/>
                  <a:gd name="T13" fmla="*/ 107 h 107"/>
                  <a:gd name="T14" fmla="*/ 10 w 63"/>
                  <a:gd name="T15" fmla="*/ 29 h 107"/>
                  <a:gd name="T16" fmla="*/ 31 w 63"/>
                  <a:gd name="T17" fmla="*/ 10 h 107"/>
                  <a:gd name="T18" fmla="*/ 53 w 63"/>
                  <a:gd name="T19" fmla="*/ 29 h 107"/>
                  <a:gd name="T20" fmla="*/ 53 w 63"/>
                  <a:gd name="T21" fmla="*/ 78 h 107"/>
                  <a:gd name="T22" fmla="*/ 31 w 63"/>
                  <a:gd name="T23" fmla="*/ 97 h 107"/>
                  <a:gd name="T24" fmla="*/ 10 w 63"/>
                  <a:gd name="T25" fmla="*/ 78 h 107"/>
                  <a:gd name="T26" fmla="*/ 10 w 63"/>
                  <a:gd name="T27" fmla="*/ 29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3" h="107">
                    <a:moveTo>
                      <a:pt x="31" y="107"/>
                    </a:moveTo>
                    <a:cubicBezTo>
                      <a:pt x="49" y="107"/>
                      <a:pt x="63" y="94"/>
                      <a:pt x="63" y="78"/>
                    </a:cubicBezTo>
                    <a:cubicBezTo>
                      <a:pt x="63" y="29"/>
                      <a:pt x="63" y="29"/>
                      <a:pt x="63" y="29"/>
                    </a:cubicBezTo>
                    <a:cubicBezTo>
                      <a:pt x="63" y="13"/>
                      <a:pt x="49" y="0"/>
                      <a:pt x="31" y="0"/>
                    </a:cubicBezTo>
                    <a:cubicBezTo>
                      <a:pt x="14" y="0"/>
                      <a:pt x="0" y="13"/>
                      <a:pt x="0" y="29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0" y="94"/>
                      <a:pt x="14" y="107"/>
                      <a:pt x="31" y="107"/>
                    </a:cubicBezTo>
                    <a:close/>
                    <a:moveTo>
                      <a:pt x="10" y="29"/>
                    </a:moveTo>
                    <a:cubicBezTo>
                      <a:pt x="10" y="18"/>
                      <a:pt x="19" y="10"/>
                      <a:pt x="31" y="10"/>
                    </a:cubicBezTo>
                    <a:cubicBezTo>
                      <a:pt x="43" y="10"/>
                      <a:pt x="53" y="18"/>
                      <a:pt x="53" y="29"/>
                    </a:cubicBezTo>
                    <a:cubicBezTo>
                      <a:pt x="53" y="78"/>
                      <a:pt x="53" y="78"/>
                      <a:pt x="53" y="78"/>
                    </a:cubicBezTo>
                    <a:cubicBezTo>
                      <a:pt x="53" y="88"/>
                      <a:pt x="43" y="97"/>
                      <a:pt x="31" y="97"/>
                    </a:cubicBezTo>
                    <a:cubicBezTo>
                      <a:pt x="19" y="97"/>
                      <a:pt x="10" y="88"/>
                      <a:pt x="10" y="78"/>
                    </a:cubicBezTo>
                    <a:lnTo>
                      <a:pt x="10" y="29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04" tIns="45702" rIns="91404" bIns="45702" numCol="1" spcCol="0" rtlCol="0" fromWordArt="0" anchor="ctr" anchorCtr="0" forceAA="0" compatLnSpc="1">
                <a:noAutofit/>
              </a:bodyPr>
              <a:lstStyle/>
              <a:p>
                <a:pPr marL="0" marR="0" lvl="0" indent="0" algn="dist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599" b="0" i="0" u="none" strike="noStrike" kern="1200" cap="none" spc="0" normalizeH="0" baseline="0" noProof="0" dirty="0">
                  <a:ln>
                    <a:noFill/>
                  </a:ln>
                  <a:noFill/>
                  <a:effectLst/>
                  <a:uLnTx/>
                  <a:uFillTx/>
                  <a:latin typeface="思源黑体 CN" panose="020F0502020204030204"/>
                  <a:cs typeface="+mn-ea"/>
                  <a:sym typeface="+mn-lt"/>
                </a:endParaRPr>
              </a:p>
            </p:txBody>
          </p:sp>
          <p:sp>
            <p:nvSpPr>
              <p:cNvPr id="33" name="PA-任意多边形 18">
                <a:extLst>
                  <a:ext uri="{FF2B5EF4-FFF2-40B4-BE49-F238E27FC236}">
                    <a16:creationId xmlns:a16="http://schemas.microsoft.com/office/drawing/2014/main" xmlns="" id="{02976664-8402-4C53-9EAF-811F3008CAE8}"/>
                  </a:ext>
                </a:extLst>
              </p:cNvPr>
              <p:cNvSpPr/>
              <p:nvPr>
                <p:custDataLst>
                  <p:tags r:id="rId5"/>
                </p:custDataLst>
              </p:nvPr>
            </p:nvSpPr>
            <p:spPr bwMode="auto">
              <a:xfrm>
                <a:off x="4441" y="3267"/>
                <a:ext cx="215" cy="222"/>
              </a:xfrm>
              <a:custGeom>
                <a:avLst/>
                <a:gdLst>
                  <a:gd name="T0" fmla="*/ 86 w 91"/>
                  <a:gd name="T1" fmla="*/ 0 h 94"/>
                  <a:gd name="T2" fmla="*/ 81 w 91"/>
                  <a:gd name="T3" fmla="*/ 5 h 94"/>
                  <a:gd name="T4" fmla="*/ 81 w 91"/>
                  <a:gd name="T5" fmla="*/ 28 h 94"/>
                  <a:gd name="T6" fmla="*/ 45 w 91"/>
                  <a:gd name="T7" fmla="*/ 59 h 94"/>
                  <a:gd name="T8" fmla="*/ 10 w 91"/>
                  <a:gd name="T9" fmla="*/ 28 h 94"/>
                  <a:gd name="T10" fmla="*/ 10 w 91"/>
                  <a:gd name="T11" fmla="*/ 5 h 94"/>
                  <a:gd name="T12" fmla="*/ 5 w 91"/>
                  <a:gd name="T13" fmla="*/ 0 h 94"/>
                  <a:gd name="T14" fmla="*/ 0 w 91"/>
                  <a:gd name="T15" fmla="*/ 5 h 94"/>
                  <a:gd name="T16" fmla="*/ 0 w 91"/>
                  <a:gd name="T17" fmla="*/ 28 h 94"/>
                  <a:gd name="T18" fmla="*/ 40 w 91"/>
                  <a:gd name="T19" fmla="*/ 69 h 94"/>
                  <a:gd name="T20" fmla="*/ 40 w 91"/>
                  <a:gd name="T21" fmla="*/ 84 h 94"/>
                  <a:gd name="T22" fmla="*/ 20 w 91"/>
                  <a:gd name="T23" fmla="*/ 84 h 94"/>
                  <a:gd name="T24" fmla="*/ 15 w 91"/>
                  <a:gd name="T25" fmla="*/ 89 h 94"/>
                  <a:gd name="T26" fmla="*/ 20 w 91"/>
                  <a:gd name="T27" fmla="*/ 94 h 94"/>
                  <a:gd name="T28" fmla="*/ 70 w 91"/>
                  <a:gd name="T29" fmla="*/ 94 h 94"/>
                  <a:gd name="T30" fmla="*/ 75 w 91"/>
                  <a:gd name="T31" fmla="*/ 89 h 94"/>
                  <a:gd name="T32" fmla="*/ 70 w 91"/>
                  <a:gd name="T33" fmla="*/ 84 h 94"/>
                  <a:gd name="T34" fmla="*/ 50 w 91"/>
                  <a:gd name="T35" fmla="*/ 84 h 94"/>
                  <a:gd name="T36" fmla="*/ 50 w 91"/>
                  <a:gd name="T37" fmla="*/ 69 h 94"/>
                  <a:gd name="T38" fmla="*/ 91 w 91"/>
                  <a:gd name="T39" fmla="*/ 28 h 94"/>
                  <a:gd name="T40" fmla="*/ 91 w 91"/>
                  <a:gd name="T41" fmla="*/ 5 h 94"/>
                  <a:gd name="T42" fmla="*/ 86 w 91"/>
                  <a:gd name="T43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1" h="94">
                    <a:moveTo>
                      <a:pt x="86" y="0"/>
                    </a:moveTo>
                    <a:cubicBezTo>
                      <a:pt x="83" y="0"/>
                      <a:pt x="81" y="3"/>
                      <a:pt x="81" y="5"/>
                    </a:cubicBezTo>
                    <a:cubicBezTo>
                      <a:pt x="81" y="28"/>
                      <a:pt x="81" y="28"/>
                      <a:pt x="81" y="28"/>
                    </a:cubicBezTo>
                    <a:cubicBezTo>
                      <a:pt x="81" y="45"/>
                      <a:pt x="65" y="59"/>
                      <a:pt x="45" y="59"/>
                    </a:cubicBezTo>
                    <a:cubicBezTo>
                      <a:pt x="26" y="59"/>
                      <a:pt x="10" y="45"/>
                      <a:pt x="10" y="28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2"/>
                      <a:pt x="8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49"/>
                      <a:pt x="18" y="67"/>
                      <a:pt x="40" y="69"/>
                    </a:cubicBezTo>
                    <a:cubicBezTo>
                      <a:pt x="40" y="84"/>
                      <a:pt x="40" y="84"/>
                      <a:pt x="40" y="84"/>
                    </a:cubicBezTo>
                    <a:cubicBezTo>
                      <a:pt x="20" y="84"/>
                      <a:pt x="20" y="84"/>
                      <a:pt x="20" y="84"/>
                    </a:cubicBezTo>
                    <a:cubicBezTo>
                      <a:pt x="18" y="84"/>
                      <a:pt x="15" y="86"/>
                      <a:pt x="15" y="89"/>
                    </a:cubicBezTo>
                    <a:cubicBezTo>
                      <a:pt x="15" y="92"/>
                      <a:pt x="18" y="94"/>
                      <a:pt x="20" y="94"/>
                    </a:cubicBezTo>
                    <a:cubicBezTo>
                      <a:pt x="70" y="94"/>
                      <a:pt x="70" y="94"/>
                      <a:pt x="70" y="94"/>
                    </a:cubicBezTo>
                    <a:cubicBezTo>
                      <a:pt x="73" y="94"/>
                      <a:pt x="75" y="92"/>
                      <a:pt x="75" y="89"/>
                    </a:cubicBezTo>
                    <a:cubicBezTo>
                      <a:pt x="75" y="86"/>
                      <a:pt x="73" y="84"/>
                      <a:pt x="70" y="84"/>
                    </a:cubicBezTo>
                    <a:cubicBezTo>
                      <a:pt x="50" y="84"/>
                      <a:pt x="50" y="84"/>
                      <a:pt x="50" y="84"/>
                    </a:cubicBezTo>
                    <a:cubicBezTo>
                      <a:pt x="50" y="69"/>
                      <a:pt x="50" y="69"/>
                      <a:pt x="50" y="69"/>
                    </a:cubicBezTo>
                    <a:cubicBezTo>
                      <a:pt x="73" y="67"/>
                      <a:pt x="91" y="49"/>
                      <a:pt x="91" y="28"/>
                    </a:cubicBezTo>
                    <a:cubicBezTo>
                      <a:pt x="91" y="5"/>
                      <a:pt x="91" y="5"/>
                      <a:pt x="91" y="5"/>
                    </a:cubicBezTo>
                    <a:cubicBezTo>
                      <a:pt x="91" y="3"/>
                      <a:pt x="88" y="0"/>
                      <a:pt x="8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04" tIns="45702" rIns="91404" bIns="45702" numCol="1" spcCol="0" rtlCol="0" fromWordArt="0" anchor="ctr" anchorCtr="0" forceAA="0" compatLnSpc="1">
                <a:noAutofit/>
              </a:bodyPr>
              <a:lstStyle/>
              <a:p>
                <a:pPr marL="0" marR="0" lvl="0" indent="0" algn="dist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599" b="0" i="0" u="none" strike="noStrike" kern="1200" cap="none" spc="0" normalizeH="0" baseline="0" noProof="0" dirty="0">
                  <a:ln>
                    <a:noFill/>
                  </a:ln>
                  <a:noFill/>
                  <a:effectLst/>
                  <a:uLnTx/>
                  <a:uFillTx/>
                  <a:latin typeface="思源黑体 CN" panose="020F0502020204030204"/>
                  <a:cs typeface="+mn-ea"/>
                  <a:sym typeface="+mn-lt"/>
                </a:endParaRPr>
              </a:p>
            </p:txBody>
          </p:sp>
        </p:grpSp>
      </p:grp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xmlns="" id="{7FF19AEC-2BE1-4FE0-8FC2-C4934FB655D2}"/>
              </a:ext>
            </a:extLst>
          </p:cNvPr>
          <p:cNvCxnSpPr/>
          <p:nvPr/>
        </p:nvCxnSpPr>
        <p:spPr>
          <a:xfrm>
            <a:off x="1852613" y="5588000"/>
            <a:ext cx="8406828" cy="0"/>
          </a:xfrm>
          <a:prstGeom prst="line">
            <a:avLst/>
          </a:prstGeom>
          <a:ln w="76200" cmpd="thinThick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文本框 33">
            <a:extLst>
              <a:ext uri="{FF2B5EF4-FFF2-40B4-BE49-F238E27FC236}">
                <a16:creationId xmlns:a16="http://schemas.microsoft.com/office/drawing/2014/main" xmlns="" id="{B878618D-6906-4EEB-A10A-9EA3FFCFE4C4}"/>
              </a:ext>
            </a:extLst>
          </p:cNvPr>
          <p:cNvSpPr txBox="1"/>
          <p:nvPr/>
        </p:nvSpPr>
        <p:spPr>
          <a:xfrm>
            <a:off x="1779973" y="1764869"/>
            <a:ext cx="5471942" cy="304698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9600" b="1" dirty="0">
                <a:gradFill flip="none" rotWithShape="1">
                  <a:gsLst>
                    <a:gs pos="0">
                      <a:schemeClr val="accent1">
                        <a:shade val="30000"/>
                        <a:satMod val="115000"/>
                      </a:schemeClr>
                    </a:gs>
                    <a:gs pos="50000">
                      <a:schemeClr val="accent1">
                        <a:shade val="67500"/>
                        <a:satMod val="115000"/>
                      </a:schemeClr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effectLst>
                  <a:reflection blurRad="6350" stA="55000" endA="300" endPos="45500" dir="5400000" sy="-100000" algn="bl" rotWithShape="0"/>
                </a:effectLst>
                <a:cs typeface="+mn-ea"/>
                <a:sym typeface="+mn-lt"/>
              </a:rPr>
              <a:t>演讲完毕</a:t>
            </a:r>
            <a:endParaRPr lang="en-US" altLang="zh-CN" sz="9600" b="1" dirty="0">
              <a:gradFill flip="none" rotWithShape="1"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effectLst>
                <a:reflection blurRad="6350" stA="55000" endA="300" endPos="45500" dir="5400000" sy="-100000" algn="bl" rotWithShape="0"/>
              </a:effectLst>
              <a:cs typeface="+mn-ea"/>
              <a:sym typeface="+mn-lt"/>
            </a:endParaRPr>
          </a:p>
          <a:p>
            <a:pPr algn="ctr"/>
            <a:r>
              <a:rPr lang="zh-CN" altLang="en-US" sz="9600" b="1" dirty="0">
                <a:gradFill flip="none" rotWithShape="1">
                  <a:gsLst>
                    <a:gs pos="0">
                      <a:schemeClr val="accent1">
                        <a:shade val="30000"/>
                        <a:satMod val="115000"/>
                      </a:schemeClr>
                    </a:gs>
                    <a:gs pos="50000">
                      <a:schemeClr val="accent1">
                        <a:shade val="67500"/>
                        <a:satMod val="115000"/>
                      </a:schemeClr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effectLst>
                  <a:reflection blurRad="6350" stA="55000" endA="300" endPos="45500" dir="5400000" sy="-100000" algn="bl" rotWithShape="0"/>
                </a:effectLst>
                <a:cs typeface="+mn-ea"/>
                <a:sym typeface="+mn-lt"/>
              </a:rPr>
              <a:t>感谢观看</a:t>
            </a:r>
          </a:p>
        </p:txBody>
      </p:sp>
    </p:spTree>
    <p:extLst>
      <p:ext uri="{BB962C8B-B14F-4D97-AF65-F5344CB8AC3E}">
        <p14:creationId xmlns:p14="http://schemas.microsoft.com/office/powerpoint/2010/main" val="1050911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000"/>
    </mc:Choice>
    <mc:Fallback xmlns="">
      <p:transition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8" grpId="0" animBg="1"/>
      <p:bldP spid="3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8558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B0725BE5-1956-4C49-A021-C251067AE8E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09600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265FD4D1-B9F1-4276-AEDD-B689B885A7A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05041"/>
            <a:ext cx="12192000" cy="652959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7551224E-F181-4B20-BEC4-16A677A13C6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8" y="0"/>
            <a:ext cx="12192000" cy="957500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B418CF24-FECD-4CBF-AF2E-F0437F4796A9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6000"/>
            <a:ext cx="12192000" cy="658120"/>
          </a:xfrm>
          <a:prstGeom prst="rect">
            <a:avLst/>
          </a:prstGeom>
        </p:spPr>
      </p:pic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758E46D2-BC20-4C9F-9EAF-616161B3E705}"/>
              </a:ext>
            </a:extLst>
          </p:cNvPr>
          <p:cNvGrpSpPr/>
          <p:nvPr/>
        </p:nvGrpSpPr>
        <p:grpSpPr>
          <a:xfrm>
            <a:off x="362073" y="2117911"/>
            <a:ext cx="861774" cy="2622176"/>
            <a:chOff x="-120527" y="2117912"/>
            <a:chExt cx="861774" cy="2622176"/>
          </a:xfrm>
        </p:grpSpPr>
        <p:sp>
          <p:nvSpPr>
            <p:cNvPr id="4" name="矩形 3">
              <a:extLst>
                <a:ext uri="{FF2B5EF4-FFF2-40B4-BE49-F238E27FC236}">
                  <a16:creationId xmlns:a16="http://schemas.microsoft.com/office/drawing/2014/main" xmlns="" id="{EB376C07-1E91-4F5B-8512-6563D984E76B}"/>
                </a:ext>
              </a:extLst>
            </p:cNvPr>
            <p:cNvSpPr/>
            <p:nvPr/>
          </p:nvSpPr>
          <p:spPr>
            <a:xfrm>
              <a:off x="0" y="2117912"/>
              <a:ext cx="658906" cy="262217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xmlns="" id="{44A99563-3A1E-4CA2-BD47-57CEB8E770F6}"/>
                </a:ext>
              </a:extLst>
            </p:cNvPr>
            <p:cNvSpPr txBox="1"/>
            <p:nvPr/>
          </p:nvSpPr>
          <p:spPr>
            <a:xfrm>
              <a:off x="-120527" y="2250976"/>
              <a:ext cx="861774" cy="235604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lang="zh-CN" altLang="en-US" sz="4400" b="1" dirty="0">
                  <a:solidFill>
                    <a:schemeClr val="bg1"/>
                  </a:solidFill>
                  <a:cs typeface="+mn-ea"/>
                  <a:sym typeface="+mn-lt"/>
                </a:rPr>
                <a:t>手术护理</a:t>
              </a: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ECEFD674-41EB-4771-8A4F-76362BD0F9F4}"/>
              </a:ext>
            </a:extLst>
          </p:cNvPr>
          <p:cNvGrpSpPr/>
          <p:nvPr/>
        </p:nvGrpSpPr>
        <p:grpSpPr>
          <a:xfrm>
            <a:off x="1955051" y="1976715"/>
            <a:ext cx="4534649" cy="2763458"/>
            <a:chOff x="1472451" y="1976716"/>
            <a:chExt cx="4534649" cy="2763458"/>
          </a:xfrm>
        </p:grpSpPr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xmlns="" id="{DB6EBB73-B8A6-4508-884C-9089EE4219C1}"/>
                </a:ext>
              </a:extLst>
            </p:cNvPr>
            <p:cNvSpPr txBox="1"/>
            <p:nvPr/>
          </p:nvSpPr>
          <p:spPr>
            <a:xfrm>
              <a:off x="1472451" y="3853969"/>
              <a:ext cx="4534649" cy="8862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lnSpc>
                  <a:spcPct val="200000"/>
                </a:lnSpc>
                <a:defRPr/>
              </a:pPr>
              <a:r>
                <a:rPr kumimoji="0" lang="en-US" altLang="zh-CN" sz="14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cs typeface="+mn-ea"/>
                  <a:sym typeface="+mn-lt"/>
                </a:rPr>
                <a:t>Four short words sum up what has lifted most successful individuals above the crowd a little bit m</a:t>
              </a:r>
              <a:r>
                <a:rPr lang="en-US" altLang="zh-CN" sz="1400" dirty="0">
                  <a:cs typeface="+mn-ea"/>
                  <a:sym typeface="+mn-lt"/>
                </a:rPr>
                <a:t> short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16" name="组合 15">
              <a:extLst>
                <a:ext uri="{FF2B5EF4-FFF2-40B4-BE49-F238E27FC236}">
                  <a16:creationId xmlns:a16="http://schemas.microsoft.com/office/drawing/2014/main" xmlns="" id="{36909EFA-7D98-4414-9747-2965F44907B1}"/>
                </a:ext>
              </a:extLst>
            </p:cNvPr>
            <p:cNvGrpSpPr/>
            <p:nvPr/>
          </p:nvGrpSpPr>
          <p:grpSpPr>
            <a:xfrm>
              <a:off x="1472451" y="1976716"/>
              <a:ext cx="4342940" cy="1877253"/>
              <a:chOff x="1472451" y="1976716"/>
              <a:chExt cx="4342940" cy="1877253"/>
            </a:xfrm>
          </p:grpSpPr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xmlns="" id="{6F2AD4A0-E4F8-41EA-9D4C-B6B2F8E1F1AC}"/>
                  </a:ext>
                </a:extLst>
              </p:cNvPr>
              <p:cNvSpPr txBox="1"/>
              <p:nvPr/>
            </p:nvSpPr>
            <p:spPr>
              <a:xfrm>
                <a:off x="1472452" y="1976716"/>
                <a:ext cx="4342939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4800" b="1" dirty="0">
                    <a:solidFill>
                      <a:schemeClr val="accent1"/>
                    </a:solidFill>
                    <a:cs typeface="+mn-ea"/>
                    <a:sym typeface="+mn-lt"/>
                  </a:rPr>
                  <a:t>PART  ONE</a:t>
                </a:r>
                <a:endParaRPr lang="zh-CN" altLang="en-US" sz="4800" b="1" dirty="0">
                  <a:solidFill>
                    <a:schemeClr val="accent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xmlns="" id="{BAD1E1AE-0CAF-4EAE-8E48-F15CAFB33880}"/>
                  </a:ext>
                </a:extLst>
              </p:cNvPr>
              <p:cNvSpPr txBox="1"/>
              <p:nvPr/>
            </p:nvSpPr>
            <p:spPr>
              <a:xfrm>
                <a:off x="1472451" y="2899432"/>
                <a:ext cx="4342939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5400" b="1" dirty="0">
                    <a:cs typeface="+mn-ea"/>
                    <a:sym typeface="+mn-lt"/>
                  </a:rPr>
                  <a:t>临床表现</a:t>
                </a:r>
              </a:p>
            </p:txBody>
          </p:sp>
          <p:cxnSp>
            <p:nvCxnSpPr>
              <p:cNvPr id="12" name="直接连接符 11">
                <a:extLst>
                  <a:ext uri="{FF2B5EF4-FFF2-40B4-BE49-F238E27FC236}">
                    <a16:creationId xmlns:a16="http://schemas.microsoft.com/office/drawing/2014/main" xmlns="" id="{9656D800-0995-4ED6-90FF-0DA53070AD5F}"/>
                  </a:ext>
                </a:extLst>
              </p:cNvPr>
              <p:cNvCxnSpPr/>
              <p:nvPr/>
            </p:nvCxnSpPr>
            <p:spPr>
              <a:xfrm>
                <a:off x="1667436" y="3853969"/>
                <a:ext cx="914400" cy="0"/>
              </a:xfrm>
              <a:prstGeom prst="line">
                <a:avLst/>
              </a:prstGeom>
              <a:ln w="412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22AAB1FC-695D-4F9A-9FB9-C123A6F13270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3550" y="2133678"/>
            <a:ext cx="4862888" cy="2622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81292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fallOve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xmlns="" id="{EC6BB38E-9EEF-4136-97CB-488DACB1711E}"/>
              </a:ext>
            </a:extLst>
          </p:cNvPr>
          <p:cNvSpPr>
            <a:spLocks noGrp="1"/>
          </p:cNvSpPr>
          <p:nvPr/>
        </p:nvSpPr>
        <p:spPr>
          <a:xfrm>
            <a:off x="5530851" y="2262141"/>
            <a:ext cx="5760061" cy="3338559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txBody>
          <a:bodyPr vert="horz" wrap="square" anchor="t"/>
          <a:lstStyle>
            <a:lvl1pPr marL="342900" lvl="0" indent="-3429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spcBef>
                <a:spcPts val="0"/>
              </a:spcBef>
              <a:buClr>
                <a:srgbClr val="4F81BD"/>
              </a:buClr>
              <a:buFont typeface="Wingdings" panose="05000000000000000000" pitchFamily="2" charset="2"/>
              <a:buChar char="Ø"/>
            </a:pPr>
            <a:r>
              <a:rPr lang="zh-TW" altLang="en-US" sz="2000" dirty="0">
                <a:solidFill>
                  <a:schemeClr val="tx1"/>
                </a:solidFill>
                <a:cs typeface="+mn-ea"/>
                <a:sym typeface="+mn-lt"/>
              </a:rPr>
              <a:t>女性生殖器官最常见的良性肿瘤</a:t>
            </a:r>
          </a:p>
          <a:p>
            <a:pPr>
              <a:lnSpc>
                <a:spcPct val="150000"/>
              </a:lnSpc>
              <a:spcBef>
                <a:spcPts val="0"/>
              </a:spcBef>
              <a:buClr>
                <a:srgbClr val="4F81BD"/>
              </a:buClr>
              <a:buFont typeface="Wingdings" panose="05000000000000000000" pitchFamily="2" charset="2"/>
              <a:buChar char="Ø"/>
            </a:pPr>
            <a:r>
              <a:rPr lang="zh-TW" altLang="en-US" sz="2000" dirty="0">
                <a:solidFill>
                  <a:schemeClr val="tx1"/>
                </a:solidFill>
                <a:cs typeface="+mn-ea"/>
                <a:sym typeface="+mn-lt"/>
              </a:rPr>
              <a:t>多见于育龄妇女：</a:t>
            </a:r>
            <a:r>
              <a:rPr lang="en-US" altLang="zh-TW" sz="2000" dirty="0">
                <a:solidFill>
                  <a:schemeClr val="tx1"/>
                </a:solidFill>
                <a:cs typeface="+mn-ea"/>
                <a:sym typeface="+mn-lt"/>
              </a:rPr>
              <a:t>30</a:t>
            </a:r>
            <a:r>
              <a:rPr lang="zh-TW" altLang="en-US" sz="2000" dirty="0">
                <a:solidFill>
                  <a:schemeClr val="tx1"/>
                </a:solidFill>
                <a:cs typeface="+mn-ea"/>
                <a:sym typeface="+mn-lt"/>
              </a:rPr>
              <a:t>～</a:t>
            </a:r>
            <a:r>
              <a:rPr lang="en-US" altLang="zh-TW" sz="2000" dirty="0">
                <a:solidFill>
                  <a:schemeClr val="tx1"/>
                </a:solidFill>
                <a:cs typeface="+mn-ea"/>
                <a:sym typeface="+mn-lt"/>
              </a:rPr>
              <a:t>50</a:t>
            </a:r>
            <a:r>
              <a:rPr lang="zh-TW" altLang="en-US" sz="2000" dirty="0">
                <a:solidFill>
                  <a:schemeClr val="tx1"/>
                </a:solidFill>
                <a:cs typeface="+mn-ea"/>
                <a:sym typeface="+mn-lt"/>
              </a:rPr>
              <a:t>岁</a:t>
            </a:r>
          </a:p>
          <a:p>
            <a:pPr>
              <a:lnSpc>
                <a:spcPct val="150000"/>
              </a:lnSpc>
              <a:spcBef>
                <a:spcPts val="0"/>
              </a:spcBef>
              <a:buClr>
                <a:srgbClr val="4F81BD"/>
              </a:buClr>
              <a:buFont typeface="Wingdings" panose="05000000000000000000" pitchFamily="2" charset="2"/>
              <a:buChar char="Ø"/>
            </a:pPr>
            <a:r>
              <a:rPr lang="zh-TW" altLang="en-US" sz="2000" dirty="0">
                <a:solidFill>
                  <a:schemeClr val="tx1"/>
                </a:solidFill>
                <a:cs typeface="+mn-ea"/>
                <a:sym typeface="+mn-lt"/>
              </a:rPr>
              <a:t>由子宫平滑肌组织增生而形成</a:t>
            </a:r>
          </a:p>
          <a:p>
            <a:pPr>
              <a:lnSpc>
                <a:spcPct val="150000"/>
              </a:lnSpc>
              <a:spcBef>
                <a:spcPts val="0"/>
              </a:spcBef>
              <a:buClr>
                <a:srgbClr val="4F81BD"/>
              </a:buClr>
              <a:buFont typeface="Wingdings" panose="05000000000000000000" pitchFamily="2" charset="2"/>
              <a:buChar char="Ø"/>
            </a:pPr>
            <a:r>
              <a:rPr lang="zh-TW" altLang="en-US" sz="2000" dirty="0">
                <a:cs typeface="+mn-ea"/>
                <a:sym typeface="+mn-lt"/>
              </a:rPr>
              <a:t>病因：可能与体内雌激素水平过高或长期刺激有关</a:t>
            </a:r>
            <a:r>
              <a:rPr lang="zh-CN" altLang="en-US" sz="2000" dirty="0">
                <a:cs typeface="+mn-ea"/>
                <a:sym typeface="+mn-lt"/>
              </a:rPr>
              <a:t>。分类：按肌瘤生长部位分为子宫体部肌瘤和子宫颈部肌瘤。按肌瘤和子宫肌层关系分为浆膜下肌瘤、肌壁间肌瘤和粘膜下肌瘤。</a:t>
            </a:r>
            <a:endParaRPr lang="zh-TW" altLang="en-US" sz="200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8FCCA1CD-6252-4FDF-8396-6B221E3C5E14}"/>
              </a:ext>
            </a:extLst>
          </p:cNvPr>
          <p:cNvSpPr txBox="1"/>
          <p:nvPr/>
        </p:nvSpPr>
        <p:spPr>
          <a:xfrm>
            <a:off x="5433060" y="265609"/>
            <a:ext cx="131318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>
                <a:solidFill>
                  <a:schemeClr val="bg1"/>
                </a:solidFill>
                <a:cs typeface="+mn-ea"/>
                <a:sym typeface="+mn-lt"/>
              </a:rPr>
              <a:t>概述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9DEE485A-4B5E-492D-9011-216AEF4DA50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920" y="2262141"/>
            <a:ext cx="5003931" cy="3338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8074756"/>
      </p:ext>
    </p:extLst>
  </p:cSld>
  <p:clrMapOvr>
    <a:masterClrMapping/>
  </p:clrMapOvr>
  <p:transition spd="slow" advTm="3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F4974D73-16FA-4348-BF0A-1970EE854A1B}"/>
              </a:ext>
            </a:extLst>
          </p:cNvPr>
          <p:cNvGrpSpPr/>
          <p:nvPr/>
        </p:nvGrpSpPr>
        <p:grpSpPr>
          <a:xfrm>
            <a:off x="1178608" y="1642076"/>
            <a:ext cx="3765264" cy="4752528"/>
            <a:chOff x="1180195" y="1484784"/>
            <a:chExt cx="3765264" cy="4752528"/>
          </a:xfrm>
        </p:grpSpPr>
        <p:sp>
          <p:nvSpPr>
            <p:cNvPr id="3" name="矩形 2">
              <a:extLst>
                <a:ext uri="{FF2B5EF4-FFF2-40B4-BE49-F238E27FC236}">
                  <a16:creationId xmlns:a16="http://schemas.microsoft.com/office/drawing/2014/main" xmlns="" id="{13C307CA-87A3-4DA5-97A3-7964FD1D7FAF}"/>
                </a:ext>
              </a:extLst>
            </p:cNvPr>
            <p:cNvSpPr/>
            <p:nvPr/>
          </p:nvSpPr>
          <p:spPr>
            <a:xfrm>
              <a:off x="1180195" y="1484784"/>
              <a:ext cx="3765264" cy="4752528"/>
            </a:xfrm>
            <a:prstGeom prst="rect">
              <a:avLst/>
            </a:prstGeom>
            <a:gradFill flip="none" rotWithShape="1">
              <a:gsLst>
                <a:gs pos="64000">
                  <a:srgbClr val="ECECEC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 w="19050">
              <a:noFill/>
            </a:ln>
            <a:effectLst>
              <a:outerShdw blurRad="1270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矩形 3">
              <a:extLst>
                <a:ext uri="{FF2B5EF4-FFF2-40B4-BE49-F238E27FC236}">
                  <a16:creationId xmlns:a16="http://schemas.microsoft.com/office/drawing/2014/main" xmlns="" id="{805E4EAC-D023-4AC8-9F10-EC560E5E1E31}"/>
                </a:ext>
              </a:extLst>
            </p:cNvPr>
            <p:cNvSpPr/>
            <p:nvPr/>
          </p:nvSpPr>
          <p:spPr>
            <a:xfrm>
              <a:off x="1370639" y="1628800"/>
              <a:ext cx="3384376" cy="4456563"/>
            </a:xfrm>
            <a:prstGeom prst="rect">
              <a:avLst/>
            </a:pr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</p:grpSp>
      <p:sp>
        <p:nvSpPr>
          <p:cNvPr id="5" name="Freeform 12">
            <a:extLst>
              <a:ext uri="{FF2B5EF4-FFF2-40B4-BE49-F238E27FC236}">
                <a16:creationId xmlns:a16="http://schemas.microsoft.com/office/drawing/2014/main" xmlns="" id="{0D566AC2-E033-4A38-BE97-FDCAC753A0C4}"/>
              </a:ext>
            </a:extLst>
          </p:cNvPr>
          <p:cNvSpPr/>
          <p:nvPr/>
        </p:nvSpPr>
        <p:spPr bwMode="auto">
          <a:xfrm>
            <a:off x="5831681" y="2174210"/>
            <a:ext cx="528638" cy="530225"/>
          </a:xfrm>
          <a:custGeom>
            <a:avLst/>
            <a:gdLst>
              <a:gd name="T0" fmla="*/ 0 w 1446"/>
              <a:gd name="T1" fmla="*/ 0 h 1446"/>
              <a:gd name="T2" fmla="*/ 1446 w 1446"/>
              <a:gd name="T3" fmla="*/ 0 h 1446"/>
              <a:gd name="T4" fmla="*/ 1446 w 1446"/>
              <a:gd name="T5" fmla="*/ 458 h 1446"/>
              <a:gd name="T6" fmla="*/ 438 w 1446"/>
              <a:gd name="T7" fmla="*/ 458 h 1446"/>
              <a:gd name="T8" fmla="*/ 438 w 1446"/>
              <a:gd name="T9" fmla="*/ 1446 h 1446"/>
              <a:gd name="T10" fmla="*/ 0 w 1446"/>
              <a:gd name="T11" fmla="*/ 1446 h 1446"/>
              <a:gd name="T12" fmla="*/ 0 w 1446"/>
              <a:gd name="T13" fmla="*/ 0 h 1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46" h="1446">
                <a:moveTo>
                  <a:pt x="0" y="0"/>
                </a:moveTo>
                <a:lnTo>
                  <a:pt x="1446" y="0"/>
                </a:lnTo>
                <a:lnTo>
                  <a:pt x="1446" y="458"/>
                </a:lnTo>
                <a:lnTo>
                  <a:pt x="438" y="458"/>
                </a:lnTo>
                <a:lnTo>
                  <a:pt x="438" y="1446"/>
                </a:lnTo>
                <a:lnTo>
                  <a:pt x="0" y="1446"/>
                </a:lnTo>
                <a:lnTo>
                  <a:pt x="0" y="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" name="Freeform 12">
            <a:extLst>
              <a:ext uri="{FF2B5EF4-FFF2-40B4-BE49-F238E27FC236}">
                <a16:creationId xmlns:a16="http://schemas.microsoft.com/office/drawing/2014/main" xmlns="" id="{6E69D924-EF76-4315-914B-7BF69761FCF7}"/>
              </a:ext>
            </a:extLst>
          </p:cNvPr>
          <p:cNvSpPr/>
          <p:nvPr/>
        </p:nvSpPr>
        <p:spPr bwMode="auto">
          <a:xfrm flipH="1" flipV="1">
            <a:off x="10524521" y="5828669"/>
            <a:ext cx="528638" cy="530225"/>
          </a:xfrm>
          <a:custGeom>
            <a:avLst/>
            <a:gdLst>
              <a:gd name="T0" fmla="*/ 0 w 1446"/>
              <a:gd name="T1" fmla="*/ 0 h 1446"/>
              <a:gd name="T2" fmla="*/ 1446 w 1446"/>
              <a:gd name="T3" fmla="*/ 0 h 1446"/>
              <a:gd name="T4" fmla="*/ 1446 w 1446"/>
              <a:gd name="T5" fmla="*/ 458 h 1446"/>
              <a:gd name="T6" fmla="*/ 438 w 1446"/>
              <a:gd name="T7" fmla="*/ 458 h 1446"/>
              <a:gd name="T8" fmla="*/ 438 w 1446"/>
              <a:gd name="T9" fmla="*/ 1446 h 1446"/>
              <a:gd name="T10" fmla="*/ 0 w 1446"/>
              <a:gd name="T11" fmla="*/ 1446 h 1446"/>
              <a:gd name="T12" fmla="*/ 0 w 1446"/>
              <a:gd name="T13" fmla="*/ 0 h 1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46" h="1446">
                <a:moveTo>
                  <a:pt x="0" y="0"/>
                </a:moveTo>
                <a:lnTo>
                  <a:pt x="1446" y="0"/>
                </a:lnTo>
                <a:lnTo>
                  <a:pt x="1446" y="458"/>
                </a:lnTo>
                <a:lnTo>
                  <a:pt x="438" y="458"/>
                </a:lnTo>
                <a:lnTo>
                  <a:pt x="438" y="1446"/>
                </a:lnTo>
                <a:lnTo>
                  <a:pt x="0" y="1446"/>
                </a:lnTo>
                <a:lnTo>
                  <a:pt x="0" y="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xmlns="" id="{53D019EF-F36A-4EE9-BBC8-2CA183BCC0BC}"/>
              </a:ext>
            </a:extLst>
          </p:cNvPr>
          <p:cNvSpPr>
            <a:spLocks noGrp="1"/>
          </p:cNvSpPr>
          <p:nvPr/>
        </p:nvSpPr>
        <p:spPr>
          <a:xfrm>
            <a:off x="6096000" y="2711454"/>
            <a:ext cx="4890135" cy="353822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/>
          <a:lstStyle>
            <a:lvl1pPr marL="342900" lvl="0" indent="-3429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spcBef>
                <a:spcPts val="0"/>
              </a:spcBef>
              <a:buNone/>
            </a:pPr>
            <a:r>
              <a:rPr lang="zh-TW" altLang="en-US" sz="2000" dirty="0">
                <a:solidFill>
                  <a:schemeClr val="tx1"/>
                </a:solidFill>
                <a:cs typeface="+mn-ea"/>
                <a:sym typeface="+mn-lt"/>
              </a:rPr>
              <a:t>症状</a:t>
            </a:r>
          </a:p>
          <a:p>
            <a:pPr>
              <a:lnSpc>
                <a:spcPct val="150000"/>
              </a:lnSpc>
              <a:spcBef>
                <a:spcPts val="0"/>
              </a:spcBef>
              <a:buClr>
                <a:srgbClr val="4F81BD"/>
              </a:buClr>
              <a:buFont typeface="Wingdings" panose="05000000000000000000" pitchFamily="2" charset="2"/>
              <a:buChar char="n"/>
            </a:pPr>
            <a:r>
              <a:rPr lang="en-US" altLang="zh-TW" sz="2000" dirty="0">
                <a:solidFill>
                  <a:schemeClr val="tx1"/>
                </a:solidFill>
                <a:cs typeface="+mn-ea"/>
                <a:sym typeface="+mn-lt"/>
              </a:rPr>
              <a:t>1</a:t>
            </a:r>
            <a:r>
              <a:rPr lang="zh-TW" altLang="en-US" sz="2000" dirty="0">
                <a:solidFill>
                  <a:schemeClr val="tx1"/>
                </a:solidFill>
                <a:cs typeface="+mn-ea"/>
                <a:sym typeface="+mn-lt"/>
              </a:rPr>
              <a:t>、月经改变</a:t>
            </a:r>
          </a:p>
          <a:p>
            <a:pPr>
              <a:lnSpc>
                <a:spcPct val="150000"/>
              </a:lnSpc>
              <a:spcBef>
                <a:spcPts val="0"/>
              </a:spcBef>
              <a:buClr>
                <a:srgbClr val="4F81BD"/>
              </a:buClr>
              <a:buFont typeface="Wingdings" panose="05000000000000000000" pitchFamily="2" charset="2"/>
              <a:buChar char="n"/>
            </a:pPr>
            <a:r>
              <a:rPr lang="en-US" altLang="zh-TW" sz="2000" dirty="0">
                <a:solidFill>
                  <a:schemeClr val="tx1"/>
                </a:solidFill>
                <a:cs typeface="+mn-ea"/>
                <a:sym typeface="+mn-lt"/>
              </a:rPr>
              <a:t>2</a:t>
            </a:r>
            <a:r>
              <a:rPr lang="zh-TW" altLang="en-US" sz="2000" dirty="0">
                <a:solidFill>
                  <a:schemeClr val="tx1"/>
                </a:solidFill>
                <a:cs typeface="+mn-ea"/>
                <a:sym typeface="+mn-lt"/>
              </a:rPr>
              <a:t>、白带增多</a:t>
            </a:r>
          </a:p>
          <a:p>
            <a:pPr>
              <a:lnSpc>
                <a:spcPct val="150000"/>
              </a:lnSpc>
              <a:spcBef>
                <a:spcPts val="0"/>
              </a:spcBef>
              <a:buClr>
                <a:srgbClr val="4F81BD"/>
              </a:buClr>
              <a:buFont typeface="Wingdings" panose="05000000000000000000" pitchFamily="2" charset="2"/>
              <a:buChar char="n"/>
            </a:pPr>
            <a:r>
              <a:rPr lang="en-US" altLang="zh-TW" sz="2000" dirty="0">
                <a:solidFill>
                  <a:schemeClr val="tx1"/>
                </a:solidFill>
                <a:cs typeface="+mn-ea"/>
                <a:sym typeface="+mn-lt"/>
              </a:rPr>
              <a:t>3</a:t>
            </a:r>
            <a:r>
              <a:rPr lang="zh-TW" altLang="en-US" sz="2000" dirty="0">
                <a:solidFill>
                  <a:schemeClr val="tx1"/>
                </a:solidFill>
                <a:cs typeface="+mn-ea"/>
                <a:sym typeface="+mn-lt"/>
              </a:rPr>
              <a:t>、腹部肿块</a:t>
            </a:r>
          </a:p>
          <a:p>
            <a:pPr>
              <a:lnSpc>
                <a:spcPct val="150000"/>
              </a:lnSpc>
              <a:spcBef>
                <a:spcPts val="0"/>
              </a:spcBef>
              <a:buClr>
                <a:srgbClr val="4F81BD"/>
              </a:buClr>
              <a:buFont typeface="Wingdings" panose="05000000000000000000" pitchFamily="2" charset="2"/>
              <a:buChar char="n"/>
            </a:pPr>
            <a:r>
              <a:rPr lang="en-US" altLang="zh-TW" sz="2000" dirty="0">
                <a:solidFill>
                  <a:schemeClr val="tx1"/>
                </a:solidFill>
                <a:cs typeface="+mn-ea"/>
                <a:sym typeface="+mn-lt"/>
              </a:rPr>
              <a:t>4</a:t>
            </a:r>
            <a:r>
              <a:rPr lang="zh-TW" altLang="en-US" sz="2000" dirty="0">
                <a:solidFill>
                  <a:schemeClr val="tx1"/>
                </a:solidFill>
                <a:cs typeface="+mn-ea"/>
                <a:sym typeface="+mn-lt"/>
              </a:rPr>
              <a:t>、不孕</a:t>
            </a:r>
          </a:p>
          <a:p>
            <a:pPr>
              <a:lnSpc>
                <a:spcPct val="150000"/>
              </a:lnSpc>
              <a:spcBef>
                <a:spcPts val="0"/>
              </a:spcBef>
              <a:buClr>
                <a:srgbClr val="4F81BD"/>
              </a:buClr>
              <a:buFont typeface="Wingdings" panose="05000000000000000000" pitchFamily="2" charset="2"/>
              <a:buChar char="n"/>
            </a:pPr>
            <a:r>
              <a:rPr lang="en-US" altLang="zh-TW" sz="2000" dirty="0">
                <a:solidFill>
                  <a:schemeClr val="tx1"/>
                </a:solidFill>
                <a:cs typeface="+mn-ea"/>
                <a:sym typeface="+mn-lt"/>
              </a:rPr>
              <a:t>5</a:t>
            </a:r>
            <a:r>
              <a:rPr lang="zh-TW" altLang="en-US" sz="2000" dirty="0">
                <a:solidFill>
                  <a:schemeClr val="tx1"/>
                </a:solidFill>
                <a:cs typeface="+mn-ea"/>
                <a:sym typeface="+mn-lt"/>
              </a:rPr>
              <a:t>、腹痛、腰酸、下腹坠胀、压迫症状</a:t>
            </a:r>
          </a:p>
          <a:p>
            <a:pPr>
              <a:lnSpc>
                <a:spcPct val="150000"/>
              </a:lnSpc>
              <a:spcBef>
                <a:spcPts val="0"/>
              </a:spcBef>
              <a:buClr>
                <a:srgbClr val="4F81BD"/>
              </a:buClr>
              <a:buFont typeface="Wingdings" panose="05000000000000000000" pitchFamily="2" charset="2"/>
              <a:buChar char="n"/>
            </a:pPr>
            <a:r>
              <a:rPr lang="en-US" altLang="zh-TW" sz="2000" dirty="0">
                <a:solidFill>
                  <a:schemeClr val="tx1"/>
                </a:solidFill>
                <a:cs typeface="+mn-ea"/>
                <a:sym typeface="+mn-lt"/>
              </a:rPr>
              <a:t>6</a:t>
            </a:r>
            <a:r>
              <a:rPr lang="zh-TW" altLang="en-US" sz="2000" dirty="0">
                <a:solidFill>
                  <a:schemeClr val="tx1"/>
                </a:solidFill>
                <a:cs typeface="+mn-ea"/>
                <a:sym typeface="+mn-lt"/>
              </a:rPr>
              <a:t>、继发性贫血</a:t>
            </a:r>
          </a:p>
          <a:p>
            <a:pPr eaLnBrk="1" hangingPunct="1">
              <a:lnSpc>
                <a:spcPct val="150000"/>
              </a:lnSpc>
              <a:spcBef>
                <a:spcPts val="0"/>
              </a:spcBef>
            </a:pPr>
            <a:endParaRPr lang="zh-TW" altLang="en-US" sz="200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83407230-D7FF-4753-8A89-36BB90EF93E0}"/>
              </a:ext>
            </a:extLst>
          </p:cNvPr>
          <p:cNvSpPr txBox="1"/>
          <p:nvPr/>
        </p:nvSpPr>
        <p:spPr>
          <a:xfrm>
            <a:off x="4868803" y="285750"/>
            <a:ext cx="24416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4400" b="1">
                <a:solidFill>
                  <a:schemeClr val="bg1"/>
                </a:solidFill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临床表现</a:t>
            </a:r>
          </a:p>
        </p:txBody>
      </p:sp>
    </p:spTree>
    <p:extLst>
      <p:ext uri="{BB962C8B-B14F-4D97-AF65-F5344CB8AC3E}">
        <p14:creationId xmlns:p14="http://schemas.microsoft.com/office/powerpoint/2010/main" val="235642457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drape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1.11111E-6 L 0.3668 0.15278 " pathEditMode="relative" rAng="0" ptsTypes="AA">
                                      <p:cBhvr>
                                        <p:cTn id="18" dur="500" spd="-999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333" y="7639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7.40741E-7 L -0.39493 -0.11018 " pathEditMode="relative" rAng="0" ptsTypes="AA">
                                      <p:cBhvr>
                                        <p:cTn id="22" dur="500" spd="-999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753" y="-55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6" grpId="1" animBg="1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B0725BE5-1956-4C49-A021-C251067AE8E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09600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265FD4D1-B9F1-4276-AEDD-B689B885A7A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05041"/>
            <a:ext cx="12192000" cy="652959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7551224E-F181-4B20-BEC4-16A677A13C6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8" y="0"/>
            <a:ext cx="12192000" cy="957500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B418CF24-FECD-4CBF-AF2E-F0437F4796A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6000"/>
            <a:ext cx="12192000" cy="658120"/>
          </a:xfrm>
          <a:prstGeom prst="rect">
            <a:avLst/>
          </a:prstGeom>
        </p:spPr>
      </p:pic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758E46D2-BC20-4C9F-9EAF-616161B3E705}"/>
              </a:ext>
            </a:extLst>
          </p:cNvPr>
          <p:cNvGrpSpPr/>
          <p:nvPr/>
        </p:nvGrpSpPr>
        <p:grpSpPr>
          <a:xfrm>
            <a:off x="362073" y="2117911"/>
            <a:ext cx="861774" cy="2622176"/>
            <a:chOff x="-120527" y="2117912"/>
            <a:chExt cx="861774" cy="2622176"/>
          </a:xfrm>
        </p:grpSpPr>
        <p:sp>
          <p:nvSpPr>
            <p:cNvPr id="4" name="矩形 3">
              <a:extLst>
                <a:ext uri="{FF2B5EF4-FFF2-40B4-BE49-F238E27FC236}">
                  <a16:creationId xmlns:a16="http://schemas.microsoft.com/office/drawing/2014/main" xmlns="" id="{EB376C07-1E91-4F5B-8512-6563D984E76B}"/>
                </a:ext>
              </a:extLst>
            </p:cNvPr>
            <p:cNvSpPr/>
            <p:nvPr/>
          </p:nvSpPr>
          <p:spPr>
            <a:xfrm>
              <a:off x="0" y="2117912"/>
              <a:ext cx="658906" cy="262217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xmlns="" id="{44A99563-3A1E-4CA2-BD47-57CEB8E770F6}"/>
                </a:ext>
              </a:extLst>
            </p:cNvPr>
            <p:cNvSpPr txBox="1"/>
            <p:nvPr/>
          </p:nvSpPr>
          <p:spPr>
            <a:xfrm>
              <a:off x="-120527" y="2250976"/>
              <a:ext cx="861774" cy="235604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lang="zh-CN" altLang="en-US" sz="4400" b="1" dirty="0">
                  <a:solidFill>
                    <a:schemeClr val="bg1"/>
                  </a:solidFill>
                  <a:cs typeface="+mn-ea"/>
                  <a:sym typeface="+mn-lt"/>
                </a:rPr>
                <a:t>手术护理</a:t>
              </a: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ECEFD674-41EB-4771-8A4F-76362BD0F9F4}"/>
              </a:ext>
            </a:extLst>
          </p:cNvPr>
          <p:cNvGrpSpPr/>
          <p:nvPr/>
        </p:nvGrpSpPr>
        <p:grpSpPr>
          <a:xfrm>
            <a:off x="1955051" y="1976715"/>
            <a:ext cx="4534649" cy="2763458"/>
            <a:chOff x="1472451" y="1976716"/>
            <a:chExt cx="4534649" cy="2763458"/>
          </a:xfrm>
        </p:grpSpPr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xmlns="" id="{DB6EBB73-B8A6-4508-884C-9089EE4219C1}"/>
                </a:ext>
              </a:extLst>
            </p:cNvPr>
            <p:cNvSpPr txBox="1"/>
            <p:nvPr/>
          </p:nvSpPr>
          <p:spPr>
            <a:xfrm>
              <a:off x="1472451" y="3853969"/>
              <a:ext cx="4534649" cy="8862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lnSpc>
                  <a:spcPct val="200000"/>
                </a:lnSpc>
                <a:defRPr/>
              </a:pPr>
              <a:r>
                <a:rPr kumimoji="0" lang="en-US" altLang="zh-CN" sz="14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cs typeface="+mn-ea"/>
                  <a:sym typeface="+mn-lt"/>
                </a:rPr>
                <a:t>Four short words sum up what has lifted most successful individuals above the crowd a little bit m</a:t>
              </a:r>
              <a:r>
                <a:rPr lang="en-US" altLang="zh-CN" sz="1400" dirty="0">
                  <a:cs typeface="+mn-ea"/>
                  <a:sym typeface="+mn-lt"/>
                </a:rPr>
                <a:t> short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16" name="组合 15">
              <a:extLst>
                <a:ext uri="{FF2B5EF4-FFF2-40B4-BE49-F238E27FC236}">
                  <a16:creationId xmlns:a16="http://schemas.microsoft.com/office/drawing/2014/main" xmlns="" id="{36909EFA-7D98-4414-9747-2965F44907B1}"/>
                </a:ext>
              </a:extLst>
            </p:cNvPr>
            <p:cNvGrpSpPr/>
            <p:nvPr/>
          </p:nvGrpSpPr>
          <p:grpSpPr>
            <a:xfrm>
              <a:off x="1472451" y="1976716"/>
              <a:ext cx="4342940" cy="1877253"/>
              <a:chOff x="1472451" y="1976716"/>
              <a:chExt cx="4342940" cy="1877253"/>
            </a:xfrm>
          </p:grpSpPr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xmlns="" id="{6F2AD4A0-E4F8-41EA-9D4C-B6B2F8E1F1AC}"/>
                  </a:ext>
                </a:extLst>
              </p:cNvPr>
              <p:cNvSpPr txBox="1"/>
              <p:nvPr/>
            </p:nvSpPr>
            <p:spPr>
              <a:xfrm>
                <a:off x="1472452" y="1976716"/>
                <a:ext cx="4342939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4800" b="1" dirty="0">
                    <a:solidFill>
                      <a:schemeClr val="accent1"/>
                    </a:solidFill>
                    <a:cs typeface="+mn-ea"/>
                    <a:sym typeface="+mn-lt"/>
                  </a:rPr>
                  <a:t>PART  TWO</a:t>
                </a:r>
                <a:endParaRPr lang="zh-CN" altLang="en-US" sz="4800" b="1" dirty="0">
                  <a:solidFill>
                    <a:schemeClr val="accent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xmlns="" id="{BAD1E1AE-0CAF-4EAE-8E48-F15CAFB33880}"/>
                  </a:ext>
                </a:extLst>
              </p:cNvPr>
              <p:cNvSpPr txBox="1"/>
              <p:nvPr/>
            </p:nvSpPr>
            <p:spPr>
              <a:xfrm>
                <a:off x="1472451" y="2899432"/>
                <a:ext cx="4342939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5400" b="1" dirty="0">
                    <a:cs typeface="+mn-ea"/>
                    <a:sym typeface="+mn-lt"/>
                  </a:rPr>
                  <a:t>术前术后护理 </a:t>
                </a:r>
              </a:p>
            </p:txBody>
          </p:sp>
          <p:cxnSp>
            <p:nvCxnSpPr>
              <p:cNvPr id="12" name="直接连接符 11">
                <a:extLst>
                  <a:ext uri="{FF2B5EF4-FFF2-40B4-BE49-F238E27FC236}">
                    <a16:creationId xmlns:a16="http://schemas.microsoft.com/office/drawing/2014/main" xmlns="" id="{9656D800-0995-4ED6-90FF-0DA53070AD5F}"/>
                  </a:ext>
                </a:extLst>
              </p:cNvPr>
              <p:cNvCxnSpPr/>
              <p:nvPr/>
            </p:nvCxnSpPr>
            <p:spPr>
              <a:xfrm>
                <a:off x="1667436" y="3853969"/>
                <a:ext cx="914400" cy="0"/>
              </a:xfrm>
              <a:prstGeom prst="line">
                <a:avLst/>
              </a:prstGeom>
              <a:ln w="412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22AAB1FC-695D-4F9A-9FB9-C123A6F1327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3550" y="2133678"/>
            <a:ext cx="4862888" cy="2622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30145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fallOve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18398752-3A84-48B8-B2FE-EE3C7940728C}"/>
              </a:ext>
            </a:extLst>
          </p:cNvPr>
          <p:cNvGrpSpPr/>
          <p:nvPr/>
        </p:nvGrpSpPr>
        <p:grpSpPr>
          <a:xfrm>
            <a:off x="441325" y="1428955"/>
            <a:ext cx="11309350" cy="5221288"/>
            <a:chOff x="434975" y="1016000"/>
            <a:chExt cx="11309350" cy="5221288"/>
          </a:xfrm>
        </p:grpSpPr>
        <p:grpSp>
          <p:nvGrpSpPr>
            <p:cNvPr id="7" name="组合 6">
              <a:extLst>
                <a:ext uri="{FF2B5EF4-FFF2-40B4-BE49-F238E27FC236}">
                  <a16:creationId xmlns:a16="http://schemas.microsoft.com/office/drawing/2014/main" xmlns="" id="{70E4D0B1-C618-492C-98F9-45417E632701}"/>
                </a:ext>
              </a:extLst>
            </p:cNvPr>
            <p:cNvGrpSpPr/>
            <p:nvPr/>
          </p:nvGrpSpPr>
          <p:grpSpPr>
            <a:xfrm>
              <a:off x="434975" y="1016000"/>
              <a:ext cx="3765550" cy="3765550"/>
              <a:chOff x="441325" y="1016000"/>
              <a:chExt cx="3765550" cy="3765550"/>
            </a:xfrm>
          </p:grpSpPr>
          <p:cxnSp>
            <p:nvCxnSpPr>
              <p:cNvPr id="5" name="直接连接符 4">
                <a:extLst>
                  <a:ext uri="{FF2B5EF4-FFF2-40B4-BE49-F238E27FC236}">
                    <a16:creationId xmlns:a16="http://schemas.microsoft.com/office/drawing/2014/main" xmlns="" id="{ECB26B47-A8F5-40F4-8645-7D1357A564C0}"/>
                  </a:ext>
                </a:extLst>
              </p:cNvPr>
              <p:cNvCxnSpPr/>
              <p:nvPr/>
            </p:nvCxnSpPr>
            <p:spPr>
              <a:xfrm>
                <a:off x="857250" y="1016000"/>
                <a:ext cx="0" cy="376555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直接连接符 5">
                <a:extLst>
                  <a:ext uri="{FF2B5EF4-FFF2-40B4-BE49-F238E27FC236}">
                    <a16:creationId xmlns:a16="http://schemas.microsoft.com/office/drawing/2014/main" xmlns="" id="{04660280-1A34-43BE-9055-EDA1C66F5D43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>
                <a:off x="2324100" y="-413702"/>
                <a:ext cx="0" cy="376555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" name="组合 7">
              <a:extLst>
                <a:ext uri="{FF2B5EF4-FFF2-40B4-BE49-F238E27FC236}">
                  <a16:creationId xmlns:a16="http://schemas.microsoft.com/office/drawing/2014/main" xmlns="" id="{59AC43AD-B5E8-4441-AE9A-0982F05B4434}"/>
                </a:ext>
              </a:extLst>
            </p:cNvPr>
            <p:cNvGrpSpPr/>
            <p:nvPr/>
          </p:nvGrpSpPr>
          <p:grpSpPr>
            <a:xfrm flipH="1" flipV="1">
              <a:off x="7978775" y="2471738"/>
              <a:ext cx="3765550" cy="3765550"/>
              <a:chOff x="441325" y="1016000"/>
              <a:chExt cx="3765550" cy="3765550"/>
            </a:xfrm>
          </p:grpSpPr>
          <p:cxnSp>
            <p:nvCxnSpPr>
              <p:cNvPr id="9" name="直接连接符 8">
                <a:extLst>
                  <a:ext uri="{FF2B5EF4-FFF2-40B4-BE49-F238E27FC236}">
                    <a16:creationId xmlns:a16="http://schemas.microsoft.com/office/drawing/2014/main" xmlns="" id="{A20AC1D0-AA9C-4CC6-BA05-AC2329A4FBC6}"/>
                  </a:ext>
                </a:extLst>
              </p:cNvPr>
              <p:cNvCxnSpPr/>
              <p:nvPr/>
            </p:nvCxnSpPr>
            <p:spPr>
              <a:xfrm>
                <a:off x="857250" y="1016000"/>
                <a:ext cx="0" cy="376555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接连接符 9">
                <a:extLst>
                  <a:ext uri="{FF2B5EF4-FFF2-40B4-BE49-F238E27FC236}">
                    <a16:creationId xmlns:a16="http://schemas.microsoft.com/office/drawing/2014/main" xmlns="" id="{938237E7-1479-4269-88F7-04032179151E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>
                <a:off x="2324100" y="-413702"/>
                <a:ext cx="0" cy="376555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" name="Rectangle 3">
            <a:extLst>
              <a:ext uri="{FF2B5EF4-FFF2-40B4-BE49-F238E27FC236}">
                <a16:creationId xmlns:a16="http://schemas.microsoft.com/office/drawing/2014/main" xmlns="" id="{6E8ED49C-303B-4D18-B4D7-BC16C6FBC48E}"/>
              </a:ext>
            </a:extLst>
          </p:cNvPr>
          <p:cNvSpPr>
            <a:spLocks noGrp="1"/>
          </p:cNvSpPr>
          <p:nvPr/>
        </p:nvSpPr>
        <p:spPr>
          <a:xfrm>
            <a:off x="1737125" y="2034428"/>
            <a:ext cx="8535035" cy="432625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/>
          <a:lstStyle>
            <a:lvl1pPr marL="342900" lvl="0" indent="-3429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ts val="0"/>
              </a:spcBef>
              <a:buClr>
                <a:srgbClr val="4F81BD"/>
              </a:buClr>
              <a:buFont typeface="Wingdings" panose="05000000000000000000" pitchFamily="2" charset="2"/>
              <a:buChar char="u"/>
            </a:pPr>
            <a:r>
              <a:rPr lang="zh-CN" altLang="en-US" sz="2000" dirty="0">
                <a:cs typeface="+mn-ea"/>
                <a:sym typeface="+mn-lt"/>
              </a:rPr>
              <a:t>应根据患者年龄，生育要求，症状及肌瘤的部位，大小，数目全面考虑。</a:t>
            </a:r>
          </a:p>
          <a:p>
            <a:pPr eaLnBrk="1" hangingPunct="1">
              <a:lnSpc>
                <a:spcPct val="150000"/>
              </a:lnSpc>
              <a:spcBef>
                <a:spcPts val="0"/>
              </a:spcBef>
              <a:buClr>
                <a:srgbClr val="4F81BD"/>
              </a:buClr>
              <a:buFont typeface="Wingdings" panose="05000000000000000000" pitchFamily="2" charset="2"/>
              <a:buChar char="u"/>
            </a:pPr>
            <a:r>
              <a:rPr lang="zh-CN" altLang="en-US" sz="2000" dirty="0">
                <a:cs typeface="+mn-ea"/>
                <a:sym typeface="+mn-lt"/>
              </a:rPr>
              <a:t>随访观察：肌瘤小，无症状。一般不需治疗，特别是近绝经期妇女。绝经后肌瘤多可萎缩或逐渐消失，每3~6个月随访一次。</a:t>
            </a:r>
          </a:p>
          <a:p>
            <a:pPr eaLnBrk="1" hangingPunct="1">
              <a:lnSpc>
                <a:spcPct val="150000"/>
              </a:lnSpc>
              <a:spcBef>
                <a:spcPts val="0"/>
              </a:spcBef>
              <a:buClr>
                <a:srgbClr val="4F81BD"/>
              </a:buClr>
              <a:buFont typeface="Wingdings" panose="05000000000000000000" pitchFamily="2" charset="2"/>
              <a:buChar char="u"/>
            </a:pPr>
            <a:r>
              <a:rPr lang="zh-CN" altLang="en-US" sz="2000" dirty="0">
                <a:cs typeface="+mn-ea"/>
                <a:sym typeface="+mn-lt"/>
              </a:rPr>
              <a:t>药物治疗：肌瘤小于2个月妊娠子宫大小，症状轻，近绝经年龄或全身情况不宜手术者。</a:t>
            </a:r>
          </a:p>
          <a:p>
            <a:pPr eaLnBrk="1" hangingPunct="1">
              <a:lnSpc>
                <a:spcPct val="150000"/>
              </a:lnSpc>
              <a:spcBef>
                <a:spcPts val="0"/>
              </a:spcBef>
              <a:buClr>
                <a:srgbClr val="4F81BD"/>
              </a:buClr>
              <a:buFont typeface="Wingdings" panose="05000000000000000000" pitchFamily="2" charset="2"/>
              <a:buChar char="u"/>
            </a:pPr>
            <a:r>
              <a:rPr lang="zh-CN" altLang="en-US" sz="2000" dirty="0">
                <a:cs typeface="+mn-ea"/>
                <a:sym typeface="+mn-lt"/>
              </a:rPr>
              <a:t>手术治疗：子宫大于10周妊娠大小;月经过多，继发贫血;有膀胱、直肠压迫症状或肌瘤生长较快;保守治疗失败;不孕或反复流产排除其他原因。手术途径可经腹、经阴道或宫腔镜及腹腔镜下手术，术式有：肌瘤挖除术，子宫切除术。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8F5BA414-1D7F-465F-B81E-49DFED533AFD}"/>
              </a:ext>
            </a:extLst>
          </p:cNvPr>
          <p:cNvSpPr txBox="1"/>
          <p:nvPr/>
        </p:nvSpPr>
        <p:spPr>
          <a:xfrm>
            <a:off x="4022417" y="285750"/>
            <a:ext cx="413446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4400" b="1">
                <a:solidFill>
                  <a:schemeClr val="bg1"/>
                </a:solidFill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子宫肌瘤的治疗</a:t>
            </a:r>
          </a:p>
        </p:txBody>
      </p:sp>
    </p:spTree>
    <p:extLst>
      <p:ext uri="{BB962C8B-B14F-4D97-AF65-F5344CB8AC3E}">
        <p14:creationId xmlns:p14="http://schemas.microsoft.com/office/powerpoint/2010/main" val="254127660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wind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圆角矩形 3">
            <a:extLst>
              <a:ext uri="{FF2B5EF4-FFF2-40B4-BE49-F238E27FC236}">
                <a16:creationId xmlns:a16="http://schemas.microsoft.com/office/drawing/2014/main" xmlns="" id="{2399CE82-71CE-4E58-85AF-6AE0115C10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7253" y="2340428"/>
            <a:ext cx="4591050" cy="1474788"/>
          </a:xfrm>
          <a:prstGeom prst="roundRect">
            <a:avLst>
              <a:gd name="adj" fmla="val 9083"/>
            </a:avLst>
          </a:prstGeom>
          <a:noFill/>
          <a:ln w="1270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9" name="矩形 4">
            <a:extLst>
              <a:ext uri="{FF2B5EF4-FFF2-40B4-BE49-F238E27FC236}">
                <a16:creationId xmlns:a16="http://schemas.microsoft.com/office/drawing/2014/main" xmlns="" id="{E9C96076-EB9C-49CF-942C-3520461A5E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43692" y="2708728"/>
            <a:ext cx="4123872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围手术期：是包括手术前手术中和手术后的一段时间，一般择期性大手术围手术期是从入院开始到手术后一月左右。</a:t>
            </a:r>
          </a:p>
          <a:p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0" name="圆角矩形 5">
            <a:extLst>
              <a:ext uri="{FF2B5EF4-FFF2-40B4-BE49-F238E27FC236}">
                <a16:creationId xmlns:a16="http://schemas.microsoft.com/office/drawing/2014/main" xmlns="" id="{72A8A254-0319-4857-B5D0-8447ABD93E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7253" y="4550228"/>
            <a:ext cx="4591050" cy="1474788"/>
          </a:xfrm>
          <a:prstGeom prst="roundRect">
            <a:avLst>
              <a:gd name="adj" fmla="val 9083"/>
            </a:avLst>
          </a:prstGeom>
          <a:noFill/>
          <a:ln w="1270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1" name="矩形 6">
            <a:extLst>
              <a:ext uri="{FF2B5EF4-FFF2-40B4-BE49-F238E27FC236}">
                <a16:creationId xmlns:a16="http://schemas.microsoft.com/office/drawing/2014/main" xmlns="" id="{4E4FA8B8-F3DD-470F-BA68-ED66583A52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3478" y="4877253"/>
            <a:ext cx="39243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auto"/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围手术期护理目的：在于提高病人对手术的耐受力，减少术后并发症的发生，促进机体较顺利的康复</a:t>
            </a:r>
          </a:p>
        </p:txBody>
      </p:sp>
      <p:sp>
        <p:nvSpPr>
          <p:cNvPr id="32" name="圆角矩形 7">
            <a:extLst>
              <a:ext uri="{FF2B5EF4-FFF2-40B4-BE49-F238E27FC236}">
                <a16:creationId xmlns:a16="http://schemas.microsoft.com/office/drawing/2014/main" xmlns="" id="{50779307-D0D4-45F5-A707-82ED2960E4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63897" y="2096013"/>
            <a:ext cx="3279775" cy="461963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3" name="文本框 8">
            <a:extLst>
              <a:ext uri="{FF2B5EF4-FFF2-40B4-BE49-F238E27FC236}">
                <a16:creationId xmlns:a16="http://schemas.microsoft.com/office/drawing/2014/main" xmlns="" id="{9EB04C2B-4C5E-4185-A2ED-CB21DBBA6A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54666" y="2154691"/>
            <a:ext cx="279717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子宫肌瘤围手术期护理</a:t>
            </a:r>
          </a:p>
        </p:txBody>
      </p:sp>
      <p:sp>
        <p:nvSpPr>
          <p:cNvPr id="34" name="圆角矩形 9">
            <a:extLst>
              <a:ext uri="{FF2B5EF4-FFF2-40B4-BE49-F238E27FC236}">
                <a16:creationId xmlns:a16="http://schemas.microsoft.com/office/drawing/2014/main" xmlns="" id="{A80B5F01-E978-4285-8A53-31969144EC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63897" y="4347088"/>
            <a:ext cx="3279775" cy="461963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35" name="图片 11">
            <a:extLst>
              <a:ext uri="{FF2B5EF4-FFF2-40B4-BE49-F238E27FC236}">
                <a16:creationId xmlns:a16="http://schemas.microsoft.com/office/drawing/2014/main" xmlns="" id="{092882BD-2054-44CE-B26C-C9AF210C27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912305" y="2154691"/>
            <a:ext cx="5199741" cy="387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文本框 12">
            <a:extLst>
              <a:ext uri="{FF2B5EF4-FFF2-40B4-BE49-F238E27FC236}">
                <a16:creationId xmlns:a16="http://schemas.microsoft.com/office/drawing/2014/main" xmlns="" id="{5D1D473E-D2BE-493A-B2A8-86A3528B24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35616" y="4408941"/>
            <a:ext cx="2797175" cy="40011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子宫肌瘤围手术期护理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31FA7F8C-9830-4AD9-AED8-7F8A6231270C}"/>
              </a:ext>
            </a:extLst>
          </p:cNvPr>
          <p:cNvSpPr txBox="1"/>
          <p:nvPr/>
        </p:nvSpPr>
        <p:spPr>
          <a:xfrm>
            <a:off x="3176032" y="285750"/>
            <a:ext cx="582723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4400" b="1">
                <a:solidFill>
                  <a:schemeClr val="bg1"/>
                </a:solidFill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子宫肌瘤围手术期护理</a:t>
            </a:r>
          </a:p>
        </p:txBody>
      </p:sp>
    </p:spTree>
    <p:extLst>
      <p:ext uri="{BB962C8B-B14F-4D97-AF65-F5344CB8AC3E}">
        <p14:creationId xmlns:p14="http://schemas.microsoft.com/office/powerpoint/2010/main" val="3906331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prestige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5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75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25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/>
      <p:bldP spid="30" grpId="0" animBg="1"/>
      <p:bldP spid="31" grpId="0"/>
      <p:bldP spid="32" grpId="0" animBg="1"/>
      <p:bldP spid="33" grpId="0"/>
      <p:bldP spid="34" grpId="0" animBg="1"/>
      <p:bldP spid="36" grpId="0" animBg="1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F156A699-127D-41C2-87A4-400D24043C97}"/>
              </a:ext>
            </a:extLst>
          </p:cNvPr>
          <p:cNvGrpSpPr/>
          <p:nvPr/>
        </p:nvGrpSpPr>
        <p:grpSpPr>
          <a:xfrm>
            <a:off x="911973" y="1956577"/>
            <a:ext cx="10355353" cy="4366589"/>
            <a:chOff x="911973" y="1574800"/>
            <a:chExt cx="10355353" cy="4366589"/>
          </a:xfrm>
        </p:grpSpPr>
        <p:sp>
          <p:nvSpPr>
            <p:cNvPr id="23" name="矩形 22">
              <a:extLst>
                <a:ext uri="{FF2B5EF4-FFF2-40B4-BE49-F238E27FC236}">
                  <a16:creationId xmlns:a16="http://schemas.microsoft.com/office/drawing/2014/main" xmlns="" id="{A8E10AD9-89CF-40C6-A7E8-F01AD92E294B}"/>
                </a:ext>
              </a:extLst>
            </p:cNvPr>
            <p:cNvSpPr/>
            <p:nvPr/>
          </p:nvSpPr>
          <p:spPr>
            <a:xfrm>
              <a:off x="911973" y="1574800"/>
              <a:ext cx="10355353" cy="4366589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1C81C7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xmlns="" id="{0B82C8E2-BCE4-46AC-AF51-80CA51590C8C}"/>
                </a:ext>
              </a:extLst>
            </p:cNvPr>
            <p:cNvSpPr txBox="1"/>
            <p:nvPr/>
          </p:nvSpPr>
          <p:spPr>
            <a:xfrm>
              <a:off x="5459692" y="1921587"/>
              <a:ext cx="424632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b="1" dirty="0">
                  <a:solidFill>
                    <a:schemeClr val="accent1"/>
                  </a:solidFill>
                  <a:cs typeface="+mn-ea"/>
                  <a:sym typeface="+mn-lt"/>
                </a:rPr>
                <a:t>术前护理</a:t>
              </a:r>
            </a:p>
          </p:txBody>
        </p:sp>
        <p:grpSp>
          <p:nvGrpSpPr>
            <p:cNvPr id="25" name="组合 24">
              <a:extLst>
                <a:ext uri="{FF2B5EF4-FFF2-40B4-BE49-F238E27FC236}">
                  <a16:creationId xmlns:a16="http://schemas.microsoft.com/office/drawing/2014/main" xmlns="" id="{8EF955B8-0237-4DE9-B798-A130138D1C3B}"/>
                </a:ext>
              </a:extLst>
            </p:cNvPr>
            <p:cNvGrpSpPr/>
            <p:nvPr/>
          </p:nvGrpSpPr>
          <p:grpSpPr>
            <a:xfrm>
              <a:off x="5569403" y="2596277"/>
              <a:ext cx="4004809" cy="26080"/>
              <a:chOff x="6818086" y="1223963"/>
              <a:chExt cx="4004809" cy="26080"/>
            </a:xfrm>
          </p:grpSpPr>
          <p:cxnSp>
            <p:nvCxnSpPr>
              <p:cNvPr id="26" name="直接连接符 25">
                <a:extLst>
                  <a:ext uri="{FF2B5EF4-FFF2-40B4-BE49-F238E27FC236}">
                    <a16:creationId xmlns:a16="http://schemas.microsoft.com/office/drawing/2014/main" xmlns="" id="{C68718FE-9A4C-4804-AEE2-32C70BF8FFD0}"/>
                  </a:ext>
                </a:extLst>
              </p:cNvPr>
              <p:cNvCxnSpPr/>
              <p:nvPr/>
            </p:nvCxnSpPr>
            <p:spPr>
              <a:xfrm>
                <a:off x="6818086" y="1250043"/>
                <a:ext cx="4004809" cy="0"/>
              </a:xfrm>
              <a:prstGeom prst="line">
                <a:avLst/>
              </a:prstGeom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直接连接符 26">
                <a:extLst>
                  <a:ext uri="{FF2B5EF4-FFF2-40B4-BE49-F238E27FC236}">
                    <a16:creationId xmlns:a16="http://schemas.microsoft.com/office/drawing/2014/main" xmlns="" id="{39287993-78EA-463C-96B1-3F9CA483FDBA}"/>
                  </a:ext>
                </a:extLst>
              </p:cNvPr>
              <p:cNvCxnSpPr/>
              <p:nvPr/>
            </p:nvCxnSpPr>
            <p:spPr>
              <a:xfrm>
                <a:off x="6819900" y="1223963"/>
                <a:ext cx="590550" cy="0"/>
              </a:xfrm>
              <a:prstGeom prst="line">
                <a:avLst/>
              </a:prstGeom>
              <a:ln w="50800">
                <a:solidFill>
                  <a:srgbClr val="1C81C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8" name="矩形 27">
              <a:extLst>
                <a:ext uri="{FF2B5EF4-FFF2-40B4-BE49-F238E27FC236}">
                  <a16:creationId xmlns:a16="http://schemas.microsoft.com/office/drawing/2014/main" xmlns="" id="{6EFE76F3-18B1-44AF-9123-F7499AA95AE7}"/>
                </a:ext>
              </a:extLst>
            </p:cNvPr>
            <p:cNvSpPr/>
            <p:nvPr/>
          </p:nvSpPr>
          <p:spPr>
            <a:xfrm>
              <a:off x="5459692" y="2733744"/>
              <a:ext cx="5654623" cy="300947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tx1"/>
                  </a:solidFill>
                  <a:cs typeface="+mn-ea"/>
                  <a:sym typeface="+mn-lt"/>
                </a:rPr>
                <a:t>自病人入院到接受手术的这段时间，称为手术前期。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tx1"/>
                  </a:solidFill>
                  <a:cs typeface="+mn-ea"/>
                  <a:sym typeface="+mn-lt"/>
                </a:rPr>
                <a:t>这段时间的主要护理工作是：身心状态评估及指导，局部皮肤的准备，消化道的准备，膀胱及阴道的准备。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tx1"/>
                  </a:solidFill>
                  <a:cs typeface="+mn-ea"/>
                  <a:sym typeface="+mn-lt"/>
                </a:rPr>
                <a:t>心理支持：手术前患者必然会产生各种思想顾虑，常表现为失眠、焦虑、心率加快、体温升高、血压升高，患者总希望术者水平较高。针对此心理，笔者主动给患者介绍术者的资历，认真回答和解释患者提出的各种问题，使其消除紧张、恐惧等不安情绪，以良好的心理状态迎接手术。</a:t>
              </a:r>
            </a:p>
          </p:txBody>
        </p:sp>
        <p:pic>
          <p:nvPicPr>
            <p:cNvPr id="6" name="图片 5">
              <a:extLst>
                <a:ext uri="{FF2B5EF4-FFF2-40B4-BE49-F238E27FC236}">
                  <a16:creationId xmlns:a16="http://schemas.microsoft.com/office/drawing/2014/main" xmlns="" id="{578DC90C-39A5-481B-80E7-D4D1F9782CA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27756" y="2029027"/>
              <a:ext cx="3404628" cy="3458133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90500" cap="sq">
              <a:solidFill>
                <a:srgbClr val="FFFFFF"/>
              </a:solidFill>
              <a:miter lim="800000"/>
            </a:ln>
            <a:effectLst>
              <a:outerShdw blurRad="65000" dist="50800" dir="12900000" kx="195000" ky="145000" algn="tl" rotWithShape="0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360000"/>
              </a:camera>
              <a:lightRig rig="twoPt" dir="t">
                <a:rot lat="0" lon="0" rev="7200000"/>
              </a:lightRig>
            </a:scene3d>
            <a:sp3d contourW="12700">
              <a:bevelT w="25400" h="19050"/>
              <a:contourClr>
                <a:srgbClr val="969696"/>
              </a:contourClr>
            </a:sp3d>
          </p:spPr>
        </p:pic>
      </p:grp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891453A5-B1C8-4807-AFBA-0CF217C5A5AC}"/>
              </a:ext>
            </a:extLst>
          </p:cNvPr>
          <p:cNvSpPr txBox="1"/>
          <p:nvPr/>
        </p:nvSpPr>
        <p:spPr>
          <a:xfrm>
            <a:off x="4868803" y="285750"/>
            <a:ext cx="24416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4400" b="1">
                <a:solidFill>
                  <a:schemeClr val="bg1"/>
                </a:solidFill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术前处理</a:t>
            </a:r>
          </a:p>
        </p:txBody>
      </p:sp>
    </p:spTree>
    <p:extLst>
      <p:ext uri="{BB962C8B-B14F-4D97-AF65-F5344CB8AC3E}">
        <p14:creationId xmlns:p14="http://schemas.microsoft.com/office/powerpoint/2010/main" val="368460414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3000">
        <p15:prstTrans prst="peelOff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heme/theme1.xml><?xml version="1.0" encoding="utf-8"?>
<a:theme xmlns:a="http://schemas.openxmlformats.org/drawingml/2006/main" name="Office 主题​​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2A9F9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zrytdw3g">
      <a:majorFont>
        <a:latin typeface="思源黑体 CN" panose="020F0302020204030204"/>
        <a:ea typeface="思源黑体 CN"/>
        <a:cs typeface=""/>
      </a:majorFont>
      <a:minorFont>
        <a:latin typeface="思源黑体 CN" panose="020F0502020204030204"/>
        <a:ea typeface="思源黑体 C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02A9F9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0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02A9F9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02A9F9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02A9F9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3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02A9F9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4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02A9F9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5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02A9F9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6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02A9F9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7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02A9F9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02A9F9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02A9F9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02A9F9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5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02A9F9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6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02A9F9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7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02A9F9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8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02A9F9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9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02A9F9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425</TotalTime>
  <Words>1910</Words>
  <Application>Microsoft Office PowerPoint</Application>
  <PresentationFormat>宽屏</PresentationFormat>
  <Paragraphs>123</Paragraphs>
  <Slides>21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21</vt:i4>
      </vt:variant>
    </vt:vector>
  </HeadingPairs>
  <TitlesOfParts>
    <vt:vector size="34" baseType="lpstr">
      <vt:lpstr>Meiryo</vt:lpstr>
      <vt:lpstr>等线</vt:lpstr>
      <vt:lpstr>方正细谭黑简体</vt:lpstr>
      <vt:lpstr>思源黑体 CN</vt:lpstr>
      <vt:lpstr>思源黑体 CN Normal</vt:lpstr>
      <vt:lpstr>宋体</vt:lpstr>
      <vt:lpstr>微软雅黑</vt:lpstr>
      <vt:lpstr>Arial</vt:lpstr>
      <vt:lpstr>Calibri</vt:lpstr>
      <vt:lpstr>Calibri Light</vt:lpstr>
      <vt:lpstr>Wingdings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cp:lastModifiedBy>kan</cp:lastModifiedBy>
  <cp:revision>20</cp:revision>
  <dcterms:created xsi:type="dcterms:W3CDTF">2020-08-14T05:33:21Z</dcterms:created>
  <dcterms:modified xsi:type="dcterms:W3CDTF">2021-01-19T05:16:43Z</dcterms:modified>
</cp:coreProperties>
</file>