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8" r:id="rId4"/>
    <p:sldId id="259" r:id="rId5"/>
    <p:sldId id="263" r:id="rId6"/>
    <p:sldId id="264" r:id="rId7"/>
    <p:sldId id="265" r:id="rId8"/>
    <p:sldId id="266" r:id="rId9"/>
    <p:sldId id="274" r:id="rId10"/>
    <p:sldId id="278" r:id="rId11"/>
    <p:sldId id="275" r:id="rId12"/>
    <p:sldId id="267" r:id="rId13"/>
    <p:sldId id="280" r:id="rId14"/>
    <p:sldId id="260" r:id="rId15"/>
    <p:sldId id="279" r:id="rId16"/>
    <p:sldId id="281" r:id="rId17"/>
    <p:sldId id="282" r:id="rId18"/>
    <p:sldId id="276" r:id="rId19"/>
    <p:sldId id="277" r:id="rId20"/>
    <p:sldId id="283" r:id="rId21"/>
    <p:sldId id="261" r:id="rId22"/>
    <p:sldId id="268" r:id="rId23"/>
    <p:sldId id="262" r:id="rId24"/>
    <p:sldId id="269" r:id="rId25"/>
    <p:sldId id="257"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B8BD"/>
    <a:srgbClr val="144C85"/>
    <a:srgbClr val="8ADADE"/>
    <a:srgbClr val="58CAD0"/>
    <a:srgbClr val="FA9B13"/>
    <a:srgbClr val="FCBD60"/>
    <a:srgbClr val="F1B60F"/>
    <a:srgbClr val="77C7CF"/>
    <a:srgbClr val="2C4B1D"/>
    <a:srgbClr val="528B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2" autoAdjust="0"/>
    <p:restoredTop sz="96314" autoAdjust="0"/>
  </p:normalViewPr>
  <p:slideViewPr>
    <p:cSldViewPr snapToGrid="0">
      <p:cViewPr varScale="1">
        <p:scale>
          <a:sx n="108" d="100"/>
          <a:sy n="108" d="100"/>
        </p:scale>
        <p:origin x="64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14.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系列2</c:v>
                </c:pt>
              </c:strCache>
            </c:strRef>
          </c:tx>
          <c:spPr>
            <a:solidFill>
              <a:srgbClr val="77C7CF"/>
            </a:solidFill>
            <a:ln w="19050">
              <a:noFill/>
            </a:ln>
            <a:effectLst/>
          </c:spPr>
          <c:invertIfNegative val="0"/>
          <c:dPt>
            <c:idx val="0"/>
            <c:invertIfNegative val="0"/>
            <c:bubble3D val="0"/>
            <c:spPr>
              <a:solidFill>
                <a:srgbClr val="144C85"/>
              </a:solidFill>
              <a:ln w="19050">
                <a:noFill/>
              </a:ln>
              <a:effectLst/>
            </c:spPr>
            <c:extLst xmlns:c16r2="http://schemas.microsoft.com/office/drawing/2015/06/chart">
              <c:ext xmlns:c16="http://schemas.microsoft.com/office/drawing/2014/chart" uri="{C3380CC4-5D6E-409C-BE32-E72D297353CC}">
                <c16:uniqueId val="{00000001-AB60-4B06-B28B-5A35628FDF22}"/>
              </c:ext>
            </c:extLst>
          </c:dPt>
          <c:dPt>
            <c:idx val="1"/>
            <c:invertIfNegative val="0"/>
            <c:bubble3D val="0"/>
            <c:spPr>
              <a:solidFill>
                <a:srgbClr val="36B8BD"/>
              </a:solidFill>
              <a:ln w="19050">
                <a:noFill/>
              </a:ln>
              <a:effectLst/>
            </c:spPr>
            <c:extLst xmlns:c16r2="http://schemas.microsoft.com/office/drawing/2015/06/chart">
              <c:ext xmlns:c16="http://schemas.microsoft.com/office/drawing/2014/chart" uri="{C3380CC4-5D6E-409C-BE32-E72D297353CC}">
                <c16:uniqueId val="{00000003-AB60-4B06-B28B-5A35628FDF22}"/>
              </c:ext>
            </c:extLst>
          </c:dPt>
          <c:dPt>
            <c:idx val="2"/>
            <c:invertIfNegative val="0"/>
            <c:bubble3D val="0"/>
            <c:spPr>
              <a:solidFill>
                <a:srgbClr val="144C85"/>
              </a:solidFill>
              <a:ln w="19050">
                <a:noFill/>
              </a:ln>
              <a:effectLst/>
            </c:spPr>
            <c:extLst xmlns:c16r2="http://schemas.microsoft.com/office/drawing/2015/06/chart">
              <c:ext xmlns:c16="http://schemas.microsoft.com/office/drawing/2014/chart" uri="{C3380CC4-5D6E-409C-BE32-E72D297353CC}">
                <c16:uniqueId val="{00000005-AB60-4B06-B28B-5A35628FDF22}"/>
              </c:ext>
            </c:extLst>
          </c:dPt>
          <c:dPt>
            <c:idx val="3"/>
            <c:invertIfNegative val="0"/>
            <c:bubble3D val="0"/>
            <c:spPr>
              <a:solidFill>
                <a:srgbClr val="36B8BD"/>
              </a:solidFill>
              <a:ln w="19050">
                <a:noFill/>
              </a:ln>
              <a:effectLst/>
            </c:spPr>
            <c:extLst xmlns:c16r2="http://schemas.microsoft.com/office/drawing/2015/06/chart">
              <c:ext xmlns:c16="http://schemas.microsoft.com/office/drawing/2014/chart" uri="{C3380CC4-5D6E-409C-BE32-E72D297353CC}">
                <c16:uniqueId val="{00000007-AB60-4B06-B28B-5A35628FDF22}"/>
              </c:ext>
            </c:extLst>
          </c:dPt>
          <c:dPt>
            <c:idx val="4"/>
            <c:invertIfNegative val="0"/>
            <c:bubble3D val="0"/>
            <c:spPr>
              <a:solidFill>
                <a:srgbClr val="144C85"/>
              </a:solidFill>
              <a:ln w="19050">
                <a:noFill/>
              </a:ln>
              <a:effectLst/>
            </c:spPr>
            <c:extLst xmlns:c16r2="http://schemas.microsoft.com/office/drawing/2015/06/chart">
              <c:ext xmlns:c16="http://schemas.microsoft.com/office/drawing/2014/chart" uri="{C3380CC4-5D6E-409C-BE32-E72D297353CC}">
                <c16:uniqueId val="{00000009-AB60-4B06-B28B-5A35628FDF22}"/>
              </c:ext>
            </c:extLst>
          </c:dPt>
          <c:dPt>
            <c:idx val="5"/>
            <c:invertIfNegative val="0"/>
            <c:bubble3D val="0"/>
            <c:spPr>
              <a:solidFill>
                <a:srgbClr val="36B8BD"/>
              </a:solidFill>
              <a:ln w="19050">
                <a:noFill/>
              </a:ln>
              <a:effectLst/>
            </c:spPr>
            <c:extLst xmlns:c16r2="http://schemas.microsoft.com/office/drawing/2015/06/chart">
              <c:ext xmlns:c16="http://schemas.microsoft.com/office/drawing/2014/chart" uri="{C3380CC4-5D6E-409C-BE32-E72D297353CC}">
                <c16:uniqueId val="{0000000B-AB60-4B06-B28B-5A35628FDF22}"/>
              </c:ext>
            </c:extLst>
          </c:dPt>
          <c:dLbls>
            <c:dLbl>
              <c:idx val="0"/>
              <c:delete val="1"/>
              <c:extLst xmlns:c16r2="http://schemas.microsoft.com/office/drawing/2015/06/chart">
                <c:ext xmlns:c16="http://schemas.microsoft.com/office/drawing/2014/chart" uri="{C3380CC4-5D6E-409C-BE32-E72D297353CC}">
                  <c16:uniqueId val="{00000001-AB60-4B06-B28B-5A35628FDF22}"/>
                </c:ext>
                <c:ext xmlns:c15="http://schemas.microsoft.com/office/drawing/2012/chart" uri="{CE6537A1-D6FC-4f65-9D91-7224C49458BB}"/>
              </c:extLst>
            </c:dLbl>
            <c:dLbl>
              <c:idx val="1"/>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AB60-4B06-B28B-5A35628FDF22}"/>
                </c:ext>
                <c:ext xmlns:c15="http://schemas.microsoft.com/office/drawing/2012/chart" uri="{CE6537A1-D6FC-4f65-9D91-7224C49458BB}">
                  <c15:layout/>
                </c:ext>
              </c:extLst>
            </c:dLbl>
            <c:dLbl>
              <c:idx val="2"/>
              <c:delete val="1"/>
              <c:extLst xmlns:c16r2="http://schemas.microsoft.com/office/drawing/2015/06/chart">
                <c:ext xmlns:c16="http://schemas.microsoft.com/office/drawing/2014/chart" uri="{C3380CC4-5D6E-409C-BE32-E72D297353CC}">
                  <c16:uniqueId val="{00000005-AB60-4B06-B28B-5A35628FDF22}"/>
                </c:ext>
                <c:ext xmlns:c15="http://schemas.microsoft.com/office/drawing/2012/chart" uri="{CE6537A1-D6FC-4f65-9D91-7224C49458BB}"/>
              </c:extLst>
            </c:dLbl>
            <c:dLbl>
              <c:idx val="3"/>
              <c:delete val="1"/>
              <c:extLst xmlns:c16r2="http://schemas.microsoft.com/office/drawing/2015/06/chart">
                <c:ext xmlns:c16="http://schemas.microsoft.com/office/drawing/2014/chart" uri="{C3380CC4-5D6E-409C-BE32-E72D297353CC}">
                  <c16:uniqueId val="{00000007-AB60-4B06-B28B-5A35628FDF22}"/>
                </c:ext>
                <c:ext xmlns:c15="http://schemas.microsoft.com/office/drawing/2012/chart" uri="{CE6537A1-D6FC-4f65-9D91-7224C49458BB}"/>
              </c:extLst>
            </c:dLbl>
            <c:dLbl>
              <c:idx val="4"/>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AB60-4B06-B28B-5A35628FDF22}"/>
                </c:ext>
                <c:ext xmlns:c15="http://schemas.microsoft.com/office/drawing/2012/chart" uri="{CE6537A1-D6FC-4f65-9D91-7224C49458BB}">
                  <c15:layout/>
                </c:ext>
              </c:extLst>
            </c:dLbl>
            <c:dLbl>
              <c:idx val="5"/>
              <c:delete val="1"/>
              <c:extLst xmlns:c16r2="http://schemas.microsoft.com/office/drawing/2015/06/chart">
                <c:ext xmlns:c16="http://schemas.microsoft.com/office/drawing/2014/chart" uri="{C3380CC4-5D6E-409C-BE32-E72D297353CC}">
                  <c16:uniqueId val="{0000000B-AB60-4B06-B28B-5A35628FDF22}"/>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lstStyle/>
              <a:p>
                <a:pPr>
                  <a:defRPr lang="zh-CN" sz="16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endParaRPr lang="zh-CN"/>
              </a:p>
            </c:tx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类别 1</c:v>
                </c:pt>
                <c:pt idx="1">
                  <c:v>类别 2</c:v>
                </c:pt>
                <c:pt idx="2">
                  <c:v>类别 3</c:v>
                </c:pt>
                <c:pt idx="3">
                  <c:v>类别 4</c:v>
                </c:pt>
                <c:pt idx="4">
                  <c:v>类别 5</c:v>
                </c:pt>
                <c:pt idx="5">
                  <c:v>类别 6</c:v>
                </c:pt>
              </c:strCache>
            </c:strRef>
          </c:cat>
          <c:val>
            <c:numRef>
              <c:f>Sheet1!$B$2:$B$7</c:f>
              <c:numCache>
                <c:formatCode>General</c:formatCode>
                <c:ptCount val="6"/>
                <c:pt idx="0">
                  <c:v>3.3</c:v>
                </c:pt>
                <c:pt idx="1">
                  <c:v>2.5</c:v>
                </c:pt>
                <c:pt idx="2">
                  <c:v>3.5</c:v>
                </c:pt>
                <c:pt idx="3">
                  <c:v>4.2</c:v>
                </c:pt>
                <c:pt idx="4">
                  <c:v>5.7</c:v>
                </c:pt>
                <c:pt idx="5">
                  <c:v>3.7</c:v>
                </c:pt>
              </c:numCache>
            </c:numRef>
          </c:val>
          <c:extLst xmlns:c16r2="http://schemas.microsoft.com/office/drawing/2015/06/chart">
            <c:ext xmlns:c16="http://schemas.microsoft.com/office/drawing/2014/chart" uri="{C3380CC4-5D6E-409C-BE32-E72D297353CC}">
              <c16:uniqueId val="{0000000C-AB60-4B06-B28B-5A35628FDF22}"/>
            </c:ext>
          </c:extLst>
        </c:ser>
        <c:ser>
          <c:idx val="1"/>
          <c:order val="1"/>
          <c:tx>
            <c:strRef>
              <c:f>Sheet1!$C$1</c:f>
              <c:strCache>
                <c:ptCount val="1"/>
                <c:pt idx="0">
                  <c:v>系列 1</c:v>
                </c:pt>
              </c:strCache>
            </c:strRef>
          </c:tx>
          <c:spPr>
            <a:blipFill>
              <a:blip xmlns:r="http://schemas.openxmlformats.org/officeDocument/2006/relationships" r:embed="rId3"/>
              <a:stretch>
                <a:fillRect/>
              </a:stretch>
            </a:blipFill>
            <a:ln>
              <a:noFill/>
            </a:ln>
            <a:effectLst/>
          </c:spPr>
          <c:invertIfNegative val="0"/>
          <c:cat>
            <c:strRef>
              <c:f>Sheet1!$A$2:$A$7</c:f>
              <c:strCache>
                <c:ptCount val="6"/>
                <c:pt idx="0">
                  <c:v>类别 1</c:v>
                </c:pt>
                <c:pt idx="1">
                  <c:v>类别 2</c:v>
                </c:pt>
                <c:pt idx="2">
                  <c:v>类别 3</c:v>
                </c:pt>
                <c:pt idx="3">
                  <c:v>类别 4</c:v>
                </c:pt>
                <c:pt idx="4">
                  <c:v>类别 5</c:v>
                </c:pt>
                <c:pt idx="5">
                  <c:v>类别 6</c:v>
                </c:pt>
              </c:strCache>
            </c:strRef>
          </c:cat>
          <c:val>
            <c:numRef>
              <c:f>Sheet1!$C$2:$C$7</c:f>
              <c:numCache>
                <c:formatCode>General</c:formatCode>
                <c:ptCount val="6"/>
                <c:pt idx="0">
                  <c:v>3.3</c:v>
                </c:pt>
                <c:pt idx="1">
                  <c:v>2.5</c:v>
                </c:pt>
                <c:pt idx="2">
                  <c:v>3.5</c:v>
                </c:pt>
                <c:pt idx="3">
                  <c:v>4.2</c:v>
                </c:pt>
                <c:pt idx="4">
                  <c:v>5.7</c:v>
                </c:pt>
                <c:pt idx="5">
                  <c:v>3.7</c:v>
                </c:pt>
              </c:numCache>
            </c:numRef>
          </c:val>
          <c:extLst xmlns:c16r2="http://schemas.microsoft.com/office/drawing/2015/06/chart">
            <c:ext xmlns:c16="http://schemas.microsoft.com/office/drawing/2014/chart" uri="{C3380CC4-5D6E-409C-BE32-E72D297353CC}">
              <c16:uniqueId val="{0000000D-AB60-4B06-B28B-5A35628FDF22}"/>
            </c:ext>
          </c:extLst>
        </c:ser>
        <c:dLbls>
          <c:showLegendKey val="0"/>
          <c:showVal val="0"/>
          <c:showCatName val="0"/>
          <c:showSerName val="0"/>
          <c:showPercent val="0"/>
          <c:showBubbleSize val="0"/>
        </c:dLbls>
        <c:gapWidth val="60"/>
        <c:overlap val="3"/>
        <c:axId val="-2072535088"/>
        <c:axId val="-2072528560"/>
      </c:barChart>
      <c:catAx>
        <c:axId val="-2072535088"/>
        <c:scaling>
          <c:orientation val="minMax"/>
        </c:scaling>
        <c:delete val="1"/>
        <c:axPos val="b"/>
        <c:numFmt formatCode="General" sourceLinked="1"/>
        <c:majorTickMark val="out"/>
        <c:minorTickMark val="none"/>
        <c:tickLblPos val="nextTo"/>
        <c:crossAx val="-2072528560"/>
        <c:crosses val="autoZero"/>
        <c:auto val="0"/>
        <c:lblAlgn val="l"/>
        <c:lblOffset val="100"/>
        <c:noMultiLvlLbl val="0"/>
      </c:catAx>
      <c:valAx>
        <c:axId val="-207252856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600"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2072535088"/>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微软雅黑 Light" panose="020B0502040204020203" pitchFamily="34" charset="-122"/>
          <a:ea typeface="微软雅黑 Light" panose="020B0502040204020203" pitchFamily="34" charset="-122"/>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4AAB86-2E23-45FF-950F-0B050DD01E91}" type="datetimeFigureOut">
              <a:rPr lang="zh-CN" altLang="en-US" smtClean="0"/>
              <a:t>2021/1/23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5A3B71-2F34-404A-9282-51C55C99F821}" type="slidenum">
              <a:rPr lang="zh-CN" altLang="en-US" smtClean="0"/>
              <a:t>‹#›</a:t>
            </a:fld>
            <a:endParaRPr lang="zh-CN" altLang="en-US"/>
          </a:p>
        </p:txBody>
      </p:sp>
    </p:spTree>
    <p:extLst>
      <p:ext uri="{BB962C8B-B14F-4D97-AF65-F5344CB8AC3E}">
        <p14:creationId xmlns:p14="http://schemas.microsoft.com/office/powerpoint/2010/main" val="3647118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5A3B71-2F34-404A-9282-51C55C99F821}" type="slidenum">
              <a:rPr lang="zh-CN" altLang="en-US" smtClean="0"/>
              <a:t>15</a:t>
            </a:fld>
            <a:endParaRPr lang="zh-CN" altLang="en-US"/>
          </a:p>
        </p:txBody>
      </p:sp>
    </p:spTree>
    <p:extLst>
      <p:ext uri="{BB962C8B-B14F-4D97-AF65-F5344CB8AC3E}">
        <p14:creationId xmlns:p14="http://schemas.microsoft.com/office/powerpoint/2010/main" val="1598150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20987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926412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8572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5957942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881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2260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467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107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025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200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9313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267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1704286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2181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7855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758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311016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406377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567639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135961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443265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2560029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D465189-17C3-4CEE-922B-1F647F25BE41}"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1004919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65189-17C3-4CEE-922B-1F647F25BE41}" type="datetimeFigureOut">
              <a:rPr lang="zh-CN" altLang="en-US" smtClean="0"/>
              <a:t>2021/1/23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81892-AFD5-4121-96AB-123C0891A8E2}" type="slidenum">
              <a:rPr lang="zh-CN" altLang="en-US" smtClean="0"/>
              <a:t>‹#›</a:t>
            </a:fld>
            <a:endParaRPr lang="zh-CN" altLang="en-US"/>
          </a:p>
        </p:txBody>
      </p:sp>
    </p:spTree>
    <p:extLst>
      <p:ext uri="{BB962C8B-B14F-4D97-AF65-F5344CB8AC3E}">
        <p14:creationId xmlns:p14="http://schemas.microsoft.com/office/powerpoint/2010/main" val="3684767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3039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5.png"/><Relationship Id="rId7" Type="http://schemas.openxmlformats.org/officeDocument/2006/relationships/image" Target="../media/image24.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image" Target="../media/image5.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4.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2619" y="955254"/>
            <a:ext cx="4802132" cy="4802132"/>
          </a:xfrm>
          <a:prstGeom prst="rect">
            <a:avLst/>
          </a:prstGeom>
        </p:spPr>
      </p:pic>
      <p:sp>
        <p:nvSpPr>
          <p:cNvPr id="9" name="矩形 8"/>
          <p:cNvSpPr/>
          <p:nvPr/>
        </p:nvSpPr>
        <p:spPr>
          <a:xfrm>
            <a:off x="5103723" y="2417270"/>
            <a:ext cx="6349816" cy="1323439"/>
          </a:xfrm>
          <a:prstGeom prst="rect">
            <a:avLst/>
          </a:prstGeom>
          <a:noFill/>
        </p:spPr>
        <p:txBody>
          <a:bodyPr wrap="none" lIns="91440" tIns="45720" rIns="91440" bIns="45720">
            <a:spAutoFit/>
          </a:bodyPr>
          <a:lstStyle/>
          <a:p>
            <a:pPr algn="ctr"/>
            <a:r>
              <a:rPr lang="zh-CN" altLang="en-US" sz="8000" b="1"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销售技能培训</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sp>
        <p:nvSpPr>
          <p:cNvPr id="11" name="文本框 10"/>
          <p:cNvSpPr txBox="1"/>
          <p:nvPr/>
        </p:nvSpPr>
        <p:spPr>
          <a:xfrm>
            <a:off x="6652982" y="3785965"/>
            <a:ext cx="3262432" cy="400110"/>
          </a:xfrm>
          <a:prstGeom prst="rect">
            <a:avLst/>
          </a:prstGeom>
          <a:noFill/>
        </p:spPr>
        <p:txBody>
          <a:bodyPr wrap="none" rtlCol="0">
            <a:spAutoFit/>
          </a:bodyPr>
          <a:lstStyle/>
          <a:p>
            <a:r>
              <a:rPr lang="zh-CN" altLang="en-US" sz="2000" dirty="0" smtClean="0">
                <a:latin typeface="汉仪星球体W" panose="00020600040101010101" pitchFamily="18" charset="-122"/>
                <a:ea typeface="汉仪星球体W" panose="00020600040101010101" pitchFamily="18" charset="-122"/>
              </a:rPr>
              <a:t>销售是从</a:t>
            </a:r>
            <a:r>
              <a:rPr lang="zh-CN" altLang="en-US" sz="2000" dirty="0">
                <a:latin typeface="汉仪星球体W" panose="00020600040101010101" pitchFamily="18" charset="-122"/>
                <a:ea typeface="汉仪星球体W" panose="00020600040101010101" pitchFamily="18" charset="-122"/>
              </a:rPr>
              <a:t>被</a:t>
            </a:r>
            <a:r>
              <a:rPr lang="zh-CN" altLang="en-US" sz="2000" dirty="0" smtClean="0">
                <a:latin typeface="汉仪星球体W" panose="00020600040101010101" pitchFamily="18" charset="-122"/>
                <a:ea typeface="汉仪星球体W" panose="00020600040101010101" pitchFamily="18" charset="-122"/>
              </a:rPr>
              <a:t>别人拒绝开始的</a:t>
            </a:r>
            <a:endParaRPr lang="zh-CN" altLang="en-US" sz="2000" dirty="0">
              <a:latin typeface="汉仪星球体W" panose="00020600040101010101" pitchFamily="18" charset="-122"/>
              <a:ea typeface="汉仪星球体W" panose="00020600040101010101" pitchFamily="18" charset="-122"/>
            </a:endParaRPr>
          </a:p>
        </p:txBody>
      </p:sp>
      <p:sp>
        <p:nvSpPr>
          <p:cNvPr id="12" name="矩形 11"/>
          <p:cNvSpPr/>
          <p:nvPr/>
        </p:nvSpPr>
        <p:spPr>
          <a:xfrm>
            <a:off x="5927063" y="4359884"/>
            <a:ext cx="5056192" cy="369332"/>
          </a:xfrm>
          <a:prstGeom prst="rect">
            <a:avLst/>
          </a:prstGeom>
        </p:spPr>
        <p:txBody>
          <a:bodyPr wrap="none">
            <a:spAutoFit/>
          </a:bodyPr>
          <a:lstStyle/>
          <a:p>
            <a:r>
              <a:rPr lang="zh-CN" altLang="en-US" dirty="0">
                <a:solidFill>
                  <a:srgbClr val="144C85"/>
                </a:solidFill>
                <a:latin typeface="汉仪星球体W" panose="00020600040101010101" pitchFamily="18" charset="-122"/>
                <a:ea typeface="汉仪星球体W" panose="00020600040101010101" pitchFamily="18" charset="-122"/>
              </a:rPr>
              <a:t>培训讲师</a:t>
            </a:r>
            <a:r>
              <a:rPr lang="zh-CN" altLang="en-US" dirty="0" smtClean="0">
                <a:solidFill>
                  <a:srgbClr val="144C85"/>
                </a:solidFill>
                <a:latin typeface="汉仪星球体W" panose="00020600040101010101" pitchFamily="18" charset="-122"/>
                <a:ea typeface="汉仪星球体W" panose="00020600040101010101" pitchFamily="18" charset="-122"/>
              </a:rPr>
              <a:t>：</a:t>
            </a:r>
            <a:r>
              <a:rPr lang="zh-CN" altLang="en-US" dirty="0">
                <a:solidFill>
                  <a:srgbClr val="144C85"/>
                </a:solidFill>
                <a:latin typeface="汉仪星球体W" panose="00020600040101010101" pitchFamily="18" charset="-122"/>
                <a:ea typeface="汉仪星球体W" panose="00020600040101010101" pitchFamily="18" charset="-122"/>
              </a:rPr>
              <a:t>优</a:t>
            </a:r>
            <a:r>
              <a:rPr lang="zh-CN" altLang="en-US" dirty="0" smtClean="0">
                <a:solidFill>
                  <a:srgbClr val="144C85"/>
                </a:solidFill>
                <a:latin typeface="汉仪星球体W" panose="00020600040101010101" pitchFamily="18" charset="-122"/>
                <a:ea typeface="汉仪星球体W" panose="00020600040101010101" pitchFamily="18" charset="-122"/>
              </a:rPr>
              <a:t>品</a:t>
            </a:r>
            <a:r>
              <a:rPr lang="en-US" altLang="zh-CN" dirty="0" smtClean="0">
                <a:solidFill>
                  <a:srgbClr val="144C85"/>
                </a:solidFill>
                <a:latin typeface="汉仪星球体W" panose="00020600040101010101" pitchFamily="18" charset="-122"/>
                <a:ea typeface="汉仪星球体W" panose="00020600040101010101" pitchFamily="18" charset="-122"/>
              </a:rPr>
              <a:t>PPT</a:t>
            </a:r>
            <a:r>
              <a:rPr lang="zh-CN" altLang="en-US" dirty="0" smtClean="0">
                <a:solidFill>
                  <a:srgbClr val="144C85"/>
                </a:solidFill>
                <a:latin typeface="汉仪星球体W" panose="00020600040101010101" pitchFamily="18" charset="-122"/>
                <a:ea typeface="汉仪星球体W" panose="00020600040101010101" pitchFamily="18" charset="-122"/>
              </a:rPr>
              <a:t>    培训</a:t>
            </a:r>
            <a:r>
              <a:rPr lang="zh-CN" altLang="en-US" dirty="0">
                <a:solidFill>
                  <a:srgbClr val="144C85"/>
                </a:solidFill>
                <a:latin typeface="汉仪星球体W" panose="00020600040101010101" pitchFamily="18" charset="-122"/>
                <a:ea typeface="汉仪星球体W" panose="00020600040101010101" pitchFamily="18" charset="-122"/>
              </a:rPr>
              <a:t>时间：</a:t>
            </a:r>
            <a:r>
              <a:rPr lang="en-US" altLang="zh-CN" dirty="0" smtClean="0">
                <a:solidFill>
                  <a:srgbClr val="144C85"/>
                </a:solidFill>
                <a:latin typeface="汉仪星球体W" panose="00020600040101010101" pitchFamily="18" charset="-122"/>
                <a:ea typeface="汉仪星球体W" panose="00020600040101010101" pitchFamily="18" charset="-122"/>
              </a:rPr>
              <a:t>20XX.11</a:t>
            </a:r>
            <a:endParaRPr lang="zh-CN" altLang="en-US" dirty="0">
              <a:solidFill>
                <a:srgbClr val="144C85"/>
              </a:solidFill>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5236250" y="955254"/>
            <a:ext cx="1164550" cy="1138989"/>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39635" t="8283" r="40328" b="75109"/>
          <a:stretch/>
        </p:blipFill>
        <p:spPr>
          <a:xfrm>
            <a:off x="7571874" y="955254"/>
            <a:ext cx="1219200" cy="1138989"/>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8871284" y="955254"/>
            <a:ext cx="1155032" cy="1138989"/>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0106526" y="955254"/>
            <a:ext cx="1138418" cy="1138989"/>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6288504" y="955254"/>
            <a:ext cx="1331495" cy="1138989"/>
          </a:xfrm>
          <a:prstGeom prst="rect">
            <a:avLst/>
          </a:prstGeom>
        </p:spPr>
      </p:pic>
      <p:sp>
        <p:nvSpPr>
          <p:cNvPr id="3" name="矩形 2"/>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039396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Effect transition="in" filter="fade">
                                      <p:cBhvr>
                                        <p:cTn id="17" dur="750"/>
                                        <p:tgtEl>
                                          <p:spTgt spid="7"/>
                                        </p:tgtEl>
                                      </p:cBhvr>
                                    </p:animEffect>
                                  </p:childTnLst>
                                </p:cTn>
                              </p:par>
                            </p:childTnLst>
                          </p:cTn>
                        </p:par>
                        <p:par>
                          <p:cTn id="18" fill="hold">
                            <p:stCondLst>
                              <p:cond delay="2250"/>
                            </p:stCondLst>
                            <p:childTnLst>
                              <p:par>
                                <p:cTn id="19" presetID="38" presetClass="entr" presetSubtype="0" accel="50000" fill="hold" grpId="0" nodeType="afterEffect">
                                  <p:stCondLst>
                                    <p:cond delay="0"/>
                                  </p:stCondLst>
                                  <p:iterate type="lt">
                                    <p:tmPct val="50000"/>
                                  </p:iterate>
                                  <p:childTnLst>
                                    <p:set>
                                      <p:cBhvr>
                                        <p:cTn id="20" dur="1" fill="hold">
                                          <p:stCondLst>
                                            <p:cond delay="0"/>
                                          </p:stCondLst>
                                        </p:cTn>
                                        <p:tgtEl>
                                          <p:spTgt spid="9"/>
                                        </p:tgtEl>
                                        <p:attrNameLst>
                                          <p:attrName>style.visibility</p:attrName>
                                        </p:attrNameLst>
                                      </p:cBhvr>
                                      <p:to>
                                        <p:strVal val="visible"/>
                                      </p:to>
                                    </p:set>
                                    <p:set>
                                      <p:cBhvr>
                                        <p:cTn id="21" dur="455" fill="hold">
                                          <p:stCondLst>
                                            <p:cond delay="0"/>
                                          </p:stCondLst>
                                        </p:cTn>
                                        <p:tgtEl>
                                          <p:spTgt spid="9"/>
                                        </p:tgtEl>
                                        <p:attrNameLst>
                                          <p:attrName>style.rotation</p:attrName>
                                        </p:attrNameLst>
                                      </p:cBhvr>
                                      <p:to>
                                        <p:strVal val="-45.0"/>
                                      </p:to>
                                    </p:set>
                                    <p:anim calcmode="lin" valueType="num">
                                      <p:cBhvr>
                                        <p:cTn id="22"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6" fill="hold">
                            <p:stCondLst>
                              <p:cond delay="5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750" fill="hold"/>
                                        <p:tgtEl>
                                          <p:spTgt spid="11"/>
                                        </p:tgtEl>
                                        <p:attrNameLst>
                                          <p:attrName>ppt_y</p:attrName>
                                        </p:attrNameLst>
                                      </p:cBhvr>
                                      <p:tavLst>
                                        <p:tav tm="0">
                                          <p:val>
                                            <p:strVal val="#ppt_y"/>
                                          </p:val>
                                        </p:tav>
                                        <p:tav tm="100000">
                                          <p:val>
                                            <p:strVal val="#ppt_y"/>
                                          </p:val>
                                        </p:tav>
                                      </p:tavLst>
                                    </p:anim>
                                    <p:anim calcmode="lin" valueType="num">
                                      <p:cBhvr>
                                        <p:cTn id="31"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50" tmFilter="0,0; .5, 1; 1, 1"/>
                                        <p:tgtEl>
                                          <p:spTgt spid="11"/>
                                        </p:tgtEl>
                                      </p:cBhvr>
                                    </p:animEffect>
                                  </p:childTnLst>
                                </p:cTn>
                              </p:par>
                            </p:childTnLst>
                          </p:cTn>
                        </p:par>
                        <p:par>
                          <p:cTn id="34" fill="hold">
                            <p:stCondLst>
                              <p:cond delay="7325"/>
                            </p:stCondLst>
                            <p:childTnLst>
                              <p:par>
                                <p:cTn id="35" presetID="37"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900" decel="100000" fill="hold"/>
                                        <p:tgtEl>
                                          <p:spTgt spid="12"/>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41" fill="hold">
                            <p:stCondLst>
                              <p:cond delay="8325"/>
                            </p:stCondLst>
                            <p:childTnLst>
                              <p:par>
                                <p:cTn id="42" presetID="2" presetClass="entr" presetSubtype="9"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1000" fill="hold"/>
                                        <p:tgtEl>
                                          <p:spTgt spid="13"/>
                                        </p:tgtEl>
                                        <p:attrNameLst>
                                          <p:attrName>ppt_x</p:attrName>
                                        </p:attrNameLst>
                                      </p:cBhvr>
                                      <p:tavLst>
                                        <p:tav tm="0">
                                          <p:val>
                                            <p:strVal val="0-#ppt_w/2"/>
                                          </p:val>
                                        </p:tav>
                                        <p:tav tm="100000">
                                          <p:val>
                                            <p:strVal val="#ppt_x"/>
                                          </p:val>
                                        </p:tav>
                                      </p:tavLst>
                                    </p:anim>
                                    <p:anim calcmode="lin" valueType="num">
                                      <p:cBhvr additive="base">
                                        <p:cTn id="45" dur="1000" fill="hold"/>
                                        <p:tgtEl>
                                          <p:spTgt spid="13"/>
                                        </p:tgtEl>
                                        <p:attrNameLst>
                                          <p:attrName>ppt_y</p:attrName>
                                        </p:attrNameLst>
                                      </p:cBhvr>
                                      <p:tavLst>
                                        <p:tav tm="0">
                                          <p:val>
                                            <p:strVal val="0-#ppt_h/2"/>
                                          </p:val>
                                        </p:tav>
                                        <p:tav tm="100000">
                                          <p:val>
                                            <p:strVal val="#ppt_y"/>
                                          </p:val>
                                        </p:tav>
                                      </p:tavLst>
                                    </p:anim>
                                  </p:childTnLst>
                                </p:cTn>
                              </p:par>
                              <p:par>
                                <p:cTn id="46" presetID="2" presetClass="entr" presetSubtype="9"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1000" fill="hold"/>
                                        <p:tgtEl>
                                          <p:spTgt spid="14"/>
                                        </p:tgtEl>
                                        <p:attrNameLst>
                                          <p:attrName>ppt_x</p:attrName>
                                        </p:attrNameLst>
                                      </p:cBhvr>
                                      <p:tavLst>
                                        <p:tav tm="0">
                                          <p:val>
                                            <p:strVal val="0-#ppt_w/2"/>
                                          </p:val>
                                        </p:tav>
                                        <p:tav tm="100000">
                                          <p:val>
                                            <p:strVal val="#ppt_x"/>
                                          </p:val>
                                        </p:tav>
                                      </p:tavLst>
                                    </p:anim>
                                    <p:anim calcmode="lin" valueType="num">
                                      <p:cBhvr additive="base">
                                        <p:cTn id="49" dur="1000" fill="hold"/>
                                        <p:tgtEl>
                                          <p:spTgt spid="14"/>
                                        </p:tgtEl>
                                        <p:attrNameLst>
                                          <p:attrName>ppt_y</p:attrName>
                                        </p:attrNameLst>
                                      </p:cBhvr>
                                      <p:tavLst>
                                        <p:tav tm="0">
                                          <p:val>
                                            <p:strVal val="0-#ppt_h/2"/>
                                          </p:val>
                                        </p:tav>
                                        <p:tav tm="100000">
                                          <p:val>
                                            <p:strVal val="#ppt_y"/>
                                          </p:val>
                                        </p:tav>
                                      </p:tavLst>
                                    </p:anim>
                                  </p:childTnLst>
                                </p:cTn>
                              </p:par>
                              <p:par>
                                <p:cTn id="50" presetID="2" presetClass="entr" presetSubtype="9"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1000" fill="hold"/>
                                        <p:tgtEl>
                                          <p:spTgt spid="15"/>
                                        </p:tgtEl>
                                        <p:attrNameLst>
                                          <p:attrName>ppt_x</p:attrName>
                                        </p:attrNameLst>
                                      </p:cBhvr>
                                      <p:tavLst>
                                        <p:tav tm="0">
                                          <p:val>
                                            <p:strVal val="0-#ppt_w/2"/>
                                          </p:val>
                                        </p:tav>
                                        <p:tav tm="100000">
                                          <p:val>
                                            <p:strVal val="#ppt_x"/>
                                          </p:val>
                                        </p:tav>
                                      </p:tavLst>
                                    </p:anim>
                                    <p:anim calcmode="lin" valueType="num">
                                      <p:cBhvr additive="base">
                                        <p:cTn id="53" dur="1000" fill="hold"/>
                                        <p:tgtEl>
                                          <p:spTgt spid="15"/>
                                        </p:tgtEl>
                                        <p:attrNameLst>
                                          <p:attrName>ppt_y</p:attrName>
                                        </p:attrNameLst>
                                      </p:cBhvr>
                                      <p:tavLst>
                                        <p:tav tm="0">
                                          <p:val>
                                            <p:strVal val="0-#ppt_h/2"/>
                                          </p:val>
                                        </p:tav>
                                        <p:tav tm="100000">
                                          <p:val>
                                            <p:strVal val="#ppt_y"/>
                                          </p:val>
                                        </p:tav>
                                      </p:tavLst>
                                    </p:anim>
                                  </p:childTnLst>
                                </p:cTn>
                              </p:par>
                              <p:par>
                                <p:cTn id="54" presetID="2" presetClass="entr" presetSubtype="9"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1000" fill="hold"/>
                                        <p:tgtEl>
                                          <p:spTgt spid="16"/>
                                        </p:tgtEl>
                                        <p:attrNameLst>
                                          <p:attrName>ppt_x</p:attrName>
                                        </p:attrNameLst>
                                      </p:cBhvr>
                                      <p:tavLst>
                                        <p:tav tm="0">
                                          <p:val>
                                            <p:strVal val="0-#ppt_w/2"/>
                                          </p:val>
                                        </p:tav>
                                        <p:tav tm="100000">
                                          <p:val>
                                            <p:strVal val="#ppt_x"/>
                                          </p:val>
                                        </p:tav>
                                      </p:tavLst>
                                    </p:anim>
                                    <p:anim calcmode="lin" valueType="num">
                                      <p:cBhvr additive="base">
                                        <p:cTn id="57" dur="1000" fill="hold"/>
                                        <p:tgtEl>
                                          <p:spTgt spid="16"/>
                                        </p:tgtEl>
                                        <p:attrNameLst>
                                          <p:attrName>ppt_y</p:attrName>
                                        </p:attrNameLst>
                                      </p:cBhvr>
                                      <p:tavLst>
                                        <p:tav tm="0">
                                          <p:val>
                                            <p:strVal val="0-#ppt_h/2"/>
                                          </p:val>
                                        </p:tav>
                                        <p:tav tm="100000">
                                          <p:val>
                                            <p:strVal val="#ppt_y"/>
                                          </p:val>
                                        </p:tav>
                                      </p:tavLst>
                                    </p:anim>
                                  </p:childTnLst>
                                </p:cTn>
                              </p:par>
                              <p:par>
                                <p:cTn id="58" presetID="2" presetClass="entr" presetSubtype="9"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1000" fill="hold"/>
                                        <p:tgtEl>
                                          <p:spTgt spid="17"/>
                                        </p:tgtEl>
                                        <p:attrNameLst>
                                          <p:attrName>ppt_x</p:attrName>
                                        </p:attrNameLst>
                                      </p:cBhvr>
                                      <p:tavLst>
                                        <p:tav tm="0">
                                          <p:val>
                                            <p:strVal val="0-#ppt_w/2"/>
                                          </p:val>
                                        </p:tav>
                                        <p:tav tm="100000">
                                          <p:val>
                                            <p:strVal val="#ppt_x"/>
                                          </p:val>
                                        </p:tav>
                                      </p:tavLst>
                                    </p:anim>
                                    <p:anim calcmode="lin" valueType="num">
                                      <p:cBhvr additive="base">
                                        <p:cTn id="61" dur="10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26" idx="2"/>
          </p:cNvCxnSpPr>
          <p:nvPr/>
        </p:nvCxnSpPr>
        <p:spPr>
          <a:xfrm flipV="1">
            <a:off x="2228798" y="3209841"/>
            <a:ext cx="3867740" cy="2722197"/>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a:endCxn id="29" idx="2"/>
          </p:cNvCxnSpPr>
          <p:nvPr/>
        </p:nvCxnSpPr>
        <p:spPr>
          <a:xfrm flipH="1">
            <a:off x="6095999" y="3209841"/>
            <a:ext cx="541" cy="2722197"/>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32" idx="2"/>
          </p:cNvCxnSpPr>
          <p:nvPr/>
        </p:nvCxnSpPr>
        <p:spPr>
          <a:xfrm flipH="1" flipV="1">
            <a:off x="6096539" y="3209842"/>
            <a:ext cx="3866662" cy="2722196"/>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99051" y="160625"/>
            <a:ext cx="8069094"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有效沟通的技巧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与客户达成协议的金科玉律</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95" name="组合 94"/>
          <p:cNvGrpSpPr/>
          <p:nvPr/>
        </p:nvGrpSpPr>
        <p:grpSpPr>
          <a:xfrm>
            <a:off x="1191832" y="1018176"/>
            <a:ext cx="2073932" cy="1000828"/>
            <a:chOff x="1191832" y="1018176"/>
            <a:chExt cx="2073932" cy="1000828"/>
          </a:xfrm>
        </p:grpSpPr>
        <p:sp>
          <p:nvSpPr>
            <p:cNvPr id="12" name="íṥḷiďé"/>
            <p:cNvSpPr/>
            <p:nvPr/>
          </p:nvSpPr>
          <p:spPr>
            <a:xfrm>
              <a:off x="1191832" y="1403887"/>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Autofit/>
            </a:bodyPr>
            <a:lstStyle/>
            <a:p>
              <a:pPr algn="ctr">
                <a:lnSpc>
                  <a:spcPct val="150000"/>
                </a:lnSpc>
                <a:spcBef>
                  <a:spcPct val="0"/>
                </a:spcBef>
              </a:pPr>
              <a:r>
                <a:rPr lang="zh-CN" altLang="en-US" sz="1600" b="1" dirty="0">
                  <a:solidFill>
                    <a:schemeClr val="tx1"/>
                  </a:solidFill>
                  <a:latin typeface="微软雅黑" panose="020B0503020204020204" pitchFamily="34" charset="-122"/>
                  <a:ea typeface="微软雅黑" panose="020B0503020204020204" pitchFamily="34" charset="-122"/>
                </a:rPr>
                <a:t>忌争辩</a:t>
              </a:r>
            </a:p>
          </p:txBody>
        </p:sp>
        <p:grpSp>
          <p:nvGrpSpPr>
            <p:cNvPr id="90" name="组合 89"/>
            <p:cNvGrpSpPr/>
            <p:nvPr/>
          </p:nvGrpSpPr>
          <p:grpSpPr>
            <a:xfrm>
              <a:off x="1938192" y="1018176"/>
              <a:ext cx="581213" cy="581212"/>
              <a:chOff x="1938192" y="1073596"/>
              <a:chExt cx="581213" cy="581212"/>
            </a:xfrm>
          </p:grpSpPr>
          <p:sp>
            <p:nvSpPr>
              <p:cNvPr id="18" name="íślïḋè"/>
              <p:cNvSpPr/>
              <p:nvPr/>
            </p:nvSpPr>
            <p:spPr>
              <a:xfrm>
                <a:off x="1938192" y="1073596"/>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19" name="ïṧḻíḑe"/>
              <p:cNvSpPr/>
              <p:nvPr/>
            </p:nvSpPr>
            <p:spPr>
              <a:xfrm>
                <a:off x="2062737" y="1200613"/>
                <a:ext cx="332121" cy="327178"/>
              </a:xfrm>
              <a:custGeom>
                <a:avLst/>
                <a:gdLst>
                  <a:gd name="T0" fmla="*/ 4878 w 6724"/>
                  <a:gd name="T1" fmla="*/ 4322 h 6635"/>
                  <a:gd name="T2" fmla="*/ 4845 w 6724"/>
                  <a:gd name="T3" fmla="*/ 4381 h 6635"/>
                  <a:gd name="T4" fmla="*/ 4405 w 6724"/>
                  <a:gd name="T5" fmla="*/ 4860 h 6635"/>
                  <a:gd name="T6" fmla="*/ 3785 w 6724"/>
                  <a:gd name="T7" fmla="*/ 5026 h 6635"/>
                  <a:gd name="T8" fmla="*/ 3167 w 6724"/>
                  <a:gd name="T9" fmla="*/ 4860 h 6635"/>
                  <a:gd name="T10" fmla="*/ 2729 w 6724"/>
                  <a:gd name="T11" fmla="*/ 4413 h 6635"/>
                  <a:gd name="T12" fmla="*/ 2556 w 6724"/>
                  <a:gd name="T13" fmla="*/ 3975 h 6635"/>
                  <a:gd name="T14" fmla="*/ 6701 w 6724"/>
                  <a:gd name="T15" fmla="*/ 3975 h 6635"/>
                  <a:gd name="T16" fmla="*/ 6710 w 6724"/>
                  <a:gd name="T17" fmla="*/ 3869 h 6635"/>
                  <a:gd name="T18" fmla="*/ 6713 w 6724"/>
                  <a:gd name="T19" fmla="*/ 3637 h 6635"/>
                  <a:gd name="T20" fmla="*/ 6711 w 6724"/>
                  <a:gd name="T21" fmla="*/ 3512 h 6635"/>
                  <a:gd name="T22" fmla="*/ 6443 w 6724"/>
                  <a:gd name="T23" fmla="*/ 1990 h 6635"/>
                  <a:gd name="T24" fmla="*/ 6300 w 6724"/>
                  <a:gd name="T25" fmla="*/ 264 h 6635"/>
                  <a:gd name="T26" fmla="*/ 5331 w 6724"/>
                  <a:gd name="T27" fmla="*/ 30 h 6635"/>
                  <a:gd name="T28" fmla="*/ 3937 w 6724"/>
                  <a:gd name="T29" fmla="*/ 406 h 6635"/>
                  <a:gd name="T30" fmla="*/ 3738 w 6724"/>
                  <a:gd name="T31" fmla="*/ 395 h 6635"/>
                  <a:gd name="T32" fmla="*/ 1825 w 6724"/>
                  <a:gd name="T33" fmla="*/ 1049 h 6635"/>
                  <a:gd name="T34" fmla="*/ 355 w 6724"/>
                  <a:gd name="T35" fmla="*/ 2775 h 6635"/>
                  <a:gd name="T36" fmla="*/ 173 w 6724"/>
                  <a:gd name="T37" fmla="*/ 3230 h 6635"/>
                  <a:gd name="T38" fmla="*/ 540 w 6724"/>
                  <a:gd name="T39" fmla="*/ 2904 h 6635"/>
                  <a:gd name="T40" fmla="*/ 1635 w 6724"/>
                  <a:gd name="T41" fmla="*/ 2068 h 6635"/>
                  <a:gd name="T42" fmla="*/ 849 w 6724"/>
                  <a:gd name="T43" fmla="*/ 3090 h 6635"/>
                  <a:gd name="T44" fmla="*/ 811 w 6724"/>
                  <a:gd name="T45" fmla="*/ 3152 h 6635"/>
                  <a:gd name="T46" fmla="*/ 189 w 6724"/>
                  <a:gd name="T47" fmla="*/ 4457 h 6635"/>
                  <a:gd name="T48" fmla="*/ 0 w 6724"/>
                  <a:gd name="T49" fmla="*/ 5548 h 6635"/>
                  <a:gd name="T50" fmla="*/ 251 w 6724"/>
                  <a:gd name="T51" fmla="*/ 6307 h 6635"/>
                  <a:gd name="T52" fmla="*/ 1103 w 6724"/>
                  <a:gd name="T53" fmla="*/ 6635 h 6635"/>
                  <a:gd name="T54" fmla="*/ 2381 w 6724"/>
                  <a:gd name="T55" fmla="*/ 6285 h 6635"/>
                  <a:gd name="T56" fmla="*/ 3738 w 6724"/>
                  <a:gd name="T57" fmla="*/ 6584 h 6635"/>
                  <a:gd name="T58" fmla="*/ 5543 w 6724"/>
                  <a:gd name="T59" fmla="*/ 6000 h 6635"/>
                  <a:gd name="T60" fmla="*/ 6669 w 6724"/>
                  <a:gd name="T61" fmla="*/ 4476 h 6635"/>
                  <a:gd name="T62" fmla="*/ 6724 w 6724"/>
                  <a:gd name="T63" fmla="*/ 4322 h 6635"/>
                  <a:gd name="T64" fmla="*/ 4878 w 6724"/>
                  <a:gd name="T65" fmla="*/ 4322 h 6635"/>
                  <a:gd name="T66" fmla="*/ 4792 w 6724"/>
                  <a:gd name="T67" fmla="*/ 622 h 6635"/>
                  <a:gd name="T68" fmla="*/ 5755 w 6724"/>
                  <a:gd name="T69" fmla="*/ 522 h 6635"/>
                  <a:gd name="T70" fmla="*/ 6113 w 6724"/>
                  <a:gd name="T71" fmla="*/ 896 h 6635"/>
                  <a:gd name="T72" fmla="*/ 6009 w 6724"/>
                  <a:gd name="T73" fmla="*/ 1585 h 6635"/>
                  <a:gd name="T74" fmla="*/ 5940 w 6724"/>
                  <a:gd name="T75" fmla="*/ 1771 h 6635"/>
                  <a:gd name="T76" fmla="*/ 5813 w 6724"/>
                  <a:gd name="T77" fmla="*/ 1620 h 6635"/>
                  <a:gd name="T78" fmla="*/ 4786 w 6724"/>
                  <a:gd name="T79" fmla="*/ 832 h 6635"/>
                  <a:gd name="T80" fmla="*/ 4558 w 6724"/>
                  <a:gd name="T81" fmla="*/ 720 h 6635"/>
                  <a:gd name="T82" fmla="*/ 4792 w 6724"/>
                  <a:gd name="T83" fmla="*/ 622 h 6635"/>
                  <a:gd name="T84" fmla="*/ 2015 w 6724"/>
                  <a:gd name="T85" fmla="*/ 5931 h 6635"/>
                  <a:gd name="T86" fmla="*/ 1078 w 6724"/>
                  <a:gd name="T87" fmla="*/ 6220 h 6635"/>
                  <a:gd name="T88" fmla="*/ 613 w 6724"/>
                  <a:gd name="T89" fmla="*/ 6024 h 6635"/>
                  <a:gd name="T90" fmla="*/ 813 w 6724"/>
                  <a:gd name="T91" fmla="*/ 4439 h 6635"/>
                  <a:gd name="T92" fmla="*/ 934 w 6724"/>
                  <a:gd name="T93" fmla="*/ 4204 h 6635"/>
                  <a:gd name="T94" fmla="*/ 1025 w 6724"/>
                  <a:gd name="T95" fmla="*/ 4452 h 6635"/>
                  <a:gd name="T96" fmla="*/ 2027 w 6724"/>
                  <a:gd name="T97" fmla="*/ 5727 h 6635"/>
                  <a:gd name="T98" fmla="*/ 2214 w 6724"/>
                  <a:gd name="T99" fmla="*/ 5841 h 6635"/>
                  <a:gd name="T100" fmla="*/ 2015 w 6724"/>
                  <a:gd name="T101" fmla="*/ 5931 h 6635"/>
                  <a:gd name="T102" fmla="*/ 2308 w 6724"/>
                  <a:gd name="T103" fmla="*/ 3165 h 6635"/>
                  <a:gd name="T104" fmla="*/ 2314 w 6724"/>
                  <a:gd name="T105" fmla="*/ 3043 h 6635"/>
                  <a:gd name="T106" fmla="*/ 2791 w 6724"/>
                  <a:gd name="T107" fmla="*/ 2126 h 6635"/>
                  <a:gd name="T108" fmla="*/ 3732 w 6724"/>
                  <a:gd name="T109" fmla="*/ 1776 h 6635"/>
                  <a:gd name="T110" fmla="*/ 4672 w 6724"/>
                  <a:gd name="T111" fmla="*/ 2126 h 6635"/>
                  <a:gd name="T112" fmla="*/ 5091 w 6724"/>
                  <a:gd name="T113" fmla="*/ 3043 h 6635"/>
                  <a:gd name="T114" fmla="*/ 5098 w 6724"/>
                  <a:gd name="T115" fmla="*/ 3165 h 6635"/>
                  <a:gd name="T116" fmla="*/ 2308 w 6724"/>
                  <a:gd name="T117" fmla="*/ 3165 h 6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24" h="6635">
                    <a:moveTo>
                      <a:pt x="4878" y="4322"/>
                    </a:moveTo>
                    <a:lnTo>
                      <a:pt x="4845" y="4381"/>
                    </a:lnTo>
                    <a:cubicBezTo>
                      <a:pt x="4724" y="4594"/>
                      <a:pt x="4572" y="4759"/>
                      <a:pt x="4405" y="4860"/>
                    </a:cubicBezTo>
                    <a:cubicBezTo>
                      <a:pt x="4220" y="4970"/>
                      <a:pt x="4012" y="5026"/>
                      <a:pt x="3785" y="5026"/>
                    </a:cubicBezTo>
                    <a:cubicBezTo>
                      <a:pt x="3559" y="5026"/>
                      <a:pt x="3351" y="4970"/>
                      <a:pt x="3167" y="4860"/>
                    </a:cubicBezTo>
                    <a:cubicBezTo>
                      <a:pt x="2981" y="4749"/>
                      <a:pt x="2833" y="4597"/>
                      <a:pt x="2729" y="4413"/>
                    </a:cubicBezTo>
                    <a:cubicBezTo>
                      <a:pt x="2654" y="4264"/>
                      <a:pt x="2582" y="4122"/>
                      <a:pt x="2556" y="3975"/>
                    </a:cubicBezTo>
                    <a:lnTo>
                      <a:pt x="6701" y="3975"/>
                    </a:lnTo>
                    <a:lnTo>
                      <a:pt x="6710" y="3869"/>
                    </a:lnTo>
                    <a:cubicBezTo>
                      <a:pt x="6717" y="3797"/>
                      <a:pt x="6715" y="3719"/>
                      <a:pt x="6713" y="3637"/>
                    </a:cubicBezTo>
                    <a:cubicBezTo>
                      <a:pt x="6712" y="3596"/>
                      <a:pt x="6711" y="3554"/>
                      <a:pt x="6711" y="3512"/>
                    </a:cubicBezTo>
                    <a:cubicBezTo>
                      <a:pt x="6711" y="2976"/>
                      <a:pt x="6690" y="2457"/>
                      <a:pt x="6443" y="1990"/>
                    </a:cubicBezTo>
                    <a:cubicBezTo>
                      <a:pt x="6718" y="1224"/>
                      <a:pt x="6671" y="644"/>
                      <a:pt x="6300" y="264"/>
                    </a:cubicBezTo>
                    <a:cubicBezTo>
                      <a:pt x="6102" y="77"/>
                      <a:pt x="5784" y="0"/>
                      <a:pt x="5331" y="30"/>
                    </a:cubicBezTo>
                    <a:cubicBezTo>
                      <a:pt x="4911" y="57"/>
                      <a:pt x="4442" y="184"/>
                      <a:pt x="3937" y="406"/>
                    </a:cubicBezTo>
                    <a:cubicBezTo>
                      <a:pt x="3870" y="399"/>
                      <a:pt x="3804" y="395"/>
                      <a:pt x="3738" y="395"/>
                    </a:cubicBezTo>
                    <a:cubicBezTo>
                      <a:pt x="3044" y="395"/>
                      <a:pt x="2531" y="625"/>
                      <a:pt x="1825" y="1049"/>
                    </a:cubicBezTo>
                    <a:cubicBezTo>
                      <a:pt x="1287" y="1384"/>
                      <a:pt x="736" y="1826"/>
                      <a:pt x="355" y="2775"/>
                    </a:cubicBezTo>
                    <a:lnTo>
                      <a:pt x="173" y="3230"/>
                    </a:lnTo>
                    <a:lnTo>
                      <a:pt x="540" y="2904"/>
                    </a:lnTo>
                    <a:cubicBezTo>
                      <a:pt x="879" y="2603"/>
                      <a:pt x="1263" y="2312"/>
                      <a:pt x="1635" y="2068"/>
                    </a:cubicBezTo>
                    <a:cubicBezTo>
                      <a:pt x="1195" y="2522"/>
                      <a:pt x="1033" y="2788"/>
                      <a:pt x="849" y="3090"/>
                    </a:cubicBezTo>
                    <a:lnTo>
                      <a:pt x="811" y="3152"/>
                    </a:lnTo>
                    <a:cubicBezTo>
                      <a:pt x="523" y="3622"/>
                      <a:pt x="313" y="4061"/>
                      <a:pt x="189" y="4457"/>
                    </a:cubicBezTo>
                    <a:cubicBezTo>
                      <a:pt x="63" y="4855"/>
                      <a:pt x="0" y="5221"/>
                      <a:pt x="0" y="5548"/>
                    </a:cubicBezTo>
                    <a:cubicBezTo>
                      <a:pt x="0" y="5896"/>
                      <a:pt x="85" y="6152"/>
                      <a:pt x="251" y="6307"/>
                    </a:cubicBezTo>
                    <a:cubicBezTo>
                      <a:pt x="470" y="6525"/>
                      <a:pt x="755" y="6635"/>
                      <a:pt x="1103" y="6635"/>
                    </a:cubicBezTo>
                    <a:cubicBezTo>
                      <a:pt x="1462" y="6635"/>
                      <a:pt x="1889" y="6518"/>
                      <a:pt x="2381" y="6285"/>
                    </a:cubicBezTo>
                    <a:cubicBezTo>
                      <a:pt x="2806" y="6484"/>
                      <a:pt x="3262" y="6584"/>
                      <a:pt x="3738" y="6584"/>
                    </a:cubicBezTo>
                    <a:cubicBezTo>
                      <a:pt x="4402" y="6584"/>
                      <a:pt x="5009" y="6388"/>
                      <a:pt x="5543" y="6000"/>
                    </a:cubicBezTo>
                    <a:cubicBezTo>
                      <a:pt x="6066" y="5620"/>
                      <a:pt x="6445" y="5108"/>
                      <a:pt x="6669" y="4476"/>
                    </a:cubicBezTo>
                    <a:lnTo>
                      <a:pt x="6724" y="4322"/>
                    </a:lnTo>
                    <a:lnTo>
                      <a:pt x="4878" y="4322"/>
                    </a:lnTo>
                    <a:close/>
                    <a:moveTo>
                      <a:pt x="4792" y="622"/>
                    </a:moveTo>
                    <a:cubicBezTo>
                      <a:pt x="5296" y="408"/>
                      <a:pt x="5494" y="387"/>
                      <a:pt x="5755" y="522"/>
                    </a:cubicBezTo>
                    <a:cubicBezTo>
                      <a:pt x="5918" y="606"/>
                      <a:pt x="6046" y="739"/>
                      <a:pt x="6113" y="896"/>
                    </a:cubicBezTo>
                    <a:cubicBezTo>
                      <a:pt x="6184" y="1061"/>
                      <a:pt x="6153" y="1198"/>
                      <a:pt x="6009" y="1585"/>
                    </a:cubicBezTo>
                    <a:lnTo>
                      <a:pt x="5940" y="1771"/>
                    </a:lnTo>
                    <a:lnTo>
                      <a:pt x="5813" y="1620"/>
                    </a:lnTo>
                    <a:cubicBezTo>
                      <a:pt x="5413" y="1148"/>
                      <a:pt x="5339" y="1103"/>
                      <a:pt x="4786" y="832"/>
                    </a:cubicBezTo>
                    <a:lnTo>
                      <a:pt x="4558" y="720"/>
                    </a:lnTo>
                    <a:lnTo>
                      <a:pt x="4792" y="622"/>
                    </a:lnTo>
                    <a:close/>
                    <a:moveTo>
                      <a:pt x="2015" y="5931"/>
                    </a:moveTo>
                    <a:cubicBezTo>
                      <a:pt x="1616" y="6112"/>
                      <a:pt x="1319" y="6220"/>
                      <a:pt x="1078" y="6220"/>
                    </a:cubicBezTo>
                    <a:cubicBezTo>
                      <a:pt x="898" y="6220"/>
                      <a:pt x="749" y="6160"/>
                      <a:pt x="613" y="6024"/>
                    </a:cubicBezTo>
                    <a:cubicBezTo>
                      <a:pt x="235" y="5647"/>
                      <a:pt x="437" y="5174"/>
                      <a:pt x="813" y="4439"/>
                    </a:cubicBezTo>
                    <a:lnTo>
                      <a:pt x="934" y="4204"/>
                    </a:lnTo>
                    <a:lnTo>
                      <a:pt x="1025" y="4452"/>
                    </a:lnTo>
                    <a:cubicBezTo>
                      <a:pt x="1259" y="5092"/>
                      <a:pt x="1436" y="5366"/>
                      <a:pt x="2027" y="5727"/>
                    </a:cubicBezTo>
                    <a:lnTo>
                      <a:pt x="2214" y="5841"/>
                    </a:lnTo>
                    <a:lnTo>
                      <a:pt x="2015" y="5931"/>
                    </a:lnTo>
                    <a:close/>
                    <a:moveTo>
                      <a:pt x="2308" y="3165"/>
                    </a:moveTo>
                    <a:lnTo>
                      <a:pt x="2314" y="3043"/>
                    </a:lnTo>
                    <a:cubicBezTo>
                      <a:pt x="2333" y="2715"/>
                      <a:pt x="2493" y="2407"/>
                      <a:pt x="2791" y="2126"/>
                    </a:cubicBezTo>
                    <a:cubicBezTo>
                      <a:pt x="3041" y="1891"/>
                      <a:pt x="3348" y="1776"/>
                      <a:pt x="3732" y="1776"/>
                    </a:cubicBezTo>
                    <a:cubicBezTo>
                      <a:pt x="4114" y="1776"/>
                      <a:pt x="4422" y="1891"/>
                      <a:pt x="4672" y="2126"/>
                    </a:cubicBezTo>
                    <a:cubicBezTo>
                      <a:pt x="4930" y="2369"/>
                      <a:pt x="5070" y="2678"/>
                      <a:pt x="5091" y="3043"/>
                    </a:cubicBezTo>
                    <a:lnTo>
                      <a:pt x="5098" y="3165"/>
                    </a:lnTo>
                    <a:lnTo>
                      <a:pt x="2308" y="3165"/>
                    </a:ln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grpSp>
        <p:nvGrpSpPr>
          <p:cNvPr id="96" name="组合 95"/>
          <p:cNvGrpSpPr/>
          <p:nvPr/>
        </p:nvGrpSpPr>
        <p:grpSpPr>
          <a:xfrm>
            <a:off x="5059033" y="1018176"/>
            <a:ext cx="2073932" cy="1000828"/>
            <a:chOff x="5059033" y="1018176"/>
            <a:chExt cx="2073932" cy="1000828"/>
          </a:xfrm>
        </p:grpSpPr>
        <p:sp>
          <p:nvSpPr>
            <p:cNvPr id="20" name="í$lïḓè"/>
            <p:cNvSpPr/>
            <p:nvPr/>
          </p:nvSpPr>
          <p:spPr>
            <a:xfrm>
              <a:off x="5059033" y="1403887"/>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Autofit/>
            </a:bodyPr>
            <a:lstStyle/>
            <a:p>
              <a:pPr algn="ctr">
                <a:lnSpc>
                  <a:spcPct val="150000"/>
                </a:lnSpc>
                <a:spcBef>
                  <a:spcPct val="0"/>
                </a:spcBef>
              </a:pPr>
              <a:r>
                <a:rPr lang="zh-CN" altLang="en-US" sz="1600" b="1" dirty="0" smtClean="0">
                  <a:solidFill>
                    <a:schemeClr val="tx1"/>
                  </a:solidFill>
                  <a:latin typeface="微软雅黑" panose="020B0503020204020204" pitchFamily="34" charset="-122"/>
                  <a:ea typeface="微软雅黑" panose="020B0503020204020204" pitchFamily="34" charset="-122"/>
                </a:rPr>
                <a:t>忌</a:t>
              </a:r>
              <a:r>
                <a:rPr lang="zh-CN" altLang="en-US" sz="1600" b="1" dirty="0">
                  <a:solidFill>
                    <a:schemeClr val="tx1"/>
                  </a:solidFill>
                  <a:latin typeface="微软雅黑" panose="020B0503020204020204" pitchFamily="34" charset="-122"/>
                  <a:ea typeface="微软雅黑" panose="020B0503020204020204" pitchFamily="34" charset="-122"/>
                </a:rPr>
                <a:t>质问</a:t>
              </a:r>
            </a:p>
          </p:txBody>
        </p:sp>
        <p:grpSp>
          <p:nvGrpSpPr>
            <p:cNvPr id="88" name="组合 87"/>
            <p:cNvGrpSpPr/>
            <p:nvPr/>
          </p:nvGrpSpPr>
          <p:grpSpPr>
            <a:xfrm>
              <a:off x="5805393" y="1018176"/>
              <a:ext cx="581213" cy="581212"/>
              <a:chOff x="5805393" y="1073596"/>
              <a:chExt cx="581213" cy="581212"/>
            </a:xfrm>
          </p:grpSpPr>
          <p:sp>
            <p:nvSpPr>
              <p:cNvPr id="21" name="işļïḋê"/>
              <p:cNvSpPr/>
              <p:nvPr/>
            </p:nvSpPr>
            <p:spPr>
              <a:xfrm>
                <a:off x="5805393" y="1073596"/>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22" name="ïŝļïďê"/>
              <p:cNvSpPr/>
              <p:nvPr/>
            </p:nvSpPr>
            <p:spPr>
              <a:xfrm>
                <a:off x="5929939" y="1198366"/>
                <a:ext cx="332121" cy="331671"/>
              </a:xfrm>
              <a:custGeom>
                <a:avLst/>
                <a:gdLst>
                  <a:gd name="T0" fmla="*/ 652 w 1303"/>
                  <a:gd name="T1" fmla="*/ 0 h 1303"/>
                  <a:gd name="T2" fmla="*/ 0 w 1303"/>
                  <a:gd name="T3" fmla="*/ 652 h 1303"/>
                  <a:gd name="T4" fmla="*/ 652 w 1303"/>
                  <a:gd name="T5" fmla="*/ 1303 h 1303"/>
                  <a:gd name="T6" fmla="*/ 1303 w 1303"/>
                  <a:gd name="T7" fmla="*/ 652 h 1303"/>
                  <a:gd name="T8" fmla="*/ 652 w 1303"/>
                  <a:gd name="T9" fmla="*/ 0 h 1303"/>
                  <a:gd name="T10" fmla="*/ 698 w 1303"/>
                  <a:gd name="T11" fmla="*/ 342 h 1303"/>
                  <a:gd name="T12" fmla="*/ 821 w 1303"/>
                  <a:gd name="T13" fmla="*/ 216 h 1303"/>
                  <a:gd name="T14" fmla="*/ 911 w 1303"/>
                  <a:gd name="T15" fmla="*/ 357 h 1303"/>
                  <a:gd name="T16" fmla="*/ 781 w 1303"/>
                  <a:gd name="T17" fmla="*/ 485 h 1303"/>
                  <a:gd name="T18" fmla="*/ 698 w 1303"/>
                  <a:gd name="T19" fmla="*/ 342 h 1303"/>
                  <a:gd name="T20" fmla="*/ 543 w 1303"/>
                  <a:gd name="T21" fmla="*/ 192 h 1303"/>
                  <a:gd name="T22" fmla="*/ 643 w 1303"/>
                  <a:gd name="T23" fmla="*/ 334 h 1303"/>
                  <a:gd name="T24" fmla="*/ 543 w 1303"/>
                  <a:gd name="T25" fmla="*/ 476 h 1303"/>
                  <a:gd name="T26" fmla="*/ 443 w 1303"/>
                  <a:gd name="T27" fmla="*/ 334 h 1303"/>
                  <a:gd name="T28" fmla="*/ 543 w 1303"/>
                  <a:gd name="T29" fmla="*/ 192 h 1303"/>
                  <a:gd name="T30" fmla="*/ 231 w 1303"/>
                  <a:gd name="T31" fmla="*/ 528 h 1303"/>
                  <a:gd name="T32" fmla="*/ 324 w 1303"/>
                  <a:gd name="T33" fmla="*/ 404 h 1303"/>
                  <a:gd name="T34" fmla="*/ 441 w 1303"/>
                  <a:gd name="T35" fmla="*/ 509 h 1303"/>
                  <a:gd name="T36" fmla="*/ 357 w 1303"/>
                  <a:gd name="T37" fmla="*/ 676 h 1303"/>
                  <a:gd name="T38" fmla="*/ 231 w 1303"/>
                  <a:gd name="T39" fmla="*/ 528 h 1303"/>
                  <a:gd name="T40" fmla="*/ 993 w 1303"/>
                  <a:gd name="T41" fmla="*/ 1032 h 1303"/>
                  <a:gd name="T42" fmla="*/ 738 w 1303"/>
                  <a:gd name="T43" fmla="*/ 1094 h 1303"/>
                  <a:gd name="T44" fmla="*/ 579 w 1303"/>
                  <a:gd name="T45" fmla="*/ 1089 h 1303"/>
                  <a:gd name="T46" fmla="*/ 419 w 1303"/>
                  <a:gd name="T47" fmla="*/ 1101 h 1303"/>
                  <a:gd name="T48" fmla="*/ 291 w 1303"/>
                  <a:gd name="T49" fmla="*/ 977 h 1303"/>
                  <a:gd name="T50" fmla="*/ 400 w 1303"/>
                  <a:gd name="T51" fmla="*/ 770 h 1303"/>
                  <a:gd name="T52" fmla="*/ 519 w 1303"/>
                  <a:gd name="T53" fmla="*/ 641 h 1303"/>
                  <a:gd name="T54" fmla="*/ 781 w 1303"/>
                  <a:gd name="T55" fmla="*/ 653 h 1303"/>
                  <a:gd name="T56" fmla="*/ 962 w 1303"/>
                  <a:gd name="T57" fmla="*/ 836 h 1303"/>
                  <a:gd name="T58" fmla="*/ 993 w 1303"/>
                  <a:gd name="T59" fmla="*/ 1032 h 1303"/>
                  <a:gd name="T60" fmla="*/ 976 w 1303"/>
                  <a:gd name="T61" fmla="*/ 738 h 1303"/>
                  <a:gd name="T62" fmla="*/ 862 w 1303"/>
                  <a:gd name="T63" fmla="*/ 610 h 1303"/>
                  <a:gd name="T64" fmla="*/ 962 w 1303"/>
                  <a:gd name="T65" fmla="*/ 471 h 1303"/>
                  <a:gd name="T66" fmla="*/ 1073 w 1303"/>
                  <a:gd name="T67" fmla="*/ 586 h 1303"/>
                  <a:gd name="T68" fmla="*/ 976 w 1303"/>
                  <a:gd name="T69" fmla="*/ 738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03" h="1303">
                    <a:moveTo>
                      <a:pt x="652" y="0"/>
                    </a:moveTo>
                    <a:cubicBezTo>
                      <a:pt x="292" y="0"/>
                      <a:pt x="0" y="292"/>
                      <a:pt x="0" y="652"/>
                    </a:cubicBezTo>
                    <a:cubicBezTo>
                      <a:pt x="0" y="1012"/>
                      <a:pt x="292" y="1303"/>
                      <a:pt x="652" y="1303"/>
                    </a:cubicBezTo>
                    <a:cubicBezTo>
                      <a:pt x="1012" y="1303"/>
                      <a:pt x="1303" y="1012"/>
                      <a:pt x="1303" y="652"/>
                    </a:cubicBezTo>
                    <a:cubicBezTo>
                      <a:pt x="1303" y="292"/>
                      <a:pt x="1012" y="0"/>
                      <a:pt x="652" y="0"/>
                    </a:cubicBezTo>
                    <a:close/>
                    <a:moveTo>
                      <a:pt x="698" y="342"/>
                    </a:moveTo>
                    <a:cubicBezTo>
                      <a:pt x="703" y="288"/>
                      <a:pt x="769" y="204"/>
                      <a:pt x="821" y="216"/>
                    </a:cubicBezTo>
                    <a:cubicBezTo>
                      <a:pt x="873" y="228"/>
                      <a:pt x="921" y="297"/>
                      <a:pt x="911" y="357"/>
                    </a:cubicBezTo>
                    <a:cubicBezTo>
                      <a:pt x="902" y="416"/>
                      <a:pt x="855" y="495"/>
                      <a:pt x="781" y="485"/>
                    </a:cubicBezTo>
                    <a:cubicBezTo>
                      <a:pt x="707" y="476"/>
                      <a:pt x="690" y="409"/>
                      <a:pt x="698" y="342"/>
                    </a:cubicBezTo>
                    <a:close/>
                    <a:moveTo>
                      <a:pt x="543" y="192"/>
                    </a:moveTo>
                    <a:cubicBezTo>
                      <a:pt x="598" y="192"/>
                      <a:pt x="643" y="255"/>
                      <a:pt x="643" y="334"/>
                    </a:cubicBezTo>
                    <a:cubicBezTo>
                      <a:pt x="643" y="412"/>
                      <a:pt x="598" y="476"/>
                      <a:pt x="543" y="476"/>
                    </a:cubicBezTo>
                    <a:cubicBezTo>
                      <a:pt x="488" y="476"/>
                      <a:pt x="443" y="412"/>
                      <a:pt x="443" y="334"/>
                    </a:cubicBezTo>
                    <a:cubicBezTo>
                      <a:pt x="443" y="255"/>
                      <a:pt x="488" y="192"/>
                      <a:pt x="543" y="192"/>
                    </a:cubicBezTo>
                    <a:close/>
                    <a:moveTo>
                      <a:pt x="231" y="528"/>
                    </a:moveTo>
                    <a:cubicBezTo>
                      <a:pt x="231" y="528"/>
                      <a:pt x="243" y="411"/>
                      <a:pt x="324" y="404"/>
                    </a:cubicBezTo>
                    <a:cubicBezTo>
                      <a:pt x="388" y="399"/>
                      <a:pt x="436" y="469"/>
                      <a:pt x="441" y="509"/>
                    </a:cubicBezTo>
                    <a:cubicBezTo>
                      <a:pt x="444" y="535"/>
                      <a:pt x="457" y="655"/>
                      <a:pt x="357" y="676"/>
                    </a:cubicBezTo>
                    <a:cubicBezTo>
                      <a:pt x="258" y="698"/>
                      <a:pt x="221" y="582"/>
                      <a:pt x="231" y="528"/>
                    </a:cubicBezTo>
                    <a:close/>
                    <a:moveTo>
                      <a:pt x="993" y="1032"/>
                    </a:moveTo>
                    <a:cubicBezTo>
                      <a:pt x="938" y="1161"/>
                      <a:pt x="738" y="1094"/>
                      <a:pt x="738" y="1094"/>
                    </a:cubicBezTo>
                    <a:cubicBezTo>
                      <a:pt x="738" y="1094"/>
                      <a:pt x="664" y="1070"/>
                      <a:pt x="579" y="1089"/>
                    </a:cubicBezTo>
                    <a:cubicBezTo>
                      <a:pt x="493" y="1108"/>
                      <a:pt x="419" y="1101"/>
                      <a:pt x="419" y="1101"/>
                    </a:cubicBezTo>
                    <a:cubicBezTo>
                      <a:pt x="419" y="1101"/>
                      <a:pt x="319" y="1104"/>
                      <a:pt x="291" y="977"/>
                    </a:cubicBezTo>
                    <a:cubicBezTo>
                      <a:pt x="262" y="851"/>
                      <a:pt x="391" y="781"/>
                      <a:pt x="400" y="770"/>
                    </a:cubicBezTo>
                    <a:cubicBezTo>
                      <a:pt x="410" y="758"/>
                      <a:pt x="476" y="712"/>
                      <a:pt x="519" y="641"/>
                    </a:cubicBezTo>
                    <a:cubicBezTo>
                      <a:pt x="562" y="569"/>
                      <a:pt x="690" y="512"/>
                      <a:pt x="781" y="653"/>
                    </a:cubicBezTo>
                    <a:cubicBezTo>
                      <a:pt x="847" y="748"/>
                      <a:pt x="962" y="836"/>
                      <a:pt x="962" y="836"/>
                    </a:cubicBezTo>
                    <a:cubicBezTo>
                      <a:pt x="962" y="836"/>
                      <a:pt x="1047" y="903"/>
                      <a:pt x="993" y="1032"/>
                    </a:cubicBezTo>
                    <a:close/>
                    <a:moveTo>
                      <a:pt x="976" y="738"/>
                    </a:moveTo>
                    <a:cubicBezTo>
                      <a:pt x="866" y="741"/>
                      <a:pt x="862" y="664"/>
                      <a:pt x="862" y="610"/>
                    </a:cubicBezTo>
                    <a:cubicBezTo>
                      <a:pt x="862" y="552"/>
                      <a:pt x="873" y="471"/>
                      <a:pt x="962" y="471"/>
                    </a:cubicBezTo>
                    <a:cubicBezTo>
                      <a:pt x="1050" y="471"/>
                      <a:pt x="1073" y="557"/>
                      <a:pt x="1073" y="586"/>
                    </a:cubicBezTo>
                    <a:cubicBezTo>
                      <a:pt x="1073" y="614"/>
                      <a:pt x="1085" y="736"/>
                      <a:pt x="976" y="738"/>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grpSp>
        <p:nvGrpSpPr>
          <p:cNvPr id="97" name="组合 96"/>
          <p:cNvGrpSpPr/>
          <p:nvPr/>
        </p:nvGrpSpPr>
        <p:grpSpPr>
          <a:xfrm>
            <a:off x="8926235" y="1018176"/>
            <a:ext cx="2073932" cy="1000828"/>
            <a:chOff x="8926235" y="1018176"/>
            <a:chExt cx="2073932" cy="1000828"/>
          </a:xfrm>
        </p:grpSpPr>
        <p:sp>
          <p:nvSpPr>
            <p:cNvPr id="23" name="ïŝlîḋè"/>
            <p:cNvSpPr/>
            <p:nvPr/>
          </p:nvSpPr>
          <p:spPr>
            <a:xfrm>
              <a:off x="8926235" y="1403887"/>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p>
              <a:pPr algn="ctr"/>
              <a:r>
                <a:rPr lang="zh-CN" altLang="en-US" sz="1600" b="1" dirty="0" smtClean="0">
                  <a:solidFill>
                    <a:schemeClr val="tx1"/>
                  </a:solidFill>
                  <a:latin typeface="微软雅黑" panose="020B0503020204020204" pitchFamily="34" charset="-122"/>
                  <a:ea typeface="微软雅黑" panose="020B0503020204020204" pitchFamily="34" charset="-122"/>
                </a:rPr>
                <a:t>忌</a:t>
              </a:r>
              <a:r>
                <a:rPr lang="zh-CN" altLang="en-US" sz="1600" b="1" dirty="0">
                  <a:solidFill>
                    <a:schemeClr val="tx1"/>
                  </a:solidFill>
                  <a:latin typeface="微软雅黑" panose="020B0503020204020204" pitchFamily="34" charset="-122"/>
                  <a:ea typeface="微软雅黑" panose="020B0503020204020204" pitchFamily="34" charset="-122"/>
                </a:rPr>
                <a:t>命令</a:t>
              </a:r>
            </a:p>
          </p:txBody>
        </p:sp>
        <p:grpSp>
          <p:nvGrpSpPr>
            <p:cNvPr id="89" name="组合 88"/>
            <p:cNvGrpSpPr/>
            <p:nvPr/>
          </p:nvGrpSpPr>
          <p:grpSpPr>
            <a:xfrm>
              <a:off x="9672595" y="1018176"/>
              <a:ext cx="581213" cy="581212"/>
              <a:chOff x="9672595" y="1073596"/>
              <a:chExt cx="581213" cy="581212"/>
            </a:xfrm>
          </p:grpSpPr>
          <p:sp>
            <p:nvSpPr>
              <p:cNvPr id="24" name="íṣḻíďe"/>
              <p:cNvSpPr/>
              <p:nvPr/>
            </p:nvSpPr>
            <p:spPr>
              <a:xfrm>
                <a:off x="9672595" y="1073596"/>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25" name="íŝḷidè"/>
              <p:cNvSpPr/>
              <p:nvPr/>
            </p:nvSpPr>
            <p:spPr>
              <a:xfrm>
                <a:off x="9797140" y="1210266"/>
                <a:ext cx="332121" cy="307872"/>
              </a:xfrm>
              <a:custGeom>
                <a:avLst/>
                <a:gdLst>
                  <a:gd name="connsiteX0" fmla="*/ 476517 w 601409"/>
                  <a:gd name="connsiteY0" fmla="*/ 289505 h 557498"/>
                  <a:gd name="connsiteX1" fmla="*/ 449242 w 601409"/>
                  <a:gd name="connsiteY1" fmla="*/ 315301 h 557498"/>
                  <a:gd name="connsiteX2" fmla="*/ 476517 w 601409"/>
                  <a:gd name="connsiteY2" fmla="*/ 342531 h 557498"/>
                  <a:gd name="connsiteX3" fmla="*/ 503792 w 601409"/>
                  <a:gd name="connsiteY3" fmla="*/ 315301 h 557498"/>
                  <a:gd name="connsiteX4" fmla="*/ 476517 w 601409"/>
                  <a:gd name="connsiteY4" fmla="*/ 289505 h 557498"/>
                  <a:gd name="connsiteX5" fmla="*/ 350190 w 601409"/>
                  <a:gd name="connsiteY5" fmla="*/ 289505 h 557498"/>
                  <a:gd name="connsiteX6" fmla="*/ 322915 w 601409"/>
                  <a:gd name="connsiteY6" fmla="*/ 315301 h 557498"/>
                  <a:gd name="connsiteX7" fmla="*/ 350190 w 601409"/>
                  <a:gd name="connsiteY7" fmla="*/ 342531 h 557498"/>
                  <a:gd name="connsiteX8" fmla="*/ 377465 w 601409"/>
                  <a:gd name="connsiteY8" fmla="*/ 315301 h 557498"/>
                  <a:gd name="connsiteX9" fmla="*/ 350190 w 601409"/>
                  <a:gd name="connsiteY9" fmla="*/ 289505 h 557498"/>
                  <a:gd name="connsiteX10" fmla="*/ 413354 w 601409"/>
                  <a:gd name="connsiteY10" fmla="*/ 226448 h 557498"/>
                  <a:gd name="connsiteX11" fmla="*/ 601409 w 601409"/>
                  <a:gd name="connsiteY11" fmla="*/ 385524 h 557498"/>
                  <a:gd name="connsiteX12" fmla="*/ 568392 w 601409"/>
                  <a:gd name="connsiteY12" fmla="*/ 474377 h 557498"/>
                  <a:gd name="connsiteX13" fmla="*/ 577005 w 601409"/>
                  <a:gd name="connsiteY13" fmla="*/ 557498 h 557498"/>
                  <a:gd name="connsiteX14" fmla="*/ 503792 w 601409"/>
                  <a:gd name="connsiteY14" fmla="*/ 524537 h 557498"/>
                  <a:gd name="connsiteX15" fmla="*/ 413354 w 601409"/>
                  <a:gd name="connsiteY15" fmla="*/ 544600 h 557498"/>
                  <a:gd name="connsiteX16" fmla="*/ 225298 w 601409"/>
                  <a:gd name="connsiteY16" fmla="*/ 385524 h 557498"/>
                  <a:gd name="connsiteX17" fmla="*/ 413354 w 601409"/>
                  <a:gd name="connsiteY17" fmla="*/ 226448 h 557498"/>
                  <a:gd name="connsiteX18" fmla="*/ 331567 w 601409"/>
                  <a:gd name="connsiteY18" fmla="*/ 83108 h 557498"/>
                  <a:gd name="connsiteX19" fmla="*/ 295683 w 601409"/>
                  <a:gd name="connsiteY19" fmla="*/ 117497 h 557498"/>
                  <a:gd name="connsiteX20" fmla="*/ 331567 w 601409"/>
                  <a:gd name="connsiteY20" fmla="*/ 153320 h 557498"/>
                  <a:gd name="connsiteX21" fmla="*/ 366015 w 601409"/>
                  <a:gd name="connsiteY21" fmla="*/ 117497 h 557498"/>
                  <a:gd name="connsiteX22" fmla="*/ 331567 w 601409"/>
                  <a:gd name="connsiteY22" fmla="*/ 83108 h 557498"/>
                  <a:gd name="connsiteX23" fmla="*/ 163630 w 601409"/>
                  <a:gd name="connsiteY23" fmla="*/ 83108 h 557498"/>
                  <a:gd name="connsiteX24" fmla="*/ 129182 w 601409"/>
                  <a:gd name="connsiteY24" fmla="*/ 117497 h 557498"/>
                  <a:gd name="connsiteX25" fmla="*/ 163630 w 601409"/>
                  <a:gd name="connsiteY25" fmla="*/ 153320 h 557498"/>
                  <a:gd name="connsiteX26" fmla="*/ 199514 w 601409"/>
                  <a:gd name="connsiteY26" fmla="*/ 117497 h 557498"/>
                  <a:gd name="connsiteX27" fmla="*/ 163630 w 601409"/>
                  <a:gd name="connsiteY27" fmla="*/ 83108 h 557498"/>
                  <a:gd name="connsiteX28" fmla="*/ 248316 w 601409"/>
                  <a:gd name="connsiteY28" fmla="*/ 0 h 557498"/>
                  <a:gd name="connsiteX29" fmla="*/ 495197 w 601409"/>
                  <a:gd name="connsiteY29" fmla="*/ 210635 h 557498"/>
                  <a:gd name="connsiteX30" fmla="*/ 495197 w 601409"/>
                  <a:gd name="connsiteY30" fmla="*/ 220666 h 557498"/>
                  <a:gd name="connsiteX31" fmla="*/ 413382 w 601409"/>
                  <a:gd name="connsiteY31" fmla="*/ 204904 h 557498"/>
                  <a:gd name="connsiteX32" fmla="*/ 205256 w 601409"/>
                  <a:gd name="connsiteY32" fmla="*/ 385448 h 557498"/>
                  <a:gd name="connsiteX33" fmla="*/ 208126 w 601409"/>
                  <a:gd name="connsiteY33" fmla="*/ 416972 h 557498"/>
                  <a:gd name="connsiteX34" fmla="*/ 129182 w 601409"/>
                  <a:gd name="connsiteY34" fmla="*/ 394045 h 557498"/>
                  <a:gd name="connsiteX35" fmla="*/ 31578 w 601409"/>
                  <a:gd name="connsiteY35" fmla="*/ 437032 h 557498"/>
                  <a:gd name="connsiteX36" fmla="*/ 43061 w 601409"/>
                  <a:gd name="connsiteY36" fmla="*/ 328132 h 557498"/>
                  <a:gd name="connsiteX37" fmla="*/ 0 w 601409"/>
                  <a:gd name="connsiteY37" fmla="*/ 210635 h 557498"/>
                  <a:gd name="connsiteX38" fmla="*/ 248316 w 601409"/>
                  <a:gd name="connsiteY38" fmla="*/ 0 h 55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1409" h="557498">
                    <a:moveTo>
                      <a:pt x="476517" y="289505"/>
                    </a:moveTo>
                    <a:cubicBezTo>
                      <a:pt x="462162" y="289505"/>
                      <a:pt x="449242" y="300970"/>
                      <a:pt x="449242" y="315301"/>
                    </a:cubicBezTo>
                    <a:cubicBezTo>
                      <a:pt x="449242" y="331066"/>
                      <a:pt x="462162" y="342531"/>
                      <a:pt x="476517" y="342531"/>
                    </a:cubicBezTo>
                    <a:cubicBezTo>
                      <a:pt x="490873" y="342531"/>
                      <a:pt x="503792" y="331066"/>
                      <a:pt x="503792" y="315301"/>
                    </a:cubicBezTo>
                    <a:cubicBezTo>
                      <a:pt x="503792" y="300970"/>
                      <a:pt x="490873" y="289505"/>
                      <a:pt x="476517" y="289505"/>
                    </a:cubicBezTo>
                    <a:close/>
                    <a:moveTo>
                      <a:pt x="350190" y="289505"/>
                    </a:moveTo>
                    <a:cubicBezTo>
                      <a:pt x="335834" y="289505"/>
                      <a:pt x="322915" y="300970"/>
                      <a:pt x="322915" y="315301"/>
                    </a:cubicBezTo>
                    <a:cubicBezTo>
                      <a:pt x="322915" y="331066"/>
                      <a:pt x="335834" y="342531"/>
                      <a:pt x="350190" y="342531"/>
                    </a:cubicBezTo>
                    <a:cubicBezTo>
                      <a:pt x="364545" y="342531"/>
                      <a:pt x="377465" y="331066"/>
                      <a:pt x="377465" y="315301"/>
                    </a:cubicBezTo>
                    <a:cubicBezTo>
                      <a:pt x="377465" y="300970"/>
                      <a:pt x="364545" y="289505"/>
                      <a:pt x="350190" y="289505"/>
                    </a:cubicBezTo>
                    <a:close/>
                    <a:moveTo>
                      <a:pt x="413354" y="226448"/>
                    </a:moveTo>
                    <a:cubicBezTo>
                      <a:pt x="516712" y="226448"/>
                      <a:pt x="601409" y="298104"/>
                      <a:pt x="601409" y="385524"/>
                    </a:cubicBezTo>
                    <a:cubicBezTo>
                      <a:pt x="601409" y="418486"/>
                      <a:pt x="588489" y="450014"/>
                      <a:pt x="568392" y="474377"/>
                    </a:cubicBezTo>
                    <a:lnTo>
                      <a:pt x="577005" y="557498"/>
                    </a:lnTo>
                    <a:lnTo>
                      <a:pt x="503792" y="524537"/>
                    </a:lnTo>
                    <a:cubicBezTo>
                      <a:pt x="476517" y="537435"/>
                      <a:pt x="446371" y="544600"/>
                      <a:pt x="413354" y="544600"/>
                    </a:cubicBezTo>
                    <a:cubicBezTo>
                      <a:pt x="309995" y="544600"/>
                      <a:pt x="225298" y="472944"/>
                      <a:pt x="225298" y="385524"/>
                    </a:cubicBezTo>
                    <a:cubicBezTo>
                      <a:pt x="225298" y="298104"/>
                      <a:pt x="309995" y="226448"/>
                      <a:pt x="413354" y="226448"/>
                    </a:cubicBezTo>
                    <a:close/>
                    <a:moveTo>
                      <a:pt x="331567" y="83108"/>
                    </a:moveTo>
                    <a:cubicBezTo>
                      <a:pt x="311472" y="83108"/>
                      <a:pt x="295683" y="98870"/>
                      <a:pt x="295683" y="117497"/>
                    </a:cubicBezTo>
                    <a:cubicBezTo>
                      <a:pt x="295683" y="137558"/>
                      <a:pt x="311472" y="153320"/>
                      <a:pt x="331567" y="153320"/>
                    </a:cubicBezTo>
                    <a:cubicBezTo>
                      <a:pt x="350226" y="153320"/>
                      <a:pt x="366015" y="137558"/>
                      <a:pt x="366015" y="117497"/>
                    </a:cubicBezTo>
                    <a:cubicBezTo>
                      <a:pt x="366015" y="98870"/>
                      <a:pt x="350226" y="83108"/>
                      <a:pt x="331567" y="83108"/>
                    </a:cubicBezTo>
                    <a:close/>
                    <a:moveTo>
                      <a:pt x="163630" y="83108"/>
                    </a:moveTo>
                    <a:cubicBezTo>
                      <a:pt x="144971" y="83108"/>
                      <a:pt x="129182" y="98870"/>
                      <a:pt x="129182" y="117497"/>
                    </a:cubicBezTo>
                    <a:cubicBezTo>
                      <a:pt x="129182" y="137558"/>
                      <a:pt x="144971" y="153320"/>
                      <a:pt x="163630" y="153320"/>
                    </a:cubicBezTo>
                    <a:cubicBezTo>
                      <a:pt x="183725" y="153320"/>
                      <a:pt x="199514" y="137558"/>
                      <a:pt x="199514" y="117497"/>
                    </a:cubicBezTo>
                    <a:cubicBezTo>
                      <a:pt x="199514" y="98870"/>
                      <a:pt x="183725" y="83108"/>
                      <a:pt x="163630" y="83108"/>
                    </a:cubicBezTo>
                    <a:close/>
                    <a:moveTo>
                      <a:pt x="248316" y="0"/>
                    </a:moveTo>
                    <a:cubicBezTo>
                      <a:pt x="384675" y="0"/>
                      <a:pt x="495197" y="94571"/>
                      <a:pt x="495197" y="210635"/>
                    </a:cubicBezTo>
                    <a:cubicBezTo>
                      <a:pt x="495197" y="213501"/>
                      <a:pt x="495197" y="216367"/>
                      <a:pt x="495197" y="220666"/>
                    </a:cubicBezTo>
                    <a:cubicBezTo>
                      <a:pt x="469361" y="210635"/>
                      <a:pt x="442089" y="204904"/>
                      <a:pt x="413382" y="204904"/>
                    </a:cubicBezTo>
                    <a:cubicBezTo>
                      <a:pt x="298554" y="204904"/>
                      <a:pt x="205256" y="286579"/>
                      <a:pt x="205256" y="385448"/>
                    </a:cubicBezTo>
                    <a:cubicBezTo>
                      <a:pt x="205256" y="396911"/>
                      <a:pt x="206691" y="406942"/>
                      <a:pt x="208126" y="416972"/>
                    </a:cubicBezTo>
                    <a:cubicBezTo>
                      <a:pt x="179419" y="412673"/>
                      <a:pt x="153583" y="405509"/>
                      <a:pt x="129182" y="394045"/>
                    </a:cubicBezTo>
                    <a:lnTo>
                      <a:pt x="31578" y="437032"/>
                    </a:lnTo>
                    <a:lnTo>
                      <a:pt x="43061" y="328132"/>
                    </a:lnTo>
                    <a:cubicBezTo>
                      <a:pt x="15789" y="293743"/>
                      <a:pt x="0" y="253622"/>
                      <a:pt x="0" y="210635"/>
                    </a:cubicBezTo>
                    <a:cubicBezTo>
                      <a:pt x="0" y="94571"/>
                      <a:pt x="110522" y="0"/>
                      <a:pt x="248316" y="0"/>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grpSp>
        <p:nvGrpSpPr>
          <p:cNvPr id="100" name="组合 99"/>
          <p:cNvGrpSpPr/>
          <p:nvPr/>
        </p:nvGrpSpPr>
        <p:grpSpPr>
          <a:xfrm>
            <a:off x="1191832" y="4931210"/>
            <a:ext cx="2073932" cy="1000828"/>
            <a:chOff x="1191832" y="4931210"/>
            <a:chExt cx="2073932" cy="1000828"/>
          </a:xfrm>
        </p:grpSpPr>
        <p:sp>
          <p:nvSpPr>
            <p:cNvPr id="26" name="ïṥḷídê"/>
            <p:cNvSpPr/>
            <p:nvPr/>
          </p:nvSpPr>
          <p:spPr>
            <a:xfrm>
              <a:off x="1191832" y="5316921"/>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p>
              <a:pPr algn="ctr"/>
              <a:r>
                <a:rPr lang="zh-CN" altLang="en-US" sz="1600" b="1" dirty="0" smtClean="0">
                  <a:solidFill>
                    <a:schemeClr val="tx1"/>
                  </a:solidFill>
                  <a:latin typeface="微软雅黑" panose="020B0503020204020204" pitchFamily="34" charset="-122"/>
                  <a:ea typeface="微软雅黑" panose="020B0503020204020204" pitchFamily="34" charset="-122"/>
                </a:rPr>
                <a:t>忌</a:t>
              </a:r>
              <a:r>
                <a:rPr lang="zh-CN" altLang="en-US" sz="1600" b="1" dirty="0">
                  <a:solidFill>
                    <a:schemeClr val="tx1"/>
                  </a:solidFill>
                  <a:latin typeface="微软雅黑" panose="020B0503020204020204" pitchFamily="34" charset="-122"/>
                  <a:ea typeface="微软雅黑" panose="020B0503020204020204" pitchFamily="34" charset="-122"/>
                </a:rPr>
                <a:t>批评</a:t>
              </a:r>
            </a:p>
          </p:txBody>
        </p:sp>
        <p:grpSp>
          <p:nvGrpSpPr>
            <p:cNvPr id="91" name="组合 90"/>
            <p:cNvGrpSpPr/>
            <p:nvPr/>
          </p:nvGrpSpPr>
          <p:grpSpPr>
            <a:xfrm>
              <a:off x="1938192" y="4931210"/>
              <a:ext cx="581213" cy="581212"/>
              <a:chOff x="1938192" y="4986630"/>
              <a:chExt cx="581213" cy="581212"/>
            </a:xfrm>
          </p:grpSpPr>
          <p:sp>
            <p:nvSpPr>
              <p:cNvPr id="27" name="ïṡḻiďè"/>
              <p:cNvSpPr/>
              <p:nvPr/>
            </p:nvSpPr>
            <p:spPr>
              <a:xfrm>
                <a:off x="1938192" y="4986630"/>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28" name="îsḷiḍê"/>
              <p:cNvSpPr/>
              <p:nvPr/>
            </p:nvSpPr>
            <p:spPr>
              <a:xfrm>
                <a:off x="2062737" y="5133951"/>
                <a:ext cx="332121" cy="286571"/>
              </a:xfrm>
              <a:custGeom>
                <a:avLst/>
                <a:gdLst>
                  <a:gd name="T0" fmla="*/ 1294 w 1302"/>
                  <a:gd name="T1" fmla="*/ 264 h 1125"/>
                  <a:gd name="T2" fmla="*/ 1030 w 1302"/>
                  <a:gd name="T3" fmla="*/ 782 h 1125"/>
                  <a:gd name="T4" fmla="*/ 583 w 1302"/>
                  <a:gd name="T5" fmla="*/ 1125 h 1125"/>
                  <a:gd name="T6" fmla="*/ 392 w 1302"/>
                  <a:gd name="T7" fmla="*/ 916 h 1125"/>
                  <a:gd name="T8" fmla="*/ 287 w 1302"/>
                  <a:gd name="T9" fmla="*/ 533 h 1125"/>
                  <a:gd name="T10" fmla="*/ 162 w 1302"/>
                  <a:gd name="T11" fmla="*/ 324 h 1125"/>
                  <a:gd name="T12" fmla="*/ 61 w 1302"/>
                  <a:gd name="T13" fmla="*/ 385 h 1125"/>
                  <a:gd name="T14" fmla="*/ 0 w 1302"/>
                  <a:gd name="T15" fmla="*/ 306 h 1125"/>
                  <a:gd name="T16" fmla="*/ 189 w 1302"/>
                  <a:gd name="T17" fmla="*/ 138 h 1125"/>
                  <a:gd name="T18" fmla="*/ 381 w 1302"/>
                  <a:gd name="T19" fmla="*/ 22 h 1125"/>
                  <a:gd name="T20" fmla="*/ 567 w 1302"/>
                  <a:gd name="T21" fmla="*/ 228 h 1125"/>
                  <a:gd name="T22" fmla="*/ 619 w 1302"/>
                  <a:gd name="T23" fmla="*/ 525 h 1125"/>
                  <a:gd name="T24" fmla="*/ 715 w 1302"/>
                  <a:gd name="T25" fmla="*/ 723 h 1125"/>
                  <a:gd name="T26" fmla="*/ 837 w 1302"/>
                  <a:gd name="T27" fmla="*/ 595 h 1125"/>
                  <a:gd name="T28" fmla="*/ 924 w 1302"/>
                  <a:gd name="T29" fmla="*/ 399 h 1125"/>
                  <a:gd name="T30" fmla="*/ 837 w 1302"/>
                  <a:gd name="T31" fmla="*/ 288 h 1125"/>
                  <a:gd name="T32" fmla="*/ 741 w 1302"/>
                  <a:gd name="T33" fmla="*/ 309 h 1125"/>
                  <a:gd name="T34" fmla="*/ 1106 w 1302"/>
                  <a:gd name="T35" fmla="*/ 5 h 1125"/>
                  <a:gd name="T36" fmla="*/ 1294 w 1302"/>
                  <a:gd name="T37" fmla="*/ 264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2" h="1125">
                    <a:moveTo>
                      <a:pt x="1294" y="264"/>
                    </a:moveTo>
                    <a:cubicBezTo>
                      <a:pt x="1288" y="390"/>
                      <a:pt x="1200" y="563"/>
                      <a:pt x="1030" y="782"/>
                    </a:cubicBezTo>
                    <a:cubicBezTo>
                      <a:pt x="854" y="1011"/>
                      <a:pt x="705" y="1125"/>
                      <a:pt x="583" y="1125"/>
                    </a:cubicBezTo>
                    <a:cubicBezTo>
                      <a:pt x="508" y="1125"/>
                      <a:pt x="444" y="1056"/>
                      <a:pt x="392" y="916"/>
                    </a:cubicBezTo>
                    <a:cubicBezTo>
                      <a:pt x="357" y="789"/>
                      <a:pt x="322" y="661"/>
                      <a:pt x="287" y="533"/>
                    </a:cubicBezTo>
                    <a:cubicBezTo>
                      <a:pt x="248" y="394"/>
                      <a:pt x="207" y="324"/>
                      <a:pt x="162" y="324"/>
                    </a:cubicBezTo>
                    <a:cubicBezTo>
                      <a:pt x="153" y="324"/>
                      <a:pt x="119" y="344"/>
                      <a:pt x="61" y="385"/>
                    </a:cubicBezTo>
                    <a:lnTo>
                      <a:pt x="0" y="306"/>
                    </a:lnTo>
                    <a:cubicBezTo>
                      <a:pt x="64" y="250"/>
                      <a:pt x="127" y="194"/>
                      <a:pt x="189" y="138"/>
                    </a:cubicBezTo>
                    <a:cubicBezTo>
                      <a:pt x="274" y="64"/>
                      <a:pt x="338" y="26"/>
                      <a:pt x="381" y="22"/>
                    </a:cubicBezTo>
                    <a:cubicBezTo>
                      <a:pt x="482" y="12"/>
                      <a:pt x="544" y="81"/>
                      <a:pt x="567" y="228"/>
                    </a:cubicBezTo>
                    <a:cubicBezTo>
                      <a:pt x="592" y="387"/>
                      <a:pt x="609" y="486"/>
                      <a:pt x="619" y="525"/>
                    </a:cubicBezTo>
                    <a:cubicBezTo>
                      <a:pt x="648" y="657"/>
                      <a:pt x="680" y="723"/>
                      <a:pt x="715" y="723"/>
                    </a:cubicBezTo>
                    <a:cubicBezTo>
                      <a:pt x="742" y="723"/>
                      <a:pt x="783" y="680"/>
                      <a:pt x="837" y="595"/>
                    </a:cubicBezTo>
                    <a:cubicBezTo>
                      <a:pt x="891" y="509"/>
                      <a:pt x="920" y="444"/>
                      <a:pt x="924" y="399"/>
                    </a:cubicBezTo>
                    <a:cubicBezTo>
                      <a:pt x="932" y="325"/>
                      <a:pt x="903" y="288"/>
                      <a:pt x="837" y="288"/>
                    </a:cubicBezTo>
                    <a:cubicBezTo>
                      <a:pt x="806" y="288"/>
                      <a:pt x="774" y="295"/>
                      <a:pt x="741" y="309"/>
                    </a:cubicBezTo>
                    <a:cubicBezTo>
                      <a:pt x="805" y="101"/>
                      <a:pt x="926" y="0"/>
                      <a:pt x="1106" y="5"/>
                    </a:cubicBezTo>
                    <a:cubicBezTo>
                      <a:pt x="1239" y="9"/>
                      <a:pt x="1302" y="96"/>
                      <a:pt x="1294" y="264"/>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grpSp>
        <p:nvGrpSpPr>
          <p:cNvPr id="99" name="组合 98"/>
          <p:cNvGrpSpPr/>
          <p:nvPr/>
        </p:nvGrpSpPr>
        <p:grpSpPr>
          <a:xfrm>
            <a:off x="5059033" y="4931210"/>
            <a:ext cx="2073932" cy="1000828"/>
            <a:chOff x="5059033" y="4931210"/>
            <a:chExt cx="2073932" cy="1000828"/>
          </a:xfrm>
        </p:grpSpPr>
        <p:sp>
          <p:nvSpPr>
            <p:cNvPr id="29" name="išḻïḍe"/>
            <p:cNvSpPr/>
            <p:nvPr/>
          </p:nvSpPr>
          <p:spPr>
            <a:xfrm>
              <a:off x="5059033" y="5316921"/>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p>
              <a:pPr algn="ctr"/>
              <a:r>
                <a:rPr lang="zh-CN" altLang="en-US" sz="1600" b="1" dirty="0" smtClean="0">
                  <a:solidFill>
                    <a:schemeClr val="tx1"/>
                  </a:solidFill>
                  <a:latin typeface="微软雅黑" panose="020B0503020204020204" pitchFamily="34" charset="-122"/>
                  <a:ea typeface="微软雅黑" panose="020B0503020204020204" pitchFamily="34" charset="-122"/>
                </a:rPr>
                <a:t>忌</a:t>
              </a:r>
              <a:r>
                <a:rPr lang="zh-CN" altLang="en-US" sz="1600" b="1" dirty="0">
                  <a:solidFill>
                    <a:schemeClr val="tx1"/>
                  </a:solidFill>
                  <a:latin typeface="微软雅黑" panose="020B0503020204020204" pitchFamily="34" charset="-122"/>
                  <a:ea typeface="微软雅黑" panose="020B0503020204020204" pitchFamily="34" charset="-122"/>
                </a:rPr>
                <a:t>直白</a:t>
              </a:r>
            </a:p>
          </p:txBody>
        </p:sp>
        <p:grpSp>
          <p:nvGrpSpPr>
            <p:cNvPr id="92" name="组合 91"/>
            <p:cNvGrpSpPr/>
            <p:nvPr/>
          </p:nvGrpSpPr>
          <p:grpSpPr>
            <a:xfrm>
              <a:off x="5805393" y="4931210"/>
              <a:ext cx="581213" cy="581212"/>
              <a:chOff x="5805393" y="4986630"/>
              <a:chExt cx="581213" cy="581212"/>
            </a:xfrm>
          </p:grpSpPr>
          <p:sp>
            <p:nvSpPr>
              <p:cNvPr id="30" name="íṧ1îḍé"/>
              <p:cNvSpPr/>
              <p:nvPr/>
            </p:nvSpPr>
            <p:spPr>
              <a:xfrm>
                <a:off x="5805393" y="4986630"/>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31" name="işḷiďè"/>
              <p:cNvSpPr/>
              <p:nvPr/>
            </p:nvSpPr>
            <p:spPr>
              <a:xfrm>
                <a:off x="5929939" y="5115240"/>
                <a:ext cx="332121" cy="323994"/>
              </a:xfrm>
              <a:custGeom>
                <a:avLst/>
                <a:gdLst>
                  <a:gd name="T0" fmla="*/ 348 w 432"/>
                  <a:gd name="T1" fmla="*/ 176 h 422"/>
                  <a:gd name="T2" fmla="*/ 353 w 432"/>
                  <a:gd name="T3" fmla="*/ 137 h 422"/>
                  <a:gd name="T4" fmla="*/ 216 w 432"/>
                  <a:gd name="T5" fmla="*/ 0 h 422"/>
                  <a:gd name="T6" fmla="*/ 78 w 432"/>
                  <a:gd name="T7" fmla="*/ 137 h 422"/>
                  <a:gd name="T8" fmla="*/ 84 w 432"/>
                  <a:gd name="T9" fmla="*/ 176 h 422"/>
                  <a:gd name="T10" fmla="*/ 27 w 432"/>
                  <a:gd name="T11" fmla="*/ 328 h 422"/>
                  <a:gd name="T12" fmla="*/ 70 w 432"/>
                  <a:gd name="T13" fmla="*/ 290 h 422"/>
                  <a:gd name="T14" fmla="*/ 101 w 432"/>
                  <a:gd name="T15" fmla="*/ 351 h 422"/>
                  <a:gd name="T16" fmla="*/ 65 w 432"/>
                  <a:gd name="T17" fmla="*/ 384 h 422"/>
                  <a:gd name="T18" fmla="*/ 135 w 432"/>
                  <a:gd name="T19" fmla="*/ 422 h 422"/>
                  <a:gd name="T20" fmla="*/ 196 w 432"/>
                  <a:gd name="T21" fmla="*/ 402 h 422"/>
                  <a:gd name="T22" fmla="*/ 216 w 432"/>
                  <a:gd name="T23" fmla="*/ 404 h 422"/>
                  <a:gd name="T24" fmla="*/ 236 w 432"/>
                  <a:gd name="T25" fmla="*/ 402 h 422"/>
                  <a:gd name="T26" fmla="*/ 297 w 432"/>
                  <a:gd name="T27" fmla="*/ 422 h 422"/>
                  <a:gd name="T28" fmla="*/ 367 w 432"/>
                  <a:gd name="T29" fmla="*/ 384 h 422"/>
                  <a:gd name="T30" fmla="*/ 330 w 432"/>
                  <a:gd name="T31" fmla="*/ 351 h 422"/>
                  <a:gd name="T32" fmla="*/ 362 w 432"/>
                  <a:gd name="T33" fmla="*/ 290 h 422"/>
                  <a:gd name="T34" fmla="*/ 404 w 432"/>
                  <a:gd name="T35" fmla="*/ 328 h 422"/>
                  <a:gd name="T36" fmla="*/ 348 w 432"/>
                  <a:gd name="T37" fmla="*/ 17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2" h="422">
                    <a:moveTo>
                      <a:pt x="348" y="176"/>
                    </a:moveTo>
                    <a:cubicBezTo>
                      <a:pt x="351" y="164"/>
                      <a:pt x="353" y="151"/>
                      <a:pt x="353" y="137"/>
                    </a:cubicBezTo>
                    <a:cubicBezTo>
                      <a:pt x="353" y="61"/>
                      <a:pt x="292" y="0"/>
                      <a:pt x="216" y="0"/>
                    </a:cubicBezTo>
                    <a:cubicBezTo>
                      <a:pt x="140" y="0"/>
                      <a:pt x="78" y="61"/>
                      <a:pt x="78" y="137"/>
                    </a:cubicBezTo>
                    <a:cubicBezTo>
                      <a:pt x="78" y="151"/>
                      <a:pt x="80" y="164"/>
                      <a:pt x="84" y="176"/>
                    </a:cubicBezTo>
                    <a:cubicBezTo>
                      <a:pt x="67" y="190"/>
                      <a:pt x="0" y="250"/>
                      <a:pt x="27" y="328"/>
                    </a:cubicBezTo>
                    <a:cubicBezTo>
                      <a:pt x="27" y="328"/>
                      <a:pt x="51" y="326"/>
                      <a:pt x="70" y="290"/>
                    </a:cubicBezTo>
                    <a:cubicBezTo>
                      <a:pt x="76" y="313"/>
                      <a:pt x="86" y="334"/>
                      <a:pt x="101" y="351"/>
                    </a:cubicBezTo>
                    <a:cubicBezTo>
                      <a:pt x="80" y="357"/>
                      <a:pt x="65" y="370"/>
                      <a:pt x="65" y="384"/>
                    </a:cubicBezTo>
                    <a:cubicBezTo>
                      <a:pt x="65" y="405"/>
                      <a:pt x="96" y="422"/>
                      <a:pt x="135" y="422"/>
                    </a:cubicBezTo>
                    <a:cubicBezTo>
                      <a:pt x="161" y="422"/>
                      <a:pt x="184" y="414"/>
                      <a:pt x="196" y="402"/>
                    </a:cubicBezTo>
                    <a:cubicBezTo>
                      <a:pt x="202" y="403"/>
                      <a:pt x="209" y="404"/>
                      <a:pt x="216" y="404"/>
                    </a:cubicBezTo>
                    <a:cubicBezTo>
                      <a:pt x="223" y="404"/>
                      <a:pt x="229" y="403"/>
                      <a:pt x="236" y="402"/>
                    </a:cubicBezTo>
                    <a:cubicBezTo>
                      <a:pt x="248" y="414"/>
                      <a:pt x="271" y="422"/>
                      <a:pt x="297" y="422"/>
                    </a:cubicBezTo>
                    <a:cubicBezTo>
                      <a:pt x="335" y="422"/>
                      <a:pt x="367" y="405"/>
                      <a:pt x="367" y="384"/>
                    </a:cubicBezTo>
                    <a:cubicBezTo>
                      <a:pt x="367" y="370"/>
                      <a:pt x="352" y="357"/>
                      <a:pt x="330" y="351"/>
                    </a:cubicBezTo>
                    <a:cubicBezTo>
                      <a:pt x="345" y="334"/>
                      <a:pt x="356" y="313"/>
                      <a:pt x="362" y="290"/>
                    </a:cubicBezTo>
                    <a:cubicBezTo>
                      <a:pt x="381" y="326"/>
                      <a:pt x="404" y="328"/>
                      <a:pt x="404" y="328"/>
                    </a:cubicBezTo>
                    <a:cubicBezTo>
                      <a:pt x="432" y="250"/>
                      <a:pt x="365" y="190"/>
                      <a:pt x="348" y="176"/>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grpSp>
        <p:nvGrpSpPr>
          <p:cNvPr id="98" name="组合 97"/>
          <p:cNvGrpSpPr/>
          <p:nvPr/>
        </p:nvGrpSpPr>
        <p:grpSpPr>
          <a:xfrm>
            <a:off x="8926235" y="4931210"/>
            <a:ext cx="2073932" cy="1000828"/>
            <a:chOff x="8926235" y="4931210"/>
            <a:chExt cx="2073932" cy="1000828"/>
          </a:xfrm>
        </p:grpSpPr>
        <p:sp>
          <p:nvSpPr>
            <p:cNvPr id="32" name="ïṩļíḑê"/>
            <p:cNvSpPr/>
            <p:nvPr/>
          </p:nvSpPr>
          <p:spPr>
            <a:xfrm>
              <a:off x="8926235" y="5316921"/>
              <a:ext cx="2073932" cy="615117"/>
            </a:xfrm>
            <a:prstGeom prst="roundRect">
              <a:avLst>
                <a:gd name="adj" fmla="val 48484"/>
              </a:avLst>
            </a:prstGeom>
            <a:solidFill>
              <a:schemeClr val="bg1">
                <a:lumMod val="95000"/>
              </a:schemeClr>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p>
              <a:pPr algn="ctr"/>
              <a:r>
                <a:rPr lang="zh-CN" altLang="en-US" sz="1600" b="1" dirty="0" smtClean="0">
                  <a:solidFill>
                    <a:schemeClr val="tx1"/>
                  </a:solidFill>
                  <a:latin typeface="微软雅黑" panose="020B0503020204020204" pitchFamily="34" charset="-122"/>
                  <a:ea typeface="微软雅黑" panose="020B0503020204020204" pitchFamily="34" charset="-122"/>
                </a:rPr>
                <a:t>忌</a:t>
              </a:r>
              <a:r>
                <a:rPr lang="zh-CN" altLang="en-US" sz="1600" b="1" dirty="0">
                  <a:solidFill>
                    <a:schemeClr val="tx1"/>
                  </a:solidFill>
                  <a:latin typeface="微软雅黑" panose="020B0503020204020204" pitchFamily="34" charset="-122"/>
                  <a:ea typeface="微软雅黑" panose="020B0503020204020204" pitchFamily="34" charset="-122"/>
                </a:rPr>
                <a:t>炫耀</a:t>
              </a:r>
            </a:p>
          </p:txBody>
        </p:sp>
        <p:grpSp>
          <p:nvGrpSpPr>
            <p:cNvPr id="93" name="组合 92"/>
            <p:cNvGrpSpPr/>
            <p:nvPr/>
          </p:nvGrpSpPr>
          <p:grpSpPr>
            <a:xfrm>
              <a:off x="9672595" y="4931210"/>
              <a:ext cx="581213" cy="581212"/>
              <a:chOff x="9672595" y="4986630"/>
              <a:chExt cx="581213" cy="581212"/>
            </a:xfrm>
          </p:grpSpPr>
          <p:sp>
            <p:nvSpPr>
              <p:cNvPr id="33" name="îsļîḓê"/>
              <p:cNvSpPr/>
              <p:nvPr/>
            </p:nvSpPr>
            <p:spPr>
              <a:xfrm>
                <a:off x="9672595" y="4986630"/>
                <a:ext cx="581213" cy="581212"/>
              </a:xfrm>
              <a:prstGeom prst="ellipse">
                <a:avLst/>
              </a:prstGeom>
              <a:solidFill>
                <a:srgbClr val="36B8BD"/>
              </a:solidFill>
              <a:ln w="127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sp>
            <p:nvSpPr>
              <p:cNvPr id="34" name="íślïde"/>
              <p:cNvSpPr/>
              <p:nvPr/>
            </p:nvSpPr>
            <p:spPr>
              <a:xfrm>
                <a:off x="9797140" y="5111422"/>
                <a:ext cx="332121" cy="331628"/>
              </a:xfrm>
              <a:custGeom>
                <a:avLst/>
                <a:gdLst>
                  <a:gd name="connsiteX0" fmla="*/ 281864 w 603334"/>
                  <a:gd name="connsiteY0" fmla="*/ 316013 h 602438"/>
                  <a:gd name="connsiteX1" fmla="*/ 598290 w 603334"/>
                  <a:gd name="connsiteY1" fmla="*/ 316013 h 602438"/>
                  <a:gd name="connsiteX2" fmla="*/ 601851 w 603334"/>
                  <a:gd name="connsiteY2" fmla="*/ 317494 h 602438"/>
                  <a:gd name="connsiteX3" fmla="*/ 603334 w 603334"/>
                  <a:gd name="connsiteY3" fmla="*/ 321048 h 602438"/>
                  <a:gd name="connsiteX4" fmla="*/ 603186 w 603334"/>
                  <a:gd name="connsiteY4" fmla="*/ 597403 h 602438"/>
                  <a:gd name="connsiteX5" fmla="*/ 601554 w 603334"/>
                  <a:gd name="connsiteY5" fmla="*/ 601105 h 602438"/>
                  <a:gd name="connsiteX6" fmla="*/ 598290 w 603334"/>
                  <a:gd name="connsiteY6" fmla="*/ 602438 h 602438"/>
                  <a:gd name="connsiteX7" fmla="*/ 597548 w 603334"/>
                  <a:gd name="connsiteY7" fmla="*/ 602290 h 602438"/>
                  <a:gd name="connsiteX8" fmla="*/ 281123 w 603334"/>
                  <a:gd name="connsiteY8" fmla="*/ 557860 h 602438"/>
                  <a:gd name="connsiteX9" fmla="*/ 276969 w 603334"/>
                  <a:gd name="connsiteY9" fmla="*/ 552973 h 602438"/>
                  <a:gd name="connsiteX10" fmla="*/ 276969 w 603334"/>
                  <a:gd name="connsiteY10" fmla="*/ 321048 h 602438"/>
                  <a:gd name="connsiteX11" fmla="*/ 281864 w 603334"/>
                  <a:gd name="connsiteY11" fmla="*/ 316013 h 602438"/>
                  <a:gd name="connsiteX12" fmla="*/ 5184 w 603334"/>
                  <a:gd name="connsiteY12" fmla="*/ 316013 h 602438"/>
                  <a:gd name="connsiteX13" fmla="*/ 242218 w 603334"/>
                  <a:gd name="connsiteY13" fmla="*/ 316013 h 602438"/>
                  <a:gd name="connsiteX14" fmla="*/ 247261 w 603334"/>
                  <a:gd name="connsiteY14" fmla="*/ 321048 h 602438"/>
                  <a:gd name="connsiteX15" fmla="*/ 247261 w 603334"/>
                  <a:gd name="connsiteY15" fmla="*/ 547937 h 602438"/>
                  <a:gd name="connsiteX16" fmla="*/ 245481 w 603334"/>
                  <a:gd name="connsiteY16" fmla="*/ 551639 h 602438"/>
                  <a:gd name="connsiteX17" fmla="*/ 242218 w 603334"/>
                  <a:gd name="connsiteY17" fmla="*/ 552972 h 602438"/>
                  <a:gd name="connsiteX18" fmla="*/ 241624 w 603334"/>
                  <a:gd name="connsiteY18" fmla="*/ 552824 h 602438"/>
                  <a:gd name="connsiteX19" fmla="*/ 4443 w 603334"/>
                  <a:gd name="connsiteY19" fmla="*/ 520390 h 602438"/>
                  <a:gd name="connsiteX20" fmla="*/ 141 w 603334"/>
                  <a:gd name="connsiteY20" fmla="*/ 515503 h 602438"/>
                  <a:gd name="connsiteX21" fmla="*/ 141 w 603334"/>
                  <a:gd name="connsiteY21" fmla="*/ 321048 h 602438"/>
                  <a:gd name="connsiteX22" fmla="*/ 1624 w 603334"/>
                  <a:gd name="connsiteY22" fmla="*/ 317494 h 602438"/>
                  <a:gd name="connsiteX23" fmla="*/ 5184 w 603334"/>
                  <a:gd name="connsiteY23" fmla="*/ 316013 h 602438"/>
                  <a:gd name="connsiteX24" fmla="*/ 241625 w 603334"/>
                  <a:gd name="connsiteY24" fmla="*/ 51752 h 602438"/>
                  <a:gd name="connsiteX25" fmla="*/ 245481 w 603334"/>
                  <a:gd name="connsiteY25" fmla="*/ 52937 h 602438"/>
                  <a:gd name="connsiteX26" fmla="*/ 247261 w 603334"/>
                  <a:gd name="connsiteY26" fmla="*/ 56640 h 602438"/>
                  <a:gd name="connsiteX27" fmla="*/ 247261 w 603334"/>
                  <a:gd name="connsiteY27" fmla="*/ 281487 h 602438"/>
                  <a:gd name="connsiteX28" fmla="*/ 242218 w 603334"/>
                  <a:gd name="connsiteY28" fmla="*/ 286375 h 602438"/>
                  <a:gd name="connsiteX29" fmla="*/ 5191 w 603334"/>
                  <a:gd name="connsiteY29" fmla="*/ 286375 h 602438"/>
                  <a:gd name="connsiteX30" fmla="*/ 148 w 603334"/>
                  <a:gd name="connsiteY30" fmla="*/ 281487 h 602438"/>
                  <a:gd name="connsiteX31" fmla="*/ 0 w 603334"/>
                  <a:gd name="connsiteY31" fmla="*/ 88930 h 602438"/>
                  <a:gd name="connsiteX32" fmla="*/ 4301 w 603334"/>
                  <a:gd name="connsiteY32" fmla="*/ 84042 h 602438"/>
                  <a:gd name="connsiteX33" fmla="*/ 597556 w 603334"/>
                  <a:gd name="connsiteY33" fmla="*/ 28 h 602438"/>
                  <a:gd name="connsiteX34" fmla="*/ 601561 w 603334"/>
                  <a:gd name="connsiteY34" fmla="*/ 1213 h 602438"/>
                  <a:gd name="connsiteX35" fmla="*/ 603193 w 603334"/>
                  <a:gd name="connsiteY35" fmla="*/ 4917 h 602438"/>
                  <a:gd name="connsiteX36" fmla="*/ 603193 w 603334"/>
                  <a:gd name="connsiteY36" fmla="*/ 281487 h 602438"/>
                  <a:gd name="connsiteX37" fmla="*/ 598297 w 603334"/>
                  <a:gd name="connsiteY37" fmla="*/ 286376 h 602438"/>
                  <a:gd name="connsiteX38" fmla="*/ 281865 w 603334"/>
                  <a:gd name="connsiteY38" fmla="*/ 286376 h 602438"/>
                  <a:gd name="connsiteX39" fmla="*/ 276969 w 603334"/>
                  <a:gd name="connsiteY39" fmla="*/ 281487 h 602438"/>
                  <a:gd name="connsiteX40" fmla="*/ 276969 w 603334"/>
                  <a:gd name="connsiteY40" fmla="*/ 50987 h 602438"/>
                  <a:gd name="connsiteX41" fmla="*/ 281123 w 603334"/>
                  <a:gd name="connsiteY41" fmla="*/ 46099 h 60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3334" h="602438">
                    <a:moveTo>
                      <a:pt x="281864" y="316013"/>
                    </a:moveTo>
                    <a:lnTo>
                      <a:pt x="598290" y="316013"/>
                    </a:lnTo>
                    <a:cubicBezTo>
                      <a:pt x="599625" y="316013"/>
                      <a:pt x="600960" y="316605"/>
                      <a:pt x="601851" y="317494"/>
                    </a:cubicBezTo>
                    <a:cubicBezTo>
                      <a:pt x="602741" y="318383"/>
                      <a:pt x="603334" y="319716"/>
                      <a:pt x="603334" y="321048"/>
                    </a:cubicBezTo>
                    <a:lnTo>
                      <a:pt x="603186" y="597403"/>
                    </a:lnTo>
                    <a:cubicBezTo>
                      <a:pt x="603186" y="598884"/>
                      <a:pt x="602592" y="600217"/>
                      <a:pt x="601554" y="601105"/>
                    </a:cubicBezTo>
                    <a:cubicBezTo>
                      <a:pt x="600664" y="601994"/>
                      <a:pt x="599477" y="602438"/>
                      <a:pt x="598290" y="602438"/>
                    </a:cubicBezTo>
                    <a:cubicBezTo>
                      <a:pt x="597993" y="602438"/>
                      <a:pt x="597845" y="602438"/>
                      <a:pt x="597548" y="602290"/>
                    </a:cubicBezTo>
                    <a:lnTo>
                      <a:pt x="281123" y="557860"/>
                    </a:lnTo>
                    <a:cubicBezTo>
                      <a:pt x="278749" y="557564"/>
                      <a:pt x="276969" y="555490"/>
                      <a:pt x="276969" y="552973"/>
                    </a:cubicBezTo>
                    <a:lnTo>
                      <a:pt x="276969" y="321048"/>
                    </a:lnTo>
                    <a:cubicBezTo>
                      <a:pt x="276969" y="318235"/>
                      <a:pt x="279194" y="316013"/>
                      <a:pt x="281864" y="316013"/>
                    </a:cubicBezTo>
                    <a:close/>
                    <a:moveTo>
                      <a:pt x="5184" y="316013"/>
                    </a:moveTo>
                    <a:lnTo>
                      <a:pt x="242218" y="316013"/>
                    </a:lnTo>
                    <a:cubicBezTo>
                      <a:pt x="245036" y="316013"/>
                      <a:pt x="247261" y="318235"/>
                      <a:pt x="247261" y="321048"/>
                    </a:cubicBezTo>
                    <a:lnTo>
                      <a:pt x="247261" y="547937"/>
                    </a:lnTo>
                    <a:cubicBezTo>
                      <a:pt x="247261" y="549418"/>
                      <a:pt x="246668" y="550751"/>
                      <a:pt x="245481" y="551639"/>
                    </a:cubicBezTo>
                    <a:cubicBezTo>
                      <a:pt x="244591" y="552528"/>
                      <a:pt x="243404" y="552972"/>
                      <a:pt x="242218" y="552972"/>
                    </a:cubicBezTo>
                    <a:cubicBezTo>
                      <a:pt x="242069" y="552972"/>
                      <a:pt x="241773" y="552972"/>
                      <a:pt x="241624" y="552824"/>
                    </a:cubicBezTo>
                    <a:lnTo>
                      <a:pt x="4443" y="520390"/>
                    </a:lnTo>
                    <a:cubicBezTo>
                      <a:pt x="2069" y="520094"/>
                      <a:pt x="141" y="518021"/>
                      <a:pt x="141" y="515503"/>
                    </a:cubicBezTo>
                    <a:lnTo>
                      <a:pt x="141" y="321048"/>
                    </a:lnTo>
                    <a:cubicBezTo>
                      <a:pt x="141" y="319716"/>
                      <a:pt x="734" y="318383"/>
                      <a:pt x="1624" y="317494"/>
                    </a:cubicBezTo>
                    <a:cubicBezTo>
                      <a:pt x="2514" y="316605"/>
                      <a:pt x="3849" y="316013"/>
                      <a:pt x="5184" y="316013"/>
                    </a:cubicBezTo>
                    <a:close/>
                    <a:moveTo>
                      <a:pt x="241625" y="51752"/>
                    </a:moveTo>
                    <a:cubicBezTo>
                      <a:pt x="242960" y="51604"/>
                      <a:pt x="244443" y="52048"/>
                      <a:pt x="245481" y="52937"/>
                    </a:cubicBezTo>
                    <a:cubicBezTo>
                      <a:pt x="246668" y="53974"/>
                      <a:pt x="247261" y="55307"/>
                      <a:pt x="247261" y="56640"/>
                    </a:cubicBezTo>
                    <a:lnTo>
                      <a:pt x="247261" y="281487"/>
                    </a:lnTo>
                    <a:cubicBezTo>
                      <a:pt x="247261" y="284153"/>
                      <a:pt x="245036" y="286375"/>
                      <a:pt x="242218" y="286375"/>
                    </a:cubicBezTo>
                    <a:lnTo>
                      <a:pt x="5191" y="286375"/>
                    </a:lnTo>
                    <a:cubicBezTo>
                      <a:pt x="2373" y="286375"/>
                      <a:pt x="148" y="284153"/>
                      <a:pt x="148" y="281487"/>
                    </a:cubicBezTo>
                    <a:lnTo>
                      <a:pt x="0" y="88930"/>
                    </a:lnTo>
                    <a:cubicBezTo>
                      <a:pt x="0" y="86412"/>
                      <a:pt x="1780" y="84339"/>
                      <a:pt x="4301" y="84042"/>
                    </a:cubicBezTo>
                    <a:close/>
                    <a:moveTo>
                      <a:pt x="597556" y="28"/>
                    </a:moveTo>
                    <a:cubicBezTo>
                      <a:pt x="599039" y="-120"/>
                      <a:pt x="600374" y="324"/>
                      <a:pt x="601561" y="1213"/>
                    </a:cubicBezTo>
                    <a:cubicBezTo>
                      <a:pt x="602600" y="2102"/>
                      <a:pt x="603193" y="3583"/>
                      <a:pt x="603193" y="4917"/>
                    </a:cubicBezTo>
                    <a:lnTo>
                      <a:pt x="603193" y="281487"/>
                    </a:lnTo>
                    <a:cubicBezTo>
                      <a:pt x="603193" y="284154"/>
                      <a:pt x="600968" y="286376"/>
                      <a:pt x="598297" y="286376"/>
                    </a:cubicBezTo>
                    <a:lnTo>
                      <a:pt x="281865" y="286376"/>
                    </a:lnTo>
                    <a:cubicBezTo>
                      <a:pt x="279194" y="286376"/>
                      <a:pt x="276969" y="284154"/>
                      <a:pt x="276969" y="281487"/>
                    </a:cubicBezTo>
                    <a:lnTo>
                      <a:pt x="276969" y="50987"/>
                    </a:lnTo>
                    <a:cubicBezTo>
                      <a:pt x="276969" y="48469"/>
                      <a:pt x="278749" y="46395"/>
                      <a:pt x="281123" y="46099"/>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cxnSp>
        <p:nvCxnSpPr>
          <p:cNvPr id="35" name="直接连接符 34"/>
          <p:cNvCxnSpPr>
            <a:stCxn id="12" idx="2"/>
          </p:cNvCxnSpPr>
          <p:nvPr/>
        </p:nvCxnSpPr>
        <p:spPr>
          <a:xfrm>
            <a:off x="2228798" y="2019004"/>
            <a:ext cx="3867740" cy="1010722"/>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23" idx="2"/>
          </p:cNvCxnSpPr>
          <p:nvPr/>
        </p:nvCxnSpPr>
        <p:spPr>
          <a:xfrm flipH="1">
            <a:off x="6096538" y="2019004"/>
            <a:ext cx="3866663" cy="1010722"/>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20" idx="2"/>
          </p:cNvCxnSpPr>
          <p:nvPr/>
        </p:nvCxnSpPr>
        <p:spPr>
          <a:xfrm>
            <a:off x="6095999" y="2019004"/>
            <a:ext cx="539" cy="1010722"/>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nvGrpSpPr>
          <p:cNvPr id="41" name="íśḻîḓê"/>
          <p:cNvGrpSpPr/>
          <p:nvPr/>
        </p:nvGrpSpPr>
        <p:grpSpPr>
          <a:xfrm>
            <a:off x="4457007" y="2410912"/>
            <a:ext cx="2751901" cy="625917"/>
            <a:chOff x="4902841" y="3178458"/>
            <a:chExt cx="2386318" cy="542766"/>
          </a:xfrm>
        </p:grpSpPr>
        <p:sp>
          <p:nvSpPr>
            <p:cNvPr id="43" name="ís1îdè"/>
            <p:cNvSpPr/>
            <p:nvPr/>
          </p:nvSpPr>
          <p:spPr>
            <a:xfrm>
              <a:off x="4902841" y="3178458"/>
              <a:ext cx="2386318" cy="540766"/>
            </a:xfrm>
            <a:prstGeom prst="roundRect">
              <a:avLst>
                <a:gd name="adj" fmla="val 48484"/>
              </a:avLst>
            </a:prstGeom>
            <a:solidFill>
              <a:srgbClr val="144C85"/>
            </a:solidFill>
            <a:ln w="1905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p>
              <a:pPr algn="ctr">
                <a:lnSpc>
                  <a:spcPct val="150000"/>
                </a:lnSpc>
              </a:pPr>
              <a:endParaRPr lang="en-US" altLang="zh-CN" sz="1100" dirty="0">
                <a:solidFill>
                  <a:schemeClr val="tx1"/>
                </a:solidFill>
              </a:endParaRPr>
            </a:p>
          </p:txBody>
        </p:sp>
        <p:grpSp>
          <p:nvGrpSpPr>
            <p:cNvPr id="44" name="íṡlíḍe"/>
            <p:cNvGrpSpPr/>
            <p:nvPr/>
          </p:nvGrpSpPr>
          <p:grpSpPr>
            <a:xfrm>
              <a:off x="5205667" y="3294965"/>
              <a:ext cx="1780674" cy="426259"/>
              <a:chOff x="5265169" y="3400425"/>
              <a:chExt cx="1799547" cy="476250"/>
            </a:xfrm>
          </p:grpSpPr>
          <p:sp>
            <p:nvSpPr>
              <p:cNvPr id="45" name="ïṩḻíde"/>
              <p:cNvSpPr/>
              <p:nvPr/>
            </p:nvSpPr>
            <p:spPr>
              <a:xfrm>
                <a:off x="5265169" y="3400425"/>
                <a:ext cx="461964" cy="476250"/>
              </a:xfrm>
              <a:custGeom>
                <a:avLst/>
                <a:gdLst>
                  <a:gd name="T0" fmla="*/ 5363 w 5499"/>
                  <a:gd name="T1" fmla="*/ 3729 h 5677"/>
                  <a:gd name="T2" fmla="*/ 4520 w 5499"/>
                  <a:gd name="T3" fmla="*/ 2649 h 5677"/>
                  <a:gd name="T4" fmla="*/ 3673 w 5499"/>
                  <a:gd name="T5" fmla="*/ 3040 h 5677"/>
                  <a:gd name="T6" fmla="*/ 3023 w 5499"/>
                  <a:gd name="T7" fmla="*/ 2741 h 5677"/>
                  <a:gd name="T8" fmla="*/ 3454 w 5499"/>
                  <a:gd name="T9" fmla="*/ 1972 h 5677"/>
                  <a:gd name="T10" fmla="*/ 3507 w 5499"/>
                  <a:gd name="T11" fmla="*/ 1328 h 5677"/>
                  <a:gd name="T12" fmla="*/ 2170 w 5499"/>
                  <a:gd name="T13" fmla="*/ 0 h 5677"/>
                  <a:gd name="T14" fmla="*/ 1102 w 5499"/>
                  <a:gd name="T15" fmla="*/ 1508 h 5677"/>
                  <a:gd name="T16" fmla="*/ 1279 w 5499"/>
                  <a:gd name="T17" fmla="*/ 2144 h 5677"/>
                  <a:gd name="T18" fmla="*/ 1534 w 5499"/>
                  <a:gd name="T19" fmla="*/ 2877 h 5677"/>
                  <a:gd name="T20" fmla="*/ 3 w 5499"/>
                  <a:gd name="T21" fmla="*/ 5432 h 5677"/>
                  <a:gd name="T22" fmla="*/ 4372 w 5499"/>
                  <a:gd name="T23" fmla="*/ 5653 h 5677"/>
                  <a:gd name="T24" fmla="*/ 4996 w 5499"/>
                  <a:gd name="T25" fmla="*/ 5161 h 5677"/>
                  <a:gd name="T26" fmla="*/ 5363 w 5499"/>
                  <a:gd name="T27" fmla="*/ 3960 h 5677"/>
                  <a:gd name="T28" fmla="*/ 2075 w 5499"/>
                  <a:gd name="T29" fmla="*/ 3721 h 5677"/>
                  <a:gd name="T30" fmla="*/ 1829 w 5499"/>
                  <a:gd name="T31" fmla="*/ 3415 h 5677"/>
                  <a:gd name="T32" fmla="*/ 1924 w 5499"/>
                  <a:gd name="T33" fmla="*/ 2970 h 5677"/>
                  <a:gd name="T34" fmla="*/ 2135 w 5499"/>
                  <a:gd name="T35" fmla="*/ 3252 h 5677"/>
                  <a:gd name="T36" fmla="*/ 2140 w 5499"/>
                  <a:gd name="T37" fmla="*/ 3663 h 5677"/>
                  <a:gd name="T38" fmla="*/ 2592 w 5499"/>
                  <a:gd name="T39" fmla="*/ 3721 h 5677"/>
                  <a:gd name="T40" fmla="*/ 2492 w 5499"/>
                  <a:gd name="T41" fmla="*/ 3318 h 5677"/>
                  <a:gd name="T42" fmla="*/ 2533 w 5499"/>
                  <a:gd name="T43" fmla="*/ 3090 h 5677"/>
                  <a:gd name="T44" fmla="*/ 2807 w 5499"/>
                  <a:gd name="T45" fmla="*/ 2972 h 5677"/>
                  <a:gd name="T46" fmla="*/ 2825 w 5499"/>
                  <a:gd name="T47" fmla="*/ 3454 h 5677"/>
                  <a:gd name="T48" fmla="*/ 1776 w 5499"/>
                  <a:gd name="T49" fmla="*/ 2351 h 5677"/>
                  <a:gd name="T50" fmla="*/ 1477 w 5499"/>
                  <a:gd name="T51" fmla="*/ 1747 h 5677"/>
                  <a:gd name="T52" fmla="*/ 1513 w 5499"/>
                  <a:gd name="T53" fmla="*/ 1522 h 5677"/>
                  <a:gd name="T54" fmla="*/ 1575 w 5499"/>
                  <a:gd name="T55" fmla="*/ 1348 h 5677"/>
                  <a:gd name="T56" fmla="*/ 2781 w 5499"/>
                  <a:gd name="T57" fmla="*/ 1554 h 5677"/>
                  <a:gd name="T58" fmla="*/ 3119 w 5499"/>
                  <a:gd name="T59" fmla="*/ 1522 h 5677"/>
                  <a:gd name="T60" fmla="*/ 3219 w 5499"/>
                  <a:gd name="T61" fmla="*/ 1693 h 5677"/>
                  <a:gd name="T62" fmla="*/ 3123 w 5499"/>
                  <a:gd name="T63" fmla="*/ 1815 h 5677"/>
                  <a:gd name="T64" fmla="*/ 5035 w 5499"/>
                  <a:gd name="T65" fmla="*/ 4769 h 5677"/>
                  <a:gd name="T66" fmla="*/ 4520 w 5499"/>
                  <a:gd name="T67" fmla="*/ 5367 h 5677"/>
                  <a:gd name="T68" fmla="*/ 3887 w 5499"/>
                  <a:gd name="T69" fmla="*/ 4672 h 5677"/>
                  <a:gd name="T70" fmla="*/ 4121 w 5499"/>
                  <a:gd name="T71" fmla="*/ 4395 h 5677"/>
                  <a:gd name="T72" fmla="*/ 4693 w 5499"/>
                  <a:gd name="T73" fmla="*/ 4475 h 5677"/>
                  <a:gd name="T74" fmla="*/ 3985 w 5499"/>
                  <a:gd name="T75" fmla="*/ 4136 h 5677"/>
                  <a:gd name="T76" fmla="*/ 4355 w 5499"/>
                  <a:gd name="T77" fmla="*/ 3316 h 5677"/>
                  <a:gd name="T78" fmla="*/ 4686 w 5499"/>
                  <a:gd name="T79" fmla="*/ 3124 h 5677"/>
                  <a:gd name="T80" fmla="*/ 5064 w 5499"/>
                  <a:gd name="T81" fmla="*/ 3650 h 5677"/>
                  <a:gd name="T82" fmla="*/ 4693 w 5499"/>
                  <a:gd name="T83" fmla="*/ 3744 h 5677"/>
                  <a:gd name="T84" fmla="*/ 4379 w 5499"/>
                  <a:gd name="T85" fmla="*/ 3819 h 5677"/>
                  <a:gd name="T86" fmla="*/ 5110 w 5499"/>
                  <a:gd name="T87" fmla="*/ 4137 h 5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99" h="5677">
                    <a:moveTo>
                      <a:pt x="5363" y="3960"/>
                    </a:moveTo>
                    <a:cubicBezTo>
                      <a:pt x="5342" y="3930"/>
                      <a:pt x="5320" y="3902"/>
                      <a:pt x="5296" y="3876"/>
                    </a:cubicBezTo>
                    <a:cubicBezTo>
                      <a:pt x="5326" y="3832"/>
                      <a:pt x="5349" y="3782"/>
                      <a:pt x="5363" y="3729"/>
                    </a:cubicBezTo>
                    <a:cubicBezTo>
                      <a:pt x="5405" y="3570"/>
                      <a:pt x="5363" y="3403"/>
                      <a:pt x="5251" y="3283"/>
                    </a:cubicBezTo>
                    <a:cubicBezTo>
                      <a:pt x="5178" y="3205"/>
                      <a:pt x="5093" y="3143"/>
                      <a:pt x="4995" y="3096"/>
                    </a:cubicBezTo>
                    <a:cubicBezTo>
                      <a:pt x="4980" y="2847"/>
                      <a:pt x="4773" y="2649"/>
                      <a:pt x="4520" y="2649"/>
                    </a:cubicBezTo>
                    <a:cubicBezTo>
                      <a:pt x="4272" y="2649"/>
                      <a:pt x="4067" y="2841"/>
                      <a:pt x="4047" y="3085"/>
                    </a:cubicBezTo>
                    <a:cubicBezTo>
                      <a:pt x="4017" y="3098"/>
                      <a:pt x="3989" y="3112"/>
                      <a:pt x="3962" y="3128"/>
                    </a:cubicBezTo>
                    <a:lnTo>
                      <a:pt x="3673" y="3040"/>
                    </a:lnTo>
                    <a:cubicBezTo>
                      <a:pt x="3673" y="3040"/>
                      <a:pt x="3673" y="3041"/>
                      <a:pt x="3673" y="3041"/>
                    </a:cubicBezTo>
                    <a:lnTo>
                      <a:pt x="3133" y="2877"/>
                    </a:lnTo>
                    <a:cubicBezTo>
                      <a:pt x="3116" y="2825"/>
                      <a:pt x="3077" y="2779"/>
                      <a:pt x="3023" y="2741"/>
                    </a:cubicBezTo>
                    <a:cubicBezTo>
                      <a:pt x="3083" y="2675"/>
                      <a:pt x="3133" y="2608"/>
                      <a:pt x="3171" y="2553"/>
                    </a:cubicBezTo>
                    <a:cubicBezTo>
                      <a:pt x="3261" y="2421"/>
                      <a:pt x="3337" y="2280"/>
                      <a:pt x="3389" y="2144"/>
                    </a:cubicBezTo>
                    <a:cubicBezTo>
                      <a:pt x="3414" y="2087"/>
                      <a:pt x="3436" y="2029"/>
                      <a:pt x="3454" y="1972"/>
                    </a:cubicBezTo>
                    <a:cubicBezTo>
                      <a:pt x="3524" y="1914"/>
                      <a:pt x="3565" y="1826"/>
                      <a:pt x="3565" y="1734"/>
                    </a:cubicBezTo>
                    <a:lnTo>
                      <a:pt x="3565" y="1508"/>
                    </a:lnTo>
                    <a:cubicBezTo>
                      <a:pt x="3565" y="1443"/>
                      <a:pt x="3545" y="1380"/>
                      <a:pt x="3507" y="1328"/>
                    </a:cubicBezTo>
                    <a:lnTo>
                      <a:pt x="3507" y="1010"/>
                    </a:lnTo>
                    <a:cubicBezTo>
                      <a:pt x="3507" y="453"/>
                      <a:pt x="3054" y="0"/>
                      <a:pt x="2497" y="0"/>
                    </a:cubicBezTo>
                    <a:lnTo>
                      <a:pt x="2170" y="0"/>
                    </a:lnTo>
                    <a:cubicBezTo>
                      <a:pt x="1613" y="0"/>
                      <a:pt x="1160" y="453"/>
                      <a:pt x="1160" y="1010"/>
                    </a:cubicBezTo>
                    <a:lnTo>
                      <a:pt x="1160" y="1328"/>
                    </a:lnTo>
                    <a:cubicBezTo>
                      <a:pt x="1122" y="1380"/>
                      <a:pt x="1102" y="1444"/>
                      <a:pt x="1102" y="1508"/>
                    </a:cubicBezTo>
                    <a:lnTo>
                      <a:pt x="1102" y="1734"/>
                    </a:lnTo>
                    <a:cubicBezTo>
                      <a:pt x="1102" y="1826"/>
                      <a:pt x="1143" y="1914"/>
                      <a:pt x="1213" y="1972"/>
                    </a:cubicBezTo>
                    <a:cubicBezTo>
                      <a:pt x="1231" y="2029"/>
                      <a:pt x="1253" y="2087"/>
                      <a:pt x="1279" y="2144"/>
                    </a:cubicBezTo>
                    <a:cubicBezTo>
                      <a:pt x="1331" y="2280"/>
                      <a:pt x="1406" y="2421"/>
                      <a:pt x="1496" y="2552"/>
                    </a:cubicBezTo>
                    <a:cubicBezTo>
                      <a:pt x="1534" y="2608"/>
                      <a:pt x="1584" y="2674"/>
                      <a:pt x="1644" y="2740"/>
                    </a:cubicBezTo>
                    <a:cubicBezTo>
                      <a:pt x="1590" y="2779"/>
                      <a:pt x="1551" y="2825"/>
                      <a:pt x="1534" y="2877"/>
                    </a:cubicBezTo>
                    <a:lnTo>
                      <a:pt x="814" y="3095"/>
                    </a:lnTo>
                    <a:cubicBezTo>
                      <a:pt x="307" y="3241"/>
                      <a:pt x="3" y="5432"/>
                      <a:pt x="3" y="5432"/>
                    </a:cubicBezTo>
                    <a:lnTo>
                      <a:pt x="3" y="5432"/>
                    </a:lnTo>
                    <a:cubicBezTo>
                      <a:pt x="1" y="5442"/>
                      <a:pt x="0" y="5452"/>
                      <a:pt x="0" y="5462"/>
                    </a:cubicBezTo>
                    <a:cubicBezTo>
                      <a:pt x="0" y="5567"/>
                      <a:pt x="86" y="5653"/>
                      <a:pt x="191" y="5653"/>
                    </a:cubicBezTo>
                    <a:lnTo>
                      <a:pt x="4372" y="5653"/>
                    </a:lnTo>
                    <a:cubicBezTo>
                      <a:pt x="4418" y="5668"/>
                      <a:pt x="4468" y="5677"/>
                      <a:pt x="4520" y="5677"/>
                    </a:cubicBezTo>
                    <a:cubicBezTo>
                      <a:pt x="4783" y="5677"/>
                      <a:pt x="4996" y="5464"/>
                      <a:pt x="4996" y="5202"/>
                    </a:cubicBezTo>
                    <a:lnTo>
                      <a:pt x="4996" y="5161"/>
                    </a:lnTo>
                    <a:cubicBezTo>
                      <a:pt x="5091" y="5119"/>
                      <a:pt x="5175" y="5063"/>
                      <a:pt x="5248" y="4994"/>
                    </a:cubicBezTo>
                    <a:cubicBezTo>
                      <a:pt x="5412" y="4838"/>
                      <a:pt x="5499" y="4635"/>
                      <a:pt x="5499" y="4406"/>
                    </a:cubicBezTo>
                    <a:cubicBezTo>
                      <a:pt x="5499" y="4239"/>
                      <a:pt x="5453" y="4089"/>
                      <a:pt x="5363" y="3960"/>
                    </a:cubicBezTo>
                    <a:close/>
                    <a:moveTo>
                      <a:pt x="2140" y="3663"/>
                    </a:moveTo>
                    <a:cubicBezTo>
                      <a:pt x="2137" y="3689"/>
                      <a:pt x="2118" y="3711"/>
                      <a:pt x="2093" y="3718"/>
                    </a:cubicBezTo>
                    <a:cubicBezTo>
                      <a:pt x="2087" y="3720"/>
                      <a:pt x="2081" y="3721"/>
                      <a:pt x="2075" y="3721"/>
                    </a:cubicBezTo>
                    <a:cubicBezTo>
                      <a:pt x="2055" y="3721"/>
                      <a:pt x="2036" y="3711"/>
                      <a:pt x="2024" y="3695"/>
                    </a:cubicBezTo>
                    <a:lnTo>
                      <a:pt x="1842" y="3454"/>
                    </a:lnTo>
                    <a:cubicBezTo>
                      <a:pt x="1833" y="3442"/>
                      <a:pt x="1829" y="3429"/>
                      <a:pt x="1829" y="3415"/>
                    </a:cubicBezTo>
                    <a:lnTo>
                      <a:pt x="1829" y="3028"/>
                    </a:lnTo>
                    <a:cubicBezTo>
                      <a:pt x="1829" y="3005"/>
                      <a:pt x="1841" y="2984"/>
                      <a:pt x="1860" y="2972"/>
                    </a:cubicBezTo>
                    <a:cubicBezTo>
                      <a:pt x="1880" y="2961"/>
                      <a:pt x="1904" y="2960"/>
                      <a:pt x="1924" y="2970"/>
                    </a:cubicBezTo>
                    <a:cubicBezTo>
                      <a:pt x="1977" y="2998"/>
                      <a:pt x="2030" y="3017"/>
                      <a:pt x="2081" y="3026"/>
                    </a:cubicBezTo>
                    <a:cubicBezTo>
                      <a:pt x="2112" y="3032"/>
                      <a:pt x="2135" y="3059"/>
                      <a:pt x="2135" y="3090"/>
                    </a:cubicBezTo>
                    <a:lnTo>
                      <a:pt x="2135" y="3252"/>
                    </a:lnTo>
                    <a:cubicBezTo>
                      <a:pt x="2144" y="3255"/>
                      <a:pt x="2152" y="3261"/>
                      <a:pt x="2159" y="3268"/>
                    </a:cubicBezTo>
                    <a:cubicBezTo>
                      <a:pt x="2171" y="3282"/>
                      <a:pt x="2177" y="3300"/>
                      <a:pt x="2175" y="3318"/>
                    </a:cubicBezTo>
                    <a:lnTo>
                      <a:pt x="2140" y="3663"/>
                    </a:lnTo>
                    <a:close/>
                    <a:moveTo>
                      <a:pt x="2825" y="3454"/>
                    </a:moveTo>
                    <a:lnTo>
                      <a:pt x="2644" y="3695"/>
                    </a:lnTo>
                    <a:cubicBezTo>
                      <a:pt x="2631" y="3711"/>
                      <a:pt x="2612" y="3721"/>
                      <a:pt x="2592" y="3721"/>
                    </a:cubicBezTo>
                    <a:cubicBezTo>
                      <a:pt x="2586" y="3721"/>
                      <a:pt x="2580" y="3720"/>
                      <a:pt x="2574" y="3718"/>
                    </a:cubicBezTo>
                    <a:cubicBezTo>
                      <a:pt x="2549" y="3711"/>
                      <a:pt x="2530" y="3689"/>
                      <a:pt x="2527" y="3662"/>
                    </a:cubicBezTo>
                    <a:lnTo>
                      <a:pt x="2492" y="3318"/>
                    </a:lnTo>
                    <a:cubicBezTo>
                      <a:pt x="2490" y="3300"/>
                      <a:pt x="2496" y="3282"/>
                      <a:pt x="2508" y="3268"/>
                    </a:cubicBezTo>
                    <a:cubicBezTo>
                      <a:pt x="2515" y="3261"/>
                      <a:pt x="2523" y="3255"/>
                      <a:pt x="2533" y="3252"/>
                    </a:cubicBezTo>
                    <a:lnTo>
                      <a:pt x="2533" y="3090"/>
                    </a:lnTo>
                    <a:cubicBezTo>
                      <a:pt x="2533" y="3059"/>
                      <a:pt x="2555" y="3032"/>
                      <a:pt x="2586" y="3026"/>
                    </a:cubicBezTo>
                    <a:cubicBezTo>
                      <a:pt x="2637" y="3017"/>
                      <a:pt x="2690" y="2998"/>
                      <a:pt x="2743" y="2971"/>
                    </a:cubicBezTo>
                    <a:cubicBezTo>
                      <a:pt x="2763" y="2960"/>
                      <a:pt x="2787" y="2961"/>
                      <a:pt x="2807" y="2972"/>
                    </a:cubicBezTo>
                    <a:cubicBezTo>
                      <a:pt x="2826" y="2984"/>
                      <a:pt x="2838" y="3005"/>
                      <a:pt x="2838" y="3028"/>
                    </a:cubicBezTo>
                    <a:lnTo>
                      <a:pt x="2838" y="3415"/>
                    </a:lnTo>
                    <a:cubicBezTo>
                      <a:pt x="2838" y="3429"/>
                      <a:pt x="2834" y="3442"/>
                      <a:pt x="2825" y="3454"/>
                    </a:cubicBezTo>
                    <a:close/>
                    <a:moveTo>
                      <a:pt x="2508" y="2684"/>
                    </a:moveTo>
                    <a:lnTo>
                      <a:pt x="2160" y="2684"/>
                    </a:lnTo>
                    <a:cubicBezTo>
                      <a:pt x="2083" y="2684"/>
                      <a:pt x="1934" y="2581"/>
                      <a:pt x="1776" y="2351"/>
                    </a:cubicBezTo>
                    <a:cubicBezTo>
                      <a:pt x="1651" y="2170"/>
                      <a:pt x="1564" y="1970"/>
                      <a:pt x="1544" y="1815"/>
                    </a:cubicBezTo>
                    <a:lnTo>
                      <a:pt x="1540" y="1788"/>
                    </a:lnTo>
                    <a:lnTo>
                      <a:pt x="1477" y="1747"/>
                    </a:lnTo>
                    <a:cubicBezTo>
                      <a:pt x="1459" y="1735"/>
                      <a:pt x="1448" y="1715"/>
                      <a:pt x="1448" y="1693"/>
                    </a:cubicBezTo>
                    <a:lnTo>
                      <a:pt x="1448" y="1586"/>
                    </a:lnTo>
                    <a:cubicBezTo>
                      <a:pt x="1448" y="1551"/>
                      <a:pt x="1477" y="1522"/>
                      <a:pt x="1513" y="1522"/>
                    </a:cubicBezTo>
                    <a:lnTo>
                      <a:pt x="1539" y="1522"/>
                    </a:lnTo>
                    <a:lnTo>
                      <a:pt x="1539" y="1406"/>
                    </a:lnTo>
                    <a:cubicBezTo>
                      <a:pt x="1539" y="1382"/>
                      <a:pt x="1553" y="1359"/>
                      <a:pt x="1575" y="1348"/>
                    </a:cubicBezTo>
                    <a:cubicBezTo>
                      <a:pt x="1664" y="1304"/>
                      <a:pt x="1841" y="1229"/>
                      <a:pt x="2024" y="1229"/>
                    </a:cubicBezTo>
                    <a:cubicBezTo>
                      <a:pt x="2170" y="1229"/>
                      <a:pt x="2292" y="1278"/>
                      <a:pt x="2384" y="1374"/>
                    </a:cubicBezTo>
                    <a:cubicBezTo>
                      <a:pt x="2500" y="1493"/>
                      <a:pt x="2633" y="1554"/>
                      <a:pt x="2781" y="1554"/>
                    </a:cubicBezTo>
                    <a:cubicBezTo>
                      <a:pt x="2864" y="1554"/>
                      <a:pt x="2950" y="1534"/>
                      <a:pt x="3037" y="1495"/>
                    </a:cubicBezTo>
                    <a:cubicBezTo>
                      <a:pt x="3057" y="1486"/>
                      <a:pt x="3080" y="1488"/>
                      <a:pt x="3098" y="1500"/>
                    </a:cubicBezTo>
                    <a:cubicBezTo>
                      <a:pt x="3107" y="1506"/>
                      <a:pt x="3114" y="1513"/>
                      <a:pt x="3119" y="1522"/>
                    </a:cubicBezTo>
                    <a:lnTo>
                      <a:pt x="3154" y="1522"/>
                    </a:lnTo>
                    <a:cubicBezTo>
                      <a:pt x="3190" y="1522"/>
                      <a:pt x="3219" y="1551"/>
                      <a:pt x="3219" y="1586"/>
                    </a:cubicBezTo>
                    <a:lnTo>
                      <a:pt x="3219" y="1693"/>
                    </a:lnTo>
                    <a:cubicBezTo>
                      <a:pt x="3219" y="1715"/>
                      <a:pt x="3208" y="1735"/>
                      <a:pt x="3190" y="1747"/>
                    </a:cubicBezTo>
                    <a:lnTo>
                      <a:pt x="3127" y="1788"/>
                    </a:lnTo>
                    <a:lnTo>
                      <a:pt x="3123" y="1815"/>
                    </a:lnTo>
                    <a:cubicBezTo>
                      <a:pt x="3103" y="1970"/>
                      <a:pt x="3016" y="2170"/>
                      <a:pt x="2891" y="2351"/>
                    </a:cubicBezTo>
                    <a:cubicBezTo>
                      <a:pt x="2733" y="2581"/>
                      <a:pt x="2584" y="2684"/>
                      <a:pt x="2508" y="2684"/>
                    </a:cubicBezTo>
                    <a:close/>
                    <a:moveTo>
                      <a:pt x="5035" y="4769"/>
                    </a:moveTo>
                    <a:cubicBezTo>
                      <a:pt x="4947" y="4852"/>
                      <a:pt x="4830" y="4908"/>
                      <a:pt x="4686" y="4935"/>
                    </a:cubicBezTo>
                    <a:lnTo>
                      <a:pt x="4686" y="5202"/>
                    </a:lnTo>
                    <a:cubicBezTo>
                      <a:pt x="4686" y="5293"/>
                      <a:pt x="4612" y="5367"/>
                      <a:pt x="4520" y="5367"/>
                    </a:cubicBezTo>
                    <a:cubicBezTo>
                      <a:pt x="4429" y="5367"/>
                      <a:pt x="4355" y="5293"/>
                      <a:pt x="4355" y="5202"/>
                    </a:cubicBezTo>
                    <a:lnTo>
                      <a:pt x="4355" y="4944"/>
                    </a:lnTo>
                    <a:cubicBezTo>
                      <a:pt x="4144" y="4915"/>
                      <a:pt x="3987" y="4824"/>
                      <a:pt x="3887" y="4672"/>
                    </a:cubicBezTo>
                    <a:cubicBezTo>
                      <a:pt x="3857" y="4626"/>
                      <a:pt x="3851" y="4567"/>
                      <a:pt x="3873" y="4516"/>
                    </a:cubicBezTo>
                    <a:cubicBezTo>
                      <a:pt x="3895" y="4465"/>
                      <a:pt x="3941" y="4428"/>
                      <a:pt x="3995" y="4418"/>
                    </a:cubicBezTo>
                    <a:lnTo>
                      <a:pt x="4121" y="4395"/>
                    </a:lnTo>
                    <a:cubicBezTo>
                      <a:pt x="4185" y="4383"/>
                      <a:pt x="4250" y="4410"/>
                      <a:pt x="4287" y="4463"/>
                    </a:cubicBezTo>
                    <a:cubicBezTo>
                      <a:pt x="4334" y="4531"/>
                      <a:pt x="4414" y="4565"/>
                      <a:pt x="4524" y="4565"/>
                    </a:cubicBezTo>
                    <a:cubicBezTo>
                      <a:pt x="4693" y="4565"/>
                      <a:pt x="4693" y="4498"/>
                      <a:pt x="4693" y="4475"/>
                    </a:cubicBezTo>
                    <a:cubicBezTo>
                      <a:pt x="4693" y="4443"/>
                      <a:pt x="4681" y="4420"/>
                      <a:pt x="4656" y="4402"/>
                    </a:cubicBezTo>
                    <a:cubicBezTo>
                      <a:pt x="4629" y="4384"/>
                      <a:pt x="4581" y="4367"/>
                      <a:pt x="4512" y="4353"/>
                    </a:cubicBezTo>
                    <a:cubicBezTo>
                      <a:pt x="4237" y="4297"/>
                      <a:pt x="4059" y="4224"/>
                      <a:pt x="3985" y="4136"/>
                    </a:cubicBezTo>
                    <a:cubicBezTo>
                      <a:pt x="3909" y="4048"/>
                      <a:pt x="3872" y="3948"/>
                      <a:pt x="3872" y="3833"/>
                    </a:cubicBezTo>
                    <a:cubicBezTo>
                      <a:pt x="3872" y="3707"/>
                      <a:pt x="3914" y="3595"/>
                      <a:pt x="3995" y="3497"/>
                    </a:cubicBezTo>
                    <a:cubicBezTo>
                      <a:pt x="4074" y="3403"/>
                      <a:pt x="4195" y="3342"/>
                      <a:pt x="4355" y="3316"/>
                    </a:cubicBezTo>
                    <a:lnTo>
                      <a:pt x="4355" y="3124"/>
                    </a:lnTo>
                    <a:cubicBezTo>
                      <a:pt x="4355" y="3033"/>
                      <a:pt x="4429" y="2959"/>
                      <a:pt x="4520" y="2959"/>
                    </a:cubicBezTo>
                    <a:cubicBezTo>
                      <a:pt x="4612" y="2959"/>
                      <a:pt x="4686" y="3033"/>
                      <a:pt x="4686" y="3124"/>
                    </a:cubicBezTo>
                    <a:lnTo>
                      <a:pt x="4686" y="3319"/>
                    </a:lnTo>
                    <a:cubicBezTo>
                      <a:pt x="4829" y="3346"/>
                      <a:pt x="4940" y="3404"/>
                      <a:pt x="5024" y="3494"/>
                    </a:cubicBezTo>
                    <a:cubicBezTo>
                      <a:pt x="5063" y="3536"/>
                      <a:pt x="5078" y="3595"/>
                      <a:pt x="5064" y="3650"/>
                    </a:cubicBezTo>
                    <a:cubicBezTo>
                      <a:pt x="5049" y="3705"/>
                      <a:pt x="5007" y="3749"/>
                      <a:pt x="4953" y="3766"/>
                    </a:cubicBezTo>
                    <a:lnTo>
                      <a:pt x="4867" y="3793"/>
                    </a:lnTo>
                    <a:cubicBezTo>
                      <a:pt x="4805" y="3812"/>
                      <a:pt x="4737" y="3793"/>
                      <a:pt x="4693" y="3744"/>
                    </a:cubicBezTo>
                    <a:cubicBezTo>
                      <a:pt x="4650" y="3696"/>
                      <a:pt x="4586" y="3671"/>
                      <a:pt x="4503" y="3671"/>
                    </a:cubicBezTo>
                    <a:cubicBezTo>
                      <a:pt x="4436" y="3671"/>
                      <a:pt x="4356" y="3687"/>
                      <a:pt x="4356" y="3763"/>
                    </a:cubicBezTo>
                    <a:cubicBezTo>
                      <a:pt x="4356" y="3785"/>
                      <a:pt x="4364" y="3804"/>
                      <a:pt x="4379" y="3819"/>
                    </a:cubicBezTo>
                    <a:cubicBezTo>
                      <a:pt x="4396" y="3835"/>
                      <a:pt x="4444" y="3852"/>
                      <a:pt x="4521" y="3870"/>
                    </a:cubicBezTo>
                    <a:cubicBezTo>
                      <a:pt x="4701" y="3909"/>
                      <a:pt x="4832" y="3945"/>
                      <a:pt x="4910" y="3976"/>
                    </a:cubicBezTo>
                    <a:cubicBezTo>
                      <a:pt x="4990" y="4008"/>
                      <a:pt x="5057" y="4062"/>
                      <a:pt x="5110" y="4137"/>
                    </a:cubicBezTo>
                    <a:cubicBezTo>
                      <a:pt x="5162" y="4213"/>
                      <a:pt x="5189" y="4303"/>
                      <a:pt x="5189" y="4406"/>
                    </a:cubicBezTo>
                    <a:cubicBezTo>
                      <a:pt x="5189" y="4550"/>
                      <a:pt x="5137" y="4672"/>
                      <a:pt x="5035" y="4769"/>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endParaRPr lang="en-US" altLang="zh-CN" sz="1100" dirty="0">
                  <a:solidFill>
                    <a:schemeClr val="tx1"/>
                  </a:solidFill>
                </a:endParaRPr>
              </a:p>
            </p:txBody>
          </p:sp>
          <p:sp>
            <p:nvSpPr>
              <p:cNvPr id="46" name="îṥlíḋê"/>
              <p:cNvSpPr/>
              <p:nvPr/>
            </p:nvSpPr>
            <p:spPr>
              <a:xfrm>
                <a:off x="5933961" y="3400425"/>
                <a:ext cx="461964" cy="476250"/>
              </a:xfrm>
              <a:custGeom>
                <a:avLst/>
                <a:gdLst>
                  <a:gd name="T0" fmla="*/ 5363 w 5499"/>
                  <a:gd name="T1" fmla="*/ 3729 h 5677"/>
                  <a:gd name="T2" fmla="*/ 4520 w 5499"/>
                  <a:gd name="T3" fmla="*/ 2649 h 5677"/>
                  <a:gd name="T4" fmla="*/ 3673 w 5499"/>
                  <a:gd name="T5" fmla="*/ 3040 h 5677"/>
                  <a:gd name="T6" fmla="*/ 3023 w 5499"/>
                  <a:gd name="T7" fmla="*/ 2741 h 5677"/>
                  <a:gd name="T8" fmla="*/ 3454 w 5499"/>
                  <a:gd name="T9" fmla="*/ 1972 h 5677"/>
                  <a:gd name="T10" fmla="*/ 3507 w 5499"/>
                  <a:gd name="T11" fmla="*/ 1328 h 5677"/>
                  <a:gd name="T12" fmla="*/ 2170 w 5499"/>
                  <a:gd name="T13" fmla="*/ 0 h 5677"/>
                  <a:gd name="T14" fmla="*/ 1102 w 5499"/>
                  <a:gd name="T15" fmla="*/ 1508 h 5677"/>
                  <a:gd name="T16" fmla="*/ 1279 w 5499"/>
                  <a:gd name="T17" fmla="*/ 2144 h 5677"/>
                  <a:gd name="T18" fmla="*/ 1534 w 5499"/>
                  <a:gd name="T19" fmla="*/ 2877 h 5677"/>
                  <a:gd name="T20" fmla="*/ 3 w 5499"/>
                  <a:gd name="T21" fmla="*/ 5432 h 5677"/>
                  <a:gd name="T22" fmla="*/ 4372 w 5499"/>
                  <a:gd name="T23" fmla="*/ 5653 h 5677"/>
                  <a:gd name="T24" fmla="*/ 4996 w 5499"/>
                  <a:gd name="T25" fmla="*/ 5161 h 5677"/>
                  <a:gd name="T26" fmla="*/ 5363 w 5499"/>
                  <a:gd name="T27" fmla="*/ 3960 h 5677"/>
                  <a:gd name="T28" fmla="*/ 2075 w 5499"/>
                  <a:gd name="T29" fmla="*/ 3721 h 5677"/>
                  <a:gd name="T30" fmla="*/ 1829 w 5499"/>
                  <a:gd name="T31" fmla="*/ 3415 h 5677"/>
                  <a:gd name="T32" fmla="*/ 1924 w 5499"/>
                  <a:gd name="T33" fmla="*/ 2970 h 5677"/>
                  <a:gd name="T34" fmla="*/ 2135 w 5499"/>
                  <a:gd name="T35" fmla="*/ 3252 h 5677"/>
                  <a:gd name="T36" fmla="*/ 2140 w 5499"/>
                  <a:gd name="T37" fmla="*/ 3663 h 5677"/>
                  <a:gd name="T38" fmla="*/ 2592 w 5499"/>
                  <a:gd name="T39" fmla="*/ 3721 h 5677"/>
                  <a:gd name="T40" fmla="*/ 2492 w 5499"/>
                  <a:gd name="T41" fmla="*/ 3318 h 5677"/>
                  <a:gd name="T42" fmla="*/ 2533 w 5499"/>
                  <a:gd name="T43" fmla="*/ 3090 h 5677"/>
                  <a:gd name="T44" fmla="*/ 2807 w 5499"/>
                  <a:gd name="T45" fmla="*/ 2972 h 5677"/>
                  <a:gd name="T46" fmla="*/ 2825 w 5499"/>
                  <a:gd name="T47" fmla="*/ 3454 h 5677"/>
                  <a:gd name="T48" fmla="*/ 1776 w 5499"/>
                  <a:gd name="T49" fmla="*/ 2351 h 5677"/>
                  <a:gd name="T50" fmla="*/ 1477 w 5499"/>
                  <a:gd name="T51" fmla="*/ 1747 h 5677"/>
                  <a:gd name="T52" fmla="*/ 1513 w 5499"/>
                  <a:gd name="T53" fmla="*/ 1522 h 5677"/>
                  <a:gd name="T54" fmla="*/ 1575 w 5499"/>
                  <a:gd name="T55" fmla="*/ 1348 h 5677"/>
                  <a:gd name="T56" fmla="*/ 2781 w 5499"/>
                  <a:gd name="T57" fmla="*/ 1554 h 5677"/>
                  <a:gd name="T58" fmla="*/ 3119 w 5499"/>
                  <a:gd name="T59" fmla="*/ 1522 h 5677"/>
                  <a:gd name="T60" fmla="*/ 3219 w 5499"/>
                  <a:gd name="T61" fmla="*/ 1693 h 5677"/>
                  <a:gd name="T62" fmla="*/ 3123 w 5499"/>
                  <a:gd name="T63" fmla="*/ 1815 h 5677"/>
                  <a:gd name="T64" fmla="*/ 5035 w 5499"/>
                  <a:gd name="T65" fmla="*/ 4769 h 5677"/>
                  <a:gd name="T66" fmla="*/ 4520 w 5499"/>
                  <a:gd name="T67" fmla="*/ 5367 h 5677"/>
                  <a:gd name="T68" fmla="*/ 3887 w 5499"/>
                  <a:gd name="T69" fmla="*/ 4672 h 5677"/>
                  <a:gd name="T70" fmla="*/ 4121 w 5499"/>
                  <a:gd name="T71" fmla="*/ 4395 h 5677"/>
                  <a:gd name="T72" fmla="*/ 4693 w 5499"/>
                  <a:gd name="T73" fmla="*/ 4475 h 5677"/>
                  <a:gd name="T74" fmla="*/ 3985 w 5499"/>
                  <a:gd name="T75" fmla="*/ 4136 h 5677"/>
                  <a:gd name="T76" fmla="*/ 4355 w 5499"/>
                  <a:gd name="T77" fmla="*/ 3316 h 5677"/>
                  <a:gd name="T78" fmla="*/ 4686 w 5499"/>
                  <a:gd name="T79" fmla="*/ 3124 h 5677"/>
                  <a:gd name="T80" fmla="*/ 5064 w 5499"/>
                  <a:gd name="T81" fmla="*/ 3650 h 5677"/>
                  <a:gd name="T82" fmla="*/ 4693 w 5499"/>
                  <a:gd name="T83" fmla="*/ 3744 h 5677"/>
                  <a:gd name="T84" fmla="*/ 4379 w 5499"/>
                  <a:gd name="T85" fmla="*/ 3819 h 5677"/>
                  <a:gd name="T86" fmla="*/ 5110 w 5499"/>
                  <a:gd name="T87" fmla="*/ 4137 h 5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99" h="5677">
                    <a:moveTo>
                      <a:pt x="5363" y="3960"/>
                    </a:moveTo>
                    <a:cubicBezTo>
                      <a:pt x="5342" y="3930"/>
                      <a:pt x="5320" y="3902"/>
                      <a:pt x="5296" y="3876"/>
                    </a:cubicBezTo>
                    <a:cubicBezTo>
                      <a:pt x="5326" y="3832"/>
                      <a:pt x="5349" y="3782"/>
                      <a:pt x="5363" y="3729"/>
                    </a:cubicBezTo>
                    <a:cubicBezTo>
                      <a:pt x="5405" y="3570"/>
                      <a:pt x="5363" y="3403"/>
                      <a:pt x="5251" y="3283"/>
                    </a:cubicBezTo>
                    <a:cubicBezTo>
                      <a:pt x="5178" y="3205"/>
                      <a:pt x="5093" y="3143"/>
                      <a:pt x="4995" y="3096"/>
                    </a:cubicBezTo>
                    <a:cubicBezTo>
                      <a:pt x="4980" y="2847"/>
                      <a:pt x="4773" y="2649"/>
                      <a:pt x="4520" y="2649"/>
                    </a:cubicBezTo>
                    <a:cubicBezTo>
                      <a:pt x="4272" y="2649"/>
                      <a:pt x="4067" y="2841"/>
                      <a:pt x="4047" y="3085"/>
                    </a:cubicBezTo>
                    <a:cubicBezTo>
                      <a:pt x="4017" y="3098"/>
                      <a:pt x="3989" y="3112"/>
                      <a:pt x="3962" y="3128"/>
                    </a:cubicBezTo>
                    <a:lnTo>
                      <a:pt x="3673" y="3040"/>
                    </a:lnTo>
                    <a:cubicBezTo>
                      <a:pt x="3673" y="3040"/>
                      <a:pt x="3673" y="3041"/>
                      <a:pt x="3673" y="3041"/>
                    </a:cubicBezTo>
                    <a:lnTo>
                      <a:pt x="3133" y="2877"/>
                    </a:lnTo>
                    <a:cubicBezTo>
                      <a:pt x="3116" y="2825"/>
                      <a:pt x="3077" y="2779"/>
                      <a:pt x="3023" y="2741"/>
                    </a:cubicBezTo>
                    <a:cubicBezTo>
                      <a:pt x="3083" y="2675"/>
                      <a:pt x="3133" y="2608"/>
                      <a:pt x="3171" y="2553"/>
                    </a:cubicBezTo>
                    <a:cubicBezTo>
                      <a:pt x="3261" y="2421"/>
                      <a:pt x="3337" y="2280"/>
                      <a:pt x="3389" y="2144"/>
                    </a:cubicBezTo>
                    <a:cubicBezTo>
                      <a:pt x="3414" y="2087"/>
                      <a:pt x="3436" y="2029"/>
                      <a:pt x="3454" y="1972"/>
                    </a:cubicBezTo>
                    <a:cubicBezTo>
                      <a:pt x="3524" y="1914"/>
                      <a:pt x="3565" y="1826"/>
                      <a:pt x="3565" y="1734"/>
                    </a:cubicBezTo>
                    <a:lnTo>
                      <a:pt x="3565" y="1508"/>
                    </a:lnTo>
                    <a:cubicBezTo>
                      <a:pt x="3565" y="1443"/>
                      <a:pt x="3545" y="1380"/>
                      <a:pt x="3507" y="1328"/>
                    </a:cubicBezTo>
                    <a:lnTo>
                      <a:pt x="3507" y="1010"/>
                    </a:lnTo>
                    <a:cubicBezTo>
                      <a:pt x="3507" y="453"/>
                      <a:pt x="3054" y="0"/>
                      <a:pt x="2497" y="0"/>
                    </a:cubicBezTo>
                    <a:lnTo>
                      <a:pt x="2170" y="0"/>
                    </a:lnTo>
                    <a:cubicBezTo>
                      <a:pt x="1613" y="0"/>
                      <a:pt x="1160" y="453"/>
                      <a:pt x="1160" y="1010"/>
                    </a:cubicBezTo>
                    <a:lnTo>
                      <a:pt x="1160" y="1328"/>
                    </a:lnTo>
                    <a:cubicBezTo>
                      <a:pt x="1122" y="1380"/>
                      <a:pt x="1102" y="1444"/>
                      <a:pt x="1102" y="1508"/>
                    </a:cubicBezTo>
                    <a:lnTo>
                      <a:pt x="1102" y="1734"/>
                    </a:lnTo>
                    <a:cubicBezTo>
                      <a:pt x="1102" y="1826"/>
                      <a:pt x="1143" y="1914"/>
                      <a:pt x="1213" y="1972"/>
                    </a:cubicBezTo>
                    <a:cubicBezTo>
                      <a:pt x="1231" y="2029"/>
                      <a:pt x="1253" y="2087"/>
                      <a:pt x="1279" y="2144"/>
                    </a:cubicBezTo>
                    <a:cubicBezTo>
                      <a:pt x="1331" y="2280"/>
                      <a:pt x="1406" y="2421"/>
                      <a:pt x="1496" y="2552"/>
                    </a:cubicBezTo>
                    <a:cubicBezTo>
                      <a:pt x="1534" y="2608"/>
                      <a:pt x="1584" y="2674"/>
                      <a:pt x="1644" y="2740"/>
                    </a:cubicBezTo>
                    <a:cubicBezTo>
                      <a:pt x="1590" y="2779"/>
                      <a:pt x="1551" y="2825"/>
                      <a:pt x="1534" y="2877"/>
                    </a:cubicBezTo>
                    <a:lnTo>
                      <a:pt x="814" y="3095"/>
                    </a:lnTo>
                    <a:cubicBezTo>
                      <a:pt x="307" y="3241"/>
                      <a:pt x="3" y="5432"/>
                      <a:pt x="3" y="5432"/>
                    </a:cubicBezTo>
                    <a:lnTo>
                      <a:pt x="3" y="5432"/>
                    </a:lnTo>
                    <a:cubicBezTo>
                      <a:pt x="1" y="5442"/>
                      <a:pt x="0" y="5452"/>
                      <a:pt x="0" y="5462"/>
                    </a:cubicBezTo>
                    <a:cubicBezTo>
                      <a:pt x="0" y="5567"/>
                      <a:pt x="86" y="5653"/>
                      <a:pt x="191" y="5653"/>
                    </a:cubicBezTo>
                    <a:lnTo>
                      <a:pt x="4372" y="5653"/>
                    </a:lnTo>
                    <a:cubicBezTo>
                      <a:pt x="4418" y="5668"/>
                      <a:pt x="4468" y="5677"/>
                      <a:pt x="4520" y="5677"/>
                    </a:cubicBezTo>
                    <a:cubicBezTo>
                      <a:pt x="4783" y="5677"/>
                      <a:pt x="4996" y="5464"/>
                      <a:pt x="4996" y="5202"/>
                    </a:cubicBezTo>
                    <a:lnTo>
                      <a:pt x="4996" y="5161"/>
                    </a:lnTo>
                    <a:cubicBezTo>
                      <a:pt x="5091" y="5119"/>
                      <a:pt x="5175" y="5063"/>
                      <a:pt x="5248" y="4994"/>
                    </a:cubicBezTo>
                    <a:cubicBezTo>
                      <a:pt x="5412" y="4838"/>
                      <a:pt x="5499" y="4635"/>
                      <a:pt x="5499" y="4406"/>
                    </a:cubicBezTo>
                    <a:cubicBezTo>
                      <a:pt x="5499" y="4239"/>
                      <a:pt x="5453" y="4089"/>
                      <a:pt x="5363" y="3960"/>
                    </a:cubicBezTo>
                    <a:close/>
                    <a:moveTo>
                      <a:pt x="2140" y="3663"/>
                    </a:moveTo>
                    <a:cubicBezTo>
                      <a:pt x="2137" y="3689"/>
                      <a:pt x="2118" y="3711"/>
                      <a:pt x="2093" y="3718"/>
                    </a:cubicBezTo>
                    <a:cubicBezTo>
                      <a:pt x="2087" y="3720"/>
                      <a:pt x="2081" y="3721"/>
                      <a:pt x="2075" y="3721"/>
                    </a:cubicBezTo>
                    <a:cubicBezTo>
                      <a:pt x="2055" y="3721"/>
                      <a:pt x="2036" y="3711"/>
                      <a:pt x="2024" y="3695"/>
                    </a:cubicBezTo>
                    <a:lnTo>
                      <a:pt x="1842" y="3454"/>
                    </a:lnTo>
                    <a:cubicBezTo>
                      <a:pt x="1833" y="3442"/>
                      <a:pt x="1829" y="3429"/>
                      <a:pt x="1829" y="3415"/>
                    </a:cubicBezTo>
                    <a:lnTo>
                      <a:pt x="1829" y="3028"/>
                    </a:lnTo>
                    <a:cubicBezTo>
                      <a:pt x="1829" y="3005"/>
                      <a:pt x="1841" y="2984"/>
                      <a:pt x="1860" y="2972"/>
                    </a:cubicBezTo>
                    <a:cubicBezTo>
                      <a:pt x="1880" y="2961"/>
                      <a:pt x="1904" y="2960"/>
                      <a:pt x="1924" y="2970"/>
                    </a:cubicBezTo>
                    <a:cubicBezTo>
                      <a:pt x="1977" y="2998"/>
                      <a:pt x="2030" y="3017"/>
                      <a:pt x="2081" y="3026"/>
                    </a:cubicBezTo>
                    <a:cubicBezTo>
                      <a:pt x="2112" y="3032"/>
                      <a:pt x="2135" y="3059"/>
                      <a:pt x="2135" y="3090"/>
                    </a:cubicBezTo>
                    <a:lnTo>
                      <a:pt x="2135" y="3252"/>
                    </a:lnTo>
                    <a:cubicBezTo>
                      <a:pt x="2144" y="3255"/>
                      <a:pt x="2152" y="3261"/>
                      <a:pt x="2159" y="3268"/>
                    </a:cubicBezTo>
                    <a:cubicBezTo>
                      <a:pt x="2171" y="3282"/>
                      <a:pt x="2177" y="3300"/>
                      <a:pt x="2175" y="3318"/>
                    </a:cubicBezTo>
                    <a:lnTo>
                      <a:pt x="2140" y="3663"/>
                    </a:lnTo>
                    <a:close/>
                    <a:moveTo>
                      <a:pt x="2825" y="3454"/>
                    </a:moveTo>
                    <a:lnTo>
                      <a:pt x="2644" y="3695"/>
                    </a:lnTo>
                    <a:cubicBezTo>
                      <a:pt x="2631" y="3711"/>
                      <a:pt x="2612" y="3721"/>
                      <a:pt x="2592" y="3721"/>
                    </a:cubicBezTo>
                    <a:cubicBezTo>
                      <a:pt x="2586" y="3721"/>
                      <a:pt x="2580" y="3720"/>
                      <a:pt x="2574" y="3718"/>
                    </a:cubicBezTo>
                    <a:cubicBezTo>
                      <a:pt x="2549" y="3711"/>
                      <a:pt x="2530" y="3689"/>
                      <a:pt x="2527" y="3662"/>
                    </a:cubicBezTo>
                    <a:lnTo>
                      <a:pt x="2492" y="3318"/>
                    </a:lnTo>
                    <a:cubicBezTo>
                      <a:pt x="2490" y="3300"/>
                      <a:pt x="2496" y="3282"/>
                      <a:pt x="2508" y="3268"/>
                    </a:cubicBezTo>
                    <a:cubicBezTo>
                      <a:pt x="2515" y="3261"/>
                      <a:pt x="2523" y="3255"/>
                      <a:pt x="2533" y="3252"/>
                    </a:cubicBezTo>
                    <a:lnTo>
                      <a:pt x="2533" y="3090"/>
                    </a:lnTo>
                    <a:cubicBezTo>
                      <a:pt x="2533" y="3059"/>
                      <a:pt x="2555" y="3032"/>
                      <a:pt x="2586" y="3026"/>
                    </a:cubicBezTo>
                    <a:cubicBezTo>
                      <a:pt x="2637" y="3017"/>
                      <a:pt x="2690" y="2998"/>
                      <a:pt x="2743" y="2971"/>
                    </a:cubicBezTo>
                    <a:cubicBezTo>
                      <a:pt x="2763" y="2960"/>
                      <a:pt x="2787" y="2961"/>
                      <a:pt x="2807" y="2972"/>
                    </a:cubicBezTo>
                    <a:cubicBezTo>
                      <a:pt x="2826" y="2984"/>
                      <a:pt x="2838" y="3005"/>
                      <a:pt x="2838" y="3028"/>
                    </a:cubicBezTo>
                    <a:lnTo>
                      <a:pt x="2838" y="3415"/>
                    </a:lnTo>
                    <a:cubicBezTo>
                      <a:pt x="2838" y="3429"/>
                      <a:pt x="2834" y="3442"/>
                      <a:pt x="2825" y="3454"/>
                    </a:cubicBezTo>
                    <a:close/>
                    <a:moveTo>
                      <a:pt x="2508" y="2684"/>
                    </a:moveTo>
                    <a:lnTo>
                      <a:pt x="2160" y="2684"/>
                    </a:lnTo>
                    <a:cubicBezTo>
                      <a:pt x="2083" y="2684"/>
                      <a:pt x="1934" y="2581"/>
                      <a:pt x="1776" y="2351"/>
                    </a:cubicBezTo>
                    <a:cubicBezTo>
                      <a:pt x="1651" y="2170"/>
                      <a:pt x="1564" y="1970"/>
                      <a:pt x="1544" y="1815"/>
                    </a:cubicBezTo>
                    <a:lnTo>
                      <a:pt x="1540" y="1788"/>
                    </a:lnTo>
                    <a:lnTo>
                      <a:pt x="1477" y="1747"/>
                    </a:lnTo>
                    <a:cubicBezTo>
                      <a:pt x="1459" y="1735"/>
                      <a:pt x="1448" y="1715"/>
                      <a:pt x="1448" y="1693"/>
                    </a:cubicBezTo>
                    <a:lnTo>
                      <a:pt x="1448" y="1586"/>
                    </a:lnTo>
                    <a:cubicBezTo>
                      <a:pt x="1448" y="1551"/>
                      <a:pt x="1477" y="1522"/>
                      <a:pt x="1513" y="1522"/>
                    </a:cubicBezTo>
                    <a:lnTo>
                      <a:pt x="1539" y="1522"/>
                    </a:lnTo>
                    <a:lnTo>
                      <a:pt x="1539" y="1406"/>
                    </a:lnTo>
                    <a:cubicBezTo>
                      <a:pt x="1539" y="1382"/>
                      <a:pt x="1553" y="1359"/>
                      <a:pt x="1575" y="1348"/>
                    </a:cubicBezTo>
                    <a:cubicBezTo>
                      <a:pt x="1664" y="1304"/>
                      <a:pt x="1841" y="1229"/>
                      <a:pt x="2024" y="1229"/>
                    </a:cubicBezTo>
                    <a:cubicBezTo>
                      <a:pt x="2170" y="1229"/>
                      <a:pt x="2292" y="1278"/>
                      <a:pt x="2384" y="1374"/>
                    </a:cubicBezTo>
                    <a:cubicBezTo>
                      <a:pt x="2500" y="1493"/>
                      <a:pt x="2633" y="1554"/>
                      <a:pt x="2781" y="1554"/>
                    </a:cubicBezTo>
                    <a:cubicBezTo>
                      <a:pt x="2864" y="1554"/>
                      <a:pt x="2950" y="1534"/>
                      <a:pt x="3037" y="1495"/>
                    </a:cubicBezTo>
                    <a:cubicBezTo>
                      <a:pt x="3057" y="1486"/>
                      <a:pt x="3080" y="1488"/>
                      <a:pt x="3098" y="1500"/>
                    </a:cubicBezTo>
                    <a:cubicBezTo>
                      <a:pt x="3107" y="1506"/>
                      <a:pt x="3114" y="1513"/>
                      <a:pt x="3119" y="1522"/>
                    </a:cubicBezTo>
                    <a:lnTo>
                      <a:pt x="3154" y="1522"/>
                    </a:lnTo>
                    <a:cubicBezTo>
                      <a:pt x="3190" y="1522"/>
                      <a:pt x="3219" y="1551"/>
                      <a:pt x="3219" y="1586"/>
                    </a:cubicBezTo>
                    <a:lnTo>
                      <a:pt x="3219" y="1693"/>
                    </a:lnTo>
                    <a:cubicBezTo>
                      <a:pt x="3219" y="1715"/>
                      <a:pt x="3208" y="1735"/>
                      <a:pt x="3190" y="1747"/>
                    </a:cubicBezTo>
                    <a:lnTo>
                      <a:pt x="3127" y="1788"/>
                    </a:lnTo>
                    <a:lnTo>
                      <a:pt x="3123" y="1815"/>
                    </a:lnTo>
                    <a:cubicBezTo>
                      <a:pt x="3103" y="1970"/>
                      <a:pt x="3016" y="2170"/>
                      <a:pt x="2891" y="2351"/>
                    </a:cubicBezTo>
                    <a:cubicBezTo>
                      <a:pt x="2733" y="2581"/>
                      <a:pt x="2584" y="2684"/>
                      <a:pt x="2508" y="2684"/>
                    </a:cubicBezTo>
                    <a:close/>
                    <a:moveTo>
                      <a:pt x="5035" y="4769"/>
                    </a:moveTo>
                    <a:cubicBezTo>
                      <a:pt x="4947" y="4852"/>
                      <a:pt x="4830" y="4908"/>
                      <a:pt x="4686" y="4935"/>
                    </a:cubicBezTo>
                    <a:lnTo>
                      <a:pt x="4686" y="5202"/>
                    </a:lnTo>
                    <a:cubicBezTo>
                      <a:pt x="4686" y="5293"/>
                      <a:pt x="4612" y="5367"/>
                      <a:pt x="4520" y="5367"/>
                    </a:cubicBezTo>
                    <a:cubicBezTo>
                      <a:pt x="4429" y="5367"/>
                      <a:pt x="4355" y="5293"/>
                      <a:pt x="4355" y="5202"/>
                    </a:cubicBezTo>
                    <a:lnTo>
                      <a:pt x="4355" y="4944"/>
                    </a:lnTo>
                    <a:cubicBezTo>
                      <a:pt x="4144" y="4915"/>
                      <a:pt x="3987" y="4824"/>
                      <a:pt x="3887" y="4672"/>
                    </a:cubicBezTo>
                    <a:cubicBezTo>
                      <a:pt x="3857" y="4626"/>
                      <a:pt x="3851" y="4567"/>
                      <a:pt x="3873" y="4516"/>
                    </a:cubicBezTo>
                    <a:cubicBezTo>
                      <a:pt x="3895" y="4465"/>
                      <a:pt x="3941" y="4428"/>
                      <a:pt x="3995" y="4418"/>
                    </a:cubicBezTo>
                    <a:lnTo>
                      <a:pt x="4121" y="4395"/>
                    </a:lnTo>
                    <a:cubicBezTo>
                      <a:pt x="4185" y="4383"/>
                      <a:pt x="4250" y="4410"/>
                      <a:pt x="4287" y="4463"/>
                    </a:cubicBezTo>
                    <a:cubicBezTo>
                      <a:pt x="4334" y="4531"/>
                      <a:pt x="4414" y="4565"/>
                      <a:pt x="4524" y="4565"/>
                    </a:cubicBezTo>
                    <a:cubicBezTo>
                      <a:pt x="4693" y="4565"/>
                      <a:pt x="4693" y="4498"/>
                      <a:pt x="4693" y="4475"/>
                    </a:cubicBezTo>
                    <a:cubicBezTo>
                      <a:pt x="4693" y="4443"/>
                      <a:pt x="4681" y="4420"/>
                      <a:pt x="4656" y="4402"/>
                    </a:cubicBezTo>
                    <a:cubicBezTo>
                      <a:pt x="4629" y="4384"/>
                      <a:pt x="4581" y="4367"/>
                      <a:pt x="4512" y="4353"/>
                    </a:cubicBezTo>
                    <a:cubicBezTo>
                      <a:pt x="4237" y="4297"/>
                      <a:pt x="4059" y="4224"/>
                      <a:pt x="3985" y="4136"/>
                    </a:cubicBezTo>
                    <a:cubicBezTo>
                      <a:pt x="3909" y="4048"/>
                      <a:pt x="3872" y="3948"/>
                      <a:pt x="3872" y="3833"/>
                    </a:cubicBezTo>
                    <a:cubicBezTo>
                      <a:pt x="3872" y="3707"/>
                      <a:pt x="3914" y="3595"/>
                      <a:pt x="3995" y="3497"/>
                    </a:cubicBezTo>
                    <a:cubicBezTo>
                      <a:pt x="4074" y="3403"/>
                      <a:pt x="4195" y="3342"/>
                      <a:pt x="4355" y="3316"/>
                    </a:cubicBezTo>
                    <a:lnTo>
                      <a:pt x="4355" y="3124"/>
                    </a:lnTo>
                    <a:cubicBezTo>
                      <a:pt x="4355" y="3033"/>
                      <a:pt x="4429" y="2959"/>
                      <a:pt x="4520" y="2959"/>
                    </a:cubicBezTo>
                    <a:cubicBezTo>
                      <a:pt x="4612" y="2959"/>
                      <a:pt x="4686" y="3033"/>
                      <a:pt x="4686" y="3124"/>
                    </a:cubicBezTo>
                    <a:lnTo>
                      <a:pt x="4686" y="3319"/>
                    </a:lnTo>
                    <a:cubicBezTo>
                      <a:pt x="4829" y="3346"/>
                      <a:pt x="4940" y="3404"/>
                      <a:pt x="5024" y="3494"/>
                    </a:cubicBezTo>
                    <a:cubicBezTo>
                      <a:pt x="5063" y="3536"/>
                      <a:pt x="5078" y="3595"/>
                      <a:pt x="5064" y="3650"/>
                    </a:cubicBezTo>
                    <a:cubicBezTo>
                      <a:pt x="5049" y="3705"/>
                      <a:pt x="5007" y="3749"/>
                      <a:pt x="4953" y="3766"/>
                    </a:cubicBezTo>
                    <a:lnTo>
                      <a:pt x="4867" y="3793"/>
                    </a:lnTo>
                    <a:cubicBezTo>
                      <a:pt x="4805" y="3812"/>
                      <a:pt x="4737" y="3793"/>
                      <a:pt x="4693" y="3744"/>
                    </a:cubicBezTo>
                    <a:cubicBezTo>
                      <a:pt x="4650" y="3696"/>
                      <a:pt x="4586" y="3671"/>
                      <a:pt x="4503" y="3671"/>
                    </a:cubicBezTo>
                    <a:cubicBezTo>
                      <a:pt x="4436" y="3671"/>
                      <a:pt x="4356" y="3687"/>
                      <a:pt x="4356" y="3763"/>
                    </a:cubicBezTo>
                    <a:cubicBezTo>
                      <a:pt x="4356" y="3785"/>
                      <a:pt x="4364" y="3804"/>
                      <a:pt x="4379" y="3819"/>
                    </a:cubicBezTo>
                    <a:cubicBezTo>
                      <a:pt x="4396" y="3835"/>
                      <a:pt x="4444" y="3852"/>
                      <a:pt x="4521" y="3870"/>
                    </a:cubicBezTo>
                    <a:cubicBezTo>
                      <a:pt x="4701" y="3909"/>
                      <a:pt x="4832" y="3945"/>
                      <a:pt x="4910" y="3976"/>
                    </a:cubicBezTo>
                    <a:cubicBezTo>
                      <a:pt x="4990" y="4008"/>
                      <a:pt x="5057" y="4062"/>
                      <a:pt x="5110" y="4137"/>
                    </a:cubicBezTo>
                    <a:cubicBezTo>
                      <a:pt x="5162" y="4213"/>
                      <a:pt x="5189" y="4303"/>
                      <a:pt x="5189" y="4406"/>
                    </a:cubicBezTo>
                    <a:cubicBezTo>
                      <a:pt x="5189" y="4550"/>
                      <a:pt x="5137" y="4672"/>
                      <a:pt x="5035" y="4769"/>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endParaRPr lang="en-US" altLang="zh-CN" sz="1100" dirty="0">
                  <a:solidFill>
                    <a:schemeClr val="tx1"/>
                  </a:solidFill>
                </a:endParaRPr>
              </a:p>
            </p:txBody>
          </p:sp>
          <p:sp>
            <p:nvSpPr>
              <p:cNvPr id="47" name="íṧliḋè"/>
              <p:cNvSpPr/>
              <p:nvPr/>
            </p:nvSpPr>
            <p:spPr>
              <a:xfrm>
                <a:off x="6602752" y="3400425"/>
                <a:ext cx="461964" cy="476250"/>
              </a:xfrm>
              <a:custGeom>
                <a:avLst/>
                <a:gdLst>
                  <a:gd name="T0" fmla="*/ 5363 w 5499"/>
                  <a:gd name="T1" fmla="*/ 3729 h 5677"/>
                  <a:gd name="T2" fmla="*/ 4520 w 5499"/>
                  <a:gd name="T3" fmla="*/ 2649 h 5677"/>
                  <a:gd name="T4" fmla="*/ 3673 w 5499"/>
                  <a:gd name="T5" fmla="*/ 3040 h 5677"/>
                  <a:gd name="T6" fmla="*/ 3023 w 5499"/>
                  <a:gd name="T7" fmla="*/ 2741 h 5677"/>
                  <a:gd name="T8" fmla="*/ 3454 w 5499"/>
                  <a:gd name="T9" fmla="*/ 1972 h 5677"/>
                  <a:gd name="T10" fmla="*/ 3507 w 5499"/>
                  <a:gd name="T11" fmla="*/ 1328 h 5677"/>
                  <a:gd name="T12" fmla="*/ 2170 w 5499"/>
                  <a:gd name="T13" fmla="*/ 0 h 5677"/>
                  <a:gd name="T14" fmla="*/ 1102 w 5499"/>
                  <a:gd name="T15" fmla="*/ 1508 h 5677"/>
                  <a:gd name="T16" fmla="*/ 1279 w 5499"/>
                  <a:gd name="T17" fmla="*/ 2144 h 5677"/>
                  <a:gd name="T18" fmla="*/ 1534 w 5499"/>
                  <a:gd name="T19" fmla="*/ 2877 h 5677"/>
                  <a:gd name="T20" fmla="*/ 3 w 5499"/>
                  <a:gd name="T21" fmla="*/ 5432 h 5677"/>
                  <a:gd name="T22" fmla="*/ 4372 w 5499"/>
                  <a:gd name="T23" fmla="*/ 5653 h 5677"/>
                  <a:gd name="T24" fmla="*/ 4996 w 5499"/>
                  <a:gd name="T25" fmla="*/ 5161 h 5677"/>
                  <a:gd name="T26" fmla="*/ 5363 w 5499"/>
                  <a:gd name="T27" fmla="*/ 3960 h 5677"/>
                  <a:gd name="T28" fmla="*/ 2075 w 5499"/>
                  <a:gd name="T29" fmla="*/ 3721 h 5677"/>
                  <a:gd name="T30" fmla="*/ 1829 w 5499"/>
                  <a:gd name="T31" fmla="*/ 3415 h 5677"/>
                  <a:gd name="T32" fmla="*/ 1924 w 5499"/>
                  <a:gd name="T33" fmla="*/ 2970 h 5677"/>
                  <a:gd name="T34" fmla="*/ 2135 w 5499"/>
                  <a:gd name="T35" fmla="*/ 3252 h 5677"/>
                  <a:gd name="T36" fmla="*/ 2140 w 5499"/>
                  <a:gd name="T37" fmla="*/ 3663 h 5677"/>
                  <a:gd name="T38" fmla="*/ 2592 w 5499"/>
                  <a:gd name="T39" fmla="*/ 3721 h 5677"/>
                  <a:gd name="T40" fmla="*/ 2492 w 5499"/>
                  <a:gd name="T41" fmla="*/ 3318 h 5677"/>
                  <a:gd name="T42" fmla="*/ 2533 w 5499"/>
                  <a:gd name="T43" fmla="*/ 3090 h 5677"/>
                  <a:gd name="T44" fmla="*/ 2807 w 5499"/>
                  <a:gd name="T45" fmla="*/ 2972 h 5677"/>
                  <a:gd name="T46" fmla="*/ 2825 w 5499"/>
                  <a:gd name="T47" fmla="*/ 3454 h 5677"/>
                  <a:gd name="T48" fmla="*/ 1776 w 5499"/>
                  <a:gd name="T49" fmla="*/ 2351 h 5677"/>
                  <a:gd name="T50" fmla="*/ 1477 w 5499"/>
                  <a:gd name="T51" fmla="*/ 1747 h 5677"/>
                  <a:gd name="T52" fmla="*/ 1513 w 5499"/>
                  <a:gd name="T53" fmla="*/ 1522 h 5677"/>
                  <a:gd name="T54" fmla="*/ 1575 w 5499"/>
                  <a:gd name="T55" fmla="*/ 1348 h 5677"/>
                  <a:gd name="T56" fmla="*/ 2781 w 5499"/>
                  <a:gd name="T57" fmla="*/ 1554 h 5677"/>
                  <a:gd name="T58" fmla="*/ 3119 w 5499"/>
                  <a:gd name="T59" fmla="*/ 1522 h 5677"/>
                  <a:gd name="T60" fmla="*/ 3219 w 5499"/>
                  <a:gd name="T61" fmla="*/ 1693 h 5677"/>
                  <a:gd name="T62" fmla="*/ 3123 w 5499"/>
                  <a:gd name="T63" fmla="*/ 1815 h 5677"/>
                  <a:gd name="T64" fmla="*/ 5035 w 5499"/>
                  <a:gd name="T65" fmla="*/ 4769 h 5677"/>
                  <a:gd name="T66" fmla="*/ 4520 w 5499"/>
                  <a:gd name="T67" fmla="*/ 5367 h 5677"/>
                  <a:gd name="T68" fmla="*/ 3887 w 5499"/>
                  <a:gd name="T69" fmla="*/ 4672 h 5677"/>
                  <a:gd name="T70" fmla="*/ 4121 w 5499"/>
                  <a:gd name="T71" fmla="*/ 4395 h 5677"/>
                  <a:gd name="T72" fmla="*/ 4693 w 5499"/>
                  <a:gd name="T73" fmla="*/ 4475 h 5677"/>
                  <a:gd name="T74" fmla="*/ 3985 w 5499"/>
                  <a:gd name="T75" fmla="*/ 4136 h 5677"/>
                  <a:gd name="T76" fmla="*/ 4355 w 5499"/>
                  <a:gd name="T77" fmla="*/ 3316 h 5677"/>
                  <a:gd name="T78" fmla="*/ 4686 w 5499"/>
                  <a:gd name="T79" fmla="*/ 3124 h 5677"/>
                  <a:gd name="T80" fmla="*/ 5064 w 5499"/>
                  <a:gd name="T81" fmla="*/ 3650 h 5677"/>
                  <a:gd name="T82" fmla="*/ 4693 w 5499"/>
                  <a:gd name="T83" fmla="*/ 3744 h 5677"/>
                  <a:gd name="T84" fmla="*/ 4379 w 5499"/>
                  <a:gd name="T85" fmla="*/ 3819 h 5677"/>
                  <a:gd name="T86" fmla="*/ 5110 w 5499"/>
                  <a:gd name="T87" fmla="*/ 4137 h 5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99" h="5677">
                    <a:moveTo>
                      <a:pt x="5363" y="3960"/>
                    </a:moveTo>
                    <a:cubicBezTo>
                      <a:pt x="5342" y="3930"/>
                      <a:pt x="5320" y="3902"/>
                      <a:pt x="5296" y="3876"/>
                    </a:cubicBezTo>
                    <a:cubicBezTo>
                      <a:pt x="5326" y="3832"/>
                      <a:pt x="5349" y="3782"/>
                      <a:pt x="5363" y="3729"/>
                    </a:cubicBezTo>
                    <a:cubicBezTo>
                      <a:pt x="5405" y="3570"/>
                      <a:pt x="5363" y="3403"/>
                      <a:pt x="5251" y="3283"/>
                    </a:cubicBezTo>
                    <a:cubicBezTo>
                      <a:pt x="5178" y="3205"/>
                      <a:pt x="5093" y="3143"/>
                      <a:pt x="4995" y="3096"/>
                    </a:cubicBezTo>
                    <a:cubicBezTo>
                      <a:pt x="4980" y="2847"/>
                      <a:pt x="4773" y="2649"/>
                      <a:pt x="4520" y="2649"/>
                    </a:cubicBezTo>
                    <a:cubicBezTo>
                      <a:pt x="4272" y="2649"/>
                      <a:pt x="4067" y="2841"/>
                      <a:pt x="4047" y="3085"/>
                    </a:cubicBezTo>
                    <a:cubicBezTo>
                      <a:pt x="4017" y="3098"/>
                      <a:pt x="3989" y="3112"/>
                      <a:pt x="3962" y="3128"/>
                    </a:cubicBezTo>
                    <a:lnTo>
                      <a:pt x="3673" y="3040"/>
                    </a:lnTo>
                    <a:cubicBezTo>
                      <a:pt x="3673" y="3040"/>
                      <a:pt x="3673" y="3041"/>
                      <a:pt x="3673" y="3041"/>
                    </a:cubicBezTo>
                    <a:lnTo>
                      <a:pt x="3133" y="2877"/>
                    </a:lnTo>
                    <a:cubicBezTo>
                      <a:pt x="3116" y="2825"/>
                      <a:pt x="3077" y="2779"/>
                      <a:pt x="3023" y="2741"/>
                    </a:cubicBezTo>
                    <a:cubicBezTo>
                      <a:pt x="3083" y="2675"/>
                      <a:pt x="3133" y="2608"/>
                      <a:pt x="3171" y="2553"/>
                    </a:cubicBezTo>
                    <a:cubicBezTo>
                      <a:pt x="3261" y="2421"/>
                      <a:pt x="3337" y="2280"/>
                      <a:pt x="3389" y="2144"/>
                    </a:cubicBezTo>
                    <a:cubicBezTo>
                      <a:pt x="3414" y="2087"/>
                      <a:pt x="3436" y="2029"/>
                      <a:pt x="3454" y="1972"/>
                    </a:cubicBezTo>
                    <a:cubicBezTo>
                      <a:pt x="3524" y="1914"/>
                      <a:pt x="3565" y="1826"/>
                      <a:pt x="3565" y="1734"/>
                    </a:cubicBezTo>
                    <a:lnTo>
                      <a:pt x="3565" y="1508"/>
                    </a:lnTo>
                    <a:cubicBezTo>
                      <a:pt x="3565" y="1443"/>
                      <a:pt x="3545" y="1380"/>
                      <a:pt x="3507" y="1328"/>
                    </a:cubicBezTo>
                    <a:lnTo>
                      <a:pt x="3507" y="1010"/>
                    </a:lnTo>
                    <a:cubicBezTo>
                      <a:pt x="3507" y="453"/>
                      <a:pt x="3054" y="0"/>
                      <a:pt x="2497" y="0"/>
                    </a:cubicBezTo>
                    <a:lnTo>
                      <a:pt x="2170" y="0"/>
                    </a:lnTo>
                    <a:cubicBezTo>
                      <a:pt x="1613" y="0"/>
                      <a:pt x="1160" y="453"/>
                      <a:pt x="1160" y="1010"/>
                    </a:cubicBezTo>
                    <a:lnTo>
                      <a:pt x="1160" y="1328"/>
                    </a:lnTo>
                    <a:cubicBezTo>
                      <a:pt x="1122" y="1380"/>
                      <a:pt x="1102" y="1444"/>
                      <a:pt x="1102" y="1508"/>
                    </a:cubicBezTo>
                    <a:lnTo>
                      <a:pt x="1102" y="1734"/>
                    </a:lnTo>
                    <a:cubicBezTo>
                      <a:pt x="1102" y="1826"/>
                      <a:pt x="1143" y="1914"/>
                      <a:pt x="1213" y="1972"/>
                    </a:cubicBezTo>
                    <a:cubicBezTo>
                      <a:pt x="1231" y="2029"/>
                      <a:pt x="1253" y="2087"/>
                      <a:pt x="1279" y="2144"/>
                    </a:cubicBezTo>
                    <a:cubicBezTo>
                      <a:pt x="1331" y="2280"/>
                      <a:pt x="1406" y="2421"/>
                      <a:pt x="1496" y="2552"/>
                    </a:cubicBezTo>
                    <a:cubicBezTo>
                      <a:pt x="1534" y="2608"/>
                      <a:pt x="1584" y="2674"/>
                      <a:pt x="1644" y="2740"/>
                    </a:cubicBezTo>
                    <a:cubicBezTo>
                      <a:pt x="1590" y="2779"/>
                      <a:pt x="1551" y="2825"/>
                      <a:pt x="1534" y="2877"/>
                    </a:cubicBezTo>
                    <a:lnTo>
                      <a:pt x="814" y="3095"/>
                    </a:lnTo>
                    <a:cubicBezTo>
                      <a:pt x="307" y="3241"/>
                      <a:pt x="3" y="5432"/>
                      <a:pt x="3" y="5432"/>
                    </a:cubicBezTo>
                    <a:lnTo>
                      <a:pt x="3" y="5432"/>
                    </a:lnTo>
                    <a:cubicBezTo>
                      <a:pt x="1" y="5442"/>
                      <a:pt x="0" y="5452"/>
                      <a:pt x="0" y="5462"/>
                    </a:cubicBezTo>
                    <a:cubicBezTo>
                      <a:pt x="0" y="5567"/>
                      <a:pt x="86" y="5653"/>
                      <a:pt x="191" y="5653"/>
                    </a:cubicBezTo>
                    <a:lnTo>
                      <a:pt x="4372" y="5653"/>
                    </a:lnTo>
                    <a:cubicBezTo>
                      <a:pt x="4418" y="5668"/>
                      <a:pt x="4468" y="5677"/>
                      <a:pt x="4520" y="5677"/>
                    </a:cubicBezTo>
                    <a:cubicBezTo>
                      <a:pt x="4783" y="5677"/>
                      <a:pt x="4996" y="5464"/>
                      <a:pt x="4996" y="5202"/>
                    </a:cubicBezTo>
                    <a:lnTo>
                      <a:pt x="4996" y="5161"/>
                    </a:lnTo>
                    <a:cubicBezTo>
                      <a:pt x="5091" y="5119"/>
                      <a:pt x="5175" y="5063"/>
                      <a:pt x="5248" y="4994"/>
                    </a:cubicBezTo>
                    <a:cubicBezTo>
                      <a:pt x="5412" y="4838"/>
                      <a:pt x="5499" y="4635"/>
                      <a:pt x="5499" y="4406"/>
                    </a:cubicBezTo>
                    <a:cubicBezTo>
                      <a:pt x="5499" y="4239"/>
                      <a:pt x="5453" y="4089"/>
                      <a:pt x="5363" y="3960"/>
                    </a:cubicBezTo>
                    <a:close/>
                    <a:moveTo>
                      <a:pt x="2140" y="3663"/>
                    </a:moveTo>
                    <a:cubicBezTo>
                      <a:pt x="2137" y="3689"/>
                      <a:pt x="2118" y="3711"/>
                      <a:pt x="2093" y="3718"/>
                    </a:cubicBezTo>
                    <a:cubicBezTo>
                      <a:pt x="2087" y="3720"/>
                      <a:pt x="2081" y="3721"/>
                      <a:pt x="2075" y="3721"/>
                    </a:cubicBezTo>
                    <a:cubicBezTo>
                      <a:pt x="2055" y="3721"/>
                      <a:pt x="2036" y="3711"/>
                      <a:pt x="2024" y="3695"/>
                    </a:cubicBezTo>
                    <a:lnTo>
                      <a:pt x="1842" y="3454"/>
                    </a:lnTo>
                    <a:cubicBezTo>
                      <a:pt x="1833" y="3442"/>
                      <a:pt x="1829" y="3429"/>
                      <a:pt x="1829" y="3415"/>
                    </a:cubicBezTo>
                    <a:lnTo>
                      <a:pt x="1829" y="3028"/>
                    </a:lnTo>
                    <a:cubicBezTo>
                      <a:pt x="1829" y="3005"/>
                      <a:pt x="1841" y="2984"/>
                      <a:pt x="1860" y="2972"/>
                    </a:cubicBezTo>
                    <a:cubicBezTo>
                      <a:pt x="1880" y="2961"/>
                      <a:pt x="1904" y="2960"/>
                      <a:pt x="1924" y="2970"/>
                    </a:cubicBezTo>
                    <a:cubicBezTo>
                      <a:pt x="1977" y="2998"/>
                      <a:pt x="2030" y="3017"/>
                      <a:pt x="2081" y="3026"/>
                    </a:cubicBezTo>
                    <a:cubicBezTo>
                      <a:pt x="2112" y="3032"/>
                      <a:pt x="2135" y="3059"/>
                      <a:pt x="2135" y="3090"/>
                    </a:cubicBezTo>
                    <a:lnTo>
                      <a:pt x="2135" y="3252"/>
                    </a:lnTo>
                    <a:cubicBezTo>
                      <a:pt x="2144" y="3255"/>
                      <a:pt x="2152" y="3261"/>
                      <a:pt x="2159" y="3268"/>
                    </a:cubicBezTo>
                    <a:cubicBezTo>
                      <a:pt x="2171" y="3282"/>
                      <a:pt x="2177" y="3300"/>
                      <a:pt x="2175" y="3318"/>
                    </a:cubicBezTo>
                    <a:lnTo>
                      <a:pt x="2140" y="3663"/>
                    </a:lnTo>
                    <a:close/>
                    <a:moveTo>
                      <a:pt x="2825" y="3454"/>
                    </a:moveTo>
                    <a:lnTo>
                      <a:pt x="2644" y="3695"/>
                    </a:lnTo>
                    <a:cubicBezTo>
                      <a:pt x="2631" y="3711"/>
                      <a:pt x="2612" y="3721"/>
                      <a:pt x="2592" y="3721"/>
                    </a:cubicBezTo>
                    <a:cubicBezTo>
                      <a:pt x="2586" y="3721"/>
                      <a:pt x="2580" y="3720"/>
                      <a:pt x="2574" y="3718"/>
                    </a:cubicBezTo>
                    <a:cubicBezTo>
                      <a:pt x="2549" y="3711"/>
                      <a:pt x="2530" y="3689"/>
                      <a:pt x="2527" y="3662"/>
                    </a:cubicBezTo>
                    <a:lnTo>
                      <a:pt x="2492" y="3318"/>
                    </a:lnTo>
                    <a:cubicBezTo>
                      <a:pt x="2490" y="3300"/>
                      <a:pt x="2496" y="3282"/>
                      <a:pt x="2508" y="3268"/>
                    </a:cubicBezTo>
                    <a:cubicBezTo>
                      <a:pt x="2515" y="3261"/>
                      <a:pt x="2523" y="3255"/>
                      <a:pt x="2533" y="3252"/>
                    </a:cubicBezTo>
                    <a:lnTo>
                      <a:pt x="2533" y="3090"/>
                    </a:lnTo>
                    <a:cubicBezTo>
                      <a:pt x="2533" y="3059"/>
                      <a:pt x="2555" y="3032"/>
                      <a:pt x="2586" y="3026"/>
                    </a:cubicBezTo>
                    <a:cubicBezTo>
                      <a:pt x="2637" y="3017"/>
                      <a:pt x="2690" y="2998"/>
                      <a:pt x="2743" y="2971"/>
                    </a:cubicBezTo>
                    <a:cubicBezTo>
                      <a:pt x="2763" y="2960"/>
                      <a:pt x="2787" y="2961"/>
                      <a:pt x="2807" y="2972"/>
                    </a:cubicBezTo>
                    <a:cubicBezTo>
                      <a:pt x="2826" y="2984"/>
                      <a:pt x="2838" y="3005"/>
                      <a:pt x="2838" y="3028"/>
                    </a:cubicBezTo>
                    <a:lnTo>
                      <a:pt x="2838" y="3415"/>
                    </a:lnTo>
                    <a:cubicBezTo>
                      <a:pt x="2838" y="3429"/>
                      <a:pt x="2834" y="3442"/>
                      <a:pt x="2825" y="3454"/>
                    </a:cubicBezTo>
                    <a:close/>
                    <a:moveTo>
                      <a:pt x="2508" y="2684"/>
                    </a:moveTo>
                    <a:lnTo>
                      <a:pt x="2160" y="2684"/>
                    </a:lnTo>
                    <a:cubicBezTo>
                      <a:pt x="2083" y="2684"/>
                      <a:pt x="1934" y="2581"/>
                      <a:pt x="1776" y="2351"/>
                    </a:cubicBezTo>
                    <a:cubicBezTo>
                      <a:pt x="1651" y="2170"/>
                      <a:pt x="1564" y="1970"/>
                      <a:pt x="1544" y="1815"/>
                    </a:cubicBezTo>
                    <a:lnTo>
                      <a:pt x="1540" y="1788"/>
                    </a:lnTo>
                    <a:lnTo>
                      <a:pt x="1477" y="1747"/>
                    </a:lnTo>
                    <a:cubicBezTo>
                      <a:pt x="1459" y="1735"/>
                      <a:pt x="1448" y="1715"/>
                      <a:pt x="1448" y="1693"/>
                    </a:cubicBezTo>
                    <a:lnTo>
                      <a:pt x="1448" y="1586"/>
                    </a:lnTo>
                    <a:cubicBezTo>
                      <a:pt x="1448" y="1551"/>
                      <a:pt x="1477" y="1522"/>
                      <a:pt x="1513" y="1522"/>
                    </a:cubicBezTo>
                    <a:lnTo>
                      <a:pt x="1539" y="1522"/>
                    </a:lnTo>
                    <a:lnTo>
                      <a:pt x="1539" y="1406"/>
                    </a:lnTo>
                    <a:cubicBezTo>
                      <a:pt x="1539" y="1382"/>
                      <a:pt x="1553" y="1359"/>
                      <a:pt x="1575" y="1348"/>
                    </a:cubicBezTo>
                    <a:cubicBezTo>
                      <a:pt x="1664" y="1304"/>
                      <a:pt x="1841" y="1229"/>
                      <a:pt x="2024" y="1229"/>
                    </a:cubicBezTo>
                    <a:cubicBezTo>
                      <a:pt x="2170" y="1229"/>
                      <a:pt x="2292" y="1278"/>
                      <a:pt x="2384" y="1374"/>
                    </a:cubicBezTo>
                    <a:cubicBezTo>
                      <a:pt x="2500" y="1493"/>
                      <a:pt x="2633" y="1554"/>
                      <a:pt x="2781" y="1554"/>
                    </a:cubicBezTo>
                    <a:cubicBezTo>
                      <a:pt x="2864" y="1554"/>
                      <a:pt x="2950" y="1534"/>
                      <a:pt x="3037" y="1495"/>
                    </a:cubicBezTo>
                    <a:cubicBezTo>
                      <a:pt x="3057" y="1486"/>
                      <a:pt x="3080" y="1488"/>
                      <a:pt x="3098" y="1500"/>
                    </a:cubicBezTo>
                    <a:cubicBezTo>
                      <a:pt x="3107" y="1506"/>
                      <a:pt x="3114" y="1513"/>
                      <a:pt x="3119" y="1522"/>
                    </a:cubicBezTo>
                    <a:lnTo>
                      <a:pt x="3154" y="1522"/>
                    </a:lnTo>
                    <a:cubicBezTo>
                      <a:pt x="3190" y="1522"/>
                      <a:pt x="3219" y="1551"/>
                      <a:pt x="3219" y="1586"/>
                    </a:cubicBezTo>
                    <a:lnTo>
                      <a:pt x="3219" y="1693"/>
                    </a:lnTo>
                    <a:cubicBezTo>
                      <a:pt x="3219" y="1715"/>
                      <a:pt x="3208" y="1735"/>
                      <a:pt x="3190" y="1747"/>
                    </a:cubicBezTo>
                    <a:lnTo>
                      <a:pt x="3127" y="1788"/>
                    </a:lnTo>
                    <a:lnTo>
                      <a:pt x="3123" y="1815"/>
                    </a:lnTo>
                    <a:cubicBezTo>
                      <a:pt x="3103" y="1970"/>
                      <a:pt x="3016" y="2170"/>
                      <a:pt x="2891" y="2351"/>
                    </a:cubicBezTo>
                    <a:cubicBezTo>
                      <a:pt x="2733" y="2581"/>
                      <a:pt x="2584" y="2684"/>
                      <a:pt x="2508" y="2684"/>
                    </a:cubicBezTo>
                    <a:close/>
                    <a:moveTo>
                      <a:pt x="5035" y="4769"/>
                    </a:moveTo>
                    <a:cubicBezTo>
                      <a:pt x="4947" y="4852"/>
                      <a:pt x="4830" y="4908"/>
                      <a:pt x="4686" y="4935"/>
                    </a:cubicBezTo>
                    <a:lnTo>
                      <a:pt x="4686" y="5202"/>
                    </a:lnTo>
                    <a:cubicBezTo>
                      <a:pt x="4686" y="5293"/>
                      <a:pt x="4612" y="5367"/>
                      <a:pt x="4520" y="5367"/>
                    </a:cubicBezTo>
                    <a:cubicBezTo>
                      <a:pt x="4429" y="5367"/>
                      <a:pt x="4355" y="5293"/>
                      <a:pt x="4355" y="5202"/>
                    </a:cubicBezTo>
                    <a:lnTo>
                      <a:pt x="4355" y="4944"/>
                    </a:lnTo>
                    <a:cubicBezTo>
                      <a:pt x="4144" y="4915"/>
                      <a:pt x="3987" y="4824"/>
                      <a:pt x="3887" y="4672"/>
                    </a:cubicBezTo>
                    <a:cubicBezTo>
                      <a:pt x="3857" y="4626"/>
                      <a:pt x="3851" y="4567"/>
                      <a:pt x="3873" y="4516"/>
                    </a:cubicBezTo>
                    <a:cubicBezTo>
                      <a:pt x="3895" y="4465"/>
                      <a:pt x="3941" y="4428"/>
                      <a:pt x="3995" y="4418"/>
                    </a:cubicBezTo>
                    <a:lnTo>
                      <a:pt x="4121" y="4395"/>
                    </a:lnTo>
                    <a:cubicBezTo>
                      <a:pt x="4185" y="4383"/>
                      <a:pt x="4250" y="4410"/>
                      <a:pt x="4287" y="4463"/>
                    </a:cubicBezTo>
                    <a:cubicBezTo>
                      <a:pt x="4334" y="4531"/>
                      <a:pt x="4414" y="4565"/>
                      <a:pt x="4524" y="4565"/>
                    </a:cubicBezTo>
                    <a:cubicBezTo>
                      <a:pt x="4693" y="4565"/>
                      <a:pt x="4693" y="4498"/>
                      <a:pt x="4693" y="4475"/>
                    </a:cubicBezTo>
                    <a:cubicBezTo>
                      <a:pt x="4693" y="4443"/>
                      <a:pt x="4681" y="4420"/>
                      <a:pt x="4656" y="4402"/>
                    </a:cubicBezTo>
                    <a:cubicBezTo>
                      <a:pt x="4629" y="4384"/>
                      <a:pt x="4581" y="4367"/>
                      <a:pt x="4512" y="4353"/>
                    </a:cubicBezTo>
                    <a:cubicBezTo>
                      <a:pt x="4237" y="4297"/>
                      <a:pt x="4059" y="4224"/>
                      <a:pt x="3985" y="4136"/>
                    </a:cubicBezTo>
                    <a:cubicBezTo>
                      <a:pt x="3909" y="4048"/>
                      <a:pt x="3872" y="3948"/>
                      <a:pt x="3872" y="3833"/>
                    </a:cubicBezTo>
                    <a:cubicBezTo>
                      <a:pt x="3872" y="3707"/>
                      <a:pt x="3914" y="3595"/>
                      <a:pt x="3995" y="3497"/>
                    </a:cubicBezTo>
                    <a:cubicBezTo>
                      <a:pt x="4074" y="3403"/>
                      <a:pt x="4195" y="3342"/>
                      <a:pt x="4355" y="3316"/>
                    </a:cubicBezTo>
                    <a:lnTo>
                      <a:pt x="4355" y="3124"/>
                    </a:lnTo>
                    <a:cubicBezTo>
                      <a:pt x="4355" y="3033"/>
                      <a:pt x="4429" y="2959"/>
                      <a:pt x="4520" y="2959"/>
                    </a:cubicBezTo>
                    <a:cubicBezTo>
                      <a:pt x="4612" y="2959"/>
                      <a:pt x="4686" y="3033"/>
                      <a:pt x="4686" y="3124"/>
                    </a:cubicBezTo>
                    <a:lnTo>
                      <a:pt x="4686" y="3319"/>
                    </a:lnTo>
                    <a:cubicBezTo>
                      <a:pt x="4829" y="3346"/>
                      <a:pt x="4940" y="3404"/>
                      <a:pt x="5024" y="3494"/>
                    </a:cubicBezTo>
                    <a:cubicBezTo>
                      <a:pt x="5063" y="3536"/>
                      <a:pt x="5078" y="3595"/>
                      <a:pt x="5064" y="3650"/>
                    </a:cubicBezTo>
                    <a:cubicBezTo>
                      <a:pt x="5049" y="3705"/>
                      <a:pt x="5007" y="3749"/>
                      <a:pt x="4953" y="3766"/>
                    </a:cubicBezTo>
                    <a:lnTo>
                      <a:pt x="4867" y="3793"/>
                    </a:lnTo>
                    <a:cubicBezTo>
                      <a:pt x="4805" y="3812"/>
                      <a:pt x="4737" y="3793"/>
                      <a:pt x="4693" y="3744"/>
                    </a:cubicBezTo>
                    <a:cubicBezTo>
                      <a:pt x="4650" y="3696"/>
                      <a:pt x="4586" y="3671"/>
                      <a:pt x="4503" y="3671"/>
                    </a:cubicBezTo>
                    <a:cubicBezTo>
                      <a:pt x="4436" y="3671"/>
                      <a:pt x="4356" y="3687"/>
                      <a:pt x="4356" y="3763"/>
                    </a:cubicBezTo>
                    <a:cubicBezTo>
                      <a:pt x="4356" y="3785"/>
                      <a:pt x="4364" y="3804"/>
                      <a:pt x="4379" y="3819"/>
                    </a:cubicBezTo>
                    <a:cubicBezTo>
                      <a:pt x="4396" y="3835"/>
                      <a:pt x="4444" y="3852"/>
                      <a:pt x="4521" y="3870"/>
                    </a:cubicBezTo>
                    <a:cubicBezTo>
                      <a:pt x="4701" y="3909"/>
                      <a:pt x="4832" y="3945"/>
                      <a:pt x="4910" y="3976"/>
                    </a:cubicBezTo>
                    <a:cubicBezTo>
                      <a:pt x="4990" y="4008"/>
                      <a:pt x="5057" y="4062"/>
                      <a:pt x="5110" y="4137"/>
                    </a:cubicBezTo>
                    <a:cubicBezTo>
                      <a:pt x="5162" y="4213"/>
                      <a:pt x="5189" y="4303"/>
                      <a:pt x="5189" y="4406"/>
                    </a:cubicBezTo>
                    <a:cubicBezTo>
                      <a:pt x="5189" y="4550"/>
                      <a:pt x="5137" y="4672"/>
                      <a:pt x="5035" y="4769"/>
                    </a:cubicBezTo>
                    <a:close/>
                  </a:path>
                </a:pathLst>
              </a:custGeom>
              <a:solidFill>
                <a:schemeClr val="bg1"/>
              </a:solidFill>
              <a:ln w="12700">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endParaRPr lang="en-US" altLang="zh-CN" sz="1100" dirty="0">
                  <a:solidFill>
                    <a:schemeClr val="tx1"/>
                  </a:solidFill>
                </a:endParaRPr>
              </a:p>
            </p:txBody>
          </p:sp>
        </p:grpSp>
      </p:grpSp>
      <p:grpSp>
        <p:nvGrpSpPr>
          <p:cNvPr id="94" name="组合 93"/>
          <p:cNvGrpSpPr/>
          <p:nvPr/>
        </p:nvGrpSpPr>
        <p:grpSpPr>
          <a:xfrm>
            <a:off x="3110429" y="3029726"/>
            <a:ext cx="5972218" cy="1588978"/>
            <a:chOff x="3110429" y="3029726"/>
            <a:chExt cx="5972218" cy="1588978"/>
          </a:xfrm>
          <a:solidFill>
            <a:schemeClr val="bg1">
              <a:lumMod val="95000"/>
            </a:schemeClr>
          </a:solidFill>
        </p:grpSpPr>
        <p:sp>
          <p:nvSpPr>
            <p:cNvPr id="42" name="îṧ1íḋe">
              <a:extLst>
                <a:ext uri="{FF2B5EF4-FFF2-40B4-BE49-F238E27FC236}">
                  <a16:creationId xmlns="" xmlns:a16="http://schemas.microsoft.com/office/drawing/2014/main" id="{677D5A0B-CFB6-41B8-8A73-9EFB25CB65AD}"/>
                </a:ext>
              </a:extLst>
            </p:cNvPr>
            <p:cNvSpPr txBox="1"/>
            <p:nvPr/>
          </p:nvSpPr>
          <p:spPr>
            <a:xfrm flipH="1">
              <a:off x="3110429" y="3029726"/>
              <a:ext cx="5972218" cy="1588978"/>
            </a:xfrm>
            <a:prstGeom prst="roundRect">
              <a:avLst>
                <a:gd name="adj" fmla="val 28874"/>
              </a:avLst>
            </a:prstGeom>
            <a:solidFill>
              <a:srgbClr val="144C85"/>
            </a:solidFill>
            <a:ln>
              <a:noFill/>
            </a:ln>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endParaRPr lang="zh-CN" altLang="en-US" sz="1600" dirty="0">
                <a:latin typeface="微软雅黑" panose="020B0503020204020204" pitchFamily="34" charset="-122"/>
                <a:ea typeface="微软雅黑" panose="020B0503020204020204" pitchFamily="34" charset="-122"/>
              </a:endParaRPr>
            </a:p>
          </p:txBody>
        </p:sp>
        <p:sp>
          <p:nvSpPr>
            <p:cNvPr id="76" name="文本框 75"/>
            <p:cNvSpPr txBox="1"/>
            <p:nvPr/>
          </p:nvSpPr>
          <p:spPr>
            <a:xfrm>
              <a:off x="3169510" y="3210355"/>
              <a:ext cx="5893255" cy="1215717"/>
            </a:xfrm>
            <a:prstGeom prst="rect">
              <a:avLst/>
            </a:prstGeom>
            <a:noFill/>
            <a:ln>
              <a:noFill/>
            </a:ln>
          </p:spPr>
          <p:txBody>
            <a:bodyPr wrap="square" rtlCol="0">
              <a:spAutoFit/>
            </a:bodyPr>
            <a:lstStyle/>
            <a:p>
              <a:pPr algn="ctr">
                <a:spcAft>
                  <a:spcPts val="600"/>
                </a:spcAft>
              </a:pPr>
              <a:r>
                <a:rPr lang="zh-CN" altLang="en-US" sz="2000" b="1" dirty="0">
                  <a:solidFill>
                    <a:schemeClr val="bg1"/>
                  </a:solidFill>
                  <a:latin typeface="微软雅黑" panose="020B0503020204020204" pitchFamily="34" charset="-122"/>
                  <a:ea typeface="微软雅黑" panose="020B0503020204020204" pitchFamily="34" charset="-122"/>
                </a:rPr>
                <a:t>如何用客户喜欢的方式去沟通</a:t>
              </a:r>
            </a:p>
            <a:p>
              <a:pPr>
                <a:spcAft>
                  <a:spcPts val="600"/>
                </a:spcAft>
              </a:pPr>
              <a:r>
                <a:rPr lang="zh-CN" altLang="en-US" sz="1600" dirty="0">
                  <a:solidFill>
                    <a:schemeClr val="bg1"/>
                  </a:solidFill>
                  <a:latin typeface="微软雅黑" panose="020B0503020204020204" pitchFamily="34" charset="-122"/>
                  <a:ea typeface="微软雅黑" panose="020B0503020204020204" pitchFamily="34" charset="-122"/>
                </a:rPr>
                <a:t>做大客户销售，一个很重要的环节就是沟通，用什么样的营销话术、什么样的沟通技巧，具体的事情需要具体而定。但是有一些比较普遍意义的沟通技巧是大多数典典的销售必须共同遵守的。</a:t>
              </a:r>
            </a:p>
          </p:txBody>
        </p:sp>
      </p:grpSp>
    </p:spTree>
    <p:extLst>
      <p:ext uri="{BB962C8B-B14F-4D97-AF65-F5344CB8AC3E}">
        <p14:creationId xmlns:p14="http://schemas.microsoft.com/office/powerpoint/2010/main" val="2564935712"/>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750"/>
                                        <p:tgtEl>
                                          <p:spTgt spid="55"/>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0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47" presetClass="entr" presetSubtype="0"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2" presetClass="entr" presetSubtype="1" fill="hold" nodeType="after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wipe(up)">
                                      <p:cBhvr>
                                        <p:cTn id="46" dur="500"/>
                                        <p:tgtEl>
                                          <p:spTgt spid="94"/>
                                        </p:tgtEl>
                                      </p:cBhvr>
                                    </p:animEffect>
                                  </p:childTnLst>
                                </p:cTn>
                              </p:par>
                            </p:childTnLst>
                          </p:cTn>
                        </p:par>
                        <p:par>
                          <p:cTn id="47" fill="hold">
                            <p:stCondLst>
                              <p:cond delay="5500"/>
                            </p:stCondLst>
                            <p:childTnLst>
                              <p:par>
                                <p:cTn id="48" presetID="22" presetClass="entr" presetSubtype="4"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down)">
                                      <p:cBhvr>
                                        <p:cTn id="50" dur="500"/>
                                        <p:tgtEl>
                                          <p:spTgt spid="35"/>
                                        </p:tgtEl>
                                      </p:cBhvr>
                                    </p:animEffect>
                                  </p:childTnLst>
                                </p:cTn>
                              </p:par>
                              <p:par>
                                <p:cTn id="51" presetID="22" presetClass="entr" presetSubtype="4"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down)">
                                      <p:cBhvr>
                                        <p:cTn id="53" dur="500"/>
                                        <p:tgtEl>
                                          <p:spTgt spid="39"/>
                                        </p:tgtEl>
                                      </p:cBhvr>
                                    </p:animEffect>
                                  </p:childTnLst>
                                </p:cTn>
                              </p:par>
                              <p:par>
                                <p:cTn id="54" presetID="22" presetClass="entr" presetSubtype="4"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down)">
                                      <p:cBhvr>
                                        <p:cTn id="56" dur="500"/>
                                        <p:tgtEl>
                                          <p:spTgt spid="37"/>
                                        </p:tgtEl>
                                      </p:cBhvr>
                                    </p:animEffect>
                                  </p:childTnLst>
                                </p:cTn>
                              </p:par>
                              <p:par>
                                <p:cTn id="57" presetID="22" presetClass="entr" presetSubtype="1"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up)">
                                      <p:cBhvr>
                                        <p:cTn id="59" dur="500"/>
                                        <p:tgtEl>
                                          <p:spTgt spid="38"/>
                                        </p:tgtEl>
                                      </p:cBhvr>
                                    </p:animEffect>
                                  </p:childTnLst>
                                </p:cTn>
                              </p:par>
                              <p:par>
                                <p:cTn id="60" presetID="22" presetClass="entr" presetSubtype="1"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up)">
                                      <p:cBhvr>
                                        <p:cTn id="62" dur="500"/>
                                        <p:tgtEl>
                                          <p:spTgt spid="40"/>
                                        </p:tgtEl>
                                      </p:cBhvr>
                                    </p:animEffect>
                                  </p:childTnLst>
                                </p:cTn>
                              </p:par>
                              <p:par>
                                <p:cTn id="63" presetID="22" presetClass="entr" presetSubtype="1"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up)">
                                      <p:cBhvr>
                                        <p:cTn id="65" dur="500"/>
                                        <p:tgtEl>
                                          <p:spTgt spid="36"/>
                                        </p:tgtEl>
                                      </p:cBhvr>
                                    </p:animEffect>
                                  </p:childTnLst>
                                </p:cTn>
                              </p:par>
                            </p:childTnLst>
                          </p:cTn>
                        </p:par>
                        <p:par>
                          <p:cTn id="66" fill="hold">
                            <p:stCondLst>
                              <p:cond delay="6000"/>
                            </p:stCondLst>
                            <p:childTnLst>
                              <p:par>
                                <p:cTn id="67" presetID="2" presetClass="entr" presetSubtype="4" fill="hold"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fill="hold"/>
                                        <p:tgtEl>
                                          <p:spTgt spid="95"/>
                                        </p:tgtEl>
                                        <p:attrNameLst>
                                          <p:attrName>ppt_x</p:attrName>
                                        </p:attrNameLst>
                                      </p:cBhvr>
                                      <p:tavLst>
                                        <p:tav tm="0">
                                          <p:val>
                                            <p:strVal val="#ppt_x"/>
                                          </p:val>
                                        </p:tav>
                                        <p:tav tm="100000">
                                          <p:val>
                                            <p:strVal val="#ppt_x"/>
                                          </p:val>
                                        </p:tav>
                                      </p:tavLst>
                                    </p:anim>
                                    <p:anim calcmode="lin" valueType="num">
                                      <p:cBhvr additive="base">
                                        <p:cTn id="70" dur="500" fill="hold"/>
                                        <p:tgtEl>
                                          <p:spTgt spid="95"/>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96"/>
                                        </p:tgtEl>
                                        <p:attrNameLst>
                                          <p:attrName>style.visibility</p:attrName>
                                        </p:attrNameLst>
                                      </p:cBhvr>
                                      <p:to>
                                        <p:strVal val="visible"/>
                                      </p:to>
                                    </p:set>
                                    <p:anim calcmode="lin" valueType="num">
                                      <p:cBhvr additive="base">
                                        <p:cTn id="73" dur="500" fill="hold"/>
                                        <p:tgtEl>
                                          <p:spTgt spid="96"/>
                                        </p:tgtEl>
                                        <p:attrNameLst>
                                          <p:attrName>ppt_x</p:attrName>
                                        </p:attrNameLst>
                                      </p:cBhvr>
                                      <p:tavLst>
                                        <p:tav tm="0">
                                          <p:val>
                                            <p:strVal val="#ppt_x"/>
                                          </p:val>
                                        </p:tav>
                                        <p:tav tm="100000">
                                          <p:val>
                                            <p:strVal val="#ppt_x"/>
                                          </p:val>
                                        </p:tav>
                                      </p:tavLst>
                                    </p:anim>
                                    <p:anim calcmode="lin" valueType="num">
                                      <p:cBhvr additive="base">
                                        <p:cTn id="74" dur="500" fill="hold"/>
                                        <p:tgtEl>
                                          <p:spTgt spid="96"/>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97"/>
                                        </p:tgtEl>
                                        <p:attrNameLst>
                                          <p:attrName>style.visibility</p:attrName>
                                        </p:attrNameLst>
                                      </p:cBhvr>
                                      <p:to>
                                        <p:strVal val="visible"/>
                                      </p:to>
                                    </p:set>
                                    <p:anim calcmode="lin" valueType="num">
                                      <p:cBhvr additive="base">
                                        <p:cTn id="77" dur="500" fill="hold"/>
                                        <p:tgtEl>
                                          <p:spTgt spid="97"/>
                                        </p:tgtEl>
                                        <p:attrNameLst>
                                          <p:attrName>ppt_x</p:attrName>
                                        </p:attrNameLst>
                                      </p:cBhvr>
                                      <p:tavLst>
                                        <p:tav tm="0">
                                          <p:val>
                                            <p:strVal val="#ppt_x"/>
                                          </p:val>
                                        </p:tav>
                                        <p:tav tm="100000">
                                          <p:val>
                                            <p:strVal val="#ppt_x"/>
                                          </p:val>
                                        </p:tav>
                                      </p:tavLst>
                                    </p:anim>
                                    <p:anim calcmode="lin" valueType="num">
                                      <p:cBhvr additive="base">
                                        <p:cTn id="78" dur="500" fill="hold"/>
                                        <p:tgtEl>
                                          <p:spTgt spid="9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98"/>
                                        </p:tgtEl>
                                        <p:attrNameLst>
                                          <p:attrName>style.visibility</p:attrName>
                                        </p:attrNameLst>
                                      </p:cBhvr>
                                      <p:to>
                                        <p:strVal val="visible"/>
                                      </p:to>
                                    </p:set>
                                    <p:anim calcmode="lin" valueType="num">
                                      <p:cBhvr additive="base">
                                        <p:cTn id="81" dur="500" fill="hold"/>
                                        <p:tgtEl>
                                          <p:spTgt spid="98"/>
                                        </p:tgtEl>
                                        <p:attrNameLst>
                                          <p:attrName>ppt_x</p:attrName>
                                        </p:attrNameLst>
                                      </p:cBhvr>
                                      <p:tavLst>
                                        <p:tav tm="0">
                                          <p:val>
                                            <p:strVal val="#ppt_x"/>
                                          </p:val>
                                        </p:tav>
                                        <p:tav tm="100000">
                                          <p:val>
                                            <p:strVal val="#ppt_x"/>
                                          </p:val>
                                        </p:tav>
                                      </p:tavLst>
                                    </p:anim>
                                    <p:anim calcmode="lin" valueType="num">
                                      <p:cBhvr additive="base">
                                        <p:cTn id="82" dur="500" fill="hold"/>
                                        <p:tgtEl>
                                          <p:spTgt spid="98"/>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99"/>
                                        </p:tgtEl>
                                        <p:attrNameLst>
                                          <p:attrName>style.visibility</p:attrName>
                                        </p:attrNameLst>
                                      </p:cBhvr>
                                      <p:to>
                                        <p:strVal val="visible"/>
                                      </p:to>
                                    </p:set>
                                    <p:anim calcmode="lin" valueType="num">
                                      <p:cBhvr additive="base">
                                        <p:cTn id="85" dur="500" fill="hold"/>
                                        <p:tgtEl>
                                          <p:spTgt spid="99"/>
                                        </p:tgtEl>
                                        <p:attrNameLst>
                                          <p:attrName>ppt_x</p:attrName>
                                        </p:attrNameLst>
                                      </p:cBhvr>
                                      <p:tavLst>
                                        <p:tav tm="0">
                                          <p:val>
                                            <p:strVal val="#ppt_x"/>
                                          </p:val>
                                        </p:tav>
                                        <p:tav tm="100000">
                                          <p:val>
                                            <p:strVal val="#ppt_x"/>
                                          </p:val>
                                        </p:tav>
                                      </p:tavLst>
                                    </p:anim>
                                    <p:anim calcmode="lin" valueType="num">
                                      <p:cBhvr additive="base">
                                        <p:cTn id="86" dur="500" fill="hold"/>
                                        <p:tgtEl>
                                          <p:spTgt spid="99"/>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100"/>
                                        </p:tgtEl>
                                        <p:attrNameLst>
                                          <p:attrName>style.visibility</p:attrName>
                                        </p:attrNameLst>
                                      </p:cBhvr>
                                      <p:to>
                                        <p:strVal val="visible"/>
                                      </p:to>
                                    </p:set>
                                    <p:anim calcmode="lin" valueType="num">
                                      <p:cBhvr additive="base">
                                        <p:cTn id="89" dur="500" fill="hold"/>
                                        <p:tgtEl>
                                          <p:spTgt spid="100"/>
                                        </p:tgtEl>
                                        <p:attrNameLst>
                                          <p:attrName>ppt_x</p:attrName>
                                        </p:attrNameLst>
                                      </p:cBhvr>
                                      <p:tavLst>
                                        <p:tav tm="0">
                                          <p:val>
                                            <p:strVal val="#ppt_x"/>
                                          </p:val>
                                        </p:tav>
                                        <p:tav tm="100000">
                                          <p:val>
                                            <p:strVal val="#ppt_x"/>
                                          </p:val>
                                        </p:tav>
                                      </p:tavLst>
                                    </p:anim>
                                    <p:anim calcmode="lin" valueType="num">
                                      <p:cBhvr additive="base">
                                        <p:cTn id="90" dur="500" fill="hold"/>
                                        <p:tgtEl>
                                          <p:spTgt spid="100"/>
                                        </p:tgtEl>
                                        <p:attrNameLst>
                                          <p:attrName>ppt_y</p:attrName>
                                        </p:attrNameLst>
                                      </p:cBhvr>
                                      <p:tavLst>
                                        <p:tav tm="0">
                                          <p:val>
                                            <p:strVal val="1+#ppt_h/2"/>
                                          </p:val>
                                        </p:tav>
                                        <p:tav tm="100000">
                                          <p:val>
                                            <p:strVal val="#ppt_y"/>
                                          </p:val>
                                        </p:tav>
                                      </p:tavLst>
                                    </p:anim>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wipe(left)">
                                      <p:cBhvr>
                                        <p:cTn id="94"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49" y="153673"/>
            <a:ext cx="7663851"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有效沟通的技巧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与客户达成协议的金科玉律</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sp>
        <p:nvSpPr>
          <p:cNvPr id="10" name="îśḷîďé">
            <a:extLst>
              <a:ext uri="{FF2B5EF4-FFF2-40B4-BE49-F238E27FC236}">
                <a16:creationId xmlns="" xmlns:a16="http://schemas.microsoft.com/office/drawing/2014/main" id="{9E667413-8CEB-4F69-BB62-46F93F5FE314}"/>
              </a:ext>
            </a:extLst>
          </p:cNvPr>
          <p:cNvSpPr/>
          <p:nvPr/>
        </p:nvSpPr>
        <p:spPr>
          <a:xfrm flipH="1">
            <a:off x="299051" y="1480274"/>
            <a:ext cx="5514054" cy="4552728"/>
          </a:xfrm>
          <a:prstGeom prst="roundRect">
            <a:avLst>
              <a:gd name="adj" fmla="val 0"/>
            </a:avLst>
          </a:prstGeom>
          <a:blipFill dpi="0" rotWithShape="1">
            <a:blip r:embed="rId4" cstate="print">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dirty="0"/>
          </a:p>
        </p:txBody>
      </p:sp>
      <p:sp>
        <p:nvSpPr>
          <p:cNvPr id="12" name="ïṩľidê">
            <a:extLst>
              <a:ext uri="{FF2B5EF4-FFF2-40B4-BE49-F238E27FC236}">
                <a16:creationId xmlns="" xmlns:a16="http://schemas.microsoft.com/office/drawing/2014/main" id="{0682E312-8846-46B6-B3D8-5CCA2EA3F5A1}"/>
              </a:ext>
            </a:extLst>
          </p:cNvPr>
          <p:cNvSpPr/>
          <p:nvPr/>
        </p:nvSpPr>
        <p:spPr>
          <a:xfrm flipH="1">
            <a:off x="299049" y="1480274"/>
            <a:ext cx="5514052" cy="1303261"/>
          </a:xfrm>
          <a:prstGeom prst="roundRect">
            <a:avLst>
              <a:gd name="adj" fmla="val 0"/>
            </a:avLst>
          </a:prstGeom>
          <a:solidFill>
            <a:schemeClr val="tx1">
              <a:alpha val="80000"/>
            </a:schemeClr>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8" name="ís1ïḓe">
            <a:extLst>
              <a:ext uri="{FF2B5EF4-FFF2-40B4-BE49-F238E27FC236}">
                <a16:creationId xmlns="" xmlns:a16="http://schemas.microsoft.com/office/drawing/2014/main" id="{13921012-6F03-46C3-B949-7B55046D638D}"/>
              </a:ext>
            </a:extLst>
          </p:cNvPr>
          <p:cNvSpPr txBox="1"/>
          <p:nvPr/>
        </p:nvSpPr>
        <p:spPr>
          <a:xfrm>
            <a:off x="299045" y="1642914"/>
            <a:ext cx="5514056" cy="888659"/>
          </a:xfrm>
          <a:prstGeom prst="rect">
            <a:avLst/>
          </a:prstGeom>
          <a:noFill/>
        </p:spPr>
        <p:txBody>
          <a:bodyPr wrap="square" lIns="90000" tIns="46800" rIns="90000" bIns="46800" rtlCol="0" anchor="ctr">
            <a:normAutofit fontScale="70000" lnSpcReduction="20000"/>
          </a:bodyPr>
          <a:lstStyle/>
          <a:p>
            <a:pPr>
              <a:lnSpc>
                <a:spcPct val="150000"/>
              </a:lnSpc>
            </a:pPr>
            <a:r>
              <a:rPr lang="zh-CN" altLang="en-US" sz="2900" b="1" dirty="0">
                <a:solidFill>
                  <a:schemeClr val="bg1"/>
                </a:solidFill>
                <a:latin typeface="华文楷体" panose="02010600040101010101" pitchFamily="2" charset="-122"/>
                <a:ea typeface="华文楷体" panose="02010600040101010101" pitchFamily="2" charset="-122"/>
              </a:rPr>
              <a:t>销售的重要准则是：</a:t>
            </a:r>
          </a:p>
          <a:p>
            <a:pPr algn="ctr">
              <a:lnSpc>
                <a:spcPct val="150000"/>
              </a:lnSpc>
            </a:pPr>
            <a:r>
              <a:rPr lang="zh-CN" altLang="en-US" sz="2400" b="1" dirty="0">
                <a:solidFill>
                  <a:schemeClr val="bg1"/>
                </a:solidFill>
                <a:latin typeface="华文楷体" panose="02010600040101010101" pitchFamily="2" charset="-122"/>
                <a:ea typeface="华文楷体" panose="02010600040101010101" pitchFamily="2" charset="-122"/>
              </a:rPr>
              <a:t>自己少说，多提问。鼓励客户多说，引导客户多说。</a:t>
            </a:r>
          </a:p>
        </p:txBody>
      </p:sp>
      <p:grpSp>
        <p:nvGrpSpPr>
          <p:cNvPr id="19" name="í$liḑé">
            <a:extLst>
              <a:ext uri="{FF2B5EF4-FFF2-40B4-BE49-F238E27FC236}">
                <a16:creationId xmlns="" xmlns:a16="http://schemas.microsoft.com/office/drawing/2014/main" id="{869BFAB1-2E8D-4D95-8E4E-4343886A91B3}"/>
              </a:ext>
            </a:extLst>
          </p:cNvPr>
          <p:cNvGrpSpPr/>
          <p:nvPr/>
        </p:nvGrpSpPr>
        <p:grpSpPr>
          <a:xfrm>
            <a:off x="5505324" y="2223795"/>
            <a:ext cx="615555" cy="615558"/>
            <a:chOff x="7209745" y="3231600"/>
            <a:chExt cx="675000" cy="675004"/>
          </a:xfrm>
        </p:grpSpPr>
        <p:sp>
          <p:nvSpPr>
            <p:cNvPr id="20" name="îśliḑè">
              <a:extLst>
                <a:ext uri="{FF2B5EF4-FFF2-40B4-BE49-F238E27FC236}">
                  <a16:creationId xmlns="" xmlns:a16="http://schemas.microsoft.com/office/drawing/2014/main" id="{4B7C58F7-3F6A-427D-90A8-230249FC3233}"/>
                </a:ext>
              </a:extLst>
            </p:cNvPr>
            <p:cNvSpPr/>
            <p:nvPr/>
          </p:nvSpPr>
          <p:spPr>
            <a:xfrm>
              <a:off x="7209745" y="3231600"/>
              <a:ext cx="675000" cy="675004"/>
            </a:xfrm>
            <a:prstGeom prst="ellipse">
              <a:avLst/>
            </a:prstGeom>
            <a:solidFill>
              <a:srgbClr val="144C8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p>
          </p:txBody>
        </p:sp>
        <p:sp>
          <p:nvSpPr>
            <p:cNvPr id="21" name="ïṥľïdè">
              <a:extLst>
                <a:ext uri="{FF2B5EF4-FFF2-40B4-BE49-F238E27FC236}">
                  <a16:creationId xmlns="" xmlns:a16="http://schemas.microsoft.com/office/drawing/2014/main" id="{20A8B15D-2184-4B83-A38E-C5DEA0EFB60C}"/>
                </a:ext>
              </a:extLst>
            </p:cNvPr>
            <p:cNvSpPr/>
            <p:nvPr/>
          </p:nvSpPr>
          <p:spPr bwMode="auto">
            <a:xfrm>
              <a:off x="7375153" y="3400365"/>
              <a:ext cx="344185" cy="337473"/>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grpSp>
        <p:nvGrpSpPr>
          <p:cNvPr id="23" name="ísľîďé">
            <a:extLst>
              <a:ext uri="{FF2B5EF4-FFF2-40B4-BE49-F238E27FC236}">
                <a16:creationId xmlns="" xmlns:a16="http://schemas.microsoft.com/office/drawing/2014/main" id="{08B7FDAA-5075-4AF8-9749-CA68CC788EB8}"/>
              </a:ext>
            </a:extLst>
          </p:cNvPr>
          <p:cNvGrpSpPr/>
          <p:nvPr/>
        </p:nvGrpSpPr>
        <p:grpSpPr>
          <a:xfrm>
            <a:off x="5505324" y="4100489"/>
            <a:ext cx="615555" cy="615559"/>
            <a:chOff x="7209746" y="3354530"/>
            <a:chExt cx="675000" cy="675005"/>
          </a:xfrm>
        </p:grpSpPr>
        <p:sp>
          <p:nvSpPr>
            <p:cNvPr id="24" name="işḻïḋê">
              <a:extLst>
                <a:ext uri="{FF2B5EF4-FFF2-40B4-BE49-F238E27FC236}">
                  <a16:creationId xmlns="" xmlns:a16="http://schemas.microsoft.com/office/drawing/2014/main" id="{F7FFC256-0016-47E9-8D63-BFA6CF3F1DEE}"/>
                </a:ext>
              </a:extLst>
            </p:cNvPr>
            <p:cNvSpPr/>
            <p:nvPr/>
          </p:nvSpPr>
          <p:spPr>
            <a:xfrm>
              <a:off x="7209746" y="3354530"/>
              <a:ext cx="675000" cy="675005"/>
            </a:xfrm>
            <a:prstGeom prst="ellipse">
              <a:avLst/>
            </a:prstGeom>
            <a:solidFill>
              <a:srgbClr val="36B8B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p>
          </p:txBody>
        </p:sp>
        <p:sp>
          <p:nvSpPr>
            <p:cNvPr id="25" name="iṡľiḍê">
              <a:extLst>
                <a:ext uri="{FF2B5EF4-FFF2-40B4-BE49-F238E27FC236}">
                  <a16:creationId xmlns="" xmlns:a16="http://schemas.microsoft.com/office/drawing/2014/main" id="{5A8334E1-B42C-49B4-9B11-7D87813C1B66}"/>
                </a:ext>
              </a:extLst>
            </p:cNvPr>
            <p:cNvSpPr/>
            <p:nvPr/>
          </p:nvSpPr>
          <p:spPr bwMode="auto">
            <a:xfrm>
              <a:off x="7375153" y="3523294"/>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p>
          </p:txBody>
        </p:sp>
      </p:grpSp>
      <p:sp>
        <p:nvSpPr>
          <p:cNvPr id="26" name="ïṥḷíḑè">
            <a:extLst>
              <a:ext uri="{FF2B5EF4-FFF2-40B4-BE49-F238E27FC236}">
                <a16:creationId xmlns="" xmlns:a16="http://schemas.microsoft.com/office/drawing/2014/main" id="{18D9AB67-7F0D-4162-966C-43CF71AB2625}"/>
              </a:ext>
            </a:extLst>
          </p:cNvPr>
          <p:cNvSpPr/>
          <p:nvPr/>
        </p:nvSpPr>
        <p:spPr bwMode="auto">
          <a:xfrm>
            <a:off x="6512202" y="3939611"/>
            <a:ext cx="5218149" cy="1284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1600" dirty="0">
                <a:latin typeface="微软雅黑" panose="020B0503020204020204" pitchFamily="34" charset="-122"/>
                <a:ea typeface="微软雅黑" panose="020B0503020204020204" pitchFamily="34" charset="-122"/>
              </a:rPr>
              <a:t>介绍公司的实力规模如何，质量如何；</a:t>
            </a:r>
          </a:p>
          <a:p>
            <a:pPr>
              <a:lnSpc>
                <a:spcPct val="150000"/>
              </a:lnSpc>
            </a:pPr>
            <a:r>
              <a:rPr lang="zh-CN" altLang="en-US" sz="1600" dirty="0">
                <a:latin typeface="微软雅黑" panose="020B0503020204020204" pitchFamily="34" charset="-122"/>
                <a:ea typeface="微软雅黑" panose="020B0503020204020204" pitchFamily="34" charset="-122"/>
              </a:rPr>
              <a:t>在争先恐后地陈述、解释，甚至争辩，却将提问、倾听和确认抛置脑后。</a:t>
            </a:r>
          </a:p>
        </p:txBody>
      </p:sp>
      <p:cxnSp>
        <p:nvCxnSpPr>
          <p:cNvPr id="27" name="直接连接符 26">
            <a:extLst>
              <a:ext uri="{FF2B5EF4-FFF2-40B4-BE49-F238E27FC236}">
                <a16:creationId xmlns="" xmlns:a16="http://schemas.microsoft.com/office/drawing/2014/main" id="{A4001CB9-80BD-4B0C-828D-612FC0A52535}"/>
              </a:ext>
            </a:extLst>
          </p:cNvPr>
          <p:cNvCxnSpPr/>
          <p:nvPr/>
        </p:nvCxnSpPr>
        <p:spPr>
          <a:xfrm>
            <a:off x="6355269" y="3197003"/>
            <a:ext cx="507931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6397903" y="5296110"/>
            <a:ext cx="5036678" cy="461665"/>
          </a:xfrm>
          <a:prstGeom prst="rect">
            <a:avLst/>
          </a:prstGeom>
        </p:spPr>
        <p:txBody>
          <a:bodyPr wrap="square">
            <a:spAutoFit/>
          </a:bodyPr>
          <a:lstStyle/>
          <a:p>
            <a:pPr algn="ctr"/>
            <a:r>
              <a:rPr lang="zh-CN" altLang="en-US" sz="2400" b="1" dirty="0">
                <a:solidFill>
                  <a:srgbClr val="144C85"/>
                </a:solidFill>
                <a:latin typeface="华文楷体" panose="02010600040101010101" pitchFamily="2" charset="-122"/>
                <a:ea typeface="华文楷体" panose="02010600040101010101" pitchFamily="2" charset="-122"/>
              </a:rPr>
              <a:t>这些都要不得。请先闭上嘴巴。 </a:t>
            </a:r>
            <a:endParaRPr lang="en-US" altLang="zh-CN" sz="2400" b="1" dirty="0">
              <a:solidFill>
                <a:srgbClr val="144C85"/>
              </a:solidFill>
              <a:latin typeface="华文楷体" panose="02010600040101010101" pitchFamily="2" charset="-122"/>
              <a:ea typeface="华文楷体" panose="02010600040101010101" pitchFamily="2" charset="-122"/>
            </a:endParaRPr>
          </a:p>
        </p:txBody>
      </p:sp>
      <p:sp>
        <p:nvSpPr>
          <p:cNvPr id="29" name="ïṥļiḓe">
            <a:extLst>
              <a:ext uri="{FF2B5EF4-FFF2-40B4-BE49-F238E27FC236}">
                <a16:creationId xmlns="" xmlns:a16="http://schemas.microsoft.com/office/drawing/2014/main" id="{4DE8C2BE-C344-40A4-AF3C-4111C2B9CFA0}"/>
              </a:ext>
            </a:extLst>
          </p:cNvPr>
          <p:cNvSpPr/>
          <p:nvPr/>
        </p:nvSpPr>
        <p:spPr bwMode="auto">
          <a:xfrm>
            <a:off x="6355269" y="2126394"/>
            <a:ext cx="5079312" cy="100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1600" dirty="0">
                <a:latin typeface="微软雅黑" panose="020B0503020204020204" pitchFamily="34" charset="-122"/>
                <a:ea typeface="微软雅黑" panose="020B0503020204020204" pitchFamily="34" charset="-122"/>
              </a:rPr>
              <a:t>有经验的业务员会尽量让客户多说，从客户的字里行间了解客户的意图和真正需求</a:t>
            </a:r>
          </a:p>
        </p:txBody>
      </p:sp>
      <p:sp>
        <p:nvSpPr>
          <p:cNvPr id="30" name="ïṥļiḓe">
            <a:extLst>
              <a:ext uri="{FF2B5EF4-FFF2-40B4-BE49-F238E27FC236}">
                <a16:creationId xmlns="" xmlns:a16="http://schemas.microsoft.com/office/drawing/2014/main" id="{4DE8C2BE-C344-40A4-AF3C-4111C2B9CFA0}"/>
              </a:ext>
            </a:extLst>
          </p:cNvPr>
          <p:cNvSpPr/>
          <p:nvPr/>
        </p:nvSpPr>
        <p:spPr bwMode="auto">
          <a:xfrm>
            <a:off x="6266684" y="1448446"/>
            <a:ext cx="4747651" cy="48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2400" dirty="0">
                <a:latin typeface="微软雅黑" panose="020B0503020204020204" pitchFamily="34" charset="-122"/>
                <a:ea typeface="微软雅黑" panose="020B0503020204020204" pitchFamily="34" charset="-122"/>
              </a:rPr>
              <a:t>有经验的</a:t>
            </a:r>
            <a:r>
              <a:rPr lang="zh-CN" altLang="en-US" sz="2400" dirty="0" smtClean="0">
                <a:latin typeface="微软雅黑" panose="020B0503020204020204" pitchFamily="34" charset="-122"/>
                <a:ea typeface="微软雅黑" panose="020B0503020204020204" pitchFamily="34" charset="-122"/>
              </a:rPr>
              <a:t>业务员：</a:t>
            </a:r>
            <a:endParaRPr lang="zh-CN" altLang="en-US" sz="2400" dirty="0">
              <a:latin typeface="微软雅黑" panose="020B0503020204020204" pitchFamily="34" charset="-122"/>
              <a:ea typeface="微软雅黑" panose="020B0503020204020204" pitchFamily="34" charset="-122"/>
            </a:endParaRPr>
          </a:p>
        </p:txBody>
      </p:sp>
      <p:sp>
        <p:nvSpPr>
          <p:cNvPr id="31" name="ïṥļiḓe">
            <a:extLst>
              <a:ext uri="{FF2B5EF4-FFF2-40B4-BE49-F238E27FC236}">
                <a16:creationId xmlns="" xmlns:a16="http://schemas.microsoft.com/office/drawing/2014/main" id="{4DE8C2BE-C344-40A4-AF3C-4111C2B9CFA0}"/>
              </a:ext>
            </a:extLst>
          </p:cNvPr>
          <p:cNvSpPr/>
          <p:nvPr/>
        </p:nvSpPr>
        <p:spPr bwMode="auto">
          <a:xfrm>
            <a:off x="6397903" y="3357192"/>
            <a:ext cx="4747651" cy="48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2400" dirty="0" smtClean="0">
                <a:latin typeface="微软雅黑" panose="020B0503020204020204" pitchFamily="34" charset="-122"/>
                <a:ea typeface="微软雅黑" panose="020B0503020204020204" pitchFamily="34" charset="-122"/>
              </a:rPr>
              <a:t>无经验</a:t>
            </a:r>
            <a:r>
              <a:rPr lang="zh-CN" altLang="en-US" sz="2400" dirty="0">
                <a:latin typeface="微软雅黑" panose="020B0503020204020204" pitchFamily="34" charset="-122"/>
                <a:ea typeface="微软雅黑" panose="020B0503020204020204" pitchFamily="34" charset="-122"/>
              </a:rPr>
              <a:t>的</a:t>
            </a:r>
            <a:r>
              <a:rPr lang="zh-CN" altLang="en-US" sz="2400" dirty="0" smtClean="0">
                <a:latin typeface="微软雅黑" panose="020B0503020204020204" pitchFamily="34" charset="-122"/>
                <a:ea typeface="微软雅黑" panose="020B0503020204020204" pitchFamily="34" charset="-122"/>
              </a:rPr>
              <a:t>业务员：</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81519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750"/>
                                        <p:tgtEl>
                                          <p:spTgt spid="32"/>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0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5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8"/>
                                        </p:tgtEl>
                                        <p:attrNameLst>
                                          <p:attrName>style.visibility</p:attrName>
                                        </p:attrNameLst>
                                      </p:cBhvr>
                                      <p:to>
                                        <p:strVal val="visible"/>
                                      </p:to>
                                    </p:set>
                                    <p:anim calcmode="lin" valueType="num">
                                      <p:cBhvr>
                                        <p:cTn id="4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8"/>
                                        </p:tgtEl>
                                        <p:attrNameLst>
                                          <p:attrName>ppt_y</p:attrName>
                                        </p:attrNameLst>
                                      </p:cBhvr>
                                      <p:tavLst>
                                        <p:tav tm="0">
                                          <p:val>
                                            <p:strVal val="#ppt_y"/>
                                          </p:val>
                                        </p:tav>
                                        <p:tav tm="100000">
                                          <p:val>
                                            <p:strVal val="#ppt_y"/>
                                          </p:val>
                                        </p:tav>
                                      </p:tavLst>
                                    </p:anim>
                                    <p:anim calcmode="lin" valueType="num">
                                      <p:cBhvr>
                                        <p:cTn id="5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8"/>
                                        </p:tgtEl>
                                      </p:cBhvr>
                                    </p:animEffect>
                                  </p:childTnLst>
                                </p:cTn>
                              </p:par>
                            </p:childTnLst>
                          </p:cTn>
                        </p:par>
                        <p:par>
                          <p:cTn id="53" fill="hold">
                            <p:stCondLst>
                              <p:cond delay="7050"/>
                            </p:stCondLst>
                            <p:childTnLst>
                              <p:par>
                                <p:cTn id="54" presetID="21" presetClass="entr" presetSubtype="1"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2000"/>
                                        <p:tgtEl>
                                          <p:spTgt spid="19"/>
                                        </p:tgtEl>
                                      </p:cBhvr>
                                    </p:animEffect>
                                  </p:childTnLst>
                                </p:cTn>
                              </p:par>
                            </p:childTnLst>
                          </p:cTn>
                        </p:par>
                        <p:par>
                          <p:cTn id="57" fill="hold">
                            <p:stCondLst>
                              <p:cond delay="9050"/>
                            </p:stCondLst>
                            <p:childTnLst>
                              <p:par>
                                <p:cTn id="58" presetID="42"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10050"/>
                            </p:stCondLst>
                            <p:childTnLst>
                              <p:par>
                                <p:cTn id="64" presetID="42"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childTnLst>
                          </p:cTn>
                        </p:par>
                        <p:par>
                          <p:cTn id="69" fill="hold">
                            <p:stCondLst>
                              <p:cond delay="11050"/>
                            </p:stCondLst>
                            <p:childTnLst>
                              <p:par>
                                <p:cTn id="70" presetID="22" presetClass="entr" presetSubtype="8"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left)">
                                      <p:cBhvr>
                                        <p:cTn id="72" dur="500"/>
                                        <p:tgtEl>
                                          <p:spTgt spid="27"/>
                                        </p:tgtEl>
                                      </p:cBhvr>
                                    </p:animEffect>
                                  </p:childTnLst>
                                </p:cTn>
                              </p:par>
                            </p:childTnLst>
                          </p:cTn>
                        </p:par>
                        <p:par>
                          <p:cTn id="73" fill="hold">
                            <p:stCondLst>
                              <p:cond delay="11550"/>
                            </p:stCondLst>
                            <p:childTnLst>
                              <p:par>
                                <p:cTn id="74" presetID="21" presetClass="entr" presetSubtype="1"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heel(1)">
                                      <p:cBhvr>
                                        <p:cTn id="76" dur="2000"/>
                                        <p:tgtEl>
                                          <p:spTgt spid="23"/>
                                        </p:tgtEl>
                                      </p:cBhvr>
                                    </p:animEffect>
                                  </p:childTnLst>
                                </p:cTn>
                              </p:par>
                            </p:childTnLst>
                          </p:cTn>
                        </p:par>
                        <p:par>
                          <p:cTn id="77" fill="hold">
                            <p:stCondLst>
                              <p:cond delay="13550"/>
                            </p:stCondLst>
                            <p:childTnLst>
                              <p:par>
                                <p:cTn id="78" presetID="42" presetClass="entr" presetSubtype="0"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1000"/>
                                        <p:tgtEl>
                                          <p:spTgt spid="31"/>
                                        </p:tgtEl>
                                      </p:cBhvr>
                                    </p:animEffect>
                                    <p:anim calcmode="lin" valueType="num">
                                      <p:cBhvr>
                                        <p:cTn id="81" dur="1000" fill="hold"/>
                                        <p:tgtEl>
                                          <p:spTgt spid="31"/>
                                        </p:tgtEl>
                                        <p:attrNameLst>
                                          <p:attrName>ppt_x</p:attrName>
                                        </p:attrNameLst>
                                      </p:cBhvr>
                                      <p:tavLst>
                                        <p:tav tm="0">
                                          <p:val>
                                            <p:strVal val="#ppt_x"/>
                                          </p:val>
                                        </p:tav>
                                        <p:tav tm="100000">
                                          <p:val>
                                            <p:strVal val="#ppt_x"/>
                                          </p:val>
                                        </p:tav>
                                      </p:tavLst>
                                    </p:anim>
                                    <p:anim calcmode="lin" valueType="num">
                                      <p:cBhvr>
                                        <p:cTn id="82" dur="1000" fill="hold"/>
                                        <p:tgtEl>
                                          <p:spTgt spid="31"/>
                                        </p:tgtEl>
                                        <p:attrNameLst>
                                          <p:attrName>ppt_y</p:attrName>
                                        </p:attrNameLst>
                                      </p:cBhvr>
                                      <p:tavLst>
                                        <p:tav tm="0">
                                          <p:val>
                                            <p:strVal val="#ppt_y+.1"/>
                                          </p:val>
                                        </p:tav>
                                        <p:tav tm="100000">
                                          <p:val>
                                            <p:strVal val="#ppt_y"/>
                                          </p:val>
                                        </p:tav>
                                      </p:tavLst>
                                    </p:anim>
                                  </p:childTnLst>
                                </p:cTn>
                              </p:par>
                            </p:childTnLst>
                          </p:cTn>
                        </p:par>
                        <p:par>
                          <p:cTn id="83" fill="hold">
                            <p:stCondLst>
                              <p:cond delay="14550"/>
                            </p:stCondLst>
                            <p:childTnLst>
                              <p:par>
                                <p:cTn id="84" presetID="42" presetClass="entr" presetSubtype="0"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childTnLst>
                          </p:cTn>
                        </p:par>
                        <p:par>
                          <p:cTn id="89" fill="hold">
                            <p:stCondLst>
                              <p:cond delay="15550"/>
                            </p:stCondLst>
                            <p:childTnLst>
                              <p:par>
                                <p:cTn id="90" presetID="2" presetClass="entr" presetSubtype="8"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additive="base">
                                        <p:cTn id="92" dur="500" fill="hold"/>
                                        <p:tgtEl>
                                          <p:spTgt spid="28"/>
                                        </p:tgtEl>
                                        <p:attrNameLst>
                                          <p:attrName>ppt_x</p:attrName>
                                        </p:attrNameLst>
                                      </p:cBhvr>
                                      <p:tavLst>
                                        <p:tav tm="0">
                                          <p:val>
                                            <p:strVal val="0-#ppt_w/2"/>
                                          </p:val>
                                        </p:tav>
                                        <p:tav tm="100000">
                                          <p:val>
                                            <p:strVal val="#ppt_x"/>
                                          </p:val>
                                        </p:tav>
                                      </p:tavLst>
                                    </p:anim>
                                    <p:anim calcmode="lin" valueType="num">
                                      <p:cBhvr additive="base">
                                        <p:cTn id="93" dur="500" fill="hold"/>
                                        <p:tgtEl>
                                          <p:spTgt spid="28"/>
                                        </p:tgtEl>
                                        <p:attrNameLst>
                                          <p:attrName>ppt_y</p:attrName>
                                        </p:attrNameLst>
                                      </p:cBhvr>
                                      <p:tavLst>
                                        <p:tav tm="0">
                                          <p:val>
                                            <p:strVal val="#ppt_y"/>
                                          </p:val>
                                        </p:tav>
                                        <p:tav tm="100000">
                                          <p:val>
                                            <p:strVal val="#ppt_y"/>
                                          </p:val>
                                        </p:tav>
                                      </p:tavLst>
                                    </p:anim>
                                  </p:childTnLst>
                                </p:cTn>
                              </p:par>
                            </p:childTnLst>
                          </p:cTn>
                        </p:par>
                        <p:par>
                          <p:cTn id="94" fill="hold">
                            <p:stCondLst>
                              <p:cond delay="16050"/>
                            </p:stCondLst>
                            <p:childTnLst>
                              <p:par>
                                <p:cTn id="95" presetID="22" presetClass="entr" presetSubtype="8"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left)">
                                      <p:cBhvr>
                                        <p:cTn id="97"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11" grpId="0"/>
      <p:bldP spid="10" grpId="0" animBg="1"/>
      <p:bldP spid="12" grpId="0" animBg="1"/>
      <p:bldP spid="18" grpId="0"/>
      <p:bldP spid="26"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8069094"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有效沟通的技巧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与客户达成协议的金科玉律</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sp>
        <p:nvSpPr>
          <p:cNvPr id="10" name="圆角矩形 9"/>
          <p:cNvSpPr/>
          <p:nvPr/>
        </p:nvSpPr>
        <p:spPr>
          <a:xfrm>
            <a:off x="830334" y="1484794"/>
            <a:ext cx="10604247" cy="4165767"/>
          </a:xfrm>
          <a:prstGeom prst="roundRect">
            <a:avLst/>
          </a:prstGeom>
          <a:noFill/>
          <a:ln w="28575">
            <a:solidFill>
              <a:srgbClr val="144C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ïṣļîḓé"/>
          <p:cNvGrpSpPr/>
          <p:nvPr/>
        </p:nvGrpSpPr>
        <p:grpSpPr>
          <a:xfrm>
            <a:off x="2088059" y="1179406"/>
            <a:ext cx="1976213" cy="1100334"/>
            <a:chOff x="4986726" y="1292960"/>
            <a:chExt cx="2148111" cy="1196045"/>
          </a:xfrm>
        </p:grpSpPr>
        <p:sp>
          <p:nvSpPr>
            <p:cNvPr id="18" name="íş1íḋè"/>
            <p:cNvSpPr/>
            <p:nvPr/>
          </p:nvSpPr>
          <p:spPr>
            <a:xfrm>
              <a:off x="5588442" y="1292960"/>
              <a:ext cx="799920" cy="799920"/>
            </a:xfrm>
            <a:prstGeom prst="ellipse">
              <a:avLst/>
            </a:prstGeom>
            <a:solidFill>
              <a:srgbClr val="36B8BD"/>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5000" lnSpcReduction="1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r>
                <a:rPr lang="en-US" sz="2400" b="1" dirty="0">
                  <a:latin typeface="微软雅黑" panose="020B0503020204020204" pitchFamily="34" charset="-122"/>
                  <a:ea typeface="微软雅黑" panose="020B0503020204020204" pitchFamily="34" charset="-122"/>
                </a:rPr>
                <a:t>01</a:t>
              </a:r>
            </a:p>
          </p:txBody>
        </p:sp>
        <p:sp>
          <p:nvSpPr>
            <p:cNvPr id="19" name="iṥļiḍè">
              <a:extLst>
                <a:ext uri="{FF2B5EF4-FFF2-40B4-BE49-F238E27FC236}">
                  <a16:creationId xmlns="" xmlns:a16="http://schemas.microsoft.com/office/drawing/2014/main" id="{921D2456-A6A6-43F5-AD86-0A010D24A2F0}"/>
                </a:ext>
              </a:extLst>
            </p:cNvPr>
            <p:cNvSpPr txBox="1"/>
            <p:nvPr/>
          </p:nvSpPr>
          <p:spPr>
            <a:xfrm>
              <a:off x="4986726" y="2071380"/>
              <a:ext cx="2148111" cy="417625"/>
            </a:xfrm>
            <a:prstGeom prst="rect">
              <a:avLst/>
            </a:prstGeom>
            <a:noFill/>
          </p:spPr>
          <p:txBody>
            <a:bodyPr wrap="square" lIns="91440" tIns="45720" rIns="91440" bIns="45720"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latin typeface="微软雅黑" panose="020B0503020204020204" pitchFamily="34" charset="-122"/>
                  <a:ea typeface="微软雅黑" panose="020B0503020204020204" pitchFamily="34" charset="-122"/>
                </a:rPr>
                <a:t>客户</a:t>
              </a:r>
              <a:endParaRPr lang="id-ID" b="1" dirty="0">
                <a:latin typeface="微软雅黑" panose="020B0503020204020204" pitchFamily="34" charset="-122"/>
                <a:ea typeface="微软雅黑" panose="020B0503020204020204" pitchFamily="34" charset="-122"/>
              </a:endParaRPr>
            </a:p>
          </p:txBody>
        </p:sp>
      </p:grpSp>
      <p:cxnSp>
        <p:nvCxnSpPr>
          <p:cNvPr id="20" name="直接连接符 19"/>
          <p:cNvCxnSpPr/>
          <p:nvPr/>
        </p:nvCxnSpPr>
        <p:spPr>
          <a:xfrm>
            <a:off x="4589638" y="1699648"/>
            <a:ext cx="0" cy="3636958"/>
          </a:xfrm>
          <a:prstGeom prst="line">
            <a:avLst/>
          </a:prstGeom>
          <a:ln w="28575" cap="rnd">
            <a:solidFill>
              <a:srgbClr val="36B8BD"/>
            </a:solidFill>
            <a:round/>
          </a:ln>
        </p:spPr>
        <p:style>
          <a:lnRef idx="1">
            <a:schemeClr val="accent1"/>
          </a:lnRef>
          <a:fillRef idx="0">
            <a:schemeClr val="accent1"/>
          </a:fillRef>
          <a:effectRef idx="0">
            <a:schemeClr val="accent1"/>
          </a:effectRef>
          <a:fontRef idx="minor">
            <a:schemeClr val="tx1"/>
          </a:fontRef>
        </p:style>
      </p:cxnSp>
      <p:grpSp>
        <p:nvGrpSpPr>
          <p:cNvPr id="22" name="iṣļíḓe"/>
          <p:cNvGrpSpPr/>
          <p:nvPr/>
        </p:nvGrpSpPr>
        <p:grpSpPr>
          <a:xfrm>
            <a:off x="6110443" y="1168389"/>
            <a:ext cx="2837598" cy="1113542"/>
            <a:chOff x="4381727" y="1278605"/>
            <a:chExt cx="3084423" cy="1210399"/>
          </a:xfrm>
        </p:grpSpPr>
        <p:sp>
          <p:nvSpPr>
            <p:cNvPr id="23" name="îSľïde"/>
            <p:cNvSpPr/>
            <p:nvPr/>
          </p:nvSpPr>
          <p:spPr>
            <a:xfrm>
              <a:off x="5461707" y="1278605"/>
              <a:ext cx="799920" cy="799921"/>
            </a:xfrm>
            <a:prstGeom prst="ellipse">
              <a:avLst/>
            </a:prstGeom>
            <a:solidFill>
              <a:srgbClr val="144C85"/>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5000" lnSpcReduction="10000"/>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r>
                <a:rPr lang="en-US" altLang="zh-CN" sz="2400" b="1" dirty="0">
                  <a:latin typeface="微软雅黑" panose="020B0503020204020204" pitchFamily="34" charset="-122"/>
                  <a:ea typeface="微软雅黑" panose="020B0503020204020204" pitchFamily="34" charset="-122"/>
                </a:rPr>
                <a:t>02</a:t>
              </a:r>
              <a:endParaRPr lang="en-US" sz="2400" b="1" dirty="0">
                <a:latin typeface="微软雅黑" panose="020B0503020204020204" pitchFamily="34" charset="-122"/>
                <a:ea typeface="微软雅黑" panose="020B0503020204020204" pitchFamily="34" charset="-122"/>
              </a:endParaRPr>
            </a:p>
          </p:txBody>
        </p:sp>
        <p:sp>
          <p:nvSpPr>
            <p:cNvPr id="24" name="ïŝ1ïḋe">
              <a:extLst>
                <a:ext uri="{FF2B5EF4-FFF2-40B4-BE49-F238E27FC236}">
                  <a16:creationId xmlns="" xmlns:a16="http://schemas.microsoft.com/office/drawing/2014/main" id="{921D2456-A6A6-43F5-AD86-0A010D24A2F0}"/>
                </a:ext>
              </a:extLst>
            </p:cNvPr>
            <p:cNvSpPr txBox="1"/>
            <p:nvPr/>
          </p:nvSpPr>
          <p:spPr>
            <a:xfrm>
              <a:off x="4381727" y="2071381"/>
              <a:ext cx="3084423" cy="417623"/>
            </a:xfrm>
            <a:prstGeom prst="rect">
              <a:avLst/>
            </a:prstGeom>
            <a:noFill/>
          </p:spPr>
          <p:txBody>
            <a:bodyPr wrap="square" lIns="91440" tIns="45720" rIns="91440" bIns="45720"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smtClean="0">
                  <a:latin typeface="微软雅黑" panose="020B0503020204020204" pitchFamily="34" charset="-122"/>
                  <a:ea typeface="微软雅黑" panose="020B0503020204020204" pitchFamily="34" charset="-122"/>
                </a:rPr>
                <a:t>销售</a:t>
              </a:r>
              <a:endParaRPr lang="id-ID" b="1" dirty="0">
                <a:latin typeface="微软雅黑" panose="020B0503020204020204" pitchFamily="34" charset="-122"/>
                <a:ea typeface="微软雅黑" panose="020B0503020204020204" pitchFamily="34" charset="-122"/>
              </a:endParaRPr>
            </a:p>
          </p:txBody>
        </p:sp>
      </p:grpSp>
      <p:sp>
        <p:nvSpPr>
          <p:cNvPr id="25" name="矩形 24"/>
          <p:cNvSpPr>
            <a:spLocks noChangeArrowheads="1"/>
          </p:cNvSpPr>
          <p:nvPr/>
        </p:nvSpPr>
        <p:spPr bwMode="auto">
          <a:xfrm>
            <a:off x="1195629" y="2424556"/>
            <a:ext cx="24160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a:pPr>
            <a:r>
              <a:rPr lang="zh-CN" altLang="en-US" sz="1600" dirty="0">
                <a:solidFill>
                  <a:srgbClr val="595959"/>
                </a:solidFill>
                <a:latin typeface="微软雅黑" panose="020B0503020204020204" pitchFamily="34" charset="-122"/>
                <a:ea typeface="微软雅黑" panose="020B0503020204020204" pitchFamily="34" charset="-122"/>
              </a:rPr>
              <a:t>你们有 </a:t>
            </a:r>
            <a:r>
              <a:rPr lang="en-US" altLang="zh-CN" sz="1600" dirty="0">
                <a:solidFill>
                  <a:srgbClr val="595959"/>
                </a:solidFill>
                <a:latin typeface="微软雅黑" panose="020B0503020204020204" pitchFamily="34" charset="-122"/>
                <a:ea typeface="微软雅黑" panose="020B0503020204020204" pitchFamily="34" charset="-122"/>
              </a:rPr>
              <a:t>XX </a:t>
            </a:r>
            <a:r>
              <a:rPr lang="zh-CN" altLang="en-US" sz="1600" dirty="0">
                <a:solidFill>
                  <a:srgbClr val="595959"/>
                </a:solidFill>
                <a:latin typeface="微软雅黑" panose="020B0503020204020204" pitchFamily="34" charset="-122"/>
                <a:ea typeface="微软雅黑" panose="020B0503020204020204" pitchFamily="34" charset="-122"/>
              </a:rPr>
              <a:t>产品吗？ </a:t>
            </a:r>
          </a:p>
        </p:txBody>
      </p:sp>
      <p:sp>
        <p:nvSpPr>
          <p:cNvPr id="26" name="矩形 25"/>
          <p:cNvSpPr>
            <a:spLocks noChangeArrowheads="1"/>
          </p:cNvSpPr>
          <p:nvPr/>
        </p:nvSpPr>
        <p:spPr bwMode="auto">
          <a:xfrm>
            <a:off x="4784166" y="2376476"/>
            <a:ext cx="5700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a:pPr>
            <a:r>
              <a:rPr lang="zh-CN" altLang="en-US" sz="1600" dirty="0">
                <a:solidFill>
                  <a:srgbClr val="595959"/>
                </a:solidFill>
                <a:latin typeface="微软雅黑" panose="020B0503020204020204" pitchFamily="34" charset="-122"/>
                <a:ea typeface="微软雅黑" panose="020B0503020204020204" pitchFamily="34" charset="-122"/>
              </a:rPr>
              <a:t>有的。您的数量有多少？这个产品是您主要采购的产品吗？</a:t>
            </a:r>
          </a:p>
        </p:txBody>
      </p:sp>
      <p:sp>
        <p:nvSpPr>
          <p:cNvPr id="27" name="矩形 26"/>
          <p:cNvSpPr>
            <a:spLocks noChangeArrowheads="1"/>
          </p:cNvSpPr>
          <p:nvPr/>
        </p:nvSpPr>
        <p:spPr bwMode="auto">
          <a:xfrm>
            <a:off x="1195629" y="3007168"/>
            <a:ext cx="23775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2"/>
            </a:pPr>
            <a:r>
              <a:rPr lang="zh-CN" altLang="en-US" sz="1600">
                <a:solidFill>
                  <a:srgbClr val="595959"/>
                </a:solidFill>
                <a:latin typeface="微软雅黑" panose="020B0503020204020204" pitchFamily="34" charset="-122"/>
                <a:ea typeface="微软雅黑" panose="020B0503020204020204" pitchFamily="34" charset="-122"/>
              </a:rPr>
              <a:t>你们多久可以交货？</a:t>
            </a:r>
          </a:p>
        </p:txBody>
      </p:sp>
      <p:sp>
        <p:nvSpPr>
          <p:cNvPr id="28" name="矩形 27"/>
          <p:cNvSpPr>
            <a:spLocks noChangeArrowheads="1"/>
          </p:cNvSpPr>
          <p:nvPr/>
        </p:nvSpPr>
        <p:spPr bwMode="auto">
          <a:xfrm>
            <a:off x="4720088" y="2913013"/>
            <a:ext cx="61943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2"/>
            </a:pPr>
            <a:r>
              <a:rPr lang="zh-CN" altLang="en-US" sz="1600" dirty="0">
                <a:solidFill>
                  <a:srgbClr val="595959"/>
                </a:solidFill>
                <a:latin typeface="微软雅黑" panose="020B0503020204020204" pitchFamily="34" charset="-122"/>
                <a:ea typeface="微软雅黑" panose="020B0503020204020204" pitchFamily="34" charset="-122"/>
              </a:rPr>
              <a:t>您希望我们多久交货？我们正常的交货期为</a:t>
            </a:r>
            <a:r>
              <a:rPr lang="en-US" altLang="zh-CN" sz="1600" dirty="0">
                <a:solidFill>
                  <a:srgbClr val="595959"/>
                </a:solidFill>
                <a:latin typeface="微软雅黑" panose="020B0503020204020204" pitchFamily="34" charset="-122"/>
                <a:ea typeface="微软雅黑" panose="020B0503020204020204" pitchFamily="34" charset="-122"/>
              </a:rPr>
              <a:t>N</a:t>
            </a:r>
            <a:r>
              <a:rPr lang="zh-CN" altLang="en-US" sz="1600" dirty="0">
                <a:solidFill>
                  <a:srgbClr val="595959"/>
                </a:solidFill>
                <a:latin typeface="微软雅黑" panose="020B0503020204020204" pitchFamily="34" charset="-122"/>
                <a:ea typeface="微软雅黑" panose="020B0503020204020204" pitchFamily="34" charset="-122"/>
              </a:rPr>
              <a:t>天，但是如果您急要货。我们可以努力</a:t>
            </a:r>
            <a:r>
              <a:rPr lang="en-US" altLang="zh-CN" sz="1600" dirty="0">
                <a:solidFill>
                  <a:srgbClr val="595959"/>
                </a:solidFill>
                <a:latin typeface="微软雅黑" panose="020B0503020204020204" pitchFamily="34" charset="-122"/>
                <a:ea typeface="微软雅黑" panose="020B0503020204020204" pitchFamily="34" charset="-122"/>
              </a:rPr>
              <a:t>M</a:t>
            </a:r>
            <a:r>
              <a:rPr lang="zh-CN" altLang="en-US" sz="1600" dirty="0">
                <a:solidFill>
                  <a:srgbClr val="595959"/>
                </a:solidFill>
                <a:latin typeface="微软雅黑" panose="020B0503020204020204" pitchFamily="34" charset="-122"/>
                <a:ea typeface="微软雅黑" panose="020B0503020204020204" pitchFamily="34" charset="-122"/>
              </a:rPr>
              <a:t>天交货，用缩短时间体现你的努力。</a:t>
            </a:r>
          </a:p>
        </p:txBody>
      </p:sp>
      <p:sp>
        <p:nvSpPr>
          <p:cNvPr id="29" name="矩形 28"/>
          <p:cNvSpPr>
            <a:spLocks noChangeArrowheads="1"/>
          </p:cNvSpPr>
          <p:nvPr/>
        </p:nvSpPr>
        <p:spPr bwMode="auto">
          <a:xfrm>
            <a:off x="1195629" y="3564381"/>
            <a:ext cx="29931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3"/>
            </a:pPr>
            <a:r>
              <a:rPr lang="zh-CN" altLang="en-US" sz="1600">
                <a:solidFill>
                  <a:srgbClr val="595959"/>
                </a:solidFill>
                <a:latin typeface="微软雅黑" panose="020B0503020204020204" pitchFamily="34" charset="-122"/>
                <a:ea typeface="微软雅黑" panose="020B0503020204020204" pitchFamily="34" charset="-122"/>
              </a:rPr>
              <a:t>你们可以提供免费样品吗？</a:t>
            </a:r>
          </a:p>
        </p:txBody>
      </p:sp>
      <p:sp>
        <p:nvSpPr>
          <p:cNvPr id="30" name="矩形 29"/>
          <p:cNvSpPr>
            <a:spLocks noChangeArrowheads="1"/>
          </p:cNvSpPr>
          <p:nvPr/>
        </p:nvSpPr>
        <p:spPr bwMode="auto">
          <a:xfrm>
            <a:off x="4720087" y="3605163"/>
            <a:ext cx="5700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3"/>
            </a:pPr>
            <a:r>
              <a:rPr lang="zh-CN" altLang="en-US" sz="1600" dirty="0">
                <a:solidFill>
                  <a:srgbClr val="595959"/>
                </a:solidFill>
                <a:latin typeface="微软雅黑" panose="020B0503020204020204" pitchFamily="34" charset="-122"/>
                <a:ea typeface="微软雅黑" panose="020B0503020204020204" pitchFamily="34" charset="-122"/>
              </a:rPr>
              <a:t>可以的。请问您是否确认价格？ </a:t>
            </a:r>
            <a:r>
              <a:rPr lang="zh-CN" altLang="en-US" sz="1600" b="1" dirty="0">
                <a:solidFill>
                  <a:srgbClr val="595959"/>
                </a:solidFill>
                <a:latin typeface="微软雅黑" panose="020B0503020204020204" pitchFamily="34" charset="-122"/>
                <a:ea typeface="微软雅黑" panose="020B0503020204020204" pitchFamily="34" charset="-122"/>
              </a:rPr>
              <a:t>考量价格接受能力。</a:t>
            </a:r>
          </a:p>
        </p:txBody>
      </p:sp>
      <p:sp>
        <p:nvSpPr>
          <p:cNvPr id="31" name="矩形 30"/>
          <p:cNvSpPr>
            <a:spLocks noChangeArrowheads="1"/>
          </p:cNvSpPr>
          <p:nvPr/>
        </p:nvSpPr>
        <p:spPr bwMode="auto">
          <a:xfrm>
            <a:off x="1195629" y="4153343"/>
            <a:ext cx="29931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4"/>
            </a:pPr>
            <a:r>
              <a:rPr lang="zh-CN" altLang="en-US" sz="1600">
                <a:solidFill>
                  <a:srgbClr val="595959"/>
                </a:solidFill>
                <a:latin typeface="微软雅黑" panose="020B0503020204020204" pitchFamily="34" charset="-122"/>
                <a:ea typeface="微软雅黑" panose="020B0503020204020204" pitchFamily="34" charset="-122"/>
              </a:rPr>
              <a:t>价格高了，能给点折扣吗？</a:t>
            </a:r>
          </a:p>
        </p:txBody>
      </p:sp>
      <p:sp>
        <p:nvSpPr>
          <p:cNvPr id="32" name="矩形 31"/>
          <p:cNvSpPr>
            <a:spLocks noChangeArrowheads="1"/>
          </p:cNvSpPr>
          <p:nvPr/>
        </p:nvSpPr>
        <p:spPr bwMode="auto">
          <a:xfrm>
            <a:off x="4720089" y="4100946"/>
            <a:ext cx="65084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4"/>
            </a:pPr>
            <a:r>
              <a:rPr lang="zh-CN" altLang="en-US" sz="1600" dirty="0">
                <a:solidFill>
                  <a:srgbClr val="595959"/>
                </a:solidFill>
                <a:latin typeface="微软雅黑" panose="020B0503020204020204" pitchFamily="34" charset="-122"/>
                <a:ea typeface="微软雅黑" panose="020B0503020204020204" pitchFamily="34" charset="-122"/>
              </a:rPr>
              <a:t>根据目前的数量，我们很难提供折扣。但如果您现在就订购，我来请示一下领导看看。其他方面如付款方式，交货期您是否可以接受？</a:t>
            </a:r>
          </a:p>
        </p:txBody>
      </p:sp>
      <p:sp>
        <p:nvSpPr>
          <p:cNvPr id="33" name="矩形 32"/>
          <p:cNvSpPr>
            <a:spLocks noChangeArrowheads="1"/>
          </p:cNvSpPr>
          <p:nvPr/>
        </p:nvSpPr>
        <p:spPr bwMode="auto">
          <a:xfrm>
            <a:off x="1195629" y="4751831"/>
            <a:ext cx="29931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5"/>
            </a:pPr>
            <a:r>
              <a:rPr lang="zh-CN" altLang="en-US" sz="1600" dirty="0">
                <a:solidFill>
                  <a:srgbClr val="595959"/>
                </a:solidFill>
                <a:latin typeface="微软雅黑" panose="020B0503020204020204" pitchFamily="34" charset="-122"/>
                <a:ea typeface="微软雅黑" panose="020B0503020204020204" pitchFamily="34" charset="-122"/>
              </a:rPr>
              <a:t>你们有价格低一些的典典瓷砖吗？我想作为参考。</a:t>
            </a:r>
          </a:p>
        </p:txBody>
      </p:sp>
      <p:sp>
        <p:nvSpPr>
          <p:cNvPr id="34" name="矩形 33"/>
          <p:cNvSpPr>
            <a:spLocks noChangeArrowheads="1"/>
          </p:cNvSpPr>
          <p:nvPr/>
        </p:nvSpPr>
        <p:spPr bwMode="auto">
          <a:xfrm>
            <a:off x="4720087" y="4713237"/>
            <a:ext cx="672680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Calibri" panose="020F0502020204030204" pitchFamily="34" charset="0"/>
              <a:buAutoNum type="circleNumDbPlain" startAt="5"/>
            </a:pPr>
            <a:r>
              <a:rPr lang="zh-CN" altLang="en-US" sz="1600" dirty="0">
                <a:solidFill>
                  <a:srgbClr val="595959"/>
                </a:solidFill>
                <a:latin typeface="微软雅黑" panose="020B0503020204020204" pitchFamily="34" charset="-122"/>
                <a:ea typeface="微软雅黑" panose="020B0503020204020204" pitchFamily="34" charset="-122"/>
              </a:rPr>
              <a:t>当然有的。如果价格您满意的话，您需要尽快考虑是否订购，因为我们低价格产品的库存不多了。这样吧，我报个价格给您，您如果确认价格</a:t>
            </a:r>
            <a:r>
              <a:rPr lang="en-US" altLang="zh-CN" sz="1600" dirty="0">
                <a:solidFill>
                  <a:srgbClr val="595959"/>
                </a:solidFill>
                <a:latin typeface="微软雅黑" panose="020B0503020204020204" pitchFamily="34" charset="-122"/>
                <a:ea typeface="微软雅黑" panose="020B0503020204020204" pitchFamily="34" charset="-122"/>
              </a:rPr>
              <a:t>OK</a:t>
            </a:r>
            <a:r>
              <a:rPr lang="zh-CN" altLang="en-US" sz="1600" dirty="0">
                <a:solidFill>
                  <a:srgbClr val="595959"/>
                </a:solidFill>
                <a:latin typeface="微软雅黑" panose="020B0503020204020204" pitchFamily="34" charset="-122"/>
                <a:ea typeface="微软雅黑" panose="020B0503020204020204" pitchFamily="34" charset="-122"/>
              </a:rPr>
              <a:t>，我把两种品质的样品寄给您比较一下，您看怎么样？” </a:t>
            </a:r>
          </a:p>
        </p:txBody>
      </p:sp>
      <p:sp>
        <p:nvSpPr>
          <p:cNvPr id="21" name="iṡľïḍé"/>
          <p:cNvSpPr/>
          <p:nvPr/>
        </p:nvSpPr>
        <p:spPr>
          <a:xfrm>
            <a:off x="319827" y="6279927"/>
            <a:ext cx="11511228" cy="631211"/>
          </a:xfrm>
          <a:prstGeom prst="rect">
            <a:avLst/>
          </a:prstGeom>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457200"/>
            <a:r>
              <a:rPr lang="zh-CN" altLang="en-US" dirty="0">
                <a:solidFill>
                  <a:schemeClr val="bg1"/>
                </a:solidFill>
                <a:latin typeface="微软雅黑" panose="020B0503020204020204" pitchFamily="34" charset="-122"/>
                <a:ea typeface="微软雅黑" panose="020B0503020204020204" pitchFamily="34" charset="-122"/>
              </a:rPr>
              <a:t>当你得到潜在客户的购买信号之后，最好能够想出一个回应的问题，获得更多的信息。适当提出问题很</a:t>
            </a:r>
            <a:r>
              <a:rPr lang="zh-CN" altLang="en-US" dirty="0" smtClean="0">
                <a:solidFill>
                  <a:schemeClr val="bg1"/>
                </a:solidFill>
                <a:latin typeface="微软雅黑" panose="020B0503020204020204" pitchFamily="34" charset="-122"/>
                <a:ea typeface="微软雅黑" panose="020B0503020204020204" pitchFamily="34" charset="-122"/>
              </a:rPr>
              <a:t>重要</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9122864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750"/>
                                        <p:tgtEl>
                                          <p:spTgt spid="35"/>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0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16" presetClass="entr" presetSubtype="26"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Horizontal)">
                                      <p:cBhvr>
                                        <p:cTn id="40" dur="500"/>
                                        <p:tgtEl>
                                          <p:spTgt spid="21"/>
                                        </p:tgtEl>
                                      </p:cBhvr>
                                    </p:animEffect>
                                  </p:childTnLst>
                                </p:cTn>
                              </p:par>
                            </p:childTnLst>
                          </p:cTn>
                        </p:par>
                        <p:par>
                          <p:cTn id="41" fill="hold">
                            <p:stCondLst>
                              <p:cond delay="4500"/>
                            </p:stCondLst>
                            <p:childTnLst>
                              <p:par>
                                <p:cTn id="42" presetID="21" presetClass="entr" presetSubtype="1"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heel(1)">
                                      <p:cBhvr>
                                        <p:cTn id="44" dur="2000"/>
                                        <p:tgtEl>
                                          <p:spTgt spid="10"/>
                                        </p:tgtEl>
                                      </p:cBhvr>
                                    </p:animEffect>
                                  </p:childTnLst>
                                </p:cTn>
                              </p:par>
                            </p:childTnLst>
                          </p:cTn>
                        </p:par>
                        <p:par>
                          <p:cTn id="45" fill="hold">
                            <p:stCondLst>
                              <p:cond delay="6500"/>
                            </p:stCondLst>
                            <p:childTnLst>
                              <p:par>
                                <p:cTn id="46" presetID="2" presetClass="entr" presetSubtype="4"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par>
                          <p:cTn id="54" fill="hold">
                            <p:stCondLst>
                              <p:cond delay="700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7500"/>
                            </p:stCondLst>
                            <p:childTnLst>
                              <p:par>
                                <p:cTn id="59" presetID="22" presetClass="entr" presetSubtype="8"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500"/>
                                        <p:tgtEl>
                                          <p:spTgt spid="26"/>
                                        </p:tgtEl>
                                      </p:cBhvr>
                                    </p:animEffect>
                                  </p:childTnLst>
                                </p:cTn>
                              </p:par>
                            </p:childTnLst>
                          </p:cTn>
                        </p:par>
                        <p:par>
                          <p:cTn id="62" fill="hold">
                            <p:stCondLst>
                              <p:cond delay="8000"/>
                            </p:stCondLst>
                            <p:childTnLst>
                              <p:par>
                                <p:cTn id="63" presetID="22" presetClass="entr" presetSubtype="8"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childTnLst>
                          </p:cTn>
                        </p:par>
                        <p:par>
                          <p:cTn id="66" fill="hold">
                            <p:stCondLst>
                              <p:cond delay="8500"/>
                            </p:stCondLst>
                            <p:childTnLst>
                              <p:par>
                                <p:cTn id="67" presetID="22" presetClass="entr" presetSubtype="8"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par>
                          <p:cTn id="70" fill="hold">
                            <p:stCondLst>
                              <p:cond delay="90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9500"/>
                            </p:stCondLst>
                            <p:childTnLst>
                              <p:par>
                                <p:cTn id="75" presetID="22" presetClass="entr" presetSubtype="8"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childTnLst>
                          </p:cTn>
                        </p:par>
                        <p:par>
                          <p:cTn id="78" fill="hold">
                            <p:stCondLst>
                              <p:cond delay="10000"/>
                            </p:stCondLst>
                            <p:childTnLst>
                              <p:par>
                                <p:cTn id="79" presetID="22" presetClass="entr" presetSubtype="8"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childTnLst>
                          </p:cTn>
                        </p:par>
                        <p:par>
                          <p:cTn id="82" fill="hold">
                            <p:stCondLst>
                              <p:cond delay="10500"/>
                            </p:stCondLst>
                            <p:childTnLst>
                              <p:par>
                                <p:cTn id="83" presetID="22" presetClass="entr" presetSubtype="8"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left)">
                                      <p:cBhvr>
                                        <p:cTn id="85" dur="500"/>
                                        <p:tgtEl>
                                          <p:spTgt spid="32"/>
                                        </p:tgtEl>
                                      </p:cBhvr>
                                    </p:animEffect>
                                  </p:childTnLst>
                                </p:cTn>
                              </p:par>
                            </p:childTnLst>
                          </p:cTn>
                        </p:par>
                        <p:par>
                          <p:cTn id="86" fill="hold">
                            <p:stCondLst>
                              <p:cond delay="11000"/>
                            </p:stCondLst>
                            <p:childTnLst>
                              <p:par>
                                <p:cTn id="87" presetID="22" presetClass="entr" presetSubtype="8"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left)">
                                      <p:cBhvr>
                                        <p:cTn id="89" dur="500"/>
                                        <p:tgtEl>
                                          <p:spTgt spid="33"/>
                                        </p:tgtEl>
                                      </p:cBhvr>
                                    </p:animEffect>
                                  </p:childTnLst>
                                </p:cTn>
                              </p:par>
                            </p:childTnLst>
                          </p:cTn>
                        </p:par>
                        <p:par>
                          <p:cTn id="90" fill="hold">
                            <p:stCondLst>
                              <p:cond delay="11500"/>
                            </p:stCondLst>
                            <p:childTnLst>
                              <p:par>
                                <p:cTn id="91" presetID="22" presetClass="entr" presetSubtype="8"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12000"/>
                            </p:stCondLst>
                            <p:childTnLst>
                              <p:par>
                                <p:cTn id="95" presetID="22" presetClass="entr" presetSubtype="1"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up)">
                                      <p:cBhvr>
                                        <p:cTn id="97" dur="500"/>
                                        <p:tgtEl>
                                          <p:spTgt spid="20"/>
                                        </p:tgtEl>
                                      </p:cBhvr>
                                    </p:animEffect>
                                  </p:childTnLst>
                                </p:cTn>
                              </p:par>
                            </p:childTnLst>
                          </p:cTn>
                        </p:par>
                        <p:par>
                          <p:cTn id="98" fill="hold">
                            <p:stCondLst>
                              <p:cond delay="12500"/>
                            </p:stCondLst>
                            <p:childTnLst>
                              <p:par>
                                <p:cTn id="99" presetID="22" presetClass="entr" presetSubtype="8" fill="hold" grpId="0" nodeType="afterEffect">
                                  <p:stCondLst>
                                    <p:cond delay="0"/>
                                  </p:stCondLst>
                                  <p:childTnLst>
                                    <p:set>
                                      <p:cBhvr>
                                        <p:cTn id="100" dur="1" fill="hold">
                                          <p:stCondLst>
                                            <p:cond delay="0"/>
                                          </p:stCondLst>
                                        </p:cTn>
                                        <p:tgtEl>
                                          <p:spTgt spid="36"/>
                                        </p:tgtEl>
                                        <p:attrNameLst>
                                          <p:attrName>style.visibility</p:attrName>
                                        </p:attrNameLst>
                                      </p:cBhvr>
                                      <p:to>
                                        <p:strVal val="visible"/>
                                      </p:to>
                                    </p:set>
                                    <p:animEffect transition="in" filter="wipe(left)">
                                      <p:cBhvr>
                                        <p:cTn id="101"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11" grpId="0"/>
      <p:bldP spid="10" grpId="0" animBg="1"/>
      <p:bldP spid="25" grpId="0"/>
      <p:bldP spid="26" grpId="0"/>
      <p:bldP spid="27" grpId="0"/>
      <p:bldP spid="28" grpId="0"/>
      <p:bldP spid="29" grpId="0"/>
      <p:bldP spid="30" grpId="0"/>
      <p:bldP spid="31" grpId="0"/>
      <p:bldP spid="32" grpId="0"/>
      <p:bldP spid="33" grpId="0"/>
      <p:bldP spid="34"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12654" b="17171"/>
          <a:stretch/>
        </p:blipFill>
        <p:spPr>
          <a:xfrm>
            <a:off x="0" y="3513221"/>
            <a:ext cx="12192000" cy="2566737"/>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sp>
        <p:nvSpPr>
          <p:cNvPr id="2" name="椭圆 1"/>
          <p:cNvSpPr/>
          <p:nvPr/>
        </p:nvSpPr>
        <p:spPr>
          <a:xfrm>
            <a:off x="2831027" y="-3180654"/>
            <a:ext cx="5969805" cy="5969805"/>
          </a:xfrm>
          <a:prstGeom prst="ellipse">
            <a:avLst/>
          </a:prstGeom>
          <a:solidFill>
            <a:srgbClr val="36B8B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840905" y="446154"/>
            <a:ext cx="6277183" cy="1323439"/>
          </a:xfrm>
          <a:prstGeom prst="rect">
            <a:avLst/>
          </a:prstGeom>
          <a:noFill/>
        </p:spPr>
        <p:txBody>
          <a:bodyPr wrap="square" lIns="91440" tIns="45720" rIns="91440" bIns="45720">
            <a:spAutoFit/>
          </a:bodyPr>
          <a:lstStyle/>
          <a:p>
            <a:pPr algn="ctr"/>
            <a:r>
              <a:rPr lang="en-US" altLang="zh-CN"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Part </a:t>
            </a:r>
            <a:r>
              <a:rPr lang="en-US" altLang="zh-CN" sz="8000" b="1"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02</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sp>
        <p:nvSpPr>
          <p:cNvPr id="11" name="文本框 10"/>
          <p:cNvSpPr txBox="1"/>
          <p:nvPr/>
        </p:nvSpPr>
        <p:spPr>
          <a:xfrm>
            <a:off x="3348006" y="3054294"/>
            <a:ext cx="4993889" cy="646331"/>
          </a:xfrm>
          <a:prstGeom prst="rect">
            <a:avLst/>
          </a:prstGeom>
          <a:noFill/>
        </p:spPr>
        <p:txBody>
          <a:bodyPr wrap="square" rtlCol="0">
            <a:spAutoFit/>
          </a:bodyPr>
          <a:lstStyle/>
          <a:p>
            <a:pPr algn="ctr"/>
            <a:r>
              <a:rPr lang="zh-CN" altLang="en-US" sz="3600" dirty="0">
                <a:latin typeface="汉仪星球体W" panose="00020600040101010101" pitchFamily="18" charset="-122"/>
                <a:ea typeface="汉仪星球体W" panose="00020600040101010101" pitchFamily="18" charset="-122"/>
              </a:rPr>
              <a:t>了解需求 收集信息</a:t>
            </a:r>
            <a:endParaRPr lang="zh-CN" altLang="en-US" sz="3600" dirty="0" smtClean="0">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9161352" y="6215719"/>
            <a:ext cx="542761" cy="530848"/>
          </a:xfrm>
          <a:prstGeom prst="rect">
            <a:avLst/>
          </a:pr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l="39635" t="8283" r="40328" b="75109"/>
          <a:stretch/>
        </p:blipFill>
        <p:spPr>
          <a:xfrm>
            <a:off x="10328466" y="6215719"/>
            <a:ext cx="568232" cy="530848"/>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10898590" y="6215719"/>
            <a:ext cx="538325" cy="530848"/>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1438807" y="6215719"/>
            <a:ext cx="530582" cy="530848"/>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9706005" y="6215719"/>
            <a:ext cx="620569" cy="530848"/>
          </a:xfrm>
          <a:prstGeom prst="rect">
            <a:avLst/>
          </a:prstGeom>
        </p:spPr>
      </p:pic>
      <p:pic>
        <p:nvPicPr>
          <p:cNvPr id="53" name="图片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8774" y="951123"/>
            <a:ext cx="2335501" cy="2413048"/>
          </a:xfrm>
          <a:prstGeom prst="rect">
            <a:avLst/>
          </a:prstGeom>
        </p:spPr>
      </p:pic>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0416" y="727290"/>
            <a:ext cx="2086499" cy="2336166"/>
          </a:xfrm>
          <a:prstGeom prst="rect">
            <a:avLst/>
          </a:prstGeom>
        </p:spPr>
      </p:pic>
    </p:spTree>
    <p:extLst>
      <p:ext uri="{BB962C8B-B14F-4D97-AF65-F5344CB8AC3E}">
        <p14:creationId xmlns:p14="http://schemas.microsoft.com/office/powerpoint/2010/main" val="17878962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9"/>
                                        </p:tgtEl>
                                        <p:attrNameLst>
                                          <p:attrName>style.visibility</p:attrName>
                                        </p:attrNameLst>
                                      </p:cBhvr>
                                      <p:to>
                                        <p:strVal val="visible"/>
                                      </p:to>
                                    </p:set>
                                    <p:set>
                                      <p:cBhvr>
                                        <p:cTn id="19" dur="455" fill="hold">
                                          <p:stCondLst>
                                            <p:cond delay="0"/>
                                          </p:stCondLst>
                                        </p:cTn>
                                        <p:tgtEl>
                                          <p:spTgt spid="9"/>
                                        </p:tgtEl>
                                        <p:attrNameLst>
                                          <p:attrName>style.rotation</p:attrName>
                                        </p:attrNameLst>
                                      </p:cBhvr>
                                      <p:to>
                                        <p:strVal val="-45.0"/>
                                      </p:to>
                                    </p:set>
                                    <p:anim calcmode="lin" valueType="num">
                                      <p:cBhvr>
                                        <p:cTn id="20"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5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1"/>
                                        </p:tgtEl>
                                        <p:attrNameLst>
                                          <p:attrName>ppt_y</p:attrName>
                                        </p:attrNameLst>
                                      </p:cBhvr>
                                      <p:tavLst>
                                        <p:tav tm="0">
                                          <p:val>
                                            <p:strVal val="#ppt_y"/>
                                          </p:val>
                                        </p:tav>
                                        <p:tav tm="100000">
                                          <p:val>
                                            <p:strVal val="#ppt_y"/>
                                          </p:val>
                                        </p:tav>
                                      </p:tavLst>
                                    </p:anim>
                                    <p:anim calcmode="lin" valueType="num">
                                      <p:cBhvr>
                                        <p:cTn id="29"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1"/>
                                        </p:tgtEl>
                                      </p:cBhvr>
                                    </p:animEffect>
                                  </p:childTnLst>
                                </p:cTn>
                              </p:par>
                            </p:childTnLst>
                          </p:cTn>
                        </p:par>
                        <p:par>
                          <p:cTn id="32" fill="hold">
                            <p:stCondLst>
                              <p:cond delay="6775"/>
                            </p:stCondLst>
                            <p:childTnLst>
                              <p:par>
                                <p:cTn id="33" presetID="2" presetClass="entr" presetSubtype="9"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0-#ppt_w/2"/>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9"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0-#ppt_w/2"/>
                                          </p:val>
                                        </p:tav>
                                        <p:tav tm="100000">
                                          <p:val>
                                            <p:strVal val="#ppt_x"/>
                                          </p:val>
                                        </p:tav>
                                      </p:tavLst>
                                    </p:anim>
                                    <p:anim calcmode="lin" valueType="num">
                                      <p:cBhvr additive="base">
                                        <p:cTn id="48" dur="1000" fill="hold"/>
                                        <p:tgtEl>
                                          <p:spTgt spid="16"/>
                                        </p:tgtEl>
                                        <p:attrNameLst>
                                          <p:attrName>ppt_y</p:attrName>
                                        </p:attrNameLst>
                                      </p:cBhvr>
                                      <p:tavLst>
                                        <p:tav tm="0">
                                          <p:val>
                                            <p:strVal val="0-#ppt_h/2"/>
                                          </p:val>
                                        </p:tav>
                                        <p:tav tm="100000">
                                          <p:val>
                                            <p:strVal val="#ppt_y"/>
                                          </p:val>
                                        </p:tav>
                                      </p:tavLst>
                                    </p:anim>
                                  </p:childTnLst>
                                </p:cTn>
                              </p:par>
                              <p:par>
                                <p:cTn id="49" presetID="2" presetClass="entr" presetSubtype="9"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0-#ppt_w/2"/>
                                          </p:val>
                                        </p:tav>
                                        <p:tav tm="100000">
                                          <p:val>
                                            <p:strVal val="#ppt_x"/>
                                          </p:val>
                                        </p:tav>
                                      </p:tavLst>
                                    </p:anim>
                                    <p:anim calcmode="lin" valueType="num">
                                      <p:cBhvr additive="base">
                                        <p:cTn id="52" dur="1000" fill="hold"/>
                                        <p:tgtEl>
                                          <p:spTgt spid="17"/>
                                        </p:tgtEl>
                                        <p:attrNameLst>
                                          <p:attrName>ppt_y</p:attrName>
                                        </p:attrNameLst>
                                      </p:cBhvr>
                                      <p:tavLst>
                                        <p:tav tm="0">
                                          <p:val>
                                            <p:strVal val="0-#ppt_h/2"/>
                                          </p:val>
                                        </p:tav>
                                        <p:tav tm="100000">
                                          <p:val>
                                            <p:strVal val="#ppt_y"/>
                                          </p:val>
                                        </p:tav>
                                      </p:tavLst>
                                    </p:anim>
                                  </p:childTnLst>
                                </p:cTn>
                              </p:par>
                            </p:childTnLst>
                          </p:cTn>
                        </p:par>
                        <p:par>
                          <p:cTn id="53" fill="hold">
                            <p:stCondLst>
                              <p:cond delay="7775"/>
                            </p:stCondLst>
                            <p:childTnLst>
                              <p:par>
                                <p:cTn id="54" presetID="22" presetClass="entr" presetSubtype="4"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down)">
                                      <p:cBhvr>
                                        <p:cTn id="56" dur="500"/>
                                        <p:tgtEl>
                                          <p:spTgt spid="3"/>
                                        </p:tgtEl>
                                      </p:cBhvr>
                                    </p:animEffect>
                                  </p:childTnLst>
                                </p:cTn>
                              </p:par>
                            </p:childTnLst>
                          </p:cTn>
                        </p:par>
                        <p:par>
                          <p:cTn id="57" fill="hold">
                            <p:stCondLst>
                              <p:cond delay="8275"/>
                            </p:stCondLst>
                            <p:childTnLst>
                              <p:par>
                                <p:cTn id="58" presetID="53" presetClass="entr" presetSubtype="16"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p:cTn id="60" dur="750" fill="hold"/>
                                        <p:tgtEl>
                                          <p:spTgt spid="54"/>
                                        </p:tgtEl>
                                        <p:attrNameLst>
                                          <p:attrName>ppt_w</p:attrName>
                                        </p:attrNameLst>
                                      </p:cBhvr>
                                      <p:tavLst>
                                        <p:tav tm="0">
                                          <p:val>
                                            <p:fltVal val="0"/>
                                          </p:val>
                                        </p:tav>
                                        <p:tav tm="100000">
                                          <p:val>
                                            <p:strVal val="#ppt_w"/>
                                          </p:val>
                                        </p:tav>
                                      </p:tavLst>
                                    </p:anim>
                                    <p:anim calcmode="lin" valueType="num">
                                      <p:cBhvr>
                                        <p:cTn id="61" dur="750" fill="hold"/>
                                        <p:tgtEl>
                                          <p:spTgt spid="54"/>
                                        </p:tgtEl>
                                        <p:attrNameLst>
                                          <p:attrName>ppt_h</p:attrName>
                                        </p:attrNameLst>
                                      </p:cBhvr>
                                      <p:tavLst>
                                        <p:tav tm="0">
                                          <p:val>
                                            <p:fltVal val="0"/>
                                          </p:val>
                                        </p:tav>
                                        <p:tav tm="100000">
                                          <p:val>
                                            <p:strVal val="#ppt_h"/>
                                          </p:val>
                                        </p:tav>
                                      </p:tavLst>
                                    </p:anim>
                                    <p:animEffect transition="in" filter="fade">
                                      <p:cBhvr>
                                        <p:cTn id="62" dur="750"/>
                                        <p:tgtEl>
                                          <p:spTgt spid="54"/>
                                        </p:tgtEl>
                                      </p:cBhvr>
                                    </p:animEffect>
                                  </p:childTnLst>
                                </p:cTn>
                              </p:par>
                            </p:childTnLst>
                          </p:cTn>
                        </p:par>
                        <p:par>
                          <p:cTn id="63" fill="hold">
                            <p:stCondLst>
                              <p:cond delay="9025"/>
                            </p:stCondLst>
                            <p:childTnLst>
                              <p:par>
                                <p:cTn id="64" presetID="22" presetClass="entr" presetSubtype="8"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8635022"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了解顾客需求信息，收集和反馈市场及竞争对手信息</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aphicFrame>
        <p:nvGraphicFramePr>
          <p:cNvPr id="10" name="图表 9"/>
          <p:cNvGraphicFramePr/>
          <p:nvPr>
            <p:extLst>
              <p:ext uri="{D42A27DB-BD31-4B8C-83A1-F6EECF244321}">
                <p14:modId xmlns:p14="http://schemas.microsoft.com/office/powerpoint/2010/main" val="648378023"/>
              </p:ext>
            </p:extLst>
          </p:nvPr>
        </p:nvGraphicFramePr>
        <p:xfrm>
          <a:off x="540191" y="1820905"/>
          <a:ext cx="6318143" cy="4212097"/>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76"/>
          <p:cNvSpPr txBox="1"/>
          <p:nvPr/>
        </p:nvSpPr>
        <p:spPr>
          <a:xfrm>
            <a:off x="6858334" y="1464509"/>
            <a:ext cx="2660333" cy="400110"/>
          </a:xfrm>
          <a:prstGeom prst="rect">
            <a:avLst/>
          </a:prstGeom>
          <a:noFill/>
          <a:effectLst/>
        </p:spPr>
        <p:txBody>
          <a:bodyPr wrap="square" rtlCol="0">
            <a:spAutoFit/>
          </a:bodyPr>
          <a:lstStyle/>
          <a:p>
            <a:pPr lvl="0">
              <a:defRPr/>
            </a:pPr>
            <a:r>
              <a:rPr lang="zh-CN" altLang="en-US" sz="2000" b="1" dirty="0">
                <a:solidFill>
                  <a:srgbClr val="262626"/>
                </a:solidFill>
                <a:latin typeface="微软雅黑" panose="020B0503020204020204" pitchFamily="34" charset="-122"/>
                <a:ea typeface="微软雅黑" panose="020B0503020204020204" pitchFamily="34" charset="-122"/>
              </a:rPr>
              <a:t>收集信息充分道歉</a:t>
            </a:r>
          </a:p>
        </p:txBody>
      </p:sp>
      <p:sp>
        <p:nvSpPr>
          <p:cNvPr id="18" name="文本框 17"/>
          <p:cNvSpPr txBox="1"/>
          <p:nvPr/>
        </p:nvSpPr>
        <p:spPr>
          <a:xfrm>
            <a:off x="6858652" y="1833444"/>
            <a:ext cx="4822654" cy="1569660"/>
          </a:xfrm>
          <a:prstGeom prst="rect">
            <a:avLst/>
          </a:prstGeom>
          <a:noFill/>
          <a:effectLst/>
        </p:spPr>
        <p:txBody>
          <a:bodyPr wrap="square" rtlCol="0">
            <a:spAutoFit/>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真正的销售从异议开始。在实际的销售过程中，销售员经常会遇到各种异议。许多销售员会认为应对异议是一件困难的事情。其实，异议不仅仅是销售工作中的一个障碍，同时也是一个积极的因素。</a:t>
            </a:r>
          </a:p>
        </p:txBody>
      </p:sp>
      <p:sp>
        <p:nvSpPr>
          <p:cNvPr id="19" name="TextBox 76"/>
          <p:cNvSpPr txBox="1"/>
          <p:nvPr/>
        </p:nvSpPr>
        <p:spPr>
          <a:xfrm>
            <a:off x="6858334" y="3897843"/>
            <a:ext cx="2469832" cy="400110"/>
          </a:xfrm>
          <a:prstGeom prst="rect">
            <a:avLst/>
          </a:prstGeom>
          <a:noFill/>
          <a:effectLst/>
        </p:spPr>
        <p:txBody>
          <a:bodyPr wrap="square" rtlCol="0">
            <a:spAutoFit/>
          </a:bodyPr>
          <a:lstStyle/>
          <a:p>
            <a:pPr lvl="0">
              <a:defRPr/>
            </a:pPr>
            <a:r>
              <a:rPr lang="zh-CN" altLang="en-US" sz="2000" b="1" dirty="0">
                <a:solidFill>
                  <a:srgbClr val="262626"/>
                </a:solidFill>
                <a:latin typeface="微软雅黑" panose="020B0503020204020204" pitchFamily="34" charset="-122"/>
                <a:ea typeface="微软雅黑" panose="020B0503020204020204" pitchFamily="34" charset="-122"/>
              </a:rPr>
              <a:t>收集信息充分道歉</a:t>
            </a:r>
          </a:p>
        </p:txBody>
      </p:sp>
      <p:sp>
        <p:nvSpPr>
          <p:cNvPr id="20" name="文本框 19"/>
          <p:cNvSpPr txBox="1"/>
          <p:nvPr/>
        </p:nvSpPr>
        <p:spPr>
          <a:xfrm>
            <a:off x="6858651" y="4266778"/>
            <a:ext cx="4822654" cy="1569660"/>
          </a:xfrm>
          <a:prstGeom prst="rect">
            <a:avLst/>
          </a:prstGeom>
          <a:noFill/>
          <a:effectLst/>
        </p:spPr>
        <p:txBody>
          <a:bodyPr wrap="square" rtlCol="0">
            <a:spAutoFit/>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作为一个专业的销售员，一定要有这样一个心态：异议是销售的真正开始。如果客户连异议都没有就购买了产品，那销售员的价值还怎么体现？针对异议向顾客道歉，拿出诚意，表明态度。</a:t>
            </a:r>
          </a:p>
        </p:txBody>
      </p:sp>
    </p:spTree>
    <p:extLst>
      <p:ext uri="{BB962C8B-B14F-4D97-AF65-F5344CB8AC3E}">
        <p14:creationId xmlns:p14="http://schemas.microsoft.com/office/powerpoint/2010/main" val="19758606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750"/>
                                        <p:tgtEl>
                                          <p:spTgt spid="2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1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150"/>
                            </p:stCondLst>
                            <p:childTnLst>
                              <p:par>
                                <p:cTn id="38" presetID="53" presetClass="entr" presetSubtype="16" fill="hold" grpId="2"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arn(inVertical)">
                                      <p:cBhvr>
                                        <p:cTn id="45" dur="500"/>
                                        <p:tgtEl>
                                          <p:spTgt spid="12"/>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inVertical)">
                                      <p:cBhvr>
                                        <p:cTn id="48" dur="500"/>
                                        <p:tgtEl>
                                          <p:spTgt spid="18"/>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arn(inVertical)">
                                      <p:cBhvr>
                                        <p:cTn id="51" dur="500"/>
                                        <p:tgtEl>
                                          <p:spTgt spid="19"/>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arn(inVertical)">
                                      <p:cBhvr>
                                        <p:cTn id="54" dur="500"/>
                                        <p:tgtEl>
                                          <p:spTgt spid="20"/>
                                        </p:tgtEl>
                                      </p:cBhvr>
                                    </p:animEffect>
                                  </p:childTnLst>
                                </p:cTn>
                              </p:par>
                            </p:childTnLst>
                          </p:cTn>
                        </p:par>
                        <p:par>
                          <p:cTn id="55" fill="hold">
                            <p:stCondLst>
                              <p:cond delay="4650"/>
                            </p:stCondLst>
                            <p:childTnLst>
                              <p:par>
                                <p:cTn id="56" presetID="2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1" grpId="0"/>
      <p:bldGraphic spid="10" grpId="0">
        <p:bldAsOne/>
      </p:bldGraphic>
      <p:bldGraphic spid="10" grpId="1">
        <p:bldAsOne/>
      </p:bldGraphic>
      <p:bldGraphic spid="10" grpId="2">
        <p:bldAsOne/>
      </p:bldGraphic>
      <p:bldP spid="12" grpId="0" bldLvl="0" animBg="1"/>
      <p:bldP spid="18" grpId="0" bldLvl="0" animBg="1"/>
      <p:bldP spid="19" grpId="0" bldLvl="0" animBg="1"/>
      <p:bldP spid="2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8635022"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了解顾客需求信息，收集和反馈市场及竞争对手信息</a:t>
            </a:r>
          </a:p>
        </p:txBody>
      </p:sp>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sp>
        <p:nvSpPr>
          <p:cNvPr id="12" name="ï$1îḓe"/>
          <p:cNvSpPr/>
          <p:nvPr/>
        </p:nvSpPr>
        <p:spPr>
          <a:xfrm>
            <a:off x="7941594" y="1047750"/>
            <a:ext cx="3578894" cy="5019675"/>
          </a:xfrm>
          <a:prstGeom prst="rect">
            <a:avLst/>
          </a:prstGeom>
          <a:solidFill>
            <a:srgbClr val="36B8BD"/>
          </a:solidFill>
          <a:ln>
            <a:noFill/>
          </a:ln>
          <a:effectLst>
            <a:outerShdw blurRad="127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p>
        </p:txBody>
      </p:sp>
      <p:sp>
        <p:nvSpPr>
          <p:cNvPr id="18" name="îš1íḑe"/>
          <p:cNvSpPr/>
          <p:nvPr/>
        </p:nvSpPr>
        <p:spPr>
          <a:xfrm>
            <a:off x="4305760" y="1047750"/>
            <a:ext cx="3578894" cy="5019675"/>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outerShdw blurRad="12700" dist="38100" dir="5400000" algn="ctr" rotWithShape="0">
              <a:srgbClr val="000000">
                <a:alpha val="40000"/>
              </a:s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ïṩḷïdè"/>
          <p:cNvSpPr/>
          <p:nvPr/>
        </p:nvSpPr>
        <p:spPr>
          <a:xfrm>
            <a:off x="669925" y="1047750"/>
            <a:ext cx="3578894" cy="5019675"/>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outerShdw blurRad="12700" dist="38100" dir="5400000" algn="ctr" rotWithShape="0">
              <a:srgbClr val="000000">
                <a:alpha val="40000"/>
              </a:srgb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iṥlïďê"/>
          <p:cNvSpPr/>
          <p:nvPr/>
        </p:nvSpPr>
        <p:spPr bwMode="auto">
          <a:xfrm flipH="1">
            <a:off x="7996698" y="3094933"/>
            <a:ext cx="3507456" cy="2984896"/>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accent1">
              <a:alpha val="17000"/>
            </a:schemeClr>
          </a:solidFill>
          <a:ln>
            <a:noFill/>
          </a:ln>
        </p:spPr>
        <p:txBody>
          <a:bodyPr wrap="square" lIns="91440" tIns="45720" rIns="91440" bIns="45720" anchor="ctr">
            <a:normAutofit/>
          </a:bodyPr>
          <a:lstStyle/>
          <a:p>
            <a:pPr algn="ctr"/>
            <a:endParaRPr/>
          </a:p>
        </p:txBody>
      </p:sp>
      <p:sp>
        <p:nvSpPr>
          <p:cNvPr id="21" name="isḷídê"/>
          <p:cNvSpPr/>
          <p:nvPr/>
        </p:nvSpPr>
        <p:spPr>
          <a:xfrm>
            <a:off x="8112699" y="3976199"/>
            <a:ext cx="3236685" cy="2132143"/>
          </a:xfrm>
          <a:prstGeom prst="rect">
            <a:avLst/>
          </a:prstGeom>
        </p:spPr>
        <p:txBody>
          <a:bodyPr wrap="square" lIns="91440" tIns="45720" rIns="91440" bIns="45720">
            <a:noAutofit/>
          </a:bodyPr>
          <a:lstStyle/>
          <a:p>
            <a:pPr algn="ctr">
              <a:lnSpc>
                <a:spcPct val="120000"/>
              </a:lnSpc>
            </a:pPr>
            <a:r>
              <a:rPr lang="zh-CN" altLang="en-US" sz="1600" dirty="0">
                <a:latin typeface="微软雅黑" panose="020B0503020204020204" pitchFamily="34" charset="-122"/>
                <a:ea typeface="微软雅黑" panose="020B0503020204020204" pitchFamily="34" charset="-122"/>
              </a:rPr>
              <a:t>从异议征求客户意见，实际上任何产品都有不足之处，都不可能完美，客户肯定会对它有一定的异议，异议提醒销售员在销售的过程中，可能没有完全了解某些需求，或者某些表达没有被客户理解。</a:t>
            </a:r>
          </a:p>
        </p:txBody>
      </p:sp>
      <p:sp>
        <p:nvSpPr>
          <p:cNvPr id="22" name="îşľide"/>
          <p:cNvSpPr txBox="1"/>
          <p:nvPr/>
        </p:nvSpPr>
        <p:spPr>
          <a:xfrm>
            <a:off x="8363410" y="3292106"/>
            <a:ext cx="2662124" cy="400556"/>
          </a:xfrm>
          <a:prstGeom prst="rect">
            <a:avLst/>
          </a:prstGeom>
          <a:noFill/>
        </p:spPr>
        <p:txBody>
          <a:bodyPr wrap="square" lIns="91440" tIns="45720" rIns="91440" bIns="45720">
            <a:noAutofit/>
          </a:bodyPr>
          <a:lstStyle/>
          <a:p>
            <a:pPr algn="ctr"/>
            <a:r>
              <a:rPr lang="zh-CN" altLang="en-US" sz="2000" b="1" dirty="0">
                <a:latin typeface="微软雅黑" panose="020B0503020204020204" pitchFamily="34" charset="-122"/>
                <a:ea typeface="微软雅黑" panose="020B0503020204020204" pitchFamily="34" charset="-122"/>
              </a:rPr>
              <a:t>再次征求客户意见</a:t>
            </a:r>
          </a:p>
        </p:txBody>
      </p:sp>
      <p:cxnSp>
        <p:nvCxnSpPr>
          <p:cNvPr id="23" name="直接连接符 22"/>
          <p:cNvCxnSpPr/>
          <p:nvPr/>
        </p:nvCxnSpPr>
        <p:spPr>
          <a:xfrm>
            <a:off x="8561041" y="3761876"/>
            <a:ext cx="23400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4" name="ïṡḻíďè">
            <a:extLst>
              <a:ext uri="{FF2B5EF4-FFF2-40B4-BE49-F238E27FC236}">
                <a16:creationId xmlns="" xmlns:a16="http://schemas.microsoft.com/office/drawing/2014/main" id="{C3917B8C-D500-42F1-B3BA-055A0E0E5622}"/>
              </a:ext>
            </a:extLst>
          </p:cNvPr>
          <p:cNvGrpSpPr/>
          <p:nvPr/>
        </p:nvGrpSpPr>
        <p:grpSpPr>
          <a:xfrm>
            <a:off x="8910451" y="1486207"/>
            <a:ext cx="1568042" cy="1568042"/>
            <a:chOff x="9250244" y="1629880"/>
            <a:chExt cx="1568042" cy="1568042"/>
          </a:xfrm>
        </p:grpSpPr>
        <p:sp>
          <p:nvSpPr>
            <p:cNvPr id="25" name="íšḻïḓè"/>
            <p:cNvSpPr/>
            <p:nvPr/>
          </p:nvSpPr>
          <p:spPr>
            <a:xfrm>
              <a:off x="9250244" y="1629880"/>
              <a:ext cx="1568042" cy="1568042"/>
            </a:xfrm>
            <a:prstGeom prst="ellipse">
              <a:avLst/>
            </a:prstGeom>
            <a:noFill/>
            <a:ln w="38100">
              <a:solidFill>
                <a:srgbClr val="144C8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ïsḻiḋe"/>
            <p:cNvGrpSpPr/>
            <p:nvPr/>
          </p:nvGrpSpPr>
          <p:grpSpPr>
            <a:xfrm>
              <a:off x="9700447" y="2081159"/>
              <a:ext cx="667637" cy="665484"/>
              <a:chOff x="8758238" y="276225"/>
              <a:chExt cx="492125" cy="490538"/>
            </a:xfrm>
            <a:solidFill>
              <a:schemeClr val="accent1"/>
            </a:solidFill>
          </p:grpSpPr>
          <p:sp>
            <p:nvSpPr>
              <p:cNvPr id="27" name="isḷîḓè"/>
              <p:cNvSpPr/>
              <p:nvPr/>
            </p:nvSpPr>
            <p:spPr bwMode="auto">
              <a:xfrm>
                <a:off x="8758238" y="276225"/>
                <a:ext cx="492125"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solidFill>
                <a:srgbClr val="144C85"/>
              </a:solidFill>
              <a:ln w="9525">
                <a:solidFill>
                  <a:srgbClr val="144C85"/>
                </a:solidFill>
                <a:round/>
                <a:headEnd/>
                <a:tailEnd/>
              </a:ln>
              <a:extLst/>
            </p:spPr>
            <p:txBody>
              <a:bodyPr anchor="ctr"/>
              <a:lstStyle/>
              <a:p>
                <a:pPr algn="ctr"/>
                <a:endParaRPr/>
              </a:p>
            </p:txBody>
          </p:sp>
          <p:sp>
            <p:nvSpPr>
              <p:cNvPr id="28" name="iṥlïdê"/>
              <p:cNvSpPr/>
              <p:nvPr/>
            </p:nvSpPr>
            <p:spPr bwMode="auto">
              <a:xfrm>
                <a:off x="9050338" y="460375"/>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isliḑé"/>
              <p:cNvSpPr/>
              <p:nvPr/>
            </p:nvSpPr>
            <p:spPr bwMode="auto">
              <a:xfrm>
                <a:off x="9050338" y="414338"/>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íśḷíḑé"/>
              <p:cNvSpPr/>
              <p:nvPr/>
            </p:nvSpPr>
            <p:spPr bwMode="auto">
              <a:xfrm>
                <a:off x="9050338" y="368300"/>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ïšľïḍe"/>
              <p:cNvSpPr/>
              <p:nvPr/>
            </p:nvSpPr>
            <p:spPr bwMode="auto">
              <a:xfrm>
                <a:off x="8880476"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íṡḷïḓê"/>
              <p:cNvSpPr/>
              <p:nvPr/>
            </p:nvSpPr>
            <p:spPr bwMode="auto">
              <a:xfrm>
                <a:off x="8880476"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iṡľíḋé"/>
              <p:cNvSpPr/>
              <p:nvPr/>
            </p:nvSpPr>
            <p:spPr bwMode="auto">
              <a:xfrm>
                <a:off x="8880476"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îšḻíďê"/>
              <p:cNvSpPr/>
              <p:nvPr/>
            </p:nvSpPr>
            <p:spPr bwMode="auto">
              <a:xfrm>
                <a:off x="9050338"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ïslíḍè"/>
              <p:cNvSpPr/>
              <p:nvPr/>
            </p:nvSpPr>
            <p:spPr bwMode="auto">
              <a:xfrm>
                <a:off x="9050338"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îŝļiďê"/>
              <p:cNvSpPr/>
              <p:nvPr/>
            </p:nvSpPr>
            <p:spPr bwMode="auto">
              <a:xfrm>
                <a:off x="9050338"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ï$1iḍé"/>
              <p:cNvSpPr/>
              <p:nvPr/>
            </p:nvSpPr>
            <p:spPr bwMode="auto">
              <a:xfrm>
                <a:off x="8880476" y="506413"/>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ľíde"/>
              <p:cNvSpPr/>
              <p:nvPr/>
            </p:nvSpPr>
            <p:spPr bwMode="auto">
              <a:xfrm>
                <a:off x="8880476" y="552450"/>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işḻíḓé"/>
              <p:cNvSpPr/>
              <p:nvPr/>
            </p:nvSpPr>
            <p:spPr bwMode="auto">
              <a:xfrm>
                <a:off x="8880476" y="338138"/>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solidFill>
                <a:srgbClr val="144C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sp>
        <p:nvSpPr>
          <p:cNvPr id="40" name="ïŝ1îḑê">
            <a:extLst>
              <a:ext uri="{FF2B5EF4-FFF2-40B4-BE49-F238E27FC236}">
                <a16:creationId xmlns="" xmlns:a16="http://schemas.microsoft.com/office/drawing/2014/main" id="{9E5B6FDA-F949-431F-B656-C29963CD8D47}"/>
              </a:ext>
            </a:extLst>
          </p:cNvPr>
          <p:cNvSpPr txBox="1"/>
          <p:nvPr/>
        </p:nvSpPr>
        <p:spPr>
          <a:xfrm>
            <a:off x="1927104" y="6287150"/>
            <a:ext cx="8587958" cy="507831"/>
          </a:xfrm>
          <a:prstGeom prst="rect">
            <a:avLst/>
          </a:prstGeom>
          <a:noFill/>
        </p:spPr>
        <p:txBody>
          <a:bodyPr wrap="square" lIns="91440" tIns="45720" rIns="91440" bIns="45720" anchor="ctr" anchorCtr="0">
            <a:noAutofit/>
          </a:bodyPr>
          <a:lstStyle/>
          <a:p>
            <a:pPr algn="ctr">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rPr>
              <a:t>异议也是进行下一步销售工作的一个指导思想</a:t>
            </a:r>
          </a:p>
        </p:txBody>
      </p:sp>
    </p:spTree>
    <p:extLst>
      <p:ext uri="{BB962C8B-B14F-4D97-AF65-F5344CB8AC3E}">
        <p14:creationId xmlns:p14="http://schemas.microsoft.com/office/powerpoint/2010/main" val="39254467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750"/>
                                        <p:tgtEl>
                                          <p:spTgt spid="4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1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150"/>
                            </p:stCondLst>
                            <p:childTnLst>
                              <p:par>
                                <p:cTn id="38" presetID="2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down)">
                                      <p:cBhvr>
                                        <p:cTn id="40" dur="500"/>
                                        <p:tgtEl>
                                          <p:spTgt spid="19"/>
                                        </p:tgtEl>
                                      </p:cBhvr>
                                    </p:animEffect>
                                  </p:childTnLst>
                                </p:cTn>
                              </p:par>
                            </p:childTnLst>
                          </p:cTn>
                        </p:par>
                        <p:par>
                          <p:cTn id="41" fill="hold">
                            <p:stCondLst>
                              <p:cond delay="4650"/>
                            </p:stCondLst>
                            <p:childTnLst>
                              <p:par>
                                <p:cTn id="42" presetID="22" presetClass="entr" presetSubtype="1"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par>
                          <p:cTn id="45" fill="hold">
                            <p:stCondLst>
                              <p:cond delay="5150"/>
                            </p:stCondLst>
                            <p:childTnLst>
                              <p:par>
                                <p:cTn id="46" presetID="22" presetClass="entr" presetSubtype="4"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childTnLst>
                          </p:cTn>
                        </p:par>
                        <p:par>
                          <p:cTn id="49" fill="hold">
                            <p:stCondLst>
                              <p:cond delay="565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6150"/>
                            </p:stCondLst>
                            <p:childTnLst>
                              <p:par>
                                <p:cTn id="56" presetID="2" presetClass="entr" presetSubtype="4"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ppt_x"/>
                                          </p:val>
                                        </p:tav>
                                        <p:tav tm="100000">
                                          <p:val>
                                            <p:strVal val="#ppt_x"/>
                                          </p:val>
                                        </p:tav>
                                      </p:tavLst>
                                    </p:anim>
                                    <p:anim calcmode="lin" valueType="num">
                                      <p:cBhvr additive="base">
                                        <p:cTn id="59" dur="500" fill="hold"/>
                                        <p:tgtEl>
                                          <p:spTgt spid="22"/>
                                        </p:tgtEl>
                                        <p:attrNameLst>
                                          <p:attrName>ppt_y</p:attrName>
                                        </p:attrNameLst>
                                      </p:cBhvr>
                                      <p:tavLst>
                                        <p:tav tm="0">
                                          <p:val>
                                            <p:strVal val="1+#ppt_h/2"/>
                                          </p:val>
                                        </p:tav>
                                        <p:tav tm="100000">
                                          <p:val>
                                            <p:strVal val="#ppt_y"/>
                                          </p:val>
                                        </p:tav>
                                      </p:tavLst>
                                    </p:anim>
                                  </p:childTnLst>
                                </p:cTn>
                              </p:par>
                            </p:childTnLst>
                          </p:cTn>
                        </p:par>
                        <p:par>
                          <p:cTn id="60" fill="hold">
                            <p:stCondLst>
                              <p:cond delay="6650"/>
                            </p:stCondLst>
                            <p:childTnLst>
                              <p:par>
                                <p:cTn id="61" presetID="16" presetClass="entr" presetSubtype="21"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inVertical)">
                                      <p:cBhvr>
                                        <p:cTn id="63" dur="500"/>
                                        <p:tgtEl>
                                          <p:spTgt spid="23"/>
                                        </p:tgtEl>
                                      </p:cBhvr>
                                    </p:animEffect>
                                  </p:childTnLst>
                                </p:cTn>
                              </p:par>
                            </p:childTnLst>
                          </p:cTn>
                        </p:par>
                        <p:par>
                          <p:cTn id="64" fill="hold">
                            <p:stCondLst>
                              <p:cond delay="7150"/>
                            </p:stCondLst>
                            <p:childTnLst>
                              <p:par>
                                <p:cTn id="65" presetID="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par>
                          <p:cTn id="69" fill="hold">
                            <p:stCondLst>
                              <p:cond delay="7650"/>
                            </p:stCondLst>
                            <p:childTnLst>
                              <p:par>
                                <p:cTn id="70" presetID="2" presetClass="entr" presetSubtype="4"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ppt_x"/>
                                          </p:val>
                                        </p:tav>
                                        <p:tav tm="100000">
                                          <p:val>
                                            <p:strVal val="#ppt_x"/>
                                          </p:val>
                                        </p:tav>
                                      </p:tavLst>
                                    </p:anim>
                                    <p:anim calcmode="lin" valueType="num">
                                      <p:cBhvr additive="base">
                                        <p:cTn id="73" dur="500" fill="hold"/>
                                        <p:tgtEl>
                                          <p:spTgt spid="40"/>
                                        </p:tgtEl>
                                        <p:attrNameLst>
                                          <p:attrName>ppt_y</p:attrName>
                                        </p:attrNameLst>
                                      </p:cBhvr>
                                      <p:tavLst>
                                        <p:tav tm="0">
                                          <p:val>
                                            <p:strVal val="1+#ppt_h/2"/>
                                          </p:val>
                                        </p:tav>
                                        <p:tav tm="100000">
                                          <p:val>
                                            <p:strVal val="#ppt_y"/>
                                          </p:val>
                                        </p:tav>
                                      </p:tavLst>
                                    </p:anim>
                                  </p:childTnLst>
                                </p:cTn>
                              </p:par>
                            </p:childTnLst>
                          </p:cTn>
                        </p:par>
                        <p:par>
                          <p:cTn id="74" fill="hold">
                            <p:stCondLst>
                              <p:cond delay="8150"/>
                            </p:stCondLst>
                            <p:childTnLst>
                              <p:par>
                                <p:cTn id="75" presetID="22" presetClass="entr" presetSubtype="8"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left)">
                                      <p:cBhvr>
                                        <p:cTn id="77"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11" grpId="0"/>
      <p:bldP spid="12" grpId="0" animBg="1"/>
      <p:bldP spid="18" grpId="0" animBg="1"/>
      <p:bldP spid="19" grpId="0" animBg="1"/>
      <p:bldP spid="21" grpId="0"/>
      <p:bldP spid="22"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8635022"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了解顾客需求信息，收集和反馈市场及竞争对手信息</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10" name="组合 9"/>
          <p:cNvGrpSpPr/>
          <p:nvPr/>
        </p:nvGrpSpPr>
        <p:grpSpPr>
          <a:xfrm>
            <a:off x="330200" y="1236461"/>
            <a:ext cx="11498110" cy="2132376"/>
            <a:chOff x="1016000" y="1979411"/>
            <a:chExt cx="10160001" cy="1884218"/>
          </a:xfrm>
        </p:grpSpPr>
        <p:sp>
          <p:nvSpPr>
            <p:cNvPr id="12" name="is1ide-Rectangle 21"/>
            <p:cNvSpPr/>
            <p:nvPr/>
          </p:nvSpPr>
          <p:spPr>
            <a:xfrm>
              <a:off x="1268915" y="1979412"/>
              <a:ext cx="4855803" cy="1869431"/>
            </a:xfrm>
            <a:prstGeom prst="rect">
              <a:avLst/>
            </a:prstGeom>
            <a:solidFill>
              <a:schemeClr val="bg1">
                <a:lumMod val="95000"/>
              </a:schemeClr>
            </a:solidFill>
            <a:ln w="6350">
              <a:solidFill>
                <a:schemeClr val="bg1">
                  <a:lumMod val="75000"/>
                </a:schemeClr>
              </a:solidFill>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lumMod val="85000"/>
                    <a:lumOff val="15000"/>
                  </a:prstClr>
                </a:solidFill>
                <a:effectLst/>
                <a:uLnTx/>
                <a:uFillTx/>
                <a:ea typeface="+mn-ea"/>
                <a:cs typeface="+mn-cs"/>
              </a:endParaRPr>
            </a:p>
          </p:txBody>
        </p:sp>
        <p:sp>
          <p:nvSpPr>
            <p:cNvPr id="18" name="is1ide-Rectangle 22"/>
            <p:cNvSpPr/>
            <p:nvPr/>
          </p:nvSpPr>
          <p:spPr>
            <a:xfrm>
              <a:off x="6320198" y="1979412"/>
              <a:ext cx="4855803" cy="1869431"/>
            </a:xfrm>
            <a:prstGeom prst="rect">
              <a:avLst/>
            </a:prstGeom>
            <a:solidFill>
              <a:schemeClr val="bg1">
                <a:lumMod val="95000"/>
              </a:schemeClr>
            </a:solidFill>
            <a:ln w="6350">
              <a:solidFill>
                <a:schemeClr val="bg1">
                  <a:lumMod val="75000"/>
                </a:schemeClr>
              </a:solidFill>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lumMod val="85000"/>
                    <a:lumOff val="15000"/>
                  </a:prstClr>
                </a:solidFill>
                <a:effectLst/>
                <a:uLnTx/>
                <a:uFillTx/>
                <a:ea typeface="+mn-ea"/>
                <a:cs typeface="+mn-cs"/>
              </a:endParaRPr>
            </a:p>
          </p:txBody>
        </p:sp>
        <p:sp>
          <p:nvSpPr>
            <p:cNvPr id="19" name="is1ide-Rectangle: Rounded Corners 31"/>
            <p:cNvSpPr/>
            <p:nvPr/>
          </p:nvSpPr>
          <p:spPr>
            <a:xfrm rot="16200000">
              <a:off x="309960" y="2685451"/>
              <a:ext cx="1869431" cy="457352"/>
            </a:xfrm>
            <a:prstGeom prst="rect">
              <a:avLst/>
            </a:prstGeom>
            <a:solidFill>
              <a:srgbClr val="144C85"/>
            </a:solidFill>
            <a:ln w="12700">
              <a:miter lim="400000"/>
            </a:ln>
          </p:spPr>
          <p:txBody>
            <a:bodyPr vert="eaVert" wrap="none" lIns="25400" tIns="25400" rIns="25400" bIns="25400" anchor="ctr"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black">
                    <a:lumMod val="85000"/>
                    <a:lumOff val="15000"/>
                  </a:prstClr>
                </a:solidFill>
                <a:effectLst/>
                <a:uLnTx/>
                <a:uFillTx/>
                <a:ea typeface="等线" panose="02010600030101010101" pitchFamily="2" charset="-122"/>
                <a:cs typeface="+mn-cs"/>
              </a:endParaRPr>
            </a:p>
          </p:txBody>
        </p:sp>
        <p:grpSp>
          <p:nvGrpSpPr>
            <p:cNvPr id="20" name="组合 19"/>
            <p:cNvGrpSpPr/>
            <p:nvPr/>
          </p:nvGrpSpPr>
          <p:grpSpPr>
            <a:xfrm>
              <a:off x="1804152" y="2110683"/>
              <a:ext cx="9241508" cy="1752946"/>
              <a:chOff x="1804152" y="2110683"/>
              <a:chExt cx="9241508" cy="1752946"/>
            </a:xfrm>
          </p:grpSpPr>
          <p:grpSp>
            <p:nvGrpSpPr>
              <p:cNvPr id="21" name="组合 20"/>
              <p:cNvGrpSpPr/>
              <p:nvPr/>
            </p:nvGrpSpPr>
            <p:grpSpPr>
              <a:xfrm>
                <a:off x="1804152" y="2156348"/>
                <a:ext cx="3888767" cy="1707281"/>
                <a:chOff x="7754928" y="2886714"/>
                <a:chExt cx="3888767" cy="1707281"/>
              </a:xfrm>
            </p:grpSpPr>
            <p:sp>
              <p:nvSpPr>
                <p:cNvPr id="27" name="矩形 26"/>
                <p:cNvSpPr/>
                <p:nvPr/>
              </p:nvSpPr>
              <p:spPr>
                <a:xfrm>
                  <a:off x="7754928" y="3207007"/>
                  <a:ext cx="3888767" cy="1386988"/>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成交后，销售人员的工作并没有结束，还必须给顾客提供各种各样的服务和支持，以确保他们的满意和重复购买。优秀的售后服务能够提高顾客的忠诚。</a:t>
                  </a:r>
                </a:p>
              </p:txBody>
            </p:sp>
            <p:sp>
              <p:nvSpPr>
                <p:cNvPr id="28" name="矩形 27"/>
                <p:cNvSpPr/>
                <p:nvPr/>
              </p:nvSpPr>
              <p:spPr>
                <a:xfrm>
                  <a:off x="7805427" y="2886714"/>
                  <a:ext cx="2050552" cy="353546"/>
                </a:xfrm>
                <a:prstGeom prst="rect">
                  <a:avLst/>
                </a:prstGeom>
              </p:spPr>
              <p:txBody>
                <a:bodyPr wrap="square">
                  <a:spAutoFit/>
                  <a:scene3d>
                    <a:camera prst="orthographicFront"/>
                    <a:lightRig rig="threePt" dir="t"/>
                  </a:scene3d>
                  <a:sp3d contourW="12700"/>
                </a:bodyPr>
                <a:lstStyle/>
                <a:p>
                  <a:pPr lvl="0">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跟踪服务</a:t>
                  </a:r>
                </a:p>
              </p:txBody>
            </p:sp>
          </p:grpSp>
          <p:grpSp>
            <p:nvGrpSpPr>
              <p:cNvPr id="22" name="组合 21"/>
              <p:cNvGrpSpPr/>
              <p:nvPr/>
            </p:nvGrpSpPr>
            <p:grpSpPr>
              <a:xfrm>
                <a:off x="6794951" y="2156348"/>
                <a:ext cx="3888767" cy="1426040"/>
                <a:chOff x="7805427" y="2886714"/>
                <a:chExt cx="3888767" cy="1426040"/>
              </a:xfrm>
            </p:grpSpPr>
            <p:sp>
              <p:nvSpPr>
                <p:cNvPr id="25" name="矩形 24"/>
                <p:cNvSpPr/>
                <p:nvPr/>
              </p:nvSpPr>
              <p:spPr>
                <a:xfrm>
                  <a:off x="7805427" y="3290529"/>
                  <a:ext cx="3888767" cy="1022225"/>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有人估计当顾客停止从某个公司购买时，</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60%</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的情况是因为顾客认为销售公司的销售人员在产品售出后，态度变得冷淡。</a:t>
                  </a:r>
                </a:p>
              </p:txBody>
            </p:sp>
            <p:sp>
              <p:nvSpPr>
                <p:cNvPr id="26" name="矩形 25"/>
                <p:cNvSpPr/>
                <p:nvPr/>
              </p:nvSpPr>
              <p:spPr>
                <a:xfrm>
                  <a:off x="7805427" y="2886714"/>
                  <a:ext cx="2050552" cy="353546"/>
                </a:xfrm>
                <a:prstGeom prst="rect">
                  <a:avLst/>
                </a:prstGeom>
              </p:spPr>
              <p:txBody>
                <a:bodyPr wrap="square">
                  <a:spAutoFit/>
                  <a:scene3d>
                    <a:camera prst="orthographicFront"/>
                    <a:lightRig rig="threePt" dir="t"/>
                  </a:scene3d>
                  <a:sp3d contourW="12700"/>
                </a:bodyPr>
                <a:lstStyle/>
                <a:p>
                  <a:pPr lvl="0">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跟踪服务</a:t>
                  </a:r>
                </a:p>
              </p:txBody>
            </p:sp>
          </p:grpSp>
          <p:sp>
            <p:nvSpPr>
              <p:cNvPr id="23" name="椭圆 43"/>
              <p:cNvSpPr/>
              <p:nvPr/>
            </p:nvSpPr>
            <p:spPr>
              <a:xfrm>
                <a:off x="5470376" y="2110683"/>
                <a:ext cx="546084" cy="545278"/>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ea typeface="等线" panose="02010600030101010101" pitchFamily="2" charset="-122"/>
                  <a:cs typeface="+mn-cs"/>
                </a:endParaRPr>
              </a:p>
            </p:txBody>
          </p:sp>
          <p:sp>
            <p:nvSpPr>
              <p:cNvPr id="24" name="椭圆 44"/>
              <p:cNvSpPr/>
              <p:nvPr/>
            </p:nvSpPr>
            <p:spPr>
              <a:xfrm>
                <a:off x="10499576" y="2118184"/>
                <a:ext cx="546084" cy="530275"/>
              </a:xfrm>
              <a:custGeom>
                <a:avLst/>
                <a:gdLst>
                  <a:gd name="connsiteX0" fmla="*/ 402703 w 581831"/>
                  <a:gd name="connsiteY0" fmla="*/ 478705 h 564988"/>
                  <a:gd name="connsiteX1" fmla="*/ 430122 w 581831"/>
                  <a:gd name="connsiteY1" fmla="*/ 523802 h 564988"/>
                  <a:gd name="connsiteX2" fmla="*/ 375284 w 581831"/>
                  <a:gd name="connsiteY2" fmla="*/ 549571 h 564988"/>
                  <a:gd name="connsiteX3" fmla="*/ 358349 w 581831"/>
                  <a:gd name="connsiteY3" fmla="*/ 499643 h 564988"/>
                  <a:gd name="connsiteX4" fmla="*/ 402703 w 581831"/>
                  <a:gd name="connsiteY4" fmla="*/ 478705 h 564988"/>
                  <a:gd name="connsiteX5" fmla="*/ 306459 w 581831"/>
                  <a:gd name="connsiteY5" fmla="*/ 152485 h 564988"/>
                  <a:gd name="connsiteX6" fmla="*/ 326021 w 581831"/>
                  <a:gd name="connsiteY6" fmla="*/ 157925 h 564988"/>
                  <a:gd name="connsiteX7" fmla="*/ 357481 w 581831"/>
                  <a:gd name="connsiteY7" fmla="*/ 160342 h 564988"/>
                  <a:gd name="connsiteX8" fmla="*/ 346994 w 581831"/>
                  <a:gd name="connsiteY8" fmla="*/ 241734 h 564988"/>
                  <a:gd name="connsiteX9" fmla="*/ 327634 w 581831"/>
                  <a:gd name="connsiteY9" fmla="*/ 256240 h 564988"/>
                  <a:gd name="connsiteX10" fmla="*/ 366355 w 581831"/>
                  <a:gd name="connsiteY10" fmla="*/ 294115 h 564988"/>
                  <a:gd name="connsiteX11" fmla="*/ 384908 w 581831"/>
                  <a:gd name="connsiteY11" fmla="*/ 392430 h 564988"/>
                  <a:gd name="connsiteX12" fmla="*/ 374421 w 581831"/>
                  <a:gd name="connsiteY12" fmla="*/ 406936 h 564988"/>
                  <a:gd name="connsiteX13" fmla="*/ 280847 w 581831"/>
                  <a:gd name="connsiteY13" fmla="*/ 420635 h 564988"/>
                  <a:gd name="connsiteX14" fmla="*/ 166300 w 581831"/>
                  <a:gd name="connsiteY14" fmla="*/ 410159 h 564988"/>
                  <a:gd name="connsiteX15" fmla="*/ 154200 w 581831"/>
                  <a:gd name="connsiteY15" fmla="*/ 396459 h 564988"/>
                  <a:gd name="connsiteX16" fmla="*/ 167106 w 581831"/>
                  <a:gd name="connsiteY16" fmla="*/ 305397 h 564988"/>
                  <a:gd name="connsiteX17" fmla="*/ 243740 w 581831"/>
                  <a:gd name="connsiteY17" fmla="*/ 259463 h 564988"/>
                  <a:gd name="connsiteX18" fmla="*/ 250194 w 581831"/>
                  <a:gd name="connsiteY18" fmla="*/ 240122 h 564988"/>
                  <a:gd name="connsiteX19" fmla="*/ 263100 w 581831"/>
                  <a:gd name="connsiteY19" fmla="*/ 233676 h 564988"/>
                  <a:gd name="connsiteX20" fmla="*/ 263100 w 581831"/>
                  <a:gd name="connsiteY20" fmla="*/ 206276 h 564988"/>
                  <a:gd name="connsiteX21" fmla="*/ 259874 w 581831"/>
                  <a:gd name="connsiteY21" fmla="*/ 190965 h 564988"/>
                  <a:gd name="connsiteX22" fmla="*/ 277621 w 581831"/>
                  <a:gd name="connsiteY22" fmla="*/ 186936 h 564988"/>
                  <a:gd name="connsiteX23" fmla="*/ 292947 w 581831"/>
                  <a:gd name="connsiteY23" fmla="*/ 173236 h 564988"/>
                  <a:gd name="connsiteX24" fmla="*/ 297787 w 581831"/>
                  <a:gd name="connsiteY24" fmla="*/ 155507 h 564988"/>
                  <a:gd name="connsiteX25" fmla="*/ 306459 w 581831"/>
                  <a:gd name="connsiteY25" fmla="*/ 152485 h 564988"/>
                  <a:gd name="connsiteX26" fmla="*/ 269604 w 581831"/>
                  <a:gd name="connsiteY26" fmla="*/ 123336 h 564988"/>
                  <a:gd name="connsiteX27" fmla="*/ 290592 w 581831"/>
                  <a:gd name="connsiteY27" fmla="*/ 148314 h 564988"/>
                  <a:gd name="connsiteX28" fmla="*/ 289785 w 581831"/>
                  <a:gd name="connsiteY28" fmla="*/ 149119 h 564988"/>
                  <a:gd name="connsiteX29" fmla="*/ 281712 w 581831"/>
                  <a:gd name="connsiteY29" fmla="*/ 174097 h 564988"/>
                  <a:gd name="connsiteX30" fmla="*/ 280905 w 581831"/>
                  <a:gd name="connsiteY30" fmla="*/ 178931 h 564988"/>
                  <a:gd name="connsiteX31" fmla="*/ 276869 w 581831"/>
                  <a:gd name="connsiteY31" fmla="*/ 178931 h 564988"/>
                  <a:gd name="connsiteX32" fmla="*/ 266375 w 581831"/>
                  <a:gd name="connsiteY32" fmla="*/ 176514 h 564988"/>
                  <a:gd name="connsiteX33" fmla="*/ 253459 w 581831"/>
                  <a:gd name="connsiteY33" fmla="*/ 182154 h 564988"/>
                  <a:gd name="connsiteX34" fmla="*/ 269604 w 581831"/>
                  <a:gd name="connsiteY34" fmla="*/ 123336 h 564988"/>
                  <a:gd name="connsiteX35" fmla="*/ 305717 w 581831"/>
                  <a:gd name="connsiteY35" fmla="*/ 105370 h 564988"/>
                  <a:gd name="connsiteX36" fmla="*/ 322809 w 581831"/>
                  <a:gd name="connsiteY36" fmla="*/ 108060 h 564988"/>
                  <a:gd name="connsiteX37" fmla="*/ 358356 w 581831"/>
                  <a:gd name="connsiteY37" fmla="*/ 150693 h 564988"/>
                  <a:gd name="connsiteX38" fmla="*/ 351893 w 581831"/>
                  <a:gd name="connsiteY38" fmla="*/ 153107 h 564988"/>
                  <a:gd name="connsiteX39" fmla="*/ 343814 w 581831"/>
                  <a:gd name="connsiteY39" fmla="*/ 153911 h 564988"/>
                  <a:gd name="connsiteX40" fmla="*/ 325233 w 581831"/>
                  <a:gd name="connsiteY40" fmla="*/ 150693 h 564988"/>
                  <a:gd name="connsiteX41" fmla="*/ 301804 w 581831"/>
                  <a:gd name="connsiteY41" fmla="*/ 144258 h 564988"/>
                  <a:gd name="connsiteX42" fmla="*/ 299381 w 581831"/>
                  <a:gd name="connsiteY42" fmla="*/ 144258 h 564988"/>
                  <a:gd name="connsiteX43" fmla="*/ 275952 w 581831"/>
                  <a:gd name="connsiteY43" fmla="*/ 116908 h 564988"/>
                  <a:gd name="connsiteX44" fmla="*/ 305717 w 581831"/>
                  <a:gd name="connsiteY44" fmla="*/ 105370 h 564988"/>
                  <a:gd name="connsiteX45" fmla="*/ 283249 w 581831"/>
                  <a:gd name="connsiteY45" fmla="*/ 0 h 564988"/>
                  <a:gd name="connsiteX46" fmla="*/ 530184 w 581831"/>
                  <a:gd name="connsiteY46" fmla="*/ 144269 h 564988"/>
                  <a:gd name="connsiteX47" fmla="*/ 581831 w 581831"/>
                  <a:gd name="connsiteY47" fmla="*/ 131374 h 564988"/>
                  <a:gd name="connsiteX48" fmla="*/ 539868 w 581831"/>
                  <a:gd name="connsiteY48" fmla="*/ 282091 h 564988"/>
                  <a:gd name="connsiteX49" fmla="*/ 430119 w 581831"/>
                  <a:gd name="connsiteY49" fmla="*/ 170867 h 564988"/>
                  <a:gd name="connsiteX50" fmla="*/ 476924 w 581831"/>
                  <a:gd name="connsiteY50" fmla="*/ 158777 h 564988"/>
                  <a:gd name="connsiteX51" fmla="*/ 283249 w 581831"/>
                  <a:gd name="connsiteY51" fmla="*/ 52388 h 564988"/>
                  <a:gd name="connsiteX52" fmla="*/ 52454 w 581831"/>
                  <a:gd name="connsiteY52" fmla="*/ 282091 h 564988"/>
                  <a:gd name="connsiteX53" fmla="*/ 283249 w 581831"/>
                  <a:gd name="connsiteY53" fmla="*/ 512600 h 564988"/>
                  <a:gd name="connsiteX54" fmla="*/ 325212 w 581831"/>
                  <a:gd name="connsiteY54" fmla="*/ 508570 h 564988"/>
                  <a:gd name="connsiteX55" fmla="*/ 334896 w 581831"/>
                  <a:gd name="connsiteY55" fmla="*/ 560152 h 564988"/>
                  <a:gd name="connsiteX56" fmla="*/ 283249 w 581831"/>
                  <a:gd name="connsiteY56" fmla="*/ 564988 h 564988"/>
                  <a:gd name="connsiteX57" fmla="*/ 0 w 581831"/>
                  <a:gd name="connsiteY57" fmla="*/ 282091 h 564988"/>
                  <a:gd name="connsiteX58" fmla="*/ 283249 w 581831"/>
                  <a:gd name="connsiteY58" fmla="*/ 0 h 56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81831" h="564988">
                    <a:moveTo>
                      <a:pt x="402703" y="478705"/>
                    </a:moveTo>
                    <a:lnTo>
                      <a:pt x="430122" y="523802"/>
                    </a:lnTo>
                    <a:cubicBezTo>
                      <a:pt x="413187" y="534270"/>
                      <a:pt x="394639" y="543129"/>
                      <a:pt x="375284" y="549571"/>
                    </a:cubicBezTo>
                    <a:lnTo>
                      <a:pt x="358349" y="499643"/>
                    </a:lnTo>
                    <a:cubicBezTo>
                      <a:pt x="373671" y="494811"/>
                      <a:pt x="388994" y="487563"/>
                      <a:pt x="402703" y="478705"/>
                    </a:cubicBezTo>
                    <a:close/>
                    <a:moveTo>
                      <a:pt x="306459" y="152485"/>
                    </a:moveTo>
                    <a:cubicBezTo>
                      <a:pt x="310291" y="152888"/>
                      <a:pt x="315937" y="154702"/>
                      <a:pt x="326021" y="157925"/>
                    </a:cubicBezTo>
                    <a:cubicBezTo>
                      <a:pt x="345381" y="165177"/>
                      <a:pt x="357481" y="160342"/>
                      <a:pt x="357481" y="160342"/>
                    </a:cubicBezTo>
                    <a:cubicBezTo>
                      <a:pt x="359094" y="179683"/>
                      <a:pt x="352641" y="218364"/>
                      <a:pt x="346994" y="241734"/>
                    </a:cubicBezTo>
                    <a:cubicBezTo>
                      <a:pt x="341348" y="265910"/>
                      <a:pt x="327634" y="256240"/>
                      <a:pt x="327634" y="256240"/>
                    </a:cubicBezTo>
                    <a:cubicBezTo>
                      <a:pt x="330861" y="265910"/>
                      <a:pt x="347801" y="281221"/>
                      <a:pt x="366355" y="294115"/>
                    </a:cubicBezTo>
                    <a:cubicBezTo>
                      <a:pt x="381681" y="303785"/>
                      <a:pt x="384101" y="366643"/>
                      <a:pt x="384908" y="392430"/>
                    </a:cubicBezTo>
                    <a:cubicBezTo>
                      <a:pt x="384908" y="398877"/>
                      <a:pt x="380068" y="405324"/>
                      <a:pt x="374421" y="406936"/>
                    </a:cubicBezTo>
                    <a:cubicBezTo>
                      <a:pt x="359094" y="411771"/>
                      <a:pt x="326828" y="419829"/>
                      <a:pt x="280847" y="420635"/>
                    </a:cubicBezTo>
                    <a:cubicBezTo>
                      <a:pt x="231640" y="421441"/>
                      <a:pt x="186467" y="413382"/>
                      <a:pt x="166300" y="410159"/>
                    </a:cubicBezTo>
                    <a:cubicBezTo>
                      <a:pt x="159846" y="408547"/>
                      <a:pt x="155006" y="402906"/>
                      <a:pt x="154200" y="396459"/>
                    </a:cubicBezTo>
                    <a:cubicBezTo>
                      <a:pt x="153393" y="365837"/>
                      <a:pt x="160653" y="326349"/>
                      <a:pt x="167106" y="305397"/>
                    </a:cubicBezTo>
                    <a:cubicBezTo>
                      <a:pt x="175173" y="281221"/>
                      <a:pt x="243740" y="259463"/>
                      <a:pt x="243740" y="259463"/>
                    </a:cubicBezTo>
                    <a:cubicBezTo>
                      <a:pt x="243740" y="253016"/>
                      <a:pt x="246160" y="248987"/>
                      <a:pt x="250194" y="240122"/>
                    </a:cubicBezTo>
                    <a:cubicBezTo>
                      <a:pt x="255034" y="230452"/>
                      <a:pt x="263100" y="233676"/>
                      <a:pt x="263100" y="233676"/>
                    </a:cubicBezTo>
                    <a:lnTo>
                      <a:pt x="263100" y="206276"/>
                    </a:lnTo>
                    <a:cubicBezTo>
                      <a:pt x="263100" y="206276"/>
                      <a:pt x="255034" y="202247"/>
                      <a:pt x="259874" y="190965"/>
                    </a:cubicBezTo>
                    <a:cubicBezTo>
                      <a:pt x="265520" y="178877"/>
                      <a:pt x="277621" y="186936"/>
                      <a:pt x="277621" y="186936"/>
                    </a:cubicBezTo>
                    <a:cubicBezTo>
                      <a:pt x="295367" y="190965"/>
                      <a:pt x="292947" y="173236"/>
                      <a:pt x="292947" y="173236"/>
                    </a:cubicBezTo>
                    <a:cubicBezTo>
                      <a:pt x="292947" y="173236"/>
                      <a:pt x="290527" y="161954"/>
                      <a:pt x="297787" y="155507"/>
                    </a:cubicBezTo>
                    <a:cubicBezTo>
                      <a:pt x="300611" y="153090"/>
                      <a:pt x="302627" y="152082"/>
                      <a:pt x="306459" y="152485"/>
                    </a:cubicBezTo>
                    <a:close/>
                    <a:moveTo>
                      <a:pt x="269604" y="123336"/>
                    </a:moveTo>
                    <a:cubicBezTo>
                      <a:pt x="273640" y="130588"/>
                      <a:pt x="280098" y="140256"/>
                      <a:pt x="290592" y="148314"/>
                    </a:cubicBezTo>
                    <a:cubicBezTo>
                      <a:pt x="290592" y="148314"/>
                      <a:pt x="289785" y="148314"/>
                      <a:pt x="289785" y="149119"/>
                    </a:cubicBezTo>
                    <a:cubicBezTo>
                      <a:pt x="280905" y="156371"/>
                      <a:pt x="280905" y="168457"/>
                      <a:pt x="281712" y="174097"/>
                    </a:cubicBezTo>
                    <a:cubicBezTo>
                      <a:pt x="281712" y="174902"/>
                      <a:pt x="281712" y="178125"/>
                      <a:pt x="280905" y="178931"/>
                    </a:cubicBezTo>
                    <a:cubicBezTo>
                      <a:pt x="280905" y="178931"/>
                      <a:pt x="279291" y="179737"/>
                      <a:pt x="276869" y="178931"/>
                    </a:cubicBezTo>
                    <a:cubicBezTo>
                      <a:pt x="275255" y="178125"/>
                      <a:pt x="271218" y="176514"/>
                      <a:pt x="266375" y="176514"/>
                    </a:cubicBezTo>
                    <a:cubicBezTo>
                      <a:pt x="260724" y="176514"/>
                      <a:pt x="256688" y="178125"/>
                      <a:pt x="253459" y="182154"/>
                    </a:cubicBezTo>
                    <a:cubicBezTo>
                      <a:pt x="250230" y="167651"/>
                      <a:pt x="248616" y="141062"/>
                      <a:pt x="269604" y="123336"/>
                    </a:cubicBezTo>
                    <a:close/>
                    <a:moveTo>
                      <a:pt x="305717" y="105370"/>
                    </a:moveTo>
                    <a:cubicBezTo>
                      <a:pt x="310842" y="105295"/>
                      <a:pt x="316548" y="106049"/>
                      <a:pt x="322809" y="108060"/>
                    </a:cubicBezTo>
                    <a:cubicBezTo>
                      <a:pt x="359972" y="120126"/>
                      <a:pt x="361588" y="138627"/>
                      <a:pt x="358356" y="150693"/>
                    </a:cubicBezTo>
                    <a:lnTo>
                      <a:pt x="351893" y="153107"/>
                    </a:lnTo>
                    <a:cubicBezTo>
                      <a:pt x="351893" y="153107"/>
                      <a:pt x="348662" y="153911"/>
                      <a:pt x="343814" y="153911"/>
                    </a:cubicBezTo>
                    <a:cubicBezTo>
                      <a:pt x="338159" y="153911"/>
                      <a:pt x="331696" y="152302"/>
                      <a:pt x="325233" y="150693"/>
                    </a:cubicBezTo>
                    <a:cubicBezTo>
                      <a:pt x="313115" y="145867"/>
                      <a:pt x="307460" y="144258"/>
                      <a:pt x="301804" y="144258"/>
                    </a:cubicBezTo>
                    <a:cubicBezTo>
                      <a:pt x="300996" y="144258"/>
                      <a:pt x="300189" y="144258"/>
                      <a:pt x="299381" y="144258"/>
                    </a:cubicBezTo>
                    <a:cubicBezTo>
                      <a:pt x="285647" y="136214"/>
                      <a:pt x="279184" y="124952"/>
                      <a:pt x="275952" y="116908"/>
                    </a:cubicBezTo>
                    <a:cubicBezTo>
                      <a:pt x="280193" y="113289"/>
                      <a:pt x="290342" y="105597"/>
                      <a:pt x="305717" y="105370"/>
                    </a:cubicBezTo>
                    <a:close/>
                    <a:moveTo>
                      <a:pt x="283249" y="0"/>
                    </a:moveTo>
                    <a:cubicBezTo>
                      <a:pt x="385735" y="0"/>
                      <a:pt x="480152" y="56418"/>
                      <a:pt x="530184" y="144269"/>
                    </a:cubicBezTo>
                    <a:lnTo>
                      <a:pt x="581831" y="131374"/>
                    </a:lnTo>
                    <a:lnTo>
                      <a:pt x="539868" y="282091"/>
                    </a:lnTo>
                    <a:lnTo>
                      <a:pt x="430119" y="170867"/>
                    </a:lnTo>
                    <a:lnTo>
                      <a:pt x="476924" y="158777"/>
                    </a:lnTo>
                    <a:cubicBezTo>
                      <a:pt x="434961" y="92687"/>
                      <a:pt x="361526" y="52388"/>
                      <a:pt x="283249" y="52388"/>
                    </a:cubicBezTo>
                    <a:cubicBezTo>
                      <a:pt x="155747" y="52388"/>
                      <a:pt x="52454" y="155553"/>
                      <a:pt x="52454" y="282091"/>
                    </a:cubicBezTo>
                    <a:cubicBezTo>
                      <a:pt x="52454" y="409435"/>
                      <a:pt x="155747" y="512600"/>
                      <a:pt x="283249" y="512600"/>
                    </a:cubicBezTo>
                    <a:cubicBezTo>
                      <a:pt x="296968" y="512600"/>
                      <a:pt x="311493" y="510988"/>
                      <a:pt x="325212" y="508570"/>
                    </a:cubicBezTo>
                    <a:lnTo>
                      <a:pt x="334896" y="560152"/>
                    </a:lnTo>
                    <a:cubicBezTo>
                      <a:pt x="317949" y="563376"/>
                      <a:pt x="300196" y="564988"/>
                      <a:pt x="283249" y="564988"/>
                    </a:cubicBezTo>
                    <a:cubicBezTo>
                      <a:pt x="126696" y="564988"/>
                      <a:pt x="0" y="438450"/>
                      <a:pt x="0" y="282091"/>
                    </a:cubicBezTo>
                    <a:cubicBezTo>
                      <a:pt x="0" y="126538"/>
                      <a:pt x="126696" y="0"/>
                      <a:pt x="283249" y="0"/>
                    </a:cubicBezTo>
                    <a:close/>
                  </a:path>
                </a:pathLst>
              </a:cu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ea typeface="等线" panose="02010600030101010101" pitchFamily="2" charset="-122"/>
                  <a:cs typeface="+mn-cs"/>
                </a:endParaRPr>
              </a:p>
            </p:txBody>
          </p:sp>
        </p:grpSp>
      </p:grpSp>
      <p:grpSp>
        <p:nvGrpSpPr>
          <p:cNvPr id="29" name="组合 28"/>
          <p:cNvGrpSpPr/>
          <p:nvPr/>
        </p:nvGrpSpPr>
        <p:grpSpPr>
          <a:xfrm>
            <a:off x="330200" y="3618411"/>
            <a:ext cx="11498111" cy="2150700"/>
            <a:chOff x="1016000" y="4094658"/>
            <a:chExt cx="10160001" cy="1900409"/>
          </a:xfrm>
        </p:grpSpPr>
        <p:sp>
          <p:nvSpPr>
            <p:cNvPr id="30" name="is1ide-Rectangle 23"/>
            <p:cNvSpPr/>
            <p:nvPr/>
          </p:nvSpPr>
          <p:spPr>
            <a:xfrm>
              <a:off x="1268915" y="4094659"/>
              <a:ext cx="4855803" cy="1869430"/>
            </a:xfrm>
            <a:prstGeom prst="rect">
              <a:avLst/>
            </a:prstGeom>
            <a:solidFill>
              <a:schemeClr val="bg1">
                <a:lumMod val="95000"/>
              </a:schemeClr>
            </a:solidFill>
            <a:ln w="6350">
              <a:solidFill>
                <a:schemeClr val="bg1">
                  <a:lumMod val="75000"/>
                </a:schemeClr>
              </a:solidFill>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lumMod val="85000"/>
                    <a:lumOff val="15000"/>
                  </a:prstClr>
                </a:solidFill>
                <a:effectLst/>
                <a:uLnTx/>
                <a:uFillTx/>
                <a:ea typeface="+mn-ea"/>
                <a:cs typeface="+mn-cs"/>
              </a:endParaRPr>
            </a:p>
          </p:txBody>
        </p:sp>
        <p:sp>
          <p:nvSpPr>
            <p:cNvPr id="31" name="is1ide-Rectangle 24"/>
            <p:cNvSpPr/>
            <p:nvPr/>
          </p:nvSpPr>
          <p:spPr>
            <a:xfrm>
              <a:off x="6320198" y="4094659"/>
              <a:ext cx="4855803" cy="1869430"/>
            </a:xfrm>
            <a:prstGeom prst="rect">
              <a:avLst/>
            </a:prstGeom>
            <a:solidFill>
              <a:schemeClr val="bg1">
                <a:lumMod val="95000"/>
              </a:schemeClr>
            </a:solidFill>
            <a:ln w="6350">
              <a:solidFill>
                <a:schemeClr val="bg1">
                  <a:lumMod val="75000"/>
                </a:schemeClr>
              </a:solidFill>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lumMod val="85000"/>
                    <a:lumOff val="15000"/>
                  </a:prstClr>
                </a:solidFill>
                <a:effectLst/>
                <a:uLnTx/>
                <a:uFillTx/>
                <a:ea typeface="+mn-ea"/>
                <a:cs typeface="+mn-cs"/>
              </a:endParaRPr>
            </a:p>
          </p:txBody>
        </p:sp>
        <p:sp>
          <p:nvSpPr>
            <p:cNvPr id="32" name="is1ide-Rectangle: Rounded Corners 33"/>
            <p:cNvSpPr/>
            <p:nvPr/>
          </p:nvSpPr>
          <p:spPr>
            <a:xfrm rot="16200000">
              <a:off x="309960" y="4800698"/>
              <a:ext cx="1869431" cy="457352"/>
            </a:xfrm>
            <a:prstGeom prst="rect">
              <a:avLst/>
            </a:prstGeom>
            <a:solidFill>
              <a:srgbClr val="36B8BD"/>
            </a:solidFill>
            <a:ln w="12700">
              <a:miter lim="400000"/>
            </a:ln>
          </p:spPr>
          <p:txBody>
            <a:bodyPr vert="eaVert" wrap="none" lIns="25400" tIns="25400" rIns="25400" bIns="25400" anchor="ctr"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black">
                    <a:lumMod val="85000"/>
                    <a:lumOff val="15000"/>
                  </a:prstClr>
                </a:solidFill>
                <a:effectLst/>
                <a:uLnTx/>
                <a:uFillTx/>
                <a:ea typeface="等线" panose="02010600030101010101" pitchFamily="2" charset="-122"/>
                <a:cs typeface="+mn-cs"/>
              </a:endParaRPr>
            </a:p>
          </p:txBody>
        </p:sp>
        <p:grpSp>
          <p:nvGrpSpPr>
            <p:cNvPr id="33" name="组合 32"/>
            <p:cNvGrpSpPr/>
            <p:nvPr/>
          </p:nvGrpSpPr>
          <p:grpSpPr>
            <a:xfrm>
              <a:off x="1854651" y="4271595"/>
              <a:ext cx="3888767" cy="1723472"/>
              <a:chOff x="7805427" y="2886714"/>
              <a:chExt cx="3888767" cy="1723472"/>
            </a:xfrm>
          </p:grpSpPr>
          <p:sp>
            <p:nvSpPr>
              <p:cNvPr id="39" name="矩形 38"/>
              <p:cNvSpPr/>
              <p:nvPr/>
            </p:nvSpPr>
            <p:spPr>
              <a:xfrm>
                <a:off x="7805427" y="3223197"/>
                <a:ext cx="3888767" cy="1386989"/>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销售人员必须跟踪每笔销售以确保运输安排、产品质量或顾客的账单没有问题</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。要</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经常监督瓷砖的安装工作，并确保适当的维护，以此减少可能导致顾客不满意的问题。</a:t>
                </a:r>
              </a:p>
            </p:txBody>
          </p:sp>
          <p:sp>
            <p:nvSpPr>
              <p:cNvPr id="40" name="矩形 39"/>
              <p:cNvSpPr/>
              <p:nvPr/>
            </p:nvSpPr>
            <p:spPr>
              <a:xfrm>
                <a:off x="7805427" y="2886714"/>
                <a:ext cx="2050552" cy="353546"/>
              </a:xfrm>
              <a:prstGeom prst="rect">
                <a:avLst/>
              </a:prstGeom>
            </p:spPr>
            <p:txBody>
              <a:bodyPr wrap="square">
                <a:spAutoFit/>
                <a:scene3d>
                  <a:camera prst="orthographicFront"/>
                  <a:lightRig rig="threePt" dir="t"/>
                </a:scene3d>
                <a:sp3d contourW="12700"/>
              </a:bodyPr>
              <a:lstStyle/>
              <a:p>
                <a:pPr lvl="0">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跟踪服务</a:t>
                </a:r>
              </a:p>
            </p:txBody>
          </p:sp>
        </p:grpSp>
        <p:grpSp>
          <p:nvGrpSpPr>
            <p:cNvPr id="34" name="组合 33"/>
            <p:cNvGrpSpPr/>
            <p:nvPr/>
          </p:nvGrpSpPr>
          <p:grpSpPr>
            <a:xfrm>
              <a:off x="6794951" y="4271595"/>
              <a:ext cx="3888767" cy="1723471"/>
              <a:chOff x="7805427" y="2886714"/>
              <a:chExt cx="3888767" cy="1723471"/>
            </a:xfrm>
          </p:grpSpPr>
          <p:sp>
            <p:nvSpPr>
              <p:cNvPr id="37" name="矩形 36"/>
              <p:cNvSpPr/>
              <p:nvPr/>
            </p:nvSpPr>
            <p:spPr>
              <a:xfrm>
                <a:off x="7805427" y="3223197"/>
                <a:ext cx="3888767" cy="1386988"/>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这种售后服务能够为销售人员和销售公司提供巨大的利益。一方面，满意的顾客可能重复购买并表示对卖方的忠诚；同时，好的服务也能导致其他相关产品和服务的销售。</a:t>
                </a:r>
              </a:p>
            </p:txBody>
          </p:sp>
          <p:sp>
            <p:nvSpPr>
              <p:cNvPr id="38" name="矩形 37"/>
              <p:cNvSpPr/>
              <p:nvPr/>
            </p:nvSpPr>
            <p:spPr>
              <a:xfrm>
                <a:off x="7805427" y="2886714"/>
                <a:ext cx="2050552" cy="353546"/>
              </a:xfrm>
              <a:prstGeom prst="rect">
                <a:avLst/>
              </a:prstGeom>
            </p:spPr>
            <p:txBody>
              <a:bodyPr wrap="square">
                <a:spAutoFit/>
                <a:scene3d>
                  <a:camera prst="orthographicFront"/>
                  <a:lightRig rig="threePt" dir="t"/>
                </a:scene3d>
                <a:sp3d contourW="12700"/>
              </a:bodyPr>
              <a:lstStyle/>
              <a:p>
                <a:pPr lvl="0">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跟踪服务</a:t>
                </a:r>
              </a:p>
            </p:txBody>
          </p:sp>
        </p:grpSp>
        <p:sp>
          <p:nvSpPr>
            <p:cNvPr id="35" name="椭圆 45"/>
            <p:cNvSpPr/>
            <p:nvPr/>
          </p:nvSpPr>
          <p:spPr>
            <a:xfrm>
              <a:off x="5477947" y="4225815"/>
              <a:ext cx="530943" cy="546084"/>
            </a:xfrm>
            <a:custGeom>
              <a:avLst/>
              <a:gdLst>
                <a:gd name="T0" fmla="*/ 6023 w 6383"/>
                <a:gd name="T1" fmla="*/ 2985 h 6575"/>
                <a:gd name="T2" fmla="*/ 5921 w 6383"/>
                <a:gd name="T3" fmla="*/ 1957 h 6575"/>
                <a:gd name="T4" fmla="*/ 5304 w 6383"/>
                <a:gd name="T5" fmla="*/ 1379 h 6575"/>
                <a:gd name="T6" fmla="*/ 4619 w 6383"/>
                <a:gd name="T7" fmla="*/ 608 h 6575"/>
                <a:gd name="T8" fmla="*/ 3777 w 6383"/>
                <a:gd name="T9" fmla="*/ 501 h 6575"/>
                <a:gd name="T10" fmla="*/ 2768 w 6383"/>
                <a:gd name="T11" fmla="*/ 280 h 6575"/>
                <a:gd name="T12" fmla="*/ 2028 w 6383"/>
                <a:gd name="T13" fmla="*/ 688 h 6575"/>
                <a:gd name="T14" fmla="*/ 1083 w 6383"/>
                <a:gd name="T15" fmla="*/ 1103 h 6575"/>
                <a:gd name="T16" fmla="*/ 723 w 6383"/>
                <a:gd name="T17" fmla="*/ 1868 h 6575"/>
                <a:gd name="T18" fmla="*/ 201 w 6383"/>
                <a:gd name="T19" fmla="*/ 2759 h 6575"/>
                <a:gd name="T20" fmla="*/ 360 w 6383"/>
                <a:gd name="T21" fmla="*/ 3591 h 6575"/>
                <a:gd name="T22" fmla="*/ 461 w 6383"/>
                <a:gd name="T23" fmla="*/ 4619 h 6575"/>
                <a:gd name="T24" fmla="*/ 1079 w 6383"/>
                <a:gd name="T25" fmla="*/ 5197 h 6575"/>
                <a:gd name="T26" fmla="*/ 1764 w 6383"/>
                <a:gd name="T27" fmla="*/ 5968 h 6575"/>
                <a:gd name="T28" fmla="*/ 2604 w 6383"/>
                <a:gd name="T29" fmla="*/ 6073 h 6575"/>
                <a:gd name="T30" fmla="*/ 3613 w 6383"/>
                <a:gd name="T31" fmla="*/ 6295 h 6575"/>
                <a:gd name="T32" fmla="*/ 4353 w 6383"/>
                <a:gd name="T33" fmla="*/ 5888 h 6575"/>
                <a:gd name="T34" fmla="*/ 5299 w 6383"/>
                <a:gd name="T35" fmla="*/ 5473 h 6575"/>
                <a:gd name="T36" fmla="*/ 5659 w 6383"/>
                <a:gd name="T37" fmla="*/ 4708 h 6575"/>
                <a:gd name="T38" fmla="*/ 6180 w 6383"/>
                <a:gd name="T39" fmla="*/ 3817 h 6575"/>
                <a:gd name="T40" fmla="*/ 3877 w 6383"/>
                <a:gd name="T41" fmla="*/ 4231 h 6575"/>
                <a:gd name="T42" fmla="*/ 3381 w 6383"/>
                <a:gd name="T43" fmla="*/ 4613 h 6575"/>
                <a:gd name="T44" fmla="*/ 3287 w 6383"/>
                <a:gd name="T45" fmla="*/ 4924 h 6575"/>
                <a:gd name="T46" fmla="*/ 2960 w 6383"/>
                <a:gd name="T47" fmla="*/ 4820 h 6575"/>
                <a:gd name="T48" fmla="*/ 2844 w 6383"/>
                <a:gd name="T49" fmla="*/ 4529 h 6575"/>
                <a:gd name="T50" fmla="*/ 2356 w 6383"/>
                <a:gd name="T51" fmla="*/ 4233 h 6575"/>
                <a:gd name="T52" fmla="*/ 2560 w 6383"/>
                <a:gd name="T53" fmla="*/ 3940 h 6575"/>
                <a:gd name="T54" fmla="*/ 3307 w 6383"/>
                <a:gd name="T55" fmla="*/ 4036 h 6575"/>
                <a:gd name="T56" fmla="*/ 3193 w 6383"/>
                <a:gd name="T57" fmla="*/ 3535 h 6575"/>
                <a:gd name="T58" fmla="*/ 2365 w 6383"/>
                <a:gd name="T59" fmla="*/ 2705 h 6575"/>
                <a:gd name="T60" fmla="*/ 2991 w 6383"/>
                <a:gd name="T61" fmla="*/ 1897 h 6575"/>
                <a:gd name="T62" fmla="*/ 3105 w 6383"/>
                <a:gd name="T63" fmla="*/ 1651 h 6575"/>
                <a:gd name="T64" fmla="*/ 3401 w 6383"/>
                <a:gd name="T65" fmla="*/ 1856 h 6575"/>
                <a:gd name="T66" fmla="*/ 3865 w 6383"/>
                <a:gd name="T67" fmla="*/ 2119 h 6575"/>
                <a:gd name="T68" fmla="*/ 3847 w 6383"/>
                <a:gd name="T69" fmla="*/ 2508 h 6575"/>
                <a:gd name="T70" fmla="*/ 3208 w 6383"/>
                <a:gd name="T71" fmla="*/ 2464 h 6575"/>
                <a:gd name="T72" fmla="*/ 3025 w 6383"/>
                <a:gd name="T73" fmla="*/ 2832 h 6575"/>
                <a:gd name="T74" fmla="*/ 3647 w 6383"/>
                <a:gd name="T75" fmla="*/ 3137 h 6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83" h="6575">
                  <a:moveTo>
                    <a:pt x="6023" y="3591"/>
                  </a:moveTo>
                  <a:cubicBezTo>
                    <a:pt x="5895" y="3409"/>
                    <a:pt x="5895" y="3167"/>
                    <a:pt x="6023" y="2985"/>
                  </a:cubicBezTo>
                  <a:lnTo>
                    <a:pt x="6181" y="2759"/>
                  </a:lnTo>
                  <a:cubicBezTo>
                    <a:pt x="6383" y="2472"/>
                    <a:pt x="6253" y="2072"/>
                    <a:pt x="5921" y="1957"/>
                  </a:cubicBezTo>
                  <a:lnTo>
                    <a:pt x="5660" y="1868"/>
                  </a:lnTo>
                  <a:cubicBezTo>
                    <a:pt x="5451" y="1796"/>
                    <a:pt x="5308" y="1600"/>
                    <a:pt x="5304" y="1379"/>
                  </a:cubicBezTo>
                  <a:lnTo>
                    <a:pt x="5300" y="1103"/>
                  </a:lnTo>
                  <a:cubicBezTo>
                    <a:pt x="5295" y="752"/>
                    <a:pt x="4953" y="505"/>
                    <a:pt x="4619" y="608"/>
                  </a:cubicBezTo>
                  <a:lnTo>
                    <a:pt x="4353" y="688"/>
                  </a:lnTo>
                  <a:cubicBezTo>
                    <a:pt x="4141" y="753"/>
                    <a:pt x="3911" y="679"/>
                    <a:pt x="3777" y="501"/>
                  </a:cubicBezTo>
                  <a:lnTo>
                    <a:pt x="3611" y="280"/>
                  </a:lnTo>
                  <a:cubicBezTo>
                    <a:pt x="3400" y="0"/>
                    <a:pt x="2979" y="0"/>
                    <a:pt x="2768" y="280"/>
                  </a:cubicBezTo>
                  <a:lnTo>
                    <a:pt x="2604" y="501"/>
                  </a:lnTo>
                  <a:cubicBezTo>
                    <a:pt x="2471" y="679"/>
                    <a:pt x="2240" y="753"/>
                    <a:pt x="2028" y="688"/>
                  </a:cubicBezTo>
                  <a:lnTo>
                    <a:pt x="1764" y="608"/>
                  </a:lnTo>
                  <a:cubicBezTo>
                    <a:pt x="1429" y="505"/>
                    <a:pt x="1088" y="752"/>
                    <a:pt x="1083" y="1103"/>
                  </a:cubicBezTo>
                  <a:lnTo>
                    <a:pt x="1079" y="1379"/>
                  </a:lnTo>
                  <a:cubicBezTo>
                    <a:pt x="1075" y="1600"/>
                    <a:pt x="933" y="1796"/>
                    <a:pt x="723" y="1868"/>
                  </a:cubicBezTo>
                  <a:lnTo>
                    <a:pt x="461" y="1957"/>
                  </a:lnTo>
                  <a:cubicBezTo>
                    <a:pt x="129" y="2071"/>
                    <a:pt x="0" y="2471"/>
                    <a:pt x="201" y="2759"/>
                  </a:cubicBezTo>
                  <a:lnTo>
                    <a:pt x="360" y="2985"/>
                  </a:lnTo>
                  <a:cubicBezTo>
                    <a:pt x="488" y="3167"/>
                    <a:pt x="488" y="3409"/>
                    <a:pt x="360" y="3591"/>
                  </a:cubicBezTo>
                  <a:lnTo>
                    <a:pt x="201" y="3817"/>
                  </a:lnTo>
                  <a:cubicBezTo>
                    <a:pt x="0" y="4104"/>
                    <a:pt x="129" y="4504"/>
                    <a:pt x="461" y="4619"/>
                  </a:cubicBezTo>
                  <a:lnTo>
                    <a:pt x="723" y="4708"/>
                  </a:lnTo>
                  <a:cubicBezTo>
                    <a:pt x="932" y="4780"/>
                    <a:pt x="1075" y="4976"/>
                    <a:pt x="1079" y="5197"/>
                  </a:cubicBezTo>
                  <a:lnTo>
                    <a:pt x="1083" y="5473"/>
                  </a:lnTo>
                  <a:cubicBezTo>
                    <a:pt x="1088" y="5824"/>
                    <a:pt x="1429" y="6071"/>
                    <a:pt x="1764" y="5968"/>
                  </a:cubicBezTo>
                  <a:lnTo>
                    <a:pt x="2028" y="5887"/>
                  </a:lnTo>
                  <a:cubicBezTo>
                    <a:pt x="2240" y="5821"/>
                    <a:pt x="2471" y="5896"/>
                    <a:pt x="2604" y="6073"/>
                  </a:cubicBezTo>
                  <a:lnTo>
                    <a:pt x="2771" y="6295"/>
                  </a:lnTo>
                  <a:cubicBezTo>
                    <a:pt x="2981" y="6575"/>
                    <a:pt x="3403" y="6575"/>
                    <a:pt x="3613" y="6295"/>
                  </a:cubicBezTo>
                  <a:lnTo>
                    <a:pt x="3777" y="6075"/>
                  </a:lnTo>
                  <a:cubicBezTo>
                    <a:pt x="3911" y="5897"/>
                    <a:pt x="4141" y="5823"/>
                    <a:pt x="4353" y="5888"/>
                  </a:cubicBezTo>
                  <a:lnTo>
                    <a:pt x="4617" y="5968"/>
                  </a:lnTo>
                  <a:cubicBezTo>
                    <a:pt x="4952" y="6071"/>
                    <a:pt x="5293" y="5824"/>
                    <a:pt x="5299" y="5473"/>
                  </a:cubicBezTo>
                  <a:lnTo>
                    <a:pt x="5303" y="5197"/>
                  </a:lnTo>
                  <a:cubicBezTo>
                    <a:pt x="5307" y="4976"/>
                    <a:pt x="5448" y="4780"/>
                    <a:pt x="5659" y="4708"/>
                  </a:cubicBezTo>
                  <a:lnTo>
                    <a:pt x="5920" y="4619"/>
                  </a:lnTo>
                  <a:cubicBezTo>
                    <a:pt x="6252" y="4505"/>
                    <a:pt x="6381" y="4105"/>
                    <a:pt x="6180" y="3817"/>
                  </a:cubicBezTo>
                  <a:lnTo>
                    <a:pt x="6023" y="3591"/>
                  </a:lnTo>
                  <a:close/>
                  <a:moveTo>
                    <a:pt x="3877" y="4231"/>
                  </a:moveTo>
                  <a:cubicBezTo>
                    <a:pt x="3773" y="4357"/>
                    <a:pt x="3637" y="4443"/>
                    <a:pt x="3479" y="4487"/>
                  </a:cubicBezTo>
                  <a:cubicBezTo>
                    <a:pt x="3409" y="4505"/>
                    <a:pt x="3379" y="4541"/>
                    <a:pt x="3381" y="4613"/>
                  </a:cubicBezTo>
                  <a:cubicBezTo>
                    <a:pt x="3384" y="4684"/>
                    <a:pt x="3381" y="4755"/>
                    <a:pt x="3381" y="4825"/>
                  </a:cubicBezTo>
                  <a:cubicBezTo>
                    <a:pt x="3381" y="4888"/>
                    <a:pt x="3349" y="4923"/>
                    <a:pt x="3287" y="4924"/>
                  </a:cubicBezTo>
                  <a:cubicBezTo>
                    <a:pt x="3211" y="4925"/>
                    <a:pt x="3135" y="4925"/>
                    <a:pt x="3059" y="4924"/>
                  </a:cubicBezTo>
                  <a:cubicBezTo>
                    <a:pt x="2992" y="4923"/>
                    <a:pt x="2961" y="4885"/>
                    <a:pt x="2960" y="4820"/>
                  </a:cubicBezTo>
                  <a:cubicBezTo>
                    <a:pt x="2960" y="4768"/>
                    <a:pt x="2959" y="4717"/>
                    <a:pt x="2959" y="4665"/>
                  </a:cubicBezTo>
                  <a:cubicBezTo>
                    <a:pt x="2957" y="4552"/>
                    <a:pt x="2953" y="4547"/>
                    <a:pt x="2844" y="4529"/>
                  </a:cubicBezTo>
                  <a:cubicBezTo>
                    <a:pt x="2704" y="4507"/>
                    <a:pt x="2567" y="4475"/>
                    <a:pt x="2439" y="4413"/>
                  </a:cubicBezTo>
                  <a:cubicBezTo>
                    <a:pt x="2337" y="4364"/>
                    <a:pt x="2328" y="4339"/>
                    <a:pt x="2356" y="4233"/>
                  </a:cubicBezTo>
                  <a:cubicBezTo>
                    <a:pt x="2377" y="4155"/>
                    <a:pt x="2399" y="4076"/>
                    <a:pt x="2424" y="3999"/>
                  </a:cubicBezTo>
                  <a:cubicBezTo>
                    <a:pt x="2452" y="3908"/>
                    <a:pt x="2477" y="3897"/>
                    <a:pt x="2560" y="3940"/>
                  </a:cubicBezTo>
                  <a:cubicBezTo>
                    <a:pt x="2701" y="4013"/>
                    <a:pt x="2852" y="4055"/>
                    <a:pt x="3011" y="4075"/>
                  </a:cubicBezTo>
                  <a:cubicBezTo>
                    <a:pt x="3112" y="4088"/>
                    <a:pt x="3212" y="4077"/>
                    <a:pt x="3307" y="4036"/>
                  </a:cubicBezTo>
                  <a:cubicBezTo>
                    <a:pt x="3483" y="3959"/>
                    <a:pt x="3511" y="3755"/>
                    <a:pt x="3361" y="3633"/>
                  </a:cubicBezTo>
                  <a:cubicBezTo>
                    <a:pt x="3311" y="3592"/>
                    <a:pt x="3253" y="3561"/>
                    <a:pt x="3193" y="3535"/>
                  </a:cubicBezTo>
                  <a:cubicBezTo>
                    <a:pt x="3039" y="3467"/>
                    <a:pt x="2879" y="3415"/>
                    <a:pt x="2733" y="3328"/>
                  </a:cubicBezTo>
                  <a:cubicBezTo>
                    <a:pt x="2497" y="3187"/>
                    <a:pt x="2347" y="2992"/>
                    <a:pt x="2365" y="2705"/>
                  </a:cubicBezTo>
                  <a:cubicBezTo>
                    <a:pt x="2385" y="2380"/>
                    <a:pt x="2569" y="2177"/>
                    <a:pt x="2867" y="2069"/>
                  </a:cubicBezTo>
                  <a:cubicBezTo>
                    <a:pt x="2989" y="2024"/>
                    <a:pt x="2991" y="2027"/>
                    <a:pt x="2991" y="1897"/>
                  </a:cubicBezTo>
                  <a:lnTo>
                    <a:pt x="2991" y="1767"/>
                  </a:lnTo>
                  <a:cubicBezTo>
                    <a:pt x="2993" y="1669"/>
                    <a:pt x="3009" y="1653"/>
                    <a:pt x="3105" y="1651"/>
                  </a:cubicBezTo>
                  <a:cubicBezTo>
                    <a:pt x="3135" y="1649"/>
                    <a:pt x="3165" y="1651"/>
                    <a:pt x="3195" y="1651"/>
                  </a:cubicBezTo>
                  <a:cubicBezTo>
                    <a:pt x="3400" y="1651"/>
                    <a:pt x="3400" y="1651"/>
                    <a:pt x="3401" y="1856"/>
                  </a:cubicBezTo>
                  <a:cubicBezTo>
                    <a:pt x="3401" y="2001"/>
                    <a:pt x="3401" y="2001"/>
                    <a:pt x="3547" y="2024"/>
                  </a:cubicBezTo>
                  <a:cubicBezTo>
                    <a:pt x="3657" y="2041"/>
                    <a:pt x="3764" y="2075"/>
                    <a:pt x="3865" y="2119"/>
                  </a:cubicBezTo>
                  <a:cubicBezTo>
                    <a:pt x="3921" y="2144"/>
                    <a:pt x="3943" y="2183"/>
                    <a:pt x="3925" y="2243"/>
                  </a:cubicBezTo>
                  <a:cubicBezTo>
                    <a:pt x="3900" y="2332"/>
                    <a:pt x="3876" y="2420"/>
                    <a:pt x="3847" y="2508"/>
                  </a:cubicBezTo>
                  <a:cubicBezTo>
                    <a:pt x="3820" y="2591"/>
                    <a:pt x="3793" y="2603"/>
                    <a:pt x="3713" y="2564"/>
                  </a:cubicBezTo>
                  <a:cubicBezTo>
                    <a:pt x="3553" y="2487"/>
                    <a:pt x="3385" y="2455"/>
                    <a:pt x="3208" y="2464"/>
                  </a:cubicBezTo>
                  <a:cubicBezTo>
                    <a:pt x="3161" y="2467"/>
                    <a:pt x="3116" y="2473"/>
                    <a:pt x="3073" y="2492"/>
                  </a:cubicBezTo>
                  <a:cubicBezTo>
                    <a:pt x="2920" y="2559"/>
                    <a:pt x="2896" y="2728"/>
                    <a:pt x="3025" y="2832"/>
                  </a:cubicBezTo>
                  <a:cubicBezTo>
                    <a:pt x="3091" y="2885"/>
                    <a:pt x="3167" y="2923"/>
                    <a:pt x="3245" y="2956"/>
                  </a:cubicBezTo>
                  <a:cubicBezTo>
                    <a:pt x="3381" y="3012"/>
                    <a:pt x="3517" y="3065"/>
                    <a:pt x="3647" y="3137"/>
                  </a:cubicBezTo>
                  <a:cubicBezTo>
                    <a:pt x="4056" y="3365"/>
                    <a:pt x="4167" y="3880"/>
                    <a:pt x="3877" y="4231"/>
                  </a:cubicBezTo>
                  <a:close/>
                </a:path>
              </a:pathLst>
            </a:cu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ea typeface="等线" panose="02010600030101010101" pitchFamily="2" charset="-122"/>
                <a:cs typeface="+mn-cs"/>
              </a:endParaRPr>
            </a:p>
          </p:txBody>
        </p:sp>
        <p:sp>
          <p:nvSpPr>
            <p:cNvPr id="36" name="椭圆 46"/>
            <p:cNvSpPr/>
            <p:nvPr/>
          </p:nvSpPr>
          <p:spPr>
            <a:xfrm>
              <a:off x="10507979" y="4225815"/>
              <a:ext cx="529280" cy="546084"/>
            </a:xfrm>
            <a:custGeom>
              <a:avLst/>
              <a:gdLst>
                <a:gd name="T0" fmla="*/ 614 w 834"/>
                <a:gd name="T1" fmla="*/ 393 h 862"/>
                <a:gd name="T2" fmla="*/ 548 w 834"/>
                <a:gd name="T3" fmla="*/ 370 h 862"/>
                <a:gd name="T4" fmla="*/ 551 w 834"/>
                <a:gd name="T5" fmla="*/ 312 h 862"/>
                <a:gd name="T6" fmla="*/ 627 w 834"/>
                <a:gd name="T7" fmla="*/ 313 h 862"/>
                <a:gd name="T8" fmla="*/ 615 w 834"/>
                <a:gd name="T9" fmla="*/ 345 h 862"/>
                <a:gd name="T10" fmla="*/ 587 w 834"/>
                <a:gd name="T11" fmla="*/ 324 h 862"/>
                <a:gd name="T12" fmla="*/ 563 w 834"/>
                <a:gd name="T13" fmla="*/ 342 h 862"/>
                <a:gd name="T14" fmla="*/ 596 w 834"/>
                <a:gd name="T15" fmla="*/ 359 h 862"/>
                <a:gd name="T16" fmla="*/ 646 w 834"/>
                <a:gd name="T17" fmla="*/ 402 h 862"/>
                <a:gd name="T18" fmla="*/ 590 w 834"/>
                <a:gd name="T19" fmla="*/ 444 h 862"/>
                <a:gd name="T20" fmla="*/ 534 w 834"/>
                <a:gd name="T21" fmla="*/ 398 h 862"/>
                <a:gd name="T22" fmla="*/ 570 w 834"/>
                <a:gd name="T23" fmla="*/ 415 h 862"/>
                <a:gd name="T24" fmla="*/ 612 w 834"/>
                <a:gd name="T25" fmla="*/ 416 h 862"/>
                <a:gd name="T26" fmla="*/ 403 w 834"/>
                <a:gd name="T27" fmla="*/ 440 h 862"/>
                <a:gd name="T28" fmla="*/ 437 w 834"/>
                <a:gd name="T29" fmla="*/ 333 h 862"/>
                <a:gd name="T30" fmla="*/ 473 w 834"/>
                <a:gd name="T31" fmla="*/ 440 h 862"/>
                <a:gd name="T32" fmla="*/ 524 w 834"/>
                <a:gd name="T33" fmla="*/ 304 h 862"/>
                <a:gd name="T34" fmla="*/ 496 w 834"/>
                <a:gd name="T35" fmla="*/ 304 h 862"/>
                <a:gd name="T36" fmla="*/ 473 w 834"/>
                <a:gd name="T37" fmla="*/ 403 h 862"/>
                <a:gd name="T38" fmla="*/ 438 w 834"/>
                <a:gd name="T39" fmla="*/ 304 h 862"/>
                <a:gd name="T40" fmla="*/ 404 w 834"/>
                <a:gd name="T41" fmla="*/ 404 h 862"/>
                <a:gd name="T42" fmla="*/ 366 w 834"/>
                <a:gd name="T43" fmla="*/ 304 h 862"/>
                <a:gd name="T44" fmla="*/ 389 w 834"/>
                <a:gd name="T45" fmla="*/ 440 h 862"/>
                <a:gd name="T46" fmla="*/ 340 w 834"/>
                <a:gd name="T47" fmla="*/ 428 h 862"/>
                <a:gd name="T48" fmla="*/ 265 w 834"/>
                <a:gd name="T49" fmla="*/ 416 h 862"/>
                <a:gd name="T50" fmla="*/ 331 w 834"/>
                <a:gd name="T51" fmla="*/ 381 h 862"/>
                <a:gd name="T52" fmla="*/ 331 w 834"/>
                <a:gd name="T53" fmla="*/ 357 h 862"/>
                <a:gd name="T54" fmla="*/ 265 w 834"/>
                <a:gd name="T55" fmla="*/ 328 h 862"/>
                <a:gd name="T56" fmla="*/ 336 w 834"/>
                <a:gd name="T57" fmla="*/ 316 h 862"/>
                <a:gd name="T58" fmla="*/ 236 w 834"/>
                <a:gd name="T59" fmla="*/ 304 h 862"/>
                <a:gd name="T60" fmla="*/ 340 w 834"/>
                <a:gd name="T61" fmla="*/ 440 h 862"/>
                <a:gd name="T62" fmla="*/ 340 w 834"/>
                <a:gd name="T63" fmla="*/ 428 h 862"/>
                <a:gd name="T64" fmla="*/ 98 w 834"/>
                <a:gd name="T65" fmla="*/ 440 h 862"/>
                <a:gd name="T66" fmla="*/ 125 w 834"/>
                <a:gd name="T67" fmla="*/ 440 h 862"/>
                <a:gd name="T68" fmla="*/ 181 w 834"/>
                <a:gd name="T69" fmla="*/ 440 h 862"/>
                <a:gd name="T70" fmla="*/ 209 w 834"/>
                <a:gd name="T71" fmla="*/ 440 h 862"/>
                <a:gd name="T72" fmla="*/ 196 w 834"/>
                <a:gd name="T73" fmla="*/ 304 h 862"/>
                <a:gd name="T74" fmla="*/ 182 w 834"/>
                <a:gd name="T75" fmla="*/ 400 h 862"/>
                <a:gd name="T76" fmla="*/ 113 w 834"/>
                <a:gd name="T77" fmla="*/ 304 h 862"/>
                <a:gd name="T78" fmla="*/ 834 w 834"/>
                <a:gd name="T79" fmla="*/ 0 h 862"/>
                <a:gd name="T80" fmla="*/ 743 w 834"/>
                <a:gd name="T81" fmla="*/ 555 h 862"/>
                <a:gd name="T82" fmla="*/ 551 w 834"/>
                <a:gd name="T83" fmla="*/ 643 h 862"/>
                <a:gd name="T84" fmla="*/ 420 w 834"/>
                <a:gd name="T85" fmla="*/ 772 h 862"/>
                <a:gd name="T86" fmla="*/ 329 w 834"/>
                <a:gd name="T87" fmla="*/ 643 h 862"/>
                <a:gd name="T88" fmla="*/ 0 w 834"/>
                <a:gd name="T89" fmla="*/ 88 h 862"/>
                <a:gd name="T90" fmla="*/ 91 w 834"/>
                <a:gd name="T91" fmla="*/ 0 h 862"/>
                <a:gd name="T92" fmla="*/ 707 w 834"/>
                <a:gd name="T93" fmla="*/ 125 h 862"/>
                <a:gd name="T94" fmla="*/ 109 w 834"/>
                <a:gd name="T95" fmla="*/ 125 h 862"/>
                <a:gd name="T96" fmla="*/ 37 w 834"/>
                <a:gd name="T97" fmla="*/ 125 h 862"/>
                <a:gd name="T98" fmla="*/ 366 w 834"/>
                <a:gd name="T99" fmla="*/ 606 h 862"/>
                <a:gd name="T100" fmla="*/ 420 w 834"/>
                <a:gd name="T101" fmla="*/ 720 h 862"/>
                <a:gd name="T102" fmla="*/ 456 w 834"/>
                <a:gd name="T103" fmla="*/ 683 h 862"/>
                <a:gd name="T104" fmla="*/ 536 w 834"/>
                <a:gd name="T105" fmla="*/ 606 h 862"/>
                <a:gd name="T106" fmla="*/ 587 w 834"/>
                <a:gd name="T107" fmla="*/ 606 h 862"/>
                <a:gd name="T108" fmla="*/ 707 w 834"/>
                <a:gd name="T109" fmla="*/ 554 h 862"/>
                <a:gd name="T110" fmla="*/ 707 w 834"/>
                <a:gd name="T111" fmla="*/ 518 h 862"/>
                <a:gd name="T112" fmla="*/ 707 w 834"/>
                <a:gd name="T113" fmla="*/ 125 h 862"/>
                <a:gd name="T114" fmla="*/ 127 w 834"/>
                <a:gd name="T115" fmla="*/ 37 h 862"/>
                <a:gd name="T116" fmla="*/ 743 w 834"/>
                <a:gd name="T117" fmla="*/ 88 h 862"/>
                <a:gd name="T118" fmla="*/ 798 w 834"/>
                <a:gd name="T119" fmla="*/ 518 h 862"/>
                <a:gd name="T120" fmla="*/ 798 w 834"/>
                <a:gd name="T121" fmla="*/ 3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4" h="862">
                  <a:moveTo>
                    <a:pt x="619" y="404"/>
                  </a:moveTo>
                  <a:cubicBezTo>
                    <a:pt x="619" y="399"/>
                    <a:pt x="617" y="395"/>
                    <a:pt x="614" y="393"/>
                  </a:cubicBezTo>
                  <a:cubicBezTo>
                    <a:pt x="610" y="390"/>
                    <a:pt x="603" y="388"/>
                    <a:pt x="591" y="385"/>
                  </a:cubicBezTo>
                  <a:cubicBezTo>
                    <a:pt x="569" y="380"/>
                    <a:pt x="555" y="375"/>
                    <a:pt x="548" y="370"/>
                  </a:cubicBezTo>
                  <a:cubicBezTo>
                    <a:pt x="540" y="364"/>
                    <a:pt x="537" y="355"/>
                    <a:pt x="537" y="344"/>
                  </a:cubicBezTo>
                  <a:cubicBezTo>
                    <a:pt x="537" y="330"/>
                    <a:pt x="541" y="320"/>
                    <a:pt x="551" y="312"/>
                  </a:cubicBezTo>
                  <a:cubicBezTo>
                    <a:pt x="561" y="304"/>
                    <a:pt x="573" y="300"/>
                    <a:pt x="590" y="300"/>
                  </a:cubicBezTo>
                  <a:cubicBezTo>
                    <a:pt x="605" y="300"/>
                    <a:pt x="617" y="305"/>
                    <a:pt x="627" y="313"/>
                  </a:cubicBezTo>
                  <a:cubicBezTo>
                    <a:pt x="637" y="321"/>
                    <a:pt x="642" y="331"/>
                    <a:pt x="643" y="345"/>
                  </a:cubicBezTo>
                  <a:lnTo>
                    <a:pt x="615" y="345"/>
                  </a:lnTo>
                  <a:cubicBezTo>
                    <a:pt x="615" y="339"/>
                    <a:pt x="612" y="333"/>
                    <a:pt x="607" y="330"/>
                  </a:cubicBezTo>
                  <a:cubicBezTo>
                    <a:pt x="601" y="326"/>
                    <a:pt x="595" y="324"/>
                    <a:pt x="587" y="324"/>
                  </a:cubicBezTo>
                  <a:cubicBezTo>
                    <a:pt x="579" y="324"/>
                    <a:pt x="574" y="325"/>
                    <a:pt x="570" y="329"/>
                  </a:cubicBezTo>
                  <a:cubicBezTo>
                    <a:pt x="565" y="332"/>
                    <a:pt x="563" y="336"/>
                    <a:pt x="563" y="342"/>
                  </a:cubicBezTo>
                  <a:cubicBezTo>
                    <a:pt x="563" y="346"/>
                    <a:pt x="566" y="349"/>
                    <a:pt x="570" y="351"/>
                  </a:cubicBezTo>
                  <a:cubicBezTo>
                    <a:pt x="574" y="354"/>
                    <a:pt x="583" y="356"/>
                    <a:pt x="596" y="359"/>
                  </a:cubicBezTo>
                  <a:cubicBezTo>
                    <a:pt x="616" y="364"/>
                    <a:pt x="630" y="369"/>
                    <a:pt x="636" y="375"/>
                  </a:cubicBezTo>
                  <a:cubicBezTo>
                    <a:pt x="643" y="380"/>
                    <a:pt x="646" y="390"/>
                    <a:pt x="646" y="402"/>
                  </a:cubicBezTo>
                  <a:cubicBezTo>
                    <a:pt x="646" y="415"/>
                    <a:pt x="641" y="425"/>
                    <a:pt x="631" y="433"/>
                  </a:cubicBezTo>
                  <a:cubicBezTo>
                    <a:pt x="621" y="440"/>
                    <a:pt x="607" y="444"/>
                    <a:pt x="590" y="444"/>
                  </a:cubicBezTo>
                  <a:cubicBezTo>
                    <a:pt x="573" y="444"/>
                    <a:pt x="560" y="440"/>
                    <a:pt x="550" y="432"/>
                  </a:cubicBezTo>
                  <a:cubicBezTo>
                    <a:pt x="540" y="424"/>
                    <a:pt x="535" y="413"/>
                    <a:pt x="534" y="398"/>
                  </a:cubicBezTo>
                  <a:lnTo>
                    <a:pt x="562" y="398"/>
                  </a:lnTo>
                  <a:cubicBezTo>
                    <a:pt x="562" y="405"/>
                    <a:pt x="565" y="411"/>
                    <a:pt x="570" y="415"/>
                  </a:cubicBezTo>
                  <a:cubicBezTo>
                    <a:pt x="575" y="419"/>
                    <a:pt x="581" y="421"/>
                    <a:pt x="590" y="421"/>
                  </a:cubicBezTo>
                  <a:cubicBezTo>
                    <a:pt x="599" y="421"/>
                    <a:pt x="606" y="419"/>
                    <a:pt x="612" y="416"/>
                  </a:cubicBezTo>
                  <a:cubicBezTo>
                    <a:pt x="617" y="413"/>
                    <a:pt x="619" y="409"/>
                    <a:pt x="619" y="404"/>
                  </a:cubicBezTo>
                  <a:close/>
                  <a:moveTo>
                    <a:pt x="403" y="440"/>
                  </a:moveTo>
                  <a:lnTo>
                    <a:pt x="416" y="440"/>
                  </a:lnTo>
                  <a:lnTo>
                    <a:pt x="437" y="333"/>
                  </a:lnTo>
                  <a:lnTo>
                    <a:pt x="459" y="440"/>
                  </a:lnTo>
                  <a:lnTo>
                    <a:pt x="473" y="440"/>
                  </a:lnTo>
                  <a:lnTo>
                    <a:pt x="487" y="440"/>
                  </a:lnTo>
                  <a:lnTo>
                    <a:pt x="524" y="304"/>
                  </a:lnTo>
                  <a:lnTo>
                    <a:pt x="510" y="304"/>
                  </a:lnTo>
                  <a:lnTo>
                    <a:pt x="496" y="304"/>
                  </a:lnTo>
                  <a:lnTo>
                    <a:pt x="473" y="403"/>
                  </a:lnTo>
                  <a:lnTo>
                    <a:pt x="473" y="403"/>
                  </a:lnTo>
                  <a:lnTo>
                    <a:pt x="453" y="304"/>
                  </a:lnTo>
                  <a:lnTo>
                    <a:pt x="438" y="304"/>
                  </a:lnTo>
                  <a:lnTo>
                    <a:pt x="423" y="304"/>
                  </a:lnTo>
                  <a:lnTo>
                    <a:pt x="404" y="404"/>
                  </a:lnTo>
                  <a:lnTo>
                    <a:pt x="381" y="304"/>
                  </a:lnTo>
                  <a:lnTo>
                    <a:pt x="366" y="304"/>
                  </a:lnTo>
                  <a:lnTo>
                    <a:pt x="351" y="304"/>
                  </a:lnTo>
                  <a:lnTo>
                    <a:pt x="389" y="440"/>
                  </a:lnTo>
                  <a:lnTo>
                    <a:pt x="403" y="440"/>
                  </a:lnTo>
                  <a:close/>
                  <a:moveTo>
                    <a:pt x="340" y="428"/>
                  </a:moveTo>
                  <a:lnTo>
                    <a:pt x="340" y="416"/>
                  </a:lnTo>
                  <a:lnTo>
                    <a:pt x="265" y="416"/>
                  </a:lnTo>
                  <a:lnTo>
                    <a:pt x="265" y="381"/>
                  </a:lnTo>
                  <a:lnTo>
                    <a:pt x="331" y="381"/>
                  </a:lnTo>
                  <a:lnTo>
                    <a:pt x="331" y="369"/>
                  </a:lnTo>
                  <a:lnTo>
                    <a:pt x="331" y="357"/>
                  </a:lnTo>
                  <a:lnTo>
                    <a:pt x="265" y="357"/>
                  </a:lnTo>
                  <a:lnTo>
                    <a:pt x="265" y="328"/>
                  </a:lnTo>
                  <a:lnTo>
                    <a:pt x="336" y="328"/>
                  </a:lnTo>
                  <a:lnTo>
                    <a:pt x="336" y="316"/>
                  </a:lnTo>
                  <a:lnTo>
                    <a:pt x="336" y="304"/>
                  </a:lnTo>
                  <a:lnTo>
                    <a:pt x="236" y="304"/>
                  </a:lnTo>
                  <a:lnTo>
                    <a:pt x="236" y="440"/>
                  </a:lnTo>
                  <a:lnTo>
                    <a:pt x="340" y="440"/>
                  </a:lnTo>
                  <a:lnTo>
                    <a:pt x="340" y="428"/>
                  </a:lnTo>
                  <a:lnTo>
                    <a:pt x="340" y="428"/>
                  </a:lnTo>
                  <a:close/>
                  <a:moveTo>
                    <a:pt x="98" y="304"/>
                  </a:moveTo>
                  <a:lnTo>
                    <a:pt x="98" y="440"/>
                  </a:lnTo>
                  <a:lnTo>
                    <a:pt x="111" y="440"/>
                  </a:lnTo>
                  <a:lnTo>
                    <a:pt x="125" y="440"/>
                  </a:lnTo>
                  <a:lnTo>
                    <a:pt x="125" y="342"/>
                  </a:lnTo>
                  <a:lnTo>
                    <a:pt x="181" y="440"/>
                  </a:lnTo>
                  <a:lnTo>
                    <a:pt x="195" y="440"/>
                  </a:lnTo>
                  <a:lnTo>
                    <a:pt x="209" y="440"/>
                  </a:lnTo>
                  <a:lnTo>
                    <a:pt x="209" y="304"/>
                  </a:lnTo>
                  <a:lnTo>
                    <a:pt x="196" y="304"/>
                  </a:lnTo>
                  <a:lnTo>
                    <a:pt x="182" y="304"/>
                  </a:lnTo>
                  <a:lnTo>
                    <a:pt x="182" y="400"/>
                  </a:lnTo>
                  <a:lnTo>
                    <a:pt x="128" y="304"/>
                  </a:lnTo>
                  <a:lnTo>
                    <a:pt x="113" y="304"/>
                  </a:lnTo>
                  <a:lnTo>
                    <a:pt x="98" y="304"/>
                  </a:lnTo>
                  <a:close/>
                  <a:moveTo>
                    <a:pt x="834" y="0"/>
                  </a:moveTo>
                  <a:lnTo>
                    <a:pt x="834" y="555"/>
                  </a:lnTo>
                  <a:lnTo>
                    <a:pt x="743" y="555"/>
                  </a:lnTo>
                  <a:lnTo>
                    <a:pt x="743" y="643"/>
                  </a:lnTo>
                  <a:lnTo>
                    <a:pt x="551" y="643"/>
                  </a:lnTo>
                  <a:lnTo>
                    <a:pt x="420" y="774"/>
                  </a:lnTo>
                  <a:lnTo>
                    <a:pt x="420" y="772"/>
                  </a:lnTo>
                  <a:lnTo>
                    <a:pt x="329" y="862"/>
                  </a:lnTo>
                  <a:lnTo>
                    <a:pt x="329" y="643"/>
                  </a:lnTo>
                  <a:lnTo>
                    <a:pt x="0" y="643"/>
                  </a:lnTo>
                  <a:lnTo>
                    <a:pt x="0" y="88"/>
                  </a:lnTo>
                  <a:lnTo>
                    <a:pt x="91" y="88"/>
                  </a:lnTo>
                  <a:lnTo>
                    <a:pt x="91" y="0"/>
                  </a:lnTo>
                  <a:lnTo>
                    <a:pt x="834" y="0"/>
                  </a:lnTo>
                  <a:close/>
                  <a:moveTo>
                    <a:pt x="707" y="125"/>
                  </a:moveTo>
                  <a:lnTo>
                    <a:pt x="127" y="125"/>
                  </a:lnTo>
                  <a:lnTo>
                    <a:pt x="109" y="125"/>
                  </a:lnTo>
                  <a:lnTo>
                    <a:pt x="91" y="125"/>
                  </a:lnTo>
                  <a:lnTo>
                    <a:pt x="37" y="125"/>
                  </a:lnTo>
                  <a:lnTo>
                    <a:pt x="37" y="606"/>
                  </a:lnTo>
                  <a:lnTo>
                    <a:pt x="366" y="606"/>
                  </a:lnTo>
                  <a:lnTo>
                    <a:pt x="366" y="774"/>
                  </a:lnTo>
                  <a:lnTo>
                    <a:pt x="420" y="720"/>
                  </a:lnTo>
                  <a:lnTo>
                    <a:pt x="438" y="702"/>
                  </a:lnTo>
                  <a:lnTo>
                    <a:pt x="456" y="683"/>
                  </a:lnTo>
                  <a:lnTo>
                    <a:pt x="533" y="606"/>
                  </a:lnTo>
                  <a:lnTo>
                    <a:pt x="536" y="606"/>
                  </a:lnTo>
                  <a:lnTo>
                    <a:pt x="561" y="606"/>
                  </a:lnTo>
                  <a:lnTo>
                    <a:pt x="587" y="606"/>
                  </a:lnTo>
                  <a:lnTo>
                    <a:pt x="707" y="606"/>
                  </a:lnTo>
                  <a:lnTo>
                    <a:pt x="707" y="554"/>
                  </a:lnTo>
                  <a:lnTo>
                    <a:pt x="707" y="536"/>
                  </a:lnTo>
                  <a:lnTo>
                    <a:pt x="707" y="518"/>
                  </a:lnTo>
                  <a:lnTo>
                    <a:pt x="707" y="125"/>
                  </a:lnTo>
                  <a:lnTo>
                    <a:pt x="707" y="125"/>
                  </a:lnTo>
                  <a:close/>
                  <a:moveTo>
                    <a:pt x="798" y="37"/>
                  </a:moveTo>
                  <a:lnTo>
                    <a:pt x="127" y="37"/>
                  </a:lnTo>
                  <a:lnTo>
                    <a:pt x="127" y="88"/>
                  </a:lnTo>
                  <a:lnTo>
                    <a:pt x="743" y="88"/>
                  </a:lnTo>
                  <a:lnTo>
                    <a:pt x="743" y="518"/>
                  </a:lnTo>
                  <a:lnTo>
                    <a:pt x="798" y="518"/>
                  </a:lnTo>
                  <a:lnTo>
                    <a:pt x="798" y="37"/>
                  </a:lnTo>
                  <a:lnTo>
                    <a:pt x="798" y="37"/>
                  </a:lnTo>
                  <a:close/>
                </a:path>
              </a:pathLst>
            </a:cu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ea typeface="等线" panose="02010600030101010101" pitchFamily="2" charset="-122"/>
                <a:cs typeface="+mn-cs"/>
              </a:endParaRPr>
            </a:p>
          </p:txBody>
        </p:sp>
      </p:grpSp>
    </p:spTree>
    <p:extLst>
      <p:ext uri="{BB962C8B-B14F-4D97-AF65-F5344CB8AC3E}">
        <p14:creationId xmlns:p14="http://schemas.microsoft.com/office/powerpoint/2010/main" val="35269131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750"/>
                                        <p:tgtEl>
                                          <p:spTgt spid="4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31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4150"/>
                            </p:stCondLst>
                            <p:childTnLst>
                              <p:par>
                                <p:cTn id="38" presetID="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4650"/>
                            </p:stCondLst>
                            <p:childTnLst>
                              <p:par>
                                <p:cTn id="43" presetID="2" presetClass="entr" presetSubtype="2"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fill="hold"/>
                                        <p:tgtEl>
                                          <p:spTgt spid="29"/>
                                        </p:tgtEl>
                                        <p:attrNameLst>
                                          <p:attrName>ppt_x</p:attrName>
                                        </p:attrNameLst>
                                      </p:cBhvr>
                                      <p:tavLst>
                                        <p:tav tm="0">
                                          <p:val>
                                            <p:strVal val="1+#ppt_w/2"/>
                                          </p:val>
                                        </p:tav>
                                        <p:tav tm="100000">
                                          <p:val>
                                            <p:strVal val="#ppt_x"/>
                                          </p:val>
                                        </p:tav>
                                      </p:tavLst>
                                    </p:anim>
                                    <p:anim calcmode="lin" valueType="num">
                                      <p:cBhvr additive="base">
                                        <p:cTn id="46" dur="500" fill="hold"/>
                                        <p:tgtEl>
                                          <p:spTgt spid="29"/>
                                        </p:tgtEl>
                                        <p:attrNameLst>
                                          <p:attrName>ppt_y</p:attrName>
                                        </p:attrNameLst>
                                      </p:cBhvr>
                                      <p:tavLst>
                                        <p:tav tm="0">
                                          <p:val>
                                            <p:strVal val="#ppt_y"/>
                                          </p:val>
                                        </p:tav>
                                        <p:tav tm="100000">
                                          <p:val>
                                            <p:strVal val="#ppt_y"/>
                                          </p:val>
                                        </p:tav>
                                      </p:tavLst>
                                    </p:anim>
                                  </p:childTnLst>
                                </p:cTn>
                              </p:par>
                            </p:childTnLst>
                          </p:cTn>
                        </p:par>
                        <p:par>
                          <p:cTn id="47" fill="hold">
                            <p:stCondLst>
                              <p:cond delay="5150"/>
                            </p:stCondLst>
                            <p:childTnLst>
                              <p:par>
                                <p:cTn id="48" presetID="22" presetClass="entr" presetSubtype="8"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5524233"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如何让老客户主动大量为你转介绍</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10" name="ïṣ1id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nvGrpSpPr>
        <p:grpSpPr>
          <a:xfrm>
            <a:off x="1166607" y="1383485"/>
            <a:ext cx="3282383" cy="4285531"/>
            <a:chOff x="4189413" y="1044575"/>
            <a:chExt cx="3646488" cy="4760913"/>
          </a:xfrm>
        </p:grpSpPr>
        <p:sp>
          <p:nvSpPr>
            <p:cNvPr id="12" name="íṥḻiḋé">
              <a:extLst>
                <a:ext uri="{FF2B5EF4-FFF2-40B4-BE49-F238E27FC236}">
                  <a16:creationId xmlns="" xmlns:a16="http://schemas.microsoft.com/office/drawing/2014/main" id="{142F8EFB-A419-481D-BDB0-EA00E2C0F88E}"/>
                </a:ext>
              </a:extLst>
            </p:cNvPr>
            <p:cNvSpPr/>
            <p:nvPr/>
          </p:nvSpPr>
          <p:spPr bwMode="auto">
            <a:xfrm>
              <a:off x="4189413" y="1119188"/>
              <a:ext cx="3646488" cy="4686300"/>
            </a:xfrm>
            <a:custGeom>
              <a:avLst/>
              <a:gdLst>
                <a:gd name="T0" fmla="*/ 419 w 437"/>
                <a:gd name="T1" fmla="*/ 563 h 563"/>
                <a:gd name="T2" fmla="*/ 19 w 437"/>
                <a:gd name="T3" fmla="*/ 563 h 563"/>
                <a:gd name="T4" fmla="*/ 0 w 437"/>
                <a:gd name="T5" fmla="*/ 544 h 563"/>
                <a:gd name="T6" fmla="*/ 0 w 437"/>
                <a:gd name="T7" fmla="*/ 19 h 563"/>
                <a:gd name="T8" fmla="*/ 19 w 437"/>
                <a:gd name="T9" fmla="*/ 0 h 563"/>
                <a:gd name="T10" fmla="*/ 419 w 437"/>
                <a:gd name="T11" fmla="*/ 0 h 563"/>
                <a:gd name="T12" fmla="*/ 437 w 437"/>
                <a:gd name="T13" fmla="*/ 19 h 563"/>
                <a:gd name="T14" fmla="*/ 437 w 437"/>
                <a:gd name="T15" fmla="*/ 544 h 563"/>
                <a:gd name="T16" fmla="*/ 419 w 437"/>
                <a:gd name="T17"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7" h="563">
                  <a:moveTo>
                    <a:pt x="419" y="563"/>
                  </a:moveTo>
                  <a:cubicBezTo>
                    <a:pt x="19" y="563"/>
                    <a:pt x="19" y="563"/>
                    <a:pt x="19" y="563"/>
                  </a:cubicBezTo>
                  <a:cubicBezTo>
                    <a:pt x="8" y="563"/>
                    <a:pt x="0" y="555"/>
                    <a:pt x="0" y="544"/>
                  </a:cubicBezTo>
                  <a:cubicBezTo>
                    <a:pt x="0" y="19"/>
                    <a:pt x="0" y="19"/>
                    <a:pt x="0" y="19"/>
                  </a:cubicBezTo>
                  <a:cubicBezTo>
                    <a:pt x="0" y="8"/>
                    <a:pt x="8" y="0"/>
                    <a:pt x="19" y="0"/>
                  </a:cubicBezTo>
                  <a:cubicBezTo>
                    <a:pt x="419" y="0"/>
                    <a:pt x="419" y="0"/>
                    <a:pt x="419" y="0"/>
                  </a:cubicBezTo>
                  <a:cubicBezTo>
                    <a:pt x="429" y="0"/>
                    <a:pt x="437" y="8"/>
                    <a:pt x="437" y="19"/>
                  </a:cubicBezTo>
                  <a:cubicBezTo>
                    <a:pt x="437" y="544"/>
                    <a:pt x="437" y="544"/>
                    <a:pt x="437" y="544"/>
                  </a:cubicBezTo>
                  <a:cubicBezTo>
                    <a:pt x="437" y="555"/>
                    <a:pt x="429" y="563"/>
                    <a:pt x="419" y="563"/>
                  </a:cubicBezTo>
                  <a:close/>
                </a:path>
              </a:pathLst>
            </a:custGeom>
            <a:solidFill>
              <a:srgbClr val="144C85"/>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8" name="îṥḻiďé">
              <a:extLst>
                <a:ext uri="{FF2B5EF4-FFF2-40B4-BE49-F238E27FC236}">
                  <a16:creationId xmlns="" xmlns:a16="http://schemas.microsoft.com/office/drawing/2014/main" id="{F2C8C347-A9A8-4E63-9C20-0379CFFAB0DE}"/>
                </a:ext>
              </a:extLst>
            </p:cNvPr>
            <p:cNvSpPr/>
            <p:nvPr/>
          </p:nvSpPr>
          <p:spPr bwMode="auto">
            <a:xfrm>
              <a:off x="4389438" y="1511300"/>
              <a:ext cx="2978150" cy="4002088"/>
            </a:xfrm>
            <a:prstGeom prst="rect">
              <a:avLst/>
            </a:prstGeom>
            <a:solidFill>
              <a:srgbClr val="E9E5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19" name="ïšľïḋê">
              <a:extLst>
                <a:ext uri="{FF2B5EF4-FFF2-40B4-BE49-F238E27FC236}">
                  <a16:creationId xmlns="" xmlns:a16="http://schemas.microsoft.com/office/drawing/2014/main" id="{2A15558A-42A5-4D00-97D8-49FE0C0F4A02}"/>
                </a:ext>
              </a:extLst>
            </p:cNvPr>
            <p:cNvSpPr/>
            <p:nvPr/>
          </p:nvSpPr>
          <p:spPr bwMode="auto">
            <a:xfrm>
              <a:off x="5249863" y="1044575"/>
              <a:ext cx="1525588" cy="633413"/>
            </a:xfrm>
            <a:custGeom>
              <a:avLst/>
              <a:gdLst>
                <a:gd name="T0" fmla="*/ 178 w 183"/>
                <a:gd name="T1" fmla="*/ 76 h 76"/>
                <a:gd name="T2" fmla="*/ 6 w 183"/>
                <a:gd name="T3" fmla="*/ 76 h 76"/>
                <a:gd name="T4" fmla="*/ 0 w 183"/>
                <a:gd name="T5" fmla="*/ 70 h 76"/>
                <a:gd name="T6" fmla="*/ 0 w 183"/>
                <a:gd name="T7" fmla="*/ 6 h 76"/>
                <a:gd name="T8" fmla="*/ 6 w 183"/>
                <a:gd name="T9" fmla="*/ 0 h 76"/>
                <a:gd name="T10" fmla="*/ 178 w 183"/>
                <a:gd name="T11" fmla="*/ 0 h 76"/>
                <a:gd name="T12" fmla="*/ 183 w 183"/>
                <a:gd name="T13" fmla="*/ 6 h 76"/>
                <a:gd name="T14" fmla="*/ 183 w 183"/>
                <a:gd name="T15" fmla="*/ 70 h 76"/>
                <a:gd name="T16" fmla="*/ 178 w 183"/>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76">
                  <a:moveTo>
                    <a:pt x="178" y="76"/>
                  </a:moveTo>
                  <a:cubicBezTo>
                    <a:pt x="6" y="76"/>
                    <a:pt x="6" y="76"/>
                    <a:pt x="6" y="76"/>
                  </a:cubicBezTo>
                  <a:cubicBezTo>
                    <a:pt x="2" y="76"/>
                    <a:pt x="0" y="73"/>
                    <a:pt x="0" y="70"/>
                  </a:cubicBezTo>
                  <a:cubicBezTo>
                    <a:pt x="0" y="6"/>
                    <a:pt x="0" y="6"/>
                    <a:pt x="0" y="6"/>
                  </a:cubicBezTo>
                  <a:cubicBezTo>
                    <a:pt x="0" y="3"/>
                    <a:pt x="2" y="0"/>
                    <a:pt x="6" y="0"/>
                  </a:cubicBezTo>
                  <a:cubicBezTo>
                    <a:pt x="178" y="0"/>
                    <a:pt x="178" y="0"/>
                    <a:pt x="178" y="0"/>
                  </a:cubicBezTo>
                  <a:cubicBezTo>
                    <a:pt x="181" y="0"/>
                    <a:pt x="183" y="3"/>
                    <a:pt x="183" y="6"/>
                  </a:cubicBezTo>
                  <a:cubicBezTo>
                    <a:pt x="183" y="70"/>
                    <a:pt x="183" y="70"/>
                    <a:pt x="183" y="70"/>
                  </a:cubicBezTo>
                  <a:cubicBezTo>
                    <a:pt x="183" y="73"/>
                    <a:pt x="181" y="76"/>
                    <a:pt x="178" y="76"/>
                  </a:cubicBezTo>
                  <a:close/>
                </a:path>
              </a:pathLst>
            </a:custGeom>
            <a:solidFill>
              <a:srgbClr val="144C85"/>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0" name="isļiďe">
              <a:extLst>
                <a:ext uri="{FF2B5EF4-FFF2-40B4-BE49-F238E27FC236}">
                  <a16:creationId xmlns="" xmlns:a16="http://schemas.microsoft.com/office/drawing/2014/main" id="{E0DDE72A-99B8-4E3B-B8FA-CDD0ACDFF4C6}"/>
                </a:ext>
              </a:extLst>
            </p:cNvPr>
            <p:cNvSpPr/>
            <p:nvPr/>
          </p:nvSpPr>
          <p:spPr bwMode="auto">
            <a:xfrm>
              <a:off x="4522788" y="1360488"/>
              <a:ext cx="2978150" cy="4019550"/>
            </a:xfrm>
            <a:custGeom>
              <a:avLst/>
              <a:gdLst>
                <a:gd name="T0" fmla="*/ 357 w 357"/>
                <a:gd name="T1" fmla="*/ 483 h 483"/>
                <a:gd name="T2" fmla="*/ 62 w 357"/>
                <a:gd name="T3" fmla="*/ 483 h 483"/>
                <a:gd name="T4" fmla="*/ 0 w 357"/>
                <a:gd name="T5" fmla="*/ 421 h 483"/>
                <a:gd name="T6" fmla="*/ 0 w 357"/>
                <a:gd name="T7" fmla="*/ 0 h 483"/>
                <a:gd name="T8" fmla="*/ 357 w 357"/>
                <a:gd name="T9" fmla="*/ 0 h 483"/>
                <a:gd name="T10" fmla="*/ 357 w 357"/>
                <a:gd name="T11" fmla="*/ 483 h 483"/>
              </a:gdLst>
              <a:ahLst/>
              <a:cxnLst>
                <a:cxn ang="0">
                  <a:pos x="T0" y="T1"/>
                </a:cxn>
                <a:cxn ang="0">
                  <a:pos x="T2" y="T3"/>
                </a:cxn>
                <a:cxn ang="0">
                  <a:pos x="T4" y="T5"/>
                </a:cxn>
                <a:cxn ang="0">
                  <a:pos x="T6" y="T7"/>
                </a:cxn>
                <a:cxn ang="0">
                  <a:pos x="T8" y="T9"/>
                </a:cxn>
                <a:cxn ang="0">
                  <a:pos x="T10" y="T11"/>
                </a:cxn>
              </a:cxnLst>
              <a:rect l="0" t="0" r="r" b="b"/>
              <a:pathLst>
                <a:path w="357" h="483">
                  <a:moveTo>
                    <a:pt x="357" y="483"/>
                  </a:moveTo>
                  <a:cubicBezTo>
                    <a:pt x="62" y="483"/>
                    <a:pt x="62" y="483"/>
                    <a:pt x="62" y="483"/>
                  </a:cubicBezTo>
                  <a:cubicBezTo>
                    <a:pt x="28" y="483"/>
                    <a:pt x="0" y="455"/>
                    <a:pt x="0" y="421"/>
                  </a:cubicBezTo>
                  <a:cubicBezTo>
                    <a:pt x="0" y="0"/>
                    <a:pt x="0" y="0"/>
                    <a:pt x="0" y="0"/>
                  </a:cubicBezTo>
                  <a:cubicBezTo>
                    <a:pt x="357" y="0"/>
                    <a:pt x="357" y="0"/>
                    <a:pt x="357" y="0"/>
                  </a:cubicBezTo>
                  <a:lnTo>
                    <a:pt x="357" y="4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1" name="ïṥļîḓé">
              <a:extLst>
                <a:ext uri="{FF2B5EF4-FFF2-40B4-BE49-F238E27FC236}">
                  <a16:creationId xmlns="" xmlns:a16="http://schemas.microsoft.com/office/drawing/2014/main" id="{490AE835-D3EB-4F18-B7A2-5FDA9B138006}"/>
                </a:ext>
              </a:extLst>
            </p:cNvPr>
            <p:cNvSpPr/>
            <p:nvPr/>
          </p:nvSpPr>
          <p:spPr bwMode="auto">
            <a:xfrm>
              <a:off x="5307013" y="1185863"/>
              <a:ext cx="1393825" cy="358775"/>
            </a:xfrm>
            <a:custGeom>
              <a:avLst/>
              <a:gdLst>
                <a:gd name="T0" fmla="*/ 160 w 167"/>
                <a:gd name="T1" fmla="*/ 0 h 43"/>
                <a:gd name="T2" fmla="*/ 7 w 167"/>
                <a:gd name="T3" fmla="*/ 0 h 43"/>
                <a:gd name="T4" fmla="*/ 0 w 167"/>
                <a:gd name="T5" fmla="*/ 7 h 43"/>
                <a:gd name="T6" fmla="*/ 0 w 167"/>
                <a:gd name="T7" fmla="*/ 36 h 43"/>
                <a:gd name="T8" fmla="*/ 7 w 167"/>
                <a:gd name="T9" fmla="*/ 43 h 43"/>
                <a:gd name="T10" fmla="*/ 60 w 167"/>
                <a:gd name="T11" fmla="*/ 43 h 43"/>
                <a:gd name="T12" fmla="*/ 77 w 167"/>
                <a:gd name="T13" fmla="*/ 35 h 43"/>
                <a:gd name="T14" fmla="*/ 85 w 167"/>
                <a:gd name="T15" fmla="*/ 32 h 43"/>
                <a:gd name="T16" fmla="*/ 93 w 167"/>
                <a:gd name="T17" fmla="*/ 35 h 43"/>
                <a:gd name="T18" fmla="*/ 109 w 167"/>
                <a:gd name="T19" fmla="*/ 43 h 43"/>
                <a:gd name="T20" fmla="*/ 160 w 167"/>
                <a:gd name="T21" fmla="*/ 43 h 43"/>
                <a:gd name="T22" fmla="*/ 167 w 167"/>
                <a:gd name="T23" fmla="*/ 36 h 43"/>
                <a:gd name="T24" fmla="*/ 167 w 167"/>
                <a:gd name="T25" fmla="*/ 7 h 43"/>
                <a:gd name="T26" fmla="*/ 160 w 167"/>
                <a:gd name="T2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7" h="43">
                  <a:moveTo>
                    <a:pt x="160" y="0"/>
                  </a:moveTo>
                  <a:cubicBezTo>
                    <a:pt x="7" y="0"/>
                    <a:pt x="7" y="0"/>
                    <a:pt x="7" y="0"/>
                  </a:cubicBezTo>
                  <a:cubicBezTo>
                    <a:pt x="4" y="0"/>
                    <a:pt x="0" y="3"/>
                    <a:pt x="0" y="7"/>
                  </a:cubicBezTo>
                  <a:cubicBezTo>
                    <a:pt x="0" y="36"/>
                    <a:pt x="0" y="36"/>
                    <a:pt x="0" y="36"/>
                  </a:cubicBezTo>
                  <a:cubicBezTo>
                    <a:pt x="0" y="40"/>
                    <a:pt x="4" y="43"/>
                    <a:pt x="7" y="43"/>
                  </a:cubicBezTo>
                  <a:cubicBezTo>
                    <a:pt x="60" y="43"/>
                    <a:pt x="60" y="43"/>
                    <a:pt x="60" y="43"/>
                  </a:cubicBezTo>
                  <a:cubicBezTo>
                    <a:pt x="67" y="43"/>
                    <a:pt x="72" y="40"/>
                    <a:pt x="77" y="35"/>
                  </a:cubicBezTo>
                  <a:cubicBezTo>
                    <a:pt x="79" y="33"/>
                    <a:pt x="81" y="32"/>
                    <a:pt x="85" y="32"/>
                  </a:cubicBezTo>
                  <a:cubicBezTo>
                    <a:pt x="88" y="32"/>
                    <a:pt x="91" y="33"/>
                    <a:pt x="93" y="35"/>
                  </a:cubicBezTo>
                  <a:cubicBezTo>
                    <a:pt x="97" y="40"/>
                    <a:pt x="103" y="43"/>
                    <a:pt x="109" y="43"/>
                  </a:cubicBezTo>
                  <a:cubicBezTo>
                    <a:pt x="160" y="43"/>
                    <a:pt x="160" y="43"/>
                    <a:pt x="160" y="43"/>
                  </a:cubicBezTo>
                  <a:cubicBezTo>
                    <a:pt x="164" y="43"/>
                    <a:pt x="167" y="40"/>
                    <a:pt x="167" y="36"/>
                  </a:cubicBezTo>
                  <a:cubicBezTo>
                    <a:pt x="167" y="7"/>
                    <a:pt x="167" y="7"/>
                    <a:pt x="167" y="7"/>
                  </a:cubicBezTo>
                  <a:cubicBezTo>
                    <a:pt x="167" y="3"/>
                    <a:pt x="164" y="0"/>
                    <a:pt x="160" y="0"/>
                  </a:cubicBezTo>
                  <a:close/>
                </a:path>
              </a:pathLst>
            </a:custGeom>
            <a:noFill/>
            <a:ln w="66675" cap="rnd">
              <a:solidFill>
                <a:srgbClr val="242D3C"/>
              </a:solidFill>
              <a:prstDash val="solid"/>
              <a:round/>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fontScale="92500" lnSpcReduction="20000"/>
            </a:bodyPr>
            <a:lstStyle/>
            <a:p>
              <a:pPr algn="ctr"/>
              <a:endParaRPr/>
            </a:p>
          </p:txBody>
        </p:sp>
        <p:sp>
          <p:nvSpPr>
            <p:cNvPr id="22" name="ï$1íḓè">
              <a:extLst>
                <a:ext uri="{FF2B5EF4-FFF2-40B4-BE49-F238E27FC236}">
                  <a16:creationId xmlns="" xmlns:a16="http://schemas.microsoft.com/office/drawing/2014/main" id="{19CDEB22-998A-4659-97CE-74753B01D390}"/>
                </a:ext>
              </a:extLst>
            </p:cNvPr>
            <p:cNvSpPr/>
            <p:nvPr/>
          </p:nvSpPr>
          <p:spPr bwMode="auto">
            <a:xfrm>
              <a:off x="5365750" y="1085850"/>
              <a:ext cx="1293813" cy="200025"/>
            </a:xfrm>
            <a:custGeom>
              <a:avLst/>
              <a:gdLst>
                <a:gd name="T0" fmla="*/ 149 w 155"/>
                <a:gd name="T1" fmla="*/ 24 h 24"/>
                <a:gd name="T2" fmla="*/ 7 w 155"/>
                <a:gd name="T3" fmla="*/ 24 h 24"/>
                <a:gd name="T4" fmla="*/ 0 w 155"/>
                <a:gd name="T5" fmla="*/ 17 h 24"/>
                <a:gd name="T6" fmla="*/ 0 w 155"/>
                <a:gd name="T7" fmla="*/ 7 h 24"/>
                <a:gd name="T8" fmla="*/ 7 w 155"/>
                <a:gd name="T9" fmla="*/ 0 h 24"/>
                <a:gd name="T10" fmla="*/ 149 w 155"/>
                <a:gd name="T11" fmla="*/ 0 h 24"/>
                <a:gd name="T12" fmla="*/ 155 w 155"/>
                <a:gd name="T13" fmla="*/ 7 h 24"/>
                <a:gd name="T14" fmla="*/ 155 w 155"/>
                <a:gd name="T15" fmla="*/ 17 h 24"/>
                <a:gd name="T16" fmla="*/ 149 w 155"/>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24">
                  <a:moveTo>
                    <a:pt x="149" y="24"/>
                  </a:moveTo>
                  <a:cubicBezTo>
                    <a:pt x="7" y="24"/>
                    <a:pt x="7" y="24"/>
                    <a:pt x="7" y="24"/>
                  </a:cubicBezTo>
                  <a:cubicBezTo>
                    <a:pt x="3" y="24"/>
                    <a:pt x="0" y="21"/>
                    <a:pt x="0" y="17"/>
                  </a:cubicBezTo>
                  <a:cubicBezTo>
                    <a:pt x="0" y="7"/>
                    <a:pt x="0" y="7"/>
                    <a:pt x="0" y="7"/>
                  </a:cubicBezTo>
                  <a:cubicBezTo>
                    <a:pt x="0" y="3"/>
                    <a:pt x="3" y="0"/>
                    <a:pt x="7" y="0"/>
                  </a:cubicBezTo>
                  <a:cubicBezTo>
                    <a:pt x="149" y="0"/>
                    <a:pt x="149" y="0"/>
                    <a:pt x="149" y="0"/>
                  </a:cubicBezTo>
                  <a:cubicBezTo>
                    <a:pt x="152" y="0"/>
                    <a:pt x="155" y="3"/>
                    <a:pt x="155" y="7"/>
                  </a:cubicBezTo>
                  <a:cubicBezTo>
                    <a:pt x="155" y="17"/>
                    <a:pt x="155" y="17"/>
                    <a:pt x="155" y="17"/>
                  </a:cubicBezTo>
                  <a:cubicBezTo>
                    <a:pt x="155" y="21"/>
                    <a:pt x="152" y="24"/>
                    <a:pt x="149" y="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23" name="ïśļîḋe">
              <a:extLst>
                <a:ext uri="{FF2B5EF4-FFF2-40B4-BE49-F238E27FC236}">
                  <a16:creationId xmlns="" xmlns:a16="http://schemas.microsoft.com/office/drawing/2014/main" id="{CF6A08D7-8EB0-4489-9E32-2CD0E8CFA58C}"/>
                </a:ext>
              </a:extLst>
            </p:cNvPr>
            <p:cNvSpPr/>
            <p:nvPr/>
          </p:nvSpPr>
          <p:spPr bwMode="auto">
            <a:xfrm>
              <a:off x="4507558" y="4864100"/>
              <a:ext cx="2962275" cy="515938"/>
            </a:xfrm>
            <a:custGeom>
              <a:avLst/>
              <a:gdLst>
                <a:gd name="T0" fmla="*/ 63 w 355"/>
                <a:gd name="T1" fmla="*/ 0 h 62"/>
                <a:gd name="T2" fmla="*/ 0 w 355"/>
                <a:gd name="T3" fmla="*/ 62 h 62"/>
                <a:gd name="T4" fmla="*/ 293 w 355"/>
                <a:gd name="T5" fmla="*/ 62 h 62"/>
                <a:gd name="T6" fmla="*/ 355 w 355"/>
                <a:gd name="T7" fmla="*/ 0 h 62"/>
                <a:gd name="T8" fmla="*/ 63 w 355"/>
                <a:gd name="T9" fmla="*/ 0 h 62"/>
              </a:gdLst>
              <a:ahLst/>
              <a:cxnLst>
                <a:cxn ang="0">
                  <a:pos x="T0" y="T1"/>
                </a:cxn>
                <a:cxn ang="0">
                  <a:pos x="T2" y="T3"/>
                </a:cxn>
                <a:cxn ang="0">
                  <a:pos x="T4" y="T5"/>
                </a:cxn>
                <a:cxn ang="0">
                  <a:pos x="T6" y="T7"/>
                </a:cxn>
                <a:cxn ang="0">
                  <a:pos x="T8" y="T9"/>
                </a:cxn>
              </a:cxnLst>
              <a:rect l="0" t="0" r="r" b="b"/>
              <a:pathLst>
                <a:path w="355" h="62">
                  <a:moveTo>
                    <a:pt x="63" y="0"/>
                  </a:moveTo>
                  <a:cubicBezTo>
                    <a:pt x="63" y="34"/>
                    <a:pt x="35" y="62"/>
                    <a:pt x="0" y="62"/>
                  </a:cubicBezTo>
                  <a:cubicBezTo>
                    <a:pt x="293" y="62"/>
                    <a:pt x="293" y="62"/>
                    <a:pt x="293" y="62"/>
                  </a:cubicBezTo>
                  <a:cubicBezTo>
                    <a:pt x="328" y="62"/>
                    <a:pt x="355" y="34"/>
                    <a:pt x="355" y="0"/>
                  </a:cubicBezTo>
                  <a:lnTo>
                    <a:pt x="63" y="0"/>
                  </a:lnTo>
                  <a:close/>
                </a:path>
              </a:pathLst>
            </a:custGeom>
            <a:solidFill>
              <a:srgbClr val="F5F1E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4" name="íṩlîḋè">
              <a:extLst>
                <a:ext uri="{FF2B5EF4-FFF2-40B4-BE49-F238E27FC236}">
                  <a16:creationId xmlns="" xmlns:a16="http://schemas.microsoft.com/office/drawing/2014/main" id="{50A6A101-ADBE-4615-A1E1-5D77C9C4BE3B}"/>
                </a:ext>
              </a:extLst>
            </p:cNvPr>
            <p:cNvSpPr/>
            <p:nvPr/>
          </p:nvSpPr>
          <p:spPr bwMode="auto">
            <a:xfrm>
              <a:off x="4848225" y="2001838"/>
              <a:ext cx="701675" cy="690563"/>
            </a:xfrm>
            <a:prstGeom prst="rect">
              <a:avLst/>
            </a:prstGeom>
            <a:solidFill>
              <a:srgbClr val="36B8B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25" name="iṣḷiḍè">
              <a:extLst>
                <a:ext uri="{FF2B5EF4-FFF2-40B4-BE49-F238E27FC236}">
                  <a16:creationId xmlns="" xmlns:a16="http://schemas.microsoft.com/office/drawing/2014/main" id="{F4852D6E-3E0B-4A0C-8B9D-FDF5A14F488F}"/>
                </a:ext>
              </a:extLst>
            </p:cNvPr>
            <p:cNvSpPr/>
            <p:nvPr/>
          </p:nvSpPr>
          <p:spPr bwMode="auto">
            <a:xfrm>
              <a:off x="4848225" y="3025775"/>
              <a:ext cx="701675" cy="690563"/>
            </a:xfrm>
            <a:prstGeom prst="rect">
              <a:avLst/>
            </a:prstGeom>
            <a:solidFill>
              <a:srgbClr val="8ADAD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26" name="î$ļïḍê">
              <a:extLst>
                <a:ext uri="{FF2B5EF4-FFF2-40B4-BE49-F238E27FC236}">
                  <a16:creationId xmlns="" xmlns:a16="http://schemas.microsoft.com/office/drawing/2014/main" id="{EF4EBDA1-DEBA-4951-BCBC-C1A89866D6B5}"/>
                </a:ext>
              </a:extLst>
            </p:cNvPr>
            <p:cNvSpPr/>
            <p:nvPr/>
          </p:nvSpPr>
          <p:spPr bwMode="auto">
            <a:xfrm>
              <a:off x="4848225" y="4049713"/>
              <a:ext cx="701675" cy="698500"/>
            </a:xfrm>
            <a:prstGeom prst="rect">
              <a:avLst/>
            </a:prstGeom>
            <a:solidFill>
              <a:srgbClr val="144C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27" name="i$ḻíḋê">
              <a:extLst>
                <a:ext uri="{FF2B5EF4-FFF2-40B4-BE49-F238E27FC236}">
                  <a16:creationId xmlns="" xmlns:a16="http://schemas.microsoft.com/office/drawing/2014/main" id="{7BBA9E8B-ED5B-4851-B348-7656F37CAF7B}"/>
                </a:ext>
              </a:extLst>
            </p:cNvPr>
            <p:cNvSpPr/>
            <p:nvPr/>
          </p:nvSpPr>
          <p:spPr bwMode="auto">
            <a:xfrm>
              <a:off x="5775325" y="2001838"/>
              <a:ext cx="1384300" cy="69056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28" name="íṣ1idê">
              <a:extLst>
                <a:ext uri="{FF2B5EF4-FFF2-40B4-BE49-F238E27FC236}">
                  <a16:creationId xmlns="" xmlns:a16="http://schemas.microsoft.com/office/drawing/2014/main" id="{7ECB4E66-1027-4A4F-89EF-205E7F5CD5A1}"/>
                </a:ext>
              </a:extLst>
            </p:cNvPr>
            <p:cNvSpPr/>
            <p:nvPr/>
          </p:nvSpPr>
          <p:spPr bwMode="auto">
            <a:xfrm>
              <a:off x="5775325" y="3025775"/>
              <a:ext cx="1384300" cy="6985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29" name="íŝḻíḓé">
              <a:extLst>
                <a:ext uri="{FF2B5EF4-FFF2-40B4-BE49-F238E27FC236}">
                  <a16:creationId xmlns="" xmlns:a16="http://schemas.microsoft.com/office/drawing/2014/main" id="{F217CFC9-E5E8-4773-A818-69FBF173134C}"/>
                </a:ext>
              </a:extLst>
            </p:cNvPr>
            <p:cNvSpPr/>
            <p:nvPr/>
          </p:nvSpPr>
          <p:spPr bwMode="auto">
            <a:xfrm>
              <a:off x="5775325" y="4049713"/>
              <a:ext cx="1384300" cy="69850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30" name="ïsliḍe">
              <a:extLst>
                <a:ext uri="{FF2B5EF4-FFF2-40B4-BE49-F238E27FC236}">
                  <a16:creationId xmlns="" xmlns:a16="http://schemas.microsoft.com/office/drawing/2014/main" id="{17D9121A-2B3F-4F9B-93EE-AD6F49CD1C04}"/>
                </a:ext>
              </a:extLst>
            </p:cNvPr>
            <p:cNvSpPr/>
            <p:nvPr/>
          </p:nvSpPr>
          <p:spPr bwMode="auto">
            <a:xfrm>
              <a:off x="5040313" y="2001838"/>
              <a:ext cx="509588" cy="482600"/>
            </a:xfrm>
            <a:custGeom>
              <a:avLst/>
              <a:gdLst>
                <a:gd name="T0" fmla="*/ 0 w 321"/>
                <a:gd name="T1" fmla="*/ 199 h 304"/>
                <a:gd name="T2" fmla="*/ 100 w 321"/>
                <a:gd name="T3" fmla="*/ 304 h 304"/>
                <a:gd name="T4" fmla="*/ 321 w 321"/>
                <a:gd name="T5" fmla="*/ 0 h 304"/>
              </a:gdLst>
              <a:ahLst/>
              <a:cxnLst>
                <a:cxn ang="0">
                  <a:pos x="T0" y="T1"/>
                </a:cxn>
                <a:cxn ang="0">
                  <a:pos x="T2" y="T3"/>
                </a:cxn>
                <a:cxn ang="0">
                  <a:pos x="T4" y="T5"/>
                </a:cxn>
              </a:cxnLst>
              <a:rect l="0" t="0" r="r" b="b"/>
              <a:pathLst>
                <a:path w="321" h="304">
                  <a:moveTo>
                    <a:pt x="0" y="199"/>
                  </a:moveTo>
                  <a:lnTo>
                    <a:pt x="100" y="304"/>
                  </a:lnTo>
                  <a:lnTo>
                    <a:pt x="321" y="0"/>
                  </a:lnTo>
                </a:path>
              </a:pathLst>
            </a:custGeom>
            <a:noFill/>
            <a:ln w="666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sp>
          <p:nvSpPr>
            <p:cNvPr id="31" name="ïŝḷîḓé">
              <a:extLst>
                <a:ext uri="{FF2B5EF4-FFF2-40B4-BE49-F238E27FC236}">
                  <a16:creationId xmlns="" xmlns:a16="http://schemas.microsoft.com/office/drawing/2014/main" id="{6408281C-8402-4AC6-AC81-B4D61D25913A}"/>
                </a:ext>
              </a:extLst>
            </p:cNvPr>
            <p:cNvSpPr/>
            <p:nvPr/>
          </p:nvSpPr>
          <p:spPr bwMode="auto">
            <a:xfrm>
              <a:off x="5040313" y="3025775"/>
              <a:ext cx="509588" cy="490538"/>
            </a:xfrm>
            <a:custGeom>
              <a:avLst/>
              <a:gdLst>
                <a:gd name="T0" fmla="*/ 0 w 321"/>
                <a:gd name="T1" fmla="*/ 199 h 309"/>
                <a:gd name="T2" fmla="*/ 100 w 321"/>
                <a:gd name="T3" fmla="*/ 309 h 309"/>
                <a:gd name="T4" fmla="*/ 321 w 321"/>
                <a:gd name="T5" fmla="*/ 0 h 309"/>
              </a:gdLst>
              <a:ahLst/>
              <a:cxnLst>
                <a:cxn ang="0">
                  <a:pos x="T0" y="T1"/>
                </a:cxn>
                <a:cxn ang="0">
                  <a:pos x="T2" y="T3"/>
                </a:cxn>
                <a:cxn ang="0">
                  <a:pos x="T4" y="T5"/>
                </a:cxn>
              </a:cxnLst>
              <a:rect l="0" t="0" r="r" b="b"/>
              <a:pathLst>
                <a:path w="321" h="309">
                  <a:moveTo>
                    <a:pt x="0" y="199"/>
                  </a:moveTo>
                  <a:lnTo>
                    <a:pt x="100" y="309"/>
                  </a:lnTo>
                  <a:lnTo>
                    <a:pt x="321" y="0"/>
                  </a:lnTo>
                </a:path>
              </a:pathLst>
            </a:custGeom>
            <a:noFill/>
            <a:ln w="666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ormAutofit/>
            </a:bodyPr>
            <a:lstStyle/>
            <a:p>
              <a:pPr algn="ctr"/>
              <a:endParaRPr/>
            </a:p>
          </p:txBody>
        </p:sp>
        <p:sp>
          <p:nvSpPr>
            <p:cNvPr id="32" name="ïšḷïḑe">
              <a:extLst>
                <a:ext uri="{FF2B5EF4-FFF2-40B4-BE49-F238E27FC236}">
                  <a16:creationId xmlns="" xmlns:a16="http://schemas.microsoft.com/office/drawing/2014/main" id="{441AFA27-2A47-4428-AFDA-5242998AC88D}"/>
                </a:ext>
              </a:extLst>
            </p:cNvPr>
            <p:cNvSpPr/>
            <p:nvPr/>
          </p:nvSpPr>
          <p:spPr bwMode="auto">
            <a:xfrm>
              <a:off x="5891213" y="2151063"/>
              <a:ext cx="5842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3" name="íslíḋé">
              <a:extLst>
                <a:ext uri="{FF2B5EF4-FFF2-40B4-BE49-F238E27FC236}">
                  <a16:creationId xmlns="" xmlns:a16="http://schemas.microsoft.com/office/drawing/2014/main" id="{A0F15896-F71E-4345-86C7-D65492B43DB8}"/>
                </a:ext>
              </a:extLst>
            </p:cNvPr>
            <p:cNvSpPr/>
            <p:nvPr/>
          </p:nvSpPr>
          <p:spPr bwMode="auto">
            <a:xfrm>
              <a:off x="5891213" y="2317750"/>
              <a:ext cx="292100"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4" name="ísļïďé">
              <a:extLst>
                <a:ext uri="{FF2B5EF4-FFF2-40B4-BE49-F238E27FC236}">
                  <a16:creationId xmlns="" xmlns:a16="http://schemas.microsoft.com/office/drawing/2014/main" id="{242C8319-A936-4FE4-8706-1F2B26C39641}"/>
                </a:ext>
              </a:extLst>
            </p:cNvPr>
            <p:cNvSpPr/>
            <p:nvPr/>
          </p:nvSpPr>
          <p:spPr bwMode="auto">
            <a:xfrm>
              <a:off x="6275388" y="2317750"/>
              <a:ext cx="392113"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5" name="ísľidè">
              <a:extLst>
                <a:ext uri="{FF2B5EF4-FFF2-40B4-BE49-F238E27FC236}">
                  <a16:creationId xmlns="" xmlns:a16="http://schemas.microsoft.com/office/drawing/2014/main" id="{C173FA72-91E9-40CC-8D4C-07AD6867ED41}"/>
                </a:ext>
              </a:extLst>
            </p:cNvPr>
            <p:cNvSpPr/>
            <p:nvPr/>
          </p:nvSpPr>
          <p:spPr bwMode="auto">
            <a:xfrm>
              <a:off x="6716713" y="2317750"/>
              <a:ext cx="342900"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6" name="íšḷïḑé">
              <a:extLst>
                <a:ext uri="{FF2B5EF4-FFF2-40B4-BE49-F238E27FC236}">
                  <a16:creationId xmlns="" xmlns:a16="http://schemas.microsoft.com/office/drawing/2014/main" id="{AAFF34CE-11B6-44E8-AE51-79AFB63DA911}"/>
                </a:ext>
              </a:extLst>
            </p:cNvPr>
            <p:cNvSpPr/>
            <p:nvPr/>
          </p:nvSpPr>
          <p:spPr bwMode="auto">
            <a:xfrm>
              <a:off x="5891213" y="2492375"/>
              <a:ext cx="384175"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7" name="iṧḻîḋe">
              <a:extLst>
                <a:ext uri="{FF2B5EF4-FFF2-40B4-BE49-F238E27FC236}">
                  <a16:creationId xmlns="" xmlns:a16="http://schemas.microsoft.com/office/drawing/2014/main" id="{373CAFE8-583F-4BFF-BBB7-8FEC94B8F734}"/>
                </a:ext>
              </a:extLst>
            </p:cNvPr>
            <p:cNvSpPr/>
            <p:nvPr/>
          </p:nvSpPr>
          <p:spPr bwMode="auto">
            <a:xfrm>
              <a:off x="6367463" y="2492375"/>
              <a:ext cx="382588"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8" name="iṩlïdé">
              <a:extLst>
                <a:ext uri="{FF2B5EF4-FFF2-40B4-BE49-F238E27FC236}">
                  <a16:creationId xmlns="" xmlns:a16="http://schemas.microsoft.com/office/drawing/2014/main" id="{ED551243-BC4B-4643-964E-15F27A79355D}"/>
                </a:ext>
              </a:extLst>
            </p:cNvPr>
            <p:cNvSpPr/>
            <p:nvPr/>
          </p:nvSpPr>
          <p:spPr bwMode="auto">
            <a:xfrm>
              <a:off x="6559550" y="2151063"/>
              <a:ext cx="333375"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39" name="íśḻîďè">
              <a:extLst>
                <a:ext uri="{FF2B5EF4-FFF2-40B4-BE49-F238E27FC236}">
                  <a16:creationId xmlns="" xmlns:a16="http://schemas.microsoft.com/office/drawing/2014/main" id="{B4F255CE-2AB3-4CBF-92C6-A0D11AA386CB}"/>
                </a:ext>
              </a:extLst>
            </p:cNvPr>
            <p:cNvSpPr/>
            <p:nvPr/>
          </p:nvSpPr>
          <p:spPr bwMode="auto">
            <a:xfrm>
              <a:off x="6951663" y="2151063"/>
              <a:ext cx="10795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0" name="îšḷiḋé">
              <a:extLst>
                <a:ext uri="{FF2B5EF4-FFF2-40B4-BE49-F238E27FC236}">
                  <a16:creationId xmlns="" xmlns:a16="http://schemas.microsoft.com/office/drawing/2014/main" id="{A04C8657-4879-4D87-BC7D-56BD2131CC76}"/>
                </a:ext>
              </a:extLst>
            </p:cNvPr>
            <p:cNvSpPr/>
            <p:nvPr/>
          </p:nvSpPr>
          <p:spPr bwMode="auto">
            <a:xfrm>
              <a:off x="5891213" y="3175000"/>
              <a:ext cx="5842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1" name="iŝḷîḍé">
              <a:extLst>
                <a:ext uri="{FF2B5EF4-FFF2-40B4-BE49-F238E27FC236}">
                  <a16:creationId xmlns="" xmlns:a16="http://schemas.microsoft.com/office/drawing/2014/main" id="{78BFCC58-114C-4046-9970-6EDCA17D1310}"/>
                </a:ext>
              </a:extLst>
            </p:cNvPr>
            <p:cNvSpPr/>
            <p:nvPr/>
          </p:nvSpPr>
          <p:spPr bwMode="auto">
            <a:xfrm>
              <a:off x="5891213" y="3341688"/>
              <a:ext cx="2921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2" name="íṥļîḍè">
              <a:extLst>
                <a:ext uri="{FF2B5EF4-FFF2-40B4-BE49-F238E27FC236}">
                  <a16:creationId xmlns="" xmlns:a16="http://schemas.microsoft.com/office/drawing/2014/main" id="{EBCC63D4-4857-4E0F-B9EB-BB1541F993E5}"/>
                </a:ext>
              </a:extLst>
            </p:cNvPr>
            <p:cNvSpPr/>
            <p:nvPr/>
          </p:nvSpPr>
          <p:spPr bwMode="auto">
            <a:xfrm>
              <a:off x="6275388" y="3341688"/>
              <a:ext cx="392113"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3" name="ïŝḻíḓè">
              <a:extLst>
                <a:ext uri="{FF2B5EF4-FFF2-40B4-BE49-F238E27FC236}">
                  <a16:creationId xmlns="" xmlns:a16="http://schemas.microsoft.com/office/drawing/2014/main" id="{C73A393E-61B1-4960-B28E-A3090659E8BD}"/>
                </a:ext>
              </a:extLst>
            </p:cNvPr>
            <p:cNvSpPr/>
            <p:nvPr/>
          </p:nvSpPr>
          <p:spPr bwMode="auto">
            <a:xfrm>
              <a:off x="6716713" y="3341688"/>
              <a:ext cx="3429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4" name="îṣ1îḓê">
              <a:extLst>
                <a:ext uri="{FF2B5EF4-FFF2-40B4-BE49-F238E27FC236}">
                  <a16:creationId xmlns="" xmlns:a16="http://schemas.microsoft.com/office/drawing/2014/main" id="{2DE333F6-E967-464D-A1B2-EC9444404A81}"/>
                </a:ext>
              </a:extLst>
            </p:cNvPr>
            <p:cNvSpPr/>
            <p:nvPr/>
          </p:nvSpPr>
          <p:spPr bwMode="auto">
            <a:xfrm>
              <a:off x="5891213" y="3516313"/>
              <a:ext cx="384175"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5" name="íšḻîḋé">
              <a:extLst>
                <a:ext uri="{FF2B5EF4-FFF2-40B4-BE49-F238E27FC236}">
                  <a16:creationId xmlns="" xmlns:a16="http://schemas.microsoft.com/office/drawing/2014/main" id="{A40A4067-6AA4-4027-B42D-2EBF924FC2BC}"/>
                </a:ext>
              </a:extLst>
            </p:cNvPr>
            <p:cNvSpPr/>
            <p:nvPr/>
          </p:nvSpPr>
          <p:spPr bwMode="auto">
            <a:xfrm>
              <a:off x="6367463" y="3516313"/>
              <a:ext cx="382588"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6" name="ïşļíḍé">
              <a:extLst>
                <a:ext uri="{FF2B5EF4-FFF2-40B4-BE49-F238E27FC236}">
                  <a16:creationId xmlns="" xmlns:a16="http://schemas.microsoft.com/office/drawing/2014/main" id="{9AE66984-32DB-47E9-A26F-67446B8425C3}"/>
                </a:ext>
              </a:extLst>
            </p:cNvPr>
            <p:cNvSpPr/>
            <p:nvPr/>
          </p:nvSpPr>
          <p:spPr bwMode="auto">
            <a:xfrm>
              <a:off x="6559550" y="3175000"/>
              <a:ext cx="333375"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7" name="îṣ1îḑé">
              <a:extLst>
                <a:ext uri="{FF2B5EF4-FFF2-40B4-BE49-F238E27FC236}">
                  <a16:creationId xmlns="" xmlns:a16="http://schemas.microsoft.com/office/drawing/2014/main" id="{5F358363-5A17-421A-BAB2-EA2615536247}"/>
                </a:ext>
              </a:extLst>
            </p:cNvPr>
            <p:cNvSpPr/>
            <p:nvPr/>
          </p:nvSpPr>
          <p:spPr bwMode="auto">
            <a:xfrm>
              <a:off x="6951663" y="3167063"/>
              <a:ext cx="107950"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8" name="iŝḷîďe">
              <a:extLst>
                <a:ext uri="{FF2B5EF4-FFF2-40B4-BE49-F238E27FC236}">
                  <a16:creationId xmlns="" xmlns:a16="http://schemas.microsoft.com/office/drawing/2014/main" id="{D48E0315-0C81-4AB4-B27A-7E13C0D1E27E}"/>
                </a:ext>
              </a:extLst>
            </p:cNvPr>
            <p:cNvSpPr/>
            <p:nvPr/>
          </p:nvSpPr>
          <p:spPr bwMode="auto">
            <a:xfrm>
              <a:off x="5891213" y="4191000"/>
              <a:ext cx="584200"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49" name="í$1íḑé">
              <a:extLst>
                <a:ext uri="{FF2B5EF4-FFF2-40B4-BE49-F238E27FC236}">
                  <a16:creationId xmlns="" xmlns:a16="http://schemas.microsoft.com/office/drawing/2014/main" id="{0989316B-5DDE-4529-A538-430B427B20E2}"/>
                </a:ext>
              </a:extLst>
            </p:cNvPr>
            <p:cNvSpPr/>
            <p:nvPr/>
          </p:nvSpPr>
          <p:spPr bwMode="auto">
            <a:xfrm>
              <a:off x="5891213" y="4365625"/>
              <a:ext cx="2921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0" name="îṡ1ïḋé">
              <a:extLst>
                <a:ext uri="{FF2B5EF4-FFF2-40B4-BE49-F238E27FC236}">
                  <a16:creationId xmlns="" xmlns:a16="http://schemas.microsoft.com/office/drawing/2014/main" id="{CCDA92F2-C012-445C-8E56-0701FE08F8B5}"/>
                </a:ext>
              </a:extLst>
            </p:cNvPr>
            <p:cNvSpPr/>
            <p:nvPr/>
          </p:nvSpPr>
          <p:spPr bwMode="auto">
            <a:xfrm>
              <a:off x="6275388" y="4365625"/>
              <a:ext cx="392113"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1" name="îŝlïďè">
              <a:extLst>
                <a:ext uri="{FF2B5EF4-FFF2-40B4-BE49-F238E27FC236}">
                  <a16:creationId xmlns="" xmlns:a16="http://schemas.microsoft.com/office/drawing/2014/main" id="{6839CE04-44AB-4186-83C2-8C614C52C8F2}"/>
                </a:ext>
              </a:extLst>
            </p:cNvPr>
            <p:cNvSpPr/>
            <p:nvPr/>
          </p:nvSpPr>
          <p:spPr bwMode="auto">
            <a:xfrm>
              <a:off x="6716713" y="4365625"/>
              <a:ext cx="342900" cy="58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2" name="ïṥlíḓe">
              <a:extLst>
                <a:ext uri="{FF2B5EF4-FFF2-40B4-BE49-F238E27FC236}">
                  <a16:creationId xmlns="" xmlns:a16="http://schemas.microsoft.com/office/drawing/2014/main" id="{334570F1-A5AC-4C91-ACC2-ECC01AC90775}"/>
                </a:ext>
              </a:extLst>
            </p:cNvPr>
            <p:cNvSpPr/>
            <p:nvPr/>
          </p:nvSpPr>
          <p:spPr bwMode="auto">
            <a:xfrm>
              <a:off x="5891213" y="4532313"/>
              <a:ext cx="384175"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3" name="íş1íḑê">
              <a:extLst>
                <a:ext uri="{FF2B5EF4-FFF2-40B4-BE49-F238E27FC236}">
                  <a16:creationId xmlns="" xmlns:a16="http://schemas.microsoft.com/office/drawing/2014/main" id="{9B801EF4-AA0A-4661-90F2-C84BCE4641AD}"/>
                </a:ext>
              </a:extLst>
            </p:cNvPr>
            <p:cNvSpPr/>
            <p:nvPr/>
          </p:nvSpPr>
          <p:spPr bwMode="auto">
            <a:xfrm>
              <a:off x="6367463" y="4532313"/>
              <a:ext cx="382588"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4" name="iṧḻïde">
              <a:extLst>
                <a:ext uri="{FF2B5EF4-FFF2-40B4-BE49-F238E27FC236}">
                  <a16:creationId xmlns="" xmlns:a16="http://schemas.microsoft.com/office/drawing/2014/main" id="{BE58E388-7D85-47F4-8049-4531D34F0842}"/>
                </a:ext>
              </a:extLst>
            </p:cNvPr>
            <p:cNvSpPr/>
            <p:nvPr/>
          </p:nvSpPr>
          <p:spPr bwMode="auto">
            <a:xfrm>
              <a:off x="6559550" y="4191000"/>
              <a:ext cx="333375"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5" name="îṡľïḓe">
              <a:extLst>
                <a:ext uri="{FF2B5EF4-FFF2-40B4-BE49-F238E27FC236}">
                  <a16:creationId xmlns="" xmlns:a16="http://schemas.microsoft.com/office/drawing/2014/main" id="{5A90C31E-61DF-4399-AF1A-F71E488D087C}"/>
                </a:ext>
              </a:extLst>
            </p:cNvPr>
            <p:cNvSpPr/>
            <p:nvPr/>
          </p:nvSpPr>
          <p:spPr bwMode="auto">
            <a:xfrm>
              <a:off x="6951663" y="4191000"/>
              <a:ext cx="107950" cy="57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grpSp>
      <p:grpSp>
        <p:nvGrpSpPr>
          <p:cNvPr id="56" name="iŝ1îďe"/>
          <p:cNvGrpSpPr/>
          <p:nvPr/>
        </p:nvGrpSpPr>
        <p:grpSpPr>
          <a:xfrm>
            <a:off x="5265441" y="1150269"/>
            <a:ext cx="6169140" cy="1789753"/>
            <a:chOff x="6145906" y="912356"/>
            <a:chExt cx="5888649" cy="2171615"/>
          </a:xfrm>
        </p:grpSpPr>
        <p:sp>
          <p:nvSpPr>
            <p:cNvPr id="57" name="îŝľîďê">
              <a:extLst>
                <a:ext uri="{FF2B5EF4-FFF2-40B4-BE49-F238E27FC236}">
                  <a16:creationId xmlns="" xmlns:a16="http://schemas.microsoft.com/office/drawing/2014/main" id="{921D2456-A6A6-43F5-AD86-0A010D24A2F0}"/>
                </a:ext>
              </a:extLst>
            </p:cNvPr>
            <p:cNvSpPr txBox="1"/>
            <p:nvPr/>
          </p:nvSpPr>
          <p:spPr>
            <a:xfrm>
              <a:off x="6145906" y="912356"/>
              <a:ext cx="5372994" cy="635568"/>
            </a:xfrm>
            <a:prstGeom prst="rect">
              <a:avLst/>
            </a:prstGeom>
            <a:noFill/>
          </p:spPr>
          <p:txBody>
            <a:bodyPr wrap="square" lIns="91440" tIns="45720" rIns="91440" bIns="45720" rtlCol="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2000" b="1" dirty="0" smtClean="0">
                  <a:latin typeface="微软雅黑" panose="020B0503020204020204" pitchFamily="34" charset="-122"/>
                  <a:ea typeface="微软雅黑" panose="020B0503020204020204" pitchFamily="34" charset="-122"/>
                </a:rPr>
                <a:t>01.</a:t>
              </a:r>
              <a:r>
                <a:rPr lang="zh-CN" altLang="en-US" sz="2000" b="1" dirty="0">
                  <a:latin typeface="微软雅黑" panose="020B0503020204020204" pitchFamily="34" charset="-122"/>
                  <a:ea typeface="微软雅黑" panose="020B0503020204020204" pitchFamily="34" charset="-122"/>
                </a:rPr>
                <a:t>小心接触，做好准备</a:t>
              </a:r>
              <a:endParaRPr lang="id-ID" sz="2000" b="1" dirty="0">
                <a:latin typeface="微软雅黑" panose="020B0503020204020204" pitchFamily="34" charset="-122"/>
                <a:ea typeface="微软雅黑" panose="020B0503020204020204" pitchFamily="34" charset="-122"/>
              </a:endParaRPr>
            </a:p>
          </p:txBody>
        </p:sp>
        <p:sp>
          <p:nvSpPr>
            <p:cNvPr id="58" name="íśḻíḓè">
              <a:extLst>
                <a:ext uri="{FF2B5EF4-FFF2-40B4-BE49-F238E27FC236}">
                  <a16:creationId xmlns="" xmlns:a16="http://schemas.microsoft.com/office/drawing/2014/main" id="{F8E07573-A8E5-42F7-B445-E2E8E3B47ABD}"/>
                </a:ext>
              </a:extLst>
            </p:cNvPr>
            <p:cNvSpPr/>
            <p:nvPr/>
          </p:nvSpPr>
          <p:spPr bwMode="auto">
            <a:xfrm>
              <a:off x="6145906" y="1547927"/>
              <a:ext cx="5888649" cy="153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600" dirty="0">
                  <a:latin typeface="微软雅黑" panose="020B0503020204020204" pitchFamily="34" charset="-122"/>
                  <a:ea typeface="微软雅黑" panose="020B0503020204020204" pitchFamily="34" charset="-122"/>
                </a:rPr>
                <a:t>不要操之过急，时机胜于一切，不要表现出一付急着想得到业务（赚到钱）的猴急样儿。适当的规划可以培养出长期的关系（赚更多的钱），而不只是一件行销而已。 </a:t>
              </a:r>
            </a:p>
          </p:txBody>
        </p:sp>
      </p:grpSp>
      <p:grpSp>
        <p:nvGrpSpPr>
          <p:cNvPr id="59" name="îṩlïḍé"/>
          <p:cNvGrpSpPr/>
          <p:nvPr/>
        </p:nvGrpSpPr>
        <p:grpSpPr>
          <a:xfrm>
            <a:off x="5265441" y="3119338"/>
            <a:ext cx="5628923" cy="827307"/>
            <a:chOff x="6145906" y="1206828"/>
            <a:chExt cx="5372994" cy="1003821"/>
          </a:xfrm>
        </p:grpSpPr>
        <p:sp>
          <p:nvSpPr>
            <p:cNvPr id="60" name="ïsľidé">
              <a:extLst>
                <a:ext uri="{FF2B5EF4-FFF2-40B4-BE49-F238E27FC236}">
                  <a16:creationId xmlns="" xmlns:a16="http://schemas.microsoft.com/office/drawing/2014/main" id="{921D2456-A6A6-43F5-AD86-0A010D24A2F0}"/>
                </a:ext>
              </a:extLst>
            </p:cNvPr>
            <p:cNvSpPr txBox="1"/>
            <p:nvPr/>
          </p:nvSpPr>
          <p:spPr>
            <a:xfrm>
              <a:off x="6145906" y="1206828"/>
              <a:ext cx="5372994" cy="417624"/>
            </a:xfrm>
            <a:prstGeom prst="rect">
              <a:avLst/>
            </a:prstGeom>
            <a:noFill/>
          </p:spPr>
          <p:txBody>
            <a:bodyPr wrap="square" lIns="91440" tIns="45720" rIns="91440" bIns="45720" rtlCol="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70000"/>
                </a:lnSpc>
              </a:pPr>
              <a:r>
                <a:rPr lang="en-US" altLang="zh-CN" sz="2000" b="1" dirty="0" smtClean="0">
                  <a:latin typeface="微软雅黑" panose="020B0503020204020204" pitchFamily="34" charset="-122"/>
                  <a:ea typeface="微软雅黑" panose="020B0503020204020204" pitchFamily="34" charset="-122"/>
                </a:rPr>
                <a:t>02.</a:t>
              </a:r>
              <a:r>
                <a:rPr lang="zh-CN" altLang="en-US" sz="2000" b="1" dirty="0">
                  <a:latin typeface="微软雅黑" panose="020B0503020204020204" pitchFamily="34" charset="-122"/>
                  <a:ea typeface="微软雅黑" panose="020B0503020204020204" pitchFamily="34" charset="-122"/>
                </a:rPr>
                <a:t>安排一次三方会谈</a:t>
              </a:r>
              <a:endParaRPr lang="id-ID" sz="2000" b="1" dirty="0">
                <a:latin typeface="微软雅黑" panose="020B0503020204020204" pitchFamily="34" charset="-122"/>
                <a:ea typeface="微软雅黑" panose="020B0503020204020204" pitchFamily="34" charset="-122"/>
              </a:endParaRPr>
            </a:p>
          </p:txBody>
        </p:sp>
        <p:sp>
          <p:nvSpPr>
            <p:cNvPr id="61" name="îsḻiḓè">
              <a:extLst>
                <a:ext uri="{FF2B5EF4-FFF2-40B4-BE49-F238E27FC236}">
                  <a16:creationId xmlns="" xmlns:a16="http://schemas.microsoft.com/office/drawing/2014/main" id="{F8E07573-A8E5-42F7-B445-E2E8E3B47ABD}"/>
                </a:ext>
              </a:extLst>
            </p:cNvPr>
            <p:cNvSpPr/>
            <p:nvPr/>
          </p:nvSpPr>
          <p:spPr bwMode="auto">
            <a:xfrm>
              <a:off x="6145906" y="1624453"/>
              <a:ext cx="5197845" cy="58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auto">
                <a:lnSpc>
                  <a:spcPct val="150000"/>
                </a:lnSpc>
              </a:pPr>
              <a:r>
                <a:rPr lang="zh-CN" altLang="en-US" sz="1600" noProof="1">
                  <a:latin typeface="微软雅黑" panose="020B0503020204020204" pitchFamily="34" charset="-122"/>
                  <a:ea typeface="微软雅黑" panose="020B0503020204020204" pitchFamily="34" charset="-122"/>
                </a:rPr>
                <a:t>用有意思的方式为第一次约谈或沟通先进行筹备工作</a:t>
              </a:r>
              <a:r>
                <a:rPr lang="zh-CN" altLang="en-US" sz="1600" noProof="1" smtClean="0">
                  <a:latin typeface="微软雅黑" panose="020B0503020204020204" pitchFamily="34" charset="-122"/>
                  <a:ea typeface="微软雅黑" panose="020B0503020204020204" pitchFamily="34" charset="-122"/>
                </a:rPr>
                <a:t>。</a:t>
              </a:r>
              <a:endParaRPr lang="en-US" altLang="zh-CN" sz="1600" noProof="1">
                <a:latin typeface="微软雅黑" panose="020B0503020204020204" pitchFamily="34" charset="-122"/>
                <a:ea typeface="微软雅黑" panose="020B0503020204020204" pitchFamily="34" charset="-122"/>
              </a:endParaRPr>
            </a:p>
          </p:txBody>
        </p:sp>
      </p:grpSp>
      <p:grpSp>
        <p:nvGrpSpPr>
          <p:cNvPr id="62" name="iṥḻïde"/>
          <p:cNvGrpSpPr/>
          <p:nvPr/>
        </p:nvGrpSpPr>
        <p:grpSpPr>
          <a:xfrm>
            <a:off x="5265441" y="4114409"/>
            <a:ext cx="6169140" cy="1805097"/>
            <a:chOff x="6145906" y="338954"/>
            <a:chExt cx="5888649" cy="2190228"/>
          </a:xfrm>
        </p:grpSpPr>
        <p:sp>
          <p:nvSpPr>
            <p:cNvPr id="63" name="îšļiḍè">
              <a:extLst>
                <a:ext uri="{FF2B5EF4-FFF2-40B4-BE49-F238E27FC236}">
                  <a16:creationId xmlns="" xmlns:a16="http://schemas.microsoft.com/office/drawing/2014/main" id="{921D2456-A6A6-43F5-AD86-0A010D24A2F0}"/>
                </a:ext>
              </a:extLst>
            </p:cNvPr>
            <p:cNvSpPr txBox="1"/>
            <p:nvPr/>
          </p:nvSpPr>
          <p:spPr>
            <a:xfrm>
              <a:off x="6145906" y="338954"/>
              <a:ext cx="5888649" cy="800211"/>
            </a:xfrm>
            <a:prstGeom prst="rect">
              <a:avLst/>
            </a:prstGeom>
            <a:noFill/>
          </p:spPr>
          <p:txBody>
            <a:bodyPr wrap="square" lIns="91440" tIns="45720" rIns="91440" bIns="45720" rtlCol="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2000" b="1" dirty="0" smtClean="0">
                  <a:latin typeface="微软雅黑" panose="020B0503020204020204" pitchFamily="34" charset="-122"/>
                  <a:ea typeface="微软雅黑" panose="020B0503020204020204" pitchFamily="34" charset="-122"/>
                </a:rPr>
                <a:t>03.</a:t>
              </a:r>
              <a:r>
                <a:rPr lang="zh-CN" altLang="en-US" sz="2000" b="1" dirty="0">
                  <a:latin typeface="微软雅黑" panose="020B0503020204020204" pitchFamily="34" charset="-122"/>
                  <a:ea typeface="微软雅黑" panose="020B0503020204020204" pitchFamily="34" charset="-122"/>
                </a:rPr>
                <a:t>做第一次接触以前，先取得转介绍客户的个人资料</a:t>
              </a:r>
              <a:endParaRPr lang="id-ID" sz="2000" b="1" dirty="0">
                <a:latin typeface="微软雅黑" panose="020B0503020204020204" pitchFamily="34" charset="-122"/>
                <a:ea typeface="微软雅黑" panose="020B0503020204020204" pitchFamily="34" charset="-122"/>
              </a:endParaRPr>
            </a:p>
          </p:txBody>
        </p:sp>
        <p:sp>
          <p:nvSpPr>
            <p:cNvPr id="64" name="ïšḻíḓe">
              <a:extLst>
                <a:ext uri="{FF2B5EF4-FFF2-40B4-BE49-F238E27FC236}">
                  <a16:creationId xmlns="" xmlns:a16="http://schemas.microsoft.com/office/drawing/2014/main" id="{F8E07573-A8E5-42F7-B445-E2E8E3B47ABD}"/>
                </a:ext>
              </a:extLst>
            </p:cNvPr>
            <p:cNvSpPr/>
            <p:nvPr/>
          </p:nvSpPr>
          <p:spPr bwMode="auto">
            <a:xfrm>
              <a:off x="6145906" y="1178100"/>
              <a:ext cx="5888649" cy="1351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600" dirty="0">
                  <a:latin typeface="微软雅黑" panose="020B0503020204020204" pitchFamily="34" charset="-122"/>
                  <a:ea typeface="微软雅黑" panose="020B0503020204020204" pitchFamily="34" charset="-122"/>
                </a:rPr>
                <a:t>这些资料包括公司资料、个人资料、家庭情况、最近一次成功的事、嗜好等。特别可以关注一些细节方面的资料收集</a:t>
              </a:r>
              <a:endParaRPr lang="en-US" altLang="zh-CN" sz="1600" dirty="0">
                <a:latin typeface="微软雅黑" panose="020B0503020204020204" pitchFamily="34" charset="-122"/>
                <a:ea typeface="微软雅黑" panose="020B0503020204020204" pitchFamily="34" charset="-122"/>
              </a:endParaRPr>
            </a:p>
          </p:txBody>
        </p:sp>
      </p:grpSp>
      <p:cxnSp>
        <p:nvCxnSpPr>
          <p:cNvPr id="65" name="直接连接符 64"/>
          <p:cNvCxnSpPr/>
          <p:nvPr/>
        </p:nvCxnSpPr>
        <p:spPr>
          <a:xfrm>
            <a:off x="5347704" y="2917977"/>
            <a:ext cx="6086877" cy="0"/>
          </a:xfrm>
          <a:prstGeom prst="line">
            <a:avLst/>
          </a:prstGeom>
          <a:ln w="1270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5347704" y="3959876"/>
            <a:ext cx="6086877" cy="0"/>
          </a:xfrm>
          <a:prstGeom prst="line">
            <a:avLst/>
          </a:prstGeom>
          <a:ln w="1270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20710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750"/>
                                        <p:tgtEl>
                                          <p:spTgt spid="67"/>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5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550"/>
                            </p:stCondLst>
                            <p:childTnLst>
                              <p:par>
                                <p:cTn id="38" presetID="22" presetClass="entr" presetSubtype="1"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up)">
                                      <p:cBhvr>
                                        <p:cTn id="40" dur="750"/>
                                        <p:tgtEl>
                                          <p:spTgt spid="10"/>
                                        </p:tgtEl>
                                      </p:cBhvr>
                                    </p:animEffect>
                                  </p:childTnLst>
                                </p:cTn>
                              </p:par>
                            </p:childTnLst>
                          </p:cTn>
                        </p:par>
                        <p:par>
                          <p:cTn id="41" fill="hold">
                            <p:stCondLst>
                              <p:cond delay="4300"/>
                            </p:stCondLst>
                            <p:childTnLst>
                              <p:par>
                                <p:cTn id="42" presetID="2" presetClass="entr" presetSubtype="4"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750" fill="hold"/>
                                        <p:tgtEl>
                                          <p:spTgt spid="56"/>
                                        </p:tgtEl>
                                        <p:attrNameLst>
                                          <p:attrName>ppt_x</p:attrName>
                                        </p:attrNameLst>
                                      </p:cBhvr>
                                      <p:tavLst>
                                        <p:tav tm="0">
                                          <p:val>
                                            <p:strVal val="#ppt_x"/>
                                          </p:val>
                                        </p:tav>
                                        <p:tav tm="100000">
                                          <p:val>
                                            <p:strVal val="#ppt_x"/>
                                          </p:val>
                                        </p:tav>
                                      </p:tavLst>
                                    </p:anim>
                                    <p:anim calcmode="lin" valueType="num">
                                      <p:cBhvr additive="base">
                                        <p:cTn id="45" dur="750" fill="hold"/>
                                        <p:tgtEl>
                                          <p:spTgt spid="56"/>
                                        </p:tgtEl>
                                        <p:attrNameLst>
                                          <p:attrName>ppt_y</p:attrName>
                                        </p:attrNameLst>
                                      </p:cBhvr>
                                      <p:tavLst>
                                        <p:tav tm="0">
                                          <p:val>
                                            <p:strVal val="1+#ppt_h/2"/>
                                          </p:val>
                                        </p:tav>
                                        <p:tav tm="100000">
                                          <p:val>
                                            <p:strVal val="#ppt_y"/>
                                          </p:val>
                                        </p:tav>
                                      </p:tavLst>
                                    </p:anim>
                                  </p:childTnLst>
                                </p:cTn>
                              </p:par>
                            </p:childTnLst>
                          </p:cTn>
                        </p:par>
                        <p:par>
                          <p:cTn id="46" fill="hold">
                            <p:stCondLst>
                              <p:cond delay="5050"/>
                            </p:stCondLst>
                            <p:childTnLst>
                              <p:par>
                                <p:cTn id="47" presetID="2" presetClass="entr" presetSubtype="4"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750" fill="hold"/>
                                        <p:tgtEl>
                                          <p:spTgt spid="59"/>
                                        </p:tgtEl>
                                        <p:attrNameLst>
                                          <p:attrName>ppt_x</p:attrName>
                                        </p:attrNameLst>
                                      </p:cBhvr>
                                      <p:tavLst>
                                        <p:tav tm="0">
                                          <p:val>
                                            <p:strVal val="#ppt_x"/>
                                          </p:val>
                                        </p:tav>
                                        <p:tav tm="100000">
                                          <p:val>
                                            <p:strVal val="#ppt_x"/>
                                          </p:val>
                                        </p:tav>
                                      </p:tavLst>
                                    </p:anim>
                                    <p:anim calcmode="lin" valueType="num">
                                      <p:cBhvr additive="base">
                                        <p:cTn id="50" dur="750" fill="hold"/>
                                        <p:tgtEl>
                                          <p:spTgt spid="59"/>
                                        </p:tgtEl>
                                        <p:attrNameLst>
                                          <p:attrName>ppt_y</p:attrName>
                                        </p:attrNameLst>
                                      </p:cBhvr>
                                      <p:tavLst>
                                        <p:tav tm="0">
                                          <p:val>
                                            <p:strVal val="1+#ppt_h/2"/>
                                          </p:val>
                                        </p:tav>
                                        <p:tav tm="100000">
                                          <p:val>
                                            <p:strVal val="#ppt_y"/>
                                          </p:val>
                                        </p:tav>
                                      </p:tavLst>
                                    </p:anim>
                                  </p:childTnLst>
                                </p:cTn>
                              </p:par>
                            </p:childTnLst>
                          </p:cTn>
                        </p:par>
                        <p:par>
                          <p:cTn id="51" fill="hold">
                            <p:stCondLst>
                              <p:cond delay="5800"/>
                            </p:stCondLst>
                            <p:childTnLst>
                              <p:par>
                                <p:cTn id="52" presetID="2" presetClass="entr" presetSubtype="4" fill="hold"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750" fill="hold"/>
                                        <p:tgtEl>
                                          <p:spTgt spid="62"/>
                                        </p:tgtEl>
                                        <p:attrNameLst>
                                          <p:attrName>ppt_x</p:attrName>
                                        </p:attrNameLst>
                                      </p:cBhvr>
                                      <p:tavLst>
                                        <p:tav tm="0">
                                          <p:val>
                                            <p:strVal val="#ppt_x"/>
                                          </p:val>
                                        </p:tav>
                                        <p:tav tm="100000">
                                          <p:val>
                                            <p:strVal val="#ppt_x"/>
                                          </p:val>
                                        </p:tav>
                                      </p:tavLst>
                                    </p:anim>
                                    <p:anim calcmode="lin" valueType="num">
                                      <p:cBhvr additive="base">
                                        <p:cTn id="55" dur="750" fill="hold"/>
                                        <p:tgtEl>
                                          <p:spTgt spid="62"/>
                                        </p:tgtEl>
                                        <p:attrNameLst>
                                          <p:attrName>ppt_y</p:attrName>
                                        </p:attrNameLst>
                                      </p:cBhvr>
                                      <p:tavLst>
                                        <p:tav tm="0">
                                          <p:val>
                                            <p:strVal val="1+#ppt_h/2"/>
                                          </p:val>
                                        </p:tav>
                                        <p:tav tm="100000">
                                          <p:val>
                                            <p:strVal val="#ppt_y"/>
                                          </p:val>
                                        </p:tav>
                                      </p:tavLst>
                                    </p:anim>
                                  </p:childTnLst>
                                </p:cTn>
                              </p:par>
                            </p:childTnLst>
                          </p:cTn>
                        </p:par>
                        <p:par>
                          <p:cTn id="56" fill="hold">
                            <p:stCondLst>
                              <p:cond delay="6550"/>
                            </p:stCondLst>
                            <p:childTnLst>
                              <p:par>
                                <p:cTn id="57" presetID="22" presetClass="entr" presetSubtype="8" fill="hold" nodeType="after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wipe(left)">
                                      <p:cBhvr>
                                        <p:cTn id="59" dur="750"/>
                                        <p:tgtEl>
                                          <p:spTgt spid="65"/>
                                        </p:tgtEl>
                                      </p:cBhvr>
                                    </p:animEffect>
                                  </p:childTnLst>
                                </p:cTn>
                              </p:par>
                            </p:childTnLst>
                          </p:cTn>
                        </p:par>
                        <p:par>
                          <p:cTn id="60" fill="hold">
                            <p:stCondLst>
                              <p:cond delay="7300"/>
                            </p:stCondLst>
                            <p:childTnLst>
                              <p:par>
                                <p:cTn id="61" presetID="22" presetClass="entr" presetSubtype="2"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right)">
                                      <p:cBhvr>
                                        <p:cTn id="63" dur="750"/>
                                        <p:tgtEl>
                                          <p:spTgt spid="66"/>
                                        </p:tgtEl>
                                      </p:cBhvr>
                                    </p:animEffect>
                                  </p:childTnLst>
                                </p:cTn>
                              </p:par>
                            </p:childTnLst>
                          </p:cTn>
                        </p:par>
                        <p:par>
                          <p:cTn id="64" fill="hold">
                            <p:stCondLst>
                              <p:cond delay="8050"/>
                            </p:stCondLst>
                            <p:childTnLst>
                              <p:par>
                                <p:cTn id="65" presetID="22" presetClass="entr" presetSubtype="8" fill="hold" grpId="0" nodeType="after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wipe(left)">
                                      <p:cBhvr>
                                        <p:cTn id="67"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5668612"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如何让老客户主动大量为你转介绍</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cxnSp>
        <p:nvCxnSpPr>
          <p:cNvPr id="10" name="直接连接符 9"/>
          <p:cNvCxnSpPr>
            <a:endCxn id="30" idx="2"/>
          </p:cNvCxnSpPr>
          <p:nvPr/>
        </p:nvCxnSpPr>
        <p:spPr>
          <a:xfrm>
            <a:off x="628316" y="3262342"/>
            <a:ext cx="3560537" cy="0"/>
          </a:xfrm>
          <a:prstGeom prst="line">
            <a:avLst/>
          </a:prstGeom>
          <a:ln w="1270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30" idx="6"/>
          </p:cNvCxnSpPr>
          <p:nvPr/>
        </p:nvCxnSpPr>
        <p:spPr>
          <a:xfrm>
            <a:off x="7926279" y="3262342"/>
            <a:ext cx="3560537" cy="0"/>
          </a:xfrm>
          <a:prstGeom prst="line">
            <a:avLst/>
          </a:prstGeom>
          <a:ln w="12700"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nvGrpSpPr>
          <p:cNvPr id="18" name="îşḻîdè"/>
          <p:cNvGrpSpPr/>
          <p:nvPr/>
        </p:nvGrpSpPr>
        <p:grpSpPr>
          <a:xfrm>
            <a:off x="1003787" y="1907263"/>
            <a:ext cx="2704156" cy="3223792"/>
            <a:chOff x="1107353" y="2277121"/>
            <a:chExt cx="2704156" cy="3223792"/>
          </a:xfrm>
        </p:grpSpPr>
        <p:sp>
          <p:nvSpPr>
            <p:cNvPr id="19" name="îṥľïďe"/>
            <p:cNvSpPr/>
            <p:nvPr/>
          </p:nvSpPr>
          <p:spPr>
            <a:xfrm>
              <a:off x="2150252" y="2277121"/>
              <a:ext cx="618358" cy="619988"/>
            </a:xfrm>
            <a:prstGeom prst="ellipse">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70000"/>
                </a:lnSpc>
              </a:pPr>
              <a:r>
                <a:rPr lang="en-US" altLang="zh-CN" sz="2000" b="1" dirty="0" smtClean="0">
                  <a:latin typeface="微软雅黑" panose="020B0503020204020204" pitchFamily="34" charset="-122"/>
                  <a:ea typeface="微软雅黑" panose="020B0503020204020204" pitchFamily="34" charset="-122"/>
                </a:rPr>
                <a:t>04</a:t>
              </a:r>
              <a:endParaRPr lang="zh-CN" altLang="en-US" sz="2000" b="1" dirty="0">
                <a:latin typeface="微软雅黑" panose="020B0503020204020204" pitchFamily="34" charset="-122"/>
                <a:ea typeface="微软雅黑" panose="020B0503020204020204" pitchFamily="34" charset="-122"/>
              </a:endParaRPr>
            </a:p>
          </p:txBody>
        </p:sp>
        <p:grpSp>
          <p:nvGrpSpPr>
            <p:cNvPr id="20" name="ïSḻiḍê"/>
            <p:cNvGrpSpPr/>
            <p:nvPr/>
          </p:nvGrpSpPr>
          <p:grpSpPr>
            <a:xfrm>
              <a:off x="1107353" y="2897110"/>
              <a:ext cx="2704156" cy="2603803"/>
              <a:chOff x="660400" y="4043931"/>
              <a:chExt cx="2365376" cy="2603803"/>
            </a:xfrm>
            <a:solidFill>
              <a:schemeClr val="bg1"/>
            </a:solidFill>
          </p:grpSpPr>
          <p:sp>
            <p:nvSpPr>
              <p:cNvPr id="21" name="îśḷíḋé">
                <a:extLst>
                  <a:ext uri="{FF2B5EF4-FFF2-40B4-BE49-F238E27FC236}">
                    <a16:creationId xmlns="" xmlns:a16="http://schemas.microsoft.com/office/drawing/2014/main" id="{AC321F9B-F99D-44D6-95EE-4CF3F8A760F8}"/>
                  </a:ext>
                </a:extLst>
              </p:cNvPr>
              <p:cNvSpPr/>
              <p:nvPr/>
            </p:nvSpPr>
            <p:spPr bwMode="auto">
              <a:xfrm>
                <a:off x="660400" y="4516272"/>
                <a:ext cx="2365376" cy="2131462"/>
              </a:xfrm>
              <a:prstGeom prst="rect">
                <a:avLst/>
              </a:prstGeom>
              <a:solidFill>
                <a:srgbClr val="8ADAD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       事实上</a:t>
                </a:r>
                <a:r>
                  <a:rPr lang="zh-CN" altLang="en-US" sz="1600" dirty="0">
                    <a:solidFill>
                      <a:schemeClr val="bg1"/>
                    </a:solidFill>
                    <a:latin typeface="微软雅黑" panose="020B0503020204020204" pitchFamily="34" charset="-122"/>
                    <a:ea typeface="微软雅黑" panose="020B0503020204020204" pitchFamily="34" charset="-122"/>
                  </a:rPr>
                  <a:t>，一开始你的行销动作做得愈少，获得的信赖度可能就愈高。你只要建立好关系，取得对方的信任，再进行下面的动作。</a:t>
                </a:r>
              </a:p>
            </p:txBody>
          </p:sp>
          <p:sp>
            <p:nvSpPr>
              <p:cNvPr id="22" name="i$ḻîḑè">
                <a:extLst>
                  <a:ext uri="{FF2B5EF4-FFF2-40B4-BE49-F238E27FC236}">
                    <a16:creationId xmlns="" xmlns:a16="http://schemas.microsoft.com/office/drawing/2014/main" id="{AC321F9B-F99D-44D6-95EE-4CF3F8A760F8}"/>
                  </a:ext>
                </a:extLst>
              </p:cNvPr>
              <p:cNvSpPr/>
              <p:nvPr/>
            </p:nvSpPr>
            <p:spPr bwMode="auto">
              <a:xfrm>
                <a:off x="660400" y="4043931"/>
                <a:ext cx="2365376" cy="472340"/>
              </a:xfrm>
              <a:prstGeom prst="rect">
                <a:avLst/>
              </a:prstGeom>
              <a:solidFill>
                <a:srgbClr val="36B8B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2000" dirty="0" smtClean="0">
                    <a:latin typeface="微软雅黑" panose="020B0503020204020204" pitchFamily="34" charset="-122"/>
                    <a:ea typeface="微软雅黑" panose="020B0503020204020204" pitchFamily="34" charset="-122"/>
                  </a:rPr>
                  <a:t>第一次</a:t>
                </a:r>
                <a:r>
                  <a:rPr lang="zh-CN" altLang="en-US" sz="2000" dirty="0">
                    <a:latin typeface="微软雅黑" panose="020B0503020204020204" pitchFamily="34" charset="-122"/>
                    <a:ea typeface="微软雅黑" panose="020B0503020204020204" pitchFamily="34" charset="-122"/>
                  </a:rPr>
                  <a:t>见面不必行销</a:t>
                </a:r>
                <a:endParaRPr lang="en-US" altLang="zh-CN" sz="2000" b="1" dirty="0">
                  <a:latin typeface="微软雅黑" panose="020B0503020204020204" pitchFamily="34" charset="-122"/>
                  <a:ea typeface="微软雅黑" panose="020B0503020204020204" pitchFamily="34" charset="-122"/>
                </a:endParaRPr>
              </a:p>
            </p:txBody>
          </p:sp>
        </p:grpSp>
      </p:grpSp>
      <p:grpSp>
        <p:nvGrpSpPr>
          <p:cNvPr id="23" name="ïšḷîde"/>
          <p:cNvGrpSpPr/>
          <p:nvPr/>
        </p:nvGrpSpPr>
        <p:grpSpPr>
          <a:xfrm>
            <a:off x="8407189" y="1907263"/>
            <a:ext cx="2704156" cy="3223792"/>
            <a:chOff x="8510755" y="2277121"/>
            <a:chExt cx="2704156" cy="3223792"/>
          </a:xfrm>
        </p:grpSpPr>
        <p:sp>
          <p:nvSpPr>
            <p:cNvPr id="24" name="ï$ľîḓê"/>
            <p:cNvSpPr/>
            <p:nvPr/>
          </p:nvSpPr>
          <p:spPr>
            <a:xfrm>
              <a:off x="9553654" y="2277121"/>
              <a:ext cx="618358" cy="619988"/>
            </a:xfrm>
            <a:prstGeom prst="ellipse">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70000"/>
                </a:lnSpc>
              </a:pPr>
              <a:r>
                <a:rPr lang="en-US" altLang="zh-CN" sz="2000" b="1" dirty="0" smtClean="0">
                  <a:latin typeface="微软雅黑" panose="020B0503020204020204" pitchFamily="34" charset="-122"/>
                  <a:ea typeface="微软雅黑" panose="020B0503020204020204" pitchFamily="34" charset="-122"/>
                </a:rPr>
                <a:t>05</a:t>
              </a:r>
              <a:endParaRPr lang="zh-CN" altLang="en-US" sz="2000" b="1" dirty="0">
                <a:latin typeface="微软雅黑" panose="020B0503020204020204" pitchFamily="34" charset="-122"/>
                <a:ea typeface="微软雅黑" panose="020B0503020204020204" pitchFamily="34" charset="-122"/>
              </a:endParaRPr>
            </a:p>
          </p:txBody>
        </p:sp>
        <p:grpSp>
          <p:nvGrpSpPr>
            <p:cNvPr id="25" name="işḻíďê"/>
            <p:cNvGrpSpPr/>
            <p:nvPr/>
          </p:nvGrpSpPr>
          <p:grpSpPr>
            <a:xfrm>
              <a:off x="8510755" y="2897110"/>
              <a:ext cx="2704156" cy="2603803"/>
              <a:chOff x="660400" y="4043931"/>
              <a:chExt cx="2365376" cy="2603803"/>
            </a:xfrm>
            <a:solidFill>
              <a:schemeClr val="bg1"/>
            </a:solidFill>
          </p:grpSpPr>
          <p:sp>
            <p:nvSpPr>
              <p:cNvPr id="26" name="ïṥľîḍê">
                <a:extLst>
                  <a:ext uri="{FF2B5EF4-FFF2-40B4-BE49-F238E27FC236}">
                    <a16:creationId xmlns="" xmlns:a16="http://schemas.microsoft.com/office/drawing/2014/main" id="{AC321F9B-F99D-44D6-95EE-4CF3F8A760F8}"/>
                  </a:ext>
                </a:extLst>
              </p:cNvPr>
              <p:cNvSpPr/>
              <p:nvPr/>
            </p:nvSpPr>
            <p:spPr bwMode="auto">
              <a:xfrm>
                <a:off x="660400" y="4516272"/>
                <a:ext cx="2365376" cy="2131462"/>
              </a:xfrm>
              <a:prstGeom prst="rect">
                <a:avLst/>
              </a:prstGeom>
              <a:solidFill>
                <a:srgbClr val="8ADAD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        安排</a:t>
                </a:r>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分钟私下里商谈的</a:t>
                </a:r>
                <a:r>
                  <a:rPr lang="zh-CN" altLang="en-US" sz="1600" dirty="0" smtClean="0">
                    <a:solidFill>
                      <a:schemeClr val="bg1"/>
                    </a:solidFill>
                    <a:latin typeface="微软雅黑" panose="020B0503020204020204" pitchFamily="34" charset="-122"/>
                    <a:ea typeface="微软雅黑" panose="020B0503020204020204" pitchFamily="34" charset="-122"/>
                  </a:rPr>
                  <a:t>时间开门见山</a:t>
                </a:r>
                <a:r>
                  <a:rPr lang="zh-CN" altLang="en-US" sz="1600" dirty="0">
                    <a:solidFill>
                      <a:schemeClr val="bg1"/>
                    </a:solidFill>
                    <a:latin typeface="微软雅黑" panose="020B0503020204020204" pitchFamily="34" charset="-122"/>
                    <a:ea typeface="微软雅黑" panose="020B0503020204020204" pitchFamily="34" charset="-122"/>
                  </a:rPr>
                  <a:t>谈业务 </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开门见山谈业务 </a:t>
                </a:r>
                <a:r>
                  <a:rPr lang="zh-CN" altLang="en-US" sz="1600" dirty="0" smtClean="0">
                    <a:solidFill>
                      <a:schemeClr val="bg1"/>
                    </a:solidFill>
                    <a:latin typeface="微软雅黑" panose="020B0503020204020204" pitchFamily="34" charset="-122"/>
                    <a:ea typeface="微软雅黑" panose="020B0503020204020204" pitchFamily="34" charset="-122"/>
                  </a:rPr>
                  <a:t>。开门见山</a:t>
                </a:r>
                <a:r>
                  <a:rPr lang="zh-CN" altLang="en-US" sz="1600" dirty="0">
                    <a:solidFill>
                      <a:schemeClr val="bg1"/>
                    </a:solidFill>
                    <a:latin typeface="微软雅黑" panose="020B0503020204020204" pitchFamily="34" charset="-122"/>
                    <a:ea typeface="微软雅黑" panose="020B0503020204020204" pitchFamily="34" charset="-122"/>
                  </a:rPr>
                  <a:t>谈业务 </a:t>
                </a:r>
                <a:r>
                  <a:rPr lang="zh-CN" altLang="en-US" sz="1600" dirty="0" smtClean="0">
                    <a:solidFill>
                      <a:schemeClr val="bg1"/>
                    </a:solidFill>
                    <a:latin typeface="微软雅黑" panose="020B0503020204020204" pitchFamily="34" charset="-122"/>
                    <a:ea typeface="微软雅黑" panose="020B0503020204020204" pitchFamily="34" charset="-122"/>
                  </a:rPr>
                  <a:t>。开门见山</a:t>
                </a:r>
                <a:r>
                  <a:rPr lang="zh-CN" altLang="en-US" sz="1600" dirty="0">
                    <a:solidFill>
                      <a:schemeClr val="bg1"/>
                    </a:solidFill>
                    <a:latin typeface="微软雅黑" panose="020B0503020204020204" pitchFamily="34" charset="-122"/>
                    <a:ea typeface="微软雅黑" panose="020B0503020204020204" pitchFamily="34" charset="-122"/>
                  </a:rPr>
                  <a:t>谈业务 </a:t>
                </a:r>
                <a:r>
                  <a:rPr lang="zh-CN" altLang="en-US" sz="1600" dirty="0" smtClean="0">
                    <a:solidFill>
                      <a:schemeClr val="bg1"/>
                    </a:solidFill>
                    <a:latin typeface="微软雅黑" panose="020B0503020204020204" pitchFamily="34" charset="-122"/>
                    <a:ea typeface="微软雅黑" panose="020B0503020204020204" pitchFamily="34" charset="-122"/>
                  </a:rPr>
                  <a:t>。开门见山</a:t>
                </a:r>
                <a:r>
                  <a:rPr lang="zh-CN" altLang="en-US" sz="1600" dirty="0">
                    <a:solidFill>
                      <a:schemeClr val="bg1"/>
                    </a:solidFill>
                    <a:latin typeface="微软雅黑" panose="020B0503020204020204" pitchFamily="34" charset="-122"/>
                    <a:ea typeface="微软雅黑" panose="020B0503020204020204" pitchFamily="34" charset="-122"/>
                  </a:rPr>
                  <a:t>谈业务 </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7" name="ïṥļiḍè">
                <a:extLst>
                  <a:ext uri="{FF2B5EF4-FFF2-40B4-BE49-F238E27FC236}">
                    <a16:creationId xmlns="" xmlns:a16="http://schemas.microsoft.com/office/drawing/2014/main" id="{AC321F9B-F99D-44D6-95EE-4CF3F8A760F8}"/>
                  </a:ext>
                </a:extLst>
              </p:cNvPr>
              <p:cNvSpPr/>
              <p:nvPr/>
            </p:nvSpPr>
            <p:spPr bwMode="auto">
              <a:xfrm>
                <a:off x="660400" y="4043931"/>
                <a:ext cx="2365376" cy="472340"/>
              </a:xfrm>
              <a:prstGeom prst="rect">
                <a:avLst/>
              </a:prstGeom>
              <a:solidFill>
                <a:srgbClr val="36B8B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2000" dirty="0" smtClean="0">
                    <a:latin typeface="微软雅黑" panose="020B0503020204020204" pitchFamily="34" charset="-122"/>
                    <a:ea typeface="微软雅黑" panose="020B0503020204020204" pitchFamily="34" charset="-122"/>
                  </a:rPr>
                  <a:t>安排</a:t>
                </a:r>
                <a:r>
                  <a:rPr lang="en-US" altLang="zh-CN" sz="2000" dirty="0" smtClean="0">
                    <a:latin typeface="微软雅黑" panose="020B0503020204020204" pitchFamily="34" charset="-122"/>
                    <a:ea typeface="微软雅黑" panose="020B0503020204020204" pitchFamily="34" charset="-122"/>
                  </a:rPr>
                  <a:t>1</a:t>
                </a:r>
                <a:r>
                  <a:rPr lang="zh-CN" altLang="en-US" sz="2000" dirty="0" smtClean="0">
                    <a:latin typeface="微软雅黑" panose="020B0503020204020204" pitchFamily="34" charset="-122"/>
                    <a:ea typeface="微软雅黑" panose="020B0503020204020204" pitchFamily="34" charset="-122"/>
                  </a:rPr>
                  <a:t>分钟商谈</a:t>
                </a:r>
                <a:r>
                  <a:rPr lang="zh-CN" altLang="en-US" sz="2000" dirty="0">
                    <a:latin typeface="微软雅黑" panose="020B0503020204020204" pitchFamily="34" charset="-122"/>
                    <a:ea typeface="微软雅黑" panose="020B0503020204020204" pitchFamily="34" charset="-122"/>
                  </a:rPr>
                  <a:t>的时间</a:t>
                </a:r>
                <a:endParaRPr lang="en-US" altLang="zh-CN" sz="2000" b="1" dirty="0">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4188853" y="1393629"/>
            <a:ext cx="3737426" cy="3737426"/>
            <a:chOff x="4220937" y="1763487"/>
            <a:chExt cx="3737426" cy="3737426"/>
          </a:xfrm>
        </p:grpSpPr>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5442" y="2316916"/>
              <a:ext cx="2711471" cy="2806877"/>
            </a:xfrm>
            <a:prstGeom prst="rect">
              <a:avLst/>
            </a:prstGeom>
          </p:spPr>
        </p:pic>
        <p:sp>
          <p:nvSpPr>
            <p:cNvPr id="30" name="í$ḻíḍê"/>
            <p:cNvSpPr/>
            <p:nvPr/>
          </p:nvSpPr>
          <p:spPr>
            <a:xfrm>
              <a:off x="4220937" y="1763487"/>
              <a:ext cx="3737426" cy="3737426"/>
            </a:xfrm>
            <a:prstGeom prst="donut">
              <a:avLst>
                <a:gd name="adj" fmla="val 13006"/>
              </a:avLst>
            </a:prstGeom>
            <a:solidFill>
              <a:srgbClr val="144C85"/>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de-DE" sz="7196">
                <a:solidFill>
                  <a:schemeClr val="bg1"/>
                </a:solidFill>
              </a:endParaRPr>
            </a:p>
          </p:txBody>
        </p:sp>
      </p:grpSp>
    </p:spTree>
    <p:extLst>
      <p:ext uri="{BB962C8B-B14F-4D97-AF65-F5344CB8AC3E}">
        <p14:creationId xmlns:p14="http://schemas.microsoft.com/office/powerpoint/2010/main" val="18432216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750"/>
                                        <p:tgtEl>
                                          <p:spTgt spid="3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5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550"/>
                            </p:stCondLst>
                            <p:childTnLst>
                              <p:par>
                                <p:cTn id="38" presetID="45" presetClass="entr" presetSubtype="0"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2000"/>
                                        <p:tgtEl>
                                          <p:spTgt spid="28"/>
                                        </p:tgtEl>
                                      </p:cBhvr>
                                    </p:animEffect>
                                    <p:anim calcmode="lin" valueType="num">
                                      <p:cBhvr>
                                        <p:cTn id="41" dur="2000" fill="hold"/>
                                        <p:tgtEl>
                                          <p:spTgt spid="28"/>
                                        </p:tgtEl>
                                        <p:attrNameLst>
                                          <p:attrName>ppt_w</p:attrName>
                                        </p:attrNameLst>
                                      </p:cBhvr>
                                      <p:tavLst>
                                        <p:tav tm="0" fmla="#ppt_w*sin(2.5*pi*$)">
                                          <p:val>
                                            <p:fltVal val="0"/>
                                          </p:val>
                                        </p:tav>
                                        <p:tav tm="100000">
                                          <p:val>
                                            <p:fltVal val="1"/>
                                          </p:val>
                                        </p:tav>
                                      </p:tavLst>
                                    </p:anim>
                                    <p:anim calcmode="lin" valueType="num">
                                      <p:cBhvr>
                                        <p:cTn id="42" dur="2000" fill="hold"/>
                                        <p:tgtEl>
                                          <p:spTgt spid="28"/>
                                        </p:tgtEl>
                                        <p:attrNameLst>
                                          <p:attrName>ppt_h</p:attrName>
                                        </p:attrNameLst>
                                      </p:cBhvr>
                                      <p:tavLst>
                                        <p:tav tm="0">
                                          <p:val>
                                            <p:strVal val="#ppt_h"/>
                                          </p:val>
                                        </p:tav>
                                        <p:tav tm="100000">
                                          <p:val>
                                            <p:strVal val="#ppt_h"/>
                                          </p:val>
                                        </p:tav>
                                      </p:tavLst>
                                    </p:anim>
                                  </p:childTnLst>
                                </p:cTn>
                              </p:par>
                            </p:childTnLst>
                          </p:cTn>
                        </p:par>
                        <p:par>
                          <p:cTn id="43" fill="hold">
                            <p:stCondLst>
                              <p:cond delay="5550"/>
                            </p:stCondLst>
                            <p:childTnLst>
                              <p:par>
                                <p:cTn id="44" presetID="22" presetClass="entr" presetSubtype="2"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8"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6050"/>
                            </p:stCondLst>
                            <p:childTnLst>
                              <p:par>
                                <p:cTn id="51" presetID="22" presetClass="entr" presetSubtype="1"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up)">
                                      <p:cBhvr>
                                        <p:cTn id="53" dur="500"/>
                                        <p:tgtEl>
                                          <p:spTgt spid="23"/>
                                        </p:tgtEl>
                                      </p:cBhvr>
                                    </p:animEffect>
                                  </p:childTnLst>
                                </p:cTn>
                              </p:par>
                              <p:par>
                                <p:cTn id="54" presetID="22" presetClass="entr" presetSubtype="1"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up)">
                                      <p:cBhvr>
                                        <p:cTn id="56" dur="500"/>
                                        <p:tgtEl>
                                          <p:spTgt spid="18"/>
                                        </p:tgtEl>
                                      </p:cBhvr>
                                    </p:animEffect>
                                  </p:childTnLst>
                                </p:cTn>
                              </p:par>
                            </p:childTnLst>
                          </p:cTn>
                        </p:par>
                        <p:par>
                          <p:cTn id="57" fill="hold">
                            <p:stCondLst>
                              <p:cond delay="6550"/>
                            </p:stCondLst>
                            <p:childTnLst>
                              <p:par>
                                <p:cTn id="58" presetID="22" presetClass="entr" presetSubtype="8"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5668612"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如何让老客户主动大量为你转介绍</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10" name="íśḻíde"/>
          <p:cNvGrpSpPr/>
          <p:nvPr/>
        </p:nvGrpSpPr>
        <p:grpSpPr>
          <a:xfrm>
            <a:off x="576081" y="1849900"/>
            <a:ext cx="3015096" cy="1092891"/>
            <a:chOff x="8228164" y="1531146"/>
            <a:chExt cx="3290736" cy="1092891"/>
          </a:xfrm>
        </p:grpSpPr>
        <p:sp>
          <p:nvSpPr>
            <p:cNvPr id="12" name="íṧḷídé">
              <a:extLst>
                <a:ext uri="{FF2B5EF4-FFF2-40B4-BE49-F238E27FC236}">
                  <a16:creationId xmlns="" xmlns:a16="http://schemas.microsoft.com/office/drawing/2014/main" id="{4E9A126B-220C-4D25-BF8F-206546389E42}"/>
                </a:ext>
              </a:extLst>
            </p:cNvPr>
            <p:cNvSpPr/>
            <p:nvPr/>
          </p:nvSpPr>
          <p:spPr bwMode="auto">
            <a:xfrm>
              <a:off x="8453765" y="1918742"/>
              <a:ext cx="3065135"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1400" dirty="0">
                  <a:latin typeface="华文楷体" panose="02010600040101010101" pitchFamily="2" charset="-122"/>
                  <a:ea typeface="华文楷体" panose="02010600040101010101" pitchFamily="2" charset="-122"/>
                </a:rPr>
                <a:t>如果你有办法让准客户帮你搜集资料，就等于得到了一个对你的销售感兴趣的准客户，他会很乐意谈话与聆听。</a:t>
              </a:r>
            </a:p>
          </p:txBody>
        </p:sp>
        <p:sp>
          <p:nvSpPr>
            <p:cNvPr id="18" name="íṧḷîḑè">
              <a:extLst>
                <a:ext uri="{FF2B5EF4-FFF2-40B4-BE49-F238E27FC236}">
                  <a16:creationId xmlns="" xmlns:a16="http://schemas.microsoft.com/office/drawing/2014/main" id="{3B38DF14-A661-4985-8EB6-C154FB94541B}"/>
                </a:ext>
              </a:extLst>
            </p:cNvPr>
            <p:cNvSpPr txBox="1"/>
            <p:nvPr/>
          </p:nvSpPr>
          <p:spPr bwMode="auto">
            <a:xfrm>
              <a:off x="8228164" y="1531146"/>
              <a:ext cx="32907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en-US" altLang="zh-CN" sz="2000" dirty="0" smtClean="0">
                  <a:latin typeface="华文楷体" panose="02010600040101010101" pitchFamily="2" charset="-122"/>
                  <a:ea typeface="华文楷体" panose="02010600040101010101" pitchFamily="2" charset="-122"/>
                </a:rPr>
                <a:t>06.</a:t>
              </a:r>
              <a:r>
                <a:rPr lang="zh-CN" altLang="en-US" sz="2000" dirty="0" smtClean="0">
                  <a:latin typeface="华文楷体" panose="02010600040101010101" pitchFamily="2" charset="-122"/>
                  <a:ea typeface="华文楷体" panose="02010600040101010101" pitchFamily="2" charset="-122"/>
                </a:rPr>
                <a:t>让</a:t>
              </a:r>
              <a:r>
                <a:rPr lang="zh-CN" altLang="en-US" sz="2000" dirty="0">
                  <a:latin typeface="华文楷体" panose="02010600040101010101" pitchFamily="2" charset="-122"/>
                  <a:ea typeface="华文楷体" panose="02010600040101010101" pitchFamily="2" charset="-122"/>
                </a:rPr>
                <a:t>准</a:t>
              </a:r>
              <a:r>
                <a:rPr lang="zh-CN" altLang="en-US" sz="2000" dirty="0" smtClean="0">
                  <a:latin typeface="华文楷体" panose="02010600040101010101" pitchFamily="2" charset="-122"/>
                  <a:ea typeface="华文楷体" panose="02010600040101010101" pitchFamily="2" charset="-122"/>
                </a:rPr>
                <a:t>客户准备</a:t>
              </a:r>
              <a:r>
                <a:rPr lang="zh-CN" altLang="en-US" sz="2000" dirty="0">
                  <a:latin typeface="华文楷体" panose="02010600040101010101" pitchFamily="2" charset="-122"/>
                  <a:ea typeface="华文楷体" panose="02010600040101010101" pitchFamily="2" charset="-122"/>
                </a:rPr>
                <a:t>资料</a:t>
              </a:r>
              <a:endParaRPr lang="en-US" altLang="zh-CN" sz="2000" dirty="0">
                <a:latin typeface="华文楷体" panose="02010600040101010101" pitchFamily="2" charset="-122"/>
                <a:ea typeface="华文楷体" panose="02010600040101010101" pitchFamily="2" charset="-122"/>
              </a:endParaRPr>
            </a:p>
          </p:txBody>
        </p:sp>
      </p:grpSp>
      <p:grpSp>
        <p:nvGrpSpPr>
          <p:cNvPr id="19" name="í$ḻïḑè"/>
          <p:cNvGrpSpPr/>
          <p:nvPr/>
        </p:nvGrpSpPr>
        <p:grpSpPr>
          <a:xfrm>
            <a:off x="8419485" y="1784919"/>
            <a:ext cx="3015096" cy="1470521"/>
            <a:chOff x="8228164" y="1466165"/>
            <a:chExt cx="3290736" cy="1470521"/>
          </a:xfrm>
        </p:grpSpPr>
        <p:sp>
          <p:nvSpPr>
            <p:cNvPr id="20" name="íSlïde">
              <a:extLst>
                <a:ext uri="{FF2B5EF4-FFF2-40B4-BE49-F238E27FC236}">
                  <a16:creationId xmlns="" xmlns:a16="http://schemas.microsoft.com/office/drawing/2014/main" id="{4E9A126B-220C-4D25-BF8F-206546389E42}"/>
                </a:ext>
              </a:extLst>
            </p:cNvPr>
            <p:cNvSpPr/>
            <p:nvPr/>
          </p:nvSpPr>
          <p:spPr bwMode="auto">
            <a:xfrm>
              <a:off x="8228164" y="1853762"/>
              <a:ext cx="3290736" cy="108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latin typeface="华文楷体" panose="02010600040101010101" pitchFamily="2" charset="-122"/>
                  <a:ea typeface="华文楷体" panose="02010600040101010101" pitchFamily="2" charset="-122"/>
                </a:rPr>
                <a:t>资料就像电话一样，是不可能完成销售</a:t>
              </a:r>
              <a:r>
                <a:rPr lang="zh-CN" altLang="en-US" sz="1400" dirty="0" smtClean="0">
                  <a:latin typeface="华文楷体" panose="02010600040101010101" pitchFamily="2" charset="-122"/>
                  <a:ea typeface="华文楷体" panose="02010600040101010101" pitchFamily="2" charset="-122"/>
                </a:rPr>
                <a:t>的</a:t>
              </a:r>
              <a:r>
                <a:rPr lang="en-US" altLang="zh-CN" sz="1400" dirty="0">
                  <a:latin typeface="华文楷体" panose="02010600040101010101" pitchFamily="2" charset="-122"/>
                  <a:ea typeface="华文楷体" panose="02010600040101010101" pitchFamily="2" charset="-122"/>
                </a:rPr>
                <a:t>,</a:t>
              </a:r>
              <a:r>
                <a:rPr lang="zh-CN" altLang="en-US" sz="1400" dirty="0" smtClean="0">
                  <a:latin typeface="华文楷体" panose="02010600040101010101" pitchFamily="2" charset="-122"/>
                  <a:ea typeface="华文楷体" panose="02010600040101010101" pitchFamily="2" charset="-122"/>
                </a:rPr>
                <a:t>因此</a:t>
              </a:r>
              <a:r>
                <a:rPr lang="zh-CN" altLang="en-US" sz="1400" dirty="0">
                  <a:latin typeface="华文楷体" panose="02010600040101010101" pitchFamily="2" charset="-122"/>
                  <a:ea typeface="华文楷体" panose="02010600040101010101" pitchFamily="2" charset="-122"/>
                </a:rPr>
                <a:t>，只要寄足够引起对方兴趣的资料就可以了</a:t>
              </a:r>
              <a:r>
                <a:rPr lang="zh-CN" altLang="en-US" sz="1400" dirty="0" smtClean="0">
                  <a:latin typeface="华文楷体" panose="02010600040101010101" pitchFamily="2" charset="-122"/>
                  <a:ea typeface="华文楷体" panose="02010600040101010101" pitchFamily="2" charset="-122"/>
                </a:rPr>
                <a:t>。</a:t>
              </a:r>
              <a:endParaRPr lang="en-US" altLang="zh-CN" sz="1400" dirty="0">
                <a:latin typeface="华文楷体" panose="02010600040101010101" pitchFamily="2" charset="-122"/>
                <a:ea typeface="华文楷体" panose="02010600040101010101" pitchFamily="2" charset="-122"/>
              </a:endParaRPr>
            </a:p>
          </p:txBody>
        </p:sp>
        <p:sp>
          <p:nvSpPr>
            <p:cNvPr id="21" name="iṣlîďê">
              <a:extLst>
                <a:ext uri="{FF2B5EF4-FFF2-40B4-BE49-F238E27FC236}">
                  <a16:creationId xmlns="" xmlns:a16="http://schemas.microsoft.com/office/drawing/2014/main" id="{3B38DF14-A661-4985-8EB6-C154FB94541B}"/>
                </a:ext>
              </a:extLst>
            </p:cNvPr>
            <p:cNvSpPr txBox="1"/>
            <p:nvPr/>
          </p:nvSpPr>
          <p:spPr bwMode="auto">
            <a:xfrm>
              <a:off x="8228164" y="1466165"/>
              <a:ext cx="32907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sz="2000" dirty="0" smtClean="0">
                  <a:latin typeface="华文楷体" panose="02010600040101010101" pitchFamily="2" charset="-122"/>
                  <a:ea typeface="华文楷体" panose="02010600040101010101" pitchFamily="2" charset="-122"/>
                </a:rPr>
                <a:t>07.</a:t>
              </a:r>
              <a:r>
                <a:rPr lang="zh-CN" altLang="en-US" sz="2000" dirty="0" smtClean="0">
                  <a:latin typeface="华文楷体" panose="02010600040101010101" pitchFamily="2" charset="-122"/>
                  <a:ea typeface="华文楷体" panose="02010600040101010101" pitchFamily="2" charset="-122"/>
                </a:rPr>
                <a:t>不要</a:t>
              </a:r>
              <a:r>
                <a:rPr lang="zh-CN" altLang="en-US" sz="2000" dirty="0">
                  <a:latin typeface="华文楷体" panose="02010600040101010101" pitchFamily="2" charset="-122"/>
                  <a:ea typeface="华文楷体" panose="02010600040101010101" pitchFamily="2" charset="-122"/>
                </a:rPr>
                <a:t>寄太多资料</a:t>
              </a:r>
            </a:p>
          </p:txBody>
        </p:sp>
      </p:grpSp>
      <p:sp>
        <p:nvSpPr>
          <p:cNvPr id="22" name="işḷídê"/>
          <p:cNvSpPr/>
          <p:nvPr/>
        </p:nvSpPr>
        <p:spPr bwMode="auto">
          <a:xfrm>
            <a:off x="4056014" y="1539125"/>
            <a:ext cx="1153557" cy="115968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altLang="zh-CN" dirty="0">
              <a:solidFill>
                <a:schemeClr val="lt1"/>
              </a:solidFill>
            </a:endParaRPr>
          </a:p>
        </p:txBody>
      </p:sp>
      <p:sp>
        <p:nvSpPr>
          <p:cNvPr id="23" name="iS1ïḋè"/>
          <p:cNvSpPr/>
          <p:nvPr/>
        </p:nvSpPr>
        <p:spPr bwMode="auto">
          <a:xfrm>
            <a:off x="6801091" y="1539125"/>
            <a:ext cx="1153557" cy="1159682"/>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altLang="zh-CN" dirty="0">
              <a:solidFill>
                <a:schemeClr val="lt1"/>
              </a:solidFill>
            </a:endParaRPr>
          </a:p>
        </p:txBody>
      </p:sp>
      <p:sp>
        <p:nvSpPr>
          <p:cNvPr id="24" name="îṩḻiḓé"/>
          <p:cNvSpPr/>
          <p:nvPr/>
        </p:nvSpPr>
        <p:spPr bwMode="auto">
          <a:xfrm>
            <a:off x="4056014" y="4308919"/>
            <a:ext cx="1153557" cy="1159682"/>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altLang="zh-CN" dirty="0">
              <a:solidFill>
                <a:schemeClr val="lt1"/>
              </a:solidFill>
            </a:endParaRPr>
          </a:p>
        </p:txBody>
      </p:sp>
      <p:sp>
        <p:nvSpPr>
          <p:cNvPr id="25" name="iṡlíde"/>
          <p:cNvSpPr/>
          <p:nvPr/>
        </p:nvSpPr>
        <p:spPr bwMode="auto">
          <a:xfrm>
            <a:off x="6801091" y="4308919"/>
            <a:ext cx="1153557" cy="1159682"/>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altLang="zh-CN" dirty="0">
              <a:solidFill>
                <a:schemeClr val="lt1"/>
              </a:solidFill>
            </a:endParaRPr>
          </a:p>
        </p:txBody>
      </p:sp>
      <p:sp>
        <p:nvSpPr>
          <p:cNvPr id="26" name="îṥḷïḋe"/>
          <p:cNvSpPr/>
          <p:nvPr/>
        </p:nvSpPr>
        <p:spPr bwMode="auto">
          <a:xfrm>
            <a:off x="5160758" y="3913920"/>
            <a:ext cx="513650" cy="504298"/>
          </a:xfrm>
          <a:custGeom>
            <a:avLst/>
            <a:gdLst>
              <a:gd name="T0" fmla="*/ 401 w 417"/>
              <a:gd name="T1" fmla="*/ 20 h 413"/>
              <a:gd name="T2" fmla="*/ 330 w 417"/>
              <a:gd name="T3" fmla="*/ 20 h 413"/>
              <a:gd name="T4" fmla="*/ 87 w 417"/>
              <a:gd name="T5" fmla="*/ 259 h 413"/>
              <a:gd name="T6" fmla="*/ 30 w 417"/>
              <a:gd name="T7" fmla="*/ 203 h 413"/>
              <a:gd name="T8" fmla="*/ 0 w 417"/>
              <a:gd name="T9" fmla="*/ 413 h 413"/>
              <a:gd name="T10" fmla="*/ 213 w 417"/>
              <a:gd name="T11" fmla="*/ 383 h 413"/>
              <a:gd name="T12" fmla="*/ 159 w 417"/>
              <a:gd name="T13" fmla="*/ 329 h 413"/>
              <a:gd name="T14" fmla="*/ 401 w 417"/>
              <a:gd name="T15" fmla="*/ 91 h 413"/>
              <a:gd name="T16" fmla="*/ 417 w 417"/>
              <a:gd name="T17" fmla="*/ 52 h 413"/>
              <a:gd name="T18" fmla="*/ 401 w 417"/>
              <a:gd name="T19" fmla="*/ 2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3">
                <a:moveTo>
                  <a:pt x="401" y="20"/>
                </a:moveTo>
                <a:cubicBezTo>
                  <a:pt x="380" y="0"/>
                  <a:pt x="351" y="0"/>
                  <a:pt x="330" y="20"/>
                </a:cubicBezTo>
                <a:cubicBezTo>
                  <a:pt x="87" y="259"/>
                  <a:pt x="87" y="259"/>
                  <a:pt x="87" y="259"/>
                </a:cubicBezTo>
                <a:cubicBezTo>
                  <a:pt x="30" y="203"/>
                  <a:pt x="30" y="203"/>
                  <a:pt x="30" y="203"/>
                </a:cubicBezTo>
                <a:cubicBezTo>
                  <a:pt x="0" y="413"/>
                  <a:pt x="0" y="413"/>
                  <a:pt x="0" y="413"/>
                </a:cubicBezTo>
                <a:cubicBezTo>
                  <a:pt x="213" y="383"/>
                  <a:pt x="213" y="383"/>
                  <a:pt x="213" y="383"/>
                </a:cubicBezTo>
                <a:cubicBezTo>
                  <a:pt x="159" y="329"/>
                  <a:pt x="159" y="329"/>
                  <a:pt x="159" y="329"/>
                </a:cubicBezTo>
                <a:cubicBezTo>
                  <a:pt x="401" y="91"/>
                  <a:pt x="401" y="91"/>
                  <a:pt x="401" y="91"/>
                </a:cubicBezTo>
                <a:cubicBezTo>
                  <a:pt x="412" y="80"/>
                  <a:pt x="417" y="66"/>
                  <a:pt x="417" y="52"/>
                </a:cubicBezTo>
                <a:cubicBezTo>
                  <a:pt x="416" y="39"/>
                  <a:pt x="410" y="27"/>
                  <a:pt x="401" y="20"/>
                </a:cubicBezTo>
                <a:close/>
              </a:path>
            </a:pathLst>
          </a:custGeom>
          <a:solidFill>
            <a:srgbClr val="144C85"/>
          </a:solidFill>
          <a:ln w="38100">
            <a:solidFill>
              <a:srgbClr val="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dirty="0"/>
          </a:p>
        </p:txBody>
      </p:sp>
      <p:sp>
        <p:nvSpPr>
          <p:cNvPr id="27" name="ïşḷiḑé"/>
          <p:cNvSpPr/>
          <p:nvPr/>
        </p:nvSpPr>
        <p:spPr bwMode="auto">
          <a:xfrm>
            <a:off x="5160758" y="2589509"/>
            <a:ext cx="513650" cy="504298"/>
          </a:xfrm>
          <a:custGeom>
            <a:avLst/>
            <a:gdLst>
              <a:gd name="T0" fmla="*/ 158 w 417"/>
              <a:gd name="T1" fmla="*/ 86 h 411"/>
              <a:gd name="T2" fmla="*/ 212 w 417"/>
              <a:gd name="T3" fmla="*/ 30 h 411"/>
              <a:gd name="T4" fmla="*/ 0 w 417"/>
              <a:gd name="T5" fmla="*/ 0 h 411"/>
              <a:gd name="T6" fmla="*/ 30 w 417"/>
              <a:gd name="T7" fmla="*/ 210 h 411"/>
              <a:gd name="T8" fmla="*/ 87 w 417"/>
              <a:gd name="T9" fmla="*/ 157 h 411"/>
              <a:gd name="T10" fmla="*/ 330 w 417"/>
              <a:gd name="T11" fmla="*/ 398 h 411"/>
              <a:gd name="T12" fmla="*/ 367 w 417"/>
              <a:gd name="T13" fmla="*/ 411 h 411"/>
              <a:gd name="T14" fmla="*/ 401 w 417"/>
              <a:gd name="T15" fmla="*/ 398 h 411"/>
              <a:gd name="T16" fmla="*/ 417 w 417"/>
              <a:gd name="T17" fmla="*/ 363 h 411"/>
              <a:gd name="T18" fmla="*/ 401 w 417"/>
              <a:gd name="T19" fmla="*/ 327 h 411"/>
              <a:gd name="T20" fmla="*/ 158 w 417"/>
              <a:gd name="T21" fmla="*/ 8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1">
                <a:moveTo>
                  <a:pt x="158" y="86"/>
                </a:moveTo>
                <a:cubicBezTo>
                  <a:pt x="212" y="30"/>
                  <a:pt x="212" y="30"/>
                  <a:pt x="212" y="30"/>
                </a:cubicBezTo>
                <a:cubicBezTo>
                  <a:pt x="0" y="0"/>
                  <a:pt x="0" y="0"/>
                  <a:pt x="0" y="0"/>
                </a:cubicBezTo>
                <a:cubicBezTo>
                  <a:pt x="30" y="210"/>
                  <a:pt x="30" y="210"/>
                  <a:pt x="30" y="210"/>
                </a:cubicBezTo>
                <a:cubicBezTo>
                  <a:pt x="87" y="157"/>
                  <a:pt x="87" y="157"/>
                  <a:pt x="87" y="157"/>
                </a:cubicBezTo>
                <a:cubicBezTo>
                  <a:pt x="330" y="398"/>
                  <a:pt x="330" y="398"/>
                  <a:pt x="330" y="398"/>
                </a:cubicBezTo>
                <a:cubicBezTo>
                  <a:pt x="339" y="407"/>
                  <a:pt x="351" y="411"/>
                  <a:pt x="367" y="411"/>
                </a:cubicBezTo>
                <a:cubicBezTo>
                  <a:pt x="380" y="411"/>
                  <a:pt x="393" y="406"/>
                  <a:pt x="401" y="398"/>
                </a:cubicBezTo>
                <a:cubicBezTo>
                  <a:pt x="411" y="388"/>
                  <a:pt x="417" y="376"/>
                  <a:pt x="417" y="363"/>
                </a:cubicBezTo>
                <a:cubicBezTo>
                  <a:pt x="417" y="350"/>
                  <a:pt x="411" y="337"/>
                  <a:pt x="401" y="327"/>
                </a:cubicBezTo>
                <a:lnTo>
                  <a:pt x="158" y="86"/>
                </a:lnTo>
                <a:close/>
              </a:path>
            </a:pathLst>
          </a:custGeom>
          <a:solidFill>
            <a:srgbClr val="36B8BD"/>
          </a:solidFill>
          <a:ln w="38100">
            <a:solidFill>
              <a:srgbClr val="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dirty="0"/>
          </a:p>
        </p:txBody>
      </p:sp>
      <p:sp>
        <p:nvSpPr>
          <p:cNvPr id="28" name="íṥḷïḍé"/>
          <p:cNvSpPr/>
          <p:nvPr/>
        </p:nvSpPr>
        <p:spPr bwMode="auto">
          <a:xfrm>
            <a:off x="6336254" y="3913920"/>
            <a:ext cx="513650" cy="504298"/>
          </a:xfrm>
          <a:custGeom>
            <a:avLst/>
            <a:gdLst>
              <a:gd name="T0" fmla="*/ 330 w 417"/>
              <a:gd name="T1" fmla="*/ 259 h 413"/>
              <a:gd name="T2" fmla="*/ 87 w 417"/>
              <a:gd name="T3" fmla="*/ 20 h 413"/>
              <a:gd name="T4" fmla="*/ 16 w 417"/>
              <a:gd name="T5" fmla="*/ 20 h 413"/>
              <a:gd name="T6" fmla="*/ 0 w 417"/>
              <a:gd name="T7" fmla="*/ 52 h 413"/>
              <a:gd name="T8" fmla="*/ 16 w 417"/>
              <a:gd name="T9" fmla="*/ 91 h 413"/>
              <a:gd name="T10" fmla="*/ 258 w 417"/>
              <a:gd name="T11" fmla="*/ 329 h 413"/>
              <a:gd name="T12" fmla="*/ 204 w 417"/>
              <a:gd name="T13" fmla="*/ 383 h 413"/>
              <a:gd name="T14" fmla="*/ 417 w 417"/>
              <a:gd name="T15" fmla="*/ 413 h 413"/>
              <a:gd name="T16" fmla="*/ 387 w 417"/>
              <a:gd name="T17" fmla="*/ 203 h 413"/>
              <a:gd name="T18" fmla="*/ 330 w 417"/>
              <a:gd name="T19" fmla="*/ 259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3">
                <a:moveTo>
                  <a:pt x="330" y="259"/>
                </a:moveTo>
                <a:cubicBezTo>
                  <a:pt x="87" y="20"/>
                  <a:pt x="87" y="20"/>
                  <a:pt x="87" y="20"/>
                </a:cubicBezTo>
                <a:cubicBezTo>
                  <a:pt x="66" y="0"/>
                  <a:pt x="37" y="0"/>
                  <a:pt x="16" y="20"/>
                </a:cubicBezTo>
                <a:cubicBezTo>
                  <a:pt x="7" y="27"/>
                  <a:pt x="1" y="39"/>
                  <a:pt x="0" y="52"/>
                </a:cubicBezTo>
                <a:cubicBezTo>
                  <a:pt x="0" y="66"/>
                  <a:pt x="5" y="80"/>
                  <a:pt x="16" y="91"/>
                </a:cubicBezTo>
                <a:cubicBezTo>
                  <a:pt x="258" y="329"/>
                  <a:pt x="258" y="329"/>
                  <a:pt x="258" y="329"/>
                </a:cubicBezTo>
                <a:cubicBezTo>
                  <a:pt x="204" y="383"/>
                  <a:pt x="204" y="383"/>
                  <a:pt x="204" y="383"/>
                </a:cubicBezTo>
                <a:cubicBezTo>
                  <a:pt x="417" y="413"/>
                  <a:pt x="417" y="413"/>
                  <a:pt x="417" y="413"/>
                </a:cubicBezTo>
                <a:cubicBezTo>
                  <a:pt x="387" y="203"/>
                  <a:pt x="387" y="203"/>
                  <a:pt x="387" y="203"/>
                </a:cubicBezTo>
                <a:lnTo>
                  <a:pt x="330" y="259"/>
                </a:lnTo>
                <a:close/>
              </a:path>
            </a:pathLst>
          </a:custGeom>
          <a:solidFill>
            <a:srgbClr val="36B8BD"/>
          </a:solidFill>
          <a:ln w="38100">
            <a:solidFill>
              <a:srgbClr val="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dirty="0"/>
          </a:p>
        </p:txBody>
      </p:sp>
      <p:sp>
        <p:nvSpPr>
          <p:cNvPr id="29" name="işḻîḓé"/>
          <p:cNvSpPr/>
          <p:nvPr/>
        </p:nvSpPr>
        <p:spPr bwMode="auto">
          <a:xfrm>
            <a:off x="6336254" y="2589509"/>
            <a:ext cx="513650" cy="504298"/>
          </a:xfrm>
          <a:custGeom>
            <a:avLst/>
            <a:gdLst>
              <a:gd name="T0" fmla="*/ 50 w 417"/>
              <a:gd name="T1" fmla="*/ 411 h 411"/>
              <a:gd name="T2" fmla="*/ 87 w 417"/>
              <a:gd name="T3" fmla="*/ 398 h 411"/>
              <a:gd name="T4" fmla="*/ 330 w 417"/>
              <a:gd name="T5" fmla="*/ 157 h 411"/>
              <a:gd name="T6" fmla="*/ 387 w 417"/>
              <a:gd name="T7" fmla="*/ 210 h 411"/>
              <a:gd name="T8" fmla="*/ 417 w 417"/>
              <a:gd name="T9" fmla="*/ 0 h 411"/>
              <a:gd name="T10" fmla="*/ 205 w 417"/>
              <a:gd name="T11" fmla="*/ 30 h 411"/>
              <a:gd name="T12" fmla="*/ 259 w 417"/>
              <a:gd name="T13" fmla="*/ 86 h 411"/>
              <a:gd name="T14" fmla="*/ 16 w 417"/>
              <a:gd name="T15" fmla="*/ 327 h 411"/>
              <a:gd name="T16" fmla="*/ 0 w 417"/>
              <a:gd name="T17" fmla="*/ 363 h 411"/>
              <a:gd name="T18" fmla="*/ 16 w 417"/>
              <a:gd name="T19" fmla="*/ 398 h 411"/>
              <a:gd name="T20" fmla="*/ 50 w 417"/>
              <a:gd name="T21" fmla="*/ 411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1">
                <a:moveTo>
                  <a:pt x="50" y="411"/>
                </a:moveTo>
                <a:cubicBezTo>
                  <a:pt x="66" y="411"/>
                  <a:pt x="78" y="407"/>
                  <a:pt x="87" y="398"/>
                </a:cubicBezTo>
                <a:cubicBezTo>
                  <a:pt x="330" y="157"/>
                  <a:pt x="330" y="157"/>
                  <a:pt x="330" y="157"/>
                </a:cubicBezTo>
                <a:cubicBezTo>
                  <a:pt x="387" y="210"/>
                  <a:pt x="387" y="210"/>
                  <a:pt x="387" y="210"/>
                </a:cubicBezTo>
                <a:cubicBezTo>
                  <a:pt x="417" y="0"/>
                  <a:pt x="417" y="0"/>
                  <a:pt x="417" y="0"/>
                </a:cubicBezTo>
                <a:cubicBezTo>
                  <a:pt x="205" y="30"/>
                  <a:pt x="205" y="30"/>
                  <a:pt x="205" y="30"/>
                </a:cubicBezTo>
                <a:cubicBezTo>
                  <a:pt x="259" y="86"/>
                  <a:pt x="259" y="86"/>
                  <a:pt x="259" y="86"/>
                </a:cubicBezTo>
                <a:cubicBezTo>
                  <a:pt x="16" y="327"/>
                  <a:pt x="16" y="327"/>
                  <a:pt x="16" y="327"/>
                </a:cubicBezTo>
                <a:cubicBezTo>
                  <a:pt x="6" y="337"/>
                  <a:pt x="0" y="350"/>
                  <a:pt x="0" y="363"/>
                </a:cubicBezTo>
                <a:cubicBezTo>
                  <a:pt x="0" y="376"/>
                  <a:pt x="6" y="388"/>
                  <a:pt x="16" y="398"/>
                </a:cubicBezTo>
                <a:cubicBezTo>
                  <a:pt x="24" y="406"/>
                  <a:pt x="37" y="411"/>
                  <a:pt x="50" y="411"/>
                </a:cubicBezTo>
                <a:close/>
              </a:path>
            </a:pathLst>
          </a:custGeom>
          <a:solidFill>
            <a:srgbClr val="144C85"/>
          </a:solidFill>
          <a:ln w="38100">
            <a:solidFill>
              <a:srgbClr val="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dirty="0"/>
          </a:p>
        </p:txBody>
      </p:sp>
      <p:grpSp>
        <p:nvGrpSpPr>
          <p:cNvPr id="30" name="îṩliḋé"/>
          <p:cNvGrpSpPr/>
          <p:nvPr/>
        </p:nvGrpSpPr>
        <p:grpSpPr>
          <a:xfrm>
            <a:off x="3802163" y="1865116"/>
            <a:ext cx="507702" cy="507700"/>
            <a:chOff x="3895489" y="2002460"/>
            <a:chExt cx="489688" cy="489686"/>
          </a:xfrm>
        </p:grpSpPr>
        <p:sp>
          <p:nvSpPr>
            <p:cNvPr id="31" name="îšḷîḍe"/>
            <p:cNvSpPr/>
            <p:nvPr/>
          </p:nvSpPr>
          <p:spPr>
            <a:xfrm>
              <a:off x="3895489" y="2002460"/>
              <a:ext cx="489688" cy="489686"/>
            </a:xfrm>
            <a:prstGeom prst="ellipse">
              <a:avLst/>
            </a:prstGeom>
            <a:solidFill>
              <a:srgbClr val="36B8BD"/>
            </a:solidFill>
            <a:ln w="28575">
              <a:solidFill>
                <a:schemeClr val="bg1"/>
              </a:solidFill>
              <a:miter/>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solidFill>
                    <a:srgbClr val="FFFFFF"/>
                  </a:solidFill>
                </a:defRPr>
              </a:pPr>
              <a:endParaRPr/>
            </a:p>
          </p:txBody>
        </p:sp>
        <p:sp>
          <p:nvSpPr>
            <p:cNvPr id="32" name="ï$ḷîḋé"/>
            <p:cNvSpPr/>
            <p:nvPr/>
          </p:nvSpPr>
          <p:spPr>
            <a:xfrm>
              <a:off x="4011094" y="2132978"/>
              <a:ext cx="258478" cy="228652"/>
            </a:xfrm>
            <a:custGeom>
              <a:avLst/>
              <a:gdLst>
                <a:gd name="T0" fmla="*/ 2610 w 2648"/>
                <a:gd name="T1" fmla="*/ 761 h 2346"/>
                <a:gd name="T2" fmla="*/ 2512 w 2648"/>
                <a:gd name="T3" fmla="*/ 718 h 2346"/>
                <a:gd name="T4" fmla="*/ 136 w 2648"/>
                <a:gd name="T5" fmla="*/ 718 h 2346"/>
                <a:gd name="T6" fmla="*/ 38 w 2648"/>
                <a:gd name="T7" fmla="*/ 761 h 2346"/>
                <a:gd name="T8" fmla="*/ 4 w 2648"/>
                <a:gd name="T9" fmla="*/ 863 h 2346"/>
                <a:gd name="T10" fmla="*/ 130 w 2648"/>
                <a:gd name="T11" fmla="*/ 2225 h 2346"/>
                <a:gd name="T12" fmla="*/ 263 w 2648"/>
                <a:gd name="T13" fmla="*/ 2346 h 2346"/>
                <a:gd name="T14" fmla="*/ 2385 w 2648"/>
                <a:gd name="T15" fmla="*/ 2346 h 2346"/>
                <a:gd name="T16" fmla="*/ 2518 w 2648"/>
                <a:gd name="T17" fmla="*/ 2225 h 2346"/>
                <a:gd name="T18" fmla="*/ 2644 w 2648"/>
                <a:gd name="T19" fmla="*/ 863 h 2346"/>
                <a:gd name="T20" fmla="*/ 2610 w 2648"/>
                <a:gd name="T21" fmla="*/ 761 h 2346"/>
                <a:gd name="T22" fmla="*/ 1769 w 2648"/>
                <a:gd name="T23" fmla="*/ 2066 h 2346"/>
                <a:gd name="T24" fmla="*/ 1768 w 2648"/>
                <a:gd name="T25" fmla="*/ 2066 h 2346"/>
                <a:gd name="T26" fmla="*/ 880 w 2648"/>
                <a:gd name="T27" fmla="*/ 2066 h 2346"/>
                <a:gd name="T28" fmla="*/ 746 w 2648"/>
                <a:gd name="T29" fmla="*/ 1933 h 2346"/>
                <a:gd name="T30" fmla="*/ 1075 w 2648"/>
                <a:gd name="T31" fmla="*/ 1605 h 2346"/>
                <a:gd name="T32" fmla="*/ 1170 w 2648"/>
                <a:gd name="T33" fmla="*/ 1605 h 2346"/>
                <a:gd name="T34" fmla="*/ 1005 w 2648"/>
                <a:gd name="T35" fmla="*/ 1325 h 2346"/>
                <a:gd name="T36" fmla="*/ 1324 w 2648"/>
                <a:gd name="T37" fmla="*/ 1006 h 2346"/>
                <a:gd name="T38" fmla="*/ 1643 w 2648"/>
                <a:gd name="T39" fmla="*/ 1325 h 2346"/>
                <a:gd name="T40" fmla="*/ 1478 w 2648"/>
                <a:gd name="T41" fmla="*/ 1605 h 2346"/>
                <a:gd name="T42" fmla="*/ 1573 w 2648"/>
                <a:gd name="T43" fmla="*/ 1605 h 2346"/>
                <a:gd name="T44" fmla="*/ 1902 w 2648"/>
                <a:gd name="T45" fmla="*/ 1922 h 2346"/>
                <a:gd name="T46" fmla="*/ 1902 w 2648"/>
                <a:gd name="T47" fmla="*/ 1933 h 2346"/>
                <a:gd name="T48" fmla="*/ 1769 w 2648"/>
                <a:gd name="T49" fmla="*/ 2066 h 2346"/>
                <a:gd name="T50" fmla="*/ 2388 w 2648"/>
                <a:gd name="T51" fmla="*/ 469 h 2346"/>
                <a:gd name="T52" fmla="*/ 2288 w 2648"/>
                <a:gd name="T53" fmla="*/ 569 h 2346"/>
                <a:gd name="T54" fmla="*/ 360 w 2648"/>
                <a:gd name="T55" fmla="*/ 569 h 2346"/>
                <a:gd name="T56" fmla="*/ 260 w 2648"/>
                <a:gd name="T57" fmla="*/ 469 h 2346"/>
                <a:gd name="T58" fmla="*/ 360 w 2648"/>
                <a:gd name="T59" fmla="*/ 369 h 2346"/>
                <a:gd name="T60" fmla="*/ 2288 w 2648"/>
                <a:gd name="T61" fmla="*/ 369 h 2346"/>
                <a:gd name="T62" fmla="*/ 2388 w 2648"/>
                <a:gd name="T63" fmla="*/ 469 h 2346"/>
                <a:gd name="T64" fmla="*/ 2124 w 2648"/>
                <a:gd name="T65" fmla="*/ 100 h 2346"/>
                <a:gd name="T66" fmla="*/ 2024 w 2648"/>
                <a:gd name="T67" fmla="*/ 200 h 2346"/>
                <a:gd name="T68" fmla="*/ 624 w 2648"/>
                <a:gd name="T69" fmla="*/ 200 h 2346"/>
                <a:gd name="T70" fmla="*/ 524 w 2648"/>
                <a:gd name="T71" fmla="*/ 100 h 2346"/>
                <a:gd name="T72" fmla="*/ 624 w 2648"/>
                <a:gd name="T73" fmla="*/ 0 h 2346"/>
                <a:gd name="T74" fmla="*/ 2024 w 2648"/>
                <a:gd name="T75" fmla="*/ 0 h 2346"/>
                <a:gd name="T76" fmla="*/ 2124 w 2648"/>
                <a:gd name="T77" fmla="*/ 100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48" h="2346">
                  <a:moveTo>
                    <a:pt x="2610" y="761"/>
                  </a:moveTo>
                  <a:cubicBezTo>
                    <a:pt x="2585" y="733"/>
                    <a:pt x="2549" y="718"/>
                    <a:pt x="2512" y="718"/>
                  </a:cubicBezTo>
                  <a:lnTo>
                    <a:pt x="136" y="718"/>
                  </a:lnTo>
                  <a:cubicBezTo>
                    <a:pt x="99" y="718"/>
                    <a:pt x="63" y="733"/>
                    <a:pt x="38" y="761"/>
                  </a:cubicBezTo>
                  <a:cubicBezTo>
                    <a:pt x="13" y="789"/>
                    <a:pt x="0" y="826"/>
                    <a:pt x="4" y="863"/>
                  </a:cubicBezTo>
                  <a:lnTo>
                    <a:pt x="130" y="2225"/>
                  </a:lnTo>
                  <a:cubicBezTo>
                    <a:pt x="137" y="2293"/>
                    <a:pt x="194" y="2346"/>
                    <a:pt x="263" y="2346"/>
                  </a:cubicBezTo>
                  <a:lnTo>
                    <a:pt x="2385" y="2346"/>
                  </a:lnTo>
                  <a:cubicBezTo>
                    <a:pt x="2454" y="2346"/>
                    <a:pt x="2511" y="2293"/>
                    <a:pt x="2518" y="2225"/>
                  </a:cubicBezTo>
                  <a:lnTo>
                    <a:pt x="2644" y="863"/>
                  </a:lnTo>
                  <a:cubicBezTo>
                    <a:pt x="2648" y="826"/>
                    <a:pt x="2635" y="789"/>
                    <a:pt x="2610" y="761"/>
                  </a:cubicBezTo>
                  <a:close/>
                  <a:moveTo>
                    <a:pt x="1769" y="2066"/>
                  </a:moveTo>
                  <a:cubicBezTo>
                    <a:pt x="1769" y="2066"/>
                    <a:pt x="1769" y="2066"/>
                    <a:pt x="1768" y="2066"/>
                  </a:cubicBezTo>
                  <a:lnTo>
                    <a:pt x="880" y="2066"/>
                  </a:lnTo>
                  <a:cubicBezTo>
                    <a:pt x="806" y="2066"/>
                    <a:pt x="746" y="2007"/>
                    <a:pt x="746" y="1933"/>
                  </a:cubicBezTo>
                  <a:cubicBezTo>
                    <a:pt x="746" y="1752"/>
                    <a:pt x="893" y="1605"/>
                    <a:pt x="1075" y="1605"/>
                  </a:cubicBezTo>
                  <a:lnTo>
                    <a:pt x="1170" y="1605"/>
                  </a:lnTo>
                  <a:cubicBezTo>
                    <a:pt x="1072" y="1550"/>
                    <a:pt x="1005" y="1445"/>
                    <a:pt x="1005" y="1325"/>
                  </a:cubicBezTo>
                  <a:cubicBezTo>
                    <a:pt x="1005" y="1149"/>
                    <a:pt x="1148" y="1006"/>
                    <a:pt x="1324" y="1006"/>
                  </a:cubicBezTo>
                  <a:cubicBezTo>
                    <a:pt x="1500" y="1006"/>
                    <a:pt x="1643" y="1149"/>
                    <a:pt x="1643" y="1325"/>
                  </a:cubicBezTo>
                  <a:cubicBezTo>
                    <a:pt x="1643" y="1445"/>
                    <a:pt x="1576" y="1550"/>
                    <a:pt x="1478" y="1605"/>
                  </a:cubicBezTo>
                  <a:lnTo>
                    <a:pt x="1573" y="1605"/>
                  </a:lnTo>
                  <a:cubicBezTo>
                    <a:pt x="1751" y="1605"/>
                    <a:pt x="1896" y="1746"/>
                    <a:pt x="1902" y="1922"/>
                  </a:cubicBezTo>
                  <a:cubicBezTo>
                    <a:pt x="1902" y="1926"/>
                    <a:pt x="1902" y="1929"/>
                    <a:pt x="1902" y="1933"/>
                  </a:cubicBezTo>
                  <a:cubicBezTo>
                    <a:pt x="1902" y="2007"/>
                    <a:pt x="1842" y="2066"/>
                    <a:pt x="1769" y="2066"/>
                  </a:cubicBezTo>
                  <a:close/>
                  <a:moveTo>
                    <a:pt x="2388" y="469"/>
                  </a:moveTo>
                  <a:cubicBezTo>
                    <a:pt x="2388" y="525"/>
                    <a:pt x="2344" y="569"/>
                    <a:pt x="2288" y="569"/>
                  </a:cubicBezTo>
                  <a:lnTo>
                    <a:pt x="360" y="569"/>
                  </a:lnTo>
                  <a:cubicBezTo>
                    <a:pt x="304" y="569"/>
                    <a:pt x="260" y="525"/>
                    <a:pt x="260" y="469"/>
                  </a:cubicBezTo>
                  <a:cubicBezTo>
                    <a:pt x="260" y="414"/>
                    <a:pt x="304" y="369"/>
                    <a:pt x="360" y="369"/>
                  </a:cubicBezTo>
                  <a:lnTo>
                    <a:pt x="2288" y="369"/>
                  </a:lnTo>
                  <a:cubicBezTo>
                    <a:pt x="2344" y="369"/>
                    <a:pt x="2388" y="414"/>
                    <a:pt x="2388" y="469"/>
                  </a:cubicBezTo>
                  <a:close/>
                  <a:moveTo>
                    <a:pt x="2124" y="100"/>
                  </a:moveTo>
                  <a:cubicBezTo>
                    <a:pt x="2124" y="156"/>
                    <a:pt x="2080" y="200"/>
                    <a:pt x="2024" y="200"/>
                  </a:cubicBezTo>
                  <a:lnTo>
                    <a:pt x="624" y="200"/>
                  </a:lnTo>
                  <a:cubicBezTo>
                    <a:pt x="568" y="200"/>
                    <a:pt x="524" y="156"/>
                    <a:pt x="524" y="100"/>
                  </a:cubicBezTo>
                  <a:cubicBezTo>
                    <a:pt x="524" y="45"/>
                    <a:pt x="568" y="0"/>
                    <a:pt x="624" y="0"/>
                  </a:cubicBezTo>
                  <a:lnTo>
                    <a:pt x="2024" y="0"/>
                  </a:lnTo>
                  <a:cubicBezTo>
                    <a:pt x="2080" y="0"/>
                    <a:pt x="2124" y="45"/>
                    <a:pt x="2124" y="10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33" name="íSḷíḍè"/>
          <p:cNvGrpSpPr/>
          <p:nvPr/>
        </p:nvGrpSpPr>
        <p:grpSpPr>
          <a:xfrm>
            <a:off x="3802163" y="4634910"/>
            <a:ext cx="507702" cy="507700"/>
            <a:chOff x="3895489" y="2002460"/>
            <a:chExt cx="489688" cy="489686"/>
          </a:xfrm>
        </p:grpSpPr>
        <p:sp>
          <p:nvSpPr>
            <p:cNvPr id="34" name="îṥ1ïḋê"/>
            <p:cNvSpPr/>
            <p:nvPr/>
          </p:nvSpPr>
          <p:spPr>
            <a:xfrm>
              <a:off x="3895489" y="2002460"/>
              <a:ext cx="489688" cy="489686"/>
            </a:xfrm>
            <a:prstGeom prst="ellipse">
              <a:avLst/>
            </a:prstGeom>
            <a:solidFill>
              <a:srgbClr val="144C85"/>
            </a:solidFill>
            <a:ln w="28575">
              <a:solidFill>
                <a:schemeClr val="bg1"/>
              </a:solidFill>
              <a:miter/>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solidFill>
                    <a:srgbClr val="FFFFFF"/>
                  </a:solidFill>
                </a:defRPr>
              </a:pPr>
              <a:endParaRPr/>
            </a:p>
          </p:txBody>
        </p:sp>
        <p:sp>
          <p:nvSpPr>
            <p:cNvPr id="35" name="ïşḷïḓé"/>
            <p:cNvSpPr/>
            <p:nvPr/>
          </p:nvSpPr>
          <p:spPr>
            <a:xfrm>
              <a:off x="4011094" y="2132978"/>
              <a:ext cx="258478" cy="228652"/>
            </a:xfrm>
            <a:custGeom>
              <a:avLst/>
              <a:gdLst>
                <a:gd name="T0" fmla="*/ 2610 w 2648"/>
                <a:gd name="T1" fmla="*/ 761 h 2346"/>
                <a:gd name="T2" fmla="*/ 2512 w 2648"/>
                <a:gd name="T3" fmla="*/ 718 h 2346"/>
                <a:gd name="T4" fmla="*/ 136 w 2648"/>
                <a:gd name="T5" fmla="*/ 718 h 2346"/>
                <a:gd name="T6" fmla="*/ 38 w 2648"/>
                <a:gd name="T7" fmla="*/ 761 h 2346"/>
                <a:gd name="T8" fmla="*/ 4 w 2648"/>
                <a:gd name="T9" fmla="*/ 863 h 2346"/>
                <a:gd name="T10" fmla="*/ 130 w 2648"/>
                <a:gd name="T11" fmla="*/ 2225 h 2346"/>
                <a:gd name="T12" fmla="*/ 263 w 2648"/>
                <a:gd name="T13" fmla="*/ 2346 h 2346"/>
                <a:gd name="T14" fmla="*/ 2385 w 2648"/>
                <a:gd name="T15" fmla="*/ 2346 h 2346"/>
                <a:gd name="T16" fmla="*/ 2518 w 2648"/>
                <a:gd name="T17" fmla="*/ 2225 h 2346"/>
                <a:gd name="T18" fmla="*/ 2644 w 2648"/>
                <a:gd name="T19" fmla="*/ 863 h 2346"/>
                <a:gd name="T20" fmla="*/ 2610 w 2648"/>
                <a:gd name="T21" fmla="*/ 761 h 2346"/>
                <a:gd name="T22" fmla="*/ 1769 w 2648"/>
                <a:gd name="T23" fmla="*/ 2066 h 2346"/>
                <a:gd name="T24" fmla="*/ 1768 w 2648"/>
                <a:gd name="T25" fmla="*/ 2066 h 2346"/>
                <a:gd name="T26" fmla="*/ 880 w 2648"/>
                <a:gd name="T27" fmla="*/ 2066 h 2346"/>
                <a:gd name="T28" fmla="*/ 746 w 2648"/>
                <a:gd name="T29" fmla="*/ 1933 h 2346"/>
                <a:gd name="T30" fmla="*/ 1075 w 2648"/>
                <a:gd name="T31" fmla="*/ 1605 h 2346"/>
                <a:gd name="T32" fmla="*/ 1170 w 2648"/>
                <a:gd name="T33" fmla="*/ 1605 h 2346"/>
                <a:gd name="T34" fmla="*/ 1005 w 2648"/>
                <a:gd name="T35" fmla="*/ 1325 h 2346"/>
                <a:gd name="T36" fmla="*/ 1324 w 2648"/>
                <a:gd name="T37" fmla="*/ 1006 h 2346"/>
                <a:gd name="T38" fmla="*/ 1643 w 2648"/>
                <a:gd name="T39" fmla="*/ 1325 h 2346"/>
                <a:gd name="T40" fmla="*/ 1478 w 2648"/>
                <a:gd name="T41" fmla="*/ 1605 h 2346"/>
                <a:gd name="T42" fmla="*/ 1573 w 2648"/>
                <a:gd name="T43" fmla="*/ 1605 h 2346"/>
                <a:gd name="T44" fmla="*/ 1902 w 2648"/>
                <a:gd name="T45" fmla="*/ 1922 h 2346"/>
                <a:gd name="T46" fmla="*/ 1902 w 2648"/>
                <a:gd name="T47" fmla="*/ 1933 h 2346"/>
                <a:gd name="T48" fmla="*/ 1769 w 2648"/>
                <a:gd name="T49" fmla="*/ 2066 h 2346"/>
                <a:gd name="T50" fmla="*/ 2388 w 2648"/>
                <a:gd name="T51" fmla="*/ 469 h 2346"/>
                <a:gd name="T52" fmla="*/ 2288 w 2648"/>
                <a:gd name="T53" fmla="*/ 569 h 2346"/>
                <a:gd name="T54" fmla="*/ 360 w 2648"/>
                <a:gd name="T55" fmla="*/ 569 h 2346"/>
                <a:gd name="T56" fmla="*/ 260 w 2648"/>
                <a:gd name="T57" fmla="*/ 469 h 2346"/>
                <a:gd name="T58" fmla="*/ 360 w 2648"/>
                <a:gd name="T59" fmla="*/ 369 h 2346"/>
                <a:gd name="T60" fmla="*/ 2288 w 2648"/>
                <a:gd name="T61" fmla="*/ 369 h 2346"/>
                <a:gd name="T62" fmla="*/ 2388 w 2648"/>
                <a:gd name="T63" fmla="*/ 469 h 2346"/>
                <a:gd name="T64" fmla="*/ 2124 w 2648"/>
                <a:gd name="T65" fmla="*/ 100 h 2346"/>
                <a:gd name="T66" fmla="*/ 2024 w 2648"/>
                <a:gd name="T67" fmla="*/ 200 h 2346"/>
                <a:gd name="T68" fmla="*/ 624 w 2648"/>
                <a:gd name="T69" fmla="*/ 200 h 2346"/>
                <a:gd name="T70" fmla="*/ 524 w 2648"/>
                <a:gd name="T71" fmla="*/ 100 h 2346"/>
                <a:gd name="T72" fmla="*/ 624 w 2648"/>
                <a:gd name="T73" fmla="*/ 0 h 2346"/>
                <a:gd name="T74" fmla="*/ 2024 w 2648"/>
                <a:gd name="T75" fmla="*/ 0 h 2346"/>
                <a:gd name="T76" fmla="*/ 2124 w 2648"/>
                <a:gd name="T77" fmla="*/ 100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48" h="2346">
                  <a:moveTo>
                    <a:pt x="2610" y="761"/>
                  </a:moveTo>
                  <a:cubicBezTo>
                    <a:pt x="2585" y="733"/>
                    <a:pt x="2549" y="718"/>
                    <a:pt x="2512" y="718"/>
                  </a:cubicBezTo>
                  <a:lnTo>
                    <a:pt x="136" y="718"/>
                  </a:lnTo>
                  <a:cubicBezTo>
                    <a:pt x="99" y="718"/>
                    <a:pt x="63" y="733"/>
                    <a:pt x="38" y="761"/>
                  </a:cubicBezTo>
                  <a:cubicBezTo>
                    <a:pt x="13" y="789"/>
                    <a:pt x="0" y="826"/>
                    <a:pt x="4" y="863"/>
                  </a:cubicBezTo>
                  <a:lnTo>
                    <a:pt x="130" y="2225"/>
                  </a:lnTo>
                  <a:cubicBezTo>
                    <a:pt x="137" y="2293"/>
                    <a:pt x="194" y="2346"/>
                    <a:pt x="263" y="2346"/>
                  </a:cubicBezTo>
                  <a:lnTo>
                    <a:pt x="2385" y="2346"/>
                  </a:lnTo>
                  <a:cubicBezTo>
                    <a:pt x="2454" y="2346"/>
                    <a:pt x="2511" y="2293"/>
                    <a:pt x="2518" y="2225"/>
                  </a:cubicBezTo>
                  <a:lnTo>
                    <a:pt x="2644" y="863"/>
                  </a:lnTo>
                  <a:cubicBezTo>
                    <a:pt x="2648" y="826"/>
                    <a:pt x="2635" y="789"/>
                    <a:pt x="2610" y="761"/>
                  </a:cubicBezTo>
                  <a:close/>
                  <a:moveTo>
                    <a:pt x="1769" y="2066"/>
                  </a:moveTo>
                  <a:cubicBezTo>
                    <a:pt x="1769" y="2066"/>
                    <a:pt x="1769" y="2066"/>
                    <a:pt x="1768" y="2066"/>
                  </a:cubicBezTo>
                  <a:lnTo>
                    <a:pt x="880" y="2066"/>
                  </a:lnTo>
                  <a:cubicBezTo>
                    <a:pt x="806" y="2066"/>
                    <a:pt x="746" y="2007"/>
                    <a:pt x="746" y="1933"/>
                  </a:cubicBezTo>
                  <a:cubicBezTo>
                    <a:pt x="746" y="1752"/>
                    <a:pt x="893" y="1605"/>
                    <a:pt x="1075" y="1605"/>
                  </a:cubicBezTo>
                  <a:lnTo>
                    <a:pt x="1170" y="1605"/>
                  </a:lnTo>
                  <a:cubicBezTo>
                    <a:pt x="1072" y="1550"/>
                    <a:pt x="1005" y="1445"/>
                    <a:pt x="1005" y="1325"/>
                  </a:cubicBezTo>
                  <a:cubicBezTo>
                    <a:pt x="1005" y="1149"/>
                    <a:pt x="1148" y="1006"/>
                    <a:pt x="1324" y="1006"/>
                  </a:cubicBezTo>
                  <a:cubicBezTo>
                    <a:pt x="1500" y="1006"/>
                    <a:pt x="1643" y="1149"/>
                    <a:pt x="1643" y="1325"/>
                  </a:cubicBezTo>
                  <a:cubicBezTo>
                    <a:pt x="1643" y="1445"/>
                    <a:pt x="1576" y="1550"/>
                    <a:pt x="1478" y="1605"/>
                  </a:cubicBezTo>
                  <a:lnTo>
                    <a:pt x="1573" y="1605"/>
                  </a:lnTo>
                  <a:cubicBezTo>
                    <a:pt x="1751" y="1605"/>
                    <a:pt x="1896" y="1746"/>
                    <a:pt x="1902" y="1922"/>
                  </a:cubicBezTo>
                  <a:cubicBezTo>
                    <a:pt x="1902" y="1926"/>
                    <a:pt x="1902" y="1929"/>
                    <a:pt x="1902" y="1933"/>
                  </a:cubicBezTo>
                  <a:cubicBezTo>
                    <a:pt x="1902" y="2007"/>
                    <a:pt x="1842" y="2066"/>
                    <a:pt x="1769" y="2066"/>
                  </a:cubicBezTo>
                  <a:close/>
                  <a:moveTo>
                    <a:pt x="2388" y="469"/>
                  </a:moveTo>
                  <a:cubicBezTo>
                    <a:pt x="2388" y="525"/>
                    <a:pt x="2344" y="569"/>
                    <a:pt x="2288" y="569"/>
                  </a:cubicBezTo>
                  <a:lnTo>
                    <a:pt x="360" y="569"/>
                  </a:lnTo>
                  <a:cubicBezTo>
                    <a:pt x="304" y="569"/>
                    <a:pt x="260" y="525"/>
                    <a:pt x="260" y="469"/>
                  </a:cubicBezTo>
                  <a:cubicBezTo>
                    <a:pt x="260" y="414"/>
                    <a:pt x="304" y="369"/>
                    <a:pt x="360" y="369"/>
                  </a:cubicBezTo>
                  <a:lnTo>
                    <a:pt x="2288" y="369"/>
                  </a:lnTo>
                  <a:cubicBezTo>
                    <a:pt x="2344" y="369"/>
                    <a:pt x="2388" y="414"/>
                    <a:pt x="2388" y="469"/>
                  </a:cubicBezTo>
                  <a:close/>
                  <a:moveTo>
                    <a:pt x="2124" y="100"/>
                  </a:moveTo>
                  <a:cubicBezTo>
                    <a:pt x="2124" y="156"/>
                    <a:pt x="2080" y="200"/>
                    <a:pt x="2024" y="200"/>
                  </a:cubicBezTo>
                  <a:lnTo>
                    <a:pt x="624" y="200"/>
                  </a:lnTo>
                  <a:cubicBezTo>
                    <a:pt x="568" y="200"/>
                    <a:pt x="524" y="156"/>
                    <a:pt x="524" y="100"/>
                  </a:cubicBezTo>
                  <a:cubicBezTo>
                    <a:pt x="524" y="45"/>
                    <a:pt x="568" y="0"/>
                    <a:pt x="624" y="0"/>
                  </a:cubicBezTo>
                  <a:lnTo>
                    <a:pt x="2024" y="0"/>
                  </a:lnTo>
                  <a:cubicBezTo>
                    <a:pt x="2080" y="0"/>
                    <a:pt x="2124" y="45"/>
                    <a:pt x="2124" y="10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36" name="ïṡļïḋê"/>
          <p:cNvGrpSpPr/>
          <p:nvPr/>
        </p:nvGrpSpPr>
        <p:grpSpPr>
          <a:xfrm>
            <a:off x="7700797" y="1865115"/>
            <a:ext cx="507702" cy="507700"/>
            <a:chOff x="3895489" y="2002460"/>
            <a:chExt cx="489688" cy="489686"/>
          </a:xfrm>
        </p:grpSpPr>
        <p:sp>
          <p:nvSpPr>
            <p:cNvPr id="37" name="í$ḷiḑè"/>
            <p:cNvSpPr/>
            <p:nvPr/>
          </p:nvSpPr>
          <p:spPr>
            <a:xfrm>
              <a:off x="3895489" y="2002460"/>
              <a:ext cx="489688" cy="489686"/>
            </a:xfrm>
            <a:prstGeom prst="ellipse">
              <a:avLst/>
            </a:prstGeom>
            <a:solidFill>
              <a:srgbClr val="144C85"/>
            </a:solidFill>
            <a:ln w="28575">
              <a:solidFill>
                <a:schemeClr val="bg1"/>
              </a:solidFill>
              <a:miter/>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solidFill>
                    <a:srgbClr val="FFFFFF"/>
                  </a:solidFill>
                </a:defRPr>
              </a:pPr>
              <a:endParaRPr/>
            </a:p>
          </p:txBody>
        </p:sp>
        <p:sp>
          <p:nvSpPr>
            <p:cNvPr id="38" name="íşḻiḍè"/>
            <p:cNvSpPr/>
            <p:nvPr/>
          </p:nvSpPr>
          <p:spPr>
            <a:xfrm>
              <a:off x="4011094" y="2132978"/>
              <a:ext cx="258478" cy="228652"/>
            </a:xfrm>
            <a:custGeom>
              <a:avLst/>
              <a:gdLst>
                <a:gd name="T0" fmla="*/ 2610 w 2648"/>
                <a:gd name="T1" fmla="*/ 761 h 2346"/>
                <a:gd name="T2" fmla="*/ 2512 w 2648"/>
                <a:gd name="T3" fmla="*/ 718 h 2346"/>
                <a:gd name="T4" fmla="*/ 136 w 2648"/>
                <a:gd name="T5" fmla="*/ 718 h 2346"/>
                <a:gd name="T6" fmla="*/ 38 w 2648"/>
                <a:gd name="T7" fmla="*/ 761 h 2346"/>
                <a:gd name="T8" fmla="*/ 4 w 2648"/>
                <a:gd name="T9" fmla="*/ 863 h 2346"/>
                <a:gd name="T10" fmla="*/ 130 w 2648"/>
                <a:gd name="T11" fmla="*/ 2225 h 2346"/>
                <a:gd name="T12" fmla="*/ 263 w 2648"/>
                <a:gd name="T13" fmla="*/ 2346 h 2346"/>
                <a:gd name="T14" fmla="*/ 2385 w 2648"/>
                <a:gd name="T15" fmla="*/ 2346 h 2346"/>
                <a:gd name="T16" fmla="*/ 2518 w 2648"/>
                <a:gd name="T17" fmla="*/ 2225 h 2346"/>
                <a:gd name="T18" fmla="*/ 2644 w 2648"/>
                <a:gd name="T19" fmla="*/ 863 h 2346"/>
                <a:gd name="T20" fmla="*/ 2610 w 2648"/>
                <a:gd name="T21" fmla="*/ 761 h 2346"/>
                <a:gd name="T22" fmla="*/ 1769 w 2648"/>
                <a:gd name="T23" fmla="*/ 2066 h 2346"/>
                <a:gd name="T24" fmla="*/ 1768 w 2648"/>
                <a:gd name="T25" fmla="*/ 2066 h 2346"/>
                <a:gd name="T26" fmla="*/ 880 w 2648"/>
                <a:gd name="T27" fmla="*/ 2066 h 2346"/>
                <a:gd name="T28" fmla="*/ 746 w 2648"/>
                <a:gd name="T29" fmla="*/ 1933 h 2346"/>
                <a:gd name="T30" fmla="*/ 1075 w 2648"/>
                <a:gd name="T31" fmla="*/ 1605 h 2346"/>
                <a:gd name="T32" fmla="*/ 1170 w 2648"/>
                <a:gd name="T33" fmla="*/ 1605 h 2346"/>
                <a:gd name="T34" fmla="*/ 1005 w 2648"/>
                <a:gd name="T35" fmla="*/ 1325 h 2346"/>
                <a:gd name="T36" fmla="*/ 1324 w 2648"/>
                <a:gd name="T37" fmla="*/ 1006 h 2346"/>
                <a:gd name="T38" fmla="*/ 1643 w 2648"/>
                <a:gd name="T39" fmla="*/ 1325 h 2346"/>
                <a:gd name="T40" fmla="*/ 1478 w 2648"/>
                <a:gd name="T41" fmla="*/ 1605 h 2346"/>
                <a:gd name="T42" fmla="*/ 1573 w 2648"/>
                <a:gd name="T43" fmla="*/ 1605 h 2346"/>
                <a:gd name="T44" fmla="*/ 1902 w 2648"/>
                <a:gd name="T45" fmla="*/ 1922 h 2346"/>
                <a:gd name="T46" fmla="*/ 1902 w 2648"/>
                <a:gd name="T47" fmla="*/ 1933 h 2346"/>
                <a:gd name="T48" fmla="*/ 1769 w 2648"/>
                <a:gd name="T49" fmla="*/ 2066 h 2346"/>
                <a:gd name="T50" fmla="*/ 2388 w 2648"/>
                <a:gd name="T51" fmla="*/ 469 h 2346"/>
                <a:gd name="T52" fmla="*/ 2288 w 2648"/>
                <a:gd name="T53" fmla="*/ 569 h 2346"/>
                <a:gd name="T54" fmla="*/ 360 w 2648"/>
                <a:gd name="T55" fmla="*/ 569 h 2346"/>
                <a:gd name="T56" fmla="*/ 260 w 2648"/>
                <a:gd name="T57" fmla="*/ 469 h 2346"/>
                <a:gd name="T58" fmla="*/ 360 w 2648"/>
                <a:gd name="T59" fmla="*/ 369 h 2346"/>
                <a:gd name="T60" fmla="*/ 2288 w 2648"/>
                <a:gd name="T61" fmla="*/ 369 h 2346"/>
                <a:gd name="T62" fmla="*/ 2388 w 2648"/>
                <a:gd name="T63" fmla="*/ 469 h 2346"/>
                <a:gd name="T64" fmla="*/ 2124 w 2648"/>
                <a:gd name="T65" fmla="*/ 100 h 2346"/>
                <a:gd name="T66" fmla="*/ 2024 w 2648"/>
                <a:gd name="T67" fmla="*/ 200 h 2346"/>
                <a:gd name="T68" fmla="*/ 624 w 2648"/>
                <a:gd name="T69" fmla="*/ 200 h 2346"/>
                <a:gd name="T70" fmla="*/ 524 w 2648"/>
                <a:gd name="T71" fmla="*/ 100 h 2346"/>
                <a:gd name="T72" fmla="*/ 624 w 2648"/>
                <a:gd name="T73" fmla="*/ 0 h 2346"/>
                <a:gd name="T74" fmla="*/ 2024 w 2648"/>
                <a:gd name="T75" fmla="*/ 0 h 2346"/>
                <a:gd name="T76" fmla="*/ 2124 w 2648"/>
                <a:gd name="T77" fmla="*/ 100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48" h="2346">
                  <a:moveTo>
                    <a:pt x="2610" y="761"/>
                  </a:moveTo>
                  <a:cubicBezTo>
                    <a:pt x="2585" y="733"/>
                    <a:pt x="2549" y="718"/>
                    <a:pt x="2512" y="718"/>
                  </a:cubicBezTo>
                  <a:lnTo>
                    <a:pt x="136" y="718"/>
                  </a:lnTo>
                  <a:cubicBezTo>
                    <a:pt x="99" y="718"/>
                    <a:pt x="63" y="733"/>
                    <a:pt x="38" y="761"/>
                  </a:cubicBezTo>
                  <a:cubicBezTo>
                    <a:pt x="13" y="789"/>
                    <a:pt x="0" y="826"/>
                    <a:pt x="4" y="863"/>
                  </a:cubicBezTo>
                  <a:lnTo>
                    <a:pt x="130" y="2225"/>
                  </a:lnTo>
                  <a:cubicBezTo>
                    <a:pt x="137" y="2293"/>
                    <a:pt x="194" y="2346"/>
                    <a:pt x="263" y="2346"/>
                  </a:cubicBezTo>
                  <a:lnTo>
                    <a:pt x="2385" y="2346"/>
                  </a:lnTo>
                  <a:cubicBezTo>
                    <a:pt x="2454" y="2346"/>
                    <a:pt x="2511" y="2293"/>
                    <a:pt x="2518" y="2225"/>
                  </a:cubicBezTo>
                  <a:lnTo>
                    <a:pt x="2644" y="863"/>
                  </a:lnTo>
                  <a:cubicBezTo>
                    <a:pt x="2648" y="826"/>
                    <a:pt x="2635" y="789"/>
                    <a:pt x="2610" y="761"/>
                  </a:cubicBezTo>
                  <a:close/>
                  <a:moveTo>
                    <a:pt x="1769" y="2066"/>
                  </a:moveTo>
                  <a:cubicBezTo>
                    <a:pt x="1769" y="2066"/>
                    <a:pt x="1769" y="2066"/>
                    <a:pt x="1768" y="2066"/>
                  </a:cubicBezTo>
                  <a:lnTo>
                    <a:pt x="880" y="2066"/>
                  </a:lnTo>
                  <a:cubicBezTo>
                    <a:pt x="806" y="2066"/>
                    <a:pt x="746" y="2007"/>
                    <a:pt x="746" y="1933"/>
                  </a:cubicBezTo>
                  <a:cubicBezTo>
                    <a:pt x="746" y="1752"/>
                    <a:pt x="893" y="1605"/>
                    <a:pt x="1075" y="1605"/>
                  </a:cubicBezTo>
                  <a:lnTo>
                    <a:pt x="1170" y="1605"/>
                  </a:lnTo>
                  <a:cubicBezTo>
                    <a:pt x="1072" y="1550"/>
                    <a:pt x="1005" y="1445"/>
                    <a:pt x="1005" y="1325"/>
                  </a:cubicBezTo>
                  <a:cubicBezTo>
                    <a:pt x="1005" y="1149"/>
                    <a:pt x="1148" y="1006"/>
                    <a:pt x="1324" y="1006"/>
                  </a:cubicBezTo>
                  <a:cubicBezTo>
                    <a:pt x="1500" y="1006"/>
                    <a:pt x="1643" y="1149"/>
                    <a:pt x="1643" y="1325"/>
                  </a:cubicBezTo>
                  <a:cubicBezTo>
                    <a:pt x="1643" y="1445"/>
                    <a:pt x="1576" y="1550"/>
                    <a:pt x="1478" y="1605"/>
                  </a:cubicBezTo>
                  <a:lnTo>
                    <a:pt x="1573" y="1605"/>
                  </a:lnTo>
                  <a:cubicBezTo>
                    <a:pt x="1751" y="1605"/>
                    <a:pt x="1896" y="1746"/>
                    <a:pt x="1902" y="1922"/>
                  </a:cubicBezTo>
                  <a:cubicBezTo>
                    <a:pt x="1902" y="1926"/>
                    <a:pt x="1902" y="1929"/>
                    <a:pt x="1902" y="1933"/>
                  </a:cubicBezTo>
                  <a:cubicBezTo>
                    <a:pt x="1902" y="2007"/>
                    <a:pt x="1842" y="2066"/>
                    <a:pt x="1769" y="2066"/>
                  </a:cubicBezTo>
                  <a:close/>
                  <a:moveTo>
                    <a:pt x="2388" y="469"/>
                  </a:moveTo>
                  <a:cubicBezTo>
                    <a:pt x="2388" y="525"/>
                    <a:pt x="2344" y="569"/>
                    <a:pt x="2288" y="569"/>
                  </a:cubicBezTo>
                  <a:lnTo>
                    <a:pt x="360" y="569"/>
                  </a:lnTo>
                  <a:cubicBezTo>
                    <a:pt x="304" y="569"/>
                    <a:pt x="260" y="525"/>
                    <a:pt x="260" y="469"/>
                  </a:cubicBezTo>
                  <a:cubicBezTo>
                    <a:pt x="260" y="414"/>
                    <a:pt x="304" y="369"/>
                    <a:pt x="360" y="369"/>
                  </a:cubicBezTo>
                  <a:lnTo>
                    <a:pt x="2288" y="369"/>
                  </a:lnTo>
                  <a:cubicBezTo>
                    <a:pt x="2344" y="369"/>
                    <a:pt x="2388" y="414"/>
                    <a:pt x="2388" y="469"/>
                  </a:cubicBezTo>
                  <a:close/>
                  <a:moveTo>
                    <a:pt x="2124" y="100"/>
                  </a:moveTo>
                  <a:cubicBezTo>
                    <a:pt x="2124" y="156"/>
                    <a:pt x="2080" y="200"/>
                    <a:pt x="2024" y="200"/>
                  </a:cubicBezTo>
                  <a:lnTo>
                    <a:pt x="624" y="200"/>
                  </a:lnTo>
                  <a:cubicBezTo>
                    <a:pt x="568" y="200"/>
                    <a:pt x="524" y="156"/>
                    <a:pt x="524" y="100"/>
                  </a:cubicBezTo>
                  <a:cubicBezTo>
                    <a:pt x="524" y="45"/>
                    <a:pt x="568" y="0"/>
                    <a:pt x="624" y="0"/>
                  </a:cubicBezTo>
                  <a:lnTo>
                    <a:pt x="2024" y="0"/>
                  </a:lnTo>
                  <a:cubicBezTo>
                    <a:pt x="2080" y="0"/>
                    <a:pt x="2124" y="45"/>
                    <a:pt x="2124" y="10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39" name="îṧḷîḓè"/>
          <p:cNvGrpSpPr/>
          <p:nvPr/>
        </p:nvGrpSpPr>
        <p:grpSpPr>
          <a:xfrm>
            <a:off x="7700797" y="4634909"/>
            <a:ext cx="507702" cy="507700"/>
            <a:chOff x="3895489" y="2002460"/>
            <a:chExt cx="489688" cy="489686"/>
          </a:xfrm>
        </p:grpSpPr>
        <p:sp>
          <p:nvSpPr>
            <p:cNvPr id="40" name="íśļîdè"/>
            <p:cNvSpPr/>
            <p:nvPr/>
          </p:nvSpPr>
          <p:spPr>
            <a:xfrm>
              <a:off x="3895489" y="2002460"/>
              <a:ext cx="489688" cy="489686"/>
            </a:xfrm>
            <a:prstGeom prst="ellipse">
              <a:avLst/>
            </a:prstGeom>
            <a:solidFill>
              <a:srgbClr val="36B8BD"/>
            </a:solidFill>
            <a:ln w="28575">
              <a:solidFill>
                <a:schemeClr val="bg1"/>
              </a:solidFill>
              <a:miter/>
            </a:ln>
          </p:spPr>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solidFill>
                    <a:srgbClr val="FFFFFF"/>
                  </a:solidFill>
                </a:defRPr>
              </a:pPr>
              <a:endParaRPr/>
            </a:p>
          </p:txBody>
        </p:sp>
        <p:sp>
          <p:nvSpPr>
            <p:cNvPr id="41" name="ïṧliḋê"/>
            <p:cNvSpPr/>
            <p:nvPr/>
          </p:nvSpPr>
          <p:spPr>
            <a:xfrm>
              <a:off x="4011094" y="2132978"/>
              <a:ext cx="258478" cy="228652"/>
            </a:xfrm>
            <a:custGeom>
              <a:avLst/>
              <a:gdLst>
                <a:gd name="T0" fmla="*/ 2610 w 2648"/>
                <a:gd name="T1" fmla="*/ 761 h 2346"/>
                <a:gd name="T2" fmla="*/ 2512 w 2648"/>
                <a:gd name="T3" fmla="*/ 718 h 2346"/>
                <a:gd name="T4" fmla="*/ 136 w 2648"/>
                <a:gd name="T5" fmla="*/ 718 h 2346"/>
                <a:gd name="T6" fmla="*/ 38 w 2648"/>
                <a:gd name="T7" fmla="*/ 761 h 2346"/>
                <a:gd name="T8" fmla="*/ 4 w 2648"/>
                <a:gd name="T9" fmla="*/ 863 h 2346"/>
                <a:gd name="T10" fmla="*/ 130 w 2648"/>
                <a:gd name="T11" fmla="*/ 2225 h 2346"/>
                <a:gd name="T12" fmla="*/ 263 w 2648"/>
                <a:gd name="T13" fmla="*/ 2346 h 2346"/>
                <a:gd name="T14" fmla="*/ 2385 w 2648"/>
                <a:gd name="T15" fmla="*/ 2346 h 2346"/>
                <a:gd name="T16" fmla="*/ 2518 w 2648"/>
                <a:gd name="T17" fmla="*/ 2225 h 2346"/>
                <a:gd name="T18" fmla="*/ 2644 w 2648"/>
                <a:gd name="T19" fmla="*/ 863 h 2346"/>
                <a:gd name="T20" fmla="*/ 2610 w 2648"/>
                <a:gd name="T21" fmla="*/ 761 h 2346"/>
                <a:gd name="T22" fmla="*/ 1769 w 2648"/>
                <a:gd name="T23" fmla="*/ 2066 h 2346"/>
                <a:gd name="T24" fmla="*/ 1768 w 2648"/>
                <a:gd name="T25" fmla="*/ 2066 h 2346"/>
                <a:gd name="T26" fmla="*/ 880 w 2648"/>
                <a:gd name="T27" fmla="*/ 2066 h 2346"/>
                <a:gd name="T28" fmla="*/ 746 w 2648"/>
                <a:gd name="T29" fmla="*/ 1933 h 2346"/>
                <a:gd name="T30" fmla="*/ 1075 w 2648"/>
                <a:gd name="T31" fmla="*/ 1605 h 2346"/>
                <a:gd name="T32" fmla="*/ 1170 w 2648"/>
                <a:gd name="T33" fmla="*/ 1605 h 2346"/>
                <a:gd name="T34" fmla="*/ 1005 w 2648"/>
                <a:gd name="T35" fmla="*/ 1325 h 2346"/>
                <a:gd name="T36" fmla="*/ 1324 w 2648"/>
                <a:gd name="T37" fmla="*/ 1006 h 2346"/>
                <a:gd name="T38" fmla="*/ 1643 w 2648"/>
                <a:gd name="T39" fmla="*/ 1325 h 2346"/>
                <a:gd name="T40" fmla="*/ 1478 w 2648"/>
                <a:gd name="T41" fmla="*/ 1605 h 2346"/>
                <a:gd name="T42" fmla="*/ 1573 w 2648"/>
                <a:gd name="T43" fmla="*/ 1605 h 2346"/>
                <a:gd name="T44" fmla="*/ 1902 w 2648"/>
                <a:gd name="T45" fmla="*/ 1922 h 2346"/>
                <a:gd name="T46" fmla="*/ 1902 w 2648"/>
                <a:gd name="T47" fmla="*/ 1933 h 2346"/>
                <a:gd name="T48" fmla="*/ 1769 w 2648"/>
                <a:gd name="T49" fmla="*/ 2066 h 2346"/>
                <a:gd name="T50" fmla="*/ 2388 w 2648"/>
                <a:gd name="T51" fmla="*/ 469 h 2346"/>
                <a:gd name="T52" fmla="*/ 2288 w 2648"/>
                <a:gd name="T53" fmla="*/ 569 h 2346"/>
                <a:gd name="T54" fmla="*/ 360 w 2648"/>
                <a:gd name="T55" fmla="*/ 569 h 2346"/>
                <a:gd name="T56" fmla="*/ 260 w 2648"/>
                <a:gd name="T57" fmla="*/ 469 h 2346"/>
                <a:gd name="T58" fmla="*/ 360 w 2648"/>
                <a:gd name="T59" fmla="*/ 369 h 2346"/>
                <a:gd name="T60" fmla="*/ 2288 w 2648"/>
                <a:gd name="T61" fmla="*/ 369 h 2346"/>
                <a:gd name="T62" fmla="*/ 2388 w 2648"/>
                <a:gd name="T63" fmla="*/ 469 h 2346"/>
                <a:gd name="T64" fmla="*/ 2124 w 2648"/>
                <a:gd name="T65" fmla="*/ 100 h 2346"/>
                <a:gd name="T66" fmla="*/ 2024 w 2648"/>
                <a:gd name="T67" fmla="*/ 200 h 2346"/>
                <a:gd name="T68" fmla="*/ 624 w 2648"/>
                <a:gd name="T69" fmla="*/ 200 h 2346"/>
                <a:gd name="T70" fmla="*/ 524 w 2648"/>
                <a:gd name="T71" fmla="*/ 100 h 2346"/>
                <a:gd name="T72" fmla="*/ 624 w 2648"/>
                <a:gd name="T73" fmla="*/ 0 h 2346"/>
                <a:gd name="T74" fmla="*/ 2024 w 2648"/>
                <a:gd name="T75" fmla="*/ 0 h 2346"/>
                <a:gd name="T76" fmla="*/ 2124 w 2648"/>
                <a:gd name="T77" fmla="*/ 100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48" h="2346">
                  <a:moveTo>
                    <a:pt x="2610" y="761"/>
                  </a:moveTo>
                  <a:cubicBezTo>
                    <a:pt x="2585" y="733"/>
                    <a:pt x="2549" y="718"/>
                    <a:pt x="2512" y="718"/>
                  </a:cubicBezTo>
                  <a:lnTo>
                    <a:pt x="136" y="718"/>
                  </a:lnTo>
                  <a:cubicBezTo>
                    <a:pt x="99" y="718"/>
                    <a:pt x="63" y="733"/>
                    <a:pt x="38" y="761"/>
                  </a:cubicBezTo>
                  <a:cubicBezTo>
                    <a:pt x="13" y="789"/>
                    <a:pt x="0" y="826"/>
                    <a:pt x="4" y="863"/>
                  </a:cubicBezTo>
                  <a:lnTo>
                    <a:pt x="130" y="2225"/>
                  </a:lnTo>
                  <a:cubicBezTo>
                    <a:pt x="137" y="2293"/>
                    <a:pt x="194" y="2346"/>
                    <a:pt x="263" y="2346"/>
                  </a:cubicBezTo>
                  <a:lnTo>
                    <a:pt x="2385" y="2346"/>
                  </a:lnTo>
                  <a:cubicBezTo>
                    <a:pt x="2454" y="2346"/>
                    <a:pt x="2511" y="2293"/>
                    <a:pt x="2518" y="2225"/>
                  </a:cubicBezTo>
                  <a:lnTo>
                    <a:pt x="2644" y="863"/>
                  </a:lnTo>
                  <a:cubicBezTo>
                    <a:pt x="2648" y="826"/>
                    <a:pt x="2635" y="789"/>
                    <a:pt x="2610" y="761"/>
                  </a:cubicBezTo>
                  <a:close/>
                  <a:moveTo>
                    <a:pt x="1769" y="2066"/>
                  </a:moveTo>
                  <a:cubicBezTo>
                    <a:pt x="1769" y="2066"/>
                    <a:pt x="1769" y="2066"/>
                    <a:pt x="1768" y="2066"/>
                  </a:cubicBezTo>
                  <a:lnTo>
                    <a:pt x="880" y="2066"/>
                  </a:lnTo>
                  <a:cubicBezTo>
                    <a:pt x="806" y="2066"/>
                    <a:pt x="746" y="2007"/>
                    <a:pt x="746" y="1933"/>
                  </a:cubicBezTo>
                  <a:cubicBezTo>
                    <a:pt x="746" y="1752"/>
                    <a:pt x="893" y="1605"/>
                    <a:pt x="1075" y="1605"/>
                  </a:cubicBezTo>
                  <a:lnTo>
                    <a:pt x="1170" y="1605"/>
                  </a:lnTo>
                  <a:cubicBezTo>
                    <a:pt x="1072" y="1550"/>
                    <a:pt x="1005" y="1445"/>
                    <a:pt x="1005" y="1325"/>
                  </a:cubicBezTo>
                  <a:cubicBezTo>
                    <a:pt x="1005" y="1149"/>
                    <a:pt x="1148" y="1006"/>
                    <a:pt x="1324" y="1006"/>
                  </a:cubicBezTo>
                  <a:cubicBezTo>
                    <a:pt x="1500" y="1006"/>
                    <a:pt x="1643" y="1149"/>
                    <a:pt x="1643" y="1325"/>
                  </a:cubicBezTo>
                  <a:cubicBezTo>
                    <a:pt x="1643" y="1445"/>
                    <a:pt x="1576" y="1550"/>
                    <a:pt x="1478" y="1605"/>
                  </a:cubicBezTo>
                  <a:lnTo>
                    <a:pt x="1573" y="1605"/>
                  </a:lnTo>
                  <a:cubicBezTo>
                    <a:pt x="1751" y="1605"/>
                    <a:pt x="1896" y="1746"/>
                    <a:pt x="1902" y="1922"/>
                  </a:cubicBezTo>
                  <a:cubicBezTo>
                    <a:pt x="1902" y="1926"/>
                    <a:pt x="1902" y="1929"/>
                    <a:pt x="1902" y="1933"/>
                  </a:cubicBezTo>
                  <a:cubicBezTo>
                    <a:pt x="1902" y="2007"/>
                    <a:pt x="1842" y="2066"/>
                    <a:pt x="1769" y="2066"/>
                  </a:cubicBezTo>
                  <a:close/>
                  <a:moveTo>
                    <a:pt x="2388" y="469"/>
                  </a:moveTo>
                  <a:cubicBezTo>
                    <a:pt x="2388" y="525"/>
                    <a:pt x="2344" y="569"/>
                    <a:pt x="2288" y="569"/>
                  </a:cubicBezTo>
                  <a:lnTo>
                    <a:pt x="360" y="569"/>
                  </a:lnTo>
                  <a:cubicBezTo>
                    <a:pt x="304" y="569"/>
                    <a:pt x="260" y="525"/>
                    <a:pt x="260" y="469"/>
                  </a:cubicBezTo>
                  <a:cubicBezTo>
                    <a:pt x="260" y="414"/>
                    <a:pt x="304" y="369"/>
                    <a:pt x="360" y="369"/>
                  </a:cubicBezTo>
                  <a:lnTo>
                    <a:pt x="2288" y="369"/>
                  </a:lnTo>
                  <a:cubicBezTo>
                    <a:pt x="2344" y="369"/>
                    <a:pt x="2388" y="414"/>
                    <a:pt x="2388" y="469"/>
                  </a:cubicBezTo>
                  <a:close/>
                  <a:moveTo>
                    <a:pt x="2124" y="100"/>
                  </a:moveTo>
                  <a:cubicBezTo>
                    <a:pt x="2124" y="156"/>
                    <a:pt x="2080" y="200"/>
                    <a:pt x="2024" y="200"/>
                  </a:cubicBezTo>
                  <a:lnTo>
                    <a:pt x="624" y="200"/>
                  </a:lnTo>
                  <a:cubicBezTo>
                    <a:pt x="568" y="200"/>
                    <a:pt x="524" y="156"/>
                    <a:pt x="524" y="100"/>
                  </a:cubicBezTo>
                  <a:cubicBezTo>
                    <a:pt x="524" y="45"/>
                    <a:pt x="568" y="0"/>
                    <a:pt x="624" y="0"/>
                  </a:cubicBezTo>
                  <a:lnTo>
                    <a:pt x="2024" y="0"/>
                  </a:lnTo>
                  <a:cubicBezTo>
                    <a:pt x="2080" y="0"/>
                    <a:pt x="2124" y="45"/>
                    <a:pt x="2124" y="10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42" name="ïṥḷiďè"/>
          <p:cNvGrpSpPr/>
          <p:nvPr/>
        </p:nvGrpSpPr>
        <p:grpSpPr>
          <a:xfrm>
            <a:off x="576081" y="3761500"/>
            <a:ext cx="3015096" cy="1880342"/>
            <a:chOff x="8228164" y="1834582"/>
            <a:chExt cx="3290736" cy="1880342"/>
          </a:xfrm>
        </p:grpSpPr>
        <p:sp>
          <p:nvSpPr>
            <p:cNvPr id="43" name="îśḷiḓé">
              <a:extLst>
                <a:ext uri="{FF2B5EF4-FFF2-40B4-BE49-F238E27FC236}">
                  <a16:creationId xmlns="" xmlns:a16="http://schemas.microsoft.com/office/drawing/2014/main" id="{4E9A126B-220C-4D25-BF8F-206546389E42}"/>
                </a:ext>
              </a:extLst>
            </p:cNvPr>
            <p:cNvSpPr/>
            <p:nvPr/>
          </p:nvSpPr>
          <p:spPr bwMode="auto">
            <a:xfrm>
              <a:off x="8453765" y="2222178"/>
              <a:ext cx="3065135" cy="1492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400" dirty="0">
                  <a:latin typeface="华文楷体" panose="02010600040101010101" pitchFamily="2" charset="-122"/>
                  <a:ea typeface="华文楷体" panose="02010600040101010101" pitchFamily="2" charset="-122"/>
                </a:rPr>
                <a:t>如果一切按步骤操作合理，促成也就顺理成章了。即使是最后因特殊原因无法成交，也不要浪费这次接触的机会，大胆提出你的要求：请他转介绍。</a:t>
              </a:r>
            </a:p>
          </p:txBody>
        </p:sp>
        <p:sp>
          <p:nvSpPr>
            <p:cNvPr id="44" name="ïṧ1iḍe">
              <a:extLst>
                <a:ext uri="{FF2B5EF4-FFF2-40B4-BE49-F238E27FC236}">
                  <a16:creationId xmlns="" xmlns:a16="http://schemas.microsoft.com/office/drawing/2014/main" id="{3B38DF14-A661-4985-8EB6-C154FB94541B}"/>
                </a:ext>
              </a:extLst>
            </p:cNvPr>
            <p:cNvSpPr txBox="1"/>
            <p:nvPr/>
          </p:nvSpPr>
          <p:spPr bwMode="auto">
            <a:xfrm>
              <a:off x="8228164" y="1834582"/>
              <a:ext cx="32907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en-US" altLang="zh-CN" sz="2000" dirty="0" smtClean="0">
                  <a:latin typeface="华文楷体" panose="02010600040101010101" pitchFamily="2" charset="-122"/>
                  <a:ea typeface="华文楷体" panose="02010600040101010101" pitchFamily="2" charset="-122"/>
                </a:rPr>
                <a:t>09.</a:t>
              </a:r>
              <a:r>
                <a:rPr lang="zh-CN" altLang="en-US" sz="2000" dirty="0" smtClean="0">
                  <a:latin typeface="华文楷体" panose="02010600040101010101" pitchFamily="2" charset="-122"/>
                  <a:ea typeface="华文楷体" panose="02010600040101010101" pitchFamily="2" charset="-122"/>
                </a:rPr>
                <a:t>促成</a:t>
              </a:r>
              <a:endParaRPr lang="zh-CN" altLang="en-US" sz="2000" dirty="0">
                <a:latin typeface="华文楷体" panose="02010600040101010101" pitchFamily="2" charset="-122"/>
                <a:ea typeface="华文楷体" panose="02010600040101010101" pitchFamily="2" charset="-122"/>
              </a:endParaRPr>
            </a:p>
          </p:txBody>
        </p:sp>
      </p:grpSp>
      <p:grpSp>
        <p:nvGrpSpPr>
          <p:cNvPr id="45" name="iṥ1iḓê"/>
          <p:cNvGrpSpPr/>
          <p:nvPr/>
        </p:nvGrpSpPr>
        <p:grpSpPr>
          <a:xfrm>
            <a:off x="8419485" y="3761500"/>
            <a:ext cx="3015096" cy="1549266"/>
            <a:chOff x="8228164" y="1834582"/>
            <a:chExt cx="3290736" cy="1549266"/>
          </a:xfrm>
        </p:grpSpPr>
        <p:sp>
          <p:nvSpPr>
            <p:cNvPr id="46" name="íŝļíḋè">
              <a:extLst>
                <a:ext uri="{FF2B5EF4-FFF2-40B4-BE49-F238E27FC236}">
                  <a16:creationId xmlns="" xmlns:a16="http://schemas.microsoft.com/office/drawing/2014/main" id="{4E9A126B-220C-4D25-BF8F-206546389E42}"/>
                </a:ext>
              </a:extLst>
            </p:cNvPr>
            <p:cNvSpPr/>
            <p:nvPr/>
          </p:nvSpPr>
          <p:spPr bwMode="auto">
            <a:xfrm>
              <a:off x="8228164" y="2222178"/>
              <a:ext cx="3150937" cy="1161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latin typeface="华文楷体" panose="02010600040101010101" pitchFamily="2" charset="-122"/>
                  <a:ea typeface="华文楷体" panose="02010600040101010101" pitchFamily="2" charset="-122"/>
                </a:rPr>
                <a:t>如果想让这笔行销意义非凡的话，最好能随信寄上一份礼物</a:t>
              </a:r>
              <a:r>
                <a:rPr lang="en-US" altLang="zh-CN" sz="1400" dirty="0">
                  <a:latin typeface="华文楷体" panose="02010600040101010101" pitchFamily="2" charset="-122"/>
                  <a:ea typeface="华文楷体" panose="02010600040101010101" pitchFamily="2" charset="-122"/>
                </a:rPr>
                <a:t>(</a:t>
              </a:r>
              <a:r>
                <a:rPr lang="zh-CN" altLang="en-US" sz="1400" dirty="0">
                  <a:latin typeface="华文楷体" panose="02010600040101010101" pitchFamily="2" charset="-122"/>
                  <a:ea typeface="华文楷体" panose="02010600040101010101" pitchFamily="2" charset="-122"/>
                </a:rPr>
                <a:t>一份精的广告礼品</a:t>
              </a:r>
              <a:r>
                <a:rPr lang="en-US" altLang="zh-CN" sz="1400" dirty="0">
                  <a:latin typeface="华文楷体" panose="02010600040101010101" pitchFamily="2" charset="-122"/>
                  <a:ea typeface="华文楷体" panose="02010600040101010101" pitchFamily="2" charset="-122"/>
                </a:rPr>
                <a:t>——</a:t>
              </a:r>
              <a:r>
                <a:rPr lang="zh-CN" altLang="en-US" sz="1400" dirty="0">
                  <a:latin typeface="华文楷体" panose="02010600040101010101" pitchFamily="2" charset="-122"/>
                  <a:ea typeface="华文楷体" panose="02010600040101010101" pitchFamily="2" charset="-122"/>
                </a:rPr>
                <a:t>印有公司商标的东西</a:t>
              </a:r>
              <a:r>
                <a:rPr lang="en-US" altLang="zh-CN" sz="1400" dirty="0">
                  <a:latin typeface="华文楷体" panose="02010600040101010101" pitchFamily="2" charset="-122"/>
                  <a:ea typeface="华文楷体" panose="02010600040101010101" pitchFamily="2" charset="-122"/>
                </a:rPr>
                <a:t>)</a:t>
              </a:r>
            </a:p>
          </p:txBody>
        </p:sp>
        <p:sp>
          <p:nvSpPr>
            <p:cNvPr id="47" name="ïṩ1îḑê">
              <a:extLst>
                <a:ext uri="{FF2B5EF4-FFF2-40B4-BE49-F238E27FC236}">
                  <a16:creationId xmlns="" xmlns:a16="http://schemas.microsoft.com/office/drawing/2014/main" id="{3B38DF14-A661-4985-8EB6-C154FB94541B}"/>
                </a:ext>
              </a:extLst>
            </p:cNvPr>
            <p:cNvSpPr txBox="1"/>
            <p:nvPr/>
          </p:nvSpPr>
          <p:spPr bwMode="auto">
            <a:xfrm>
              <a:off x="8228164" y="1834582"/>
              <a:ext cx="3290736"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sz="2000" dirty="0" smtClean="0">
                  <a:latin typeface="华文楷体" panose="02010600040101010101" pitchFamily="2" charset="-122"/>
                  <a:ea typeface="华文楷体" panose="02010600040101010101" pitchFamily="2" charset="-122"/>
                </a:rPr>
                <a:t>08.</a:t>
              </a:r>
              <a:r>
                <a:rPr lang="zh-CN" altLang="en-US" sz="2000" dirty="0" smtClean="0">
                  <a:latin typeface="华文楷体" panose="02010600040101010101" pitchFamily="2" charset="-122"/>
                  <a:ea typeface="华文楷体" panose="02010600040101010101" pitchFamily="2" charset="-122"/>
                </a:rPr>
                <a:t>写信向</a:t>
              </a:r>
              <a:r>
                <a:rPr lang="zh-CN" altLang="en-US" sz="2000" dirty="0">
                  <a:latin typeface="华文楷体" panose="02010600040101010101" pitchFamily="2" charset="-122"/>
                  <a:ea typeface="华文楷体" panose="02010600040101010101" pitchFamily="2" charset="-122"/>
                </a:rPr>
                <a:t>你的客户致谢</a:t>
              </a:r>
            </a:p>
          </p:txBody>
        </p:sp>
      </p:grpSp>
      <p:cxnSp>
        <p:nvCxnSpPr>
          <p:cNvPr id="48" name="直接连接符 47"/>
          <p:cNvCxnSpPr/>
          <p:nvPr/>
        </p:nvCxnSpPr>
        <p:spPr>
          <a:xfrm>
            <a:off x="576081" y="3503864"/>
            <a:ext cx="2898588" cy="0"/>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535993" y="3503863"/>
            <a:ext cx="2898588" cy="0"/>
          </a:xfrm>
          <a:prstGeom prst="line">
            <a:avLst/>
          </a:prstGeom>
          <a:ln w="3175"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50" name="ïSḻïḋè"/>
          <p:cNvSpPr/>
          <p:nvPr/>
        </p:nvSpPr>
        <p:spPr>
          <a:xfrm>
            <a:off x="5239469" y="2688367"/>
            <a:ext cx="1534794" cy="1534794"/>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p>
        </p:txBody>
      </p:sp>
    </p:spTree>
    <p:extLst>
      <p:ext uri="{BB962C8B-B14F-4D97-AF65-F5344CB8AC3E}">
        <p14:creationId xmlns:p14="http://schemas.microsoft.com/office/powerpoint/2010/main" val="33738396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750"/>
                                        <p:tgtEl>
                                          <p:spTgt spid="5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5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550"/>
                            </p:stCondLst>
                            <p:childTnLst>
                              <p:par>
                                <p:cTn id="38" presetID="21" presetClass="entr" presetSubtype="1"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heel(1)">
                                      <p:cBhvr>
                                        <p:cTn id="40" dur="2000"/>
                                        <p:tgtEl>
                                          <p:spTgt spid="50"/>
                                        </p:tgtEl>
                                      </p:cBhvr>
                                    </p:animEffect>
                                  </p:childTnLst>
                                </p:cTn>
                              </p:par>
                            </p:childTnLst>
                          </p:cTn>
                        </p:par>
                        <p:par>
                          <p:cTn id="41" fill="hold">
                            <p:stCondLst>
                              <p:cond delay="5550"/>
                            </p:stCondLst>
                            <p:childTnLst>
                              <p:par>
                                <p:cTn id="42" presetID="22" presetClass="entr" presetSubtype="2"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right)">
                                      <p:cBhvr>
                                        <p:cTn id="44" dur="500"/>
                                        <p:tgtEl>
                                          <p:spTgt spid="2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right)">
                                      <p:cBhvr>
                                        <p:cTn id="53" dur="500"/>
                                        <p:tgtEl>
                                          <p:spTgt spid="26"/>
                                        </p:tgtEl>
                                      </p:cBhvr>
                                    </p:animEffect>
                                  </p:childTnLst>
                                </p:cTn>
                              </p:par>
                            </p:childTnLst>
                          </p:cTn>
                        </p:par>
                        <p:par>
                          <p:cTn id="54" fill="hold">
                            <p:stCondLst>
                              <p:cond delay="605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childTnLst>
                          </p:cTn>
                        </p:par>
                        <p:par>
                          <p:cTn id="75" fill="hold">
                            <p:stCondLst>
                              <p:cond delay="6550"/>
                            </p:stCondLst>
                            <p:childTnLst>
                              <p:par>
                                <p:cTn id="76" presetID="14" presetClass="entr" presetSubtype="10" fill="hold"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randombar(horizontal)">
                                      <p:cBhvr>
                                        <p:cTn id="78" dur="500"/>
                                        <p:tgtEl>
                                          <p:spTgt spid="30"/>
                                        </p:tgtEl>
                                      </p:cBhvr>
                                    </p:animEffect>
                                  </p:childTnLst>
                                </p:cTn>
                              </p:par>
                              <p:par>
                                <p:cTn id="79" presetID="14" presetClass="entr" presetSubtype="10" fill="hold" nodeType="with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randombar(horizontal)">
                                      <p:cBhvr>
                                        <p:cTn id="81" dur="500"/>
                                        <p:tgtEl>
                                          <p:spTgt spid="36"/>
                                        </p:tgtEl>
                                      </p:cBhvr>
                                    </p:animEffect>
                                  </p:childTnLst>
                                </p:cTn>
                              </p:par>
                              <p:par>
                                <p:cTn id="82" presetID="14" presetClass="entr" presetSubtype="10" fill="hold"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randombar(horizontal)">
                                      <p:cBhvr>
                                        <p:cTn id="84" dur="500"/>
                                        <p:tgtEl>
                                          <p:spTgt spid="39"/>
                                        </p:tgtEl>
                                      </p:cBhvr>
                                    </p:animEffect>
                                  </p:childTnLst>
                                </p:cTn>
                              </p:par>
                              <p:par>
                                <p:cTn id="85" presetID="14" presetClass="entr" presetSubtype="10"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randombar(horizontal)">
                                      <p:cBhvr>
                                        <p:cTn id="87" dur="500"/>
                                        <p:tgtEl>
                                          <p:spTgt spid="33"/>
                                        </p:tgtEl>
                                      </p:cBhvr>
                                    </p:animEffect>
                                  </p:childTnLst>
                                </p:cTn>
                              </p:par>
                            </p:childTnLst>
                          </p:cTn>
                        </p:par>
                        <p:par>
                          <p:cTn id="88" fill="hold">
                            <p:stCondLst>
                              <p:cond delay="7050"/>
                            </p:stCondLst>
                            <p:childTnLst>
                              <p:par>
                                <p:cTn id="89" presetID="2" presetClass="entr" presetSubtype="4" fill="hold" nodeType="after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additive="base">
                                        <p:cTn id="91" dur="500" fill="hold"/>
                                        <p:tgtEl>
                                          <p:spTgt spid="10"/>
                                        </p:tgtEl>
                                        <p:attrNameLst>
                                          <p:attrName>ppt_x</p:attrName>
                                        </p:attrNameLst>
                                      </p:cBhvr>
                                      <p:tavLst>
                                        <p:tav tm="0">
                                          <p:val>
                                            <p:strVal val="#ppt_x"/>
                                          </p:val>
                                        </p:tav>
                                        <p:tav tm="100000">
                                          <p:val>
                                            <p:strVal val="#ppt_x"/>
                                          </p:val>
                                        </p:tav>
                                      </p:tavLst>
                                    </p:anim>
                                    <p:anim calcmode="lin" valueType="num">
                                      <p:cBhvr additive="base">
                                        <p:cTn id="92" dur="500" fill="hold"/>
                                        <p:tgtEl>
                                          <p:spTgt spid="10"/>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500" fill="hold"/>
                                        <p:tgtEl>
                                          <p:spTgt spid="19"/>
                                        </p:tgtEl>
                                        <p:attrNameLst>
                                          <p:attrName>ppt_x</p:attrName>
                                        </p:attrNameLst>
                                      </p:cBhvr>
                                      <p:tavLst>
                                        <p:tav tm="0">
                                          <p:val>
                                            <p:strVal val="#ppt_x"/>
                                          </p:val>
                                        </p:tav>
                                        <p:tav tm="100000">
                                          <p:val>
                                            <p:strVal val="#ppt_x"/>
                                          </p:val>
                                        </p:tav>
                                      </p:tavLst>
                                    </p:anim>
                                    <p:anim calcmode="lin" valueType="num">
                                      <p:cBhvr additive="base">
                                        <p:cTn id="96" dur="500" fill="hold"/>
                                        <p:tgtEl>
                                          <p:spTgt spid="19"/>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42"/>
                                        </p:tgtEl>
                                        <p:attrNameLst>
                                          <p:attrName>style.visibility</p:attrName>
                                        </p:attrNameLst>
                                      </p:cBhvr>
                                      <p:to>
                                        <p:strVal val="visible"/>
                                      </p:to>
                                    </p:set>
                                    <p:anim calcmode="lin" valueType="num">
                                      <p:cBhvr additive="base">
                                        <p:cTn id="103" dur="500" fill="hold"/>
                                        <p:tgtEl>
                                          <p:spTgt spid="42"/>
                                        </p:tgtEl>
                                        <p:attrNameLst>
                                          <p:attrName>ppt_x</p:attrName>
                                        </p:attrNameLst>
                                      </p:cBhvr>
                                      <p:tavLst>
                                        <p:tav tm="0">
                                          <p:val>
                                            <p:strVal val="#ppt_x"/>
                                          </p:val>
                                        </p:tav>
                                        <p:tav tm="100000">
                                          <p:val>
                                            <p:strVal val="#ppt_x"/>
                                          </p:val>
                                        </p:tav>
                                      </p:tavLst>
                                    </p:anim>
                                    <p:anim calcmode="lin" valueType="num">
                                      <p:cBhvr additive="base">
                                        <p:cTn id="104" dur="500" fill="hold"/>
                                        <p:tgtEl>
                                          <p:spTgt spid="42"/>
                                        </p:tgtEl>
                                        <p:attrNameLst>
                                          <p:attrName>ppt_y</p:attrName>
                                        </p:attrNameLst>
                                      </p:cBhvr>
                                      <p:tavLst>
                                        <p:tav tm="0">
                                          <p:val>
                                            <p:strVal val="1+#ppt_h/2"/>
                                          </p:val>
                                        </p:tav>
                                        <p:tav tm="100000">
                                          <p:val>
                                            <p:strVal val="#ppt_y"/>
                                          </p:val>
                                        </p:tav>
                                      </p:tavLst>
                                    </p:anim>
                                  </p:childTnLst>
                                </p:cTn>
                              </p:par>
                            </p:childTnLst>
                          </p:cTn>
                        </p:par>
                        <p:par>
                          <p:cTn id="105" fill="hold">
                            <p:stCondLst>
                              <p:cond delay="7550"/>
                            </p:stCondLst>
                            <p:childTnLst>
                              <p:par>
                                <p:cTn id="106" presetID="22" presetClass="entr" presetSubtype="2" fill="hold" nodeType="after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wipe(right)">
                                      <p:cBhvr>
                                        <p:cTn id="108" dur="500"/>
                                        <p:tgtEl>
                                          <p:spTgt spid="48"/>
                                        </p:tgtEl>
                                      </p:cBhvr>
                                    </p:animEffect>
                                  </p:childTnLst>
                                </p:cTn>
                              </p:par>
                              <p:par>
                                <p:cTn id="109" presetID="22" presetClass="entr" presetSubtype="8" fill="hold" nodeType="with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left)">
                                      <p:cBhvr>
                                        <p:cTn id="111" dur="500"/>
                                        <p:tgtEl>
                                          <p:spTgt spid="49"/>
                                        </p:tgtEl>
                                      </p:cBhvr>
                                    </p:animEffect>
                                  </p:childTnLst>
                                </p:cTn>
                              </p:par>
                            </p:childTnLst>
                          </p:cTn>
                        </p:par>
                        <p:par>
                          <p:cTn id="112" fill="hold">
                            <p:stCondLst>
                              <p:cond delay="8050"/>
                            </p:stCondLst>
                            <p:childTnLst>
                              <p:par>
                                <p:cTn id="113" presetID="22" presetClass="entr" presetSubtype="8" fill="hold" grpId="0" nodeType="after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wipe(left)">
                                      <p:cBhvr>
                                        <p:cTn id="115"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 grpId="0"/>
      <p:bldP spid="22" grpId="0" animBg="1"/>
      <p:bldP spid="23" grpId="0" animBg="1"/>
      <p:bldP spid="24" grpId="0" animBg="1"/>
      <p:bldP spid="25" grpId="0" animBg="1"/>
      <p:bldP spid="26" grpId="0" animBg="1"/>
      <p:bldP spid="27" grpId="0" animBg="1"/>
      <p:bldP spid="28" grpId="0" animBg="1"/>
      <p:bldP spid="29" grpId="0" animBg="1"/>
      <p:bldP spid="5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sp>
        <p:nvSpPr>
          <p:cNvPr id="2" name="椭圆 1"/>
          <p:cNvSpPr/>
          <p:nvPr/>
        </p:nvSpPr>
        <p:spPr>
          <a:xfrm>
            <a:off x="-3026767" y="15359"/>
            <a:ext cx="5969805" cy="5969805"/>
          </a:xfrm>
          <a:prstGeom prst="ellipse">
            <a:avLst/>
          </a:prstGeom>
          <a:solidFill>
            <a:srgbClr val="36B8B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08141" y="1792120"/>
            <a:ext cx="1138117" cy="2554545"/>
          </a:xfrm>
          <a:prstGeom prst="rect">
            <a:avLst/>
          </a:prstGeom>
          <a:noFill/>
        </p:spPr>
        <p:txBody>
          <a:bodyPr wrap="square" lIns="91440" tIns="45720" rIns="91440" bIns="45720">
            <a:spAutoFit/>
          </a:bodyPr>
          <a:lstStyle/>
          <a:p>
            <a:pPr algn="ctr"/>
            <a:r>
              <a:rPr lang="zh-CN" altLang="en-US"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目录</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sp>
        <p:nvSpPr>
          <p:cNvPr id="11" name="文本框 10"/>
          <p:cNvSpPr txBox="1"/>
          <p:nvPr/>
        </p:nvSpPr>
        <p:spPr>
          <a:xfrm>
            <a:off x="2806293" y="974774"/>
            <a:ext cx="6009979" cy="646331"/>
          </a:xfrm>
          <a:prstGeom prst="rect">
            <a:avLst/>
          </a:prstGeom>
          <a:noFill/>
        </p:spPr>
        <p:txBody>
          <a:bodyPr wrap="none" rtlCol="0">
            <a:spAutoFit/>
          </a:bodyPr>
          <a:lstStyle/>
          <a:p>
            <a:r>
              <a:rPr lang="en-US" altLang="zh-CN" sz="3600" dirty="0" smtClean="0">
                <a:latin typeface="汉仪星球体W" panose="00020600040101010101" pitchFamily="18" charset="-122"/>
                <a:ea typeface="汉仪星球体W" panose="00020600040101010101" pitchFamily="18" charset="-122"/>
              </a:rPr>
              <a:t>01</a:t>
            </a:r>
            <a:r>
              <a:rPr lang="zh-CN" altLang="en-US" sz="3600" dirty="0" smtClean="0">
                <a:latin typeface="汉仪星球体W" panose="00020600040101010101" pitchFamily="18" charset="-122"/>
                <a:ea typeface="汉仪星球体W" panose="00020600040101010101" pitchFamily="18" charset="-122"/>
              </a:rPr>
              <a:t>客情维护</a:t>
            </a:r>
            <a:r>
              <a:rPr lang="en-US" altLang="zh-CN" sz="3600" dirty="0" smtClean="0">
                <a:latin typeface="汉仪星球体W" panose="00020600040101010101" pitchFamily="18" charset="-122"/>
                <a:ea typeface="汉仪星球体W" panose="00020600040101010101" pitchFamily="18" charset="-122"/>
              </a:rPr>
              <a:t>——</a:t>
            </a:r>
            <a:r>
              <a:rPr lang="zh-CN" altLang="en-US" sz="3600" dirty="0" smtClean="0">
                <a:latin typeface="汉仪星球体W" panose="00020600040101010101" pitchFamily="18" charset="-122"/>
                <a:ea typeface="汉仪星球体W" panose="00020600040101010101" pitchFamily="18" charset="-122"/>
              </a:rPr>
              <a:t>顾客要什么</a:t>
            </a:r>
          </a:p>
        </p:txBody>
      </p:sp>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t="8283" r="80861" b="75109"/>
          <a:stretch/>
        </p:blipFill>
        <p:spPr>
          <a:xfrm>
            <a:off x="9161352" y="6215719"/>
            <a:ext cx="542761" cy="530848"/>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39635" t="8283" r="40328" b="75109"/>
          <a:stretch/>
        </p:blipFill>
        <p:spPr>
          <a:xfrm>
            <a:off x="10328466" y="6215719"/>
            <a:ext cx="568232" cy="530848"/>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60990" t="8283" r="20028" b="75109"/>
          <a:stretch/>
        </p:blipFill>
        <p:spPr>
          <a:xfrm>
            <a:off x="10898590" y="6215719"/>
            <a:ext cx="538325" cy="530848"/>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81291" t="8283" b="75109"/>
          <a:stretch/>
        </p:blipFill>
        <p:spPr>
          <a:xfrm>
            <a:off x="11438807" y="6215719"/>
            <a:ext cx="530582" cy="530848"/>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l="18544" t="8283" r="59574" b="75109"/>
          <a:stretch/>
        </p:blipFill>
        <p:spPr>
          <a:xfrm>
            <a:off x="9706005" y="6215719"/>
            <a:ext cx="620569" cy="530848"/>
          </a:xfrm>
          <a:prstGeom prst="rect">
            <a:avLst/>
          </a:prstGeom>
        </p:spPr>
      </p:pic>
      <p:sp>
        <p:nvSpPr>
          <p:cNvPr id="18" name="文本框 17"/>
          <p:cNvSpPr txBox="1"/>
          <p:nvPr/>
        </p:nvSpPr>
        <p:spPr>
          <a:xfrm>
            <a:off x="3295288" y="3309252"/>
            <a:ext cx="4163319" cy="646331"/>
          </a:xfrm>
          <a:prstGeom prst="rect">
            <a:avLst/>
          </a:prstGeom>
          <a:noFill/>
        </p:spPr>
        <p:txBody>
          <a:bodyPr wrap="none" rtlCol="0">
            <a:spAutoFit/>
          </a:bodyPr>
          <a:lstStyle/>
          <a:p>
            <a:r>
              <a:rPr lang="en-US" altLang="zh-CN" sz="3600" dirty="0" smtClean="0">
                <a:latin typeface="汉仪星球体W" panose="00020600040101010101" pitchFamily="18" charset="-122"/>
                <a:ea typeface="汉仪星球体W" panose="00020600040101010101" pitchFamily="18" charset="-122"/>
              </a:rPr>
              <a:t>03</a:t>
            </a:r>
            <a:r>
              <a:rPr lang="zh-CN" altLang="en-US" sz="3600" dirty="0" smtClean="0">
                <a:latin typeface="汉仪星球体W" panose="00020600040101010101" pitchFamily="18" charset="-122"/>
                <a:ea typeface="汉仪星球体W" panose="00020600040101010101" pitchFamily="18" charset="-122"/>
              </a:rPr>
              <a:t>导购的工作任务</a:t>
            </a:r>
          </a:p>
        </p:txBody>
      </p:sp>
      <p:sp>
        <p:nvSpPr>
          <p:cNvPr id="19" name="文本框 18"/>
          <p:cNvSpPr txBox="1"/>
          <p:nvPr/>
        </p:nvSpPr>
        <p:spPr>
          <a:xfrm>
            <a:off x="3244627" y="2142013"/>
            <a:ext cx="4855816" cy="646331"/>
          </a:xfrm>
          <a:prstGeom prst="rect">
            <a:avLst/>
          </a:prstGeom>
          <a:noFill/>
        </p:spPr>
        <p:txBody>
          <a:bodyPr wrap="none" rtlCol="0">
            <a:spAutoFit/>
          </a:bodyPr>
          <a:lstStyle/>
          <a:p>
            <a:r>
              <a:rPr lang="en-US" altLang="zh-CN" sz="3600" dirty="0" smtClean="0">
                <a:latin typeface="汉仪星球体W" panose="00020600040101010101" pitchFamily="18" charset="-122"/>
                <a:ea typeface="汉仪星球体W" panose="00020600040101010101" pitchFamily="18" charset="-122"/>
              </a:rPr>
              <a:t>02</a:t>
            </a:r>
            <a:r>
              <a:rPr lang="zh-CN" altLang="en-US" sz="3600" dirty="0" smtClean="0">
                <a:latin typeface="汉仪星球体W" panose="00020600040101010101" pitchFamily="18" charset="-122"/>
                <a:ea typeface="汉仪星球体W" panose="00020600040101010101" pitchFamily="18" charset="-122"/>
              </a:rPr>
              <a:t>了解需求 收集信息</a:t>
            </a:r>
          </a:p>
        </p:txBody>
      </p:sp>
      <p:sp>
        <p:nvSpPr>
          <p:cNvPr id="20" name="文本框 19"/>
          <p:cNvSpPr txBox="1"/>
          <p:nvPr/>
        </p:nvSpPr>
        <p:spPr>
          <a:xfrm>
            <a:off x="3060460" y="4476492"/>
            <a:ext cx="1854995" cy="646331"/>
          </a:xfrm>
          <a:prstGeom prst="rect">
            <a:avLst/>
          </a:prstGeom>
          <a:noFill/>
        </p:spPr>
        <p:txBody>
          <a:bodyPr wrap="none" rtlCol="0">
            <a:spAutoFit/>
          </a:bodyPr>
          <a:lstStyle/>
          <a:p>
            <a:r>
              <a:rPr lang="en-US" altLang="zh-CN" sz="3600" dirty="0" smtClean="0">
                <a:latin typeface="汉仪星球体W" panose="00020600040101010101" pitchFamily="18" charset="-122"/>
                <a:ea typeface="汉仪星球体W" panose="00020600040101010101" pitchFamily="18" charset="-122"/>
              </a:rPr>
              <a:t>04</a:t>
            </a:r>
            <a:r>
              <a:rPr lang="zh-CN" altLang="en-US" sz="3600" dirty="0" smtClean="0">
                <a:latin typeface="汉仪星球体W" panose="00020600040101010101" pitchFamily="18" charset="-122"/>
                <a:ea typeface="汉仪星球体W" panose="00020600040101010101" pitchFamily="18" charset="-122"/>
              </a:rPr>
              <a:t>后续</a:t>
            </a: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84964" y="3099581"/>
            <a:ext cx="4126363" cy="2994941"/>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60636" y="439356"/>
            <a:ext cx="2086499" cy="2336166"/>
          </a:xfrm>
          <a:prstGeom prst="rect">
            <a:avLst/>
          </a:prstGeom>
        </p:spPr>
      </p:pic>
    </p:spTree>
    <p:extLst>
      <p:ext uri="{BB962C8B-B14F-4D97-AF65-F5344CB8AC3E}">
        <p14:creationId xmlns:p14="http://schemas.microsoft.com/office/powerpoint/2010/main" val="34281798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750"/>
                                        <p:tgtEl>
                                          <p:spTgt spid="27"/>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9"/>
                                        </p:tgtEl>
                                        <p:attrNameLst>
                                          <p:attrName>style.visibility</p:attrName>
                                        </p:attrNameLst>
                                      </p:cBhvr>
                                      <p:to>
                                        <p:strVal val="visible"/>
                                      </p:to>
                                    </p:set>
                                    <p:set>
                                      <p:cBhvr>
                                        <p:cTn id="19" dur="455" fill="hold">
                                          <p:stCondLst>
                                            <p:cond delay="0"/>
                                          </p:stCondLst>
                                        </p:cTn>
                                        <p:tgtEl>
                                          <p:spTgt spid="9"/>
                                        </p:tgtEl>
                                        <p:attrNameLst>
                                          <p:attrName>style.rotation</p:attrName>
                                        </p:attrNameLst>
                                      </p:cBhvr>
                                      <p:to>
                                        <p:strVal val="-45.0"/>
                                      </p:to>
                                    </p:set>
                                    <p:anim calcmode="lin" valueType="num">
                                      <p:cBhvr>
                                        <p:cTn id="20"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1"/>
                                        </p:tgtEl>
                                        <p:attrNameLst>
                                          <p:attrName>ppt_y</p:attrName>
                                        </p:attrNameLst>
                                      </p:cBhvr>
                                      <p:tavLst>
                                        <p:tav tm="0">
                                          <p:val>
                                            <p:strVal val="#ppt_y"/>
                                          </p:val>
                                        </p:tav>
                                        <p:tav tm="100000">
                                          <p:val>
                                            <p:strVal val="#ppt_y"/>
                                          </p:val>
                                        </p:tav>
                                      </p:tavLst>
                                    </p:anim>
                                    <p:anim calcmode="lin" valueType="num">
                                      <p:cBhvr>
                                        <p:cTn id="29"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1"/>
                                        </p:tgtEl>
                                      </p:cBhvr>
                                    </p:animEffect>
                                  </p:childTnLst>
                                </p:cTn>
                              </p:par>
                            </p:childTnLst>
                          </p:cTn>
                        </p:par>
                        <p:par>
                          <p:cTn id="32" fill="hold">
                            <p:stCondLst>
                              <p:cond delay="51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75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6" dur="750" fill="hold"/>
                                        <p:tgtEl>
                                          <p:spTgt spid="19"/>
                                        </p:tgtEl>
                                        <p:attrNameLst>
                                          <p:attrName>ppt_y</p:attrName>
                                        </p:attrNameLst>
                                      </p:cBhvr>
                                      <p:tavLst>
                                        <p:tav tm="0">
                                          <p:val>
                                            <p:strVal val="#ppt_y"/>
                                          </p:val>
                                        </p:tav>
                                        <p:tav tm="100000">
                                          <p:val>
                                            <p:strVal val="#ppt_y"/>
                                          </p:val>
                                        </p:tav>
                                      </p:tavLst>
                                    </p:anim>
                                    <p:anim calcmode="lin" valueType="num">
                                      <p:cBhvr>
                                        <p:cTn id="37" dur="75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8" dur="75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750" tmFilter="0,0; .5, 1; 1, 1"/>
                                        <p:tgtEl>
                                          <p:spTgt spid="19"/>
                                        </p:tgtEl>
                                      </p:cBhvr>
                                    </p:animEffect>
                                  </p:childTnLst>
                                </p:cTn>
                              </p:par>
                            </p:childTnLst>
                          </p:cTn>
                        </p:par>
                        <p:par>
                          <p:cTn id="40" fill="hold">
                            <p:stCondLst>
                              <p:cond delay="6575"/>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8"/>
                                        </p:tgtEl>
                                        <p:attrNameLst>
                                          <p:attrName>style.visibility</p:attrName>
                                        </p:attrNameLst>
                                      </p:cBhvr>
                                      <p:to>
                                        <p:strVal val="visible"/>
                                      </p:to>
                                    </p:set>
                                    <p:anim calcmode="lin" valueType="num">
                                      <p:cBhvr>
                                        <p:cTn id="43" dur="7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4" dur="750" fill="hold"/>
                                        <p:tgtEl>
                                          <p:spTgt spid="18"/>
                                        </p:tgtEl>
                                        <p:attrNameLst>
                                          <p:attrName>ppt_y</p:attrName>
                                        </p:attrNameLst>
                                      </p:cBhvr>
                                      <p:tavLst>
                                        <p:tav tm="0">
                                          <p:val>
                                            <p:strVal val="#ppt_y"/>
                                          </p:val>
                                        </p:tav>
                                        <p:tav tm="100000">
                                          <p:val>
                                            <p:strVal val="#ppt_y"/>
                                          </p:val>
                                        </p:tav>
                                      </p:tavLst>
                                    </p:anim>
                                    <p:anim calcmode="lin" valueType="num">
                                      <p:cBhvr>
                                        <p:cTn id="45" dur="7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6" dur="7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7" dur="750" tmFilter="0,0; .5, 1; 1, 1"/>
                                        <p:tgtEl>
                                          <p:spTgt spid="18"/>
                                        </p:tgtEl>
                                      </p:cBhvr>
                                    </p:animEffect>
                                  </p:childTnLst>
                                </p:cTn>
                              </p:par>
                            </p:childTnLst>
                          </p:cTn>
                        </p:par>
                        <p:par>
                          <p:cTn id="48" fill="hold">
                            <p:stCondLst>
                              <p:cond delay="7925"/>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0"/>
                                        </p:tgtEl>
                                        <p:attrNameLst>
                                          <p:attrName>style.visibility</p:attrName>
                                        </p:attrNameLst>
                                      </p:cBhvr>
                                      <p:to>
                                        <p:strVal val="visible"/>
                                      </p:to>
                                    </p:set>
                                    <p:anim calcmode="lin" valueType="num">
                                      <p:cBhvr>
                                        <p:cTn id="51" dur="7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2" dur="750" fill="hold"/>
                                        <p:tgtEl>
                                          <p:spTgt spid="20"/>
                                        </p:tgtEl>
                                        <p:attrNameLst>
                                          <p:attrName>ppt_y</p:attrName>
                                        </p:attrNameLst>
                                      </p:cBhvr>
                                      <p:tavLst>
                                        <p:tav tm="0">
                                          <p:val>
                                            <p:strVal val="#ppt_y"/>
                                          </p:val>
                                        </p:tav>
                                        <p:tav tm="100000">
                                          <p:val>
                                            <p:strVal val="#ppt_y"/>
                                          </p:val>
                                        </p:tav>
                                      </p:tavLst>
                                    </p:anim>
                                    <p:anim calcmode="lin" valueType="num">
                                      <p:cBhvr>
                                        <p:cTn id="53" dur="7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54" dur="7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750" tmFilter="0,0; .5, 1; 1, 1"/>
                                        <p:tgtEl>
                                          <p:spTgt spid="20"/>
                                        </p:tgtEl>
                                      </p:cBhvr>
                                    </p:animEffect>
                                  </p:childTnLst>
                                </p:cTn>
                              </p:par>
                            </p:childTnLst>
                          </p:cTn>
                        </p:par>
                        <p:par>
                          <p:cTn id="56" fill="hold">
                            <p:stCondLst>
                              <p:cond delay="8900"/>
                            </p:stCondLst>
                            <p:childTnLst>
                              <p:par>
                                <p:cTn id="57" presetID="2" presetClass="entr" presetSubtype="9"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1000" fill="hold"/>
                                        <p:tgtEl>
                                          <p:spTgt spid="13"/>
                                        </p:tgtEl>
                                        <p:attrNameLst>
                                          <p:attrName>ppt_x</p:attrName>
                                        </p:attrNameLst>
                                      </p:cBhvr>
                                      <p:tavLst>
                                        <p:tav tm="0">
                                          <p:val>
                                            <p:strVal val="0-#ppt_w/2"/>
                                          </p:val>
                                        </p:tav>
                                        <p:tav tm="100000">
                                          <p:val>
                                            <p:strVal val="#ppt_x"/>
                                          </p:val>
                                        </p:tav>
                                      </p:tavLst>
                                    </p:anim>
                                    <p:anim calcmode="lin" valueType="num">
                                      <p:cBhvr additive="base">
                                        <p:cTn id="60" dur="1000" fill="hold"/>
                                        <p:tgtEl>
                                          <p:spTgt spid="13"/>
                                        </p:tgtEl>
                                        <p:attrNameLst>
                                          <p:attrName>ppt_y</p:attrName>
                                        </p:attrNameLst>
                                      </p:cBhvr>
                                      <p:tavLst>
                                        <p:tav tm="0">
                                          <p:val>
                                            <p:strVal val="0-#ppt_h/2"/>
                                          </p:val>
                                        </p:tav>
                                        <p:tav tm="100000">
                                          <p:val>
                                            <p:strVal val="#ppt_y"/>
                                          </p:val>
                                        </p:tav>
                                      </p:tavLst>
                                    </p:anim>
                                  </p:childTnLst>
                                </p:cTn>
                              </p:par>
                              <p:par>
                                <p:cTn id="61" presetID="2" presetClass="entr" presetSubtype="9"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1000" fill="hold"/>
                                        <p:tgtEl>
                                          <p:spTgt spid="14"/>
                                        </p:tgtEl>
                                        <p:attrNameLst>
                                          <p:attrName>ppt_x</p:attrName>
                                        </p:attrNameLst>
                                      </p:cBhvr>
                                      <p:tavLst>
                                        <p:tav tm="0">
                                          <p:val>
                                            <p:strVal val="0-#ppt_w/2"/>
                                          </p:val>
                                        </p:tav>
                                        <p:tav tm="100000">
                                          <p:val>
                                            <p:strVal val="#ppt_x"/>
                                          </p:val>
                                        </p:tav>
                                      </p:tavLst>
                                    </p:anim>
                                    <p:anim calcmode="lin" valueType="num">
                                      <p:cBhvr additive="base">
                                        <p:cTn id="64" dur="1000" fill="hold"/>
                                        <p:tgtEl>
                                          <p:spTgt spid="14"/>
                                        </p:tgtEl>
                                        <p:attrNameLst>
                                          <p:attrName>ppt_y</p:attrName>
                                        </p:attrNameLst>
                                      </p:cBhvr>
                                      <p:tavLst>
                                        <p:tav tm="0">
                                          <p:val>
                                            <p:strVal val="0-#ppt_h/2"/>
                                          </p:val>
                                        </p:tav>
                                        <p:tav tm="100000">
                                          <p:val>
                                            <p:strVal val="#ppt_y"/>
                                          </p:val>
                                        </p:tav>
                                      </p:tavLst>
                                    </p:anim>
                                  </p:childTnLst>
                                </p:cTn>
                              </p:par>
                              <p:par>
                                <p:cTn id="65" presetID="2" presetClass="entr" presetSubtype="9"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1000" fill="hold"/>
                                        <p:tgtEl>
                                          <p:spTgt spid="15"/>
                                        </p:tgtEl>
                                        <p:attrNameLst>
                                          <p:attrName>ppt_x</p:attrName>
                                        </p:attrNameLst>
                                      </p:cBhvr>
                                      <p:tavLst>
                                        <p:tav tm="0">
                                          <p:val>
                                            <p:strVal val="0-#ppt_w/2"/>
                                          </p:val>
                                        </p:tav>
                                        <p:tav tm="100000">
                                          <p:val>
                                            <p:strVal val="#ppt_x"/>
                                          </p:val>
                                        </p:tav>
                                      </p:tavLst>
                                    </p:anim>
                                    <p:anim calcmode="lin" valueType="num">
                                      <p:cBhvr additive="base">
                                        <p:cTn id="68" dur="1000" fill="hold"/>
                                        <p:tgtEl>
                                          <p:spTgt spid="15"/>
                                        </p:tgtEl>
                                        <p:attrNameLst>
                                          <p:attrName>ppt_y</p:attrName>
                                        </p:attrNameLst>
                                      </p:cBhvr>
                                      <p:tavLst>
                                        <p:tav tm="0">
                                          <p:val>
                                            <p:strVal val="0-#ppt_h/2"/>
                                          </p:val>
                                        </p:tav>
                                        <p:tav tm="100000">
                                          <p:val>
                                            <p:strVal val="#ppt_y"/>
                                          </p:val>
                                        </p:tav>
                                      </p:tavLst>
                                    </p:anim>
                                  </p:childTnLst>
                                </p:cTn>
                              </p:par>
                              <p:par>
                                <p:cTn id="69" presetID="2" presetClass="entr" presetSubtype="9"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1000" fill="hold"/>
                                        <p:tgtEl>
                                          <p:spTgt spid="16"/>
                                        </p:tgtEl>
                                        <p:attrNameLst>
                                          <p:attrName>ppt_x</p:attrName>
                                        </p:attrNameLst>
                                      </p:cBhvr>
                                      <p:tavLst>
                                        <p:tav tm="0">
                                          <p:val>
                                            <p:strVal val="0-#ppt_w/2"/>
                                          </p:val>
                                        </p:tav>
                                        <p:tav tm="100000">
                                          <p:val>
                                            <p:strVal val="#ppt_x"/>
                                          </p:val>
                                        </p:tav>
                                      </p:tavLst>
                                    </p:anim>
                                    <p:anim calcmode="lin" valueType="num">
                                      <p:cBhvr additive="base">
                                        <p:cTn id="72" dur="1000" fill="hold"/>
                                        <p:tgtEl>
                                          <p:spTgt spid="16"/>
                                        </p:tgtEl>
                                        <p:attrNameLst>
                                          <p:attrName>ppt_y</p:attrName>
                                        </p:attrNameLst>
                                      </p:cBhvr>
                                      <p:tavLst>
                                        <p:tav tm="0">
                                          <p:val>
                                            <p:strVal val="0-#ppt_h/2"/>
                                          </p:val>
                                        </p:tav>
                                        <p:tav tm="100000">
                                          <p:val>
                                            <p:strVal val="#ppt_y"/>
                                          </p:val>
                                        </p:tav>
                                      </p:tavLst>
                                    </p:anim>
                                  </p:childTnLst>
                                </p:cTn>
                              </p:par>
                              <p:par>
                                <p:cTn id="73" presetID="2" presetClass="entr" presetSubtype="9" fill="hold"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additive="base">
                                        <p:cTn id="75" dur="1000" fill="hold"/>
                                        <p:tgtEl>
                                          <p:spTgt spid="17"/>
                                        </p:tgtEl>
                                        <p:attrNameLst>
                                          <p:attrName>ppt_x</p:attrName>
                                        </p:attrNameLst>
                                      </p:cBhvr>
                                      <p:tavLst>
                                        <p:tav tm="0">
                                          <p:val>
                                            <p:strVal val="0-#ppt_w/2"/>
                                          </p:val>
                                        </p:tav>
                                        <p:tav tm="100000">
                                          <p:val>
                                            <p:strVal val="#ppt_x"/>
                                          </p:val>
                                        </p:tav>
                                      </p:tavLst>
                                    </p:anim>
                                    <p:anim calcmode="lin" valueType="num">
                                      <p:cBhvr additive="base">
                                        <p:cTn id="76" dur="1000" fill="hold"/>
                                        <p:tgtEl>
                                          <p:spTgt spid="17"/>
                                        </p:tgtEl>
                                        <p:attrNameLst>
                                          <p:attrName>ppt_y</p:attrName>
                                        </p:attrNameLst>
                                      </p:cBhvr>
                                      <p:tavLst>
                                        <p:tav tm="0">
                                          <p:val>
                                            <p:strVal val="0-#ppt_h/2"/>
                                          </p:val>
                                        </p:tav>
                                        <p:tav tm="100000">
                                          <p:val>
                                            <p:strVal val="#ppt_y"/>
                                          </p:val>
                                        </p:tav>
                                      </p:tavLst>
                                    </p:anim>
                                  </p:childTnLst>
                                </p:cTn>
                              </p:par>
                            </p:childTnLst>
                          </p:cTn>
                        </p:par>
                        <p:par>
                          <p:cTn id="77" fill="hold">
                            <p:stCondLst>
                              <p:cond delay="9900"/>
                            </p:stCondLst>
                            <p:childTnLst>
                              <p:par>
                                <p:cTn id="78" presetID="26" presetClass="entr" presetSubtype="0" fill="hold" nodeType="after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80">
                                          <p:stCondLst>
                                            <p:cond delay="0"/>
                                          </p:stCondLst>
                                        </p:cTn>
                                        <p:tgtEl>
                                          <p:spTgt spid="3"/>
                                        </p:tgtEl>
                                      </p:cBhvr>
                                    </p:animEffect>
                                    <p:anim calcmode="lin" valueType="num">
                                      <p:cBhvr>
                                        <p:cTn id="81"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86" dur="26">
                                          <p:stCondLst>
                                            <p:cond delay="650"/>
                                          </p:stCondLst>
                                        </p:cTn>
                                        <p:tgtEl>
                                          <p:spTgt spid="3"/>
                                        </p:tgtEl>
                                      </p:cBhvr>
                                      <p:to x="100000" y="60000"/>
                                    </p:animScale>
                                    <p:animScale>
                                      <p:cBhvr>
                                        <p:cTn id="87" dur="166" decel="50000">
                                          <p:stCondLst>
                                            <p:cond delay="676"/>
                                          </p:stCondLst>
                                        </p:cTn>
                                        <p:tgtEl>
                                          <p:spTgt spid="3"/>
                                        </p:tgtEl>
                                      </p:cBhvr>
                                      <p:to x="100000" y="100000"/>
                                    </p:animScale>
                                    <p:animScale>
                                      <p:cBhvr>
                                        <p:cTn id="88" dur="26">
                                          <p:stCondLst>
                                            <p:cond delay="1312"/>
                                          </p:stCondLst>
                                        </p:cTn>
                                        <p:tgtEl>
                                          <p:spTgt spid="3"/>
                                        </p:tgtEl>
                                      </p:cBhvr>
                                      <p:to x="100000" y="80000"/>
                                    </p:animScale>
                                    <p:animScale>
                                      <p:cBhvr>
                                        <p:cTn id="89" dur="166" decel="50000">
                                          <p:stCondLst>
                                            <p:cond delay="1338"/>
                                          </p:stCondLst>
                                        </p:cTn>
                                        <p:tgtEl>
                                          <p:spTgt spid="3"/>
                                        </p:tgtEl>
                                      </p:cBhvr>
                                      <p:to x="100000" y="100000"/>
                                    </p:animScale>
                                    <p:animScale>
                                      <p:cBhvr>
                                        <p:cTn id="90" dur="26">
                                          <p:stCondLst>
                                            <p:cond delay="1642"/>
                                          </p:stCondLst>
                                        </p:cTn>
                                        <p:tgtEl>
                                          <p:spTgt spid="3"/>
                                        </p:tgtEl>
                                      </p:cBhvr>
                                      <p:to x="100000" y="90000"/>
                                    </p:animScale>
                                    <p:animScale>
                                      <p:cBhvr>
                                        <p:cTn id="91" dur="166" decel="50000">
                                          <p:stCondLst>
                                            <p:cond delay="1668"/>
                                          </p:stCondLst>
                                        </p:cTn>
                                        <p:tgtEl>
                                          <p:spTgt spid="3"/>
                                        </p:tgtEl>
                                      </p:cBhvr>
                                      <p:to x="100000" y="100000"/>
                                    </p:animScale>
                                    <p:animScale>
                                      <p:cBhvr>
                                        <p:cTn id="92" dur="26">
                                          <p:stCondLst>
                                            <p:cond delay="1808"/>
                                          </p:stCondLst>
                                        </p:cTn>
                                        <p:tgtEl>
                                          <p:spTgt spid="3"/>
                                        </p:tgtEl>
                                      </p:cBhvr>
                                      <p:to x="100000" y="95000"/>
                                    </p:animScale>
                                    <p:animScale>
                                      <p:cBhvr>
                                        <p:cTn id="93" dur="166" decel="50000">
                                          <p:stCondLst>
                                            <p:cond delay="1834"/>
                                          </p:stCondLst>
                                        </p:cTn>
                                        <p:tgtEl>
                                          <p:spTgt spid="3"/>
                                        </p:tgtEl>
                                      </p:cBhvr>
                                      <p:to x="100000" y="100000"/>
                                    </p:animScale>
                                  </p:childTnLst>
                                </p:cTn>
                              </p:par>
                            </p:childTnLst>
                          </p:cTn>
                        </p:par>
                        <p:par>
                          <p:cTn id="94" fill="hold">
                            <p:stCondLst>
                              <p:cond delay="11900"/>
                            </p:stCondLst>
                            <p:childTnLst>
                              <p:par>
                                <p:cTn id="95" presetID="53" presetClass="entr" presetSubtype="16" fill="hold" nodeType="afterEffect">
                                  <p:stCondLst>
                                    <p:cond delay="0"/>
                                  </p:stCondLst>
                                  <p:childTnLst>
                                    <p:set>
                                      <p:cBhvr>
                                        <p:cTn id="96" dur="1" fill="hold">
                                          <p:stCondLst>
                                            <p:cond delay="0"/>
                                          </p:stCondLst>
                                        </p:cTn>
                                        <p:tgtEl>
                                          <p:spTgt spid="8"/>
                                        </p:tgtEl>
                                        <p:attrNameLst>
                                          <p:attrName>style.visibility</p:attrName>
                                        </p:attrNameLst>
                                      </p:cBhvr>
                                      <p:to>
                                        <p:strVal val="visible"/>
                                      </p:to>
                                    </p:set>
                                    <p:anim calcmode="lin" valueType="num">
                                      <p:cBhvr>
                                        <p:cTn id="97" dur="750" fill="hold"/>
                                        <p:tgtEl>
                                          <p:spTgt spid="8"/>
                                        </p:tgtEl>
                                        <p:attrNameLst>
                                          <p:attrName>ppt_w</p:attrName>
                                        </p:attrNameLst>
                                      </p:cBhvr>
                                      <p:tavLst>
                                        <p:tav tm="0">
                                          <p:val>
                                            <p:fltVal val="0"/>
                                          </p:val>
                                        </p:tav>
                                        <p:tav tm="100000">
                                          <p:val>
                                            <p:strVal val="#ppt_w"/>
                                          </p:val>
                                        </p:tav>
                                      </p:tavLst>
                                    </p:anim>
                                    <p:anim calcmode="lin" valueType="num">
                                      <p:cBhvr>
                                        <p:cTn id="98" dur="750" fill="hold"/>
                                        <p:tgtEl>
                                          <p:spTgt spid="8"/>
                                        </p:tgtEl>
                                        <p:attrNameLst>
                                          <p:attrName>ppt_h</p:attrName>
                                        </p:attrNameLst>
                                      </p:cBhvr>
                                      <p:tavLst>
                                        <p:tav tm="0">
                                          <p:val>
                                            <p:fltVal val="0"/>
                                          </p:val>
                                        </p:tav>
                                        <p:tav tm="100000">
                                          <p:val>
                                            <p:strVal val="#ppt_h"/>
                                          </p:val>
                                        </p:tav>
                                      </p:tavLst>
                                    </p:anim>
                                    <p:animEffect transition="in" filter="fade">
                                      <p:cBhvr>
                                        <p:cTn id="9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animBg="1"/>
      <p:bldP spid="9" grpId="0"/>
      <p:bldP spid="11"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12654" b="17171"/>
          <a:stretch/>
        </p:blipFill>
        <p:spPr>
          <a:xfrm>
            <a:off x="0" y="3513221"/>
            <a:ext cx="12192000" cy="2566737"/>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sp>
        <p:nvSpPr>
          <p:cNvPr id="2" name="椭圆 1"/>
          <p:cNvSpPr/>
          <p:nvPr/>
        </p:nvSpPr>
        <p:spPr>
          <a:xfrm>
            <a:off x="2831027" y="-3180654"/>
            <a:ext cx="5969805" cy="5969805"/>
          </a:xfrm>
          <a:prstGeom prst="ellipse">
            <a:avLst/>
          </a:prstGeom>
          <a:solidFill>
            <a:srgbClr val="36B8B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840905" y="446154"/>
            <a:ext cx="6277183" cy="1323439"/>
          </a:xfrm>
          <a:prstGeom prst="rect">
            <a:avLst/>
          </a:prstGeom>
          <a:noFill/>
        </p:spPr>
        <p:txBody>
          <a:bodyPr wrap="square" lIns="91440" tIns="45720" rIns="91440" bIns="45720">
            <a:spAutoFit/>
          </a:bodyPr>
          <a:lstStyle/>
          <a:p>
            <a:pPr algn="ctr"/>
            <a:r>
              <a:rPr lang="en-US" altLang="zh-CN"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Part </a:t>
            </a:r>
            <a:r>
              <a:rPr lang="en-US" altLang="zh-CN" sz="8000" b="1"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03</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9161352" y="6215719"/>
            <a:ext cx="542761" cy="530848"/>
          </a:xfrm>
          <a:prstGeom prst="rect">
            <a:avLst/>
          </a:pr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l="39635" t="8283" r="40328" b="75109"/>
          <a:stretch/>
        </p:blipFill>
        <p:spPr>
          <a:xfrm>
            <a:off x="10328466" y="6215719"/>
            <a:ext cx="568232" cy="530848"/>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10898590" y="6215719"/>
            <a:ext cx="538325" cy="530848"/>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1438807" y="6215719"/>
            <a:ext cx="530582" cy="530848"/>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9706005" y="6215719"/>
            <a:ext cx="620569" cy="530848"/>
          </a:xfrm>
          <a:prstGeom prst="rect">
            <a:avLst/>
          </a:prstGeom>
        </p:spPr>
      </p:pic>
      <p:sp>
        <p:nvSpPr>
          <p:cNvPr id="35" name="文本框 34"/>
          <p:cNvSpPr txBox="1"/>
          <p:nvPr/>
        </p:nvSpPr>
        <p:spPr>
          <a:xfrm>
            <a:off x="3348006" y="3054294"/>
            <a:ext cx="5452826" cy="646331"/>
          </a:xfrm>
          <a:prstGeom prst="rect">
            <a:avLst/>
          </a:prstGeom>
          <a:noFill/>
        </p:spPr>
        <p:txBody>
          <a:bodyPr wrap="square" rtlCol="0">
            <a:spAutoFit/>
          </a:bodyPr>
          <a:lstStyle/>
          <a:p>
            <a:pPr algn="ctr"/>
            <a:r>
              <a:rPr lang="zh-CN" altLang="en-US" sz="3600" dirty="0">
                <a:latin typeface="汉仪星球体W" panose="00020600040101010101" pitchFamily="18" charset="-122"/>
                <a:ea typeface="汉仪星球体W" panose="00020600040101010101" pitchFamily="18" charset="-122"/>
              </a:rPr>
              <a:t>导购的工作任务</a:t>
            </a:r>
          </a:p>
        </p:txBody>
      </p:sp>
      <p:pic>
        <p:nvPicPr>
          <p:cNvPr id="53" name="图片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8774" y="951123"/>
            <a:ext cx="2335501" cy="2413048"/>
          </a:xfrm>
          <a:prstGeom prst="rect">
            <a:avLst/>
          </a:prstGeom>
        </p:spPr>
      </p:pic>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0416" y="727290"/>
            <a:ext cx="2086499" cy="2336166"/>
          </a:xfrm>
          <a:prstGeom prst="rect">
            <a:avLst/>
          </a:prstGeom>
        </p:spPr>
      </p:pic>
    </p:spTree>
    <p:extLst>
      <p:ext uri="{BB962C8B-B14F-4D97-AF65-F5344CB8AC3E}">
        <p14:creationId xmlns:p14="http://schemas.microsoft.com/office/powerpoint/2010/main" val="378477076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9"/>
                                        </p:tgtEl>
                                        <p:attrNameLst>
                                          <p:attrName>style.visibility</p:attrName>
                                        </p:attrNameLst>
                                      </p:cBhvr>
                                      <p:to>
                                        <p:strVal val="visible"/>
                                      </p:to>
                                    </p:set>
                                    <p:set>
                                      <p:cBhvr>
                                        <p:cTn id="19" dur="455" fill="hold">
                                          <p:stCondLst>
                                            <p:cond delay="0"/>
                                          </p:stCondLst>
                                        </p:cTn>
                                        <p:tgtEl>
                                          <p:spTgt spid="9"/>
                                        </p:tgtEl>
                                        <p:attrNameLst>
                                          <p:attrName>style.rotation</p:attrName>
                                        </p:attrNameLst>
                                      </p:cBhvr>
                                      <p:to>
                                        <p:strVal val="-45.0"/>
                                      </p:to>
                                    </p:set>
                                    <p:anim calcmode="lin" valueType="num">
                                      <p:cBhvr>
                                        <p:cTn id="20"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5500"/>
                            </p:stCondLst>
                            <p:childTnLst>
                              <p:par>
                                <p:cTn id="25" presetID="2" presetClass="entr" presetSubtype="9"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000" fill="hold"/>
                                        <p:tgtEl>
                                          <p:spTgt spid="16"/>
                                        </p:tgtEl>
                                        <p:attrNameLst>
                                          <p:attrName>ppt_x</p:attrName>
                                        </p:attrNameLst>
                                      </p:cBhvr>
                                      <p:tavLst>
                                        <p:tav tm="0">
                                          <p:val>
                                            <p:strVal val="0-#ppt_w/2"/>
                                          </p:val>
                                        </p:tav>
                                        <p:tav tm="100000">
                                          <p:val>
                                            <p:strVal val="#ppt_x"/>
                                          </p:val>
                                        </p:tav>
                                      </p:tavLst>
                                    </p:anim>
                                    <p:anim calcmode="lin" valueType="num">
                                      <p:cBhvr additive="base">
                                        <p:cTn id="40" dur="10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0-#ppt_w/2"/>
                                          </p:val>
                                        </p:tav>
                                        <p:tav tm="100000">
                                          <p:val>
                                            <p:strVal val="#ppt_x"/>
                                          </p:val>
                                        </p:tav>
                                      </p:tavLst>
                                    </p:anim>
                                    <p:anim calcmode="lin" valueType="num">
                                      <p:cBhvr additive="base">
                                        <p:cTn id="44" dur="1000" fill="hold"/>
                                        <p:tgtEl>
                                          <p:spTgt spid="17"/>
                                        </p:tgtEl>
                                        <p:attrNameLst>
                                          <p:attrName>ppt_y</p:attrName>
                                        </p:attrNameLst>
                                      </p:cBhvr>
                                      <p:tavLst>
                                        <p:tav tm="0">
                                          <p:val>
                                            <p:strVal val="0-#ppt_h/2"/>
                                          </p:val>
                                        </p:tav>
                                        <p:tav tm="100000">
                                          <p:val>
                                            <p:strVal val="#ppt_y"/>
                                          </p:val>
                                        </p:tav>
                                      </p:tavLst>
                                    </p:anim>
                                  </p:childTnLst>
                                </p:cTn>
                              </p:par>
                            </p:childTnLst>
                          </p:cTn>
                        </p:par>
                        <p:par>
                          <p:cTn id="45" fill="hold">
                            <p:stCondLst>
                              <p:cond delay="6500"/>
                            </p:stCondLst>
                            <p:childTnLst>
                              <p:par>
                                <p:cTn id="46" presetID="22" presetClass="entr" presetSubtype="4"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childTnLst>
                          </p:cTn>
                        </p:par>
                        <p:par>
                          <p:cTn id="49" fill="hold">
                            <p:stCondLst>
                              <p:cond delay="70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5"/>
                                        </p:tgtEl>
                                        <p:attrNameLst>
                                          <p:attrName>style.visibility</p:attrName>
                                        </p:attrNameLst>
                                      </p:cBhvr>
                                      <p:to>
                                        <p:strVal val="visible"/>
                                      </p:to>
                                    </p:set>
                                    <p:anim calcmode="lin" valueType="num">
                                      <p:cBhvr>
                                        <p:cTn id="52" dur="75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53" dur="750" fill="hold"/>
                                        <p:tgtEl>
                                          <p:spTgt spid="35"/>
                                        </p:tgtEl>
                                        <p:attrNameLst>
                                          <p:attrName>ppt_y</p:attrName>
                                        </p:attrNameLst>
                                      </p:cBhvr>
                                      <p:tavLst>
                                        <p:tav tm="0">
                                          <p:val>
                                            <p:strVal val="#ppt_y"/>
                                          </p:val>
                                        </p:tav>
                                        <p:tav tm="100000">
                                          <p:val>
                                            <p:strVal val="#ppt_y"/>
                                          </p:val>
                                        </p:tav>
                                      </p:tavLst>
                                    </p:anim>
                                    <p:anim calcmode="lin" valueType="num">
                                      <p:cBhvr>
                                        <p:cTn id="54" dur="75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55" dur="75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56" dur="750" tmFilter="0,0; .5, 1; 1, 1"/>
                                        <p:tgtEl>
                                          <p:spTgt spid="35"/>
                                        </p:tgtEl>
                                      </p:cBhvr>
                                    </p:animEffect>
                                  </p:childTnLst>
                                </p:cTn>
                              </p:par>
                            </p:childTnLst>
                          </p:cTn>
                        </p:par>
                        <p:par>
                          <p:cTn id="57" fill="hold">
                            <p:stCondLst>
                              <p:cond delay="8200"/>
                            </p:stCondLst>
                            <p:childTnLst>
                              <p:par>
                                <p:cTn id="58" presetID="53" presetClass="entr" presetSubtype="16"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p:cTn id="60" dur="750" fill="hold"/>
                                        <p:tgtEl>
                                          <p:spTgt spid="54"/>
                                        </p:tgtEl>
                                        <p:attrNameLst>
                                          <p:attrName>ppt_w</p:attrName>
                                        </p:attrNameLst>
                                      </p:cBhvr>
                                      <p:tavLst>
                                        <p:tav tm="0">
                                          <p:val>
                                            <p:fltVal val="0"/>
                                          </p:val>
                                        </p:tav>
                                        <p:tav tm="100000">
                                          <p:val>
                                            <p:strVal val="#ppt_w"/>
                                          </p:val>
                                        </p:tav>
                                      </p:tavLst>
                                    </p:anim>
                                    <p:anim calcmode="lin" valueType="num">
                                      <p:cBhvr>
                                        <p:cTn id="61" dur="750" fill="hold"/>
                                        <p:tgtEl>
                                          <p:spTgt spid="54"/>
                                        </p:tgtEl>
                                        <p:attrNameLst>
                                          <p:attrName>ppt_h</p:attrName>
                                        </p:attrNameLst>
                                      </p:cBhvr>
                                      <p:tavLst>
                                        <p:tav tm="0">
                                          <p:val>
                                            <p:fltVal val="0"/>
                                          </p:val>
                                        </p:tav>
                                        <p:tav tm="100000">
                                          <p:val>
                                            <p:strVal val="#ppt_h"/>
                                          </p:val>
                                        </p:tav>
                                      </p:tavLst>
                                    </p:anim>
                                    <p:animEffect transition="in" filter="fade">
                                      <p:cBhvr>
                                        <p:cTn id="62" dur="750"/>
                                        <p:tgtEl>
                                          <p:spTgt spid="54"/>
                                        </p:tgtEl>
                                      </p:cBhvr>
                                    </p:animEffect>
                                  </p:childTnLst>
                                </p:cTn>
                              </p:par>
                            </p:childTnLst>
                          </p:cTn>
                        </p:par>
                        <p:par>
                          <p:cTn id="63" fill="hold">
                            <p:stCondLst>
                              <p:cond delay="8950"/>
                            </p:stCondLst>
                            <p:childTnLst>
                              <p:par>
                                <p:cTn id="64" presetID="22" presetClass="entr" presetSubtype="8"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9"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6791111"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向工程、业务部客户提供接待及导购服务</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10" name="组合 9"/>
          <p:cNvGrpSpPr/>
          <p:nvPr/>
        </p:nvGrpSpPr>
        <p:grpSpPr>
          <a:xfrm>
            <a:off x="3990854" y="1788587"/>
            <a:ext cx="4002266" cy="3532588"/>
            <a:chOff x="4104539" y="2187704"/>
            <a:chExt cx="4003501" cy="3533679"/>
          </a:xfrm>
        </p:grpSpPr>
        <p:sp>
          <p:nvSpPr>
            <p:cNvPr id="12" name="Freeform: Shape 3"/>
            <p:cNvSpPr/>
            <p:nvPr/>
          </p:nvSpPr>
          <p:spPr>
            <a:xfrm>
              <a:off x="4810930" y="2490169"/>
              <a:ext cx="2577974" cy="2925652"/>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75000"/>
              </a:schemeClr>
            </a:solidFill>
            <a:ln w="12700">
              <a:miter lim="400000"/>
            </a:ln>
          </p:spPr>
          <p:txBody>
            <a:bodyPr anchor="ctr"/>
            <a:lstStyle/>
            <a:p>
              <a:pPr algn="ctr" defTabSz="1218565"/>
              <a:endParaRPr sz="1800">
                <a:solidFill>
                  <a:prstClr val="black"/>
                </a:solidFill>
              </a:endParaRPr>
            </a:p>
          </p:txBody>
        </p:sp>
        <p:grpSp>
          <p:nvGrpSpPr>
            <p:cNvPr id="18" name="Group 7"/>
            <p:cNvGrpSpPr/>
            <p:nvPr/>
          </p:nvGrpSpPr>
          <p:grpSpPr>
            <a:xfrm>
              <a:off x="7204803" y="3491501"/>
              <a:ext cx="903237" cy="903266"/>
              <a:chOff x="7114124" y="3034446"/>
              <a:chExt cx="780930" cy="780955"/>
            </a:xfrm>
          </p:grpSpPr>
          <p:sp>
            <p:nvSpPr>
              <p:cNvPr id="34" name="Freeform: Shape 8"/>
              <p:cNvSpPr/>
              <p:nvPr/>
            </p:nvSpPr>
            <p:spPr>
              <a:xfrm>
                <a:off x="7114124" y="3034446"/>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rgbClr val="144C85"/>
              </a:solidFill>
              <a:ln w="12700" cap="flat">
                <a:noFill/>
                <a:miter lim="400000"/>
              </a:ln>
              <a:effectLst/>
            </p:spPr>
            <p:txBody>
              <a:bodyPr anchor="ctr"/>
              <a:lstStyle/>
              <a:p>
                <a:pPr algn="ctr" defTabSz="1218565"/>
                <a:endParaRPr sz="1800">
                  <a:solidFill>
                    <a:prstClr val="black"/>
                  </a:solidFill>
                </a:endParaRPr>
              </a:p>
            </p:txBody>
          </p:sp>
          <p:sp>
            <p:nvSpPr>
              <p:cNvPr id="35" name="Freeform: Shape 9"/>
              <p:cNvSpPr/>
              <p:nvPr/>
            </p:nvSpPr>
            <p:spPr>
              <a:xfrm>
                <a:off x="7330198" y="3292828"/>
                <a:ext cx="348784" cy="28336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defTabSz="1218565"/>
                <a:endParaRPr sz="1800">
                  <a:solidFill>
                    <a:prstClr val="black"/>
                  </a:solidFill>
                </a:endParaRPr>
              </a:p>
            </p:txBody>
          </p:sp>
        </p:grpSp>
        <p:grpSp>
          <p:nvGrpSpPr>
            <p:cNvPr id="19" name="Group 15"/>
            <p:cNvGrpSpPr/>
            <p:nvPr/>
          </p:nvGrpSpPr>
          <p:grpSpPr>
            <a:xfrm>
              <a:off x="6433009" y="4818123"/>
              <a:ext cx="903270" cy="903260"/>
              <a:chOff x="6446838" y="4188061"/>
              <a:chExt cx="780959" cy="780950"/>
            </a:xfrm>
          </p:grpSpPr>
          <p:sp>
            <p:nvSpPr>
              <p:cNvPr id="32" name="Freeform: Shape 11"/>
              <p:cNvSpPr/>
              <p:nvPr/>
            </p:nvSpPr>
            <p:spPr>
              <a:xfrm>
                <a:off x="6446838" y="4188061"/>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rgbClr val="36B8BD"/>
              </a:solidFill>
              <a:ln w="12700" cap="flat">
                <a:noFill/>
                <a:miter lim="400000"/>
              </a:ln>
              <a:effectLst/>
            </p:spPr>
            <p:txBody>
              <a:bodyPr anchor="ctr"/>
              <a:lstStyle/>
              <a:p>
                <a:pPr algn="ctr" defTabSz="1218565"/>
                <a:endParaRPr sz="1800">
                  <a:solidFill>
                    <a:prstClr val="black"/>
                  </a:solidFill>
                </a:endParaRPr>
              </a:p>
            </p:txBody>
          </p:sp>
          <p:sp>
            <p:nvSpPr>
              <p:cNvPr id="33" name="Freeform: Shape 12"/>
              <p:cNvSpPr/>
              <p:nvPr/>
            </p:nvSpPr>
            <p:spPr>
              <a:xfrm>
                <a:off x="6662345" y="4437661"/>
                <a:ext cx="327304" cy="276950"/>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defTabSz="1218565"/>
                <a:endParaRPr sz="1800">
                  <a:solidFill>
                    <a:prstClr val="black"/>
                  </a:solidFill>
                </a:endParaRPr>
              </a:p>
            </p:txBody>
          </p:sp>
        </p:grpSp>
        <p:grpSp>
          <p:nvGrpSpPr>
            <p:cNvPr id="20" name="Group 10"/>
            <p:cNvGrpSpPr/>
            <p:nvPr/>
          </p:nvGrpSpPr>
          <p:grpSpPr>
            <a:xfrm>
              <a:off x="4104539" y="3491507"/>
              <a:ext cx="903270" cy="903253"/>
              <a:chOff x="4433665" y="3034444"/>
              <a:chExt cx="780959" cy="780944"/>
            </a:xfrm>
          </p:grpSpPr>
          <p:sp>
            <p:nvSpPr>
              <p:cNvPr id="30" name="Freeform: Shape 20"/>
              <p:cNvSpPr/>
              <p:nvPr/>
            </p:nvSpPr>
            <p:spPr>
              <a:xfrm>
                <a:off x="4433665" y="3034444"/>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rgbClr val="36B8BD"/>
              </a:solidFill>
              <a:ln w="12700" cap="flat">
                <a:noFill/>
                <a:miter lim="400000"/>
              </a:ln>
              <a:effectLst/>
            </p:spPr>
            <p:txBody>
              <a:bodyPr anchor="ctr"/>
              <a:lstStyle/>
              <a:p>
                <a:pPr algn="ctr" defTabSz="1218565"/>
                <a:endParaRPr sz="1800">
                  <a:solidFill>
                    <a:prstClr val="black"/>
                  </a:solidFill>
                </a:endParaRPr>
              </a:p>
            </p:txBody>
          </p:sp>
          <p:sp>
            <p:nvSpPr>
              <p:cNvPr id="31" name="Freeform: Shape 21"/>
              <p:cNvSpPr/>
              <p:nvPr/>
            </p:nvSpPr>
            <p:spPr>
              <a:xfrm>
                <a:off x="4670171" y="3301739"/>
                <a:ext cx="307946" cy="246355"/>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defTabSz="1218565"/>
                <a:endParaRPr sz="1800">
                  <a:solidFill>
                    <a:prstClr val="black"/>
                  </a:solidFill>
                </a:endParaRPr>
              </a:p>
            </p:txBody>
          </p:sp>
        </p:grpSp>
        <p:grpSp>
          <p:nvGrpSpPr>
            <p:cNvPr id="21" name="Group 2"/>
            <p:cNvGrpSpPr/>
            <p:nvPr/>
          </p:nvGrpSpPr>
          <p:grpSpPr>
            <a:xfrm>
              <a:off x="6419925" y="2187715"/>
              <a:ext cx="903245" cy="903253"/>
              <a:chOff x="6435526" y="1880828"/>
              <a:chExt cx="780937" cy="780944"/>
            </a:xfrm>
          </p:grpSpPr>
          <p:sp>
            <p:nvSpPr>
              <p:cNvPr id="28" name="Freeform: Shape 5"/>
              <p:cNvSpPr/>
              <p:nvPr/>
            </p:nvSpPr>
            <p:spPr>
              <a:xfrm>
                <a:off x="6435526" y="1880828"/>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rgbClr val="36B8BD"/>
              </a:solidFill>
              <a:ln w="12700" cap="flat">
                <a:noFill/>
                <a:miter lim="400000"/>
              </a:ln>
              <a:effectLst/>
            </p:spPr>
            <p:txBody>
              <a:bodyPr anchor="ctr"/>
              <a:lstStyle/>
              <a:p>
                <a:pPr algn="ctr" defTabSz="1218565"/>
                <a:endParaRPr sz="1800">
                  <a:solidFill>
                    <a:prstClr val="black"/>
                  </a:solidFill>
                </a:endParaRPr>
              </a:p>
            </p:txBody>
          </p:sp>
          <p:sp>
            <p:nvSpPr>
              <p:cNvPr id="29" name="Freeform: Shape 25"/>
              <p:cNvSpPr/>
              <p:nvPr/>
            </p:nvSpPr>
            <p:spPr>
              <a:xfrm>
                <a:off x="6658636" y="2103942"/>
                <a:ext cx="334717" cy="33471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defTabSz="1218565"/>
                <a:endParaRPr sz="1800">
                  <a:solidFill>
                    <a:prstClr val="black"/>
                  </a:solidFill>
                </a:endParaRPr>
              </a:p>
            </p:txBody>
          </p:sp>
        </p:grpSp>
        <p:grpSp>
          <p:nvGrpSpPr>
            <p:cNvPr id="22" name="Group 13"/>
            <p:cNvGrpSpPr/>
            <p:nvPr/>
          </p:nvGrpSpPr>
          <p:grpSpPr>
            <a:xfrm>
              <a:off x="4889416" y="4818127"/>
              <a:ext cx="903237" cy="903253"/>
              <a:chOff x="5112262" y="4188058"/>
              <a:chExt cx="780930" cy="780944"/>
            </a:xfrm>
          </p:grpSpPr>
          <p:sp>
            <p:nvSpPr>
              <p:cNvPr id="26" name="Freeform: Shape 14"/>
              <p:cNvSpPr/>
              <p:nvPr/>
            </p:nvSpPr>
            <p:spPr>
              <a:xfrm>
                <a:off x="5112262" y="4188058"/>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rgbClr val="144C85"/>
              </a:solidFill>
              <a:ln w="12700" cap="flat">
                <a:noFill/>
                <a:miter lim="400000"/>
              </a:ln>
              <a:effectLst/>
            </p:spPr>
            <p:txBody>
              <a:bodyPr anchor="ctr"/>
              <a:lstStyle/>
              <a:p>
                <a:pPr algn="ctr" defTabSz="1218565"/>
                <a:endParaRPr sz="1800">
                  <a:solidFill>
                    <a:prstClr val="black"/>
                  </a:solidFill>
                </a:endParaRPr>
              </a:p>
            </p:txBody>
          </p:sp>
          <p:sp>
            <p:nvSpPr>
              <p:cNvPr id="27" name="Freeform: Shape 26"/>
              <p:cNvSpPr/>
              <p:nvPr/>
            </p:nvSpPr>
            <p:spPr bwMode="auto">
              <a:xfrm>
                <a:off x="5344436" y="4418973"/>
                <a:ext cx="316582" cy="3191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defTabSz="1218565"/>
                <a:endParaRPr sz="1800">
                  <a:solidFill>
                    <a:prstClr val="black"/>
                  </a:solidFill>
                </a:endParaRPr>
              </a:p>
            </p:txBody>
          </p:sp>
        </p:grpSp>
        <p:grpSp>
          <p:nvGrpSpPr>
            <p:cNvPr id="23" name="Group 1"/>
            <p:cNvGrpSpPr/>
            <p:nvPr/>
          </p:nvGrpSpPr>
          <p:grpSpPr>
            <a:xfrm>
              <a:off x="4876337" y="2187704"/>
              <a:ext cx="903251" cy="903277"/>
              <a:chOff x="5100954" y="1880830"/>
              <a:chExt cx="780942" cy="780965"/>
            </a:xfrm>
          </p:grpSpPr>
          <p:sp>
            <p:nvSpPr>
              <p:cNvPr id="24" name="Freeform: Shape 17"/>
              <p:cNvSpPr/>
              <p:nvPr/>
            </p:nvSpPr>
            <p:spPr>
              <a:xfrm>
                <a:off x="5100954" y="1880830"/>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rgbClr val="144C85"/>
              </a:solidFill>
              <a:ln w="12700" cap="flat">
                <a:noFill/>
                <a:miter lim="400000"/>
              </a:ln>
              <a:effectLst/>
            </p:spPr>
            <p:txBody>
              <a:bodyPr anchor="ctr"/>
              <a:lstStyle/>
              <a:p>
                <a:pPr algn="ctr" defTabSz="1218565"/>
                <a:endParaRPr sz="1800" dirty="0">
                  <a:solidFill>
                    <a:prstClr val="black"/>
                  </a:solidFill>
                </a:endParaRPr>
              </a:p>
            </p:txBody>
          </p:sp>
          <p:sp>
            <p:nvSpPr>
              <p:cNvPr id="25" name="Freeform: Shape 27"/>
              <p:cNvSpPr/>
              <p:nvPr/>
            </p:nvSpPr>
            <p:spPr bwMode="auto">
              <a:xfrm>
                <a:off x="5317995" y="2108802"/>
                <a:ext cx="346851" cy="325002"/>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defTabSz="1218565"/>
                <a:endParaRPr sz="1800">
                  <a:solidFill>
                    <a:prstClr val="black"/>
                  </a:solidFill>
                </a:endParaRPr>
              </a:p>
            </p:txBody>
          </p:sp>
        </p:grpSp>
      </p:grpSp>
      <p:grpSp>
        <p:nvGrpSpPr>
          <p:cNvPr id="36" name="组合 35"/>
          <p:cNvGrpSpPr/>
          <p:nvPr/>
        </p:nvGrpSpPr>
        <p:grpSpPr>
          <a:xfrm>
            <a:off x="581466" y="1455426"/>
            <a:ext cx="3466660" cy="814180"/>
            <a:chOff x="1046324" y="2165130"/>
            <a:chExt cx="3467728" cy="814432"/>
          </a:xfrm>
        </p:grpSpPr>
        <p:sp>
          <p:nvSpPr>
            <p:cNvPr id="37" name="矩形 36"/>
            <p:cNvSpPr/>
            <p:nvPr/>
          </p:nvSpPr>
          <p:spPr>
            <a:xfrm>
              <a:off x="1046324" y="2517754"/>
              <a:ext cx="3467728" cy="461808"/>
            </a:xfrm>
            <a:prstGeom prst="rect">
              <a:avLst/>
            </a:prstGeom>
          </p:spPr>
          <p:txBody>
            <a:bodyPr wrap="square">
              <a:spAutoFit/>
              <a:scene3d>
                <a:camera prst="orthographicFront"/>
                <a:lightRig rig="threePt" dir="t"/>
              </a:scene3d>
              <a:sp3d contourW="12700"/>
            </a:bodyPr>
            <a:lstStyle/>
            <a:p>
              <a:pPr algn="ct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全面掌握并按标准执行“</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7</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星”服务</a:t>
              </a:r>
            </a:p>
          </p:txBody>
        </p:sp>
        <p:sp>
          <p:nvSpPr>
            <p:cNvPr id="38" name="矩形 37"/>
            <p:cNvSpPr/>
            <p:nvPr/>
          </p:nvSpPr>
          <p:spPr>
            <a:xfrm>
              <a:off x="1994026" y="2165130"/>
              <a:ext cx="2241976" cy="554169"/>
            </a:xfrm>
            <a:prstGeom prst="rect">
              <a:avLst/>
            </a:prstGeom>
          </p:spPr>
          <p:txBody>
            <a:bodyPr wrap="square">
              <a:spAutoFit/>
              <a:scene3d>
                <a:camera prst="orthographicFront"/>
                <a:lightRig rig="threePt" dir="t"/>
              </a:scene3d>
              <a:sp3d contourW="12700"/>
            </a:bodyPr>
            <a:lstStyle/>
            <a:p>
              <a:pPr lvl="0">
                <a:lnSpc>
                  <a:spcPct val="150000"/>
                </a:lnSpc>
                <a:defRPr/>
              </a:pP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导购要点一</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39" name="组合 38"/>
          <p:cNvGrpSpPr/>
          <p:nvPr/>
        </p:nvGrpSpPr>
        <p:grpSpPr>
          <a:xfrm>
            <a:off x="7521410" y="1499334"/>
            <a:ext cx="3423179" cy="1187113"/>
            <a:chOff x="811765" y="2161529"/>
            <a:chExt cx="3424235" cy="1187478"/>
          </a:xfrm>
        </p:grpSpPr>
        <p:sp>
          <p:nvSpPr>
            <p:cNvPr id="40" name="矩形 39"/>
            <p:cNvSpPr/>
            <p:nvPr/>
          </p:nvSpPr>
          <p:spPr>
            <a:xfrm>
              <a:off x="811765" y="2517754"/>
              <a:ext cx="3424235" cy="83125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直接完成店面布置、样品展示及卫生清洁工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作。</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矩形 40"/>
            <p:cNvSpPr/>
            <p:nvPr/>
          </p:nvSpPr>
          <p:spPr>
            <a:xfrm>
              <a:off x="1193194" y="2161529"/>
              <a:ext cx="2241975" cy="554168"/>
            </a:xfrm>
            <a:prstGeom prst="rect">
              <a:avLst/>
            </a:prstGeom>
          </p:spPr>
          <p:txBody>
            <a:bodyPr wrap="square">
              <a:spAutoFit/>
              <a:scene3d>
                <a:camera prst="orthographicFront"/>
                <a:lightRig rig="threePt" dir="t"/>
              </a:scene3d>
              <a:sp3d contourW="12700"/>
            </a:bodyPr>
            <a:lstStyle/>
            <a:p>
              <a:pPr lvl="0" algn="ctr">
                <a:lnSpc>
                  <a:spcPct val="150000"/>
                </a:lnSpc>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要点二</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42" name="组合 41"/>
          <p:cNvGrpSpPr/>
          <p:nvPr/>
        </p:nvGrpSpPr>
        <p:grpSpPr>
          <a:xfrm>
            <a:off x="581465" y="2943857"/>
            <a:ext cx="3396647" cy="1313804"/>
            <a:chOff x="1046323" y="2165130"/>
            <a:chExt cx="3397694" cy="1314210"/>
          </a:xfrm>
        </p:grpSpPr>
        <p:sp>
          <p:nvSpPr>
            <p:cNvPr id="43" name="矩形 42"/>
            <p:cNvSpPr/>
            <p:nvPr/>
          </p:nvSpPr>
          <p:spPr>
            <a:xfrm>
              <a:off x="1046323" y="2517754"/>
              <a:ext cx="3397694" cy="961586"/>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了解顾客需求信息，收集和反馈市场及竞争对手信息</a:t>
              </a:r>
            </a:p>
          </p:txBody>
        </p:sp>
        <p:sp>
          <p:nvSpPr>
            <p:cNvPr id="44" name="矩形 43"/>
            <p:cNvSpPr/>
            <p:nvPr/>
          </p:nvSpPr>
          <p:spPr>
            <a:xfrm>
              <a:off x="1994026" y="2165130"/>
              <a:ext cx="2241976" cy="554169"/>
            </a:xfrm>
            <a:prstGeom prst="rect">
              <a:avLst/>
            </a:prstGeom>
          </p:spPr>
          <p:txBody>
            <a:bodyPr wrap="square">
              <a:spAutoFit/>
              <a:scene3d>
                <a:camera prst="orthographicFront"/>
                <a:lightRig rig="threePt" dir="t"/>
              </a:scene3d>
              <a:sp3d contourW="12700"/>
            </a:bodyPr>
            <a:lstStyle/>
            <a:p>
              <a:pPr lvl="0">
                <a:lnSpc>
                  <a:spcPct val="150000"/>
                </a:lnSpc>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要点六</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45" name="组合 44"/>
          <p:cNvGrpSpPr/>
          <p:nvPr/>
        </p:nvGrpSpPr>
        <p:grpSpPr>
          <a:xfrm>
            <a:off x="8222980" y="2955059"/>
            <a:ext cx="3389613" cy="895312"/>
            <a:chOff x="1046323" y="2176334"/>
            <a:chExt cx="3390659" cy="895588"/>
          </a:xfrm>
        </p:grpSpPr>
        <p:sp>
          <p:nvSpPr>
            <p:cNvPr id="46" name="矩形 45"/>
            <p:cNvSpPr/>
            <p:nvPr/>
          </p:nvSpPr>
          <p:spPr>
            <a:xfrm>
              <a:off x="1046323" y="2517753"/>
              <a:ext cx="3390659" cy="55416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熟练掌握一切产品相关信息</a:t>
              </a:r>
            </a:p>
          </p:txBody>
        </p:sp>
        <p:sp>
          <p:nvSpPr>
            <p:cNvPr id="47" name="矩形 46"/>
            <p:cNvSpPr/>
            <p:nvPr/>
          </p:nvSpPr>
          <p:spPr>
            <a:xfrm>
              <a:off x="1459845" y="2176334"/>
              <a:ext cx="2241975" cy="554169"/>
            </a:xfrm>
            <a:prstGeom prst="rect">
              <a:avLst/>
            </a:prstGeom>
          </p:spPr>
          <p:txBody>
            <a:bodyPr wrap="square">
              <a:spAutoFit/>
              <a:scene3d>
                <a:camera prst="orthographicFront"/>
                <a:lightRig rig="threePt" dir="t"/>
              </a:scene3d>
              <a:sp3d contourW="12700"/>
            </a:bodyPr>
            <a:lstStyle/>
            <a:p>
              <a:pPr lvl="0" algn="ctr">
                <a:lnSpc>
                  <a:spcPct val="150000"/>
                </a:lnSpc>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要点三</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48" name="组合 47"/>
          <p:cNvGrpSpPr/>
          <p:nvPr/>
        </p:nvGrpSpPr>
        <p:grpSpPr>
          <a:xfrm>
            <a:off x="581465" y="4432287"/>
            <a:ext cx="3508223" cy="906514"/>
            <a:chOff x="1046323" y="2165130"/>
            <a:chExt cx="3509305" cy="906794"/>
          </a:xfrm>
        </p:grpSpPr>
        <p:sp>
          <p:nvSpPr>
            <p:cNvPr id="49" name="矩形 48"/>
            <p:cNvSpPr/>
            <p:nvPr/>
          </p:nvSpPr>
          <p:spPr>
            <a:xfrm>
              <a:off x="1046323" y="2517755"/>
              <a:ext cx="3509305" cy="554169"/>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熟悉公司的各种业务流程</a:t>
              </a:r>
            </a:p>
          </p:txBody>
        </p:sp>
        <p:sp>
          <p:nvSpPr>
            <p:cNvPr id="50" name="矩形 49"/>
            <p:cNvSpPr/>
            <p:nvPr/>
          </p:nvSpPr>
          <p:spPr>
            <a:xfrm>
              <a:off x="1994026" y="2165130"/>
              <a:ext cx="2241976" cy="554169"/>
            </a:xfrm>
            <a:prstGeom prst="rect">
              <a:avLst/>
            </a:prstGeom>
          </p:spPr>
          <p:txBody>
            <a:bodyPr wrap="square">
              <a:spAutoFit/>
              <a:scene3d>
                <a:camera prst="orthographicFront"/>
                <a:lightRig rig="threePt" dir="t"/>
              </a:scene3d>
              <a:sp3d contourW="12700"/>
            </a:bodyPr>
            <a:lstStyle/>
            <a:p>
              <a:pPr lvl="0">
                <a:lnSpc>
                  <a:spcPct val="150000"/>
                </a:lnSpc>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要点五</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51" name="组合 50"/>
          <p:cNvGrpSpPr/>
          <p:nvPr/>
        </p:nvGrpSpPr>
        <p:grpSpPr>
          <a:xfrm>
            <a:off x="7521410" y="4406537"/>
            <a:ext cx="3508540" cy="1357017"/>
            <a:chOff x="1046324" y="2176294"/>
            <a:chExt cx="3509623" cy="1357437"/>
          </a:xfrm>
        </p:grpSpPr>
        <p:sp>
          <p:nvSpPr>
            <p:cNvPr id="52" name="矩形 51"/>
            <p:cNvSpPr/>
            <p:nvPr/>
          </p:nvSpPr>
          <p:spPr>
            <a:xfrm>
              <a:off x="1046324" y="2517754"/>
              <a:ext cx="3509623" cy="1015977"/>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接待客户，促进并完成销售业务</a:t>
              </a:r>
            </a:p>
          </p:txBody>
        </p:sp>
        <p:sp>
          <p:nvSpPr>
            <p:cNvPr id="53" name="矩形 52"/>
            <p:cNvSpPr/>
            <p:nvPr/>
          </p:nvSpPr>
          <p:spPr>
            <a:xfrm>
              <a:off x="1449861" y="2176294"/>
              <a:ext cx="2241975" cy="554169"/>
            </a:xfrm>
            <a:prstGeom prst="rect">
              <a:avLst/>
            </a:prstGeom>
          </p:spPr>
          <p:txBody>
            <a:bodyPr wrap="square">
              <a:spAutoFit/>
              <a:scene3d>
                <a:camera prst="orthographicFront"/>
                <a:lightRig rig="threePt" dir="t"/>
              </a:scene3d>
              <a:sp3d contourW="12700"/>
            </a:bodyPr>
            <a:lstStyle/>
            <a:p>
              <a:pPr lvl="0" algn="ctr">
                <a:lnSpc>
                  <a:spcPct val="150000"/>
                </a:lnSpc>
                <a:defRPr/>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导购</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rPr>
                <a:t>要点四</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spTree>
    <p:extLst>
      <p:ext uri="{BB962C8B-B14F-4D97-AF65-F5344CB8AC3E}">
        <p14:creationId xmlns:p14="http://schemas.microsoft.com/office/powerpoint/2010/main" val="235553415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750"/>
                                        <p:tgtEl>
                                          <p:spTgt spid="54"/>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775"/>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775"/>
                            </p:stCondLst>
                            <p:childTnLst>
                              <p:par>
                                <p:cTn id="38" presetID="31"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fltVal val="0"/>
                                          </p:val>
                                        </p:tav>
                                        <p:tav tm="100000">
                                          <p:val>
                                            <p:strVal val="#ppt_w"/>
                                          </p:val>
                                        </p:tav>
                                      </p:tavLst>
                                    </p:anim>
                                    <p:anim calcmode="lin" valueType="num">
                                      <p:cBhvr>
                                        <p:cTn id="41" dur="1000" fill="hold"/>
                                        <p:tgtEl>
                                          <p:spTgt spid="10"/>
                                        </p:tgtEl>
                                        <p:attrNameLst>
                                          <p:attrName>ppt_h</p:attrName>
                                        </p:attrNameLst>
                                      </p:cBhvr>
                                      <p:tavLst>
                                        <p:tav tm="0">
                                          <p:val>
                                            <p:fltVal val="0"/>
                                          </p:val>
                                        </p:tav>
                                        <p:tav tm="100000">
                                          <p:val>
                                            <p:strVal val="#ppt_h"/>
                                          </p:val>
                                        </p:tav>
                                      </p:tavLst>
                                    </p:anim>
                                    <p:anim calcmode="lin" valueType="num">
                                      <p:cBhvr>
                                        <p:cTn id="42" dur="1000" fill="hold"/>
                                        <p:tgtEl>
                                          <p:spTgt spid="10"/>
                                        </p:tgtEl>
                                        <p:attrNameLst>
                                          <p:attrName>style.rotation</p:attrName>
                                        </p:attrNameLst>
                                      </p:cBhvr>
                                      <p:tavLst>
                                        <p:tav tm="0">
                                          <p:val>
                                            <p:fltVal val="90"/>
                                          </p:val>
                                        </p:tav>
                                        <p:tav tm="100000">
                                          <p:val>
                                            <p:fltVal val="0"/>
                                          </p:val>
                                        </p:tav>
                                      </p:tavLst>
                                    </p:anim>
                                    <p:animEffect transition="in" filter="fade">
                                      <p:cBhvr>
                                        <p:cTn id="43" dur="1000"/>
                                        <p:tgtEl>
                                          <p:spTgt spid="10"/>
                                        </p:tgtEl>
                                      </p:cBhvr>
                                    </p:animEffect>
                                  </p:childTnLst>
                                </p:cTn>
                              </p:par>
                            </p:childTnLst>
                          </p:cTn>
                        </p:par>
                        <p:par>
                          <p:cTn id="44" fill="hold">
                            <p:stCondLst>
                              <p:cond delay="4775"/>
                            </p:stCondLst>
                            <p:childTnLst>
                              <p:par>
                                <p:cTn id="45" presetID="2" presetClass="entr" presetSubtype="4"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ppt_x"/>
                                          </p:val>
                                        </p:tav>
                                        <p:tav tm="100000">
                                          <p:val>
                                            <p:strVal val="#ppt_x"/>
                                          </p:val>
                                        </p:tav>
                                      </p:tavLst>
                                    </p:anim>
                                    <p:anim calcmode="lin" valueType="num">
                                      <p:cBhvr additive="base">
                                        <p:cTn id="52" dur="500" fill="hold"/>
                                        <p:tgtEl>
                                          <p:spTgt spid="4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ppt_x"/>
                                          </p:val>
                                        </p:tav>
                                        <p:tav tm="100000">
                                          <p:val>
                                            <p:strVal val="#ppt_x"/>
                                          </p:val>
                                        </p:tav>
                                      </p:tavLst>
                                    </p:anim>
                                    <p:anim calcmode="lin" valueType="num">
                                      <p:cBhvr additive="base">
                                        <p:cTn id="60" dur="500" fill="hold"/>
                                        <p:tgtEl>
                                          <p:spTgt spid="39"/>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500" fill="hold"/>
                                        <p:tgtEl>
                                          <p:spTgt spid="51"/>
                                        </p:tgtEl>
                                        <p:attrNameLst>
                                          <p:attrName>ppt_x</p:attrName>
                                        </p:attrNameLst>
                                      </p:cBhvr>
                                      <p:tavLst>
                                        <p:tav tm="0">
                                          <p:val>
                                            <p:strVal val="#ppt_x"/>
                                          </p:val>
                                        </p:tav>
                                        <p:tav tm="100000">
                                          <p:val>
                                            <p:strVal val="#ppt_x"/>
                                          </p:val>
                                        </p:tav>
                                      </p:tavLst>
                                    </p:anim>
                                    <p:anim calcmode="lin" valueType="num">
                                      <p:cBhvr additive="base">
                                        <p:cTn id="68" dur="500" fill="hold"/>
                                        <p:tgtEl>
                                          <p:spTgt spid="51"/>
                                        </p:tgtEl>
                                        <p:attrNameLst>
                                          <p:attrName>ppt_y</p:attrName>
                                        </p:attrNameLst>
                                      </p:cBhvr>
                                      <p:tavLst>
                                        <p:tav tm="0">
                                          <p:val>
                                            <p:strVal val="1+#ppt_h/2"/>
                                          </p:val>
                                        </p:tav>
                                        <p:tav tm="100000">
                                          <p:val>
                                            <p:strVal val="#ppt_y"/>
                                          </p:val>
                                        </p:tav>
                                      </p:tavLst>
                                    </p:anim>
                                  </p:childTnLst>
                                </p:cTn>
                              </p:par>
                            </p:childTnLst>
                          </p:cTn>
                        </p:par>
                        <p:par>
                          <p:cTn id="69" fill="hold">
                            <p:stCondLst>
                              <p:cond delay="5275"/>
                            </p:stCondLst>
                            <p:childTnLst>
                              <p:par>
                                <p:cTn id="70" presetID="22" presetClass="entr" presetSubtype="8"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left)">
                                      <p:cBhvr>
                                        <p:cTn id="72"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12654" b="17171"/>
          <a:stretch/>
        </p:blipFill>
        <p:spPr>
          <a:xfrm>
            <a:off x="0" y="3513221"/>
            <a:ext cx="12192000" cy="2566737"/>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sp>
        <p:nvSpPr>
          <p:cNvPr id="2" name="椭圆 1"/>
          <p:cNvSpPr/>
          <p:nvPr/>
        </p:nvSpPr>
        <p:spPr>
          <a:xfrm>
            <a:off x="2831027" y="-3180654"/>
            <a:ext cx="5969805" cy="5969805"/>
          </a:xfrm>
          <a:prstGeom prst="ellipse">
            <a:avLst/>
          </a:prstGeom>
          <a:solidFill>
            <a:srgbClr val="36B8B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840905" y="446154"/>
            <a:ext cx="6277183" cy="1323439"/>
          </a:xfrm>
          <a:prstGeom prst="rect">
            <a:avLst/>
          </a:prstGeom>
          <a:noFill/>
        </p:spPr>
        <p:txBody>
          <a:bodyPr wrap="square" lIns="91440" tIns="45720" rIns="91440" bIns="45720">
            <a:spAutoFit/>
          </a:bodyPr>
          <a:lstStyle/>
          <a:p>
            <a:pPr algn="ctr"/>
            <a:r>
              <a:rPr lang="en-US" altLang="zh-CN"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Part </a:t>
            </a:r>
            <a:r>
              <a:rPr lang="en-US" altLang="zh-CN" sz="8000" b="1"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04</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9161352" y="6215719"/>
            <a:ext cx="542761" cy="530848"/>
          </a:xfrm>
          <a:prstGeom prst="rect">
            <a:avLst/>
          </a:pr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l="39635" t="8283" r="40328" b="75109"/>
          <a:stretch/>
        </p:blipFill>
        <p:spPr>
          <a:xfrm>
            <a:off x="10328466" y="6215719"/>
            <a:ext cx="568232" cy="530848"/>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10898590" y="6215719"/>
            <a:ext cx="538325" cy="530848"/>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1438807" y="6215719"/>
            <a:ext cx="530582" cy="530848"/>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9706005" y="6215719"/>
            <a:ext cx="620569" cy="530848"/>
          </a:xfrm>
          <a:prstGeom prst="rect">
            <a:avLst/>
          </a:prstGeom>
        </p:spPr>
      </p:pic>
      <p:sp>
        <p:nvSpPr>
          <p:cNvPr id="35" name="文本框 34"/>
          <p:cNvSpPr txBox="1"/>
          <p:nvPr/>
        </p:nvSpPr>
        <p:spPr>
          <a:xfrm>
            <a:off x="3348006" y="3054294"/>
            <a:ext cx="5452826" cy="646331"/>
          </a:xfrm>
          <a:prstGeom prst="rect">
            <a:avLst/>
          </a:prstGeom>
          <a:noFill/>
        </p:spPr>
        <p:txBody>
          <a:bodyPr wrap="square" rtlCol="0">
            <a:spAutoFit/>
          </a:bodyPr>
          <a:lstStyle/>
          <a:p>
            <a:pPr algn="ctr"/>
            <a:r>
              <a:rPr lang="zh-CN" altLang="en-US" sz="3600" dirty="0">
                <a:latin typeface="汉仪星球体W" panose="00020600040101010101" pitchFamily="18" charset="-122"/>
                <a:ea typeface="汉仪星球体W" panose="00020600040101010101" pitchFamily="18" charset="-122"/>
              </a:rPr>
              <a:t>后续</a:t>
            </a:r>
            <a:endParaRPr lang="zh-CN" altLang="en-US" sz="3600" dirty="0" smtClean="0">
              <a:latin typeface="汉仪星球体W" panose="00020600040101010101" pitchFamily="18" charset="-122"/>
              <a:ea typeface="汉仪星球体W" panose="00020600040101010101" pitchFamily="18" charset="-122"/>
            </a:endParaRPr>
          </a:p>
        </p:txBody>
      </p:sp>
      <p:pic>
        <p:nvPicPr>
          <p:cNvPr id="53" name="图片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8774" y="951123"/>
            <a:ext cx="2335501" cy="2413048"/>
          </a:xfrm>
          <a:prstGeom prst="rect">
            <a:avLst/>
          </a:prstGeom>
        </p:spPr>
      </p:pic>
      <p:pic>
        <p:nvPicPr>
          <p:cNvPr id="54" name="图片 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0416" y="727290"/>
            <a:ext cx="2086499" cy="2336166"/>
          </a:xfrm>
          <a:prstGeom prst="rect">
            <a:avLst/>
          </a:prstGeom>
        </p:spPr>
      </p:pic>
    </p:spTree>
    <p:extLst>
      <p:ext uri="{BB962C8B-B14F-4D97-AF65-F5344CB8AC3E}">
        <p14:creationId xmlns:p14="http://schemas.microsoft.com/office/powerpoint/2010/main" val="2562223576"/>
      </p:ext>
    </p:extLst>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9"/>
                                        </p:tgtEl>
                                        <p:attrNameLst>
                                          <p:attrName>style.visibility</p:attrName>
                                        </p:attrNameLst>
                                      </p:cBhvr>
                                      <p:to>
                                        <p:strVal val="visible"/>
                                      </p:to>
                                    </p:set>
                                    <p:set>
                                      <p:cBhvr>
                                        <p:cTn id="19" dur="455" fill="hold">
                                          <p:stCondLst>
                                            <p:cond delay="0"/>
                                          </p:stCondLst>
                                        </p:cTn>
                                        <p:tgtEl>
                                          <p:spTgt spid="9"/>
                                        </p:tgtEl>
                                        <p:attrNameLst>
                                          <p:attrName>style.rotation</p:attrName>
                                        </p:attrNameLst>
                                      </p:cBhvr>
                                      <p:to>
                                        <p:strVal val="-45.0"/>
                                      </p:to>
                                    </p:set>
                                    <p:anim calcmode="lin" valueType="num">
                                      <p:cBhvr>
                                        <p:cTn id="20"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5500"/>
                            </p:stCondLst>
                            <p:childTnLst>
                              <p:par>
                                <p:cTn id="25" presetID="2" presetClass="entr" presetSubtype="9"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000" fill="hold"/>
                                        <p:tgtEl>
                                          <p:spTgt spid="16"/>
                                        </p:tgtEl>
                                        <p:attrNameLst>
                                          <p:attrName>ppt_x</p:attrName>
                                        </p:attrNameLst>
                                      </p:cBhvr>
                                      <p:tavLst>
                                        <p:tav tm="0">
                                          <p:val>
                                            <p:strVal val="0-#ppt_w/2"/>
                                          </p:val>
                                        </p:tav>
                                        <p:tav tm="100000">
                                          <p:val>
                                            <p:strVal val="#ppt_x"/>
                                          </p:val>
                                        </p:tav>
                                      </p:tavLst>
                                    </p:anim>
                                    <p:anim calcmode="lin" valueType="num">
                                      <p:cBhvr additive="base">
                                        <p:cTn id="40" dur="10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0-#ppt_w/2"/>
                                          </p:val>
                                        </p:tav>
                                        <p:tav tm="100000">
                                          <p:val>
                                            <p:strVal val="#ppt_x"/>
                                          </p:val>
                                        </p:tav>
                                      </p:tavLst>
                                    </p:anim>
                                    <p:anim calcmode="lin" valueType="num">
                                      <p:cBhvr additive="base">
                                        <p:cTn id="44" dur="1000" fill="hold"/>
                                        <p:tgtEl>
                                          <p:spTgt spid="17"/>
                                        </p:tgtEl>
                                        <p:attrNameLst>
                                          <p:attrName>ppt_y</p:attrName>
                                        </p:attrNameLst>
                                      </p:cBhvr>
                                      <p:tavLst>
                                        <p:tav tm="0">
                                          <p:val>
                                            <p:strVal val="0-#ppt_h/2"/>
                                          </p:val>
                                        </p:tav>
                                        <p:tav tm="100000">
                                          <p:val>
                                            <p:strVal val="#ppt_y"/>
                                          </p:val>
                                        </p:tav>
                                      </p:tavLst>
                                    </p:anim>
                                  </p:childTnLst>
                                </p:cTn>
                              </p:par>
                            </p:childTnLst>
                          </p:cTn>
                        </p:par>
                        <p:par>
                          <p:cTn id="45" fill="hold">
                            <p:stCondLst>
                              <p:cond delay="6500"/>
                            </p:stCondLst>
                            <p:childTnLst>
                              <p:par>
                                <p:cTn id="46" presetID="22" presetClass="entr" presetSubtype="4"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childTnLst>
                          </p:cTn>
                        </p:par>
                        <p:par>
                          <p:cTn id="49" fill="hold">
                            <p:stCondLst>
                              <p:cond delay="70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5"/>
                                        </p:tgtEl>
                                        <p:attrNameLst>
                                          <p:attrName>style.visibility</p:attrName>
                                        </p:attrNameLst>
                                      </p:cBhvr>
                                      <p:to>
                                        <p:strVal val="visible"/>
                                      </p:to>
                                    </p:set>
                                    <p:anim calcmode="lin" valueType="num">
                                      <p:cBhvr>
                                        <p:cTn id="52" dur="75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53" dur="750" fill="hold"/>
                                        <p:tgtEl>
                                          <p:spTgt spid="35"/>
                                        </p:tgtEl>
                                        <p:attrNameLst>
                                          <p:attrName>ppt_y</p:attrName>
                                        </p:attrNameLst>
                                      </p:cBhvr>
                                      <p:tavLst>
                                        <p:tav tm="0">
                                          <p:val>
                                            <p:strVal val="#ppt_y"/>
                                          </p:val>
                                        </p:tav>
                                        <p:tav tm="100000">
                                          <p:val>
                                            <p:strVal val="#ppt_y"/>
                                          </p:val>
                                        </p:tav>
                                      </p:tavLst>
                                    </p:anim>
                                    <p:anim calcmode="lin" valueType="num">
                                      <p:cBhvr>
                                        <p:cTn id="54" dur="75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55" dur="75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56" dur="750" tmFilter="0,0; .5, 1; 1, 1"/>
                                        <p:tgtEl>
                                          <p:spTgt spid="35"/>
                                        </p:tgtEl>
                                      </p:cBhvr>
                                    </p:animEffect>
                                  </p:childTnLst>
                                </p:cTn>
                              </p:par>
                            </p:childTnLst>
                          </p:cTn>
                        </p:par>
                        <p:par>
                          <p:cTn id="57" fill="hold">
                            <p:stCondLst>
                              <p:cond delay="7825"/>
                            </p:stCondLst>
                            <p:childTnLst>
                              <p:par>
                                <p:cTn id="58" presetID="53" presetClass="entr" presetSubtype="16"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p:cTn id="60" dur="750" fill="hold"/>
                                        <p:tgtEl>
                                          <p:spTgt spid="54"/>
                                        </p:tgtEl>
                                        <p:attrNameLst>
                                          <p:attrName>ppt_w</p:attrName>
                                        </p:attrNameLst>
                                      </p:cBhvr>
                                      <p:tavLst>
                                        <p:tav tm="0">
                                          <p:val>
                                            <p:fltVal val="0"/>
                                          </p:val>
                                        </p:tav>
                                        <p:tav tm="100000">
                                          <p:val>
                                            <p:strVal val="#ppt_w"/>
                                          </p:val>
                                        </p:tav>
                                      </p:tavLst>
                                    </p:anim>
                                    <p:anim calcmode="lin" valueType="num">
                                      <p:cBhvr>
                                        <p:cTn id="61" dur="750" fill="hold"/>
                                        <p:tgtEl>
                                          <p:spTgt spid="54"/>
                                        </p:tgtEl>
                                        <p:attrNameLst>
                                          <p:attrName>ppt_h</p:attrName>
                                        </p:attrNameLst>
                                      </p:cBhvr>
                                      <p:tavLst>
                                        <p:tav tm="0">
                                          <p:val>
                                            <p:fltVal val="0"/>
                                          </p:val>
                                        </p:tav>
                                        <p:tav tm="100000">
                                          <p:val>
                                            <p:strVal val="#ppt_h"/>
                                          </p:val>
                                        </p:tav>
                                      </p:tavLst>
                                    </p:anim>
                                    <p:animEffect transition="in" filter="fade">
                                      <p:cBhvr>
                                        <p:cTn id="62" dur="750"/>
                                        <p:tgtEl>
                                          <p:spTgt spid="54"/>
                                        </p:tgtEl>
                                      </p:cBhvr>
                                    </p:animEffect>
                                  </p:childTnLst>
                                </p:cTn>
                              </p:par>
                            </p:childTnLst>
                          </p:cTn>
                        </p:par>
                        <p:par>
                          <p:cTn id="63" fill="hold">
                            <p:stCondLst>
                              <p:cond delay="8575"/>
                            </p:stCondLst>
                            <p:childTnLst>
                              <p:par>
                                <p:cTn id="64" presetID="22" presetClass="entr" presetSubtype="8"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9"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4993889" cy="523220"/>
          </a:xfrm>
          <a:prstGeom prst="rect">
            <a:avLst/>
          </a:prstGeom>
          <a:noFill/>
        </p:spPr>
        <p:txBody>
          <a:bodyPr wrap="square" rtlCol="0">
            <a:spAutoFit/>
          </a:bodyPr>
          <a:lstStyle/>
          <a:p>
            <a:r>
              <a:rPr lang="zh-CN" altLang="en-US" sz="2800" dirty="0" smtClean="0">
                <a:latin typeface="汉仪星球体W" panose="00020600040101010101" pitchFamily="18" charset="-122"/>
                <a:ea typeface="汉仪星球体W" panose="00020600040101010101" pitchFamily="18" charset="-122"/>
              </a:rPr>
              <a:t>后续</a:t>
            </a:r>
            <a:endParaRPr lang="zh-CN" altLang="en-US" sz="2800" dirty="0">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10" name="组合 9"/>
          <p:cNvGrpSpPr/>
          <p:nvPr/>
        </p:nvGrpSpPr>
        <p:grpSpPr>
          <a:xfrm flipH="1">
            <a:off x="624123" y="1220861"/>
            <a:ext cx="5909064" cy="4542163"/>
            <a:chOff x="4451635" y="2076182"/>
            <a:chExt cx="3370292" cy="4032241"/>
          </a:xfrm>
        </p:grpSpPr>
        <p:sp>
          <p:nvSpPr>
            <p:cNvPr id="12" name="矩形 11"/>
            <p:cNvSpPr/>
            <p:nvPr/>
          </p:nvSpPr>
          <p:spPr>
            <a:xfrm>
              <a:off x="4451635" y="2076182"/>
              <a:ext cx="3370291" cy="247982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17" tIns="45708" rIns="91417" bIns="4570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Noto Serif CJK SC" panose="02020400000000000000" pitchFamily="18" charset="-122"/>
              </a:endParaRPr>
            </a:p>
          </p:txBody>
        </p:sp>
        <p:sp>
          <p:nvSpPr>
            <p:cNvPr id="18" name="圆角矩形 17"/>
            <p:cNvSpPr/>
            <p:nvPr/>
          </p:nvSpPr>
          <p:spPr>
            <a:xfrm>
              <a:off x="4451636" y="4686951"/>
              <a:ext cx="3370291" cy="1421472"/>
            </a:xfrm>
            <a:prstGeom prst="round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000"/>
                </a:lnSpc>
                <a:defRPr/>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5" name="ïSḻïḍè"/>
          <p:cNvGrpSpPr/>
          <p:nvPr/>
        </p:nvGrpSpPr>
        <p:grpSpPr>
          <a:xfrm>
            <a:off x="6801877" y="1448949"/>
            <a:ext cx="5153530" cy="2073858"/>
            <a:chOff x="660400" y="956579"/>
            <a:chExt cx="6022211" cy="2250189"/>
          </a:xfrm>
        </p:grpSpPr>
        <p:sp>
          <p:nvSpPr>
            <p:cNvPr id="26" name="îṥḻiḋè">
              <a:extLst>
                <a:ext uri="{FF2B5EF4-FFF2-40B4-BE49-F238E27FC236}">
                  <a16:creationId xmlns="" xmlns:a16="http://schemas.microsoft.com/office/drawing/2014/main" id="{9F49A934-838D-44B6-A50A-6CC9D026771B}"/>
                </a:ext>
              </a:extLst>
            </p:cNvPr>
            <p:cNvSpPr/>
            <p:nvPr/>
          </p:nvSpPr>
          <p:spPr bwMode="auto">
            <a:xfrm>
              <a:off x="660400" y="1520796"/>
              <a:ext cx="5413594" cy="1685972"/>
            </a:xfrm>
            <a:prstGeom prst="rect">
              <a:avLst/>
            </a:prstGeom>
            <a:noFill/>
            <a:ln>
              <a:noFill/>
            </a:ln>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457200">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为了更好的销售产品，必须对所进行的工程进行充分的了解。在整理好信息后直接主管汇报，这样可以更好的进行工作。</a:t>
              </a:r>
            </a:p>
          </p:txBody>
        </p:sp>
        <p:sp>
          <p:nvSpPr>
            <p:cNvPr id="27" name="iS1ïḍê">
              <a:extLst>
                <a:ext uri="{FF2B5EF4-FFF2-40B4-BE49-F238E27FC236}">
                  <a16:creationId xmlns="" xmlns:a16="http://schemas.microsoft.com/office/drawing/2014/main" id="{E295AB39-3E8B-4ECC-A3BB-3DAA906ECAFF}"/>
                </a:ext>
              </a:extLst>
            </p:cNvPr>
            <p:cNvSpPr/>
            <p:nvPr/>
          </p:nvSpPr>
          <p:spPr>
            <a:xfrm>
              <a:off x="660400" y="956579"/>
              <a:ext cx="6022211" cy="564218"/>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lang="zh-CN" altLang="en-US" sz="2400" dirty="0">
                  <a:solidFill>
                    <a:schemeClr val="tx1"/>
                  </a:solidFill>
                  <a:latin typeface="微软雅黑" panose="020B0503020204020204" pitchFamily="34" charset="-122"/>
                  <a:ea typeface="微软雅黑" panose="020B0503020204020204" pitchFamily="34" charset="-122"/>
                </a:rPr>
                <a:t>收集工程信息并及时向直接主管汇报</a:t>
              </a:r>
            </a:p>
          </p:txBody>
        </p:sp>
      </p:grpSp>
      <p:grpSp>
        <p:nvGrpSpPr>
          <p:cNvPr id="28" name="ïśliḑé"/>
          <p:cNvGrpSpPr/>
          <p:nvPr/>
        </p:nvGrpSpPr>
        <p:grpSpPr>
          <a:xfrm>
            <a:off x="970793" y="4273584"/>
            <a:ext cx="5524292" cy="1376584"/>
            <a:chOff x="615878" y="956579"/>
            <a:chExt cx="6455469" cy="1493629"/>
          </a:xfrm>
        </p:grpSpPr>
        <p:sp>
          <p:nvSpPr>
            <p:cNvPr id="29" name="íśľidé">
              <a:extLst>
                <a:ext uri="{FF2B5EF4-FFF2-40B4-BE49-F238E27FC236}">
                  <a16:creationId xmlns="" xmlns:a16="http://schemas.microsoft.com/office/drawing/2014/main" id="{9F49A934-838D-44B6-A50A-6CC9D026771B}"/>
                </a:ext>
              </a:extLst>
            </p:cNvPr>
            <p:cNvSpPr/>
            <p:nvPr/>
          </p:nvSpPr>
          <p:spPr bwMode="auto">
            <a:xfrm>
              <a:off x="615878" y="1489248"/>
              <a:ext cx="6455469" cy="960960"/>
            </a:xfrm>
            <a:prstGeom prst="rect">
              <a:avLst/>
            </a:prstGeom>
            <a:noFill/>
            <a:ln>
              <a:noFill/>
            </a:ln>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457200">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为了顾客能放心的选购商品，自然要做到保证专卖店内顾客及财产安全。</a:t>
              </a:r>
            </a:p>
          </p:txBody>
        </p:sp>
        <p:sp>
          <p:nvSpPr>
            <p:cNvPr id="30" name="íşľîďé">
              <a:extLst>
                <a:ext uri="{FF2B5EF4-FFF2-40B4-BE49-F238E27FC236}">
                  <a16:creationId xmlns="" xmlns:a16="http://schemas.microsoft.com/office/drawing/2014/main" id="{E295AB39-3E8B-4ECC-A3BB-3DAA906ECAFF}"/>
                </a:ext>
              </a:extLst>
            </p:cNvPr>
            <p:cNvSpPr/>
            <p:nvPr/>
          </p:nvSpPr>
          <p:spPr>
            <a:xfrm>
              <a:off x="660400" y="956579"/>
              <a:ext cx="5137121" cy="564218"/>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lang="zh-CN" altLang="en-US" sz="2400" dirty="0">
                  <a:solidFill>
                    <a:schemeClr val="bg1"/>
                  </a:solidFill>
                  <a:latin typeface="微软雅黑" panose="020B0503020204020204" pitchFamily="34" charset="-122"/>
                  <a:ea typeface="微软雅黑" panose="020B0503020204020204" pitchFamily="34" charset="-122"/>
                </a:rPr>
                <a:t>保证专卖店内顾客及财产安全</a:t>
              </a:r>
            </a:p>
          </p:txBody>
        </p:sp>
      </p:grpSp>
      <p:grpSp>
        <p:nvGrpSpPr>
          <p:cNvPr id="31" name="íṥḷîďé"/>
          <p:cNvGrpSpPr/>
          <p:nvPr/>
        </p:nvGrpSpPr>
        <p:grpSpPr>
          <a:xfrm>
            <a:off x="6857243" y="3634240"/>
            <a:ext cx="4651302" cy="2128784"/>
            <a:chOff x="660400" y="956580"/>
            <a:chExt cx="5435327" cy="2309785"/>
          </a:xfrm>
        </p:grpSpPr>
        <p:sp>
          <p:nvSpPr>
            <p:cNvPr id="32" name="ï$ḷiḑe">
              <a:extLst>
                <a:ext uri="{FF2B5EF4-FFF2-40B4-BE49-F238E27FC236}">
                  <a16:creationId xmlns="" xmlns:a16="http://schemas.microsoft.com/office/drawing/2014/main" id="{9F49A934-838D-44B6-A50A-6CC9D026771B}"/>
                </a:ext>
              </a:extLst>
            </p:cNvPr>
            <p:cNvSpPr/>
            <p:nvPr/>
          </p:nvSpPr>
          <p:spPr bwMode="auto">
            <a:xfrm>
              <a:off x="660400" y="1520795"/>
              <a:ext cx="5435327" cy="1745570"/>
            </a:xfrm>
            <a:prstGeom prst="rect">
              <a:avLst/>
            </a:prstGeom>
            <a:noFill/>
            <a:ln>
              <a:noFill/>
            </a:ln>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45720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rPr>
                <a:t>把销售的情况做个整理，及时向专卖店店长</a:t>
              </a:r>
              <a:r>
                <a:rPr lang="zh-CN" altLang="en-US" dirty="0">
                  <a:solidFill>
                    <a:srgbClr val="595959"/>
                  </a:solidFill>
                  <a:latin typeface="微软雅黑" panose="020B0503020204020204" pitchFamily="34" charset="-122"/>
                  <a:ea typeface="微软雅黑" panose="020B0503020204020204" pitchFamily="34" charset="-122"/>
                </a:rPr>
                <a:t>汇报</a:t>
              </a:r>
              <a:r>
                <a:rPr lang="zh-CN" altLang="en-US" sz="1600" dirty="0">
                  <a:solidFill>
                    <a:srgbClr val="595959"/>
                  </a:solidFill>
                  <a:latin typeface="微软雅黑" panose="020B0503020204020204" pitchFamily="34" charset="-122"/>
                  <a:ea typeface="微软雅黑" panose="020B0503020204020204" pitchFamily="34" charset="-122"/>
                </a:rPr>
                <a:t>工作，让店长了解销售进度，了解顾客需求，及时补充货品。调整总体策略，有效提升业绩。</a:t>
              </a:r>
            </a:p>
          </p:txBody>
        </p:sp>
        <p:sp>
          <p:nvSpPr>
            <p:cNvPr id="33" name="iślïḓe">
              <a:extLst>
                <a:ext uri="{FF2B5EF4-FFF2-40B4-BE49-F238E27FC236}">
                  <a16:creationId xmlns="" xmlns:a16="http://schemas.microsoft.com/office/drawing/2014/main" id="{E295AB39-3E8B-4ECC-A3BB-3DAA906ECAFF}"/>
                </a:ext>
              </a:extLst>
            </p:cNvPr>
            <p:cNvSpPr/>
            <p:nvPr/>
          </p:nvSpPr>
          <p:spPr>
            <a:xfrm>
              <a:off x="660400" y="956580"/>
              <a:ext cx="5137121" cy="564218"/>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b"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lang="zh-CN" altLang="en-US" sz="2400" dirty="0">
                  <a:solidFill>
                    <a:schemeClr val="tx1"/>
                  </a:solidFill>
                  <a:latin typeface="微软雅黑" panose="020B0503020204020204" pitchFamily="34" charset="-122"/>
                  <a:ea typeface="微软雅黑" panose="020B0503020204020204" pitchFamily="34" charset="-122"/>
                </a:rPr>
                <a:t>及时向专卖店店长汇报工作</a:t>
              </a:r>
            </a:p>
          </p:txBody>
        </p:sp>
      </p:grpSp>
    </p:spTree>
    <p:extLst>
      <p:ext uri="{BB962C8B-B14F-4D97-AF65-F5344CB8AC3E}">
        <p14:creationId xmlns:p14="http://schemas.microsoft.com/office/powerpoint/2010/main" val="1209865748"/>
      </p:ext>
    </p:extLst>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750"/>
                                        <p:tgtEl>
                                          <p:spTgt spid="22"/>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1575"/>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2575"/>
                            </p:stCondLst>
                            <p:childTnLst>
                              <p:par>
                                <p:cTn id="38" presetID="42"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3575"/>
                            </p:stCondLst>
                            <p:childTnLst>
                              <p:par>
                                <p:cTn id="44" presetID="2" presetClass="entr" presetSubtype="4"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fill="hold"/>
                                        <p:tgtEl>
                                          <p:spTgt spid="28"/>
                                        </p:tgtEl>
                                        <p:attrNameLst>
                                          <p:attrName>ppt_x</p:attrName>
                                        </p:attrNameLst>
                                      </p:cBhvr>
                                      <p:tavLst>
                                        <p:tav tm="0">
                                          <p:val>
                                            <p:strVal val="#ppt_x"/>
                                          </p:val>
                                        </p:tav>
                                        <p:tav tm="100000">
                                          <p:val>
                                            <p:strVal val="#ppt_x"/>
                                          </p:val>
                                        </p:tav>
                                      </p:tavLst>
                                    </p:anim>
                                    <p:anim calcmode="lin" valueType="num">
                                      <p:cBhvr additive="base">
                                        <p:cTn id="51" dur="500" fill="hold"/>
                                        <p:tgtEl>
                                          <p:spTgt spid="28"/>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fill="hold"/>
                                        <p:tgtEl>
                                          <p:spTgt spid="31"/>
                                        </p:tgtEl>
                                        <p:attrNameLst>
                                          <p:attrName>ppt_x</p:attrName>
                                        </p:attrNameLst>
                                      </p:cBhvr>
                                      <p:tavLst>
                                        <p:tav tm="0">
                                          <p:val>
                                            <p:strVal val="#ppt_x"/>
                                          </p:val>
                                        </p:tav>
                                        <p:tav tm="100000">
                                          <p:val>
                                            <p:strVal val="#ppt_x"/>
                                          </p:val>
                                        </p:tav>
                                      </p:tavLst>
                                    </p:anim>
                                    <p:anim calcmode="lin" valueType="num">
                                      <p:cBhvr additive="base">
                                        <p:cTn id="55" dur="500" fill="hold"/>
                                        <p:tgtEl>
                                          <p:spTgt spid="31"/>
                                        </p:tgtEl>
                                        <p:attrNameLst>
                                          <p:attrName>ppt_y</p:attrName>
                                        </p:attrNameLst>
                                      </p:cBhvr>
                                      <p:tavLst>
                                        <p:tav tm="0">
                                          <p:val>
                                            <p:strVal val="1+#ppt_h/2"/>
                                          </p:val>
                                        </p:tav>
                                        <p:tav tm="100000">
                                          <p:val>
                                            <p:strVal val="#ppt_y"/>
                                          </p:val>
                                        </p:tav>
                                      </p:tavLst>
                                    </p:anim>
                                  </p:childTnLst>
                                </p:cTn>
                              </p:par>
                            </p:childTnLst>
                          </p:cTn>
                        </p:par>
                        <p:par>
                          <p:cTn id="56" fill="hold">
                            <p:stCondLst>
                              <p:cond delay="4075"/>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936" y="688554"/>
            <a:ext cx="4956322" cy="4879599"/>
          </a:xfrm>
          <a:prstGeom prst="rect">
            <a:avLst/>
          </a:prstGeom>
        </p:spPr>
      </p:pic>
      <p:sp>
        <p:nvSpPr>
          <p:cNvPr id="9" name="矩形 8"/>
          <p:cNvSpPr/>
          <p:nvPr/>
        </p:nvSpPr>
        <p:spPr>
          <a:xfrm>
            <a:off x="5183934" y="2417270"/>
            <a:ext cx="6349815" cy="1323439"/>
          </a:xfrm>
          <a:prstGeom prst="rect">
            <a:avLst/>
          </a:prstGeom>
          <a:noFill/>
        </p:spPr>
        <p:txBody>
          <a:bodyPr wrap="none" lIns="91440" tIns="45720" rIns="91440" bIns="45720">
            <a:spAutoFit/>
          </a:bodyPr>
          <a:lstStyle/>
          <a:p>
            <a:pPr algn="ctr"/>
            <a:r>
              <a:rPr lang="zh-CN" altLang="en-US"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感谢你的聆听</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sp>
        <p:nvSpPr>
          <p:cNvPr id="11" name="文本框 10"/>
          <p:cNvSpPr txBox="1"/>
          <p:nvPr/>
        </p:nvSpPr>
        <p:spPr>
          <a:xfrm>
            <a:off x="6652982" y="3785965"/>
            <a:ext cx="3262432" cy="400110"/>
          </a:xfrm>
          <a:prstGeom prst="rect">
            <a:avLst/>
          </a:prstGeom>
          <a:noFill/>
        </p:spPr>
        <p:txBody>
          <a:bodyPr wrap="none" rtlCol="0">
            <a:spAutoFit/>
          </a:bodyPr>
          <a:lstStyle/>
          <a:p>
            <a:r>
              <a:rPr lang="zh-CN" altLang="en-US" sz="2000" dirty="0" smtClean="0">
                <a:latin typeface="汉仪星球体W" panose="00020600040101010101" pitchFamily="18" charset="-122"/>
                <a:ea typeface="汉仪星球体W" panose="00020600040101010101" pitchFamily="18" charset="-122"/>
              </a:rPr>
              <a:t>销售是从</a:t>
            </a:r>
            <a:r>
              <a:rPr lang="zh-CN" altLang="en-US" sz="2000" dirty="0">
                <a:latin typeface="汉仪星球体W" panose="00020600040101010101" pitchFamily="18" charset="-122"/>
                <a:ea typeface="汉仪星球体W" panose="00020600040101010101" pitchFamily="18" charset="-122"/>
              </a:rPr>
              <a:t>被</a:t>
            </a:r>
            <a:r>
              <a:rPr lang="zh-CN" altLang="en-US" sz="2000" dirty="0" smtClean="0">
                <a:latin typeface="汉仪星球体W" panose="00020600040101010101" pitchFamily="18" charset="-122"/>
                <a:ea typeface="汉仪星球体W" panose="00020600040101010101" pitchFamily="18" charset="-122"/>
              </a:rPr>
              <a:t>别人拒绝开始的</a:t>
            </a:r>
            <a:endParaRPr lang="zh-CN" altLang="en-US" sz="2000" dirty="0">
              <a:latin typeface="汉仪星球体W" panose="00020600040101010101" pitchFamily="18" charset="-122"/>
              <a:ea typeface="汉仪星球体W" panose="00020600040101010101" pitchFamily="18" charset="-122"/>
            </a:endParaRPr>
          </a:p>
        </p:txBody>
      </p:sp>
      <p:sp>
        <p:nvSpPr>
          <p:cNvPr id="12" name="矩形 11"/>
          <p:cNvSpPr/>
          <p:nvPr/>
        </p:nvSpPr>
        <p:spPr>
          <a:xfrm>
            <a:off x="5927063" y="4359884"/>
            <a:ext cx="5056192" cy="369332"/>
          </a:xfrm>
          <a:prstGeom prst="rect">
            <a:avLst/>
          </a:prstGeom>
        </p:spPr>
        <p:txBody>
          <a:bodyPr wrap="none">
            <a:spAutoFit/>
          </a:bodyPr>
          <a:lstStyle/>
          <a:p>
            <a:r>
              <a:rPr lang="zh-CN" altLang="en-US" dirty="0">
                <a:solidFill>
                  <a:srgbClr val="144C85"/>
                </a:solidFill>
                <a:latin typeface="汉仪星球体W" panose="00020600040101010101" pitchFamily="18" charset="-122"/>
                <a:ea typeface="汉仪星球体W" panose="00020600040101010101" pitchFamily="18" charset="-122"/>
              </a:rPr>
              <a:t>培训讲师</a:t>
            </a:r>
            <a:r>
              <a:rPr lang="zh-CN" altLang="en-US" dirty="0" smtClean="0">
                <a:solidFill>
                  <a:srgbClr val="144C85"/>
                </a:solidFill>
                <a:latin typeface="汉仪星球体W" panose="00020600040101010101" pitchFamily="18" charset="-122"/>
                <a:ea typeface="汉仪星球体W" panose="00020600040101010101" pitchFamily="18" charset="-122"/>
              </a:rPr>
              <a:t>：</a:t>
            </a:r>
            <a:r>
              <a:rPr lang="zh-CN" altLang="en-US" dirty="0">
                <a:solidFill>
                  <a:srgbClr val="144C85"/>
                </a:solidFill>
                <a:latin typeface="汉仪星球体W" panose="00020600040101010101" pitchFamily="18" charset="-122"/>
                <a:ea typeface="汉仪星球体W" panose="00020600040101010101" pitchFamily="18" charset="-122"/>
              </a:rPr>
              <a:t>优</a:t>
            </a:r>
            <a:r>
              <a:rPr lang="zh-CN" altLang="en-US" dirty="0" smtClean="0">
                <a:solidFill>
                  <a:srgbClr val="144C85"/>
                </a:solidFill>
                <a:latin typeface="汉仪星球体W" panose="00020600040101010101" pitchFamily="18" charset="-122"/>
                <a:ea typeface="汉仪星球体W" panose="00020600040101010101" pitchFamily="18" charset="-122"/>
              </a:rPr>
              <a:t>品</a:t>
            </a:r>
            <a:r>
              <a:rPr lang="en-US" altLang="zh-CN" dirty="0" smtClean="0">
                <a:solidFill>
                  <a:srgbClr val="144C85"/>
                </a:solidFill>
                <a:latin typeface="汉仪星球体W" panose="00020600040101010101" pitchFamily="18" charset="-122"/>
                <a:ea typeface="汉仪星球体W" panose="00020600040101010101" pitchFamily="18" charset="-122"/>
              </a:rPr>
              <a:t>PPT</a:t>
            </a:r>
            <a:r>
              <a:rPr lang="zh-CN" altLang="en-US" dirty="0" smtClean="0">
                <a:solidFill>
                  <a:srgbClr val="144C85"/>
                </a:solidFill>
                <a:latin typeface="汉仪星球体W" panose="00020600040101010101" pitchFamily="18" charset="-122"/>
                <a:ea typeface="汉仪星球体W" panose="00020600040101010101" pitchFamily="18" charset="-122"/>
              </a:rPr>
              <a:t>    培训</a:t>
            </a:r>
            <a:r>
              <a:rPr lang="zh-CN" altLang="en-US" dirty="0">
                <a:solidFill>
                  <a:srgbClr val="144C85"/>
                </a:solidFill>
                <a:latin typeface="汉仪星球体W" panose="00020600040101010101" pitchFamily="18" charset="-122"/>
                <a:ea typeface="汉仪星球体W" panose="00020600040101010101" pitchFamily="18" charset="-122"/>
              </a:rPr>
              <a:t>时间：</a:t>
            </a:r>
            <a:r>
              <a:rPr lang="en-US" altLang="zh-CN" dirty="0" smtClean="0">
                <a:solidFill>
                  <a:srgbClr val="144C85"/>
                </a:solidFill>
                <a:latin typeface="汉仪星球体W" panose="00020600040101010101" pitchFamily="18" charset="-122"/>
                <a:ea typeface="汉仪星球体W" panose="00020600040101010101" pitchFamily="18" charset="-122"/>
              </a:rPr>
              <a:t>20XX.11</a:t>
            </a:r>
            <a:endParaRPr lang="zh-CN" altLang="en-US" dirty="0">
              <a:solidFill>
                <a:srgbClr val="144C85"/>
              </a:solidFill>
              <a:latin typeface="汉仪星球体W" panose="00020600040101010101" pitchFamily="18" charset="-122"/>
              <a:ea typeface="汉仪星球体W" panose="00020600040101010101" pitchFamily="18" charset="-122"/>
            </a:endParaRP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5236250" y="955254"/>
            <a:ext cx="1164550" cy="1138989"/>
          </a:xfrm>
          <a:prstGeom prst="rect">
            <a:avLst/>
          </a:prstGeom>
        </p:spPr>
      </p:pic>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39635" t="8283" r="40328" b="75109"/>
          <a:stretch/>
        </p:blipFill>
        <p:spPr>
          <a:xfrm>
            <a:off x="7571874" y="955254"/>
            <a:ext cx="1219200" cy="1138989"/>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8871284" y="955254"/>
            <a:ext cx="1155032" cy="1138989"/>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0106526" y="955254"/>
            <a:ext cx="1138418" cy="1138989"/>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6288504" y="955254"/>
            <a:ext cx="1331495" cy="1138989"/>
          </a:xfrm>
          <a:prstGeom prst="rect">
            <a:avLst/>
          </a:prstGeom>
        </p:spPr>
      </p:pic>
    </p:spTree>
    <p:extLst>
      <p:ext uri="{BB962C8B-B14F-4D97-AF65-F5344CB8AC3E}">
        <p14:creationId xmlns:p14="http://schemas.microsoft.com/office/powerpoint/2010/main" val="186848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750"/>
                                        <p:tgtEl>
                                          <p:spTgt spid="18"/>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Effect transition="in" filter="fade">
                                      <p:cBhvr>
                                        <p:cTn id="17" dur="750"/>
                                        <p:tgtEl>
                                          <p:spTgt spid="7"/>
                                        </p:tgtEl>
                                      </p:cBhvr>
                                    </p:animEffect>
                                  </p:childTnLst>
                                </p:cTn>
                              </p:par>
                            </p:childTnLst>
                          </p:cTn>
                        </p:par>
                        <p:par>
                          <p:cTn id="18" fill="hold">
                            <p:stCondLst>
                              <p:cond delay="2250"/>
                            </p:stCondLst>
                            <p:childTnLst>
                              <p:par>
                                <p:cTn id="19" presetID="38" presetClass="entr" presetSubtype="0" accel="50000" fill="hold" grpId="0" nodeType="afterEffect">
                                  <p:stCondLst>
                                    <p:cond delay="0"/>
                                  </p:stCondLst>
                                  <p:iterate type="lt">
                                    <p:tmPct val="50000"/>
                                  </p:iterate>
                                  <p:childTnLst>
                                    <p:set>
                                      <p:cBhvr>
                                        <p:cTn id="20" dur="1" fill="hold">
                                          <p:stCondLst>
                                            <p:cond delay="0"/>
                                          </p:stCondLst>
                                        </p:cTn>
                                        <p:tgtEl>
                                          <p:spTgt spid="9"/>
                                        </p:tgtEl>
                                        <p:attrNameLst>
                                          <p:attrName>style.visibility</p:attrName>
                                        </p:attrNameLst>
                                      </p:cBhvr>
                                      <p:to>
                                        <p:strVal val="visible"/>
                                      </p:to>
                                    </p:set>
                                    <p:set>
                                      <p:cBhvr>
                                        <p:cTn id="21" dur="455" fill="hold">
                                          <p:stCondLst>
                                            <p:cond delay="0"/>
                                          </p:stCondLst>
                                        </p:cTn>
                                        <p:tgtEl>
                                          <p:spTgt spid="9"/>
                                        </p:tgtEl>
                                        <p:attrNameLst>
                                          <p:attrName>style.rotation</p:attrName>
                                        </p:attrNameLst>
                                      </p:cBhvr>
                                      <p:to>
                                        <p:strVal val="-45.0"/>
                                      </p:to>
                                    </p:set>
                                    <p:anim calcmode="lin" valueType="num">
                                      <p:cBhvr>
                                        <p:cTn id="22"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6" fill="hold">
                            <p:stCondLst>
                              <p:cond delay="5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750" fill="hold"/>
                                        <p:tgtEl>
                                          <p:spTgt spid="11"/>
                                        </p:tgtEl>
                                        <p:attrNameLst>
                                          <p:attrName>ppt_y</p:attrName>
                                        </p:attrNameLst>
                                      </p:cBhvr>
                                      <p:tavLst>
                                        <p:tav tm="0">
                                          <p:val>
                                            <p:strVal val="#ppt_y"/>
                                          </p:val>
                                        </p:tav>
                                        <p:tav tm="100000">
                                          <p:val>
                                            <p:strVal val="#ppt_y"/>
                                          </p:val>
                                        </p:tav>
                                      </p:tavLst>
                                    </p:anim>
                                    <p:anim calcmode="lin" valueType="num">
                                      <p:cBhvr>
                                        <p:cTn id="31"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50" tmFilter="0,0; .5, 1; 1, 1"/>
                                        <p:tgtEl>
                                          <p:spTgt spid="11"/>
                                        </p:tgtEl>
                                      </p:cBhvr>
                                    </p:animEffect>
                                  </p:childTnLst>
                                </p:cTn>
                              </p:par>
                            </p:childTnLst>
                          </p:cTn>
                        </p:par>
                        <p:par>
                          <p:cTn id="34" fill="hold">
                            <p:stCondLst>
                              <p:cond delay="7325"/>
                            </p:stCondLst>
                            <p:childTnLst>
                              <p:par>
                                <p:cTn id="35" presetID="37"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900" decel="100000" fill="hold"/>
                                        <p:tgtEl>
                                          <p:spTgt spid="12"/>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41" fill="hold">
                            <p:stCondLst>
                              <p:cond delay="8325"/>
                            </p:stCondLst>
                            <p:childTnLst>
                              <p:par>
                                <p:cTn id="42" presetID="2" presetClass="entr" presetSubtype="9"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1000" fill="hold"/>
                                        <p:tgtEl>
                                          <p:spTgt spid="13"/>
                                        </p:tgtEl>
                                        <p:attrNameLst>
                                          <p:attrName>ppt_x</p:attrName>
                                        </p:attrNameLst>
                                      </p:cBhvr>
                                      <p:tavLst>
                                        <p:tav tm="0">
                                          <p:val>
                                            <p:strVal val="0-#ppt_w/2"/>
                                          </p:val>
                                        </p:tav>
                                        <p:tav tm="100000">
                                          <p:val>
                                            <p:strVal val="#ppt_x"/>
                                          </p:val>
                                        </p:tav>
                                      </p:tavLst>
                                    </p:anim>
                                    <p:anim calcmode="lin" valueType="num">
                                      <p:cBhvr additive="base">
                                        <p:cTn id="45" dur="1000" fill="hold"/>
                                        <p:tgtEl>
                                          <p:spTgt spid="13"/>
                                        </p:tgtEl>
                                        <p:attrNameLst>
                                          <p:attrName>ppt_y</p:attrName>
                                        </p:attrNameLst>
                                      </p:cBhvr>
                                      <p:tavLst>
                                        <p:tav tm="0">
                                          <p:val>
                                            <p:strVal val="0-#ppt_h/2"/>
                                          </p:val>
                                        </p:tav>
                                        <p:tav tm="100000">
                                          <p:val>
                                            <p:strVal val="#ppt_y"/>
                                          </p:val>
                                        </p:tav>
                                      </p:tavLst>
                                    </p:anim>
                                  </p:childTnLst>
                                </p:cTn>
                              </p:par>
                              <p:par>
                                <p:cTn id="46" presetID="2" presetClass="entr" presetSubtype="9"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1000" fill="hold"/>
                                        <p:tgtEl>
                                          <p:spTgt spid="14"/>
                                        </p:tgtEl>
                                        <p:attrNameLst>
                                          <p:attrName>ppt_x</p:attrName>
                                        </p:attrNameLst>
                                      </p:cBhvr>
                                      <p:tavLst>
                                        <p:tav tm="0">
                                          <p:val>
                                            <p:strVal val="0-#ppt_w/2"/>
                                          </p:val>
                                        </p:tav>
                                        <p:tav tm="100000">
                                          <p:val>
                                            <p:strVal val="#ppt_x"/>
                                          </p:val>
                                        </p:tav>
                                      </p:tavLst>
                                    </p:anim>
                                    <p:anim calcmode="lin" valueType="num">
                                      <p:cBhvr additive="base">
                                        <p:cTn id="49" dur="1000" fill="hold"/>
                                        <p:tgtEl>
                                          <p:spTgt spid="14"/>
                                        </p:tgtEl>
                                        <p:attrNameLst>
                                          <p:attrName>ppt_y</p:attrName>
                                        </p:attrNameLst>
                                      </p:cBhvr>
                                      <p:tavLst>
                                        <p:tav tm="0">
                                          <p:val>
                                            <p:strVal val="0-#ppt_h/2"/>
                                          </p:val>
                                        </p:tav>
                                        <p:tav tm="100000">
                                          <p:val>
                                            <p:strVal val="#ppt_y"/>
                                          </p:val>
                                        </p:tav>
                                      </p:tavLst>
                                    </p:anim>
                                  </p:childTnLst>
                                </p:cTn>
                              </p:par>
                              <p:par>
                                <p:cTn id="50" presetID="2" presetClass="entr" presetSubtype="9"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1000" fill="hold"/>
                                        <p:tgtEl>
                                          <p:spTgt spid="15"/>
                                        </p:tgtEl>
                                        <p:attrNameLst>
                                          <p:attrName>ppt_x</p:attrName>
                                        </p:attrNameLst>
                                      </p:cBhvr>
                                      <p:tavLst>
                                        <p:tav tm="0">
                                          <p:val>
                                            <p:strVal val="0-#ppt_w/2"/>
                                          </p:val>
                                        </p:tav>
                                        <p:tav tm="100000">
                                          <p:val>
                                            <p:strVal val="#ppt_x"/>
                                          </p:val>
                                        </p:tav>
                                      </p:tavLst>
                                    </p:anim>
                                    <p:anim calcmode="lin" valueType="num">
                                      <p:cBhvr additive="base">
                                        <p:cTn id="53" dur="1000" fill="hold"/>
                                        <p:tgtEl>
                                          <p:spTgt spid="15"/>
                                        </p:tgtEl>
                                        <p:attrNameLst>
                                          <p:attrName>ppt_y</p:attrName>
                                        </p:attrNameLst>
                                      </p:cBhvr>
                                      <p:tavLst>
                                        <p:tav tm="0">
                                          <p:val>
                                            <p:strVal val="0-#ppt_h/2"/>
                                          </p:val>
                                        </p:tav>
                                        <p:tav tm="100000">
                                          <p:val>
                                            <p:strVal val="#ppt_y"/>
                                          </p:val>
                                        </p:tav>
                                      </p:tavLst>
                                    </p:anim>
                                  </p:childTnLst>
                                </p:cTn>
                              </p:par>
                              <p:par>
                                <p:cTn id="54" presetID="2" presetClass="entr" presetSubtype="9"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1000" fill="hold"/>
                                        <p:tgtEl>
                                          <p:spTgt spid="16"/>
                                        </p:tgtEl>
                                        <p:attrNameLst>
                                          <p:attrName>ppt_x</p:attrName>
                                        </p:attrNameLst>
                                      </p:cBhvr>
                                      <p:tavLst>
                                        <p:tav tm="0">
                                          <p:val>
                                            <p:strVal val="0-#ppt_w/2"/>
                                          </p:val>
                                        </p:tav>
                                        <p:tav tm="100000">
                                          <p:val>
                                            <p:strVal val="#ppt_x"/>
                                          </p:val>
                                        </p:tav>
                                      </p:tavLst>
                                    </p:anim>
                                    <p:anim calcmode="lin" valueType="num">
                                      <p:cBhvr additive="base">
                                        <p:cTn id="57" dur="1000" fill="hold"/>
                                        <p:tgtEl>
                                          <p:spTgt spid="16"/>
                                        </p:tgtEl>
                                        <p:attrNameLst>
                                          <p:attrName>ppt_y</p:attrName>
                                        </p:attrNameLst>
                                      </p:cBhvr>
                                      <p:tavLst>
                                        <p:tav tm="0">
                                          <p:val>
                                            <p:strVal val="0-#ppt_h/2"/>
                                          </p:val>
                                        </p:tav>
                                        <p:tav tm="100000">
                                          <p:val>
                                            <p:strVal val="#ppt_y"/>
                                          </p:val>
                                        </p:tav>
                                      </p:tavLst>
                                    </p:anim>
                                  </p:childTnLst>
                                </p:cTn>
                              </p:par>
                              <p:par>
                                <p:cTn id="58" presetID="2" presetClass="entr" presetSubtype="9"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1000" fill="hold"/>
                                        <p:tgtEl>
                                          <p:spTgt spid="17"/>
                                        </p:tgtEl>
                                        <p:attrNameLst>
                                          <p:attrName>ppt_x</p:attrName>
                                        </p:attrNameLst>
                                      </p:cBhvr>
                                      <p:tavLst>
                                        <p:tav tm="0">
                                          <p:val>
                                            <p:strVal val="0-#ppt_w/2"/>
                                          </p:val>
                                        </p:tav>
                                        <p:tav tm="100000">
                                          <p:val>
                                            <p:strVal val="#ppt_x"/>
                                          </p:val>
                                        </p:tav>
                                      </p:tavLst>
                                    </p:anim>
                                    <p:anim calcmode="lin" valueType="num">
                                      <p:cBhvr additive="base">
                                        <p:cTn id="61" dur="10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9"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450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12654" b="17171"/>
          <a:stretch/>
        </p:blipFill>
        <p:spPr>
          <a:xfrm>
            <a:off x="0" y="3513221"/>
            <a:ext cx="12192000" cy="2566737"/>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10773" t="9016" r="11773" b="9154"/>
          <a:stretch/>
        </p:blipFill>
        <p:spPr>
          <a:xfrm>
            <a:off x="303923" y="607797"/>
            <a:ext cx="11390771" cy="5516350"/>
          </a:xfrm>
          <a:prstGeom prst="rect">
            <a:avLst/>
          </a:prstGeom>
        </p:spPr>
      </p:pic>
      <p:sp>
        <p:nvSpPr>
          <p:cNvPr id="2" name="椭圆 1"/>
          <p:cNvSpPr/>
          <p:nvPr/>
        </p:nvSpPr>
        <p:spPr>
          <a:xfrm>
            <a:off x="2831027" y="-3180654"/>
            <a:ext cx="5969805" cy="5969805"/>
          </a:xfrm>
          <a:prstGeom prst="ellipse">
            <a:avLst/>
          </a:prstGeom>
          <a:solidFill>
            <a:srgbClr val="36B8B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840905" y="446154"/>
            <a:ext cx="6277183" cy="1323439"/>
          </a:xfrm>
          <a:prstGeom prst="rect">
            <a:avLst/>
          </a:prstGeom>
          <a:noFill/>
        </p:spPr>
        <p:txBody>
          <a:bodyPr wrap="square" lIns="91440" tIns="45720" rIns="91440" bIns="45720">
            <a:spAutoFit/>
          </a:bodyPr>
          <a:lstStyle/>
          <a:p>
            <a:pPr algn="ctr"/>
            <a:r>
              <a:rPr lang="en-US" altLang="zh-CN" sz="8000" b="1" cap="none" spc="0"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Part </a:t>
            </a:r>
            <a:r>
              <a:rPr lang="en-US" altLang="zh-CN" sz="8000" b="1" dirty="0" smtClean="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rPr>
              <a:t>01</a:t>
            </a:r>
            <a:endParaRPr lang="zh-CN" altLang="en-US" sz="8000" b="1" cap="none" spc="0" dirty="0">
              <a:ln w="9525">
                <a:solidFill>
                  <a:schemeClr val="bg1"/>
                </a:solidFill>
                <a:prstDash val="solid"/>
              </a:ln>
              <a:solidFill>
                <a:srgbClr val="144C85"/>
              </a:solidFill>
              <a:effectLst>
                <a:outerShdw blurRad="12700" dist="38100" dir="2700000" algn="tl" rotWithShape="0">
                  <a:schemeClr val="accent5">
                    <a:lumMod val="60000"/>
                    <a:lumOff val="40000"/>
                  </a:schemeClr>
                </a:outerShdw>
              </a:effectLst>
              <a:latin typeface="汉仪星球体W" panose="00020600040101010101" pitchFamily="18" charset="-122"/>
              <a:ea typeface="汉仪星球体W" panose="00020600040101010101" pitchFamily="18" charset="-122"/>
            </a:endParaRPr>
          </a:p>
        </p:txBody>
      </p:sp>
      <p:sp>
        <p:nvSpPr>
          <p:cNvPr id="11" name="文本框 10"/>
          <p:cNvSpPr txBox="1"/>
          <p:nvPr/>
        </p:nvSpPr>
        <p:spPr>
          <a:xfrm>
            <a:off x="3348006" y="3054294"/>
            <a:ext cx="5452826" cy="646331"/>
          </a:xfrm>
          <a:prstGeom prst="rect">
            <a:avLst/>
          </a:prstGeom>
          <a:noFill/>
        </p:spPr>
        <p:txBody>
          <a:bodyPr wrap="square" rtlCol="0">
            <a:spAutoFit/>
          </a:bodyPr>
          <a:lstStyle/>
          <a:p>
            <a:pPr algn="ctr"/>
            <a:r>
              <a:rPr lang="zh-CN" altLang="en-US" sz="3600" dirty="0" smtClean="0">
                <a:latin typeface="汉仪星球体W" panose="00020600040101010101" pitchFamily="18" charset="-122"/>
                <a:ea typeface="汉仪星球体W" panose="00020600040101010101" pitchFamily="18" charset="-122"/>
              </a:rPr>
              <a:t>客情维护</a:t>
            </a:r>
            <a:r>
              <a:rPr lang="en-US" altLang="zh-CN" sz="3600" dirty="0" smtClean="0">
                <a:latin typeface="汉仪星球体W" panose="00020600040101010101" pitchFamily="18" charset="-122"/>
                <a:ea typeface="汉仪星球体W" panose="00020600040101010101" pitchFamily="18" charset="-122"/>
              </a:rPr>
              <a:t>——</a:t>
            </a:r>
            <a:r>
              <a:rPr lang="zh-CN" altLang="en-US" sz="3600" dirty="0" smtClean="0">
                <a:latin typeface="汉仪星球体W" panose="00020600040101010101" pitchFamily="18" charset="-122"/>
                <a:ea typeface="汉仪星球体W" panose="00020600040101010101" pitchFamily="18" charset="-122"/>
              </a:rPr>
              <a:t>顾客要什么</a:t>
            </a: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8283" r="80861" b="75109"/>
          <a:stretch/>
        </p:blipFill>
        <p:spPr>
          <a:xfrm>
            <a:off x="9161352" y="6215719"/>
            <a:ext cx="542761" cy="530848"/>
          </a:xfrm>
          <a:prstGeom prst="rect">
            <a:avLst/>
          </a:prstGeom>
        </p:spPr>
      </p:pic>
      <p:pic>
        <p:nvPicPr>
          <p:cNvPr id="14" name="图片 13"/>
          <p:cNvPicPr>
            <a:picLocks noChangeAspect="1"/>
          </p:cNvPicPr>
          <p:nvPr/>
        </p:nvPicPr>
        <p:blipFill rotWithShape="1">
          <a:blip r:embed="rId5" cstate="print">
            <a:extLst>
              <a:ext uri="{28A0092B-C50C-407E-A947-70E740481C1C}">
                <a14:useLocalDpi xmlns:a14="http://schemas.microsoft.com/office/drawing/2010/main" val="0"/>
              </a:ext>
            </a:extLst>
          </a:blip>
          <a:srcRect l="39635" t="8283" r="40328" b="75109"/>
          <a:stretch/>
        </p:blipFill>
        <p:spPr>
          <a:xfrm>
            <a:off x="10328466" y="6215719"/>
            <a:ext cx="568232" cy="530848"/>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60990" t="8283" r="20028" b="75109"/>
          <a:stretch/>
        </p:blipFill>
        <p:spPr>
          <a:xfrm>
            <a:off x="10898590" y="6215719"/>
            <a:ext cx="538325" cy="530848"/>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81291" t="8283" b="75109"/>
          <a:stretch/>
        </p:blipFill>
        <p:spPr>
          <a:xfrm>
            <a:off x="11438807" y="6215719"/>
            <a:ext cx="530582" cy="530848"/>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18544" t="8283" r="59574" b="75109"/>
          <a:stretch/>
        </p:blipFill>
        <p:spPr>
          <a:xfrm>
            <a:off x="9706005" y="6215719"/>
            <a:ext cx="620569" cy="530848"/>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8774" y="951123"/>
            <a:ext cx="2335501" cy="2413048"/>
          </a:xfrm>
          <a:prstGeom prst="rect">
            <a:avLst/>
          </a:prstGeom>
        </p:spPr>
      </p:pic>
      <p:pic>
        <p:nvPicPr>
          <p:cNvPr id="36" name="图片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0416" y="727290"/>
            <a:ext cx="2086499" cy="2336166"/>
          </a:xfrm>
          <a:prstGeom prst="rect">
            <a:avLst/>
          </a:prstGeom>
        </p:spPr>
      </p:pic>
    </p:spTree>
    <p:extLst>
      <p:ext uri="{BB962C8B-B14F-4D97-AF65-F5344CB8AC3E}">
        <p14:creationId xmlns:p14="http://schemas.microsoft.com/office/powerpoint/2010/main" val="1884869790"/>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750"/>
                                        <p:tgtEl>
                                          <p:spTgt spid="3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2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9"/>
                                        </p:tgtEl>
                                        <p:attrNameLst>
                                          <p:attrName>style.visibility</p:attrName>
                                        </p:attrNameLst>
                                      </p:cBhvr>
                                      <p:to>
                                        <p:strVal val="visible"/>
                                      </p:to>
                                    </p:set>
                                    <p:set>
                                      <p:cBhvr>
                                        <p:cTn id="19" dur="455" fill="hold">
                                          <p:stCondLst>
                                            <p:cond delay="0"/>
                                          </p:stCondLst>
                                        </p:cTn>
                                        <p:tgtEl>
                                          <p:spTgt spid="9"/>
                                        </p:tgtEl>
                                        <p:attrNameLst>
                                          <p:attrName>style.rotation</p:attrName>
                                        </p:attrNameLst>
                                      </p:cBhvr>
                                      <p:to>
                                        <p:strVal val="-45.0"/>
                                      </p:to>
                                    </p:set>
                                    <p:anim calcmode="lin" valueType="num">
                                      <p:cBhvr>
                                        <p:cTn id="20"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5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1"/>
                                        </p:tgtEl>
                                        <p:attrNameLst>
                                          <p:attrName>ppt_y</p:attrName>
                                        </p:attrNameLst>
                                      </p:cBhvr>
                                      <p:tavLst>
                                        <p:tav tm="0">
                                          <p:val>
                                            <p:strVal val="#ppt_y"/>
                                          </p:val>
                                        </p:tav>
                                        <p:tav tm="100000">
                                          <p:val>
                                            <p:strVal val="#ppt_y"/>
                                          </p:val>
                                        </p:tav>
                                      </p:tavLst>
                                    </p:anim>
                                    <p:anim calcmode="lin" valueType="num">
                                      <p:cBhvr>
                                        <p:cTn id="29"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1"/>
                                        </p:tgtEl>
                                      </p:cBhvr>
                                    </p:animEffect>
                                  </p:childTnLst>
                                </p:cTn>
                              </p:par>
                            </p:childTnLst>
                          </p:cTn>
                        </p:par>
                        <p:par>
                          <p:cTn id="32" fill="hold">
                            <p:stCondLst>
                              <p:cond delay="7000"/>
                            </p:stCondLst>
                            <p:childTnLst>
                              <p:par>
                                <p:cTn id="33" presetID="2" presetClass="entr" presetSubtype="9"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0-#ppt_w/2"/>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9"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0-#ppt_w/2"/>
                                          </p:val>
                                        </p:tav>
                                        <p:tav tm="100000">
                                          <p:val>
                                            <p:strVal val="#ppt_x"/>
                                          </p:val>
                                        </p:tav>
                                      </p:tavLst>
                                    </p:anim>
                                    <p:anim calcmode="lin" valueType="num">
                                      <p:cBhvr additive="base">
                                        <p:cTn id="48" dur="1000" fill="hold"/>
                                        <p:tgtEl>
                                          <p:spTgt spid="16"/>
                                        </p:tgtEl>
                                        <p:attrNameLst>
                                          <p:attrName>ppt_y</p:attrName>
                                        </p:attrNameLst>
                                      </p:cBhvr>
                                      <p:tavLst>
                                        <p:tav tm="0">
                                          <p:val>
                                            <p:strVal val="0-#ppt_h/2"/>
                                          </p:val>
                                        </p:tav>
                                        <p:tav tm="100000">
                                          <p:val>
                                            <p:strVal val="#ppt_y"/>
                                          </p:val>
                                        </p:tav>
                                      </p:tavLst>
                                    </p:anim>
                                  </p:childTnLst>
                                </p:cTn>
                              </p:par>
                              <p:par>
                                <p:cTn id="49" presetID="2" presetClass="entr" presetSubtype="9"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0-#ppt_w/2"/>
                                          </p:val>
                                        </p:tav>
                                        <p:tav tm="100000">
                                          <p:val>
                                            <p:strVal val="#ppt_x"/>
                                          </p:val>
                                        </p:tav>
                                      </p:tavLst>
                                    </p:anim>
                                    <p:anim calcmode="lin" valueType="num">
                                      <p:cBhvr additive="base">
                                        <p:cTn id="52" dur="1000" fill="hold"/>
                                        <p:tgtEl>
                                          <p:spTgt spid="17"/>
                                        </p:tgtEl>
                                        <p:attrNameLst>
                                          <p:attrName>ppt_y</p:attrName>
                                        </p:attrNameLst>
                                      </p:cBhvr>
                                      <p:tavLst>
                                        <p:tav tm="0">
                                          <p:val>
                                            <p:strVal val="0-#ppt_h/2"/>
                                          </p:val>
                                        </p:tav>
                                        <p:tav tm="100000">
                                          <p:val>
                                            <p:strVal val="#ppt_y"/>
                                          </p:val>
                                        </p:tav>
                                      </p:tavLst>
                                    </p:anim>
                                  </p:childTnLst>
                                </p:cTn>
                              </p:par>
                            </p:childTnLst>
                          </p:cTn>
                        </p:par>
                        <p:par>
                          <p:cTn id="53" fill="hold">
                            <p:stCondLst>
                              <p:cond delay="8000"/>
                            </p:stCondLst>
                            <p:childTnLst>
                              <p:par>
                                <p:cTn id="54" presetID="22" presetClass="entr" presetSubtype="4"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down)">
                                      <p:cBhvr>
                                        <p:cTn id="56" dur="500"/>
                                        <p:tgtEl>
                                          <p:spTgt spid="3"/>
                                        </p:tgtEl>
                                      </p:cBhvr>
                                    </p:animEffect>
                                  </p:childTnLst>
                                </p:cTn>
                              </p:par>
                            </p:childTnLst>
                          </p:cTn>
                        </p:par>
                        <p:par>
                          <p:cTn id="57" fill="hold">
                            <p:stCondLst>
                              <p:cond delay="8500"/>
                            </p:stCondLst>
                            <p:childTnLst>
                              <p:par>
                                <p:cTn id="58" presetID="53" presetClass="entr" presetSubtype="16"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750" fill="hold"/>
                                        <p:tgtEl>
                                          <p:spTgt spid="36"/>
                                        </p:tgtEl>
                                        <p:attrNameLst>
                                          <p:attrName>ppt_w</p:attrName>
                                        </p:attrNameLst>
                                      </p:cBhvr>
                                      <p:tavLst>
                                        <p:tav tm="0">
                                          <p:val>
                                            <p:fltVal val="0"/>
                                          </p:val>
                                        </p:tav>
                                        <p:tav tm="100000">
                                          <p:val>
                                            <p:strVal val="#ppt_w"/>
                                          </p:val>
                                        </p:tav>
                                      </p:tavLst>
                                    </p:anim>
                                    <p:anim calcmode="lin" valueType="num">
                                      <p:cBhvr>
                                        <p:cTn id="61" dur="750" fill="hold"/>
                                        <p:tgtEl>
                                          <p:spTgt spid="36"/>
                                        </p:tgtEl>
                                        <p:attrNameLst>
                                          <p:attrName>ppt_h</p:attrName>
                                        </p:attrNameLst>
                                      </p:cBhvr>
                                      <p:tavLst>
                                        <p:tav tm="0">
                                          <p:val>
                                            <p:fltVal val="0"/>
                                          </p:val>
                                        </p:tav>
                                        <p:tav tm="100000">
                                          <p:val>
                                            <p:strVal val="#ppt_h"/>
                                          </p:val>
                                        </p:tav>
                                      </p:tavLst>
                                    </p:anim>
                                    <p:animEffect transition="in" filter="fade">
                                      <p:cBhvr>
                                        <p:cTn id="62" dur="750"/>
                                        <p:tgtEl>
                                          <p:spTgt spid="36"/>
                                        </p:tgtEl>
                                      </p:cBhvr>
                                    </p:animEffect>
                                  </p:childTnLst>
                                </p:cTn>
                              </p:par>
                            </p:childTnLst>
                          </p:cTn>
                        </p:par>
                        <p:par>
                          <p:cTn id="63" fill="hold">
                            <p:stCondLst>
                              <p:cond delay="9250"/>
                            </p:stCondLst>
                            <p:childTnLst>
                              <p:par>
                                <p:cTn id="64" presetID="2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animBg="1"/>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4993889"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观察客户的技巧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投其所好</a:t>
            </a:r>
          </a:p>
        </p:txBody>
      </p:sp>
      <p:pic>
        <p:nvPicPr>
          <p:cNvPr id="13" name="图片 12"/>
          <p:cNvPicPr>
            <a:picLocks noChangeAspect="1"/>
          </p:cNvPicPr>
          <p:nvPr/>
        </p:nvPicPr>
        <p:blipFill rotWithShape="1">
          <a:blip r:embed="rId15"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16"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15"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15"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15"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35" name="组合 34"/>
          <p:cNvGrpSpPr/>
          <p:nvPr/>
        </p:nvGrpSpPr>
        <p:grpSpPr>
          <a:xfrm>
            <a:off x="5896777" y="1200041"/>
            <a:ext cx="5761823" cy="5142132"/>
            <a:chOff x="7666590" y="3058226"/>
            <a:chExt cx="4404380" cy="5547065"/>
          </a:xfrm>
        </p:grpSpPr>
        <p:grpSp>
          <p:nvGrpSpPr>
            <p:cNvPr id="36" name="组合 35"/>
            <p:cNvGrpSpPr/>
            <p:nvPr/>
          </p:nvGrpSpPr>
          <p:grpSpPr>
            <a:xfrm flipH="1">
              <a:off x="7666590" y="3058226"/>
              <a:ext cx="4233140" cy="2369271"/>
              <a:chOff x="2735883" y="2637796"/>
              <a:chExt cx="3055021" cy="1709883"/>
            </a:xfrm>
          </p:grpSpPr>
          <p:grpSp>
            <p:nvGrpSpPr>
              <p:cNvPr id="39" name="组合 38"/>
              <p:cNvGrpSpPr/>
              <p:nvPr/>
            </p:nvGrpSpPr>
            <p:grpSpPr>
              <a:xfrm>
                <a:off x="2735884" y="2637796"/>
                <a:ext cx="3055020" cy="792000"/>
                <a:chOff x="2735884" y="2866496"/>
                <a:chExt cx="3055020" cy="792000"/>
              </a:xfrm>
            </p:grpSpPr>
            <p:sp>
              <p:nvSpPr>
                <p:cNvPr id="43" name="矩形 42"/>
                <p:cNvSpPr/>
                <p:nvPr/>
              </p:nvSpPr>
              <p:spPr>
                <a:xfrm>
                  <a:off x="2735884" y="2866496"/>
                  <a:ext cx="3053995" cy="792000"/>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44" name="TextBox 29"/>
                <p:cNvSpPr txBox="1"/>
                <p:nvPr/>
              </p:nvSpPr>
              <p:spPr>
                <a:xfrm>
                  <a:off x="2735885" y="3062243"/>
                  <a:ext cx="3055019" cy="407339"/>
                </a:xfrm>
                <a:prstGeom prst="rect">
                  <a:avLst/>
                </a:prstGeom>
                <a:noFill/>
              </p:spPr>
              <p:txBody>
                <a:bodyPr wrap="square" rtlCol="0">
                  <a:spAutoFit/>
                </a:bodyPr>
                <a:lstStyle/>
                <a:p>
                  <a:pPr lvl="0" algn="ctr">
                    <a:defRPr/>
                  </a:pPr>
                  <a:r>
                    <a:rPr lang="zh-CN" altLang="en-US" sz="2800"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观察</a:t>
                  </a:r>
                  <a:r>
                    <a:rPr lang="zh-CN" altLang="en-US" sz="2800" dirty="0" smtClean="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客户</a:t>
                  </a:r>
                  <a:endParaRPr lang="zh-CN" altLang="en-US" sz="2800"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endParaRPr>
                </a:p>
              </p:txBody>
            </p:sp>
          </p:grpSp>
          <p:grpSp>
            <p:nvGrpSpPr>
              <p:cNvPr id="40" name="组合 39"/>
              <p:cNvGrpSpPr/>
              <p:nvPr/>
            </p:nvGrpSpPr>
            <p:grpSpPr>
              <a:xfrm>
                <a:off x="2735883" y="3555679"/>
                <a:ext cx="3055021" cy="792000"/>
                <a:chOff x="2735883" y="3804699"/>
                <a:chExt cx="3055021" cy="792000"/>
              </a:xfrm>
            </p:grpSpPr>
            <p:sp>
              <p:nvSpPr>
                <p:cNvPr id="41" name="矩形 40"/>
                <p:cNvSpPr/>
                <p:nvPr/>
              </p:nvSpPr>
              <p:spPr>
                <a:xfrm>
                  <a:off x="2735883" y="3804699"/>
                  <a:ext cx="3053995" cy="792000"/>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42" name="TextBox 34"/>
                <p:cNvSpPr txBox="1"/>
                <p:nvPr/>
              </p:nvSpPr>
              <p:spPr>
                <a:xfrm>
                  <a:off x="2735885" y="4028442"/>
                  <a:ext cx="3055019" cy="407339"/>
                </a:xfrm>
                <a:prstGeom prst="rect">
                  <a:avLst/>
                </a:prstGeom>
                <a:noFill/>
              </p:spPr>
              <p:txBody>
                <a:bodyPr wrap="square" rtlCol="0">
                  <a:spAutoFit/>
                </a:bodyPr>
                <a:lstStyle/>
                <a:p>
                  <a:pPr lvl="0" algn="ctr">
                    <a:defRPr/>
                  </a:pPr>
                  <a:r>
                    <a:rPr lang="zh-CN" altLang="en-US" sz="2800"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投其所好</a:t>
                  </a:r>
                </a:p>
              </p:txBody>
            </p:sp>
          </p:grpSp>
        </p:grpSp>
        <p:sp>
          <p:nvSpPr>
            <p:cNvPr id="37" name="Footer Text"/>
            <p:cNvSpPr txBox="1"/>
            <p:nvPr/>
          </p:nvSpPr>
          <p:spPr>
            <a:xfrm flipH="1">
              <a:off x="7668010" y="5816379"/>
              <a:ext cx="4402960" cy="2788912"/>
            </a:xfrm>
            <a:prstGeom prst="rect">
              <a:avLst/>
            </a:prstGeom>
            <a:noFill/>
          </p:spPr>
          <p:txBody>
            <a:bodyPr wrap="square" lIns="0" tIns="0" rIns="0" bIns="0" rtlCol="0">
              <a:spAutoFit/>
            </a:bodyPr>
            <a:lstStyle/>
            <a:p>
              <a:pPr marL="285750" indent="-285750" fontAlgn="auto">
                <a:lnSpc>
                  <a:spcPct val="150000"/>
                </a:lnSpc>
                <a:buFont typeface="Wingdings" panose="05000000000000000000" pitchFamily="2" charset="2"/>
                <a:buChar char="u"/>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观察客户要求目光敏锐、行动迅速</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marL="285750" indent="-285750" fontAlgn="auto">
                <a:lnSpc>
                  <a:spcPct val="150000"/>
                </a:lnSpc>
                <a:buFont typeface="Wingdings" panose="05000000000000000000" pitchFamily="2" charset="2"/>
                <a:buChar char="u"/>
                <a:defRPr/>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观察</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顾客时要表情轻松，不要扭扭捏捏或紧张不安。注意：观察顾客不要表现得太过分，像是在监视顾客或对他本人感兴趣一样</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marL="285750" indent="-285750" fontAlgn="auto">
                <a:lnSpc>
                  <a:spcPct val="150000"/>
                </a:lnSpc>
                <a:buFont typeface="Wingdings" panose="05000000000000000000" pitchFamily="2" charset="2"/>
                <a:buChar char="u"/>
                <a:defRPr/>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观察</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顾客要求感情投入，感情投入就能理解一切。你要能设身处地为顾客着想。你必须通过顾客的眼睛去观察和体会。</a:t>
              </a:r>
            </a:p>
            <a:p>
              <a:pPr fontAlgn="auto">
                <a:lnSpc>
                  <a:spcPct val="150000"/>
                </a:lnSpc>
                <a:defRPr/>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38" name="Straight Line buttom"/>
            <p:cNvCxnSpPr/>
            <p:nvPr/>
          </p:nvCxnSpPr>
          <p:spPr>
            <a:xfrm flipH="1">
              <a:off x="7670469" y="5621255"/>
              <a:ext cx="4229259" cy="0"/>
            </a:xfrm>
            <a:prstGeom prst="line">
              <a:avLst/>
            </a:prstGeom>
            <a:ln w="28575">
              <a:solidFill>
                <a:srgbClr val="77C7CF"/>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739272" y="1161868"/>
            <a:ext cx="4789506" cy="4789504"/>
            <a:chOff x="2076716" y="1585342"/>
            <a:chExt cx="4714240" cy="4714238"/>
          </a:xfrm>
        </p:grpSpPr>
        <p:sp>
          <p:nvSpPr>
            <p:cNvPr id="46" name="PA_十字箭头 6"/>
            <p:cNvSpPr/>
            <p:nvPr>
              <p:custDataLst>
                <p:tags r:id="rId1"/>
              </p:custDataLst>
            </p:nvPr>
          </p:nvSpPr>
          <p:spPr>
            <a:xfrm>
              <a:off x="2076716" y="1585342"/>
              <a:ext cx="4714240" cy="4714238"/>
            </a:xfrm>
            <a:prstGeom prst="quadArrow">
              <a:avLst>
                <a:gd name="adj1" fmla="val 2000"/>
                <a:gd name="adj2" fmla="val 4000"/>
                <a:gd name="adj3" fmla="val 5000"/>
              </a:avLst>
            </a:prstGeom>
            <a:solidFill>
              <a:schemeClr val="bg1">
                <a:lumMod val="75000"/>
              </a:schemeClr>
            </a:solidFill>
            <a:ln>
              <a:solidFill>
                <a:schemeClr val="bg1">
                  <a:lumMod val="7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47" name="PA品 7"/>
            <p:cNvSpPr/>
            <p:nvPr>
              <p:custDataLst>
                <p:tags r:id="rId2"/>
              </p:custDataLst>
            </p:nvPr>
          </p:nvSpPr>
          <p:spPr>
            <a:xfrm>
              <a:off x="2217601" y="1726226"/>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144C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11" tIns="284811" rIns="284811" bIns="284811" numCol="1" spcCol="1270" anchor="ctr" anchorCtr="0">
              <a:noAutofit/>
            </a:bodyPr>
            <a:lstStyle/>
            <a:p>
              <a:pPr marL="0" marR="0" lvl="0" indent="0" algn="ctr" defTabSz="2088515"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dirty="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48" name="PA_宝品 8"/>
            <p:cNvSpPr/>
            <p:nvPr>
              <p:custDataLst>
                <p:tags r:id="rId3"/>
              </p:custDataLst>
            </p:nvPr>
          </p:nvSpPr>
          <p:spPr>
            <a:xfrm>
              <a:off x="4764375" y="1726226"/>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6B8B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11" tIns="284811" rIns="284811" bIns="284811" numCol="1" spcCol="1270" anchor="ctr" anchorCtr="0">
              <a:noAutofit/>
            </a:bodyPr>
            <a:lstStyle/>
            <a:p>
              <a:pPr marL="0" marR="0" lvl="0" indent="0" algn="ctr" defTabSz="2088515"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dirty="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49" name="品 9"/>
            <p:cNvSpPr/>
            <p:nvPr>
              <p:custDataLst>
                <p:tags r:id="rId4"/>
              </p:custDataLst>
            </p:nvPr>
          </p:nvSpPr>
          <p:spPr>
            <a:xfrm>
              <a:off x="2217601" y="4272999"/>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6B8BD"/>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11" tIns="284811" rIns="284811" bIns="284811" numCol="1" spcCol="1270" anchor="ctr" anchorCtr="0">
              <a:noAutofit/>
            </a:bodyPr>
            <a:lstStyle/>
            <a:p>
              <a:pPr marL="0" marR="0" lvl="0" indent="0" algn="ctr" defTabSz="2088515"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0" name="品 10"/>
            <p:cNvSpPr/>
            <p:nvPr>
              <p:custDataLst>
                <p:tags r:id="rId5"/>
              </p:custDataLst>
            </p:nvPr>
          </p:nvSpPr>
          <p:spPr>
            <a:xfrm>
              <a:off x="4764375" y="4272999"/>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144C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11" tIns="284811" rIns="284811" bIns="284811" numCol="1" spcCol="1270" anchor="ctr" anchorCtr="0">
              <a:noAutofit/>
            </a:bodyPr>
            <a:lstStyle/>
            <a:p>
              <a:pPr marL="0" marR="0" lvl="0" indent="0" algn="ctr" defTabSz="2088515" rtl="0" eaLnBrk="1" fontAlgn="auto" latinLnBrk="0" hangingPunct="1">
                <a:lnSpc>
                  <a:spcPct val="90000"/>
                </a:lnSpc>
                <a:spcBef>
                  <a:spcPct val="0"/>
                </a:spcBef>
                <a:spcAft>
                  <a:spcPct val="35000"/>
                </a:spcAft>
                <a:buClrTx/>
                <a:buSzTx/>
                <a:buFontTx/>
                <a:buNone/>
                <a:defRPr/>
              </a:pPr>
              <a:endParaRPr kumimoji="0" lang="zh-CN" altLang="en-US" sz="36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1" name="PA_KSO_Shape_7"/>
            <p:cNvSpPr/>
            <p:nvPr>
              <p:custDataLst>
                <p:tags r:id="rId6"/>
              </p:custDataLst>
            </p:nvPr>
          </p:nvSpPr>
          <p:spPr>
            <a:xfrm>
              <a:off x="2846121" y="4588376"/>
              <a:ext cx="628654" cy="104485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2" name="PA_KSO_Shape_8"/>
            <p:cNvSpPr/>
            <p:nvPr>
              <p:custDataLst>
                <p:tags r:id="rId7"/>
              </p:custDataLst>
            </p:nvPr>
          </p:nvSpPr>
          <p:spPr bwMode="auto">
            <a:xfrm>
              <a:off x="2657640" y="2016616"/>
              <a:ext cx="1044856" cy="1015252"/>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3" name="PA_KSO_Shape_9"/>
            <p:cNvSpPr/>
            <p:nvPr>
              <p:custDataLst>
                <p:tags r:id="rId8"/>
              </p:custDataLst>
            </p:nvPr>
          </p:nvSpPr>
          <p:spPr bwMode="auto">
            <a:xfrm>
              <a:off x="5296244" y="4588375"/>
              <a:ext cx="821956" cy="1044858"/>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4" name="PA_KSO_Shape_10"/>
            <p:cNvSpPr/>
            <p:nvPr>
              <p:custDataLst>
                <p:tags r:id="rId9"/>
              </p:custDataLst>
            </p:nvPr>
          </p:nvSpPr>
          <p:spPr bwMode="auto">
            <a:xfrm>
              <a:off x="5147874" y="2001813"/>
              <a:ext cx="1043116" cy="1044856"/>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lumMod val="85000"/>
                    <a:lumOff val="15000"/>
                  </a:schemeClr>
                </a:solidFill>
                <a:effectLst/>
                <a:uLnTx/>
                <a:uFillTx/>
                <a:ea typeface="FZHei-B01S" panose="02010601030101010101" pitchFamily="2" charset="-122"/>
                <a:cs typeface="+mn-cs"/>
                <a:sym typeface="Noto Serif CJK SC" panose="02020400000000000000" pitchFamily="18" charset="-122"/>
              </a:endParaRPr>
            </a:p>
          </p:txBody>
        </p:sp>
        <p:sp>
          <p:nvSpPr>
            <p:cNvPr id="55" name="出品 19"/>
            <p:cNvSpPr txBox="1"/>
            <p:nvPr>
              <p:custDataLst>
                <p:tags r:id="rId10"/>
              </p:custDataLst>
            </p:nvPr>
          </p:nvSpPr>
          <p:spPr>
            <a:xfrm>
              <a:off x="2604553" y="3142984"/>
              <a:ext cx="1430618" cy="404346"/>
            </a:xfrm>
            <a:prstGeom prst="rect">
              <a:avLst/>
            </a:prstGeom>
            <a:noFill/>
          </p:spPr>
          <p:txBody>
            <a:bodyPr wrap="square" rtlCol="0">
              <a:spAutoFit/>
            </a:bodyPr>
            <a:lstStyle/>
            <a:p>
              <a:pPr lvl="0">
                <a:defRPr/>
              </a:pPr>
              <a:r>
                <a:rPr lang="zh-CN" altLang="en-US"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添加标题</a:t>
              </a:r>
            </a:p>
          </p:txBody>
        </p:sp>
        <p:sp>
          <p:nvSpPr>
            <p:cNvPr id="56" name="出品 20"/>
            <p:cNvSpPr txBox="1"/>
            <p:nvPr>
              <p:custDataLst>
                <p:tags r:id="rId11"/>
              </p:custDataLst>
            </p:nvPr>
          </p:nvSpPr>
          <p:spPr>
            <a:xfrm>
              <a:off x="5058776" y="3142984"/>
              <a:ext cx="1430618" cy="404346"/>
            </a:xfrm>
            <a:prstGeom prst="rect">
              <a:avLst/>
            </a:prstGeom>
            <a:noFill/>
          </p:spPr>
          <p:txBody>
            <a:bodyPr wrap="square" rtlCol="0">
              <a:spAutoFit/>
            </a:bodyPr>
            <a:lstStyle/>
            <a:p>
              <a:pPr lvl="0">
                <a:defRPr/>
              </a:pPr>
              <a:r>
                <a:rPr lang="zh-CN" altLang="en-US"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添加标题</a:t>
              </a:r>
            </a:p>
          </p:txBody>
        </p:sp>
        <p:sp>
          <p:nvSpPr>
            <p:cNvPr id="57" name="P品 21"/>
            <p:cNvSpPr txBox="1"/>
            <p:nvPr>
              <p:custDataLst>
                <p:tags r:id="rId12"/>
              </p:custDataLst>
            </p:nvPr>
          </p:nvSpPr>
          <p:spPr>
            <a:xfrm>
              <a:off x="5094918" y="5709829"/>
              <a:ext cx="1430618" cy="404346"/>
            </a:xfrm>
            <a:prstGeom prst="rect">
              <a:avLst/>
            </a:prstGeom>
            <a:noFill/>
          </p:spPr>
          <p:txBody>
            <a:bodyPr wrap="square" rtlCol="0">
              <a:spAutoFit/>
            </a:bodyPr>
            <a:lstStyle/>
            <a:p>
              <a:pPr lvl="0">
                <a:defRPr/>
              </a:pPr>
              <a:r>
                <a:rPr lang="zh-CN" altLang="en-US"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添加标题</a:t>
              </a:r>
            </a:p>
          </p:txBody>
        </p:sp>
        <p:sp>
          <p:nvSpPr>
            <p:cNvPr id="58" name="22"/>
            <p:cNvSpPr txBox="1"/>
            <p:nvPr>
              <p:custDataLst>
                <p:tags r:id="rId13"/>
              </p:custDataLst>
            </p:nvPr>
          </p:nvSpPr>
          <p:spPr>
            <a:xfrm>
              <a:off x="2531623" y="5709829"/>
              <a:ext cx="1430618" cy="404346"/>
            </a:xfrm>
            <a:prstGeom prst="rect">
              <a:avLst/>
            </a:prstGeom>
            <a:noFill/>
          </p:spPr>
          <p:txBody>
            <a:bodyPr wrap="square" rtlCol="0">
              <a:spAutoFit/>
            </a:bodyPr>
            <a:lstStyle/>
            <a:p>
              <a:pPr lvl="0">
                <a:defRPr/>
              </a:pPr>
              <a:r>
                <a:rPr lang="zh-CN" altLang="en-US" dirty="0">
                  <a:solidFill>
                    <a:schemeClr val="bg1"/>
                  </a:solidFill>
                  <a:latin typeface="微软雅黑" panose="020B0503020204020204" pitchFamily="34" charset="-122"/>
                  <a:ea typeface="微软雅黑" panose="020B0503020204020204" pitchFamily="34" charset="-122"/>
                  <a:sym typeface="Noto Serif CJK SC" panose="02020400000000000000" pitchFamily="18" charset="-122"/>
                </a:rPr>
                <a:t>添加标题</a:t>
              </a:r>
            </a:p>
          </p:txBody>
        </p:sp>
      </p:grpSp>
      <p:sp>
        <p:nvSpPr>
          <p:cNvPr id="60" name="矩形 59"/>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7716616"/>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750"/>
                                        <p:tgtEl>
                                          <p:spTgt spid="61"/>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4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42" presetClass="entr" presetSubtype="0"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4400"/>
                            </p:stCondLst>
                            <p:childTnLst>
                              <p:par>
                                <p:cTn id="44" presetID="2" presetClass="entr" presetSubtype="1"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ppt_x"/>
                                          </p:val>
                                        </p:tav>
                                        <p:tav tm="100000">
                                          <p:val>
                                            <p:strVal val="#ppt_x"/>
                                          </p:val>
                                        </p:tav>
                                      </p:tavLst>
                                    </p:anim>
                                    <p:anim calcmode="lin" valueType="num">
                                      <p:cBhvr additive="base">
                                        <p:cTn id="47" dur="500" fill="hold"/>
                                        <p:tgtEl>
                                          <p:spTgt spid="45"/>
                                        </p:tgtEl>
                                        <p:attrNameLst>
                                          <p:attrName>ppt_y</p:attrName>
                                        </p:attrNameLst>
                                      </p:cBhvr>
                                      <p:tavLst>
                                        <p:tav tm="0">
                                          <p:val>
                                            <p:strVal val="0-#ppt_h/2"/>
                                          </p:val>
                                        </p:tav>
                                        <p:tav tm="100000">
                                          <p:val>
                                            <p:strVal val="#ppt_y"/>
                                          </p:val>
                                        </p:tav>
                                      </p:tavLst>
                                    </p:anim>
                                  </p:childTnLst>
                                </p:cTn>
                              </p:par>
                            </p:childTnLst>
                          </p:cTn>
                        </p:par>
                        <p:par>
                          <p:cTn id="48" fill="hold">
                            <p:stCondLst>
                              <p:cond delay="49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7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11" grpId="0"/>
      <p:bldP spid="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4993889"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观察客户的技巧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投其所好</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9" name="组合 8"/>
          <p:cNvGrpSpPr/>
          <p:nvPr/>
        </p:nvGrpSpPr>
        <p:grpSpPr>
          <a:xfrm>
            <a:off x="859805" y="3329657"/>
            <a:ext cx="5070045" cy="2300592"/>
            <a:chOff x="893762" y="4237038"/>
            <a:chExt cx="5071609" cy="1828800"/>
          </a:xfrm>
        </p:grpSpPr>
        <p:sp>
          <p:nvSpPr>
            <p:cNvPr id="10" name="矩形 9"/>
            <p:cNvSpPr/>
            <p:nvPr/>
          </p:nvSpPr>
          <p:spPr>
            <a:xfrm>
              <a:off x="893762" y="4237038"/>
              <a:ext cx="5071609" cy="1828800"/>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8565"/>
              <a:endParaRPr lang="zh-CN" altLang="en-US" sz="1800" b="1">
                <a:solidFill>
                  <a:schemeClr val="bg1"/>
                </a:solidFill>
                <a:ea typeface="宋体" panose="02010600030101010101" pitchFamily="2" charset="-122"/>
              </a:endParaRPr>
            </a:p>
          </p:txBody>
        </p:sp>
        <p:grpSp>
          <p:nvGrpSpPr>
            <p:cNvPr id="12" name="组合 11"/>
            <p:cNvGrpSpPr/>
            <p:nvPr/>
          </p:nvGrpSpPr>
          <p:grpSpPr>
            <a:xfrm>
              <a:off x="1156705" y="4342181"/>
              <a:ext cx="4545721" cy="1496028"/>
              <a:chOff x="983828" y="1877409"/>
              <a:chExt cx="4545721" cy="1496028"/>
            </a:xfrm>
          </p:grpSpPr>
          <p:sp>
            <p:nvSpPr>
              <p:cNvPr id="18" name="矩形 17"/>
              <p:cNvSpPr/>
              <p:nvPr/>
            </p:nvSpPr>
            <p:spPr>
              <a:xfrm>
                <a:off x="983828" y="2288015"/>
                <a:ext cx="4545721" cy="1085422"/>
              </a:xfrm>
              <a:prstGeom prst="rect">
                <a:avLst/>
              </a:prstGeom>
            </p:spPr>
            <p:txBody>
              <a:bodyPr wrap="square">
                <a:spAutoFit/>
                <a:scene3d>
                  <a:camera prst="orthographicFront"/>
                  <a:lightRig rig="threePt" dir="t"/>
                </a:scene3d>
                <a:sp3d contourW="12700"/>
              </a:bodyPr>
              <a:lstStyle/>
              <a:p>
                <a:pPr fontAlgn="auto">
                  <a:lnSpc>
                    <a:spcPts val="2000"/>
                  </a:lnSpc>
                  <a:defRPr/>
                </a:pPr>
                <a:r>
                  <a:rPr lang="zh-CN" altLang="en-US" sz="1600" b="1" dirty="0">
                    <a:solidFill>
                      <a:schemeClr val="bg1"/>
                    </a:solidFill>
                    <a:ea typeface="+mn-lt"/>
                    <a:sym typeface="FZHei-B01S" panose="02010601030101010101" pitchFamily="2" charset="-122"/>
                  </a:rPr>
                  <a:t>客户每一种表情和动作都潜在一种含义，那些明显特征，相信你能够从人们的购买习惯中发现一些有价值的信号。譬如，当一位服饰鲜艳、珠光宝气的客户走进展销大厅时，你就知道她可能更喜欢买新潮的高档的瓷砖。</a:t>
                </a:r>
              </a:p>
            </p:txBody>
          </p:sp>
          <p:sp>
            <p:nvSpPr>
              <p:cNvPr id="19" name="矩形 18"/>
              <p:cNvSpPr/>
              <p:nvPr/>
            </p:nvSpPr>
            <p:spPr>
              <a:xfrm>
                <a:off x="1046324" y="1877409"/>
                <a:ext cx="2241975" cy="366989"/>
              </a:xfrm>
              <a:prstGeom prst="rect">
                <a:avLst/>
              </a:prstGeom>
            </p:spPr>
            <p:txBody>
              <a:bodyPr wrap="square">
                <a:spAutoFit/>
                <a:scene3d>
                  <a:camera prst="orthographicFront"/>
                  <a:lightRig rig="threePt" dir="t"/>
                </a:scene3d>
                <a:sp3d contourW="12700"/>
              </a:bodyPr>
              <a:lstStyle/>
              <a:p>
                <a:pPr lvl="0">
                  <a:lnSpc>
                    <a:spcPct val="120000"/>
                  </a:lnSpc>
                  <a:defRPr/>
                </a:pPr>
                <a:r>
                  <a:rPr lang="zh-CN" altLang="en-US" sz="2000" b="1" dirty="0">
                    <a:solidFill>
                      <a:schemeClr val="bg1"/>
                    </a:solidFill>
                    <a:ea typeface="+mn-lt"/>
                  </a:rPr>
                  <a:t>观察客户的角度</a:t>
                </a:r>
              </a:p>
            </p:txBody>
          </p:sp>
        </p:grpSp>
      </p:grpSp>
      <p:grpSp>
        <p:nvGrpSpPr>
          <p:cNvPr id="20" name="组合 19"/>
          <p:cNvGrpSpPr/>
          <p:nvPr/>
        </p:nvGrpSpPr>
        <p:grpSpPr>
          <a:xfrm>
            <a:off x="6210071" y="3329653"/>
            <a:ext cx="5070045" cy="2300590"/>
            <a:chOff x="6245679" y="4237038"/>
            <a:chExt cx="5071609" cy="1828800"/>
          </a:xfrm>
        </p:grpSpPr>
        <p:sp>
          <p:nvSpPr>
            <p:cNvPr id="21" name="矩形 20"/>
            <p:cNvSpPr/>
            <p:nvPr/>
          </p:nvSpPr>
          <p:spPr>
            <a:xfrm>
              <a:off x="6245679" y="4237038"/>
              <a:ext cx="5071609" cy="1828800"/>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8565"/>
              <a:endParaRPr lang="zh-CN" altLang="en-US" sz="1800" b="1">
                <a:solidFill>
                  <a:schemeClr val="bg1"/>
                </a:solidFill>
                <a:ea typeface="宋体" panose="02010600030101010101" pitchFamily="2" charset="-122"/>
              </a:endParaRPr>
            </a:p>
          </p:txBody>
        </p:sp>
        <p:grpSp>
          <p:nvGrpSpPr>
            <p:cNvPr id="22" name="组合 21"/>
            <p:cNvGrpSpPr/>
            <p:nvPr/>
          </p:nvGrpSpPr>
          <p:grpSpPr>
            <a:xfrm>
              <a:off x="6508622" y="4372470"/>
              <a:ext cx="4808666" cy="1460577"/>
              <a:chOff x="1046323" y="1907698"/>
              <a:chExt cx="4808666" cy="1460577"/>
            </a:xfrm>
          </p:grpSpPr>
          <p:sp>
            <p:nvSpPr>
              <p:cNvPr id="23" name="矩形 22"/>
              <p:cNvSpPr/>
              <p:nvPr/>
            </p:nvSpPr>
            <p:spPr>
              <a:xfrm>
                <a:off x="1046323" y="2275461"/>
                <a:ext cx="4808666" cy="1092814"/>
              </a:xfrm>
              <a:prstGeom prst="rect">
                <a:avLst/>
              </a:prstGeom>
            </p:spPr>
            <p:txBody>
              <a:bodyPr wrap="square">
                <a:spAutoFit/>
                <a:scene3d>
                  <a:camera prst="orthographicFront"/>
                  <a:lightRig rig="threePt" dir="t"/>
                </a:scene3d>
                <a:sp3d contourW="12700"/>
              </a:bodyPr>
              <a:lstStyle/>
              <a:p>
                <a:pPr fontAlgn="auto">
                  <a:lnSpc>
                    <a:spcPts val="2000"/>
                  </a:lnSpc>
                  <a:defRPr/>
                </a:pPr>
                <a:r>
                  <a:rPr lang="zh-CN" altLang="en-US" sz="1600" b="1" dirty="0">
                    <a:solidFill>
                      <a:schemeClr val="bg1"/>
                    </a:solidFill>
                    <a:ea typeface="+mn-lt"/>
                    <a:sym typeface="FZHei-B01S" panose="02010601030101010101" pitchFamily="2" charset="-122"/>
                  </a:rPr>
                  <a:t>当客户在挑选产品时，你能观察到：</a:t>
                </a:r>
              </a:p>
              <a:p>
                <a:pPr fontAlgn="auto">
                  <a:lnSpc>
                    <a:spcPts val="2000"/>
                  </a:lnSpc>
                  <a:defRPr/>
                </a:pPr>
                <a:r>
                  <a:rPr lang="zh-CN" altLang="en-US" sz="1600" b="1" dirty="0">
                    <a:solidFill>
                      <a:schemeClr val="bg1"/>
                    </a:solidFill>
                    <a:ea typeface="+mn-lt"/>
                    <a:sym typeface="FZHei-B01S" panose="02010601030101010101" pitchFamily="2" charset="-122"/>
                  </a:rPr>
                  <a:t>注意力不集中，说明客户缺少兴趣。</a:t>
                </a:r>
              </a:p>
              <a:p>
                <a:pPr fontAlgn="auto">
                  <a:lnSpc>
                    <a:spcPts val="2000"/>
                  </a:lnSpc>
                  <a:defRPr/>
                </a:pPr>
                <a:r>
                  <a:rPr lang="zh-CN" altLang="en-US" sz="1600" b="1" dirty="0">
                    <a:solidFill>
                      <a:schemeClr val="bg1"/>
                    </a:solidFill>
                    <a:ea typeface="+mn-lt"/>
                    <a:sym typeface="FZHei-B01S" panose="02010601030101010101" pitchFamily="2" charset="-122"/>
                  </a:rPr>
                  <a:t>哪个顾客握紧拳头，低下了头说明客户感到不高兴。</a:t>
                </a:r>
              </a:p>
              <a:p>
                <a:pPr fontAlgn="auto">
                  <a:lnSpc>
                    <a:spcPts val="2000"/>
                  </a:lnSpc>
                  <a:defRPr/>
                </a:pPr>
                <a:r>
                  <a:rPr lang="zh-CN" altLang="en-US" sz="1600" b="1" dirty="0">
                    <a:solidFill>
                      <a:schemeClr val="bg1"/>
                    </a:solidFill>
                    <a:ea typeface="+mn-lt"/>
                    <a:sym typeface="FZHei-B01S" panose="02010601030101010101" pitchFamily="2" charset="-122"/>
                  </a:rPr>
                  <a:t>扬起眉毛并微笑，头偏向一边，是客户一种感兴趣的表示</a:t>
                </a:r>
              </a:p>
            </p:txBody>
          </p:sp>
          <p:sp>
            <p:nvSpPr>
              <p:cNvPr id="24" name="矩形 23"/>
              <p:cNvSpPr/>
              <p:nvPr/>
            </p:nvSpPr>
            <p:spPr>
              <a:xfrm>
                <a:off x="1046324" y="1907698"/>
                <a:ext cx="2241975" cy="366990"/>
              </a:xfrm>
              <a:prstGeom prst="rect">
                <a:avLst/>
              </a:prstGeom>
            </p:spPr>
            <p:txBody>
              <a:bodyPr wrap="square">
                <a:spAutoFit/>
                <a:scene3d>
                  <a:camera prst="orthographicFront"/>
                  <a:lightRig rig="threePt" dir="t"/>
                </a:scene3d>
                <a:sp3d contourW="12700"/>
              </a:bodyPr>
              <a:lstStyle/>
              <a:p>
                <a:pPr lvl="0">
                  <a:lnSpc>
                    <a:spcPct val="120000"/>
                  </a:lnSpc>
                  <a:defRPr/>
                </a:pPr>
                <a:r>
                  <a:rPr lang="zh-CN" altLang="en-US" sz="2000" b="1" dirty="0">
                    <a:solidFill>
                      <a:schemeClr val="bg1"/>
                    </a:solidFill>
                    <a:ea typeface="+mn-lt"/>
                  </a:rPr>
                  <a:t>观察客户的角度</a:t>
                </a:r>
              </a:p>
            </p:txBody>
          </p:sp>
        </p:grpSp>
      </p:grpSp>
      <p:grpSp>
        <p:nvGrpSpPr>
          <p:cNvPr id="25" name="组合 24"/>
          <p:cNvGrpSpPr/>
          <p:nvPr/>
        </p:nvGrpSpPr>
        <p:grpSpPr>
          <a:xfrm>
            <a:off x="723918" y="1447800"/>
            <a:ext cx="1533362" cy="1533360"/>
            <a:chOff x="893762" y="2030220"/>
            <a:chExt cx="1865485" cy="1865484"/>
          </a:xfrm>
        </p:grpSpPr>
        <p:sp>
          <p:nvSpPr>
            <p:cNvPr id="26" name="矩形: 圆角 14"/>
            <p:cNvSpPr/>
            <p:nvPr/>
          </p:nvSpPr>
          <p:spPr>
            <a:xfrm>
              <a:off x="893762" y="2030220"/>
              <a:ext cx="1865485" cy="1865484"/>
            </a:xfrm>
            <a:prstGeom prst="roundRect">
              <a:avLst/>
            </a:prstGeom>
            <a:solidFill>
              <a:srgbClr val="36B8BD"/>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27" name="椭圆 20"/>
            <p:cNvSpPr/>
            <p:nvPr/>
          </p:nvSpPr>
          <p:spPr>
            <a:xfrm>
              <a:off x="1522854" y="2371554"/>
              <a:ext cx="607302" cy="681208"/>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893762" y="3181731"/>
              <a:ext cx="1865484" cy="516728"/>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年龄</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2560204" y="1447800"/>
            <a:ext cx="1533362" cy="1533360"/>
            <a:chOff x="3033271" y="2030220"/>
            <a:chExt cx="1865486" cy="1865484"/>
          </a:xfrm>
        </p:grpSpPr>
        <p:sp>
          <p:nvSpPr>
            <p:cNvPr id="30" name="矩形: 圆角 15"/>
            <p:cNvSpPr/>
            <p:nvPr/>
          </p:nvSpPr>
          <p:spPr>
            <a:xfrm>
              <a:off x="3033272" y="2030220"/>
              <a:ext cx="1865485" cy="1865484"/>
            </a:xfrm>
            <a:prstGeom prst="roundRect">
              <a:avLst/>
            </a:prstGeom>
            <a:solidFill>
              <a:srgbClr val="144C85"/>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31" name="椭圆 21"/>
            <p:cNvSpPr/>
            <p:nvPr/>
          </p:nvSpPr>
          <p:spPr>
            <a:xfrm>
              <a:off x="3625411" y="2371554"/>
              <a:ext cx="681208" cy="68120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3033271" y="3181731"/>
              <a:ext cx="1865484" cy="482482"/>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服饰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396490" y="1447800"/>
            <a:ext cx="1533363" cy="1533360"/>
            <a:chOff x="5172780" y="2030220"/>
            <a:chExt cx="1865488" cy="1865484"/>
          </a:xfrm>
        </p:grpSpPr>
        <p:sp>
          <p:nvSpPr>
            <p:cNvPr id="34" name="矩形: 圆角 16"/>
            <p:cNvSpPr/>
            <p:nvPr/>
          </p:nvSpPr>
          <p:spPr>
            <a:xfrm>
              <a:off x="5172783" y="2030220"/>
              <a:ext cx="1865485" cy="1865484"/>
            </a:xfrm>
            <a:prstGeom prst="roundRect">
              <a:avLst/>
            </a:prstGeom>
            <a:solidFill>
              <a:srgbClr val="36B8BD"/>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35" name="椭圆 22"/>
            <p:cNvSpPr/>
            <p:nvPr/>
          </p:nvSpPr>
          <p:spPr>
            <a:xfrm>
              <a:off x="5820332" y="2371554"/>
              <a:ext cx="570389" cy="681208"/>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5172780" y="3181731"/>
              <a:ext cx="1865484" cy="482482"/>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语言</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232777" y="1447800"/>
            <a:ext cx="1533365" cy="1533360"/>
            <a:chOff x="7312289" y="2030220"/>
            <a:chExt cx="1865489" cy="1865484"/>
          </a:xfrm>
        </p:grpSpPr>
        <p:sp>
          <p:nvSpPr>
            <p:cNvPr id="38" name="矩形: 圆角 17"/>
            <p:cNvSpPr/>
            <p:nvPr/>
          </p:nvSpPr>
          <p:spPr>
            <a:xfrm>
              <a:off x="7312293" y="2030220"/>
              <a:ext cx="1865485" cy="1865484"/>
            </a:xfrm>
            <a:prstGeom prst="roundRect">
              <a:avLst/>
            </a:prstGeom>
            <a:solidFill>
              <a:srgbClr val="144C85"/>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39" name="椭圆 23"/>
            <p:cNvSpPr/>
            <p:nvPr/>
          </p:nvSpPr>
          <p:spPr>
            <a:xfrm>
              <a:off x="7914611" y="2371554"/>
              <a:ext cx="660850" cy="681208"/>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312289" y="3181731"/>
              <a:ext cx="1865484" cy="482482"/>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态度</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8069066" y="1447800"/>
            <a:ext cx="1533366" cy="1533360"/>
            <a:chOff x="9451798" y="2030220"/>
            <a:chExt cx="1865490" cy="1865484"/>
          </a:xfrm>
        </p:grpSpPr>
        <p:sp>
          <p:nvSpPr>
            <p:cNvPr id="42" name="矩形: 圆角 18"/>
            <p:cNvSpPr/>
            <p:nvPr/>
          </p:nvSpPr>
          <p:spPr>
            <a:xfrm>
              <a:off x="9451803" y="2030220"/>
              <a:ext cx="1865485" cy="1865484"/>
            </a:xfrm>
            <a:prstGeom prst="roundRect">
              <a:avLst/>
            </a:prstGeom>
            <a:solidFill>
              <a:srgbClr val="36B8BD"/>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43" name="椭圆 24"/>
            <p:cNvSpPr/>
            <p:nvPr/>
          </p:nvSpPr>
          <p:spPr>
            <a:xfrm>
              <a:off x="10043942" y="2401897"/>
              <a:ext cx="681208" cy="620522"/>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9451798" y="3181731"/>
              <a:ext cx="1865483" cy="482482"/>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行为</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9905357" y="1490792"/>
            <a:ext cx="1533362" cy="1533360"/>
            <a:chOff x="3033271" y="2030220"/>
            <a:chExt cx="1865486" cy="1865484"/>
          </a:xfrm>
        </p:grpSpPr>
        <p:sp>
          <p:nvSpPr>
            <p:cNvPr id="46" name="矩形: 圆角 15"/>
            <p:cNvSpPr/>
            <p:nvPr/>
          </p:nvSpPr>
          <p:spPr>
            <a:xfrm>
              <a:off x="3033272" y="2030220"/>
              <a:ext cx="1865485" cy="1865484"/>
            </a:xfrm>
            <a:prstGeom prst="roundRect">
              <a:avLst/>
            </a:prstGeom>
            <a:solidFill>
              <a:srgbClr val="144C85"/>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6" rIns="91412" bIns="45706" numCol="1" spcCol="0" rtlCol="0" fromWordArt="0" anchor="ctr" anchorCtr="0" forceAA="0" compatLnSpc="1">
              <a:noAutofit/>
            </a:bodyPr>
            <a:lstStyle/>
            <a:p>
              <a:pPr algn="ctr" defTabSz="1218565"/>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47" name="椭圆 21"/>
            <p:cNvSpPr/>
            <p:nvPr/>
          </p:nvSpPr>
          <p:spPr>
            <a:xfrm>
              <a:off x="3625411" y="2371554"/>
              <a:ext cx="681208" cy="68120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2" tIns="45706" rIns="91412" bIns="45706"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8565"/>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48" name="矩形 47"/>
            <p:cNvSpPr/>
            <p:nvPr/>
          </p:nvSpPr>
          <p:spPr>
            <a:xfrm>
              <a:off x="3033271" y="3181731"/>
              <a:ext cx="1865484" cy="482482"/>
            </a:xfrm>
            <a:prstGeom prst="rect">
              <a:avLst/>
            </a:prstGeom>
          </p:spPr>
          <p:txBody>
            <a:bodyPr wrap="square">
              <a:spAutoFit/>
              <a:scene3d>
                <a:camera prst="orthographicFront"/>
                <a:lightRig rig="threePt" dir="t"/>
              </a:scene3d>
              <a:sp3d contourW="12700"/>
            </a:bodyPr>
            <a:lstStyle/>
            <a:p>
              <a:pPr lvl="0" algn="ctr">
                <a:lnSpc>
                  <a:spcPct val="120000"/>
                </a:lnSpc>
                <a:defRPr/>
              </a:pPr>
              <a:r>
                <a:rPr lang="zh-CN" altLang="en-US" b="1" dirty="0" smtClean="0">
                  <a:solidFill>
                    <a:schemeClr val="bg1"/>
                  </a:solidFill>
                  <a:latin typeface="微软雅黑" panose="020B0503020204020204" pitchFamily="34" charset="-122"/>
                  <a:ea typeface="微软雅黑" panose="020B0503020204020204" pitchFamily="34" charset="-122"/>
                </a:rPr>
                <a:t>身体语言</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51" name="矩形 50"/>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89052563"/>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750"/>
                                        <p:tgtEl>
                                          <p:spTgt spid="50"/>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4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53" presetClass="entr" presetSubtype="528"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anim calcmode="lin" valueType="num">
                                      <p:cBhvr>
                                        <p:cTn id="43" dur="500" fill="hold"/>
                                        <p:tgtEl>
                                          <p:spTgt spid="25"/>
                                        </p:tgtEl>
                                        <p:attrNameLst>
                                          <p:attrName>ppt_x</p:attrName>
                                        </p:attrNameLst>
                                      </p:cBhvr>
                                      <p:tavLst>
                                        <p:tav tm="0">
                                          <p:val>
                                            <p:fltVal val="0.5"/>
                                          </p:val>
                                        </p:tav>
                                        <p:tav tm="100000">
                                          <p:val>
                                            <p:strVal val="#ppt_x"/>
                                          </p:val>
                                        </p:tav>
                                      </p:tavLst>
                                    </p:anim>
                                    <p:anim calcmode="lin" valueType="num">
                                      <p:cBhvr>
                                        <p:cTn id="44" dur="500" fill="hold"/>
                                        <p:tgtEl>
                                          <p:spTgt spid="25"/>
                                        </p:tgtEl>
                                        <p:attrNameLst>
                                          <p:attrName>ppt_y</p:attrName>
                                        </p:attrNameLst>
                                      </p:cBhvr>
                                      <p:tavLst>
                                        <p:tav tm="0">
                                          <p:val>
                                            <p:fltVal val="0.5"/>
                                          </p:val>
                                        </p:tav>
                                        <p:tav tm="100000">
                                          <p:val>
                                            <p:strVal val="#ppt_y"/>
                                          </p:val>
                                        </p:tav>
                                      </p:tavLst>
                                    </p:anim>
                                  </p:childTnLst>
                                </p:cTn>
                              </p:par>
                              <p:par>
                                <p:cTn id="45" presetID="53" presetClass="entr" presetSubtype="528" fill="hold" nodeType="withEffect">
                                  <p:stCondLst>
                                    <p:cond delay="25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anim calcmode="lin" valueType="num">
                                      <p:cBhvr>
                                        <p:cTn id="50" dur="500" fill="hold"/>
                                        <p:tgtEl>
                                          <p:spTgt spid="29"/>
                                        </p:tgtEl>
                                        <p:attrNameLst>
                                          <p:attrName>ppt_x</p:attrName>
                                        </p:attrNameLst>
                                      </p:cBhvr>
                                      <p:tavLst>
                                        <p:tav tm="0">
                                          <p:val>
                                            <p:fltVal val="0.5"/>
                                          </p:val>
                                        </p:tav>
                                        <p:tav tm="100000">
                                          <p:val>
                                            <p:strVal val="#ppt_x"/>
                                          </p:val>
                                        </p:tav>
                                      </p:tavLst>
                                    </p:anim>
                                    <p:anim calcmode="lin" valueType="num">
                                      <p:cBhvr>
                                        <p:cTn id="51" dur="500" fill="hold"/>
                                        <p:tgtEl>
                                          <p:spTgt spid="29"/>
                                        </p:tgtEl>
                                        <p:attrNameLst>
                                          <p:attrName>ppt_y</p:attrName>
                                        </p:attrNameLst>
                                      </p:cBhvr>
                                      <p:tavLst>
                                        <p:tav tm="0">
                                          <p:val>
                                            <p:fltVal val="0.5"/>
                                          </p:val>
                                        </p:tav>
                                        <p:tav tm="100000">
                                          <p:val>
                                            <p:strVal val="#ppt_y"/>
                                          </p:val>
                                        </p:tav>
                                      </p:tavLst>
                                    </p:anim>
                                  </p:childTnLst>
                                </p:cTn>
                              </p:par>
                              <p:par>
                                <p:cTn id="52" presetID="53" presetClass="entr" presetSubtype="528" fill="hold"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p:cTn id="54" dur="500" fill="hold"/>
                                        <p:tgtEl>
                                          <p:spTgt spid="33"/>
                                        </p:tgtEl>
                                        <p:attrNameLst>
                                          <p:attrName>ppt_w</p:attrName>
                                        </p:attrNameLst>
                                      </p:cBhvr>
                                      <p:tavLst>
                                        <p:tav tm="0">
                                          <p:val>
                                            <p:fltVal val="0"/>
                                          </p:val>
                                        </p:tav>
                                        <p:tav tm="100000">
                                          <p:val>
                                            <p:strVal val="#ppt_w"/>
                                          </p:val>
                                        </p:tav>
                                      </p:tavLst>
                                    </p:anim>
                                    <p:anim calcmode="lin" valueType="num">
                                      <p:cBhvr>
                                        <p:cTn id="55" dur="500" fill="hold"/>
                                        <p:tgtEl>
                                          <p:spTgt spid="33"/>
                                        </p:tgtEl>
                                        <p:attrNameLst>
                                          <p:attrName>ppt_h</p:attrName>
                                        </p:attrNameLst>
                                      </p:cBhvr>
                                      <p:tavLst>
                                        <p:tav tm="0">
                                          <p:val>
                                            <p:fltVal val="0"/>
                                          </p:val>
                                        </p:tav>
                                        <p:tav tm="100000">
                                          <p:val>
                                            <p:strVal val="#ppt_h"/>
                                          </p:val>
                                        </p:tav>
                                      </p:tavLst>
                                    </p:anim>
                                    <p:animEffect transition="in" filter="fade">
                                      <p:cBhvr>
                                        <p:cTn id="56" dur="500"/>
                                        <p:tgtEl>
                                          <p:spTgt spid="33"/>
                                        </p:tgtEl>
                                      </p:cBhvr>
                                    </p:animEffect>
                                    <p:anim calcmode="lin" valueType="num">
                                      <p:cBhvr>
                                        <p:cTn id="57" dur="500" fill="hold"/>
                                        <p:tgtEl>
                                          <p:spTgt spid="33"/>
                                        </p:tgtEl>
                                        <p:attrNameLst>
                                          <p:attrName>ppt_x</p:attrName>
                                        </p:attrNameLst>
                                      </p:cBhvr>
                                      <p:tavLst>
                                        <p:tav tm="0">
                                          <p:val>
                                            <p:fltVal val="0.5"/>
                                          </p:val>
                                        </p:tav>
                                        <p:tav tm="100000">
                                          <p:val>
                                            <p:strVal val="#ppt_x"/>
                                          </p:val>
                                        </p:tav>
                                      </p:tavLst>
                                    </p:anim>
                                    <p:anim calcmode="lin" valueType="num">
                                      <p:cBhvr>
                                        <p:cTn id="58" dur="500" fill="hold"/>
                                        <p:tgtEl>
                                          <p:spTgt spid="33"/>
                                        </p:tgtEl>
                                        <p:attrNameLst>
                                          <p:attrName>ppt_y</p:attrName>
                                        </p:attrNameLst>
                                      </p:cBhvr>
                                      <p:tavLst>
                                        <p:tav tm="0">
                                          <p:val>
                                            <p:fltVal val="0.5"/>
                                          </p:val>
                                        </p:tav>
                                        <p:tav tm="100000">
                                          <p:val>
                                            <p:strVal val="#ppt_y"/>
                                          </p:val>
                                        </p:tav>
                                      </p:tavLst>
                                    </p:anim>
                                  </p:childTnLst>
                                </p:cTn>
                              </p:par>
                              <p:par>
                                <p:cTn id="59" presetID="53" presetClass="entr" presetSubtype="528" fill="hold" nodeType="withEffect">
                                  <p:stCondLst>
                                    <p:cond delay="75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anim calcmode="lin" valueType="num">
                                      <p:cBhvr>
                                        <p:cTn id="64" dur="500" fill="hold"/>
                                        <p:tgtEl>
                                          <p:spTgt spid="37"/>
                                        </p:tgtEl>
                                        <p:attrNameLst>
                                          <p:attrName>ppt_x</p:attrName>
                                        </p:attrNameLst>
                                      </p:cBhvr>
                                      <p:tavLst>
                                        <p:tav tm="0">
                                          <p:val>
                                            <p:fltVal val="0.5"/>
                                          </p:val>
                                        </p:tav>
                                        <p:tav tm="100000">
                                          <p:val>
                                            <p:strVal val="#ppt_x"/>
                                          </p:val>
                                        </p:tav>
                                      </p:tavLst>
                                    </p:anim>
                                    <p:anim calcmode="lin" valueType="num">
                                      <p:cBhvr>
                                        <p:cTn id="65" dur="500" fill="hold"/>
                                        <p:tgtEl>
                                          <p:spTgt spid="37"/>
                                        </p:tgtEl>
                                        <p:attrNameLst>
                                          <p:attrName>ppt_y</p:attrName>
                                        </p:attrNameLst>
                                      </p:cBhvr>
                                      <p:tavLst>
                                        <p:tav tm="0">
                                          <p:val>
                                            <p:fltVal val="0.5"/>
                                          </p:val>
                                        </p:tav>
                                        <p:tav tm="100000">
                                          <p:val>
                                            <p:strVal val="#ppt_y"/>
                                          </p:val>
                                        </p:tav>
                                      </p:tavLst>
                                    </p:anim>
                                  </p:childTnLst>
                                </p:cTn>
                              </p:par>
                              <p:par>
                                <p:cTn id="66" presetID="53" presetClass="entr" presetSubtype="528" fill="hold" nodeType="withEffect">
                                  <p:stCondLst>
                                    <p:cond delay="100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4900"/>
                            </p:stCondLst>
                            <p:childTnLst>
                              <p:par>
                                <p:cTn id="74" presetID="53" presetClass="entr" presetSubtype="528" fill="hold" nodeType="after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ppt_w</p:attrName>
                                        </p:attrNameLst>
                                      </p:cBhvr>
                                      <p:tavLst>
                                        <p:tav tm="0">
                                          <p:val>
                                            <p:fltVal val="0"/>
                                          </p:val>
                                        </p:tav>
                                        <p:tav tm="100000">
                                          <p:val>
                                            <p:strVal val="#ppt_w"/>
                                          </p:val>
                                        </p:tav>
                                      </p:tavLst>
                                    </p:anim>
                                    <p:anim calcmode="lin" valueType="num">
                                      <p:cBhvr>
                                        <p:cTn id="77" dur="500" fill="hold"/>
                                        <p:tgtEl>
                                          <p:spTgt spid="45"/>
                                        </p:tgtEl>
                                        <p:attrNameLst>
                                          <p:attrName>ppt_h</p:attrName>
                                        </p:attrNameLst>
                                      </p:cBhvr>
                                      <p:tavLst>
                                        <p:tav tm="0">
                                          <p:val>
                                            <p:fltVal val="0"/>
                                          </p:val>
                                        </p:tav>
                                        <p:tav tm="100000">
                                          <p:val>
                                            <p:strVal val="#ppt_h"/>
                                          </p:val>
                                        </p:tav>
                                      </p:tavLst>
                                    </p:anim>
                                    <p:animEffect transition="in" filter="fade">
                                      <p:cBhvr>
                                        <p:cTn id="78" dur="500"/>
                                        <p:tgtEl>
                                          <p:spTgt spid="45"/>
                                        </p:tgtEl>
                                      </p:cBhvr>
                                    </p:animEffect>
                                    <p:anim calcmode="lin" valueType="num">
                                      <p:cBhvr>
                                        <p:cTn id="79" dur="500" fill="hold"/>
                                        <p:tgtEl>
                                          <p:spTgt spid="45"/>
                                        </p:tgtEl>
                                        <p:attrNameLst>
                                          <p:attrName>ppt_x</p:attrName>
                                        </p:attrNameLst>
                                      </p:cBhvr>
                                      <p:tavLst>
                                        <p:tav tm="0">
                                          <p:val>
                                            <p:fltVal val="0.5"/>
                                          </p:val>
                                        </p:tav>
                                        <p:tav tm="100000">
                                          <p:val>
                                            <p:strVal val="#ppt_x"/>
                                          </p:val>
                                        </p:tav>
                                      </p:tavLst>
                                    </p:anim>
                                    <p:anim calcmode="lin" valueType="num">
                                      <p:cBhvr>
                                        <p:cTn id="80" dur="500" fill="hold"/>
                                        <p:tgtEl>
                                          <p:spTgt spid="45"/>
                                        </p:tgtEl>
                                        <p:attrNameLst>
                                          <p:attrName>ppt_y</p:attrName>
                                        </p:attrNameLst>
                                      </p:cBhvr>
                                      <p:tavLst>
                                        <p:tav tm="0">
                                          <p:val>
                                            <p:fltVal val="0.5"/>
                                          </p:val>
                                        </p:tav>
                                        <p:tav tm="100000">
                                          <p:val>
                                            <p:strVal val="#ppt_y"/>
                                          </p:val>
                                        </p:tav>
                                      </p:tavLst>
                                    </p:anim>
                                  </p:childTnLst>
                                </p:cTn>
                              </p:par>
                            </p:childTnLst>
                          </p:cTn>
                        </p:par>
                        <p:par>
                          <p:cTn id="81" fill="hold">
                            <p:stCondLst>
                              <p:cond delay="5400"/>
                            </p:stCondLst>
                            <p:childTnLst>
                              <p:par>
                                <p:cTn id="82" presetID="2" presetClass="entr" presetSubtype="8"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500" fill="hold"/>
                                        <p:tgtEl>
                                          <p:spTgt spid="9"/>
                                        </p:tgtEl>
                                        <p:attrNameLst>
                                          <p:attrName>ppt_x</p:attrName>
                                        </p:attrNameLst>
                                      </p:cBhvr>
                                      <p:tavLst>
                                        <p:tav tm="0">
                                          <p:val>
                                            <p:strVal val="0-#ppt_w/2"/>
                                          </p:val>
                                        </p:tav>
                                        <p:tav tm="100000">
                                          <p:val>
                                            <p:strVal val="#ppt_x"/>
                                          </p:val>
                                        </p:tav>
                                      </p:tavLst>
                                    </p:anim>
                                    <p:anim calcmode="lin" valueType="num">
                                      <p:cBhvr additive="base">
                                        <p:cTn id="85" dur="500" fill="hold"/>
                                        <p:tgtEl>
                                          <p:spTgt spid="9"/>
                                        </p:tgtEl>
                                        <p:attrNameLst>
                                          <p:attrName>ppt_y</p:attrName>
                                        </p:attrNameLst>
                                      </p:cBhvr>
                                      <p:tavLst>
                                        <p:tav tm="0">
                                          <p:val>
                                            <p:strVal val="#ppt_y"/>
                                          </p:val>
                                        </p:tav>
                                        <p:tav tm="100000">
                                          <p:val>
                                            <p:strVal val="#ppt_y"/>
                                          </p:val>
                                        </p:tav>
                                      </p:tavLst>
                                    </p:anim>
                                  </p:childTnLst>
                                </p:cTn>
                              </p:par>
                            </p:childTnLst>
                          </p:cTn>
                        </p:par>
                        <p:par>
                          <p:cTn id="86" fill="hold">
                            <p:stCondLst>
                              <p:cond delay="5900"/>
                            </p:stCondLst>
                            <p:childTnLst>
                              <p:par>
                                <p:cTn id="87" presetID="2" presetClass="entr" presetSubtype="2" fill="hold" nodeType="afterEffect">
                                  <p:stCondLst>
                                    <p:cond delay="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1+#ppt_w/2"/>
                                          </p:val>
                                        </p:tav>
                                        <p:tav tm="100000">
                                          <p:val>
                                            <p:strVal val="#ppt_x"/>
                                          </p:val>
                                        </p:tav>
                                      </p:tavLst>
                                    </p:anim>
                                    <p:anim calcmode="lin" valueType="num">
                                      <p:cBhvr additive="base">
                                        <p:cTn id="90" dur="500" fill="hold"/>
                                        <p:tgtEl>
                                          <p:spTgt spid="20"/>
                                        </p:tgtEl>
                                        <p:attrNameLst>
                                          <p:attrName>ppt_y</p:attrName>
                                        </p:attrNameLst>
                                      </p:cBhvr>
                                      <p:tavLst>
                                        <p:tav tm="0">
                                          <p:val>
                                            <p:strVal val="#ppt_y"/>
                                          </p:val>
                                        </p:tav>
                                        <p:tav tm="100000">
                                          <p:val>
                                            <p:strVal val="#ppt_y"/>
                                          </p:val>
                                        </p:tav>
                                      </p:tavLst>
                                    </p:anim>
                                  </p:childTnLst>
                                </p:cTn>
                              </p:par>
                            </p:childTnLst>
                          </p:cTn>
                        </p:par>
                        <p:par>
                          <p:cTn id="91" fill="hold">
                            <p:stCondLst>
                              <p:cond delay="6400"/>
                            </p:stCondLst>
                            <p:childTnLst>
                              <p:par>
                                <p:cTn id="92" presetID="22" presetClass="entr" presetSubtype="8" fill="hold" grpId="0" nodeType="after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wipe(left)">
                                      <p:cBhvr>
                                        <p:cTn id="94"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6978049"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销售成交技巧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技巧一：三句话成交法</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grpSp>
        <p:nvGrpSpPr>
          <p:cNvPr id="9" name="组合 8">
            <a:extLst>
              <a:ext uri="{FF2B5EF4-FFF2-40B4-BE49-F238E27FC236}">
                <a16:creationId xmlns="" xmlns:a16="http://schemas.microsoft.com/office/drawing/2014/main" id="{AA7F580F-AAE6-4998-9983-CFD70D8A83AD}"/>
              </a:ext>
            </a:extLst>
          </p:cNvPr>
          <p:cNvGrpSpPr/>
          <p:nvPr/>
        </p:nvGrpSpPr>
        <p:grpSpPr>
          <a:xfrm>
            <a:off x="7891382" y="2414831"/>
            <a:ext cx="3815669" cy="2431626"/>
            <a:chOff x="8143264" y="2821898"/>
            <a:chExt cx="3815669" cy="2431626"/>
          </a:xfrm>
        </p:grpSpPr>
        <p:sp>
          <p:nvSpPr>
            <p:cNvPr id="10" name="文本框 9">
              <a:extLst>
                <a:ext uri="{FF2B5EF4-FFF2-40B4-BE49-F238E27FC236}">
                  <a16:creationId xmlns="" xmlns:a16="http://schemas.microsoft.com/office/drawing/2014/main" id="{0A34705B-6330-4AB6-9EF9-5BFF0B97EBA5}"/>
                </a:ext>
              </a:extLst>
            </p:cNvPr>
            <p:cNvSpPr txBox="1"/>
            <p:nvPr/>
          </p:nvSpPr>
          <p:spPr>
            <a:xfrm>
              <a:off x="8183540" y="2821898"/>
              <a:ext cx="3775393" cy="400110"/>
            </a:xfrm>
            <a:prstGeom prst="rect">
              <a:avLst/>
            </a:prstGeom>
            <a:noFill/>
          </p:spPr>
          <p:txBody>
            <a:bodyPr wrap="none" rtlCol="0">
              <a:spAutoFit/>
            </a:bodyPr>
            <a:lstStyle/>
            <a:p>
              <a:pPr lvl="0">
                <a:defRPr/>
              </a:pPr>
              <a:r>
                <a:rPr lang="zh-CN" altLang="en-US" sz="2000" b="1" dirty="0">
                  <a:solidFill>
                    <a:srgbClr val="3D3E20"/>
                  </a:solidFill>
                  <a:latin typeface="等线" panose="02010600030101010101" pitchFamily="2" charset="-122"/>
                </a:rPr>
                <a:t>假如你卖的产品是可以帮她赚钱</a:t>
              </a:r>
            </a:p>
          </p:txBody>
        </p:sp>
        <p:sp>
          <p:nvSpPr>
            <p:cNvPr id="12" name="文本框 11">
              <a:extLst>
                <a:ext uri="{FF2B5EF4-FFF2-40B4-BE49-F238E27FC236}">
                  <a16:creationId xmlns="" xmlns:a16="http://schemas.microsoft.com/office/drawing/2014/main" id="{2A2C202E-ED82-48A2-8A16-C601FE69892B}"/>
                </a:ext>
              </a:extLst>
            </p:cNvPr>
            <p:cNvSpPr txBox="1"/>
            <p:nvPr/>
          </p:nvSpPr>
          <p:spPr>
            <a:xfrm>
              <a:off x="8143264" y="3391476"/>
              <a:ext cx="3815669" cy="1862048"/>
            </a:xfrm>
            <a:prstGeom prst="rect">
              <a:avLst/>
            </a:prstGeom>
            <a:noFill/>
          </p:spPr>
          <p:txBody>
            <a:bodyPr wrap="square" rtlCol="0">
              <a:spAutoFit/>
            </a:bodyPr>
            <a:lstStyle/>
            <a:p>
              <a:pPr lvl="0">
                <a:lnSpc>
                  <a:spcPts val="2300"/>
                </a:lnSpc>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第 </a:t>
              </a:r>
              <a:r>
                <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sym typeface="+mn-ea"/>
                </a:rPr>
                <a:t>1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句话：你知道它可以帮你赚钱吗</a:t>
              </a:r>
              <a:r>
                <a:rPr lang="zh-CN" altLang="en-US"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rPr>
                <a:t>？</a:t>
              </a:r>
              <a:r>
                <a:rPr kumimoji="0" lang="en-US" altLang="zh-CN" sz="16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mn-ea"/>
                </a:rPr>
                <a:t/>
              </a:r>
              <a:br>
                <a:rPr kumimoji="0" lang="en-US" altLang="zh-CN" sz="16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mn-ea"/>
                </a:rPr>
              </a:br>
              <a:r>
                <a:rPr lang="zh-CN" altLang="en-US"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rPr>
                <a:t>第 </a:t>
              </a:r>
              <a:r>
                <a:rPr lang="en-US" altLang="zh-CN"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rPr>
                <a:t>2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句话：你希望什么时候开始赚钱呢</a:t>
              </a:r>
              <a:r>
                <a:rPr lang="zh-CN" altLang="en-US"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rPr>
                <a:t>？</a:t>
              </a:r>
              <a:endParaRPr lang="en-US" altLang="zh-CN"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endParaRPr>
            </a:p>
            <a:p>
              <a:pPr lvl="0">
                <a:lnSpc>
                  <a:spcPts val="2300"/>
                </a:lnSpc>
                <a:defRPr/>
              </a:pPr>
              <a:r>
                <a:rPr lang="zh-CN" altLang="en-US" sz="1600" dirty="0" smtClean="0">
                  <a:solidFill>
                    <a:prstClr val="black">
                      <a:lumMod val="95000"/>
                      <a:lumOff val="5000"/>
                    </a:prstClr>
                  </a:solidFill>
                  <a:latin typeface="微软雅黑" panose="020B0503020204020204" pitchFamily="34" charset="-122"/>
                  <a:ea typeface="微软雅黑" panose="020B0503020204020204" pitchFamily="34" charset="-122"/>
                  <a:sym typeface="+mn-ea"/>
                </a:rPr>
                <a:t>第 </a:t>
              </a:r>
              <a:r>
                <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sym typeface="+mn-ea"/>
                </a:rPr>
                <a:t>3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句话：如果你真的希望快点可以赚钱的话你认为什么时候让它来帮助你赚钱才恰当呢？</a:t>
              </a:r>
            </a:p>
            <a:p>
              <a:pPr lvl="0">
                <a:lnSpc>
                  <a:spcPts val="2300"/>
                </a:lnSpc>
                <a:defRPr/>
              </a:pPr>
              <a:endPar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endParaRPr>
            </a:p>
          </p:txBody>
        </p:sp>
      </p:grpSp>
      <p:grpSp>
        <p:nvGrpSpPr>
          <p:cNvPr id="18" name="组合 17">
            <a:extLst>
              <a:ext uri="{FF2B5EF4-FFF2-40B4-BE49-F238E27FC236}">
                <a16:creationId xmlns="" xmlns:a16="http://schemas.microsoft.com/office/drawing/2014/main" id="{10EC0512-82E6-4521-80D2-3CB67184BB7F}"/>
              </a:ext>
            </a:extLst>
          </p:cNvPr>
          <p:cNvGrpSpPr/>
          <p:nvPr/>
        </p:nvGrpSpPr>
        <p:grpSpPr>
          <a:xfrm>
            <a:off x="522818" y="1037338"/>
            <a:ext cx="10642600" cy="3620296"/>
            <a:chOff x="0" y="1327420"/>
            <a:chExt cx="12192000" cy="4147356"/>
          </a:xfrm>
          <a:effectLst>
            <a:outerShdw blurRad="63500" sx="102000" sy="102000" algn="ctr" rotWithShape="0">
              <a:prstClr val="black">
                <a:alpha val="42000"/>
              </a:prstClr>
            </a:outerShdw>
          </a:effectLst>
        </p:grpSpPr>
        <p:grpSp>
          <p:nvGrpSpPr>
            <p:cNvPr id="19" name="组合 18">
              <a:extLst>
                <a:ext uri="{FF2B5EF4-FFF2-40B4-BE49-F238E27FC236}">
                  <a16:creationId xmlns="" xmlns:a16="http://schemas.microsoft.com/office/drawing/2014/main" id="{08416A13-C7F4-4190-AFC4-68D1C9F8DDB4}"/>
                </a:ext>
              </a:extLst>
            </p:cNvPr>
            <p:cNvGrpSpPr/>
            <p:nvPr/>
          </p:nvGrpSpPr>
          <p:grpSpPr>
            <a:xfrm>
              <a:off x="0" y="1383224"/>
              <a:ext cx="12192000" cy="4091552"/>
              <a:chOff x="0" y="1383224"/>
              <a:chExt cx="12192000" cy="4091552"/>
            </a:xfrm>
          </p:grpSpPr>
          <p:sp>
            <p:nvSpPr>
              <p:cNvPr id="23" name="菱形 22">
                <a:extLst>
                  <a:ext uri="{FF2B5EF4-FFF2-40B4-BE49-F238E27FC236}">
                    <a16:creationId xmlns="" xmlns:a16="http://schemas.microsoft.com/office/drawing/2014/main" id="{A9278CB2-B2AC-4ADA-BCFA-5E0066EEF1A8}"/>
                  </a:ext>
                </a:extLst>
              </p:cNvPr>
              <p:cNvSpPr/>
              <p:nvPr/>
            </p:nvSpPr>
            <p:spPr>
              <a:xfrm>
                <a:off x="4050224" y="1383224"/>
                <a:ext cx="4091552" cy="4091552"/>
              </a:xfrm>
              <a:prstGeom prst="diamond">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schemeClr val="tx1">
                    <a:lumMod val="65000"/>
                    <a:lumOff val="35000"/>
                    <a:alpha val="1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D3E20"/>
                  </a:solidFill>
                  <a:effectLst/>
                  <a:uLnTx/>
                  <a:uFillTx/>
                  <a:latin typeface="等线" panose="020F0502020204030204"/>
                  <a:ea typeface="等线" panose="02010600030101010101" pitchFamily="2" charset="-122"/>
                  <a:cs typeface="+mn-cs"/>
                </a:endParaRPr>
              </a:p>
            </p:txBody>
          </p:sp>
          <p:cxnSp>
            <p:nvCxnSpPr>
              <p:cNvPr id="24" name="直接连接符 23">
                <a:extLst>
                  <a:ext uri="{FF2B5EF4-FFF2-40B4-BE49-F238E27FC236}">
                    <a16:creationId xmlns="" xmlns:a16="http://schemas.microsoft.com/office/drawing/2014/main" id="{E978958B-B4D8-4DCC-911D-57C445D24FCE}"/>
                  </a:ext>
                </a:extLst>
              </p:cNvPr>
              <p:cNvCxnSpPr>
                <a:cxnSpLocks/>
              </p:cNvCxnSpPr>
              <p:nvPr/>
            </p:nvCxnSpPr>
            <p:spPr>
              <a:xfrm>
                <a:off x="0" y="3429000"/>
                <a:ext cx="3648075" cy="0"/>
              </a:xfrm>
              <a:prstGeom prst="line">
                <a:avLst/>
              </a:prstGeom>
              <a:ln>
                <a:solidFill>
                  <a:srgbClr val="36B8BD"/>
                </a:solidFill>
              </a:ln>
            </p:spPr>
            <p:style>
              <a:lnRef idx="1">
                <a:schemeClr val="accent6"/>
              </a:lnRef>
              <a:fillRef idx="0">
                <a:schemeClr val="accent6"/>
              </a:fillRef>
              <a:effectRef idx="0">
                <a:schemeClr val="accent6"/>
              </a:effectRef>
              <a:fontRef idx="minor">
                <a:schemeClr val="tx1"/>
              </a:fontRef>
            </p:style>
          </p:cxnSp>
          <p:cxnSp>
            <p:nvCxnSpPr>
              <p:cNvPr id="25" name="直接连接符 24">
                <a:extLst>
                  <a:ext uri="{FF2B5EF4-FFF2-40B4-BE49-F238E27FC236}">
                    <a16:creationId xmlns="" xmlns:a16="http://schemas.microsoft.com/office/drawing/2014/main" id="{A68D2294-2F01-478A-BF30-07DA2316AD81}"/>
                  </a:ext>
                </a:extLst>
              </p:cNvPr>
              <p:cNvCxnSpPr>
                <a:cxnSpLocks/>
              </p:cNvCxnSpPr>
              <p:nvPr/>
            </p:nvCxnSpPr>
            <p:spPr>
              <a:xfrm>
                <a:off x="8543925" y="3429000"/>
                <a:ext cx="3648075" cy="0"/>
              </a:xfrm>
              <a:prstGeom prst="line">
                <a:avLst/>
              </a:prstGeom>
              <a:ln>
                <a:solidFill>
                  <a:srgbClr val="144C85"/>
                </a:solidFill>
              </a:ln>
            </p:spPr>
            <p:style>
              <a:lnRef idx="1">
                <a:schemeClr val="accent6"/>
              </a:lnRef>
              <a:fillRef idx="0">
                <a:schemeClr val="accent6"/>
              </a:fillRef>
              <a:effectRef idx="0">
                <a:schemeClr val="accent6"/>
              </a:effectRef>
              <a:fontRef idx="minor">
                <a:schemeClr val="tx1"/>
              </a:fontRef>
            </p:style>
          </p:cxnSp>
        </p:grpSp>
        <p:grpSp>
          <p:nvGrpSpPr>
            <p:cNvPr id="20" name="组合 19">
              <a:extLst>
                <a:ext uri="{FF2B5EF4-FFF2-40B4-BE49-F238E27FC236}">
                  <a16:creationId xmlns="" xmlns:a16="http://schemas.microsoft.com/office/drawing/2014/main" id="{0D19F0EC-2479-4291-8CD3-B11365D2E671}"/>
                </a:ext>
              </a:extLst>
            </p:cNvPr>
            <p:cNvGrpSpPr/>
            <p:nvPr/>
          </p:nvGrpSpPr>
          <p:grpSpPr>
            <a:xfrm>
              <a:off x="3776643" y="1327420"/>
              <a:ext cx="4638714" cy="4091552"/>
              <a:chOff x="3776643" y="1327420"/>
              <a:chExt cx="4638714" cy="4091552"/>
            </a:xfrm>
          </p:grpSpPr>
          <p:sp>
            <p:nvSpPr>
              <p:cNvPr id="21" name="菱形 20">
                <a:extLst>
                  <a:ext uri="{FF2B5EF4-FFF2-40B4-BE49-F238E27FC236}">
                    <a16:creationId xmlns="" xmlns:a16="http://schemas.microsoft.com/office/drawing/2014/main" id="{A6FB7D13-4D14-4C4B-9BEE-686C23C67A5C}"/>
                  </a:ext>
                </a:extLst>
              </p:cNvPr>
              <p:cNvSpPr/>
              <p:nvPr/>
            </p:nvSpPr>
            <p:spPr>
              <a:xfrm>
                <a:off x="4323805" y="1327420"/>
                <a:ext cx="4091552" cy="4091552"/>
              </a:xfrm>
              <a:prstGeom prst="diamond">
                <a:avLst/>
              </a:prstGeom>
              <a:noFill/>
              <a:ln>
                <a:solidFill>
                  <a:srgbClr val="36B8BD"/>
                </a:solidFill>
              </a:ln>
              <a:effectLst>
                <a:outerShdw blurRad="635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D3E20"/>
                  </a:solidFill>
                  <a:effectLst/>
                  <a:uLnTx/>
                  <a:uFillTx/>
                  <a:latin typeface="等线" panose="020F0502020204030204"/>
                  <a:ea typeface="等线" panose="02010600030101010101" pitchFamily="2" charset="-122"/>
                  <a:cs typeface="+mn-cs"/>
                </a:endParaRPr>
              </a:p>
            </p:txBody>
          </p:sp>
          <p:sp>
            <p:nvSpPr>
              <p:cNvPr id="22" name="菱形 21">
                <a:extLst>
                  <a:ext uri="{FF2B5EF4-FFF2-40B4-BE49-F238E27FC236}">
                    <a16:creationId xmlns="" xmlns:a16="http://schemas.microsoft.com/office/drawing/2014/main" id="{D60644DB-FFF9-4D5B-801A-6861630B08FD}"/>
                  </a:ext>
                </a:extLst>
              </p:cNvPr>
              <p:cNvSpPr/>
              <p:nvPr/>
            </p:nvSpPr>
            <p:spPr>
              <a:xfrm>
                <a:off x="3776643" y="1327420"/>
                <a:ext cx="4091552" cy="4091552"/>
              </a:xfrm>
              <a:prstGeom prst="diamond">
                <a:avLst/>
              </a:prstGeom>
              <a:noFill/>
              <a:ln>
                <a:solidFill>
                  <a:srgbClr val="144C85"/>
                </a:solidFill>
              </a:ln>
              <a:effectLst>
                <a:outerShdw blurRad="63500" sx="102000" sy="102000" algn="ctr" rotWithShape="0">
                  <a:schemeClr val="tx1">
                    <a:lumMod val="65000"/>
                    <a:lumOff val="35000"/>
                    <a:alpha val="1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D3E20"/>
                  </a:solidFill>
                  <a:effectLst/>
                  <a:uLnTx/>
                  <a:uFillTx/>
                  <a:latin typeface="等线" panose="020F0502020204030204"/>
                  <a:ea typeface="等线" panose="02010600030101010101" pitchFamily="2" charset="-122"/>
                  <a:cs typeface="+mn-cs"/>
                </a:endParaRPr>
              </a:p>
            </p:txBody>
          </p:sp>
        </p:grpSp>
      </p:grpSp>
      <p:grpSp>
        <p:nvGrpSpPr>
          <p:cNvPr id="26" name="组合 25">
            <a:extLst>
              <a:ext uri="{FF2B5EF4-FFF2-40B4-BE49-F238E27FC236}">
                <a16:creationId xmlns="" xmlns:a16="http://schemas.microsoft.com/office/drawing/2014/main" id="{746F1192-27C1-46DE-9E8E-D974E841CED0}"/>
              </a:ext>
            </a:extLst>
          </p:cNvPr>
          <p:cNvGrpSpPr/>
          <p:nvPr/>
        </p:nvGrpSpPr>
        <p:grpSpPr>
          <a:xfrm>
            <a:off x="212359" y="2408522"/>
            <a:ext cx="3775393" cy="2192005"/>
            <a:chOff x="8062352" y="2982588"/>
            <a:chExt cx="3775393" cy="2192005"/>
          </a:xfrm>
        </p:grpSpPr>
        <p:sp>
          <p:nvSpPr>
            <p:cNvPr id="27" name="文本框 26">
              <a:extLst>
                <a:ext uri="{FF2B5EF4-FFF2-40B4-BE49-F238E27FC236}">
                  <a16:creationId xmlns="" xmlns:a16="http://schemas.microsoft.com/office/drawing/2014/main" id="{E872EBD7-B296-4E16-987C-952E33B015CF}"/>
                </a:ext>
              </a:extLst>
            </p:cNvPr>
            <p:cNvSpPr txBox="1"/>
            <p:nvPr/>
          </p:nvSpPr>
          <p:spPr>
            <a:xfrm>
              <a:off x="8062352" y="2982588"/>
              <a:ext cx="3775393" cy="400110"/>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3D3E20"/>
                  </a:solidFill>
                  <a:effectLst/>
                  <a:uLnTx/>
                  <a:uFillTx/>
                  <a:latin typeface="+mn-ea"/>
                </a:defRPr>
              </a:lvl1pPr>
            </a:lstStyle>
            <a:p>
              <a:pPr lvl="0">
                <a:defRPr/>
              </a:pPr>
              <a:r>
                <a:rPr lang="zh-CN" altLang="en-US" sz="2000" dirty="0"/>
                <a:t>假如你卖的产品是可以帮她省钱</a:t>
              </a:r>
            </a:p>
          </p:txBody>
        </p:sp>
        <p:sp>
          <p:nvSpPr>
            <p:cNvPr id="28" name="文本框 27">
              <a:extLst>
                <a:ext uri="{FF2B5EF4-FFF2-40B4-BE49-F238E27FC236}">
                  <a16:creationId xmlns="" xmlns:a16="http://schemas.microsoft.com/office/drawing/2014/main" id="{7B202C79-7B2A-4165-8943-7D9487235780}"/>
                </a:ext>
              </a:extLst>
            </p:cNvPr>
            <p:cNvSpPr txBox="1"/>
            <p:nvPr/>
          </p:nvSpPr>
          <p:spPr>
            <a:xfrm>
              <a:off x="8274599" y="3607497"/>
              <a:ext cx="3460893" cy="1567096"/>
            </a:xfrm>
            <a:prstGeom prst="rect">
              <a:avLst/>
            </a:prstGeom>
            <a:noFill/>
          </p:spPr>
          <p:txBody>
            <a:bodyPr wrap="square" rtlCol="0">
              <a:spAutoFit/>
            </a:bodyPr>
            <a:lstStyle>
              <a:defPPr>
                <a:defRPr lang="zh-CN"/>
              </a:defPPr>
              <a:lvl1pPr>
                <a:lnSpc>
                  <a:spcPts val="2300"/>
                </a:lnSpc>
                <a:defRPr sz="1200">
                  <a:solidFill>
                    <a:schemeClr val="tx1">
                      <a:lumMod val="95000"/>
                      <a:lumOff val="5000"/>
                    </a:schemeClr>
                  </a:solidFill>
                  <a:latin typeface="+mn-ea"/>
                </a:defRPr>
              </a:lvl1pPr>
            </a:lstStyle>
            <a:p>
              <a:pPr lvl="0">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第 </a:t>
              </a:r>
              <a:r>
                <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sym typeface="+mn-ea"/>
                </a:rPr>
                <a:t>1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句话：你知道使用我们产品可以为你省钱吗？</a:t>
              </a:r>
            </a:p>
            <a:p>
              <a:pPr lvl="0">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第 </a:t>
              </a:r>
              <a:r>
                <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sym typeface="+mn-ea"/>
                </a:rPr>
                <a:t>2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sym typeface="+mn-ea"/>
                </a:rPr>
                <a:t>句话：你希望它为你省钱吗？</a:t>
              </a:r>
            </a:p>
            <a:p>
              <a:pPr lvl="0">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第 </a:t>
              </a:r>
              <a:r>
                <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rPr>
                <a:t>3 </a:t>
              </a: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句话：如果你真的希望省钱那你认为从什么时候开始才恰当呢</a:t>
              </a:r>
              <a:r>
                <a:rPr lang="zh-CN" altLang="en-US" sz="1600" dirty="0" smtClean="0">
                  <a:solidFill>
                    <a:prstClr val="black">
                      <a:lumMod val="95000"/>
                      <a:lumOff val="5000"/>
                    </a:prstClr>
                  </a:solidFill>
                  <a:latin typeface="微软雅黑" panose="020B0503020204020204" pitchFamily="34" charset="-122"/>
                  <a:ea typeface="微软雅黑" panose="020B0503020204020204" pitchFamily="34" charset="-122"/>
                </a:rPr>
                <a:t>？</a:t>
              </a:r>
              <a:endPar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grpSp>
        <p:nvGrpSpPr>
          <p:cNvPr id="30" name="组合 29"/>
          <p:cNvGrpSpPr>
            <a:grpSpLocks/>
          </p:cNvGrpSpPr>
          <p:nvPr/>
        </p:nvGrpSpPr>
        <p:grpSpPr bwMode="auto">
          <a:xfrm>
            <a:off x="417513" y="4822409"/>
            <a:ext cx="11289538" cy="961187"/>
            <a:chOff x="418288" y="5053305"/>
            <a:chExt cx="11288687" cy="961510"/>
          </a:xfrm>
        </p:grpSpPr>
        <p:sp>
          <p:nvSpPr>
            <p:cNvPr id="31" name="圆角矩形 30"/>
            <p:cNvSpPr/>
            <p:nvPr/>
          </p:nvSpPr>
          <p:spPr>
            <a:xfrm>
              <a:off x="418288" y="5053305"/>
              <a:ext cx="11288687" cy="961510"/>
            </a:xfrm>
            <a:prstGeom prst="roundRect">
              <a:avLst/>
            </a:prstGeom>
            <a:solidFill>
              <a:schemeClr val="bg1">
                <a:lumMod val="95000"/>
              </a:schemeClr>
            </a:solidFill>
            <a:ln w="635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p>
          </p:txBody>
        </p:sp>
        <p:sp>
          <p:nvSpPr>
            <p:cNvPr id="32" name="矩形 5"/>
            <p:cNvSpPr>
              <a:spLocks noChangeArrowheads="1"/>
            </p:cNvSpPr>
            <p:nvPr/>
          </p:nvSpPr>
          <p:spPr bwMode="auto">
            <a:xfrm>
              <a:off x="559373" y="5145705"/>
              <a:ext cx="11099154" cy="831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r>
                <a:rPr lang="zh-CN" altLang="en-US" sz="1600" dirty="0">
                  <a:solidFill>
                    <a:srgbClr val="595959"/>
                  </a:solidFill>
                  <a:ea typeface="华康简标题宋" pitchFamily="49" charset="-122"/>
                </a:rPr>
                <a:t>永远是让顾客在成交阶段按照这个逻辑回答，是的，是的，是的，我要，我要，我要。</a:t>
              </a:r>
              <a:endParaRPr lang="en-US" altLang="zh-CN" sz="1600" dirty="0">
                <a:solidFill>
                  <a:srgbClr val="595959"/>
                </a:solidFill>
                <a:ea typeface="华康简标题宋" pitchFamily="49" charset="-122"/>
              </a:endParaRPr>
            </a:p>
            <a:p>
              <a:pPr indent="457200"/>
              <a:r>
                <a:rPr lang="zh-CN" altLang="en-US" sz="1600" dirty="0">
                  <a:solidFill>
                    <a:srgbClr val="595959"/>
                  </a:solidFill>
                  <a:ea typeface="华康简标题宋" pitchFamily="49" charset="-122"/>
                </a:rPr>
                <a:t>这是一种承诺的力量，他承诺了我知道它可以帮我赚钱，而我希望赚钱，前两个希望的结果是第三个，我应该马上希望开始才对。</a:t>
              </a:r>
            </a:p>
          </p:txBody>
        </p:sp>
      </p:grpSp>
    </p:spTree>
    <p:extLst>
      <p:ext uri="{BB962C8B-B14F-4D97-AF65-F5344CB8AC3E}">
        <p14:creationId xmlns:p14="http://schemas.microsoft.com/office/powerpoint/2010/main" val="3149915072"/>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750"/>
                                        <p:tgtEl>
                                          <p:spTgt spid="33"/>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775"/>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775"/>
                            </p:stCondLst>
                            <p:childTnLst>
                              <p:par>
                                <p:cTn id="38" presetID="53" presetClass="entr" presetSubtype="16"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4275"/>
                            </p:stCondLst>
                            <p:childTnLst>
                              <p:par>
                                <p:cTn id="44" presetID="2" presetClass="entr" presetSubtype="2"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1+#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1+#ppt_w/2"/>
                                          </p:val>
                                        </p:tav>
                                        <p:tav tm="100000">
                                          <p:val>
                                            <p:strVal val="#ppt_x"/>
                                          </p:val>
                                        </p:tav>
                                      </p:tavLst>
                                    </p:anim>
                                    <p:anim calcmode="lin" valueType="num">
                                      <p:cBhvr additive="base">
                                        <p:cTn id="51" dur="500" fill="hold"/>
                                        <p:tgtEl>
                                          <p:spTgt spid="26"/>
                                        </p:tgtEl>
                                        <p:attrNameLst>
                                          <p:attrName>ppt_y</p:attrName>
                                        </p:attrNameLst>
                                      </p:cBhvr>
                                      <p:tavLst>
                                        <p:tav tm="0">
                                          <p:val>
                                            <p:strVal val="#ppt_y"/>
                                          </p:val>
                                        </p:tav>
                                        <p:tav tm="100000">
                                          <p:val>
                                            <p:strVal val="#ppt_y"/>
                                          </p:val>
                                        </p:tav>
                                      </p:tavLst>
                                    </p:anim>
                                  </p:childTnLst>
                                </p:cTn>
                              </p:par>
                            </p:childTnLst>
                          </p:cTn>
                        </p:par>
                        <p:par>
                          <p:cTn id="52" fill="hold">
                            <p:stCondLst>
                              <p:cond delay="4775"/>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750"/>
                                        <p:tgtEl>
                                          <p:spTgt spid="34"/>
                                        </p:tgtEl>
                                      </p:cBhvr>
                                    </p:animEffect>
                                  </p:childTnLst>
                                </p:cTn>
                              </p:par>
                            </p:childTnLst>
                          </p:cTn>
                        </p:par>
                        <p:par>
                          <p:cTn id="56" fill="hold">
                            <p:stCondLst>
                              <p:cond delay="5525"/>
                            </p:stCondLst>
                            <p:childTnLst>
                              <p:par>
                                <p:cTn id="57" presetID="53" presetClass="entr" presetSubtype="16"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6749449"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销售成交技巧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技巧二：下决定成交法</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cxnSp>
        <p:nvCxnSpPr>
          <p:cNvPr id="24" name="ïšḻïďê-Straight Connector 6"/>
          <p:cNvCxnSpPr/>
          <p:nvPr/>
        </p:nvCxnSpPr>
        <p:spPr>
          <a:xfrm>
            <a:off x="779380" y="3062274"/>
            <a:ext cx="4842476"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5549962" y="1651770"/>
            <a:ext cx="6497458" cy="3683656"/>
            <a:chOff x="503602" y="2132856"/>
            <a:chExt cx="5859098" cy="3239723"/>
          </a:xfrm>
        </p:grpSpPr>
        <p:grpSp>
          <p:nvGrpSpPr>
            <p:cNvPr id="26" name="组合 25"/>
            <p:cNvGrpSpPr/>
            <p:nvPr/>
          </p:nvGrpSpPr>
          <p:grpSpPr>
            <a:xfrm>
              <a:off x="503602" y="5249660"/>
              <a:ext cx="5859098" cy="122919"/>
              <a:chOff x="-1348120" y="5777968"/>
              <a:chExt cx="9361040" cy="187524"/>
            </a:xfrm>
          </p:grpSpPr>
          <p:sp>
            <p:nvSpPr>
              <p:cNvPr id="33" name="îŝḷîḓé-Trapezoid 26"/>
              <p:cNvSpPr/>
              <p:nvPr/>
            </p:nvSpPr>
            <p:spPr>
              <a:xfrm flipV="1">
                <a:off x="-1348120" y="5928916"/>
                <a:ext cx="9361040" cy="36576"/>
              </a:xfrm>
              <a:prstGeom prst="trapezoid">
                <a:avLst>
                  <a:gd name="adj" fmla="val 814192"/>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34" name="îŝḷîḓé-Rectangle 27"/>
              <p:cNvSpPr/>
              <p:nvPr/>
            </p:nvSpPr>
            <p:spPr>
              <a:xfrm>
                <a:off x="-1348120" y="5777968"/>
                <a:ext cx="9361040" cy="15109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grpSp>
        <p:grpSp>
          <p:nvGrpSpPr>
            <p:cNvPr id="27" name="组合 26"/>
            <p:cNvGrpSpPr/>
            <p:nvPr/>
          </p:nvGrpSpPr>
          <p:grpSpPr>
            <a:xfrm>
              <a:off x="1002671" y="2132856"/>
              <a:ext cx="4860960" cy="3080807"/>
              <a:chOff x="-375492" y="1139528"/>
              <a:chExt cx="7415785" cy="4700016"/>
            </a:xfrm>
          </p:grpSpPr>
          <p:grpSp>
            <p:nvGrpSpPr>
              <p:cNvPr id="28" name="组合 27"/>
              <p:cNvGrpSpPr/>
              <p:nvPr/>
            </p:nvGrpSpPr>
            <p:grpSpPr>
              <a:xfrm>
                <a:off x="-375492" y="1139528"/>
                <a:ext cx="7415785" cy="4700016"/>
                <a:chOff x="-375492" y="1139528"/>
                <a:chExt cx="7415785" cy="4700016"/>
              </a:xfrm>
            </p:grpSpPr>
            <p:sp>
              <p:nvSpPr>
                <p:cNvPr id="30" name="îŝḷîḓé-Freeform 30"/>
                <p:cNvSpPr/>
                <p:nvPr/>
              </p:nvSpPr>
              <p:spPr>
                <a:xfrm>
                  <a:off x="-375492" y="1139528"/>
                  <a:ext cx="7415784" cy="4700016"/>
                </a:xfrm>
                <a:custGeom>
                  <a:avLst/>
                  <a:gdLst>
                    <a:gd name="connsiteX0" fmla="*/ 224028 w 7415784"/>
                    <a:gd name="connsiteY0" fmla="*/ 269748 h 4700016"/>
                    <a:gd name="connsiteX1" fmla="*/ 224028 w 7415784"/>
                    <a:gd name="connsiteY1" fmla="*/ 4430268 h 4700016"/>
                    <a:gd name="connsiteX2" fmla="*/ 7191756 w 7415784"/>
                    <a:gd name="connsiteY2" fmla="*/ 4430268 h 4700016"/>
                    <a:gd name="connsiteX3" fmla="*/ 7191756 w 7415784"/>
                    <a:gd name="connsiteY3" fmla="*/ 269748 h 4700016"/>
                    <a:gd name="connsiteX4" fmla="*/ 266867 w 7415784"/>
                    <a:gd name="connsiteY4" fmla="*/ 0 h 4700016"/>
                    <a:gd name="connsiteX5" fmla="*/ 7148917 w 7415784"/>
                    <a:gd name="connsiteY5" fmla="*/ 0 h 4700016"/>
                    <a:gd name="connsiteX6" fmla="*/ 7415784 w 7415784"/>
                    <a:gd name="connsiteY6" fmla="*/ 266867 h 4700016"/>
                    <a:gd name="connsiteX7" fmla="*/ 7415784 w 7415784"/>
                    <a:gd name="connsiteY7" fmla="*/ 4433149 h 4700016"/>
                    <a:gd name="connsiteX8" fmla="*/ 7148917 w 7415784"/>
                    <a:gd name="connsiteY8" fmla="*/ 4700016 h 4700016"/>
                    <a:gd name="connsiteX9" fmla="*/ 266867 w 7415784"/>
                    <a:gd name="connsiteY9" fmla="*/ 4700016 h 4700016"/>
                    <a:gd name="connsiteX10" fmla="*/ 0 w 7415784"/>
                    <a:gd name="connsiteY10" fmla="*/ 4433149 h 4700016"/>
                    <a:gd name="connsiteX11" fmla="*/ 0 w 7415784"/>
                    <a:gd name="connsiteY11" fmla="*/ 266867 h 4700016"/>
                    <a:gd name="connsiteX12" fmla="*/ 266867 w 7415784"/>
                    <a:gd name="connsiteY12" fmla="*/ 0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15784" h="4700016">
                      <a:moveTo>
                        <a:pt x="224028" y="269748"/>
                      </a:moveTo>
                      <a:lnTo>
                        <a:pt x="224028" y="4430268"/>
                      </a:lnTo>
                      <a:lnTo>
                        <a:pt x="7191756" y="4430268"/>
                      </a:lnTo>
                      <a:lnTo>
                        <a:pt x="7191756" y="269748"/>
                      </a:lnTo>
                      <a:close/>
                      <a:moveTo>
                        <a:pt x="266867" y="0"/>
                      </a:moveTo>
                      <a:lnTo>
                        <a:pt x="7148917" y="0"/>
                      </a:lnTo>
                      <a:cubicBezTo>
                        <a:pt x="7296304" y="0"/>
                        <a:pt x="7415784" y="119480"/>
                        <a:pt x="7415784" y="266867"/>
                      </a:cubicBezTo>
                      <a:lnTo>
                        <a:pt x="7415784" y="4433149"/>
                      </a:lnTo>
                      <a:cubicBezTo>
                        <a:pt x="7415784" y="4580536"/>
                        <a:pt x="7296304" y="4700016"/>
                        <a:pt x="7148917" y="4700016"/>
                      </a:cubicBezTo>
                      <a:lnTo>
                        <a:pt x="266867" y="4700016"/>
                      </a:lnTo>
                      <a:cubicBezTo>
                        <a:pt x="119480" y="4700016"/>
                        <a:pt x="0" y="4580536"/>
                        <a:pt x="0" y="4433149"/>
                      </a:cubicBezTo>
                      <a:lnTo>
                        <a:pt x="0" y="266867"/>
                      </a:lnTo>
                      <a:cubicBezTo>
                        <a:pt x="0" y="119480"/>
                        <a:pt x="119480" y="0"/>
                        <a:pt x="266867" y="0"/>
                      </a:cubicBezTo>
                      <a:close/>
                    </a:path>
                  </a:pathLst>
                </a:cu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31" name="îŝḷîḓé-Freeform 31"/>
                <p:cNvSpPr/>
                <p:nvPr/>
              </p:nvSpPr>
              <p:spPr>
                <a:xfrm>
                  <a:off x="-358011" y="1160080"/>
                  <a:ext cx="7380820" cy="4658913"/>
                </a:xfrm>
                <a:custGeom>
                  <a:avLst/>
                  <a:gdLst>
                    <a:gd name="connsiteX0" fmla="*/ 252028 w 7380820"/>
                    <a:gd name="connsiteY0" fmla="*/ 295230 h 4658912"/>
                    <a:gd name="connsiteX1" fmla="*/ 252028 w 7380820"/>
                    <a:gd name="connsiteY1" fmla="*/ 4363682 h 4658912"/>
                    <a:gd name="connsiteX2" fmla="*/ 7128792 w 7380820"/>
                    <a:gd name="connsiteY2" fmla="*/ 4363682 h 4658912"/>
                    <a:gd name="connsiteX3" fmla="*/ 7128792 w 7380820"/>
                    <a:gd name="connsiteY3" fmla="*/ 295230 h 4658912"/>
                    <a:gd name="connsiteX4" fmla="*/ 264533 w 7380820"/>
                    <a:gd name="connsiteY4" fmla="*/ 0 h 4658912"/>
                    <a:gd name="connsiteX5" fmla="*/ 7116287 w 7380820"/>
                    <a:gd name="connsiteY5" fmla="*/ 0 h 4658912"/>
                    <a:gd name="connsiteX6" fmla="*/ 7380820 w 7380820"/>
                    <a:gd name="connsiteY6" fmla="*/ 264533 h 4658912"/>
                    <a:gd name="connsiteX7" fmla="*/ 7380820 w 7380820"/>
                    <a:gd name="connsiteY7" fmla="*/ 4394379 h 4658912"/>
                    <a:gd name="connsiteX8" fmla="*/ 7116287 w 7380820"/>
                    <a:gd name="connsiteY8" fmla="*/ 4658912 h 4658912"/>
                    <a:gd name="connsiteX9" fmla="*/ 264533 w 7380820"/>
                    <a:gd name="connsiteY9" fmla="*/ 4658912 h 4658912"/>
                    <a:gd name="connsiteX10" fmla="*/ 0 w 7380820"/>
                    <a:gd name="connsiteY10" fmla="*/ 4394379 h 4658912"/>
                    <a:gd name="connsiteX11" fmla="*/ 0 w 7380820"/>
                    <a:gd name="connsiteY11" fmla="*/ 264533 h 4658912"/>
                    <a:gd name="connsiteX12" fmla="*/ 264533 w 7380820"/>
                    <a:gd name="connsiteY12" fmla="*/ 0 h 46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820" h="4658912">
                      <a:moveTo>
                        <a:pt x="252028" y="295230"/>
                      </a:moveTo>
                      <a:lnTo>
                        <a:pt x="252028" y="4363682"/>
                      </a:lnTo>
                      <a:lnTo>
                        <a:pt x="7128792" y="4363682"/>
                      </a:lnTo>
                      <a:lnTo>
                        <a:pt x="7128792" y="295230"/>
                      </a:lnTo>
                      <a:close/>
                      <a:moveTo>
                        <a:pt x="264533" y="0"/>
                      </a:moveTo>
                      <a:lnTo>
                        <a:pt x="7116287" y="0"/>
                      </a:lnTo>
                      <a:cubicBezTo>
                        <a:pt x="7262385" y="0"/>
                        <a:pt x="7380820" y="118435"/>
                        <a:pt x="7380820" y="264533"/>
                      </a:cubicBezTo>
                      <a:lnTo>
                        <a:pt x="7380820" y="4394379"/>
                      </a:lnTo>
                      <a:cubicBezTo>
                        <a:pt x="7380820" y="4540477"/>
                        <a:pt x="7262385" y="4658912"/>
                        <a:pt x="7116287" y="4658912"/>
                      </a:cubicBezTo>
                      <a:lnTo>
                        <a:pt x="264533" y="4658912"/>
                      </a:lnTo>
                      <a:cubicBezTo>
                        <a:pt x="118435" y="4658912"/>
                        <a:pt x="0" y="4540477"/>
                        <a:pt x="0" y="4394379"/>
                      </a:cubicBezTo>
                      <a:lnTo>
                        <a:pt x="0" y="264533"/>
                      </a:lnTo>
                      <a:cubicBezTo>
                        <a:pt x="0" y="118435"/>
                        <a:pt x="118435" y="0"/>
                        <a:pt x="264533" y="0"/>
                      </a:cubicBez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sp>
              <p:nvSpPr>
                <p:cNvPr id="32" name="îŝḷîḓé-Freeform 32" hidden="1"/>
                <p:cNvSpPr/>
                <p:nvPr/>
              </p:nvSpPr>
              <p:spPr>
                <a:xfrm>
                  <a:off x="4509683" y="1139528"/>
                  <a:ext cx="2530610" cy="4700016"/>
                </a:xfrm>
                <a:custGeom>
                  <a:avLst/>
                  <a:gdLst>
                    <a:gd name="connsiteX0" fmla="*/ 0 w 2530610"/>
                    <a:gd name="connsiteY0" fmla="*/ 0 h 4700016"/>
                    <a:gd name="connsiteX1" fmla="*/ 2263743 w 2530610"/>
                    <a:gd name="connsiteY1" fmla="*/ 0 h 4700016"/>
                    <a:gd name="connsiteX2" fmla="*/ 2530610 w 2530610"/>
                    <a:gd name="connsiteY2" fmla="*/ 266867 h 4700016"/>
                    <a:gd name="connsiteX3" fmla="*/ 2530610 w 2530610"/>
                    <a:gd name="connsiteY3" fmla="*/ 4433149 h 4700016"/>
                    <a:gd name="connsiteX4" fmla="*/ 2263743 w 2530610"/>
                    <a:gd name="connsiteY4" fmla="*/ 4700016 h 4700016"/>
                    <a:gd name="connsiteX5" fmla="*/ 1961175 w 2530610"/>
                    <a:gd name="connsiteY5" fmla="*/ 4700016 h 4700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0610" h="4700016">
                      <a:moveTo>
                        <a:pt x="0" y="0"/>
                      </a:moveTo>
                      <a:lnTo>
                        <a:pt x="2263743" y="0"/>
                      </a:lnTo>
                      <a:cubicBezTo>
                        <a:pt x="2411130" y="0"/>
                        <a:pt x="2530610" y="119480"/>
                        <a:pt x="2530610" y="266867"/>
                      </a:cubicBezTo>
                      <a:lnTo>
                        <a:pt x="2530610" y="4433149"/>
                      </a:lnTo>
                      <a:cubicBezTo>
                        <a:pt x="2530610" y="4580536"/>
                        <a:pt x="2411130" y="4700016"/>
                        <a:pt x="2263743" y="4700016"/>
                      </a:cubicBezTo>
                      <a:lnTo>
                        <a:pt x="1961175" y="4700016"/>
                      </a:lnTo>
                      <a:close/>
                    </a:path>
                  </a:pathLst>
                </a:custGeom>
                <a:gradFill>
                  <a:gsLst>
                    <a:gs pos="0">
                      <a:srgbClr val="FFFFFF">
                        <a:alpha val="30000"/>
                      </a:srgbClr>
                    </a:gs>
                    <a:gs pos="100000">
                      <a:srgbClr val="FFFFFF">
                        <a:alpha val="0"/>
                      </a:srgb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grpSp>
          <p:sp>
            <p:nvSpPr>
              <p:cNvPr id="29" name="îŝḷîḓé-Oval 29"/>
              <p:cNvSpPr/>
              <p:nvPr/>
            </p:nvSpPr>
            <p:spPr>
              <a:xfrm>
                <a:off x="3260392" y="1241052"/>
                <a:ext cx="144016" cy="144016"/>
              </a:xfrm>
              <a:prstGeom prst="ellipse">
                <a:avLst/>
              </a:prstGeom>
              <a:gradFill flip="none" rotWithShape="1">
                <a:gsLst>
                  <a:gs pos="17000">
                    <a:schemeClr val="tx1"/>
                  </a:gs>
                  <a:gs pos="34000">
                    <a:srgbClr val="000000">
                      <a:lumMod val="84000"/>
                      <a:lumOff val="16000"/>
                    </a:srgbClr>
                  </a:gs>
                  <a:gs pos="100000">
                    <a:schemeClr val="bg1">
                      <a:lumMod val="50000"/>
                      <a:lumOff val="5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400" b="0" i="0" u="none" strike="noStrike" kern="1200" cap="none" spc="0" normalizeH="0" baseline="0" noProof="0">
                  <a:ln>
                    <a:noFill/>
                  </a:ln>
                  <a:solidFill>
                    <a:prstClr val="white"/>
                  </a:solidFill>
                  <a:effectLst/>
                  <a:uLnTx/>
                  <a:uFillTx/>
                  <a:latin typeface="Century Gothic" panose="020B0502020202020204" pitchFamily="34" charset="0"/>
                  <a:ea typeface="+mn-ea"/>
                  <a:cs typeface="+mn-cs"/>
                </a:endParaRPr>
              </a:p>
            </p:txBody>
          </p:sp>
        </p:grpSp>
      </p:grpSp>
      <p:sp>
        <p:nvSpPr>
          <p:cNvPr id="36" name="矩形 35"/>
          <p:cNvSpPr/>
          <p:nvPr/>
        </p:nvSpPr>
        <p:spPr>
          <a:xfrm>
            <a:off x="779380" y="1651770"/>
            <a:ext cx="4770582" cy="1200329"/>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不管你做出什么决定，买或者不买，你今天都必须做出一个决定。如果你只需投资</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XXXX</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元，就可以拥有最好的瓷砖？</a:t>
            </a:r>
          </a:p>
        </p:txBody>
      </p:sp>
      <p:sp>
        <p:nvSpPr>
          <p:cNvPr id="39" name="矩形 38"/>
          <p:cNvSpPr/>
          <p:nvPr/>
        </p:nvSpPr>
        <p:spPr>
          <a:xfrm>
            <a:off x="716973" y="3484395"/>
            <a:ext cx="4904883" cy="1569660"/>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你要顾客做决定，所以你就直接很坦白地跟他讲：今天不管你做或不做决定，你都必须做个决定，今天不管做与不做决定，都是一种决定。你只需付出多少多少钱，就可以得到怎样怎样的服务</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pic>
        <p:nvPicPr>
          <p:cNvPr id="41" name="图片占位符 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6499" y="1843278"/>
            <a:ext cx="5148081" cy="3084322"/>
          </a:xfrm>
          <a:prstGeom prst="rect">
            <a:avLst/>
          </a:prstGeom>
        </p:spPr>
      </p:pic>
    </p:spTree>
    <p:extLst>
      <p:ext uri="{BB962C8B-B14F-4D97-AF65-F5344CB8AC3E}">
        <p14:creationId xmlns:p14="http://schemas.microsoft.com/office/powerpoint/2010/main" val="199461907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750"/>
                                        <p:tgtEl>
                                          <p:spTgt spid="35"/>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775"/>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775"/>
                            </p:stCondLst>
                            <p:childTnLst>
                              <p:par>
                                <p:cTn id="38" presetID="42" presetClass="entr" presetSubtype="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par>
                          <p:cTn id="48" fill="hold">
                            <p:stCondLst>
                              <p:cond delay="4775"/>
                            </p:stCondLst>
                            <p:childTnLst>
                              <p:par>
                                <p:cTn id="49" presetID="2" presetClass="entr" presetSubtype="4"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ppt_x"/>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childTnLst>
                          </p:cTn>
                        </p:par>
                        <p:par>
                          <p:cTn id="57" fill="hold">
                            <p:stCondLst>
                              <p:cond delay="5275"/>
                            </p:stCondLst>
                            <p:childTnLst>
                              <p:par>
                                <p:cTn id="58" presetID="22" presetClass="entr" presetSubtype="8"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par>
                          <p:cTn id="61" fill="hold">
                            <p:stCondLst>
                              <p:cond delay="5775"/>
                            </p:stCondLst>
                            <p:childTnLst>
                              <p:par>
                                <p:cTn id="62" presetID="22" presetClass="entr" presetSubtype="8"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wipe(left)">
                                      <p:cBhvr>
                                        <p:cTn id="64"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11" grpId="0"/>
      <p:bldP spid="36"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10cd800d-f1e1-4164-b8d1-b9fe01742fc2"/>
          <p:cNvGrpSpPr>
            <a:grpSpLocks noChangeAspect="1"/>
          </p:cNvGrpSpPr>
          <p:nvPr/>
        </p:nvGrpSpPr>
        <p:grpSpPr>
          <a:xfrm>
            <a:off x="1193243" y="761335"/>
            <a:ext cx="10065304" cy="5322854"/>
            <a:chOff x="612475" y="789156"/>
            <a:chExt cx="11500519" cy="6081838"/>
          </a:xfrm>
        </p:grpSpPr>
        <p:sp>
          <p:nvSpPr>
            <p:cNvPr id="12" name="Freeform: Shape 3"/>
            <p:cNvSpPr/>
            <p:nvPr/>
          </p:nvSpPr>
          <p:spPr>
            <a:xfrm>
              <a:off x="7221094" y="2604447"/>
              <a:ext cx="1596734" cy="1669515"/>
            </a:xfrm>
            <a:custGeom>
              <a:avLst/>
              <a:gdLst/>
              <a:ahLst/>
              <a:cxnLst>
                <a:cxn ang="0">
                  <a:pos x="wd2" y="hd2"/>
                </a:cxn>
                <a:cxn ang="5400000">
                  <a:pos x="wd2" y="hd2"/>
                </a:cxn>
                <a:cxn ang="10800000">
                  <a:pos x="wd2" y="hd2"/>
                </a:cxn>
                <a:cxn ang="16200000">
                  <a:pos x="wd2" y="hd2"/>
                </a:cxn>
              </a:cxnLst>
              <a:rect l="0" t="0" r="r" b="b"/>
              <a:pathLst>
                <a:path w="21600" h="21600" extrusionOk="0">
                  <a:moveTo>
                    <a:pt x="5473" y="0"/>
                  </a:moveTo>
                  <a:lnTo>
                    <a:pt x="0" y="0"/>
                  </a:lnTo>
                  <a:lnTo>
                    <a:pt x="9794" y="21600"/>
                  </a:lnTo>
                  <a:lnTo>
                    <a:pt x="21600" y="21600"/>
                  </a:lnTo>
                  <a:lnTo>
                    <a:pt x="11806" y="0"/>
                  </a:lnTo>
                  <a:cubicBezTo>
                    <a:pt x="11806" y="0"/>
                    <a:pt x="5473" y="0"/>
                    <a:pt x="5473" y="0"/>
                  </a:cubicBezTo>
                  <a:close/>
                </a:path>
              </a:pathLst>
            </a:custGeom>
            <a:solidFill>
              <a:srgbClr val="36B8BD"/>
            </a:solidFill>
            <a:ln w="12700">
              <a:miter lim="400000"/>
            </a:ln>
          </p:spPr>
          <p:txBody>
            <a:bodyPr anchor="ctr"/>
            <a:lstStyle/>
            <a:p>
              <a:pPr algn="ctr" defTabSz="1218565"/>
              <a:endParaRPr sz="1800">
                <a:solidFill>
                  <a:prstClr val="black"/>
                </a:solidFill>
              </a:endParaRPr>
            </a:p>
          </p:txBody>
        </p:sp>
        <p:sp>
          <p:nvSpPr>
            <p:cNvPr id="18" name="Freeform: Shape 4"/>
            <p:cNvSpPr/>
            <p:nvPr/>
          </p:nvSpPr>
          <p:spPr>
            <a:xfrm>
              <a:off x="5550353" y="3136046"/>
              <a:ext cx="1596745" cy="16695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794" y="21600"/>
                  </a:lnTo>
                  <a:lnTo>
                    <a:pt x="21600" y="21600"/>
                  </a:lnTo>
                  <a:lnTo>
                    <a:pt x="11806" y="0"/>
                  </a:lnTo>
                  <a:cubicBezTo>
                    <a:pt x="11806" y="0"/>
                    <a:pt x="0" y="0"/>
                    <a:pt x="0" y="0"/>
                  </a:cubicBezTo>
                  <a:close/>
                </a:path>
              </a:pathLst>
            </a:custGeom>
            <a:solidFill>
              <a:srgbClr val="36B8BD"/>
            </a:solidFill>
            <a:ln w="12700">
              <a:miter lim="400000"/>
            </a:ln>
          </p:spPr>
          <p:txBody>
            <a:bodyPr anchor="ctr"/>
            <a:lstStyle/>
            <a:p>
              <a:pPr algn="ctr" defTabSz="1218565"/>
              <a:endParaRPr sz="1800">
                <a:solidFill>
                  <a:prstClr val="black"/>
                </a:solidFill>
              </a:endParaRPr>
            </a:p>
          </p:txBody>
        </p:sp>
        <p:sp>
          <p:nvSpPr>
            <p:cNvPr id="19" name="Freeform: Shape 5"/>
            <p:cNvSpPr/>
            <p:nvPr/>
          </p:nvSpPr>
          <p:spPr>
            <a:xfrm>
              <a:off x="3874184" y="3673070"/>
              <a:ext cx="1596726" cy="16695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794" y="21600"/>
                  </a:lnTo>
                  <a:lnTo>
                    <a:pt x="21600" y="21600"/>
                  </a:lnTo>
                  <a:lnTo>
                    <a:pt x="11806" y="0"/>
                  </a:lnTo>
                  <a:cubicBezTo>
                    <a:pt x="11806" y="0"/>
                    <a:pt x="0" y="0"/>
                    <a:pt x="0" y="0"/>
                  </a:cubicBezTo>
                  <a:close/>
                </a:path>
              </a:pathLst>
            </a:custGeom>
            <a:solidFill>
              <a:srgbClr val="36B8BD"/>
            </a:solidFill>
            <a:ln w="12700">
              <a:miter lim="400000"/>
            </a:ln>
          </p:spPr>
          <p:txBody>
            <a:bodyPr anchor="ctr"/>
            <a:lstStyle/>
            <a:p>
              <a:pPr algn="ctr" defTabSz="1218565"/>
              <a:endParaRPr sz="1800">
                <a:solidFill>
                  <a:prstClr val="black"/>
                </a:solidFill>
              </a:endParaRPr>
            </a:p>
          </p:txBody>
        </p:sp>
        <p:sp>
          <p:nvSpPr>
            <p:cNvPr id="20" name="Freeform: Shape 6"/>
            <p:cNvSpPr/>
            <p:nvPr/>
          </p:nvSpPr>
          <p:spPr>
            <a:xfrm>
              <a:off x="6266384" y="2604446"/>
              <a:ext cx="1820532" cy="2202426"/>
            </a:xfrm>
            <a:custGeom>
              <a:avLst/>
              <a:gdLst/>
              <a:ahLst/>
              <a:cxnLst>
                <a:cxn ang="0">
                  <a:pos x="wd2" y="hd2"/>
                </a:cxn>
                <a:cxn ang="5400000">
                  <a:pos x="wd2" y="hd2"/>
                </a:cxn>
                <a:cxn ang="10800000">
                  <a:pos x="wd2" y="hd2"/>
                </a:cxn>
                <a:cxn ang="16200000">
                  <a:pos x="wd2" y="hd2"/>
                </a:cxn>
              </a:cxnLst>
              <a:rect l="0" t="0" r="r" b="b"/>
              <a:pathLst>
                <a:path w="21600" h="21600" extrusionOk="0">
                  <a:moveTo>
                    <a:pt x="11245" y="0"/>
                  </a:moveTo>
                  <a:lnTo>
                    <a:pt x="0" y="21600"/>
                  </a:lnTo>
                  <a:lnTo>
                    <a:pt x="10355" y="21600"/>
                  </a:lnTo>
                  <a:lnTo>
                    <a:pt x="21600" y="0"/>
                  </a:lnTo>
                  <a:cubicBezTo>
                    <a:pt x="21600" y="0"/>
                    <a:pt x="11245" y="0"/>
                    <a:pt x="11245" y="0"/>
                  </a:cubicBezTo>
                  <a:close/>
                </a:path>
              </a:pathLst>
            </a:custGeom>
            <a:solidFill>
              <a:srgbClr val="144C85"/>
            </a:solidFill>
            <a:ln w="12700">
              <a:miter lim="400000"/>
            </a:ln>
          </p:spPr>
          <p:txBody>
            <a:bodyPr anchor="ctr"/>
            <a:lstStyle/>
            <a:p>
              <a:pPr algn="ctr" defTabSz="1218565"/>
              <a:endParaRPr sz="1800">
                <a:solidFill>
                  <a:prstClr val="black"/>
                </a:solidFill>
              </a:endParaRPr>
            </a:p>
          </p:txBody>
        </p:sp>
        <p:sp>
          <p:nvSpPr>
            <p:cNvPr id="21" name="Freeform: Shape 7"/>
            <p:cNvSpPr/>
            <p:nvPr/>
          </p:nvSpPr>
          <p:spPr>
            <a:xfrm>
              <a:off x="4595642" y="3136047"/>
              <a:ext cx="1820537" cy="2202421"/>
            </a:xfrm>
            <a:custGeom>
              <a:avLst/>
              <a:gdLst/>
              <a:ahLst/>
              <a:cxnLst>
                <a:cxn ang="0">
                  <a:pos x="wd2" y="hd2"/>
                </a:cxn>
                <a:cxn ang="5400000">
                  <a:pos x="wd2" y="hd2"/>
                </a:cxn>
                <a:cxn ang="10800000">
                  <a:pos x="wd2" y="hd2"/>
                </a:cxn>
                <a:cxn ang="16200000">
                  <a:pos x="wd2" y="hd2"/>
                </a:cxn>
              </a:cxnLst>
              <a:rect l="0" t="0" r="r" b="b"/>
              <a:pathLst>
                <a:path w="21600" h="21600" extrusionOk="0">
                  <a:moveTo>
                    <a:pt x="11245" y="0"/>
                  </a:moveTo>
                  <a:lnTo>
                    <a:pt x="0" y="21600"/>
                  </a:lnTo>
                  <a:lnTo>
                    <a:pt x="10355" y="21600"/>
                  </a:lnTo>
                  <a:lnTo>
                    <a:pt x="21600" y="0"/>
                  </a:lnTo>
                  <a:cubicBezTo>
                    <a:pt x="21600" y="0"/>
                    <a:pt x="11245" y="0"/>
                    <a:pt x="11245" y="0"/>
                  </a:cubicBezTo>
                  <a:close/>
                </a:path>
              </a:pathLst>
            </a:custGeom>
            <a:solidFill>
              <a:srgbClr val="144C85"/>
            </a:solidFill>
            <a:ln w="12700">
              <a:miter lim="400000"/>
            </a:ln>
          </p:spPr>
          <p:txBody>
            <a:bodyPr anchor="ctr"/>
            <a:lstStyle/>
            <a:p>
              <a:pPr algn="ctr" defTabSz="1218565"/>
              <a:endParaRPr sz="1800">
                <a:solidFill>
                  <a:prstClr val="black"/>
                </a:solidFill>
              </a:endParaRPr>
            </a:p>
          </p:txBody>
        </p:sp>
        <p:sp>
          <p:nvSpPr>
            <p:cNvPr id="22" name="Freeform: Shape 8"/>
            <p:cNvSpPr/>
            <p:nvPr/>
          </p:nvSpPr>
          <p:spPr>
            <a:xfrm>
              <a:off x="7942553" y="789156"/>
              <a:ext cx="2524771" cy="3484116"/>
            </a:xfrm>
            <a:custGeom>
              <a:avLst/>
              <a:gdLst/>
              <a:ahLst/>
              <a:cxnLst>
                <a:cxn ang="0">
                  <a:pos x="wd2" y="hd2"/>
                </a:cxn>
                <a:cxn ang="5400000">
                  <a:pos x="wd2" y="hd2"/>
                </a:cxn>
                <a:cxn ang="10800000">
                  <a:pos x="wd2" y="hd2"/>
                </a:cxn>
                <a:cxn ang="16200000">
                  <a:pos x="wd2" y="hd2"/>
                </a:cxn>
              </a:cxnLst>
              <a:rect l="0" t="0" r="r" b="b"/>
              <a:pathLst>
                <a:path w="21600" h="21600" extrusionOk="0">
                  <a:moveTo>
                    <a:pt x="21600" y="6058"/>
                  </a:moveTo>
                  <a:lnTo>
                    <a:pt x="17869" y="0"/>
                  </a:lnTo>
                  <a:lnTo>
                    <a:pt x="6889" y="6058"/>
                  </a:lnTo>
                  <a:lnTo>
                    <a:pt x="10511" y="6058"/>
                  </a:lnTo>
                  <a:lnTo>
                    <a:pt x="0" y="21600"/>
                  </a:lnTo>
                  <a:lnTo>
                    <a:pt x="7466" y="21600"/>
                  </a:lnTo>
                  <a:lnTo>
                    <a:pt x="17978" y="6058"/>
                  </a:lnTo>
                  <a:lnTo>
                    <a:pt x="21600" y="6058"/>
                  </a:lnTo>
                  <a:close/>
                </a:path>
              </a:pathLst>
            </a:custGeom>
            <a:solidFill>
              <a:srgbClr val="144C85"/>
            </a:solidFill>
            <a:ln w="12700">
              <a:miter lim="400000"/>
            </a:ln>
          </p:spPr>
          <p:txBody>
            <a:bodyPr anchor="ctr"/>
            <a:lstStyle/>
            <a:p>
              <a:pPr algn="ctr" defTabSz="1218565"/>
              <a:endParaRPr sz="1800">
                <a:solidFill>
                  <a:prstClr val="black"/>
                </a:solidFill>
              </a:endParaRPr>
            </a:p>
          </p:txBody>
        </p:sp>
        <p:sp>
          <p:nvSpPr>
            <p:cNvPr id="23" name="Oval 19"/>
            <p:cNvSpPr/>
            <p:nvPr/>
          </p:nvSpPr>
          <p:spPr>
            <a:xfrm>
              <a:off x="4905295" y="4731108"/>
              <a:ext cx="513680" cy="513679"/>
            </a:xfrm>
            <a:prstGeom prst="ellipse">
              <a:avLst/>
            </a:prstGeom>
            <a:solidFill>
              <a:srgbClr val="FFFFFF"/>
            </a:solidFill>
            <a:ln w="12700" cap="flat">
              <a:noFill/>
              <a:miter lim="400000"/>
            </a:ln>
            <a:effectLst/>
          </p:spPr>
          <p:txBody>
            <a:bodyPr wrap="none" lIns="19045" tIns="19045" rIns="19045" bIns="19045" anchor="ctr">
              <a:normAutofit lnSpcReduction="10000"/>
            </a:bodyPr>
            <a:lstStyle/>
            <a:p>
              <a:pPr algn="ctr" defTabSz="1218565"/>
              <a:r>
                <a:rPr lang="en-US" sz="2000">
                  <a:solidFill>
                    <a:prstClr val="black">
                      <a:lumMod val="65000"/>
                      <a:lumOff val="35000"/>
                    </a:prstClr>
                  </a:solidFill>
                </a:rPr>
                <a:t>2</a:t>
              </a:r>
            </a:p>
          </p:txBody>
        </p:sp>
        <p:sp>
          <p:nvSpPr>
            <p:cNvPr id="24" name="Oval 22"/>
            <p:cNvSpPr/>
            <p:nvPr/>
          </p:nvSpPr>
          <p:spPr>
            <a:xfrm>
              <a:off x="7256980" y="2701315"/>
              <a:ext cx="513679" cy="513680"/>
            </a:xfrm>
            <a:prstGeom prst="ellipse">
              <a:avLst/>
            </a:prstGeom>
            <a:solidFill>
              <a:srgbClr val="FFFFFF"/>
            </a:solidFill>
            <a:ln w="12700" cap="flat">
              <a:noFill/>
              <a:miter lim="400000"/>
            </a:ln>
            <a:effectLst/>
          </p:spPr>
          <p:txBody>
            <a:bodyPr wrap="none" lIns="19045" tIns="19045" rIns="19045" bIns="19045" anchor="ctr">
              <a:normAutofit lnSpcReduction="10000"/>
            </a:bodyPr>
            <a:lstStyle/>
            <a:p>
              <a:pPr algn="ctr" defTabSz="1218565"/>
              <a:r>
                <a:rPr lang="en-US" sz="2000">
                  <a:solidFill>
                    <a:prstClr val="black">
                      <a:lumMod val="65000"/>
                      <a:lumOff val="35000"/>
                    </a:prstClr>
                  </a:solidFill>
                </a:rPr>
                <a:t>3</a:t>
              </a:r>
            </a:p>
          </p:txBody>
        </p:sp>
        <p:sp>
          <p:nvSpPr>
            <p:cNvPr id="25" name="Oval 25"/>
            <p:cNvSpPr/>
            <p:nvPr/>
          </p:nvSpPr>
          <p:spPr>
            <a:xfrm>
              <a:off x="8285100" y="3644179"/>
              <a:ext cx="513679" cy="513680"/>
            </a:xfrm>
            <a:prstGeom prst="ellipse">
              <a:avLst/>
            </a:prstGeom>
            <a:solidFill>
              <a:srgbClr val="FFFFFF"/>
            </a:solidFill>
            <a:ln w="12700" cap="flat">
              <a:noFill/>
              <a:miter lim="400000"/>
            </a:ln>
            <a:effectLst/>
          </p:spPr>
          <p:txBody>
            <a:bodyPr wrap="none" lIns="19045" tIns="19045" rIns="19045" bIns="19045" anchor="ctr">
              <a:normAutofit lnSpcReduction="10000"/>
            </a:bodyPr>
            <a:lstStyle/>
            <a:p>
              <a:pPr algn="ctr" defTabSz="1218565"/>
              <a:r>
                <a:rPr lang="en-US" sz="2000">
                  <a:solidFill>
                    <a:prstClr val="black">
                      <a:lumMod val="65000"/>
                      <a:lumOff val="35000"/>
                    </a:prstClr>
                  </a:solidFill>
                </a:rPr>
                <a:t>4</a:t>
              </a:r>
            </a:p>
          </p:txBody>
        </p:sp>
        <p:grpSp>
          <p:nvGrpSpPr>
            <p:cNvPr id="26" name="Group 27"/>
            <p:cNvGrpSpPr/>
            <p:nvPr/>
          </p:nvGrpSpPr>
          <p:grpSpPr>
            <a:xfrm>
              <a:off x="3017993" y="2571272"/>
              <a:ext cx="5105082" cy="78541"/>
              <a:chOff x="3307444" y="2571272"/>
              <a:chExt cx="5105082" cy="78541"/>
            </a:xfrm>
          </p:grpSpPr>
          <p:sp>
            <p:nvSpPr>
              <p:cNvPr id="38" name="Straight Connector 28"/>
              <p:cNvSpPr/>
              <p:nvPr/>
            </p:nvSpPr>
            <p:spPr>
              <a:xfrm>
                <a:off x="3320190" y="2600708"/>
                <a:ext cx="5092336" cy="0"/>
              </a:xfrm>
              <a:prstGeom prst="line">
                <a:avLst/>
              </a:prstGeom>
              <a:ln w="12700">
                <a:solidFill>
                  <a:schemeClr val="bg1">
                    <a:lumMod val="65000"/>
                  </a:schemeClr>
                </a:solidFill>
                <a:miter lim="400000"/>
              </a:ln>
            </p:spPr>
            <p:txBody>
              <a:bodyPr anchor="ctr"/>
              <a:lstStyle/>
              <a:p>
                <a:pPr algn="ctr" defTabSz="1218565"/>
                <a:endParaRPr sz="1800">
                  <a:solidFill>
                    <a:prstClr val="black"/>
                  </a:solidFill>
                </a:endParaRPr>
              </a:p>
            </p:txBody>
          </p:sp>
          <p:sp>
            <p:nvSpPr>
              <p:cNvPr id="39" name="Oval 29"/>
              <p:cNvSpPr/>
              <p:nvPr/>
            </p:nvSpPr>
            <p:spPr>
              <a:xfrm>
                <a:off x="3307444" y="2571272"/>
                <a:ext cx="78541" cy="78541"/>
              </a:xfrm>
              <a:prstGeom prst="ellipse">
                <a:avLst/>
              </a:prstGeom>
              <a:solidFill>
                <a:schemeClr val="bg1">
                  <a:lumMod val="75000"/>
                </a:schemeClr>
              </a:solidFill>
              <a:ln w="12700">
                <a:miter lim="400000"/>
              </a:ln>
            </p:spPr>
            <p:txBody>
              <a:bodyPr anchor="ctr"/>
              <a:lstStyle/>
              <a:p>
                <a:pPr algn="ctr" defTabSz="1218565"/>
                <a:endParaRPr sz="1800">
                  <a:solidFill>
                    <a:prstClr val="black"/>
                  </a:solidFill>
                </a:endParaRPr>
              </a:p>
            </p:txBody>
          </p:sp>
        </p:grpSp>
        <p:grpSp>
          <p:nvGrpSpPr>
            <p:cNvPr id="27" name="Group 30"/>
            <p:cNvGrpSpPr/>
            <p:nvPr/>
          </p:nvGrpSpPr>
          <p:grpSpPr>
            <a:xfrm>
              <a:off x="612475" y="3636525"/>
              <a:ext cx="4107113" cy="78541"/>
              <a:chOff x="901926" y="3636525"/>
              <a:chExt cx="4107113" cy="78541"/>
            </a:xfrm>
          </p:grpSpPr>
          <p:sp>
            <p:nvSpPr>
              <p:cNvPr id="36" name="Straight Connector 31"/>
              <p:cNvSpPr/>
              <p:nvPr/>
            </p:nvSpPr>
            <p:spPr>
              <a:xfrm>
                <a:off x="1028585" y="3675797"/>
                <a:ext cx="3980454" cy="0"/>
              </a:xfrm>
              <a:prstGeom prst="line">
                <a:avLst/>
              </a:prstGeom>
              <a:ln w="12700">
                <a:solidFill>
                  <a:schemeClr val="bg1">
                    <a:lumMod val="65000"/>
                  </a:schemeClr>
                </a:solidFill>
                <a:miter lim="400000"/>
              </a:ln>
            </p:spPr>
            <p:txBody>
              <a:bodyPr anchor="ctr"/>
              <a:lstStyle/>
              <a:p>
                <a:pPr algn="ctr" defTabSz="1218565"/>
                <a:endParaRPr sz="1800">
                  <a:solidFill>
                    <a:prstClr val="black"/>
                  </a:solidFill>
                </a:endParaRPr>
              </a:p>
            </p:txBody>
          </p:sp>
          <p:sp>
            <p:nvSpPr>
              <p:cNvPr id="37" name="Oval 32"/>
              <p:cNvSpPr/>
              <p:nvPr/>
            </p:nvSpPr>
            <p:spPr>
              <a:xfrm>
                <a:off x="901926" y="3636525"/>
                <a:ext cx="78540" cy="78541"/>
              </a:xfrm>
              <a:prstGeom prst="ellipse">
                <a:avLst/>
              </a:prstGeom>
              <a:solidFill>
                <a:schemeClr val="bg1">
                  <a:lumMod val="75000"/>
                </a:schemeClr>
              </a:solidFill>
              <a:ln w="12700">
                <a:solidFill>
                  <a:schemeClr val="bg1">
                    <a:lumMod val="75000"/>
                  </a:schemeClr>
                </a:solidFill>
                <a:miter lim="400000"/>
              </a:ln>
            </p:spPr>
            <p:txBody>
              <a:bodyPr anchor="ctr"/>
              <a:lstStyle/>
              <a:p>
                <a:pPr algn="ctr" defTabSz="1218565"/>
                <a:endParaRPr sz="1800">
                  <a:solidFill>
                    <a:prstClr val="black"/>
                  </a:solidFill>
                </a:endParaRPr>
              </a:p>
            </p:txBody>
          </p:sp>
        </p:grpSp>
        <p:grpSp>
          <p:nvGrpSpPr>
            <p:cNvPr id="28" name="Group 33"/>
            <p:cNvGrpSpPr/>
            <p:nvPr/>
          </p:nvGrpSpPr>
          <p:grpSpPr>
            <a:xfrm>
              <a:off x="7937471" y="4238866"/>
              <a:ext cx="4175523" cy="78541"/>
              <a:chOff x="7937471" y="4238866"/>
              <a:chExt cx="4175523" cy="78541"/>
            </a:xfrm>
          </p:grpSpPr>
          <p:sp>
            <p:nvSpPr>
              <p:cNvPr id="34" name="Straight Connector 34"/>
              <p:cNvSpPr/>
              <p:nvPr/>
            </p:nvSpPr>
            <p:spPr>
              <a:xfrm>
                <a:off x="7937471" y="4278137"/>
                <a:ext cx="4175523" cy="0"/>
              </a:xfrm>
              <a:prstGeom prst="line">
                <a:avLst/>
              </a:prstGeom>
              <a:ln w="12700">
                <a:solidFill>
                  <a:schemeClr val="bg1">
                    <a:lumMod val="65000"/>
                  </a:schemeClr>
                </a:solidFill>
                <a:miter lim="400000"/>
              </a:ln>
            </p:spPr>
            <p:txBody>
              <a:bodyPr anchor="ctr"/>
              <a:lstStyle/>
              <a:p>
                <a:pPr algn="ctr" defTabSz="1218565"/>
                <a:endParaRPr sz="1800">
                  <a:solidFill>
                    <a:prstClr val="black"/>
                  </a:solidFill>
                </a:endParaRPr>
              </a:p>
            </p:txBody>
          </p:sp>
          <p:sp>
            <p:nvSpPr>
              <p:cNvPr id="35" name="Oval 35"/>
              <p:cNvSpPr/>
              <p:nvPr/>
            </p:nvSpPr>
            <p:spPr>
              <a:xfrm>
                <a:off x="12033473" y="4238866"/>
                <a:ext cx="78541" cy="78541"/>
              </a:xfrm>
              <a:prstGeom prst="ellipse">
                <a:avLst/>
              </a:prstGeom>
              <a:solidFill>
                <a:schemeClr val="bg1">
                  <a:lumMod val="75000"/>
                </a:schemeClr>
              </a:solidFill>
              <a:ln w="12700">
                <a:miter lim="400000"/>
              </a:ln>
            </p:spPr>
            <p:txBody>
              <a:bodyPr anchor="ctr"/>
              <a:lstStyle/>
              <a:p>
                <a:pPr algn="ctr" defTabSz="1218565"/>
                <a:endParaRPr sz="1800">
                  <a:solidFill>
                    <a:prstClr val="black"/>
                  </a:solidFill>
                </a:endParaRPr>
              </a:p>
            </p:txBody>
          </p:sp>
        </p:grpSp>
        <p:grpSp>
          <p:nvGrpSpPr>
            <p:cNvPr id="29" name="Group 36"/>
            <p:cNvGrpSpPr/>
            <p:nvPr/>
          </p:nvGrpSpPr>
          <p:grpSpPr>
            <a:xfrm>
              <a:off x="4591378" y="5305128"/>
              <a:ext cx="3932623" cy="78541"/>
              <a:chOff x="4591378" y="5305128"/>
              <a:chExt cx="3932623" cy="78541"/>
            </a:xfrm>
          </p:grpSpPr>
          <p:sp>
            <p:nvSpPr>
              <p:cNvPr id="32" name="Straight Connector 37"/>
              <p:cNvSpPr/>
              <p:nvPr/>
            </p:nvSpPr>
            <p:spPr>
              <a:xfrm>
                <a:off x="4591378" y="5344398"/>
                <a:ext cx="3929401" cy="1"/>
              </a:xfrm>
              <a:prstGeom prst="line">
                <a:avLst/>
              </a:prstGeom>
              <a:ln w="12700">
                <a:solidFill>
                  <a:schemeClr val="bg1">
                    <a:lumMod val="65000"/>
                  </a:schemeClr>
                </a:solidFill>
                <a:miter lim="400000"/>
              </a:ln>
            </p:spPr>
            <p:txBody>
              <a:bodyPr anchor="ctr"/>
              <a:lstStyle/>
              <a:p>
                <a:pPr algn="ctr" defTabSz="1218565"/>
                <a:endParaRPr sz="1800">
                  <a:solidFill>
                    <a:prstClr val="black"/>
                  </a:solidFill>
                </a:endParaRPr>
              </a:p>
            </p:txBody>
          </p:sp>
          <p:sp>
            <p:nvSpPr>
              <p:cNvPr id="33" name="Oval 38"/>
              <p:cNvSpPr/>
              <p:nvPr/>
            </p:nvSpPr>
            <p:spPr>
              <a:xfrm>
                <a:off x="8445460" y="5305128"/>
                <a:ext cx="78541" cy="78541"/>
              </a:xfrm>
              <a:prstGeom prst="ellipse">
                <a:avLst/>
              </a:prstGeom>
              <a:solidFill>
                <a:schemeClr val="bg1">
                  <a:lumMod val="75000"/>
                </a:schemeClr>
              </a:solidFill>
              <a:ln w="12700">
                <a:miter lim="400000"/>
              </a:ln>
            </p:spPr>
            <p:txBody>
              <a:bodyPr anchor="ctr"/>
              <a:lstStyle/>
              <a:p>
                <a:pPr algn="ctr" defTabSz="1218565"/>
                <a:endParaRPr sz="1800">
                  <a:solidFill>
                    <a:prstClr val="black"/>
                  </a:solidFill>
                </a:endParaRPr>
              </a:p>
            </p:txBody>
          </p:sp>
        </p:grpSp>
        <p:sp>
          <p:nvSpPr>
            <p:cNvPr id="30" name="Freeform: Shape 39"/>
            <p:cNvSpPr/>
            <p:nvPr/>
          </p:nvSpPr>
          <p:spPr>
            <a:xfrm>
              <a:off x="1929381" y="3673070"/>
              <a:ext cx="2816054" cy="3197924"/>
            </a:xfrm>
            <a:custGeom>
              <a:avLst/>
              <a:gdLst/>
              <a:ahLst/>
              <a:cxnLst>
                <a:cxn ang="0">
                  <a:pos x="wd2" y="hd2"/>
                </a:cxn>
                <a:cxn ang="5400000">
                  <a:pos x="wd2" y="hd2"/>
                </a:cxn>
                <a:cxn ang="10800000">
                  <a:pos x="wd2" y="hd2"/>
                </a:cxn>
                <a:cxn ang="16200000">
                  <a:pos x="wd2" y="hd2"/>
                </a:cxn>
              </a:cxnLst>
              <a:rect l="0" t="0" r="r" b="b"/>
              <a:pathLst>
                <a:path w="21600" h="21600" extrusionOk="0">
                  <a:moveTo>
                    <a:pt x="14906" y="0"/>
                  </a:moveTo>
                  <a:lnTo>
                    <a:pt x="0" y="21600"/>
                  </a:lnTo>
                  <a:lnTo>
                    <a:pt x="6694" y="21600"/>
                  </a:lnTo>
                  <a:lnTo>
                    <a:pt x="21600" y="0"/>
                  </a:lnTo>
                  <a:lnTo>
                    <a:pt x="14906" y="0"/>
                  </a:lnTo>
                  <a:close/>
                </a:path>
              </a:pathLst>
            </a:custGeom>
            <a:solidFill>
              <a:srgbClr val="144C85"/>
            </a:solidFill>
            <a:ln w="12700">
              <a:miter lim="400000"/>
            </a:ln>
          </p:spPr>
          <p:txBody>
            <a:bodyPr anchor="ctr"/>
            <a:lstStyle/>
            <a:p>
              <a:pPr algn="ctr" defTabSz="1218565"/>
              <a:endParaRPr sz="1800">
                <a:solidFill>
                  <a:prstClr val="black"/>
                </a:solidFill>
              </a:endParaRPr>
            </a:p>
          </p:txBody>
        </p:sp>
        <p:sp>
          <p:nvSpPr>
            <p:cNvPr id="31" name="Oval 16"/>
            <p:cNvSpPr/>
            <p:nvPr/>
          </p:nvSpPr>
          <p:spPr>
            <a:xfrm>
              <a:off x="3920261" y="3758764"/>
              <a:ext cx="513679" cy="513680"/>
            </a:xfrm>
            <a:prstGeom prst="ellipse">
              <a:avLst/>
            </a:prstGeom>
            <a:solidFill>
              <a:srgbClr val="FFFFFF"/>
            </a:solidFill>
            <a:ln w="12700" cap="flat">
              <a:noFill/>
              <a:miter lim="400000"/>
            </a:ln>
            <a:effectLst/>
          </p:spPr>
          <p:txBody>
            <a:bodyPr wrap="none" lIns="19045" tIns="19045" rIns="19045" bIns="19045" anchor="ctr">
              <a:normAutofit lnSpcReduction="10000"/>
            </a:bodyPr>
            <a:lstStyle/>
            <a:p>
              <a:pPr algn="ctr" defTabSz="1218565"/>
              <a:r>
                <a:rPr lang="en-US" sz="2000">
                  <a:solidFill>
                    <a:prstClr val="black">
                      <a:lumMod val="65000"/>
                      <a:lumOff val="35000"/>
                    </a:prstClr>
                  </a:solidFill>
                </a:rPr>
                <a:t>1</a:t>
              </a:r>
            </a:p>
          </p:txBody>
        </p:sp>
      </p:grpSp>
      <p:sp>
        <p:nvSpPr>
          <p:cNvPr id="40" name="矩形 39"/>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810428" y="4869786"/>
            <a:ext cx="3066959" cy="1200329"/>
          </a:xfrm>
          <a:prstGeom prst="rect">
            <a:avLst/>
          </a:prstGeom>
        </p:spPr>
        <p:txBody>
          <a:bodyPr wrap="square">
            <a:spAutoFit/>
            <a:scene3d>
              <a:camera prst="orthographicFront"/>
              <a:lightRig rig="threePt" dir="t"/>
            </a:scene3d>
            <a:sp3d contourW="12700"/>
          </a:bodyPr>
          <a:lstStyle/>
          <a:p>
            <a:pPr>
              <a:lnSpc>
                <a:spcPct val="150000"/>
              </a:lnSpc>
            </a:pPr>
            <a:r>
              <a:rPr lang="zh-CN" altLang="en-US" sz="1600" dirty="0">
                <a:latin typeface="微软雅黑" panose="020B0503020204020204" pitchFamily="34" charset="-122"/>
                <a:ea typeface="微软雅黑" panose="020B0503020204020204" pitchFamily="34" charset="-122"/>
              </a:rPr>
              <a:t>如果你买我的东西，我让你觉得物有所值，那不就等于它是免费的吗</a:t>
            </a:r>
            <a:r>
              <a:rPr lang="zh-CN" altLang="en-US" sz="1600" dirty="0" smtClean="0">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文本框 10"/>
          <p:cNvSpPr txBox="1"/>
          <p:nvPr/>
        </p:nvSpPr>
        <p:spPr>
          <a:xfrm>
            <a:off x="299051" y="160625"/>
            <a:ext cx="6613323"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销售成交技巧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技巧三：免费要不要</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sp>
        <p:nvSpPr>
          <p:cNvPr id="44" name="矩形 43"/>
          <p:cNvSpPr/>
          <p:nvPr/>
        </p:nvSpPr>
        <p:spPr>
          <a:xfrm>
            <a:off x="3341813" y="1123919"/>
            <a:ext cx="3225037" cy="1200329"/>
          </a:xfrm>
          <a:prstGeom prst="rect">
            <a:avLst/>
          </a:prstGeom>
        </p:spPr>
        <p:txBody>
          <a:bodyPr wrap="square">
            <a:spAutoFit/>
            <a:scene3d>
              <a:camera prst="orthographicFront"/>
              <a:lightRig rig="threePt" dir="t"/>
            </a:scene3d>
            <a:sp3d contourW="12700"/>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如果我能证明这个产品真的是物超所值的话，你今天是不是有机会跟我买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矩形 46"/>
          <p:cNvSpPr/>
          <p:nvPr/>
        </p:nvSpPr>
        <p:spPr>
          <a:xfrm>
            <a:off x="854324" y="3405030"/>
            <a:ext cx="2570555" cy="1569660"/>
          </a:xfrm>
          <a:prstGeom prst="rect">
            <a:avLst/>
          </a:prstGeom>
        </p:spPr>
        <p:txBody>
          <a:bodyPr wrap="square">
            <a:spAutoFit/>
            <a:scene3d>
              <a:camera prst="orthographicFront"/>
              <a:lightRig rig="threePt" dir="t"/>
            </a:scene3d>
            <a:sp3d contourW="12700"/>
          </a:bodyPr>
          <a:lstStyle/>
          <a:p>
            <a:pPr fontAlgn="auto">
              <a:lnSpc>
                <a:spcPct val="150000"/>
              </a:lnSpc>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请如果免费你会买吗？”当你说出如果免费你会买吗？他有可能会说，会啊！如果免费当然买啊！</a:t>
            </a:r>
          </a:p>
        </p:txBody>
      </p:sp>
      <p:sp>
        <p:nvSpPr>
          <p:cNvPr id="50" name="矩形 49"/>
          <p:cNvSpPr/>
          <p:nvPr/>
        </p:nvSpPr>
        <p:spPr>
          <a:xfrm>
            <a:off x="8357932" y="3898430"/>
            <a:ext cx="3131925" cy="1938992"/>
          </a:xfrm>
          <a:prstGeom prst="rect">
            <a:avLst/>
          </a:prstGeom>
        </p:spPr>
        <p:txBody>
          <a:bodyPr wrap="square">
            <a:spAutoFit/>
            <a:scene3d>
              <a:camera prst="orthographicFront"/>
              <a:lightRig rig="threePt" dir="t"/>
            </a:scene3d>
            <a:sp3d contourW="12700"/>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他头脑会想，至少你要给我证明了，要我同意了，我才买啊</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所以他敢回答，可以的！当他回答可以的，接下来你只要证明这个产品真的是物超所值就可以了。</a:t>
            </a:r>
          </a:p>
        </p:txBody>
      </p:sp>
    </p:spTree>
    <p:extLst>
      <p:ext uri="{BB962C8B-B14F-4D97-AF65-F5344CB8AC3E}">
        <p14:creationId xmlns:p14="http://schemas.microsoft.com/office/powerpoint/2010/main" val="327014982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750"/>
                                        <p:tgtEl>
                                          <p:spTgt spid="40"/>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7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7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200"/>
                            </p:stCondLst>
                            <p:childTnLst>
                              <p:par>
                                <p:cTn id="42" presetID="2" presetClass="entr" presetSubtype="4"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ppt_x"/>
                                          </p:val>
                                        </p:tav>
                                        <p:tav tm="100000">
                                          <p:val>
                                            <p:strVal val="#ppt_x"/>
                                          </p:val>
                                        </p:tav>
                                      </p:tavLst>
                                    </p:anim>
                                    <p:anim calcmode="lin" valueType="num">
                                      <p:cBhvr additive="base">
                                        <p:cTn id="49" dur="500" fill="hold"/>
                                        <p:tgtEl>
                                          <p:spTgt spid="4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500" fill="hold"/>
                                        <p:tgtEl>
                                          <p:spTgt spid="44"/>
                                        </p:tgtEl>
                                        <p:attrNameLst>
                                          <p:attrName>ppt_x</p:attrName>
                                        </p:attrNameLst>
                                      </p:cBhvr>
                                      <p:tavLst>
                                        <p:tav tm="0">
                                          <p:val>
                                            <p:strVal val="#ppt_x"/>
                                          </p:val>
                                        </p:tav>
                                        <p:tav tm="100000">
                                          <p:val>
                                            <p:strVal val="#ppt_x"/>
                                          </p:val>
                                        </p:tav>
                                      </p:tavLst>
                                    </p:anim>
                                    <p:anim calcmode="lin" valueType="num">
                                      <p:cBhvr additive="base">
                                        <p:cTn id="53" dur="500" fill="hold"/>
                                        <p:tgtEl>
                                          <p:spTgt spid="4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ppt_x"/>
                                          </p:val>
                                        </p:tav>
                                        <p:tav tm="100000">
                                          <p:val>
                                            <p:strVal val="#ppt_x"/>
                                          </p:val>
                                        </p:tav>
                                      </p:tavLst>
                                    </p:anim>
                                    <p:anim calcmode="lin" valueType="num">
                                      <p:cBhvr additive="base">
                                        <p:cTn id="57" dur="500" fill="hold"/>
                                        <p:tgtEl>
                                          <p:spTgt spid="50"/>
                                        </p:tgtEl>
                                        <p:attrNameLst>
                                          <p:attrName>ppt_y</p:attrName>
                                        </p:attrNameLst>
                                      </p:cBhvr>
                                      <p:tavLst>
                                        <p:tav tm="0">
                                          <p:val>
                                            <p:strVal val="1+#ppt_h/2"/>
                                          </p:val>
                                        </p:tav>
                                        <p:tav tm="100000">
                                          <p:val>
                                            <p:strVal val="#ppt_y"/>
                                          </p:val>
                                        </p:tav>
                                      </p:tavLst>
                                    </p:anim>
                                  </p:childTnLst>
                                </p:cTn>
                              </p:par>
                            </p:childTnLst>
                          </p:cTn>
                        </p:par>
                        <p:par>
                          <p:cTn id="58" fill="hold">
                            <p:stCondLst>
                              <p:cond delay="4700"/>
                            </p:stCondLst>
                            <p:childTnLst>
                              <p:par>
                                <p:cTn id="59" presetID="22" presetClass="entr" presetSubtype="8" fill="hold" grpId="0" nodeType="after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1" grpId="0"/>
      <p:bldP spid="11" grpId="0"/>
      <p:bldP spid="44" grpId="0"/>
      <p:bldP spid="47"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7674"/>
            <a:ext cx="12192000" cy="849028"/>
          </a:xfrm>
          <a:prstGeom prst="rect">
            <a:avLst/>
          </a:prstGeom>
          <a:solidFill>
            <a:srgbClr val="36B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0" y="6004214"/>
            <a:ext cx="12192000" cy="849028"/>
          </a:xfrm>
          <a:prstGeom prst="rect">
            <a:avLst/>
          </a:prstGeom>
          <a:solidFill>
            <a:srgbClr val="144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99051" y="160625"/>
            <a:ext cx="6311299" cy="523220"/>
          </a:xfrm>
          <a:prstGeom prst="rect">
            <a:avLst/>
          </a:prstGeom>
          <a:noFill/>
        </p:spPr>
        <p:txBody>
          <a:bodyPr wrap="square" rtlCol="0">
            <a:spAutoFit/>
          </a:bodyPr>
          <a:lstStyle/>
          <a:p>
            <a:r>
              <a:rPr lang="zh-CN" altLang="en-US" sz="2800" dirty="0">
                <a:latin typeface="汉仪星球体W" panose="00020600040101010101" pitchFamily="18" charset="-122"/>
                <a:ea typeface="汉仪星球体W" panose="00020600040101010101" pitchFamily="18" charset="-122"/>
              </a:rPr>
              <a:t>销售成交技巧</a:t>
            </a:r>
            <a:r>
              <a:rPr lang="en-US" altLang="zh-CN" sz="2800" dirty="0">
                <a:latin typeface="汉仪星球体W" panose="00020600040101010101" pitchFamily="18" charset="-122"/>
                <a:ea typeface="汉仪星球体W" panose="00020600040101010101" pitchFamily="18" charset="-122"/>
              </a:rPr>
              <a:t>——</a:t>
            </a:r>
            <a:r>
              <a:rPr lang="zh-CN" altLang="en-US" sz="2800" dirty="0">
                <a:latin typeface="汉仪星球体W" panose="00020600040101010101" pitchFamily="18" charset="-122"/>
                <a:ea typeface="汉仪星球体W" panose="00020600040101010101" pitchFamily="18" charset="-122"/>
              </a:rPr>
              <a:t>技巧四：情境推销法</a:t>
            </a: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8283" r="80861" b="75109"/>
          <a:stretch/>
        </p:blipFill>
        <p:spPr>
          <a:xfrm>
            <a:off x="9159018" y="170241"/>
            <a:ext cx="542761" cy="530848"/>
          </a:xfrm>
          <a:prstGeom prst="rect">
            <a:avLst/>
          </a:prstGeom>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9635" t="8283" r="40328" b="75109"/>
          <a:stretch/>
        </p:blipFill>
        <p:spPr>
          <a:xfrm>
            <a:off x="10326132" y="170241"/>
            <a:ext cx="568232" cy="530848"/>
          </a:xfrm>
          <a:prstGeom prst="rect">
            <a:avLst/>
          </a:prstGeom>
        </p:spPr>
      </p:pic>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60990" t="8283" r="20028" b="75109"/>
          <a:stretch/>
        </p:blipFill>
        <p:spPr>
          <a:xfrm>
            <a:off x="10896256" y="170241"/>
            <a:ext cx="538325" cy="530848"/>
          </a:xfrm>
          <a:prstGeom prst="rect">
            <a:avLst/>
          </a:prstGeom>
        </p:spPr>
      </p:pic>
      <p:pic>
        <p:nvPicPr>
          <p:cNvPr id="16" name="图片 15"/>
          <p:cNvPicPr>
            <a:picLocks noChangeAspect="1"/>
          </p:cNvPicPr>
          <p:nvPr/>
        </p:nvPicPr>
        <p:blipFill rotWithShape="1">
          <a:blip r:embed="rId2" cstate="print">
            <a:extLst>
              <a:ext uri="{28A0092B-C50C-407E-A947-70E740481C1C}">
                <a14:useLocalDpi xmlns:a14="http://schemas.microsoft.com/office/drawing/2010/main" val="0"/>
              </a:ext>
            </a:extLst>
          </a:blip>
          <a:srcRect l="81291" t="8283" b="75109"/>
          <a:stretch/>
        </p:blipFill>
        <p:spPr>
          <a:xfrm>
            <a:off x="11436473" y="170241"/>
            <a:ext cx="530582" cy="530848"/>
          </a:xfrm>
          <a:prstGeom prst="rect">
            <a:avLst/>
          </a:prstGeom>
        </p:spPr>
      </p:pic>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18544" t="8283" r="59574" b="75109"/>
          <a:stretch/>
        </p:blipFill>
        <p:spPr>
          <a:xfrm>
            <a:off x="9703671" y="170241"/>
            <a:ext cx="620569" cy="530848"/>
          </a:xfrm>
          <a:prstGeom prst="rect">
            <a:avLst/>
          </a:prstGeom>
        </p:spPr>
      </p:pic>
      <p:sp>
        <p:nvSpPr>
          <p:cNvPr id="12" name="ïṡḻíḓê"/>
          <p:cNvSpPr/>
          <p:nvPr/>
        </p:nvSpPr>
        <p:spPr bwMode="auto">
          <a:xfrm>
            <a:off x="0" y="2578044"/>
            <a:ext cx="2934922" cy="3520273"/>
          </a:xfrm>
          <a:custGeom>
            <a:avLst/>
            <a:gdLst>
              <a:gd name="T0" fmla="*/ 2156 w 2156"/>
              <a:gd name="T1" fmla="*/ 2586 h 2586"/>
              <a:gd name="T2" fmla="*/ 1843 w 2156"/>
              <a:gd name="T3" fmla="*/ 2586 h 2586"/>
              <a:gd name="T4" fmla="*/ 1843 w 2156"/>
              <a:gd name="T5" fmla="*/ 329 h 2586"/>
              <a:gd name="T6" fmla="*/ 0 w 2156"/>
              <a:gd name="T7" fmla="*/ 329 h 2586"/>
              <a:gd name="T8" fmla="*/ 0 w 2156"/>
              <a:gd name="T9" fmla="*/ 0 h 2586"/>
              <a:gd name="T10" fmla="*/ 2156 w 2156"/>
              <a:gd name="T11" fmla="*/ 0 h 2586"/>
              <a:gd name="T12" fmla="*/ 2156 w 2156"/>
              <a:gd name="T13" fmla="*/ 2586 h 2586"/>
            </a:gdLst>
            <a:ahLst/>
            <a:cxnLst>
              <a:cxn ang="0">
                <a:pos x="T0" y="T1"/>
              </a:cxn>
              <a:cxn ang="0">
                <a:pos x="T2" y="T3"/>
              </a:cxn>
              <a:cxn ang="0">
                <a:pos x="T4" y="T5"/>
              </a:cxn>
              <a:cxn ang="0">
                <a:pos x="T6" y="T7"/>
              </a:cxn>
              <a:cxn ang="0">
                <a:pos x="T8" y="T9"/>
              </a:cxn>
              <a:cxn ang="0">
                <a:pos x="T10" y="T11"/>
              </a:cxn>
              <a:cxn ang="0">
                <a:pos x="T12" y="T13"/>
              </a:cxn>
            </a:cxnLst>
            <a:rect l="0" t="0" r="r" b="b"/>
            <a:pathLst>
              <a:path w="2156" h="2586">
                <a:moveTo>
                  <a:pt x="2156" y="2586"/>
                </a:moveTo>
                <a:lnTo>
                  <a:pt x="1843" y="2586"/>
                </a:lnTo>
                <a:lnTo>
                  <a:pt x="1843" y="329"/>
                </a:lnTo>
                <a:lnTo>
                  <a:pt x="0" y="329"/>
                </a:lnTo>
                <a:lnTo>
                  <a:pt x="0" y="0"/>
                </a:lnTo>
                <a:lnTo>
                  <a:pt x="2156" y="0"/>
                </a:lnTo>
                <a:lnTo>
                  <a:pt x="2156" y="2586"/>
                </a:lnTo>
                <a:close/>
              </a:path>
            </a:pathLst>
          </a:custGeom>
          <a:solidFill>
            <a:srgbClr val="144C85"/>
          </a:solidFill>
          <a:ln>
            <a:noFill/>
          </a:ln>
          <a:extLst/>
        </p:spPr>
        <p:txBody>
          <a:bodyPr vert="horz" wrap="square" lIns="91440" tIns="45720" rIns="91440" bIns="45720" numCol="1" anchor="t" anchorCtr="0" compatLnSpc="1">
            <a:prstTxWarp prst="textNoShape">
              <a:avLst/>
            </a:prstTxWarp>
            <a:normAutofit/>
          </a:bodyPr>
          <a:lstStyle/>
          <a:p>
            <a:endParaRPr lang="zh-CN" altLang="en-US"/>
          </a:p>
        </p:txBody>
      </p:sp>
      <p:grpSp>
        <p:nvGrpSpPr>
          <p:cNvPr id="18" name="îşlíḍe"/>
          <p:cNvGrpSpPr/>
          <p:nvPr/>
        </p:nvGrpSpPr>
        <p:grpSpPr>
          <a:xfrm>
            <a:off x="1869166" y="1181369"/>
            <a:ext cx="1710756" cy="3597065"/>
            <a:chOff x="1665288" y="496888"/>
            <a:chExt cx="3155950" cy="6635750"/>
          </a:xfrm>
        </p:grpSpPr>
        <p:grpSp>
          <p:nvGrpSpPr>
            <p:cNvPr id="37" name="îṥlíḍe"/>
            <p:cNvGrpSpPr/>
            <p:nvPr/>
          </p:nvGrpSpPr>
          <p:grpSpPr>
            <a:xfrm>
              <a:off x="1711325" y="560388"/>
              <a:ext cx="3078163" cy="6540500"/>
              <a:chOff x="1711325" y="560388"/>
              <a:chExt cx="3078163" cy="6540500"/>
            </a:xfrm>
          </p:grpSpPr>
          <p:sp>
            <p:nvSpPr>
              <p:cNvPr id="39" name="íšļîḑe"/>
              <p:cNvSpPr/>
              <p:nvPr/>
            </p:nvSpPr>
            <p:spPr bwMode="auto">
              <a:xfrm>
                <a:off x="1711325" y="560388"/>
                <a:ext cx="3078163" cy="6540500"/>
              </a:xfrm>
              <a:custGeom>
                <a:avLst/>
                <a:gdLst>
                  <a:gd name="T0" fmla="*/ 1137 w 8550"/>
                  <a:gd name="T1" fmla="*/ 18168 h 18169"/>
                  <a:gd name="T2" fmla="*/ 1137 w 8550"/>
                  <a:gd name="T3" fmla="*/ 18168 h 18169"/>
                  <a:gd name="T4" fmla="*/ 0 w 8550"/>
                  <a:gd name="T5" fmla="*/ 17031 h 18169"/>
                  <a:gd name="T6" fmla="*/ 0 w 8550"/>
                  <a:gd name="T7" fmla="*/ 1137 h 18169"/>
                  <a:gd name="T8" fmla="*/ 1137 w 8550"/>
                  <a:gd name="T9" fmla="*/ 0 h 18169"/>
                  <a:gd name="T10" fmla="*/ 7412 w 8550"/>
                  <a:gd name="T11" fmla="*/ 0 h 18169"/>
                  <a:gd name="T12" fmla="*/ 8549 w 8550"/>
                  <a:gd name="T13" fmla="*/ 1137 h 18169"/>
                  <a:gd name="T14" fmla="*/ 8549 w 8550"/>
                  <a:gd name="T15" fmla="*/ 17031 h 18169"/>
                  <a:gd name="T16" fmla="*/ 7412 w 8550"/>
                  <a:gd name="T17" fmla="*/ 18168 h 18169"/>
                  <a:gd name="T18" fmla="*/ 1137 w 8550"/>
                  <a:gd name="T19" fmla="*/ 18168 h 18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50" h="18169">
                    <a:moveTo>
                      <a:pt x="1137" y="18168"/>
                    </a:moveTo>
                    <a:lnTo>
                      <a:pt x="1137" y="18168"/>
                    </a:lnTo>
                    <a:cubicBezTo>
                      <a:pt x="525" y="18168"/>
                      <a:pt x="0" y="17665"/>
                      <a:pt x="0" y="17031"/>
                    </a:cubicBezTo>
                    <a:cubicBezTo>
                      <a:pt x="0" y="1137"/>
                      <a:pt x="0" y="1137"/>
                      <a:pt x="0" y="1137"/>
                    </a:cubicBezTo>
                    <a:cubicBezTo>
                      <a:pt x="0" y="481"/>
                      <a:pt x="481" y="0"/>
                      <a:pt x="1137" y="0"/>
                    </a:cubicBezTo>
                    <a:cubicBezTo>
                      <a:pt x="7412" y="0"/>
                      <a:pt x="7412" y="0"/>
                      <a:pt x="7412" y="0"/>
                    </a:cubicBezTo>
                    <a:cubicBezTo>
                      <a:pt x="8068" y="0"/>
                      <a:pt x="8549" y="481"/>
                      <a:pt x="8549" y="1137"/>
                    </a:cubicBezTo>
                    <a:cubicBezTo>
                      <a:pt x="8549" y="17031"/>
                      <a:pt x="8549" y="17031"/>
                      <a:pt x="8549" y="17031"/>
                    </a:cubicBezTo>
                    <a:cubicBezTo>
                      <a:pt x="8549" y="17665"/>
                      <a:pt x="8046" y="18168"/>
                      <a:pt x="7412" y="18168"/>
                    </a:cubicBezTo>
                    <a:lnTo>
                      <a:pt x="1137" y="18168"/>
                    </a:lnTo>
                  </a:path>
                </a:pathLst>
              </a:custGeom>
              <a:solidFill>
                <a:srgbClr val="F4F4F4"/>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sp>
            <p:nvSpPr>
              <p:cNvPr id="40" name="íṡļíḑê"/>
              <p:cNvSpPr/>
              <p:nvPr/>
            </p:nvSpPr>
            <p:spPr bwMode="auto">
              <a:xfrm>
                <a:off x="2963863" y="6361113"/>
                <a:ext cx="574675" cy="574675"/>
              </a:xfrm>
              <a:custGeom>
                <a:avLst/>
                <a:gdLst>
                  <a:gd name="T0" fmla="*/ 1596 w 1597"/>
                  <a:gd name="T1" fmla="*/ 787 h 1597"/>
                  <a:gd name="T2" fmla="*/ 1596 w 1597"/>
                  <a:gd name="T3" fmla="*/ 787 h 1597"/>
                  <a:gd name="T4" fmla="*/ 809 w 1597"/>
                  <a:gd name="T5" fmla="*/ 1596 h 1597"/>
                  <a:gd name="T6" fmla="*/ 0 w 1597"/>
                  <a:gd name="T7" fmla="*/ 787 h 1597"/>
                  <a:gd name="T8" fmla="*/ 809 w 1597"/>
                  <a:gd name="T9" fmla="*/ 0 h 1597"/>
                  <a:gd name="T10" fmla="*/ 1596 w 1597"/>
                  <a:gd name="T11" fmla="*/ 787 h 1597"/>
                </a:gdLst>
                <a:ahLst/>
                <a:cxnLst>
                  <a:cxn ang="0">
                    <a:pos x="T0" y="T1"/>
                  </a:cxn>
                  <a:cxn ang="0">
                    <a:pos x="T2" y="T3"/>
                  </a:cxn>
                  <a:cxn ang="0">
                    <a:pos x="T4" y="T5"/>
                  </a:cxn>
                  <a:cxn ang="0">
                    <a:pos x="T6" y="T7"/>
                  </a:cxn>
                  <a:cxn ang="0">
                    <a:pos x="T8" y="T9"/>
                  </a:cxn>
                  <a:cxn ang="0">
                    <a:pos x="T10" y="T11"/>
                  </a:cxn>
                </a:cxnLst>
                <a:rect l="0" t="0" r="r" b="b"/>
                <a:pathLst>
                  <a:path w="1597" h="1597">
                    <a:moveTo>
                      <a:pt x="1596" y="787"/>
                    </a:moveTo>
                    <a:lnTo>
                      <a:pt x="1596" y="787"/>
                    </a:lnTo>
                    <a:cubicBezTo>
                      <a:pt x="1596" y="1246"/>
                      <a:pt x="1246" y="1596"/>
                      <a:pt x="809" y="1596"/>
                    </a:cubicBezTo>
                    <a:cubicBezTo>
                      <a:pt x="372" y="1596"/>
                      <a:pt x="0" y="1246"/>
                      <a:pt x="0" y="787"/>
                    </a:cubicBezTo>
                    <a:cubicBezTo>
                      <a:pt x="0" y="350"/>
                      <a:pt x="372" y="0"/>
                      <a:pt x="809" y="0"/>
                    </a:cubicBezTo>
                    <a:cubicBezTo>
                      <a:pt x="1246" y="0"/>
                      <a:pt x="1596" y="350"/>
                      <a:pt x="1596" y="787"/>
                    </a:cubicBezTo>
                  </a:path>
                </a:pathLst>
              </a:custGeom>
              <a:solidFill>
                <a:srgbClr val="E2E2E2"/>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92500" lnSpcReduction="2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sp>
            <p:nvSpPr>
              <p:cNvPr id="41" name="îṣḻïḍè"/>
              <p:cNvSpPr/>
              <p:nvPr/>
            </p:nvSpPr>
            <p:spPr bwMode="auto">
              <a:xfrm>
                <a:off x="3144838" y="6534150"/>
                <a:ext cx="220662" cy="228600"/>
              </a:xfrm>
              <a:custGeom>
                <a:avLst/>
                <a:gdLst>
                  <a:gd name="T0" fmla="*/ 481 w 614"/>
                  <a:gd name="T1" fmla="*/ 634 h 635"/>
                  <a:gd name="T2" fmla="*/ 481 w 614"/>
                  <a:gd name="T3" fmla="*/ 634 h 635"/>
                  <a:gd name="T4" fmla="*/ 131 w 614"/>
                  <a:gd name="T5" fmla="*/ 634 h 635"/>
                  <a:gd name="T6" fmla="*/ 0 w 614"/>
                  <a:gd name="T7" fmla="*/ 503 h 635"/>
                  <a:gd name="T8" fmla="*/ 0 w 614"/>
                  <a:gd name="T9" fmla="*/ 131 h 635"/>
                  <a:gd name="T10" fmla="*/ 131 w 614"/>
                  <a:gd name="T11" fmla="*/ 0 h 635"/>
                  <a:gd name="T12" fmla="*/ 481 w 614"/>
                  <a:gd name="T13" fmla="*/ 0 h 635"/>
                  <a:gd name="T14" fmla="*/ 613 w 614"/>
                  <a:gd name="T15" fmla="*/ 131 h 635"/>
                  <a:gd name="T16" fmla="*/ 613 w 614"/>
                  <a:gd name="T17" fmla="*/ 503 h 635"/>
                  <a:gd name="T18" fmla="*/ 481 w 614"/>
                  <a:gd name="T19" fmla="*/ 634 h 635"/>
                  <a:gd name="T20" fmla="*/ 131 w 614"/>
                  <a:gd name="T21" fmla="*/ 44 h 635"/>
                  <a:gd name="T22" fmla="*/ 131 w 614"/>
                  <a:gd name="T23" fmla="*/ 44 h 635"/>
                  <a:gd name="T24" fmla="*/ 44 w 614"/>
                  <a:gd name="T25" fmla="*/ 131 h 635"/>
                  <a:gd name="T26" fmla="*/ 44 w 614"/>
                  <a:gd name="T27" fmla="*/ 503 h 635"/>
                  <a:gd name="T28" fmla="*/ 131 w 614"/>
                  <a:gd name="T29" fmla="*/ 568 h 635"/>
                  <a:gd name="T30" fmla="*/ 481 w 614"/>
                  <a:gd name="T31" fmla="*/ 568 h 635"/>
                  <a:gd name="T32" fmla="*/ 547 w 614"/>
                  <a:gd name="T33" fmla="*/ 503 h 635"/>
                  <a:gd name="T34" fmla="*/ 547 w 614"/>
                  <a:gd name="T35" fmla="*/ 131 h 635"/>
                  <a:gd name="T36" fmla="*/ 481 w 614"/>
                  <a:gd name="T37" fmla="*/ 44 h 635"/>
                  <a:gd name="T38" fmla="*/ 131 w 614"/>
                  <a:gd name="T39" fmla="*/ 4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4" h="635">
                    <a:moveTo>
                      <a:pt x="481" y="634"/>
                    </a:moveTo>
                    <a:lnTo>
                      <a:pt x="481" y="634"/>
                    </a:lnTo>
                    <a:cubicBezTo>
                      <a:pt x="131" y="634"/>
                      <a:pt x="131" y="634"/>
                      <a:pt x="131" y="634"/>
                    </a:cubicBezTo>
                    <a:cubicBezTo>
                      <a:pt x="44" y="634"/>
                      <a:pt x="0" y="568"/>
                      <a:pt x="0" y="503"/>
                    </a:cubicBezTo>
                    <a:cubicBezTo>
                      <a:pt x="0" y="131"/>
                      <a:pt x="0" y="131"/>
                      <a:pt x="0" y="131"/>
                    </a:cubicBezTo>
                    <a:cubicBezTo>
                      <a:pt x="0" y="44"/>
                      <a:pt x="44" y="0"/>
                      <a:pt x="131" y="0"/>
                    </a:cubicBezTo>
                    <a:cubicBezTo>
                      <a:pt x="481" y="0"/>
                      <a:pt x="481" y="0"/>
                      <a:pt x="481" y="0"/>
                    </a:cubicBezTo>
                    <a:cubicBezTo>
                      <a:pt x="547" y="0"/>
                      <a:pt x="613" y="44"/>
                      <a:pt x="613" y="131"/>
                    </a:cubicBezTo>
                    <a:cubicBezTo>
                      <a:pt x="613" y="503"/>
                      <a:pt x="613" y="503"/>
                      <a:pt x="613" y="503"/>
                    </a:cubicBezTo>
                    <a:cubicBezTo>
                      <a:pt x="613" y="568"/>
                      <a:pt x="547" y="634"/>
                      <a:pt x="481" y="634"/>
                    </a:cubicBezTo>
                    <a:close/>
                    <a:moveTo>
                      <a:pt x="131" y="44"/>
                    </a:moveTo>
                    <a:lnTo>
                      <a:pt x="131" y="44"/>
                    </a:lnTo>
                    <a:cubicBezTo>
                      <a:pt x="88" y="44"/>
                      <a:pt x="44" y="88"/>
                      <a:pt x="44" y="131"/>
                    </a:cubicBezTo>
                    <a:cubicBezTo>
                      <a:pt x="44" y="503"/>
                      <a:pt x="44" y="503"/>
                      <a:pt x="44" y="503"/>
                    </a:cubicBezTo>
                    <a:cubicBezTo>
                      <a:pt x="44" y="547"/>
                      <a:pt x="88" y="568"/>
                      <a:pt x="131" y="568"/>
                    </a:cubicBezTo>
                    <a:cubicBezTo>
                      <a:pt x="481" y="568"/>
                      <a:pt x="481" y="568"/>
                      <a:pt x="481" y="568"/>
                    </a:cubicBezTo>
                    <a:cubicBezTo>
                      <a:pt x="525" y="568"/>
                      <a:pt x="547" y="547"/>
                      <a:pt x="547" y="503"/>
                    </a:cubicBezTo>
                    <a:cubicBezTo>
                      <a:pt x="547" y="131"/>
                      <a:pt x="547" y="131"/>
                      <a:pt x="547" y="131"/>
                    </a:cubicBezTo>
                    <a:cubicBezTo>
                      <a:pt x="547" y="88"/>
                      <a:pt x="525" y="44"/>
                      <a:pt x="481" y="44"/>
                    </a:cubicBezTo>
                    <a:cubicBezTo>
                      <a:pt x="131" y="44"/>
                      <a:pt x="131" y="44"/>
                      <a:pt x="131" y="44"/>
                    </a:cubicBezTo>
                    <a:close/>
                  </a:path>
                </a:pathLst>
              </a:custGeom>
              <a:solidFill>
                <a:srgbClr val="F4F4F4"/>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sp>
            <p:nvSpPr>
              <p:cNvPr id="42" name="íṧļïďe"/>
              <p:cNvSpPr/>
              <p:nvPr/>
            </p:nvSpPr>
            <p:spPr bwMode="auto">
              <a:xfrm>
                <a:off x="3009900" y="1127125"/>
                <a:ext cx="488950" cy="47625"/>
              </a:xfrm>
              <a:custGeom>
                <a:avLst/>
                <a:gdLst>
                  <a:gd name="T0" fmla="*/ 1268 w 1356"/>
                  <a:gd name="T1" fmla="*/ 131 h 132"/>
                  <a:gd name="T2" fmla="*/ 1268 w 1356"/>
                  <a:gd name="T3" fmla="*/ 131 h 132"/>
                  <a:gd name="T4" fmla="*/ 65 w 1356"/>
                  <a:gd name="T5" fmla="*/ 131 h 132"/>
                  <a:gd name="T6" fmla="*/ 0 w 1356"/>
                  <a:gd name="T7" fmla="*/ 66 h 132"/>
                  <a:gd name="T8" fmla="*/ 65 w 1356"/>
                  <a:gd name="T9" fmla="*/ 0 h 132"/>
                  <a:gd name="T10" fmla="*/ 1268 w 1356"/>
                  <a:gd name="T11" fmla="*/ 0 h 132"/>
                  <a:gd name="T12" fmla="*/ 1355 w 1356"/>
                  <a:gd name="T13" fmla="*/ 66 h 132"/>
                  <a:gd name="T14" fmla="*/ 1268 w 1356"/>
                  <a:gd name="T15" fmla="*/ 131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6" h="132">
                    <a:moveTo>
                      <a:pt x="1268" y="131"/>
                    </a:moveTo>
                    <a:lnTo>
                      <a:pt x="1268" y="131"/>
                    </a:lnTo>
                    <a:cubicBezTo>
                      <a:pt x="65" y="131"/>
                      <a:pt x="65" y="131"/>
                      <a:pt x="65" y="131"/>
                    </a:cubicBezTo>
                    <a:cubicBezTo>
                      <a:pt x="22" y="131"/>
                      <a:pt x="0" y="109"/>
                      <a:pt x="0" y="66"/>
                    </a:cubicBezTo>
                    <a:cubicBezTo>
                      <a:pt x="0" y="22"/>
                      <a:pt x="22" y="0"/>
                      <a:pt x="65" y="0"/>
                    </a:cubicBezTo>
                    <a:cubicBezTo>
                      <a:pt x="1268" y="0"/>
                      <a:pt x="1268" y="0"/>
                      <a:pt x="1268" y="0"/>
                    </a:cubicBezTo>
                    <a:cubicBezTo>
                      <a:pt x="1311" y="0"/>
                      <a:pt x="1355" y="22"/>
                      <a:pt x="1355" y="66"/>
                    </a:cubicBezTo>
                    <a:cubicBezTo>
                      <a:pt x="1355" y="109"/>
                      <a:pt x="1311" y="131"/>
                      <a:pt x="1268" y="131"/>
                    </a:cubicBezTo>
                  </a:path>
                </a:pathLst>
              </a:custGeom>
              <a:solidFill>
                <a:srgbClr val="333333"/>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sp>
            <p:nvSpPr>
              <p:cNvPr id="43" name="iṧlíḑé"/>
              <p:cNvSpPr/>
              <p:nvPr/>
            </p:nvSpPr>
            <p:spPr bwMode="auto">
              <a:xfrm>
                <a:off x="3206750" y="858838"/>
                <a:ext cx="87313" cy="87312"/>
              </a:xfrm>
              <a:custGeom>
                <a:avLst/>
                <a:gdLst>
                  <a:gd name="T0" fmla="*/ 131 w 242"/>
                  <a:gd name="T1" fmla="*/ 0 h 242"/>
                  <a:gd name="T2" fmla="*/ 131 w 242"/>
                  <a:gd name="T3" fmla="*/ 0 h 242"/>
                  <a:gd name="T4" fmla="*/ 0 w 242"/>
                  <a:gd name="T5" fmla="*/ 110 h 242"/>
                  <a:gd name="T6" fmla="*/ 0 w 242"/>
                  <a:gd name="T7" fmla="*/ 132 h 242"/>
                  <a:gd name="T8" fmla="*/ 131 w 242"/>
                  <a:gd name="T9" fmla="*/ 241 h 242"/>
                  <a:gd name="T10" fmla="*/ 241 w 242"/>
                  <a:gd name="T11" fmla="*/ 132 h 242"/>
                  <a:gd name="T12" fmla="*/ 241 w 242"/>
                  <a:gd name="T13" fmla="*/ 110 h 242"/>
                  <a:gd name="T14" fmla="*/ 131 w 242"/>
                  <a:gd name="T15" fmla="*/ 0 h 2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242">
                    <a:moveTo>
                      <a:pt x="131" y="0"/>
                    </a:moveTo>
                    <a:lnTo>
                      <a:pt x="131" y="0"/>
                    </a:lnTo>
                    <a:cubicBezTo>
                      <a:pt x="65" y="0"/>
                      <a:pt x="0" y="44"/>
                      <a:pt x="0" y="110"/>
                    </a:cubicBezTo>
                    <a:cubicBezTo>
                      <a:pt x="0" y="132"/>
                      <a:pt x="0" y="132"/>
                      <a:pt x="0" y="132"/>
                    </a:cubicBezTo>
                    <a:cubicBezTo>
                      <a:pt x="0" y="198"/>
                      <a:pt x="65" y="241"/>
                      <a:pt x="131" y="241"/>
                    </a:cubicBezTo>
                    <a:cubicBezTo>
                      <a:pt x="197" y="241"/>
                      <a:pt x="241" y="198"/>
                      <a:pt x="241" y="132"/>
                    </a:cubicBezTo>
                    <a:cubicBezTo>
                      <a:pt x="241" y="110"/>
                      <a:pt x="241" y="110"/>
                      <a:pt x="241" y="110"/>
                    </a:cubicBezTo>
                    <a:cubicBezTo>
                      <a:pt x="241" y="44"/>
                      <a:pt x="197" y="0"/>
                      <a:pt x="131" y="0"/>
                    </a:cubicBezTo>
                  </a:path>
                </a:pathLst>
              </a:custGeom>
              <a:solidFill>
                <a:srgbClr val="333333"/>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sp>
            <p:nvSpPr>
              <p:cNvPr id="44" name="îŝlïḓê"/>
              <p:cNvSpPr/>
              <p:nvPr/>
            </p:nvSpPr>
            <p:spPr bwMode="auto">
              <a:xfrm>
                <a:off x="1900238" y="1449388"/>
                <a:ext cx="2684462" cy="4730750"/>
              </a:xfrm>
              <a:custGeom>
                <a:avLst/>
                <a:gdLst>
                  <a:gd name="T0" fmla="*/ 7456 w 7457"/>
                  <a:gd name="T1" fmla="*/ 13139 h 13140"/>
                  <a:gd name="T2" fmla="*/ 0 w 7457"/>
                  <a:gd name="T3" fmla="*/ 13139 h 13140"/>
                  <a:gd name="T4" fmla="*/ 0 w 7457"/>
                  <a:gd name="T5" fmla="*/ 0 h 13140"/>
                  <a:gd name="T6" fmla="*/ 7456 w 7457"/>
                  <a:gd name="T7" fmla="*/ 0 h 13140"/>
                  <a:gd name="T8" fmla="*/ 7456 w 7457"/>
                  <a:gd name="T9" fmla="*/ 13139 h 13140"/>
                </a:gdLst>
                <a:ahLst/>
                <a:cxnLst>
                  <a:cxn ang="0">
                    <a:pos x="T0" y="T1"/>
                  </a:cxn>
                  <a:cxn ang="0">
                    <a:pos x="T2" y="T3"/>
                  </a:cxn>
                  <a:cxn ang="0">
                    <a:pos x="T4" y="T5"/>
                  </a:cxn>
                  <a:cxn ang="0">
                    <a:pos x="T6" y="T7"/>
                  </a:cxn>
                  <a:cxn ang="0">
                    <a:pos x="T8" y="T9"/>
                  </a:cxn>
                </a:cxnLst>
                <a:rect l="0" t="0" r="r" b="b"/>
                <a:pathLst>
                  <a:path w="7457" h="13140">
                    <a:moveTo>
                      <a:pt x="7456" y="13139"/>
                    </a:moveTo>
                    <a:lnTo>
                      <a:pt x="0" y="13139"/>
                    </a:lnTo>
                    <a:lnTo>
                      <a:pt x="0" y="0"/>
                    </a:lnTo>
                    <a:lnTo>
                      <a:pt x="7456" y="0"/>
                    </a:lnTo>
                    <a:lnTo>
                      <a:pt x="7456" y="13139"/>
                    </a:lnTo>
                  </a:path>
                </a:pathLst>
              </a:custGeom>
              <a:blipFill dpi="0" rotWithShape="1">
                <a:blip r:embed="rId4"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en-US">
                  <a:solidFill>
                    <a:schemeClr val="lt1"/>
                  </a:solidFill>
                </a:endParaRPr>
              </a:p>
            </p:txBody>
          </p:sp>
        </p:grpSp>
        <p:sp>
          <p:nvSpPr>
            <p:cNvPr id="38" name="ïṣ1iḓè"/>
            <p:cNvSpPr/>
            <p:nvPr/>
          </p:nvSpPr>
          <p:spPr bwMode="auto">
            <a:xfrm>
              <a:off x="1665288" y="496888"/>
              <a:ext cx="3155950" cy="6635750"/>
            </a:xfrm>
            <a:custGeom>
              <a:avLst/>
              <a:gdLst>
                <a:gd name="T0" fmla="*/ 8417 w 8768"/>
                <a:gd name="T1" fmla="*/ 437 h 18431"/>
                <a:gd name="T2" fmla="*/ 8417 w 8768"/>
                <a:gd name="T3" fmla="*/ 437 h 18431"/>
                <a:gd name="T4" fmla="*/ 7543 w 8768"/>
                <a:gd name="T5" fmla="*/ 87 h 18431"/>
                <a:gd name="T6" fmla="*/ 7280 w 8768"/>
                <a:gd name="T7" fmla="*/ 87 h 18431"/>
                <a:gd name="T8" fmla="*/ 7280 w 8768"/>
                <a:gd name="T9" fmla="*/ 43 h 18431"/>
                <a:gd name="T10" fmla="*/ 7259 w 8768"/>
                <a:gd name="T11" fmla="*/ 0 h 18431"/>
                <a:gd name="T12" fmla="*/ 5903 w 8768"/>
                <a:gd name="T13" fmla="*/ 0 h 18431"/>
                <a:gd name="T14" fmla="*/ 5859 w 8768"/>
                <a:gd name="T15" fmla="*/ 43 h 18431"/>
                <a:gd name="T16" fmla="*/ 5859 w 8768"/>
                <a:gd name="T17" fmla="*/ 87 h 18431"/>
                <a:gd name="T18" fmla="*/ 1268 w 8768"/>
                <a:gd name="T19" fmla="*/ 87 h 18431"/>
                <a:gd name="T20" fmla="*/ 43 w 8768"/>
                <a:gd name="T21" fmla="*/ 1312 h 18431"/>
                <a:gd name="T22" fmla="*/ 43 w 8768"/>
                <a:gd name="T23" fmla="*/ 2602 h 18431"/>
                <a:gd name="T24" fmla="*/ 43 w 8768"/>
                <a:gd name="T25" fmla="*/ 2602 h 18431"/>
                <a:gd name="T26" fmla="*/ 0 w 8768"/>
                <a:gd name="T27" fmla="*/ 2624 h 18431"/>
                <a:gd name="T28" fmla="*/ 0 w 8768"/>
                <a:gd name="T29" fmla="*/ 3389 h 18431"/>
                <a:gd name="T30" fmla="*/ 43 w 8768"/>
                <a:gd name="T31" fmla="*/ 3432 h 18431"/>
                <a:gd name="T32" fmla="*/ 43 w 8768"/>
                <a:gd name="T33" fmla="*/ 3432 h 18431"/>
                <a:gd name="T34" fmla="*/ 43 w 8768"/>
                <a:gd name="T35" fmla="*/ 3761 h 18431"/>
                <a:gd name="T36" fmla="*/ 43 w 8768"/>
                <a:gd name="T37" fmla="*/ 3761 h 18431"/>
                <a:gd name="T38" fmla="*/ 0 w 8768"/>
                <a:gd name="T39" fmla="*/ 3804 h 18431"/>
                <a:gd name="T40" fmla="*/ 0 w 8768"/>
                <a:gd name="T41" fmla="*/ 4941 h 18431"/>
                <a:gd name="T42" fmla="*/ 43 w 8768"/>
                <a:gd name="T43" fmla="*/ 4963 h 18431"/>
                <a:gd name="T44" fmla="*/ 43 w 8768"/>
                <a:gd name="T45" fmla="*/ 4963 h 18431"/>
                <a:gd name="T46" fmla="*/ 43 w 8768"/>
                <a:gd name="T47" fmla="*/ 5269 h 18431"/>
                <a:gd name="T48" fmla="*/ 43 w 8768"/>
                <a:gd name="T49" fmla="*/ 5269 h 18431"/>
                <a:gd name="T50" fmla="*/ 0 w 8768"/>
                <a:gd name="T51" fmla="*/ 5313 h 18431"/>
                <a:gd name="T52" fmla="*/ 0 w 8768"/>
                <a:gd name="T53" fmla="*/ 6472 h 18431"/>
                <a:gd name="T54" fmla="*/ 43 w 8768"/>
                <a:gd name="T55" fmla="*/ 6493 h 18431"/>
                <a:gd name="T56" fmla="*/ 43 w 8768"/>
                <a:gd name="T57" fmla="*/ 6493 h 18431"/>
                <a:gd name="T58" fmla="*/ 43 w 8768"/>
                <a:gd name="T59" fmla="*/ 17206 h 18431"/>
                <a:gd name="T60" fmla="*/ 1268 w 8768"/>
                <a:gd name="T61" fmla="*/ 18430 h 18431"/>
                <a:gd name="T62" fmla="*/ 7543 w 8768"/>
                <a:gd name="T63" fmla="*/ 18430 h 18431"/>
                <a:gd name="T64" fmla="*/ 8767 w 8768"/>
                <a:gd name="T65" fmla="*/ 17206 h 18431"/>
                <a:gd name="T66" fmla="*/ 8767 w 8768"/>
                <a:gd name="T67" fmla="*/ 1312 h 18431"/>
                <a:gd name="T68" fmla="*/ 8417 w 8768"/>
                <a:gd name="T69" fmla="*/ 437 h 18431"/>
                <a:gd name="T70" fmla="*/ 8592 w 8768"/>
                <a:gd name="T71" fmla="*/ 17206 h 18431"/>
                <a:gd name="T72" fmla="*/ 8592 w 8768"/>
                <a:gd name="T73" fmla="*/ 17206 h 18431"/>
                <a:gd name="T74" fmla="*/ 7543 w 8768"/>
                <a:gd name="T75" fmla="*/ 18255 h 18431"/>
                <a:gd name="T76" fmla="*/ 1268 w 8768"/>
                <a:gd name="T77" fmla="*/ 18255 h 18431"/>
                <a:gd name="T78" fmla="*/ 218 w 8768"/>
                <a:gd name="T79" fmla="*/ 17206 h 18431"/>
                <a:gd name="T80" fmla="*/ 218 w 8768"/>
                <a:gd name="T81" fmla="*/ 1312 h 18431"/>
                <a:gd name="T82" fmla="*/ 1268 w 8768"/>
                <a:gd name="T83" fmla="*/ 262 h 18431"/>
                <a:gd name="T84" fmla="*/ 7543 w 8768"/>
                <a:gd name="T85" fmla="*/ 262 h 18431"/>
                <a:gd name="T86" fmla="*/ 8592 w 8768"/>
                <a:gd name="T87" fmla="*/ 1312 h 18431"/>
                <a:gd name="T88" fmla="*/ 8592 w 8768"/>
                <a:gd name="T89" fmla="*/ 17206 h 18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768" h="18431">
                  <a:moveTo>
                    <a:pt x="8417" y="437"/>
                  </a:moveTo>
                  <a:lnTo>
                    <a:pt x="8417" y="437"/>
                  </a:lnTo>
                  <a:cubicBezTo>
                    <a:pt x="8199" y="218"/>
                    <a:pt x="7893" y="87"/>
                    <a:pt x="7543" y="87"/>
                  </a:cubicBezTo>
                  <a:cubicBezTo>
                    <a:pt x="7280" y="87"/>
                    <a:pt x="7280" y="87"/>
                    <a:pt x="7280" y="87"/>
                  </a:cubicBezTo>
                  <a:cubicBezTo>
                    <a:pt x="7280" y="43"/>
                    <a:pt x="7280" y="43"/>
                    <a:pt x="7280" y="43"/>
                  </a:cubicBezTo>
                  <a:cubicBezTo>
                    <a:pt x="7280" y="22"/>
                    <a:pt x="7280" y="0"/>
                    <a:pt x="7259" y="0"/>
                  </a:cubicBezTo>
                  <a:cubicBezTo>
                    <a:pt x="5903" y="0"/>
                    <a:pt x="5903" y="0"/>
                    <a:pt x="5903" y="0"/>
                  </a:cubicBezTo>
                  <a:cubicBezTo>
                    <a:pt x="5881" y="0"/>
                    <a:pt x="5859" y="22"/>
                    <a:pt x="5859" y="43"/>
                  </a:cubicBezTo>
                  <a:cubicBezTo>
                    <a:pt x="5859" y="87"/>
                    <a:pt x="5859" y="87"/>
                    <a:pt x="5859" y="87"/>
                  </a:cubicBezTo>
                  <a:cubicBezTo>
                    <a:pt x="1268" y="87"/>
                    <a:pt x="1268" y="87"/>
                    <a:pt x="1268" y="87"/>
                  </a:cubicBezTo>
                  <a:cubicBezTo>
                    <a:pt x="568" y="87"/>
                    <a:pt x="43" y="590"/>
                    <a:pt x="43" y="1312"/>
                  </a:cubicBezTo>
                  <a:cubicBezTo>
                    <a:pt x="43" y="2602"/>
                    <a:pt x="43" y="2602"/>
                    <a:pt x="43" y="2602"/>
                  </a:cubicBezTo>
                  <a:lnTo>
                    <a:pt x="43" y="2602"/>
                  </a:lnTo>
                  <a:cubicBezTo>
                    <a:pt x="22" y="2602"/>
                    <a:pt x="0" y="2602"/>
                    <a:pt x="0" y="2624"/>
                  </a:cubicBezTo>
                  <a:cubicBezTo>
                    <a:pt x="0" y="3389"/>
                    <a:pt x="0" y="3389"/>
                    <a:pt x="0" y="3389"/>
                  </a:cubicBezTo>
                  <a:cubicBezTo>
                    <a:pt x="0" y="3411"/>
                    <a:pt x="22" y="3432"/>
                    <a:pt x="43" y="3432"/>
                  </a:cubicBezTo>
                  <a:lnTo>
                    <a:pt x="43" y="3432"/>
                  </a:lnTo>
                  <a:cubicBezTo>
                    <a:pt x="43" y="3761"/>
                    <a:pt x="43" y="3761"/>
                    <a:pt x="43" y="3761"/>
                  </a:cubicBezTo>
                  <a:lnTo>
                    <a:pt x="43" y="3761"/>
                  </a:lnTo>
                  <a:cubicBezTo>
                    <a:pt x="22" y="3761"/>
                    <a:pt x="0" y="3782"/>
                    <a:pt x="0" y="3804"/>
                  </a:cubicBezTo>
                  <a:cubicBezTo>
                    <a:pt x="0" y="4941"/>
                    <a:pt x="0" y="4941"/>
                    <a:pt x="0" y="4941"/>
                  </a:cubicBezTo>
                  <a:cubicBezTo>
                    <a:pt x="0" y="4963"/>
                    <a:pt x="22" y="4963"/>
                    <a:pt x="43" y="4963"/>
                  </a:cubicBezTo>
                  <a:lnTo>
                    <a:pt x="43" y="4963"/>
                  </a:lnTo>
                  <a:cubicBezTo>
                    <a:pt x="43" y="5269"/>
                    <a:pt x="43" y="5269"/>
                    <a:pt x="43" y="5269"/>
                  </a:cubicBezTo>
                  <a:lnTo>
                    <a:pt x="43" y="5269"/>
                  </a:lnTo>
                  <a:cubicBezTo>
                    <a:pt x="22" y="5269"/>
                    <a:pt x="0" y="5291"/>
                    <a:pt x="0" y="5313"/>
                  </a:cubicBezTo>
                  <a:cubicBezTo>
                    <a:pt x="0" y="6472"/>
                    <a:pt x="0" y="6472"/>
                    <a:pt x="0" y="6472"/>
                  </a:cubicBezTo>
                  <a:cubicBezTo>
                    <a:pt x="0" y="6493"/>
                    <a:pt x="22" y="6493"/>
                    <a:pt x="43" y="6493"/>
                  </a:cubicBezTo>
                  <a:lnTo>
                    <a:pt x="43" y="6493"/>
                  </a:lnTo>
                  <a:cubicBezTo>
                    <a:pt x="43" y="17206"/>
                    <a:pt x="43" y="17206"/>
                    <a:pt x="43" y="17206"/>
                  </a:cubicBezTo>
                  <a:cubicBezTo>
                    <a:pt x="43" y="17883"/>
                    <a:pt x="590" y="18430"/>
                    <a:pt x="1268" y="18430"/>
                  </a:cubicBezTo>
                  <a:cubicBezTo>
                    <a:pt x="7543" y="18430"/>
                    <a:pt x="7543" y="18430"/>
                    <a:pt x="7543" y="18430"/>
                  </a:cubicBezTo>
                  <a:cubicBezTo>
                    <a:pt x="8221" y="18430"/>
                    <a:pt x="8767" y="17883"/>
                    <a:pt x="8767" y="17206"/>
                  </a:cubicBezTo>
                  <a:cubicBezTo>
                    <a:pt x="8767" y="1312"/>
                    <a:pt x="8767" y="1312"/>
                    <a:pt x="8767" y="1312"/>
                  </a:cubicBezTo>
                  <a:cubicBezTo>
                    <a:pt x="8767" y="984"/>
                    <a:pt x="8658" y="678"/>
                    <a:pt x="8417" y="437"/>
                  </a:cubicBezTo>
                  <a:close/>
                  <a:moveTo>
                    <a:pt x="8592" y="17206"/>
                  </a:moveTo>
                  <a:lnTo>
                    <a:pt x="8592" y="17206"/>
                  </a:lnTo>
                  <a:cubicBezTo>
                    <a:pt x="8592" y="17795"/>
                    <a:pt x="8133" y="18255"/>
                    <a:pt x="7543" y="18255"/>
                  </a:cubicBezTo>
                  <a:cubicBezTo>
                    <a:pt x="1268" y="18255"/>
                    <a:pt x="1268" y="18255"/>
                    <a:pt x="1268" y="18255"/>
                  </a:cubicBezTo>
                  <a:cubicBezTo>
                    <a:pt x="700" y="18255"/>
                    <a:pt x="218" y="17795"/>
                    <a:pt x="218" y="17206"/>
                  </a:cubicBezTo>
                  <a:cubicBezTo>
                    <a:pt x="218" y="1312"/>
                    <a:pt x="218" y="1312"/>
                    <a:pt x="218" y="1312"/>
                  </a:cubicBezTo>
                  <a:cubicBezTo>
                    <a:pt x="218" y="700"/>
                    <a:pt x="656" y="262"/>
                    <a:pt x="1268" y="262"/>
                  </a:cubicBezTo>
                  <a:cubicBezTo>
                    <a:pt x="7543" y="262"/>
                    <a:pt x="7543" y="262"/>
                    <a:pt x="7543" y="262"/>
                  </a:cubicBezTo>
                  <a:cubicBezTo>
                    <a:pt x="8155" y="262"/>
                    <a:pt x="8592" y="721"/>
                    <a:pt x="8592" y="1312"/>
                  </a:cubicBezTo>
                  <a:lnTo>
                    <a:pt x="8592" y="17206"/>
                  </a:lnTo>
                  <a:close/>
                </a:path>
              </a:pathLst>
            </a:custGeom>
            <a:solidFill>
              <a:srgbClr val="E2E2E2"/>
            </a:solidFill>
            <a:ln>
              <a:noFill/>
            </a:ln>
            <a:effectLst/>
            <a:extLst>
              <a:ext uri="{91240B29-F687-4f45-9708-019B960494DF}">
                <a14:hiddenLine xmlns="" xmlns:lc="http://schemas.openxmlformats.org/drawingml/2006/lockedCanvas" xmlns:a14="http://schemas.microsoft.com/office/drawing/2010/main" xmlns:p14="http://schemas.microsoft.com/office/powerpoint/2010/main" xmlns:a16="http://schemas.microsoft.com/office/drawing/2014/main" w="9525" cap="flat">
                  <a:solidFill>
                    <a:srgbClr val="808080"/>
                  </a:solidFill>
                  <a:bevel/>
                  <a:headEnd/>
                  <a:tailEnd/>
                </a14:hiddenLine>
              </a:ext>
              <a:ext uri="{AF507438-7753-43e0-B8FC-AC1667EBCBE1}">
                <a14:hiddenEffects xmlns="" xmlns:lc="http://schemas.openxmlformats.org/drawingml/2006/lockedCanvas" xmlns:a14="http://schemas.microsoft.com/office/drawing/2010/main" xmlns:p14="http://schemas.microsoft.com/office/powerpoint/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a:p>
          </p:txBody>
        </p:sp>
      </p:grpSp>
      <p:sp>
        <p:nvSpPr>
          <p:cNvPr id="19" name="íṥḷiḑê"/>
          <p:cNvSpPr/>
          <p:nvPr/>
        </p:nvSpPr>
        <p:spPr>
          <a:xfrm>
            <a:off x="4390552" y="1676468"/>
            <a:ext cx="3333960" cy="3084755"/>
          </a:xfrm>
          <a:prstGeom prst="rect">
            <a:avLst/>
          </a:prstGeom>
          <a:solidFill>
            <a:srgbClr val="36B8BD"/>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20" name="îs1íďe"/>
          <p:cNvSpPr/>
          <p:nvPr/>
        </p:nvSpPr>
        <p:spPr>
          <a:xfrm>
            <a:off x="7828903" y="1676468"/>
            <a:ext cx="3333960" cy="3084755"/>
          </a:xfrm>
          <a:prstGeom prst="rect">
            <a:avLst/>
          </a:prstGeom>
          <a:solidFill>
            <a:srgbClr val="144C85"/>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endParaRPr>
          </a:p>
        </p:txBody>
      </p:sp>
      <p:grpSp>
        <p:nvGrpSpPr>
          <p:cNvPr id="21" name="i$ḻiḋé"/>
          <p:cNvGrpSpPr/>
          <p:nvPr/>
        </p:nvGrpSpPr>
        <p:grpSpPr>
          <a:xfrm>
            <a:off x="5779364" y="1398300"/>
            <a:ext cx="556336" cy="556336"/>
            <a:chOff x="5913867" y="1401685"/>
            <a:chExt cx="648788" cy="648788"/>
          </a:xfrm>
        </p:grpSpPr>
        <p:sp>
          <p:nvSpPr>
            <p:cNvPr id="35" name="iṣ1îḑê"/>
            <p:cNvSpPr/>
            <p:nvPr/>
          </p:nvSpPr>
          <p:spPr>
            <a:xfrm>
              <a:off x="5913867" y="1401685"/>
              <a:ext cx="648788" cy="648788"/>
            </a:xfrm>
            <a:prstGeom prst="ellipse">
              <a:avLst/>
            </a:prstGeom>
            <a:solidFill>
              <a:srgbClr val="36B8BD"/>
            </a:solidFill>
            <a:ln w="381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endParaRPr lang="zh-CN" altLang="en-US" sz="2000" b="1" i="1">
                <a:solidFill>
                  <a:schemeClr val="tx1"/>
                </a:solidFill>
              </a:endParaRPr>
            </a:p>
          </p:txBody>
        </p:sp>
        <p:sp>
          <p:nvSpPr>
            <p:cNvPr id="36" name="işḻiďê"/>
            <p:cNvSpPr/>
            <p:nvPr/>
          </p:nvSpPr>
          <p:spPr>
            <a:xfrm>
              <a:off x="6040542" y="1520800"/>
              <a:ext cx="395439" cy="410558"/>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22" name="ïslîḓè"/>
          <p:cNvGrpSpPr/>
          <p:nvPr/>
        </p:nvGrpSpPr>
        <p:grpSpPr>
          <a:xfrm>
            <a:off x="4837804" y="2056777"/>
            <a:ext cx="2634149" cy="1996337"/>
            <a:chOff x="4815838" y="2169588"/>
            <a:chExt cx="3071894" cy="2328091"/>
          </a:xfrm>
        </p:grpSpPr>
        <p:sp>
          <p:nvSpPr>
            <p:cNvPr id="32" name="îṣḷiďê"/>
            <p:cNvSpPr/>
            <p:nvPr/>
          </p:nvSpPr>
          <p:spPr>
            <a:xfrm>
              <a:off x="4815839" y="2169588"/>
              <a:ext cx="2844844" cy="438516"/>
            </a:xfrm>
            <a:prstGeom prst="rect">
              <a:avLst/>
            </a:prstGeom>
            <a:noFill/>
            <a:ln w="12700">
              <a:miter lim="400000"/>
            </a:ln>
          </p:spPr>
          <p:txBody>
            <a:bodyPr wrap="square" lIns="91440" tIns="45720" rIns="91440" bIns="45720" anchor="ctr">
              <a:noAutofit/>
            </a:bodyPr>
            <a:lstStyle/>
            <a:p>
              <a:pPr algn="ctr">
                <a:spcBef>
                  <a:spcPct val="0"/>
                </a:spcBef>
              </a:pPr>
              <a:r>
                <a:rPr lang="zh-CN" altLang="en-US" sz="2000" b="1" dirty="0">
                  <a:latin typeface="微软雅黑" panose="020B0503020204020204" pitchFamily="34" charset="-122"/>
                  <a:ea typeface="微软雅黑" panose="020B0503020204020204" pitchFamily="34" charset="-122"/>
                </a:rPr>
                <a:t>情境推销法</a:t>
              </a:r>
            </a:p>
          </p:txBody>
        </p:sp>
        <p:sp>
          <p:nvSpPr>
            <p:cNvPr id="33" name="íś1iḍè">
              <a:extLst>
                <a:ext uri="{FF2B5EF4-FFF2-40B4-BE49-F238E27FC236}">
                  <a16:creationId xmlns="" xmlns:a16="http://schemas.microsoft.com/office/drawing/2014/main" id="{BC05E014-05D8-4DB2-A874-6864FA052430}"/>
                </a:ext>
              </a:extLst>
            </p:cNvPr>
            <p:cNvSpPr/>
            <p:nvPr/>
          </p:nvSpPr>
          <p:spPr bwMode="auto">
            <a:xfrm>
              <a:off x="4815838" y="2699863"/>
              <a:ext cx="3071894" cy="1797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600" dirty="0">
                  <a:latin typeface="微软雅黑" panose="020B0503020204020204" pitchFamily="34" charset="-122"/>
                  <a:ea typeface="微软雅黑" panose="020B0503020204020204" pitchFamily="34" charset="-122"/>
                </a:rPr>
                <a:t>你要会说故事，让顾客成为顾客中的主角，你要说故事，你要成为说故事的高手</a:t>
              </a:r>
            </a:p>
          </p:txBody>
        </p:sp>
      </p:grpSp>
      <p:sp>
        <p:nvSpPr>
          <p:cNvPr id="23" name="íSḷiḓe"/>
          <p:cNvSpPr/>
          <p:nvPr/>
        </p:nvSpPr>
        <p:spPr>
          <a:xfrm>
            <a:off x="5779364" y="4536447"/>
            <a:ext cx="1497895" cy="417497"/>
          </a:xfrm>
          <a:custGeom>
            <a:avLst/>
            <a:gdLst>
              <a:gd name="connsiteX0" fmla="*/ 0 w 2230798"/>
              <a:gd name="connsiteY0" fmla="*/ 0 h 486877"/>
              <a:gd name="connsiteX1" fmla="*/ 268951 w 2230798"/>
              <a:gd name="connsiteY1" fmla="*/ 0 h 486877"/>
              <a:gd name="connsiteX2" fmla="*/ 430381 w 2230798"/>
              <a:gd name="connsiteY2" fmla="*/ 0 h 486877"/>
              <a:gd name="connsiteX3" fmla="*/ 2230798 w 2230798"/>
              <a:gd name="connsiteY3" fmla="*/ 0 h 486877"/>
              <a:gd name="connsiteX4" fmla="*/ 2230798 w 2230798"/>
              <a:gd name="connsiteY4" fmla="*/ 486877 h 486877"/>
              <a:gd name="connsiteX5" fmla="*/ 430381 w 2230798"/>
              <a:gd name="connsiteY5" fmla="*/ 486877 h 486877"/>
              <a:gd name="connsiteX6" fmla="*/ 268951 w 2230798"/>
              <a:gd name="connsiteY6" fmla="*/ 486877 h 486877"/>
              <a:gd name="connsiteX7" fmla="*/ 0 w 2230798"/>
              <a:gd name="connsiteY7" fmla="*/ 486877 h 486877"/>
              <a:gd name="connsiteX8" fmla="*/ 243439 w 2230798"/>
              <a:gd name="connsiteY8" fmla="*/ 243439 h 48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0798" h="486877">
                <a:moveTo>
                  <a:pt x="0" y="0"/>
                </a:moveTo>
                <a:lnTo>
                  <a:pt x="268951" y="0"/>
                </a:lnTo>
                <a:lnTo>
                  <a:pt x="430381" y="0"/>
                </a:lnTo>
                <a:lnTo>
                  <a:pt x="2230798" y="0"/>
                </a:lnTo>
                <a:lnTo>
                  <a:pt x="2230798" y="486877"/>
                </a:lnTo>
                <a:lnTo>
                  <a:pt x="430381" y="486877"/>
                </a:lnTo>
                <a:lnTo>
                  <a:pt x="268951" y="486877"/>
                </a:lnTo>
                <a:lnTo>
                  <a:pt x="0" y="486877"/>
                </a:lnTo>
                <a:lnTo>
                  <a:pt x="243439" y="243439"/>
                </a:lnTo>
                <a:close/>
              </a:path>
            </a:pathLst>
          </a:custGeom>
          <a:solidFill>
            <a:srgbClr val="36B8BD"/>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zh-CN" altLang="en-US" sz="2000" b="1" i="1" dirty="0" smtClean="0">
                <a:solidFill>
                  <a:schemeClr val="bg1"/>
                </a:solidFill>
              </a:rPr>
              <a:t>顾客主角</a:t>
            </a:r>
            <a:endParaRPr lang="zh-CN" altLang="en-US" sz="2000" b="1" i="1" dirty="0">
              <a:solidFill>
                <a:schemeClr val="bg1"/>
              </a:solidFill>
            </a:endParaRPr>
          </a:p>
        </p:txBody>
      </p:sp>
      <p:grpSp>
        <p:nvGrpSpPr>
          <p:cNvPr id="24" name="î$ḷïďè"/>
          <p:cNvGrpSpPr/>
          <p:nvPr/>
        </p:nvGrpSpPr>
        <p:grpSpPr>
          <a:xfrm>
            <a:off x="9087785" y="1398300"/>
            <a:ext cx="556336" cy="556336"/>
            <a:chOff x="9772084" y="1401685"/>
            <a:chExt cx="648788" cy="648788"/>
          </a:xfrm>
        </p:grpSpPr>
        <p:sp>
          <p:nvSpPr>
            <p:cNvPr id="30" name="ïś1ídé"/>
            <p:cNvSpPr/>
            <p:nvPr/>
          </p:nvSpPr>
          <p:spPr>
            <a:xfrm>
              <a:off x="9772084" y="1401685"/>
              <a:ext cx="648788" cy="648788"/>
            </a:xfrm>
            <a:prstGeom prst="ellipse">
              <a:avLst/>
            </a:prstGeom>
            <a:solidFill>
              <a:srgbClr val="144C85"/>
            </a:solidFill>
            <a:ln w="38100">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endParaRPr lang="zh-CN" altLang="en-US" sz="2000" b="1" i="1">
                <a:solidFill>
                  <a:schemeClr val="tx1"/>
                </a:solidFill>
              </a:endParaRPr>
            </a:p>
          </p:txBody>
        </p:sp>
        <p:sp>
          <p:nvSpPr>
            <p:cNvPr id="31" name="îṡļïḑê"/>
            <p:cNvSpPr/>
            <p:nvPr/>
          </p:nvSpPr>
          <p:spPr>
            <a:xfrm>
              <a:off x="9898759" y="1520800"/>
              <a:ext cx="395439" cy="410558"/>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25" name="iṩlîḑe"/>
          <p:cNvGrpSpPr/>
          <p:nvPr/>
        </p:nvGrpSpPr>
        <p:grpSpPr>
          <a:xfrm>
            <a:off x="8028658" y="2056777"/>
            <a:ext cx="3016637" cy="2397231"/>
            <a:chOff x="4678732" y="2169588"/>
            <a:chExt cx="3517943" cy="2795606"/>
          </a:xfrm>
        </p:grpSpPr>
        <p:sp>
          <p:nvSpPr>
            <p:cNvPr id="27" name="iṥ1ídé"/>
            <p:cNvSpPr/>
            <p:nvPr/>
          </p:nvSpPr>
          <p:spPr>
            <a:xfrm>
              <a:off x="4815839" y="2169588"/>
              <a:ext cx="2844844" cy="438516"/>
            </a:xfrm>
            <a:prstGeom prst="rect">
              <a:avLst/>
            </a:prstGeom>
            <a:noFill/>
            <a:ln w="12700">
              <a:miter lim="400000"/>
            </a:ln>
          </p:spPr>
          <p:txBody>
            <a:bodyPr wrap="square" lIns="91440" tIns="45720" rIns="91440" bIns="45720" anchor="ctr">
              <a:noAutofit/>
            </a:bodyPr>
            <a:lstStyle/>
            <a:p>
              <a:pPr algn="ctr">
                <a:spcBef>
                  <a:spcPct val="0"/>
                </a:spcBef>
              </a:pPr>
              <a:r>
                <a:rPr lang="zh-CN" altLang="en-US" sz="2000" b="1" dirty="0">
                  <a:solidFill>
                    <a:schemeClr val="bg1"/>
                  </a:solidFill>
                  <a:latin typeface="微软雅黑" panose="020B0503020204020204" pitchFamily="34" charset="-122"/>
                  <a:ea typeface="微软雅黑" panose="020B0503020204020204" pitchFamily="34" charset="-122"/>
                </a:rPr>
                <a:t>情境推销法</a:t>
              </a:r>
            </a:p>
          </p:txBody>
        </p:sp>
        <p:sp>
          <p:nvSpPr>
            <p:cNvPr id="28" name="ïslîdé">
              <a:extLst>
                <a:ext uri="{FF2B5EF4-FFF2-40B4-BE49-F238E27FC236}">
                  <a16:creationId xmlns="" xmlns:a16="http://schemas.microsoft.com/office/drawing/2014/main" id="{BC05E014-05D8-4DB2-A874-6864FA052430}"/>
                </a:ext>
              </a:extLst>
            </p:cNvPr>
            <p:cNvSpPr/>
            <p:nvPr/>
          </p:nvSpPr>
          <p:spPr bwMode="auto">
            <a:xfrm>
              <a:off x="4678732" y="2684630"/>
              <a:ext cx="3517943" cy="228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给顾客描述拥有典典瓷砖后的生动场景。情境推销法就是让故事在顾客面前发生，让顾客成为故事中的主角。成交的一个关键技巧，要善长说故事。</a:t>
              </a:r>
            </a:p>
          </p:txBody>
        </p:sp>
      </p:grpSp>
      <p:sp>
        <p:nvSpPr>
          <p:cNvPr id="26" name="iśḻîḋé"/>
          <p:cNvSpPr/>
          <p:nvPr/>
        </p:nvSpPr>
        <p:spPr>
          <a:xfrm>
            <a:off x="9087785" y="4536447"/>
            <a:ext cx="1497895" cy="417497"/>
          </a:xfrm>
          <a:custGeom>
            <a:avLst/>
            <a:gdLst>
              <a:gd name="connsiteX0" fmla="*/ 0 w 2230798"/>
              <a:gd name="connsiteY0" fmla="*/ 0 h 486877"/>
              <a:gd name="connsiteX1" fmla="*/ 268951 w 2230798"/>
              <a:gd name="connsiteY1" fmla="*/ 0 h 486877"/>
              <a:gd name="connsiteX2" fmla="*/ 430381 w 2230798"/>
              <a:gd name="connsiteY2" fmla="*/ 0 h 486877"/>
              <a:gd name="connsiteX3" fmla="*/ 2230798 w 2230798"/>
              <a:gd name="connsiteY3" fmla="*/ 0 h 486877"/>
              <a:gd name="connsiteX4" fmla="*/ 2230798 w 2230798"/>
              <a:gd name="connsiteY4" fmla="*/ 486877 h 486877"/>
              <a:gd name="connsiteX5" fmla="*/ 430381 w 2230798"/>
              <a:gd name="connsiteY5" fmla="*/ 486877 h 486877"/>
              <a:gd name="connsiteX6" fmla="*/ 268951 w 2230798"/>
              <a:gd name="connsiteY6" fmla="*/ 486877 h 486877"/>
              <a:gd name="connsiteX7" fmla="*/ 0 w 2230798"/>
              <a:gd name="connsiteY7" fmla="*/ 486877 h 486877"/>
              <a:gd name="connsiteX8" fmla="*/ 243439 w 2230798"/>
              <a:gd name="connsiteY8" fmla="*/ 243439 h 48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0798" h="486877">
                <a:moveTo>
                  <a:pt x="0" y="0"/>
                </a:moveTo>
                <a:lnTo>
                  <a:pt x="268951" y="0"/>
                </a:lnTo>
                <a:lnTo>
                  <a:pt x="430381" y="0"/>
                </a:lnTo>
                <a:lnTo>
                  <a:pt x="2230798" y="0"/>
                </a:lnTo>
                <a:lnTo>
                  <a:pt x="2230798" y="486877"/>
                </a:lnTo>
                <a:lnTo>
                  <a:pt x="430381" y="486877"/>
                </a:lnTo>
                <a:lnTo>
                  <a:pt x="268951" y="486877"/>
                </a:lnTo>
                <a:lnTo>
                  <a:pt x="0" y="486877"/>
                </a:lnTo>
                <a:lnTo>
                  <a:pt x="243439" y="243439"/>
                </a:lnTo>
                <a:close/>
              </a:path>
            </a:pathLst>
          </a:custGeom>
          <a:solidFill>
            <a:srgbClr val="144C85"/>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zh-CN" altLang="en-US" sz="2000" b="1" i="1" dirty="0" smtClean="0">
                <a:solidFill>
                  <a:schemeClr val="bg1"/>
                </a:solidFill>
              </a:rPr>
              <a:t>擅长故事</a:t>
            </a:r>
            <a:endParaRPr lang="zh-CN" altLang="en-US" sz="2000" b="1" i="1" dirty="0">
              <a:solidFill>
                <a:schemeClr val="bg1"/>
              </a:solidFill>
            </a:endParaRPr>
          </a:p>
        </p:txBody>
      </p:sp>
    </p:spTree>
    <p:extLst>
      <p:ext uri="{BB962C8B-B14F-4D97-AF65-F5344CB8AC3E}">
        <p14:creationId xmlns:p14="http://schemas.microsoft.com/office/powerpoint/2010/main" val="279379416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1"/>
                                        </p:tgtEl>
                                        <p:attrNameLst>
                                          <p:attrName>ppt_y</p:attrName>
                                        </p:attrNameLst>
                                      </p:cBhvr>
                                      <p:tavLst>
                                        <p:tav tm="0">
                                          <p:val>
                                            <p:strVal val="#ppt_y"/>
                                          </p:val>
                                        </p:tav>
                                        <p:tav tm="100000">
                                          <p:val>
                                            <p:strVal val="#ppt_y"/>
                                          </p:val>
                                        </p:tav>
                                      </p:tavLst>
                                    </p:anim>
                                    <p:anim calcmode="lin" valueType="num">
                                      <p:cBhvr>
                                        <p:cTn id="1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1"/>
                                        </p:tgtEl>
                                      </p:cBhvr>
                                    </p:animEffect>
                                  </p:childTnLst>
                                </p:cTn>
                              </p:par>
                            </p:childTnLst>
                          </p:cTn>
                        </p:par>
                        <p:par>
                          <p:cTn id="16" fill="hold">
                            <p:stCondLst>
                              <p:cond delay="270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0-#ppt_w/2"/>
                                          </p:val>
                                        </p:tav>
                                        <p:tav tm="100000">
                                          <p:val>
                                            <p:strVal val="#ppt_x"/>
                                          </p:val>
                                        </p:tav>
                                      </p:tavLst>
                                    </p:anim>
                                    <p:anim calcmode="lin" valueType="num">
                                      <p:cBhvr additive="base">
                                        <p:cTn id="20" dur="10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0-#ppt_w/2"/>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0-#ppt_w/2"/>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0-#ppt_w/2"/>
                                          </p:val>
                                        </p:tav>
                                        <p:tav tm="100000">
                                          <p:val>
                                            <p:strVal val="#ppt_x"/>
                                          </p:val>
                                        </p:tav>
                                      </p:tavLst>
                                    </p:anim>
                                    <p:anim calcmode="lin" valueType="num">
                                      <p:cBhvr additive="base">
                                        <p:cTn id="36" dur="10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7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200"/>
                            </p:stCondLst>
                            <p:childTnLst>
                              <p:par>
                                <p:cTn id="42" presetID="22" presetClass="entr" presetSubtype="1"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par>
                          <p:cTn id="45" fill="hold">
                            <p:stCondLst>
                              <p:cond delay="4700"/>
                            </p:stCondLst>
                            <p:childTnLst>
                              <p:par>
                                <p:cTn id="46" presetID="53" presetClass="entr" presetSubtype="16"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childTnLst>
                          </p:cTn>
                        </p:par>
                        <p:par>
                          <p:cTn id="51" fill="hold">
                            <p:stCondLst>
                              <p:cond delay="5200"/>
                            </p:stCondLst>
                            <p:childTnLst>
                              <p:par>
                                <p:cTn id="52" presetID="22" presetClass="entr" presetSubtype="1"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500"/>
                                        <p:tgtEl>
                                          <p:spTgt spid="19"/>
                                        </p:tgtEl>
                                      </p:cBhvr>
                                    </p:animEffect>
                                  </p:childTnLst>
                                </p:cTn>
                              </p:par>
                            </p:childTnLst>
                          </p:cTn>
                        </p:par>
                        <p:par>
                          <p:cTn id="55" fill="hold">
                            <p:stCondLst>
                              <p:cond delay="5700"/>
                            </p:stCondLst>
                            <p:childTnLst>
                              <p:par>
                                <p:cTn id="56" presetID="47" presetClass="entr" presetSubtype="0"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par>
                          <p:cTn id="61" fill="hold">
                            <p:stCondLst>
                              <p:cond delay="6700"/>
                            </p:stCondLst>
                            <p:childTnLst>
                              <p:par>
                                <p:cTn id="62" presetID="16" presetClass="entr" presetSubtype="21"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arn(inVertical)">
                                      <p:cBhvr>
                                        <p:cTn id="64" dur="500"/>
                                        <p:tgtEl>
                                          <p:spTgt spid="23"/>
                                        </p:tgtEl>
                                      </p:cBhvr>
                                    </p:animEffect>
                                  </p:childTnLst>
                                </p:cTn>
                              </p:par>
                            </p:childTnLst>
                          </p:cTn>
                        </p:par>
                        <p:par>
                          <p:cTn id="65" fill="hold">
                            <p:stCondLst>
                              <p:cond delay="7200"/>
                            </p:stCondLst>
                            <p:childTnLst>
                              <p:par>
                                <p:cTn id="66" presetID="53" presetClass="entr" presetSubtype="16"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childTnLst>
                          </p:cTn>
                        </p:par>
                        <p:par>
                          <p:cTn id="71" fill="hold">
                            <p:stCondLst>
                              <p:cond delay="7700"/>
                            </p:stCondLst>
                            <p:childTnLst>
                              <p:par>
                                <p:cTn id="72" presetID="22" presetClass="entr" presetSubtype="1"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up)">
                                      <p:cBhvr>
                                        <p:cTn id="74" dur="500"/>
                                        <p:tgtEl>
                                          <p:spTgt spid="20"/>
                                        </p:tgtEl>
                                      </p:cBhvr>
                                    </p:animEffect>
                                  </p:childTnLst>
                                </p:cTn>
                              </p:par>
                            </p:childTnLst>
                          </p:cTn>
                        </p:par>
                        <p:par>
                          <p:cTn id="75" fill="hold">
                            <p:stCondLst>
                              <p:cond delay="8200"/>
                            </p:stCondLst>
                            <p:childTnLst>
                              <p:par>
                                <p:cTn id="76" presetID="47" presetClass="entr" presetSubtype="0"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ppt_x</p:attrName>
                                        </p:attrNameLst>
                                      </p:cBhvr>
                                      <p:tavLst>
                                        <p:tav tm="0">
                                          <p:val>
                                            <p:strVal val="#ppt_x"/>
                                          </p:val>
                                        </p:tav>
                                        <p:tav tm="100000">
                                          <p:val>
                                            <p:strVal val="#ppt_x"/>
                                          </p:val>
                                        </p:tav>
                                      </p:tavLst>
                                    </p:anim>
                                    <p:anim calcmode="lin" valueType="num">
                                      <p:cBhvr>
                                        <p:cTn id="80" dur="1000" fill="hold"/>
                                        <p:tgtEl>
                                          <p:spTgt spid="25"/>
                                        </p:tgtEl>
                                        <p:attrNameLst>
                                          <p:attrName>ppt_y</p:attrName>
                                        </p:attrNameLst>
                                      </p:cBhvr>
                                      <p:tavLst>
                                        <p:tav tm="0">
                                          <p:val>
                                            <p:strVal val="#ppt_y-.1"/>
                                          </p:val>
                                        </p:tav>
                                        <p:tav tm="100000">
                                          <p:val>
                                            <p:strVal val="#ppt_y"/>
                                          </p:val>
                                        </p:tav>
                                      </p:tavLst>
                                    </p:anim>
                                  </p:childTnLst>
                                </p:cTn>
                              </p:par>
                            </p:childTnLst>
                          </p:cTn>
                        </p:par>
                        <p:par>
                          <p:cTn id="81" fill="hold">
                            <p:stCondLst>
                              <p:cond delay="9200"/>
                            </p:stCondLst>
                            <p:childTnLst>
                              <p:par>
                                <p:cTn id="82" presetID="16" presetClass="entr" presetSubtype="21"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barn(inVertical)">
                                      <p:cBhvr>
                                        <p:cTn id="84" dur="500"/>
                                        <p:tgtEl>
                                          <p:spTgt spid="26"/>
                                        </p:tgtEl>
                                      </p:cBhvr>
                                    </p:animEffect>
                                  </p:childTnLst>
                                </p:cTn>
                              </p:par>
                            </p:childTnLst>
                          </p:cTn>
                        </p:par>
                        <p:par>
                          <p:cTn id="85" fill="hold">
                            <p:stCondLst>
                              <p:cond delay="9700"/>
                            </p:stCondLst>
                            <p:childTnLst>
                              <p:par>
                                <p:cTn id="86" presetID="22" presetClass="entr" presetSubtype="8"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11" grpId="0"/>
      <p:bldP spid="12" grpId="0" animBg="1"/>
      <p:bldP spid="19" grpId="0" animBg="1"/>
      <p:bldP spid="20" grpId="0" animBg="1"/>
      <p:bldP spid="23" grpId="0" animBg="1"/>
      <p:bldP spid="2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2832</TotalTime>
  <Words>2328</Words>
  <Application>Microsoft Office PowerPoint</Application>
  <PresentationFormat>宽屏</PresentationFormat>
  <Paragraphs>178</Paragraphs>
  <Slides>25</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FZHei-B01S</vt:lpstr>
      <vt:lpstr>Meiryo</vt:lpstr>
      <vt:lpstr>Noto Serif CJK SC</vt:lpstr>
      <vt:lpstr>等线</vt:lpstr>
      <vt:lpstr>等线 Light</vt:lpstr>
      <vt:lpstr>汉仪星球体W</vt:lpstr>
      <vt:lpstr>华康简标题宋</vt:lpstr>
      <vt:lpstr>华文楷体</vt:lpstr>
      <vt:lpstr>宋体</vt:lpstr>
      <vt:lpstr>微软雅黑</vt:lpstr>
      <vt:lpstr>微软雅黑 Light</vt:lpstr>
      <vt:lpstr>Arial</vt:lpstr>
      <vt:lpstr>Calibri</vt:lpstr>
      <vt:lpstr>Calibri Light</vt:lpstr>
      <vt:lpstr>Century Gothic</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73</cp:revision>
  <dcterms:created xsi:type="dcterms:W3CDTF">2019-06-14T01:42:27Z</dcterms:created>
  <dcterms:modified xsi:type="dcterms:W3CDTF">2021-01-23T10:05:45Z</dcterms:modified>
</cp:coreProperties>
</file>