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7" r:id="rId3"/>
    <p:sldId id="256" r:id="rId4"/>
    <p:sldId id="259" r:id="rId5"/>
    <p:sldId id="269" r:id="rId6"/>
    <p:sldId id="258" r:id="rId7"/>
    <p:sldId id="270" r:id="rId8"/>
    <p:sldId id="9572" r:id="rId9"/>
    <p:sldId id="260" r:id="rId10"/>
    <p:sldId id="271" r:id="rId11"/>
    <p:sldId id="261" r:id="rId12"/>
    <p:sldId id="272" r:id="rId13"/>
    <p:sldId id="266" r:id="rId14"/>
    <p:sldId id="9583" r:id="rId15"/>
    <p:sldId id="9582" r:id="rId16"/>
    <p:sldId id="262" r:id="rId17"/>
    <p:sldId id="267" r:id="rId18"/>
    <p:sldId id="268" r:id="rId19"/>
    <p:sldId id="958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0D20D-C618-4B16-BA83-26AAFDA640F2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449E2-853B-40F1-84FE-C34E1C84B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189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7310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2A7EC73-AF3A-4C54-8CB6-426D78FC0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C713187-3ACA-4066-8843-6328BC01FB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7DCC6AC-BD15-4274-AB8A-8F68DBD7F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1D9A794-F3D8-4AE0-BE3B-FE85D4CDA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457569B-5460-4EC5-A2BC-FB0B7E6F5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02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FBBB3C8-1ADD-449C-AA2F-87F2FC081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4C536E3-8C4B-4434-9205-E75A80636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923C230-3CF3-4688-B8B5-B97732913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C64F2A-00F9-40A5-B0E3-E86305FD0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A698D86-4291-4AE2-87CB-9554837E6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47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4DC0EE2E-7350-4837-A093-507FAA482C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1A7AD0B-3959-4CC8-AF25-DAE2B1A5A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056237-3174-4D00-AB71-A6CFA3FD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FF8865-231F-40C4-B53E-66F60E7D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E79FA61-2B32-4C16-8ED5-33A093542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52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68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42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24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793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20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51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1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1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64B9D8-E2CB-4DE2-89C4-1D81CB165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8CDAD4B-C3B0-4A16-9E98-2F452F892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2D5EF77-37C2-4632-8414-367F80ED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D49F8AB-3385-4AAE-BE1E-AD3F47A69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F9B5860-31EE-4F9B-A94C-6364B58B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99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6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80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7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856E9AC-3049-4A10-AF67-7BBD550DF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49AEA3C-0148-4E7B-A2AA-F7DCEAA72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7DF16B1-2705-44D4-B39D-7F4DBB1E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A1D77CA-0159-4BF6-ACD8-96DE95E4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5CFA960-1C65-468E-8DAD-316742DD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01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F96199-4001-4429-ABB5-5F5AED84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44CC75A-6EFF-4FCF-8ACB-D9B9FE20A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FB60657-30CC-4939-850F-3A9213A1D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082AF33-7A75-4240-8255-156B0C942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7533135-A7EB-4235-9264-BBDC484F4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6E1B11D-3E11-4D01-813D-2D8798D7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7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999CF9A-3057-4300-8788-249B43831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FB19643-979E-4A33-8095-12D96095D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6D1D032-4BFF-4837-B1A8-0893C9D8F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0FA6AD1-CCDE-40E8-8B0E-63E40A77C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D913BF03-5B25-4F4D-A408-7199616FFC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4239301-CB67-45B3-9C40-2BB6C9244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9BBD4C2-1173-4879-B5E2-9FACDA360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8B609610-7BCE-4B0F-9D86-E76DB515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93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C5DDA0-E4AF-434E-A9D8-D462FB97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8751CF9-F452-44DB-821E-DD9614B57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9706643-0538-464C-8A93-468AA5BAB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9022FC96-BE64-4826-AC18-F791BEF17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16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2AF7AF2B-34CB-4CD0-8EFB-016A8630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C423A1E-A3C9-4547-A493-203D5F5C4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107ABCA0-BB11-4678-9953-1B825E37A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03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009207-171D-4FA3-A8F2-A513A8CD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0C46F87-0DE6-4415-B799-3C2C4E5B2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95333F8-6898-4BB4-8887-B6C044CD9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397AAB0-60B2-43D1-8BBE-185D6763A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91F250C-1CBB-4928-9E18-F7E9821C1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4978006-F987-47BB-AB22-C1385B833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55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3358088-A5E1-4CBA-A58D-92083C23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D52706D-5AE4-4385-988E-672D0906D2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06740BB-B98D-4BA6-A952-160B90DE6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22455F6-57FD-4BE0-9961-B42E3C02D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B294F3A-567C-4CC3-8476-5F2AECEA9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19F5A9B-20F1-4463-8D85-D2D0D67F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95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82F0071-E4D9-438C-86B8-9802B4955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FC669CB-75B8-4572-8CFA-BC669D798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C24D298-270B-4467-B652-57CCE78328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39DE9-0946-4D64-AF44-24F38B7310B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51A48FC-2319-4393-8971-F5A99C345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B794E41-D618-47EC-A673-3F0748376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26228-ADE2-4C05-91F7-139D291D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09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image" Target="../media/image11.png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image" Target="../media/image2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image" Target="../media/image1.png"/><Relationship Id="rId5" Type="http://schemas.openxmlformats.org/officeDocument/2006/relationships/tags" Target="../tags/tag22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1" Type="http://schemas.openxmlformats.org/officeDocument/2006/relationships/image" Target="../media/image8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2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024D00D-465E-4C00-AB79-85B82E7EE5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22" y="3681290"/>
            <a:ext cx="3570416" cy="317671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666DF2B-B6B2-44B8-AA22-6187D1AF8E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626" y="13692"/>
            <a:ext cx="3212165" cy="30382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5238F90-5751-4EFA-A993-9BA05370FE6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5008" y="5027994"/>
            <a:ext cx="13137008" cy="1841405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E7066E8-CAE4-42AA-A39E-3EB6CA032D10}"/>
              </a:ext>
            </a:extLst>
          </p:cNvPr>
          <p:cNvGrpSpPr/>
          <p:nvPr/>
        </p:nvGrpSpPr>
        <p:grpSpPr>
          <a:xfrm>
            <a:off x="3137236" y="4093032"/>
            <a:ext cx="6565392" cy="523220"/>
            <a:chOff x="3137236" y="4093032"/>
            <a:chExt cx="6565392" cy="523220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3510EC7F-8E39-4D1E-B350-54556A80DDBD}"/>
                </a:ext>
              </a:extLst>
            </p:cNvPr>
            <p:cNvSpPr txBox="1"/>
            <p:nvPr/>
          </p:nvSpPr>
          <p:spPr>
            <a:xfrm>
              <a:off x="3137236" y="4093032"/>
              <a:ext cx="65653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—</a:t>
              </a:r>
              <a:r>
                <a:rPr lang="zh-CN" altLang="en-US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呵护身体健康注意身体护理宣传教育</a:t>
              </a:r>
              <a:r>
                <a:rPr lang="en-US" altLang="zh-CN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—</a:t>
              </a:r>
              <a:endParaRPr lang="zh-CN" altLang="en-US" sz="2800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6E7E2CE3-DB80-41B4-AB5C-14B252360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626" y="4118990"/>
              <a:ext cx="428454" cy="410602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D3BE9E03-A5A2-4384-B2EC-2B71511E1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488300" y="4118990"/>
              <a:ext cx="428454" cy="410602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9AE29E6E-8E3E-4336-A897-009D58CCA6E3}"/>
              </a:ext>
            </a:extLst>
          </p:cNvPr>
          <p:cNvGrpSpPr/>
          <p:nvPr/>
        </p:nvGrpSpPr>
        <p:grpSpPr>
          <a:xfrm>
            <a:off x="2809929" y="1783612"/>
            <a:ext cx="7103558" cy="2082028"/>
            <a:chOff x="2792185" y="1833811"/>
            <a:chExt cx="7103558" cy="2082028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FAEC21FB-C81E-41B2-BC4F-31440DCF4CA5}"/>
                </a:ext>
              </a:extLst>
            </p:cNvPr>
            <p:cNvGrpSpPr/>
            <p:nvPr/>
          </p:nvGrpSpPr>
          <p:grpSpPr>
            <a:xfrm>
              <a:off x="2792185" y="1833811"/>
              <a:ext cx="7103558" cy="2009356"/>
              <a:chOff x="2792185" y="1833811"/>
              <a:chExt cx="7103558" cy="2009356"/>
            </a:xfrm>
          </p:grpSpPr>
          <p:pic>
            <p:nvPicPr>
              <p:cNvPr id="13" name="图片 12">
                <a:extLst>
                  <a:ext uri="{FF2B5EF4-FFF2-40B4-BE49-F238E27FC236}">
                    <a16:creationId xmlns="" xmlns:a16="http://schemas.microsoft.com/office/drawing/2014/main" id="{C80F300A-713C-4691-B862-A809FE40EB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06357" y="1833811"/>
                <a:ext cx="428454" cy="410602"/>
              </a:xfrm>
              <a:prstGeom prst="rect">
                <a:avLst/>
              </a:prstGeom>
            </p:spPr>
          </p:pic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046B8B2B-10F2-44D0-8298-F64FBE6D9AB8}"/>
                  </a:ext>
                </a:extLst>
              </p:cNvPr>
              <p:cNvSpPr txBox="1"/>
              <p:nvPr/>
            </p:nvSpPr>
            <p:spPr>
              <a:xfrm>
                <a:off x="2792185" y="1981119"/>
                <a:ext cx="7103558" cy="1862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spcBef>
                    <a:spcPct val="20000"/>
                  </a:spcBef>
                </a:pPr>
                <a:r>
                  <a:rPr lang="zh-CN" altLang="en-US" sz="11500" b="1" dirty="0">
                    <a:gradFill>
                      <a:gsLst>
                        <a:gs pos="0">
                          <a:srgbClr val="008C8F"/>
                        </a:gs>
                        <a:gs pos="100000">
                          <a:srgbClr val="08B1B3"/>
                        </a:gs>
                      </a:gsLst>
                      <a:lin ang="5400000" scaled="1"/>
                    </a:gradFill>
                    <a:latin typeface="站酷庆科黄油体" panose="02000803000000020004" pitchFamily="2" charset="-122"/>
                    <a:ea typeface="站酷庆科黄油体" panose="02000803000000020004" pitchFamily="2" charset="-122"/>
                    <a:cs typeface="+mn-ea"/>
                    <a:sym typeface="+mn-lt"/>
                  </a:rPr>
                  <a:t>护理安全教育</a:t>
                </a:r>
              </a:p>
            </p:txBody>
          </p:sp>
        </p:grp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14A2E238-60FC-4C63-BA7E-910502267126}"/>
                </a:ext>
              </a:extLst>
            </p:cNvPr>
            <p:cNvCxnSpPr/>
            <p:nvPr/>
          </p:nvCxnSpPr>
          <p:spPr>
            <a:xfrm>
              <a:off x="3326173" y="3867098"/>
              <a:ext cx="6187518" cy="48741"/>
            </a:xfrm>
            <a:prstGeom prst="line">
              <a:avLst/>
            </a:prstGeom>
            <a:ln w="28575">
              <a:solidFill>
                <a:srgbClr val="0397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B8E496B-8A69-459E-AEE6-0D44B66AAC74}"/>
              </a:ext>
            </a:extLst>
          </p:cNvPr>
          <p:cNvSpPr txBox="1"/>
          <p:nvPr/>
        </p:nvSpPr>
        <p:spPr>
          <a:xfrm>
            <a:off x="3137236" y="4764976"/>
            <a:ext cx="6565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汇报人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：</a:t>
            </a: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优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品</a:t>
            </a:r>
            <a:r>
              <a:rPr lang="en-US" altLang="zh-CN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PPT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     </a:t>
            </a: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汇报时间：</a:t>
            </a:r>
            <a:r>
              <a:rPr lang="en-US" altLang="zh-CN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20XX</a:t>
            </a:r>
            <a:endParaRPr lang="zh-CN" altLang="en-US" b="1" dirty="0">
              <a:gradFill>
                <a:gsLst>
                  <a:gs pos="0">
                    <a:srgbClr val="008C8F"/>
                  </a:gs>
                  <a:gs pos="100000">
                    <a:srgbClr val="08B1B3"/>
                  </a:gs>
                </a:gsLst>
                <a:lin ang="5400000" scaled="1"/>
              </a:gra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54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43FF6147-E710-4F08-9268-960B9D9D3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E6D636C-53A3-4037-86F2-F6C31AFEFAEA}"/>
              </a:ext>
            </a:extLst>
          </p:cNvPr>
          <p:cNvSpPr txBox="1"/>
          <p:nvPr/>
        </p:nvSpPr>
        <p:spPr>
          <a:xfrm>
            <a:off x="3432588" y="2616802"/>
            <a:ext cx="5572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护理安全隐患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066F6D8-428B-4594-B1DB-A558740D8652}"/>
              </a:ext>
            </a:extLst>
          </p:cNvPr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F4E2538-D6B5-4FFE-B52D-AA7FBDCE441D}"/>
              </a:ext>
            </a:extLst>
          </p:cNvPr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04</a:t>
            </a:r>
            <a:endParaRPr kumimoji="1" lang="zh-CN" altLang="en-US" sz="9600" b="1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A887223-CF54-464F-85FE-C9570BAA5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463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护理安全隐患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A5187101-153E-4374-AAD4-6D88648456D1}"/>
              </a:ext>
            </a:extLst>
          </p:cNvPr>
          <p:cNvCxnSpPr>
            <a:cxnSpLocks/>
          </p:cNvCxnSpPr>
          <p:nvPr/>
        </p:nvCxnSpPr>
        <p:spPr>
          <a:xfrm>
            <a:off x="3325387" y="2230698"/>
            <a:ext cx="0" cy="21625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8D11E914-91D4-448F-A302-D3A1BC825AD7}"/>
              </a:ext>
            </a:extLst>
          </p:cNvPr>
          <p:cNvCxnSpPr>
            <a:cxnSpLocks/>
          </p:cNvCxnSpPr>
          <p:nvPr/>
        </p:nvCxnSpPr>
        <p:spPr>
          <a:xfrm>
            <a:off x="6080766" y="2230698"/>
            <a:ext cx="0" cy="21625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1 Rectángulo">
            <a:extLst>
              <a:ext uri="{FF2B5EF4-FFF2-40B4-BE49-F238E27FC236}">
                <a16:creationId xmlns="" xmlns:a16="http://schemas.microsoft.com/office/drawing/2014/main" id="{16611371-5DA7-44E1-9227-29620A5613B7}"/>
              </a:ext>
            </a:extLst>
          </p:cNvPr>
          <p:cNvSpPr/>
          <p:nvPr/>
        </p:nvSpPr>
        <p:spPr>
          <a:xfrm>
            <a:off x="729403" y="2230701"/>
            <a:ext cx="2293768" cy="787703"/>
          </a:xfrm>
          <a:prstGeom prst="rect">
            <a:avLst/>
          </a:prstGeom>
          <a:solidFill>
            <a:srgbClr val="03979A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 defTabSz="866943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人员素质隐患</a:t>
            </a:r>
          </a:p>
        </p:txBody>
      </p:sp>
      <p:grpSp>
        <p:nvGrpSpPr>
          <p:cNvPr id="11" name="组合 20">
            <a:extLst>
              <a:ext uri="{FF2B5EF4-FFF2-40B4-BE49-F238E27FC236}">
                <a16:creationId xmlns="" xmlns:a16="http://schemas.microsoft.com/office/drawing/2014/main" id="{94B66838-11AE-4F79-AD89-B76828D32039}"/>
              </a:ext>
            </a:extLst>
          </p:cNvPr>
          <p:cNvGrpSpPr/>
          <p:nvPr/>
        </p:nvGrpSpPr>
        <p:grpSpPr>
          <a:xfrm>
            <a:off x="729402" y="3020240"/>
            <a:ext cx="2293760" cy="3002190"/>
            <a:chOff x="122813" y="2548492"/>
            <a:chExt cx="2742578" cy="3002712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06F41981-1404-4A19-93F2-633B4FD665A2}"/>
                </a:ext>
              </a:extLst>
            </p:cNvPr>
            <p:cNvSpPr/>
            <p:nvPr/>
          </p:nvSpPr>
          <p:spPr>
            <a:xfrm>
              <a:off x="503238" y="2548492"/>
              <a:ext cx="220877" cy="307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6AA8EFB1-1ECF-497B-AFDE-01D4379658C6}"/>
                </a:ext>
              </a:extLst>
            </p:cNvPr>
            <p:cNvSpPr/>
            <p:nvPr/>
          </p:nvSpPr>
          <p:spPr>
            <a:xfrm>
              <a:off x="122813" y="2905917"/>
              <a:ext cx="2742578" cy="2645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6694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4948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劳动纪律松散</a:t>
              </a:r>
              <a:r>
                <a:rPr lang="zh-CN" altLang="en-US" sz="1400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离岗   脱班   玩忽职守  不负责任 </a:t>
              </a:r>
            </a:p>
            <a:p>
              <a:pPr lvl="0" defTabSz="86694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R="0" lvl="0" defTabSz="866943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4948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劳动纪律松散</a:t>
              </a:r>
              <a:r>
                <a:rPr lang="zh-CN" altLang="en-US" sz="1400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离岗   脱班   玩忽职守  不负责任 </a:t>
              </a:r>
            </a:p>
            <a:p>
              <a:pPr lvl="0" defTabSz="86694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5" name="42 Rectángulo">
            <a:extLst>
              <a:ext uri="{FF2B5EF4-FFF2-40B4-BE49-F238E27FC236}">
                <a16:creationId xmlns="" xmlns:a16="http://schemas.microsoft.com/office/drawing/2014/main" id="{E9330F6B-5350-4901-A8FC-F19F84460435}"/>
              </a:ext>
            </a:extLst>
          </p:cNvPr>
          <p:cNvSpPr/>
          <p:nvPr/>
        </p:nvSpPr>
        <p:spPr>
          <a:xfrm>
            <a:off x="3571704" y="2230702"/>
            <a:ext cx="2165270" cy="787703"/>
          </a:xfrm>
          <a:prstGeom prst="rect">
            <a:avLst/>
          </a:prstGeom>
          <a:solidFill>
            <a:srgbClr val="03979A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/>
          <a:p>
            <a:pPr lvl="0" algn="ctr" defTabSz="86694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人员素质隐患</a:t>
            </a:r>
          </a:p>
        </p:txBody>
      </p:sp>
      <p:grpSp>
        <p:nvGrpSpPr>
          <p:cNvPr id="16" name="组合 24">
            <a:extLst>
              <a:ext uri="{FF2B5EF4-FFF2-40B4-BE49-F238E27FC236}">
                <a16:creationId xmlns="" xmlns:a16="http://schemas.microsoft.com/office/drawing/2014/main" id="{3EF24FBF-8FFF-4DCE-AA1B-68CF0CCAC20B}"/>
              </a:ext>
            </a:extLst>
          </p:cNvPr>
          <p:cNvGrpSpPr/>
          <p:nvPr/>
        </p:nvGrpSpPr>
        <p:grpSpPr>
          <a:xfrm>
            <a:off x="3515159" y="3020237"/>
            <a:ext cx="2280686" cy="2979866"/>
            <a:chOff x="403608" y="2548491"/>
            <a:chExt cx="2726946" cy="2980387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4582EC8D-9C8B-4569-8F69-22E0473F16E5}"/>
                </a:ext>
              </a:extLst>
            </p:cNvPr>
            <p:cNvSpPr/>
            <p:nvPr/>
          </p:nvSpPr>
          <p:spPr>
            <a:xfrm>
              <a:off x="471218" y="2548491"/>
              <a:ext cx="220877" cy="3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810E6BDB-CF5D-4D9B-ABE3-DCE404B456CD}"/>
                </a:ext>
              </a:extLst>
            </p:cNvPr>
            <p:cNvSpPr/>
            <p:nvPr/>
          </p:nvSpPr>
          <p:spPr>
            <a:xfrm>
              <a:off x="403608" y="2888847"/>
              <a:ext cx="2726946" cy="26400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6694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b="1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R="0" lvl="0" defTabSz="866943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4948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劳动纪律松散</a:t>
              </a:r>
              <a:r>
                <a:rPr lang="zh-CN" altLang="en-US" sz="1400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离岗   脱班   玩忽职守  不负责任 </a:t>
              </a:r>
            </a:p>
            <a:p>
              <a:pPr lvl="0" defTabSz="86694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lvl="0" defTabSz="86694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FB31CEB-EA41-4775-8930-6F1AFB956A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073" y="1304925"/>
            <a:ext cx="5430009" cy="543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4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护理安全隐患</a:t>
            </a:r>
          </a:p>
        </p:txBody>
      </p:sp>
      <p:sp>
        <p:nvSpPr>
          <p:cNvPr id="6" name="PA-文本框 1">
            <a:extLst>
              <a:ext uri="{FF2B5EF4-FFF2-40B4-BE49-F238E27FC236}">
                <a16:creationId xmlns="" xmlns:a16="http://schemas.microsoft.com/office/drawing/2014/main" id="{EA15F58F-AC2F-4A67-BDBE-AB22FC1C6B8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16544" y="2095525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943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新药品种多，护士对药物的作用、副作用不明</a:t>
            </a:r>
          </a:p>
        </p:txBody>
      </p:sp>
      <p:sp>
        <p:nvSpPr>
          <p:cNvPr id="8" name="PA-文本框 1">
            <a:extLst>
              <a:ext uri="{FF2B5EF4-FFF2-40B4-BE49-F238E27FC236}">
                <a16:creationId xmlns="" xmlns:a16="http://schemas.microsoft.com/office/drawing/2014/main" id="{1CDD56DB-AD6E-47AD-97C3-76B285579CA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16545" y="4079134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943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对新的医疗产品认识不够，使用错误或考虑不周</a:t>
            </a:r>
          </a:p>
        </p:txBody>
      </p:sp>
      <p:sp>
        <p:nvSpPr>
          <p:cNvPr id="9" name="PA-文本框 1">
            <a:extLst>
              <a:ext uri="{FF2B5EF4-FFF2-40B4-BE49-F238E27FC236}">
                <a16:creationId xmlns="" xmlns:a16="http://schemas.microsoft.com/office/drawing/2014/main" id="{0D912F59-8120-4816-BCE4-A968319F3F8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16544" y="2807668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943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病情观察不细致、不周到、不及时，记录不详细</a:t>
            </a:r>
          </a:p>
        </p:txBody>
      </p:sp>
      <p:sp>
        <p:nvSpPr>
          <p:cNvPr id="11" name="PA-文本框 1">
            <a:extLst>
              <a:ext uri="{FF2B5EF4-FFF2-40B4-BE49-F238E27FC236}">
                <a16:creationId xmlns="" xmlns:a16="http://schemas.microsoft.com/office/drawing/2014/main" id="{F603F540-BEF1-4840-BE1B-CE031D11C32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16545" y="4791277"/>
            <a:ext cx="5868736" cy="42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943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专业理论知识缺乏</a:t>
            </a:r>
          </a:p>
        </p:txBody>
      </p:sp>
      <p:sp>
        <p:nvSpPr>
          <p:cNvPr id="13" name="PA-文本框 1">
            <a:extLst>
              <a:ext uri="{FF2B5EF4-FFF2-40B4-BE49-F238E27FC236}">
                <a16:creationId xmlns="" xmlns:a16="http://schemas.microsoft.com/office/drawing/2014/main" id="{3FB7D610-CEAF-4597-A291-01F61A4D043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6542" y="3532231"/>
            <a:ext cx="5868736" cy="42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943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对急救设备不会使用，使抢救不得力</a:t>
            </a:r>
          </a:p>
        </p:txBody>
      </p:sp>
      <p:sp>
        <p:nvSpPr>
          <p:cNvPr id="14" name="PA-文本框 1">
            <a:extLst>
              <a:ext uri="{FF2B5EF4-FFF2-40B4-BE49-F238E27FC236}">
                <a16:creationId xmlns="" xmlns:a16="http://schemas.microsoft.com/office/drawing/2014/main" id="{ED5699B2-14A1-459B-AC2D-1EF217E11DF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16542" y="5515840"/>
            <a:ext cx="6743085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943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技术操作水平低，经验不足，操作准确性、及时性下降</a:t>
            </a:r>
          </a:p>
        </p:txBody>
      </p:sp>
      <p:grpSp>
        <p:nvGrpSpPr>
          <p:cNvPr id="15" name="PA-组合 7">
            <a:extLst>
              <a:ext uri="{FF2B5EF4-FFF2-40B4-BE49-F238E27FC236}">
                <a16:creationId xmlns="" xmlns:a16="http://schemas.microsoft.com/office/drawing/2014/main" id="{6E865ABE-FFA8-425F-A800-EFCBD0AC7EF2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972371" y="1574593"/>
            <a:ext cx="4260029" cy="476621"/>
            <a:chOff x="6723" y="4700"/>
            <a:chExt cx="13526" cy="1991"/>
          </a:xfrm>
          <a:solidFill>
            <a:srgbClr val="03979A"/>
          </a:solidFill>
        </p:grpSpPr>
        <p:sp>
          <p:nvSpPr>
            <p:cNvPr id="16" name="PA-圆角矩形 2">
              <a:extLst>
                <a:ext uri="{FF2B5EF4-FFF2-40B4-BE49-F238E27FC236}">
                  <a16:creationId xmlns="" xmlns:a16="http://schemas.microsoft.com/office/drawing/2014/main" id="{DBEFC609-0314-4971-AFCB-802F8C6F2C4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6723" y="4700"/>
              <a:ext cx="13526" cy="19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953" tIns="34477" rIns="68953" bIns="34477" rtlCol="0" anchor="ctr"/>
            <a:lstStyle/>
            <a:p>
              <a:pPr marL="0" marR="0" lvl="0" indent="0" algn="ctr" defTabSz="86694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PA-MH_Entry_1">
              <a:extLst>
                <a:ext uri="{FF2B5EF4-FFF2-40B4-BE49-F238E27FC236}">
                  <a16:creationId xmlns="" xmlns:a16="http://schemas.microsoft.com/office/drawing/2014/main" id="{CD9E26F5-A7E2-4F0B-835D-AB68188AFCC5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9171" y="5052"/>
              <a:ext cx="8811" cy="1286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-1" fmla="*/ 0 w 2520280"/>
                <a:gd name="connsiteY0-2" fmla="*/ 1584176 h 1872208"/>
                <a:gd name="connsiteX1-3" fmla="*/ 2520280 w 2520280"/>
                <a:gd name="connsiteY1-4" fmla="*/ 1584176 h 1872208"/>
                <a:gd name="connsiteX2-5" fmla="*/ 2520280 w 2520280"/>
                <a:gd name="connsiteY2-6" fmla="*/ 1872208 h 1872208"/>
                <a:gd name="connsiteX3-7" fmla="*/ 0 w 2520280"/>
                <a:gd name="connsiteY3-8" fmla="*/ 1872208 h 1872208"/>
                <a:gd name="connsiteX4-9" fmla="*/ 0 w 2520280"/>
                <a:gd name="connsiteY4-10" fmla="*/ 1584176 h 1872208"/>
                <a:gd name="connsiteX5-11" fmla="*/ 0 w 2520280"/>
                <a:gd name="connsiteY5-12" fmla="*/ 0 h 1872208"/>
                <a:gd name="connsiteX6-13" fmla="*/ 2520280 w 2520280"/>
                <a:gd name="connsiteY6-14" fmla="*/ 0 h 1872208"/>
                <a:gd name="connsiteX7-15" fmla="*/ 0 w 2520280"/>
                <a:gd name="connsiteY7-16" fmla="*/ 0 h 1872208"/>
                <a:gd name="connsiteX0-17" fmla="*/ 0 w 2520280"/>
                <a:gd name="connsiteY0-18" fmla="*/ 1872208 h 1872208"/>
                <a:gd name="connsiteX1-19" fmla="*/ 2520280 w 2520280"/>
                <a:gd name="connsiteY1-20" fmla="*/ 1584176 h 1872208"/>
                <a:gd name="connsiteX2-21" fmla="*/ 2520280 w 2520280"/>
                <a:gd name="connsiteY2-22" fmla="*/ 1872208 h 1872208"/>
                <a:gd name="connsiteX3-23" fmla="*/ 0 w 2520280"/>
                <a:gd name="connsiteY3-24" fmla="*/ 1872208 h 1872208"/>
                <a:gd name="connsiteX4-25" fmla="*/ 0 w 2520280"/>
                <a:gd name="connsiteY4-26" fmla="*/ 0 h 1872208"/>
                <a:gd name="connsiteX5-27" fmla="*/ 2520280 w 2520280"/>
                <a:gd name="connsiteY5-28" fmla="*/ 0 h 1872208"/>
                <a:gd name="connsiteX6-29" fmla="*/ 0 w 2520280"/>
                <a:gd name="connsiteY6-30" fmla="*/ 0 h 1872208"/>
                <a:gd name="connsiteX0-31" fmla="*/ 0 w 2520280"/>
                <a:gd name="connsiteY0-32" fmla="*/ 1872208 h 1872208"/>
                <a:gd name="connsiteX1-33" fmla="*/ 2520280 w 2520280"/>
                <a:gd name="connsiteY1-34" fmla="*/ 1872208 h 1872208"/>
                <a:gd name="connsiteX2-35" fmla="*/ 0 w 2520280"/>
                <a:gd name="connsiteY2-36" fmla="*/ 1872208 h 1872208"/>
                <a:gd name="connsiteX3-37" fmla="*/ 0 w 2520280"/>
                <a:gd name="connsiteY3-38" fmla="*/ 0 h 1872208"/>
                <a:gd name="connsiteX4-39" fmla="*/ 2520280 w 2520280"/>
                <a:gd name="connsiteY4-40" fmla="*/ 0 h 1872208"/>
                <a:gd name="connsiteX5-41" fmla="*/ 0 w 2520280"/>
                <a:gd name="connsiteY5-42" fmla="*/ 0 h 1872208"/>
                <a:gd name="connsiteX0-43" fmla="*/ 0 w 2520280"/>
                <a:gd name="connsiteY0-44" fmla="*/ 1872208 h 1872208"/>
                <a:gd name="connsiteX1-45" fmla="*/ 2520280 w 2520280"/>
                <a:gd name="connsiteY1-46" fmla="*/ 1872208 h 1872208"/>
                <a:gd name="connsiteX2-47" fmla="*/ 0 w 2520280"/>
                <a:gd name="connsiteY2-48" fmla="*/ 1872208 h 1872208"/>
                <a:gd name="connsiteX3-49" fmla="*/ 0 w 2520280"/>
                <a:gd name="connsiteY3-50" fmla="*/ 0 h 1872208"/>
                <a:gd name="connsiteX4-51" fmla="*/ 34255 w 2520280"/>
                <a:gd name="connsiteY4-52" fmla="*/ 0 h 1872208"/>
                <a:gd name="connsiteX5-53" fmla="*/ 0 w 2520280"/>
                <a:gd name="connsiteY5-54" fmla="*/ 0 h 1872208"/>
                <a:gd name="connsiteX0-55" fmla="*/ 0 w 2520280"/>
                <a:gd name="connsiteY0-56" fmla="*/ 1872208 h 1872208"/>
                <a:gd name="connsiteX1-57" fmla="*/ 2520280 w 2520280"/>
                <a:gd name="connsiteY1-58" fmla="*/ 1872208 h 1872208"/>
                <a:gd name="connsiteX2-59" fmla="*/ 0 w 2520280"/>
                <a:gd name="connsiteY2-60" fmla="*/ 1872208 h 1872208"/>
                <a:gd name="connsiteX3-61" fmla="*/ 0 w 2520280"/>
                <a:gd name="connsiteY3-62" fmla="*/ 0 h 1872208"/>
                <a:gd name="connsiteX4-63" fmla="*/ 917 w 2520280"/>
                <a:gd name="connsiteY4-64" fmla="*/ 6036 h 1872208"/>
                <a:gd name="connsiteX5-65" fmla="*/ 0 w 2520280"/>
                <a:gd name="connsiteY5-66" fmla="*/ 0 h 1872208"/>
                <a:gd name="connsiteX0-67" fmla="*/ 0 w 2520280"/>
                <a:gd name="connsiteY0-68" fmla="*/ 1890314 h 1890314"/>
                <a:gd name="connsiteX1-69" fmla="*/ 2520280 w 2520280"/>
                <a:gd name="connsiteY1-70" fmla="*/ 1890314 h 1890314"/>
                <a:gd name="connsiteX2-71" fmla="*/ 0 w 2520280"/>
                <a:gd name="connsiteY2-72" fmla="*/ 1890314 h 1890314"/>
                <a:gd name="connsiteX3-73" fmla="*/ 0 w 2520280"/>
                <a:gd name="connsiteY3-74" fmla="*/ 18106 h 1890314"/>
                <a:gd name="connsiteX4-75" fmla="*/ 53304 w 2520280"/>
                <a:gd name="connsiteY4-76" fmla="*/ 0 h 1890314"/>
                <a:gd name="connsiteX5-77" fmla="*/ 0 w 2520280"/>
                <a:gd name="connsiteY5-78" fmla="*/ 18106 h 1890314"/>
                <a:gd name="connsiteX0-79" fmla="*/ 0 w 2520280"/>
                <a:gd name="connsiteY0-80" fmla="*/ 1872208 h 1872208"/>
                <a:gd name="connsiteX1-81" fmla="*/ 2520280 w 2520280"/>
                <a:gd name="connsiteY1-82" fmla="*/ 1872208 h 1872208"/>
                <a:gd name="connsiteX2-83" fmla="*/ 0 w 2520280"/>
                <a:gd name="connsiteY2-84" fmla="*/ 1872208 h 1872208"/>
                <a:gd name="connsiteX3-85" fmla="*/ 0 w 2520280"/>
                <a:gd name="connsiteY3-86" fmla="*/ 0 h 1872208"/>
                <a:gd name="connsiteX4-87" fmla="*/ 916 w 2520280"/>
                <a:gd name="connsiteY4-88" fmla="*/ 0 h 1872208"/>
                <a:gd name="connsiteX5-89" fmla="*/ 0 w 2520280"/>
                <a:gd name="connsiteY5-90" fmla="*/ 0 h 18722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spAutoFit/>
            </a:bodyPr>
            <a:lstStyle/>
            <a:p>
              <a:pPr marL="0" marR="0" lvl="0" indent="0" algn="ctr" defTabSz="86694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技 术 隐 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FE97C8B-EAA5-4524-AB42-F36A60DF154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904" y="999721"/>
            <a:ext cx="5489174" cy="548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4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护理安全隐患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B2E2096-0854-4E89-BE1C-FA1BD11C941B}"/>
              </a:ext>
            </a:extLst>
          </p:cNvPr>
          <p:cNvGrpSpPr/>
          <p:nvPr/>
        </p:nvGrpSpPr>
        <p:grpSpPr>
          <a:xfrm>
            <a:off x="5618056" y="1910488"/>
            <a:ext cx="5559424" cy="3744669"/>
            <a:chOff x="5321936" y="2320851"/>
            <a:chExt cx="10135557" cy="1872208"/>
          </a:xfrm>
        </p:grpSpPr>
        <p:sp>
          <p:nvSpPr>
            <p:cNvPr id="8" name="TextBox 24">
              <a:extLst>
                <a:ext uri="{FF2B5EF4-FFF2-40B4-BE49-F238E27FC236}">
                  <a16:creationId xmlns="" xmlns:a16="http://schemas.microsoft.com/office/drawing/2014/main" id="{910D89E4-AD9C-48CA-8970-680BB2EE1D2D}"/>
                </a:ext>
              </a:extLst>
            </p:cNvPr>
            <p:cNvSpPr txBox="1"/>
            <p:nvPr/>
          </p:nvSpPr>
          <p:spPr>
            <a:xfrm>
              <a:off x="5877991" y="2863608"/>
              <a:ext cx="9547592" cy="9807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433471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）思想不重视，教育不落实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</a:p>
            <a:p>
              <a:pPr lvl="0" defTabSz="433471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）制度不健全、措施不得力、监控不严格</a:t>
              </a:r>
            </a:p>
            <a:p>
              <a:pPr lvl="0" defTabSz="433471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）培训不重视、业务技术差</a:t>
              </a:r>
            </a:p>
            <a:p>
              <a:pPr lvl="0" defTabSz="433471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）护理管理人员缺乏预见性</a:t>
              </a:r>
            </a:p>
            <a:p>
              <a:pPr marL="0" marR="0" lvl="0" indent="0" algn="l" defTabSz="433471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kumimoji="0" lang="en-US" altLang="zh-CN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</a:t>
              </a: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）护理人员严重不足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964EBD53-2EB3-47D3-8BA1-5C11EFA19989}"/>
                </a:ext>
              </a:extLst>
            </p:cNvPr>
            <p:cNvSpPr/>
            <p:nvPr/>
          </p:nvSpPr>
          <p:spPr>
            <a:xfrm>
              <a:off x="5394961" y="2320851"/>
              <a:ext cx="9998712" cy="1872208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1F78EE74-1133-4B06-A1DD-9398D6EB5D69}"/>
                </a:ext>
              </a:extLst>
            </p:cNvPr>
            <p:cNvSpPr/>
            <p:nvPr/>
          </p:nvSpPr>
          <p:spPr>
            <a:xfrm>
              <a:off x="5321936" y="2551659"/>
              <a:ext cx="140655" cy="1437555"/>
            </a:xfrm>
            <a:prstGeom prst="rect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94487320-4E12-4AF5-9FD0-1FC1CDEA3BAD}"/>
                </a:ext>
              </a:extLst>
            </p:cNvPr>
            <p:cNvSpPr/>
            <p:nvPr/>
          </p:nvSpPr>
          <p:spPr>
            <a:xfrm>
              <a:off x="15316838" y="2551659"/>
              <a:ext cx="140655" cy="1437555"/>
            </a:xfrm>
            <a:prstGeom prst="rect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CA142D1-2AD9-4ADB-BA22-0C4A58AC3B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80" y="1011039"/>
            <a:ext cx="5015548" cy="501554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B0415EB-B2EF-4F06-92CF-63D7176E61BB}"/>
              </a:ext>
            </a:extLst>
          </p:cNvPr>
          <p:cNvSpPr txBox="1"/>
          <p:nvPr/>
        </p:nvSpPr>
        <p:spPr>
          <a:xfrm>
            <a:off x="5316733" y="2182699"/>
            <a:ext cx="6167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669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8C8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管理隐患</a:t>
            </a:r>
          </a:p>
        </p:txBody>
      </p:sp>
    </p:spTree>
    <p:extLst>
      <p:ext uri="{BB962C8B-B14F-4D97-AF65-F5344CB8AC3E}">
        <p14:creationId xmlns:p14="http://schemas.microsoft.com/office/powerpoint/2010/main" val="275592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护理安全隐患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681F953-BAB6-4585-887F-A845F00F76DC}"/>
              </a:ext>
            </a:extLst>
          </p:cNvPr>
          <p:cNvGrpSpPr/>
          <p:nvPr/>
        </p:nvGrpSpPr>
        <p:grpSpPr>
          <a:xfrm>
            <a:off x="945047" y="3055048"/>
            <a:ext cx="4819650" cy="2264851"/>
            <a:chOff x="584881" y="2105025"/>
            <a:chExt cx="4819650" cy="2264851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18128C1-5518-48FA-B2E5-754911383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531" y="2105025"/>
              <a:ext cx="4572000" cy="22648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医院的基础设施、病区物品配备和放置 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门窗、地面、设施、开水）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环境污染所致的隐性不安全因素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社会环境 患者隐患。</a:t>
              </a:r>
              <a:endPara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不要紧张，保持心情放松，遵医嘱科学安排睡眠和运动，注意加强营养。</a:t>
              </a:r>
            </a:p>
          </p:txBody>
        </p:sp>
        <p:sp>
          <p:nvSpPr>
            <p:cNvPr id="20" name="燕尾形 3">
              <a:extLst>
                <a:ext uri="{FF2B5EF4-FFF2-40B4-BE49-F238E27FC236}">
                  <a16:creationId xmlns="" xmlns:a16="http://schemas.microsoft.com/office/drawing/2014/main" id="{8C1A7B85-B3A5-4C7B-9C18-6F80D320772A}"/>
                </a:ext>
              </a:extLst>
            </p:cNvPr>
            <p:cNvSpPr/>
            <p:nvPr/>
          </p:nvSpPr>
          <p:spPr>
            <a:xfrm>
              <a:off x="584881" y="2224088"/>
              <a:ext cx="247650" cy="249237"/>
            </a:xfrm>
            <a:prstGeom prst="chevron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29D8298-6B5A-43F5-A845-EB3C2BAC284F}"/>
              </a:ext>
            </a:extLst>
          </p:cNvPr>
          <p:cNvSpPr txBox="1"/>
          <p:nvPr/>
        </p:nvSpPr>
        <p:spPr>
          <a:xfrm>
            <a:off x="1192697" y="2472297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0397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环境隐患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AC31BFE-E764-4848-9631-40055291D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9680" y="983379"/>
            <a:ext cx="5150953" cy="515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93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43FF6147-E710-4F08-9268-960B9D9D3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E6D636C-53A3-4037-86F2-F6C31AFEFAEA}"/>
              </a:ext>
            </a:extLst>
          </p:cNvPr>
          <p:cNvSpPr txBox="1"/>
          <p:nvPr/>
        </p:nvSpPr>
        <p:spPr>
          <a:xfrm>
            <a:off x="3432588" y="2616802"/>
            <a:ext cx="5572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护理安全防范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066F6D8-428B-4594-B1DB-A558740D8652}"/>
              </a:ext>
            </a:extLst>
          </p:cNvPr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F4E2538-D6B5-4FFE-B52D-AA7FBDCE441D}"/>
              </a:ext>
            </a:extLst>
          </p:cNvPr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05</a:t>
            </a:r>
            <a:endParaRPr kumimoji="1" lang="zh-CN" altLang="en-US" sz="9600" b="1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A887223-CF54-464F-85FE-C9570BAA5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604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护理安全防范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B013498-9279-4F4C-BF82-1EE0BB22763E}"/>
              </a:ext>
            </a:extLst>
          </p:cNvPr>
          <p:cNvSpPr txBox="1"/>
          <p:nvPr/>
        </p:nvSpPr>
        <p:spPr>
          <a:xfrm>
            <a:off x="1231584" y="2464041"/>
            <a:ext cx="4653915" cy="1526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最为重要的还是护理人员严格遵守相关法律、法规、规章、护理规范、常规是防范护理缺陷的最根本保证。</a:t>
            </a:r>
            <a:r>
              <a:rPr lang="zh-CN" altLang="en-US" sz="1600" b="1" dirty="0">
                <a:solidFill>
                  <a:srgbClr val="008C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不断强化医疗法律意识  做到知法  懂法  守法  依法执业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D37B090-C63B-45E4-B313-7787A299127C}"/>
              </a:ext>
            </a:extLst>
          </p:cNvPr>
          <p:cNvSpPr txBox="1"/>
          <p:nvPr/>
        </p:nvSpPr>
        <p:spPr>
          <a:xfrm>
            <a:off x="998538" y="4211560"/>
            <a:ext cx="5544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法律、法规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医疗事故处理条例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护士条例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遵守法律法规制度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规章、制度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压疮诊疗规范；紧急情况下的人力资源调配预案；护理不良事件上报制度；护理风险评估制度；核心制度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FC82B67D-8A77-42DC-8BB3-371E2B9E298E}"/>
              </a:ext>
            </a:extLst>
          </p:cNvPr>
          <p:cNvCxnSpPr/>
          <p:nvPr/>
        </p:nvCxnSpPr>
        <p:spPr>
          <a:xfrm flipV="1">
            <a:off x="1231584" y="3955953"/>
            <a:ext cx="5108575" cy="1905"/>
          </a:xfrm>
          <a:prstGeom prst="line">
            <a:avLst/>
          </a:prstGeom>
          <a:ln>
            <a:solidFill>
              <a:srgbClr val="096D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6B6C232-EDEF-499C-B641-EFBD6F5A1ACF}"/>
              </a:ext>
            </a:extLst>
          </p:cNvPr>
          <p:cNvSpPr/>
          <p:nvPr/>
        </p:nvSpPr>
        <p:spPr>
          <a:xfrm>
            <a:off x="1192697" y="1908451"/>
            <a:ext cx="2436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护理安全防范 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6E44016-DA2A-46D5-90E0-CC67593E3A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120" y="1684987"/>
            <a:ext cx="5446976" cy="544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8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024D00D-465E-4C00-AB79-85B82E7EE5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22" y="3681290"/>
            <a:ext cx="3570416" cy="317671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666DF2B-B6B2-44B8-AA22-6187D1AF8E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626" y="13692"/>
            <a:ext cx="3212165" cy="30382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5238F90-5751-4EFA-A993-9BA05370FE6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5008" y="5027994"/>
            <a:ext cx="13137008" cy="1841405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E7066E8-CAE4-42AA-A39E-3EB6CA032D10}"/>
              </a:ext>
            </a:extLst>
          </p:cNvPr>
          <p:cNvGrpSpPr/>
          <p:nvPr/>
        </p:nvGrpSpPr>
        <p:grpSpPr>
          <a:xfrm>
            <a:off x="3137236" y="4093032"/>
            <a:ext cx="6565392" cy="523220"/>
            <a:chOff x="3137236" y="4093032"/>
            <a:chExt cx="6565392" cy="523220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3510EC7F-8E39-4D1E-B350-54556A80DDBD}"/>
                </a:ext>
              </a:extLst>
            </p:cNvPr>
            <p:cNvSpPr txBox="1"/>
            <p:nvPr/>
          </p:nvSpPr>
          <p:spPr>
            <a:xfrm>
              <a:off x="3137236" y="4093032"/>
              <a:ext cx="65653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—</a:t>
              </a:r>
              <a:r>
                <a:rPr lang="zh-CN" altLang="en-US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呵护身体健康注意身体护理宣传教育</a:t>
              </a:r>
              <a:r>
                <a:rPr lang="en-US" altLang="zh-CN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—</a:t>
              </a:r>
              <a:endParaRPr lang="zh-CN" altLang="en-US" sz="2800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6E7E2CE3-DB80-41B4-AB5C-14B252360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626" y="4118990"/>
              <a:ext cx="428454" cy="410602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D3BE9E03-A5A2-4384-B2EC-2B71511E1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488300" y="4118990"/>
              <a:ext cx="428454" cy="410602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9AE29E6E-8E3E-4336-A897-009D58CCA6E3}"/>
              </a:ext>
            </a:extLst>
          </p:cNvPr>
          <p:cNvGrpSpPr/>
          <p:nvPr/>
        </p:nvGrpSpPr>
        <p:grpSpPr>
          <a:xfrm>
            <a:off x="2809929" y="1783612"/>
            <a:ext cx="7103558" cy="2082028"/>
            <a:chOff x="2792185" y="1833811"/>
            <a:chExt cx="7103558" cy="2082028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FAEC21FB-C81E-41B2-BC4F-31440DCF4CA5}"/>
                </a:ext>
              </a:extLst>
            </p:cNvPr>
            <p:cNvGrpSpPr/>
            <p:nvPr/>
          </p:nvGrpSpPr>
          <p:grpSpPr>
            <a:xfrm>
              <a:off x="2792185" y="1833811"/>
              <a:ext cx="7103558" cy="2009356"/>
              <a:chOff x="2792185" y="1833811"/>
              <a:chExt cx="7103558" cy="2009356"/>
            </a:xfrm>
          </p:grpSpPr>
          <p:pic>
            <p:nvPicPr>
              <p:cNvPr id="13" name="图片 12">
                <a:extLst>
                  <a:ext uri="{FF2B5EF4-FFF2-40B4-BE49-F238E27FC236}">
                    <a16:creationId xmlns="" xmlns:a16="http://schemas.microsoft.com/office/drawing/2014/main" id="{C80F300A-713C-4691-B862-A809FE40EB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06357" y="1833811"/>
                <a:ext cx="428454" cy="410602"/>
              </a:xfrm>
              <a:prstGeom prst="rect">
                <a:avLst/>
              </a:prstGeom>
            </p:spPr>
          </p:pic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046B8B2B-10F2-44D0-8298-F64FBE6D9AB8}"/>
                  </a:ext>
                </a:extLst>
              </p:cNvPr>
              <p:cNvSpPr txBox="1"/>
              <p:nvPr/>
            </p:nvSpPr>
            <p:spPr>
              <a:xfrm>
                <a:off x="2792185" y="1981119"/>
                <a:ext cx="7103558" cy="1862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spcBef>
                    <a:spcPct val="20000"/>
                  </a:spcBef>
                </a:pPr>
                <a:r>
                  <a:rPr lang="zh-CN" altLang="en-US" sz="11500" b="1" dirty="0">
                    <a:gradFill>
                      <a:gsLst>
                        <a:gs pos="0">
                          <a:srgbClr val="008C8F"/>
                        </a:gs>
                        <a:gs pos="100000">
                          <a:srgbClr val="08B1B3"/>
                        </a:gs>
                      </a:gsLst>
                      <a:lin ang="5400000" scaled="1"/>
                    </a:gradFill>
                    <a:latin typeface="站酷庆科黄油体" panose="02000803000000020004" pitchFamily="2" charset="-122"/>
                    <a:ea typeface="站酷庆科黄油体" panose="02000803000000020004" pitchFamily="2" charset="-122"/>
                    <a:cs typeface="+mn-ea"/>
                    <a:sym typeface="+mn-lt"/>
                  </a:rPr>
                  <a:t>护理安全教育</a:t>
                </a:r>
              </a:p>
            </p:txBody>
          </p:sp>
        </p:grp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14A2E238-60FC-4C63-BA7E-910502267126}"/>
                </a:ext>
              </a:extLst>
            </p:cNvPr>
            <p:cNvCxnSpPr/>
            <p:nvPr/>
          </p:nvCxnSpPr>
          <p:spPr>
            <a:xfrm>
              <a:off x="3326173" y="3867098"/>
              <a:ext cx="6187518" cy="48741"/>
            </a:xfrm>
            <a:prstGeom prst="line">
              <a:avLst/>
            </a:prstGeom>
            <a:ln w="28575">
              <a:solidFill>
                <a:srgbClr val="0397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B8E496B-8A69-459E-AEE6-0D44B66AAC74}"/>
              </a:ext>
            </a:extLst>
          </p:cNvPr>
          <p:cNvSpPr txBox="1"/>
          <p:nvPr/>
        </p:nvSpPr>
        <p:spPr>
          <a:xfrm>
            <a:off x="3137236" y="4764976"/>
            <a:ext cx="6565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汇报人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：</a:t>
            </a: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优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品</a:t>
            </a:r>
            <a:r>
              <a:rPr lang="en-US" altLang="zh-CN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PPT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     </a:t>
            </a: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汇报时间：</a:t>
            </a:r>
            <a:r>
              <a:rPr lang="en-US" altLang="zh-CN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20XX</a:t>
            </a:r>
            <a:endParaRPr lang="zh-CN" altLang="en-US" b="1" dirty="0">
              <a:gradFill>
                <a:gsLst>
                  <a:gs pos="0">
                    <a:srgbClr val="008C8F"/>
                  </a:gs>
                  <a:gs pos="100000">
                    <a:srgbClr val="08B1B3"/>
                  </a:gs>
                </a:gsLst>
                <a:lin ang="5400000" scaled="1"/>
              </a:gra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274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9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024D00D-465E-4C00-AB79-85B82E7EE546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8317" y="3021206"/>
            <a:ext cx="4603683" cy="394488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D567A5BE-0CED-4549-AA9F-29889FCAFA14}"/>
              </a:ext>
            </a:extLst>
          </p:cNvPr>
          <p:cNvGrpSpPr/>
          <p:nvPr/>
        </p:nvGrpSpPr>
        <p:grpSpPr>
          <a:xfrm>
            <a:off x="3720876" y="1717722"/>
            <a:ext cx="4042007" cy="3750042"/>
            <a:chOff x="6348073" y="1616195"/>
            <a:chExt cx="4453309" cy="4131637"/>
          </a:xfrm>
          <a:solidFill>
            <a:srgbClr val="0070C0"/>
          </a:solidFill>
        </p:grpSpPr>
        <p:sp>
          <p:nvSpPr>
            <p:cNvPr id="50" name="Freeform 10">
              <a:extLst>
                <a:ext uri="{FF2B5EF4-FFF2-40B4-BE49-F238E27FC236}">
                  <a16:creationId xmlns="" xmlns:a16="http://schemas.microsoft.com/office/drawing/2014/main" id="{5A4FCB01-0C64-460F-B04F-84F07D965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073" y="1616195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51" name="Freeform 10">
              <a:extLst>
                <a:ext uri="{FF2B5EF4-FFF2-40B4-BE49-F238E27FC236}">
                  <a16:creationId xmlns="" xmlns:a16="http://schemas.microsoft.com/office/drawing/2014/main" id="{421FD67A-60AA-409F-9353-92C2644CE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073" y="2483158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52" name="Freeform 10">
              <a:extLst>
                <a:ext uri="{FF2B5EF4-FFF2-40B4-BE49-F238E27FC236}">
                  <a16:creationId xmlns="" xmlns:a16="http://schemas.microsoft.com/office/drawing/2014/main" id="{0DB21F39-0C73-426B-A8B4-723E82F4B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61" y="3374970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53" name="Freeform 10">
              <a:extLst>
                <a:ext uri="{FF2B5EF4-FFF2-40B4-BE49-F238E27FC236}">
                  <a16:creationId xmlns="" xmlns:a16="http://schemas.microsoft.com/office/drawing/2014/main" id="{D3CD8D01-FB8F-4203-B8FD-2B899DF4F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60" y="4301149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54" name="TextBox 105">
              <a:extLst>
                <a:ext uri="{FF2B5EF4-FFF2-40B4-BE49-F238E27FC236}">
                  <a16:creationId xmlns="" xmlns:a16="http://schemas.microsoft.com/office/drawing/2014/main" id="{6334CB01-56E0-4AFD-B79A-67B376A0A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970" y="1661397"/>
              <a:ext cx="2582733" cy="55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医疗护理安全现状</a:t>
              </a:r>
            </a:p>
          </p:txBody>
        </p:sp>
        <p:sp>
          <p:nvSpPr>
            <p:cNvPr id="55" name="TextBox 108">
              <a:extLst>
                <a:ext uri="{FF2B5EF4-FFF2-40B4-BE49-F238E27FC236}">
                  <a16:creationId xmlns="" xmlns:a16="http://schemas.microsoft.com/office/drawing/2014/main" id="{A1F68695-64F2-4952-A90C-D0C4C7A037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970" y="2530724"/>
              <a:ext cx="2582733" cy="55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护理安全的重要性</a:t>
              </a:r>
            </a:p>
          </p:txBody>
        </p:sp>
        <p:sp>
          <p:nvSpPr>
            <p:cNvPr id="56" name="TextBox 115">
              <a:extLst>
                <a:ext uri="{FF2B5EF4-FFF2-40B4-BE49-F238E27FC236}">
                  <a16:creationId xmlns="" xmlns:a16="http://schemas.microsoft.com/office/drawing/2014/main" id="{3138BE93-ECD1-46A4-AC3F-FA3AEA95F4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970" y="3403717"/>
              <a:ext cx="1975188" cy="55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护理安全概述</a:t>
              </a:r>
            </a:p>
          </p:txBody>
        </p:sp>
        <p:sp>
          <p:nvSpPr>
            <p:cNvPr id="57" name="TextBox 117">
              <a:extLst>
                <a:ext uri="{FF2B5EF4-FFF2-40B4-BE49-F238E27FC236}">
                  <a16:creationId xmlns="" xmlns:a16="http://schemas.microsoft.com/office/drawing/2014/main" id="{E5383831-346B-4A57-BBEB-721B41C1A6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970" y="4379348"/>
              <a:ext cx="1975188" cy="55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护理安全隐患</a:t>
              </a:r>
            </a:p>
          </p:txBody>
        </p:sp>
        <p:sp>
          <p:nvSpPr>
            <p:cNvPr id="78" name="Freeform 10">
              <a:extLst>
                <a:ext uri="{FF2B5EF4-FFF2-40B4-BE49-F238E27FC236}">
                  <a16:creationId xmlns="" xmlns:a16="http://schemas.microsoft.com/office/drawing/2014/main" id="{E477054B-5DCE-467A-9026-8F3AFE6B4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342" y="5132868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79" name="TextBox 117">
              <a:extLst>
                <a:ext uri="{FF2B5EF4-FFF2-40B4-BE49-F238E27FC236}">
                  <a16:creationId xmlns="" xmlns:a16="http://schemas.microsoft.com/office/drawing/2014/main" id="{2ACEA694-2F47-41D4-BB56-7BD074EB3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970" y="5157135"/>
              <a:ext cx="1975188" cy="55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护理安全防范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FCD9E4ED-C949-4EC9-9B4B-C349AB6F1CC6}"/>
              </a:ext>
            </a:extLst>
          </p:cNvPr>
          <p:cNvGrpSpPr/>
          <p:nvPr/>
        </p:nvGrpSpPr>
        <p:grpSpPr>
          <a:xfrm>
            <a:off x="2252851" y="2110547"/>
            <a:ext cx="775246" cy="775246"/>
            <a:chOff x="5295989" y="1005884"/>
            <a:chExt cx="847734" cy="847734"/>
          </a:xfrm>
          <a:solidFill>
            <a:srgbClr val="03979A"/>
          </a:solidFill>
        </p:grpSpPr>
        <p:sp>
          <p:nvSpPr>
            <p:cNvPr id="59" name="矩形: 圆角 58">
              <a:extLst>
                <a:ext uri="{FF2B5EF4-FFF2-40B4-BE49-F238E27FC236}">
                  <a16:creationId xmlns="" xmlns:a16="http://schemas.microsoft.com/office/drawing/2014/main" id="{1BB49699-900B-43FD-9A6E-7DE7201CD571}"/>
                </a:ext>
              </a:extLst>
            </p:cNvPr>
            <p:cNvSpPr/>
            <p:nvPr/>
          </p:nvSpPr>
          <p:spPr>
            <a:xfrm rot="18900000">
              <a:off x="5295989" y="1005884"/>
              <a:ext cx="847734" cy="847734"/>
            </a:xfrm>
            <a:prstGeom prst="roundRect">
              <a:avLst/>
            </a:prstGeom>
            <a:no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="" xmlns:a16="http://schemas.microsoft.com/office/drawing/2014/main" id="{36E846AD-9C6D-4C9E-AC90-F8BBAC50FAF1}"/>
                </a:ext>
              </a:extLst>
            </p:cNvPr>
            <p:cNvGrpSpPr/>
            <p:nvPr/>
          </p:nvGrpSpPr>
          <p:grpSpPr>
            <a:xfrm>
              <a:off x="5453808" y="1161354"/>
              <a:ext cx="532096" cy="541778"/>
              <a:chOff x="4331361" y="154218"/>
              <a:chExt cx="1437242" cy="1437237"/>
            </a:xfrm>
            <a:grpFill/>
          </p:grpSpPr>
          <p:sp>
            <p:nvSpPr>
              <p:cNvPr id="61" name="矩形 60">
                <a:extLst>
                  <a:ext uri="{FF2B5EF4-FFF2-40B4-BE49-F238E27FC236}">
                    <a16:creationId xmlns="" xmlns:a16="http://schemas.microsoft.com/office/drawing/2014/main" id="{5441AA35-FDFC-4171-88FC-BEB4891F57B9}"/>
                  </a:ext>
                </a:extLst>
              </p:cNvPr>
              <p:cNvSpPr/>
              <p:nvPr/>
            </p:nvSpPr>
            <p:spPr>
              <a:xfrm>
                <a:off x="4331361" y="653261"/>
                <a:ext cx="1437242" cy="43915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矩形 61">
                <a:extLst>
                  <a:ext uri="{FF2B5EF4-FFF2-40B4-BE49-F238E27FC236}">
                    <a16:creationId xmlns="" xmlns:a16="http://schemas.microsoft.com/office/drawing/2014/main" id="{4F23DFC2-E3A2-41B6-9266-994EA96875F2}"/>
                  </a:ext>
                </a:extLst>
              </p:cNvPr>
              <p:cNvSpPr/>
              <p:nvPr/>
            </p:nvSpPr>
            <p:spPr>
              <a:xfrm rot="16200000">
                <a:off x="4331363" y="655526"/>
                <a:ext cx="1437237" cy="4346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D1420A5B-71E7-4C03-885F-071A320F118D}"/>
              </a:ext>
            </a:extLst>
          </p:cNvPr>
          <p:cNvGrpSpPr/>
          <p:nvPr/>
        </p:nvGrpSpPr>
        <p:grpSpPr>
          <a:xfrm>
            <a:off x="2164018" y="3055212"/>
            <a:ext cx="779389" cy="2215991"/>
            <a:chOff x="5566773" y="736782"/>
            <a:chExt cx="2329889" cy="2215991"/>
          </a:xfrm>
        </p:grpSpPr>
        <p:sp>
          <p:nvSpPr>
            <p:cNvPr id="64" name="MH_Others_1">
              <a:extLst>
                <a:ext uri="{FF2B5EF4-FFF2-40B4-BE49-F238E27FC236}">
                  <a16:creationId xmlns="" xmlns:a16="http://schemas.microsoft.com/office/drawing/2014/main" id="{8EB7339C-4684-45F5-B351-71996563D9A6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6202174" y="736782"/>
              <a:ext cx="1691567" cy="221599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rgbClr val="03979A"/>
                  </a:solidFill>
                  <a:latin typeface="站酷庆科黄油体" panose="02000803000000020004" pitchFamily="2" charset="-122"/>
                  <a:ea typeface="站酷庆科黄油体" panose="02000803000000020004" pitchFamily="2" charset="-122"/>
                  <a:cs typeface="+mn-ea"/>
                  <a:sym typeface="+mn-lt"/>
                </a:rPr>
                <a:t>目 录</a:t>
              </a:r>
            </a:p>
          </p:txBody>
        </p:sp>
        <p:sp>
          <p:nvSpPr>
            <p:cNvPr id="65" name="MH_Others_2">
              <a:extLst>
                <a:ext uri="{FF2B5EF4-FFF2-40B4-BE49-F238E27FC236}">
                  <a16:creationId xmlns="" xmlns:a16="http://schemas.microsoft.com/office/drawing/2014/main" id="{EFEAE489-099D-4B68-85D1-3C0FD0CB1020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5566773" y="2089740"/>
              <a:ext cx="2329889" cy="246221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/>
            <a:p>
              <a:pPr algn="ctr">
                <a:defRPr/>
              </a:pPr>
              <a:endParaRPr lang="zh-CN" altLang="en-US" sz="1600" b="1" dirty="0">
                <a:solidFill>
                  <a:srgbClr val="0397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PA-组合 15">
            <a:extLst>
              <a:ext uri="{FF2B5EF4-FFF2-40B4-BE49-F238E27FC236}">
                <a16:creationId xmlns="" xmlns:a16="http://schemas.microsoft.com/office/drawing/2014/main" id="{C7B1F039-CC57-4ABD-9B55-FC24A9DDC9C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004347" y="1785048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67" name="PA-Flowchart: Connector 29">
              <a:extLst>
                <a:ext uri="{FF2B5EF4-FFF2-40B4-BE49-F238E27FC236}">
                  <a16:creationId xmlns="" xmlns:a16="http://schemas.microsoft.com/office/drawing/2014/main" id="{FFFF043F-4E0B-4588-9BA4-E8DCD3243C1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68" name="PA-doctor_195938">
              <a:extLst>
                <a:ext uri="{FF2B5EF4-FFF2-40B4-BE49-F238E27FC236}">
                  <a16:creationId xmlns="" xmlns:a16="http://schemas.microsoft.com/office/drawing/2014/main" id="{D60C4675-53F0-43F1-A3B7-CCE1F1A14F68}"/>
                </a:ext>
              </a:extLst>
            </p:cNvPr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9" name="PA-组合 15">
            <a:extLst>
              <a:ext uri="{FF2B5EF4-FFF2-40B4-BE49-F238E27FC236}">
                <a16:creationId xmlns="" xmlns:a16="http://schemas.microsoft.com/office/drawing/2014/main" id="{F82248FC-7B23-4A3C-B7F3-1D8E4D1511A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012929" y="2577800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70" name="PA-Flowchart: Connector 29">
              <a:extLst>
                <a:ext uri="{FF2B5EF4-FFF2-40B4-BE49-F238E27FC236}">
                  <a16:creationId xmlns="" xmlns:a16="http://schemas.microsoft.com/office/drawing/2014/main" id="{0664FB10-B391-433E-877B-A458D78E5BB5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71" name="PA-doctor_195938">
              <a:extLst>
                <a:ext uri="{FF2B5EF4-FFF2-40B4-BE49-F238E27FC236}">
                  <a16:creationId xmlns="" xmlns:a16="http://schemas.microsoft.com/office/drawing/2014/main" id="{8F7CCE60-0934-440B-9820-B992B2E2720A}"/>
                </a:ext>
              </a:extLst>
            </p:cNvPr>
            <p:cNvSpPr>
              <a:spLocks noChangeAspect="1"/>
            </p:cNvSpPr>
            <p:nvPr>
              <p:custDataLst>
                <p:tags r:id="rId13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72" name="PA-组合 15">
            <a:extLst>
              <a:ext uri="{FF2B5EF4-FFF2-40B4-BE49-F238E27FC236}">
                <a16:creationId xmlns="" xmlns:a16="http://schemas.microsoft.com/office/drawing/2014/main" id="{36247A00-0859-4CB7-9A57-D5BB47C9338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004347" y="3378191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73" name="PA-Flowchart: Connector 29">
              <a:extLst>
                <a:ext uri="{FF2B5EF4-FFF2-40B4-BE49-F238E27FC236}">
                  <a16:creationId xmlns="" xmlns:a16="http://schemas.microsoft.com/office/drawing/2014/main" id="{EC8583A8-4C78-4DEB-877D-9107BA3F43C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74" name="PA-doctor_195938">
              <a:extLst>
                <a:ext uri="{FF2B5EF4-FFF2-40B4-BE49-F238E27FC236}">
                  <a16:creationId xmlns="" xmlns:a16="http://schemas.microsoft.com/office/drawing/2014/main" id="{AFFFDF82-A3AA-4EC2-9303-98DDC5A353E4}"/>
                </a:ext>
              </a:extLst>
            </p:cNvPr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75" name="PA-组合 15">
            <a:extLst>
              <a:ext uri="{FF2B5EF4-FFF2-40B4-BE49-F238E27FC236}">
                <a16:creationId xmlns="" xmlns:a16="http://schemas.microsoft.com/office/drawing/2014/main" id="{B275C86D-F813-4775-B2E0-8E42E413644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004347" y="4220078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76" name="PA-Flowchart: Connector 29">
              <a:extLst>
                <a:ext uri="{FF2B5EF4-FFF2-40B4-BE49-F238E27FC236}">
                  <a16:creationId xmlns="" xmlns:a16="http://schemas.microsoft.com/office/drawing/2014/main" id="{9C895301-C29D-45B7-9315-AB74785DC0CA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77" name="PA-doctor_195938">
              <a:extLst>
                <a:ext uri="{FF2B5EF4-FFF2-40B4-BE49-F238E27FC236}">
                  <a16:creationId xmlns="" xmlns:a16="http://schemas.microsoft.com/office/drawing/2014/main" id="{68AE30F4-CDCF-47DC-8E40-B03F3716561C}"/>
                </a:ext>
              </a:extLst>
            </p:cNvPr>
            <p:cNvSpPr>
              <a:spLocks noChangeAspect="1"/>
            </p:cNvSpPr>
            <p:nvPr>
              <p:custDataLst>
                <p:tags r:id="rId9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80" name="PA-组合 15">
            <a:extLst>
              <a:ext uri="{FF2B5EF4-FFF2-40B4-BE49-F238E27FC236}">
                <a16:creationId xmlns="" xmlns:a16="http://schemas.microsoft.com/office/drawing/2014/main" id="{1D0C96CB-EA7B-4155-8D93-DC329E66631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014172" y="5018392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81" name="PA-Flowchart: Connector 29">
              <a:extLst>
                <a:ext uri="{FF2B5EF4-FFF2-40B4-BE49-F238E27FC236}">
                  <a16:creationId xmlns="" xmlns:a16="http://schemas.microsoft.com/office/drawing/2014/main" id="{D7FD995F-BFC6-40FC-882B-710935B0BB9A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  <p:sp>
          <p:nvSpPr>
            <p:cNvPr id="82" name="PA-doctor_195938">
              <a:extLst>
                <a:ext uri="{FF2B5EF4-FFF2-40B4-BE49-F238E27FC236}">
                  <a16:creationId xmlns="" xmlns:a16="http://schemas.microsoft.com/office/drawing/2014/main" id="{B22DB9B7-776B-4FAA-80F6-2356B99A5ADA}"/>
                </a:ext>
              </a:extLst>
            </p:cNvPr>
            <p:cNvSpPr>
              <a:spLocks noChangeAspect="1"/>
            </p:cNvSpPr>
            <p:nvPr>
              <p:custDataLst>
                <p:tags r:id="rId7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7250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43FF6147-E710-4F08-9268-960B9D9D3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E6D636C-53A3-4037-86F2-F6C31AFEFAEA}"/>
              </a:ext>
            </a:extLst>
          </p:cNvPr>
          <p:cNvSpPr txBox="1"/>
          <p:nvPr/>
        </p:nvSpPr>
        <p:spPr>
          <a:xfrm>
            <a:off x="3432588" y="2616802"/>
            <a:ext cx="59236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医疗护理安全现状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066F6D8-428B-4594-B1DB-A558740D8652}"/>
              </a:ext>
            </a:extLst>
          </p:cNvPr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F4E2538-D6B5-4FFE-B52D-AA7FBDCE441D}"/>
              </a:ext>
            </a:extLst>
          </p:cNvPr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01</a:t>
            </a:r>
            <a:endParaRPr kumimoji="1" lang="zh-CN" altLang="en-US" sz="9600" b="1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A887223-CF54-464F-85FE-C9570BAA5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1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医疗护理安全现状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15BB95A-D5AD-4D53-9772-019B2BC6DF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01745" y="1387142"/>
            <a:ext cx="5334000" cy="5260355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5CCFFAE-0058-4E6E-8A38-A223A11CDEE0}"/>
              </a:ext>
            </a:extLst>
          </p:cNvPr>
          <p:cNvGrpSpPr/>
          <p:nvPr/>
        </p:nvGrpSpPr>
        <p:grpSpPr>
          <a:xfrm>
            <a:off x="609418" y="2438400"/>
            <a:ext cx="3262544" cy="2554545"/>
            <a:chOff x="1121046" y="2438400"/>
            <a:chExt cx="3262544" cy="2554545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77FA13F1-479F-45B1-BA18-15304884C560}"/>
                </a:ext>
              </a:extLst>
            </p:cNvPr>
            <p:cNvSpPr/>
            <p:nvPr/>
          </p:nvSpPr>
          <p:spPr>
            <a:xfrm>
              <a:off x="1121046" y="2438400"/>
              <a:ext cx="3262544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algn="l" defTabSz="913902" rtl="0" eaLnBrk="1" fontAlgn="base" latinLnBrk="0" hangingPunct="1"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WH0) 2 0 0 7 年关于患者安全的报道 ：在发达国家每10名患者中即有1名患者在接受治疗时受到伤害，而发展中国家患者住院感染的发生率比发达国家要高出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20倍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</a:p>
            <a:p>
              <a:pPr marR="0" lvl="0" algn="l" defTabSz="913902" rtl="0" eaLnBrk="1" fontAlgn="base" latinLnBrk="0" hangingPunct="1"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美国每年死于医疗事故患者有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44000人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</a:p>
            <a:p>
              <a:pPr marR="0" lvl="0" algn="l" defTabSz="913902" rtl="0" eaLnBrk="1" fontAlgn="base" latinLnBrk="0" hangingPunct="1"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英国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10％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的住院患者出现医疗差错，每天有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100名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患者死亡，有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1000人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留下了长期或严重的损害。 </a:t>
              </a:r>
            </a:p>
          </p:txBody>
        </p:sp>
        <p:sp>
          <p:nvSpPr>
            <p:cNvPr id="11" name="Rectangle 12">
              <a:extLst>
                <a:ext uri="{FF2B5EF4-FFF2-40B4-BE49-F238E27FC236}">
                  <a16:creationId xmlns="" xmlns:a16="http://schemas.microsoft.com/office/drawing/2014/main" id="{91525C45-8969-4214-9698-7E70DDB3D63B}"/>
                </a:ext>
              </a:extLst>
            </p:cNvPr>
            <p:cNvSpPr/>
            <p:nvPr/>
          </p:nvSpPr>
          <p:spPr>
            <a:xfrm>
              <a:off x="2156866" y="2615893"/>
              <a:ext cx="1282401" cy="2975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33867" tIns="33867" rIns="33867" bIns="33867" anchor="ctr">
              <a:noAutofit/>
            </a:bodyPr>
            <a:lstStyle/>
            <a:p>
              <a:pPr algn="ctr"/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C6A93C9-03D4-4260-AF8D-379426B0C453}"/>
              </a:ext>
            </a:extLst>
          </p:cNvPr>
          <p:cNvGrpSpPr/>
          <p:nvPr/>
        </p:nvGrpSpPr>
        <p:grpSpPr>
          <a:xfrm>
            <a:off x="8513133" y="2438400"/>
            <a:ext cx="3069449" cy="2062103"/>
            <a:chOff x="7721325" y="2438400"/>
            <a:chExt cx="3345222" cy="206210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5BC4C5E8-A476-4FC1-A6AE-62796A75FAD0}"/>
                </a:ext>
              </a:extLst>
            </p:cNvPr>
            <p:cNvSpPr/>
            <p:nvPr/>
          </p:nvSpPr>
          <p:spPr>
            <a:xfrm>
              <a:off x="7721325" y="2438400"/>
              <a:ext cx="3345222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形式严峻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年以来医疗纠纷呈显著的上升趋势。</a:t>
              </a:r>
            </a:p>
            <a:p>
              <a:pPr defTabSz="457200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护理安全现状卫生部信访办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2006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年受理投诉排前五位的医疗方面占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项，其中一半是投诉医疗纠纷的（</a:t>
              </a:r>
              <a:r>
                <a:rPr lang="en-US" altLang="zh-CN" sz="1600" b="1" dirty="0">
                  <a:solidFill>
                    <a:srgbClr val="008C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49.47%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）。</a:t>
              </a:r>
            </a:p>
            <a:p>
              <a:pPr defTabSz="457200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调查结果</a:t>
              </a:r>
              <a:r>
                <a:rPr lang="en-US" altLang="zh-CN" sz="1600" b="1" dirty="0">
                  <a:solidFill>
                    <a:srgbClr val="008C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326</a:t>
              </a:r>
              <a:r>
                <a:rPr lang="zh-CN" altLang="en-US" sz="1600" b="1" dirty="0">
                  <a:solidFill>
                    <a:srgbClr val="008C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家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医院都发生过医疗纠纷（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98%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）。</a:t>
              </a:r>
            </a:p>
          </p:txBody>
        </p:sp>
        <p:sp>
          <p:nvSpPr>
            <p:cNvPr id="15" name="Rectangle 12">
              <a:extLst>
                <a:ext uri="{FF2B5EF4-FFF2-40B4-BE49-F238E27FC236}">
                  <a16:creationId xmlns="" xmlns:a16="http://schemas.microsoft.com/office/drawing/2014/main" id="{5D09406F-E3BD-47BB-B5C2-3105887FCD03}"/>
                </a:ext>
              </a:extLst>
            </p:cNvPr>
            <p:cNvSpPr/>
            <p:nvPr/>
          </p:nvSpPr>
          <p:spPr>
            <a:xfrm>
              <a:off x="8752735" y="2615893"/>
              <a:ext cx="1282401" cy="2975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33867" tIns="33867" rIns="33867" bIns="33867" anchor="ctr">
              <a:noAutofit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sz="28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41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43FF6147-E710-4F08-9268-960B9D9D3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E6D636C-53A3-4037-86F2-F6C31AFEFAEA}"/>
              </a:ext>
            </a:extLst>
          </p:cNvPr>
          <p:cNvSpPr txBox="1"/>
          <p:nvPr/>
        </p:nvSpPr>
        <p:spPr>
          <a:xfrm>
            <a:off x="3432588" y="2616802"/>
            <a:ext cx="59236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护理安全的重要性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066F6D8-428B-4594-B1DB-A558740D8652}"/>
              </a:ext>
            </a:extLst>
          </p:cNvPr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F4E2538-D6B5-4FFE-B52D-AA7FBDCE441D}"/>
              </a:ext>
            </a:extLst>
          </p:cNvPr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02</a:t>
            </a:r>
            <a:endParaRPr kumimoji="1" lang="zh-CN" altLang="en-US" sz="9600" b="1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A887223-CF54-464F-85FE-C9570BAA5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52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护理安全的重要性</a:t>
            </a:r>
          </a:p>
        </p:txBody>
      </p:sp>
      <p:cxnSp>
        <p:nvCxnSpPr>
          <p:cNvPr id="18" name="连接符: 肘形 17">
            <a:extLst>
              <a:ext uri="{FF2B5EF4-FFF2-40B4-BE49-F238E27FC236}">
                <a16:creationId xmlns="" xmlns:a16="http://schemas.microsoft.com/office/drawing/2014/main" id="{EE0EF3B8-BF79-434A-8EFA-249FC23B4DE6}"/>
              </a:ext>
            </a:extLst>
          </p:cNvPr>
          <p:cNvCxnSpPr>
            <a:cxnSpLocks/>
          </p:cNvCxnSpPr>
          <p:nvPr/>
        </p:nvCxnSpPr>
        <p:spPr>
          <a:xfrm>
            <a:off x="3376743" y="2619034"/>
            <a:ext cx="1673487" cy="1577713"/>
          </a:xfrm>
          <a:prstGeom prst="bentConnector3">
            <a:avLst/>
          </a:prstGeom>
          <a:ln w="28575">
            <a:solidFill>
              <a:srgbClr val="0397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连接符: 肘形 18">
            <a:extLst>
              <a:ext uri="{FF2B5EF4-FFF2-40B4-BE49-F238E27FC236}">
                <a16:creationId xmlns="" xmlns:a16="http://schemas.microsoft.com/office/drawing/2014/main" id="{423F9116-385C-4A50-ADCE-E620AAA55D43}"/>
              </a:ext>
            </a:extLst>
          </p:cNvPr>
          <p:cNvCxnSpPr>
            <a:cxnSpLocks/>
          </p:cNvCxnSpPr>
          <p:nvPr/>
        </p:nvCxnSpPr>
        <p:spPr>
          <a:xfrm flipH="1">
            <a:off x="6944720" y="2592897"/>
            <a:ext cx="1673487" cy="1577713"/>
          </a:xfrm>
          <a:prstGeom prst="bentConnector3">
            <a:avLst/>
          </a:prstGeom>
          <a:ln w="28575">
            <a:solidFill>
              <a:srgbClr val="0397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89D20E4-41E8-4A4D-A4AF-68F30D735F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3487" y="1782291"/>
            <a:ext cx="3765025" cy="3765025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D7A6408-AA6E-4ABA-81EC-CAEC9EA298B9}"/>
              </a:ext>
            </a:extLst>
          </p:cNvPr>
          <p:cNvSpPr/>
          <p:nvPr/>
        </p:nvSpPr>
        <p:spPr>
          <a:xfrm>
            <a:off x="656668" y="2162294"/>
            <a:ext cx="2999181" cy="329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3347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 sz="4800">
                <a:latin typeface="Helvetica" panose="020B0604020202030204"/>
                <a:ea typeface="Helvetica" panose="020B0604020202030204"/>
                <a:cs typeface="Helvetica" panose="020B0604020202030204"/>
                <a:sym typeface="Helvetica" panose="020B0604020202030204"/>
              </a:defRPr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护理安全是护理管理的重点，是护理质量的重要标志之一，其重要性主要体现在以下三个方面：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护理安全直接关系护理效果 </a:t>
            </a:r>
          </a:p>
          <a:p>
            <a:pPr marL="285750" lvl="0" indent="-285750" defTabSz="43347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 sz="4800">
                <a:latin typeface="Helvetica" panose="020B0604020202030204"/>
                <a:ea typeface="Helvetica" panose="020B0604020202030204"/>
                <a:cs typeface="Helvetica" panose="020B0604020202030204"/>
                <a:sym typeface="Helvetica" panose="020B0604020202030204"/>
              </a:defRPr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护理安全直接影响医院的社会效益与经济效益</a:t>
            </a:r>
          </a:p>
          <a:p>
            <a:pPr marL="285750" lvl="0" indent="-285750" defTabSz="43347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 sz="4800">
                <a:latin typeface="Helvetica" panose="020B0604020202030204"/>
                <a:ea typeface="Helvetica" panose="020B0604020202030204"/>
                <a:cs typeface="Helvetica" panose="020B0604020202030204"/>
                <a:sym typeface="Helvetica" panose="020B0604020202030204"/>
              </a:defRPr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护理安全是衡量医院护理管理水平的重要标志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67441CBE-96C9-48B8-9B15-64077FC4BA81}"/>
              </a:ext>
            </a:extLst>
          </p:cNvPr>
          <p:cNvSpPr/>
          <p:nvPr/>
        </p:nvSpPr>
        <p:spPr>
          <a:xfrm>
            <a:off x="8683517" y="1883891"/>
            <a:ext cx="26659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-672">
              <a:defRPr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（一）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defTabSz="-672">
              <a:defRPr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护理安全直接关系护理效果</a:t>
            </a:r>
          </a:p>
          <a:p>
            <a:pPr lvl="0" defTabSz="457200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工作存在许多不安全因素，这些不安全因素直接影响护理效果。安全、有效的护理可促使患者疾病痊愈或好转，而护理不安全因素则使患者的疾病向坏的方向转化，如疾病恶化，甚至造成患者功能障碍或死亡。由此可见，护理安全与护理效果存在因果关系，护理安全产生高质量的护理效果，护理效果体现护理安全水平。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ED6B9700-BEDE-4B42-9820-8838F30AE169}"/>
              </a:ext>
            </a:extLst>
          </p:cNvPr>
          <p:cNvCxnSpPr/>
          <p:nvPr/>
        </p:nvCxnSpPr>
        <p:spPr>
          <a:xfrm>
            <a:off x="4213485" y="5547314"/>
            <a:ext cx="4018951" cy="0"/>
          </a:xfrm>
          <a:prstGeom prst="line">
            <a:avLst/>
          </a:prstGeom>
          <a:ln w="38100">
            <a:solidFill>
              <a:srgbClr val="03979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972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护理安全的重要性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E9E9E53-FBA3-4CB5-AF67-10BEB9575D4F}"/>
              </a:ext>
            </a:extLst>
          </p:cNvPr>
          <p:cNvGrpSpPr/>
          <p:nvPr/>
        </p:nvGrpSpPr>
        <p:grpSpPr>
          <a:xfrm>
            <a:off x="790036" y="2562314"/>
            <a:ext cx="3352515" cy="3031444"/>
            <a:chOff x="5965437" y="1949553"/>
            <a:chExt cx="3819099" cy="3031444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FDC1DFEC-944F-494E-882C-9B9B8DD22D4A}"/>
                </a:ext>
              </a:extLst>
            </p:cNvPr>
            <p:cNvSpPr txBox="1"/>
            <p:nvPr/>
          </p:nvSpPr>
          <p:spPr>
            <a:xfrm>
              <a:off x="5965437" y="2340851"/>
              <a:ext cx="3819099" cy="26401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lvl="0" algn="l" defTabSz="913902" rtl="0" eaLnBrk="1" fontAlgn="base" latinLnBrk="0" hangingPunct="1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护理不安全带来的后果，如护理差错或事故，不仅损坏医院在患者和公众心目中的形象，給医院的信誉造成负面影响，而且增加医疗费用的支出及物资消耗，使医疗成本上升，增加患者经济负担和医院额外开支。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0F426FA-092C-452F-BAE3-FF9466CEEB41}"/>
                </a:ext>
              </a:extLst>
            </p:cNvPr>
            <p:cNvSpPr txBox="1"/>
            <p:nvPr/>
          </p:nvSpPr>
          <p:spPr>
            <a:xfrm>
              <a:off x="6424138" y="1949553"/>
              <a:ext cx="2714262" cy="461665"/>
            </a:xfrm>
            <a:prstGeom prst="rect">
              <a:avLst/>
            </a:prstGeom>
            <a:solidFill>
              <a:srgbClr val="03979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护理安全重要性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4CDB885-33E4-444E-9C98-AF16D937C7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941" y="416205"/>
            <a:ext cx="6025587" cy="6025587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FE54A88B-A82A-4155-BBE8-361E41079A6E}"/>
              </a:ext>
            </a:extLst>
          </p:cNvPr>
          <p:cNvGrpSpPr/>
          <p:nvPr/>
        </p:nvGrpSpPr>
        <p:grpSpPr>
          <a:xfrm>
            <a:off x="8184738" y="2491947"/>
            <a:ext cx="3352515" cy="3043334"/>
            <a:chOff x="5924148" y="1953905"/>
            <a:chExt cx="3819099" cy="3043334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5BC14FCA-88B2-480E-9170-9BD9839AEDA2}"/>
                </a:ext>
              </a:extLst>
            </p:cNvPr>
            <p:cNvSpPr txBox="1"/>
            <p:nvPr/>
          </p:nvSpPr>
          <p:spPr>
            <a:xfrm>
              <a:off x="5924148" y="2369404"/>
              <a:ext cx="3819099" cy="26278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lvl="0" algn="l" defTabSz="913902" rtl="0" eaLnBrk="1" fontAlgn="base" latinLnBrk="0" hangingPunct="1">
                <a:lnSpc>
                  <a:spcPct val="130000"/>
                </a:lnSpc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护理安全可以综合地反映出护理人员的工作态度、技术水平以及护理管理水平。因此护理安全是护理管理的一项重要工作。护理安全管理措施不落实，护理不安全因素得不到有效控制，就会给病人造成不应有的痛苦，所以护理安全是衡量医院管理水平的重要标志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998D7AD2-4BD1-4387-98E0-FB9F2C109566}"/>
                </a:ext>
              </a:extLst>
            </p:cNvPr>
            <p:cNvSpPr txBox="1"/>
            <p:nvPr/>
          </p:nvSpPr>
          <p:spPr>
            <a:xfrm>
              <a:off x="6291707" y="1953905"/>
              <a:ext cx="2992839" cy="461665"/>
            </a:xfrm>
            <a:prstGeom prst="rect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护理安全重要性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5836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53CF1FD-D472-4E0D-B957-43C3ED767E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43FF6147-E710-4F08-9268-960B9D9D3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E6D636C-53A3-4037-86F2-F6C31AFEFAEA}"/>
              </a:ext>
            </a:extLst>
          </p:cNvPr>
          <p:cNvSpPr txBox="1"/>
          <p:nvPr/>
        </p:nvSpPr>
        <p:spPr>
          <a:xfrm>
            <a:off x="3432588" y="2616802"/>
            <a:ext cx="5572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护理安全概述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066F6D8-428B-4594-B1DB-A558740D8652}"/>
              </a:ext>
            </a:extLst>
          </p:cNvPr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F4E2538-D6B5-4FFE-B52D-AA7FBDCE441D}"/>
              </a:ext>
            </a:extLst>
          </p:cNvPr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03</a:t>
            </a:r>
            <a:endParaRPr kumimoji="1" lang="zh-CN" altLang="en-US" sz="9600" b="1" dirty="0">
              <a:solidFill>
                <a:srgbClr val="03979A"/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5A887223-CF54-464F-85FE-C9570BAA5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09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9F3F60-F085-4B92-83C5-F8F461FBC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213CF7-48D9-4192-809E-88EF8550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2ED59B2-E483-4A38-A959-375AB46856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A721E-DC21-4A3B-86F0-37CF2B6A433F}"/>
              </a:ext>
            </a:extLst>
          </p:cNvPr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+mn-ea"/>
                <a:sym typeface="+mn-lt"/>
              </a:rPr>
              <a:t>护理安全概述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D704E41-0F10-4E69-A1B7-4D212903BCC9}"/>
              </a:ext>
            </a:extLst>
          </p:cNvPr>
          <p:cNvSpPr txBox="1"/>
          <p:nvPr/>
        </p:nvSpPr>
        <p:spPr>
          <a:xfrm>
            <a:off x="813869" y="2599750"/>
            <a:ext cx="5011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694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是指患者在接受护理过程中，不发生法律和规章制度允许范围以外的心理、机体结构或功能上的损害、障碍、缺陷或死亡 。</a:t>
            </a:r>
          </a:p>
          <a:p>
            <a:pPr lvl="0" defTabSz="86694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是指在护理工作中，不在计划中、未预计到或通常不希望发生的事件，常称为护理差错和护理事故。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D37BB92-C717-471D-9CF0-07800BD06146}"/>
              </a:ext>
            </a:extLst>
          </p:cNvPr>
          <p:cNvSpPr txBox="1"/>
          <p:nvPr/>
        </p:nvSpPr>
        <p:spPr>
          <a:xfrm>
            <a:off x="813869" y="1858705"/>
            <a:ext cx="4940888" cy="523220"/>
          </a:xfrm>
          <a:prstGeom prst="rect">
            <a:avLst/>
          </a:prstGeom>
          <a:solidFill>
            <a:srgbClr val="03979A"/>
          </a:solidFill>
          <a:ln>
            <a:solidFill>
              <a:srgbClr val="03979A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护理安全概述什么是护理安全？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FE99606-009D-4891-B89E-F5D58F8049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1307" y="1627792"/>
            <a:ext cx="4179220" cy="438818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63D95F4-3C68-4E89-8919-C4413EB54521}"/>
              </a:ext>
            </a:extLst>
          </p:cNvPr>
          <p:cNvSpPr txBox="1"/>
          <p:nvPr/>
        </p:nvSpPr>
        <p:spPr>
          <a:xfrm>
            <a:off x="798902" y="4667280"/>
            <a:ext cx="10393544" cy="1477328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引发护理不良事件四个基本要素：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，责任心不强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，违反操作规程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，不遵守规章制度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，技术水平低</a:t>
            </a:r>
          </a:p>
        </p:txBody>
      </p:sp>
    </p:spTree>
    <p:extLst>
      <p:ext uri="{BB962C8B-B14F-4D97-AF65-F5344CB8AC3E}">
        <p14:creationId xmlns:p14="http://schemas.microsoft.com/office/powerpoint/2010/main" val="842491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  <p:tag name="RESOURCELIBID_ANIM" val="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  <p:tag name="RESOURCELIBID_ANIM" val="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5.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  <p:tag name="RESOURCELIBID_ANIM" val="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  <p:tag name="RESOURCELIBID_ANIM" val="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  <p:tag name="RESOURCELIBID_ANIM" val="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1062</Words>
  <Application>Microsoft Office PowerPoint</Application>
  <PresentationFormat>宽屏</PresentationFormat>
  <Paragraphs>100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Meiryo</vt:lpstr>
      <vt:lpstr>等线</vt:lpstr>
      <vt:lpstr>等线 Light</vt:lpstr>
      <vt:lpstr>汉仪雅酷黑 75W</vt:lpstr>
      <vt:lpstr>宋体</vt:lpstr>
      <vt:lpstr>微软雅黑</vt:lpstr>
      <vt:lpstr>站酷庆科黄油体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7</cp:revision>
  <dcterms:created xsi:type="dcterms:W3CDTF">2020-11-07T17:05:44Z</dcterms:created>
  <dcterms:modified xsi:type="dcterms:W3CDTF">2021-01-28T06:42:51Z</dcterms:modified>
</cp:coreProperties>
</file>