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9"/>
  </p:notesMasterIdLst>
  <p:sldIdLst>
    <p:sldId id="390" r:id="rId3"/>
    <p:sldId id="392" r:id="rId4"/>
    <p:sldId id="394" r:id="rId5"/>
    <p:sldId id="393" r:id="rId6"/>
    <p:sldId id="399" r:id="rId7"/>
    <p:sldId id="395" r:id="rId8"/>
    <p:sldId id="400" r:id="rId9"/>
    <p:sldId id="401" r:id="rId10"/>
    <p:sldId id="396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397" r:id="rId19"/>
    <p:sldId id="409" r:id="rId20"/>
    <p:sldId id="410" r:id="rId21"/>
    <p:sldId id="411" r:id="rId22"/>
    <p:sldId id="412" r:id="rId23"/>
    <p:sldId id="413" r:id="rId24"/>
    <p:sldId id="398" r:id="rId25"/>
    <p:sldId id="414" r:id="rId26"/>
    <p:sldId id="391" r:id="rId27"/>
    <p:sldId id="41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 Vagun" initials="V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C9CE"/>
    <a:srgbClr val="6EDADA"/>
    <a:srgbClr val="1CB3B0"/>
    <a:srgbClr val="3FC8CE"/>
    <a:srgbClr val="288FA4"/>
    <a:srgbClr val="4DB6CB"/>
    <a:srgbClr val="FF6600"/>
    <a:srgbClr val="333F50"/>
    <a:srgbClr val="FFFFFF"/>
    <a:srgbClr val="192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1E-4DF7-8E85-F0C36D4B8624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B1E-4DF7-8E85-F0C36D4B8624}"/>
              </c:ext>
            </c:extLst>
          </c:dPt>
          <c:cat>
            <c:strRef>
              <c:f>Sheet1!$A$2:$A$3</c:f>
              <c:strCache>
                <c:ptCount val="2"/>
                <c:pt idx="0">
                  <c:v>跌倒一次或多次</c:v>
                </c:pt>
                <c:pt idx="1">
                  <c:v>跌倒至住院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B1E-4DF7-8E85-F0C36D4B86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04557009258611E-2"/>
          <c:y val="9.5433757700452218E-2"/>
          <c:w val="0.91426302410332139"/>
          <c:h val="0.5644718906253991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1AAE2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rgbClr val="71AAE2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FE0-4524-BBC9-4098B4142AFB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71AAE2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FE0-4524-BBC9-4098B4142AFB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71AAE2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FE0-4524-BBC9-4098B4142AFB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71AAE2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FE0-4524-BBC9-4098B4142A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第一年</c:v>
                </c:pt>
                <c:pt idx="1">
                  <c:v>第二年</c:v>
                </c:pt>
                <c:pt idx="2">
                  <c:v>第三年</c:v>
                </c:pt>
                <c:pt idx="3">
                  <c:v>第四年</c:v>
                </c:pt>
                <c:pt idx="4">
                  <c:v>第五年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0.127</c:v>
                </c:pt>
                <c:pt idx="1">
                  <c:v>0.254</c:v>
                </c:pt>
                <c:pt idx="2">
                  <c:v>0.38100000000000001</c:v>
                </c:pt>
                <c:pt idx="3">
                  <c:v>0.50800000000000001</c:v>
                </c:pt>
                <c:pt idx="4">
                  <c:v>0.63500000000000001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FE0-4524-BBC9-4098B4142AFB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1271541040"/>
        <c:axId val="-1271544848"/>
      </c:lineChart>
      <c:catAx>
        <c:axId val="-127154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271544848"/>
        <c:crosses val="autoZero"/>
        <c:auto val="1"/>
        <c:lblAlgn val="ctr"/>
        <c:lblOffset val="100"/>
        <c:noMultiLvlLbl val="0"/>
      </c:catAx>
      <c:valAx>
        <c:axId val="-127154484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-12715410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211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975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493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988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081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334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514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800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47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18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873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334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32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375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236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3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537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59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65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2021/2/2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59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558285" y="997527"/>
            <a:ext cx="6733834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68E3B25-6998-4449-A0C6-3EB88AE6E1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4107459" y="423983"/>
            <a:ext cx="7827818" cy="118456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46331DE-3019-4614-9772-D1CC611696CA}"/>
              </a:ext>
            </a:extLst>
          </p:cNvPr>
          <p:cNvSpPr txBox="1"/>
          <p:nvPr/>
        </p:nvSpPr>
        <p:spPr>
          <a:xfrm>
            <a:off x="5590711" y="4191722"/>
            <a:ext cx="4668982" cy="51071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3DAE501A-4300-48C6-9010-E41BFCC976A3}"/>
              </a:ext>
            </a:extLst>
          </p:cNvPr>
          <p:cNvSpPr txBox="1"/>
          <p:nvPr/>
        </p:nvSpPr>
        <p:spPr>
          <a:xfrm>
            <a:off x="6970772" y="4978618"/>
            <a:ext cx="1951286" cy="369332"/>
          </a:xfrm>
          <a:prstGeom prst="rect">
            <a:avLst/>
          </a:prstGeom>
          <a:noFill/>
          <a:ln>
            <a:solidFill>
              <a:srgbClr val="1CB3B0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品</a:t>
            </a:r>
            <a:r>
              <a:rPr kumimoji="1"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accident_130175">
            <a:extLst>
              <a:ext uri="{FF2B5EF4-FFF2-40B4-BE49-F238E27FC236}">
                <a16:creationId xmlns="" xmlns:a16="http://schemas.microsoft.com/office/drawing/2014/main" id="{D4C8B763-CE04-4A8F-B249-3286610DB1F9}"/>
              </a:ext>
            </a:extLst>
          </p:cNvPr>
          <p:cNvSpPr>
            <a:spLocks noChangeAspect="1"/>
          </p:cNvSpPr>
          <p:nvPr/>
        </p:nvSpPr>
        <p:spPr bwMode="auto">
          <a:xfrm>
            <a:off x="7300144" y="1230071"/>
            <a:ext cx="1250116" cy="1078582"/>
          </a:xfrm>
          <a:custGeom>
            <a:avLst/>
            <a:gdLst>
              <a:gd name="connsiteX0" fmla="*/ 16452 w 607639"/>
              <a:gd name="connsiteY0" fmla="*/ 485612 h 518425"/>
              <a:gd name="connsiteX1" fmla="*/ 591187 w 607639"/>
              <a:gd name="connsiteY1" fmla="*/ 485612 h 518425"/>
              <a:gd name="connsiteX2" fmla="*/ 607639 w 607639"/>
              <a:gd name="connsiteY2" fmla="*/ 502068 h 518425"/>
              <a:gd name="connsiteX3" fmla="*/ 591187 w 607639"/>
              <a:gd name="connsiteY3" fmla="*/ 518425 h 518425"/>
              <a:gd name="connsiteX4" fmla="*/ 16452 w 607639"/>
              <a:gd name="connsiteY4" fmla="*/ 518425 h 518425"/>
              <a:gd name="connsiteX5" fmla="*/ 0 w 607639"/>
              <a:gd name="connsiteY5" fmla="*/ 502068 h 518425"/>
              <a:gd name="connsiteX6" fmla="*/ 16452 w 607639"/>
              <a:gd name="connsiteY6" fmla="*/ 485612 h 518425"/>
              <a:gd name="connsiteX7" fmla="*/ 109937 w 607639"/>
              <a:gd name="connsiteY7" fmla="*/ 432232 h 518425"/>
              <a:gd name="connsiteX8" fmla="*/ 215430 w 607639"/>
              <a:gd name="connsiteY8" fmla="*/ 445697 h 518425"/>
              <a:gd name="connsiteX9" fmla="*/ 226758 w 607639"/>
              <a:gd name="connsiteY9" fmla="*/ 460342 h 518425"/>
              <a:gd name="connsiteX10" fmla="*/ 212081 w 607639"/>
              <a:gd name="connsiteY10" fmla="*/ 471744 h 518425"/>
              <a:gd name="connsiteX11" fmla="*/ 106588 w 607639"/>
              <a:gd name="connsiteY11" fmla="*/ 458278 h 518425"/>
              <a:gd name="connsiteX12" fmla="*/ 95260 w 607639"/>
              <a:gd name="connsiteY12" fmla="*/ 443633 h 518425"/>
              <a:gd name="connsiteX13" fmla="*/ 109937 w 607639"/>
              <a:gd name="connsiteY13" fmla="*/ 432232 h 518425"/>
              <a:gd name="connsiteX14" fmla="*/ 527866 w 607639"/>
              <a:gd name="connsiteY14" fmla="*/ 362687 h 518425"/>
              <a:gd name="connsiteX15" fmla="*/ 574649 w 607639"/>
              <a:gd name="connsiteY15" fmla="*/ 398013 h 518425"/>
              <a:gd name="connsiteX16" fmla="*/ 580361 w 607639"/>
              <a:gd name="connsiteY16" fmla="*/ 439342 h 518425"/>
              <a:gd name="connsiteX17" fmla="*/ 538897 w 607639"/>
              <a:gd name="connsiteY17" fmla="*/ 445147 h 518425"/>
              <a:gd name="connsiteX18" fmla="*/ 447103 w 607639"/>
              <a:gd name="connsiteY18" fmla="*/ 375676 h 518425"/>
              <a:gd name="connsiteX19" fmla="*/ 465521 w 607639"/>
              <a:gd name="connsiteY19" fmla="*/ 365147 h 518425"/>
              <a:gd name="connsiteX20" fmla="*/ 119072 w 607639"/>
              <a:gd name="connsiteY20" fmla="*/ 316777 h 518425"/>
              <a:gd name="connsiteX21" fmla="*/ 128852 w 607639"/>
              <a:gd name="connsiteY21" fmla="*/ 318905 h 518425"/>
              <a:gd name="connsiteX22" fmla="*/ 276960 w 607639"/>
              <a:gd name="connsiteY22" fmla="*/ 421025 h 518425"/>
              <a:gd name="connsiteX23" fmla="*/ 280310 w 607639"/>
              <a:gd name="connsiteY23" fmla="*/ 439324 h 518425"/>
              <a:gd name="connsiteX24" fmla="*/ 262080 w 607639"/>
              <a:gd name="connsiteY24" fmla="*/ 442669 h 518425"/>
              <a:gd name="connsiteX25" fmla="*/ 113972 w 607639"/>
              <a:gd name="connsiteY25" fmla="*/ 340450 h 518425"/>
              <a:gd name="connsiteX26" fmla="*/ 110622 w 607639"/>
              <a:gd name="connsiteY26" fmla="*/ 322250 h 518425"/>
              <a:gd name="connsiteX27" fmla="*/ 119072 w 607639"/>
              <a:gd name="connsiteY27" fmla="*/ 316777 h 518425"/>
              <a:gd name="connsiteX28" fmla="*/ 159301 w 607639"/>
              <a:gd name="connsiteY28" fmla="*/ 107381 h 518425"/>
              <a:gd name="connsiteX29" fmla="*/ 210355 w 607639"/>
              <a:gd name="connsiteY29" fmla="*/ 158365 h 518425"/>
              <a:gd name="connsiteX30" fmla="*/ 159301 w 607639"/>
              <a:gd name="connsiteY30" fmla="*/ 209349 h 518425"/>
              <a:gd name="connsiteX31" fmla="*/ 108247 w 607639"/>
              <a:gd name="connsiteY31" fmla="*/ 158365 h 518425"/>
              <a:gd name="connsiteX32" fmla="*/ 159301 w 607639"/>
              <a:gd name="connsiteY32" fmla="*/ 107381 h 518425"/>
              <a:gd name="connsiteX33" fmla="*/ 220601 w 607639"/>
              <a:gd name="connsiteY33" fmla="*/ 986 h 518425"/>
              <a:gd name="connsiteX34" fmla="*/ 235353 w 607639"/>
              <a:gd name="connsiteY34" fmla="*/ 12751 h 518425"/>
              <a:gd name="connsiteX35" fmla="*/ 291110 w 607639"/>
              <a:gd name="connsiteY35" fmla="*/ 113957 h 518425"/>
              <a:gd name="connsiteX36" fmla="*/ 293573 w 607639"/>
              <a:gd name="connsiteY36" fmla="*/ 131169 h 518425"/>
              <a:gd name="connsiteX37" fmla="*/ 282441 w 607639"/>
              <a:gd name="connsiteY37" fmla="*/ 181427 h 518425"/>
              <a:gd name="connsiteX38" fmla="*/ 231511 w 607639"/>
              <a:gd name="connsiteY38" fmla="*/ 220867 h 518425"/>
              <a:gd name="connsiteX39" fmla="*/ 317707 w 607639"/>
              <a:gd name="connsiteY39" fmla="*/ 183984 h 518425"/>
              <a:gd name="connsiteX40" fmla="*/ 333075 w 607639"/>
              <a:gd name="connsiteY40" fmla="*/ 100286 h 518425"/>
              <a:gd name="connsiteX41" fmla="*/ 361741 w 607639"/>
              <a:gd name="connsiteY41" fmla="*/ 80517 h 518425"/>
              <a:gd name="connsiteX42" fmla="*/ 381542 w 607639"/>
              <a:gd name="connsiteY42" fmla="*/ 109236 h 518425"/>
              <a:gd name="connsiteX43" fmla="*/ 372479 w 607639"/>
              <a:gd name="connsiteY43" fmla="*/ 158511 h 518425"/>
              <a:gd name="connsiteX44" fmla="*/ 363318 w 607639"/>
              <a:gd name="connsiteY44" fmla="*/ 207786 h 518425"/>
              <a:gd name="connsiteX45" fmla="*/ 348837 w 607639"/>
              <a:gd name="connsiteY45" fmla="*/ 225981 h 518425"/>
              <a:gd name="connsiteX46" fmla="*/ 254464 w 607639"/>
              <a:gd name="connsiteY46" fmla="*/ 264831 h 518425"/>
              <a:gd name="connsiteX47" fmla="*/ 335932 w 607639"/>
              <a:gd name="connsiteY47" fmla="*/ 251947 h 518425"/>
              <a:gd name="connsiteX48" fmla="*/ 377799 w 607639"/>
              <a:gd name="connsiteY48" fmla="*/ 296697 h 518425"/>
              <a:gd name="connsiteX49" fmla="*/ 308152 w 607639"/>
              <a:gd name="connsiteY49" fmla="*/ 359840 h 518425"/>
              <a:gd name="connsiteX50" fmla="*/ 435624 w 607639"/>
              <a:gd name="connsiteY50" fmla="*/ 286960 h 518425"/>
              <a:gd name="connsiteX51" fmla="*/ 449120 w 607639"/>
              <a:gd name="connsiteY51" fmla="*/ 283125 h 518425"/>
              <a:gd name="connsiteX52" fmla="*/ 560436 w 607639"/>
              <a:gd name="connsiteY52" fmla="*/ 278600 h 518425"/>
              <a:gd name="connsiteX53" fmla="*/ 591171 w 607639"/>
              <a:gd name="connsiteY53" fmla="*/ 306926 h 518425"/>
              <a:gd name="connsiteX54" fmla="*/ 562800 w 607639"/>
              <a:gd name="connsiteY54" fmla="*/ 337612 h 518425"/>
              <a:gd name="connsiteX55" fmla="*/ 458774 w 607639"/>
              <a:gd name="connsiteY55" fmla="*/ 341842 h 518425"/>
              <a:gd name="connsiteX56" fmla="*/ 337508 w 607639"/>
              <a:gd name="connsiteY56" fmla="*/ 411082 h 518425"/>
              <a:gd name="connsiteX57" fmla="*/ 302044 w 607639"/>
              <a:gd name="connsiteY57" fmla="*/ 406460 h 518425"/>
              <a:gd name="connsiteX58" fmla="*/ 302044 w 607639"/>
              <a:gd name="connsiteY58" fmla="*/ 406558 h 518425"/>
              <a:gd name="connsiteX59" fmla="*/ 180385 w 607639"/>
              <a:gd name="connsiteY59" fmla="*/ 276633 h 518425"/>
              <a:gd name="connsiteX60" fmla="*/ 181961 w 607639"/>
              <a:gd name="connsiteY60" fmla="*/ 227948 h 518425"/>
              <a:gd name="connsiteX61" fmla="*/ 231807 w 607639"/>
              <a:gd name="connsiteY61" fmla="*/ 182214 h 518425"/>
              <a:gd name="connsiteX62" fmla="*/ 243431 w 607639"/>
              <a:gd name="connsiteY62" fmla="*/ 129595 h 518425"/>
              <a:gd name="connsiteX63" fmla="*/ 192206 w 607639"/>
              <a:gd name="connsiteY63" fmla="*/ 36454 h 518425"/>
              <a:gd name="connsiteX64" fmla="*/ 201860 w 607639"/>
              <a:gd name="connsiteY64" fmla="*/ 3014 h 518425"/>
              <a:gd name="connsiteX65" fmla="*/ 220601 w 607639"/>
              <a:gd name="connsiteY65" fmla="*/ 986 h 51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639" h="518425">
                <a:moveTo>
                  <a:pt x="16452" y="485612"/>
                </a:moveTo>
                <a:lnTo>
                  <a:pt x="591187" y="485612"/>
                </a:lnTo>
                <a:cubicBezTo>
                  <a:pt x="600251" y="485612"/>
                  <a:pt x="607639" y="492904"/>
                  <a:pt x="607639" y="502068"/>
                </a:cubicBezTo>
                <a:cubicBezTo>
                  <a:pt x="607639" y="511133"/>
                  <a:pt x="600251" y="518425"/>
                  <a:pt x="591187" y="518425"/>
                </a:cubicBezTo>
                <a:lnTo>
                  <a:pt x="16452" y="518425"/>
                </a:lnTo>
                <a:cubicBezTo>
                  <a:pt x="7388" y="518425"/>
                  <a:pt x="0" y="511133"/>
                  <a:pt x="0" y="502068"/>
                </a:cubicBezTo>
                <a:cubicBezTo>
                  <a:pt x="0" y="492904"/>
                  <a:pt x="7388" y="485612"/>
                  <a:pt x="16452" y="485612"/>
                </a:cubicBezTo>
                <a:close/>
                <a:moveTo>
                  <a:pt x="109937" y="432232"/>
                </a:moveTo>
                <a:lnTo>
                  <a:pt x="215430" y="445697"/>
                </a:lnTo>
                <a:cubicBezTo>
                  <a:pt x="222621" y="446582"/>
                  <a:pt x="227644" y="453167"/>
                  <a:pt x="226758" y="460342"/>
                </a:cubicBezTo>
                <a:cubicBezTo>
                  <a:pt x="225871" y="467616"/>
                  <a:pt x="219272" y="472628"/>
                  <a:pt x="212081" y="471744"/>
                </a:cubicBezTo>
                <a:lnTo>
                  <a:pt x="106588" y="458278"/>
                </a:lnTo>
                <a:cubicBezTo>
                  <a:pt x="99397" y="457394"/>
                  <a:pt x="94275" y="450808"/>
                  <a:pt x="95260" y="443633"/>
                </a:cubicBezTo>
                <a:cubicBezTo>
                  <a:pt x="96147" y="436458"/>
                  <a:pt x="102746" y="431347"/>
                  <a:pt x="109937" y="432232"/>
                </a:cubicBezTo>
                <a:close/>
                <a:moveTo>
                  <a:pt x="527866" y="362687"/>
                </a:moveTo>
                <a:lnTo>
                  <a:pt x="574649" y="398013"/>
                </a:lnTo>
                <a:cubicBezTo>
                  <a:pt x="587649" y="407853"/>
                  <a:pt x="590210" y="426352"/>
                  <a:pt x="580361" y="439342"/>
                </a:cubicBezTo>
                <a:cubicBezTo>
                  <a:pt x="570512" y="452330"/>
                  <a:pt x="551996" y="454987"/>
                  <a:pt x="538897" y="445147"/>
                </a:cubicBezTo>
                <a:lnTo>
                  <a:pt x="447103" y="375676"/>
                </a:lnTo>
                <a:lnTo>
                  <a:pt x="465521" y="365147"/>
                </a:lnTo>
                <a:close/>
                <a:moveTo>
                  <a:pt x="119072" y="316777"/>
                </a:moveTo>
                <a:cubicBezTo>
                  <a:pt x="122373" y="316175"/>
                  <a:pt x="125896" y="316839"/>
                  <a:pt x="128852" y="318905"/>
                </a:cubicBezTo>
                <a:lnTo>
                  <a:pt x="276960" y="421025"/>
                </a:lnTo>
                <a:cubicBezTo>
                  <a:pt x="282971" y="425157"/>
                  <a:pt x="284449" y="433323"/>
                  <a:pt x="280310" y="439324"/>
                </a:cubicBezTo>
                <a:cubicBezTo>
                  <a:pt x="276270" y="445227"/>
                  <a:pt x="268091" y="446801"/>
                  <a:pt x="262080" y="442669"/>
                </a:cubicBezTo>
                <a:lnTo>
                  <a:pt x="113972" y="340450"/>
                </a:lnTo>
                <a:cubicBezTo>
                  <a:pt x="107961" y="336318"/>
                  <a:pt x="106483" y="328153"/>
                  <a:pt x="110622" y="322250"/>
                </a:cubicBezTo>
                <a:cubicBezTo>
                  <a:pt x="112691" y="319249"/>
                  <a:pt x="115771" y="317380"/>
                  <a:pt x="119072" y="316777"/>
                </a:cubicBezTo>
                <a:close/>
                <a:moveTo>
                  <a:pt x="159301" y="107381"/>
                </a:moveTo>
                <a:cubicBezTo>
                  <a:pt x="187497" y="107381"/>
                  <a:pt x="210355" y="130207"/>
                  <a:pt x="210355" y="158365"/>
                </a:cubicBezTo>
                <a:cubicBezTo>
                  <a:pt x="210355" y="186523"/>
                  <a:pt x="187497" y="209349"/>
                  <a:pt x="159301" y="209349"/>
                </a:cubicBezTo>
                <a:cubicBezTo>
                  <a:pt x="131105" y="209349"/>
                  <a:pt x="108247" y="186523"/>
                  <a:pt x="108247" y="158365"/>
                </a:cubicBezTo>
                <a:cubicBezTo>
                  <a:pt x="108247" y="130207"/>
                  <a:pt x="131105" y="107381"/>
                  <a:pt x="159301" y="107381"/>
                </a:cubicBezTo>
                <a:close/>
                <a:moveTo>
                  <a:pt x="220601" y="986"/>
                </a:moveTo>
                <a:cubicBezTo>
                  <a:pt x="226660" y="2744"/>
                  <a:pt x="232053" y="6801"/>
                  <a:pt x="235353" y="12751"/>
                </a:cubicBezTo>
                <a:lnTo>
                  <a:pt x="291110" y="113957"/>
                </a:lnTo>
                <a:cubicBezTo>
                  <a:pt x="293967" y="119169"/>
                  <a:pt x="294853" y="125267"/>
                  <a:pt x="293573" y="131169"/>
                </a:cubicBezTo>
                <a:lnTo>
                  <a:pt x="282441" y="181427"/>
                </a:lnTo>
                <a:lnTo>
                  <a:pt x="231511" y="220867"/>
                </a:lnTo>
                <a:lnTo>
                  <a:pt x="317707" y="183984"/>
                </a:lnTo>
                <a:cubicBezTo>
                  <a:pt x="319579" y="173756"/>
                  <a:pt x="331203" y="110219"/>
                  <a:pt x="333075" y="100286"/>
                </a:cubicBezTo>
                <a:cubicBezTo>
                  <a:pt x="335538" y="87008"/>
                  <a:pt x="348344" y="78156"/>
                  <a:pt x="361741" y="80517"/>
                </a:cubicBezTo>
                <a:cubicBezTo>
                  <a:pt x="375040" y="82975"/>
                  <a:pt x="384005" y="95761"/>
                  <a:pt x="381542" y="109236"/>
                </a:cubicBezTo>
                <a:lnTo>
                  <a:pt x="372479" y="158511"/>
                </a:lnTo>
                <a:lnTo>
                  <a:pt x="363318" y="207786"/>
                </a:lnTo>
                <a:cubicBezTo>
                  <a:pt x="361840" y="216048"/>
                  <a:pt x="356323" y="222736"/>
                  <a:pt x="348837" y="225981"/>
                </a:cubicBezTo>
                <a:lnTo>
                  <a:pt x="254464" y="264831"/>
                </a:lnTo>
                <a:lnTo>
                  <a:pt x="335932" y="251947"/>
                </a:lnTo>
                <a:lnTo>
                  <a:pt x="377799" y="296697"/>
                </a:lnTo>
                <a:lnTo>
                  <a:pt x="308152" y="359840"/>
                </a:lnTo>
                <a:lnTo>
                  <a:pt x="435624" y="286960"/>
                </a:lnTo>
                <a:cubicBezTo>
                  <a:pt x="439761" y="284698"/>
                  <a:pt x="444391" y="283321"/>
                  <a:pt x="449120" y="283125"/>
                </a:cubicBezTo>
                <a:lnTo>
                  <a:pt x="560436" y="278600"/>
                </a:lnTo>
                <a:cubicBezTo>
                  <a:pt x="576690" y="278010"/>
                  <a:pt x="590482" y="290599"/>
                  <a:pt x="591171" y="306926"/>
                </a:cubicBezTo>
                <a:cubicBezTo>
                  <a:pt x="591762" y="323154"/>
                  <a:pt x="579153" y="336924"/>
                  <a:pt x="562800" y="337612"/>
                </a:cubicBezTo>
                <a:lnTo>
                  <a:pt x="458774" y="341842"/>
                </a:lnTo>
                <a:lnTo>
                  <a:pt x="337508" y="411082"/>
                </a:lnTo>
                <a:cubicBezTo>
                  <a:pt x="325687" y="417869"/>
                  <a:pt x="311206" y="415607"/>
                  <a:pt x="302044" y="406460"/>
                </a:cubicBezTo>
                <a:lnTo>
                  <a:pt x="302044" y="406558"/>
                </a:lnTo>
                <a:cubicBezTo>
                  <a:pt x="296429" y="400559"/>
                  <a:pt x="186295" y="282928"/>
                  <a:pt x="180385" y="276633"/>
                </a:cubicBezTo>
                <a:cubicBezTo>
                  <a:pt x="167381" y="262667"/>
                  <a:pt x="168071" y="240931"/>
                  <a:pt x="181961" y="227948"/>
                </a:cubicBezTo>
                <a:cubicBezTo>
                  <a:pt x="194866" y="215851"/>
                  <a:pt x="231807" y="182214"/>
                  <a:pt x="231807" y="182214"/>
                </a:cubicBezTo>
                <a:lnTo>
                  <a:pt x="243431" y="129595"/>
                </a:lnTo>
                <a:lnTo>
                  <a:pt x="192206" y="36454"/>
                </a:lnTo>
                <a:cubicBezTo>
                  <a:pt x="185606" y="24553"/>
                  <a:pt x="189940" y="9604"/>
                  <a:pt x="201860" y="3014"/>
                </a:cubicBezTo>
                <a:cubicBezTo>
                  <a:pt x="207820" y="-231"/>
                  <a:pt x="214543" y="-772"/>
                  <a:pt x="220601" y="986"/>
                </a:cubicBezTo>
                <a:close/>
              </a:path>
            </a:pathLst>
          </a:custGeom>
          <a:solidFill>
            <a:srgbClr val="3EC9CE"/>
          </a:solidFill>
          <a:ln>
            <a:noFill/>
          </a:ln>
        </p:spPr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39A35789-8B4A-4D65-905D-012960C72312}"/>
              </a:ext>
            </a:extLst>
          </p:cNvPr>
          <p:cNvGrpSpPr/>
          <p:nvPr/>
        </p:nvGrpSpPr>
        <p:grpSpPr>
          <a:xfrm>
            <a:off x="4853311" y="2219570"/>
            <a:ext cx="7131435" cy="1751272"/>
            <a:chOff x="4932122" y="2420785"/>
            <a:chExt cx="6781113" cy="1751272"/>
          </a:xfrm>
        </p:grpSpPr>
        <p:sp>
          <p:nvSpPr>
            <p:cNvPr id="15" name="Rectangle 2">
              <a:extLst>
                <a:ext uri="{FF2B5EF4-FFF2-40B4-BE49-F238E27FC236}">
                  <a16:creationId xmlns="" xmlns:a16="http://schemas.microsoft.com/office/drawing/2014/main" id="{DF7D43B1-E2EE-4D09-8D7F-04FD8A5A2E1E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943707" y="2420785"/>
              <a:ext cx="6769528" cy="17359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6600" b="1" dirty="0">
                  <a:solidFill>
                    <a:schemeClr val="bg1"/>
                  </a:solidFill>
                  <a:effectLst>
                    <a:outerShdw blurRad="38100" dist="38100" dir="2700000" algn="tl">
                      <a:schemeClr val="bg2">
                        <a:lumMod val="25000"/>
                        <a:alpha val="43000"/>
                      </a:schemeClr>
                    </a:outerShdw>
                  </a:effectLst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跌倒的预防护理</a:t>
              </a:r>
            </a:p>
          </p:txBody>
        </p:sp>
        <p:sp>
          <p:nvSpPr>
            <p:cNvPr id="13" name="Rectangle 2">
              <a:extLst>
                <a:ext uri="{FF2B5EF4-FFF2-40B4-BE49-F238E27FC236}">
                  <a16:creationId xmlns="" xmlns:a16="http://schemas.microsoft.com/office/drawing/2014/main" id="{64339D3B-679F-457C-96C0-2F1FA245978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932122" y="2436095"/>
              <a:ext cx="6122510" cy="17359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6600" b="1" dirty="0">
                  <a:solidFill>
                    <a:srgbClr val="3EC9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跌倒的预防护理</a:t>
              </a:r>
            </a:p>
          </p:txBody>
        </p:sp>
      </p:grpSp>
      <p:sp>
        <p:nvSpPr>
          <p:cNvPr id="1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524AA5-C1B1-472A-AF65-652F105AF7FA}"/>
              </a:ext>
            </a:extLst>
          </p:cNvPr>
          <p:cNvSpPr txBox="1"/>
          <p:nvPr/>
        </p:nvSpPr>
        <p:spPr>
          <a:xfrm>
            <a:off x="5017719" y="3596622"/>
            <a:ext cx="5757944" cy="3895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dist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医疗行业</a:t>
            </a:r>
            <a:r>
              <a:rPr lang="en-US" altLang="zh-CN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医护行业</a:t>
            </a:r>
            <a:r>
              <a:rPr lang="en-US" altLang="zh-CN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生物行业通用</a:t>
            </a:r>
            <a:r>
              <a:rPr lang="en-US" altLang="zh-CN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PPT</a:t>
            </a:r>
            <a:endParaRPr sz="2000" kern="0" dirty="0">
              <a:solidFill>
                <a:schemeClr val="tx1">
                  <a:lumMod val="85000"/>
                  <a:lumOff val="1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778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19092E2-C9C6-40FA-9268-76F388C812E9}"/>
              </a:ext>
            </a:extLst>
          </p:cNvPr>
          <p:cNvGrpSpPr/>
          <p:nvPr/>
        </p:nvGrpSpPr>
        <p:grpSpPr>
          <a:xfrm>
            <a:off x="1743738" y="2838939"/>
            <a:ext cx="3429186" cy="2086987"/>
            <a:chOff x="1710725" y="2722086"/>
            <a:chExt cx="3429186" cy="2086987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31D32E4B-61F7-4C1E-B6C9-89B6FF52320E}"/>
                </a:ext>
              </a:extLst>
            </p:cNvPr>
            <p:cNvSpPr txBox="1"/>
            <p:nvPr/>
          </p:nvSpPr>
          <p:spPr>
            <a:xfrm>
              <a:off x="2397212" y="2953683"/>
              <a:ext cx="192765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</a:rPr>
                <a:t>预防跌倒     的</a:t>
              </a:r>
              <a:endPara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endParaRPr>
            </a:p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</a:rPr>
                <a:t>三个步骤</a:t>
              </a:r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="" xmlns:a16="http://schemas.microsoft.com/office/drawing/2014/main" id="{5AD80AD7-0E0C-4BF7-9BAC-67651E474929}"/>
                </a:ext>
              </a:extLst>
            </p:cNvPr>
            <p:cNvSpPr/>
            <p:nvPr/>
          </p:nvSpPr>
          <p:spPr>
            <a:xfrm rot="3973375">
              <a:off x="1164925" y="3268260"/>
              <a:ext cx="2086613" cy="995014"/>
            </a:xfrm>
            <a:custGeom>
              <a:avLst/>
              <a:gdLst>
                <a:gd name="connsiteX0" fmla="*/ 106337 w 4297234"/>
                <a:gd name="connsiteY0" fmla="*/ 0 h 2049162"/>
                <a:gd name="connsiteX1" fmla="*/ 1862443 w 4297234"/>
                <a:gd name="connsiteY1" fmla="*/ 1653012 h 2049162"/>
                <a:gd name="connsiteX2" fmla="*/ 4292328 w 4297234"/>
                <a:gd name="connsiteY2" fmla="*/ 1653012 h 2049162"/>
                <a:gd name="connsiteX3" fmla="*/ 4297234 w 4297234"/>
                <a:gd name="connsiteY3" fmla="*/ 1747774 h 2049162"/>
                <a:gd name="connsiteX4" fmla="*/ 4294362 w 4297234"/>
                <a:gd name="connsiteY4" fmla="*/ 1803244 h 2049162"/>
                <a:gd name="connsiteX5" fmla="*/ 2022045 w 4297234"/>
                <a:gd name="connsiteY5" fmla="*/ 1803244 h 2049162"/>
                <a:gd name="connsiteX6" fmla="*/ 2167085 w 4297234"/>
                <a:gd name="connsiteY6" fmla="*/ 1939770 h 2049162"/>
                <a:gd name="connsiteX7" fmla="*/ 2064114 w 4297234"/>
                <a:gd name="connsiteY7" fmla="*/ 2049162 h 2049162"/>
                <a:gd name="connsiteX8" fmla="*/ 1802859 w 4297234"/>
                <a:gd name="connsiteY8" fmla="*/ 1803244 h 2049162"/>
                <a:gd name="connsiteX9" fmla="*/ 1446169 w 4297234"/>
                <a:gd name="connsiteY9" fmla="*/ 1803244 h 2049162"/>
                <a:gd name="connsiteX10" fmla="*/ 1446169 w 4297234"/>
                <a:gd name="connsiteY10" fmla="*/ 1653012 h 2049162"/>
                <a:gd name="connsiteX11" fmla="*/ 1643257 w 4297234"/>
                <a:gd name="connsiteY11" fmla="*/ 1653012 h 2049162"/>
                <a:gd name="connsiteX12" fmla="*/ 0 w 4297234"/>
                <a:gd name="connsiteY12" fmla="*/ 106224 h 2049162"/>
                <a:gd name="connsiteX13" fmla="*/ 64045 w 4297234"/>
                <a:gd name="connsiteY13" fmla="*/ 37491 h 2049162"/>
                <a:gd name="connsiteX14" fmla="*/ 106337 w 4297234"/>
                <a:gd name="connsiteY14" fmla="*/ 0 h 204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97234" h="2049162">
                  <a:moveTo>
                    <a:pt x="106337" y="0"/>
                  </a:moveTo>
                  <a:lnTo>
                    <a:pt x="1862443" y="1653012"/>
                  </a:lnTo>
                  <a:lnTo>
                    <a:pt x="4292328" y="1653012"/>
                  </a:lnTo>
                  <a:lnTo>
                    <a:pt x="4297234" y="1747774"/>
                  </a:lnTo>
                  <a:lnTo>
                    <a:pt x="4294362" y="1803244"/>
                  </a:lnTo>
                  <a:lnTo>
                    <a:pt x="2022045" y="1803244"/>
                  </a:lnTo>
                  <a:lnTo>
                    <a:pt x="2167085" y="1939770"/>
                  </a:lnTo>
                  <a:lnTo>
                    <a:pt x="2064114" y="2049162"/>
                  </a:lnTo>
                  <a:lnTo>
                    <a:pt x="1802859" y="1803244"/>
                  </a:lnTo>
                  <a:lnTo>
                    <a:pt x="1446169" y="1803244"/>
                  </a:lnTo>
                  <a:lnTo>
                    <a:pt x="1446169" y="1653012"/>
                  </a:lnTo>
                  <a:lnTo>
                    <a:pt x="1643257" y="1653012"/>
                  </a:lnTo>
                  <a:lnTo>
                    <a:pt x="0" y="106224"/>
                  </a:lnTo>
                  <a:lnTo>
                    <a:pt x="64045" y="37491"/>
                  </a:lnTo>
                  <a:lnTo>
                    <a:pt x="106337" y="0"/>
                  </a:lnTo>
                  <a:close/>
                </a:path>
              </a:pathLst>
            </a:custGeom>
            <a:solidFill>
              <a:schemeClr val="tx2">
                <a:alpha val="59000"/>
              </a:schemeClr>
            </a:solidFill>
            <a:ln w="57150"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BC31597B-F793-4BC8-B0BD-68EBFEB8FDB4}"/>
                </a:ext>
              </a:extLst>
            </p:cNvPr>
            <p:cNvSpPr/>
            <p:nvPr/>
          </p:nvSpPr>
          <p:spPr>
            <a:xfrm rot="17626625" flipH="1">
              <a:off x="3604262" y="3266056"/>
              <a:ext cx="2079619" cy="991679"/>
            </a:xfrm>
            <a:custGeom>
              <a:avLst/>
              <a:gdLst>
                <a:gd name="connsiteX0" fmla="*/ 106337 w 4297234"/>
                <a:gd name="connsiteY0" fmla="*/ 0 h 2049162"/>
                <a:gd name="connsiteX1" fmla="*/ 1862443 w 4297234"/>
                <a:gd name="connsiteY1" fmla="*/ 1653012 h 2049162"/>
                <a:gd name="connsiteX2" fmla="*/ 4292328 w 4297234"/>
                <a:gd name="connsiteY2" fmla="*/ 1653012 h 2049162"/>
                <a:gd name="connsiteX3" fmla="*/ 4297234 w 4297234"/>
                <a:gd name="connsiteY3" fmla="*/ 1747774 h 2049162"/>
                <a:gd name="connsiteX4" fmla="*/ 4294362 w 4297234"/>
                <a:gd name="connsiteY4" fmla="*/ 1803244 h 2049162"/>
                <a:gd name="connsiteX5" fmla="*/ 2022045 w 4297234"/>
                <a:gd name="connsiteY5" fmla="*/ 1803244 h 2049162"/>
                <a:gd name="connsiteX6" fmla="*/ 2167085 w 4297234"/>
                <a:gd name="connsiteY6" fmla="*/ 1939770 h 2049162"/>
                <a:gd name="connsiteX7" fmla="*/ 2064114 w 4297234"/>
                <a:gd name="connsiteY7" fmla="*/ 2049162 h 2049162"/>
                <a:gd name="connsiteX8" fmla="*/ 1802859 w 4297234"/>
                <a:gd name="connsiteY8" fmla="*/ 1803244 h 2049162"/>
                <a:gd name="connsiteX9" fmla="*/ 1446169 w 4297234"/>
                <a:gd name="connsiteY9" fmla="*/ 1803244 h 2049162"/>
                <a:gd name="connsiteX10" fmla="*/ 1446169 w 4297234"/>
                <a:gd name="connsiteY10" fmla="*/ 1653012 h 2049162"/>
                <a:gd name="connsiteX11" fmla="*/ 1643257 w 4297234"/>
                <a:gd name="connsiteY11" fmla="*/ 1653012 h 2049162"/>
                <a:gd name="connsiteX12" fmla="*/ 0 w 4297234"/>
                <a:gd name="connsiteY12" fmla="*/ 106224 h 2049162"/>
                <a:gd name="connsiteX13" fmla="*/ 64045 w 4297234"/>
                <a:gd name="connsiteY13" fmla="*/ 37491 h 2049162"/>
                <a:gd name="connsiteX14" fmla="*/ 106337 w 4297234"/>
                <a:gd name="connsiteY14" fmla="*/ 0 h 204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97234" h="2049162">
                  <a:moveTo>
                    <a:pt x="106337" y="0"/>
                  </a:moveTo>
                  <a:lnTo>
                    <a:pt x="1862443" y="1653012"/>
                  </a:lnTo>
                  <a:lnTo>
                    <a:pt x="4292328" y="1653012"/>
                  </a:lnTo>
                  <a:lnTo>
                    <a:pt x="4297234" y="1747774"/>
                  </a:lnTo>
                  <a:lnTo>
                    <a:pt x="4294362" y="1803244"/>
                  </a:lnTo>
                  <a:lnTo>
                    <a:pt x="2022045" y="1803244"/>
                  </a:lnTo>
                  <a:lnTo>
                    <a:pt x="2167085" y="1939770"/>
                  </a:lnTo>
                  <a:lnTo>
                    <a:pt x="2064114" y="2049162"/>
                  </a:lnTo>
                  <a:lnTo>
                    <a:pt x="1802859" y="1803244"/>
                  </a:lnTo>
                  <a:lnTo>
                    <a:pt x="1446169" y="1803244"/>
                  </a:lnTo>
                  <a:lnTo>
                    <a:pt x="1446169" y="1653012"/>
                  </a:lnTo>
                  <a:lnTo>
                    <a:pt x="1643257" y="1653012"/>
                  </a:lnTo>
                  <a:lnTo>
                    <a:pt x="0" y="106224"/>
                  </a:lnTo>
                  <a:lnTo>
                    <a:pt x="64045" y="37491"/>
                  </a:lnTo>
                  <a:lnTo>
                    <a:pt x="106337" y="0"/>
                  </a:lnTo>
                  <a:close/>
                </a:path>
              </a:pathLst>
            </a:custGeom>
            <a:solidFill>
              <a:schemeClr val="tx2">
                <a:alpha val="59000"/>
              </a:schemeClr>
            </a:solidFill>
            <a:ln w="57150"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B4B28A2-326F-4EA9-9250-956FB791AC9A}"/>
              </a:ext>
            </a:extLst>
          </p:cNvPr>
          <p:cNvGrpSpPr/>
          <p:nvPr/>
        </p:nvGrpSpPr>
        <p:grpSpPr>
          <a:xfrm>
            <a:off x="4992191" y="2542619"/>
            <a:ext cx="5579213" cy="369332"/>
            <a:chOff x="4959178" y="2425766"/>
            <a:chExt cx="5579213" cy="369332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C2DE5719-3B1A-4FA2-B44D-7661B15FD439}"/>
                </a:ext>
              </a:extLst>
            </p:cNvPr>
            <p:cNvSpPr txBox="1"/>
            <p:nvPr/>
          </p:nvSpPr>
          <p:spPr>
            <a:xfrm>
              <a:off x="6321991" y="2425766"/>
              <a:ext cx="421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检视：确认患者是否为高危人群。</a:t>
              </a:r>
            </a:p>
          </p:txBody>
        </p:sp>
        <p:cxnSp>
          <p:nvCxnSpPr>
            <p:cNvPr id="14" name="直接箭头连接符 13">
              <a:extLst>
                <a:ext uri="{FF2B5EF4-FFF2-40B4-BE49-F238E27FC236}">
                  <a16:creationId xmlns="" xmlns:a16="http://schemas.microsoft.com/office/drawing/2014/main" id="{EFA95BA6-98FA-454B-8CCB-571AF8A961E4}"/>
                </a:ext>
              </a:extLst>
            </p:cNvPr>
            <p:cNvCxnSpPr>
              <a:cxnSpLocks/>
            </p:cNvCxnSpPr>
            <p:nvPr/>
          </p:nvCxnSpPr>
          <p:spPr>
            <a:xfrm>
              <a:off x="4959178" y="2610430"/>
              <a:ext cx="1427184" cy="0"/>
            </a:xfrm>
            <a:prstGeom prst="straightConnector1">
              <a:avLst/>
            </a:prstGeom>
            <a:ln w="38100">
              <a:solidFill>
                <a:srgbClr val="1CB3B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C9843C0-C4AC-4094-AA8D-1FF595B577A3}"/>
              </a:ext>
            </a:extLst>
          </p:cNvPr>
          <p:cNvGrpSpPr/>
          <p:nvPr/>
        </p:nvGrpSpPr>
        <p:grpSpPr>
          <a:xfrm>
            <a:off x="5123997" y="3477339"/>
            <a:ext cx="5447407" cy="369332"/>
            <a:chOff x="5090984" y="3360486"/>
            <a:chExt cx="5447407" cy="36933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002839A-2160-4B1E-B919-9364FE205CAB}"/>
                </a:ext>
              </a:extLst>
            </p:cNvPr>
            <p:cNvSpPr txBox="1"/>
            <p:nvPr/>
          </p:nvSpPr>
          <p:spPr>
            <a:xfrm>
              <a:off x="6321991" y="3360486"/>
              <a:ext cx="421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评定：辨识导致跌倒的风险因子。</a:t>
              </a: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="" xmlns:a16="http://schemas.microsoft.com/office/drawing/2014/main" id="{FE78FDF3-4512-4FA4-A252-8646AF70282E}"/>
                </a:ext>
              </a:extLst>
            </p:cNvPr>
            <p:cNvCxnSpPr>
              <a:cxnSpLocks/>
            </p:cNvCxnSpPr>
            <p:nvPr/>
          </p:nvCxnSpPr>
          <p:spPr>
            <a:xfrm>
              <a:off x="5090984" y="3586615"/>
              <a:ext cx="1295378" cy="0"/>
            </a:xfrm>
            <a:prstGeom prst="straightConnector1">
              <a:avLst/>
            </a:prstGeom>
            <a:ln w="38100">
              <a:solidFill>
                <a:srgbClr val="1CB3B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3DD0EAF-F447-49BE-84EF-74AF5CEC1A3C}"/>
              </a:ext>
            </a:extLst>
          </p:cNvPr>
          <p:cNvGrpSpPr/>
          <p:nvPr/>
        </p:nvGrpSpPr>
        <p:grpSpPr>
          <a:xfrm>
            <a:off x="4992191" y="4503499"/>
            <a:ext cx="6127853" cy="473206"/>
            <a:chOff x="4959178" y="4386646"/>
            <a:chExt cx="6127853" cy="473206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349EDC33-628A-4A36-9BA4-25EDF01523DB}"/>
                </a:ext>
              </a:extLst>
            </p:cNvPr>
            <p:cNvSpPr txBox="1"/>
            <p:nvPr/>
          </p:nvSpPr>
          <p:spPr>
            <a:xfrm>
              <a:off x="6321991" y="4386646"/>
              <a:ext cx="4765040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预防措施：发展适合个人的跌倒防范措施。</a:t>
              </a:r>
            </a:p>
          </p:txBody>
        </p:sp>
        <p:cxnSp>
          <p:nvCxnSpPr>
            <p:cNvPr id="20" name="直接箭头连接符 19">
              <a:extLst>
                <a:ext uri="{FF2B5EF4-FFF2-40B4-BE49-F238E27FC236}">
                  <a16:creationId xmlns="" xmlns:a16="http://schemas.microsoft.com/office/drawing/2014/main" id="{95D4A5EC-7C20-4B1A-BB97-6D6C67B4FF35}"/>
                </a:ext>
              </a:extLst>
            </p:cNvPr>
            <p:cNvCxnSpPr>
              <a:cxnSpLocks/>
            </p:cNvCxnSpPr>
            <p:nvPr/>
          </p:nvCxnSpPr>
          <p:spPr>
            <a:xfrm>
              <a:off x="4959178" y="4645176"/>
              <a:ext cx="1427184" cy="0"/>
            </a:xfrm>
            <a:prstGeom prst="straightConnector1">
              <a:avLst/>
            </a:prstGeom>
            <a:ln w="38100">
              <a:solidFill>
                <a:srgbClr val="1CB3B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4558691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8706F3FC-4133-4203-A097-250C8A3BF47A}"/>
              </a:ext>
            </a:extLst>
          </p:cNvPr>
          <p:cNvSpPr txBox="1"/>
          <p:nvPr/>
        </p:nvSpPr>
        <p:spPr>
          <a:xfrm>
            <a:off x="1679535" y="2014186"/>
            <a:ext cx="2249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年龄大于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岁的患者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1FBD0F8-F5BE-4AE0-8F7F-C76A6F1490BF}"/>
              </a:ext>
            </a:extLst>
          </p:cNvPr>
          <p:cNvSpPr txBox="1"/>
          <p:nvPr/>
        </p:nvSpPr>
        <p:spPr>
          <a:xfrm>
            <a:off x="2132616" y="2872453"/>
            <a:ext cx="179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曾有跌倒病史者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238D879-2633-42F2-8E7F-36F56A5CA1A9}"/>
              </a:ext>
            </a:extLst>
          </p:cNvPr>
          <p:cNvSpPr txBox="1"/>
          <p:nvPr/>
        </p:nvSpPr>
        <p:spPr>
          <a:xfrm>
            <a:off x="1597157" y="3676105"/>
            <a:ext cx="2332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贫血或血压不稳定者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3BD8168-534E-4D87-A2B3-2A3FA453BBF1}"/>
              </a:ext>
            </a:extLst>
          </p:cNvPr>
          <p:cNvSpPr txBox="1"/>
          <p:nvPr/>
        </p:nvSpPr>
        <p:spPr>
          <a:xfrm>
            <a:off x="1160551" y="4610428"/>
            <a:ext cx="276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意识障碍、失去定向感者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30D722E-A475-4090-A04A-5A4EEB0A9444}"/>
              </a:ext>
            </a:extLst>
          </p:cNvPr>
          <p:cNvSpPr txBox="1"/>
          <p:nvPr/>
        </p:nvSpPr>
        <p:spPr>
          <a:xfrm>
            <a:off x="2264422" y="5375545"/>
            <a:ext cx="1665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肢体功能障碍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F9BE77F-3DC5-4227-A74D-E540950763CE}"/>
              </a:ext>
            </a:extLst>
          </p:cNvPr>
          <p:cNvSpPr txBox="1"/>
          <p:nvPr/>
        </p:nvSpPr>
        <p:spPr>
          <a:xfrm>
            <a:off x="7905897" y="2110506"/>
            <a:ext cx="333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营养不良、虚弱、头晕者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815FD84-3910-4B18-967B-249E33C0AADD}"/>
              </a:ext>
            </a:extLst>
          </p:cNvPr>
          <p:cNvSpPr txBox="1"/>
          <p:nvPr/>
        </p:nvSpPr>
        <p:spPr>
          <a:xfrm>
            <a:off x="7906679" y="2966023"/>
            <a:ext cx="333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步态不稳者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D51AC52-359A-4AE7-8157-D674A2B6478D}"/>
              </a:ext>
            </a:extLst>
          </p:cNvPr>
          <p:cNvSpPr txBox="1"/>
          <p:nvPr/>
        </p:nvSpPr>
        <p:spPr>
          <a:xfrm>
            <a:off x="7905897" y="3860771"/>
            <a:ext cx="3404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视力、听力较差，缺少照顾患者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04FDF46-DFE2-44F3-8041-E54B864E3836}"/>
              </a:ext>
            </a:extLst>
          </p:cNvPr>
          <p:cNvSpPr txBox="1"/>
          <p:nvPr/>
        </p:nvSpPr>
        <p:spPr>
          <a:xfrm>
            <a:off x="7905897" y="4856172"/>
            <a:ext cx="3337584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服用利尿药、泻药、镇静安眠药、降压药的患者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DB59818-2D3E-4593-AA7B-09F9DC0D7A31}"/>
              </a:ext>
            </a:extLst>
          </p:cNvPr>
          <p:cNvGrpSpPr/>
          <p:nvPr/>
        </p:nvGrpSpPr>
        <p:grpSpPr>
          <a:xfrm>
            <a:off x="3964677" y="2063345"/>
            <a:ext cx="3836309" cy="3633626"/>
            <a:chOff x="3964677" y="1800106"/>
            <a:chExt cx="3836309" cy="3633626"/>
          </a:xfrm>
          <a:solidFill>
            <a:srgbClr val="6EDADA"/>
          </a:solidFill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9DBDE5BD-D2BA-4DB6-9012-57100093899E}"/>
                </a:ext>
              </a:extLst>
            </p:cNvPr>
            <p:cNvGrpSpPr/>
            <p:nvPr/>
          </p:nvGrpSpPr>
          <p:grpSpPr>
            <a:xfrm>
              <a:off x="5114548" y="2519386"/>
              <a:ext cx="1962902" cy="1920809"/>
              <a:chOff x="5114548" y="2519386"/>
              <a:chExt cx="1962902" cy="1920809"/>
            </a:xfrm>
            <a:grpFill/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BB2F3708-AB8A-4E54-897F-3BADD40AD8F8}"/>
                  </a:ext>
                </a:extLst>
              </p:cNvPr>
              <p:cNvSpPr/>
              <p:nvPr/>
            </p:nvSpPr>
            <p:spPr>
              <a:xfrm>
                <a:off x="5114548" y="2519386"/>
                <a:ext cx="1920811" cy="19208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E07986BB-0732-4515-9090-2F7E59C1103F}"/>
                  </a:ext>
                </a:extLst>
              </p:cNvPr>
              <p:cNvSpPr txBox="1"/>
              <p:nvPr/>
            </p:nvSpPr>
            <p:spPr>
              <a:xfrm>
                <a:off x="5114549" y="2890391"/>
                <a:ext cx="196290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跌倒的</a:t>
                </a:r>
                <a:endParaRPr lang="en-US" altLang="zh-CN" sz="3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高危人群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3E77A754-CC21-49C7-AB6C-FF422E0049DF}"/>
                </a:ext>
              </a:extLst>
            </p:cNvPr>
            <p:cNvGrpSpPr/>
            <p:nvPr/>
          </p:nvGrpSpPr>
          <p:grpSpPr>
            <a:xfrm>
              <a:off x="3964677" y="1800106"/>
              <a:ext cx="3836309" cy="3633626"/>
              <a:chOff x="3964677" y="1800106"/>
              <a:chExt cx="3836309" cy="3633626"/>
            </a:xfrm>
            <a:grpFill/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FF4FAAD7-3FD0-4229-9DD7-38EB55E742A4}"/>
                  </a:ext>
                </a:extLst>
              </p:cNvPr>
              <p:cNvSpPr/>
              <p:nvPr/>
            </p:nvSpPr>
            <p:spPr>
              <a:xfrm>
                <a:off x="7479559" y="1895173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4E573924-96B5-420B-9B5F-B2A6AF9B6D54}"/>
                  </a:ext>
                </a:extLst>
              </p:cNvPr>
              <p:cNvSpPr/>
              <p:nvPr/>
            </p:nvSpPr>
            <p:spPr>
              <a:xfrm>
                <a:off x="7479559" y="2793880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32B3CA96-57F8-4CA6-ABC6-9C77ADC27627}"/>
                  </a:ext>
                </a:extLst>
              </p:cNvPr>
              <p:cNvSpPr/>
              <p:nvPr/>
            </p:nvSpPr>
            <p:spPr>
              <a:xfrm>
                <a:off x="7479559" y="3639504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B5A90C02-1144-4B57-9203-CDE4E7F7CFF7}"/>
                  </a:ext>
                </a:extLst>
              </p:cNvPr>
              <p:cNvSpPr/>
              <p:nvPr/>
            </p:nvSpPr>
            <p:spPr>
              <a:xfrm>
                <a:off x="7479559" y="4716521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FB00DC09-F52B-4CC2-BF4F-5BB357B464BD}"/>
                  </a:ext>
                </a:extLst>
              </p:cNvPr>
              <p:cNvSpPr/>
              <p:nvPr/>
            </p:nvSpPr>
            <p:spPr>
              <a:xfrm>
                <a:off x="3964677" y="1800106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85CF9D6B-3CEB-4CD2-9C34-F27719B02EC8}"/>
                  </a:ext>
                </a:extLst>
              </p:cNvPr>
              <p:cNvSpPr/>
              <p:nvPr/>
            </p:nvSpPr>
            <p:spPr>
              <a:xfrm>
                <a:off x="3964677" y="2536635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B08D556E-D310-44D3-A838-B87B2234C8C5}"/>
                  </a:ext>
                </a:extLst>
              </p:cNvPr>
              <p:cNvSpPr/>
              <p:nvPr/>
            </p:nvSpPr>
            <p:spPr>
              <a:xfrm>
                <a:off x="3964677" y="3344044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346A6D30-8B99-44FF-BE0B-4BA32B4E6FD8}"/>
                  </a:ext>
                </a:extLst>
              </p:cNvPr>
              <p:cNvSpPr/>
              <p:nvPr/>
            </p:nvSpPr>
            <p:spPr>
              <a:xfrm>
                <a:off x="3964677" y="4347189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D3704DBF-8FB7-4CB7-A8FE-67B4FF80628C}"/>
                  </a:ext>
                </a:extLst>
              </p:cNvPr>
              <p:cNvSpPr/>
              <p:nvPr/>
            </p:nvSpPr>
            <p:spPr>
              <a:xfrm>
                <a:off x="3964677" y="5112306"/>
                <a:ext cx="321427" cy="3214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94B66084-F114-40D5-BFA8-6B0F047340C9}"/>
                </a:ext>
              </a:extLst>
            </p:cNvPr>
            <p:cNvGrpSpPr/>
            <p:nvPr/>
          </p:nvGrpSpPr>
          <p:grpSpPr>
            <a:xfrm>
              <a:off x="4215744" y="1983550"/>
              <a:ext cx="3333498" cy="3210750"/>
              <a:chOff x="4215744" y="1983550"/>
              <a:chExt cx="3333498" cy="3210750"/>
            </a:xfrm>
            <a:grpFill/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18375CFD-BC94-4856-9644-9804FF99CB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18865" y="1983550"/>
                <a:ext cx="1531146" cy="581673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D87554C6-7CC3-48FA-A17A-398AD268E5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51614" y="2085745"/>
                <a:ext cx="1197628" cy="471097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A12298BC-9A92-4AAC-AA2A-CFD2C6C4182C}"/>
                  </a:ext>
                </a:extLst>
              </p:cNvPr>
              <p:cNvCxnSpPr>
                <a:cxnSpLocks/>
                <a:endCxn id="40" idx="1"/>
              </p:cNvCxnSpPr>
              <p:nvPr/>
            </p:nvCxnSpPr>
            <p:spPr>
              <a:xfrm>
                <a:off x="4215744" y="2712348"/>
                <a:ext cx="1180100" cy="88334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7110136A-7F97-427E-83AE-A9312137D2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26775" y="2978546"/>
                <a:ext cx="552785" cy="11937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D62D55C2-177A-4B55-AE94-9C2179A3A1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96239" y="3867518"/>
                <a:ext cx="540911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3372120D-3C4F-438B-AE14-20D6EF4BC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39032" y="3504757"/>
                <a:ext cx="875516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E114E66B-214E-4930-ACBE-9EAD9F2523A8}"/>
                  </a:ext>
                </a:extLst>
              </p:cNvPr>
              <p:cNvCxnSpPr>
                <a:cxnSpLocks/>
                <a:stCxn id="40" idx="3"/>
              </p:cNvCxnSpPr>
              <p:nvPr/>
            </p:nvCxnSpPr>
            <p:spPr>
              <a:xfrm flipH="1">
                <a:off x="4286104" y="4158899"/>
                <a:ext cx="1109740" cy="339562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EE7C0BE1-8622-4AAF-87F4-5304ECEC60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53064" y="4347189"/>
                <a:ext cx="1426018" cy="847111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4FD0D6CA-019B-4334-8EB9-96956F2F4B74}"/>
                  </a:ext>
                </a:extLst>
              </p:cNvPr>
              <p:cNvCxnSpPr>
                <a:cxnSpLocks/>
                <a:endCxn id="33" idx="2"/>
              </p:cNvCxnSpPr>
              <p:nvPr/>
            </p:nvCxnSpPr>
            <p:spPr>
              <a:xfrm>
                <a:off x="6512919" y="4347189"/>
                <a:ext cx="966640" cy="530045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34783917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75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  <p:bldP spid="8" grpId="0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3B386DB-9430-4A42-8E2B-242EAC6D83B1}"/>
              </a:ext>
            </a:extLst>
          </p:cNvPr>
          <p:cNvGrpSpPr/>
          <p:nvPr/>
        </p:nvGrpSpPr>
        <p:grpSpPr>
          <a:xfrm>
            <a:off x="7625118" y="2520725"/>
            <a:ext cx="3485429" cy="2516648"/>
            <a:chOff x="6149821" y="2741032"/>
            <a:chExt cx="3485429" cy="2516648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4352D451-9BE5-461E-9095-93E47627D953}"/>
                </a:ext>
              </a:extLst>
            </p:cNvPr>
            <p:cNvGrpSpPr/>
            <p:nvPr/>
          </p:nvGrpSpPr>
          <p:grpSpPr>
            <a:xfrm>
              <a:off x="6149821" y="2888596"/>
              <a:ext cx="387179" cy="369332"/>
              <a:chOff x="6149821" y="2938775"/>
              <a:chExt cx="387179" cy="369332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6D149779-E0F9-4DC3-8FDC-70BF6F5D0728}"/>
                  </a:ext>
                </a:extLst>
              </p:cNvPr>
              <p:cNvSpPr/>
              <p:nvPr/>
            </p:nvSpPr>
            <p:spPr>
              <a:xfrm>
                <a:off x="6149821" y="2941459"/>
                <a:ext cx="345989" cy="3459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36409EFA-AF89-45FF-A5EA-59305C8A2970}"/>
                  </a:ext>
                </a:extLst>
              </p:cNvPr>
              <p:cNvSpPr txBox="1"/>
              <p:nvPr/>
            </p:nvSpPr>
            <p:spPr>
              <a:xfrm>
                <a:off x="6158059" y="2938775"/>
                <a:ext cx="378941" cy="369332"/>
              </a:xfrm>
              <a:prstGeom prst="rect">
                <a:avLst/>
              </a:prstGeom>
              <a:solidFill>
                <a:srgbClr val="1CB3B0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5523532-5123-4903-A4BA-CA01DE79324F}"/>
                </a:ext>
              </a:extLst>
            </p:cNvPr>
            <p:cNvGrpSpPr/>
            <p:nvPr/>
          </p:nvGrpSpPr>
          <p:grpSpPr>
            <a:xfrm>
              <a:off x="6149821" y="3888372"/>
              <a:ext cx="387179" cy="369332"/>
              <a:chOff x="6149821" y="2930537"/>
              <a:chExt cx="387179" cy="369332"/>
            </a:xfrm>
          </p:grpSpPr>
          <p:sp>
            <p:nvSpPr>
              <p:cNvPr id="26" name="椭圆 25">
                <a:extLst>
                  <a:ext uri="{FF2B5EF4-FFF2-40B4-BE49-F238E27FC236}">
                    <a16:creationId xmlns="" xmlns:a16="http://schemas.microsoft.com/office/drawing/2014/main" id="{720F36BA-5211-4F16-BC88-B2A1768AE85C}"/>
                  </a:ext>
                </a:extLst>
              </p:cNvPr>
              <p:cNvSpPr/>
              <p:nvPr/>
            </p:nvSpPr>
            <p:spPr>
              <a:xfrm>
                <a:off x="6149821" y="2941459"/>
                <a:ext cx="345989" cy="3459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B755C95F-674A-445E-B63A-AEE1F9BEA2F6}"/>
                  </a:ext>
                </a:extLst>
              </p:cNvPr>
              <p:cNvSpPr txBox="1"/>
              <p:nvPr/>
            </p:nvSpPr>
            <p:spPr>
              <a:xfrm>
                <a:off x="6158059" y="2930537"/>
                <a:ext cx="378941" cy="369332"/>
              </a:xfrm>
              <a:prstGeom prst="rect">
                <a:avLst/>
              </a:prstGeom>
              <a:solidFill>
                <a:srgbClr val="1CB3B0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F015AEC2-582E-400D-B01B-A40B116838F2}"/>
                </a:ext>
              </a:extLst>
            </p:cNvPr>
            <p:cNvGrpSpPr/>
            <p:nvPr/>
          </p:nvGrpSpPr>
          <p:grpSpPr>
            <a:xfrm>
              <a:off x="6149821" y="2741032"/>
              <a:ext cx="3485429" cy="2516648"/>
              <a:chOff x="6149821" y="2741032"/>
              <a:chExt cx="3485429" cy="2516648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C5FB516C-31E0-4C53-B654-FFCC12A85EA0}"/>
                  </a:ext>
                </a:extLst>
              </p:cNvPr>
              <p:cNvSpPr txBox="1"/>
              <p:nvPr/>
            </p:nvSpPr>
            <p:spPr>
              <a:xfrm>
                <a:off x="6495810" y="2741032"/>
                <a:ext cx="2458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刚入院时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7BBBC6F2-324D-4E5A-9FEF-B154A0BED7C7}"/>
                  </a:ext>
                </a:extLst>
              </p:cNvPr>
              <p:cNvSpPr txBox="1"/>
              <p:nvPr/>
            </p:nvSpPr>
            <p:spPr>
              <a:xfrm>
                <a:off x="6495810" y="3254297"/>
                <a:ext cx="2458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转病房时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5BEEC899-9106-4D71-B305-C62D436FCD7E}"/>
                  </a:ext>
                </a:extLst>
              </p:cNvPr>
              <p:cNvSpPr txBox="1"/>
              <p:nvPr/>
            </p:nvSpPr>
            <p:spPr>
              <a:xfrm>
                <a:off x="6495810" y="3767562"/>
                <a:ext cx="313944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患者的身体状况发生改变时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60DBD42C-C086-4DD5-8BB3-2B4D394570C6}"/>
                  </a:ext>
                </a:extLst>
              </p:cNvPr>
              <p:cNvSpPr txBox="1"/>
              <p:nvPr/>
            </p:nvSpPr>
            <p:spPr>
              <a:xfrm>
                <a:off x="6495810" y="4280827"/>
                <a:ext cx="2458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跌倒发生后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F60415A5-D874-43A1-8A67-D11C5DB23E67}"/>
                  </a:ext>
                </a:extLst>
              </p:cNvPr>
              <p:cNvSpPr txBox="1"/>
              <p:nvPr/>
            </p:nvSpPr>
            <p:spPr>
              <a:xfrm>
                <a:off x="6495810" y="4794092"/>
                <a:ext cx="2966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固定时间点：每周或每月</a:t>
                </a: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="" xmlns:a16="http://schemas.microsoft.com/office/drawing/2014/main" id="{EB584F9E-CDAB-4A7F-BB7C-9DD0766A5515}"/>
                  </a:ext>
                </a:extLst>
              </p:cNvPr>
              <p:cNvGrpSpPr/>
              <p:nvPr/>
            </p:nvGrpSpPr>
            <p:grpSpPr>
              <a:xfrm>
                <a:off x="6149821" y="3417812"/>
                <a:ext cx="387179" cy="369332"/>
                <a:chOff x="6149821" y="2930537"/>
                <a:chExt cx="387179" cy="369332"/>
              </a:xfrm>
            </p:grpSpPr>
            <p:sp>
              <p:nvSpPr>
                <p:cNvPr id="24" name="椭圆 23">
                  <a:extLst>
                    <a:ext uri="{FF2B5EF4-FFF2-40B4-BE49-F238E27FC236}">
                      <a16:creationId xmlns="" xmlns:a16="http://schemas.microsoft.com/office/drawing/2014/main" id="{CFF66EFC-1C4E-4F18-91DC-6DC6C4849A7C}"/>
                    </a:ext>
                  </a:extLst>
                </p:cNvPr>
                <p:cNvSpPr/>
                <p:nvPr/>
              </p:nvSpPr>
              <p:spPr>
                <a:xfrm>
                  <a:off x="6149821" y="2941459"/>
                  <a:ext cx="345989" cy="34598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文本框 24">
                  <a:extLst>
                    <a:ext uri="{FF2B5EF4-FFF2-40B4-BE49-F238E27FC236}">
                      <a16:creationId xmlns="" xmlns:a16="http://schemas.microsoft.com/office/drawing/2014/main" id="{21C65A7A-0404-401B-B92B-2CC2B34FA061}"/>
                    </a:ext>
                  </a:extLst>
                </p:cNvPr>
                <p:cNvSpPr txBox="1"/>
                <p:nvPr/>
              </p:nvSpPr>
              <p:spPr>
                <a:xfrm>
                  <a:off x="6158059" y="2930537"/>
                  <a:ext cx="378941" cy="369332"/>
                </a:xfrm>
                <a:prstGeom prst="rect">
                  <a:avLst/>
                </a:prstGeom>
                <a:solidFill>
                  <a:srgbClr val="1CB3B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altLang="zh-CN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</a:t>
                  </a:r>
                  <a:endPara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8" name="组合 17">
                <a:extLst>
                  <a:ext uri="{FF2B5EF4-FFF2-40B4-BE49-F238E27FC236}">
                    <a16:creationId xmlns="" xmlns:a16="http://schemas.microsoft.com/office/drawing/2014/main" id="{8E709240-2644-43B3-B2D4-4B0EEDE2C759}"/>
                  </a:ext>
                </a:extLst>
              </p:cNvPr>
              <p:cNvGrpSpPr/>
              <p:nvPr/>
            </p:nvGrpSpPr>
            <p:grpSpPr>
              <a:xfrm>
                <a:off x="6149821" y="4369854"/>
                <a:ext cx="387179" cy="369332"/>
                <a:chOff x="6149821" y="2930537"/>
                <a:chExt cx="387179" cy="369332"/>
              </a:xfrm>
            </p:grpSpPr>
            <p:sp>
              <p:nvSpPr>
                <p:cNvPr id="22" name="椭圆 21">
                  <a:extLst>
                    <a:ext uri="{FF2B5EF4-FFF2-40B4-BE49-F238E27FC236}">
                      <a16:creationId xmlns="" xmlns:a16="http://schemas.microsoft.com/office/drawing/2014/main" id="{8799EC94-AFD5-4C66-99CC-61D587952F74}"/>
                    </a:ext>
                  </a:extLst>
                </p:cNvPr>
                <p:cNvSpPr/>
                <p:nvPr/>
              </p:nvSpPr>
              <p:spPr>
                <a:xfrm>
                  <a:off x="6149821" y="2941459"/>
                  <a:ext cx="345989" cy="34598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="" xmlns:a16="http://schemas.microsoft.com/office/drawing/2014/main" id="{1E8E8A9B-42BA-457E-9B6E-8BCCFF9E3905}"/>
                    </a:ext>
                  </a:extLst>
                </p:cNvPr>
                <p:cNvSpPr txBox="1"/>
                <p:nvPr/>
              </p:nvSpPr>
              <p:spPr>
                <a:xfrm>
                  <a:off x="6158059" y="2930537"/>
                  <a:ext cx="378941" cy="369332"/>
                </a:xfrm>
                <a:prstGeom prst="rect">
                  <a:avLst/>
                </a:prstGeom>
                <a:solidFill>
                  <a:srgbClr val="1CB3B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altLang="zh-CN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4</a:t>
                  </a:r>
                  <a:endPara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9" name="组合 18">
                <a:extLst>
                  <a:ext uri="{FF2B5EF4-FFF2-40B4-BE49-F238E27FC236}">
                    <a16:creationId xmlns="" xmlns:a16="http://schemas.microsoft.com/office/drawing/2014/main" id="{F90DD8F0-88E1-491B-B6F5-ECB0C61BA653}"/>
                  </a:ext>
                </a:extLst>
              </p:cNvPr>
              <p:cNvGrpSpPr/>
              <p:nvPr/>
            </p:nvGrpSpPr>
            <p:grpSpPr>
              <a:xfrm>
                <a:off x="6149821" y="4884332"/>
                <a:ext cx="387179" cy="369332"/>
                <a:chOff x="6149821" y="2930537"/>
                <a:chExt cx="387179" cy="369332"/>
              </a:xfrm>
            </p:grpSpPr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190C52EE-0802-494A-920A-5FCF91D8A182}"/>
                    </a:ext>
                  </a:extLst>
                </p:cNvPr>
                <p:cNvSpPr/>
                <p:nvPr/>
              </p:nvSpPr>
              <p:spPr>
                <a:xfrm>
                  <a:off x="6149821" y="2941459"/>
                  <a:ext cx="345989" cy="345989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文本框 20">
                  <a:extLst>
                    <a:ext uri="{FF2B5EF4-FFF2-40B4-BE49-F238E27FC236}">
                      <a16:creationId xmlns="" xmlns:a16="http://schemas.microsoft.com/office/drawing/2014/main" id="{EEF77305-4494-4698-AC8E-9871E3989CBA}"/>
                    </a:ext>
                  </a:extLst>
                </p:cNvPr>
                <p:cNvSpPr txBox="1"/>
                <p:nvPr/>
              </p:nvSpPr>
              <p:spPr>
                <a:xfrm>
                  <a:off x="6158059" y="2930537"/>
                  <a:ext cx="378941" cy="369332"/>
                </a:xfrm>
                <a:prstGeom prst="rect">
                  <a:avLst/>
                </a:prstGeom>
                <a:solidFill>
                  <a:srgbClr val="1CB3B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altLang="zh-CN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5</a:t>
                  </a:r>
                  <a:endPara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17D9B80-D0AF-4796-99EA-969A2E302696}"/>
              </a:ext>
            </a:extLst>
          </p:cNvPr>
          <p:cNvGrpSpPr/>
          <p:nvPr/>
        </p:nvGrpSpPr>
        <p:grpSpPr>
          <a:xfrm>
            <a:off x="5030077" y="3181642"/>
            <a:ext cx="2039139" cy="1194814"/>
            <a:chOff x="3268226" y="3338056"/>
            <a:chExt cx="2039139" cy="1194814"/>
          </a:xfrm>
          <a:solidFill>
            <a:srgbClr val="6EDADA"/>
          </a:solidFill>
        </p:grpSpPr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EBD70143-9785-4552-9D1B-C92DD0224464}"/>
                </a:ext>
              </a:extLst>
            </p:cNvPr>
            <p:cNvSpPr/>
            <p:nvPr/>
          </p:nvSpPr>
          <p:spPr>
            <a:xfrm>
              <a:off x="3268226" y="3338056"/>
              <a:ext cx="2039139" cy="11948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D46983F8-2F69-492B-9389-C6AF82483161}"/>
                </a:ext>
              </a:extLst>
            </p:cNvPr>
            <p:cNvSpPr txBox="1"/>
            <p:nvPr/>
          </p:nvSpPr>
          <p:spPr>
            <a:xfrm>
              <a:off x="3500806" y="3717885"/>
              <a:ext cx="1726514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评估时机：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D78A597-4343-4613-BE51-0027F41CBF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32" y="1842655"/>
            <a:ext cx="396925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45239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4811C1F-D615-4E03-B5B2-2BE93EEFB090}"/>
              </a:ext>
            </a:extLst>
          </p:cNvPr>
          <p:cNvSpPr txBox="1"/>
          <p:nvPr/>
        </p:nvSpPr>
        <p:spPr>
          <a:xfrm>
            <a:off x="1979455" y="1683659"/>
            <a:ext cx="5903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评定：辨识导致跌倒的风险因子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92FCE92-2B0F-4D68-BF2C-23FF144B8660}"/>
              </a:ext>
            </a:extLst>
          </p:cNvPr>
          <p:cNvGrpSpPr/>
          <p:nvPr/>
        </p:nvGrpSpPr>
        <p:grpSpPr>
          <a:xfrm>
            <a:off x="2231688" y="3114934"/>
            <a:ext cx="1010753" cy="2525557"/>
            <a:chOff x="2633254" y="2548472"/>
            <a:chExt cx="1010753" cy="2525557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EAAA0047-9824-4655-8A35-9031E08D9A81}"/>
                </a:ext>
              </a:extLst>
            </p:cNvPr>
            <p:cNvSpPr/>
            <p:nvPr/>
          </p:nvSpPr>
          <p:spPr>
            <a:xfrm>
              <a:off x="2633254" y="2548472"/>
              <a:ext cx="1010753" cy="2525557"/>
            </a:xfrm>
            <a:prstGeom prst="rect">
              <a:avLst/>
            </a:prstGeom>
            <a:solidFill>
              <a:srgbClr val="3EC9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ADC12486-F409-4E2A-89E7-24E17C646E57}"/>
                </a:ext>
              </a:extLst>
            </p:cNvPr>
            <p:cNvSpPr txBox="1"/>
            <p:nvPr/>
          </p:nvSpPr>
          <p:spPr>
            <a:xfrm rot="16200000">
              <a:off x="2057964" y="3463133"/>
              <a:ext cx="2341667" cy="587340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评定因素</a:t>
              </a: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38BA830-B174-4E90-B1AF-792400D4C770}"/>
              </a:ext>
            </a:extLst>
          </p:cNvPr>
          <p:cNvGrpSpPr/>
          <p:nvPr/>
        </p:nvGrpSpPr>
        <p:grpSpPr>
          <a:xfrm>
            <a:off x="5474251" y="4977668"/>
            <a:ext cx="4489623" cy="584775"/>
            <a:chOff x="6166733" y="4708213"/>
            <a:chExt cx="4489623" cy="584775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C7EF1735-60A0-44CB-88E0-FB894D2A86A8}"/>
                </a:ext>
              </a:extLst>
            </p:cNvPr>
            <p:cNvGrpSpPr/>
            <p:nvPr/>
          </p:nvGrpSpPr>
          <p:grpSpPr>
            <a:xfrm>
              <a:off x="6166733" y="4708213"/>
              <a:ext cx="1466335" cy="584775"/>
              <a:chOff x="5812506" y="4863063"/>
              <a:chExt cx="1466335" cy="584775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131152D4-ED07-460A-8CD2-96341FE7F4A8}"/>
                  </a:ext>
                </a:extLst>
              </p:cNvPr>
              <p:cNvSpPr txBox="1"/>
              <p:nvPr/>
            </p:nvSpPr>
            <p:spPr>
              <a:xfrm>
                <a:off x="5981794" y="4923656"/>
                <a:ext cx="112776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外在因素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 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CD5A61D9-6404-40C1-856E-E7268B2349AF}"/>
                  </a:ext>
                </a:extLst>
              </p:cNvPr>
              <p:cNvSpPr/>
              <p:nvPr/>
            </p:nvSpPr>
            <p:spPr>
              <a:xfrm>
                <a:off x="5812506" y="4863063"/>
                <a:ext cx="1466335" cy="584775"/>
              </a:xfrm>
              <a:prstGeom prst="rect">
                <a:avLst/>
              </a:prstGeom>
              <a:noFill/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87CD13A8-34B4-4358-A296-ACF213A73CF2}"/>
                </a:ext>
              </a:extLst>
            </p:cNvPr>
            <p:cNvGrpSpPr/>
            <p:nvPr/>
          </p:nvGrpSpPr>
          <p:grpSpPr>
            <a:xfrm>
              <a:off x="7735330" y="4815934"/>
              <a:ext cx="2921026" cy="369332"/>
              <a:chOff x="7735330" y="4923656"/>
              <a:chExt cx="2921026" cy="369332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BA5E350C-3BF6-4948-8B92-7EB1C7454092}"/>
                  </a:ext>
                </a:extLst>
              </p:cNvPr>
              <p:cNvSpPr txBox="1"/>
              <p:nvPr/>
            </p:nvSpPr>
            <p:spPr>
              <a:xfrm>
                <a:off x="8451636" y="4923656"/>
                <a:ext cx="22047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与药物相关</a:t>
                </a:r>
              </a:p>
            </p:txBody>
          </p:sp>
          <p:cxnSp>
            <p:nvCxnSpPr>
              <p:cNvPr id="16" name="直接箭头连接符 15">
                <a:extLst>
                  <a:ext uri="{FF2B5EF4-FFF2-40B4-BE49-F238E27FC236}">
                    <a16:creationId xmlns="" xmlns:a16="http://schemas.microsoft.com/office/drawing/2014/main" id="{0067F32D-781C-4BDB-873B-AF23E46EF79B}"/>
                  </a:ext>
                </a:extLst>
              </p:cNvPr>
              <p:cNvCxnSpPr>
                <a:endCxn id="15" idx="1"/>
              </p:cNvCxnSpPr>
              <p:nvPr/>
            </p:nvCxnSpPr>
            <p:spPr>
              <a:xfrm>
                <a:off x="7735330" y="5108322"/>
                <a:ext cx="716306" cy="0"/>
              </a:xfrm>
              <a:prstGeom prst="straightConnector1">
                <a:avLst/>
              </a:prstGeom>
              <a:ln>
                <a:solidFill>
                  <a:srgbClr val="1CB3B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="" xmlns:a16="http://schemas.microsoft.com/office/drawing/2014/main" id="{55344CB2-5640-40E2-84CE-9F16BF071B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75589" y="5292988"/>
                <a:ext cx="123378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D4465D0-EAF9-4F14-95CB-46466F1CBC9D}"/>
              </a:ext>
            </a:extLst>
          </p:cNvPr>
          <p:cNvGrpSpPr/>
          <p:nvPr/>
        </p:nvGrpSpPr>
        <p:grpSpPr>
          <a:xfrm>
            <a:off x="5474251" y="2371564"/>
            <a:ext cx="4299632" cy="2179285"/>
            <a:chOff x="6166734" y="1934344"/>
            <a:chExt cx="4299632" cy="2179285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74A2CFB7-8C60-4CFB-9398-8BD1E0B8564D}"/>
                </a:ext>
              </a:extLst>
            </p:cNvPr>
            <p:cNvGrpSpPr/>
            <p:nvPr/>
          </p:nvGrpSpPr>
          <p:grpSpPr>
            <a:xfrm>
              <a:off x="6166734" y="2854814"/>
              <a:ext cx="1466335" cy="584775"/>
              <a:chOff x="6808161" y="3136612"/>
              <a:chExt cx="1466335" cy="584775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EB2A343D-24A7-414F-9A48-AF3DCC96CFFE}"/>
                  </a:ext>
                </a:extLst>
              </p:cNvPr>
              <p:cNvSpPr txBox="1"/>
              <p:nvPr/>
            </p:nvSpPr>
            <p:spPr>
              <a:xfrm>
                <a:off x="6977448" y="3158648"/>
                <a:ext cx="112776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内在因素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 </a:t>
                </a:r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="" xmlns:a16="http://schemas.microsoft.com/office/drawing/2014/main" id="{4A84C0F2-5F12-4F8C-BFBD-B1E2D5D6665A}"/>
                  </a:ext>
                </a:extLst>
              </p:cNvPr>
              <p:cNvSpPr/>
              <p:nvPr/>
            </p:nvSpPr>
            <p:spPr>
              <a:xfrm>
                <a:off x="6808161" y="3136612"/>
                <a:ext cx="1466335" cy="584775"/>
              </a:xfrm>
              <a:prstGeom prst="rect">
                <a:avLst/>
              </a:prstGeom>
              <a:noFill/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9594163E-294E-433C-AD94-B855519D0E6A}"/>
                </a:ext>
              </a:extLst>
            </p:cNvPr>
            <p:cNvGrpSpPr/>
            <p:nvPr/>
          </p:nvGrpSpPr>
          <p:grpSpPr>
            <a:xfrm>
              <a:off x="7735330" y="1934344"/>
              <a:ext cx="2731036" cy="2179285"/>
              <a:chOff x="7925320" y="2103127"/>
              <a:chExt cx="2731036" cy="2179285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F8B81A46-7637-4976-9B52-ED545AEF5A2E}"/>
                  </a:ext>
                </a:extLst>
              </p:cNvPr>
              <p:cNvSpPr txBox="1"/>
              <p:nvPr/>
            </p:nvSpPr>
            <p:spPr>
              <a:xfrm>
                <a:off x="8385734" y="2103127"/>
                <a:ext cx="2204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与患者疾病相关</a:t>
                </a: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D31F1706-AB15-4E28-81A9-C48259E4537B}"/>
                  </a:ext>
                </a:extLst>
              </p:cNvPr>
              <p:cNvSpPr txBox="1"/>
              <p:nvPr/>
            </p:nvSpPr>
            <p:spPr>
              <a:xfrm>
                <a:off x="8385734" y="2675026"/>
                <a:ext cx="2204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与患者健康相关</a:t>
                </a: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4AA4F730-BB05-480E-BAD9-2743291A3C95}"/>
                  </a:ext>
                </a:extLst>
              </p:cNvPr>
              <p:cNvSpPr txBox="1"/>
              <p:nvPr/>
            </p:nvSpPr>
            <p:spPr>
              <a:xfrm>
                <a:off x="8385734" y="3246925"/>
                <a:ext cx="2204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与患者心理相关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0865C2F6-FDF8-4317-864E-DBCF14B3581D}"/>
                  </a:ext>
                </a:extLst>
              </p:cNvPr>
              <p:cNvSpPr txBox="1"/>
              <p:nvPr/>
            </p:nvSpPr>
            <p:spPr>
              <a:xfrm>
                <a:off x="8451636" y="3818824"/>
                <a:ext cx="2204720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其他：无人陪伴</a:t>
                </a:r>
              </a:p>
            </p:txBody>
          </p: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66565930-E0B8-4B0E-AA52-466F46EFD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75589" y="4282412"/>
                <a:ext cx="15240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D0DA0251-20CD-48B5-A373-FDE0E28023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3805" y="3710513"/>
                <a:ext cx="15240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A124E18A-F77D-44F2-91B4-E4B79C1E71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3805" y="3130092"/>
                <a:ext cx="15240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71CDD53A-C885-4FB5-9BC7-294DBBDEBF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13805" y="2557844"/>
                <a:ext cx="1524000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左大括号 30">
                <a:extLst>
                  <a:ext uri="{FF2B5EF4-FFF2-40B4-BE49-F238E27FC236}">
                    <a16:creationId xmlns="" xmlns:a16="http://schemas.microsoft.com/office/drawing/2014/main" id="{7AF89215-0B9D-4101-AD83-694E03CA191A}"/>
                  </a:ext>
                </a:extLst>
              </p:cNvPr>
              <p:cNvSpPr/>
              <p:nvPr/>
            </p:nvSpPr>
            <p:spPr>
              <a:xfrm>
                <a:off x="7925320" y="2341637"/>
                <a:ext cx="332343" cy="1912877"/>
              </a:xfrm>
              <a:prstGeom prst="leftBrace">
                <a:avLst/>
              </a:prstGeom>
              <a:ln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B03AD99-28F6-4461-B7BA-EB4DF9DD4C5E}"/>
              </a:ext>
            </a:extLst>
          </p:cNvPr>
          <p:cNvGrpSpPr/>
          <p:nvPr/>
        </p:nvGrpSpPr>
        <p:grpSpPr>
          <a:xfrm>
            <a:off x="3306989" y="3504880"/>
            <a:ext cx="2167262" cy="1765175"/>
            <a:chOff x="3825832" y="3066522"/>
            <a:chExt cx="2167262" cy="1765175"/>
          </a:xfrm>
        </p:grpSpPr>
        <p:cxnSp>
          <p:nvCxnSpPr>
            <p:cNvPr id="35" name="直接箭头连接符 34">
              <a:extLst>
                <a:ext uri="{FF2B5EF4-FFF2-40B4-BE49-F238E27FC236}">
                  <a16:creationId xmlns="" xmlns:a16="http://schemas.microsoft.com/office/drawing/2014/main" id="{E2EE2FD4-377B-4444-A3A7-A8A86E85E6E9}"/>
                </a:ext>
              </a:extLst>
            </p:cNvPr>
            <p:cNvCxnSpPr>
              <a:cxnSpLocks/>
            </p:cNvCxnSpPr>
            <p:nvPr/>
          </p:nvCxnSpPr>
          <p:spPr>
            <a:xfrm>
              <a:off x="3825832" y="3066522"/>
              <a:ext cx="2167262" cy="0"/>
            </a:xfrm>
            <a:prstGeom prst="straightConnector1">
              <a:avLst/>
            </a:prstGeom>
            <a:ln w="57150">
              <a:solidFill>
                <a:srgbClr val="1CB3B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>
              <a:extLst>
                <a:ext uri="{FF2B5EF4-FFF2-40B4-BE49-F238E27FC236}">
                  <a16:creationId xmlns="" xmlns:a16="http://schemas.microsoft.com/office/drawing/2014/main" id="{950A1F39-B960-4C78-ADDF-0741376C3671}"/>
                </a:ext>
              </a:extLst>
            </p:cNvPr>
            <p:cNvCxnSpPr>
              <a:cxnSpLocks/>
            </p:cNvCxnSpPr>
            <p:nvPr/>
          </p:nvCxnSpPr>
          <p:spPr>
            <a:xfrm>
              <a:off x="3825832" y="4831697"/>
              <a:ext cx="2167262" cy="0"/>
            </a:xfrm>
            <a:prstGeom prst="straightConnector1">
              <a:avLst/>
            </a:prstGeom>
            <a:ln w="57150">
              <a:solidFill>
                <a:srgbClr val="1CB3B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0146971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C074A49-B2D4-4794-9639-19B2A85674A8}"/>
              </a:ext>
            </a:extLst>
          </p:cNvPr>
          <p:cNvGrpSpPr/>
          <p:nvPr/>
        </p:nvGrpSpPr>
        <p:grpSpPr>
          <a:xfrm>
            <a:off x="1204407" y="3144395"/>
            <a:ext cx="1639056" cy="2290420"/>
            <a:chOff x="1180262" y="2438544"/>
            <a:chExt cx="1639056" cy="2290420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02360764-5C29-41F7-9249-EBD8D5CCDB69}"/>
                </a:ext>
              </a:extLst>
            </p:cNvPr>
            <p:cNvSpPr txBox="1"/>
            <p:nvPr/>
          </p:nvSpPr>
          <p:spPr>
            <a:xfrm>
              <a:off x="1224197" y="2494523"/>
              <a:ext cx="142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脑血管疾病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88B0ED5A-93A6-49E8-AD1D-357910BC1B6B}"/>
                </a:ext>
              </a:extLst>
            </p:cNvPr>
            <p:cNvSpPr txBox="1"/>
            <p:nvPr/>
          </p:nvSpPr>
          <p:spPr>
            <a:xfrm>
              <a:off x="1224197" y="3023561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中风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痴呆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精神错乱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帕金森综合征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1EA435CF-8872-4822-9B63-6FD8DE02E0F3}"/>
                </a:ext>
              </a:extLst>
            </p:cNvPr>
            <p:cNvSpPr/>
            <p:nvPr/>
          </p:nvSpPr>
          <p:spPr>
            <a:xfrm>
              <a:off x="1180262" y="2438544"/>
              <a:ext cx="1623612" cy="229041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B22460A7-B6C1-4575-A8DA-9E0BC95D6310}"/>
                </a:ext>
              </a:extLst>
            </p:cNvPr>
            <p:cNvCxnSpPr/>
            <p:nvPr/>
          </p:nvCxnSpPr>
          <p:spPr>
            <a:xfrm>
              <a:off x="1224197" y="2863855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F5E743F8-BF65-4E42-BA3E-05FE1580EC07}"/>
              </a:ext>
            </a:extLst>
          </p:cNvPr>
          <p:cNvGrpSpPr/>
          <p:nvPr/>
        </p:nvGrpSpPr>
        <p:grpSpPr>
          <a:xfrm>
            <a:off x="7438068" y="3106118"/>
            <a:ext cx="1752755" cy="2328696"/>
            <a:chOff x="7413923" y="2400267"/>
            <a:chExt cx="1752755" cy="2328696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6047F0AF-E207-4183-8BF1-8FB3D9622A08}"/>
                </a:ext>
              </a:extLst>
            </p:cNvPr>
            <p:cNvSpPr txBox="1"/>
            <p:nvPr/>
          </p:nvSpPr>
          <p:spPr>
            <a:xfrm>
              <a:off x="7413923" y="2400267"/>
              <a:ext cx="1623614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感官系统疾病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A1892D00-2F99-464F-8396-7415EA92CD23}"/>
                </a:ext>
              </a:extLst>
            </p:cNvPr>
            <p:cNvSpPr txBox="1"/>
            <p:nvPr/>
          </p:nvSpPr>
          <p:spPr>
            <a:xfrm>
              <a:off x="7571557" y="3023560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视觉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听觉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平衡能力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认知能力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81F45279-D879-465B-8FCA-B4E6DF9601FA}"/>
                </a:ext>
              </a:extLst>
            </p:cNvPr>
            <p:cNvSpPr/>
            <p:nvPr/>
          </p:nvSpPr>
          <p:spPr>
            <a:xfrm>
              <a:off x="7413923" y="2438544"/>
              <a:ext cx="1623612" cy="229041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83D299C9-FFA9-495C-AF08-D2FCC9FEE2DD}"/>
                </a:ext>
              </a:extLst>
            </p:cNvPr>
            <p:cNvCxnSpPr/>
            <p:nvPr/>
          </p:nvCxnSpPr>
          <p:spPr>
            <a:xfrm>
              <a:off x="7526638" y="2873299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9B97BD5-98D2-4B68-9B6B-4823E5198CA4}"/>
              </a:ext>
            </a:extLst>
          </p:cNvPr>
          <p:cNvGrpSpPr/>
          <p:nvPr/>
        </p:nvGrpSpPr>
        <p:grpSpPr>
          <a:xfrm>
            <a:off x="3173961" y="3106118"/>
            <a:ext cx="1803611" cy="2328696"/>
            <a:chOff x="3149816" y="2400267"/>
            <a:chExt cx="1803611" cy="2328696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3AF54EEE-D71F-4969-A3B4-92A6A24EFC3B}"/>
                </a:ext>
              </a:extLst>
            </p:cNvPr>
            <p:cNvSpPr txBox="1"/>
            <p:nvPr/>
          </p:nvSpPr>
          <p:spPr>
            <a:xfrm>
              <a:off x="3300626" y="2400267"/>
              <a:ext cx="1422400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心血管疾病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7C8BAEB3-9759-454D-9B14-5DBD4AE3ED16}"/>
                </a:ext>
              </a:extLst>
            </p:cNvPr>
            <p:cNvSpPr txBox="1"/>
            <p:nvPr/>
          </p:nvSpPr>
          <p:spPr>
            <a:xfrm>
              <a:off x="3358306" y="3023560"/>
              <a:ext cx="1595121" cy="1295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心力衰竭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心律失常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高血压病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3CC88A9D-544D-4E4F-BAF1-1A7CBF3622FF}"/>
                </a:ext>
              </a:extLst>
            </p:cNvPr>
            <p:cNvSpPr/>
            <p:nvPr/>
          </p:nvSpPr>
          <p:spPr>
            <a:xfrm>
              <a:off x="3149816" y="2438544"/>
              <a:ext cx="1623612" cy="229041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F47B24C7-256E-45B6-B7D4-26AA6F524ACC}"/>
                </a:ext>
              </a:extLst>
            </p:cNvPr>
            <p:cNvCxnSpPr/>
            <p:nvPr/>
          </p:nvCxnSpPr>
          <p:spPr>
            <a:xfrm>
              <a:off x="3262531" y="2863855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CB46549E-2F3C-4335-BC0D-F88AAE2417F9}"/>
                </a:ext>
              </a:extLst>
            </p:cNvPr>
            <p:cNvCxnSpPr/>
            <p:nvPr/>
          </p:nvCxnSpPr>
          <p:spPr>
            <a:xfrm>
              <a:off x="3262531" y="4548493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1CA8B497-765C-4593-B541-2821D8A91F08}"/>
              </a:ext>
            </a:extLst>
          </p:cNvPr>
          <p:cNvGrpSpPr/>
          <p:nvPr/>
        </p:nvGrpSpPr>
        <p:grpSpPr>
          <a:xfrm>
            <a:off x="5384831" y="3106118"/>
            <a:ext cx="1914179" cy="2328696"/>
            <a:chOff x="5360686" y="2400267"/>
            <a:chExt cx="1914179" cy="2328696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E83CEC28-8851-45F2-8AB6-CD8A88368CDC}"/>
                </a:ext>
              </a:extLst>
            </p:cNvPr>
            <p:cNvSpPr txBox="1"/>
            <p:nvPr/>
          </p:nvSpPr>
          <p:spPr>
            <a:xfrm>
              <a:off x="5434227" y="2400267"/>
              <a:ext cx="1422400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内环境紊乱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88276E26-1729-4899-BEA0-5E3937A186A2}"/>
                </a:ext>
              </a:extLst>
            </p:cNvPr>
            <p:cNvGrpSpPr/>
            <p:nvPr/>
          </p:nvGrpSpPr>
          <p:grpSpPr>
            <a:xfrm>
              <a:off x="5360686" y="2438544"/>
              <a:ext cx="1914179" cy="2290419"/>
              <a:chOff x="5360686" y="2438544"/>
              <a:chExt cx="1914179" cy="2290419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12776470-FF32-43C4-B1CC-22855ED0CCD0}"/>
                  </a:ext>
                </a:extLst>
              </p:cNvPr>
              <p:cNvSpPr txBox="1"/>
              <p:nvPr/>
            </p:nvSpPr>
            <p:spPr>
              <a:xfrm>
                <a:off x="5418606" y="3024138"/>
                <a:ext cx="1856259" cy="1294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脱水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血生化指标异常</a:t>
                </a:r>
                <a:endPara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糖尿病低血糖</a:t>
                </a: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="" xmlns:a16="http://schemas.microsoft.com/office/drawing/2014/main" id="{7CB50A62-2E3E-4B67-859B-DFF2C0A3B900}"/>
                  </a:ext>
                </a:extLst>
              </p:cNvPr>
              <p:cNvSpPr/>
              <p:nvPr/>
            </p:nvSpPr>
            <p:spPr>
              <a:xfrm>
                <a:off x="5360686" y="2438544"/>
                <a:ext cx="1777014" cy="2290419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DED69FCC-2E3B-437F-920A-82813D307190}"/>
                  </a:ext>
                </a:extLst>
              </p:cNvPr>
              <p:cNvCxnSpPr/>
              <p:nvPr/>
            </p:nvCxnSpPr>
            <p:spPr>
              <a:xfrm>
                <a:off x="5458446" y="2863855"/>
                <a:ext cx="1398181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4A924DBC-06E8-4C43-B54B-A35011B75550}"/>
                  </a:ext>
                </a:extLst>
              </p:cNvPr>
              <p:cNvCxnSpPr/>
              <p:nvPr/>
            </p:nvCxnSpPr>
            <p:spPr>
              <a:xfrm>
                <a:off x="5550102" y="4548493"/>
                <a:ext cx="1398181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2D49CC9-1D32-4A14-BBE2-44CCCD200ACB}"/>
              </a:ext>
            </a:extLst>
          </p:cNvPr>
          <p:cNvGrpSpPr/>
          <p:nvPr/>
        </p:nvGrpSpPr>
        <p:grpSpPr>
          <a:xfrm>
            <a:off x="9468939" y="3106118"/>
            <a:ext cx="1623614" cy="2328696"/>
            <a:chOff x="9444794" y="2400267"/>
            <a:chExt cx="1623614" cy="2328696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6D94353A-DF53-4526-B3C7-EDB0D5659110}"/>
                </a:ext>
              </a:extLst>
            </p:cNvPr>
            <p:cNvSpPr txBox="1"/>
            <p:nvPr/>
          </p:nvSpPr>
          <p:spPr>
            <a:xfrm>
              <a:off x="9444796" y="2400267"/>
              <a:ext cx="1623612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关节肌肉疾病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621E08B9-916C-48CC-B4B2-965817A2CD08}"/>
                </a:ext>
              </a:extLst>
            </p:cNvPr>
            <p:cNvSpPr/>
            <p:nvPr/>
          </p:nvSpPr>
          <p:spPr>
            <a:xfrm>
              <a:off x="9444794" y="2438544"/>
              <a:ext cx="1623612" cy="229041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6586C003-7C09-4FE1-AF90-06826BD6C678}"/>
                </a:ext>
              </a:extLst>
            </p:cNvPr>
            <p:cNvCxnSpPr/>
            <p:nvPr/>
          </p:nvCxnSpPr>
          <p:spPr>
            <a:xfrm>
              <a:off x="9557509" y="2882743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B08A3881-B55C-498D-B975-28EC53F04504}"/>
                </a:ext>
              </a:extLst>
            </p:cNvPr>
            <p:cNvCxnSpPr/>
            <p:nvPr/>
          </p:nvCxnSpPr>
          <p:spPr>
            <a:xfrm>
              <a:off x="9557509" y="3226320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10F50D18-2F11-40A4-9548-F25ACCE867D0}"/>
                </a:ext>
              </a:extLst>
            </p:cNvPr>
            <p:cNvCxnSpPr/>
            <p:nvPr/>
          </p:nvCxnSpPr>
          <p:spPr>
            <a:xfrm>
              <a:off x="9557509" y="3583753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6FAB16CA-2BCF-433F-ABC3-463A52DBA120}"/>
                </a:ext>
              </a:extLst>
            </p:cNvPr>
            <p:cNvCxnSpPr/>
            <p:nvPr/>
          </p:nvCxnSpPr>
          <p:spPr>
            <a:xfrm>
              <a:off x="9557509" y="4016240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B5688419-BA41-43E1-A5F4-5826FCC6193C}"/>
                </a:ext>
              </a:extLst>
            </p:cNvPr>
            <p:cNvCxnSpPr/>
            <p:nvPr/>
          </p:nvCxnSpPr>
          <p:spPr>
            <a:xfrm>
              <a:off x="9557509" y="4548493"/>
              <a:ext cx="1398181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A7A9CEC5-7F18-4ECB-BF22-A658EDE3767A}"/>
              </a:ext>
            </a:extLst>
          </p:cNvPr>
          <p:cNvGrpSpPr/>
          <p:nvPr/>
        </p:nvGrpSpPr>
        <p:grpSpPr>
          <a:xfrm>
            <a:off x="1860934" y="3016577"/>
            <a:ext cx="8462260" cy="133013"/>
            <a:chOff x="1836789" y="2310726"/>
            <a:chExt cx="8462260" cy="133013"/>
          </a:xfrm>
          <a:solidFill>
            <a:srgbClr val="3EC9CE"/>
          </a:solidFill>
        </p:grpSpPr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526A364D-7733-424A-AF40-ACBCA5532B0D}"/>
                </a:ext>
              </a:extLst>
            </p:cNvPr>
            <p:cNvSpPr/>
            <p:nvPr/>
          </p:nvSpPr>
          <p:spPr>
            <a:xfrm>
              <a:off x="6071038" y="2310726"/>
              <a:ext cx="172995" cy="133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02CF1598-7C88-4899-8BC2-C5DAC18B4A7E}"/>
                </a:ext>
              </a:extLst>
            </p:cNvPr>
            <p:cNvSpPr/>
            <p:nvPr/>
          </p:nvSpPr>
          <p:spPr>
            <a:xfrm>
              <a:off x="8118141" y="2310726"/>
              <a:ext cx="172995" cy="133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85A3453E-9C05-43C1-B13F-A6A8F32783F7}"/>
                </a:ext>
              </a:extLst>
            </p:cNvPr>
            <p:cNvSpPr/>
            <p:nvPr/>
          </p:nvSpPr>
          <p:spPr>
            <a:xfrm>
              <a:off x="10126054" y="2310726"/>
              <a:ext cx="172995" cy="133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39D12226-0626-49F7-8FEA-AE748794B947}"/>
                </a:ext>
              </a:extLst>
            </p:cNvPr>
            <p:cNvSpPr/>
            <p:nvPr/>
          </p:nvSpPr>
          <p:spPr>
            <a:xfrm>
              <a:off x="3848821" y="2310726"/>
              <a:ext cx="172995" cy="133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88F8B16D-3AC5-4B7D-ADEA-9512A9D820D9}"/>
                </a:ext>
              </a:extLst>
            </p:cNvPr>
            <p:cNvSpPr/>
            <p:nvPr/>
          </p:nvSpPr>
          <p:spPr>
            <a:xfrm>
              <a:off x="1836789" y="2310726"/>
              <a:ext cx="172995" cy="133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099358A6-6DE4-4899-8428-62E58390BEAA}"/>
              </a:ext>
            </a:extLst>
          </p:cNvPr>
          <p:cNvGrpSpPr/>
          <p:nvPr/>
        </p:nvGrpSpPr>
        <p:grpSpPr>
          <a:xfrm>
            <a:off x="2009376" y="2016300"/>
            <a:ext cx="8173248" cy="1725607"/>
            <a:chOff x="1985231" y="1310449"/>
            <a:chExt cx="8173248" cy="1725607"/>
          </a:xfrm>
        </p:grpSpPr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F10CD454-FE5C-4431-AE1B-287027A92789}"/>
                </a:ext>
              </a:extLst>
            </p:cNvPr>
            <p:cNvSpPr txBox="1"/>
            <p:nvPr/>
          </p:nvSpPr>
          <p:spPr>
            <a:xfrm>
              <a:off x="4653510" y="1310449"/>
              <a:ext cx="30080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疾病危险因素</a:t>
              </a: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099B48C2-60D2-4E4C-9352-E09D2F527967}"/>
                </a:ext>
              </a:extLst>
            </p:cNvPr>
            <p:cNvGrpSpPr/>
            <p:nvPr/>
          </p:nvGrpSpPr>
          <p:grpSpPr>
            <a:xfrm>
              <a:off x="1985231" y="1881636"/>
              <a:ext cx="8173248" cy="1154420"/>
              <a:chOff x="1985231" y="1881636"/>
              <a:chExt cx="8173248" cy="1154420"/>
            </a:xfrm>
          </p:grpSpPr>
          <p:cxnSp>
            <p:nvCxnSpPr>
              <p:cNvPr id="48" name="直接连接符 47">
                <a:extLst>
                  <a:ext uri="{FF2B5EF4-FFF2-40B4-BE49-F238E27FC236}">
                    <a16:creationId xmlns="" xmlns:a16="http://schemas.microsoft.com/office/drawing/2014/main" id="{E08F4322-F511-4488-B7B3-01F29B7D3D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35136" y="1888193"/>
                <a:ext cx="2791502" cy="2049"/>
              </a:xfrm>
              <a:prstGeom prst="line">
                <a:avLst/>
              </a:prstGeom>
              <a:ln w="28575"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>
                <a:extLst>
                  <a:ext uri="{FF2B5EF4-FFF2-40B4-BE49-F238E27FC236}">
                    <a16:creationId xmlns="" xmlns:a16="http://schemas.microsoft.com/office/drawing/2014/main" id="{58291AA5-8BC2-47BC-A8F1-41A94E4B415B}"/>
                  </a:ext>
                </a:extLst>
              </p:cNvPr>
              <p:cNvCxnSpPr>
                <a:cxnSpLocks/>
                <a:stCxn id="46" idx="2"/>
              </p:cNvCxnSpPr>
              <p:nvPr/>
            </p:nvCxnSpPr>
            <p:spPr>
              <a:xfrm>
                <a:off x="6157536" y="1895224"/>
                <a:ext cx="3890" cy="428199"/>
              </a:xfrm>
              <a:prstGeom prst="straightConnector1">
                <a:avLst/>
              </a:prstGeom>
              <a:ln w="28575">
                <a:solidFill>
                  <a:srgbClr val="1CB3B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箭头连接符 49">
                <a:extLst>
                  <a:ext uri="{FF2B5EF4-FFF2-40B4-BE49-F238E27FC236}">
                    <a16:creationId xmlns="" xmlns:a16="http://schemas.microsoft.com/office/drawing/2014/main" id="{AA09B6BC-BF4C-435B-982F-08C8BB012876}"/>
                  </a:ext>
                </a:extLst>
              </p:cNvPr>
              <p:cNvCxnSpPr>
                <a:cxnSpLocks/>
                <a:endCxn id="41" idx="1"/>
              </p:cNvCxnSpPr>
              <p:nvPr/>
            </p:nvCxnSpPr>
            <p:spPr>
              <a:xfrm>
                <a:off x="7543368" y="2598640"/>
                <a:ext cx="624253" cy="437416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箭头连接符 50">
                <a:extLst>
                  <a:ext uri="{FF2B5EF4-FFF2-40B4-BE49-F238E27FC236}">
                    <a16:creationId xmlns="" xmlns:a16="http://schemas.microsoft.com/office/drawing/2014/main" id="{C77A3049-6C50-44EC-9C2D-EA4CF71EE3A5}"/>
                  </a:ext>
                </a:extLst>
              </p:cNvPr>
              <p:cNvCxnSpPr>
                <a:cxnSpLocks/>
                <a:endCxn id="43" idx="7"/>
              </p:cNvCxnSpPr>
              <p:nvPr/>
            </p:nvCxnSpPr>
            <p:spPr>
              <a:xfrm flipH="1">
                <a:off x="4020626" y="2587487"/>
                <a:ext cx="750316" cy="448569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箭头连接符 51">
                <a:extLst>
                  <a:ext uri="{FF2B5EF4-FFF2-40B4-BE49-F238E27FC236}">
                    <a16:creationId xmlns="" xmlns:a16="http://schemas.microsoft.com/office/drawing/2014/main" id="{E3A7D4E5-172D-43AA-9F7D-C0A180FD7B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85231" y="1881636"/>
                <a:ext cx="2737795" cy="454386"/>
              </a:xfrm>
              <a:prstGeom prst="straightConnector1">
                <a:avLst/>
              </a:prstGeom>
              <a:ln w="28575">
                <a:solidFill>
                  <a:srgbClr val="1CB3B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箭头连接符 52">
                <a:extLst>
                  <a:ext uri="{FF2B5EF4-FFF2-40B4-BE49-F238E27FC236}">
                    <a16:creationId xmlns="" xmlns:a16="http://schemas.microsoft.com/office/drawing/2014/main" id="{E3FE82D4-6001-46A8-87B1-FCCE7BA1DD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8068" y="1890072"/>
                <a:ext cx="2630411" cy="450975"/>
              </a:xfrm>
              <a:prstGeom prst="straightConnector1">
                <a:avLst/>
              </a:prstGeom>
              <a:ln w="28575">
                <a:solidFill>
                  <a:srgbClr val="1CB3B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26691056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2A2AB26-B4C9-4668-ACAD-CE1FAF441B7F}"/>
              </a:ext>
            </a:extLst>
          </p:cNvPr>
          <p:cNvGrpSpPr/>
          <p:nvPr/>
        </p:nvGrpSpPr>
        <p:grpSpPr>
          <a:xfrm>
            <a:off x="2043020" y="3090860"/>
            <a:ext cx="8883260" cy="2720645"/>
            <a:chOff x="2043020" y="2724480"/>
            <a:chExt cx="8883260" cy="2720645"/>
          </a:xfrm>
          <a:solidFill>
            <a:srgbClr val="1CB3B0"/>
          </a:solidFill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3C25A675-D646-47CA-A2D1-1A0FDE85EF96}"/>
                </a:ext>
              </a:extLst>
            </p:cNvPr>
            <p:cNvGrpSpPr/>
            <p:nvPr/>
          </p:nvGrpSpPr>
          <p:grpSpPr>
            <a:xfrm>
              <a:off x="2043020" y="2724480"/>
              <a:ext cx="1767606" cy="869428"/>
              <a:chOff x="2222270" y="2755612"/>
              <a:chExt cx="1767606" cy="869428"/>
            </a:xfrm>
            <a:grpFill/>
          </p:grpSpPr>
          <p:sp>
            <p:nvSpPr>
              <p:cNvPr id="42" name="矩形: 圆角 41">
                <a:extLst>
                  <a:ext uri="{FF2B5EF4-FFF2-40B4-BE49-F238E27FC236}">
                    <a16:creationId xmlns="" xmlns:a16="http://schemas.microsoft.com/office/drawing/2014/main" id="{1A0686E5-0D4F-4B2E-86AF-19A1395C904D}"/>
                  </a:ext>
                </a:extLst>
              </p:cNvPr>
              <p:cNvSpPr/>
              <p:nvPr/>
            </p:nvSpPr>
            <p:spPr>
              <a:xfrm>
                <a:off x="2222270" y="2755612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6C8E1944-0B13-4DB8-8E08-D5B143BCE641}"/>
                  </a:ext>
                </a:extLst>
              </p:cNvPr>
              <p:cNvSpPr txBox="1"/>
              <p:nvPr/>
            </p:nvSpPr>
            <p:spPr>
              <a:xfrm>
                <a:off x="2672874" y="2993249"/>
                <a:ext cx="767426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混乱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B2B32F96-DB8F-4CF9-853A-54CF93006018}"/>
                </a:ext>
              </a:extLst>
            </p:cNvPr>
            <p:cNvGrpSpPr/>
            <p:nvPr/>
          </p:nvGrpSpPr>
          <p:grpSpPr>
            <a:xfrm>
              <a:off x="4298756" y="2724480"/>
              <a:ext cx="1864621" cy="869428"/>
              <a:chOff x="4061696" y="2752846"/>
              <a:chExt cx="1864621" cy="869428"/>
            </a:xfrm>
            <a:grpFill/>
          </p:grpSpPr>
          <p:sp>
            <p:nvSpPr>
              <p:cNvPr id="40" name="矩形: 圆角 39">
                <a:extLst>
                  <a:ext uri="{FF2B5EF4-FFF2-40B4-BE49-F238E27FC236}">
                    <a16:creationId xmlns="" xmlns:a16="http://schemas.microsoft.com/office/drawing/2014/main" id="{63155CCA-19C7-494F-BA1F-85E3E7ED53AE}"/>
                  </a:ext>
                </a:extLst>
              </p:cNvPr>
              <p:cNvSpPr/>
              <p:nvPr/>
            </p:nvSpPr>
            <p:spPr>
              <a:xfrm>
                <a:off x="4158709" y="2752846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86056C65-4B10-4F07-BB67-FF22ABED8C06}"/>
                  </a:ext>
                </a:extLst>
              </p:cNvPr>
              <p:cNvSpPr txBox="1"/>
              <p:nvPr/>
            </p:nvSpPr>
            <p:spPr>
              <a:xfrm>
                <a:off x="4061696" y="3018745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延缓反应时间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7D08583C-0213-45E3-A2F5-7175F7ECC432}"/>
                </a:ext>
              </a:extLst>
            </p:cNvPr>
            <p:cNvGrpSpPr/>
            <p:nvPr/>
          </p:nvGrpSpPr>
          <p:grpSpPr>
            <a:xfrm>
              <a:off x="6651507" y="2724480"/>
              <a:ext cx="1864621" cy="869428"/>
              <a:chOff x="6525766" y="2781108"/>
              <a:chExt cx="1864621" cy="869428"/>
            </a:xfrm>
            <a:grpFill/>
          </p:grpSpPr>
          <p:sp>
            <p:nvSpPr>
              <p:cNvPr id="38" name="矩形: 圆角 37">
                <a:extLst>
                  <a:ext uri="{FF2B5EF4-FFF2-40B4-BE49-F238E27FC236}">
                    <a16:creationId xmlns="" xmlns:a16="http://schemas.microsoft.com/office/drawing/2014/main" id="{C9A62D0B-7943-4A97-B386-AD06014E1684}"/>
                  </a:ext>
                </a:extLst>
              </p:cNvPr>
              <p:cNvSpPr/>
              <p:nvPr/>
            </p:nvSpPr>
            <p:spPr>
              <a:xfrm>
                <a:off x="6574273" y="2781108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CA9DF48D-D76E-475E-A05C-7B2DBC0FBFF8}"/>
                  </a:ext>
                </a:extLst>
              </p:cNvPr>
              <p:cNvSpPr txBox="1"/>
              <p:nvPr/>
            </p:nvSpPr>
            <p:spPr>
              <a:xfrm>
                <a:off x="6525766" y="3009100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步伐不稳</a:t>
                </a: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FD3E9969-EDFF-449D-B1FB-1E2F4664DC98}"/>
                </a:ext>
              </a:extLst>
            </p:cNvPr>
            <p:cNvGrpSpPr/>
            <p:nvPr/>
          </p:nvGrpSpPr>
          <p:grpSpPr>
            <a:xfrm>
              <a:off x="9004257" y="2724480"/>
              <a:ext cx="1873516" cy="869428"/>
              <a:chOff x="9004257" y="2724480"/>
              <a:chExt cx="1873516" cy="869428"/>
            </a:xfrm>
            <a:grpFill/>
          </p:grpSpPr>
          <p:sp>
            <p:nvSpPr>
              <p:cNvPr id="36" name="矩形: 圆角 35">
                <a:extLst>
                  <a:ext uri="{FF2B5EF4-FFF2-40B4-BE49-F238E27FC236}">
                    <a16:creationId xmlns="" xmlns:a16="http://schemas.microsoft.com/office/drawing/2014/main" id="{7F81D16D-362A-43EE-91DF-40689B17371E}"/>
                  </a:ext>
                </a:extLst>
              </p:cNvPr>
              <p:cNvSpPr/>
              <p:nvPr/>
            </p:nvSpPr>
            <p:spPr>
              <a:xfrm>
                <a:off x="9004257" y="2724480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B18E110B-F7A9-42CA-B9D0-5CBDC283EAFB}"/>
                  </a:ext>
                </a:extLst>
              </p:cNvPr>
              <p:cNvSpPr txBox="1"/>
              <p:nvPr/>
            </p:nvSpPr>
            <p:spPr>
              <a:xfrm>
                <a:off x="9013152" y="3009100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镇静</a:t>
                </a: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15DC4939-5C11-4D4C-ACB1-5EA56351CBE2}"/>
                </a:ext>
              </a:extLst>
            </p:cNvPr>
            <p:cNvGrpSpPr/>
            <p:nvPr/>
          </p:nvGrpSpPr>
          <p:grpSpPr>
            <a:xfrm>
              <a:off x="2043020" y="4575697"/>
              <a:ext cx="1864621" cy="869428"/>
              <a:chOff x="2087099" y="4575697"/>
              <a:chExt cx="1864621" cy="869428"/>
            </a:xfrm>
            <a:grpFill/>
          </p:grpSpPr>
          <p:sp>
            <p:nvSpPr>
              <p:cNvPr id="34" name="矩形: 圆角 33">
                <a:extLst>
                  <a:ext uri="{FF2B5EF4-FFF2-40B4-BE49-F238E27FC236}">
                    <a16:creationId xmlns="" xmlns:a16="http://schemas.microsoft.com/office/drawing/2014/main" id="{8229B191-0750-4907-80A7-5AAC073542AD}"/>
                  </a:ext>
                </a:extLst>
              </p:cNvPr>
              <p:cNvSpPr/>
              <p:nvPr/>
            </p:nvSpPr>
            <p:spPr>
              <a:xfrm>
                <a:off x="2120325" y="4575697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79C234B6-354B-438F-B605-31D660A9E66E}"/>
                  </a:ext>
                </a:extLst>
              </p:cNvPr>
              <p:cNvSpPr txBox="1"/>
              <p:nvPr/>
            </p:nvSpPr>
            <p:spPr>
              <a:xfrm>
                <a:off x="2087099" y="4819901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体位性低血压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BC8E7EB7-C282-4F6F-90C8-999887CF5651}"/>
                </a:ext>
              </a:extLst>
            </p:cNvPr>
            <p:cNvGrpSpPr/>
            <p:nvPr/>
          </p:nvGrpSpPr>
          <p:grpSpPr>
            <a:xfrm>
              <a:off x="4382566" y="4575697"/>
              <a:ext cx="1864621" cy="869428"/>
              <a:chOff x="3975974" y="4569853"/>
              <a:chExt cx="1864621" cy="869428"/>
            </a:xfrm>
            <a:grpFill/>
          </p:grpSpPr>
          <p:sp>
            <p:nvSpPr>
              <p:cNvPr id="32" name="矩形: 圆角 31">
                <a:extLst>
                  <a:ext uri="{FF2B5EF4-FFF2-40B4-BE49-F238E27FC236}">
                    <a16:creationId xmlns="" xmlns:a16="http://schemas.microsoft.com/office/drawing/2014/main" id="{930B0E58-4977-4D65-B2A7-F5CBEC9E96C2}"/>
                  </a:ext>
                </a:extLst>
              </p:cNvPr>
              <p:cNvSpPr/>
              <p:nvPr/>
            </p:nvSpPr>
            <p:spPr>
              <a:xfrm>
                <a:off x="4022972" y="4569853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F0B52A13-AF50-40E8-88FC-6A4316410084}"/>
                  </a:ext>
                </a:extLst>
              </p:cNvPr>
              <p:cNvSpPr txBox="1"/>
              <p:nvPr/>
            </p:nvSpPr>
            <p:spPr>
              <a:xfrm>
                <a:off x="3975974" y="4819901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认知功能减退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2B29072C-A37A-46FB-8991-6BFEF3638873}"/>
                </a:ext>
              </a:extLst>
            </p:cNvPr>
            <p:cNvGrpSpPr/>
            <p:nvPr/>
          </p:nvGrpSpPr>
          <p:grpSpPr>
            <a:xfrm>
              <a:off x="6722112" y="4575697"/>
              <a:ext cx="1864621" cy="869428"/>
              <a:chOff x="6643439" y="4546436"/>
              <a:chExt cx="1864621" cy="869428"/>
            </a:xfrm>
            <a:grpFill/>
          </p:grpSpPr>
          <p:sp>
            <p:nvSpPr>
              <p:cNvPr id="30" name="矩形: 圆角 29">
                <a:extLst>
                  <a:ext uri="{FF2B5EF4-FFF2-40B4-BE49-F238E27FC236}">
                    <a16:creationId xmlns="" xmlns:a16="http://schemas.microsoft.com/office/drawing/2014/main" id="{2D2232D6-83FA-49ED-9527-654ACA087E3F}"/>
                  </a:ext>
                </a:extLst>
              </p:cNvPr>
              <p:cNvSpPr/>
              <p:nvPr/>
            </p:nvSpPr>
            <p:spPr>
              <a:xfrm>
                <a:off x="6735206" y="4546436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FA285DF9-BE82-4732-A1B9-6593C2BD7CBF}"/>
                  </a:ext>
                </a:extLst>
              </p:cNvPr>
              <p:cNvSpPr txBox="1"/>
              <p:nvPr/>
            </p:nvSpPr>
            <p:spPr>
              <a:xfrm>
                <a:off x="6643439" y="4819901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忧郁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135DD9ED-A085-46D6-AAFC-361C0660CF7D}"/>
                </a:ext>
              </a:extLst>
            </p:cNvPr>
            <p:cNvGrpSpPr/>
            <p:nvPr/>
          </p:nvGrpSpPr>
          <p:grpSpPr>
            <a:xfrm>
              <a:off x="9061659" y="4575697"/>
              <a:ext cx="1864621" cy="869428"/>
              <a:chOff x="9061659" y="4575697"/>
              <a:chExt cx="1864621" cy="869428"/>
            </a:xfrm>
            <a:grpFill/>
          </p:grpSpPr>
          <p:sp>
            <p:nvSpPr>
              <p:cNvPr id="28" name="矩形: 圆角 27">
                <a:extLst>
                  <a:ext uri="{FF2B5EF4-FFF2-40B4-BE49-F238E27FC236}">
                    <a16:creationId xmlns="" xmlns:a16="http://schemas.microsoft.com/office/drawing/2014/main" id="{80ABC3AB-BC8E-4328-A6AD-A64CE9E0A4A6}"/>
                  </a:ext>
                </a:extLst>
              </p:cNvPr>
              <p:cNvSpPr/>
              <p:nvPr/>
            </p:nvSpPr>
            <p:spPr>
              <a:xfrm>
                <a:off x="9110167" y="4575697"/>
                <a:ext cx="1767606" cy="869428"/>
              </a:xfrm>
              <a:prstGeom prst="roundRect">
                <a:avLst/>
              </a:prstGeom>
              <a:grpFill/>
              <a:ln>
                <a:solidFill>
                  <a:srgbClr val="3EC9CE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24459595-D8E2-4AB7-B9DA-74BE877C15E2}"/>
                  </a:ext>
                </a:extLst>
              </p:cNvPr>
              <p:cNvSpPr txBox="1"/>
              <p:nvPr/>
            </p:nvSpPr>
            <p:spPr>
              <a:xfrm>
                <a:off x="9061659" y="4825745"/>
                <a:ext cx="1864621" cy="369332"/>
              </a:xfrm>
              <a:prstGeom prst="rect">
                <a:avLst/>
              </a:prstGeom>
              <a:grpFill/>
              <a:ln>
                <a:solidFill>
                  <a:srgbClr val="3EC9C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心律不齐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9369F5C9-D41B-4666-A909-290E1C883CA8}"/>
                </a:ext>
              </a:extLst>
            </p:cNvPr>
            <p:cNvGrpSpPr/>
            <p:nvPr/>
          </p:nvGrpSpPr>
          <p:grpSpPr>
            <a:xfrm>
              <a:off x="2913645" y="3171154"/>
              <a:ext cx="7070143" cy="1881396"/>
              <a:chOff x="2913645" y="3171154"/>
              <a:chExt cx="7070143" cy="1881396"/>
            </a:xfrm>
            <a:grpFill/>
          </p:grpSpPr>
          <p:grpSp>
            <p:nvGrpSpPr>
              <p:cNvPr id="18" name="组合 17">
                <a:extLst>
                  <a:ext uri="{FF2B5EF4-FFF2-40B4-BE49-F238E27FC236}">
                    <a16:creationId xmlns="" xmlns:a16="http://schemas.microsoft.com/office/drawing/2014/main" id="{60E20E0A-F439-4C60-8506-2394C51EF43A}"/>
                  </a:ext>
                </a:extLst>
              </p:cNvPr>
              <p:cNvGrpSpPr/>
              <p:nvPr/>
            </p:nvGrpSpPr>
            <p:grpSpPr>
              <a:xfrm>
                <a:off x="3840591" y="3171154"/>
                <a:ext cx="5148232" cy="3890"/>
                <a:chOff x="3840591" y="3171154"/>
                <a:chExt cx="5148232" cy="3890"/>
              </a:xfrm>
              <a:grpFill/>
            </p:grpSpPr>
            <p:cxnSp>
              <p:nvCxnSpPr>
                <p:cNvPr id="25" name="直接箭头连接符 24">
                  <a:extLst>
                    <a:ext uri="{FF2B5EF4-FFF2-40B4-BE49-F238E27FC236}">
                      <a16:creationId xmlns="" xmlns:a16="http://schemas.microsoft.com/office/drawing/2014/main" id="{C96A31E6-265E-4401-9D01-920CCC57D6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4052746" y="2958999"/>
                  <a:ext cx="3890" cy="428199"/>
                </a:xfrm>
                <a:prstGeom prst="straightConnector1">
                  <a:avLst/>
                </a:prstGeom>
                <a:grpFill/>
                <a:ln w="28575">
                  <a:solidFill>
                    <a:srgbClr val="3EC9CE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箭头连接符 25">
                  <a:extLst>
                    <a:ext uri="{FF2B5EF4-FFF2-40B4-BE49-F238E27FC236}">
                      <a16:creationId xmlns="" xmlns:a16="http://schemas.microsoft.com/office/drawing/2014/main" id="{97CDC29C-FDA6-4192-9E88-30CAEFFA0B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6405494" y="2958999"/>
                  <a:ext cx="3890" cy="428199"/>
                </a:xfrm>
                <a:prstGeom prst="straightConnector1">
                  <a:avLst/>
                </a:prstGeom>
                <a:grpFill/>
                <a:ln w="28575">
                  <a:solidFill>
                    <a:srgbClr val="3EC9CE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箭头连接符 26">
                  <a:extLst>
                    <a:ext uri="{FF2B5EF4-FFF2-40B4-BE49-F238E27FC236}">
                      <a16:creationId xmlns="" xmlns:a16="http://schemas.microsoft.com/office/drawing/2014/main" id="{53ADA961-3F1D-48F8-B8B9-40D0E0ED06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8772779" y="2958999"/>
                  <a:ext cx="3890" cy="428199"/>
                </a:xfrm>
                <a:prstGeom prst="straightConnector1">
                  <a:avLst/>
                </a:prstGeom>
                <a:grpFill/>
                <a:ln w="28575">
                  <a:solidFill>
                    <a:srgbClr val="3EC9CE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8">
                <a:extLst>
                  <a:ext uri="{FF2B5EF4-FFF2-40B4-BE49-F238E27FC236}">
                    <a16:creationId xmlns="" xmlns:a16="http://schemas.microsoft.com/office/drawing/2014/main" id="{EC978A2C-C3C9-47F8-9184-BDD209E9E91F}"/>
                  </a:ext>
                </a:extLst>
              </p:cNvPr>
              <p:cNvGrpSpPr/>
              <p:nvPr/>
            </p:nvGrpSpPr>
            <p:grpSpPr>
              <a:xfrm>
                <a:off x="3859588" y="5048660"/>
                <a:ext cx="5148232" cy="3890"/>
                <a:chOff x="3840591" y="3171154"/>
                <a:chExt cx="5148232" cy="3890"/>
              </a:xfrm>
              <a:grpFill/>
            </p:grpSpPr>
            <p:cxnSp>
              <p:nvCxnSpPr>
                <p:cNvPr id="22" name="直接箭头连接符 21">
                  <a:extLst>
                    <a:ext uri="{FF2B5EF4-FFF2-40B4-BE49-F238E27FC236}">
                      <a16:creationId xmlns="" xmlns:a16="http://schemas.microsoft.com/office/drawing/2014/main" id="{B85DDAB3-AC83-4375-9B79-533A63BAF2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4052746" y="2958999"/>
                  <a:ext cx="3890" cy="428199"/>
                </a:xfrm>
                <a:prstGeom prst="straightConnector1">
                  <a:avLst/>
                </a:prstGeom>
                <a:grpFill/>
                <a:ln w="28575">
                  <a:solidFill>
                    <a:srgbClr val="3EC9CE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箭头连接符 22">
                  <a:extLst>
                    <a:ext uri="{FF2B5EF4-FFF2-40B4-BE49-F238E27FC236}">
                      <a16:creationId xmlns="" xmlns:a16="http://schemas.microsoft.com/office/drawing/2014/main" id="{1624DEF6-2846-4F90-9CCB-A802265BF0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6405494" y="2958999"/>
                  <a:ext cx="3890" cy="428199"/>
                </a:xfrm>
                <a:prstGeom prst="straightConnector1">
                  <a:avLst/>
                </a:prstGeom>
                <a:grpFill/>
                <a:ln w="28575">
                  <a:solidFill>
                    <a:srgbClr val="3EC9CE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箭头连接符 23">
                  <a:extLst>
                    <a:ext uri="{FF2B5EF4-FFF2-40B4-BE49-F238E27FC236}">
                      <a16:creationId xmlns="" xmlns:a16="http://schemas.microsoft.com/office/drawing/2014/main" id="{6E1B67ED-0B9D-4935-9982-5C6186050F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8772779" y="2958999"/>
                  <a:ext cx="3890" cy="428199"/>
                </a:xfrm>
                <a:prstGeom prst="straightConnector1">
                  <a:avLst/>
                </a:prstGeom>
                <a:grpFill/>
                <a:ln w="28575">
                  <a:solidFill>
                    <a:srgbClr val="3EC9CE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直接箭头连接符 19">
                <a:extLst>
                  <a:ext uri="{FF2B5EF4-FFF2-40B4-BE49-F238E27FC236}">
                    <a16:creationId xmlns="" xmlns:a16="http://schemas.microsoft.com/office/drawing/2014/main" id="{D723F320-E7B7-43AA-8CAB-56A9DE794D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3645" y="3862421"/>
                <a:ext cx="3890" cy="428199"/>
              </a:xfrm>
              <a:prstGeom prst="straightConnector1">
                <a:avLst/>
              </a:prstGeom>
              <a:grpFill/>
              <a:ln w="28575">
                <a:solidFill>
                  <a:srgbClr val="3EC9C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>
                <a:extLst>
                  <a:ext uri="{FF2B5EF4-FFF2-40B4-BE49-F238E27FC236}">
                    <a16:creationId xmlns="" xmlns:a16="http://schemas.microsoft.com/office/drawing/2014/main" id="{7A33708C-B366-4643-BB56-7A2AED5E5B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79898" y="3862421"/>
                <a:ext cx="3890" cy="428199"/>
              </a:xfrm>
              <a:prstGeom prst="straightConnector1">
                <a:avLst/>
              </a:prstGeom>
              <a:grpFill/>
              <a:ln w="28575">
                <a:solidFill>
                  <a:srgbClr val="3EC9C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1A113223-F88A-48B7-B8CB-9B021A5E96C4}"/>
              </a:ext>
            </a:extLst>
          </p:cNvPr>
          <p:cNvGrpSpPr/>
          <p:nvPr/>
        </p:nvGrpSpPr>
        <p:grpSpPr>
          <a:xfrm>
            <a:off x="955769" y="1707818"/>
            <a:ext cx="13016154" cy="1383042"/>
            <a:chOff x="955769" y="1341438"/>
            <a:chExt cx="13016154" cy="1383042"/>
          </a:xfrm>
        </p:grpSpPr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C97E2CFD-CCE8-4EE7-8C15-8C0D4FCC4EBF}"/>
                </a:ext>
              </a:extLst>
            </p:cNvPr>
            <p:cNvSpPr txBox="1"/>
            <p:nvPr/>
          </p:nvSpPr>
          <p:spPr>
            <a:xfrm>
              <a:off x="955769" y="1341438"/>
              <a:ext cx="212413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药物因素</a:t>
              </a: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1CA55131-060C-4A4F-B204-C5D0F95A9175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95" y="1825310"/>
              <a:ext cx="1844479" cy="0"/>
            </a:xfrm>
            <a:prstGeom prst="line">
              <a:avLst/>
            </a:prstGeom>
            <a:ln w="28575">
              <a:solidFill>
                <a:srgbClr val="3EC9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>
              <a:extLst>
                <a:ext uri="{FF2B5EF4-FFF2-40B4-BE49-F238E27FC236}">
                  <a16:creationId xmlns="" xmlns:a16="http://schemas.microsoft.com/office/drawing/2014/main" id="{02F54769-A49B-4346-BC40-CB9EA454A1D1}"/>
                </a:ext>
              </a:extLst>
            </p:cNvPr>
            <p:cNvCxnSpPr>
              <a:cxnSpLocks/>
            </p:cNvCxnSpPr>
            <p:nvPr/>
          </p:nvCxnSpPr>
          <p:spPr>
            <a:xfrm>
              <a:off x="2936184" y="1824245"/>
              <a:ext cx="3890" cy="428199"/>
            </a:xfrm>
            <a:prstGeom prst="straightConnector1">
              <a:avLst/>
            </a:prstGeom>
            <a:ln w="28575">
              <a:solidFill>
                <a:srgbClr val="3EC9C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>
              <a:extLst>
                <a:ext uri="{FF2B5EF4-FFF2-40B4-BE49-F238E27FC236}">
                  <a16:creationId xmlns="" xmlns:a16="http://schemas.microsoft.com/office/drawing/2014/main" id="{660BEEC3-BDBE-4BB8-8588-2F0CAB8B42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6184" y="2248555"/>
              <a:ext cx="1820407" cy="3889"/>
            </a:xfrm>
            <a:prstGeom prst="straightConnector1">
              <a:avLst/>
            </a:prstGeom>
            <a:ln w="28575">
              <a:solidFill>
                <a:srgbClr val="3EC9C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D2365DE0-E467-4110-839A-164735B5EB40}"/>
                </a:ext>
              </a:extLst>
            </p:cNvPr>
            <p:cNvGrpSpPr/>
            <p:nvPr/>
          </p:nvGrpSpPr>
          <p:grpSpPr>
            <a:xfrm>
              <a:off x="4587174" y="1988445"/>
              <a:ext cx="9384749" cy="736035"/>
              <a:chOff x="4587174" y="1988445"/>
              <a:chExt cx="9384749" cy="736035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="" xmlns:a16="http://schemas.microsoft.com/office/drawing/2014/main" id="{89DB4A8E-23DC-4189-96FA-F73E77F6C9A3}"/>
                  </a:ext>
                </a:extLst>
              </p:cNvPr>
              <p:cNvSpPr txBox="1"/>
              <p:nvPr/>
            </p:nvSpPr>
            <p:spPr>
              <a:xfrm>
                <a:off x="4587174" y="1988445"/>
                <a:ext cx="9384749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2000" dirty="0">
                    <a:solidFill>
                      <a:srgbClr val="00A79D"/>
                    </a:solidFill>
                    <a:cs typeface="+mn-ea"/>
                    <a:sym typeface="+mn-lt"/>
                  </a:rPr>
                  <a:t>  </a:t>
                </a:r>
                <a:r>
                  <a:rPr lang="zh-TW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服用任何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产生</a:t>
                </a:r>
                <a:r>
                  <a:rPr lang="zh-TW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下列作用的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药物</a:t>
                </a:r>
                <a:r>
                  <a:rPr lang="zh-TW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，都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会</a:t>
                </a:r>
                <a:r>
                  <a:rPr lang="zh-TW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增加病人跌倒的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机</a:t>
                </a:r>
                <a:r>
                  <a:rPr lang="zh-TW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率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。</a:t>
                </a:r>
              </a:p>
            </p:txBody>
          </p:sp>
          <p:cxnSp>
            <p:nvCxnSpPr>
              <p:cNvPr id="51" name="直接连接符 50">
                <a:extLst>
                  <a:ext uri="{FF2B5EF4-FFF2-40B4-BE49-F238E27FC236}">
                    <a16:creationId xmlns="" xmlns:a16="http://schemas.microsoft.com/office/drawing/2014/main" id="{28F18688-5A4F-4FBB-A00E-8740F1EEFB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56591" y="2405660"/>
                <a:ext cx="5845506" cy="0"/>
              </a:xfrm>
              <a:prstGeom prst="line">
                <a:avLst/>
              </a:prstGeom>
              <a:ln w="28575">
                <a:solidFill>
                  <a:srgbClr val="3EC9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箭头: 下 51">
                <a:extLst>
                  <a:ext uri="{FF2B5EF4-FFF2-40B4-BE49-F238E27FC236}">
                    <a16:creationId xmlns="" xmlns:a16="http://schemas.microsoft.com/office/drawing/2014/main" id="{C71869DA-C951-4B18-AD2F-3394B3942F59}"/>
                  </a:ext>
                </a:extLst>
              </p:cNvPr>
              <p:cNvSpPr/>
              <p:nvPr/>
            </p:nvSpPr>
            <p:spPr>
              <a:xfrm>
                <a:off x="5214552" y="2423943"/>
                <a:ext cx="190280" cy="300537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rgbClr val="3EC9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箭头: 下 52">
                <a:extLst>
                  <a:ext uri="{FF2B5EF4-FFF2-40B4-BE49-F238E27FC236}">
                    <a16:creationId xmlns="" xmlns:a16="http://schemas.microsoft.com/office/drawing/2014/main" id="{3DB65B72-327F-42E7-8102-5463332D4E40}"/>
                  </a:ext>
                </a:extLst>
              </p:cNvPr>
              <p:cNvSpPr/>
              <p:nvPr/>
            </p:nvSpPr>
            <p:spPr>
              <a:xfrm>
                <a:off x="7472161" y="2414802"/>
                <a:ext cx="190280" cy="300537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rgbClr val="3EC9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箭头: 下 53">
                <a:extLst>
                  <a:ext uri="{FF2B5EF4-FFF2-40B4-BE49-F238E27FC236}">
                    <a16:creationId xmlns="" xmlns:a16="http://schemas.microsoft.com/office/drawing/2014/main" id="{3DD43D60-1832-4FBF-BB33-834BBE5BFCEC}"/>
                  </a:ext>
                </a:extLst>
              </p:cNvPr>
              <p:cNvSpPr/>
              <p:nvPr/>
            </p:nvSpPr>
            <p:spPr>
              <a:xfrm>
                <a:off x="9850322" y="2419487"/>
                <a:ext cx="190280" cy="300537"/>
              </a:xfrm>
              <a:prstGeom prst="downArrow">
                <a:avLst/>
              </a:prstGeom>
              <a:solidFill>
                <a:schemeClr val="bg1"/>
              </a:solidFill>
              <a:ln>
                <a:solidFill>
                  <a:srgbClr val="3EC9C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0874377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aphicFrame>
        <p:nvGraphicFramePr>
          <p:cNvPr id="6" name="Object 2">
            <a:extLst>
              <a:ext uri="{FF2B5EF4-FFF2-40B4-BE49-F238E27FC236}">
                <a16:creationId xmlns="" xmlns:a16="http://schemas.microsoft.com/office/drawing/2014/main" id="{F19A460C-2300-4158-AECC-E1A67525A5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121346"/>
              </p:ext>
            </p:extLst>
          </p:nvPr>
        </p:nvGraphicFramePr>
        <p:xfrm>
          <a:off x="7995840" y="1532294"/>
          <a:ext cx="3160140" cy="449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Document" r:id="rId5" imgW="5789594" imgH="7790212" progId="Word.Document.8">
                  <p:embed/>
                </p:oleObj>
              </mc:Choice>
              <mc:Fallback>
                <p:oleObj name="Document" r:id="rId5" imgW="5789594" imgH="7790212" progId="Word.Document.8">
                  <p:embed/>
                  <p:pic>
                    <p:nvPicPr>
                      <p:cNvPr id="21" name="Object 2">
                        <a:extLst>
                          <a:ext uri="{FF2B5EF4-FFF2-40B4-BE49-F238E27FC236}">
                            <a16:creationId xmlns="" xmlns:a16="http://schemas.microsoft.com/office/drawing/2014/main" id="{BDA984F7-06B9-475A-8CC6-3A655485B5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5840" y="1532294"/>
                        <a:ext cx="3160140" cy="4491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9704DFE-990E-400B-83FD-51F374D80D06}"/>
              </a:ext>
            </a:extLst>
          </p:cNvPr>
          <p:cNvGrpSpPr/>
          <p:nvPr/>
        </p:nvGrpSpPr>
        <p:grpSpPr>
          <a:xfrm>
            <a:off x="4541307" y="2821904"/>
            <a:ext cx="4450080" cy="3087349"/>
            <a:chOff x="2382583" y="1969892"/>
            <a:chExt cx="4450080" cy="3087349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9CC28CC9-1058-4CA1-865C-5D8583B3E598}"/>
                </a:ext>
              </a:extLst>
            </p:cNvPr>
            <p:cNvSpPr txBox="1"/>
            <p:nvPr/>
          </p:nvSpPr>
          <p:spPr>
            <a:xfrm>
              <a:off x="2382583" y="1969892"/>
              <a:ext cx="445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安眠药：头晕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3636A726-36EB-417C-9B82-C120FF77BDB5}"/>
                </a:ext>
              </a:extLst>
            </p:cNvPr>
            <p:cNvSpPr txBox="1"/>
            <p:nvPr/>
          </p:nvSpPr>
          <p:spPr>
            <a:xfrm>
              <a:off x="2382583" y="2513495"/>
              <a:ext cx="445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止痛药：意识不清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3512A1E6-3372-494F-B3A0-70D14D5C483B}"/>
                </a:ext>
              </a:extLst>
            </p:cNvPr>
            <p:cNvSpPr txBox="1"/>
            <p:nvPr/>
          </p:nvSpPr>
          <p:spPr>
            <a:xfrm>
              <a:off x="2382583" y="3057098"/>
              <a:ext cx="445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镇静药：头晕，视力模糊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01615464-2336-4E71-B12A-9B16C3AB00E1}"/>
                </a:ext>
              </a:extLst>
            </p:cNvPr>
            <p:cNvSpPr txBox="1"/>
            <p:nvPr/>
          </p:nvSpPr>
          <p:spPr>
            <a:xfrm>
              <a:off x="2382583" y="3600701"/>
              <a:ext cx="445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降压药：疲倦、低血压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06FACD8C-2C8A-4C59-8418-1DD43F760AC0}"/>
                </a:ext>
              </a:extLst>
            </p:cNvPr>
            <p:cNvSpPr txBox="1"/>
            <p:nvPr/>
          </p:nvSpPr>
          <p:spPr>
            <a:xfrm>
              <a:off x="2382583" y="4144304"/>
              <a:ext cx="445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降糖药：低血糖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029518F2-3F59-4FEE-843F-E975BCC002BB}"/>
                </a:ext>
              </a:extLst>
            </p:cNvPr>
            <p:cNvSpPr txBox="1"/>
            <p:nvPr/>
          </p:nvSpPr>
          <p:spPr>
            <a:xfrm>
              <a:off x="2382583" y="4687909"/>
              <a:ext cx="445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抗感冒药：嗜睡</a:t>
              </a:r>
            </a:p>
          </p:txBody>
        </p:sp>
      </p:grp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49A1BF6F-54CD-48DF-9224-368078582837}"/>
              </a:ext>
            </a:extLst>
          </p:cNvPr>
          <p:cNvCxnSpPr>
            <a:cxnSpLocks/>
          </p:cNvCxnSpPr>
          <p:nvPr/>
        </p:nvCxnSpPr>
        <p:spPr>
          <a:xfrm>
            <a:off x="1036020" y="2476375"/>
            <a:ext cx="6439629" cy="0"/>
          </a:xfrm>
          <a:prstGeom prst="line">
            <a:avLst/>
          </a:prstGeom>
          <a:ln w="28575">
            <a:solidFill>
              <a:srgbClr val="1CB3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729209D-3522-4D1A-861F-DC7D263E7FCB}"/>
              </a:ext>
            </a:extLst>
          </p:cNvPr>
          <p:cNvSpPr txBox="1"/>
          <p:nvPr/>
        </p:nvSpPr>
        <p:spPr>
          <a:xfrm>
            <a:off x="919671" y="1893649"/>
            <a:ext cx="6655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常用药物副作用及风险因素评估表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3E47190-9EAC-4062-809B-639C902139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08" y="3006788"/>
            <a:ext cx="3069866" cy="306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46838"/>
      </p:ext>
    </p:extLst>
  </p:cSld>
  <p:clrMapOvr>
    <a:masterClrMapping/>
  </p:clrMapOvr>
  <p:transition spd="med" advTm="2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668982" y="997527"/>
            <a:ext cx="6455419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34F43BC5-B003-408B-A86B-590D44325ABA}"/>
              </a:ext>
            </a:extLst>
          </p:cNvPr>
          <p:cNvSpPr txBox="1">
            <a:spLocks noChangeArrowheads="1"/>
          </p:cNvSpPr>
          <p:nvPr/>
        </p:nvSpPr>
        <p:spPr>
          <a:xfrm>
            <a:off x="5534956" y="2746617"/>
            <a:ext cx="4643939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Part 04</a:t>
            </a: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预防跌倒的措施</a:t>
            </a: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A0FF80F-800E-4F6E-A73B-0834A60584F6}"/>
              </a:ext>
            </a:extLst>
          </p:cNvPr>
          <p:cNvSpPr txBox="1"/>
          <p:nvPr/>
        </p:nvSpPr>
        <p:spPr>
          <a:xfrm>
            <a:off x="5766451" y="3990034"/>
            <a:ext cx="4180948" cy="78771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0CDAC81-6920-4342-A6D7-BF913F18C2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3962400" y="443344"/>
            <a:ext cx="7827818" cy="118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595835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预防跌倒的措施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CE56DF9-B617-4E30-9F2F-9B3551D84446}"/>
              </a:ext>
            </a:extLst>
          </p:cNvPr>
          <p:cNvSpPr txBox="1"/>
          <p:nvPr/>
        </p:nvSpPr>
        <p:spPr>
          <a:xfrm>
            <a:off x="2295786" y="2692120"/>
            <a:ext cx="8643689" cy="87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在老年患者活動范围內保持明亮的光線，是预防跌倒的第一步。老年患者经常上厕所。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要求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：光线不能太强烈。夜间走廊灯、地灯。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994517A-ED3D-4041-8CBC-13CBC408EDB2}"/>
              </a:ext>
            </a:extLst>
          </p:cNvPr>
          <p:cNvSpPr txBox="1"/>
          <p:nvPr/>
        </p:nvSpPr>
        <p:spPr>
          <a:xfrm>
            <a:off x="2166650" y="3942501"/>
            <a:ext cx="5257937" cy="463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空间规划越简单越好。门槛应低，过度应缓。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9004CF1-908A-405E-8837-B13CC4361D70}"/>
              </a:ext>
            </a:extLst>
          </p:cNvPr>
          <p:cNvGrpSpPr/>
          <p:nvPr/>
        </p:nvGrpSpPr>
        <p:grpSpPr>
          <a:xfrm>
            <a:off x="2269424" y="4543870"/>
            <a:ext cx="8940255" cy="1295868"/>
            <a:chOff x="2310987" y="4149257"/>
            <a:chExt cx="8940255" cy="1295868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1ADB730C-8498-4655-BFC9-94D26B48CD1B}"/>
                </a:ext>
              </a:extLst>
            </p:cNvPr>
            <p:cNvSpPr txBox="1"/>
            <p:nvPr/>
          </p:nvSpPr>
          <p:spPr>
            <a:xfrm>
              <a:off x="2310988" y="4149257"/>
              <a:ext cx="8940254" cy="1295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当障碍物无法清楚时。应该加上明显的标志，字迹大些，颜色鲜艳。颜色往往比字迹容易辨认。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 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6F05C541-7DBA-439A-A2D9-C3A4CEF9F89B}"/>
                </a:ext>
              </a:extLst>
            </p:cNvPr>
            <p:cNvSpPr txBox="1"/>
            <p:nvPr/>
          </p:nvSpPr>
          <p:spPr>
            <a:xfrm>
              <a:off x="2310987" y="4966737"/>
              <a:ext cx="30867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要求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dobe Arabic" panose="020F0502020204030204"/>
                  <a:ea typeface="微软雅黑"/>
                  <a:cs typeface="+mn-ea"/>
                  <a:sym typeface="+mn-lt"/>
                </a:rPr>
                <a:t>：玻璃门要有醒目标志。</a:t>
              </a:r>
              <a:endParaRPr lang="zh-CN" altLang="en-US" dirty="0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F74024D-BB0B-4E47-99D4-63E1CAB8E1F7}"/>
              </a:ext>
            </a:extLst>
          </p:cNvPr>
          <p:cNvGrpSpPr/>
          <p:nvPr/>
        </p:nvGrpSpPr>
        <p:grpSpPr>
          <a:xfrm>
            <a:off x="4722267" y="1641948"/>
            <a:ext cx="3079172" cy="708699"/>
            <a:chOff x="4763830" y="1247335"/>
            <a:chExt cx="3079172" cy="708699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2101F84C-B5E0-4623-8224-0FC47B0B8D38}"/>
                </a:ext>
              </a:extLst>
            </p:cNvPr>
            <p:cNvSpPr txBox="1"/>
            <p:nvPr/>
          </p:nvSpPr>
          <p:spPr>
            <a:xfrm>
              <a:off x="4763830" y="1247335"/>
              <a:ext cx="30791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预防措施：环境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08C0AB9B-5A9C-480B-83A9-02875AE0AFD5}"/>
                </a:ext>
              </a:extLst>
            </p:cNvPr>
            <p:cNvGrpSpPr/>
            <p:nvPr/>
          </p:nvGrpSpPr>
          <p:grpSpPr>
            <a:xfrm>
              <a:off x="4878371" y="1832110"/>
              <a:ext cx="2964631" cy="123924"/>
              <a:chOff x="4878371" y="1832110"/>
              <a:chExt cx="2964631" cy="123924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="" xmlns:a16="http://schemas.microsoft.com/office/drawing/2014/main" id="{7D97D34D-B4F0-4CD1-A351-F1D7A601C1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9741" y="1832110"/>
                <a:ext cx="1063261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矩形 16">
                <a:extLst>
                  <a:ext uri="{FF2B5EF4-FFF2-40B4-BE49-F238E27FC236}">
                    <a16:creationId xmlns="" xmlns:a16="http://schemas.microsoft.com/office/drawing/2014/main" id="{ED8D2322-9011-4983-8729-E72F62C887C8}"/>
                  </a:ext>
                </a:extLst>
              </p:cNvPr>
              <p:cNvSpPr/>
              <p:nvPr/>
            </p:nvSpPr>
            <p:spPr>
              <a:xfrm>
                <a:off x="4878371" y="1859305"/>
                <a:ext cx="2964631" cy="96729"/>
              </a:xfrm>
              <a:prstGeom prst="rect">
                <a:avLst/>
              </a:prstGeom>
              <a:solidFill>
                <a:srgbClr val="1C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7ACE3BB-51AE-480E-802C-8480665C2FFE}"/>
              </a:ext>
            </a:extLst>
          </p:cNvPr>
          <p:cNvGrpSpPr/>
          <p:nvPr/>
        </p:nvGrpSpPr>
        <p:grpSpPr>
          <a:xfrm>
            <a:off x="971908" y="2797293"/>
            <a:ext cx="10027434" cy="833564"/>
            <a:chOff x="1013471" y="2402680"/>
            <a:chExt cx="10027434" cy="833564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79F89F62-FC35-4D99-B13B-D9D01DF5B2F1}"/>
                </a:ext>
              </a:extLst>
            </p:cNvPr>
            <p:cNvGrpSpPr/>
            <p:nvPr/>
          </p:nvGrpSpPr>
          <p:grpSpPr>
            <a:xfrm>
              <a:off x="1013471" y="2402680"/>
              <a:ext cx="9935109" cy="766412"/>
              <a:chOff x="1013471" y="2402680"/>
              <a:chExt cx="9935109" cy="766412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E7C002FF-89EE-41B9-86EE-2E4B023D8547}"/>
                  </a:ext>
                </a:extLst>
              </p:cNvPr>
              <p:cNvSpPr txBox="1"/>
              <p:nvPr/>
            </p:nvSpPr>
            <p:spPr>
              <a:xfrm>
                <a:off x="1013471" y="2604152"/>
                <a:ext cx="13965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适当的灯光</a:t>
                </a: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44995B73-81A7-4590-A2B6-1AF20B20D0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10061" y="3160854"/>
                <a:ext cx="8538519" cy="0"/>
              </a:xfrm>
              <a:prstGeom prst="line">
                <a:avLst/>
              </a:prstGeom>
              <a:ln w="28575"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18E9288A-291F-4147-961E-CFF8F195562F}"/>
                  </a:ext>
                </a:extLst>
              </p:cNvPr>
              <p:cNvSpPr/>
              <p:nvPr/>
            </p:nvSpPr>
            <p:spPr>
              <a:xfrm>
                <a:off x="1013472" y="2402680"/>
                <a:ext cx="1396589" cy="766412"/>
              </a:xfrm>
              <a:prstGeom prst="rect">
                <a:avLst/>
              </a:prstGeom>
              <a:noFill/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CEAAEF17-1BFE-4B1C-9677-FCF9C6759592}"/>
                </a:ext>
              </a:extLst>
            </p:cNvPr>
            <p:cNvSpPr/>
            <p:nvPr/>
          </p:nvSpPr>
          <p:spPr>
            <a:xfrm>
              <a:off x="10907391" y="3102730"/>
              <a:ext cx="133514" cy="133514"/>
            </a:xfrm>
            <a:prstGeom prst="ellipse">
              <a:avLst/>
            </a:prstGeom>
            <a:solidFill>
              <a:srgbClr val="1CB3B0"/>
            </a:solidFill>
            <a:ln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8B27E00-C39E-4893-A284-DB80F2E3810D}"/>
              </a:ext>
            </a:extLst>
          </p:cNvPr>
          <p:cNvGrpSpPr/>
          <p:nvPr/>
        </p:nvGrpSpPr>
        <p:grpSpPr>
          <a:xfrm>
            <a:off x="938600" y="3942501"/>
            <a:ext cx="10067632" cy="588282"/>
            <a:chOff x="980163" y="3547888"/>
            <a:chExt cx="10067632" cy="588282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D3C6E686-43A6-44B8-ACCA-77F84BC5B230}"/>
                </a:ext>
              </a:extLst>
            </p:cNvPr>
            <p:cNvGrpSpPr/>
            <p:nvPr/>
          </p:nvGrpSpPr>
          <p:grpSpPr>
            <a:xfrm>
              <a:off x="980163" y="3547888"/>
              <a:ext cx="9935108" cy="525808"/>
              <a:chOff x="980163" y="3547888"/>
              <a:chExt cx="9935108" cy="525808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A8A1870D-EDBB-4DF5-B524-7FE7EC19A550}"/>
                  </a:ext>
                </a:extLst>
              </p:cNvPr>
              <p:cNvSpPr txBox="1"/>
              <p:nvPr/>
            </p:nvSpPr>
            <p:spPr>
              <a:xfrm>
                <a:off x="980163" y="3644714"/>
                <a:ext cx="13965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排除障碍物</a:t>
                </a:r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0FD41ACD-89C4-4EA7-A181-5400BF9108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76752" y="4069413"/>
                <a:ext cx="8538519" cy="0"/>
              </a:xfrm>
              <a:prstGeom prst="line">
                <a:avLst/>
              </a:prstGeom>
              <a:ln w="28575"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FEEF1237-2161-45BA-BCB6-FCAEB27C99AF}"/>
                  </a:ext>
                </a:extLst>
              </p:cNvPr>
              <p:cNvSpPr/>
              <p:nvPr/>
            </p:nvSpPr>
            <p:spPr>
              <a:xfrm>
                <a:off x="980164" y="3547888"/>
                <a:ext cx="1396589" cy="525808"/>
              </a:xfrm>
              <a:prstGeom prst="rect">
                <a:avLst/>
              </a:prstGeom>
              <a:noFill/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9D7405A3-DDDC-4601-8057-3113DD88645D}"/>
                </a:ext>
              </a:extLst>
            </p:cNvPr>
            <p:cNvSpPr/>
            <p:nvPr/>
          </p:nvSpPr>
          <p:spPr>
            <a:xfrm>
              <a:off x="10914281" y="4002656"/>
              <a:ext cx="133514" cy="133514"/>
            </a:xfrm>
            <a:prstGeom prst="ellipse">
              <a:avLst/>
            </a:prstGeom>
            <a:solidFill>
              <a:srgbClr val="1CB3B0"/>
            </a:solidFill>
            <a:ln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69D79F0C-7E15-4CF0-89DF-853100035A48}"/>
              </a:ext>
            </a:extLst>
          </p:cNvPr>
          <p:cNvGrpSpPr/>
          <p:nvPr/>
        </p:nvGrpSpPr>
        <p:grpSpPr>
          <a:xfrm>
            <a:off x="899195" y="4690120"/>
            <a:ext cx="10068623" cy="1105260"/>
            <a:chOff x="940758" y="4295507"/>
            <a:chExt cx="10068623" cy="1105260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49E70B58-8EF5-4D1D-A168-76746FCE3717}"/>
                </a:ext>
              </a:extLst>
            </p:cNvPr>
            <p:cNvGrpSpPr/>
            <p:nvPr/>
          </p:nvGrpSpPr>
          <p:grpSpPr>
            <a:xfrm>
              <a:off x="940758" y="4295507"/>
              <a:ext cx="9935109" cy="1040553"/>
              <a:chOff x="940758" y="4295507"/>
              <a:chExt cx="9935109" cy="1040553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09CB3E31-8AA8-4C0D-9B31-96F5E748BE57}"/>
                  </a:ext>
                </a:extLst>
              </p:cNvPr>
              <p:cNvSpPr txBox="1"/>
              <p:nvPr/>
            </p:nvSpPr>
            <p:spPr>
              <a:xfrm>
                <a:off x="940758" y="4602874"/>
                <a:ext cx="13965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明显的标志</a:t>
                </a:r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DC38A23B-26FE-48B6-A86E-9C088E032E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37348" y="5325772"/>
                <a:ext cx="8538519" cy="0"/>
              </a:xfrm>
              <a:prstGeom prst="line">
                <a:avLst/>
              </a:prstGeom>
              <a:ln w="28575"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C596394C-1B9D-4DC2-9BCB-76A8A09C54D3}"/>
                  </a:ext>
                </a:extLst>
              </p:cNvPr>
              <p:cNvSpPr/>
              <p:nvPr/>
            </p:nvSpPr>
            <p:spPr>
              <a:xfrm>
                <a:off x="940759" y="4295507"/>
                <a:ext cx="1396589" cy="1040553"/>
              </a:xfrm>
              <a:prstGeom prst="rect">
                <a:avLst/>
              </a:prstGeom>
              <a:noFill/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C4FA6AF9-C708-4075-9E7C-7C39C640E3E1}"/>
                </a:ext>
              </a:extLst>
            </p:cNvPr>
            <p:cNvSpPr/>
            <p:nvPr/>
          </p:nvSpPr>
          <p:spPr>
            <a:xfrm>
              <a:off x="10875867" y="5267253"/>
              <a:ext cx="133514" cy="133514"/>
            </a:xfrm>
            <a:prstGeom prst="ellipse">
              <a:avLst/>
            </a:prstGeom>
            <a:solidFill>
              <a:srgbClr val="1C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6061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预防跌倒的措施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8FC6545-9C20-47F4-9C36-3CA8DBBC1B6E}"/>
              </a:ext>
            </a:extLst>
          </p:cNvPr>
          <p:cNvGrpSpPr/>
          <p:nvPr/>
        </p:nvGrpSpPr>
        <p:grpSpPr>
          <a:xfrm>
            <a:off x="903164" y="2290091"/>
            <a:ext cx="1912788" cy="2939142"/>
            <a:chOff x="1173265" y="2264229"/>
            <a:chExt cx="1912788" cy="2939142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7D8B60C7-26AB-40B8-A2CE-673C37346FEA}"/>
                </a:ext>
              </a:extLst>
            </p:cNvPr>
            <p:cNvSpPr txBox="1"/>
            <p:nvPr/>
          </p:nvSpPr>
          <p:spPr>
            <a:xfrm>
              <a:off x="1224197" y="2400267"/>
              <a:ext cx="1422400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地板防滑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8B36F0EA-E3E3-4137-B4AF-DB842A4B0D37}"/>
                </a:ext>
              </a:extLst>
            </p:cNvPr>
            <p:cNvSpPr txBox="1"/>
            <p:nvPr/>
          </p:nvSpPr>
          <p:spPr>
            <a:xfrm>
              <a:off x="1224197" y="2984137"/>
              <a:ext cx="1845574" cy="2125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抓地力好，没有抛光。浴室、楼梯下床处。散落、沒有固定的垫子。更容易滑倒。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7AE3C7AA-937C-45E4-A34C-F41B08C93013}"/>
                </a:ext>
              </a:extLst>
            </p:cNvPr>
            <p:cNvSpPr/>
            <p:nvPr/>
          </p:nvSpPr>
          <p:spPr>
            <a:xfrm>
              <a:off x="1173265" y="2264229"/>
              <a:ext cx="1912788" cy="2939142"/>
            </a:xfrm>
            <a:prstGeom prst="rect">
              <a:avLst/>
            </a:prstGeom>
            <a:noFill/>
            <a:ln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8C63C272-35AE-4DD6-83D2-58BA33679008}"/>
                </a:ext>
              </a:extLst>
            </p:cNvPr>
            <p:cNvCxnSpPr>
              <a:cxnSpLocks/>
            </p:cNvCxnSpPr>
            <p:nvPr/>
          </p:nvCxnSpPr>
          <p:spPr>
            <a:xfrm>
              <a:off x="1403766" y="2863855"/>
              <a:ext cx="1063261" cy="0"/>
            </a:xfrm>
            <a:prstGeom prst="line">
              <a:avLst/>
            </a:prstGeom>
            <a:ln w="28575">
              <a:solidFill>
                <a:srgbClr val="1CB3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2981961-647F-403D-B912-687A6705EA93}"/>
              </a:ext>
            </a:extLst>
          </p:cNvPr>
          <p:cNvGrpSpPr/>
          <p:nvPr/>
        </p:nvGrpSpPr>
        <p:grpSpPr>
          <a:xfrm>
            <a:off x="3027686" y="2290091"/>
            <a:ext cx="1912788" cy="2939142"/>
            <a:chOff x="3297787" y="2264229"/>
            <a:chExt cx="1912788" cy="2939142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90901DD-C5FF-45D0-9847-023299FF1191}"/>
                </a:ext>
              </a:extLst>
            </p:cNvPr>
            <p:cNvSpPr txBox="1"/>
            <p:nvPr/>
          </p:nvSpPr>
          <p:spPr>
            <a:xfrm>
              <a:off x="3304499" y="2400267"/>
              <a:ext cx="1422400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洗手间地面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3CEB397E-1A5C-42A0-B9C8-BFA80CD02B0F}"/>
                </a:ext>
              </a:extLst>
            </p:cNvPr>
            <p:cNvSpPr txBox="1"/>
            <p:nvPr/>
          </p:nvSpPr>
          <p:spPr>
            <a:xfrm>
              <a:off x="3415003" y="2984137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洗手间，地面，扶手要求严格  。门不应烦琐。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8257725A-6F3E-416E-A8DE-C50E171D26AA}"/>
                </a:ext>
              </a:extLst>
            </p:cNvPr>
            <p:cNvSpPr/>
            <p:nvPr/>
          </p:nvSpPr>
          <p:spPr>
            <a:xfrm>
              <a:off x="3297787" y="2264229"/>
              <a:ext cx="1912788" cy="2939142"/>
            </a:xfrm>
            <a:prstGeom prst="rect">
              <a:avLst/>
            </a:prstGeom>
            <a:noFill/>
            <a:ln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40A83E82-D67D-4401-AEEB-C8D0D57880FB}"/>
                </a:ext>
              </a:extLst>
            </p:cNvPr>
            <p:cNvCxnSpPr>
              <a:cxnSpLocks/>
            </p:cNvCxnSpPr>
            <p:nvPr/>
          </p:nvCxnSpPr>
          <p:spPr>
            <a:xfrm>
              <a:off x="3484068" y="2863855"/>
              <a:ext cx="1063261" cy="0"/>
            </a:xfrm>
            <a:prstGeom prst="line">
              <a:avLst/>
            </a:prstGeom>
            <a:ln w="28575">
              <a:solidFill>
                <a:srgbClr val="1CB3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EA9F014-0207-4FA0-B96E-732180A38A5D}"/>
              </a:ext>
            </a:extLst>
          </p:cNvPr>
          <p:cNvGrpSpPr/>
          <p:nvPr/>
        </p:nvGrpSpPr>
        <p:grpSpPr>
          <a:xfrm>
            <a:off x="5114699" y="2290091"/>
            <a:ext cx="1962601" cy="2939142"/>
            <a:chOff x="5384800" y="2264229"/>
            <a:chExt cx="1962601" cy="2939142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CA27AC07-44BC-4BE2-9A5D-9EC0B9458A08}"/>
                </a:ext>
              </a:extLst>
            </p:cNvPr>
            <p:cNvSpPr txBox="1"/>
            <p:nvPr/>
          </p:nvSpPr>
          <p:spPr>
            <a:xfrm>
              <a:off x="5384800" y="2400267"/>
              <a:ext cx="142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楼梯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60A60E44-9097-4F6D-AF14-A0FD60F5F973}"/>
                </a:ext>
              </a:extLst>
            </p:cNvPr>
            <p:cNvSpPr txBox="1"/>
            <p:nvPr/>
          </p:nvSpPr>
          <p:spPr>
            <a:xfrm>
              <a:off x="5586757" y="2984137"/>
              <a:ext cx="1595121" cy="1705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往往是最后一阶阶梯摔到。扶手会延伸20公分。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28C677EB-7A79-4A6B-9584-67CCAEAE464C}"/>
                </a:ext>
              </a:extLst>
            </p:cNvPr>
            <p:cNvSpPr/>
            <p:nvPr/>
          </p:nvSpPr>
          <p:spPr>
            <a:xfrm>
              <a:off x="5434613" y="2264229"/>
              <a:ext cx="1912788" cy="2939142"/>
            </a:xfrm>
            <a:prstGeom prst="rect">
              <a:avLst/>
            </a:prstGeom>
            <a:noFill/>
            <a:ln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EC1EB10B-7CA3-40E6-A968-43B9BD02063A}"/>
                </a:ext>
              </a:extLst>
            </p:cNvPr>
            <p:cNvCxnSpPr>
              <a:cxnSpLocks/>
            </p:cNvCxnSpPr>
            <p:nvPr/>
          </p:nvCxnSpPr>
          <p:spPr>
            <a:xfrm>
              <a:off x="5650287" y="2842996"/>
              <a:ext cx="1063261" cy="0"/>
            </a:xfrm>
            <a:prstGeom prst="line">
              <a:avLst/>
            </a:prstGeom>
            <a:ln w="28575">
              <a:solidFill>
                <a:srgbClr val="1CB3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9C8EFF04-4E2A-4FCD-ABDB-C62BA9DF791C}"/>
              </a:ext>
            </a:extLst>
          </p:cNvPr>
          <p:cNvGrpSpPr/>
          <p:nvPr/>
        </p:nvGrpSpPr>
        <p:grpSpPr>
          <a:xfrm>
            <a:off x="7094395" y="2290091"/>
            <a:ext cx="2041195" cy="2939142"/>
            <a:chOff x="7364496" y="2264229"/>
            <a:chExt cx="2041195" cy="2939142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2660CE1-5CDE-4FCB-9784-032E53968257}"/>
                </a:ext>
              </a:extLst>
            </p:cNvPr>
            <p:cNvSpPr txBox="1"/>
            <p:nvPr/>
          </p:nvSpPr>
          <p:spPr>
            <a:xfrm>
              <a:off x="7364496" y="2400267"/>
              <a:ext cx="16236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合适衣着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1277B677-2DF8-4833-9EB2-55779E7E3367}"/>
                </a:ext>
              </a:extLst>
            </p:cNvPr>
            <p:cNvGrpSpPr/>
            <p:nvPr/>
          </p:nvGrpSpPr>
          <p:grpSpPr>
            <a:xfrm>
              <a:off x="7492903" y="2264229"/>
              <a:ext cx="1912788" cy="2939142"/>
              <a:chOff x="7492903" y="2264229"/>
              <a:chExt cx="1912788" cy="2939142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444B141E-0B7B-45AB-A88F-BE5651D2F452}"/>
                  </a:ext>
                </a:extLst>
              </p:cNvPr>
              <p:cNvSpPr txBox="1"/>
              <p:nvPr/>
            </p:nvSpPr>
            <p:spPr>
              <a:xfrm>
                <a:off x="7683144" y="2992551"/>
                <a:ext cx="1304966" cy="888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长短合适的衣裤。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16="http://schemas.microsoft.com/office/drawing/2014/main" id="{85A28D71-97B8-4080-86BB-AF5717C7D32B}"/>
                  </a:ext>
                </a:extLst>
              </p:cNvPr>
              <p:cNvSpPr/>
              <p:nvPr/>
            </p:nvSpPr>
            <p:spPr>
              <a:xfrm>
                <a:off x="7492903" y="2264229"/>
                <a:ext cx="1912788" cy="2939142"/>
              </a:xfrm>
              <a:prstGeom prst="rect">
                <a:avLst/>
              </a:prstGeom>
              <a:noFill/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="" xmlns:a16="http://schemas.microsoft.com/office/drawing/2014/main" id="{AC54FCBB-6109-4CCC-9F5A-F4F0210284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02378" y="2778013"/>
                <a:ext cx="1063261" cy="0"/>
              </a:xfrm>
              <a:prstGeom prst="line">
                <a:avLst/>
              </a:prstGeom>
              <a:ln w="28575"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442278A-D8BD-4A7E-8F00-051619B51453}"/>
              </a:ext>
            </a:extLst>
          </p:cNvPr>
          <p:cNvGrpSpPr/>
          <p:nvPr/>
        </p:nvGrpSpPr>
        <p:grpSpPr>
          <a:xfrm>
            <a:off x="9281092" y="2290091"/>
            <a:ext cx="1912788" cy="2939142"/>
            <a:chOff x="9551193" y="2264229"/>
            <a:chExt cx="1912788" cy="2939142"/>
          </a:xfrm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1908692E-7DEF-4BC2-AE23-31EFE2D1F364}"/>
                </a:ext>
              </a:extLst>
            </p:cNvPr>
            <p:cNvGrpSpPr/>
            <p:nvPr/>
          </p:nvGrpSpPr>
          <p:grpSpPr>
            <a:xfrm>
              <a:off x="9824280" y="2408681"/>
              <a:ext cx="1639701" cy="1472575"/>
              <a:chOff x="9444796" y="2400267"/>
              <a:chExt cx="1639701" cy="1472575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DECDD99D-3130-4847-BADD-C580EC5005F1}"/>
                  </a:ext>
                </a:extLst>
              </p:cNvPr>
              <p:cNvSpPr txBox="1"/>
              <p:nvPr/>
            </p:nvSpPr>
            <p:spPr>
              <a:xfrm>
                <a:off x="9444796" y="2400267"/>
                <a:ext cx="1623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病床、床头柜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5676392B-3C90-4364-8B06-47F8E106596A}"/>
                  </a:ext>
                </a:extLst>
              </p:cNvPr>
              <p:cNvSpPr txBox="1"/>
              <p:nvPr/>
            </p:nvSpPr>
            <p:spPr>
              <a:xfrm>
                <a:off x="9489376" y="2984137"/>
                <a:ext cx="1595121" cy="888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适当的高度。并且固定。</a:t>
                </a:r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2837F0DB-E060-425E-AB2B-630503094112}"/>
                </a:ext>
              </a:extLst>
            </p:cNvPr>
            <p:cNvSpPr/>
            <p:nvPr/>
          </p:nvSpPr>
          <p:spPr>
            <a:xfrm>
              <a:off x="9551193" y="2264229"/>
              <a:ext cx="1912788" cy="2939142"/>
            </a:xfrm>
            <a:prstGeom prst="rect">
              <a:avLst/>
            </a:prstGeom>
            <a:noFill/>
            <a:ln>
              <a:solidFill>
                <a:srgbClr val="1C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="" xmlns:a16="http://schemas.microsoft.com/office/drawing/2014/main" id="{3DEAA403-04E8-4C3D-81D4-DBA22687B5C2}"/>
                </a:ext>
              </a:extLst>
            </p:cNvPr>
            <p:cNvCxnSpPr>
              <a:cxnSpLocks/>
            </p:cNvCxnSpPr>
            <p:nvPr/>
          </p:nvCxnSpPr>
          <p:spPr>
            <a:xfrm>
              <a:off x="10104455" y="2778013"/>
              <a:ext cx="1063261" cy="0"/>
            </a:xfrm>
            <a:prstGeom prst="line">
              <a:avLst/>
            </a:prstGeom>
            <a:ln w="28575">
              <a:solidFill>
                <a:srgbClr val="1CB3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966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668982" y="997527"/>
            <a:ext cx="6455419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DB267E2-EF0C-47FC-A05E-446972DDBD65}"/>
              </a:ext>
            </a:extLst>
          </p:cNvPr>
          <p:cNvGrpSpPr/>
          <p:nvPr/>
        </p:nvGrpSpPr>
        <p:grpSpPr>
          <a:xfrm>
            <a:off x="5602387" y="1509682"/>
            <a:ext cx="4530330" cy="1010998"/>
            <a:chOff x="5625052" y="1593273"/>
            <a:chExt cx="4530330" cy="1010998"/>
          </a:xfrm>
        </p:grpSpPr>
        <p:sp>
          <p:nvSpPr>
            <p:cNvPr id="18" name="Rectangle 2">
              <a:extLst>
                <a:ext uri="{FF2B5EF4-FFF2-40B4-BE49-F238E27FC236}">
                  <a16:creationId xmlns="" xmlns:a16="http://schemas.microsoft.com/office/drawing/2014/main" id="{34F43BC5-B003-408B-A86B-590D44325ABA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379671" y="1642729"/>
              <a:ext cx="3512421" cy="96154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>
                <a:lnSpc>
                  <a:spcPct val="100000"/>
                </a:lnSpc>
              </a:pPr>
              <a:r>
                <a:rPr lang="en-US" altLang="zh-CN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01 </a:t>
              </a:r>
              <a:r>
                <a:rPr lang="zh-CN" altLang="en-US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认识跌倒及定义</a:t>
              </a:r>
            </a:p>
            <a:p>
              <a:pPr algn="dist">
                <a:lnSpc>
                  <a:spcPct val="100000"/>
                </a:lnSpc>
              </a:pPr>
              <a:endParaRPr lang="zh-CN" altLang="en-US" sz="28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DD300EF6-A6C8-4F70-BD03-25918FDFC723}"/>
                </a:ext>
              </a:extLst>
            </p:cNvPr>
            <p:cNvSpPr/>
            <p:nvPr/>
          </p:nvSpPr>
          <p:spPr>
            <a:xfrm>
              <a:off x="5885187" y="1630990"/>
              <a:ext cx="4270195" cy="506365"/>
            </a:xfrm>
            <a:prstGeom prst="rect">
              <a:avLst/>
            </a:prstGeom>
            <a:noFill/>
            <a:ln>
              <a:solidFill>
                <a:srgbClr val="3FC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068E3B25-6998-4449-A0C6-3EB88AE6E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10" t="10454" r="2859" b="76023"/>
            <a:stretch/>
          </p:blipFill>
          <p:spPr>
            <a:xfrm>
              <a:off x="5625052" y="1593273"/>
              <a:ext cx="566533" cy="586533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8B38182-AEAF-4A46-BF77-CC2425D8E615}"/>
              </a:ext>
            </a:extLst>
          </p:cNvPr>
          <p:cNvGrpSpPr/>
          <p:nvPr/>
        </p:nvGrpSpPr>
        <p:grpSpPr>
          <a:xfrm>
            <a:off x="5608861" y="2334411"/>
            <a:ext cx="4530330" cy="1010998"/>
            <a:chOff x="5625052" y="1593273"/>
            <a:chExt cx="4530330" cy="1010998"/>
          </a:xfrm>
        </p:grpSpPr>
        <p:sp>
          <p:nvSpPr>
            <p:cNvPr id="26" name="Rectangle 2">
              <a:extLst>
                <a:ext uri="{FF2B5EF4-FFF2-40B4-BE49-F238E27FC236}">
                  <a16:creationId xmlns="" xmlns:a16="http://schemas.microsoft.com/office/drawing/2014/main" id="{D2286C88-4E24-4B98-B575-C844D362F829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379671" y="1642729"/>
              <a:ext cx="3512421" cy="96154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>
                <a:lnSpc>
                  <a:spcPct val="100000"/>
                </a:lnSpc>
              </a:pPr>
              <a:r>
                <a:rPr lang="en-US" altLang="zh-CN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02 </a:t>
              </a:r>
              <a:r>
                <a:rPr lang="zh-CN" altLang="en-US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相关原因及特点</a:t>
              </a:r>
            </a:p>
            <a:p>
              <a:pPr algn="dist">
                <a:lnSpc>
                  <a:spcPct val="100000"/>
                </a:lnSpc>
              </a:pPr>
              <a:endParaRPr lang="zh-CN" altLang="en-US" sz="28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767D262D-9ED9-4FF6-B01A-E985B494AB8A}"/>
                </a:ext>
              </a:extLst>
            </p:cNvPr>
            <p:cNvSpPr/>
            <p:nvPr/>
          </p:nvSpPr>
          <p:spPr>
            <a:xfrm>
              <a:off x="5885187" y="1630990"/>
              <a:ext cx="4270195" cy="506365"/>
            </a:xfrm>
            <a:prstGeom prst="rect">
              <a:avLst/>
            </a:prstGeom>
            <a:noFill/>
            <a:ln>
              <a:solidFill>
                <a:srgbClr val="3FC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DC7FDBFB-FE07-41FB-8CC8-BF4C89978C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10" t="10454" r="2859" b="76023"/>
            <a:stretch/>
          </p:blipFill>
          <p:spPr>
            <a:xfrm>
              <a:off x="5625052" y="1593273"/>
              <a:ext cx="566533" cy="586533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2CEC2391-C11E-46F6-B614-77C0C717EAD0}"/>
              </a:ext>
            </a:extLst>
          </p:cNvPr>
          <p:cNvGrpSpPr/>
          <p:nvPr/>
        </p:nvGrpSpPr>
        <p:grpSpPr>
          <a:xfrm>
            <a:off x="5608861" y="3166266"/>
            <a:ext cx="4530330" cy="1010998"/>
            <a:chOff x="5625052" y="1593273"/>
            <a:chExt cx="4530330" cy="1010998"/>
          </a:xfrm>
        </p:grpSpPr>
        <p:sp>
          <p:nvSpPr>
            <p:cNvPr id="33" name="Rectangle 2">
              <a:extLst>
                <a:ext uri="{FF2B5EF4-FFF2-40B4-BE49-F238E27FC236}">
                  <a16:creationId xmlns="" xmlns:a16="http://schemas.microsoft.com/office/drawing/2014/main" id="{0C26E45F-4B5E-4B8C-9810-49EDC38AC660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379671" y="1642729"/>
              <a:ext cx="3512421" cy="96154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>
                <a:lnSpc>
                  <a:spcPct val="100000"/>
                </a:lnSpc>
              </a:pPr>
              <a:r>
                <a:rPr lang="en-US" altLang="zh-CN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03 </a:t>
              </a:r>
              <a:r>
                <a:rPr lang="zh-CN" altLang="en-US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预防跌倒的步骤</a:t>
              </a:r>
            </a:p>
            <a:p>
              <a:pPr algn="dist">
                <a:lnSpc>
                  <a:spcPct val="100000"/>
                </a:lnSpc>
              </a:pPr>
              <a:endParaRPr lang="zh-CN" altLang="en-US" sz="28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6450A4D2-659B-4F2C-9255-32BF3483EFF1}"/>
                </a:ext>
              </a:extLst>
            </p:cNvPr>
            <p:cNvSpPr/>
            <p:nvPr/>
          </p:nvSpPr>
          <p:spPr>
            <a:xfrm>
              <a:off x="5885187" y="1630990"/>
              <a:ext cx="4270195" cy="506365"/>
            </a:xfrm>
            <a:prstGeom prst="rect">
              <a:avLst/>
            </a:prstGeom>
            <a:noFill/>
            <a:ln>
              <a:solidFill>
                <a:srgbClr val="3FC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D78F7FD0-671B-4AE1-B7E6-4F6A5606A6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10" t="10454" r="2859" b="76023"/>
            <a:stretch/>
          </p:blipFill>
          <p:spPr>
            <a:xfrm>
              <a:off x="5625052" y="1593273"/>
              <a:ext cx="566533" cy="586533"/>
            </a:xfrm>
            <a:prstGeom prst="rect">
              <a:avLst/>
            </a:prstGeom>
          </p:spPr>
        </p:pic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5D98A073-658F-4B55-9B9E-CE8A13234273}"/>
              </a:ext>
            </a:extLst>
          </p:cNvPr>
          <p:cNvGrpSpPr/>
          <p:nvPr/>
        </p:nvGrpSpPr>
        <p:grpSpPr>
          <a:xfrm>
            <a:off x="5615335" y="3818772"/>
            <a:ext cx="4530330" cy="961542"/>
            <a:chOff x="5625052" y="1421050"/>
            <a:chExt cx="4530330" cy="961542"/>
          </a:xfrm>
        </p:grpSpPr>
        <p:sp>
          <p:nvSpPr>
            <p:cNvPr id="37" name="Rectangle 2">
              <a:extLst>
                <a:ext uri="{FF2B5EF4-FFF2-40B4-BE49-F238E27FC236}">
                  <a16:creationId xmlns="" xmlns:a16="http://schemas.microsoft.com/office/drawing/2014/main" id="{00FE744F-5F21-4BF0-B37B-A12A1ADB5B8C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379671" y="1421050"/>
              <a:ext cx="3512421" cy="96154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>
                <a:lnSpc>
                  <a:spcPct val="100000"/>
                </a:lnSpc>
              </a:pPr>
              <a:r>
                <a:rPr lang="en-US" altLang="zh-CN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04 </a:t>
              </a:r>
              <a:r>
                <a:rPr lang="zh-CN" altLang="en-US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预防跌倒的措施</a:t>
              </a:r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4E2D45EF-7766-4FA7-A2DC-16EC0FDE09AD}"/>
                </a:ext>
              </a:extLst>
            </p:cNvPr>
            <p:cNvSpPr/>
            <p:nvPr/>
          </p:nvSpPr>
          <p:spPr>
            <a:xfrm>
              <a:off x="5885187" y="1630990"/>
              <a:ext cx="4270195" cy="506365"/>
            </a:xfrm>
            <a:prstGeom prst="rect">
              <a:avLst/>
            </a:prstGeom>
            <a:noFill/>
            <a:ln>
              <a:solidFill>
                <a:srgbClr val="3FC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5B3F3F99-E3F6-4558-A3F9-4A822AE9E2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10" t="10454" r="2859" b="76023"/>
            <a:stretch/>
          </p:blipFill>
          <p:spPr>
            <a:xfrm>
              <a:off x="5625052" y="1593273"/>
              <a:ext cx="566533" cy="586533"/>
            </a:xfrm>
            <a:prstGeom prst="rect">
              <a:avLst/>
            </a:prstGeom>
          </p:spPr>
        </p:pic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24432076-7481-4BE1-A03A-102F3E86E601}"/>
              </a:ext>
            </a:extLst>
          </p:cNvPr>
          <p:cNvGrpSpPr/>
          <p:nvPr/>
        </p:nvGrpSpPr>
        <p:grpSpPr>
          <a:xfrm>
            <a:off x="5631526" y="4642561"/>
            <a:ext cx="4530330" cy="961542"/>
            <a:chOff x="5625052" y="1434908"/>
            <a:chExt cx="4530330" cy="961542"/>
          </a:xfrm>
        </p:grpSpPr>
        <p:sp>
          <p:nvSpPr>
            <p:cNvPr id="41" name="Rectangle 2">
              <a:extLst>
                <a:ext uri="{FF2B5EF4-FFF2-40B4-BE49-F238E27FC236}">
                  <a16:creationId xmlns="" xmlns:a16="http://schemas.microsoft.com/office/drawing/2014/main" id="{CF76AF17-2160-45A7-BF20-BB722B32621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379671" y="1434908"/>
              <a:ext cx="3512421" cy="96154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dist">
                <a:lnSpc>
                  <a:spcPct val="100000"/>
                </a:lnSpc>
              </a:pPr>
              <a:r>
                <a:rPr lang="en-US" altLang="zh-CN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05 </a:t>
              </a:r>
              <a:r>
                <a:rPr lang="zh-CN" altLang="en-US" sz="2800" b="1" dirty="0">
                  <a:solidFill>
                    <a:srgbClr val="3FC8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跌倒后的自救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03142931-8EC3-4F35-9E6E-6C9FA616A914}"/>
                </a:ext>
              </a:extLst>
            </p:cNvPr>
            <p:cNvSpPr/>
            <p:nvPr/>
          </p:nvSpPr>
          <p:spPr>
            <a:xfrm>
              <a:off x="5885187" y="1630990"/>
              <a:ext cx="4270195" cy="506365"/>
            </a:xfrm>
            <a:prstGeom prst="rect">
              <a:avLst/>
            </a:prstGeom>
            <a:noFill/>
            <a:ln>
              <a:solidFill>
                <a:srgbClr val="3FC8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3" name="图片 42">
              <a:extLst>
                <a:ext uri="{FF2B5EF4-FFF2-40B4-BE49-F238E27FC236}">
                  <a16:creationId xmlns="" xmlns:a16="http://schemas.microsoft.com/office/drawing/2014/main" id="{D81A0E3E-22A5-44F0-8AC8-169F059644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10" t="10454" r="2859" b="76023"/>
            <a:stretch/>
          </p:blipFill>
          <p:spPr>
            <a:xfrm>
              <a:off x="5625052" y="1593273"/>
              <a:ext cx="566533" cy="586533"/>
            </a:xfrm>
            <a:prstGeom prst="rect">
              <a:avLst/>
            </a:prstGeom>
          </p:spPr>
        </p:pic>
      </p:grpSp>
      <p:sp>
        <p:nvSpPr>
          <p:cNvPr id="44" name="Rectangle 2">
            <a:extLst>
              <a:ext uri="{FF2B5EF4-FFF2-40B4-BE49-F238E27FC236}">
                <a16:creationId xmlns="" xmlns:a16="http://schemas.microsoft.com/office/drawing/2014/main" id="{AF6CA4BF-9AAC-42E2-A87A-3C5F5610C568}"/>
              </a:ext>
            </a:extLst>
          </p:cNvPr>
          <p:cNvSpPr txBox="1">
            <a:spLocks noChangeArrowheads="1"/>
          </p:cNvSpPr>
          <p:nvPr/>
        </p:nvSpPr>
        <p:spPr>
          <a:xfrm>
            <a:off x="8243455" y="339318"/>
            <a:ext cx="3026386" cy="5661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60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CONTENT</a:t>
            </a:r>
            <a:endParaRPr lang="zh-CN" altLang="en-US" sz="3600" dirty="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3F847BEE-53A8-4E5F-A152-E195EB0A9D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3962400" y="512155"/>
            <a:ext cx="1712036" cy="11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009211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预防跌倒的措施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18D5692-6D8F-46CD-990B-B60AFD41E789}"/>
              </a:ext>
            </a:extLst>
          </p:cNvPr>
          <p:cNvGrpSpPr/>
          <p:nvPr/>
        </p:nvGrpSpPr>
        <p:grpSpPr>
          <a:xfrm>
            <a:off x="2506371" y="3071544"/>
            <a:ext cx="3228962" cy="2541154"/>
            <a:chOff x="2127431" y="3114103"/>
            <a:chExt cx="3228962" cy="2541154"/>
          </a:xfrm>
        </p:grpSpPr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55F8569B-E047-4370-AF59-891BC07150BC}"/>
                </a:ext>
              </a:extLst>
            </p:cNvPr>
            <p:cNvSpPr/>
            <p:nvPr/>
          </p:nvSpPr>
          <p:spPr>
            <a:xfrm>
              <a:off x="2127431" y="3114103"/>
              <a:ext cx="1972823" cy="1627166"/>
            </a:xfrm>
            <a:custGeom>
              <a:avLst/>
              <a:gdLst>
                <a:gd name="connsiteX0" fmla="*/ 0 w 1972823"/>
                <a:gd name="connsiteY0" fmla="*/ 162717 h 1627166"/>
                <a:gd name="connsiteX1" fmla="*/ 162717 w 1972823"/>
                <a:gd name="connsiteY1" fmla="*/ 0 h 1627166"/>
                <a:gd name="connsiteX2" fmla="*/ 1810106 w 1972823"/>
                <a:gd name="connsiteY2" fmla="*/ 0 h 1627166"/>
                <a:gd name="connsiteX3" fmla="*/ 1972823 w 1972823"/>
                <a:gd name="connsiteY3" fmla="*/ 162717 h 1627166"/>
                <a:gd name="connsiteX4" fmla="*/ 1972823 w 1972823"/>
                <a:gd name="connsiteY4" fmla="*/ 1464449 h 1627166"/>
                <a:gd name="connsiteX5" fmla="*/ 1810106 w 1972823"/>
                <a:gd name="connsiteY5" fmla="*/ 1627166 h 1627166"/>
                <a:gd name="connsiteX6" fmla="*/ 162717 w 1972823"/>
                <a:gd name="connsiteY6" fmla="*/ 1627166 h 1627166"/>
                <a:gd name="connsiteX7" fmla="*/ 0 w 1972823"/>
                <a:gd name="connsiteY7" fmla="*/ 1464449 h 1627166"/>
                <a:gd name="connsiteX8" fmla="*/ 0 w 1972823"/>
                <a:gd name="connsiteY8" fmla="*/ 162717 h 1627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2823" h="1627166">
                  <a:moveTo>
                    <a:pt x="0" y="162717"/>
                  </a:moveTo>
                  <a:cubicBezTo>
                    <a:pt x="0" y="72851"/>
                    <a:pt x="72851" y="0"/>
                    <a:pt x="162717" y="0"/>
                  </a:cubicBezTo>
                  <a:lnTo>
                    <a:pt x="1810106" y="0"/>
                  </a:lnTo>
                  <a:cubicBezTo>
                    <a:pt x="1899972" y="0"/>
                    <a:pt x="1972823" y="72851"/>
                    <a:pt x="1972823" y="162717"/>
                  </a:cubicBezTo>
                  <a:lnTo>
                    <a:pt x="1972823" y="1464449"/>
                  </a:lnTo>
                  <a:cubicBezTo>
                    <a:pt x="1972823" y="1554315"/>
                    <a:pt x="1899972" y="1627166"/>
                    <a:pt x="1810106" y="1627166"/>
                  </a:cubicBezTo>
                  <a:lnTo>
                    <a:pt x="162717" y="1627166"/>
                  </a:lnTo>
                  <a:cubicBezTo>
                    <a:pt x="72851" y="1627166"/>
                    <a:pt x="0" y="1554315"/>
                    <a:pt x="0" y="1464449"/>
                  </a:cubicBezTo>
                  <a:lnTo>
                    <a:pt x="0" y="162717"/>
                  </a:lnTo>
                  <a:close/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501" tIns="96501" rIns="96501" bIns="445179" numCol="1" spcCol="1270" anchor="t" anchorCtr="0">
              <a:noAutofit/>
            </a:bodyPr>
            <a:lstStyle/>
            <a:p>
              <a:pPr marL="285750" lvl="1" indent="-28575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100" kern="1200">
                <a:cs typeface="+mn-ea"/>
                <a:sym typeface="+mn-lt"/>
              </a:endParaRPr>
            </a:p>
            <a:p>
              <a:pPr marL="285750" lvl="1" indent="-28575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100" kern="1200">
                <a:cs typeface="+mn-ea"/>
                <a:sym typeface="+mn-lt"/>
              </a:endParaRPr>
            </a:p>
          </p:txBody>
        </p:sp>
        <p:sp>
          <p:nvSpPr>
            <p:cNvPr id="8" name="形状 7">
              <a:extLst>
                <a:ext uri="{FF2B5EF4-FFF2-40B4-BE49-F238E27FC236}">
                  <a16:creationId xmlns="" xmlns:a16="http://schemas.microsoft.com/office/drawing/2014/main" id="{136D1DF2-89F4-4383-84D8-580831AB816F}"/>
                </a:ext>
              </a:extLst>
            </p:cNvPr>
            <p:cNvSpPr/>
            <p:nvPr/>
          </p:nvSpPr>
          <p:spPr>
            <a:xfrm>
              <a:off x="3248965" y="3547829"/>
              <a:ext cx="2107428" cy="2107428"/>
            </a:xfrm>
            <a:prstGeom prst="leftCircularArrow">
              <a:avLst>
                <a:gd name="adj1" fmla="val 2833"/>
                <a:gd name="adj2" fmla="val 345997"/>
                <a:gd name="adj3" fmla="val 2121508"/>
                <a:gd name="adj4" fmla="val 9024489"/>
                <a:gd name="adj5" fmla="val 3305"/>
              </a:avLst>
            </a:prstGeom>
            <a:solidFill>
              <a:srgbClr val="6E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8088913D-3EA7-4A75-8520-9EB68026477F}"/>
                </a:ext>
              </a:extLst>
            </p:cNvPr>
            <p:cNvSpPr/>
            <p:nvPr/>
          </p:nvSpPr>
          <p:spPr>
            <a:xfrm>
              <a:off x="2565836" y="4392591"/>
              <a:ext cx="1753621" cy="697357"/>
            </a:xfrm>
            <a:custGeom>
              <a:avLst/>
              <a:gdLst>
                <a:gd name="connsiteX0" fmla="*/ 0 w 1753621"/>
                <a:gd name="connsiteY0" fmla="*/ 69736 h 697357"/>
                <a:gd name="connsiteX1" fmla="*/ 69736 w 1753621"/>
                <a:gd name="connsiteY1" fmla="*/ 0 h 697357"/>
                <a:gd name="connsiteX2" fmla="*/ 1683885 w 1753621"/>
                <a:gd name="connsiteY2" fmla="*/ 0 h 697357"/>
                <a:gd name="connsiteX3" fmla="*/ 1753621 w 1753621"/>
                <a:gd name="connsiteY3" fmla="*/ 69736 h 697357"/>
                <a:gd name="connsiteX4" fmla="*/ 1753621 w 1753621"/>
                <a:gd name="connsiteY4" fmla="*/ 627621 h 697357"/>
                <a:gd name="connsiteX5" fmla="*/ 1683885 w 1753621"/>
                <a:gd name="connsiteY5" fmla="*/ 697357 h 697357"/>
                <a:gd name="connsiteX6" fmla="*/ 69736 w 1753621"/>
                <a:gd name="connsiteY6" fmla="*/ 697357 h 697357"/>
                <a:gd name="connsiteX7" fmla="*/ 0 w 1753621"/>
                <a:gd name="connsiteY7" fmla="*/ 627621 h 697357"/>
                <a:gd name="connsiteX8" fmla="*/ 0 w 1753621"/>
                <a:gd name="connsiteY8" fmla="*/ 69736 h 69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3621" h="697357">
                  <a:moveTo>
                    <a:pt x="0" y="69736"/>
                  </a:moveTo>
                  <a:cubicBezTo>
                    <a:pt x="0" y="31222"/>
                    <a:pt x="31222" y="0"/>
                    <a:pt x="69736" y="0"/>
                  </a:cubicBezTo>
                  <a:lnTo>
                    <a:pt x="1683885" y="0"/>
                  </a:lnTo>
                  <a:cubicBezTo>
                    <a:pt x="1722399" y="0"/>
                    <a:pt x="1753621" y="31222"/>
                    <a:pt x="1753621" y="69736"/>
                  </a:cubicBezTo>
                  <a:lnTo>
                    <a:pt x="1753621" y="627621"/>
                  </a:lnTo>
                  <a:cubicBezTo>
                    <a:pt x="1753621" y="666135"/>
                    <a:pt x="1722399" y="697357"/>
                    <a:pt x="1683885" y="697357"/>
                  </a:cubicBezTo>
                  <a:lnTo>
                    <a:pt x="69736" y="697357"/>
                  </a:lnTo>
                  <a:cubicBezTo>
                    <a:pt x="31222" y="697357"/>
                    <a:pt x="0" y="666135"/>
                    <a:pt x="0" y="627621"/>
                  </a:cubicBezTo>
                  <a:lnTo>
                    <a:pt x="0" y="69736"/>
                  </a:lnTo>
                  <a:close/>
                </a:path>
              </a:pathLst>
            </a:custGeom>
            <a:solidFill>
              <a:srgbClr val="1CB3B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100" tIns="64875" rIns="87100" bIns="64875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3500" kern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F4D95230-DD58-4FFE-8227-FB0DE4C24B16}"/>
                </a:ext>
              </a:extLst>
            </p:cNvPr>
            <p:cNvSpPr txBox="1"/>
            <p:nvPr/>
          </p:nvSpPr>
          <p:spPr>
            <a:xfrm>
              <a:off x="2936796" y="4556603"/>
              <a:ext cx="1011701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第一步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7797DFD-463F-4BE9-8070-8AAFC309764C}"/>
                </a:ext>
              </a:extLst>
            </p:cNvPr>
            <p:cNvSpPr txBox="1"/>
            <p:nvPr/>
          </p:nvSpPr>
          <p:spPr>
            <a:xfrm>
              <a:off x="2266570" y="3743020"/>
              <a:ext cx="1694545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醒来后躺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30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秒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740862C1-074F-4E1C-BD3D-EF2D978ED02E}"/>
              </a:ext>
            </a:extLst>
          </p:cNvPr>
          <p:cNvGrpSpPr/>
          <p:nvPr/>
        </p:nvGrpSpPr>
        <p:grpSpPr>
          <a:xfrm>
            <a:off x="4982686" y="2093756"/>
            <a:ext cx="3464606" cy="2604954"/>
            <a:chOff x="4982686" y="2093756"/>
            <a:chExt cx="3464606" cy="2604954"/>
          </a:xfrm>
        </p:grpSpPr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E1CA0FC9-6E0D-4166-812D-ECE533D7C9E4}"/>
                </a:ext>
              </a:extLst>
            </p:cNvPr>
            <p:cNvSpPr/>
            <p:nvPr/>
          </p:nvSpPr>
          <p:spPr>
            <a:xfrm>
              <a:off x="4982686" y="3071544"/>
              <a:ext cx="1972823" cy="1627166"/>
            </a:xfrm>
            <a:custGeom>
              <a:avLst/>
              <a:gdLst>
                <a:gd name="connsiteX0" fmla="*/ 0 w 1972823"/>
                <a:gd name="connsiteY0" fmla="*/ 162717 h 1627166"/>
                <a:gd name="connsiteX1" fmla="*/ 162717 w 1972823"/>
                <a:gd name="connsiteY1" fmla="*/ 0 h 1627166"/>
                <a:gd name="connsiteX2" fmla="*/ 1810106 w 1972823"/>
                <a:gd name="connsiteY2" fmla="*/ 0 h 1627166"/>
                <a:gd name="connsiteX3" fmla="*/ 1972823 w 1972823"/>
                <a:gd name="connsiteY3" fmla="*/ 162717 h 1627166"/>
                <a:gd name="connsiteX4" fmla="*/ 1972823 w 1972823"/>
                <a:gd name="connsiteY4" fmla="*/ 1464449 h 1627166"/>
                <a:gd name="connsiteX5" fmla="*/ 1810106 w 1972823"/>
                <a:gd name="connsiteY5" fmla="*/ 1627166 h 1627166"/>
                <a:gd name="connsiteX6" fmla="*/ 162717 w 1972823"/>
                <a:gd name="connsiteY6" fmla="*/ 1627166 h 1627166"/>
                <a:gd name="connsiteX7" fmla="*/ 0 w 1972823"/>
                <a:gd name="connsiteY7" fmla="*/ 1464449 h 1627166"/>
                <a:gd name="connsiteX8" fmla="*/ 0 w 1972823"/>
                <a:gd name="connsiteY8" fmla="*/ 162717 h 1627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2823" h="1627166">
                  <a:moveTo>
                    <a:pt x="0" y="162717"/>
                  </a:moveTo>
                  <a:cubicBezTo>
                    <a:pt x="0" y="72851"/>
                    <a:pt x="72851" y="0"/>
                    <a:pt x="162717" y="0"/>
                  </a:cubicBezTo>
                  <a:lnTo>
                    <a:pt x="1810106" y="0"/>
                  </a:lnTo>
                  <a:cubicBezTo>
                    <a:pt x="1899972" y="0"/>
                    <a:pt x="1972823" y="72851"/>
                    <a:pt x="1972823" y="162717"/>
                  </a:cubicBezTo>
                  <a:lnTo>
                    <a:pt x="1972823" y="1464449"/>
                  </a:lnTo>
                  <a:cubicBezTo>
                    <a:pt x="1972823" y="1554315"/>
                    <a:pt x="1899972" y="1627166"/>
                    <a:pt x="1810106" y="1627166"/>
                  </a:cubicBezTo>
                  <a:lnTo>
                    <a:pt x="162717" y="1627166"/>
                  </a:lnTo>
                  <a:cubicBezTo>
                    <a:pt x="72851" y="1627166"/>
                    <a:pt x="0" y="1554315"/>
                    <a:pt x="0" y="1464449"/>
                  </a:cubicBezTo>
                  <a:lnTo>
                    <a:pt x="0" y="162717"/>
                  </a:lnTo>
                  <a:close/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501" tIns="96501" rIns="96501" bIns="445179" numCol="1" spcCol="1270" anchor="t" anchorCtr="0">
              <a:noAutofit/>
            </a:bodyPr>
            <a:lstStyle/>
            <a:p>
              <a:pPr marL="285750" lvl="1" indent="-285750" defTabSz="1377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100">
                <a:cs typeface="+mn-ea"/>
                <a:sym typeface="+mn-lt"/>
              </a:endParaRPr>
            </a:p>
            <a:p>
              <a:pPr marL="285750" lvl="1" indent="-285750" defTabSz="1377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100">
                <a:cs typeface="+mn-ea"/>
                <a:sym typeface="+mn-lt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05CBB2E7-B982-43F7-8B99-9FCD7D9E3FAD}"/>
                </a:ext>
              </a:extLst>
            </p:cNvPr>
            <p:cNvGrpSpPr/>
            <p:nvPr/>
          </p:nvGrpSpPr>
          <p:grpSpPr>
            <a:xfrm>
              <a:off x="5121825" y="2093756"/>
              <a:ext cx="3325467" cy="2359511"/>
              <a:chOff x="4742885" y="2136315"/>
              <a:chExt cx="3325467" cy="2359511"/>
            </a:xfrm>
          </p:grpSpPr>
          <p:sp>
            <p:nvSpPr>
              <p:cNvPr id="17" name="箭头: 环形 16">
                <a:extLst>
                  <a:ext uri="{FF2B5EF4-FFF2-40B4-BE49-F238E27FC236}">
                    <a16:creationId xmlns="" xmlns:a16="http://schemas.microsoft.com/office/drawing/2014/main" id="{23ED3810-2668-478B-869E-05EF12CDCDA1}"/>
                  </a:ext>
                </a:extLst>
              </p:cNvPr>
              <p:cNvSpPr/>
              <p:nvPr/>
            </p:nvSpPr>
            <p:spPr>
              <a:xfrm>
                <a:off x="5708841" y="2136315"/>
                <a:ext cx="2359511" cy="2359511"/>
              </a:xfrm>
              <a:prstGeom prst="circularArrow">
                <a:avLst>
                  <a:gd name="adj1" fmla="val 2530"/>
                  <a:gd name="adj2" fmla="val 306860"/>
                  <a:gd name="adj3" fmla="val 19517629"/>
                  <a:gd name="adj4" fmla="val 12575511"/>
                  <a:gd name="adj5" fmla="val 2952"/>
                </a:avLst>
              </a:prstGeom>
              <a:solidFill>
                <a:srgbClr val="6EDADA"/>
              </a:solidFill>
              <a:ln>
                <a:solidFill>
                  <a:srgbClr val="6E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任意多边形: 形状 17">
                <a:extLst>
                  <a:ext uri="{FF2B5EF4-FFF2-40B4-BE49-F238E27FC236}">
                    <a16:creationId xmlns="" xmlns:a16="http://schemas.microsoft.com/office/drawing/2014/main" id="{70E721C5-1962-46B8-AB73-62AA290630B2}"/>
                  </a:ext>
                </a:extLst>
              </p:cNvPr>
              <p:cNvSpPr/>
              <p:nvPr/>
            </p:nvSpPr>
            <p:spPr>
              <a:xfrm>
                <a:off x="5042152" y="2765424"/>
                <a:ext cx="1753621" cy="697357"/>
              </a:xfrm>
              <a:custGeom>
                <a:avLst/>
                <a:gdLst>
                  <a:gd name="connsiteX0" fmla="*/ 0 w 1753621"/>
                  <a:gd name="connsiteY0" fmla="*/ 69736 h 697357"/>
                  <a:gd name="connsiteX1" fmla="*/ 69736 w 1753621"/>
                  <a:gd name="connsiteY1" fmla="*/ 0 h 697357"/>
                  <a:gd name="connsiteX2" fmla="*/ 1683885 w 1753621"/>
                  <a:gd name="connsiteY2" fmla="*/ 0 h 697357"/>
                  <a:gd name="connsiteX3" fmla="*/ 1753621 w 1753621"/>
                  <a:gd name="connsiteY3" fmla="*/ 69736 h 697357"/>
                  <a:gd name="connsiteX4" fmla="*/ 1753621 w 1753621"/>
                  <a:gd name="connsiteY4" fmla="*/ 627621 h 697357"/>
                  <a:gd name="connsiteX5" fmla="*/ 1683885 w 1753621"/>
                  <a:gd name="connsiteY5" fmla="*/ 697357 h 697357"/>
                  <a:gd name="connsiteX6" fmla="*/ 69736 w 1753621"/>
                  <a:gd name="connsiteY6" fmla="*/ 697357 h 697357"/>
                  <a:gd name="connsiteX7" fmla="*/ 0 w 1753621"/>
                  <a:gd name="connsiteY7" fmla="*/ 627621 h 697357"/>
                  <a:gd name="connsiteX8" fmla="*/ 0 w 1753621"/>
                  <a:gd name="connsiteY8" fmla="*/ 69736 h 697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3621" h="697357">
                    <a:moveTo>
                      <a:pt x="0" y="69736"/>
                    </a:moveTo>
                    <a:cubicBezTo>
                      <a:pt x="0" y="31222"/>
                      <a:pt x="31222" y="0"/>
                      <a:pt x="69736" y="0"/>
                    </a:cubicBezTo>
                    <a:lnTo>
                      <a:pt x="1683885" y="0"/>
                    </a:lnTo>
                    <a:cubicBezTo>
                      <a:pt x="1722399" y="0"/>
                      <a:pt x="1753621" y="31222"/>
                      <a:pt x="1753621" y="69736"/>
                    </a:cubicBezTo>
                    <a:lnTo>
                      <a:pt x="1753621" y="627621"/>
                    </a:lnTo>
                    <a:cubicBezTo>
                      <a:pt x="1753621" y="666135"/>
                      <a:pt x="1722399" y="697357"/>
                      <a:pt x="1683885" y="697357"/>
                    </a:cubicBezTo>
                    <a:lnTo>
                      <a:pt x="69736" y="697357"/>
                    </a:lnTo>
                    <a:cubicBezTo>
                      <a:pt x="31222" y="697357"/>
                      <a:pt x="0" y="666135"/>
                      <a:pt x="0" y="627621"/>
                    </a:cubicBezTo>
                    <a:lnTo>
                      <a:pt x="0" y="69736"/>
                    </a:lnTo>
                    <a:close/>
                  </a:path>
                </a:pathLst>
              </a:custGeom>
              <a:solidFill>
                <a:srgbClr val="1CB3B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87100" tIns="64875" rIns="87100" bIns="64875" numCol="1" spcCol="1270" anchor="ctr" anchorCtr="0">
                <a:noAutofit/>
              </a:bodyPr>
              <a:lstStyle/>
              <a:p>
                <a:pPr algn="ctr" defTabSz="1555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5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56CD4D03-3BC6-4524-95EB-0B011613C256}"/>
                  </a:ext>
                </a:extLst>
              </p:cNvPr>
              <p:cNvSpPr txBox="1"/>
              <p:nvPr/>
            </p:nvSpPr>
            <p:spPr>
              <a:xfrm>
                <a:off x="5413112" y="2929436"/>
                <a:ext cx="1011701" cy="46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第二步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62BE4026-6897-4743-BEF0-56ADB32CB063}"/>
                  </a:ext>
                </a:extLst>
              </p:cNvPr>
              <p:cNvSpPr txBox="1"/>
              <p:nvPr/>
            </p:nvSpPr>
            <p:spPr>
              <a:xfrm>
                <a:off x="4742885" y="3490483"/>
                <a:ext cx="1694545" cy="888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起身在床上坐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30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秒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552197D9-8416-4372-930A-3C5B7343BF51}"/>
              </a:ext>
            </a:extLst>
          </p:cNvPr>
          <p:cNvGrpSpPr/>
          <p:nvPr/>
        </p:nvGrpSpPr>
        <p:grpSpPr>
          <a:xfrm>
            <a:off x="7459002" y="3071544"/>
            <a:ext cx="2192026" cy="1975845"/>
            <a:chOff x="7080062" y="3114103"/>
            <a:chExt cx="2192026" cy="1975845"/>
          </a:xfrm>
        </p:grpSpPr>
        <p:sp>
          <p:nvSpPr>
            <p:cNvPr id="22" name="任意多边形: 形状 21">
              <a:extLst>
                <a:ext uri="{FF2B5EF4-FFF2-40B4-BE49-F238E27FC236}">
                  <a16:creationId xmlns="" xmlns:a16="http://schemas.microsoft.com/office/drawing/2014/main" id="{159000AC-B8CF-4D15-A2C9-6116AFC35682}"/>
                </a:ext>
              </a:extLst>
            </p:cNvPr>
            <p:cNvSpPr/>
            <p:nvPr/>
          </p:nvSpPr>
          <p:spPr>
            <a:xfrm>
              <a:off x="7080062" y="3114103"/>
              <a:ext cx="1972823" cy="1627166"/>
            </a:xfrm>
            <a:custGeom>
              <a:avLst/>
              <a:gdLst>
                <a:gd name="connsiteX0" fmla="*/ 0 w 1972823"/>
                <a:gd name="connsiteY0" fmla="*/ 162717 h 1627166"/>
                <a:gd name="connsiteX1" fmla="*/ 162717 w 1972823"/>
                <a:gd name="connsiteY1" fmla="*/ 0 h 1627166"/>
                <a:gd name="connsiteX2" fmla="*/ 1810106 w 1972823"/>
                <a:gd name="connsiteY2" fmla="*/ 0 h 1627166"/>
                <a:gd name="connsiteX3" fmla="*/ 1972823 w 1972823"/>
                <a:gd name="connsiteY3" fmla="*/ 162717 h 1627166"/>
                <a:gd name="connsiteX4" fmla="*/ 1972823 w 1972823"/>
                <a:gd name="connsiteY4" fmla="*/ 1464449 h 1627166"/>
                <a:gd name="connsiteX5" fmla="*/ 1810106 w 1972823"/>
                <a:gd name="connsiteY5" fmla="*/ 1627166 h 1627166"/>
                <a:gd name="connsiteX6" fmla="*/ 162717 w 1972823"/>
                <a:gd name="connsiteY6" fmla="*/ 1627166 h 1627166"/>
                <a:gd name="connsiteX7" fmla="*/ 0 w 1972823"/>
                <a:gd name="connsiteY7" fmla="*/ 1464449 h 1627166"/>
                <a:gd name="connsiteX8" fmla="*/ 0 w 1972823"/>
                <a:gd name="connsiteY8" fmla="*/ 162717 h 1627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2823" h="1627166">
                  <a:moveTo>
                    <a:pt x="0" y="162717"/>
                  </a:moveTo>
                  <a:cubicBezTo>
                    <a:pt x="0" y="72851"/>
                    <a:pt x="72851" y="0"/>
                    <a:pt x="162717" y="0"/>
                  </a:cubicBezTo>
                  <a:lnTo>
                    <a:pt x="1810106" y="0"/>
                  </a:lnTo>
                  <a:cubicBezTo>
                    <a:pt x="1899972" y="0"/>
                    <a:pt x="1972823" y="72851"/>
                    <a:pt x="1972823" y="162717"/>
                  </a:cubicBezTo>
                  <a:lnTo>
                    <a:pt x="1972823" y="1464449"/>
                  </a:lnTo>
                  <a:cubicBezTo>
                    <a:pt x="1972823" y="1554315"/>
                    <a:pt x="1899972" y="1627166"/>
                    <a:pt x="1810106" y="1627166"/>
                  </a:cubicBezTo>
                  <a:lnTo>
                    <a:pt x="162717" y="1627166"/>
                  </a:lnTo>
                  <a:cubicBezTo>
                    <a:pt x="72851" y="1627166"/>
                    <a:pt x="0" y="1554315"/>
                    <a:pt x="0" y="1464449"/>
                  </a:cubicBezTo>
                  <a:lnTo>
                    <a:pt x="0" y="162717"/>
                  </a:lnTo>
                  <a:close/>
                </a:path>
              </a:pathLst>
            </a:custGeom>
            <a:ln>
              <a:solidFill>
                <a:schemeClr val="tx2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501" tIns="96501" rIns="96501" bIns="445179" numCol="1" spcCol="1270" anchor="t" anchorCtr="0">
              <a:noAutofit/>
            </a:bodyPr>
            <a:lstStyle/>
            <a:p>
              <a:pPr marL="285750" lvl="1" indent="-285750" defTabSz="1377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100">
                <a:cs typeface="+mn-ea"/>
                <a:sym typeface="+mn-lt"/>
              </a:endParaRPr>
            </a:p>
            <a:p>
              <a:pPr marL="285750" lvl="1" indent="-285750" defTabSz="1377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100">
                <a:cs typeface="+mn-ea"/>
                <a:sym typeface="+mn-lt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="" xmlns:a16="http://schemas.microsoft.com/office/drawing/2014/main" id="{48E06B17-D68B-4729-AB79-34D5BD69DF74}"/>
                </a:ext>
              </a:extLst>
            </p:cNvPr>
            <p:cNvSpPr/>
            <p:nvPr/>
          </p:nvSpPr>
          <p:spPr>
            <a:xfrm>
              <a:off x="7518467" y="4392591"/>
              <a:ext cx="1753621" cy="697357"/>
            </a:xfrm>
            <a:custGeom>
              <a:avLst/>
              <a:gdLst>
                <a:gd name="connsiteX0" fmla="*/ 0 w 1753621"/>
                <a:gd name="connsiteY0" fmla="*/ 69736 h 697357"/>
                <a:gd name="connsiteX1" fmla="*/ 69736 w 1753621"/>
                <a:gd name="connsiteY1" fmla="*/ 0 h 697357"/>
                <a:gd name="connsiteX2" fmla="*/ 1683885 w 1753621"/>
                <a:gd name="connsiteY2" fmla="*/ 0 h 697357"/>
                <a:gd name="connsiteX3" fmla="*/ 1753621 w 1753621"/>
                <a:gd name="connsiteY3" fmla="*/ 69736 h 697357"/>
                <a:gd name="connsiteX4" fmla="*/ 1753621 w 1753621"/>
                <a:gd name="connsiteY4" fmla="*/ 627621 h 697357"/>
                <a:gd name="connsiteX5" fmla="*/ 1683885 w 1753621"/>
                <a:gd name="connsiteY5" fmla="*/ 697357 h 697357"/>
                <a:gd name="connsiteX6" fmla="*/ 69736 w 1753621"/>
                <a:gd name="connsiteY6" fmla="*/ 697357 h 697357"/>
                <a:gd name="connsiteX7" fmla="*/ 0 w 1753621"/>
                <a:gd name="connsiteY7" fmla="*/ 627621 h 697357"/>
                <a:gd name="connsiteX8" fmla="*/ 0 w 1753621"/>
                <a:gd name="connsiteY8" fmla="*/ 69736 h 69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3621" h="697357">
                  <a:moveTo>
                    <a:pt x="0" y="69736"/>
                  </a:moveTo>
                  <a:cubicBezTo>
                    <a:pt x="0" y="31222"/>
                    <a:pt x="31222" y="0"/>
                    <a:pt x="69736" y="0"/>
                  </a:cubicBezTo>
                  <a:lnTo>
                    <a:pt x="1683885" y="0"/>
                  </a:lnTo>
                  <a:cubicBezTo>
                    <a:pt x="1722399" y="0"/>
                    <a:pt x="1753621" y="31222"/>
                    <a:pt x="1753621" y="69736"/>
                  </a:cubicBezTo>
                  <a:lnTo>
                    <a:pt x="1753621" y="627621"/>
                  </a:lnTo>
                  <a:cubicBezTo>
                    <a:pt x="1753621" y="666135"/>
                    <a:pt x="1722399" y="697357"/>
                    <a:pt x="1683885" y="697357"/>
                  </a:cubicBezTo>
                  <a:lnTo>
                    <a:pt x="69736" y="697357"/>
                  </a:lnTo>
                  <a:cubicBezTo>
                    <a:pt x="31222" y="697357"/>
                    <a:pt x="0" y="666135"/>
                    <a:pt x="0" y="627621"/>
                  </a:cubicBezTo>
                  <a:lnTo>
                    <a:pt x="0" y="69736"/>
                  </a:lnTo>
                  <a:close/>
                </a:path>
              </a:pathLst>
            </a:custGeom>
            <a:solidFill>
              <a:srgbClr val="1CB3B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100" tIns="64875" rIns="87100" bIns="64875" numCol="1" spcCol="1270" anchor="ctr" anchorCtr="0">
              <a:noAutofit/>
            </a:bodyPr>
            <a:lstStyle/>
            <a:p>
              <a:pPr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DF3EE15-17CC-4293-8D6C-3B97EC637BB1}"/>
                </a:ext>
              </a:extLst>
            </p:cNvPr>
            <p:cNvSpPr txBox="1"/>
            <p:nvPr/>
          </p:nvSpPr>
          <p:spPr>
            <a:xfrm>
              <a:off x="7889427" y="4556603"/>
              <a:ext cx="1011701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第三步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5D1EC29D-DC5A-48B6-93A3-FB0188CEA8DE}"/>
                </a:ext>
              </a:extLst>
            </p:cNvPr>
            <p:cNvSpPr txBox="1"/>
            <p:nvPr/>
          </p:nvSpPr>
          <p:spPr>
            <a:xfrm>
              <a:off x="7219201" y="3698232"/>
              <a:ext cx="1694545" cy="473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在床边坐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30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秒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9884B28D-457C-4E55-9FE0-495669E90DEA}"/>
              </a:ext>
            </a:extLst>
          </p:cNvPr>
          <p:cNvGrpSpPr/>
          <p:nvPr/>
        </p:nvGrpSpPr>
        <p:grpSpPr>
          <a:xfrm>
            <a:off x="1264641" y="1789149"/>
            <a:ext cx="3079172" cy="654712"/>
            <a:chOff x="4556414" y="1245302"/>
            <a:chExt cx="3079172" cy="654712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44AEFB85-31D7-4489-8646-1654A926ED84}"/>
                </a:ext>
              </a:extLst>
            </p:cNvPr>
            <p:cNvSpPr txBox="1"/>
            <p:nvPr/>
          </p:nvSpPr>
          <p:spPr>
            <a:xfrm>
              <a:off x="4556414" y="1245302"/>
              <a:ext cx="30791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起床三部曲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581FCCDE-192E-4CCB-B306-A29627E02984}"/>
                </a:ext>
              </a:extLst>
            </p:cNvPr>
            <p:cNvGrpSpPr/>
            <p:nvPr/>
          </p:nvGrpSpPr>
          <p:grpSpPr>
            <a:xfrm>
              <a:off x="4556414" y="1776090"/>
              <a:ext cx="2964631" cy="123924"/>
              <a:chOff x="4878371" y="1832110"/>
              <a:chExt cx="2964631" cy="123924"/>
            </a:xfrm>
          </p:grpSpPr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F5EE5656-A3DC-4439-BDD8-C3B1598873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9741" y="1832110"/>
                <a:ext cx="1063261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2F24A89B-B518-4626-A71A-ED66D7055EFC}"/>
                  </a:ext>
                </a:extLst>
              </p:cNvPr>
              <p:cNvSpPr/>
              <p:nvPr/>
            </p:nvSpPr>
            <p:spPr>
              <a:xfrm>
                <a:off x="4878371" y="1859305"/>
                <a:ext cx="2964631" cy="96729"/>
              </a:xfrm>
              <a:prstGeom prst="rect">
                <a:avLst/>
              </a:prstGeom>
              <a:solidFill>
                <a:srgbClr val="1C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91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预防跌倒的措施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2920EE9-9B77-45E7-A0A6-FE5D05353FF0}"/>
              </a:ext>
            </a:extLst>
          </p:cNvPr>
          <p:cNvGrpSpPr/>
          <p:nvPr/>
        </p:nvGrpSpPr>
        <p:grpSpPr>
          <a:xfrm>
            <a:off x="946055" y="2815990"/>
            <a:ext cx="3657647" cy="862968"/>
            <a:chOff x="946055" y="2463337"/>
            <a:chExt cx="3657647" cy="862968"/>
          </a:xfrm>
          <a:solidFill>
            <a:srgbClr val="1CB3B0"/>
          </a:solidFill>
        </p:grpSpPr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2D3511E5-89C3-45CC-97B1-8E3071E216DD}"/>
                </a:ext>
              </a:extLst>
            </p:cNvPr>
            <p:cNvSpPr/>
            <p:nvPr/>
          </p:nvSpPr>
          <p:spPr>
            <a:xfrm>
              <a:off x="946055" y="2463337"/>
              <a:ext cx="3657647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12E11E3-A41A-4BFF-AC44-D88E5150D304}"/>
                </a:ext>
              </a:extLst>
            </p:cNvPr>
            <p:cNvSpPr txBox="1"/>
            <p:nvPr/>
          </p:nvSpPr>
          <p:spPr>
            <a:xfrm>
              <a:off x="1106086" y="2639728"/>
              <a:ext cx="3337584" cy="4635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定时检查辅助工具是否安全。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613E8B3B-05F7-45E9-BD88-5C987280B7A9}"/>
              </a:ext>
            </a:extLst>
          </p:cNvPr>
          <p:cNvGrpSpPr/>
          <p:nvPr/>
        </p:nvGrpSpPr>
        <p:grpSpPr>
          <a:xfrm>
            <a:off x="982663" y="4685594"/>
            <a:ext cx="3657647" cy="862968"/>
            <a:chOff x="982663" y="4332941"/>
            <a:chExt cx="3657647" cy="862968"/>
          </a:xfrm>
          <a:solidFill>
            <a:srgbClr val="1CB3B0"/>
          </a:solidFill>
        </p:grpSpPr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10DB53C-87A7-40AD-A1DA-3A09A980B1FE}"/>
                </a:ext>
              </a:extLst>
            </p:cNvPr>
            <p:cNvSpPr/>
            <p:nvPr/>
          </p:nvSpPr>
          <p:spPr>
            <a:xfrm>
              <a:off x="982663" y="4332941"/>
              <a:ext cx="3657647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357630C-159D-4445-843B-4304B7D66138}"/>
                </a:ext>
              </a:extLst>
            </p:cNvPr>
            <p:cNvSpPr txBox="1"/>
            <p:nvPr/>
          </p:nvSpPr>
          <p:spPr>
            <a:xfrm>
              <a:off x="1266118" y="4532631"/>
              <a:ext cx="3337584" cy="4635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使用辅助工具应及时固定车轮。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1A0750E1-0D25-404E-9A3C-8F2B90621C2B}"/>
              </a:ext>
            </a:extLst>
          </p:cNvPr>
          <p:cNvGrpSpPr/>
          <p:nvPr/>
        </p:nvGrpSpPr>
        <p:grpSpPr>
          <a:xfrm>
            <a:off x="7551689" y="2820763"/>
            <a:ext cx="3657647" cy="888705"/>
            <a:chOff x="7551689" y="2468110"/>
            <a:chExt cx="3657647" cy="888705"/>
          </a:xfrm>
          <a:solidFill>
            <a:srgbClr val="1CB3B0"/>
          </a:solidFill>
        </p:grpSpPr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D4667D97-8081-410E-AF8F-3345FFA192EA}"/>
                </a:ext>
              </a:extLst>
            </p:cNvPr>
            <p:cNvSpPr/>
            <p:nvPr/>
          </p:nvSpPr>
          <p:spPr>
            <a:xfrm>
              <a:off x="7551689" y="2493847"/>
              <a:ext cx="3657647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7F88E484-5B7D-426A-AC50-2AA63C3A2FE6}"/>
                </a:ext>
              </a:extLst>
            </p:cNvPr>
            <p:cNvSpPr txBox="1"/>
            <p:nvPr/>
          </p:nvSpPr>
          <p:spPr>
            <a:xfrm>
              <a:off x="7871752" y="2468110"/>
              <a:ext cx="3337584" cy="8887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使用轮椅时一定要系上安全带。尤其注意下坡。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AACB9C1D-48D8-4A5D-A310-64F5E060E578}"/>
              </a:ext>
            </a:extLst>
          </p:cNvPr>
          <p:cNvGrpSpPr/>
          <p:nvPr/>
        </p:nvGrpSpPr>
        <p:grpSpPr>
          <a:xfrm>
            <a:off x="7551689" y="4685594"/>
            <a:ext cx="3657648" cy="862968"/>
            <a:chOff x="7551689" y="4332941"/>
            <a:chExt cx="3657648" cy="862968"/>
          </a:xfrm>
          <a:solidFill>
            <a:srgbClr val="1CB3B0"/>
          </a:solidFill>
        </p:grpSpPr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08D4E2AC-34A1-45CB-B0E1-4B97174E2DDF}"/>
                </a:ext>
              </a:extLst>
            </p:cNvPr>
            <p:cNvSpPr/>
            <p:nvPr/>
          </p:nvSpPr>
          <p:spPr>
            <a:xfrm>
              <a:off x="7551689" y="4332941"/>
              <a:ext cx="3657647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C1115B6-4E10-4129-A84A-E09202B20307}"/>
                </a:ext>
              </a:extLst>
            </p:cNvPr>
            <p:cNvSpPr txBox="1"/>
            <p:nvPr/>
          </p:nvSpPr>
          <p:spPr>
            <a:xfrm>
              <a:off x="7871753" y="4532631"/>
              <a:ext cx="3337584" cy="4635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使用平车外出要及时上护栏。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5F6261D-B5CF-4BFB-B385-02C679271456}"/>
              </a:ext>
            </a:extLst>
          </p:cNvPr>
          <p:cNvGrpSpPr/>
          <p:nvPr/>
        </p:nvGrpSpPr>
        <p:grpSpPr>
          <a:xfrm>
            <a:off x="3286414" y="1623206"/>
            <a:ext cx="5619172" cy="637712"/>
            <a:chOff x="3286414" y="1270553"/>
            <a:chExt cx="5619172" cy="637712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FF66F756-C6A9-4F4D-86E8-C3770FD3DED7}"/>
                </a:ext>
              </a:extLst>
            </p:cNvPr>
            <p:cNvSpPr txBox="1"/>
            <p:nvPr/>
          </p:nvSpPr>
          <p:spPr>
            <a:xfrm>
              <a:off x="3286414" y="1270553"/>
              <a:ext cx="56191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预防措施：安全使用辅助工具</a:t>
              </a: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8EFB99CA-954D-4718-A324-66F6FD0289F8}"/>
                </a:ext>
              </a:extLst>
            </p:cNvPr>
            <p:cNvGrpSpPr/>
            <p:nvPr/>
          </p:nvGrpSpPr>
          <p:grpSpPr>
            <a:xfrm>
              <a:off x="3426940" y="1802391"/>
              <a:ext cx="5338119" cy="105874"/>
              <a:chOff x="4878371" y="1832110"/>
              <a:chExt cx="2964631" cy="123924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F0E46D56-A3CF-42E9-8184-174A127B77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9741" y="1832110"/>
                <a:ext cx="1063261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矩形 23">
                <a:extLst>
                  <a:ext uri="{FF2B5EF4-FFF2-40B4-BE49-F238E27FC236}">
                    <a16:creationId xmlns="" xmlns:a16="http://schemas.microsoft.com/office/drawing/2014/main" id="{065E0708-44E8-4007-A6C9-A54AA22ED2D2}"/>
                  </a:ext>
                </a:extLst>
              </p:cNvPr>
              <p:cNvSpPr/>
              <p:nvPr/>
            </p:nvSpPr>
            <p:spPr>
              <a:xfrm>
                <a:off x="4878371" y="1859305"/>
                <a:ext cx="2964631" cy="96729"/>
              </a:xfrm>
              <a:prstGeom prst="rect">
                <a:avLst/>
              </a:prstGeom>
              <a:solidFill>
                <a:srgbClr val="1C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222583FE-69DD-46DB-845E-2ADFA474DAA2}"/>
              </a:ext>
            </a:extLst>
          </p:cNvPr>
          <p:cNvGrpSpPr/>
          <p:nvPr/>
        </p:nvGrpSpPr>
        <p:grpSpPr>
          <a:xfrm>
            <a:off x="4541263" y="3151334"/>
            <a:ext cx="3078255" cy="2373255"/>
            <a:chOff x="4541263" y="2798681"/>
            <a:chExt cx="3078255" cy="2373255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09B6D501-FF0A-4137-9275-DE276CE0E89C}"/>
                </a:ext>
              </a:extLst>
            </p:cNvPr>
            <p:cNvGrpSpPr/>
            <p:nvPr/>
          </p:nvGrpSpPr>
          <p:grpSpPr>
            <a:xfrm>
              <a:off x="5163153" y="3356815"/>
              <a:ext cx="1829086" cy="1257022"/>
              <a:chOff x="5163153" y="3356815"/>
              <a:chExt cx="1829086" cy="1257022"/>
            </a:xfrm>
          </p:grpSpPr>
          <p:grpSp>
            <p:nvGrpSpPr>
              <p:cNvPr id="41" name="组合 40">
                <a:extLst>
                  <a:ext uri="{FF2B5EF4-FFF2-40B4-BE49-F238E27FC236}">
                    <a16:creationId xmlns="" xmlns:a16="http://schemas.microsoft.com/office/drawing/2014/main" id="{95B23639-0311-4FD7-A149-5915CD15FEE3}"/>
                  </a:ext>
                </a:extLst>
              </p:cNvPr>
              <p:cNvGrpSpPr/>
              <p:nvPr/>
            </p:nvGrpSpPr>
            <p:grpSpPr>
              <a:xfrm>
                <a:off x="5163153" y="3356815"/>
                <a:ext cx="1829086" cy="1257022"/>
                <a:chOff x="3829089" y="2135385"/>
                <a:chExt cx="4518779" cy="3105489"/>
              </a:xfrm>
              <a:solidFill>
                <a:schemeClr val="accent2"/>
              </a:solidFill>
            </p:grpSpPr>
            <p:sp>
              <p:nvSpPr>
                <p:cNvPr id="43" name="任意多边形: 形状 42">
                  <a:extLst>
                    <a:ext uri="{FF2B5EF4-FFF2-40B4-BE49-F238E27FC236}">
                      <a16:creationId xmlns="" xmlns:a16="http://schemas.microsoft.com/office/drawing/2014/main" id="{4DBD601A-4414-4F3B-AB51-55363671CE1F}"/>
                    </a:ext>
                  </a:extLst>
                </p:cNvPr>
                <p:cNvSpPr/>
                <p:nvPr/>
              </p:nvSpPr>
              <p:spPr>
                <a:xfrm>
                  <a:off x="6061868" y="2135385"/>
                  <a:ext cx="2286000" cy="1489302"/>
                </a:xfrm>
                <a:custGeom>
                  <a:avLst/>
                  <a:gdLst>
                    <a:gd name="connsiteX0" fmla="*/ 0 w 2286000"/>
                    <a:gd name="connsiteY0" fmla="*/ 0 h 1489302"/>
                    <a:gd name="connsiteX1" fmla="*/ 2286000 w 2286000"/>
                    <a:gd name="connsiteY1" fmla="*/ 0 h 1489302"/>
                    <a:gd name="connsiteX2" fmla="*/ 2286000 w 2286000"/>
                    <a:gd name="connsiteY2" fmla="*/ 1489302 h 1489302"/>
                    <a:gd name="connsiteX3" fmla="*/ 1569720 w 2286000"/>
                    <a:gd name="connsiteY3" fmla="*/ 1489302 h 1489302"/>
                    <a:gd name="connsiteX4" fmla="*/ 11440 w 2286000"/>
                    <a:gd name="connsiteY4" fmla="*/ 17305 h 1489302"/>
                    <a:gd name="connsiteX5" fmla="*/ 0 w 2286000"/>
                    <a:gd name="connsiteY5" fmla="*/ 519876 h 1489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0" h="1489302">
                      <a:moveTo>
                        <a:pt x="0" y="0"/>
                      </a:moveTo>
                      <a:lnTo>
                        <a:pt x="2286000" y="0"/>
                      </a:lnTo>
                      <a:lnTo>
                        <a:pt x="2286000" y="1489302"/>
                      </a:lnTo>
                      <a:lnTo>
                        <a:pt x="1569720" y="1489302"/>
                      </a:lnTo>
                      <a:lnTo>
                        <a:pt x="11440" y="17305"/>
                      </a:lnTo>
                      <a:lnTo>
                        <a:pt x="0" y="519876"/>
                      </a:lnTo>
                      <a:close/>
                    </a:path>
                  </a:pathLst>
                </a:custGeom>
                <a:solidFill>
                  <a:srgbClr val="6EDA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任意多边形: 形状 43">
                  <a:extLst>
                    <a:ext uri="{FF2B5EF4-FFF2-40B4-BE49-F238E27FC236}">
                      <a16:creationId xmlns="" xmlns:a16="http://schemas.microsoft.com/office/drawing/2014/main" id="{B28FAC7A-4854-4FA2-B041-43FDC86B78F5}"/>
                    </a:ext>
                  </a:extLst>
                </p:cNvPr>
                <p:cNvSpPr/>
                <p:nvPr/>
              </p:nvSpPr>
              <p:spPr>
                <a:xfrm flipH="1">
                  <a:off x="3829089" y="2135385"/>
                  <a:ext cx="2286000" cy="1489302"/>
                </a:xfrm>
                <a:custGeom>
                  <a:avLst/>
                  <a:gdLst>
                    <a:gd name="connsiteX0" fmla="*/ 0 w 2286000"/>
                    <a:gd name="connsiteY0" fmla="*/ 0 h 1489302"/>
                    <a:gd name="connsiteX1" fmla="*/ 2286000 w 2286000"/>
                    <a:gd name="connsiteY1" fmla="*/ 0 h 1489302"/>
                    <a:gd name="connsiteX2" fmla="*/ 2286000 w 2286000"/>
                    <a:gd name="connsiteY2" fmla="*/ 1489302 h 1489302"/>
                    <a:gd name="connsiteX3" fmla="*/ 1569720 w 2286000"/>
                    <a:gd name="connsiteY3" fmla="*/ 1489302 h 1489302"/>
                    <a:gd name="connsiteX4" fmla="*/ 11440 w 2286000"/>
                    <a:gd name="connsiteY4" fmla="*/ 17305 h 1489302"/>
                    <a:gd name="connsiteX5" fmla="*/ 0 w 2286000"/>
                    <a:gd name="connsiteY5" fmla="*/ 519876 h 1489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0" h="1489302">
                      <a:moveTo>
                        <a:pt x="0" y="0"/>
                      </a:moveTo>
                      <a:lnTo>
                        <a:pt x="2286000" y="0"/>
                      </a:lnTo>
                      <a:lnTo>
                        <a:pt x="2286000" y="1489302"/>
                      </a:lnTo>
                      <a:lnTo>
                        <a:pt x="1569720" y="1489302"/>
                      </a:lnTo>
                      <a:lnTo>
                        <a:pt x="11440" y="17305"/>
                      </a:lnTo>
                      <a:lnTo>
                        <a:pt x="0" y="519876"/>
                      </a:lnTo>
                      <a:close/>
                    </a:path>
                  </a:pathLst>
                </a:custGeom>
                <a:solidFill>
                  <a:srgbClr val="1CB3B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任意多边形: 形状 44">
                  <a:extLst>
                    <a:ext uri="{FF2B5EF4-FFF2-40B4-BE49-F238E27FC236}">
                      <a16:creationId xmlns="" xmlns:a16="http://schemas.microsoft.com/office/drawing/2014/main" id="{92964D39-50A8-460C-A078-08BD28990166}"/>
                    </a:ext>
                  </a:extLst>
                </p:cNvPr>
                <p:cNvSpPr/>
                <p:nvPr/>
              </p:nvSpPr>
              <p:spPr>
                <a:xfrm rot="10800000" flipH="1">
                  <a:off x="6061868" y="3751572"/>
                  <a:ext cx="2286000" cy="1489302"/>
                </a:xfrm>
                <a:custGeom>
                  <a:avLst/>
                  <a:gdLst>
                    <a:gd name="connsiteX0" fmla="*/ 0 w 2286000"/>
                    <a:gd name="connsiteY0" fmla="*/ 0 h 1489302"/>
                    <a:gd name="connsiteX1" fmla="*/ 2286000 w 2286000"/>
                    <a:gd name="connsiteY1" fmla="*/ 0 h 1489302"/>
                    <a:gd name="connsiteX2" fmla="*/ 2286000 w 2286000"/>
                    <a:gd name="connsiteY2" fmla="*/ 1489302 h 1489302"/>
                    <a:gd name="connsiteX3" fmla="*/ 1569720 w 2286000"/>
                    <a:gd name="connsiteY3" fmla="*/ 1489302 h 1489302"/>
                    <a:gd name="connsiteX4" fmla="*/ 11440 w 2286000"/>
                    <a:gd name="connsiteY4" fmla="*/ 17305 h 1489302"/>
                    <a:gd name="connsiteX5" fmla="*/ 0 w 2286000"/>
                    <a:gd name="connsiteY5" fmla="*/ 519876 h 1489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0" h="1489302">
                      <a:moveTo>
                        <a:pt x="0" y="0"/>
                      </a:moveTo>
                      <a:lnTo>
                        <a:pt x="2286000" y="0"/>
                      </a:lnTo>
                      <a:lnTo>
                        <a:pt x="2286000" y="1489302"/>
                      </a:lnTo>
                      <a:lnTo>
                        <a:pt x="1569720" y="1489302"/>
                      </a:lnTo>
                      <a:lnTo>
                        <a:pt x="11440" y="17305"/>
                      </a:lnTo>
                      <a:lnTo>
                        <a:pt x="0" y="519876"/>
                      </a:lnTo>
                      <a:close/>
                    </a:path>
                  </a:pathLst>
                </a:custGeom>
                <a:solidFill>
                  <a:srgbClr val="1CB3B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6" name="任意多边形: 形状 45">
                  <a:extLst>
                    <a:ext uri="{FF2B5EF4-FFF2-40B4-BE49-F238E27FC236}">
                      <a16:creationId xmlns="" xmlns:a16="http://schemas.microsoft.com/office/drawing/2014/main" id="{8CC266C6-556A-4901-A776-2396EA614622}"/>
                    </a:ext>
                  </a:extLst>
                </p:cNvPr>
                <p:cNvSpPr/>
                <p:nvPr/>
              </p:nvSpPr>
              <p:spPr>
                <a:xfrm rot="10800000">
                  <a:off x="3829090" y="3751572"/>
                  <a:ext cx="2286000" cy="1489302"/>
                </a:xfrm>
                <a:custGeom>
                  <a:avLst/>
                  <a:gdLst>
                    <a:gd name="connsiteX0" fmla="*/ 0 w 2286000"/>
                    <a:gd name="connsiteY0" fmla="*/ 0 h 1489302"/>
                    <a:gd name="connsiteX1" fmla="*/ 2286000 w 2286000"/>
                    <a:gd name="connsiteY1" fmla="*/ 0 h 1489302"/>
                    <a:gd name="connsiteX2" fmla="*/ 2286000 w 2286000"/>
                    <a:gd name="connsiteY2" fmla="*/ 1489302 h 1489302"/>
                    <a:gd name="connsiteX3" fmla="*/ 1569720 w 2286000"/>
                    <a:gd name="connsiteY3" fmla="*/ 1489302 h 1489302"/>
                    <a:gd name="connsiteX4" fmla="*/ 11440 w 2286000"/>
                    <a:gd name="connsiteY4" fmla="*/ 17305 h 1489302"/>
                    <a:gd name="connsiteX5" fmla="*/ 0 w 2286000"/>
                    <a:gd name="connsiteY5" fmla="*/ 519876 h 1489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6000" h="1489302">
                      <a:moveTo>
                        <a:pt x="0" y="0"/>
                      </a:moveTo>
                      <a:lnTo>
                        <a:pt x="2286000" y="0"/>
                      </a:lnTo>
                      <a:lnTo>
                        <a:pt x="2286000" y="1489302"/>
                      </a:lnTo>
                      <a:lnTo>
                        <a:pt x="1569720" y="1489302"/>
                      </a:lnTo>
                      <a:lnTo>
                        <a:pt x="11440" y="17305"/>
                      </a:lnTo>
                      <a:lnTo>
                        <a:pt x="0" y="519876"/>
                      </a:lnTo>
                      <a:close/>
                    </a:path>
                  </a:pathLst>
                </a:custGeom>
                <a:solidFill>
                  <a:srgbClr val="6EDA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805B8C7B-1E9B-4A80-AAA5-B6B08665F2F5}"/>
                  </a:ext>
                </a:extLst>
              </p:cNvPr>
              <p:cNvSpPr txBox="1"/>
              <p:nvPr/>
            </p:nvSpPr>
            <p:spPr>
              <a:xfrm>
                <a:off x="5596569" y="3684468"/>
                <a:ext cx="139567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zh-CN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Adobe Arabic" panose="020F0502020204030204"/>
                    <a:ea typeface="微软雅黑"/>
                    <a:cs typeface="+mn-ea"/>
                    <a:sym typeface="+mn-lt"/>
                  </a:rPr>
                  <a:t>工具</a:t>
                </a:r>
                <a:endParaRPr lang="zh-CN" altLang="en-US" dirty="0"/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94961A08-FD5F-44AE-BD33-B11A3F7EFC5A}"/>
                </a:ext>
              </a:extLst>
            </p:cNvPr>
            <p:cNvGrpSpPr/>
            <p:nvPr/>
          </p:nvGrpSpPr>
          <p:grpSpPr>
            <a:xfrm flipV="1">
              <a:off x="4541263" y="4621782"/>
              <a:ext cx="3047037" cy="550154"/>
              <a:chOff x="4553552" y="2806661"/>
              <a:chExt cx="3047037" cy="550154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="" xmlns:a16="http://schemas.microsoft.com/office/drawing/2014/main" id="{36A4097E-1C13-4B76-941E-1F1D708F0437}"/>
                  </a:ext>
                </a:extLst>
              </p:cNvPr>
              <p:cNvGrpSpPr/>
              <p:nvPr/>
            </p:nvGrpSpPr>
            <p:grpSpPr>
              <a:xfrm>
                <a:off x="4553552" y="2806661"/>
                <a:ext cx="609600" cy="550154"/>
                <a:chOff x="4553552" y="2806661"/>
                <a:chExt cx="609600" cy="550154"/>
              </a:xfrm>
            </p:grpSpPr>
            <p:cxnSp>
              <p:nvCxnSpPr>
                <p:cNvPr id="39" name="直接连接符 38">
                  <a:extLst>
                    <a:ext uri="{FF2B5EF4-FFF2-40B4-BE49-F238E27FC236}">
                      <a16:creationId xmlns="" xmlns:a16="http://schemas.microsoft.com/office/drawing/2014/main" id="{43434667-858D-4AFB-9A62-18FCFA846B90}"/>
                    </a:ext>
                  </a:extLst>
                </p:cNvPr>
                <p:cNvCxnSpPr/>
                <p:nvPr/>
              </p:nvCxnSpPr>
              <p:spPr>
                <a:xfrm>
                  <a:off x="4553552" y="2806661"/>
                  <a:ext cx="609600" cy="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箭头连接符 39">
                  <a:extLst>
                    <a:ext uri="{FF2B5EF4-FFF2-40B4-BE49-F238E27FC236}">
                      <a16:creationId xmlns="" xmlns:a16="http://schemas.microsoft.com/office/drawing/2014/main" id="{764D45EF-FA10-4CF6-96D8-DBF9C7122E9E}"/>
                    </a:ext>
                  </a:extLst>
                </p:cNvPr>
                <p:cNvCxnSpPr/>
                <p:nvPr/>
              </p:nvCxnSpPr>
              <p:spPr>
                <a:xfrm>
                  <a:off x="5163152" y="2806661"/>
                  <a:ext cx="0" cy="550154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组合 35">
                <a:extLst>
                  <a:ext uri="{FF2B5EF4-FFF2-40B4-BE49-F238E27FC236}">
                    <a16:creationId xmlns="" xmlns:a16="http://schemas.microsoft.com/office/drawing/2014/main" id="{4333ADA9-357B-4B03-8042-5685DEA1BB1F}"/>
                  </a:ext>
                </a:extLst>
              </p:cNvPr>
              <p:cNvGrpSpPr/>
              <p:nvPr/>
            </p:nvGrpSpPr>
            <p:grpSpPr>
              <a:xfrm flipH="1">
                <a:off x="6990989" y="2806661"/>
                <a:ext cx="609600" cy="550154"/>
                <a:chOff x="4553552" y="2806661"/>
                <a:chExt cx="609600" cy="550154"/>
              </a:xfrm>
            </p:grpSpPr>
            <p:cxnSp>
              <p:nvCxnSpPr>
                <p:cNvPr id="37" name="直接连接符 36">
                  <a:extLst>
                    <a:ext uri="{FF2B5EF4-FFF2-40B4-BE49-F238E27FC236}">
                      <a16:creationId xmlns="" xmlns:a16="http://schemas.microsoft.com/office/drawing/2014/main" id="{BB2B6F33-D655-4F0D-B706-64793DCB3813}"/>
                    </a:ext>
                  </a:extLst>
                </p:cNvPr>
                <p:cNvCxnSpPr/>
                <p:nvPr/>
              </p:nvCxnSpPr>
              <p:spPr>
                <a:xfrm>
                  <a:off x="4553552" y="2806661"/>
                  <a:ext cx="609600" cy="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箭头连接符 37">
                  <a:extLst>
                    <a:ext uri="{FF2B5EF4-FFF2-40B4-BE49-F238E27FC236}">
                      <a16:creationId xmlns="" xmlns:a16="http://schemas.microsoft.com/office/drawing/2014/main" id="{22BA777D-55FB-4DB2-BAF6-36C6195C5D19}"/>
                    </a:ext>
                  </a:extLst>
                </p:cNvPr>
                <p:cNvCxnSpPr/>
                <p:nvPr/>
              </p:nvCxnSpPr>
              <p:spPr>
                <a:xfrm>
                  <a:off x="5163152" y="2806661"/>
                  <a:ext cx="0" cy="550154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7B9D25AE-7024-4CA0-98B8-FC45A1E63698}"/>
                </a:ext>
              </a:extLst>
            </p:cNvPr>
            <p:cNvGrpSpPr/>
            <p:nvPr/>
          </p:nvGrpSpPr>
          <p:grpSpPr>
            <a:xfrm>
              <a:off x="4572481" y="2798681"/>
              <a:ext cx="3047037" cy="550154"/>
              <a:chOff x="4553552" y="2806661"/>
              <a:chExt cx="3047037" cy="550154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="" xmlns:a16="http://schemas.microsoft.com/office/drawing/2014/main" id="{72DC395B-7233-48DD-BF56-C2B90848A62B}"/>
                  </a:ext>
                </a:extLst>
              </p:cNvPr>
              <p:cNvGrpSpPr/>
              <p:nvPr/>
            </p:nvGrpSpPr>
            <p:grpSpPr>
              <a:xfrm>
                <a:off x="4553552" y="2806661"/>
                <a:ext cx="609600" cy="550154"/>
                <a:chOff x="4553552" y="2806661"/>
                <a:chExt cx="609600" cy="550154"/>
              </a:xfrm>
            </p:grpSpPr>
            <p:cxnSp>
              <p:nvCxnSpPr>
                <p:cNvPr id="33" name="直接连接符 32">
                  <a:extLst>
                    <a:ext uri="{FF2B5EF4-FFF2-40B4-BE49-F238E27FC236}">
                      <a16:creationId xmlns="" xmlns:a16="http://schemas.microsoft.com/office/drawing/2014/main" id="{58DF5E22-9303-4409-9F4F-FD24C1978B50}"/>
                    </a:ext>
                  </a:extLst>
                </p:cNvPr>
                <p:cNvCxnSpPr/>
                <p:nvPr/>
              </p:nvCxnSpPr>
              <p:spPr>
                <a:xfrm>
                  <a:off x="4553552" y="2806661"/>
                  <a:ext cx="609600" cy="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箭头连接符 33">
                  <a:extLst>
                    <a:ext uri="{FF2B5EF4-FFF2-40B4-BE49-F238E27FC236}">
                      <a16:creationId xmlns="" xmlns:a16="http://schemas.microsoft.com/office/drawing/2014/main" id="{9337D7A8-6BC5-4293-BDE7-C23ADE93AF65}"/>
                    </a:ext>
                  </a:extLst>
                </p:cNvPr>
                <p:cNvCxnSpPr/>
                <p:nvPr/>
              </p:nvCxnSpPr>
              <p:spPr>
                <a:xfrm>
                  <a:off x="5163152" y="2806661"/>
                  <a:ext cx="0" cy="550154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48E321D4-71E2-451B-BBEC-CF90DCBAC84D}"/>
                  </a:ext>
                </a:extLst>
              </p:cNvPr>
              <p:cNvGrpSpPr/>
              <p:nvPr/>
            </p:nvGrpSpPr>
            <p:grpSpPr>
              <a:xfrm flipH="1">
                <a:off x="6990989" y="2806661"/>
                <a:ext cx="609600" cy="550154"/>
                <a:chOff x="4553552" y="2806661"/>
                <a:chExt cx="609600" cy="550154"/>
              </a:xfrm>
            </p:grpSpPr>
            <p:cxnSp>
              <p:nvCxnSpPr>
                <p:cNvPr id="31" name="直接连接符 30">
                  <a:extLst>
                    <a:ext uri="{FF2B5EF4-FFF2-40B4-BE49-F238E27FC236}">
                      <a16:creationId xmlns="" xmlns:a16="http://schemas.microsoft.com/office/drawing/2014/main" id="{36E4578B-6A40-45A8-8EB4-04AE87EA08FA}"/>
                    </a:ext>
                  </a:extLst>
                </p:cNvPr>
                <p:cNvCxnSpPr/>
                <p:nvPr/>
              </p:nvCxnSpPr>
              <p:spPr>
                <a:xfrm>
                  <a:off x="4553552" y="2806661"/>
                  <a:ext cx="609600" cy="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箭头连接符 31">
                  <a:extLst>
                    <a:ext uri="{FF2B5EF4-FFF2-40B4-BE49-F238E27FC236}">
                      <a16:creationId xmlns="" xmlns:a16="http://schemas.microsoft.com/office/drawing/2014/main" id="{EF851F12-4FC3-42C2-8AE1-4A503E30BEFC}"/>
                    </a:ext>
                  </a:extLst>
                </p:cNvPr>
                <p:cNvCxnSpPr/>
                <p:nvPr/>
              </p:nvCxnSpPr>
              <p:spPr>
                <a:xfrm>
                  <a:off x="5163152" y="2806661"/>
                  <a:ext cx="0" cy="550154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93865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预防跌倒的措施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3D47392-E66D-4506-8CDF-B4DC9D0F09B2}"/>
              </a:ext>
            </a:extLst>
          </p:cNvPr>
          <p:cNvGrpSpPr/>
          <p:nvPr/>
        </p:nvGrpSpPr>
        <p:grpSpPr>
          <a:xfrm>
            <a:off x="1049339" y="2865846"/>
            <a:ext cx="2234653" cy="862968"/>
            <a:chOff x="2208214" y="2463337"/>
            <a:chExt cx="2169446" cy="862968"/>
          </a:xfrm>
          <a:solidFill>
            <a:srgbClr val="1CB3B0"/>
          </a:solidFill>
        </p:grpSpPr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C07BE690-6B22-488E-8E0B-52055A9A80C8}"/>
                </a:ext>
              </a:extLst>
            </p:cNvPr>
            <p:cNvSpPr/>
            <p:nvPr/>
          </p:nvSpPr>
          <p:spPr>
            <a:xfrm>
              <a:off x="2208214" y="2463337"/>
              <a:ext cx="2169446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898C489C-9920-4CBA-9E25-96893BD693DB}"/>
                </a:ext>
              </a:extLst>
            </p:cNvPr>
            <p:cNvSpPr txBox="1"/>
            <p:nvPr/>
          </p:nvSpPr>
          <p:spPr>
            <a:xfrm>
              <a:off x="2494524" y="2638702"/>
              <a:ext cx="1725232" cy="46358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心理护理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E2BEE31-9F35-47B5-9C5E-D2409E3A3A87}"/>
              </a:ext>
            </a:extLst>
          </p:cNvPr>
          <p:cNvGrpSpPr/>
          <p:nvPr/>
        </p:nvGrpSpPr>
        <p:grpSpPr>
          <a:xfrm>
            <a:off x="1122564" y="3864130"/>
            <a:ext cx="2169446" cy="862968"/>
            <a:chOff x="2224470" y="3412862"/>
            <a:chExt cx="2169446" cy="862968"/>
          </a:xfrm>
          <a:solidFill>
            <a:srgbClr val="1CB3B0"/>
          </a:solidFill>
        </p:grpSpPr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447E5754-9C38-4553-8449-FB5B6F0625AD}"/>
                </a:ext>
              </a:extLst>
            </p:cNvPr>
            <p:cNvSpPr/>
            <p:nvPr/>
          </p:nvSpPr>
          <p:spPr>
            <a:xfrm>
              <a:off x="2224470" y="3412862"/>
              <a:ext cx="2169446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81F19234-9E60-488D-99D8-8574C09A3FA6}"/>
                </a:ext>
              </a:extLst>
            </p:cNvPr>
            <p:cNvSpPr txBox="1"/>
            <p:nvPr/>
          </p:nvSpPr>
          <p:spPr>
            <a:xfrm>
              <a:off x="2446161" y="3612552"/>
              <a:ext cx="1869737" cy="46358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积极治疗疾病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D9E3912-5744-4804-A4EA-A3F8ABE6FA7B}"/>
              </a:ext>
            </a:extLst>
          </p:cNvPr>
          <p:cNvGrpSpPr/>
          <p:nvPr/>
        </p:nvGrpSpPr>
        <p:grpSpPr>
          <a:xfrm>
            <a:off x="1114326" y="4862414"/>
            <a:ext cx="2169446" cy="862968"/>
            <a:chOff x="2224470" y="4411146"/>
            <a:chExt cx="2169446" cy="862968"/>
          </a:xfrm>
          <a:solidFill>
            <a:srgbClr val="1CB3B0"/>
          </a:solidFill>
        </p:grpSpPr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472BFD40-8B0A-4232-AF90-3EF2E801A2A9}"/>
                </a:ext>
              </a:extLst>
            </p:cNvPr>
            <p:cNvSpPr/>
            <p:nvPr/>
          </p:nvSpPr>
          <p:spPr>
            <a:xfrm>
              <a:off x="2224470" y="4411146"/>
              <a:ext cx="2169446" cy="862968"/>
            </a:xfrm>
            <a:custGeom>
              <a:avLst/>
              <a:gdLst>
                <a:gd name="connsiteX0" fmla="*/ 0 w 2386397"/>
                <a:gd name="connsiteY0" fmla="*/ 127545 h 765118"/>
                <a:gd name="connsiteX1" fmla="*/ 127545 w 2386397"/>
                <a:gd name="connsiteY1" fmla="*/ 0 h 765118"/>
                <a:gd name="connsiteX2" fmla="*/ 2258852 w 2386397"/>
                <a:gd name="connsiteY2" fmla="*/ 0 h 765118"/>
                <a:gd name="connsiteX3" fmla="*/ 2386397 w 2386397"/>
                <a:gd name="connsiteY3" fmla="*/ 127545 h 765118"/>
                <a:gd name="connsiteX4" fmla="*/ 2386397 w 2386397"/>
                <a:gd name="connsiteY4" fmla="*/ 637573 h 765118"/>
                <a:gd name="connsiteX5" fmla="*/ 2258852 w 2386397"/>
                <a:gd name="connsiteY5" fmla="*/ 765118 h 765118"/>
                <a:gd name="connsiteX6" fmla="*/ 127545 w 2386397"/>
                <a:gd name="connsiteY6" fmla="*/ 765118 h 765118"/>
                <a:gd name="connsiteX7" fmla="*/ 0 w 2386397"/>
                <a:gd name="connsiteY7" fmla="*/ 637573 h 765118"/>
                <a:gd name="connsiteX8" fmla="*/ 0 w 2386397"/>
                <a:gd name="connsiteY8" fmla="*/ 127545 h 76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6397" h="765118">
                  <a:moveTo>
                    <a:pt x="0" y="127545"/>
                  </a:moveTo>
                  <a:cubicBezTo>
                    <a:pt x="0" y="57104"/>
                    <a:pt x="57104" y="0"/>
                    <a:pt x="127545" y="0"/>
                  </a:cubicBezTo>
                  <a:lnTo>
                    <a:pt x="2258852" y="0"/>
                  </a:lnTo>
                  <a:cubicBezTo>
                    <a:pt x="2329293" y="0"/>
                    <a:pt x="2386397" y="57104"/>
                    <a:pt x="2386397" y="127545"/>
                  </a:cubicBezTo>
                  <a:lnTo>
                    <a:pt x="2386397" y="637573"/>
                  </a:lnTo>
                  <a:cubicBezTo>
                    <a:pt x="2386397" y="708014"/>
                    <a:pt x="2329293" y="765118"/>
                    <a:pt x="2258852" y="765118"/>
                  </a:cubicBezTo>
                  <a:lnTo>
                    <a:pt x="127545" y="765118"/>
                  </a:lnTo>
                  <a:cubicBezTo>
                    <a:pt x="57104" y="765118"/>
                    <a:pt x="0" y="708014"/>
                    <a:pt x="0" y="637573"/>
                  </a:cubicBezTo>
                  <a:lnTo>
                    <a:pt x="0" y="12754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41" tIns="31941" rIns="31941" bIns="31941" numCol="1" spcCol="1270" anchor="ctr" anchorCtr="0">
              <a:noAutofit/>
            </a:bodyPr>
            <a:lstStyle/>
            <a:p>
              <a:pPr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70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C06EE063-E0CE-4077-9076-85136126AC9A}"/>
                </a:ext>
              </a:extLst>
            </p:cNvPr>
            <p:cNvSpPr txBox="1"/>
            <p:nvPr/>
          </p:nvSpPr>
          <p:spPr>
            <a:xfrm>
              <a:off x="2454400" y="4568703"/>
              <a:ext cx="1553550" cy="463588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安全用药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A673DB9E-EDB6-47DE-AF60-BD80EFD9619B}"/>
              </a:ext>
            </a:extLst>
          </p:cNvPr>
          <p:cNvGrpSpPr/>
          <p:nvPr/>
        </p:nvGrpSpPr>
        <p:grpSpPr>
          <a:xfrm>
            <a:off x="3906174" y="1697645"/>
            <a:ext cx="4379652" cy="660824"/>
            <a:chOff x="4011319" y="1235713"/>
            <a:chExt cx="4379652" cy="660824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56C6967-3881-44A8-A892-CD7A886BDB21}"/>
                </a:ext>
              </a:extLst>
            </p:cNvPr>
            <p:cNvSpPr txBox="1"/>
            <p:nvPr/>
          </p:nvSpPr>
          <p:spPr>
            <a:xfrm>
              <a:off x="4011319" y="1235713"/>
              <a:ext cx="43796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预防措施：护理干预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F8EAA025-FA6F-4B9A-BD1C-5856B943B1BB}"/>
                </a:ext>
              </a:extLst>
            </p:cNvPr>
            <p:cNvGrpSpPr/>
            <p:nvPr/>
          </p:nvGrpSpPr>
          <p:grpSpPr>
            <a:xfrm>
              <a:off x="4085968" y="1769440"/>
              <a:ext cx="4234248" cy="127097"/>
              <a:chOff x="4085968" y="1769440"/>
              <a:chExt cx="4234248" cy="127097"/>
            </a:xfrm>
          </p:grpSpPr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9A71701E-58AE-4124-9E8C-3B256AB64D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2550" y="1769440"/>
                <a:ext cx="1914509" cy="0"/>
              </a:xfrm>
              <a:prstGeom prst="line">
                <a:avLst/>
              </a:prstGeom>
              <a:ln w="28575">
                <a:solidFill>
                  <a:srgbClr val="1CB3B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5BC066F9-E131-4E3F-84B9-5D88AAA9E1C6}"/>
                  </a:ext>
                </a:extLst>
              </p:cNvPr>
              <p:cNvSpPr/>
              <p:nvPr/>
            </p:nvSpPr>
            <p:spPr>
              <a:xfrm>
                <a:off x="4085968" y="1817550"/>
                <a:ext cx="4234248" cy="78987"/>
              </a:xfrm>
              <a:prstGeom prst="rect">
                <a:avLst/>
              </a:prstGeom>
              <a:solidFill>
                <a:srgbClr val="3EC9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5E9D735-4ECB-464F-87F2-4A41C84B1E2E}"/>
              </a:ext>
            </a:extLst>
          </p:cNvPr>
          <p:cNvGrpSpPr/>
          <p:nvPr/>
        </p:nvGrpSpPr>
        <p:grpSpPr>
          <a:xfrm>
            <a:off x="5610401" y="2751214"/>
            <a:ext cx="5426950" cy="938729"/>
            <a:chOff x="5715546" y="2289282"/>
            <a:chExt cx="5426950" cy="93872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C4EB0974-6739-47A5-8F35-92B7C2DA8F0C}"/>
                </a:ext>
              </a:extLst>
            </p:cNvPr>
            <p:cNvSpPr txBox="1"/>
            <p:nvPr/>
          </p:nvSpPr>
          <p:spPr>
            <a:xfrm>
              <a:off x="5873449" y="2289282"/>
              <a:ext cx="5269047" cy="888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加强防跌倒的知识宣教病人、家属、陪护。安全环境的管理。尤其注意跌倒几率高的地方及时间。</a:t>
              </a:r>
            </a:p>
          </p:txBody>
        </p:sp>
        <p:sp>
          <p:nvSpPr>
            <p:cNvPr id="24" name="矩形: 圆角 23">
              <a:extLst>
                <a:ext uri="{FF2B5EF4-FFF2-40B4-BE49-F238E27FC236}">
                  <a16:creationId xmlns="" xmlns:a16="http://schemas.microsoft.com/office/drawing/2014/main" id="{87E372FD-34C0-45EF-8DB3-EC18BF950FA5}"/>
                </a:ext>
              </a:extLst>
            </p:cNvPr>
            <p:cNvSpPr/>
            <p:nvPr/>
          </p:nvSpPr>
          <p:spPr>
            <a:xfrm>
              <a:off x="5715546" y="2331263"/>
              <a:ext cx="5398816" cy="896748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8F216F6B-9683-4B4F-A85F-CC37833F3966}"/>
              </a:ext>
            </a:extLst>
          </p:cNvPr>
          <p:cNvGrpSpPr/>
          <p:nvPr/>
        </p:nvGrpSpPr>
        <p:grpSpPr>
          <a:xfrm>
            <a:off x="5610401" y="3808223"/>
            <a:ext cx="5514649" cy="908338"/>
            <a:chOff x="5715546" y="3346291"/>
            <a:chExt cx="5514649" cy="908338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BA06151-CBE2-453A-96CD-B69EA36DC79A}"/>
                </a:ext>
              </a:extLst>
            </p:cNvPr>
            <p:cNvSpPr txBox="1"/>
            <p:nvPr/>
          </p:nvSpPr>
          <p:spPr>
            <a:xfrm>
              <a:off x="5873449" y="3365924"/>
              <a:ext cx="5356746" cy="888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跌倒危险风险评估。 入院时，特殊用药时。病情改变时，外出检查，跌倒后。</a:t>
              </a: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="" xmlns:a16="http://schemas.microsoft.com/office/drawing/2014/main" id="{A0454CB3-4A5A-4446-ADF7-C29D6D27980E}"/>
                </a:ext>
              </a:extLst>
            </p:cNvPr>
            <p:cNvSpPr/>
            <p:nvPr/>
          </p:nvSpPr>
          <p:spPr>
            <a:xfrm>
              <a:off x="5715546" y="3346291"/>
              <a:ext cx="5398816" cy="896748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330900E9-BCBB-426F-8863-1FEDDB056817}"/>
              </a:ext>
            </a:extLst>
          </p:cNvPr>
          <p:cNvGrpSpPr/>
          <p:nvPr/>
        </p:nvGrpSpPr>
        <p:grpSpPr>
          <a:xfrm>
            <a:off x="5610401" y="4876729"/>
            <a:ext cx="5398816" cy="912927"/>
            <a:chOff x="5715546" y="4414797"/>
            <a:chExt cx="5398816" cy="912927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C755344A-FBF7-47F0-A274-EAF2B675DCB1}"/>
                </a:ext>
              </a:extLst>
            </p:cNvPr>
            <p:cNvSpPr txBox="1"/>
            <p:nvPr/>
          </p:nvSpPr>
          <p:spPr>
            <a:xfrm>
              <a:off x="5873449" y="4414797"/>
              <a:ext cx="5240912" cy="888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高度的责任心。对于高危患者应及时挂牌。经常检查，班班交接。无陪伴的老年病人。多给予协助。</a:t>
              </a:r>
            </a:p>
          </p:txBody>
        </p:sp>
        <p:sp>
          <p:nvSpPr>
            <p:cNvPr id="30" name="矩形: 圆角 29">
              <a:extLst>
                <a:ext uri="{FF2B5EF4-FFF2-40B4-BE49-F238E27FC236}">
                  <a16:creationId xmlns="" xmlns:a16="http://schemas.microsoft.com/office/drawing/2014/main" id="{26D8A1FB-52AD-4C74-A5E8-E2BD1524DF46}"/>
                </a:ext>
              </a:extLst>
            </p:cNvPr>
            <p:cNvSpPr/>
            <p:nvPr/>
          </p:nvSpPr>
          <p:spPr>
            <a:xfrm>
              <a:off x="5715546" y="4430976"/>
              <a:ext cx="5398816" cy="896748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FD16375-CBDC-419D-B1B9-DF10E2E1E80B}"/>
              </a:ext>
            </a:extLst>
          </p:cNvPr>
          <p:cNvGrpSpPr/>
          <p:nvPr/>
        </p:nvGrpSpPr>
        <p:grpSpPr>
          <a:xfrm>
            <a:off x="3395936" y="3169368"/>
            <a:ext cx="2056562" cy="2255350"/>
            <a:chOff x="3501081" y="2707436"/>
            <a:chExt cx="2056562" cy="2255350"/>
          </a:xfrm>
          <a:solidFill>
            <a:srgbClr val="1CB3B0"/>
          </a:solidFill>
        </p:grpSpPr>
        <p:sp>
          <p:nvSpPr>
            <p:cNvPr id="32" name="箭头: 右 31">
              <a:extLst>
                <a:ext uri="{FF2B5EF4-FFF2-40B4-BE49-F238E27FC236}">
                  <a16:creationId xmlns="" xmlns:a16="http://schemas.microsoft.com/office/drawing/2014/main" id="{17D1CF70-ADB4-49A7-8B81-7A36AB6F9ED2}"/>
                </a:ext>
              </a:extLst>
            </p:cNvPr>
            <p:cNvSpPr/>
            <p:nvPr/>
          </p:nvSpPr>
          <p:spPr>
            <a:xfrm>
              <a:off x="3501081" y="2707436"/>
              <a:ext cx="2056562" cy="207274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箭头: 右 32">
              <a:extLst>
                <a:ext uri="{FF2B5EF4-FFF2-40B4-BE49-F238E27FC236}">
                  <a16:creationId xmlns="" xmlns:a16="http://schemas.microsoft.com/office/drawing/2014/main" id="{B0DCB424-EB4E-4D96-AFCB-DDB55BBB4250}"/>
                </a:ext>
              </a:extLst>
            </p:cNvPr>
            <p:cNvSpPr/>
            <p:nvPr/>
          </p:nvSpPr>
          <p:spPr>
            <a:xfrm>
              <a:off x="3501081" y="3725609"/>
              <a:ext cx="2056562" cy="207274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箭头: 右 33">
              <a:extLst>
                <a:ext uri="{FF2B5EF4-FFF2-40B4-BE49-F238E27FC236}">
                  <a16:creationId xmlns="" xmlns:a16="http://schemas.microsoft.com/office/drawing/2014/main" id="{38D74DD3-6F73-43B8-A3FB-F8970D7DD6D0}"/>
                </a:ext>
              </a:extLst>
            </p:cNvPr>
            <p:cNvSpPr/>
            <p:nvPr/>
          </p:nvSpPr>
          <p:spPr>
            <a:xfrm>
              <a:off x="3501081" y="4755512"/>
              <a:ext cx="2056562" cy="207274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623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668982" y="997527"/>
            <a:ext cx="6455419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34F43BC5-B003-408B-A86B-590D44325ABA}"/>
              </a:ext>
            </a:extLst>
          </p:cNvPr>
          <p:cNvSpPr txBox="1">
            <a:spLocks noChangeArrowheads="1"/>
          </p:cNvSpPr>
          <p:nvPr/>
        </p:nvSpPr>
        <p:spPr>
          <a:xfrm>
            <a:off x="5534956" y="2746617"/>
            <a:ext cx="4643939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Part 05</a:t>
            </a: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跌倒后的自救</a:t>
            </a: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A0FF80F-800E-4F6E-A73B-0834A60584F6}"/>
              </a:ext>
            </a:extLst>
          </p:cNvPr>
          <p:cNvSpPr txBox="1"/>
          <p:nvPr/>
        </p:nvSpPr>
        <p:spPr>
          <a:xfrm>
            <a:off x="5766451" y="3990034"/>
            <a:ext cx="4180948" cy="78771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0CDAC81-6920-4342-A6D7-BF913F18C2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3962400" y="443344"/>
            <a:ext cx="7827818" cy="118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67256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跌倒后的自救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FABF2C5-9794-42B0-B25E-CA70A9539C50}"/>
              </a:ext>
            </a:extLst>
          </p:cNvPr>
          <p:cNvGrpSpPr/>
          <p:nvPr/>
        </p:nvGrpSpPr>
        <p:grpSpPr>
          <a:xfrm>
            <a:off x="3071005" y="2523123"/>
            <a:ext cx="1855912" cy="2380252"/>
            <a:chOff x="2874850" y="2643701"/>
            <a:chExt cx="1855912" cy="2380252"/>
          </a:xfrm>
        </p:grpSpPr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CFEFAA66-DDA2-4D3B-8262-757C1F3CC7E2}"/>
                </a:ext>
              </a:extLst>
            </p:cNvPr>
            <p:cNvSpPr/>
            <p:nvPr/>
          </p:nvSpPr>
          <p:spPr>
            <a:xfrm>
              <a:off x="2874850" y="2891899"/>
              <a:ext cx="1855912" cy="2132054"/>
            </a:xfrm>
            <a:custGeom>
              <a:avLst/>
              <a:gdLst>
                <a:gd name="connsiteX0" fmla="*/ 0 w 1340799"/>
                <a:gd name="connsiteY0" fmla="*/ 110588 h 1105879"/>
                <a:gd name="connsiteX1" fmla="*/ 110588 w 1340799"/>
                <a:gd name="connsiteY1" fmla="*/ 0 h 1105879"/>
                <a:gd name="connsiteX2" fmla="*/ 1230211 w 1340799"/>
                <a:gd name="connsiteY2" fmla="*/ 0 h 1105879"/>
                <a:gd name="connsiteX3" fmla="*/ 1340799 w 1340799"/>
                <a:gd name="connsiteY3" fmla="*/ 110588 h 1105879"/>
                <a:gd name="connsiteX4" fmla="*/ 1340799 w 1340799"/>
                <a:gd name="connsiteY4" fmla="*/ 995291 h 1105879"/>
                <a:gd name="connsiteX5" fmla="*/ 1230211 w 1340799"/>
                <a:gd name="connsiteY5" fmla="*/ 1105879 h 1105879"/>
                <a:gd name="connsiteX6" fmla="*/ 110588 w 1340799"/>
                <a:gd name="connsiteY6" fmla="*/ 1105879 h 1105879"/>
                <a:gd name="connsiteX7" fmla="*/ 0 w 1340799"/>
                <a:gd name="connsiteY7" fmla="*/ 995291 h 1105879"/>
                <a:gd name="connsiteX8" fmla="*/ 0 w 1340799"/>
                <a:gd name="connsiteY8" fmla="*/ 110588 h 110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799" h="1105879">
                  <a:moveTo>
                    <a:pt x="0" y="110588"/>
                  </a:moveTo>
                  <a:cubicBezTo>
                    <a:pt x="0" y="49512"/>
                    <a:pt x="49512" y="0"/>
                    <a:pt x="110588" y="0"/>
                  </a:cubicBezTo>
                  <a:lnTo>
                    <a:pt x="1230211" y="0"/>
                  </a:lnTo>
                  <a:cubicBezTo>
                    <a:pt x="1291287" y="0"/>
                    <a:pt x="1340799" y="49512"/>
                    <a:pt x="1340799" y="110588"/>
                  </a:cubicBezTo>
                  <a:lnTo>
                    <a:pt x="1340799" y="995291"/>
                  </a:lnTo>
                  <a:cubicBezTo>
                    <a:pt x="1340799" y="1056367"/>
                    <a:pt x="1291287" y="1105879"/>
                    <a:pt x="1230211" y="1105879"/>
                  </a:cubicBezTo>
                  <a:lnTo>
                    <a:pt x="110588" y="1105879"/>
                  </a:lnTo>
                  <a:cubicBezTo>
                    <a:pt x="49512" y="1105879"/>
                    <a:pt x="0" y="1056367"/>
                    <a:pt x="0" y="995291"/>
                  </a:cubicBezTo>
                  <a:lnTo>
                    <a:pt x="0" y="110588"/>
                  </a:lnTo>
                  <a:close/>
                </a:path>
              </a:pathLst>
            </a:custGeom>
            <a:ln>
              <a:solidFill>
                <a:srgbClr val="1CB3B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5454" tIns="65454" rIns="65454" bIns="302429" numCol="1" spcCol="1270" anchor="t" anchorCtr="0">
              <a:noAutofit/>
            </a:bodyPr>
            <a:lstStyle/>
            <a:p>
              <a:pPr marL="228600" lvl="1" indent="-228600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2100" dirty="0">
                <a:cs typeface="+mn-ea"/>
                <a:sym typeface="+mn-lt"/>
              </a:endParaRPr>
            </a:p>
            <a:p>
              <a:pPr marL="228600" lvl="1" indent="-228600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2100" dirty="0">
                <a:cs typeface="+mn-ea"/>
                <a:sym typeface="+mn-lt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8F629B7A-6CF8-4102-A2CD-D41E76CE22F6}"/>
                </a:ext>
              </a:extLst>
            </p:cNvPr>
            <p:cNvGrpSpPr/>
            <p:nvPr/>
          </p:nvGrpSpPr>
          <p:grpSpPr>
            <a:xfrm>
              <a:off x="3443416" y="2643701"/>
              <a:ext cx="1287345" cy="369333"/>
              <a:chOff x="3443416" y="2643701"/>
              <a:chExt cx="1287345" cy="369333"/>
            </a:xfrm>
          </p:grpSpPr>
          <p:sp>
            <p:nvSpPr>
              <p:cNvPr id="12" name="任意多边形: 形状 11">
                <a:extLst>
                  <a:ext uri="{FF2B5EF4-FFF2-40B4-BE49-F238E27FC236}">
                    <a16:creationId xmlns="" xmlns:a16="http://schemas.microsoft.com/office/drawing/2014/main" id="{AA73D0BD-3FB7-47C8-81C9-EB01507704A4}"/>
                  </a:ext>
                </a:extLst>
              </p:cNvPr>
              <p:cNvSpPr/>
              <p:nvPr/>
            </p:nvSpPr>
            <p:spPr>
              <a:xfrm>
                <a:off x="3443416" y="2643702"/>
                <a:ext cx="1287345" cy="369332"/>
              </a:xfrm>
              <a:custGeom>
                <a:avLst/>
                <a:gdLst>
                  <a:gd name="connsiteX0" fmla="*/ 0 w 1191821"/>
                  <a:gd name="connsiteY0" fmla="*/ 47395 h 473948"/>
                  <a:gd name="connsiteX1" fmla="*/ 47395 w 1191821"/>
                  <a:gd name="connsiteY1" fmla="*/ 0 h 473948"/>
                  <a:gd name="connsiteX2" fmla="*/ 1144426 w 1191821"/>
                  <a:gd name="connsiteY2" fmla="*/ 0 h 473948"/>
                  <a:gd name="connsiteX3" fmla="*/ 1191821 w 1191821"/>
                  <a:gd name="connsiteY3" fmla="*/ 47395 h 473948"/>
                  <a:gd name="connsiteX4" fmla="*/ 1191821 w 1191821"/>
                  <a:gd name="connsiteY4" fmla="*/ 426553 h 473948"/>
                  <a:gd name="connsiteX5" fmla="*/ 1144426 w 1191821"/>
                  <a:gd name="connsiteY5" fmla="*/ 473948 h 473948"/>
                  <a:gd name="connsiteX6" fmla="*/ 47395 w 1191821"/>
                  <a:gd name="connsiteY6" fmla="*/ 473948 h 473948"/>
                  <a:gd name="connsiteX7" fmla="*/ 0 w 1191821"/>
                  <a:gd name="connsiteY7" fmla="*/ 426553 h 473948"/>
                  <a:gd name="connsiteX8" fmla="*/ 0 w 1191821"/>
                  <a:gd name="connsiteY8" fmla="*/ 47395 h 47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1821" h="473948">
                    <a:moveTo>
                      <a:pt x="0" y="47395"/>
                    </a:moveTo>
                    <a:cubicBezTo>
                      <a:pt x="0" y="21219"/>
                      <a:pt x="21219" y="0"/>
                      <a:pt x="47395" y="0"/>
                    </a:cubicBezTo>
                    <a:lnTo>
                      <a:pt x="1144426" y="0"/>
                    </a:lnTo>
                    <a:cubicBezTo>
                      <a:pt x="1170602" y="0"/>
                      <a:pt x="1191821" y="21219"/>
                      <a:pt x="1191821" y="47395"/>
                    </a:cubicBezTo>
                    <a:lnTo>
                      <a:pt x="1191821" y="426553"/>
                    </a:lnTo>
                    <a:cubicBezTo>
                      <a:pt x="1191821" y="452729"/>
                      <a:pt x="1170602" y="473948"/>
                      <a:pt x="1144426" y="473948"/>
                    </a:cubicBezTo>
                    <a:lnTo>
                      <a:pt x="47395" y="473948"/>
                    </a:lnTo>
                    <a:cubicBezTo>
                      <a:pt x="21219" y="473948"/>
                      <a:pt x="0" y="452729"/>
                      <a:pt x="0" y="426553"/>
                    </a:cubicBezTo>
                    <a:lnTo>
                      <a:pt x="0" y="47395"/>
                    </a:lnTo>
                    <a:close/>
                  </a:path>
                </a:pathLst>
              </a:custGeom>
              <a:solidFill>
                <a:srgbClr val="1CB3B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9601" tIns="44361" rIns="59601" bIns="44361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CF9A8272-BAC5-4A1C-9863-37755D15A834}"/>
                  </a:ext>
                </a:extLst>
              </p:cNvPr>
              <p:cNvSpPr txBox="1"/>
              <p:nvPr/>
            </p:nvSpPr>
            <p:spPr>
              <a:xfrm>
                <a:off x="3631966" y="2643701"/>
                <a:ext cx="960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第二步</a:t>
                </a: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9C81D243-14E9-463F-944A-C6187A4B44E2}"/>
                </a:ext>
              </a:extLst>
            </p:cNvPr>
            <p:cNvSpPr txBox="1"/>
            <p:nvPr/>
          </p:nvSpPr>
          <p:spPr>
            <a:xfrm>
              <a:off x="2938251" y="3316754"/>
              <a:ext cx="1781022" cy="1291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尽可能寻求帮助，使自己变为俯卧位。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CF4F51BA-239C-409F-A9AE-5698E8BE1897}"/>
              </a:ext>
            </a:extLst>
          </p:cNvPr>
          <p:cNvGrpSpPr/>
          <p:nvPr/>
        </p:nvGrpSpPr>
        <p:grpSpPr>
          <a:xfrm>
            <a:off x="959583" y="2787647"/>
            <a:ext cx="1895646" cy="2236862"/>
            <a:chOff x="578428" y="2891899"/>
            <a:chExt cx="1895646" cy="2236862"/>
          </a:xfrm>
        </p:grpSpPr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65C803C3-473A-476F-97FF-F3E081441E52}"/>
                </a:ext>
              </a:extLst>
            </p:cNvPr>
            <p:cNvSpPr/>
            <p:nvPr/>
          </p:nvSpPr>
          <p:spPr>
            <a:xfrm>
              <a:off x="578428" y="2891899"/>
              <a:ext cx="1855912" cy="2132054"/>
            </a:xfrm>
            <a:custGeom>
              <a:avLst/>
              <a:gdLst>
                <a:gd name="connsiteX0" fmla="*/ 0 w 1340799"/>
                <a:gd name="connsiteY0" fmla="*/ 110588 h 1105879"/>
                <a:gd name="connsiteX1" fmla="*/ 110588 w 1340799"/>
                <a:gd name="connsiteY1" fmla="*/ 0 h 1105879"/>
                <a:gd name="connsiteX2" fmla="*/ 1230211 w 1340799"/>
                <a:gd name="connsiteY2" fmla="*/ 0 h 1105879"/>
                <a:gd name="connsiteX3" fmla="*/ 1340799 w 1340799"/>
                <a:gd name="connsiteY3" fmla="*/ 110588 h 1105879"/>
                <a:gd name="connsiteX4" fmla="*/ 1340799 w 1340799"/>
                <a:gd name="connsiteY4" fmla="*/ 995291 h 1105879"/>
                <a:gd name="connsiteX5" fmla="*/ 1230211 w 1340799"/>
                <a:gd name="connsiteY5" fmla="*/ 1105879 h 1105879"/>
                <a:gd name="connsiteX6" fmla="*/ 110588 w 1340799"/>
                <a:gd name="connsiteY6" fmla="*/ 1105879 h 1105879"/>
                <a:gd name="connsiteX7" fmla="*/ 0 w 1340799"/>
                <a:gd name="connsiteY7" fmla="*/ 995291 h 1105879"/>
                <a:gd name="connsiteX8" fmla="*/ 0 w 1340799"/>
                <a:gd name="connsiteY8" fmla="*/ 110588 h 110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0799" h="1105879">
                  <a:moveTo>
                    <a:pt x="0" y="110588"/>
                  </a:moveTo>
                  <a:cubicBezTo>
                    <a:pt x="0" y="49512"/>
                    <a:pt x="49512" y="0"/>
                    <a:pt x="110588" y="0"/>
                  </a:cubicBezTo>
                  <a:lnTo>
                    <a:pt x="1230211" y="0"/>
                  </a:lnTo>
                  <a:cubicBezTo>
                    <a:pt x="1291287" y="0"/>
                    <a:pt x="1340799" y="49512"/>
                    <a:pt x="1340799" y="110588"/>
                  </a:cubicBezTo>
                  <a:lnTo>
                    <a:pt x="1340799" y="995291"/>
                  </a:lnTo>
                  <a:cubicBezTo>
                    <a:pt x="1340799" y="1056367"/>
                    <a:pt x="1291287" y="1105879"/>
                    <a:pt x="1230211" y="1105879"/>
                  </a:cubicBezTo>
                  <a:lnTo>
                    <a:pt x="110588" y="1105879"/>
                  </a:lnTo>
                  <a:cubicBezTo>
                    <a:pt x="49512" y="1105879"/>
                    <a:pt x="0" y="1056367"/>
                    <a:pt x="0" y="995291"/>
                  </a:cubicBezTo>
                  <a:lnTo>
                    <a:pt x="0" y="110588"/>
                  </a:lnTo>
                  <a:close/>
                </a:path>
              </a:pathLst>
            </a:custGeom>
            <a:ln>
              <a:solidFill>
                <a:srgbClr val="1CB3B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5454" tIns="65454" rIns="65454" bIns="302429" numCol="1" spcCol="1270" anchor="t" anchorCtr="0">
              <a:noAutofit/>
            </a:bodyPr>
            <a:lstStyle/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2100" kern="1200">
                <a:cs typeface="+mn-ea"/>
                <a:sym typeface="+mn-lt"/>
              </a:endParaRPr>
            </a:p>
            <a:p>
              <a:pPr marL="228600" lvl="1" indent="-228600" algn="l" defTabSz="933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2100" kern="1200"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C940615-3212-4B86-8F99-455F448777A9}"/>
                </a:ext>
              </a:extLst>
            </p:cNvPr>
            <p:cNvSpPr txBox="1"/>
            <p:nvPr/>
          </p:nvSpPr>
          <p:spPr>
            <a:xfrm>
              <a:off x="693052" y="2996707"/>
              <a:ext cx="1781022" cy="1707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顺势倒下，不要挣扎，迅速弯曲，降低重心。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BD20492F-5874-48EE-B27F-400289867D1E}"/>
                </a:ext>
              </a:extLst>
            </p:cNvPr>
            <p:cNvGrpSpPr/>
            <p:nvPr/>
          </p:nvGrpSpPr>
          <p:grpSpPr>
            <a:xfrm>
              <a:off x="1276265" y="4759429"/>
              <a:ext cx="1163552" cy="369332"/>
              <a:chOff x="1300093" y="5260459"/>
              <a:chExt cx="1163552" cy="369332"/>
            </a:xfrm>
          </p:grpSpPr>
          <p:sp>
            <p:nvSpPr>
              <p:cNvPr id="21" name="任意多边形: 形状 20">
                <a:extLst>
                  <a:ext uri="{FF2B5EF4-FFF2-40B4-BE49-F238E27FC236}">
                    <a16:creationId xmlns="" xmlns:a16="http://schemas.microsoft.com/office/drawing/2014/main" id="{A0EFB133-4E66-4BAA-A494-70E495AA6F44}"/>
                  </a:ext>
                </a:extLst>
              </p:cNvPr>
              <p:cNvSpPr/>
              <p:nvPr/>
            </p:nvSpPr>
            <p:spPr>
              <a:xfrm>
                <a:off x="1300093" y="5288067"/>
                <a:ext cx="1163552" cy="314116"/>
              </a:xfrm>
              <a:custGeom>
                <a:avLst/>
                <a:gdLst>
                  <a:gd name="connsiteX0" fmla="*/ 0 w 1191821"/>
                  <a:gd name="connsiteY0" fmla="*/ 47395 h 473948"/>
                  <a:gd name="connsiteX1" fmla="*/ 47395 w 1191821"/>
                  <a:gd name="connsiteY1" fmla="*/ 0 h 473948"/>
                  <a:gd name="connsiteX2" fmla="*/ 1144426 w 1191821"/>
                  <a:gd name="connsiteY2" fmla="*/ 0 h 473948"/>
                  <a:gd name="connsiteX3" fmla="*/ 1191821 w 1191821"/>
                  <a:gd name="connsiteY3" fmla="*/ 47395 h 473948"/>
                  <a:gd name="connsiteX4" fmla="*/ 1191821 w 1191821"/>
                  <a:gd name="connsiteY4" fmla="*/ 426553 h 473948"/>
                  <a:gd name="connsiteX5" fmla="*/ 1144426 w 1191821"/>
                  <a:gd name="connsiteY5" fmla="*/ 473948 h 473948"/>
                  <a:gd name="connsiteX6" fmla="*/ 47395 w 1191821"/>
                  <a:gd name="connsiteY6" fmla="*/ 473948 h 473948"/>
                  <a:gd name="connsiteX7" fmla="*/ 0 w 1191821"/>
                  <a:gd name="connsiteY7" fmla="*/ 426553 h 473948"/>
                  <a:gd name="connsiteX8" fmla="*/ 0 w 1191821"/>
                  <a:gd name="connsiteY8" fmla="*/ 47395 h 47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1821" h="473948">
                    <a:moveTo>
                      <a:pt x="0" y="47395"/>
                    </a:moveTo>
                    <a:cubicBezTo>
                      <a:pt x="0" y="21219"/>
                      <a:pt x="21219" y="0"/>
                      <a:pt x="47395" y="0"/>
                    </a:cubicBezTo>
                    <a:lnTo>
                      <a:pt x="1144426" y="0"/>
                    </a:lnTo>
                    <a:cubicBezTo>
                      <a:pt x="1170602" y="0"/>
                      <a:pt x="1191821" y="21219"/>
                      <a:pt x="1191821" y="47395"/>
                    </a:cubicBezTo>
                    <a:lnTo>
                      <a:pt x="1191821" y="426553"/>
                    </a:lnTo>
                    <a:cubicBezTo>
                      <a:pt x="1191821" y="452729"/>
                      <a:pt x="1170602" y="473948"/>
                      <a:pt x="1144426" y="473948"/>
                    </a:cubicBezTo>
                    <a:lnTo>
                      <a:pt x="47395" y="473948"/>
                    </a:lnTo>
                    <a:cubicBezTo>
                      <a:pt x="21219" y="473948"/>
                      <a:pt x="0" y="452729"/>
                      <a:pt x="0" y="426553"/>
                    </a:cubicBezTo>
                    <a:lnTo>
                      <a:pt x="0" y="47395"/>
                    </a:lnTo>
                    <a:close/>
                  </a:path>
                </a:pathLst>
              </a:custGeom>
              <a:solidFill>
                <a:srgbClr val="1CB3B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9601" tIns="44361" rIns="59601" bIns="44361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2EA4DE72-27CB-4CBB-BBEF-F87B54312A36}"/>
                  </a:ext>
                </a:extLst>
              </p:cNvPr>
              <p:cNvSpPr txBox="1"/>
              <p:nvPr/>
            </p:nvSpPr>
            <p:spPr>
              <a:xfrm>
                <a:off x="1474026" y="5260459"/>
                <a:ext cx="960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第一步</a:t>
                </a: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3B18ABA-EB0D-491C-978F-723D2E8F1AF6}"/>
              </a:ext>
            </a:extLst>
          </p:cNvPr>
          <p:cNvGrpSpPr/>
          <p:nvPr/>
        </p:nvGrpSpPr>
        <p:grpSpPr>
          <a:xfrm>
            <a:off x="5142693" y="2771321"/>
            <a:ext cx="1855912" cy="2316720"/>
            <a:chOff x="5171271" y="2891899"/>
            <a:chExt cx="1855912" cy="2316720"/>
          </a:xfrm>
        </p:grpSpPr>
        <p:sp>
          <p:nvSpPr>
            <p:cNvPr id="24" name="矩形: 圆角 23">
              <a:extLst>
                <a:ext uri="{FF2B5EF4-FFF2-40B4-BE49-F238E27FC236}">
                  <a16:creationId xmlns="" xmlns:a16="http://schemas.microsoft.com/office/drawing/2014/main" id="{78B61FA9-A93C-4CBD-9F92-6FF95A15CDB1}"/>
                </a:ext>
              </a:extLst>
            </p:cNvPr>
            <p:cNvSpPr/>
            <p:nvPr/>
          </p:nvSpPr>
          <p:spPr>
            <a:xfrm>
              <a:off x="5171271" y="2891899"/>
              <a:ext cx="1855912" cy="2132054"/>
            </a:xfrm>
            <a:prstGeom prst="roundRect">
              <a:avLst>
                <a:gd name="adj" fmla="val 10000"/>
              </a:avLst>
            </a:prstGeom>
            <a:ln>
              <a:solidFill>
                <a:srgbClr val="1CB3B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5454" tIns="65454" rIns="65454" bIns="302429" numCol="1" spcCol="1270" anchor="t" anchorCtr="0"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0CCAC811-AB65-4A90-BD82-D07C6B1F9CE3}"/>
                </a:ext>
              </a:extLst>
            </p:cNvPr>
            <p:cNvSpPr txBox="1"/>
            <p:nvPr/>
          </p:nvSpPr>
          <p:spPr>
            <a:xfrm>
              <a:off x="5207381" y="2996707"/>
              <a:ext cx="1781022" cy="130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充分休息，尽量移动到有椅子的地方。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A30552A0-06BB-4456-940D-D71D8C16DC37}"/>
                </a:ext>
              </a:extLst>
            </p:cNvPr>
            <p:cNvGrpSpPr/>
            <p:nvPr/>
          </p:nvGrpSpPr>
          <p:grpSpPr>
            <a:xfrm>
              <a:off x="5739838" y="4839286"/>
              <a:ext cx="1287345" cy="369333"/>
              <a:chOff x="3443416" y="2643701"/>
              <a:chExt cx="1287345" cy="369333"/>
            </a:xfrm>
          </p:grpSpPr>
          <p:sp>
            <p:nvSpPr>
              <p:cNvPr id="27" name="任意多边形: 形状 26">
                <a:extLst>
                  <a:ext uri="{FF2B5EF4-FFF2-40B4-BE49-F238E27FC236}">
                    <a16:creationId xmlns="" xmlns:a16="http://schemas.microsoft.com/office/drawing/2014/main" id="{D59DB780-DDD8-4F85-AB1A-69481F000538}"/>
                  </a:ext>
                </a:extLst>
              </p:cNvPr>
              <p:cNvSpPr/>
              <p:nvPr/>
            </p:nvSpPr>
            <p:spPr>
              <a:xfrm>
                <a:off x="3443416" y="2643702"/>
                <a:ext cx="1287345" cy="369332"/>
              </a:xfrm>
              <a:custGeom>
                <a:avLst/>
                <a:gdLst>
                  <a:gd name="connsiteX0" fmla="*/ 0 w 1191821"/>
                  <a:gd name="connsiteY0" fmla="*/ 47395 h 473948"/>
                  <a:gd name="connsiteX1" fmla="*/ 47395 w 1191821"/>
                  <a:gd name="connsiteY1" fmla="*/ 0 h 473948"/>
                  <a:gd name="connsiteX2" fmla="*/ 1144426 w 1191821"/>
                  <a:gd name="connsiteY2" fmla="*/ 0 h 473948"/>
                  <a:gd name="connsiteX3" fmla="*/ 1191821 w 1191821"/>
                  <a:gd name="connsiteY3" fmla="*/ 47395 h 473948"/>
                  <a:gd name="connsiteX4" fmla="*/ 1191821 w 1191821"/>
                  <a:gd name="connsiteY4" fmla="*/ 426553 h 473948"/>
                  <a:gd name="connsiteX5" fmla="*/ 1144426 w 1191821"/>
                  <a:gd name="connsiteY5" fmla="*/ 473948 h 473948"/>
                  <a:gd name="connsiteX6" fmla="*/ 47395 w 1191821"/>
                  <a:gd name="connsiteY6" fmla="*/ 473948 h 473948"/>
                  <a:gd name="connsiteX7" fmla="*/ 0 w 1191821"/>
                  <a:gd name="connsiteY7" fmla="*/ 426553 h 473948"/>
                  <a:gd name="connsiteX8" fmla="*/ 0 w 1191821"/>
                  <a:gd name="connsiteY8" fmla="*/ 47395 h 47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1821" h="473948">
                    <a:moveTo>
                      <a:pt x="0" y="47395"/>
                    </a:moveTo>
                    <a:cubicBezTo>
                      <a:pt x="0" y="21219"/>
                      <a:pt x="21219" y="0"/>
                      <a:pt x="47395" y="0"/>
                    </a:cubicBezTo>
                    <a:lnTo>
                      <a:pt x="1144426" y="0"/>
                    </a:lnTo>
                    <a:cubicBezTo>
                      <a:pt x="1170602" y="0"/>
                      <a:pt x="1191821" y="21219"/>
                      <a:pt x="1191821" y="47395"/>
                    </a:cubicBezTo>
                    <a:lnTo>
                      <a:pt x="1191821" y="426553"/>
                    </a:lnTo>
                    <a:cubicBezTo>
                      <a:pt x="1191821" y="452729"/>
                      <a:pt x="1170602" y="473948"/>
                      <a:pt x="1144426" y="473948"/>
                    </a:cubicBezTo>
                    <a:lnTo>
                      <a:pt x="47395" y="473948"/>
                    </a:lnTo>
                    <a:cubicBezTo>
                      <a:pt x="21219" y="473948"/>
                      <a:pt x="0" y="452729"/>
                      <a:pt x="0" y="426553"/>
                    </a:cubicBezTo>
                    <a:lnTo>
                      <a:pt x="0" y="47395"/>
                    </a:lnTo>
                    <a:close/>
                  </a:path>
                </a:pathLst>
              </a:custGeom>
              <a:solidFill>
                <a:srgbClr val="1CB3B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9601" tIns="44361" rIns="59601" bIns="44361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0DA37599-D1E8-4F6E-9621-42F948CBF813}"/>
                  </a:ext>
                </a:extLst>
              </p:cNvPr>
              <p:cNvSpPr txBox="1"/>
              <p:nvPr/>
            </p:nvSpPr>
            <p:spPr>
              <a:xfrm>
                <a:off x="3631966" y="2643701"/>
                <a:ext cx="960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第三步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35448432-9A55-408F-8D6E-CA6E14772B40}"/>
              </a:ext>
            </a:extLst>
          </p:cNvPr>
          <p:cNvGrpSpPr/>
          <p:nvPr/>
        </p:nvGrpSpPr>
        <p:grpSpPr>
          <a:xfrm>
            <a:off x="7214381" y="2523144"/>
            <a:ext cx="1947067" cy="2380231"/>
            <a:chOff x="7467693" y="2643722"/>
            <a:chExt cx="1947067" cy="2380231"/>
          </a:xfrm>
        </p:grpSpPr>
        <p:sp>
          <p:nvSpPr>
            <p:cNvPr id="30" name="矩形: 圆角 29">
              <a:extLst>
                <a:ext uri="{FF2B5EF4-FFF2-40B4-BE49-F238E27FC236}">
                  <a16:creationId xmlns="" xmlns:a16="http://schemas.microsoft.com/office/drawing/2014/main" id="{B3E232DF-7FF8-4EAF-A890-DFE1EDD7B04A}"/>
                </a:ext>
              </a:extLst>
            </p:cNvPr>
            <p:cNvSpPr/>
            <p:nvPr/>
          </p:nvSpPr>
          <p:spPr>
            <a:xfrm>
              <a:off x="7467693" y="2891899"/>
              <a:ext cx="1855912" cy="2132054"/>
            </a:xfrm>
            <a:prstGeom prst="roundRect">
              <a:avLst>
                <a:gd name="adj" fmla="val 10000"/>
              </a:avLst>
            </a:prstGeom>
            <a:ln>
              <a:solidFill>
                <a:srgbClr val="1CB3B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5454" tIns="65454" rIns="65454" bIns="302429" numCol="1" spcCol="1270" anchor="t" anchorCtr="0">
              <a:no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980D934F-6B89-445D-BB77-43D416E9C0A4}"/>
                </a:ext>
              </a:extLst>
            </p:cNvPr>
            <p:cNvSpPr txBox="1"/>
            <p:nvPr/>
          </p:nvSpPr>
          <p:spPr>
            <a:xfrm>
              <a:off x="7633738" y="3488919"/>
              <a:ext cx="1781022" cy="130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以椅子为支撑，尽量慢慢站起来。</a:t>
              </a: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69A4BCFE-9325-4338-BCF9-012BB5512F72}"/>
                </a:ext>
              </a:extLst>
            </p:cNvPr>
            <p:cNvGrpSpPr/>
            <p:nvPr/>
          </p:nvGrpSpPr>
          <p:grpSpPr>
            <a:xfrm>
              <a:off x="8047538" y="2643722"/>
              <a:ext cx="1287345" cy="369333"/>
              <a:chOff x="3443416" y="2643701"/>
              <a:chExt cx="1287345" cy="369333"/>
            </a:xfrm>
          </p:grpSpPr>
          <p:sp>
            <p:nvSpPr>
              <p:cNvPr id="33" name="任意多边形: 形状 32">
                <a:extLst>
                  <a:ext uri="{FF2B5EF4-FFF2-40B4-BE49-F238E27FC236}">
                    <a16:creationId xmlns="" xmlns:a16="http://schemas.microsoft.com/office/drawing/2014/main" id="{562B0E6F-C805-4102-9976-CDD757C121B1}"/>
                  </a:ext>
                </a:extLst>
              </p:cNvPr>
              <p:cNvSpPr/>
              <p:nvPr/>
            </p:nvSpPr>
            <p:spPr>
              <a:xfrm>
                <a:off x="3443416" y="2643702"/>
                <a:ext cx="1287345" cy="369332"/>
              </a:xfrm>
              <a:custGeom>
                <a:avLst/>
                <a:gdLst>
                  <a:gd name="connsiteX0" fmla="*/ 0 w 1191821"/>
                  <a:gd name="connsiteY0" fmla="*/ 47395 h 473948"/>
                  <a:gd name="connsiteX1" fmla="*/ 47395 w 1191821"/>
                  <a:gd name="connsiteY1" fmla="*/ 0 h 473948"/>
                  <a:gd name="connsiteX2" fmla="*/ 1144426 w 1191821"/>
                  <a:gd name="connsiteY2" fmla="*/ 0 h 473948"/>
                  <a:gd name="connsiteX3" fmla="*/ 1191821 w 1191821"/>
                  <a:gd name="connsiteY3" fmla="*/ 47395 h 473948"/>
                  <a:gd name="connsiteX4" fmla="*/ 1191821 w 1191821"/>
                  <a:gd name="connsiteY4" fmla="*/ 426553 h 473948"/>
                  <a:gd name="connsiteX5" fmla="*/ 1144426 w 1191821"/>
                  <a:gd name="connsiteY5" fmla="*/ 473948 h 473948"/>
                  <a:gd name="connsiteX6" fmla="*/ 47395 w 1191821"/>
                  <a:gd name="connsiteY6" fmla="*/ 473948 h 473948"/>
                  <a:gd name="connsiteX7" fmla="*/ 0 w 1191821"/>
                  <a:gd name="connsiteY7" fmla="*/ 426553 h 473948"/>
                  <a:gd name="connsiteX8" fmla="*/ 0 w 1191821"/>
                  <a:gd name="connsiteY8" fmla="*/ 47395 h 47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1821" h="473948">
                    <a:moveTo>
                      <a:pt x="0" y="47395"/>
                    </a:moveTo>
                    <a:cubicBezTo>
                      <a:pt x="0" y="21219"/>
                      <a:pt x="21219" y="0"/>
                      <a:pt x="47395" y="0"/>
                    </a:cubicBezTo>
                    <a:lnTo>
                      <a:pt x="1144426" y="0"/>
                    </a:lnTo>
                    <a:cubicBezTo>
                      <a:pt x="1170602" y="0"/>
                      <a:pt x="1191821" y="21219"/>
                      <a:pt x="1191821" y="47395"/>
                    </a:cubicBezTo>
                    <a:lnTo>
                      <a:pt x="1191821" y="426553"/>
                    </a:lnTo>
                    <a:cubicBezTo>
                      <a:pt x="1191821" y="452729"/>
                      <a:pt x="1170602" y="473948"/>
                      <a:pt x="1144426" y="473948"/>
                    </a:cubicBezTo>
                    <a:lnTo>
                      <a:pt x="47395" y="473948"/>
                    </a:lnTo>
                    <a:cubicBezTo>
                      <a:pt x="21219" y="473948"/>
                      <a:pt x="0" y="452729"/>
                      <a:pt x="0" y="426553"/>
                    </a:cubicBezTo>
                    <a:lnTo>
                      <a:pt x="0" y="47395"/>
                    </a:lnTo>
                    <a:close/>
                  </a:path>
                </a:pathLst>
              </a:custGeom>
              <a:solidFill>
                <a:srgbClr val="1CB3B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9601" tIns="44361" rIns="59601" bIns="44361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44C272F6-E776-4887-ADEC-CBBFF1299A71}"/>
                  </a:ext>
                </a:extLst>
              </p:cNvPr>
              <p:cNvSpPr txBox="1"/>
              <p:nvPr/>
            </p:nvSpPr>
            <p:spPr>
              <a:xfrm>
                <a:off x="3631966" y="2643701"/>
                <a:ext cx="960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第四步</a:t>
                </a: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76AEBB7A-5253-4829-A8D5-32F8A7B6C8E8}"/>
              </a:ext>
            </a:extLst>
          </p:cNvPr>
          <p:cNvGrpSpPr/>
          <p:nvPr/>
        </p:nvGrpSpPr>
        <p:grpSpPr>
          <a:xfrm>
            <a:off x="9377223" y="2817484"/>
            <a:ext cx="1855912" cy="2270556"/>
            <a:chOff x="9764115" y="2891899"/>
            <a:chExt cx="1855912" cy="2270556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6391F2E7-2213-4D75-A08D-10159EB26326}"/>
                </a:ext>
              </a:extLst>
            </p:cNvPr>
            <p:cNvGrpSpPr/>
            <p:nvPr/>
          </p:nvGrpSpPr>
          <p:grpSpPr>
            <a:xfrm>
              <a:off x="9764115" y="2891899"/>
              <a:ext cx="1855912" cy="2132054"/>
              <a:chOff x="9764115" y="2891899"/>
              <a:chExt cx="1855912" cy="2132054"/>
            </a:xfrm>
          </p:grpSpPr>
          <p:sp>
            <p:nvSpPr>
              <p:cNvPr id="40" name="任意多边形: 形状 39">
                <a:extLst>
                  <a:ext uri="{FF2B5EF4-FFF2-40B4-BE49-F238E27FC236}">
                    <a16:creationId xmlns="" xmlns:a16="http://schemas.microsoft.com/office/drawing/2014/main" id="{65A3A26C-C1D7-4CA5-810B-D18B5D26DCE3}"/>
                  </a:ext>
                </a:extLst>
              </p:cNvPr>
              <p:cNvSpPr/>
              <p:nvPr/>
            </p:nvSpPr>
            <p:spPr>
              <a:xfrm>
                <a:off x="9764115" y="2891899"/>
                <a:ext cx="1855912" cy="2132054"/>
              </a:xfrm>
              <a:custGeom>
                <a:avLst/>
                <a:gdLst>
                  <a:gd name="connsiteX0" fmla="*/ 0 w 1340799"/>
                  <a:gd name="connsiteY0" fmla="*/ 110588 h 1105879"/>
                  <a:gd name="connsiteX1" fmla="*/ 110588 w 1340799"/>
                  <a:gd name="connsiteY1" fmla="*/ 0 h 1105879"/>
                  <a:gd name="connsiteX2" fmla="*/ 1230211 w 1340799"/>
                  <a:gd name="connsiteY2" fmla="*/ 0 h 1105879"/>
                  <a:gd name="connsiteX3" fmla="*/ 1340799 w 1340799"/>
                  <a:gd name="connsiteY3" fmla="*/ 110588 h 1105879"/>
                  <a:gd name="connsiteX4" fmla="*/ 1340799 w 1340799"/>
                  <a:gd name="connsiteY4" fmla="*/ 995291 h 1105879"/>
                  <a:gd name="connsiteX5" fmla="*/ 1230211 w 1340799"/>
                  <a:gd name="connsiteY5" fmla="*/ 1105879 h 1105879"/>
                  <a:gd name="connsiteX6" fmla="*/ 110588 w 1340799"/>
                  <a:gd name="connsiteY6" fmla="*/ 1105879 h 1105879"/>
                  <a:gd name="connsiteX7" fmla="*/ 0 w 1340799"/>
                  <a:gd name="connsiteY7" fmla="*/ 995291 h 1105879"/>
                  <a:gd name="connsiteX8" fmla="*/ 0 w 1340799"/>
                  <a:gd name="connsiteY8" fmla="*/ 110588 h 1105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40799" h="1105879">
                    <a:moveTo>
                      <a:pt x="0" y="110588"/>
                    </a:moveTo>
                    <a:cubicBezTo>
                      <a:pt x="0" y="49512"/>
                      <a:pt x="49512" y="0"/>
                      <a:pt x="110588" y="0"/>
                    </a:cubicBezTo>
                    <a:lnTo>
                      <a:pt x="1230211" y="0"/>
                    </a:lnTo>
                    <a:cubicBezTo>
                      <a:pt x="1291287" y="0"/>
                      <a:pt x="1340799" y="49512"/>
                      <a:pt x="1340799" y="110588"/>
                    </a:cubicBezTo>
                    <a:lnTo>
                      <a:pt x="1340799" y="995291"/>
                    </a:lnTo>
                    <a:cubicBezTo>
                      <a:pt x="1340799" y="1056367"/>
                      <a:pt x="1291287" y="1105879"/>
                      <a:pt x="1230211" y="1105879"/>
                    </a:cubicBezTo>
                    <a:lnTo>
                      <a:pt x="110588" y="1105879"/>
                    </a:lnTo>
                    <a:cubicBezTo>
                      <a:pt x="49512" y="1105879"/>
                      <a:pt x="0" y="1056367"/>
                      <a:pt x="0" y="995291"/>
                    </a:cubicBezTo>
                    <a:lnTo>
                      <a:pt x="0" y="110588"/>
                    </a:lnTo>
                    <a:close/>
                  </a:path>
                </a:pathLst>
              </a:custGeom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5454" tIns="65454" rIns="65454" bIns="302429" numCol="1" spcCol="1270" anchor="t" anchorCtr="0">
                <a:noAutofit/>
              </a:bodyPr>
              <a:lstStyle/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>
                  <a:cs typeface="+mn-ea"/>
                  <a:sym typeface="+mn-lt"/>
                </a:endParaRPr>
              </a:p>
              <a:p>
                <a:pPr marL="228600" lvl="1" indent="-228600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endParaRPr lang="zh-CN" altLang="en-US" sz="2100">
                  <a:cs typeface="+mn-ea"/>
                  <a:sym typeface="+mn-lt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E2087BF7-0A6B-48B1-B66F-EE20456C0D47}"/>
                  </a:ext>
                </a:extLst>
              </p:cNvPr>
              <p:cNvSpPr txBox="1"/>
              <p:nvPr/>
            </p:nvSpPr>
            <p:spPr>
              <a:xfrm>
                <a:off x="9816448" y="2964221"/>
                <a:ext cx="1781022" cy="1707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休息片刻，部分恢复体力后，打电话寻求帮助。</a:t>
                </a: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B438D72-00AC-4E02-928B-6016FF2EC139}"/>
                </a:ext>
              </a:extLst>
            </p:cNvPr>
            <p:cNvGrpSpPr/>
            <p:nvPr/>
          </p:nvGrpSpPr>
          <p:grpSpPr>
            <a:xfrm>
              <a:off x="10310125" y="4793122"/>
              <a:ext cx="1287345" cy="369333"/>
              <a:chOff x="3443416" y="2643701"/>
              <a:chExt cx="1287345" cy="369333"/>
            </a:xfrm>
          </p:grpSpPr>
          <p:sp>
            <p:nvSpPr>
              <p:cNvPr id="38" name="任意多边形: 形状 37">
                <a:extLst>
                  <a:ext uri="{FF2B5EF4-FFF2-40B4-BE49-F238E27FC236}">
                    <a16:creationId xmlns="" xmlns:a16="http://schemas.microsoft.com/office/drawing/2014/main" id="{E4DC5ADA-141B-4A0D-9EBB-4C5FB68ABC63}"/>
                  </a:ext>
                </a:extLst>
              </p:cNvPr>
              <p:cNvSpPr/>
              <p:nvPr/>
            </p:nvSpPr>
            <p:spPr>
              <a:xfrm>
                <a:off x="3443416" y="2643702"/>
                <a:ext cx="1287345" cy="369332"/>
              </a:xfrm>
              <a:custGeom>
                <a:avLst/>
                <a:gdLst>
                  <a:gd name="connsiteX0" fmla="*/ 0 w 1191821"/>
                  <a:gd name="connsiteY0" fmla="*/ 47395 h 473948"/>
                  <a:gd name="connsiteX1" fmla="*/ 47395 w 1191821"/>
                  <a:gd name="connsiteY1" fmla="*/ 0 h 473948"/>
                  <a:gd name="connsiteX2" fmla="*/ 1144426 w 1191821"/>
                  <a:gd name="connsiteY2" fmla="*/ 0 h 473948"/>
                  <a:gd name="connsiteX3" fmla="*/ 1191821 w 1191821"/>
                  <a:gd name="connsiteY3" fmla="*/ 47395 h 473948"/>
                  <a:gd name="connsiteX4" fmla="*/ 1191821 w 1191821"/>
                  <a:gd name="connsiteY4" fmla="*/ 426553 h 473948"/>
                  <a:gd name="connsiteX5" fmla="*/ 1144426 w 1191821"/>
                  <a:gd name="connsiteY5" fmla="*/ 473948 h 473948"/>
                  <a:gd name="connsiteX6" fmla="*/ 47395 w 1191821"/>
                  <a:gd name="connsiteY6" fmla="*/ 473948 h 473948"/>
                  <a:gd name="connsiteX7" fmla="*/ 0 w 1191821"/>
                  <a:gd name="connsiteY7" fmla="*/ 426553 h 473948"/>
                  <a:gd name="connsiteX8" fmla="*/ 0 w 1191821"/>
                  <a:gd name="connsiteY8" fmla="*/ 47395 h 47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1821" h="473948">
                    <a:moveTo>
                      <a:pt x="0" y="47395"/>
                    </a:moveTo>
                    <a:cubicBezTo>
                      <a:pt x="0" y="21219"/>
                      <a:pt x="21219" y="0"/>
                      <a:pt x="47395" y="0"/>
                    </a:cubicBezTo>
                    <a:lnTo>
                      <a:pt x="1144426" y="0"/>
                    </a:lnTo>
                    <a:cubicBezTo>
                      <a:pt x="1170602" y="0"/>
                      <a:pt x="1191821" y="21219"/>
                      <a:pt x="1191821" y="47395"/>
                    </a:cubicBezTo>
                    <a:lnTo>
                      <a:pt x="1191821" y="426553"/>
                    </a:lnTo>
                    <a:cubicBezTo>
                      <a:pt x="1191821" y="452729"/>
                      <a:pt x="1170602" y="473948"/>
                      <a:pt x="1144426" y="473948"/>
                    </a:cubicBezTo>
                    <a:lnTo>
                      <a:pt x="47395" y="473948"/>
                    </a:lnTo>
                    <a:cubicBezTo>
                      <a:pt x="21219" y="473948"/>
                      <a:pt x="0" y="452729"/>
                      <a:pt x="0" y="426553"/>
                    </a:cubicBezTo>
                    <a:lnTo>
                      <a:pt x="0" y="47395"/>
                    </a:lnTo>
                    <a:close/>
                  </a:path>
                </a:pathLst>
              </a:custGeom>
              <a:solidFill>
                <a:srgbClr val="1CB3B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9601" tIns="44361" rIns="59601" bIns="44361" numCol="1" spcCol="1270" anchor="ctr" anchorCtr="0">
                <a:noAutofit/>
              </a:bodyPr>
              <a:lstStyle/>
              <a:p>
                <a:pPr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615EFE6B-1E95-4BB9-9189-70AB3FA2176E}"/>
                  </a:ext>
                </a:extLst>
              </p:cNvPr>
              <p:cNvSpPr txBox="1"/>
              <p:nvPr/>
            </p:nvSpPr>
            <p:spPr>
              <a:xfrm>
                <a:off x="3631966" y="2643701"/>
                <a:ext cx="960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第五步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745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Content="1"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F1F7F27-F1E4-4CAA-AEC4-5F64589209C0}"/>
              </a:ext>
            </a:extLst>
          </p:cNvPr>
          <p:cNvSpPr/>
          <p:nvPr/>
        </p:nvSpPr>
        <p:spPr>
          <a:xfrm>
            <a:off x="4558285" y="997527"/>
            <a:ext cx="6733834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090D768-3477-4EAF-9DCD-0AB9119D69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3865657" y="439259"/>
            <a:ext cx="7827818" cy="118456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5D46B57-3D12-4170-8DF4-E354E04A17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sp>
        <p:nvSpPr>
          <p:cNvPr id="1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6BA7C633-D932-4818-B5F1-ACC871EB579A}"/>
              </a:ext>
            </a:extLst>
          </p:cNvPr>
          <p:cNvSpPr txBox="1"/>
          <p:nvPr/>
        </p:nvSpPr>
        <p:spPr>
          <a:xfrm>
            <a:off x="5590711" y="4191722"/>
            <a:ext cx="4668982" cy="510717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983B0D71-85A3-462A-B2A0-5416CFA1CC8E}"/>
              </a:ext>
            </a:extLst>
          </p:cNvPr>
          <p:cNvSpPr txBox="1"/>
          <p:nvPr/>
        </p:nvSpPr>
        <p:spPr>
          <a:xfrm>
            <a:off x="6970772" y="4978618"/>
            <a:ext cx="1924653" cy="369332"/>
          </a:xfrm>
          <a:prstGeom prst="rect">
            <a:avLst/>
          </a:prstGeom>
          <a:noFill/>
          <a:ln>
            <a:solidFill>
              <a:srgbClr val="1CB3B0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品</a:t>
            </a:r>
            <a:r>
              <a:rPr kumimoji="1"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endParaRPr kumimoji="1"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accident_130175">
            <a:extLst>
              <a:ext uri="{FF2B5EF4-FFF2-40B4-BE49-F238E27FC236}">
                <a16:creationId xmlns="" xmlns:a16="http://schemas.microsoft.com/office/drawing/2014/main" id="{4C37EEDB-6B61-4261-85FB-65512ADEBA72}"/>
              </a:ext>
            </a:extLst>
          </p:cNvPr>
          <p:cNvSpPr>
            <a:spLocks noChangeAspect="1"/>
          </p:cNvSpPr>
          <p:nvPr/>
        </p:nvSpPr>
        <p:spPr bwMode="auto">
          <a:xfrm>
            <a:off x="7300144" y="1230071"/>
            <a:ext cx="1250116" cy="1078582"/>
          </a:xfrm>
          <a:custGeom>
            <a:avLst/>
            <a:gdLst>
              <a:gd name="connsiteX0" fmla="*/ 16452 w 607639"/>
              <a:gd name="connsiteY0" fmla="*/ 485612 h 518425"/>
              <a:gd name="connsiteX1" fmla="*/ 591187 w 607639"/>
              <a:gd name="connsiteY1" fmla="*/ 485612 h 518425"/>
              <a:gd name="connsiteX2" fmla="*/ 607639 w 607639"/>
              <a:gd name="connsiteY2" fmla="*/ 502068 h 518425"/>
              <a:gd name="connsiteX3" fmla="*/ 591187 w 607639"/>
              <a:gd name="connsiteY3" fmla="*/ 518425 h 518425"/>
              <a:gd name="connsiteX4" fmla="*/ 16452 w 607639"/>
              <a:gd name="connsiteY4" fmla="*/ 518425 h 518425"/>
              <a:gd name="connsiteX5" fmla="*/ 0 w 607639"/>
              <a:gd name="connsiteY5" fmla="*/ 502068 h 518425"/>
              <a:gd name="connsiteX6" fmla="*/ 16452 w 607639"/>
              <a:gd name="connsiteY6" fmla="*/ 485612 h 518425"/>
              <a:gd name="connsiteX7" fmla="*/ 109937 w 607639"/>
              <a:gd name="connsiteY7" fmla="*/ 432232 h 518425"/>
              <a:gd name="connsiteX8" fmla="*/ 215430 w 607639"/>
              <a:gd name="connsiteY8" fmla="*/ 445697 h 518425"/>
              <a:gd name="connsiteX9" fmla="*/ 226758 w 607639"/>
              <a:gd name="connsiteY9" fmla="*/ 460342 h 518425"/>
              <a:gd name="connsiteX10" fmla="*/ 212081 w 607639"/>
              <a:gd name="connsiteY10" fmla="*/ 471744 h 518425"/>
              <a:gd name="connsiteX11" fmla="*/ 106588 w 607639"/>
              <a:gd name="connsiteY11" fmla="*/ 458278 h 518425"/>
              <a:gd name="connsiteX12" fmla="*/ 95260 w 607639"/>
              <a:gd name="connsiteY12" fmla="*/ 443633 h 518425"/>
              <a:gd name="connsiteX13" fmla="*/ 109937 w 607639"/>
              <a:gd name="connsiteY13" fmla="*/ 432232 h 518425"/>
              <a:gd name="connsiteX14" fmla="*/ 527866 w 607639"/>
              <a:gd name="connsiteY14" fmla="*/ 362687 h 518425"/>
              <a:gd name="connsiteX15" fmla="*/ 574649 w 607639"/>
              <a:gd name="connsiteY15" fmla="*/ 398013 h 518425"/>
              <a:gd name="connsiteX16" fmla="*/ 580361 w 607639"/>
              <a:gd name="connsiteY16" fmla="*/ 439342 h 518425"/>
              <a:gd name="connsiteX17" fmla="*/ 538897 w 607639"/>
              <a:gd name="connsiteY17" fmla="*/ 445147 h 518425"/>
              <a:gd name="connsiteX18" fmla="*/ 447103 w 607639"/>
              <a:gd name="connsiteY18" fmla="*/ 375676 h 518425"/>
              <a:gd name="connsiteX19" fmla="*/ 465521 w 607639"/>
              <a:gd name="connsiteY19" fmla="*/ 365147 h 518425"/>
              <a:gd name="connsiteX20" fmla="*/ 119072 w 607639"/>
              <a:gd name="connsiteY20" fmla="*/ 316777 h 518425"/>
              <a:gd name="connsiteX21" fmla="*/ 128852 w 607639"/>
              <a:gd name="connsiteY21" fmla="*/ 318905 h 518425"/>
              <a:gd name="connsiteX22" fmla="*/ 276960 w 607639"/>
              <a:gd name="connsiteY22" fmla="*/ 421025 h 518425"/>
              <a:gd name="connsiteX23" fmla="*/ 280310 w 607639"/>
              <a:gd name="connsiteY23" fmla="*/ 439324 h 518425"/>
              <a:gd name="connsiteX24" fmla="*/ 262080 w 607639"/>
              <a:gd name="connsiteY24" fmla="*/ 442669 h 518425"/>
              <a:gd name="connsiteX25" fmla="*/ 113972 w 607639"/>
              <a:gd name="connsiteY25" fmla="*/ 340450 h 518425"/>
              <a:gd name="connsiteX26" fmla="*/ 110622 w 607639"/>
              <a:gd name="connsiteY26" fmla="*/ 322250 h 518425"/>
              <a:gd name="connsiteX27" fmla="*/ 119072 w 607639"/>
              <a:gd name="connsiteY27" fmla="*/ 316777 h 518425"/>
              <a:gd name="connsiteX28" fmla="*/ 159301 w 607639"/>
              <a:gd name="connsiteY28" fmla="*/ 107381 h 518425"/>
              <a:gd name="connsiteX29" fmla="*/ 210355 w 607639"/>
              <a:gd name="connsiteY29" fmla="*/ 158365 h 518425"/>
              <a:gd name="connsiteX30" fmla="*/ 159301 w 607639"/>
              <a:gd name="connsiteY30" fmla="*/ 209349 h 518425"/>
              <a:gd name="connsiteX31" fmla="*/ 108247 w 607639"/>
              <a:gd name="connsiteY31" fmla="*/ 158365 h 518425"/>
              <a:gd name="connsiteX32" fmla="*/ 159301 w 607639"/>
              <a:gd name="connsiteY32" fmla="*/ 107381 h 518425"/>
              <a:gd name="connsiteX33" fmla="*/ 220601 w 607639"/>
              <a:gd name="connsiteY33" fmla="*/ 986 h 518425"/>
              <a:gd name="connsiteX34" fmla="*/ 235353 w 607639"/>
              <a:gd name="connsiteY34" fmla="*/ 12751 h 518425"/>
              <a:gd name="connsiteX35" fmla="*/ 291110 w 607639"/>
              <a:gd name="connsiteY35" fmla="*/ 113957 h 518425"/>
              <a:gd name="connsiteX36" fmla="*/ 293573 w 607639"/>
              <a:gd name="connsiteY36" fmla="*/ 131169 h 518425"/>
              <a:gd name="connsiteX37" fmla="*/ 282441 w 607639"/>
              <a:gd name="connsiteY37" fmla="*/ 181427 h 518425"/>
              <a:gd name="connsiteX38" fmla="*/ 231511 w 607639"/>
              <a:gd name="connsiteY38" fmla="*/ 220867 h 518425"/>
              <a:gd name="connsiteX39" fmla="*/ 317707 w 607639"/>
              <a:gd name="connsiteY39" fmla="*/ 183984 h 518425"/>
              <a:gd name="connsiteX40" fmla="*/ 333075 w 607639"/>
              <a:gd name="connsiteY40" fmla="*/ 100286 h 518425"/>
              <a:gd name="connsiteX41" fmla="*/ 361741 w 607639"/>
              <a:gd name="connsiteY41" fmla="*/ 80517 h 518425"/>
              <a:gd name="connsiteX42" fmla="*/ 381542 w 607639"/>
              <a:gd name="connsiteY42" fmla="*/ 109236 h 518425"/>
              <a:gd name="connsiteX43" fmla="*/ 372479 w 607639"/>
              <a:gd name="connsiteY43" fmla="*/ 158511 h 518425"/>
              <a:gd name="connsiteX44" fmla="*/ 363318 w 607639"/>
              <a:gd name="connsiteY44" fmla="*/ 207786 h 518425"/>
              <a:gd name="connsiteX45" fmla="*/ 348837 w 607639"/>
              <a:gd name="connsiteY45" fmla="*/ 225981 h 518425"/>
              <a:gd name="connsiteX46" fmla="*/ 254464 w 607639"/>
              <a:gd name="connsiteY46" fmla="*/ 264831 h 518425"/>
              <a:gd name="connsiteX47" fmla="*/ 335932 w 607639"/>
              <a:gd name="connsiteY47" fmla="*/ 251947 h 518425"/>
              <a:gd name="connsiteX48" fmla="*/ 377799 w 607639"/>
              <a:gd name="connsiteY48" fmla="*/ 296697 h 518425"/>
              <a:gd name="connsiteX49" fmla="*/ 308152 w 607639"/>
              <a:gd name="connsiteY49" fmla="*/ 359840 h 518425"/>
              <a:gd name="connsiteX50" fmla="*/ 435624 w 607639"/>
              <a:gd name="connsiteY50" fmla="*/ 286960 h 518425"/>
              <a:gd name="connsiteX51" fmla="*/ 449120 w 607639"/>
              <a:gd name="connsiteY51" fmla="*/ 283125 h 518425"/>
              <a:gd name="connsiteX52" fmla="*/ 560436 w 607639"/>
              <a:gd name="connsiteY52" fmla="*/ 278600 h 518425"/>
              <a:gd name="connsiteX53" fmla="*/ 591171 w 607639"/>
              <a:gd name="connsiteY53" fmla="*/ 306926 h 518425"/>
              <a:gd name="connsiteX54" fmla="*/ 562800 w 607639"/>
              <a:gd name="connsiteY54" fmla="*/ 337612 h 518425"/>
              <a:gd name="connsiteX55" fmla="*/ 458774 w 607639"/>
              <a:gd name="connsiteY55" fmla="*/ 341842 h 518425"/>
              <a:gd name="connsiteX56" fmla="*/ 337508 w 607639"/>
              <a:gd name="connsiteY56" fmla="*/ 411082 h 518425"/>
              <a:gd name="connsiteX57" fmla="*/ 302044 w 607639"/>
              <a:gd name="connsiteY57" fmla="*/ 406460 h 518425"/>
              <a:gd name="connsiteX58" fmla="*/ 302044 w 607639"/>
              <a:gd name="connsiteY58" fmla="*/ 406558 h 518425"/>
              <a:gd name="connsiteX59" fmla="*/ 180385 w 607639"/>
              <a:gd name="connsiteY59" fmla="*/ 276633 h 518425"/>
              <a:gd name="connsiteX60" fmla="*/ 181961 w 607639"/>
              <a:gd name="connsiteY60" fmla="*/ 227948 h 518425"/>
              <a:gd name="connsiteX61" fmla="*/ 231807 w 607639"/>
              <a:gd name="connsiteY61" fmla="*/ 182214 h 518425"/>
              <a:gd name="connsiteX62" fmla="*/ 243431 w 607639"/>
              <a:gd name="connsiteY62" fmla="*/ 129595 h 518425"/>
              <a:gd name="connsiteX63" fmla="*/ 192206 w 607639"/>
              <a:gd name="connsiteY63" fmla="*/ 36454 h 518425"/>
              <a:gd name="connsiteX64" fmla="*/ 201860 w 607639"/>
              <a:gd name="connsiteY64" fmla="*/ 3014 h 518425"/>
              <a:gd name="connsiteX65" fmla="*/ 220601 w 607639"/>
              <a:gd name="connsiteY65" fmla="*/ 986 h 51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639" h="518425">
                <a:moveTo>
                  <a:pt x="16452" y="485612"/>
                </a:moveTo>
                <a:lnTo>
                  <a:pt x="591187" y="485612"/>
                </a:lnTo>
                <a:cubicBezTo>
                  <a:pt x="600251" y="485612"/>
                  <a:pt x="607639" y="492904"/>
                  <a:pt x="607639" y="502068"/>
                </a:cubicBezTo>
                <a:cubicBezTo>
                  <a:pt x="607639" y="511133"/>
                  <a:pt x="600251" y="518425"/>
                  <a:pt x="591187" y="518425"/>
                </a:cubicBezTo>
                <a:lnTo>
                  <a:pt x="16452" y="518425"/>
                </a:lnTo>
                <a:cubicBezTo>
                  <a:pt x="7388" y="518425"/>
                  <a:pt x="0" y="511133"/>
                  <a:pt x="0" y="502068"/>
                </a:cubicBezTo>
                <a:cubicBezTo>
                  <a:pt x="0" y="492904"/>
                  <a:pt x="7388" y="485612"/>
                  <a:pt x="16452" y="485612"/>
                </a:cubicBezTo>
                <a:close/>
                <a:moveTo>
                  <a:pt x="109937" y="432232"/>
                </a:moveTo>
                <a:lnTo>
                  <a:pt x="215430" y="445697"/>
                </a:lnTo>
                <a:cubicBezTo>
                  <a:pt x="222621" y="446582"/>
                  <a:pt x="227644" y="453167"/>
                  <a:pt x="226758" y="460342"/>
                </a:cubicBezTo>
                <a:cubicBezTo>
                  <a:pt x="225871" y="467616"/>
                  <a:pt x="219272" y="472628"/>
                  <a:pt x="212081" y="471744"/>
                </a:cubicBezTo>
                <a:lnTo>
                  <a:pt x="106588" y="458278"/>
                </a:lnTo>
                <a:cubicBezTo>
                  <a:pt x="99397" y="457394"/>
                  <a:pt x="94275" y="450808"/>
                  <a:pt x="95260" y="443633"/>
                </a:cubicBezTo>
                <a:cubicBezTo>
                  <a:pt x="96147" y="436458"/>
                  <a:pt x="102746" y="431347"/>
                  <a:pt x="109937" y="432232"/>
                </a:cubicBezTo>
                <a:close/>
                <a:moveTo>
                  <a:pt x="527866" y="362687"/>
                </a:moveTo>
                <a:lnTo>
                  <a:pt x="574649" y="398013"/>
                </a:lnTo>
                <a:cubicBezTo>
                  <a:pt x="587649" y="407853"/>
                  <a:pt x="590210" y="426352"/>
                  <a:pt x="580361" y="439342"/>
                </a:cubicBezTo>
                <a:cubicBezTo>
                  <a:pt x="570512" y="452330"/>
                  <a:pt x="551996" y="454987"/>
                  <a:pt x="538897" y="445147"/>
                </a:cubicBezTo>
                <a:lnTo>
                  <a:pt x="447103" y="375676"/>
                </a:lnTo>
                <a:lnTo>
                  <a:pt x="465521" y="365147"/>
                </a:lnTo>
                <a:close/>
                <a:moveTo>
                  <a:pt x="119072" y="316777"/>
                </a:moveTo>
                <a:cubicBezTo>
                  <a:pt x="122373" y="316175"/>
                  <a:pt x="125896" y="316839"/>
                  <a:pt x="128852" y="318905"/>
                </a:cubicBezTo>
                <a:lnTo>
                  <a:pt x="276960" y="421025"/>
                </a:lnTo>
                <a:cubicBezTo>
                  <a:pt x="282971" y="425157"/>
                  <a:pt x="284449" y="433323"/>
                  <a:pt x="280310" y="439324"/>
                </a:cubicBezTo>
                <a:cubicBezTo>
                  <a:pt x="276270" y="445227"/>
                  <a:pt x="268091" y="446801"/>
                  <a:pt x="262080" y="442669"/>
                </a:cubicBezTo>
                <a:lnTo>
                  <a:pt x="113972" y="340450"/>
                </a:lnTo>
                <a:cubicBezTo>
                  <a:pt x="107961" y="336318"/>
                  <a:pt x="106483" y="328153"/>
                  <a:pt x="110622" y="322250"/>
                </a:cubicBezTo>
                <a:cubicBezTo>
                  <a:pt x="112691" y="319249"/>
                  <a:pt x="115771" y="317380"/>
                  <a:pt x="119072" y="316777"/>
                </a:cubicBezTo>
                <a:close/>
                <a:moveTo>
                  <a:pt x="159301" y="107381"/>
                </a:moveTo>
                <a:cubicBezTo>
                  <a:pt x="187497" y="107381"/>
                  <a:pt x="210355" y="130207"/>
                  <a:pt x="210355" y="158365"/>
                </a:cubicBezTo>
                <a:cubicBezTo>
                  <a:pt x="210355" y="186523"/>
                  <a:pt x="187497" y="209349"/>
                  <a:pt x="159301" y="209349"/>
                </a:cubicBezTo>
                <a:cubicBezTo>
                  <a:pt x="131105" y="209349"/>
                  <a:pt x="108247" y="186523"/>
                  <a:pt x="108247" y="158365"/>
                </a:cubicBezTo>
                <a:cubicBezTo>
                  <a:pt x="108247" y="130207"/>
                  <a:pt x="131105" y="107381"/>
                  <a:pt x="159301" y="107381"/>
                </a:cubicBezTo>
                <a:close/>
                <a:moveTo>
                  <a:pt x="220601" y="986"/>
                </a:moveTo>
                <a:cubicBezTo>
                  <a:pt x="226660" y="2744"/>
                  <a:pt x="232053" y="6801"/>
                  <a:pt x="235353" y="12751"/>
                </a:cubicBezTo>
                <a:lnTo>
                  <a:pt x="291110" y="113957"/>
                </a:lnTo>
                <a:cubicBezTo>
                  <a:pt x="293967" y="119169"/>
                  <a:pt x="294853" y="125267"/>
                  <a:pt x="293573" y="131169"/>
                </a:cubicBezTo>
                <a:lnTo>
                  <a:pt x="282441" y="181427"/>
                </a:lnTo>
                <a:lnTo>
                  <a:pt x="231511" y="220867"/>
                </a:lnTo>
                <a:lnTo>
                  <a:pt x="317707" y="183984"/>
                </a:lnTo>
                <a:cubicBezTo>
                  <a:pt x="319579" y="173756"/>
                  <a:pt x="331203" y="110219"/>
                  <a:pt x="333075" y="100286"/>
                </a:cubicBezTo>
                <a:cubicBezTo>
                  <a:pt x="335538" y="87008"/>
                  <a:pt x="348344" y="78156"/>
                  <a:pt x="361741" y="80517"/>
                </a:cubicBezTo>
                <a:cubicBezTo>
                  <a:pt x="375040" y="82975"/>
                  <a:pt x="384005" y="95761"/>
                  <a:pt x="381542" y="109236"/>
                </a:cubicBezTo>
                <a:lnTo>
                  <a:pt x="372479" y="158511"/>
                </a:lnTo>
                <a:lnTo>
                  <a:pt x="363318" y="207786"/>
                </a:lnTo>
                <a:cubicBezTo>
                  <a:pt x="361840" y="216048"/>
                  <a:pt x="356323" y="222736"/>
                  <a:pt x="348837" y="225981"/>
                </a:cubicBezTo>
                <a:lnTo>
                  <a:pt x="254464" y="264831"/>
                </a:lnTo>
                <a:lnTo>
                  <a:pt x="335932" y="251947"/>
                </a:lnTo>
                <a:lnTo>
                  <a:pt x="377799" y="296697"/>
                </a:lnTo>
                <a:lnTo>
                  <a:pt x="308152" y="359840"/>
                </a:lnTo>
                <a:lnTo>
                  <a:pt x="435624" y="286960"/>
                </a:lnTo>
                <a:cubicBezTo>
                  <a:pt x="439761" y="284698"/>
                  <a:pt x="444391" y="283321"/>
                  <a:pt x="449120" y="283125"/>
                </a:cubicBezTo>
                <a:lnTo>
                  <a:pt x="560436" y="278600"/>
                </a:lnTo>
                <a:cubicBezTo>
                  <a:pt x="576690" y="278010"/>
                  <a:pt x="590482" y="290599"/>
                  <a:pt x="591171" y="306926"/>
                </a:cubicBezTo>
                <a:cubicBezTo>
                  <a:pt x="591762" y="323154"/>
                  <a:pt x="579153" y="336924"/>
                  <a:pt x="562800" y="337612"/>
                </a:cubicBezTo>
                <a:lnTo>
                  <a:pt x="458774" y="341842"/>
                </a:lnTo>
                <a:lnTo>
                  <a:pt x="337508" y="411082"/>
                </a:lnTo>
                <a:cubicBezTo>
                  <a:pt x="325687" y="417869"/>
                  <a:pt x="311206" y="415607"/>
                  <a:pt x="302044" y="406460"/>
                </a:cubicBezTo>
                <a:lnTo>
                  <a:pt x="302044" y="406558"/>
                </a:lnTo>
                <a:cubicBezTo>
                  <a:pt x="296429" y="400559"/>
                  <a:pt x="186295" y="282928"/>
                  <a:pt x="180385" y="276633"/>
                </a:cubicBezTo>
                <a:cubicBezTo>
                  <a:pt x="167381" y="262667"/>
                  <a:pt x="168071" y="240931"/>
                  <a:pt x="181961" y="227948"/>
                </a:cubicBezTo>
                <a:cubicBezTo>
                  <a:pt x="194866" y="215851"/>
                  <a:pt x="231807" y="182214"/>
                  <a:pt x="231807" y="182214"/>
                </a:cubicBezTo>
                <a:lnTo>
                  <a:pt x="243431" y="129595"/>
                </a:lnTo>
                <a:lnTo>
                  <a:pt x="192206" y="36454"/>
                </a:lnTo>
                <a:cubicBezTo>
                  <a:pt x="185606" y="24553"/>
                  <a:pt x="189940" y="9604"/>
                  <a:pt x="201860" y="3014"/>
                </a:cubicBezTo>
                <a:cubicBezTo>
                  <a:pt x="207820" y="-231"/>
                  <a:pt x="214543" y="-772"/>
                  <a:pt x="220601" y="986"/>
                </a:cubicBezTo>
                <a:close/>
              </a:path>
            </a:pathLst>
          </a:custGeom>
          <a:solidFill>
            <a:srgbClr val="3EC9CE"/>
          </a:solidFill>
          <a:ln>
            <a:noFill/>
          </a:ln>
        </p:spPr>
      </p:sp>
      <p:sp>
        <p:nvSpPr>
          <p:cNvPr id="2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07F0F60-E4F1-4F94-AF18-3E1AC6295E54}"/>
              </a:ext>
            </a:extLst>
          </p:cNvPr>
          <p:cNvSpPr txBox="1"/>
          <p:nvPr/>
        </p:nvSpPr>
        <p:spPr>
          <a:xfrm>
            <a:off x="5017719" y="3596622"/>
            <a:ext cx="5757944" cy="3895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dist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lang="zh-CN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医疗行业</a:t>
            </a:r>
            <a:r>
              <a:rPr lang="en-US" altLang="zh-CN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医护行业</a:t>
            </a:r>
            <a:r>
              <a:rPr lang="en-US" altLang="zh-CN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/</a:t>
            </a:r>
            <a:r>
              <a:rPr lang="zh-CN" altLang="en-US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生物行业通用</a:t>
            </a:r>
            <a:r>
              <a:rPr lang="en-US" altLang="zh-CN" sz="2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PPT</a:t>
            </a:r>
            <a:endParaRPr sz="2000" kern="0" dirty="0">
              <a:solidFill>
                <a:schemeClr val="tx1">
                  <a:lumMod val="85000"/>
                  <a:lumOff val="1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9FCBC7F-10EA-4780-9B0D-6C3EB6A84B7E}"/>
              </a:ext>
            </a:extLst>
          </p:cNvPr>
          <p:cNvGrpSpPr/>
          <p:nvPr/>
        </p:nvGrpSpPr>
        <p:grpSpPr>
          <a:xfrm>
            <a:off x="5330856" y="2182092"/>
            <a:ext cx="6438808" cy="1751272"/>
            <a:chOff x="4932122" y="2420785"/>
            <a:chExt cx="6122510" cy="1751272"/>
          </a:xfrm>
        </p:grpSpPr>
        <p:sp>
          <p:nvSpPr>
            <p:cNvPr id="20" name="Rectangle 2">
              <a:extLst>
                <a:ext uri="{FF2B5EF4-FFF2-40B4-BE49-F238E27FC236}">
                  <a16:creationId xmlns="" xmlns:a16="http://schemas.microsoft.com/office/drawing/2014/main" id="{156A9098-DF52-4F1A-9A89-828B19294DCF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943707" y="2420785"/>
              <a:ext cx="5129216" cy="17359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6600" b="1" dirty="0">
                  <a:solidFill>
                    <a:schemeClr val="bg1"/>
                  </a:solidFill>
                  <a:effectLst>
                    <a:outerShdw blurRad="38100" dist="38100" dir="2700000" algn="tl">
                      <a:schemeClr val="bg2">
                        <a:lumMod val="25000"/>
                        <a:alpha val="43000"/>
                      </a:schemeClr>
                    </a:outerShdw>
                  </a:effectLst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感谢您的观看</a:t>
              </a:r>
            </a:p>
          </p:txBody>
        </p:sp>
        <p:sp>
          <p:nvSpPr>
            <p:cNvPr id="27" name="Rectangle 2">
              <a:extLst>
                <a:ext uri="{FF2B5EF4-FFF2-40B4-BE49-F238E27FC236}">
                  <a16:creationId xmlns="" xmlns:a16="http://schemas.microsoft.com/office/drawing/2014/main" id="{83955935-A4B2-444F-AEFE-8083A239C0B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4932122" y="2436095"/>
              <a:ext cx="6122510" cy="173596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6600" b="1" dirty="0">
                  <a:solidFill>
                    <a:srgbClr val="3EC9C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感谢您的观看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212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000">
        <p:split orient="vert"/>
      </p:transition>
    </mc:Choice>
    <mc:Fallback xmlns="">
      <p:transition spd="slow" advTm="9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400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668982" y="997527"/>
            <a:ext cx="6455419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34F43BC5-B003-408B-A86B-590D44325ABA}"/>
              </a:ext>
            </a:extLst>
          </p:cNvPr>
          <p:cNvSpPr txBox="1">
            <a:spLocks noChangeArrowheads="1"/>
          </p:cNvSpPr>
          <p:nvPr/>
        </p:nvSpPr>
        <p:spPr>
          <a:xfrm>
            <a:off x="5534956" y="2746617"/>
            <a:ext cx="4643939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Part 01 </a:t>
            </a: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认识跌倒及定义</a:t>
            </a: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A0FF80F-800E-4F6E-A73B-0834A60584F6}"/>
              </a:ext>
            </a:extLst>
          </p:cNvPr>
          <p:cNvSpPr txBox="1"/>
          <p:nvPr/>
        </p:nvSpPr>
        <p:spPr>
          <a:xfrm>
            <a:off x="5766451" y="3990034"/>
            <a:ext cx="4180948" cy="78771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0CDAC81-6920-4342-A6D7-BF913F18C2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3962400" y="443344"/>
            <a:ext cx="7827818" cy="118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97464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认识跌倒及定义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9B796E7-38D7-4CE5-B1AC-8E28DB00535C}"/>
              </a:ext>
            </a:extLst>
          </p:cNvPr>
          <p:cNvSpPr txBox="1"/>
          <p:nvPr/>
        </p:nvSpPr>
        <p:spPr>
          <a:xfrm>
            <a:off x="1049911" y="2046321"/>
            <a:ext cx="1931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3FC8CE"/>
                </a:solidFill>
                <a:cs typeface="+mn-ea"/>
                <a:sym typeface="+mn-lt"/>
              </a:rPr>
              <a:t>定义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CA79739-89B1-41BB-879A-DADE9C406E8A}"/>
              </a:ext>
            </a:extLst>
          </p:cNvPr>
          <p:cNvSpPr txBox="1"/>
          <p:nvPr/>
        </p:nvSpPr>
        <p:spPr>
          <a:xfrm>
            <a:off x="2757055" y="2002180"/>
            <a:ext cx="8409708" cy="96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跌倒是指不能控制地或非故意地倒在地上或其他较低的平面上。排除遭到猛烈的打击、意识丧失、突然瘫痪或癫痫发作等原因。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0A3E3D15-B974-4BB4-8681-88BDCFCA6455}"/>
              </a:ext>
            </a:extLst>
          </p:cNvPr>
          <p:cNvSpPr txBox="1"/>
          <p:nvPr/>
        </p:nvSpPr>
        <p:spPr>
          <a:xfrm>
            <a:off x="6388315" y="3729936"/>
            <a:ext cx="4958557" cy="59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3FC8CE"/>
                </a:solidFill>
                <a:cs typeface="+mn-ea"/>
                <a:sym typeface="+mn-lt"/>
              </a:rPr>
              <a:t>从一个平面至另一个平面的跌倒</a:t>
            </a:r>
            <a:endParaRPr lang="zh-CN" altLang="en-US" sz="2400" dirty="0">
              <a:solidFill>
                <a:srgbClr val="3FC8CE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487A260-C8AB-409D-9699-0CB4609FAA23}"/>
              </a:ext>
            </a:extLst>
          </p:cNvPr>
          <p:cNvSpPr txBox="1"/>
          <p:nvPr/>
        </p:nvSpPr>
        <p:spPr>
          <a:xfrm>
            <a:off x="6388315" y="4598617"/>
            <a:ext cx="4958557" cy="59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3FC8CE"/>
                </a:solidFill>
                <a:cs typeface="+mn-ea"/>
                <a:sym typeface="+mn-lt"/>
              </a:rPr>
              <a:t>同一平面的跌倒</a:t>
            </a:r>
            <a:endParaRPr lang="zh-CN" altLang="en-US" sz="2400" dirty="0">
              <a:solidFill>
                <a:srgbClr val="3FC8CE"/>
              </a:solidFill>
              <a:cs typeface="+mn-ea"/>
              <a:sym typeface="+mn-lt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="" xmlns:a16="http://schemas.microsoft.com/office/drawing/2014/main" id="{B2BAEAE9-8E0A-49E2-A3F6-0BC57C2EEE43}"/>
              </a:ext>
            </a:extLst>
          </p:cNvPr>
          <p:cNvSpPr txBox="1">
            <a:spLocks noChangeArrowheads="1"/>
          </p:cNvSpPr>
          <p:nvPr/>
        </p:nvSpPr>
        <p:spPr>
          <a:xfrm>
            <a:off x="5246073" y="3463005"/>
            <a:ext cx="1115226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01 </a:t>
            </a:r>
          </a:p>
        </p:txBody>
      </p:sp>
      <p:sp>
        <p:nvSpPr>
          <p:cNvPr id="21" name="Rectangle 2">
            <a:extLst>
              <a:ext uri="{FF2B5EF4-FFF2-40B4-BE49-F238E27FC236}">
                <a16:creationId xmlns="" xmlns:a16="http://schemas.microsoft.com/office/drawing/2014/main" id="{2B2CD36A-42F1-4AB9-B6DC-ABCCCC087421}"/>
              </a:ext>
            </a:extLst>
          </p:cNvPr>
          <p:cNvSpPr txBox="1">
            <a:spLocks noChangeArrowheads="1"/>
          </p:cNvSpPr>
          <p:nvPr/>
        </p:nvSpPr>
        <p:spPr>
          <a:xfrm>
            <a:off x="5273089" y="4391260"/>
            <a:ext cx="1115226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02 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4A09E2E-C102-45C9-B848-2BCD51CC0B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11" y="3197346"/>
            <a:ext cx="3617308" cy="361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20382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5" grpId="0"/>
      <p:bldP spid="17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认识跌倒及定义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8FF04CF-8C87-4275-A766-981DE6A4B906}"/>
              </a:ext>
            </a:extLst>
          </p:cNvPr>
          <p:cNvSpPr txBox="1"/>
          <p:nvPr/>
        </p:nvSpPr>
        <p:spPr>
          <a:xfrm>
            <a:off x="4320975" y="1992154"/>
            <a:ext cx="6999377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跌倒是老年人群伤残、死亡的重要原因，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15%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的跌倒会造成脑部组织损伤、骨折和脱臼等损害，给家庭和社会带来巨大的负担。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C0E29B8-6821-4E88-A66B-3D36C1941A5B}"/>
              </a:ext>
            </a:extLst>
          </p:cNvPr>
          <p:cNvGrpSpPr/>
          <p:nvPr/>
        </p:nvGrpSpPr>
        <p:grpSpPr>
          <a:xfrm>
            <a:off x="1018513" y="3016406"/>
            <a:ext cx="3385224" cy="1496783"/>
            <a:chOff x="2974012" y="3131127"/>
            <a:chExt cx="3385224" cy="1496783"/>
          </a:xfrm>
        </p:grpSpPr>
        <p:graphicFrame>
          <p:nvGraphicFramePr>
            <p:cNvPr id="8" name="图表 7">
              <a:extLst>
                <a:ext uri="{FF2B5EF4-FFF2-40B4-BE49-F238E27FC236}">
                  <a16:creationId xmlns="" xmlns:a16="http://schemas.microsoft.com/office/drawing/2014/main" id="{74167B8C-B80D-4110-A7FD-C4C20B8DCBC3}"/>
                </a:ext>
              </a:extLst>
            </p:cNvPr>
            <p:cNvGraphicFramePr/>
            <p:nvPr/>
          </p:nvGraphicFramePr>
          <p:xfrm>
            <a:off x="3207327" y="3131127"/>
            <a:ext cx="2835833" cy="14967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E727BF4-F235-40F5-8F4D-2A4388A43249}"/>
                </a:ext>
              </a:extLst>
            </p:cNvPr>
            <p:cNvSpPr/>
            <p:nvPr/>
          </p:nvSpPr>
          <p:spPr>
            <a:xfrm>
              <a:off x="2974012" y="3177939"/>
              <a:ext cx="3385224" cy="1403159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BA6AB84-CC27-4EA8-9A5B-06306AE91C14}"/>
              </a:ext>
            </a:extLst>
          </p:cNvPr>
          <p:cNvGrpSpPr/>
          <p:nvPr/>
        </p:nvGrpSpPr>
        <p:grpSpPr>
          <a:xfrm>
            <a:off x="1018513" y="4616237"/>
            <a:ext cx="3385224" cy="1312157"/>
            <a:chOff x="1041303" y="4281054"/>
            <a:chExt cx="3385224" cy="1312157"/>
          </a:xfrm>
        </p:grpSpPr>
        <p:graphicFrame>
          <p:nvGraphicFramePr>
            <p:cNvPr id="13" name="图表 12">
              <a:extLst>
                <a:ext uri="{FF2B5EF4-FFF2-40B4-BE49-F238E27FC236}">
                  <a16:creationId xmlns="" xmlns:a16="http://schemas.microsoft.com/office/drawing/2014/main" id="{DA6DDA62-BE78-4B07-8158-11DDB7A896F3}"/>
                </a:ext>
              </a:extLst>
            </p:cNvPr>
            <p:cNvGraphicFramePr/>
            <p:nvPr/>
          </p:nvGraphicFramePr>
          <p:xfrm>
            <a:off x="1041303" y="4592933"/>
            <a:ext cx="3302462" cy="8887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54AEC2F-BBAB-42B6-A34B-E4F1F28D1FAA}"/>
                </a:ext>
              </a:extLst>
            </p:cNvPr>
            <p:cNvSpPr/>
            <p:nvPr/>
          </p:nvSpPr>
          <p:spPr>
            <a:xfrm>
              <a:off x="1041303" y="4281054"/>
              <a:ext cx="3385224" cy="1312157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B740006-4109-4B4C-BDF2-AA65DFE1382E}"/>
              </a:ext>
            </a:extLst>
          </p:cNvPr>
          <p:cNvSpPr txBox="1"/>
          <p:nvPr/>
        </p:nvSpPr>
        <p:spPr>
          <a:xfrm>
            <a:off x="4460578" y="4828699"/>
            <a:ext cx="6713144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全球跌倒致死亡人数每年以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12.7%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的速度递增，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＞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岁跌倒发生率可达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59ACA95-87C3-4D76-8984-557DB2875EF8}"/>
              </a:ext>
            </a:extLst>
          </p:cNvPr>
          <p:cNvSpPr txBox="1"/>
          <p:nvPr/>
        </p:nvSpPr>
        <p:spPr>
          <a:xfrm>
            <a:off x="4460577" y="3169397"/>
            <a:ext cx="6713145" cy="129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岁以上老年人达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1.5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亿，每年约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2,000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万人次发生一次或多次跌倒，约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2,500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万次跌倒需住院治療，直接医疗费用超过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50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亿元人民币。住院老年患者是一般老年人的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倍。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DCCC4793-F02B-46E6-BAB6-CC0DA17D3578}"/>
              </a:ext>
            </a:extLst>
          </p:cNvPr>
          <p:cNvCxnSpPr/>
          <p:nvPr/>
        </p:nvCxnSpPr>
        <p:spPr>
          <a:xfrm>
            <a:off x="4403737" y="3063218"/>
            <a:ext cx="665840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FE2727C5-3716-4281-B5A2-179A3FFA8A29}"/>
              </a:ext>
            </a:extLst>
          </p:cNvPr>
          <p:cNvCxnSpPr/>
          <p:nvPr/>
        </p:nvCxnSpPr>
        <p:spPr>
          <a:xfrm>
            <a:off x="4403737" y="4463982"/>
            <a:ext cx="665840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77BDEDC5-DFCC-4533-8CCF-919E7505C43B}"/>
              </a:ext>
            </a:extLst>
          </p:cNvPr>
          <p:cNvGrpSpPr/>
          <p:nvPr/>
        </p:nvGrpSpPr>
        <p:grpSpPr>
          <a:xfrm>
            <a:off x="1102028" y="2036341"/>
            <a:ext cx="3145389" cy="800330"/>
            <a:chOff x="1320151" y="1571755"/>
            <a:chExt cx="3145389" cy="800330"/>
          </a:xfrm>
          <a:solidFill>
            <a:srgbClr val="6EDADA"/>
          </a:solidFill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2CB1DE67-67AB-4338-8709-6066E1C9B896}"/>
                </a:ext>
              </a:extLst>
            </p:cNvPr>
            <p:cNvGrpSpPr/>
            <p:nvPr/>
          </p:nvGrpSpPr>
          <p:grpSpPr>
            <a:xfrm>
              <a:off x="1320151" y="1571755"/>
              <a:ext cx="3145389" cy="800330"/>
              <a:chOff x="1320151" y="1571755"/>
              <a:chExt cx="3145389" cy="800330"/>
            </a:xfrm>
            <a:grpFill/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4A5EE74B-46A2-4BB8-8629-C1BFFF3160BF}"/>
                  </a:ext>
                </a:extLst>
              </p:cNvPr>
              <p:cNvGrpSpPr/>
              <p:nvPr/>
            </p:nvGrpSpPr>
            <p:grpSpPr>
              <a:xfrm>
                <a:off x="1320151" y="1571755"/>
                <a:ext cx="3145389" cy="800330"/>
                <a:chOff x="2110224" y="1636523"/>
                <a:chExt cx="3145389" cy="800330"/>
              </a:xfrm>
              <a:grpFill/>
            </p:grpSpPr>
            <p:sp>
              <p:nvSpPr>
                <p:cNvPr id="24" name="任意多边形: 形状 23">
                  <a:extLst>
                    <a:ext uri="{FF2B5EF4-FFF2-40B4-BE49-F238E27FC236}">
                      <a16:creationId xmlns="" xmlns:a16="http://schemas.microsoft.com/office/drawing/2014/main" id="{3CF6078B-3256-4A77-AA05-8FE74708B591}"/>
                    </a:ext>
                  </a:extLst>
                </p:cNvPr>
                <p:cNvSpPr/>
                <p:nvPr/>
              </p:nvSpPr>
              <p:spPr>
                <a:xfrm rot="18860323" flipH="1">
                  <a:off x="4685464" y="1747898"/>
                  <a:ext cx="568623" cy="571674"/>
                </a:xfrm>
                <a:custGeom>
                  <a:avLst/>
                  <a:gdLst>
                    <a:gd name="connsiteX0" fmla="*/ 0 w 1119142"/>
                    <a:gd name="connsiteY0" fmla="*/ 0 h 1125146"/>
                    <a:gd name="connsiteX1" fmla="*/ 94448 w 1119142"/>
                    <a:gd name="connsiteY1" fmla="*/ 4769 h 1125146"/>
                    <a:gd name="connsiteX2" fmla="*/ 1114053 w 1119142"/>
                    <a:gd name="connsiteY2" fmla="*/ 1024374 h 1125146"/>
                    <a:gd name="connsiteX3" fmla="*/ 1119142 w 1119142"/>
                    <a:gd name="connsiteY3" fmla="*/ 1125146 h 1125146"/>
                    <a:gd name="connsiteX4" fmla="*/ 0 w 1119142"/>
                    <a:gd name="connsiteY4" fmla="*/ 1125146 h 1125146"/>
                    <a:gd name="connsiteX5" fmla="*/ 0 w 1119142"/>
                    <a:gd name="connsiteY5" fmla="*/ 0 h 112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42" h="1125146">
                      <a:moveTo>
                        <a:pt x="0" y="0"/>
                      </a:moveTo>
                      <a:lnTo>
                        <a:pt x="94448" y="4769"/>
                      </a:lnTo>
                      <a:cubicBezTo>
                        <a:pt x="632058" y="59366"/>
                        <a:pt x="1059457" y="486765"/>
                        <a:pt x="1114053" y="1024374"/>
                      </a:cubicBezTo>
                      <a:lnTo>
                        <a:pt x="1119142" y="1125146"/>
                      </a:lnTo>
                      <a:lnTo>
                        <a:pt x="0" y="112514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="" xmlns:a16="http://schemas.microsoft.com/office/drawing/2014/main" id="{7A72B17D-6314-4D7C-B37B-6E33121D7BD6}"/>
                    </a:ext>
                  </a:extLst>
                </p:cNvPr>
                <p:cNvSpPr/>
                <p:nvPr/>
              </p:nvSpPr>
              <p:spPr>
                <a:xfrm flipH="1">
                  <a:off x="2110224" y="1636523"/>
                  <a:ext cx="2859553" cy="80033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98B553FE-C043-45CC-A76C-C2A5823E6460}"/>
                  </a:ext>
                </a:extLst>
              </p:cNvPr>
              <p:cNvSpPr/>
              <p:nvPr/>
            </p:nvSpPr>
            <p:spPr>
              <a:xfrm flipH="1">
                <a:off x="1522068" y="1628266"/>
                <a:ext cx="2455718" cy="68730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81DF4000-E82E-4672-BA24-D0CF14916202}"/>
                </a:ext>
              </a:extLst>
            </p:cNvPr>
            <p:cNvSpPr txBox="1"/>
            <p:nvPr/>
          </p:nvSpPr>
          <p:spPr>
            <a:xfrm>
              <a:off x="1522068" y="1679532"/>
              <a:ext cx="2455718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跌倒的危害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6048521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668982" y="997527"/>
            <a:ext cx="6455419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34F43BC5-B003-408B-A86B-590D44325ABA}"/>
              </a:ext>
            </a:extLst>
          </p:cNvPr>
          <p:cNvSpPr txBox="1">
            <a:spLocks noChangeArrowheads="1"/>
          </p:cNvSpPr>
          <p:nvPr/>
        </p:nvSpPr>
        <p:spPr>
          <a:xfrm>
            <a:off x="5534956" y="2746617"/>
            <a:ext cx="4643939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Part 02</a:t>
            </a: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相关原因及特点</a:t>
            </a: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A0FF80F-800E-4F6E-A73B-0834A60584F6}"/>
              </a:ext>
            </a:extLst>
          </p:cNvPr>
          <p:cNvSpPr txBox="1"/>
          <p:nvPr/>
        </p:nvSpPr>
        <p:spPr>
          <a:xfrm>
            <a:off x="5766451" y="3990034"/>
            <a:ext cx="4180948" cy="78771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0CDAC81-6920-4342-A6D7-BF913F18C2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3962400" y="443344"/>
            <a:ext cx="7827818" cy="118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18929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相关原因及特点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7305C9D-268B-4E6A-823C-05ED24C0B968}"/>
              </a:ext>
            </a:extLst>
          </p:cNvPr>
          <p:cNvGrpSpPr/>
          <p:nvPr/>
        </p:nvGrpSpPr>
        <p:grpSpPr>
          <a:xfrm>
            <a:off x="1262531" y="2454876"/>
            <a:ext cx="3393988" cy="2362949"/>
            <a:chOff x="1299997" y="2454876"/>
            <a:chExt cx="3393988" cy="2362949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C61EC90D-B56F-4511-BD9B-3C1AA503AD1C}"/>
                </a:ext>
              </a:extLst>
            </p:cNvPr>
            <p:cNvGrpSpPr/>
            <p:nvPr/>
          </p:nvGrpSpPr>
          <p:grpSpPr>
            <a:xfrm>
              <a:off x="1299997" y="2454876"/>
              <a:ext cx="3393988" cy="2362949"/>
              <a:chOff x="1320150" y="1032591"/>
              <a:chExt cx="2539849" cy="2362949"/>
            </a:xfrm>
          </p:grpSpPr>
          <p:sp>
            <p:nvSpPr>
              <p:cNvPr id="10" name="矩形 9">
                <a:extLst>
                  <a:ext uri="{FF2B5EF4-FFF2-40B4-BE49-F238E27FC236}">
                    <a16:creationId xmlns="" xmlns:a16="http://schemas.microsoft.com/office/drawing/2014/main" id="{FE254AB8-8BE5-4F1E-A065-94FB898BA415}"/>
                  </a:ext>
                </a:extLst>
              </p:cNvPr>
              <p:cNvSpPr/>
              <p:nvPr/>
            </p:nvSpPr>
            <p:spPr>
              <a:xfrm flipH="1">
                <a:off x="1320150" y="1032591"/>
                <a:ext cx="2539849" cy="2362949"/>
              </a:xfrm>
              <a:prstGeom prst="rect">
                <a:avLst/>
              </a:prstGeom>
              <a:solidFill>
                <a:srgbClr val="3EC9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1472628D-D271-45BF-A9D4-C19781352BC5}"/>
                  </a:ext>
                </a:extLst>
              </p:cNvPr>
              <p:cNvSpPr/>
              <p:nvPr/>
            </p:nvSpPr>
            <p:spPr>
              <a:xfrm flipH="1">
                <a:off x="1362216" y="1134707"/>
                <a:ext cx="2455718" cy="210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1CB3B0"/>
                  </a:solidFill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8949B64-5CD0-4065-8E89-D4EE6A19F59F}"/>
                </a:ext>
              </a:extLst>
            </p:cNvPr>
            <p:cNvSpPr txBox="1"/>
            <p:nvPr/>
          </p:nvSpPr>
          <p:spPr>
            <a:xfrm>
              <a:off x="2009508" y="3015484"/>
              <a:ext cx="184948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pc="-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跌倒的相关因素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8BF23DA2-2EC5-4F26-AB86-4EBFE039BDDF}"/>
              </a:ext>
            </a:extLst>
          </p:cNvPr>
          <p:cNvGrpSpPr/>
          <p:nvPr/>
        </p:nvGrpSpPr>
        <p:grpSpPr>
          <a:xfrm>
            <a:off x="870109" y="1239521"/>
            <a:ext cx="5638800" cy="5174986"/>
            <a:chOff x="-3326175" y="793536"/>
            <a:chExt cx="6531199" cy="5993982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57BBF0CA-36F6-4C68-9FAF-A5E27CF6F983}"/>
                </a:ext>
              </a:extLst>
            </p:cNvPr>
            <p:cNvGrpSpPr/>
            <p:nvPr/>
          </p:nvGrpSpPr>
          <p:grpSpPr>
            <a:xfrm>
              <a:off x="-3326175" y="793536"/>
              <a:ext cx="6207555" cy="5993982"/>
              <a:chOff x="-3326175" y="793536"/>
              <a:chExt cx="6207555" cy="5993982"/>
            </a:xfrm>
          </p:grpSpPr>
          <p:sp>
            <p:nvSpPr>
              <p:cNvPr id="21" name="空心弧 20">
                <a:extLst>
                  <a:ext uri="{FF2B5EF4-FFF2-40B4-BE49-F238E27FC236}">
                    <a16:creationId xmlns="" xmlns:a16="http://schemas.microsoft.com/office/drawing/2014/main" id="{C6FFE042-C976-460D-BDE6-E579D754E2C1}"/>
                  </a:ext>
                </a:extLst>
              </p:cNvPr>
              <p:cNvSpPr/>
              <p:nvPr/>
            </p:nvSpPr>
            <p:spPr>
              <a:xfrm>
                <a:off x="-3326175" y="793536"/>
                <a:ext cx="5993982" cy="5993982"/>
              </a:xfrm>
              <a:prstGeom prst="blockArc">
                <a:avLst>
                  <a:gd name="adj1" fmla="val 18900000"/>
                  <a:gd name="adj2" fmla="val 2700000"/>
                  <a:gd name="adj3" fmla="val 360"/>
                </a:avLst>
              </a:prstGeom>
              <a:solidFill>
                <a:srgbClr val="71AAE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6D4F726E-0531-40F4-B974-4ED05DBDFC79}"/>
                  </a:ext>
                </a:extLst>
              </p:cNvPr>
              <p:cNvSpPr/>
              <p:nvPr/>
            </p:nvSpPr>
            <p:spPr>
              <a:xfrm>
                <a:off x="1768437" y="1898522"/>
                <a:ext cx="1112943" cy="1112943"/>
              </a:xfrm>
              <a:prstGeom prst="ellipse">
                <a:avLst/>
              </a:prstGeom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44D49FF9-ED4A-4B53-B956-4A9CE928A25A}"/>
                  </a:ext>
                </a:extLst>
              </p:cNvPr>
              <p:cNvSpPr txBox="1"/>
              <p:nvPr/>
            </p:nvSpPr>
            <p:spPr>
              <a:xfrm>
                <a:off x="1855157" y="2039495"/>
                <a:ext cx="939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外在原因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BF03B52E-765D-4C84-BCB4-C9047DF4E739}"/>
                </a:ext>
              </a:extLst>
            </p:cNvPr>
            <p:cNvGrpSpPr/>
            <p:nvPr/>
          </p:nvGrpSpPr>
          <p:grpSpPr>
            <a:xfrm>
              <a:off x="2092081" y="3234054"/>
              <a:ext cx="1112943" cy="1112943"/>
              <a:chOff x="2092081" y="3234054"/>
              <a:chExt cx="1112943" cy="1112943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B5419F67-3F8A-4062-9E5D-8211A8BD6FB6}"/>
                  </a:ext>
                </a:extLst>
              </p:cNvPr>
              <p:cNvSpPr/>
              <p:nvPr/>
            </p:nvSpPr>
            <p:spPr>
              <a:xfrm>
                <a:off x="2092081" y="3234054"/>
                <a:ext cx="1112943" cy="1112943"/>
              </a:xfrm>
              <a:prstGeom prst="ellipse">
                <a:avLst/>
              </a:prstGeom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2F2A9602-8F02-4CEA-8F3B-3B8320AA1CFF}"/>
                  </a:ext>
                </a:extLst>
              </p:cNvPr>
              <p:cNvSpPr txBox="1"/>
              <p:nvPr/>
            </p:nvSpPr>
            <p:spPr>
              <a:xfrm>
                <a:off x="2178801" y="3375027"/>
                <a:ext cx="939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内在原因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893440C4-18B4-4273-A79E-1BB35AEF7E16}"/>
                </a:ext>
              </a:extLst>
            </p:cNvPr>
            <p:cNvGrpSpPr/>
            <p:nvPr/>
          </p:nvGrpSpPr>
          <p:grpSpPr>
            <a:xfrm>
              <a:off x="1768437" y="4569586"/>
              <a:ext cx="1112943" cy="1112943"/>
              <a:chOff x="1768437" y="4569586"/>
              <a:chExt cx="1112943" cy="1112943"/>
            </a:xfrm>
          </p:grpSpPr>
          <p:sp>
            <p:nvSpPr>
              <p:cNvPr id="17" name="椭圆 16">
                <a:extLst>
                  <a:ext uri="{FF2B5EF4-FFF2-40B4-BE49-F238E27FC236}">
                    <a16:creationId xmlns="" xmlns:a16="http://schemas.microsoft.com/office/drawing/2014/main" id="{DBFD71D0-663C-41F1-91BF-EF217158D409}"/>
                  </a:ext>
                </a:extLst>
              </p:cNvPr>
              <p:cNvSpPr/>
              <p:nvPr/>
            </p:nvSpPr>
            <p:spPr>
              <a:xfrm>
                <a:off x="1768437" y="4569586"/>
                <a:ext cx="1112943" cy="1112943"/>
              </a:xfrm>
              <a:prstGeom prst="ellipse">
                <a:avLst/>
              </a:prstGeom>
              <a:ln>
                <a:solidFill>
                  <a:srgbClr val="1CB3B0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C0BDA5BE-73B3-4112-9535-1FC6654334A8}"/>
                  </a:ext>
                </a:extLst>
              </p:cNvPr>
              <p:cNvSpPr txBox="1"/>
              <p:nvPr/>
            </p:nvSpPr>
            <p:spPr>
              <a:xfrm>
                <a:off x="1855157" y="4710559"/>
                <a:ext cx="939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心理因素</a:t>
                </a:r>
              </a:p>
            </p:txBody>
          </p:sp>
        </p:grp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31A6E8F-6600-48EE-BCE7-4639BE85A301}"/>
              </a:ext>
            </a:extLst>
          </p:cNvPr>
          <p:cNvSpPr txBox="1"/>
          <p:nvPr/>
        </p:nvSpPr>
        <p:spPr>
          <a:xfrm>
            <a:off x="6823115" y="2146761"/>
            <a:ext cx="3941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环境、衣着、医疗用具、缺乏协助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E2650F0A-0B2E-47D9-899E-0F1953B70E49}"/>
              </a:ext>
            </a:extLst>
          </p:cNvPr>
          <p:cNvSpPr txBox="1"/>
          <p:nvPr/>
        </p:nvSpPr>
        <p:spPr>
          <a:xfrm>
            <a:off x="6823115" y="3482293"/>
            <a:ext cx="498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年龄、疾病、药物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92905295-EE2A-4810-AAE3-83DCF5895E9B}"/>
              </a:ext>
            </a:extLst>
          </p:cNvPr>
          <p:cNvSpPr txBox="1"/>
          <p:nvPr/>
        </p:nvSpPr>
        <p:spPr>
          <a:xfrm>
            <a:off x="6823115" y="4817825"/>
            <a:ext cx="4983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情绪不稳定</a:t>
            </a:r>
          </a:p>
        </p:txBody>
      </p:sp>
    </p:spTree>
    <p:extLst>
      <p:ext uri="{BB962C8B-B14F-4D97-AF65-F5344CB8AC3E}">
        <p14:creationId xmlns:p14="http://schemas.microsoft.com/office/powerpoint/2010/main" val="3140331365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33EF669-694C-45A6-B39F-358F03DB2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D9A4D4-16AA-41CF-8316-F880340AC4D9}"/>
              </a:ext>
            </a:extLst>
          </p:cNvPr>
          <p:cNvSpPr/>
          <p:nvPr/>
        </p:nvSpPr>
        <p:spPr>
          <a:xfrm>
            <a:off x="555902" y="581891"/>
            <a:ext cx="11080196" cy="56942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9D8E8FC4-A8A2-4DFD-8070-14A18AEF4D52}"/>
              </a:ext>
            </a:extLst>
          </p:cNvPr>
          <p:cNvSpPr txBox="1">
            <a:spLocks noChangeArrowheads="1"/>
          </p:cNvSpPr>
          <p:nvPr/>
        </p:nvSpPr>
        <p:spPr>
          <a:xfrm>
            <a:off x="3774030" y="1375017"/>
            <a:ext cx="4643939" cy="135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相关原因及特点</a:t>
            </a:r>
          </a:p>
          <a:p>
            <a:pPr algn="ctr">
              <a:lnSpc>
                <a:spcPct val="150000"/>
              </a:lnSpc>
            </a:pPr>
            <a:endParaRPr lang="zh-CN" altLang="en-US" sz="3200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BBD692A-5803-4230-BB90-1FE6C3B096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8400" r="50162" b="73296"/>
          <a:stretch/>
        </p:blipFill>
        <p:spPr>
          <a:xfrm>
            <a:off x="2535381" y="127461"/>
            <a:ext cx="1712036" cy="1115754"/>
          </a:xfrm>
          <a:prstGeom prst="rect">
            <a:avLst/>
          </a:prstGeom>
        </p:spPr>
      </p:pic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30992390-562A-4745-A65F-E04275BAFB13}"/>
              </a:ext>
            </a:extLst>
          </p:cNvPr>
          <p:cNvGrpSpPr/>
          <p:nvPr/>
        </p:nvGrpSpPr>
        <p:grpSpPr>
          <a:xfrm>
            <a:off x="999629" y="2318261"/>
            <a:ext cx="3066361" cy="3349562"/>
            <a:chOff x="1013484" y="2421395"/>
            <a:chExt cx="3066361" cy="3349562"/>
          </a:xfrm>
        </p:grpSpPr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8B8002AF-8D14-4469-8A45-7DB5989ACF23}"/>
                </a:ext>
              </a:extLst>
            </p:cNvPr>
            <p:cNvSpPr txBox="1"/>
            <p:nvPr/>
          </p:nvSpPr>
          <p:spPr>
            <a:xfrm>
              <a:off x="1220768" y="2421395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住院期间危险因素</a:t>
              </a:r>
            </a:p>
          </p:txBody>
        </p:sp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99222DE8-8550-4D55-B71B-1019D4685D15}"/>
                </a:ext>
              </a:extLst>
            </p:cNvPr>
            <p:cNvGrpSpPr/>
            <p:nvPr/>
          </p:nvGrpSpPr>
          <p:grpSpPr>
            <a:xfrm>
              <a:off x="1013484" y="2633454"/>
              <a:ext cx="3066361" cy="3137503"/>
              <a:chOff x="776281" y="2301590"/>
              <a:chExt cx="3057451" cy="3248837"/>
            </a:xfrm>
          </p:grpSpPr>
          <p:sp>
            <p:nvSpPr>
              <p:cNvPr id="65" name="箭头: 环形 64">
                <a:extLst>
                  <a:ext uri="{FF2B5EF4-FFF2-40B4-BE49-F238E27FC236}">
                    <a16:creationId xmlns="" xmlns:a16="http://schemas.microsoft.com/office/drawing/2014/main" id="{4AC3F0CC-A580-4E0A-8D01-B95B3BD874C6}"/>
                  </a:ext>
                </a:extLst>
              </p:cNvPr>
              <p:cNvSpPr/>
              <p:nvPr/>
            </p:nvSpPr>
            <p:spPr>
              <a:xfrm>
                <a:off x="1372132" y="2301590"/>
                <a:ext cx="1609063" cy="1609063"/>
              </a:xfrm>
              <a:prstGeom prst="circularArrow">
                <a:avLst>
                  <a:gd name="adj1" fmla="val 5984"/>
                  <a:gd name="adj2" fmla="val 394124"/>
                  <a:gd name="adj3" fmla="val 13313824"/>
                  <a:gd name="adj4" fmla="val 10508221"/>
                  <a:gd name="adj5" fmla="val 6981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66" name="组合 65">
                <a:extLst>
                  <a:ext uri="{FF2B5EF4-FFF2-40B4-BE49-F238E27FC236}">
                    <a16:creationId xmlns="" xmlns:a16="http://schemas.microsoft.com/office/drawing/2014/main" id="{207F6096-698A-498A-B11A-5E8DCE646EED}"/>
                  </a:ext>
                </a:extLst>
              </p:cNvPr>
              <p:cNvGrpSpPr/>
              <p:nvPr/>
            </p:nvGrpSpPr>
            <p:grpSpPr>
              <a:xfrm>
                <a:off x="776281" y="2418078"/>
                <a:ext cx="3057451" cy="3132349"/>
                <a:chOff x="776281" y="2418078"/>
                <a:chExt cx="3057451" cy="3132349"/>
              </a:xfrm>
            </p:grpSpPr>
            <p:sp>
              <p:nvSpPr>
                <p:cNvPr id="67" name="任意多边形: 形状 66">
                  <a:extLst>
                    <a:ext uri="{FF2B5EF4-FFF2-40B4-BE49-F238E27FC236}">
                      <a16:creationId xmlns="" xmlns:a16="http://schemas.microsoft.com/office/drawing/2014/main" id="{15E3EE32-44C9-44B8-8604-29045FA8A7B6}"/>
                    </a:ext>
                  </a:extLst>
                </p:cNvPr>
                <p:cNvSpPr/>
                <p:nvPr/>
              </p:nvSpPr>
              <p:spPr>
                <a:xfrm>
                  <a:off x="1916599" y="3731004"/>
                  <a:ext cx="1604687" cy="1604687"/>
                </a:xfrm>
                <a:custGeom>
                  <a:avLst/>
                  <a:gdLst>
                    <a:gd name="connsiteX0" fmla="*/ 1139014 w 1604687"/>
                    <a:gd name="connsiteY0" fmla="*/ 255849 h 1604687"/>
                    <a:gd name="connsiteX1" fmla="*/ 1263833 w 1604687"/>
                    <a:gd name="connsiteY1" fmla="*/ 151108 h 1604687"/>
                    <a:gd name="connsiteX2" fmla="*/ 1363549 w 1604687"/>
                    <a:gd name="connsiteY2" fmla="*/ 234779 h 1604687"/>
                    <a:gd name="connsiteX3" fmla="*/ 1282074 w 1604687"/>
                    <a:gd name="connsiteY3" fmla="*/ 375890 h 1604687"/>
                    <a:gd name="connsiteX4" fmla="*/ 1411528 w 1604687"/>
                    <a:gd name="connsiteY4" fmla="*/ 600111 h 1604687"/>
                    <a:gd name="connsiteX5" fmla="*/ 1574471 w 1604687"/>
                    <a:gd name="connsiteY5" fmla="*/ 600107 h 1604687"/>
                    <a:gd name="connsiteX6" fmla="*/ 1597075 w 1604687"/>
                    <a:gd name="connsiteY6" fmla="*/ 728300 h 1604687"/>
                    <a:gd name="connsiteX7" fmla="*/ 1443957 w 1604687"/>
                    <a:gd name="connsiteY7" fmla="*/ 784026 h 1604687"/>
                    <a:gd name="connsiteX8" fmla="*/ 1398998 w 1604687"/>
                    <a:gd name="connsiteY8" fmla="*/ 1039001 h 1604687"/>
                    <a:gd name="connsiteX9" fmla="*/ 1523823 w 1604687"/>
                    <a:gd name="connsiteY9" fmla="*/ 1143736 h 1604687"/>
                    <a:gd name="connsiteX10" fmla="*/ 1458737 w 1604687"/>
                    <a:gd name="connsiteY10" fmla="*/ 1256466 h 1604687"/>
                    <a:gd name="connsiteX11" fmla="*/ 1305622 w 1604687"/>
                    <a:gd name="connsiteY11" fmla="*/ 1200733 h 1604687"/>
                    <a:gd name="connsiteX12" fmla="*/ 1107286 w 1604687"/>
                    <a:gd name="connsiteY12" fmla="*/ 1367156 h 1604687"/>
                    <a:gd name="connsiteX13" fmla="*/ 1135586 w 1604687"/>
                    <a:gd name="connsiteY13" fmla="*/ 1527623 h 1604687"/>
                    <a:gd name="connsiteX14" fmla="*/ 1013266 w 1604687"/>
                    <a:gd name="connsiteY14" fmla="*/ 1572144 h 1604687"/>
                    <a:gd name="connsiteX15" fmla="*/ 931798 w 1604687"/>
                    <a:gd name="connsiteY15" fmla="*/ 1431029 h 1604687"/>
                    <a:gd name="connsiteX16" fmla="*/ 672889 w 1604687"/>
                    <a:gd name="connsiteY16" fmla="*/ 1431029 h 1604687"/>
                    <a:gd name="connsiteX17" fmla="*/ 591421 w 1604687"/>
                    <a:gd name="connsiteY17" fmla="*/ 1572144 h 1604687"/>
                    <a:gd name="connsiteX18" fmla="*/ 469101 w 1604687"/>
                    <a:gd name="connsiteY18" fmla="*/ 1527623 h 1604687"/>
                    <a:gd name="connsiteX19" fmla="*/ 497400 w 1604687"/>
                    <a:gd name="connsiteY19" fmla="*/ 1367156 h 1604687"/>
                    <a:gd name="connsiteX20" fmla="*/ 299064 w 1604687"/>
                    <a:gd name="connsiteY20" fmla="*/ 1200733 h 1604687"/>
                    <a:gd name="connsiteX21" fmla="*/ 145950 w 1604687"/>
                    <a:gd name="connsiteY21" fmla="*/ 1256466 h 1604687"/>
                    <a:gd name="connsiteX22" fmla="*/ 80864 w 1604687"/>
                    <a:gd name="connsiteY22" fmla="*/ 1143736 h 1604687"/>
                    <a:gd name="connsiteX23" fmla="*/ 205689 w 1604687"/>
                    <a:gd name="connsiteY23" fmla="*/ 1039001 h 1604687"/>
                    <a:gd name="connsiteX24" fmla="*/ 160730 w 1604687"/>
                    <a:gd name="connsiteY24" fmla="*/ 784026 h 1604687"/>
                    <a:gd name="connsiteX25" fmla="*/ 7612 w 1604687"/>
                    <a:gd name="connsiteY25" fmla="*/ 728300 h 1604687"/>
                    <a:gd name="connsiteX26" fmla="*/ 30216 w 1604687"/>
                    <a:gd name="connsiteY26" fmla="*/ 600107 h 1604687"/>
                    <a:gd name="connsiteX27" fmla="*/ 193159 w 1604687"/>
                    <a:gd name="connsiteY27" fmla="*/ 600112 h 1604687"/>
                    <a:gd name="connsiteX28" fmla="*/ 322613 w 1604687"/>
                    <a:gd name="connsiteY28" fmla="*/ 375890 h 1604687"/>
                    <a:gd name="connsiteX29" fmla="*/ 241138 w 1604687"/>
                    <a:gd name="connsiteY29" fmla="*/ 234779 h 1604687"/>
                    <a:gd name="connsiteX30" fmla="*/ 340854 w 1604687"/>
                    <a:gd name="connsiteY30" fmla="*/ 151108 h 1604687"/>
                    <a:gd name="connsiteX31" fmla="*/ 465673 w 1604687"/>
                    <a:gd name="connsiteY31" fmla="*/ 255849 h 1604687"/>
                    <a:gd name="connsiteX32" fmla="*/ 708968 w 1604687"/>
                    <a:gd name="connsiteY32" fmla="*/ 167297 h 1604687"/>
                    <a:gd name="connsiteX33" fmla="*/ 737258 w 1604687"/>
                    <a:gd name="connsiteY33" fmla="*/ 6828 h 1604687"/>
                    <a:gd name="connsiteX34" fmla="*/ 867429 w 1604687"/>
                    <a:gd name="connsiteY34" fmla="*/ 6828 h 1604687"/>
                    <a:gd name="connsiteX35" fmla="*/ 895719 w 1604687"/>
                    <a:gd name="connsiteY35" fmla="*/ 167297 h 1604687"/>
                    <a:gd name="connsiteX36" fmla="*/ 1139014 w 1604687"/>
                    <a:gd name="connsiteY36" fmla="*/ 255849 h 160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604687" h="1604687">
                      <a:moveTo>
                        <a:pt x="1139014" y="255849"/>
                      </a:moveTo>
                      <a:lnTo>
                        <a:pt x="1263833" y="151108"/>
                      </a:lnTo>
                      <a:lnTo>
                        <a:pt x="1363549" y="234779"/>
                      </a:lnTo>
                      <a:lnTo>
                        <a:pt x="1282074" y="375890"/>
                      </a:lnTo>
                      <a:cubicBezTo>
                        <a:pt x="1340008" y="441061"/>
                        <a:pt x="1384055" y="517354"/>
                        <a:pt x="1411528" y="600111"/>
                      </a:cubicBezTo>
                      <a:lnTo>
                        <a:pt x="1574471" y="600107"/>
                      </a:lnTo>
                      <a:lnTo>
                        <a:pt x="1597075" y="728300"/>
                      </a:lnTo>
                      <a:lnTo>
                        <a:pt x="1443957" y="784026"/>
                      </a:lnTo>
                      <a:cubicBezTo>
                        <a:pt x="1446445" y="871189"/>
                        <a:pt x="1431148" y="957946"/>
                        <a:pt x="1398998" y="1039001"/>
                      </a:cubicBezTo>
                      <a:lnTo>
                        <a:pt x="1523823" y="1143736"/>
                      </a:lnTo>
                      <a:lnTo>
                        <a:pt x="1458737" y="1256466"/>
                      </a:lnTo>
                      <a:lnTo>
                        <a:pt x="1305622" y="1200733"/>
                      </a:lnTo>
                      <a:cubicBezTo>
                        <a:pt x="1251501" y="1269104"/>
                        <a:pt x="1184016" y="1325730"/>
                        <a:pt x="1107286" y="1367156"/>
                      </a:cubicBezTo>
                      <a:lnTo>
                        <a:pt x="1135586" y="1527623"/>
                      </a:lnTo>
                      <a:lnTo>
                        <a:pt x="1013266" y="1572144"/>
                      </a:lnTo>
                      <a:lnTo>
                        <a:pt x="931798" y="1431029"/>
                      </a:lnTo>
                      <a:cubicBezTo>
                        <a:pt x="846391" y="1448615"/>
                        <a:pt x="758296" y="1448615"/>
                        <a:pt x="672889" y="1431029"/>
                      </a:cubicBezTo>
                      <a:lnTo>
                        <a:pt x="591421" y="1572144"/>
                      </a:lnTo>
                      <a:lnTo>
                        <a:pt x="469101" y="1527623"/>
                      </a:lnTo>
                      <a:lnTo>
                        <a:pt x="497400" y="1367156"/>
                      </a:lnTo>
                      <a:cubicBezTo>
                        <a:pt x="420670" y="1325729"/>
                        <a:pt x="353186" y="1269103"/>
                        <a:pt x="299064" y="1200733"/>
                      </a:cubicBezTo>
                      <a:lnTo>
                        <a:pt x="145950" y="1256466"/>
                      </a:lnTo>
                      <a:lnTo>
                        <a:pt x="80864" y="1143736"/>
                      </a:lnTo>
                      <a:lnTo>
                        <a:pt x="205689" y="1039001"/>
                      </a:lnTo>
                      <a:cubicBezTo>
                        <a:pt x="173539" y="957945"/>
                        <a:pt x="158242" y="871189"/>
                        <a:pt x="160730" y="784026"/>
                      </a:cubicBezTo>
                      <a:lnTo>
                        <a:pt x="7612" y="728300"/>
                      </a:lnTo>
                      <a:lnTo>
                        <a:pt x="30216" y="600107"/>
                      </a:lnTo>
                      <a:lnTo>
                        <a:pt x="193159" y="600112"/>
                      </a:lnTo>
                      <a:cubicBezTo>
                        <a:pt x="220632" y="517354"/>
                        <a:pt x="264680" y="441062"/>
                        <a:pt x="322613" y="375890"/>
                      </a:cubicBezTo>
                      <a:lnTo>
                        <a:pt x="241138" y="234779"/>
                      </a:lnTo>
                      <a:lnTo>
                        <a:pt x="340854" y="151108"/>
                      </a:lnTo>
                      <a:lnTo>
                        <a:pt x="465673" y="255849"/>
                      </a:lnTo>
                      <a:cubicBezTo>
                        <a:pt x="539914" y="210112"/>
                        <a:pt x="622696" y="179982"/>
                        <a:pt x="708968" y="167297"/>
                      </a:cubicBezTo>
                      <a:lnTo>
                        <a:pt x="737258" y="6828"/>
                      </a:lnTo>
                      <a:lnTo>
                        <a:pt x="867429" y="6828"/>
                      </a:lnTo>
                      <a:lnTo>
                        <a:pt x="895719" y="167297"/>
                      </a:lnTo>
                      <a:cubicBezTo>
                        <a:pt x="981990" y="179982"/>
                        <a:pt x="1064772" y="210112"/>
                        <a:pt x="1139014" y="255849"/>
                      </a:cubicBezTo>
                      <a:close/>
                    </a:path>
                  </a:pathLst>
                </a:custGeom>
                <a:solidFill>
                  <a:srgbClr val="6EDADA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任意多边形: 形状 67">
                  <a:extLst>
                    <a:ext uri="{FF2B5EF4-FFF2-40B4-BE49-F238E27FC236}">
                      <a16:creationId xmlns="" xmlns:a16="http://schemas.microsoft.com/office/drawing/2014/main" id="{AEB4445A-2766-41B5-937A-6AA9BA5BB946}"/>
                    </a:ext>
                  </a:extLst>
                </p:cNvPr>
                <p:cNvSpPr/>
                <p:nvPr/>
              </p:nvSpPr>
              <p:spPr>
                <a:xfrm>
                  <a:off x="982963" y="3351715"/>
                  <a:ext cx="1167045" cy="1167045"/>
                </a:xfrm>
                <a:custGeom>
                  <a:avLst/>
                  <a:gdLst>
                    <a:gd name="connsiteX0" fmla="*/ 873238 w 1167045"/>
                    <a:gd name="connsiteY0" fmla="*/ 295583 h 1167045"/>
                    <a:gd name="connsiteX1" fmla="*/ 1045417 w 1167045"/>
                    <a:gd name="connsiteY1" fmla="*/ 243691 h 1167045"/>
                    <a:gd name="connsiteX2" fmla="*/ 1108772 w 1167045"/>
                    <a:gd name="connsiteY2" fmla="*/ 353426 h 1167045"/>
                    <a:gd name="connsiteX3" fmla="*/ 977743 w 1167045"/>
                    <a:gd name="connsiteY3" fmla="*/ 476591 h 1167045"/>
                    <a:gd name="connsiteX4" fmla="*/ 977743 w 1167045"/>
                    <a:gd name="connsiteY4" fmla="*/ 690453 h 1167045"/>
                    <a:gd name="connsiteX5" fmla="*/ 1108772 w 1167045"/>
                    <a:gd name="connsiteY5" fmla="*/ 813619 h 1167045"/>
                    <a:gd name="connsiteX6" fmla="*/ 1045417 w 1167045"/>
                    <a:gd name="connsiteY6" fmla="*/ 923354 h 1167045"/>
                    <a:gd name="connsiteX7" fmla="*/ 873238 w 1167045"/>
                    <a:gd name="connsiteY7" fmla="*/ 871462 h 1167045"/>
                    <a:gd name="connsiteX8" fmla="*/ 688028 w 1167045"/>
                    <a:gd name="connsiteY8" fmla="*/ 978393 h 1167045"/>
                    <a:gd name="connsiteX9" fmla="*/ 646878 w 1167045"/>
                    <a:gd name="connsiteY9" fmla="*/ 1153450 h 1167045"/>
                    <a:gd name="connsiteX10" fmla="*/ 520167 w 1167045"/>
                    <a:gd name="connsiteY10" fmla="*/ 1153450 h 1167045"/>
                    <a:gd name="connsiteX11" fmla="*/ 479017 w 1167045"/>
                    <a:gd name="connsiteY11" fmla="*/ 978393 h 1167045"/>
                    <a:gd name="connsiteX12" fmla="*/ 293807 w 1167045"/>
                    <a:gd name="connsiteY12" fmla="*/ 871462 h 1167045"/>
                    <a:gd name="connsiteX13" fmla="*/ 121628 w 1167045"/>
                    <a:gd name="connsiteY13" fmla="*/ 923354 h 1167045"/>
                    <a:gd name="connsiteX14" fmla="*/ 58273 w 1167045"/>
                    <a:gd name="connsiteY14" fmla="*/ 813619 h 1167045"/>
                    <a:gd name="connsiteX15" fmla="*/ 189302 w 1167045"/>
                    <a:gd name="connsiteY15" fmla="*/ 690454 h 1167045"/>
                    <a:gd name="connsiteX16" fmla="*/ 189302 w 1167045"/>
                    <a:gd name="connsiteY16" fmla="*/ 476592 h 1167045"/>
                    <a:gd name="connsiteX17" fmla="*/ 58273 w 1167045"/>
                    <a:gd name="connsiteY17" fmla="*/ 353426 h 1167045"/>
                    <a:gd name="connsiteX18" fmla="*/ 121628 w 1167045"/>
                    <a:gd name="connsiteY18" fmla="*/ 243691 h 1167045"/>
                    <a:gd name="connsiteX19" fmla="*/ 293807 w 1167045"/>
                    <a:gd name="connsiteY19" fmla="*/ 295583 h 1167045"/>
                    <a:gd name="connsiteX20" fmla="*/ 479017 w 1167045"/>
                    <a:gd name="connsiteY20" fmla="*/ 188652 h 1167045"/>
                    <a:gd name="connsiteX21" fmla="*/ 520167 w 1167045"/>
                    <a:gd name="connsiteY21" fmla="*/ 13595 h 1167045"/>
                    <a:gd name="connsiteX22" fmla="*/ 646878 w 1167045"/>
                    <a:gd name="connsiteY22" fmla="*/ 13595 h 1167045"/>
                    <a:gd name="connsiteX23" fmla="*/ 688028 w 1167045"/>
                    <a:gd name="connsiteY23" fmla="*/ 188652 h 1167045"/>
                    <a:gd name="connsiteX24" fmla="*/ 873238 w 1167045"/>
                    <a:gd name="connsiteY24" fmla="*/ 295583 h 116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67045" h="1167045">
                      <a:moveTo>
                        <a:pt x="873238" y="295583"/>
                      </a:moveTo>
                      <a:lnTo>
                        <a:pt x="1045417" y="243691"/>
                      </a:lnTo>
                      <a:lnTo>
                        <a:pt x="1108772" y="353426"/>
                      </a:lnTo>
                      <a:lnTo>
                        <a:pt x="977743" y="476591"/>
                      </a:lnTo>
                      <a:cubicBezTo>
                        <a:pt x="996736" y="546613"/>
                        <a:pt x="996736" y="620431"/>
                        <a:pt x="977743" y="690453"/>
                      </a:cubicBezTo>
                      <a:lnTo>
                        <a:pt x="1108772" y="813619"/>
                      </a:lnTo>
                      <a:lnTo>
                        <a:pt x="1045417" y="923354"/>
                      </a:lnTo>
                      <a:lnTo>
                        <a:pt x="873238" y="871462"/>
                      </a:lnTo>
                      <a:cubicBezTo>
                        <a:pt x="822094" y="922922"/>
                        <a:pt x="758166" y="959831"/>
                        <a:pt x="688028" y="978393"/>
                      </a:cubicBezTo>
                      <a:lnTo>
                        <a:pt x="646878" y="1153450"/>
                      </a:lnTo>
                      <a:lnTo>
                        <a:pt x="520167" y="1153450"/>
                      </a:lnTo>
                      <a:lnTo>
                        <a:pt x="479017" y="978393"/>
                      </a:lnTo>
                      <a:cubicBezTo>
                        <a:pt x="408879" y="959831"/>
                        <a:pt x="344951" y="922922"/>
                        <a:pt x="293807" y="871462"/>
                      </a:cubicBezTo>
                      <a:lnTo>
                        <a:pt x="121628" y="923354"/>
                      </a:lnTo>
                      <a:lnTo>
                        <a:pt x="58273" y="813619"/>
                      </a:lnTo>
                      <a:lnTo>
                        <a:pt x="189302" y="690454"/>
                      </a:lnTo>
                      <a:cubicBezTo>
                        <a:pt x="170309" y="620432"/>
                        <a:pt x="170309" y="546614"/>
                        <a:pt x="189302" y="476592"/>
                      </a:cubicBezTo>
                      <a:lnTo>
                        <a:pt x="58273" y="353426"/>
                      </a:lnTo>
                      <a:lnTo>
                        <a:pt x="121628" y="243691"/>
                      </a:lnTo>
                      <a:lnTo>
                        <a:pt x="293807" y="295583"/>
                      </a:lnTo>
                      <a:cubicBezTo>
                        <a:pt x="344951" y="244123"/>
                        <a:pt x="408879" y="207214"/>
                        <a:pt x="479017" y="188652"/>
                      </a:cubicBezTo>
                      <a:lnTo>
                        <a:pt x="520167" y="13595"/>
                      </a:lnTo>
                      <a:lnTo>
                        <a:pt x="646878" y="13595"/>
                      </a:lnTo>
                      <a:lnTo>
                        <a:pt x="688028" y="188652"/>
                      </a:lnTo>
                      <a:cubicBezTo>
                        <a:pt x="758166" y="207214"/>
                        <a:pt x="822094" y="244123"/>
                        <a:pt x="873238" y="295583"/>
                      </a:cubicBezTo>
                      <a:close/>
                    </a:path>
                  </a:pathLst>
                </a:custGeom>
                <a:solidFill>
                  <a:srgbClr val="6EDADA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任意多边形: 形状 68">
                  <a:extLst>
                    <a:ext uri="{FF2B5EF4-FFF2-40B4-BE49-F238E27FC236}">
                      <a16:creationId xmlns="" xmlns:a16="http://schemas.microsoft.com/office/drawing/2014/main" id="{50FCAE56-4069-41AB-8D4D-72980C9F0C18}"/>
                    </a:ext>
                  </a:extLst>
                </p:cNvPr>
                <p:cNvSpPr/>
                <p:nvPr/>
              </p:nvSpPr>
              <p:spPr>
                <a:xfrm>
                  <a:off x="1508132" y="2418078"/>
                  <a:ext cx="1400456" cy="1400456"/>
                </a:xfrm>
                <a:custGeom>
                  <a:avLst/>
                  <a:gdLst>
                    <a:gd name="connsiteX0" fmla="*/ 855595 w 1143466"/>
                    <a:gd name="connsiteY0" fmla="*/ 289611 h 1143466"/>
                    <a:gd name="connsiteX1" fmla="*/ 1024295 w 1143466"/>
                    <a:gd name="connsiteY1" fmla="*/ 238768 h 1143466"/>
                    <a:gd name="connsiteX2" fmla="*/ 1086370 w 1143466"/>
                    <a:gd name="connsiteY2" fmla="*/ 346285 h 1143466"/>
                    <a:gd name="connsiteX3" fmla="*/ 957989 w 1143466"/>
                    <a:gd name="connsiteY3" fmla="*/ 466962 h 1143466"/>
                    <a:gd name="connsiteX4" fmla="*/ 957989 w 1143466"/>
                    <a:gd name="connsiteY4" fmla="*/ 676503 h 1143466"/>
                    <a:gd name="connsiteX5" fmla="*/ 1086370 w 1143466"/>
                    <a:gd name="connsiteY5" fmla="*/ 797181 h 1143466"/>
                    <a:gd name="connsiteX6" fmla="*/ 1024295 w 1143466"/>
                    <a:gd name="connsiteY6" fmla="*/ 904698 h 1143466"/>
                    <a:gd name="connsiteX7" fmla="*/ 855595 w 1143466"/>
                    <a:gd name="connsiteY7" fmla="*/ 853855 h 1143466"/>
                    <a:gd name="connsiteX8" fmla="*/ 674127 w 1143466"/>
                    <a:gd name="connsiteY8" fmla="*/ 958626 h 1143466"/>
                    <a:gd name="connsiteX9" fmla="*/ 633808 w 1143466"/>
                    <a:gd name="connsiteY9" fmla="*/ 1130146 h 1143466"/>
                    <a:gd name="connsiteX10" fmla="*/ 509658 w 1143466"/>
                    <a:gd name="connsiteY10" fmla="*/ 1130146 h 1143466"/>
                    <a:gd name="connsiteX11" fmla="*/ 469339 w 1143466"/>
                    <a:gd name="connsiteY11" fmla="*/ 958626 h 1143466"/>
                    <a:gd name="connsiteX12" fmla="*/ 287871 w 1143466"/>
                    <a:gd name="connsiteY12" fmla="*/ 853855 h 1143466"/>
                    <a:gd name="connsiteX13" fmla="*/ 119171 w 1143466"/>
                    <a:gd name="connsiteY13" fmla="*/ 904698 h 1143466"/>
                    <a:gd name="connsiteX14" fmla="*/ 57096 w 1143466"/>
                    <a:gd name="connsiteY14" fmla="*/ 797181 h 1143466"/>
                    <a:gd name="connsiteX15" fmla="*/ 185477 w 1143466"/>
                    <a:gd name="connsiteY15" fmla="*/ 676504 h 1143466"/>
                    <a:gd name="connsiteX16" fmla="*/ 185477 w 1143466"/>
                    <a:gd name="connsiteY16" fmla="*/ 466963 h 1143466"/>
                    <a:gd name="connsiteX17" fmla="*/ 57096 w 1143466"/>
                    <a:gd name="connsiteY17" fmla="*/ 346285 h 1143466"/>
                    <a:gd name="connsiteX18" fmla="*/ 119171 w 1143466"/>
                    <a:gd name="connsiteY18" fmla="*/ 238768 h 1143466"/>
                    <a:gd name="connsiteX19" fmla="*/ 287871 w 1143466"/>
                    <a:gd name="connsiteY19" fmla="*/ 289611 h 1143466"/>
                    <a:gd name="connsiteX20" fmla="*/ 469339 w 1143466"/>
                    <a:gd name="connsiteY20" fmla="*/ 184840 h 1143466"/>
                    <a:gd name="connsiteX21" fmla="*/ 509658 w 1143466"/>
                    <a:gd name="connsiteY21" fmla="*/ 13320 h 1143466"/>
                    <a:gd name="connsiteX22" fmla="*/ 633808 w 1143466"/>
                    <a:gd name="connsiteY22" fmla="*/ 13320 h 1143466"/>
                    <a:gd name="connsiteX23" fmla="*/ 674127 w 1143466"/>
                    <a:gd name="connsiteY23" fmla="*/ 184840 h 1143466"/>
                    <a:gd name="connsiteX24" fmla="*/ 855595 w 1143466"/>
                    <a:gd name="connsiteY24" fmla="*/ 289611 h 114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43466" h="1143466">
                      <a:moveTo>
                        <a:pt x="735988" y="289244"/>
                      </a:moveTo>
                      <a:lnTo>
                        <a:pt x="858293" y="213495"/>
                      </a:lnTo>
                      <a:lnTo>
                        <a:pt x="929971" y="285173"/>
                      </a:lnTo>
                      <a:lnTo>
                        <a:pt x="854222" y="407477"/>
                      </a:lnTo>
                      <a:cubicBezTo>
                        <a:pt x="883398" y="457654"/>
                        <a:pt x="898682" y="514696"/>
                        <a:pt x="898504" y="572737"/>
                      </a:cubicBezTo>
                      <a:lnTo>
                        <a:pt x="1025257" y="640783"/>
                      </a:lnTo>
                      <a:lnTo>
                        <a:pt x="999021" y="738696"/>
                      </a:lnTo>
                      <a:lnTo>
                        <a:pt x="855227" y="734248"/>
                      </a:lnTo>
                      <a:cubicBezTo>
                        <a:pt x="826361" y="784603"/>
                        <a:pt x="784603" y="826360"/>
                        <a:pt x="734248" y="855227"/>
                      </a:cubicBezTo>
                      <a:lnTo>
                        <a:pt x="738696" y="999021"/>
                      </a:lnTo>
                      <a:lnTo>
                        <a:pt x="640782" y="1025257"/>
                      </a:lnTo>
                      <a:lnTo>
                        <a:pt x="572738" y="898504"/>
                      </a:lnTo>
                      <a:cubicBezTo>
                        <a:pt x="514696" y="898683"/>
                        <a:pt x="457654" y="883398"/>
                        <a:pt x="407478" y="854222"/>
                      </a:cubicBezTo>
                      <a:lnTo>
                        <a:pt x="285173" y="929971"/>
                      </a:lnTo>
                      <a:lnTo>
                        <a:pt x="213495" y="858293"/>
                      </a:lnTo>
                      <a:lnTo>
                        <a:pt x="289244" y="735989"/>
                      </a:lnTo>
                      <a:cubicBezTo>
                        <a:pt x="260068" y="685812"/>
                        <a:pt x="244784" y="628770"/>
                        <a:pt x="244962" y="570729"/>
                      </a:cubicBezTo>
                      <a:lnTo>
                        <a:pt x="118209" y="502683"/>
                      </a:lnTo>
                      <a:lnTo>
                        <a:pt x="144445" y="404770"/>
                      </a:lnTo>
                      <a:lnTo>
                        <a:pt x="288239" y="409218"/>
                      </a:lnTo>
                      <a:cubicBezTo>
                        <a:pt x="317105" y="358863"/>
                        <a:pt x="358863" y="317106"/>
                        <a:pt x="409218" y="288239"/>
                      </a:cubicBezTo>
                      <a:lnTo>
                        <a:pt x="404770" y="144445"/>
                      </a:lnTo>
                      <a:lnTo>
                        <a:pt x="502684" y="118209"/>
                      </a:lnTo>
                      <a:lnTo>
                        <a:pt x="570728" y="244962"/>
                      </a:lnTo>
                      <a:cubicBezTo>
                        <a:pt x="628770" y="244783"/>
                        <a:pt x="685812" y="260068"/>
                        <a:pt x="735988" y="289244"/>
                      </a:cubicBezTo>
                      <a:close/>
                    </a:path>
                  </a:pathLst>
                </a:custGeom>
                <a:solidFill>
                  <a:srgbClr val="6EDADA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marL="0" lvl="0" indent="0"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endParaRPr lang="zh-CN" altLang="en-US" sz="2000" kern="12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箭头: 环形 69">
                  <a:extLst>
                    <a:ext uri="{FF2B5EF4-FFF2-40B4-BE49-F238E27FC236}">
                      <a16:creationId xmlns="" xmlns:a16="http://schemas.microsoft.com/office/drawing/2014/main" id="{25E61C07-5455-41F1-89D6-A433B5C541D6}"/>
                    </a:ext>
                  </a:extLst>
                </p:cNvPr>
                <p:cNvSpPr/>
                <p:nvPr/>
              </p:nvSpPr>
              <p:spPr>
                <a:xfrm>
                  <a:off x="1779733" y="3496428"/>
                  <a:ext cx="2053999" cy="2053999"/>
                </a:xfrm>
                <a:prstGeom prst="circularArrow">
                  <a:avLst>
                    <a:gd name="adj1" fmla="val 4687"/>
                    <a:gd name="adj2" fmla="val 299029"/>
                    <a:gd name="adj3" fmla="val 2475223"/>
                    <a:gd name="adj4" fmla="val 15952475"/>
                    <a:gd name="adj5" fmla="val 5469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形状 70">
                  <a:extLst>
                    <a:ext uri="{FF2B5EF4-FFF2-40B4-BE49-F238E27FC236}">
                      <a16:creationId xmlns="" xmlns:a16="http://schemas.microsoft.com/office/drawing/2014/main" id="{2B2A9901-16AE-4C3C-93B6-7E74140E4E8E}"/>
                    </a:ext>
                  </a:extLst>
                </p:cNvPr>
                <p:cNvSpPr/>
                <p:nvPr/>
              </p:nvSpPr>
              <p:spPr>
                <a:xfrm>
                  <a:off x="776281" y="3098971"/>
                  <a:ext cx="1492359" cy="1492359"/>
                </a:xfrm>
                <a:prstGeom prst="leftCircularArrow">
                  <a:avLst>
                    <a:gd name="adj1" fmla="val 6452"/>
                    <a:gd name="adj2" fmla="val 429999"/>
                    <a:gd name="adj3" fmla="val 10489124"/>
                    <a:gd name="adj4" fmla="val 14837806"/>
                    <a:gd name="adj5" fmla="val 7527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文本框 71">
                  <a:extLst>
                    <a:ext uri="{FF2B5EF4-FFF2-40B4-BE49-F238E27FC236}">
                      <a16:creationId xmlns="" xmlns:a16="http://schemas.microsoft.com/office/drawing/2014/main" id="{8705400F-1CD9-43D6-9A67-E70720CFF085}"/>
                    </a:ext>
                  </a:extLst>
                </p:cNvPr>
                <p:cNvSpPr txBox="1"/>
                <p:nvPr/>
              </p:nvSpPr>
              <p:spPr>
                <a:xfrm>
                  <a:off x="1900775" y="2941747"/>
                  <a:ext cx="615170" cy="2942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环境</a:t>
                  </a:r>
                </a:p>
              </p:txBody>
            </p:sp>
            <p:sp>
              <p:nvSpPr>
                <p:cNvPr id="73" name="文本框 72">
                  <a:extLst>
                    <a:ext uri="{FF2B5EF4-FFF2-40B4-BE49-F238E27FC236}">
                      <a16:creationId xmlns="" xmlns:a16="http://schemas.microsoft.com/office/drawing/2014/main" id="{F586722F-56DA-40E9-99D1-D9DD91B4FE38}"/>
                    </a:ext>
                  </a:extLst>
                </p:cNvPr>
                <p:cNvSpPr txBox="1"/>
                <p:nvPr/>
              </p:nvSpPr>
              <p:spPr>
                <a:xfrm>
                  <a:off x="1261771" y="3758679"/>
                  <a:ext cx="609429" cy="2942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疾病</a:t>
                  </a:r>
                </a:p>
              </p:txBody>
            </p:sp>
            <p:sp>
              <p:nvSpPr>
                <p:cNvPr id="74" name="文本框 73">
                  <a:extLst>
                    <a:ext uri="{FF2B5EF4-FFF2-40B4-BE49-F238E27FC236}">
                      <a16:creationId xmlns="" xmlns:a16="http://schemas.microsoft.com/office/drawing/2014/main" id="{D29BC655-8A17-4707-AE15-16EA0C7F28C1}"/>
                    </a:ext>
                  </a:extLst>
                </p:cNvPr>
                <p:cNvSpPr txBox="1"/>
                <p:nvPr/>
              </p:nvSpPr>
              <p:spPr>
                <a:xfrm>
                  <a:off x="2419314" y="4356788"/>
                  <a:ext cx="599257" cy="2942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药物</a:t>
                  </a:r>
                </a:p>
              </p:txBody>
            </p:sp>
          </p:grpSp>
        </p:grpSp>
      </p:grpSp>
      <p:grpSp>
        <p:nvGrpSpPr>
          <p:cNvPr id="75" name="组合 74">
            <a:extLst>
              <a:ext uri="{FF2B5EF4-FFF2-40B4-BE49-F238E27FC236}">
                <a16:creationId xmlns="" xmlns:a16="http://schemas.microsoft.com/office/drawing/2014/main" id="{314E2FCB-AF4F-42EE-880F-872500F3256E}"/>
              </a:ext>
            </a:extLst>
          </p:cNvPr>
          <p:cNvGrpSpPr/>
          <p:nvPr/>
        </p:nvGrpSpPr>
        <p:grpSpPr>
          <a:xfrm>
            <a:off x="4639966" y="2303272"/>
            <a:ext cx="3320965" cy="3629131"/>
            <a:chOff x="4653821" y="2406406"/>
            <a:chExt cx="3320965" cy="3629131"/>
          </a:xfrm>
        </p:grpSpPr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928DB648-C168-4FFF-8019-FAFBF42B9A4A}"/>
                </a:ext>
              </a:extLst>
            </p:cNvPr>
            <p:cNvSpPr txBox="1"/>
            <p:nvPr/>
          </p:nvSpPr>
          <p:spPr>
            <a:xfrm>
              <a:off x="5354627" y="2406406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跌倒多发时段</a:t>
              </a:r>
            </a:p>
          </p:txBody>
        </p: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4D41A253-26E0-4D46-8217-73CE90834386}"/>
                </a:ext>
              </a:extLst>
            </p:cNvPr>
            <p:cNvGrpSpPr/>
            <p:nvPr/>
          </p:nvGrpSpPr>
          <p:grpSpPr>
            <a:xfrm>
              <a:off x="4653821" y="2637523"/>
              <a:ext cx="3320965" cy="3398014"/>
              <a:chOff x="4435517" y="2208300"/>
              <a:chExt cx="3320965" cy="3398014"/>
            </a:xfrm>
          </p:grpSpPr>
          <p:grpSp>
            <p:nvGrpSpPr>
              <p:cNvPr id="78" name="组合 77">
                <a:extLst>
                  <a:ext uri="{FF2B5EF4-FFF2-40B4-BE49-F238E27FC236}">
                    <a16:creationId xmlns="" xmlns:a16="http://schemas.microsoft.com/office/drawing/2014/main" id="{160C9F65-46F9-4AAF-A3F4-EB092B614EAE}"/>
                  </a:ext>
                </a:extLst>
              </p:cNvPr>
              <p:cNvGrpSpPr/>
              <p:nvPr/>
            </p:nvGrpSpPr>
            <p:grpSpPr>
              <a:xfrm>
                <a:off x="4435517" y="2208300"/>
                <a:ext cx="3320965" cy="3398014"/>
                <a:chOff x="4435517" y="2208300"/>
                <a:chExt cx="3320965" cy="3398014"/>
              </a:xfrm>
            </p:grpSpPr>
            <p:sp>
              <p:nvSpPr>
                <p:cNvPr id="88" name="箭头: 环形 87">
                  <a:extLst>
                    <a:ext uri="{FF2B5EF4-FFF2-40B4-BE49-F238E27FC236}">
                      <a16:creationId xmlns="" xmlns:a16="http://schemas.microsoft.com/office/drawing/2014/main" id="{9A22A2CB-18BF-4951-8A2A-BABE5A467C16}"/>
                    </a:ext>
                  </a:extLst>
                </p:cNvPr>
                <p:cNvSpPr/>
                <p:nvPr/>
              </p:nvSpPr>
              <p:spPr>
                <a:xfrm>
                  <a:off x="5082723" y="2208300"/>
                  <a:ext cx="1747744" cy="1682946"/>
                </a:xfrm>
                <a:prstGeom prst="circularArrow">
                  <a:avLst>
                    <a:gd name="adj1" fmla="val 5984"/>
                    <a:gd name="adj2" fmla="val 394124"/>
                    <a:gd name="adj3" fmla="val 13313824"/>
                    <a:gd name="adj4" fmla="val 10508221"/>
                    <a:gd name="adj5" fmla="val 6981"/>
                  </a:avLst>
                </a:prstGeom>
                <a:solidFill>
                  <a:srgbClr val="6EDADA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箭头: 环形 88">
                  <a:extLst>
                    <a:ext uri="{FF2B5EF4-FFF2-40B4-BE49-F238E27FC236}">
                      <a16:creationId xmlns="" xmlns:a16="http://schemas.microsoft.com/office/drawing/2014/main" id="{66DB4764-130B-4535-BB76-48FC53B51DA2}"/>
                    </a:ext>
                  </a:extLst>
                </p:cNvPr>
                <p:cNvSpPr/>
                <p:nvPr/>
              </p:nvSpPr>
              <p:spPr>
                <a:xfrm>
                  <a:off x="5525454" y="3458002"/>
                  <a:ext cx="2231028" cy="2148312"/>
                </a:xfrm>
                <a:prstGeom prst="circularArrow">
                  <a:avLst>
                    <a:gd name="adj1" fmla="val 4687"/>
                    <a:gd name="adj2" fmla="val 299029"/>
                    <a:gd name="adj3" fmla="val 2475223"/>
                    <a:gd name="adj4" fmla="val 15952475"/>
                    <a:gd name="adj5" fmla="val 5469"/>
                  </a:avLst>
                </a:prstGeom>
                <a:solidFill>
                  <a:srgbClr val="6EDADA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形状 89">
                  <a:extLst>
                    <a:ext uri="{FF2B5EF4-FFF2-40B4-BE49-F238E27FC236}">
                      <a16:creationId xmlns="" xmlns:a16="http://schemas.microsoft.com/office/drawing/2014/main" id="{1D564C42-3927-4F20-9DC2-6BA77657ACBE}"/>
                    </a:ext>
                  </a:extLst>
                </p:cNvPr>
                <p:cNvSpPr/>
                <p:nvPr/>
              </p:nvSpPr>
              <p:spPr>
                <a:xfrm>
                  <a:off x="4435517" y="3042295"/>
                  <a:ext cx="1620982" cy="1560884"/>
                </a:xfrm>
                <a:prstGeom prst="leftCircularArrow">
                  <a:avLst>
                    <a:gd name="adj1" fmla="val 6452"/>
                    <a:gd name="adj2" fmla="val 429999"/>
                    <a:gd name="adj3" fmla="val 10489124"/>
                    <a:gd name="adj4" fmla="val 14837806"/>
                    <a:gd name="adj5" fmla="val 7527"/>
                  </a:avLst>
                </a:prstGeom>
                <a:solidFill>
                  <a:srgbClr val="6EDADA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9" name="组合 78">
                <a:extLst>
                  <a:ext uri="{FF2B5EF4-FFF2-40B4-BE49-F238E27FC236}">
                    <a16:creationId xmlns="" xmlns:a16="http://schemas.microsoft.com/office/drawing/2014/main" id="{371E4103-0094-4BED-886D-75C8D56D7E07}"/>
                  </a:ext>
                </a:extLst>
              </p:cNvPr>
              <p:cNvGrpSpPr/>
              <p:nvPr/>
            </p:nvGrpSpPr>
            <p:grpSpPr>
              <a:xfrm>
                <a:off x="5230444" y="2330137"/>
                <a:ext cx="1521158" cy="1464761"/>
                <a:chOff x="5230444" y="2330137"/>
                <a:chExt cx="1521158" cy="1464761"/>
              </a:xfrm>
            </p:grpSpPr>
            <p:sp>
              <p:nvSpPr>
                <p:cNvPr id="86" name="任意多边形: 形状 85">
                  <a:extLst>
                    <a:ext uri="{FF2B5EF4-FFF2-40B4-BE49-F238E27FC236}">
                      <a16:creationId xmlns="" xmlns:a16="http://schemas.microsoft.com/office/drawing/2014/main" id="{AE8743B2-B244-419B-9ACB-192ED4C4D5A6}"/>
                    </a:ext>
                  </a:extLst>
                </p:cNvPr>
                <p:cNvSpPr/>
                <p:nvPr/>
              </p:nvSpPr>
              <p:spPr>
                <a:xfrm>
                  <a:off x="5230444" y="2330137"/>
                  <a:ext cx="1521158" cy="1464761"/>
                </a:xfrm>
                <a:custGeom>
                  <a:avLst/>
                  <a:gdLst>
                    <a:gd name="connsiteX0" fmla="*/ 855595 w 1143466"/>
                    <a:gd name="connsiteY0" fmla="*/ 289611 h 1143466"/>
                    <a:gd name="connsiteX1" fmla="*/ 1024295 w 1143466"/>
                    <a:gd name="connsiteY1" fmla="*/ 238768 h 1143466"/>
                    <a:gd name="connsiteX2" fmla="*/ 1086370 w 1143466"/>
                    <a:gd name="connsiteY2" fmla="*/ 346285 h 1143466"/>
                    <a:gd name="connsiteX3" fmla="*/ 957989 w 1143466"/>
                    <a:gd name="connsiteY3" fmla="*/ 466962 h 1143466"/>
                    <a:gd name="connsiteX4" fmla="*/ 957989 w 1143466"/>
                    <a:gd name="connsiteY4" fmla="*/ 676503 h 1143466"/>
                    <a:gd name="connsiteX5" fmla="*/ 1086370 w 1143466"/>
                    <a:gd name="connsiteY5" fmla="*/ 797181 h 1143466"/>
                    <a:gd name="connsiteX6" fmla="*/ 1024295 w 1143466"/>
                    <a:gd name="connsiteY6" fmla="*/ 904698 h 1143466"/>
                    <a:gd name="connsiteX7" fmla="*/ 855595 w 1143466"/>
                    <a:gd name="connsiteY7" fmla="*/ 853855 h 1143466"/>
                    <a:gd name="connsiteX8" fmla="*/ 674127 w 1143466"/>
                    <a:gd name="connsiteY8" fmla="*/ 958626 h 1143466"/>
                    <a:gd name="connsiteX9" fmla="*/ 633808 w 1143466"/>
                    <a:gd name="connsiteY9" fmla="*/ 1130146 h 1143466"/>
                    <a:gd name="connsiteX10" fmla="*/ 509658 w 1143466"/>
                    <a:gd name="connsiteY10" fmla="*/ 1130146 h 1143466"/>
                    <a:gd name="connsiteX11" fmla="*/ 469339 w 1143466"/>
                    <a:gd name="connsiteY11" fmla="*/ 958626 h 1143466"/>
                    <a:gd name="connsiteX12" fmla="*/ 287871 w 1143466"/>
                    <a:gd name="connsiteY12" fmla="*/ 853855 h 1143466"/>
                    <a:gd name="connsiteX13" fmla="*/ 119171 w 1143466"/>
                    <a:gd name="connsiteY13" fmla="*/ 904698 h 1143466"/>
                    <a:gd name="connsiteX14" fmla="*/ 57096 w 1143466"/>
                    <a:gd name="connsiteY14" fmla="*/ 797181 h 1143466"/>
                    <a:gd name="connsiteX15" fmla="*/ 185477 w 1143466"/>
                    <a:gd name="connsiteY15" fmla="*/ 676504 h 1143466"/>
                    <a:gd name="connsiteX16" fmla="*/ 185477 w 1143466"/>
                    <a:gd name="connsiteY16" fmla="*/ 466963 h 1143466"/>
                    <a:gd name="connsiteX17" fmla="*/ 57096 w 1143466"/>
                    <a:gd name="connsiteY17" fmla="*/ 346285 h 1143466"/>
                    <a:gd name="connsiteX18" fmla="*/ 119171 w 1143466"/>
                    <a:gd name="connsiteY18" fmla="*/ 238768 h 1143466"/>
                    <a:gd name="connsiteX19" fmla="*/ 287871 w 1143466"/>
                    <a:gd name="connsiteY19" fmla="*/ 289611 h 1143466"/>
                    <a:gd name="connsiteX20" fmla="*/ 469339 w 1143466"/>
                    <a:gd name="connsiteY20" fmla="*/ 184840 h 1143466"/>
                    <a:gd name="connsiteX21" fmla="*/ 509658 w 1143466"/>
                    <a:gd name="connsiteY21" fmla="*/ 13320 h 1143466"/>
                    <a:gd name="connsiteX22" fmla="*/ 633808 w 1143466"/>
                    <a:gd name="connsiteY22" fmla="*/ 13320 h 1143466"/>
                    <a:gd name="connsiteX23" fmla="*/ 674127 w 1143466"/>
                    <a:gd name="connsiteY23" fmla="*/ 184840 h 1143466"/>
                    <a:gd name="connsiteX24" fmla="*/ 855595 w 1143466"/>
                    <a:gd name="connsiteY24" fmla="*/ 289611 h 114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43466" h="1143466">
                      <a:moveTo>
                        <a:pt x="735988" y="289244"/>
                      </a:moveTo>
                      <a:lnTo>
                        <a:pt x="858293" y="213495"/>
                      </a:lnTo>
                      <a:lnTo>
                        <a:pt x="929971" y="285173"/>
                      </a:lnTo>
                      <a:lnTo>
                        <a:pt x="854222" y="407477"/>
                      </a:lnTo>
                      <a:cubicBezTo>
                        <a:pt x="883398" y="457654"/>
                        <a:pt x="898682" y="514696"/>
                        <a:pt x="898504" y="572737"/>
                      </a:cubicBezTo>
                      <a:lnTo>
                        <a:pt x="1025257" y="640783"/>
                      </a:lnTo>
                      <a:lnTo>
                        <a:pt x="999021" y="738696"/>
                      </a:lnTo>
                      <a:lnTo>
                        <a:pt x="855227" y="734248"/>
                      </a:lnTo>
                      <a:cubicBezTo>
                        <a:pt x="826361" y="784603"/>
                        <a:pt x="784603" y="826360"/>
                        <a:pt x="734248" y="855227"/>
                      </a:cubicBezTo>
                      <a:lnTo>
                        <a:pt x="738696" y="999021"/>
                      </a:lnTo>
                      <a:lnTo>
                        <a:pt x="640782" y="1025257"/>
                      </a:lnTo>
                      <a:lnTo>
                        <a:pt x="572738" y="898504"/>
                      </a:lnTo>
                      <a:cubicBezTo>
                        <a:pt x="514696" y="898683"/>
                        <a:pt x="457654" y="883398"/>
                        <a:pt x="407478" y="854222"/>
                      </a:cubicBezTo>
                      <a:lnTo>
                        <a:pt x="285173" y="929971"/>
                      </a:lnTo>
                      <a:lnTo>
                        <a:pt x="213495" y="858293"/>
                      </a:lnTo>
                      <a:lnTo>
                        <a:pt x="289244" y="735989"/>
                      </a:lnTo>
                      <a:cubicBezTo>
                        <a:pt x="260068" y="685812"/>
                        <a:pt x="244784" y="628770"/>
                        <a:pt x="244962" y="570729"/>
                      </a:cubicBezTo>
                      <a:lnTo>
                        <a:pt x="118209" y="502683"/>
                      </a:lnTo>
                      <a:lnTo>
                        <a:pt x="144445" y="404770"/>
                      </a:lnTo>
                      <a:lnTo>
                        <a:pt x="288239" y="409218"/>
                      </a:lnTo>
                      <a:cubicBezTo>
                        <a:pt x="317105" y="358863"/>
                        <a:pt x="358863" y="317106"/>
                        <a:pt x="409218" y="288239"/>
                      </a:cubicBezTo>
                      <a:lnTo>
                        <a:pt x="404770" y="144445"/>
                      </a:lnTo>
                      <a:lnTo>
                        <a:pt x="502684" y="118209"/>
                      </a:lnTo>
                      <a:lnTo>
                        <a:pt x="570728" y="244962"/>
                      </a:lnTo>
                      <a:cubicBezTo>
                        <a:pt x="628770" y="244783"/>
                        <a:pt x="685812" y="260068"/>
                        <a:pt x="735988" y="289244"/>
                      </a:cubicBezTo>
                      <a:close/>
                    </a:path>
                  </a:pathLst>
                </a:custGeom>
                <a:solidFill>
                  <a:srgbClr val="1CB3B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文本框 86">
                  <a:extLst>
                    <a:ext uri="{FF2B5EF4-FFF2-40B4-BE49-F238E27FC236}">
                      <a16:creationId xmlns="" xmlns:a16="http://schemas.microsoft.com/office/drawing/2014/main" id="{58BC5251-23CD-4A58-A991-F75F726FB74E}"/>
                    </a:ext>
                  </a:extLst>
                </p:cNvPr>
                <p:cNvSpPr txBox="1"/>
                <p:nvPr/>
              </p:nvSpPr>
              <p:spPr>
                <a:xfrm>
                  <a:off x="5586854" y="2877851"/>
                  <a:ext cx="80833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altLang="zh-CN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5-7</a:t>
                  </a:r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点</a:t>
                  </a:r>
                </a:p>
              </p:txBody>
            </p:sp>
          </p:grpSp>
          <p:grpSp>
            <p:nvGrpSpPr>
              <p:cNvPr id="80" name="组合 79">
                <a:extLst>
                  <a:ext uri="{FF2B5EF4-FFF2-40B4-BE49-F238E27FC236}">
                    <a16:creationId xmlns="" xmlns:a16="http://schemas.microsoft.com/office/drawing/2014/main" id="{F6A8D369-9E74-4014-B8FB-41DD66E534DE}"/>
                  </a:ext>
                </a:extLst>
              </p:cNvPr>
              <p:cNvGrpSpPr/>
              <p:nvPr/>
            </p:nvGrpSpPr>
            <p:grpSpPr>
              <a:xfrm>
                <a:off x="4660012" y="3306644"/>
                <a:ext cx="1267630" cy="1220632"/>
                <a:chOff x="4660012" y="3306644"/>
                <a:chExt cx="1267630" cy="1220632"/>
              </a:xfrm>
            </p:grpSpPr>
            <p:sp>
              <p:nvSpPr>
                <p:cNvPr id="84" name="任意多边形: 形状 83">
                  <a:extLst>
                    <a:ext uri="{FF2B5EF4-FFF2-40B4-BE49-F238E27FC236}">
                      <a16:creationId xmlns="" xmlns:a16="http://schemas.microsoft.com/office/drawing/2014/main" id="{FA6C0ACF-3714-43BF-9E68-7DD1ACB060AD}"/>
                    </a:ext>
                  </a:extLst>
                </p:cNvPr>
                <p:cNvSpPr/>
                <p:nvPr/>
              </p:nvSpPr>
              <p:spPr>
                <a:xfrm>
                  <a:off x="4660012" y="3306644"/>
                  <a:ext cx="1267630" cy="1220632"/>
                </a:xfrm>
                <a:custGeom>
                  <a:avLst/>
                  <a:gdLst>
                    <a:gd name="connsiteX0" fmla="*/ 873238 w 1167045"/>
                    <a:gd name="connsiteY0" fmla="*/ 295583 h 1167045"/>
                    <a:gd name="connsiteX1" fmla="*/ 1045417 w 1167045"/>
                    <a:gd name="connsiteY1" fmla="*/ 243691 h 1167045"/>
                    <a:gd name="connsiteX2" fmla="*/ 1108772 w 1167045"/>
                    <a:gd name="connsiteY2" fmla="*/ 353426 h 1167045"/>
                    <a:gd name="connsiteX3" fmla="*/ 977743 w 1167045"/>
                    <a:gd name="connsiteY3" fmla="*/ 476591 h 1167045"/>
                    <a:gd name="connsiteX4" fmla="*/ 977743 w 1167045"/>
                    <a:gd name="connsiteY4" fmla="*/ 690453 h 1167045"/>
                    <a:gd name="connsiteX5" fmla="*/ 1108772 w 1167045"/>
                    <a:gd name="connsiteY5" fmla="*/ 813619 h 1167045"/>
                    <a:gd name="connsiteX6" fmla="*/ 1045417 w 1167045"/>
                    <a:gd name="connsiteY6" fmla="*/ 923354 h 1167045"/>
                    <a:gd name="connsiteX7" fmla="*/ 873238 w 1167045"/>
                    <a:gd name="connsiteY7" fmla="*/ 871462 h 1167045"/>
                    <a:gd name="connsiteX8" fmla="*/ 688028 w 1167045"/>
                    <a:gd name="connsiteY8" fmla="*/ 978393 h 1167045"/>
                    <a:gd name="connsiteX9" fmla="*/ 646878 w 1167045"/>
                    <a:gd name="connsiteY9" fmla="*/ 1153450 h 1167045"/>
                    <a:gd name="connsiteX10" fmla="*/ 520167 w 1167045"/>
                    <a:gd name="connsiteY10" fmla="*/ 1153450 h 1167045"/>
                    <a:gd name="connsiteX11" fmla="*/ 479017 w 1167045"/>
                    <a:gd name="connsiteY11" fmla="*/ 978393 h 1167045"/>
                    <a:gd name="connsiteX12" fmla="*/ 293807 w 1167045"/>
                    <a:gd name="connsiteY12" fmla="*/ 871462 h 1167045"/>
                    <a:gd name="connsiteX13" fmla="*/ 121628 w 1167045"/>
                    <a:gd name="connsiteY13" fmla="*/ 923354 h 1167045"/>
                    <a:gd name="connsiteX14" fmla="*/ 58273 w 1167045"/>
                    <a:gd name="connsiteY14" fmla="*/ 813619 h 1167045"/>
                    <a:gd name="connsiteX15" fmla="*/ 189302 w 1167045"/>
                    <a:gd name="connsiteY15" fmla="*/ 690454 h 1167045"/>
                    <a:gd name="connsiteX16" fmla="*/ 189302 w 1167045"/>
                    <a:gd name="connsiteY16" fmla="*/ 476592 h 1167045"/>
                    <a:gd name="connsiteX17" fmla="*/ 58273 w 1167045"/>
                    <a:gd name="connsiteY17" fmla="*/ 353426 h 1167045"/>
                    <a:gd name="connsiteX18" fmla="*/ 121628 w 1167045"/>
                    <a:gd name="connsiteY18" fmla="*/ 243691 h 1167045"/>
                    <a:gd name="connsiteX19" fmla="*/ 293807 w 1167045"/>
                    <a:gd name="connsiteY19" fmla="*/ 295583 h 1167045"/>
                    <a:gd name="connsiteX20" fmla="*/ 479017 w 1167045"/>
                    <a:gd name="connsiteY20" fmla="*/ 188652 h 1167045"/>
                    <a:gd name="connsiteX21" fmla="*/ 520167 w 1167045"/>
                    <a:gd name="connsiteY21" fmla="*/ 13595 h 1167045"/>
                    <a:gd name="connsiteX22" fmla="*/ 646878 w 1167045"/>
                    <a:gd name="connsiteY22" fmla="*/ 13595 h 1167045"/>
                    <a:gd name="connsiteX23" fmla="*/ 688028 w 1167045"/>
                    <a:gd name="connsiteY23" fmla="*/ 188652 h 1167045"/>
                    <a:gd name="connsiteX24" fmla="*/ 873238 w 1167045"/>
                    <a:gd name="connsiteY24" fmla="*/ 295583 h 116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67045" h="1167045">
                      <a:moveTo>
                        <a:pt x="873238" y="295583"/>
                      </a:moveTo>
                      <a:lnTo>
                        <a:pt x="1045417" y="243691"/>
                      </a:lnTo>
                      <a:lnTo>
                        <a:pt x="1108772" y="353426"/>
                      </a:lnTo>
                      <a:lnTo>
                        <a:pt x="977743" y="476591"/>
                      </a:lnTo>
                      <a:cubicBezTo>
                        <a:pt x="996736" y="546613"/>
                        <a:pt x="996736" y="620431"/>
                        <a:pt x="977743" y="690453"/>
                      </a:cubicBezTo>
                      <a:lnTo>
                        <a:pt x="1108772" y="813619"/>
                      </a:lnTo>
                      <a:lnTo>
                        <a:pt x="1045417" y="923354"/>
                      </a:lnTo>
                      <a:lnTo>
                        <a:pt x="873238" y="871462"/>
                      </a:lnTo>
                      <a:cubicBezTo>
                        <a:pt x="822094" y="922922"/>
                        <a:pt x="758166" y="959831"/>
                        <a:pt x="688028" y="978393"/>
                      </a:cubicBezTo>
                      <a:lnTo>
                        <a:pt x="646878" y="1153450"/>
                      </a:lnTo>
                      <a:lnTo>
                        <a:pt x="520167" y="1153450"/>
                      </a:lnTo>
                      <a:lnTo>
                        <a:pt x="479017" y="978393"/>
                      </a:lnTo>
                      <a:cubicBezTo>
                        <a:pt x="408879" y="959831"/>
                        <a:pt x="344951" y="922922"/>
                        <a:pt x="293807" y="871462"/>
                      </a:cubicBezTo>
                      <a:lnTo>
                        <a:pt x="121628" y="923354"/>
                      </a:lnTo>
                      <a:lnTo>
                        <a:pt x="58273" y="813619"/>
                      </a:lnTo>
                      <a:lnTo>
                        <a:pt x="189302" y="690454"/>
                      </a:lnTo>
                      <a:cubicBezTo>
                        <a:pt x="170309" y="620432"/>
                        <a:pt x="170309" y="546614"/>
                        <a:pt x="189302" y="476592"/>
                      </a:cubicBezTo>
                      <a:lnTo>
                        <a:pt x="58273" y="353426"/>
                      </a:lnTo>
                      <a:lnTo>
                        <a:pt x="121628" y="243691"/>
                      </a:lnTo>
                      <a:lnTo>
                        <a:pt x="293807" y="295583"/>
                      </a:lnTo>
                      <a:cubicBezTo>
                        <a:pt x="344951" y="244123"/>
                        <a:pt x="408879" y="207214"/>
                        <a:pt x="479017" y="188652"/>
                      </a:cubicBezTo>
                      <a:lnTo>
                        <a:pt x="520167" y="13595"/>
                      </a:lnTo>
                      <a:lnTo>
                        <a:pt x="646878" y="13595"/>
                      </a:lnTo>
                      <a:lnTo>
                        <a:pt x="688028" y="188652"/>
                      </a:lnTo>
                      <a:cubicBezTo>
                        <a:pt x="758166" y="207214"/>
                        <a:pt x="822094" y="244123"/>
                        <a:pt x="873238" y="295583"/>
                      </a:cubicBezTo>
                      <a:close/>
                    </a:path>
                  </a:pathLst>
                </a:custGeom>
                <a:solidFill>
                  <a:srgbClr val="1CB3B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文本框 84">
                  <a:extLst>
                    <a:ext uri="{FF2B5EF4-FFF2-40B4-BE49-F238E27FC236}">
                      <a16:creationId xmlns="" xmlns:a16="http://schemas.microsoft.com/office/drawing/2014/main" id="{18C1DDC3-9B22-4287-B989-89F1C125AE84}"/>
                    </a:ext>
                  </a:extLst>
                </p:cNvPr>
                <p:cNvSpPr txBox="1"/>
                <p:nvPr/>
              </p:nvSpPr>
              <p:spPr>
                <a:xfrm>
                  <a:off x="4762631" y="3732294"/>
                  <a:ext cx="106239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altLang="zh-CN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12-14</a:t>
                  </a:r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点</a:t>
                  </a:r>
                </a:p>
              </p:txBody>
            </p:sp>
          </p:grpSp>
          <p:grpSp>
            <p:nvGrpSpPr>
              <p:cNvPr id="81" name="组合 80">
                <a:extLst>
                  <a:ext uri="{FF2B5EF4-FFF2-40B4-BE49-F238E27FC236}">
                    <a16:creationId xmlns="" xmlns:a16="http://schemas.microsoft.com/office/drawing/2014/main" id="{F80313FD-3111-4DE9-9CA5-8ED3AA68EF8C}"/>
                  </a:ext>
                </a:extLst>
              </p:cNvPr>
              <p:cNvGrpSpPr/>
              <p:nvPr/>
            </p:nvGrpSpPr>
            <p:grpSpPr>
              <a:xfrm>
                <a:off x="5674116" y="3703349"/>
                <a:ext cx="1742991" cy="1678369"/>
                <a:chOff x="5674116" y="3703349"/>
                <a:chExt cx="1742991" cy="1678369"/>
              </a:xfrm>
            </p:grpSpPr>
            <p:sp>
              <p:nvSpPr>
                <p:cNvPr id="82" name="任意多边形: 形状 81">
                  <a:extLst>
                    <a:ext uri="{FF2B5EF4-FFF2-40B4-BE49-F238E27FC236}">
                      <a16:creationId xmlns="" xmlns:a16="http://schemas.microsoft.com/office/drawing/2014/main" id="{DFBD1DF1-B563-480C-84BC-159553EF11C7}"/>
                    </a:ext>
                  </a:extLst>
                </p:cNvPr>
                <p:cNvSpPr/>
                <p:nvPr/>
              </p:nvSpPr>
              <p:spPr>
                <a:xfrm>
                  <a:off x="5674116" y="3703349"/>
                  <a:ext cx="1742991" cy="1678369"/>
                </a:xfrm>
                <a:custGeom>
                  <a:avLst/>
                  <a:gdLst>
                    <a:gd name="connsiteX0" fmla="*/ 1139014 w 1604687"/>
                    <a:gd name="connsiteY0" fmla="*/ 255849 h 1604687"/>
                    <a:gd name="connsiteX1" fmla="*/ 1263833 w 1604687"/>
                    <a:gd name="connsiteY1" fmla="*/ 151108 h 1604687"/>
                    <a:gd name="connsiteX2" fmla="*/ 1363549 w 1604687"/>
                    <a:gd name="connsiteY2" fmla="*/ 234779 h 1604687"/>
                    <a:gd name="connsiteX3" fmla="*/ 1282074 w 1604687"/>
                    <a:gd name="connsiteY3" fmla="*/ 375890 h 1604687"/>
                    <a:gd name="connsiteX4" fmla="*/ 1411528 w 1604687"/>
                    <a:gd name="connsiteY4" fmla="*/ 600111 h 1604687"/>
                    <a:gd name="connsiteX5" fmla="*/ 1574471 w 1604687"/>
                    <a:gd name="connsiteY5" fmla="*/ 600107 h 1604687"/>
                    <a:gd name="connsiteX6" fmla="*/ 1597075 w 1604687"/>
                    <a:gd name="connsiteY6" fmla="*/ 728300 h 1604687"/>
                    <a:gd name="connsiteX7" fmla="*/ 1443957 w 1604687"/>
                    <a:gd name="connsiteY7" fmla="*/ 784026 h 1604687"/>
                    <a:gd name="connsiteX8" fmla="*/ 1398998 w 1604687"/>
                    <a:gd name="connsiteY8" fmla="*/ 1039001 h 1604687"/>
                    <a:gd name="connsiteX9" fmla="*/ 1523823 w 1604687"/>
                    <a:gd name="connsiteY9" fmla="*/ 1143736 h 1604687"/>
                    <a:gd name="connsiteX10" fmla="*/ 1458737 w 1604687"/>
                    <a:gd name="connsiteY10" fmla="*/ 1256466 h 1604687"/>
                    <a:gd name="connsiteX11" fmla="*/ 1305622 w 1604687"/>
                    <a:gd name="connsiteY11" fmla="*/ 1200733 h 1604687"/>
                    <a:gd name="connsiteX12" fmla="*/ 1107286 w 1604687"/>
                    <a:gd name="connsiteY12" fmla="*/ 1367156 h 1604687"/>
                    <a:gd name="connsiteX13" fmla="*/ 1135586 w 1604687"/>
                    <a:gd name="connsiteY13" fmla="*/ 1527623 h 1604687"/>
                    <a:gd name="connsiteX14" fmla="*/ 1013266 w 1604687"/>
                    <a:gd name="connsiteY14" fmla="*/ 1572144 h 1604687"/>
                    <a:gd name="connsiteX15" fmla="*/ 931798 w 1604687"/>
                    <a:gd name="connsiteY15" fmla="*/ 1431029 h 1604687"/>
                    <a:gd name="connsiteX16" fmla="*/ 672889 w 1604687"/>
                    <a:gd name="connsiteY16" fmla="*/ 1431029 h 1604687"/>
                    <a:gd name="connsiteX17" fmla="*/ 591421 w 1604687"/>
                    <a:gd name="connsiteY17" fmla="*/ 1572144 h 1604687"/>
                    <a:gd name="connsiteX18" fmla="*/ 469101 w 1604687"/>
                    <a:gd name="connsiteY18" fmla="*/ 1527623 h 1604687"/>
                    <a:gd name="connsiteX19" fmla="*/ 497400 w 1604687"/>
                    <a:gd name="connsiteY19" fmla="*/ 1367156 h 1604687"/>
                    <a:gd name="connsiteX20" fmla="*/ 299064 w 1604687"/>
                    <a:gd name="connsiteY20" fmla="*/ 1200733 h 1604687"/>
                    <a:gd name="connsiteX21" fmla="*/ 145950 w 1604687"/>
                    <a:gd name="connsiteY21" fmla="*/ 1256466 h 1604687"/>
                    <a:gd name="connsiteX22" fmla="*/ 80864 w 1604687"/>
                    <a:gd name="connsiteY22" fmla="*/ 1143736 h 1604687"/>
                    <a:gd name="connsiteX23" fmla="*/ 205689 w 1604687"/>
                    <a:gd name="connsiteY23" fmla="*/ 1039001 h 1604687"/>
                    <a:gd name="connsiteX24" fmla="*/ 160730 w 1604687"/>
                    <a:gd name="connsiteY24" fmla="*/ 784026 h 1604687"/>
                    <a:gd name="connsiteX25" fmla="*/ 7612 w 1604687"/>
                    <a:gd name="connsiteY25" fmla="*/ 728300 h 1604687"/>
                    <a:gd name="connsiteX26" fmla="*/ 30216 w 1604687"/>
                    <a:gd name="connsiteY26" fmla="*/ 600107 h 1604687"/>
                    <a:gd name="connsiteX27" fmla="*/ 193159 w 1604687"/>
                    <a:gd name="connsiteY27" fmla="*/ 600112 h 1604687"/>
                    <a:gd name="connsiteX28" fmla="*/ 322613 w 1604687"/>
                    <a:gd name="connsiteY28" fmla="*/ 375890 h 1604687"/>
                    <a:gd name="connsiteX29" fmla="*/ 241138 w 1604687"/>
                    <a:gd name="connsiteY29" fmla="*/ 234779 h 1604687"/>
                    <a:gd name="connsiteX30" fmla="*/ 340854 w 1604687"/>
                    <a:gd name="connsiteY30" fmla="*/ 151108 h 1604687"/>
                    <a:gd name="connsiteX31" fmla="*/ 465673 w 1604687"/>
                    <a:gd name="connsiteY31" fmla="*/ 255849 h 1604687"/>
                    <a:gd name="connsiteX32" fmla="*/ 708968 w 1604687"/>
                    <a:gd name="connsiteY32" fmla="*/ 167297 h 1604687"/>
                    <a:gd name="connsiteX33" fmla="*/ 737258 w 1604687"/>
                    <a:gd name="connsiteY33" fmla="*/ 6828 h 1604687"/>
                    <a:gd name="connsiteX34" fmla="*/ 867429 w 1604687"/>
                    <a:gd name="connsiteY34" fmla="*/ 6828 h 1604687"/>
                    <a:gd name="connsiteX35" fmla="*/ 895719 w 1604687"/>
                    <a:gd name="connsiteY35" fmla="*/ 167297 h 1604687"/>
                    <a:gd name="connsiteX36" fmla="*/ 1139014 w 1604687"/>
                    <a:gd name="connsiteY36" fmla="*/ 255849 h 160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604687" h="1604687">
                      <a:moveTo>
                        <a:pt x="1139014" y="255849"/>
                      </a:moveTo>
                      <a:lnTo>
                        <a:pt x="1263833" y="151108"/>
                      </a:lnTo>
                      <a:lnTo>
                        <a:pt x="1363549" y="234779"/>
                      </a:lnTo>
                      <a:lnTo>
                        <a:pt x="1282074" y="375890"/>
                      </a:lnTo>
                      <a:cubicBezTo>
                        <a:pt x="1340008" y="441061"/>
                        <a:pt x="1384055" y="517354"/>
                        <a:pt x="1411528" y="600111"/>
                      </a:cubicBezTo>
                      <a:lnTo>
                        <a:pt x="1574471" y="600107"/>
                      </a:lnTo>
                      <a:lnTo>
                        <a:pt x="1597075" y="728300"/>
                      </a:lnTo>
                      <a:lnTo>
                        <a:pt x="1443957" y="784026"/>
                      </a:lnTo>
                      <a:cubicBezTo>
                        <a:pt x="1446445" y="871189"/>
                        <a:pt x="1431148" y="957946"/>
                        <a:pt x="1398998" y="1039001"/>
                      </a:cubicBezTo>
                      <a:lnTo>
                        <a:pt x="1523823" y="1143736"/>
                      </a:lnTo>
                      <a:lnTo>
                        <a:pt x="1458737" y="1256466"/>
                      </a:lnTo>
                      <a:lnTo>
                        <a:pt x="1305622" y="1200733"/>
                      </a:lnTo>
                      <a:cubicBezTo>
                        <a:pt x="1251501" y="1269104"/>
                        <a:pt x="1184016" y="1325730"/>
                        <a:pt x="1107286" y="1367156"/>
                      </a:cubicBezTo>
                      <a:lnTo>
                        <a:pt x="1135586" y="1527623"/>
                      </a:lnTo>
                      <a:lnTo>
                        <a:pt x="1013266" y="1572144"/>
                      </a:lnTo>
                      <a:lnTo>
                        <a:pt x="931798" y="1431029"/>
                      </a:lnTo>
                      <a:cubicBezTo>
                        <a:pt x="846391" y="1448615"/>
                        <a:pt x="758296" y="1448615"/>
                        <a:pt x="672889" y="1431029"/>
                      </a:cubicBezTo>
                      <a:lnTo>
                        <a:pt x="591421" y="1572144"/>
                      </a:lnTo>
                      <a:lnTo>
                        <a:pt x="469101" y="1527623"/>
                      </a:lnTo>
                      <a:lnTo>
                        <a:pt x="497400" y="1367156"/>
                      </a:lnTo>
                      <a:cubicBezTo>
                        <a:pt x="420670" y="1325729"/>
                        <a:pt x="353186" y="1269103"/>
                        <a:pt x="299064" y="1200733"/>
                      </a:cubicBezTo>
                      <a:lnTo>
                        <a:pt x="145950" y="1256466"/>
                      </a:lnTo>
                      <a:lnTo>
                        <a:pt x="80864" y="1143736"/>
                      </a:lnTo>
                      <a:lnTo>
                        <a:pt x="205689" y="1039001"/>
                      </a:lnTo>
                      <a:cubicBezTo>
                        <a:pt x="173539" y="957945"/>
                        <a:pt x="158242" y="871189"/>
                        <a:pt x="160730" y="784026"/>
                      </a:cubicBezTo>
                      <a:lnTo>
                        <a:pt x="7612" y="728300"/>
                      </a:lnTo>
                      <a:lnTo>
                        <a:pt x="30216" y="600107"/>
                      </a:lnTo>
                      <a:lnTo>
                        <a:pt x="193159" y="600112"/>
                      </a:lnTo>
                      <a:cubicBezTo>
                        <a:pt x="220632" y="517354"/>
                        <a:pt x="264680" y="441062"/>
                        <a:pt x="322613" y="375890"/>
                      </a:cubicBezTo>
                      <a:lnTo>
                        <a:pt x="241138" y="234779"/>
                      </a:lnTo>
                      <a:lnTo>
                        <a:pt x="340854" y="151108"/>
                      </a:lnTo>
                      <a:lnTo>
                        <a:pt x="465673" y="255849"/>
                      </a:lnTo>
                      <a:cubicBezTo>
                        <a:pt x="539914" y="210112"/>
                        <a:pt x="622696" y="179982"/>
                        <a:pt x="708968" y="167297"/>
                      </a:cubicBezTo>
                      <a:lnTo>
                        <a:pt x="737258" y="6828"/>
                      </a:lnTo>
                      <a:lnTo>
                        <a:pt x="867429" y="6828"/>
                      </a:lnTo>
                      <a:lnTo>
                        <a:pt x="895719" y="167297"/>
                      </a:lnTo>
                      <a:cubicBezTo>
                        <a:pt x="981990" y="179982"/>
                        <a:pt x="1064772" y="210112"/>
                        <a:pt x="1139014" y="255849"/>
                      </a:cubicBezTo>
                      <a:close/>
                    </a:path>
                  </a:pathLst>
                </a:custGeom>
                <a:solidFill>
                  <a:srgbClr val="1CB3B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文本框 82">
                  <a:extLst>
                    <a:ext uri="{FF2B5EF4-FFF2-40B4-BE49-F238E27FC236}">
                      <a16:creationId xmlns="" xmlns:a16="http://schemas.microsoft.com/office/drawing/2014/main" id="{CB748EC7-DDB3-4E08-8418-B49F77345AFE}"/>
                    </a:ext>
                  </a:extLst>
                </p:cNvPr>
                <p:cNvSpPr txBox="1"/>
                <p:nvPr/>
              </p:nvSpPr>
              <p:spPr>
                <a:xfrm>
                  <a:off x="5977944" y="4357867"/>
                  <a:ext cx="1135334" cy="307777"/>
                </a:xfrm>
                <a:prstGeom prst="rect">
                  <a:avLst/>
                </a:prstGeom>
                <a:solidFill>
                  <a:srgbClr val="1CB3B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altLang="zh-CN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19-21</a:t>
                  </a:r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点</a:t>
                  </a:r>
                </a:p>
              </p:txBody>
            </p:sp>
          </p:grpSp>
        </p:grpSp>
      </p:grpSp>
      <p:grpSp>
        <p:nvGrpSpPr>
          <p:cNvPr id="91" name="组合 90">
            <a:extLst>
              <a:ext uri="{FF2B5EF4-FFF2-40B4-BE49-F238E27FC236}">
                <a16:creationId xmlns="" xmlns:a16="http://schemas.microsoft.com/office/drawing/2014/main" id="{7F62C643-823D-414D-AF32-CF24A79AE5D5}"/>
              </a:ext>
            </a:extLst>
          </p:cNvPr>
          <p:cNvGrpSpPr/>
          <p:nvPr/>
        </p:nvGrpSpPr>
        <p:grpSpPr>
          <a:xfrm>
            <a:off x="8458570" y="2319138"/>
            <a:ext cx="2771838" cy="3281422"/>
            <a:chOff x="8472425" y="2422272"/>
            <a:chExt cx="2771838" cy="3281422"/>
          </a:xfrm>
        </p:grpSpPr>
        <p:sp>
          <p:nvSpPr>
            <p:cNvPr id="92" name="文本框 91">
              <a:extLst>
                <a:ext uri="{FF2B5EF4-FFF2-40B4-BE49-F238E27FC236}">
                  <a16:creationId xmlns="" xmlns:a16="http://schemas.microsoft.com/office/drawing/2014/main" id="{6942AA29-C2BF-4E6E-A337-449E8C1DAAAA}"/>
                </a:ext>
              </a:extLst>
            </p:cNvPr>
            <p:cNvSpPr txBox="1"/>
            <p:nvPr/>
          </p:nvSpPr>
          <p:spPr>
            <a:xfrm>
              <a:off x="8980082" y="2422272"/>
              <a:ext cx="206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跌倒多发地点</a:t>
              </a:r>
            </a:p>
          </p:txBody>
        </p:sp>
        <p:grpSp>
          <p:nvGrpSpPr>
            <p:cNvPr id="93" name="组合 92">
              <a:extLst>
                <a:ext uri="{FF2B5EF4-FFF2-40B4-BE49-F238E27FC236}">
                  <a16:creationId xmlns="" xmlns:a16="http://schemas.microsoft.com/office/drawing/2014/main" id="{CFEAE7D4-1D49-4A00-87A3-1FD7CC6665F1}"/>
                </a:ext>
              </a:extLst>
            </p:cNvPr>
            <p:cNvGrpSpPr/>
            <p:nvPr/>
          </p:nvGrpSpPr>
          <p:grpSpPr>
            <a:xfrm>
              <a:off x="8472425" y="2867547"/>
              <a:ext cx="2771838" cy="2836147"/>
              <a:chOff x="8072797" y="2177535"/>
              <a:chExt cx="3320965" cy="3398014"/>
            </a:xfrm>
          </p:grpSpPr>
          <p:grpSp>
            <p:nvGrpSpPr>
              <p:cNvPr id="94" name="组合 93">
                <a:extLst>
                  <a:ext uri="{FF2B5EF4-FFF2-40B4-BE49-F238E27FC236}">
                    <a16:creationId xmlns="" xmlns:a16="http://schemas.microsoft.com/office/drawing/2014/main" id="{B0D4D3B2-238C-4EF5-A520-E9EFA87832E4}"/>
                  </a:ext>
                </a:extLst>
              </p:cNvPr>
              <p:cNvGrpSpPr/>
              <p:nvPr/>
            </p:nvGrpSpPr>
            <p:grpSpPr>
              <a:xfrm>
                <a:off x="8072797" y="2177535"/>
                <a:ext cx="3320965" cy="3398014"/>
                <a:chOff x="8072797" y="2177535"/>
                <a:chExt cx="3320965" cy="3398014"/>
              </a:xfrm>
            </p:grpSpPr>
            <p:sp>
              <p:nvSpPr>
                <p:cNvPr id="104" name="箭头: 环形 103">
                  <a:extLst>
                    <a:ext uri="{FF2B5EF4-FFF2-40B4-BE49-F238E27FC236}">
                      <a16:creationId xmlns="" xmlns:a16="http://schemas.microsoft.com/office/drawing/2014/main" id="{BB1D4C81-ADB3-437B-9668-8DCCDE012974}"/>
                    </a:ext>
                  </a:extLst>
                </p:cNvPr>
                <p:cNvSpPr/>
                <p:nvPr/>
              </p:nvSpPr>
              <p:spPr>
                <a:xfrm>
                  <a:off x="8720003" y="2177535"/>
                  <a:ext cx="1747744" cy="1682946"/>
                </a:xfrm>
                <a:prstGeom prst="circularArrow">
                  <a:avLst>
                    <a:gd name="adj1" fmla="val 5984"/>
                    <a:gd name="adj2" fmla="val 394124"/>
                    <a:gd name="adj3" fmla="val 13313824"/>
                    <a:gd name="adj4" fmla="val 10508221"/>
                    <a:gd name="adj5" fmla="val 6981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箭头: 环形 104">
                  <a:extLst>
                    <a:ext uri="{FF2B5EF4-FFF2-40B4-BE49-F238E27FC236}">
                      <a16:creationId xmlns="" xmlns:a16="http://schemas.microsoft.com/office/drawing/2014/main" id="{E4B99B3B-42B2-41A9-B4DC-9E2DA64ADE47}"/>
                    </a:ext>
                  </a:extLst>
                </p:cNvPr>
                <p:cNvSpPr/>
                <p:nvPr/>
              </p:nvSpPr>
              <p:spPr>
                <a:xfrm>
                  <a:off x="9162734" y="3427237"/>
                  <a:ext cx="2231028" cy="2148312"/>
                </a:xfrm>
                <a:prstGeom prst="circularArrow">
                  <a:avLst>
                    <a:gd name="adj1" fmla="val 4687"/>
                    <a:gd name="adj2" fmla="val 299029"/>
                    <a:gd name="adj3" fmla="val 2475223"/>
                    <a:gd name="adj4" fmla="val 15952475"/>
                    <a:gd name="adj5" fmla="val 5469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形状 105">
                  <a:extLst>
                    <a:ext uri="{FF2B5EF4-FFF2-40B4-BE49-F238E27FC236}">
                      <a16:creationId xmlns="" xmlns:a16="http://schemas.microsoft.com/office/drawing/2014/main" id="{9D673808-D6B8-4159-929A-6A9E7ACEFFAE}"/>
                    </a:ext>
                  </a:extLst>
                </p:cNvPr>
                <p:cNvSpPr/>
                <p:nvPr/>
              </p:nvSpPr>
              <p:spPr>
                <a:xfrm>
                  <a:off x="8072797" y="3011530"/>
                  <a:ext cx="1620982" cy="1560884"/>
                </a:xfrm>
                <a:prstGeom prst="leftCircularArrow">
                  <a:avLst>
                    <a:gd name="adj1" fmla="val 6452"/>
                    <a:gd name="adj2" fmla="val 429999"/>
                    <a:gd name="adj3" fmla="val 10489124"/>
                    <a:gd name="adj4" fmla="val 14837806"/>
                    <a:gd name="adj5" fmla="val 7527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5" name="组合 94">
                <a:extLst>
                  <a:ext uri="{FF2B5EF4-FFF2-40B4-BE49-F238E27FC236}">
                    <a16:creationId xmlns="" xmlns:a16="http://schemas.microsoft.com/office/drawing/2014/main" id="{E9204D3D-F243-4106-8BDD-2D528A334CEE}"/>
                  </a:ext>
                </a:extLst>
              </p:cNvPr>
              <p:cNvGrpSpPr/>
              <p:nvPr/>
            </p:nvGrpSpPr>
            <p:grpSpPr>
              <a:xfrm>
                <a:off x="8867724" y="2299372"/>
                <a:ext cx="1521158" cy="1464761"/>
                <a:chOff x="8867724" y="2299372"/>
                <a:chExt cx="1521158" cy="1464761"/>
              </a:xfrm>
            </p:grpSpPr>
            <p:sp>
              <p:nvSpPr>
                <p:cNvPr id="102" name="任意多边形: 形状 101">
                  <a:extLst>
                    <a:ext uri="{FF2B5EF4-FFF2-40B4-BE49-F238E27FC236}">
                      <a16:creationId xmlns="" xmlns:a16="http://schemas.microsoft.com/office/drawing/2014/main" id="{054517F0-5BC5-4CC2-9E22-EBA964CA80C7}"/>
                    </a:ext>
                  </a:extLst>
                </p:cNvPr>
                <p:cNvSpPr/>
                <p:nvPr/>
              </p:nvSpPr>
              <p:spPr>
                <a:xfrm>
                  <a:off x="8867724" y="2299372"/>
                  <a:ext cx="1521158" cy="1464761"/>
                </a:xfrm>
                <a:custGeom>
                  <a:avLst/>
                  <a:gdLst>
                    <a:gd name="connsiteX0" fmla="*/ 855595 w 1143466"/>
                    <a:gd name="connsiteY0" fmla="*/ 289611 h 1143466"/>
                    <a:gd name="connsiteX1" fmla="*/ 1024295 w 1143466"/>
                    <a:gd name="connsiteY1" fmla="*/ 238768 h 1143466"/>
                    <a:gd name="connsiteX2" fmla="*/ 1086370 w 1143466"/>
                    <a:gd name="connsiteY2" fmla="*/ 346285 h 1143466"/>
                    <a:gd name="connsiteX3" fmla="*/ 957989 w 1143466"/>
                    <a:gd name="connsiteY3" fmla="*/ 466962 h 1143466"/>
                    <a:gd name="connsiteX4" fmla="*/ 957989 w 1143466"/>
                    <a:gd name="connsiteY4" fmla="*/ 676503 h 1143466"/>
                    <a:gd name="connsiteX5" fmla="*/ 1086370 w 1143466"/>
                    <a:gd name="connsiteY5" fmla="*/ 797181 h 1143466"/>
                    <a:gd name="connsiteX6" fmla="*/ 1024295 w 1143466"/>
                    <a:gd name="connsiteY6" fmla="*/ 904698 h 1143466"/>
                    <a:gd name="connsiteX7" fmla="*/ 855595 w 1143466"/>
                    <a:gd name="connsiteY7" fmla="*/ 853855 h 1143466"/>
                    <a:gd name="connsiteX8" fmla="*/ 674127 w 1143466"/>
                    <a:gd name="connsiteY8" fmla="*/ 958626 h 1143466"/>
                    <a:gd name="connsiteX9" fmla="*/ 633808 w 1143466"/>
                    <a:gd name="connsiteY9" fmla="*/ 1130146 h 1143466"/>
                    <a:gd name="connsiteX10" fmla="*/ 509658 w 1143466"/>
                    <a:gd name="connsiteY10" fmla="*/ 1130146 h 1143466"/>
                    <a:gd name="connsiteX11" fmla="*/ 469339 w 1143466"/>
                    <a:gd name="connsiteY11" fmla="*/ 958626 h 1143466"/>
                    <a:gd name="connsiteX12" fmla="*/ 287871 w 1143466"/>
                    <a:gd name="connsiteY12" fmla="*/ 853855 h 1143466"/>
                    <a:gd name="connsiteX13" fmla="*/ 119171 w 1143466"/>
                    <a:gd name="connsiteY13" fmla="*/ 904698 h 1143466"/>
                    <a:gd name="connsiteX14" fmla="*/ 57096 w 1143466"/>
                    <a:gd name="connsiteY14" fmla="*/ 797181 h 1143466"/>
                    <a:gd name="connsiteX15" fmla="*/ 185477 w 1143466"/>
                    <a:gd name="connsiteY15" fmla="*/ 676504 h 1143466"/>
                    <a:gd name="connsiteX16" fmla="*/ 185477 w 1143466"/>
                    <a:gd name="connsiteY16" fmla="*/ 466963 h 1143466"/>
                    <a:gd name="connsiteX17" fmla="*/ 57096 w 1143466"/>
                    <a:gd name="connsiteY17" fmla="*/ 346285 h 1143466"/>
                    <a:gd name="connsiteX18" fmla="*/ 119171 w 1143466"/>
                    <a:gd name="connsiteY18" fmla="*/ 238768 h 1143466"/>
                    <a:gd name="connsiteX19" fmla="*/ 287871 w 1143466"/>
                    <a:gd name="connsiteY19" fmla="*/ 289611 h 1143466"/>
                    <a:gd name="connsiteX20" fmla="*/ 469339 w 1143466"/>
                    <a:gd name="connsiteY20" fmla="*/ 184840 h 1143466"/>
                    <a:gd name="connsiteX21" fmla="*/ 509658 w 1143466"/>
                    <a:gd name="connsiteY21" fmla="*/ 13320 h 1143466"/>
                    <a:gd name="connsiteX22" fmla="*/ 633808 w 1143466"/>
                    <a:gd name="connsiteY22" fmla="*/ 13320 h 1143466"/>
                    <a:gd name="connsiteX23" fmla="*/ 674127 w 1143466"/>
                    <a:gd name="connsiteY23" fmla="*/ 184840 h 1143466"/>
                    <a:gd name="connsiteX24" fmla="*/ 855595 w 1143466"/>
                    <a:gd name="connsiteY24" fmla="*/ 289611 h 1143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43466" h="1143466">
                      <a:moveTo>
                        <a:pt x="735988" y="289244"/>
                      </a:moveTo>
                      <a:lnTo>
                        <a:pt x="858293" y="213495"/>
                      </a:lnTo>
                      <a:lnTo>
                        <a:pt x="929971" y="285173"/>
                      </a:lnTo>
                      <a:lnTo>
                        <a:pt x="854222" y="407477"/>
                      </a:lnTo>
                      <a:cubicBezTo>
                        <a:pt x="883398" y="457654"/>
                        <a:pt x="898682" y="514696"/>
                        <a:pt x="898504" y="572737"/>
                      </a:cubicBezTo>
                      <a:lnTo>
                        <a:pt x="1025257" y="640783"/>
                      </a:lnTo>
                      <a:lnTo>
                        <a:pt x="999021" y="738696"/>
                      </a:lnTo>
                      <a:lnTo>
                        <a:pt x="855227" y="734248"/>
                      </a:lnTo>
                      <a:cubicBezTo>
                        <a:pt x="826361" y="784603"/>
                        <a:pt x="784603" y="826360"/>
                        <a:pt x="734248" y="855227"/>
                      </a:cubicBezTo>
                      <a:lnTo>
                        <a:pt x="738696" y="999021"/>
                      </a:lnTo>
                      <a:lnTo>
                        <a:pt x="640782" y="1025257"/>
                      </a:lnTo>
                      <a:lnTo>
                        <a:pt x="572738" y="898504"/>
                      </a:lnTo>
                      <a:cubicBezTo>
                        <a:pt x="514696" y="898683"/>
                        <a:pt x="457654" y="883398"/>
                        <a:pt x="407478" y="854222"/>
                      </a:cubicBezTo>
                      <a:lnTo>
                        <a:pt x="285173" y="929971"/>
                      </a:lnTo>
                      <a:lnTo>
                        <a:pt x="213495" y="858293"/>
                      </a:lnTo>
                      <a:lnTo>
                        <a:pt x="289244" y="735989"/>
                      </a:lnTo>
                      <a:cubicBezTo>
                        <a:pt x="260068" y="685812"/>
                        <a:pt x="244784" y="628770"/>
                        <a:pt x="244962" y="570729"/>
                      </a:cubicBezTo>
                      <a:lnTo>
                        <a:pt x="118209" y="502683"/>
                      </a:lnTo>
                      <a:lnTo>
                        <a:pt x="144445" y="404770"/>
                      </a:lnTo>
                      <a:lnTo>
                        <a:pt x="288239" y="409218"/>
                      </a:lnTo>
                      <a:cubicBezTo>
                        <a:pt x="317105" y="358863"/>
                        <a:pt x="358863" y="317106"/>
                        <a:pt x="409218" y="288239"/>
                      </a:cubicBezTo>
                      <a:lnTo>
                        <a:pt x="404770" y="144445"/>
                      </a:lnTo>
                      <a:lnTo>
                        <a:pt x="502684" y="118209"/>
                      </a:lnTo>
                      <a:lnTo>
                        <a:pt x="570728" y="244962"/>
                      </a:lnTo>
                      <a:cubicBezTo>
                        <a:pt x="628770" y="244783"/>
                        <a:pt x="685812" y="260068"/>
                        <a:pt x="735988" y="289244"/>
                      </a:cubicBezTo>
                      <a:close/>
                    </a:path>
                  </a:pathLst>
                </a:custGeom>
                <a:solidFill>
                  <a:srgbClr val="6EDADA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文本框 102">
                  <a:extLst>
                    <a:ext uri="{FF2B5EF4-FFF2-40B4-BE49-F238E27FC236}">
                      <a16:creationId xmlns="" xmlns:a16="http://schemas.microsoft.com/office/drawing/2014/main" id="{E8DB7278-9F82-4538-B336-7C41B3C5CF57}"/>
                    </a:ext>
                  </a:extLst>
                </p:cNvPr>
                <p:cNvSpPr txBox="1"/>
                <p:nvPr/>
              </p:nvSpPr>
              <p:spPr>
                <a:xfrm>
                  <a:off x="9288627" y="2847086"/>
                  <a:ext cx="6793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走廊</a:t>
                  </a:r>
                </a:p>
              </p:txBody>
            </p:sp>
          </p:grpSp>
          <p:grpSp>
            <p:nvGrpSpPr>
              <p:cNvPr id="96" name="组合 95">
                <a:extLst>
                  <a:ext uri="{FF2B5EF4-FFF2-40B4-BE49-F238E27FC236}">
                    <a16:creationId xmlns="" xmlns:a16="http://schemas.microsoft.com/office/drawing/2014/main" id="{DA1397B2-CD34-4668-99F9-23239926F36D}"/>
                  </a:ext>
                </a:extLst>
              </p:cNvPr>
              <p:cNvGrpSpPr/>
              <p:nvPr/>
            </p:nvGrpSpPr>
            <p:grpSpPr>
              <a:xfrm>
                <a:off x="8297292" y="3275879"/>
                <a:ext cx="1267630" cy="1220632"/>
                <a:chOff x="8297292" y="3275879"/>
                <a:chExt cx="1267630" cy="1220632"/>
              </a:xfrm>
            </p:grpSpPr>
            <p:sp>
              <p:nvSpPr>
                <p:cNvPr id="100" name="任意多边形: 形状 99">
                  <a:extLst>
                    <a:ext uri="{FF2B5EF4-FFF2-40B4-BE49-F238E27FC236}">
                      <a16:creationId xmlns="" xmlns:a16="http://schemas.microsoft.com/office/drawing/2014/main" id="{01301A30-10E5-493C-933E-13E4E8333230}"/>
                    </a:ext>
                  </a:extLst>
                </p:cNvPr>
                <p:cNvSpPr/>
                <p:nvPr/>
              </p:nvSpPr>
              <p:spPr>
                <a:xfrm>
                  <a:off x="8297292" y="3275879"/>
                  <a:ext cx="1267630" cy="1220632"/>
                </a:xfrm>
                <a:custGeom>
                  <a:avLst/>
                  <a:gdLst>
                    <a:gd name="connsiteX0" fmla="*/ 873238 w 1167045"/>
                    <a:gd name="connsiteY0" fmla="*/ 295583 h 1167045"/>
                    <a:gd name="connsiteX1" fmla="*/ 1045417 w 1167045"/>
                    <a:gd name="connsiteY1" fmla="*/ 243691 h 1167045"/>
                    <a:gd name="connsiteX2" fmla="*/ 1108772 w 1167045"/>
                    <a:gd name="connsiteY2" fmla="*/ 353426 h 1167045"/>
                    <a:gd name="connsiteX3" fmla="*/ 977743 w 1167045"/>
                    <a:gd name="connsiteY3" fmla="*/ 476591 h 1167045"/>
                    <a:gd name="connsiteX4" fmla="*/ 977743 w 1167045"/>
                    <a:gd name="connsiteY4" fmla="*/ 690453 h 1167045"/>
                    <a:gd name="connsiteX5" fmla="*/ 1108772 w 1167045"/>
                    <a:gd name="connsiteY5" fmla="*/ 813619 h 1167045"/>
                    <a:gd name="connsiteX6" fmla="*/ 1045417 w 1167045"/>
                    <a:gd name="connsiteY6" fmla="*/ 923354 h 1167045"/>
                    <a:gd name="connsiteX7" fmla="*/ 873238 w 1167045"/>
                    <a:gd name="connsiteY7" fmla="*/ 871462 h 1167045"/>
                    <a:gd name="connsiteX8" fmla="*/ 688028 w 1167045"/>
                    <a:gd name="connsiteY8" fmla="*/ 978393 h 1167045"/>
                    <a:gd name="connsiteX9" fmla="*/ 646878 w 1167045"/>
                    <a:gd name="connsiteY9" fmla="*/ 1153450 h 1167045"/>
                    <a:gd name="connsiteX10" fmla="*/ 520167 w 1167045"/>
                    <a:gd name="connsiteY10" fmla="*/ 1153450 h 1167045"/>
                    <a:gd name="connsiteX11" fmla="*/ 479017 w 1167045"/>
                    <a:gd name="connsiteY11" fmla="*/ 978393 h 1167045"/>
                    <a:gd name="connsiteX12" fmla="*/ 293807 w 1167045"/>
                    <a:gd name="connsiteY12" fmla="*/ 871462 h 1167045"/>
                    <a:gd name="connsiteX13" fmla="*/ 121628 w 1167045"/>
                    <a:gd name="connsiteY13" fmla="*/ 923354 h 1167045"/>
                    <a:gd name="connsiteX14" fmla="*/ 58273 w 1167045"/>
                    <a:gd name="connsiteY14" fmla="*/ 813619 h 1167045"/>
                    <a:gd name="connsiteX15" fmla="*/ 189302 w 1167045"/>
                    <a:gd name="connsiteY15" fmla="*/ 690454 h 1167045"/>
                    <a:gd name="connsiteX16" fmla="*/ 189302 w 1167045"/>
                    <a:gd name="connsiteY16" fmla="*/ 476592 h 1167045"/>
                    <a:gd name="connsiteX17" fmla="*/ 58273 w 1167045"/>
                    <a:gd name="connsiteY17" fmla="*/ 353426 h 1167045"/>
                    <a:gd name="connsiteX18" fmla="*/ 121628 w 1167045"/>
                    <a:gd name="connsiteY18" fmla="*/ 243691 h 1167045"/>
                    <a:gd name="connsiteX19" fmla="*/ 293807 w 1167045"/>
                    <a:gd name="connsiteY19" fmla="*/ 295583 h 1167045"/>
                    <a:gd name="connsiteX20" fmla="*/ 479017 w 1167045"/>
                    <a:gd name="connsiteY20" fmla="*/ 188652 h 1167045"/>
                    <a:gd name="connsiteX21" fmla="*/ 520167 w 1167045"/>
                    <a:gd name="connsiteY21" fmla="*/ 13595 h 1167045"/>
                    <a:gd name="connsiteX22" fmla="*/ 646878 w 1167045"/>
                    <a:gd name="connsiteY22" fmla="*/ 13595 h 1167045"/>
                    <a:gd name="connsiteX23" fmla="*/ 688028 w 1167045"/>
                    <a:gd name="connsiteY23" fmla="*/ 188652 h 1167045"/>
                    <a:gd name="connsiteX24" fmla="*/ 873238 w 1167045"/>
                    <a:gd name="connsiteY24" fmla="*/ 295583 h 116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167045" h="1167045">
                      <a:moveTo>
                        <a:pt x="873238" y="295583"/>
                      </a:moveTo>
                      <a:lnTo>
                        <a:pt x="1045417" y="243691"/>
                      </a:lnTo>
                      <a:lnTo>
                        <a:pt x="1108772" y="353426"/>
                      </a:lnTo>
                      <a:lnTo>
                        <a:pt x="977743" y="476591"/>
                      </a:lnTo>
                      <a:cubicBezTo>
                        <a:pt x="996736" y="546613"/>
                        <a:pt x="996736" y="620431"/>
                        <a:pt x="977743" y="690453"/>
                      </a:cubicBezTo>
                      <a:lnTo>
                        <a:pt x="1108772" y="813619"/>
                      </a:lnTo>
                      <a:lnTo>
                        <a:pt x="1045417" y="923354"/>
                      </a:lnTo>
                      <a:lnTo>
                        <a:pt x="873238" y="871462"/>
                      </a:lnTo>
                      <a:cubicBezTo>
                        <a:pt x="822094" y="922922"/>
                        <a:pt x="758166" y="959831"/>
                        <a:pt x="688028" y="978393"/>
                      </a:cubicBezTo>
                      <a:lnTo>
                        <a:pt x="646878" y="1153450"/>
                      </a:lnTo>
                      <a:lnTo>
                        <a:pt x="520167" y="1153450"/>
                      </a:lnTo>
                      <a:lnTo>
                        <a:pt x="479017" y="978393"/>
                      </a:lnTo>
                      <a:cubicBezTo>
                        <a:pt x="408879" y="959831"/>
                        <a:pt x="344951" y="922922"/>
                        <a:pt x="293807" y="871462"/>
                      </a:cubicBezTo>
                      <a:lnTo>
                        <a:pt x="121628" y="923354"/>
                      </a:lnTo>
                      <a:lnTo>
                        <a:pt x="58273" y="813619"/>
                      </a:lnTo>
                      <a:lnTo>
                        <a:pt x="189302" y="690454"/>
                      </a:lnTo>
                      <a:cubicBezTo>
                        <a:pt x="170309" y="620432"/>
                        <a:pt x="170309" y="546614"/>
                        <a:pt x="189302" y="476592"/>
                      </a:cubicBezTo>
                      <a:lnTo>
                        <a:pt x="58273" y="353426"/>
                      </a:lnTo>
                      <a:lnTo>
                        <a:pt x="121628" y="243691"/>
                      </a:lnTo>
                      <a:lnTo>
                        <a:pt x="293807" y="295583"/>
                      </a:lnTo>
                      <a:cubicBezTo>
                        <a:pt x="344951" y="244123"/>
                        <a:pt x="408879" y="207214"/>
                        <a:pt x="479017" y="188652"/>
                      </a:cubicBezTo>
                      <a:lnTo>
                        <a:pt x="520167" y="13595"/>
                      </a:lnTo>
                      <a:lnTo>
                        <a:pt x="646878" y="13595"/>
                      </a:lnTo>
                      <a:lnTo>
                        <a:pt x="688028" y="188652"/>
                      </a:lnTo>
                      <a:cubicBezTo>
                        <a:pt x="758166" y="207214"/>
                        <a:pt x="822094" y="244123"/>
                        <a:pt x="873238" y="295583"/>
                      </a:cubicBezTo>
                      <a:close/>
                    </a:path>
                  </a:pathLst>
                </a:custGeom>
                <a:solidFill>
                  <a:srgbClr val="6EDADA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文本框 100">
                  <a:extLst>
                    <a:ext uri="{FF2B5EF4-FFF2-40B4-BE49-F238E27FC236}">
                      <a16:creationId xmlns="" xmlns:a16="http://schemas.microsoft.com/office/drawing/2014/main" id="{4DE3845A-1094-4AA9-B242-EA52FAFE0E1D}"/>
                    </a:ext>
                  </a:extLst>
                </p:cNvPr>
                <p:cNvSpPr txBox="1"/>
                <p:nvPr/>
              </p:nvSpPr>
              <p:spPr>
                <a:xfrm>
                  <a:off x="8606654" y="3701529"/>
                  <a:ext cx="6489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厕所</a:t>
                  </a:r>
                </a:p>
              </p:txBody>
            </p:sp>
          </p:grpSp>
          <p:grpSp>
            <p:nvGrpSpPr>
              <p:cNvPr id="97" name="组合 96">
                <a:extLst>
                  <a:ext uri="{FF2B5EF4-FFF2-40B4-BE49-F238E27FC236}">
                    <a16:creationId xmlns="" xmlns:a16="http://schemas.microsoft.com/office/drawing/2014/main" id="{A7A133E2-82FC-4EDB-9E77-54B92C3496BB}"/>
                  </a:ext>
                </a:extLst>
              </p:cNvPr>
              <p:cNvGrpSpPr/>
              <p:nvPr/>
            </p:nvGrpSpPr>
            <p:grpSpPr>
              <a:xfrm>
                <a:off x="9311396" y="3672584"/>
                <a:ext cx="1742991" cy="1678369"/>
                <a:chOff x="9311396" y="3672584"/>
                <a:chExt cx="1742991" cy="1678369"/>
              </a:xfrm>
            </p:grpSpPr>
            <p:sp>
              <p:nvSpPr>
                <p:cNvPr id="98" name="任意多边形: 形状 97">
                  <a:extLst>
                    <a:ext uri="{FF2B5EF4-FFF2-40B4-BE49-F238E27FC236}">
                      <a16:creationId xmlns="" xmlns:a16="http://schemas.microsoft.com/office/drawing/2014/main" id="{363D1CC6-8045-40AC-A63E-34B3B682FBF3}"/>
                    </a:ext>
                  </a:extLst>
                </p:cNvPr>
                <p:cNvSpPr/>
                <p:nvPr/>
              </p:nvSpPr>
              <p:spPr>
                <a:xfrm>
                  <a:off x="9311396" y="3672584"/>
                  <a:ext cx="1742991" cy="1678369"/>
                </a:xfrm>
                <a:custGeom>
                  <a:avLst/>
                  <a:gdLst>
                    <a:gd name="connsiteX0" fmla="*/ 1139014 w 1604687"/>
                    <a:gd name="connsiteY0" fmla="*/ 255849 h 1604687"/>
                    <a:gd name="connsiteX1" fmla="*/ 1263833 w 1604687"/>
                    <a:gd name="connsiteY1" fmla="*/ 151108 h 1604687"/>
                    <a:gd name="connsiteX2" fmla="*/ 1363549 w 1604687"/>
                    <a:gd name="connsiteY2" fmla="*/ 234779 h 1604687"/>
                    <a:gd name="connsiteX3" fmla="*/ 1282074 w 1604687"/>
                    <a:gd name="connsiteY3" fmla="*/ 375890 h 1604687"/>
                    <a:gd name="connsiteX4" fmla="*/ 1411528 w 1604687"/>
                    <a:gd name="connsiteY4" fmla="*/ 600111 h 1604687"/>
                    <a:gd name="connsiteX5" fmla="*/ 1574471 w 1604687"/>
                    <a:gd name="connsiteY5" fmla="*/ 600107 h 1604687"/>
                    <a:gd name="connsiteX6" fmla="*/ 1597075 w 1604687"/>
                    <a:gd name="connsiteY6" fmla="*/ 728300 h 1604687"/>
                    <a:gd name="connsiteX7" fmla="*/ 1443957 w 1604687"/>
                    <a:gd name="connsiteY7" fmla="*/ 784026 h 1604687"/>
                    <a:gd name="connsiteX8" fmla="*/ 1398998 w 1604687"/>
                    <a:gd name="connsiteY8" fmla="*/ 1039001 h 1604687"/>
                    <a:gd name="connsiteX9" fmla="*/ 1523823 w 1604687"/>
                    <a:gd name="connsiteY9" fmla="*/ 1143736 h 1604687"/>
                    <a:gd name="connsiteX10" fmla="*/ 1458737 w 1604687"/>
                    <a:gd name="connsiteY10" fmla="*/ 1256466 h 1604687"/>
                    <a:gd name="connsiteX11" fmla="*/ 1305622 w 1604687"/>
                    <a:gd name="connsiteY11" fmla="*/ 1200733 h 1604687"/>
                    <a:gd name="connsiteX12" fmla="*/ 1107286 w 1604687"/>
                    <a:gd name="connsiteY12" fmla="*/ 1367156 h 1604687"/>
                    <a:gd name="connsiteX13" fmla="*/ 1135586 w 1604687"/>
                    <a:gd name="connsiteY13" fmla="*/ 1527623 h 1604687"/>
                    <a:gd name="connsiteX14" fmla="*/ 1013266 w 1604687"/>
                    <a:gd name="connsiteY14" fmla="*/ 1572144 h 1604687"/>
                    <a:gd name="connsiteX15" fmla="*/ 931798 w 1604687"/>
                    <a:gd name="connsiteY15" fmla="*/ 1431029 h 1604687"/>
                    <a:gd name="connsiteX16" fmla="*/ 672889 w 1604687"/>
                    <a:gd name="connsiteY16" fmla="*/ 1431029 h 1604687"/>
                    <a:gd name="connsiteX17" fmla="*/ 591421 w 1604687"/>
                    <a:gd name="connsiteY17" fmla="*/ 1572144 h 1604687"/>
                    <a:gd name="connsiteX18" fmla="*/ 469101 w 1604687"/>
                    <a:gd name="connsiteY18" fmla="*/ 1527623 h 1604687"/>
                    <a:gd name="connsiteX19" fmla="*/ 497400 w 1604687"/>
                    <a:gd name="connsiteY19" fmla="*/ 1367156 h 1604687"/>
                    <a:gd name="connsiteX20" fmla="*/ 299064 w 1604687"/>
                    <a:gd name="connsiteY20" fmla="*/ 1200733 h 1604687"/>
                    <a:gd name="connsiteX21" fmla="*/ 145950 w 1604687"/>
                    <a:gd name="connsiteY21" fmla="*/ 1256466 h 1604687"/>
                    <a:gd name="connsiteX22" fmla="*/ 80864 w 1604687"/>
                    <a:gd name="connsiteY22" fmla="*/ 1143736 h 1604687"/>
                    <a:gd name="connsiteX23" fmla="*/ 205689 w 1604687"/>
                    <a:gd name="connsiteY23" fmla="*/ 1039001 h 1604687"/>
                    <a:gd name="connsiteX24" fmla="*/ 160730 w 1604687"/>
                    <a:gd name="connsiteY24" fmla="*/ 784026 h 1604687"/>
                    <a:gd name="connsiteX25" fmla="*/ 7612 w 1604687"/>
                    <a:gd name="connsiteY25" fmla="*/ 728300 h 1604687"/>
                    <a:gd name="connsiteX26" fmla="*/ 30216 w 1604687"/>
                    <a:gd name="connsiteY26" fmla="*/ 600107 h 1604687"/>
                    <a:gd name="connsiteX27" fmla="*/ 193159 w 1604687"/>
                    <a:gd name="connsiteY27" fmla="*/ 600112 h 1604687"/>
                    <a:gd name="connsiteX28" fmla="*/ 322613 w 1604687"/>
                    <a:gd name="connsiteY28" fmla="*/ 375890 h 1604687"/>
                    <a:gd name="connsiteX29" fmla="*/ 241138 w 1604687"/>
                    <a:gd name="connsiteY29" fmla="*/ 234779 h 1604687"/>
                    <a:gd name="connsiteX30" fmla="*/ 340854 w 1604687"/>
                    <a:gd name="connsiteY30" fmla="*/ 151108 h 1604687"/>
                    <a:gd name="connsiteX31" fmla="*/ 465673 w 1604687"/>
                    <a:gd name="connsiteY31" fmla="*/ 255849 h 1604687"/>
                    <a:gd name="connsiteX32" fmla="*/ 708968 w 1604687"/>
                    <a:gd name="connsiteY32" fmla="*/ 167297 h 1604687"/>
                    <a:gd name="connsiteX33" fmla="*/ 737258 w 1604687"/>
                    <a:gd name="connsiteY33" fmla="*/ 6828 h 1604687"/>
                    <a:gd name="connsiteX34" fmla="*/ 867429 w 1604687"/>
                    <a:gd name="connsiteY34" fmla="*/ 6828 h 1604687"/>
                    <a:gd name="connsiteX35" fmla="*/ 895719 w 1604687"/>
                    <a:gd name="connsiteY35" fmla="*/ 167297 h 1604687"/>
                    <a:gd name="connsiteX36" fmla="*/ 1139014 w 1604687"/>
                    <a:gd name="connsiteY36" fmla="*/ 255849 h 1604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604687" h="1604687">
                      <a:moveTo>
                        <a:pt x="1139014" y="255849"/>
                      </a:moveTo>
                      <a:lnTo>
                        <a:pt x="1263833" y="151108"/>
                      </a:lnTo>
                      <a:lnTo>
                        <a:pt x="1363549" y="234779"/>
                      </a:lnTo>
                      <a:lnTo>
                        <a:pt x="1282074" y="375890"/>
                      </a:lnTo>
                      <a:cubicBezTo>
                        <a:pt x="1340008" y="441061"/>
                        <a:pt x="1384055" y="517354"/>
                        <a:pt x="1411528" y="600111"/>
                      </a:cubicBezTo>
                      <a:lnTo>
                        <a:pt x="1574471" y="600107"/>
                      </a:lnTo>
                      <a:lnTo>
                        <a:pt x="1597075" y="728300"/>
                      </a:lnTo>
                      <a:lnTo>
                        <a:pt x="1443957" y="784026"/>
                      </a:lnTo>
                      <a:cubicBezTo>
                        <a:pt x="1446445" y="871189"/>
                        <a:pt x="1431148" y="957946"/>
                        <a:pt x="1398998" y="1039001"/>
                      </a:cubicBezTo>
                      <a:lnTo>
                        <a:pt x="1523823" y="1143736"/>
                      </a:lnTo>
                      <a:lnTo>
                        <a:pt x="1458737" y="1256466"/>
                      </a:lnTo>
                      <a:lnTo>
                        <a:pt x="1305622" y="1200733"/>
                      </a:lnTo>
                      <a:cubicBezTo>
                        <a:pt x="1251501" y="1269104"/>
                        <a:pt x="1184016" y="1325730"/>
                        <a:pt x="1107286" y="1367156"/>
                      </a:cubicBezTo>
                      <a:lnTo>
                        <a:pt x="1135586" y="1527623"/>
                      </a:lnTo>
                      <a:lnTo>
                        <a:pt x="1013266" y="1572144"/>
                      </a:lnTo>
                      <a:lnTo>
                        <a:pt x="931798" y="1431029"/>
                      </a:lnTo>
                      <a:cubicBezTo>
                        <a:pt x="846391" y="1448615"/>
                        <a:pt x="758296" y="1448615"/>
                        <a:pt x="672889" y="1431029"/>
                      </a:cubicBezTo>
                      <a:lnTo>
                        <a:pt x="591421" y="1572144"/>
                      </a:lnTo>
                      <a:lnTo>
                        <a:pt x="469101" y="1527623"/>
                      </a:lnTo>
                      <a:lnTo>
                        <a:pt x="497400" y="1367156"/>
                      </a:lnTo>
                      <a:cubicBezTo>
                        <a:pt x="420670" y="1325729"/>
                        <a:pt x="353186" y="1269103"/>
                        <a:pt x="299064" y="1200733"/>
                      </a:cubicBezTo>
                      <a:lnTo>
                        <a:pt x="145950" y="1256466"/>
                      </a:lnTo>
                      <a:lnTo>
                        <a:pt x="80864" y="1143736"/>
                      </a:lnTo>
                      <a:lnTo>
                        <a:pt x="205689" y="1039001"/>
                      </a:lnTo>
                      <a:cubicBezTo>
                        <a:pt x="173539" y="957945"/>
                        <a:pt x="158242" y="871189"/>
                        <a:pt x="160730" y="784026"/>
                      </a:cubicBezTo>
                      <a:lnTo>
                        <a:pt x="7612" y="728300"/>
                      </a:lnTo>
                      <a:lnTo>
                        <a:pt x="30216" y="600107"/>
                      </a:lnTo>
                      <a:lnTo>
                        <a:pt x="193159" y="600112"/>
                      </a:lnTo>
                      <a:cubicBezTo>
                        <a:pt x="220632" y="517354"/>
                        <a:pt x="264680" y="441062"/>
                        <a:pt x="322613" y="375890"/>
                      </a:cubicBezTo>
                      <a:lnTo>
                        <a:pt x="241138" y="234779"/>
                      </a:lnTo>
                      <a:lnTo>
                        <a:pt x="340854" y="151108"/>
                      </a:lnTo>
                      <a:lnTo>
                        <a:pt x="465673" y="255849"/>
                      </a:lnTo>
                      <a:cubicBezTo>
                        <a:pt x="539914" y="210112"/>
                        <a:pt x="622696" y="179982"/>
                        <a:pt x="708968" y="167297"/>
                      </a:cubicBezTo>
                      <a:lnTo>
                        <a:pt x="737258" y="6828"/>
                      </a:lnTo>
                      <a:lnTo>
                        <a:pt x="867429" y="6828"/>
                      </a:lnTo>
                      <a:lnTo>
                        <a:pt x="895719" y="167297"/>
                      </a:lnTo>
                      <a:cubicBezTo>
                        <a:pt x="981990" y="179982"/>
                        <a:pt x="1064772" y="210112"/>
                        <a:pt x="1139014" y="255849"/>
                      </a:cubicBezTo>
                      <a:close/>
                    </a:path>
                  </a:pathLst>
                </a:custGeom>
                <a:solidFill>
                  <a:srgbClr val="6EDADA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04691" tIns="404690" rIns="404691" bIns="404692" numCol="1" spcCol="1270" anchor="ctr" anchorCtr="0">
                  <a:noAutofit/>
                </a:bodyPr>
                <a:lstStyle/>
                <a:p>
                  <a:pPr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文本框 98">
                  <a:extLst>
                    <a:ext uri="{FF2B5EF4-FFF2-40B4-BE49-F238E27FC236}">
                      <a16:creationId xmlns="" xmlns:a16="http://schemas.microsoft.com/office/drawing/2014/main" id="{AAE01A48-D9D7-4405-B254-D5F4FB71D8F0}"/>
                    </a:ext>
                  </a:extLst>
                </p:cNvPr>
                <p:cNvSpPr txBox="1"/>
                <p:nvPr/>
              </p:nvSpPr>
              <p:spPr>
                <a:xfrm>
                  <a:off x="9823815" y="4188603"/>
                  <a:ext cx="71815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床边坠落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91335346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FE15553-651E-4F59-9740-5410F8939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5EED2C3-A10D-49AC-8AC5-134D676B27F6}"/>
              </a:ext>
            </a:extLst>
          </p:cNvPr>
          <p:cNvSpPr/>
          <p:nvPr/>
        </p:nvSpPr>
        <p:spPr>
          <a:xfrm>
            <a:off x="4668982" y="997527"/>
            <a:ext cx="6455419" cy="48629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1B08DD-C7DB-442A-99C3-03224C679E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64" y="1593273"/>
            <a:ext cx="5264727" cy="526472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DE09773-C701-4264-9AB6-F77493F8FF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1" t="60568" b="20227"/>
          <a:stretch/>
        </p:blipFill>
        <p:spPr>
          <a:xfrm>
            <a:off x="10318375" y="4246419"/>
            <a:ext cx="1634835" cy="117071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85D6AB6D-FCEE-4B0C-9227-B71B63161C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 t="17273" r="80828" b="47727"/>
          <a:stretch/>
        </p:blipFill>
        <p:spPr>
          <a:xfrm>
            <a:off x="1243863" y="909723"/>
            <a:ext cx="1650938" cy="1610957"/>
          </a:xfrm>
          <a:custGeom>
            <a:avLst/>
            <a:gdLst>
              <a:gd name="connsiteX0" fmla="*/ 0 w 1758294"/>
              <a:gd name="connsiteY0" fmla="*/ 0 h 1715713"/>
              <a:gd name="connsiteX1" fmla="*/ 1758294 w 1758294"/>
              <a:gd name="connsiteY1" fmla="*/ 0 h 1715713"/>
              <a:gd name="connsiteX2" fmla="*/ 1758294 w 1758294"/>
              <a:gd name="connsiteY2" fmla="*/ 543831 h 1715713"/>
              <a:gd name="connsiteX3" fmla="*/ 1723259 w 1758294"/>
              <a:gd name="connsiteY3" fmla="*/ 540328 h 1715713"/>
              <a:gd name="connsiteX4" fmla="*/ 1667840 w 1758294"/>
              <a:gd name="connsiteY4" fmla="*/ 498764 h 1715713"/>
              <a:gd name="connsiteX5" fmla="*/ 1640131 w 1758294"/>
              <a:gd name="connsiteY5" fmla="*/ 969818 h 1715713"/>
              <a:gd name="connsiteX6" fmla="*/ 1626277 w 1758294"/>
              <a:gd name="connsiteY6" fmla="*/ 1025237 h 1715713"/>
              <a:gd name="connsiteX7" fmla="*/ 1570859 w 1758294"/>
              <a:gd name="connsiteY7" fmla="*/ 1108364 h 1715713"/>
              <a:gd name="connsiteX8" fmla="*/ 1515440 w 1758294"/>
              <a:gd name="connsiteY8" fmla="*/ 1191491 h 1715713"/>
              <a:gd name="connsiteX9" fmla="*/ 1473877 w 1758294"/>
              <a:gd name="connsiteY9" fmla="*/ 1274618 h 1715713"/>
              <a:gd name="connsiteX10" fmla="*/ 1390750 w 1758294"/>
              <a:gd name="connsiteY10" fmla="*/ 1357746 h 1715713"/>
              <a:gd name="connsiteX11" fmla="*/ 1335331 w 1758294"/>
              <a:gd name="connsiteY11" fmla="*/ 1440873 h 1715713"/>
              <a:gd name="connsiteX12" fmla="*/ 1307622 w 1758294"/>
              <a:gd name="connsiteY12" fmla="*/ 1496291 h 1715713"/>
              <a:gd name="connsiteX13" fmla="*/ 1266059 w 1758294"/>
              <a:gd name="connsiteY13" fmla="*/ 1537855 h 1715713"/>
              <a:gd name="connsiteX14" fmla="*/ 1224495 w 1758294"/>
              <a:gd name="connsiteY14" fmla="*/ 1620982 h 1715713"/>
              <a:gd name="connsiteX15" fmla="*/ 1196786 w 1758294"/>
              <a:gd name="connsiteY15" fmla="*/ 1676400 h 1715713"/>
              <a:gd name="connsiteX16" fmla="*/ 1200717 w 1758294"/>
              <a:gd name="connsiteY16" fmla="*/ 1715713 h 1715713"/>
              <a:gd name="connsiteX17" fmla="*/ 0 w 1758294"/>
              <a:gd name="connsiteY17" fmla="*/ 1715713 h 171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58294" h="1715713">
                <a:moveTo>
                  <a:pt x="0" y="0"/>
                </a:moveTo>
                <a:lnTo>
                  <a:pt x="1758294" y="0"/>
                </a:lnTo>
                <a:lnTo>
                  <a:pt x="1758294" y="543831"/>
                </a:lnTo>
                <a:lnTo>
                  <a:pt x="1723259" y="540328"/>
                </a:lnTo>
                <a:cubicBezTo>
                  <a:pt x="1672933" y="523552"/>
                  <a:pt x="1681695" y="427182"/>
                  <a:pt x="1667840" y="498764"/>
                </a:cubicBezTo>
                <a:cubicBezTo>
                  <a:pt x="1653985" y="570346"/>
                  <a:pt x="1652510" y="813016"/>
                  <a:pt x="1640131" y="969818"/>
                </a:cubicBezTo>
                <a:cubicBezTo>
                  <a:pt x="1638632" y="988800"/>
                  <a:pt x="1634793" y="1008206"/>
                  <a:pt x="1626277" y="1025237"/>
                </a:cubicBezTo>
                <a:cubicBezTo>
                  <a:pt x="1611384" y="1055023"/>
                  <a:pt x="1581390" y="1076771"/>
                  <a:pt x="1570859" y="1108364"/>
                </a:cubicBezTo>
                <a:cubicBezTo>
                  <a:pt x="1550808" y="1168516"/>
                  <a:pt x="1567331" y="1139601"/>
                  <a:pt x="1515440" y="1191491"/>
                </a:cubicBezTo>
                <a:cubicBezTo>
                  <a:pt x="1502601" y="1230008"/>
                  <a:pt x="1502526" y="1242388"/>
                  <a:pt x="1473877" y="1274618"/>
                </a:cubicBezTo>
                <a:cubicBezTo>
                  <a:pt x="1447843" y="1303907"/>
                  <a:pt x="1390750" y="1357746"/>
                  <a:pt x="1390750" y="1357746"/>
                </a:cubicBezTo>
                <a:cubicBezTo>
                  <a:pt x="1361029" y="1446905"/>
                  <a:pt x="1400195" y="1350063"/>
                  <a:pt x="1335331" y="1440873"/>
                </a:cubicBezTo>
                <a:cubicBezTo>
                  <a:pt x="1323327" y="1457679"/>
                  <a:pt x="1319626" y="1479485"/>
                  <a:pt x="1307622" y="1496291"/>
                </a:cubicBezTo>
                <a:cubicBezTo>
                  <a:pt x="1296234" y="1512235"/>
                  <a:pt x="1278602" y="1522803"/>
                  <a:pt x="1266059" y="1537855"/>
                </a:cubicBezTo>
                <a:cubicBezTo>
                  <a:pt x="1226905" y="1584841"/>
                  <a:pt x="1246549" y="1569523"/>
                  <a:pt x="1224495" y="1620982"/>
                </a:cubicBezTo>
                <a:cubicBezTo>
                  <a:pt x="1216359" y="1639965"/>
                  <a:pt x="1206022" y="1657927"/>
                  <a:pt x="1196786" y="1676400"/>
                </a:cubicBezTo>
                <a:lnTo>
                  <a:pt x="1200717" y="1715713"/>
                </a:lnTo>
                <a:lnTo>
                  <a:pt x="0" y="1715713"/>
                </a:lnTo>
                <a:close/>
              </a:path>
            </a:pathLst>
          </a:custGeom>
        </p:spPr>
      </p:pic>
      <p:sp>
        <p:nvSpPr>
          <p:cNvPr id="18" name="Rectangle 2">
            <a:extLst>
              <a:ext uri="{FF2B5EF4-FFF2-40B4-BE49-F238E27FC236}">
                <a16:creationId xmlns="" xmlns:a16="http://schemas.microsoft.com/office/drawing/2014/main" id="{34F43BC5-B003-408B-A86B-590D44325ABA}"/>
              </a:ext>
            </a:extLst>
          </p:cNvPr>
          <p:cNvSpPr txBox="1">
            <a:spLocks noChangeArrowheads="1"/>
          </p:cNvSpPr>
          <p:nvPr/>
        </p:nvSpPr>
        <p:spPr>
          <a:xfrm>
            <a:off x="5534956" y="2746617"/>
            <a:ext cx="4643939" cy="961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Part 03</a:t>
            </a: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3FC8C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预防跌倒的步骤</a:t>
            </a:r>
          </a:p>
          <a:p>
            <a:pPr algn="ctr">
              <a:lnSpc>
                <a:spcPct val="150000"/>
              </a:lnSpc>
            </a:pPr>
            <a:endParaRPr lang="zh-CN" altLang="en-US" b="1" dirty="0">
              <a:solidFill>
                <a:srgbClr val="3FC8C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A0FF80F-800E-4F6E-A73B-0834A60584F6}"/>
              </a:ext>
            </a:extLst>
          </p:cNvPr>
          <p:cNvSpPr txBox="1"/>
          <p:nvPr/>
        </p:nvSpPr>
        <p:spPr>
          <a:xfrm>
            <a:off x="5766451" y="3990034"/>
            <a:ext cx="4180948" cy="78771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Synergistically utilize technically sound portals with frictionless chains. Dramatically customize</a:t>
            </a:r>
            <a:r>
              <a:rPr 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 </a:t>
            </a:r>
            <a:r>
              <a:rPr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empowered networks rather than goal-opportunities. 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00CDAC81-6920-4342-A6D7-BF913F18C2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5" t="7272" b="73296"/>
          <a:stretch/>
        </p:blipFill>
        <p:spPr>
          <a:xfrm>
            <a:off x="3962400" y="443344"/>
            <a:ext cx="7827818" cy="118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26893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1250</Words>
  <Application>Microsoft Office PowerPoint</Application>
  <PresentationFormat>宽屏</PresentationFormat>
  <Paragraphs>214</Paragraphs>
  <Slides>26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Meiryo</vt:lpstr>
      <vt:lpstr>新細明體</vt:lpstr>
      <vt:lpstr>等线</vt:lpstr>
      <vt:lpstr>等线 Light</vt:lpstr>
      <vt:lpstr>思源黑体 CN Heavy</vt:lpstr>
      <vt:lpstr>宋体</vt:lpstr>
      <vt:lpstr>微软雅黑</vt:lpstr>
      <vt:lpstr>字体视界-一风尚黑体</vt:lpstr>
      <vt:lpstr>Adobe Arabic</vt:lpstr>
      <vt:lpstr>Arial</vt:lpstr>
      <vt:lpstr>Calibri</vt:lpstr>
      <vt:lpstr>Calibri Light</vt:lpstr>
      <vt:lpstr>Office 主题​​</vt:lpstr>
      <vt:lpstr>Office Theme</vt:lpstr>
      <vt:lpstr>Document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394</cp:revision>
  <dcterms:created xsi:type="dcterms:W3CDTF">2019-06-11T09:29:00Z</dcterms:created>
  <dcterms:modified xsi:type="dcterms:W3CDTF">2021-02-02T08:30:07Z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