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4"/>
  </p:notesMasterIdLst>
  <p:sldIdLst>
    <p:sldId id="256" r:id="rId3"/>
    <p:sldId id="257" r:id="rId4"/>
    <p:sldId id="258" r:id="rId5"/>
    <p:sldId id="260" r:id="rId6"/>
    <p:sldId id="262" r:id="rId7"/>
    <p:sldId id="263" r:id="rId8"/>
    <p:sldId id="265" r:id="rId9"/>
    <p:sldId id="264" r:id="rId10"/>
    <p:sldId id="266" r:id="rId11"/>
    <p:sldId id="267" r:id="rId12"/>
    <p:sldId id="268"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俞健智" initials="俞健智"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8A326"/>
    <a:srgbClr val="FDD734"/>
    <a:srgbClr val="FEC13A"/>
    <a:srgbClr val="FEDE66"/>
    <a:srgbClr val="FDE794"/>
    <a:srgbClr val="FEE05D"/>
    <a:srgbClr val="F1DC5A"/>
    <a:srgbClr val="FED733"/>
    <a:srgbClr val="F7BE31"/>
    <a:srgbClr val="FEFD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showGuides="1">
      <p:cViewPr varScale="1">
        <p:scale>
          <a:sx n="108" d="100"/>
          <a:sy n="108" d="100"/>
        </p:scale>
        <p:origin x="678" y="114"/>
      </p:cViewPr>
      <p:guideLst>
        <p:guide orient="horz" pos="2205"/>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64027D-3F96-43B5-9066-192EC4D788A1}" type="datetimeFigureOut">
              <a:rPr lang="zh-CN" altLang="en-US" smtClean="0"/>
              <a:t>2021/2/8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E5C9F9-DCA7-4530-AF1F-76A3D9F36486}" type="slidenum">
              <a:rPr lang="zh-CN" altLang="en-US" smtClean="0"/>
              <a:t>‹#›</a:t>
            </a:fld>
            <a:endParaRPr lang="zh-CN" altLang="en-US"/>
          </a:p>
        </p:txBody>
      </p:sp>
    </p:spTree>
    <p:extLst>
      <p:ext uri="{BB962C8B-B14F-4D97-AF65-F5344CB8AC3E}">
        <p14:creationId xmlns:p14="http://schemas.microsoft.com/office/powerpoint/2010/main" val="30520886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84407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1C52D07-954A-4D31-B466-2060C47966EC}" type="datetimeFigureOut">
              <a:rPr lang="zh-CN" altLang="en-US" smtClean="0"/>
              <a:t>2021/2/8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05B2423-38FC-40E6-8D81-95117363C8C5}" type="slidenum">
              <a:rPr lang="zh-CN" altLang="en-US" smtClean="0"/>
              <a:t>‹#›</a:t>
            </a:fld>
            <a:endParaRPr lang="zh-CN" altLang="en-US"/>
          </a:p>
        </p:txBody>
      </p:sp>
    </p:spTree>
    <p:extLst>
      <p:ext uri="{BB962C8B-B14F-4D97-AF65-F5344CB8AC3E}">
        <p14:creationId xmlns:p14="http://schemas.microsoft.com/office/powerpoint/2010/main" val="107798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C52D07-954A-4D31-B466-2060C47966EC}" type="datetimeFigureOut">
              <a:rPr lang="zh-CN" altLang="en-US" smtClean="0"/>
              <a:t>2021/2/8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05B2423-38FC-40E6-8D81-95117363C8C5}" type="slidenum">
              <a:rPr lang="zh-CN" altLang="en-US" smtClean="0"/>
              <a:t>‹#›</a:t>
            </a:fld>
            <a:endParaRPr lang="zh-CN" altLang="en-US"/>
          </a:p>
        </p:txBody>
      </p:sp>
    </p:spTree>
    <p:extLst>
      <p:ext uri="{BB962C8B-B14F-4D97-AF65-F5344CB8AC3E}">
        <p14:creationId xmlns:p14="http://schemas.microsoft.com/office/powerpoint/2010/main" val="674211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C52D07-954A-4D31-B466-2060C47966EC}" type="datetimeFigureOut">
              <a:rPr lang="zh-CN" altLang="en-US" smtClean="0"/>
              <a:t>2021/2/8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05B2423-38FC-40E6-8D81-95117363C8C5}" type="slidenum">
              <a:rPr lang="zh-CN" altLang="en-US" smtClean="0"/>
              <a:t>‹#›</a:t>
            </a:fld>
            <a:endParaRPr lang="zh-CN" altLang="en-US"/>
          </a:p>
        </p:txBody>
      </p:sp>
    </p:spTree>
    <p:extLst>
      <p:ext uri="{BB962C8B-B14F-4D97-AF65-F5344CB8AC3E}">
        <p14:creationId xmlns:p14="http://schemas.microsoft.com/office/powerpoint/2010/main" val="9415622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16214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11844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76694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82058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99409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02232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05709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3691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1C52D07-954A-4D31-B466-2060C47966EC}" type="datetimeFigureOut">
              <a:rPr lang="zh-CN" altLang="en-US" smtClean="0"/>
              <a:t>2021/2/8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05B2423-38FC-40E6-8D81-95117363C8C5}" type="slidenum">
              <a:rPr lang="zh-CN" altLang="en-US" smtClean="0"/>
              <a:t>‹#›</a:t>
            </a:fld>
            <a:endParaRPr lang="zh-CN" altLang="en-US"/>
          </a:p>
        </p:txBody>
      </p:sp>
    </p:spTree>
    <p:extLst>
      <p:ext uri="{BB962C8B-B14F-4D97-AF65-F5344CB8AC3E}">
        <p14:creationId xmlns:p14="http://schemas.microsoft.com/office/powerpoint/2010/main" val="3365300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68360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67479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9531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1C52D07-954A-4D31-B466-2060C47966EC}" type="datetimeFigureOut">
              <a:rPr lang="zh-CN" altLang="en-US" smtClean="0"/>
              <a:t>2021/2/8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05B2423-38FC-40E6-8D81-95117363C8C5}" type="slidenum">
              <a:rPr lang="zh-CN" altLang="en-US" smtClean="0"/>
              <a:t>‹#›</a:t>
            </a:fld>
            <a:endParaRPr lang="zh-CN" altLang="en-US"/>
          </a:p>
        </p:txBody>
      </p:sp>
    </p:spTree>
    <p:extLst>
      <p:ext uri="{BB962C8B-B14F-4D97-AF65-F5344CB8AC3E}">
        <p14:creationId xmlns:p14="http://schemas.microsoft.com/office/powerpoint/2010/main" val="3570929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1C52D07-954A-4D31-B466-2060C47966EC}" type="datetimeFigureOut">
              <a:rPr lang="zh-CN" altLang="en-US" smtClean="0"/>
              <a:t>2021/2/8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05B2423-38FC-40E6-8D81-95117363C8C5}" type="slidenum">
              <a:rPr lang="zh-CN" altLang="en-US" smtClean="0"/>
              <a:t>‹#›</a:t>
            </a:fld>
            <a:endParaRPr lang="zh-CN" altLang="en-US"/>
          </a:p>
        </p:txBody>
      </p:sp>
    </p:spTree>
    <p:extLst>
      <p:ext uri="{BB962C8B-B14F-4D97-AF65-F5344CB8AC3E}">
        <p14:creationId xmlns:p14="http://schemas.microsoft.com/office/powerpoint/2010/main" val="1197903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1C52D07-954A-4D31-B466-2060C47966EC}" type="datetimeFigureOut">
              <a:rPr lang="zh-CN" altLang="en-US" smtClean="0"/>
              <a:t>2021/2/8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05B2423-38FC-40E6-8D81-95117363C8C5}" type="slidenum">
              <a:rPr lang="zh-CN" altLang="en-US" smtClean="0"/>
              <a:t>‹#›</a:t>
            </a:fld>
            <a:endParaRPr lang="zh-CN" altLang="en-US"/>
          </a:p>
        </p:txBody>
      </p:sp>
    </p:spTree>
    <p:extLst>
      <p:ext uri="{BB962C8B-B14F-4D97-AF65-F5344CB8AC3E}">
        <p14:creationId xmlns:p14="http://schemas.microsoft.com/office/powerpoint/2010/main" val="85613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1C52D07-954A-4D31-B466-2060C47966EC}" type="datetimeFigureOut">
              <a:rPr lang="zh-CN" altLang="en-US" smtClean="0"/>
              <a:t>2021/2/8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05B2423-38FC-40E6-8D81-95117363C8C5}" type="slidenum">
              <a:rPr lang="zh-CN" altLang="en-US" smtClean="0"/>
              <a:t>‹#›</a:t>
            </a:fld>
            <a:endParaRPr lang="zh-CN" altLang="en-US"/>
          </a:p>
        </p:txBody>
      </p:sp>
    </p:spTree>
    <p:extLst>
      <p:ext uri="{BB962C8B-B14F-4D97-AF65-F5344CB8AC3E}">
        <p14:creationId xmlns:p14="http://schemas.microsoft.com/office/powerpoint/2010/main" val="2386512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1C52D07-954A-4D31-B466-2060C47966EC}" type="datetimeFigureOut">
              <a:rPr lang="zh-CN" altLang="en-US" smtClean="0"/>
              <a:t>2021/2/8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05B2423-38FC-40E6-8D81-95117363C8C5}" type="slidenum">
              <a:rPr lang="zh-CN" altLang="en-US" smtClean="0"/>
              <a:t>‹#›</a:t>
            </a:fld>
            <a:endParaRPr lang="zh-CN" altLang="en-US"/>
          </a:p>
        </p:txBody>
      </p:sp>
    </p:spTree>
    <p:extLst>
      <p:ext uri="{BB962C8B-B14F-4D97-AF65-F5344CB8AC3E}">
        <p14:creationId xmlns:p14="http://schemas.microsoft.com/office/powerpoint/2010/main" val="233720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C52D07-954A-4D31-B466-2060C47966EC}" type="datetimeFigureOut">
              <a:rPr lang="zh-CN" altLang="en-US" smtClean="0"/>
              <a:t>2021/2/8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05B2423-38FC-40E6-8D81-95117363C8C5}" type="slidenum">
              <a:rPr lang="zh-CN" altLang="en-US" smtClean="0"/>
              <a:t>‹#›</a:t>
            </a:fld>
            <a:endParaRPr lang="zh-CN" altLang="en-US"/>
          </a:p>
        </p:txBody>
      </p:sp>
    </p:spTree>
    <p:extLst>
      <p:ext uri="{BB962C8B-B14F-4D97-AF65-F5344CB8AC3E}">
        <p14:creationId xmlns:p14="http://schemas.microsoft.com/office/powerpoint/2010/main" val="1689604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1C52D07-954A-4D31-B466-2060C47966EC}" type="datetimeFigureOut">
              <a:rPr lang="zh-CN" altLang="en-US" smtClean="0"/>
              <a:t>2021/2/8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05B2423-38FC-40E6-8D81-95117363C8C5}" type="slidenum">
              <a:rPr lang="zh-CN" altLang="en-US" smtClean="0"/>
              <a:t>‹#›</a:t>
            </a:fld>
            <a:endParaRPr lang="zh-CN" altLang="en-US"/>
          </a:p>
        </p:txBody>
      </p:sp>
    </p:spTree>
    <p:extLst>
      <p:ext uri="{BB962C8B-B14F-4D97-AF65-F5344CB8AC3E}">
        <p14:creationId xmlns:p14="http://schemas.microsoft.com/office/powerpoint/2010/main" val="4063527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4000">
              <a:srgbClr val="FDE794"/>
            </a:gs>
            <a:gs pos="100000">
              <a:srgbClr val="FDD734"/>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C52D07-954A-4D31-B466-2060C47966EC}" type="datetimeFigureOut">
              <a:rPr lang="zh-CN" altLang="en-US" smtClean="0"/>
              <a:t>2021/2/8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5B2423-38FC-40E6-8D81-95117363C8C5}" type="slidenum">
              <a:rPr lang="zh-CN" altLang="en-US" smtClean="0"/>
              <a:t>‹#›</a:t>
            </a:fld>
            <a:endParaRPr lang="zh-CN" altLang="en-US"/>
          </a:p>
        </p:txBody>
      </p:sp>
    </p:spTree>
    <p:extLst>
      <p:ext uri="{BB962C8B-B14F-4D97-AF65-F5344CB8AC3E}">
        <p14:creationId xmlns:p14="http://schemas.microsoft.com/office/powerpoint/2010/main" val="2819188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31895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1769705" y="-835094"/>
            <a:ext cx="8612252" cy="8612252"/>
          </a:xfrm>
          <a:prstGeom prst="ellipse">
            <a:avLst/>
          </a:prstGeom>
          <a:gradFill>
            <a:gsLst>
              <a:gs pos="70000">
                <a:srgbClr val="FEDE66"/>
              </a:gs>
              <a:gs pos="47000">
                <a:srgbClr val="F8A326"/>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608125" y="-24079"/>
            <a:ext cx="6957906" cy="6957906"/>
          </a:xfrm>
          <a:prstGeom prst="ellipse">
            <a:avLst/>
          </a:prstGeom>
          <a:gradFill>
            <a:gsLst>
              <a:gs pos="70000">
                <a:srgbClr val="FEDE66"/>
              </a:gs>
              <a:gs pos="47000">
                <a:srgbClr val="F8A326"/>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315047" y="654148"/>
            <a:ext cx="5577840" cy="5577840"/>
          </a:xfrm>
          <a:prstGeom prst="ellipse">
            <a:avLst/>
          </a:prstGeom>
          <a:gradFill>
            <a:gsLst>
              <a:gs pos="70000">
                <a:srgbClr val="FEDE66"/>
              </a:gs>
              <a:gs pos="93000">
                <a:srgbClr val="F8A326"/>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3902014" y="1244141"/>
            <a:ext cx="4421467" cy="442146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3791523" y="1758462"/>
            <a:ext cx="4608954" cy="1862048"/>
          </a:xfrm>
          <a:prstGeom prst="rect">
            <a:avLst/>
          </a:prstGeom>
          <a:noFill/>
        </p:spPr>
        <p:txBody>
          <a:bodyPr wrap="none" rtlCol="0">
            <a:spAutoFit/>
          </a:bodyPr>
          <a:lstStyle/>
          <a:p>
            <a:r>
              <a:rPr lang="zh-CN" altLang="en-US" sz="11500" dirty="0" smtClean="0">
                <a:latin typeface="蒙纳简超刚黑" panose="00000900000000000000" pitchFamily="2" charset="-120"/>
                <a:ea typeface="蒙纳简超刚黑" panose="00000900000000000000" pitchFamily="2" charset="-120"/>
              </a:rPr>
              <a:t>正能量</a:t>
            </a:r>
            <a:endParaRPr lang="zh-CN" altLang="en-US" sz="11500" dirty="0">
              <a:latin typeface="蒙纳简超刚黑" panose="00000900000000000000" pitchFamily="2" charset="-120"/>
              <a:ea typeface="蒙纳简超刚黑" panose="00000900000000000000" pitchFamily="2" charset="-120"/>
            </a:endParaRPr>
          </a:p>
        </p:txBody>
      </p:sp>
      <p:sp>
        <p:nvSpPr>
          <p:cNvPr id="3" name="文本框 2"/>
          <p:cNvSpPr txBox="1"/>
          <p:nvPr/>
        </p:nvSpPr>
        <p:spPr>
          <a:xfrm>
            <a:off x="4726745" y="1364566"/>
            <a:ext cx="2698175" cy="523220"/>
          </a:xfrm>
          <a:prstGeom prst="rect">
            <a:avLst/>
          </a:prstGeom>
          <a:noFill/>
        </p:spPr>
        <p:txBody>
          <a:bodyPr wrap="none" rtlCol="0">
            <a:spAutoFit/>
          </a:bodyPr>
          <a:lstStyle/>
          <a:p>
            <a:r>
              <a:rPr lang="zh-CN" altLang="en-US" sz="2800" dirty="0" smtClean="0">
                <a:latin typeface="方正正黑简体" panose="02000000000000000000" pitchFamily="2" charset="-122"/>
                <a:ea typeface="方正正黑简体" panose="02000000000000000000" pitchFamily="2" charset="-122"/>
              </a:rPr>
              <a:t>一张图帮你提升</a:t>
            </a:r>
            <a:endParaRPr lang="zh-CN" altLang="en-US" sz="2800" dirty="0">
              <a:latin typeface="方正正黑简体" panose="02000000000000000000" pitchFamily="2" charset="-122"/>
              <a:ea typeface="方正正黑简体" panose="02000000000000000000" pitchFamily="2" charset="-122"/>
            </a:endParaRPr>
          </a:p>
        </p:txBody>
      </p:sp>
      <p:sp>
        <p:nvSpPr>
          <p:cNvPr id="4" name="文本框 3"/>
          <p:cNvSpPr txBox="1"/>
          <p:nvPr/>
        </p:nvSpPr>
        <p:spPr>
          <a:xfrm>
            <a:off x="4473470" y="3376245"/>
            <a:ext cx="3204723" cy="923330"/>
          </a:xfrm>
          <a:prstGeom prst="rect">
            <a:avLst/>
          </a:prstGeom>
          <a:noFill/>
        </p:spPr>
        <p:txBody>
          <a:bodyPr wrap="none" rtlCol="0">
            <a:spAutoFit/>
          </a:bodyPr>
          <a:lstStyle/>
          <a:p>
            <a:r>
              <a:rPr lang="en-US" altLang="zh-CN" sz="5400" dirty="0" err="1" smtClean="0">
                <a:latin typeface="蒙纳简超刚黑" panose="00000900000000000000" pitchFamily="2" charset="-120"/>
                <a:ea typeface="蒙纳简超刚黑" panose="00000900000000000000" pitchFamily="2" charset="-120"/>
              </a:rPr>
              <a:t>Rit</a:t>
            </a:r>
            <a:r>
              <a:rPr lang="en-US" altLang="zh-CN" sz="5400" dirty="0" smtClean="0">
                <a:latin typeface="蒙纳简超刚黑" panose="00000900000000000000" pitchFamily="2" charset="-120"/>
                <a:ea typeface="蒙纳简超刚黑" panose="00000900000000000000" pitchFamily="2" charset="-120"/>
              </a:rPr>
              <a:t> It Up</a:t>
            </a:r>
            <a:endParaRPr lang="zh-CN" altLang="en-US" sz="5400" dirty="0">
              <a:latin typeface="蒙纳简超刚黑" panose="00000900000000000000" pitchFamily="2" charset="-120"/>
              <a:ea typeface="蒙纳简超刚黑" panose="00000900000000000000" pitchFamily="2" charset="-120"/>
            </a:endParaRPr>
          </a:p>
        </p:txBody>
      </p:sp>
      <p:sp>
        <p:nvSpPr>
          <p:cNvPr id="6" name="文本框 5"/>
          <p:cNvSpPr txBox="1"/>
          <p:nvPr/>
        </p:nvSpPr>
        <p:spPr>
          <a:xfrm>
            <a:off x="3791523" y="5108969"/>
            <a:ext cx="4698722" cy="584775"/>
          </a:xfrm>
          <a:prstGeom prst="rect">
            <a:avLst/>
          </a:prstGeom>
          <a:noFill/>
        </p:spPr>
        <p:txBody>
          <a:bodyPr wrap="none" rtlCol="0">
            <a:spAutoFit/>
          </a:bodyPr>
          <a:lstStyle/>
          <a:p>
            <a:r>
              <a:rPr lang="zh-CN" altLang="en-US" sz="3200" dirty="0" smtClean="0">
                <a:latin typeface="华康俪金黑W8" panose="020B0809000000000000" pitchFamily="49" charset="-122"/>
                <a:ea typeface="华康俪金黑W8" panose="020B0809000000000000" pitchFamily="49" charset="-122"/>
              </a:rPr>
              <a:t>坚持正能量，人生不畏惧</a:t>
            </a:r>
            <a:endParaRPr lang="zh-CN" altLang="en-US" sz="3200" dirty="0">
              <a:latin typeface="华康俪金黑W8" panose="020B0809000000000000" pitchFamily="49" charset="-122"/>
              <a:ea typeface="华康俪金黑W8" panose="020B0809000000000000" pitchFamily="49" charset="-122"/>
            </a:endParaRPr>
          </a:p>
        </p:txBody>
      </p:sp>
      <p:sp>
        <p:nvSpPr>
          <p:cNvPr id="7" name="文本框 6"/>
          <p:cNvSpPr txBox="1"/>
          <p:nvPr/>
        </p:nvSpPr>
        <p:spPr>
          <a:xfrm>
            <a:off x="3522186" y="4292736"/>
            <a:ext cx="5186035" cy="400110"/>
          </a:xfrm>
          <a:prstGeom prst="rect">
            <a:avLst/>
          </a:prstGeom>
          <a:noFill/>
        </p:spPr>
        <p:txBody>
          <a:bodyPr wrap="none" rtlCol="0">
            <a:spAutoFit/>
          </a:bodyPr>
          <a:lstStyle/>
          <a:p>
            <a:r>
              <a:rPr lang="zh-CN" altLang="en-US" sz="2000" dirty="0" smtClean="0">
                <a:latin typeface="仿宋" panose="02010609060101010101" pitchFamily="49" charset="-122"/>
                <a:ea typeface="仿宋" panose="02010609060101010101" pitchFamily="49" charset="-122"/>
              </a:rPr>
              <a:t>作者：理查得</a:t>
            </a:r>
            <a:r>
              <a:rPr lang="en-US" altLang="zh-CN" sz="2000" dirty="0" smtClean="0">
                <a:latin typeface="仿宋" panose="02010609060101010101" pitchFamily="49" charset="-122"/>
                <a:ea typeface="仿宋" panose="02010609060101010101" pitchFamily="49" charset="-122"/>
              </a:rPr>
              <a:t>·</a:t>
            </a:r>
            <a:r>
              <a:rPr lang="zh-CN" altLang="en-US" sz="2000" dirty="0" smtClean="0">
                <a:latin typeface="仿宋" panose="02010609060101010101" pitchFamily="49" charset="-122"/>
                <a:ea typeface="仿宋" panose="02010609060101010101" pitchFamily="49" charset="-122"/>
              </a:rPr>
              <a:t>怀斯曼（</a:t>
            </a:r>
            <a:r>
              <a:rPr lang="en-US" altLang="zh-CN" sz="2000" dirty="0" smtClean="0">
                <a:latin typeface="仿宋" panose="02010609060101010101" pitchFamily="49" charset="-122"/>
                <a:ea typeface="仿宋" panose="02010609060101010101" pitchFamily="49" charset="-122"/>
              </a:rPr>
              <a:t>Richard Wiseman</a:t>
            </a:r>
            <a:r>
              <a:rPr lang="zh-CN" altLang="en-US" sz="2000" dirty="0" smtClean="0">
                <a:latin typeface="仿宋" panose="02010609060101010101" pitchFamily="49" charset="-122"/>
                <a:ea typeface="仿宋" panose="02010609060101010101" pitchFamily="49" charset="-122"/>
              </a:rPr>
              <a:t>）</a:t>
            </a:r>
            <a:endParaRPr lang="zh-CN" altLang="en-US" sz="2000" dirty="0">
              <a:latin typeface="仿宋" panose="02010609060101010101" pitchFamily="49" charset="-122"/>
              <a:ea typeface="仿宋" panose="02010609060101010101" pitchFamily="49" charset="-122"/>
            </a:endParaRPr>
          </a:p>
        </p:txBody>
      </p:sp>
      <p:sp>
        <p:nvSpPr>
          <p:cNvPr id="9" name="文本框 8"/>
          <p:cNvSpPr txBox="1"/>
          <p:nvPr/>
        </p:nvSpPr>
        <p:spPr>
          <a:xfrm>
            <a:off x="4717235" y="4690204"/>
            <a:ext cx="2749471" cy="400110"/>
          </a:xfrm>
          <a:prstGeom prst="rect">
            <a:avLst/>
          </a:prstGeom>
          <a:noFill/>
        </p:spPr>
        <p:txBody>
          <a:bodyPr wrap="none" rtlCol="0">
            <a:spAutoFit/>
          </a:bodyPr>
          <a:lstStyle/>
          <a:p>
            <a:r>
              <a:rPr lang="zh-CN" altLang="en-US" sz="2000" dirty="0" smtClean="0">
                <a:latin typeface="仿宋" panose="02010609060101010101" pitchFamily="49" charset="-122"/>
                <a:ea typeface="仿宋" panose="02010609060101010101" pitchFamily="49" charset="-122"/>
              </a:rPr>
              <a:t>读书笔记：</a:t>
            </a:r>
            <a:r>
              <a:rPr lang="en-US" altLang="zh-CN" sz="2000" dirty="0" smtClean="0">
                <a:latin typeface="仿宋" panose="02010609060101010101" pitchFamily="49" charset="-122"/>
                <a:ea typeface="仿宋" panose="02010609060101010101" pitchFamily="49" charset="-122"/>
              </a:rPr>
              <a:t>@</a:t>
            </a:r>
            <a:r>
              <a:rPr lang="zh-CN" altLang="en-US" sz="2000" dirty="0" smtClean="0">
                <a:latin typeface="仿宋" panose="02010609060101010101" pitchFamily="49" charset="-122"/>
                <a:ea typeface="仿宋" panose="02010609060101010101" pitchFamily="49" charset="-122"/>
              </a:rPr>
              <a:t>鱼头</a:t>
            </a:r>
            <a:r>
              <a:rPr lang="en-US" altLang="zh-CN" sz="2000" dirty="0" err="1" smtClean="0">
                <a:latin typeface="仿宋" panose="02010609060101010101" pitchFamily="49" charset="-122"/>
                <a:ea typeface="仿宋" panose="02010609060101010101" pitchFamily="49" charset="-122"/>
              </a:rPr>
              <a:t>PPTer</a:t>
            </a:r>
            <a:endParaRPr lang="zh-CN" altLang="en-US" sz="2000" dirty="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19137361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192172" y="1123143"/>
            <a:ext cx="3767318" cy="3767318"/>
            <a:chOff x="4192172" y="954328"/>
            <a:chExt cx="3767318" cy="3767318"/>
          </a:xfrm>
        </p:grpSpPr>
        <p:sp>
          <p:nvSpPr>
            <p:cNvPr id="3" name="椭圆 2"/>
            <p:cNvSpPr/>
            <p:nvPr/>
          </p:nvSpPr>
          <p:spPr>
            <a:xfrm>
              <a:off x="4192172" y="954328"/>
              <a:ext cx="3767318" cy="3767318"/>
            </a:xfrm>
            <a:prstGeom prst="ellipse">
              <a:avLst/>
            </a:prstGeom>
            <a:gradFill>
              <a:gsLst>
                <a:gs pos="70000">
                  <a:srgbClr val="FEDE66"/>
                </a:gs>
                <a:gs pos="47000">
                  <a:srgbClr val="F8A326"/>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565255" y="1300006"/>
              <a:ext cx="3043646" cy="3043646"/>
            </a:xfrm>
            <a:prstGeom prst="ellipse">
              <a:avLst/>
            </a:prstGeom>
            <a:gradFill>
              <a:gsLst>
                <a:gs pos="70000">
                  <a:srgbClr val="FEDE66"/>
                </a:gs>
                <a:gs pos="47000">
                  <a:srgbClr val="F8A326"/>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87420" y="1529407"/>
              <a:ext cx="2617160" cy="2617160"/>
            </a:xfrm>
            <a:prstGeom prst="ellipse">
              <a:avLst/>
            </a:prstGeom>
            <a:ln w="38100">
              <a:solidFill>
                <a:srgbClr val="F8A326"/>
              </a:solidFill>
              <a:prstDash val="sysDash"/>
            </a:ln>
          </p:spPr>
        </p:pic>
      </p:grpSp>
      <p:sp>
        <p:nvSpPr>
          <p:cNvPr id="7" name="文本框 6"/>
          <p:cNvSpPr txBox="1"/>
          <p:nvPr/>
        </p:nvSpPr>
        <p:spPr>
          <a:xfrm>
            <a:off x="4565255" y="5074926"/>
            <a:ext cx="3073791" cy="535531"/>
          </a:xfrm>
          <a:prstGeom prst="rect">
            <a:avLst/>
          </a:prstGeom>
          <a:noFill/>
        </p:spPr>
        <p:txBody>
          <a:bodyPr wrap="square" rtlCol="0">
            <a:spAutoFit/>
          </a:bodyPr>
          <a:lstStyle/>
          <a:p>
            <a:pPr algn="just">
              <a:lnSpc>
                <a:spcPct val="120000"/>
              </a:lnSpc>
            </a:pPr>
            <a:r>
              <a:rPr lang="en-US" altLang="zh-CN" sz="2400" smtClean="0">
                <a:latin typeface="方正正黑简体" panose="02000000000000000000" pitchFamily="2" charset="-122"/>
                <a:ea typeface="方正正黑简体" panose="02000000000000000000" pitchFamily="2" charset="-122"/>
              </a:rPr>
              <a:t>《</a:t>
            </a:r>
            <a:r>
              <a:rPr lang="zh-CN" altLang="en-US" sz="2400" smtClean="0">
                <a:latin typeface="方正正黑简体" panose="02000000000000000000" pitchFamily="2" charset="-122"/>
                <a:ea typeface="方正正黑简体" panose="02000000000000000000" pitchFamily="2" charset="-122"/>
              </a:rPr>
              <a:t>正能量</a:t>
            </a:r>
            <a:r>
              <a:rPr lang="en-US" altLang="zh-CN" sz="2400" smtClean="0">
                <a:latin typeface="方正正黑简体" panose="02000000000000000000" pitchFamily="2" charset="-122"/>
                <a:ea typeface="方正正黑简体" panose="02000000000000000000" pitchFamily="2" charset="-122"/>
              </a:rPr>
              <a:t>》</a:t>
            </a:r>
            <a:r>
              <a:rPr lang="zh-CN" altLang="en-US" sz="2400" smtClean="0">
                <a:latin typeface="方正正黑简体" panose="02000000000000000000" pitchFamily="2" charset="-122"/>
                <a:ea typeface="方正正黑简体" panose="02000000000000000000" pitchFamily="2" charset="-122"/>
              </a:rPr>
              <a:t>读书笔记</a:t>
            </a:r>
          </a:p>
        </p:txBody>
      </p:sp>
      <p:sp>
        <p:nvSpPr>
          <p:cNvPr id="8" name="文本框 7"/>
          <p:cNvSpPr txBox="1"/>
          <p:nvPr/>
        </p:nvSpPr>
        <p:spPr>
          <a:xfrm>
            <a:off x="4530968" y="5610457"/>
            <a:ext cx="3262533" cy="535531"/>
          </a:xfrm>
          <a:prstGeom prst="rect">
            <a:avLst/>
          </a:prstGeom>
          <a:noFill/>
        </p:spPr>
        <p:txBody>
          <a:bodyPr wrap="square" rtlCol="0">
            <a:spAutoFit/>
          </a:bodyPr>
          <a:lstStyle/>
          <a:p>
            <a:pPr algn="just">
              <a:lnSpc>
                <a:spcPct val="120000"/>
              </a:lnSpc>
            </a:pPr>
            <a:r>
              <a:rPr lang="zh-CN" altLang="en-US" sz="2400" smtClean="0">
                <a:latin typeface="方正正黑简体" panose="02000000000000000000" pitchFamily="2" charset="-122"/>
                <a:ea typeface="方正正黑简体" panose="02000000000000000000" pitchFamily="2" charset="-122"/>
              </a:rPr>
              <a:t>分享人：</a:t>
            </a:r>
            <a:r>
              <a:rPr lang="en-US" altLang="zh-CN" sz="2400" smtClean="0">
                <a:latin typeface="方正正黑简体" panose="02000000000000000000" pitchFamily="2" charset="-122"/>
                <a:ea typeface="方正正黑简体" panose="02000000000000000000" pitchFamily="2" charset="-122"/>
              </a:rPr>
              <a:t>@</a:t>
            </a:r>
            <a:r>
              <a:rPr lang="zh-CN" altLang="en-US" sz="2400" smtClean="0">
                <a:latin typeface="方正正黑简体" panose="02000000000000000000" pitchFamily="2" charset="-122"/>
                <a:ea typeface="方正正黑简体" panose="02000000000000000000" pitchFamily="2" charset="-122"/>
              </a:rPr>
              <a:t>鱼头</a:t>
            </a:r>
            <a:r>
              <a:rPr lang="en-US" altLang="zh-CN" sz="2000" smtClean="0">
                <a:latin typeface="方正正黑简体" panose="02000000000000000000" pitchFamily="2" charset="-122"/>
                <a:ea typeface="方正正黑简体" panose="02000000000000000000" pitchFamily="2" charset="-122"/>
              </a:rPr>
              <a:t>PPTer</a:t>
            </a:r>
            <a:endParaRPr lang="zh-CN" altLang="en-US" sz="2000" smtClean="0">
              <a:latin typeface="方正正黑简体" panose="02000000000000000000" pitchFamily="2" charset="-122"/>
              <a:ea typeface="方正正黑简体" panose="02000000000000000000" pitchFamily="2" charset="-122"/>
            </a:endParaRPr>
          </a:p>
        </p:txBody>
      </p:sp>
    </p:spTree>
    <p:extLst>
      <p:ext uri="{BB962C8B-B14F-4D97-AF65-F5344CB8AC3E}">
        <p14:creationId xmlns:p14="http://schemas.microsoft.com/office/powerpoint/2010/main" val="39909703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66548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2" cstate="screen">
            <a:extLst>
              <a:ext uri="{28A0092B-C50C-407E-A947-70E740481C1C}">
                <a14:useLocalDpi xmlns:a14="http://schemas.microsoft.com/office/drawing/2010/main"/>
              </a:ext>
            </a:extLst>
          </a:blip>
          <a:srcRect l="42132" t="53721"/>
          <a:stretch/>
        </p:blipFill>
        <p:spPr>
          <a:xfrm>
            <a:off x="-14068" y="-28136"/>
            <a:ext cx="2621242" cy="2099095"/>
          </a:xfrm>
          <a:prstGeom prst="rect">
            <a:avLst/>
          </a:prstGeom>
        </p:spPr>
      </p:pic>
      <p:sp>
        <p:nvSpPr>
          <p:cNvPr id="15" name="文本框 14"/>
          <p:cNvSpPr txBox="1"/>
          <p:nvPr/>
        </p:nvSpPr>
        <p:spPr>
          <a:xfrm>
            <a:off x="1631452" y="3857639"/>
            <a:ext cx="8929095" cy="1938992"/>
          </a:xfrm>
          <a:prstGeom prst="rect">
            <a:avLst/>
          </a:prstGeom>
          <a:noFill/>
        </p:spPr>
        <p:txBody>
          <a:bodyPr wrap="square" rtlCol="0">
            <a:spAutoFit/>
          </a:bodyPr>
          <a:lstStyle/>
          <a:p>
            <a:pPr indent="457200" algn="just">
              <a:lnSpc>
                <a:spcPct val="150000"/>
              </a:lnSpc>
            </a:pPr>
            <a:r>
              <a:rPr lang="zh-CN" altLang="en-US" sz="2000" dirty="0">
                <a:latin typeface="方正正黑简体" panose="02000000000000000000" pitchFamily="2" charset="-122"/>
                <a:ea typeface="方正正黑简体" panose="02000000000000000000" pitchFamily="2" charset="-122"/>
              </a:rPr>
              <a:t>通常来说人们觉得情绪是因，行为是果，简单说就是因为快乐所以微笑。</a:t>
            </a:r>
            <a:r>
              <a:rPr lang="zh-CN" altLang="en-US" sz="2000" dirty="0" smtClean="0">
                <a:latin typeface="方正正黑简体" panose="02000000000000000000" pitchFamily="2" charset="-122"/>
                <a:ea typeface="方正正黑简体" panose="02000000000000000000" pitchFamily="2" charset="-122"/>
              </a:rPr>
              <a:t>而“当代心理学之父”詹姆斯却认为：情绪是人受到刺激后本能</a:t>
            </a:r>
            <a:r>
              <a:rPr lang="zh-CN" altLang="en-US" sz="2000" dirty="0">
                <a:latin typeface="方正正黑简体" panose="02000000000000000000" pitchFamily="2" charset="-122"/>
                <a:ea typeface="方正正黑简体" panose="02000000000000000000" pitchFamily="2" charset="-122"/>
              </a:rPr>
              <a:t>做出反应，</a:t>
            </a:r>
            <a:r>
              <a:rPr lang="zh-CN" altLang="en-US" sz="2000" dirty="0" smtClean="0">
                <a:latin typeface="方正正黑简体" panose="02000000000000000000" pitchFamily="2" charset="-122"/>
                <a:ea typeface="方正正黑简体" panose="02000000000000000000" pitchFamily="2" charset="-122"/>
              </a:rPr>
              <a:t>然后人在观察到自己的行为后产生的结果，也就是说</a:t>
            </a:r>
            <a:r>
              <a:rPr lang="zh-CN" altLang="en-US" sz="2000" dirty="0">
                <a:latin typeface="方正正黑简体" panose="02000000000000000000" pitchFamily="2" charset="-122"/>
                <a:ea typeface="方正正黑简体" panose="02000000000000000000" pitchFamily="2" charset="-122"/>
              </a:rPr>
              <a:t>使因为</a:t>
            </a:r>
            <a:r>
              <a:rPr lang="zh-CN" altLang="en-US" sz="2000" dirty="0" smtClean="0">
                <a:latin typeface="方正正黑简体" panose="02000000000000000000" pitchFamily="2" charset="-122"/>
                <a:ea typeface="方正正黑简体" panose="02000000000000000000" pitchFamily="2" charset="-122"/>
              </a:rPr>
              <a:t>微笑所以</a:t>
            </a:r>
            <a:r>
              <a:rPr lang="zh-CN" altLang="en-US" sz="2000" dirty="0">
                <a:latin typeface="方正正黑简体" panose="02000000000000000000" pitchFamily="2" charset="-122"/>
                <a:ea typeface="方正正黑简体" panose="02000000000000000000" pitchFamily="2" charset="-122"/>
              </a:rPr>
              <a:t>快乐</a:t>
            </a:r>
            <a:r>
              <a:rPr lang="zh-CN" altLang="en-US" sz="2000" dirty="0" smtClean="0">
                <a:latin typeface="方正正黑简体" panose="02000000000000000000" pitchFamily="2" charset="-122"/>
                <a:ea typeface="方正正黑简体" panose="02000000000000000000" pitchFamily="2" charset="-122"/>
              </a:rPr>
              <a:t>。</a:t>
            </a:r>
            <a:r>
              <a:rPr lang="en-US" altLang="zh-CN" sz="2000" dirty="0" smtClean="0">
                <a:latin typeface="方正正黑简体" panose="02000000000000000000" pitchFamily="2" charset="-122"/>
                <a:ea typeface="方正正黑简体" panose="02000000000000000000" pitchFamily="2" charset="-122"/>
              </a:rPr>
              <a:t>《</a:t>
            </a:r>
            <a:r>
              <a:rPr lang="zh-CN" altLang="en-US" sz="2000" dirty="0" smtClean="0">
                <a:latin typeface="方正正黑简体" panose="02000000000000000000" pitchFamily="2" charset="-122"/>
                <a:ea typeface="方正正黑简体" panose="02000000000000000000" pitchFamily="2" charset="-122"/>
              </a:rPr>
              <a:t>正能量</a:t>
            </a:r>
            <a:r>
              <a:rPr lang="en-US" altLang="zh-CN" sz="2000" dirty="0" smtClean="0">
                <a:latin typeface="方正正黑简体" panose="02000000000000000000" pitchFamily="2" charset="-122"/>
                <a:ea typeface="方正正黑简体" panose="02000000000000000000" pitchFamily="2" charset="-122"/>
              </a:rPr>
              <a:t>》</a:t>
            </a:r>
            <a:r>
              <a:rPr lang="zh-CN" altLang="en-US" sz="2000" dirty="0" smtClean="0">
                <a:latin typeface="方正正黑简体" panose="02000000000000000000" pitchFamily="2" charset="-122"/>
                <a:ea typeface="方正正黑简体" panose="02000000000000000000" pitchFamily="2" charset="-122"/>
              </a:rPr>
              <a:t>中将</a:t>
            </a:r>
            <a:r>
              <a:rPr lang="zh-CN" altLang="en-US" sz="2000" dirty="0" smtClean="0">
                <a:solidFill>
                  <a:schemeClr val="accent6">
                    <a:lumMod val="75000"/>
                  </a:schemeClr>
                </a:solidFill>
                <a:latin typeface="方正正黑简体" panose="02000000000000000000" pitchFamily="2" charset="-122"/>
                <a:ea typeface="方正正黑简体" panose="02000000000000000000" pitchFamily="2" charset="-122"/>
              </a:rPr>
              <a:t>这种“行为决定情绪”的理论称为“表现原理”。</a:t>
            </a:r>
            <a:endParaRPr lang="en-US" altLang="zh-CN" sz="2000" dirty="0" smtClean="0">
              <a:solidFill>
                <a:schemeClr val="accent6">
                  <a:lumMod val="75000"/>
                </a:schemeClr>
              </a:solidFill>
              <a:latin typeface="方正正黑简体" panose="02000000000000000000" pitchFamily="2" charset="-122"/>
              <a:ea typeface="方正正黑简体" panose="02000000000000000000" pitchFamily="2" charset="-122"/>
            </a:endParaRPr>
          </a:p>
        </p:txBody>
      </p:sp>
      <p:sp>
        <p:nvSpPr>
          <p:cNvPr id="16" name="文本框 15"/>
          <p:cNvSpPr txBox="1"/>
          <p:nvPr/>
        </p:nvSpPr>
        <p:spPr>
          <a:xfrm>
            <a:off x="539477" y="777651"/>
            <a:ext cx="2236510" cy="2554545"/>
          </a:xfrm>
          <a:prstGeom prst="rect">
            <a:avLst/>
          </a:prstGeom>
          <a:noFill/>
        </p:spPr>
        <p:txBody>
          <a:bodyPr wrap="none" rtlCol="0">
            <a:spAutoFit/>
          </a:bodyPr>
          <a:lstStyle/>
          <a:p>
            <a:r>
              <a:rPr lang="zh-CN" altLang="en-US" sz="16000" smtClean="0">
                <a:solidFill>
                  <a:schemeClr val="tx1">
                    <a:lumMod val="75000"/>
                    <a:lumOff val="25000"/>
                  </a:schemeClr>
                </a:solidFill>
                <a:latin typeface="蒙纳简超刚黑" panose="00000900000000000000" pitchFamily="2" charset="-120"/>
                <a:ea typeface="蒙纳简超刚黑" panose="00000900000000000000" pitchFamily="2" charset="-120"/>
              </a:rPr>
              <a:t>“</a:t>
            </a:r>
            <a:endParaRPr lang="zh-CN" altLang="en-US" sz="16000">
              <a:solidFill>
                <a:schemeClr val="tx1">
                  <a:lumMod val="75000"/>
                  <a:lumOff val="25000"/>
                </a:schemeClr>
              </a:solidFill>
              <a:latin typeface="蒙纳简超刚黑" panose="00000900000000000000" pitchFamily="2" charset="-120"/>
              <a:ea typeface="蒙纳简超刚黑" panose="00000900000000000000" pitchFamily="2" charset="-120"/>
            </a:endParaRPr>
          </a:p>
        </p:txBody>
      </p:sp>
      <p:sp>
        <p:nvSpPr>
          <p:cNvPr id="20" name="矩形 19"/>
          <p:cNvSpPr/>
          <p:nvPr/>
        </p:nvSpPr>
        <p:spPr>
          <a:xfrm>
            <a:off x="9442292" y="1853871"/>
            <a:ext cx="2236510" cy="2554545"/>
          </a:xfrm>
          <a:prstGeom prst="rect">
            <a:avLst/>
          </a:prstGeom>
        </p:spPr>
        <p:txBody>
          <a:bodyPr wrap="none">
            <a:spAutoFit/>
          </a:bodyPr>
          <a:lstStyle/>
          <a:p>
            <a:pPr lvl="0"/>
            <a:r>
              <a:rPr lang="zh-CN" altLang="en-US" sz="16000">
                <a:solidFill>
                  <a:schemeClr val="tx1">
                    <a:lumMod val="75000"/>
                    <a:lumOff val="25000"/>
                  </a:schemeClr>
                </a:solidFill>
                <a:latin typeface="蒙纳简超刚黑" panose="00000900000000000000" pitchFamily="2" charset="-120"/>
                <a:ea typeface="蒙纳简超刚黑" panose="00000900000000000000" pitchFamily="2" charset="-120"/>
              </a:rPr>
              <a:t>”</a:t>
            </a:r>
          </a:p>
        </p:txBody>
      </p:sp>
      <p:sp>
        <p:nvSpPr>
          <p:cNvPr id="21" name="文本框 20"/>
          <p:cNvSpPr txBox="1"/>
          <p:nvPr/>
        </p:nvSpPr>
        <p:spPr>
          <a:xfrm>
            <a:off x="2482548" y="1639426"/>
            <a:ext cx="7226904" cy="1052596"/>
          </a:xfrm>
          <a:prstGeom prst="rect">
            <a:avLst/>
          </a:prstGeom>
          <a:noFill/>
        </p:spPr>
        <p:txBody>
          <a:bodyPr wrap="square" rtlCol="0">
            <a:spAutoFit/>
          </a:bodyPr>
          <a:lstStyle/>
          <a:p>
            <a:pPr indent="457200">
              <a:lnSpc>
                <a:spcPct val="130000"/>
              </a:lnSpc>
            </a:pPr>
            <a:r>
              <a:rPr lang="zh-CN" altLang="en-US" sz="2400" dirty="0" smtClean="0">
                <a:latin typeface="仿宋" panose="02010609060101010101" pitchFamily="49" charset="-122"/>
                <a:ea typeface="仿宋" panose="02010609060101010101" pitchFamily="49" charset="-122"/>
              </a:rPr>
              <a:t>如果你想拥有一种品质，那就表现得你像是已经拥有了这种品质一样。</a:t>
            </a:r>
            <a:endParaRPr lang="zh-CN" altLang="en-US" sz="2400" dirty="0">
              <a:latin typeface="仿宋" panose="02010609060101010101" pitchFamily="49" charset="-122"/>
              <a:ea typeface="仿宋" panose="02010609060101010101" pitchFamily="49" charset="-122"/>
            </a:endParaRPr>
          </a:p>
        </p:txBody>
      </p:sp>
      <p:sp>
        <p:nvSpPr>
          <p:cNvPr id="22" name="文本框 21"/>
          <p:cNvSpPr txBox="1"/>
          <p:nvPr/>
        </p:nvSpPr>
        <p:spPr>
          <a:xfrm>
            <a:off x="7813340" y="3108410"/>
            <a:ext cx="2646878" cy="461665"/>
          </a:xfrm>
          <a:prstGeom prst="rect">
            <a:avLst/>
          </a:prstGeom>
          <a:noFill/>
        </p:spPr>
        <p:txBody>
          <a:bodyPr wrap="none" rtlCol="0">
            <a:spAutoFit/>
          </a:bodyPr>
          <a:lstStyle/>
          <a:p>
            <a:r>
              <a:rPr lang="en-US" altLang="zh-CN" sz="2400" smtClean="0">
                <a:latin typeface="仿宋" panose="02010609060101010101" pitchFamily="49" charset="-122"/>
                <a:ea typeface="仿宋" panose="02010609060101010101" pitchFamily="49" charset="-122"/>
              </a:rPr>
              <a:t>——</a:t>
            </a:r>
            <a:r>
              <a:rPr lang="zh-CN" altLang="en-US" sz="2400" smtClean="0">
                <a:latin typeface="仿宋" panose="02010609060101010101" pitchFamily="49" charset="-122"/>
                <a:ea typeface="仿宋" panose="02010609060101010101" pitchFamily="49" charset="-122"/>
              </a:rPr>
              <a:t>威廉</a:t>
            </a:r>
            <a:r>
              <a:rPr lang="en-US" altLang="zh-CN" sz="2400" smtClean="0">
                <a:latin typeface="仿宋" panose="02010609060101010101" pitchFamily="49" charset="-122"/>
                <a:ea typeface="仿宋" panose="02010609060101010101" pitchFamily="49" charset="-122"/>
              </a:rPr>
              <a:t>·</a:t>
            </a:r>
            <a:r>
              <a:rPr lang="zh-CN" altLang="en-US" sz="2400">
                <a:latin typeface="仿宋" panose="02010609060101010101" pitchFamily="49" charset="-122"/>
                <a:ea typeface="仿宋" panose="02010609060101010101" pitchFamily="49" charset="-122"/>
              </a:rPr>
              <a:t>詹姆斯</a:t>
            </a:r>
          </a:p>
        </p:txBody>
      </p:sp>
    </p:spTree>
    <p:extLst>
      <p:ext uri="{BB962C8B-B14F-4D97-AF65-F5344CB8AC3E}">
        <p14:creationId xmlns:p14="http://schemas.microsoft.com/office/powerpoint/2010/main" val="40797591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l="42132" t="53721"/>
          <a:stretch/>
        </p:blipFill>
        <p:spPr>
          <a:xfrm>
            <a:off x="-14068" y="-28136"/>
            <a:ext cx="2621242" cy="2099095"/>
          </a:xfrm>
          <a:prstGeom prst="rect">
            <a:avLst/>
          </a:prstGeom>
        </p:spPr>
      </p:pic>
      <p:sp>
        <p:nvSpPr>
          <p:cNvPr id="3" name="文本框 2"/>
          <p:cNvSpPr txBox="1"/>
          <p:nvPr/>
        </p:nvSpPr>
        <p:spPr>
          <a:xfrm>
            <a:off x="1617384" y="973760"/>
            <a:ext cx="8929095" cy="1015663"/>
          </a:xfrm>
          <a:prstGeom prst="rect">
            <a:avLst/>
          </a:prstGeom>
          <a:noFill/>
        </p:spPr>
        <p:txBody>
          <a:bodyPr wrap="square" rtlCol="0">
            <a:spAutoFit/>
          </a:bodyPr>
          <a:lstStyle/>
          <a:p>
            <a:pPr indent="457200" algn="just">
              <a:lnSpc>
                <a:spcPct val="150000"/>
              </a:lnSpc>
            </a:pPr>
            <a:r>
              <a:rPr lang="zh-CN" altLang="en-US" sz="2000" smtClean="0">
                <a:latin typeface="方正正黑简体" panose="02000000000000000000" pitchFamily="2" charset="-122"/>
                <a:ea typeface="方正正黑简体" panose="02000000000000000000" pitchFamily="2" charset="-122"/>
              </a:rPr>
              <a:t>二十世纪六十年代，詹姆斯</a:t>
            </a:r>
            <a:r>
              <a:rPr lang="en-US" altLang="zh-CN" sz="2000" smtClean="0">
                <a:latin typeface="方正正黑简体" panose="02000000000000000000" pitchFamily="2" charset="-122"/>
                <a:ea typeface="方正正黑简体" panose="02000000000000000000" pitchFamily="2" charset="-122"/>
              </a:rPr>
              <a:t>·</a:t>
            </a:r>
            <a:r>
              <a:rPr lang="zh-CN" altLang="en-US" sz="2000" smtClean="0">
                <a:latin typeface="方正正黑简体" panose="02000000000000000000" pitchFamily="2" charset="-122"/>
                <a:ea typeface="方正正黑简体" panose="02000000000000000000" pitchFamily="2" charset="-122"/>
              </a:rPr>
              <a:t>莱尔德进行了一项实验来研究表现原理。他邀请了一些志愿者到实验室，让他们微笑或者皱眉，然后报告自己的情绪。</a:t>
            </a:r>
            <a:endParaRPr lang="en-US" altLang="zh-CN" sz="2000" smtClean="0">
              <a:latin typeface="方正正黑简体" panose="02000000000000000000" pitchFamily="2" charset="-122"/>
              <a:ea typeface="方正正黑简体" panose="02000000000000000000" pitchFamily="2" charset="-122"/>
            </a:endParaRPr>
          </a:p>
        </p:txBody>
      </p:sp>
      <p:sp>
        <p:nvSpPr>
          <p:cNvPr id="7" name="文本框 6"/>
          <p:cNvSpPr txBox="1"/>
          <p:nvPr/>
        </p:nvSpPr>
        <p:spPr>
          <a:xfrm>
            <a:off x="1617384" y="2085004"/>
            <a:ext cx="8929095" cy="1477328"/>
          </a:xfrm>
          <a:prstGeom prst="rect">
            <a:avLst/>
          </a:prstGeom>
          <a:noFill/>
        </p:spPr>
        <p:txBody>
          <a:bodyPr wrap="square" rtlCol="0">
            <a:spAutoFit/>
          </a:bodyPr>
          <a:lstStyle/>
          <a:p>
            <a:pPr indent="457200" algn="just">
              <a:lnSpc>
                <a:spcPct val="150000"/>
              </a:lnSpc>
            </a:pPr>
            <a:r>
              <a:rPr lang="zh-CN" altLang="en-US" sz="2000" smtClean="0">
                <a:latin typeface="仿宋" panose="02010609060101010101" pitchFamily="49" charset="-122"/>
                <a:ea typeface="仿宋" panose="02010609060101010101" pitchFamily="49" charset="-122"/>
              </a:rPr>
              <a:t>为了避免志愿者在了解实验主题后情绪判断受到影响，莱尔德告诉志愿他们将参与研究面部肌肉的神经电极活动，并且说明情绪会影响这个实验，所以为了避免可能的误差，他们要求汇报自己再实验过程中的情绪变化。</a:t>
            </a:r>
            <a:endParaRPr lang="zh-CN" altLang="en-US" sz="2000">
              <a:latin typeface="仿宋" panose="02010609060101010101" pitchFamily="49" charset="-122"/>
              <a:ea typeface="仿宋" panose="02010609060101010101" pitchFamily="49" charset="-122"/>
            </a:endParaRPr>
          </a:p>
        </p:txBody>
      </p:sp>
      <p:sp>
        <p:nvSpPr>
          <p:cNvPr id="8" name="文本框 7"/>
          <p:cNvSpPr txBox="1"/>
          <p:nvPr/>
        </p:nvSpPr>
        <p:spPr>
          <a:xfrm>
            <a:off x="1617383" y="3604424"/>
            <a:ext cx="8929095" cy="1477328"/>
          </a:xfrm>
          <a:prstGeom prst="rect">
            <a:avLst/>
          </a:prstGeom>
          <a:noFill/>
        </p:spPr>
        <p:txBody>
          <a:bodyPr wrap="square" rtlCol="0">
            <a:spAutoFit/>
          </a:bodyPr>
          <a:lstStyle/>
          <a:p>
            <a:pPr indent="457200" algn="just">
              <a:lnSpc>
                <a:spcPct val="150000"/>
              </a:lnSpc>
            </a:pPr>
            <a:r>
              <a:rPr lang="zh-CN" altLang="en-US" sz="2000" smtClean="0">
                <a:latin typeface="方正正黑简体" panose="02000000000000000000" pitchFamily="2" charset="-122"/>
                <a:ea typeface="方正正黑简体" panose="02000000000000000000" pitchFamily="2" charset="-122"/>
              </a:rPr>
              <a:t>实验结果相当显著，当实验参与者们做出微笑的表情之后，他们感觉自己快乐了起来；当他们皱起眉头时，感觉自己无端生气了起来。此后，众多学者进行了实验和调查</a:t>
            </a:r>
            <a:r>
              <a:rPr lang="zh-CN" altLang="en-US" sz="2000">
                <a:latin typeface="方正正黑简体" panose="02000000000000000000" pitchFamily="2" charset="-122"/>
                <a:ea typeface="方正正黑简体" panose="02000000000000000000" pitchFamily="2" charset="-122"/>
              </a:rPr>
              <a:t>，</a:t>
            </a:r>
            <a:r>
              <a:rPr lang="zh-CN" altLang="en-US" sz="2000" smtClean="0">
                <a:latin typeface="方正正黑简体" panose="02000000000000000000" pitchFamily="2" charset="-122"/>
                <a:ea typeface="方正正黑简体" panose="02000000000000000000" pitchFamily="2" charset="-122"/>
              </a:rPr>
              <a:t>结果都无一例外地验证了威廉</a:t>
            </a:r>
            <a:r>
              <a:rPr lang="en-US" altLang="zh-CN" sz="2000" smtClean="0">
                <a:latin typeface="方正正黑简体" panose="02000000000000000000" pitchFamily="2" charset="-122"/>
                <a:ea typeface="方正正黑简体" panose="02000000000000000000" pitchFamily="2" charset="-122"/>
              </a:rPr>
              <a:t>·</a:t>
            </a:r>
            <a:r>
              <a:rPr lang="zh-CN" altLang="en-US" sz="2000" smtClean="0">
                <a:latin typeface="方正正黑简体" panose="02000000000000000000" pitchFamily="2" charset="-122"/>
                <a:ea typeface="方正正黑简体" panose="02000000000000000000" pitchFamily="2" charset="-122"/>
              </a:rPr>
              <a:t>詹姆斯的“表现原理”。</a:t>
            </a:r>
            <a:endParaRPr lang="en-US" altLang="zh-CN" sz="2000" smtClean="0">
              <a:latin typeface="方正正黑简体" panose="02000000000000000000" pitchFamily="2" charset="-122"/>
              <a:ea typeface="方正正黑简体" panose="02000000000000000000" pitchFamily="2" charset="-122"/>
            </a:endParaRPr>
          </a:p>
        </p:txBody>
      </p:sp>
      <p:grpSp>
        <p:nvGrpSpPr>
          <p:cNvPr id="12" name="组合 11"/>
          <p:cNvGrpSpPr/>
          <p:nvPr/>
        </p:nvGrpSpPr>
        <p:grpSpPr>
          <a:xfrm>
            <a:off x="1617382" y="5163388"/>
            <a:ext cx="8929095" cy="1071603"/>
            <a:chOff x="1631450" y="5036781"/>
            <a:chExt cx="8929095" cy="1071603"/>
          </a:xfrm>
        </p:grpSpPr>
        <p:sp>
          <p:nvSpPr>
            <p:cNvPr id="9" name="文本框 8"/>
            <p:cNvSpPr txBox="1"/>
            <p:nvPr/>
          </p:nvSpPr>
          <p:spPr>
            <a:xfrm>
              <a:off x="1631450" y="5092721"/>
              <a:ext cx="8929095" cy="1015663"/>
            </a:xfrm>
            <a:prstGeom prst="rect">
              <a:avLst/>
            </a:prstGeom>
            <a:noFill/>
          </p:spPr>
          <p:txBody>
            <a:bodyPr wrap="square" rtlCol="0">
              <a:spAutoFit/>
            </a:bodyPr>
            <a:lstStyle/>
            <a:p>
              <a:pPr indent="457200" algn="just">
                <a:lnSpc>
                  <a:spcPct val="150000"/>
                </a:lnSpc>
              </a:pPr>
              <a:r>
                <a:rPr lang="zh-CN" altLang="en-US" sz="2000" smtClean="0">
                  <a:latin typeface="方正正黑简体" panose="02000000000000000000" pitchFamily="2" charset="-122"/>
                  <a:ea typeface="方正正黑简体" panose="02000000000000000000" pitchFamily="2" charset="-122"/>
                </a:rPr>
                <a:t>      以根据“表现原理”，人们通过改变自己的行为，</a:t>
              </a:r>
              <a:r>
                <a:rPr lang="zh-CN" altLang="en-US" sz="2000" smtClean="0">
                  <a:solidFill>
                    <a:schemeClr val="accent6">
                      <a:lumMod val="75000"/>
                    </a:schemeClr>
                  </a:solidFill>
                  <a:latin typeface="方正正黑简体" panose="02000000000000000000" pitchFamily="2" charset="-122"/>
                  <a:ea typeface="方正正黑简体" panose="02000000000000000000" pitchFamily="2" charset="-122"/>
                </a:rPr>
                <a:t>增加自己的吸引力、意志力，获得正面情绪，对抗负面情绪，增加人生正能量也就成为可能</a:t>
              </a:r>
              <a:r>
                <a:rPr lang="zh-CN" altLang="en-US" sz="2000" smtClean="0">
                  <a:latin typeface="方正正黑简体" panose="02000000000000000000" pitchFamily="2" charset="-122"/>
                  <a:ea typeface="方正正黑简体" panose="02000000000000000000" pitchFamily="2" charset="-122"/>
                </a:rPr>
                <a:t>。</a:t>
              </a:r>
              <a:endParaRPr lang="zh-CN" altLang="en-US" sz="2000">
                <a:latin typeface="方正正黑简体" panose="02000000000000000000" pitchFamily="2" charset="-122"/>
                <a:ea typeface="方正正黑简体" panose="02000000000000000000" pitchFamily="2" charset="-122"/>
              </a:endParaRPr>
            </a:p>
          </p:txBody>
        </p:sp>
        <p:sp>
          <p:nvSpPr>
            <p:cNvPr id="11" name="矩形 10"/>
            <p:cNvSpPr/>
            <p:nvPr/>
          </p:nvSpPr>
          <p:spPr>
            <a:xfrm>
              <a:off x="2070276" y="5036781"/>
              <a:ext cx="646331" cy="646331"/>
            </a:xfrm>
            <a:prstGeom prst="rect">
              <a:avLst/>
            </a:prstGeom>
          </p:spPr>
          <p:txBody>
            <a:bodyPr wrap="none">
              <a:spAutoFit/>
            </a:bodyPr>
            <a:lstStyle/>
            <a:p>
              <a:r>
                <a:rPr lang="zh-CN" altLang="en-US" sz="3600">
                  <a:solidFill>
                    <a:prstClr val="black">
                      <a:lumMod val="65000"/>
                      <a:lumOff val="35000"/>
                    </a:prstClr>
                  </a:solidFill>
                  <a:latin typeface="方正正黑简体" panose="02000000000000000000" pitchFamily="2" charset="-122"/>
                  <a:ea typeface="方正正黑简体" panose="02000000000000000000" pitchFamily="2" charset="-122"/>
                </a:rPr>
                <a:t>所</a:t>
              </a:r>
              <a:endParaRPr lang="zh-CN" altLang="en-US"/>
            </a:p>
          </p:txBody>
        </p:sp>
      </p:grpSp>
    </p:spTree>
    <p:extLst>
      <p:ext uri="{BB962C8B-B14F-4D97-AF65-F5344CB8AC3E}">
        <p14:creationId xmlns:p14="http://schemas.microsoft.com/office/powerpoint/2010/main" val="14629137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l="42132" t="53721"/>
          <a:stretch/>
        </p:blipFill>
        <p:spPr>
          <a:xfrm>
            <a:off x="-14068" y="-28136"/>
            <a:ext cx="2621242" cy="2099095"/>
          </a:xfrm>
          <a:prstGeom prst="rect">
            <a:avLst/>
          </a:prstGeom>
        </p:spPr>
      </p:pic>
      <p:sp>
        <p:nvSpPr>
          <p:cNvPr id="3" name="文本框 2"/>
          <p:cNvSpPr txBox="1"/>
          <p:nvPr/>
        </p:nvSpPr>
        <p:spPr>
          <a:xfrm>
            <a:off x="1296553" y="432733"/>
            <a:ext cx="3416320" cy="923330"/>
          </a:xfrm>
          <a:prstGeom prst="rect">
            <a:avLst/>
          </a:prstGeom>
          <a:noFill/>
        </p:spPr>
        <p:txBody>
          <a:bodyPr wrap="none" rtlCol="0">
            <a:spAutoFit/>
          </a:bodyPr>
          <a:lstStyle/>
          <a:p>
            <a:pPr algn="just">
              <a:lnSpc>
                <a:spcPct val="150000"/>
              </a:lnSpc>
            </a:pPr>
            <a:r>
              <a:rPr lang="zh-CN" altLang="en-US" sz="3600" smtClean="0">
                <a:latin typeface="华康俪金黑W8" panose="020B0809000000000000" pitchFamily="49" charset="-122"/>
                <a:ea typeface="华康俪金黑W8" panose="020B0809000000000000" pitchFamily="49" charset="-122"/>
              </a:rPr>
              <a:t>快乐可以被创造</a:t>
            </a:r>
            <a:endParaRPr lang="zh-CN" altLang="en-US" sz="3600">
              <a:latin typeface="华康俪金黑W8" panose="020B0809000000000000" pitchFamily="49" charset="-122"/>
              <a:ea typeface="华康俪金黑W8" panose="020B0809000000000000" pitchFamily="49" charset="-122"/>
            </a:endParaRPr>
          </a:p>
        </p:txBody>
      </p:sp>
      <p:grpSp>
        <p:nvGrpSpPr>
          <p:cNvPr id="20" name="组合 19"/>
          <p:cNvGrpSpPr/>
          <p:nvPr/>
        </p:nvGrpSpPr>
        <p:grpSpPr>
          <a:xfrm>
            <a:off x="1603011" y="1505232"/>
            <a:ext cx="2814249" cy="3881722"/>
            <a:chOff x="1603009" y="1842864"/>
            <a:chExt cx="2814249" cy="3881722"/>
          </a:xfrm>
        </p:grpSpPr>
        <p:pic>
          <p:nvPicPr>
            <p:cNvPr id="6" name="图片 5"/>
            <p:cNvPicPr>
              <a:picLocks noChangeAspect="1"/>
            </p:cNvPicPr>
            <p:nvPr/>
          </p:nvPicPr>
          <p:blipFill>
            <a:blip r:embed="rId3"/>
            <a:stretch>
              <a:fillRect/>
            </a:stretch>
          </p:blipFill>
          <p:spPr>
            <a:xfrm>
              <a:off x="1603010" y="1842865"/>
              <a:ext cx="2814248" cy="3881721"/>
            </a:xfrm>
            <a:prstGeom prst="rect">
              <a:avLst/>
            </a:prstGeom>
          </p:spPr>
        </p:pic>
        <p:sp>
          <p:nvSpPr>
            <p:cNvPr id="7" name="矩形 6"/>
            <p:cNvSpPr/>
            <p:nvPr/>
          </p:nvSpPr>
          <p:spPr>
            <a:xfrm>
              <a:off x="1603009" y="1842864"/>
              <a:ext cx="2814249" cy="473361"/>
            </a:xfrm>
            <a:prstGeom prst="rect">
              <a:avLst/>
            </a:prstGeom>
            <a:gradFill flip="none" rotWithShape="1">
              <a:gsLst>
                <a:gs pos="89000">
                  <a:srgbClr val="FEDE66"/>
                </a:gs>
                <a:gs pos="2000">
                  <a:srgbClr val="F8A326"/>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latin typeface="方正正黑简体" panose="02000000000000000000" pitchFamily="2" charset="-122"/>
                <a:ea typeface="方正正黑简体" panose="02000000000000000000" pitchFamily="2" charset="-122"/>
              </a:endParaRPr>
            </a:p>
          </p:txBody>
        </p:sp>
        <p:sp>
          <p:nvSpPr>
            <p:cNvPr id="10" name="矩形 9"/>
            <p:cNvSpPr/>
            <p:nvPr/>
          </p:nvSpPr>
          <p:spPr>
            <a:xfrm>
              <a:off x="1756423" y="1916116"/>
              <a:ext cx="2507418" cy="400110"/>
            </a:xfrm>
            <a:prstGeom prst="rect">
              <a:avLst/>
            </a:prstGeom>
          </p:spPr>
          <p:txBody>
            <a:bodyPr wrap="none">
              <a:spAutoFit/>
            </a:bodyPr>
            <a:lstStyle/>
            <a:p>
              <a:pPr lvl="0" algn="ctr"/>
              <a:r>
                <a:rPr lang="zh-CN" altLang="en-US" sz="2000" b="1">
                  <a:solidFill>
                    <a:prstClr val="white"/>
                  </a:solidFill>
                  <a:latin typeface="方正正黑简体" panose="02000000000000000000" pitchFamily="2" charset="-122"/>
                  <a:ea typeface="方正正黑简体" panose="02000000000000000000" pitchFamily="2" charset="-122"/>
                </a:rPr>
                <a:t>微笑</a:t>
              </a:r>
              <a:r>
                <a:rPr lang="zh-CN" altLang="en-US" sz="2000" b="1" smtClean="0">
                  <a:solidFill>
                    <a:prstClr val="white"/>
                  </a:solidFill>
                  <a:latin typeface="方正正黑简体" panose="02000000000000000000" pitchFamily="2" charset="-122"/>
                  <a:ea typeface="方正正黑简体" panose="02000000000000000000" pitchFamily="2" charset="-122"/>
                </a:rPr>
                <a:t>：</a:t>
              </a:r>
              <a:r>
                <a:rPr lang="zh-CN" altLang="en-US" sz="2000" b="1">
                  <a:solidFill>
                    <a:prstClr val="white"/>
                  </a:solidFill>
                  <a:latin typeface="方正正黑简体" panose="02000000000000000000" pitchFamily="2" charset="-122"/>
                  <a:ea typeface="方正正黑简体" panose="02000000000000000000" pitchFamily="2" charset="-122"/>
                </a:rPr>
                <a:t>秀</a:t>
              </a:r>
              <a:r>
                <a:rPr lang="zh-CN" altLang="en-US" sz="2000" b="1" smtClean="0">
                  <a:solidFill>
                    <a:prstClr val="white"/>
                  </a:solidFill>
                  <a:latin typeface="方正正黑简体" panose="02000000000000000000" pitchFamily="2" charset="-122"/>
                  <a:ea typeface="方正正黑简体" panose="02000000000000000000" pitchFamily="2" charset="-122"/>
                </a:rPr>
                <a:t>出</a:t>
              </a:r>
              <a:r>
                <a:rPr lang="zh-CN" altLang="en-US" sz="2000" b="1">
                  <a:solidFill>
                    <a:prstClr val="white"/>
                  </a:solidFill>
                  <a:latin typeface="方正正黑简体" panose="02000000000000000000" pitchFamily="2" charset="-122"/>
                  <a:ea typeface="方正正黑简体" panose="02000000000000000000" pitchFamily="2" charset="-122"/>
                </a:rPr>
                <a:t>你的牙齿</a:t>
              </a:r>
            </a:p>
          </p:txBody>
        </p:sp>
      </p:grpSp>
      <p:grpSp>
        <p:nvGrpSpPr>
          <p:cNvPr id="19" name="组合 18"/>
          <p:cNvGrpSpPr/>
          <p:nvPr/>
        </p:nvGrpSpPr>
        <p:grpSpPr>
          <a:xfrm>
            <a:off x="4819467" y="1505232"/>
            <a:ext cx="2824462" cy="3881722"/>
            <a:chOff x="5030484" y="1842864"/>
            <a:chExt cx="2824462" cy="3881722"/>
          </a:xfrm>
        </p:grpSpPr>
        <p:pic>
          <p:nvPicPr>
            <p:cNvPr id="12" name="图片 11"/>
            <p:cNvPicPr>
              <a:picLocks noChangeAspect="1"/>
            </p:cNvPicPr>
            <p:nvPr/>
          </p:nvPicPr>
          <p:blipFill rotWithShape="1">
            <a:blip r:embed="rId4"/>
            <a:srcRect l="19689" r="-1"/>
            <a:stretch/>
          </p:blipFill>
          <p:spPr>
            <a:xfrm>
              <a:off x="5036233" y="2316225"/>
              <a:ext cx="2818713" cy="3408361"/>
            </a:xfrm>
            <a:prstGeom prst="rect">
              <a:avLst/>
            </a:prstGeom>
          </p:spPr>
        </p:pic>
        <p:sp>
          <p:nvSpPr>
            <p:cNvPr id="13" name="矩形 12"/>
            <p:cNvSpPr/>
            <p:nvPr/>
          </p:nvSpPr>
          <p:spPr>
            <a:xfrm>
              <a:off x="5030484" y="1842864"/>
              <a:ext cx="2814249" cy="473361"/>
            </a:xfrm>
            <a:prstGeom prst="rect">
              <a:avLst/>
            </a:prstGeom>
            <a:gradFill flip="none" rotWithShape="1">
              <a:gsLst>
                <a:gs pos="89000">
                  <a:srgbClr val="FEDE66"/>
                </a:gs>
                <a:gs pos="2000">
                  <a:srgbClr val="F8A326"/>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latin typeface="方正正黑简体" panose="02000000000000000000" pitchFamily="2" charset="-122"/>
                <a:ea typeface="方正正黑简体" panose="02000000000000000000" pitchFamily="2" charset="-122"/>
              </a:endParaRPr>
            </a:p>
          </p:txBody>
        </p:sp>
        <p:sp>
          <p:nvSpPr>
            <p:cNvPr id="14" name="矩形 13"/>
            <p:cNvSpPr/>
            <p:nvPr/>
          </p:nvSpPr>
          <p:spPr>
            <a:xfrm>
              <a:off x="5183898" y="1916116"/>
              <a:ext cx="2507418" cy="400110"/>
            </a:xfrm>
            <a:prstGeom prst="rect">
              <a:avLst/>
            </a:prstGeom>
          </p:spPr>
          <p:txBody>
            <a:bodyPr wrap="none">
              <a:spAutoFit/>
            </a:bodyPr>
            <a:lstStyle/>
            <a:p>
              <a:pPr lvl="0" algn="ctr"/>
              <a:r>
                <a:rPr lang="zh-CN" altLang="en-US" sz="2000" b="1" smtClean="0">
                  <a:solidFill>
                    <a:prstClr val="white"/>
                  </a:solidFill>
                  <a:latin typeface="方正正黑简体" panose="02000000000000000000" pitchFamily="2" charset="-122"/>
                  <a:ea typeface="方正正黑简体" panose="02000000000000000000" pitchFamily="2" charset="-122"/>
                </a:rPr>
                <a:t>舞蹈：脚尖上的年轻</a:t>
              </a:r>
              <a:endParaRPr lang="zh-CN" altLang="en-US" sz="2000" b="1">
                <a:solidFill>
                  <a:prstClr val="white"/>
                </a:solidFill>
                <a:latin typeface="方正正黑简体" panose="02000000000000000000" pitchFamily="2" charset="-122"/>
                <a:ea typeface="方正正黑简体" panose="02000000000000000000" pitchFamily="2" charset="-122"/>
              </a:endParaRPr>
            </a:p>
          </p:txBody>
        </p:sp>
      </p:grpSp>
      <p:grpSp>
        <p:nvGrpSpPr>
          <p:cNvPr id="18" name="组合 17"/>
          <p:cNvGrpSpPr/>
          <p:nvPr/>
        </p:nvGrpSpPr>
        <p:grpSpPr>
          <a:xfrm>
            <a:off x="8022149" y="1490200"/>
            <a:ext cx="2814249" cy="3896754"/>
            <a:chOff x="8444184" y="1827832"/>
            <a:chExt cx="2814249" cy="3896754"/>
          </a:xfrm>
        </p:grpSpPr>
        <p:pic>
          <p:nvPicPr>
            <p:cNvPr id="15" name="图片 14"/>
            <p:cNvPicPr>
              <a:picLocks noChangeAspect="1"/>
            </p:cNvPicPr>
            <p:nvPr/>
          </p:nvPicPr>
          <p:blipFill rotWithShape="1">
            <a:blip r:embed="rId5"/>
            <a:srcRect l="7756" r="39532" b="1657"/>
            <a:stretch/>
          </p:blipFill>
          <p:spPr>
            <a:xfrm>
              <a:off x="8454682" y="1827832"/>
              <a:ext cx="2781605" cy="3896754"/>
            </a:xfrm>
            <a:prstGeom prst="rect">
              <a:avLst/>
            </a:prstGeom>
          </p:spPr>
        </p:pic>
        <p:sp>
          <p:nvSpPr>
            <p:cNvPr id="16" name="矩形 15"/>
            <p:cNvSpPr/>
            <p:nvPr/>
          </p:nvSpPr>
          <p:spPr>
            <a:xfrm>
              <a:off x="8444184" y="1827928"/>
              <a:ext cx="2814249" cy="473361"/>
            </a:xfrm>
            <a:prstGeom prst="rect">
              <a:avLst/>
            </a:prstGeom>
            <a:gradFill flip="none" rotWithShape="1">
              <a:gsLst>
                <a:gs pos="89000">
                  <a:srgbClr val="FEDE66"/>
                </a:gs>
                <a:gs pos="2000">
                  <a:srgbClr val="F8A326"/>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latin typeface="方正正黑简体" panose="02000000000000000000" pitchFamily="2" charset="-122"/>
                <a:ea typeface="方正正黑简体" panose="02000000000000000000" pitchFamily="2" charset="-122"/>
              </a:endParaRPr>
            </a:p>
          </p:txBody>
        </p:sp>
        <p:sp>
          <p:nvSpPr>
            <p:cNvPr id="17" name="矩形 16"/>
            <p:cNvSpPr/>
            <p:nvPr/>
          </p:nvSpPr>
          <p:spPr>
            <a:xfrm>
              <a:off x="8597599" y="1901180"/>
              <a:ext cx="2507418" cy="400110"/>
            </a:xfrm>
            <a:prstGeom prst="rect">
              <a:avLst/>
            </a:prstGeom>
          </p:spPr>
          <p:txBody>
            <a:bodyPr wrap="none">
              <a:spAutoFit/>
            </a:bodyPr>
            <a:lstStyle/>
            <a:p>
              <a:pPr lvl="0" algn="ctr"/>
              <a:r>
                <a:rPr lang="zh-CN" altLang="en-US" sz="2000" b="1">
                  <a:solidFill>
                    <a:prstClr val="white"/>
                  </a:solidFill>
                  <a:latin typeface="方正正黑简体" panose="02000000000000000000" pitchFamily="2" charset="-122"/>
                  <a:ea typeface="方正正黑简体" panose="02000000000000000000" pitchFamily="2" charset="-122"/>
                </a:rPr>
                <a:t>歌唱</a:t>
              </a:r>
              <a:r>
                <a:rPr lang="zh-CN" altLang="en-US" sz="2000" b="1" smtClean="0">
                  <a:solidFill>
                    <a:prstClr val="white"/>
                  </a:solidFill>
                  <a:latin typeface="方正正黑简体" panose="02000000000000000000" pitchFamily="2" charset="-122"/>
                  <a:ea typeface="方正正黑简体" panose="02000000000000000000" pitchFamily="2" charset="-122"/>
                </a:rPr>
                <a:t>：亮出你的歌喉</a:t>
              </a:r>
              <a:endParaRPr lang="zh-CN" altLang="en-US" sz="2000" b="1">
                <a:solidFill>
                  <a:prstClr val="white"/>
                </a:solidFill>
                <a:latin typeface="方正正黑简体" panose="02000000000000000000" pitchFamily="2" charset="-122"/>
                <a:ea typeface="方正正黑简体" panose="02000000000000000000" pitchFamily="2" charset="-122"/>
              </a:endParaRPr>
            </a:p>
          </p:txBody>
        </p:sp>
      </p:grpSp>
      <p:sp>
        <p:nvSpPr>
          <p:cNvPr id="21" name="文本框 20"/>
          <p:cNvSpPr txBox="1"/>
          <p:nvPr/>
        </p:nvSpPr>
        <p:spPr>
          <a:xfrm>
            <a:off x="1085535" y="5685293"/>
            <a:ext cx="10099828" cy="892552"/>
          </a:xfrm>
          <a:prstGeom prst="rect">
            <a:avLst/>
          </a:prstGeom>
          <a:noFill/>
        </p:spPr>
        <p:txBody>
          <a:bodyPr wrap="square" rtlCol="0">
            <a:spAutoFit/>
          </a:bodyPr>
          <a:lstStyle/>
          <a:p>
            <a:pPr indent="457200" algn="just">
              <a:lnSpc>
                <a:spcPct val="130000"/>
              </a:lnSpc>
            </a:pPr>
            <a:r>
              <a:rPr lang="zh-CN" altLang="en-US" sz="2000">
                <a:latin typeface="方正正黑简体" panose="02000000000000000000" pitchFamily="2" charset="-122"/>
                <a:ea typeface="方正正黑简体" panose="02000000000000000000" pitchFamily="2" charset="-122"/>
              </a:rPr>
              <a:t>快乐是可以被创造的，不仅仅是微笑，</a:t>
            </a:r>
            <a:r>
              <a:rPr lang="zh-CN" altLang="en-US" sz="2000" smtClean="0">
                <a:latin typeface="方正正黑简体" panose="02000000000000000000" pitchFamily="2" charset="-122"/>
                <a:ea typeface="方正正黑简体" panose="02000000000000000000" pitchFamily="2" charset="-122"/>
              </a:rPr>
              <a:t>舞蹈、歌唱、积极</a:t>
            </a:r>
            <a:r>
              <a:rPr lang="zh-CN" altLang="en-US" sz="2000">
                <a:latin typeface="方正正黑简体" panose="02000000000000000000" pitchFamily="2" charset="-122"/>
                <a:ea typeface="方正正黑简体" panose="02000000000000000000" pitchFamily="2" charset="-122"/>
              </a:rPr>
              <a:t>的说话内容，都可以让身体充满正能量。换句话说，你想变得快乐，那就先变得美好，这样才有吸引美好事物的能量。</a:t>
            </a:r>
          </a:p>
        </p:txBody>
      </p:sp>
    </p:spTree>
    <p:extLst>
      <p:ext uri="{BB962C8B-B14F-4D97-AF65-F5344CB8AC3E}">
        <p14:creationId xmlns:p14="http://schemas.microsoft.com/office/powerpoint/2010/main" val="39973340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l="42132" t="53721"/>
          <a:stretch/>
        </p:blipFill>
        <p:spPr>
          <a:xfrm>
            <a:off x="-14068" y="-28136"/>
            <a:ext cx="2621242" cy="2099095"/>
          </a:xfrm>
          <a:prstGeom prst="rect">
            <a:avLst/>
          </a:prstGeom>
        </p:spPr>
      </p:pic>
      <p:sp>
        <p:nvSpPr>
          <p:cNvPr id="4" name="文本框 3"/>
          <p:cNvSpPr txBox="1"/>
          <p:nvPr/>
        </p:nvSpPr>
        <p:spPr>
          <a:xfrm>
            <a:off x="1268416" y="435757"/>
            <a:ext cx="4471201" cy="793166"/>
          </a:xfrm>
          <a:prstGeom prst="rect">
            <a:avLst/>
          </a:prstGeom>
          <a:noFill/>
        </p:spPr>
        <p:txBody>
          <a:bodyPr wrap="square" rtlCol="0">
            <a:spAutoFit/>
          </a:bodyPr>
          <a:lstStyle/>
          <a:p>
            <a:pPr algn="just">
              <a:lnSpc>
                <a:spcPct val="150000"/>
              </a:lnSpc>
            </a:pPr>
            <a:r>
              <a:rPr lang="zh-CN" altLang="en-US" sz="3600" smtClean="0">
                <a:latin typeface="华康俪金黑W8" panose="020B0809000000000000" pitchFamily="49" charset="-122"/>
                <a:ea typeface="华康俪金黑W8" panose="020B0809000000000000" pitchFamily="49" charset="-122"/>
              </a:rPr>
              <a:t>对负面情绪</a:t>
            </a:r>
            <a:r>
              <a:rPr lang="en-US" altLang="zh-CN" sz="3600" smtClean="0">
                <a:latin typeface="华康俪金黑W8" panose="020B0809000000000000" pitchFamily="49" charset="-122"/>
                <a:ea typeface="华康俪金黑W8" panose="020B0809000000000000" pitchFamily="49" charset="-122"/>
              </a:rPr>
              <a:t>SAY NO</a:t>
            </a:r>
            <a:endParaRPr lang="zh-CN" altLang="en-US" sz="3600">
              <a:latin typeface="华康俪金黑W8" panose="020B0809000000000000" pitchFamily="49" charset="-122"/>
              <a:ea typeface="华康俪金黑W8" panose="020B0809000000000000" pitchFamily="49" charset="-122"/>
            </a:endParaRPr>
          </a:p>
        </p:txBody>
      </p:sp>
      <p:sp>
        <p:nvSpPr>
          <p:cNvPr id="6" name="文本框 5"/>
          <p:cNvSpPr txBox="1"/>
          <p:nvPr/>
        </p:nvSpPr>
        <p:spPr>
          <a:xfrm>
            <a:off x="1631452" y="1519189"/>
            <a:ext cx="8929095" cy="1015663"/>
          </a:xfrm>
          <a:prstGeom prst="rect">
            <a:avLst/>
          </a:prstGeom>
          <a:noFill/>
        </p:spPr>
        <p:txBody>
          <a:bodyPr wrap="square" rtlCol="0">
            <a:spAutoFit/>
          </a:bodyPr>
          <a:lstStyle/>
          <a:p>
            <a:pPr indent="457200" algn="just">
              <a:lnSpc>
                <a:spcPct val="150000"/>
              </a:lnSpc>
            </a:pPr>
            <a:r>
              <a:rPr lang="en-US" altLang="zh-CN" sz="2000" smtClean="0">
                <a:latin typeface="方正正黑简体" panose="02000000000000000000" pitchFamily="2" charset="-122"/>
                <a:ea typeface="方正正黑简体" panose="02000000000000000000" pitchFamily="2" charset="-122"/>
              </a:rPr>
              <a:t>【</a:t>
            </a:r>
            <a:r>
              <a:rPr lang="zh-CN" altLang="en-US" sz="2000" smtClean="0">
                <a:latin typeface="方正正黑简体" panose="02000000000000000000" pitchFamily="2" charset="-122"/>
                <a:ea typeface="方正正黑简体" panose="02000000000000000000" pitchFamily="2" charset="-122"/>
              </a:rPr>
              <a:t>消除疼痛</a:t>
            </a:r>
            <a:r>
              <a:rPr lang="en-US" altLang="zh-CN" sz="2000" smtClean="0">
                <a:latin typeface="方正正黑简体" panose="02000000000000000000" pitchFamily="2" charset="-122"/>
                <a:ea typeface="方正正黑简体" panose="02000000000000000000" pitchFamily="2" charset="-122"/>
              </a:rPr>
              <a:t>】</a:t>
            </a:r>
            <a:r>
              <a:rPr lang="zh-CN" altLang="en-US" sz="2000" smtClean="0">
                <a:latin typeface="方正正黑简体" panose="02000000000000000000" pitchFamily="2" charset="-122"/>
                <a:ea typeface="方正正黑简体" panose="02000000000000000000" pitchFamily="2" charset="-122"/>
              </a:rPr>
              <a:t>打针的时候不看注射的过程还是挺有道理的，因为这样不会摆出痛苦的表情或者紧张起来，</a:t>
            </a:r>
            <a:r>
              <a:rPr lang="zh-CN" altLang="en-US" sz="2000" smtClean="0">
                <a:solidFill>
                  <a:schemeClr val="accent6">
                    <a:lumMod val="75000"/>
                  </a:schemeClr>
                </a:solidFill>
                <a:latin typeface="方正正黑简体" panose="02000000000000000000" pitchFamily="2" charset="-122"/>
                <a:ea typeface="方正正黑简体" panose="02000000000000000000" pitchFamily="2" charset="-122"/>
              </a:rPr>
              <a:t>想要减少疼痛，那就表现得坚强点吧</a:t>
            </a:r>
            <a:r>
              <a:rPr lang="zh-CN" altLang="en-US" sz="2000" smtClean="0">
                <a:latin typeface="方正正黑简体" panose="02000000000000000000" pitchFamily="2" charset="-122"/>
                <a:ea typeface="方正正黑简体" panose="02000000000000000000" pitchFamily="2" charset="-122"/>
              </a:rPr>
              <a:t>。</a:t>
            </a:r>
            <a:endParaRPr lang="en-US" altLang="zh-CN" sz="2000" smtClean="0">
              <a:latin typeface="方正正黑简体" panose="02000000000000000000" pitchFamily="2" charset="-122"/>
              <a:ea typeface="方正正黑简体" panose="02000000000000000000" pitchFamily="2" charset="-122"/>
            </a:endParaRPr>
          </a:p>
        </p:txBody>
      </p:sp>
      <p:sp>
        <p:nvSpPr>
          <p:cNvPr id="7" name="文本框 6"/>
          <p:cNvSpPr txBox="1"/>
          <p:nvPr/>
        </p:nvSpPr>
        <p:spPr>
          <a:xfrm>
            <a:off x="1631451" y="2557829"/>
            <a:ext cx="8929095" cy="1015663"/>
          </a:xfrm>
          <a:prstGeom prst="rect">
            <a:avLst/>
          </a:prstGeom>
          <a:noFill/>
        </p:spPr>
        <p:txBody>
          <a:bodyPr wrap="square" rtlCol="0">
            <a:spAutoFit/>
          </a:bodyPr>
          <a:lstStyle/>
          <a:p>
            <a:pPr indent="457200" algn="just">
              <a:lnSpc>
                <a:spcPct val="150000"/>
              </a:lnSpc>
            </a:pPr>
            <a:r>
              <a:rPr lang="en-US" altLang="zh-CN" sz="2000" smtClean="0">
                <a:latin typeface="方正正黑简体" panose="02000000000000000000" pitchFamily="2" charset="-122"/>
                <a:ea typeface="方正正黑简体" panose="02000000000000000000" pitchFamily="2" charset="-122"/>
              </a:rPr>
              <a:t>【</a:t>
            </a:r>
            <a:r>
              <a:rPr lang="zh-CN" altLang="en-US" sz="2000" smtClean="0">
                <a:latin typeface="方正正黑简体" panose="02000000000000000000" pitchFamily="2" charset="-122"/>
                <a:ea typeface="方正正黑简体" panose="02000000000000000000" pitchFamily="2" charset="-122"/>
              </a:rPr>
              <a:t>释放怒气</a:t>
            </a:r>
            <a:r>
              <a:rPr lang="en-US" altLang="zh-CN" sz="2000" smtClean="0">
                <a:latin typeface="方正正黑简体" panose="02000000000000000000" pitchFamily="2" charset="-122"/>
                <a:ea typeface="方正正黑简体" panose="02000000000000000000" pitchFamily="2" charset="-122"/>
              </a:rPr>
              <a:t>】</a:t>
            </a:r>
            <a:r>
              <a:rPr lang="zh-CN" altLang="en-US" sz="2000" smtClean="0">
                <a:solidFill>
                  <a:schemeClr val="accent6">
                    <a:lumMod val="75000"/>
                  </a:schemeClr>
                </a:solidFill>
                <a:latin typeface="方正正黑简体" panose="02000000000000000000" pitchFamily="2" charset="-122"/>
                <a:ea typeface="方正正黑简体" panose="02000000000000000000" pitchFamily="2" charset="-122"/>
              </a:rPr>
              <a:t>生气时释放怒气的最佳方法是平静</a:t>
            </a:r>
            <a:r>
              <a:rPr lang="zh-CN" altLang="en-US" sz="2000">
                <a:latin typeface="方正正黑简体" panose="02000000000000000000" pitchFamily="2" charset="-122"/>
                <a:ea typeface="方正正黑简体" panose="02000000000000000000" pitchFamily="2" charset="-122"/>
              </a:rPr>
              <a:t>。</a:t>
            </a:r>
            <a:r>
              <a:rPr lang="zh-CN" altLang="en-US" sz="2000" smtClean="0">
                <a:latin typeface="方正正黑简体" panose="02000000000000000000" pitchFamily="2" charset="-122"/>
                <a:ea typeface="方正正黑简体" panose="02000000000000000000" pitchFamily="2" charset="-122"/>
              </a:rPr>
              <a:t>祈祷、举止平和都有效果。所以和女朋友吵架的时候可别大喊大叫，这只会让你更加生气。</a:t>
            </a:r>
            <a:endParaRPr lang="en-US" altLang="zh-CN" sz="2000" smtClean="0">
              <a:latin typeface="仿宋" panose="02010609060101010101" pitchFamily="49" charset="-122"/>
              <a:ea typeface="仿宋" panose="02010609060101010101" pitchFamily="49" charset="-122"/>
            </a:endParaRPr>
          </a:p>
        </p:txBody>
      </p:sp>
      <p:sp>
        <p:nvSpPr>
          <p:cNvPr id="8" name="文本框 7"/>
          <p:cNvSpPr txBox="1"/>
          <p:nvPr/>
        </p:nvSpPr>
        <p:spPr>
          <a:xfrm>
            <a:off x="1631450" y="4635109"/>
            <a:ext cx="8929095" cy="1477328"/>
          </a:xfrm>
          <a:prstGeom prst="rect">
            <a:avLst/>
          </a:prstGeom>
          <a:noFill/>
        </p:spPr>
        <p:txBody>
          <a:bodyPr wrap="square" rtlCol="0">
            <a:spAutoFit/>
          </a:bodyPr>
          <a:lstStyle/>
          <a:p>
            <a:pPr indent="457200" algn="just">
              <a:lnSpc>
                <a:spcPct val="150000"/>
              </a:lnSpc>
            </a:pPr>
            <a:r>
              <a:rPr lang="en-US" altLang="zh-CN" sz="2000" smtClean="0">
                <a:latin typeface="方正正黑简体" panose="02000000000000000000" pitchFamily="2" charset="-122"/>
                <a:ea typeface="方正正黑简体" panose="02000000000000000000" pitchFamily="2" charset="-122"/>
              </a:rPr>
              <a:t>【</a:t>
            </a:r>
            <a:r>
              <a:rPr lang="zh-CN" altLang="en-US" sz="2000" smtClean="0">
                <a:latin typeface="方正正黑简体" panose="02000000000000000000" pitchFamily="2" charset="-122"/>
                <a:ea typeface="方正正黑简体" panose="02000000000000000000" pitchFamily="2" charset="-122"/>
              </a:rPr>
              <a:t>对抗恐惧</a:t>
            </a:r>
            <a:r>
              <a:rPr lang="en-US" altLang="zh-CN" sz="2000" smtClean="0">
                <a:latin typeface="方正正黑简体" panose="02000000000000000000" pitchFamily="2" charset="-122"/>
                <a:ea typeface="方正正黑简体" panose="02000000000000000000" pitchFamily="2" charset="-122"/>
              </a:rPr>
              <a:t>】</a:t>
            </a:r>
            <a:r>
              <a:rPr lang="zh-CN" altLang="en-US" sz="2000">
                <a:latin typeface="方正正黑简体" panose="02000000000000000000" pitchFamily="2" charset="-122"/>
                <a:ea typeface="方正正黑简体" panose="02000000000000000000" pitchFamily="2" charset="-122"/>
              </a:rPr>
              <a:t>就像巴甫洛夫的狗听到</a:t>
            </a:r>
            <a:r>
              <a:rPr lang="zh-CN" altLang="en-US" sz="2000" smtClean="0">
                <a:latin typeface="方正正黑简体" panose="02000000000000000000" pitchFamily="2" charset="-122"/>
                <a:ea typeface="方正正黑简体" panose="02000000000000000000" pitchFamily="2" charset="-122"/>
              </a:rPr>
              <a:t>铃声会</a:t>
            </a:r>
            <a:r>
              <a:rPr lang="zh-CN" altLang="en-US" sz="2000">
                <a:latin typeface="方正正黑简体" panose="02000000000000000000" pitchFamily="2" charset="-122"/>
                <a:ea typeface="方正正黑简体" panose="02000000000000000000" pitchFamily="2" charset="-122"/>
              </a:rPr>
              <a:t>流口水</a:t>
            </a:r>
            <a:r>
              <a:rPr lang="zh-CN" altLang="en-US" sz="2000" smtClean="0">
                <a:latin typeface="方正正黑简体" panose="02000000000000000000" pitchFamily="2" charset="-122"/>
                <a:ea typeface="方正正黑简体" panose="02000000000000000000" pitchFamily="2" charset="-122"/>
              </a:rPr>
              <a:t>，人们感到恐惧是因为将那些事物与一个能够诱使人恐惧的事物联系起来。对抗恐惧，首先需要放松下来，然后</a:t>
            </a:r>
            <a:r>
              <a:rPr lang="zh-CN" altLang="en-US" sz="2000" smtClean="0">
                <a:solidFill>
                  <a:schemeClr val="accent6">
                    <a:lumMod val="75000"/>
                  </a:schemeClr>
                </a:solidFill>
                <a:latin typeface="方正正黑简体" panose="02000000000000000000" pitchFamily="2" charset="-122"/>
                <a:ea typeface="方正正黑简体" panose="02000000000000000000" pitchFamily="2" charset="-122"/>
              </a:rPr>
              <a:t>假想自己在经历令你恐惧的事件，体验每个细节</a:t>
            </a:r>
            <a:r>
              <a:rPr lang="zh-CN" altLang="en-US" sz="2000" smtClean="0">
                <a:latin typeface="方正正黑简体" panose="02000000000000000000" pitchFamily="2" charset="-122"/>
                <a:ea typeface="方正正黑简体" panose="02000000000000000000" pitchFamily="2" charset="-122"/>
              </a:rPr>
              <a:t>，直到你不再恐惧。</a:t>
            </a:r>
            <a:endParaRPr lang="en-US" altLang="zh-CN" sz="2000" smtClean="0">
              <a:latin typeface="仿宋" panose="02010609060101010101" pitchFamily="49" charset="-122"/>
              <a:ea typeface="仿宋" panose="02010609060101010101" pitchFamily="49" charset="-122"/>
            </a:endParaRPr>
          </a:p>
        </p:txBody>
      </p:sp>
      <p:sp>
        <p:nvSpPr>
          <p:cNvPr id="10" name="文本框 9"/>
          <p:cNvSpPr txBox="1"/>
          <p:nvPr/>
        </p:nvSpPr>
        <p:spPr>
          <a:xfrm>
            <a:off x="1631452" y="3596469"/>
            <a:ext cx="8929095" cy="1015663"/>
          </a:xfrm>
          <a:prstGeom prst="rect">
            <a:avLst/>
          </a:prstGeom>
          <a:noFill/>
        </p:spPr>
        <p:txBody>
          <a:bodyPr wrap="square" rtlCol="0">
            <a:spAutoFit/>
          </a:bodyPr>
          <a:lstStyle/>
          <a:p>
            <a:pPr indent="457200" algn="just">
              <a:lnSpc>
                <a:spcPct val="150000"/>
              </a:lnSpc>
            </a:pPr>
            <a:r>
              <a:rPr lang="en-US" altLang="zh-CN" sz="2000" smtClean="0">
                <a:latin typeface="方正正黑简体" panose="02000000000000000000" pitchFamily="2" charset="-122"/>
                <a:ea typeface="方正正黑简体" panose="02000000000000000000" pitchFamily="2" charset="-122"/>
              </a:rPr>
              <a:t>【</a:t>
            </a:r>
            <a:r>
              <a:rPr lang="zh-CN" altLang="en-US" sz="2000" smtClean="0">
                <a:latin typeface="方正正黑简体" panose="02000000000000000000" pitchFamily="2" charset="-122"/>
                <a:ea typeface="方正正黑简体" panose="02000000000000000000" pitchFamily="2" charset="-122"/>
              </a:rPr>
              <a:t>减少愧疚</a:t>
            </a:r>
            <a:r>
              <a:rPr lang="en-US" altLang="zh-CN" sz="2000" smtClean="0">
                <a:latin typeface="方正正黑简体" panose="02000000000000000000" pitchFamily="2" charset="-122"/>
                <a:ea typeface="方正正黑简体" panose="02000000000000000000" pitchFamily="2" charset="-122"/>
              </a:rPr>
              <a:t>】</a:t>
            </a:r>
            <a:r>
              <a:rPr lang="zh-CN" altLang="en-US" sz="2000">
                <a:solidFill>
                  <a:schemeClr val="accent6">
                    <a:lumMod val="75000"/>
                  </a:schemeClr>
                </a:solidFill>
                <a:latin typeface="方正正黑简体" panose="02000000000000000000" pitchFamily="2" charset="-122"/>
                <a:ea typeface="方正正黑简体" panose="02000000000000000000" pitchFamily="2" charset="-122"/>
              </a:rPr>
              <a:t>想</a:t>
            </a:r>
            <a:r>
              <a:rPr lang="zh-CN" altLang="en-US" sz="2000" smtClean="0">
                <a:solidFill>
                  <a:schemeClr val="accent6">
                    <a:lumMod val="75000"/>
                  </a:schemeClr>
                </a:solidFill>
                <a:latin typeface="方正正黑简体" panose="02000000000000000000" pitchFamily="2" charset="-122"/>
                <a:ea typeface="方正正黑简体" panose="02000000000000000000" pitchFamily="2" charset="-122"/>
              </a:rPr>
              <a:t>要减少愧疚，那就去洗手或者洗澡吧</a:t>
            </a:r>
            <a:r>
              <a:rPr lang="zh-CN" altLang="en-US" sz="2000" smtClean="0">
                <a:latin typeface="方正正黑简体" panose="02000000000000000000" pitchFamily="2" charset="-122"/>
                <a:ea typeface="方正正黑简体" panose="02000000000000000000" pitchFamily="2" charset="-122"/>
              </a:rPr>
              <a:t>。你这么做时，你自己都没意识到的正能量已经在其中发挥了作用。</a:t>
            </a:r>
            <a:endParaRPr lang="en-US" altLang="zh-CN" sz="2000" smtClean="0">
              <a:latin typeface="仿宋" panose="02010609060101010101" pitchFamily="49" charset="-122"/>
              <a:ea typeface="仿宋" panose="02010609060101010101" pitchFamily="49" charset="-122"/>
            </a:endParaRPr>
          </a:p>
        </p:txBody>
      </p:sp>
    </p:spTree>
    <p:extLst>
      <p:ext uri="{BB962C8B-B14F-4D97-AF65-F5344CB8AC3E}">
        <p14:creationId xmlns:p14="http://schemas.microsoft.com/office/powerpoint/2010/main" val="34757020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l="42132" t="53721"/>
          <a:stretch/>
        </p:blipFill>
        <p:spPr>
          <a:xfrm>
            <a:off x="-14068" y="-28136"/>
            <a:ext cx="2621242" cy="2099095"/>
          </a:xfrm>
          <a:prstGeom prst="rect">
            <a:avLst/>
          </a:prstGeom>
        </p:spPr>
      </p:pic>
      <p:sp>
        <p:nvSpPr>
          <p:cNvPr id="5" name="文本框 4"/>
          <p:cNvSpPr txBox="1"/>
          <p:nvPr/>
        </p:nvSpPr>
        <p:spPr>
          <a:xfrm>
            <a:off x="1141808" y="463889"/>
            <a:ext cx="4443066" cy="793166"/>
          </a:xfrm>
          <a:prstGeom prst="rect">
            <a:avLst/>
          </a:prstGeom>
          <a:noFill/>
        </p:spPr>
        <p:txBody>
          <a:bodyPr wrap="square" rtlCol="0">
            <a:spAutoFit/>
          </a:bodyPr>
          <a:lstStyle/>
          <a:p>
            <a:pPr algn="just">
              <a:lnSpc>
                <a:spcPct val="150000"/>
              </a:lnSpc>
            </a:pPr>
            <a:r>
              <a:rPr lang="zh-CN" altLang="en-US" sz="3600" smtClean="0">
                <a:latin typeface="华康俪金黑W8" panose="020B0809000000000000" pitchFamily="49" charset="-122"/>
                <a:ea typeface="华康俪金黑W8" panose="020B0809000000000000" pitchFamily="49" charset="-122"/>
              </a:rPr>
              <a:t>增加自身吸引力</a:t>
            </a:r>
            <a:endParaRPr lang="zh-CN" altLang="en-US" sz="3600">
              <a:latin typeface="华康俪金黑W8" panose="020B0809000000000000" pitchFamily="49" charset="-122"/>
              <a:ea typeface="华康俪金黑W8" panose="020B0809000000000000" pitchFamily="49" charset="-122"/>
            </a:endParaRPr>
          </a:p>
        </p:txBody>
      </p:sp>
      <p:pic>
        <p:nvPicPr>
          <p:cNvPr id="3" name="图片 2"/>
          <p:cNvPicPr>
            <a:picLocks noChangeAspect="1"/>
          </p:cNvPicPr>
          <p:nvPr/>
        </p:nvPicPr>
        <p:blipFill>
          <a:blip r:embed="rId3"/>
          <a:stretch>
            <a:fillRect/>
          </a:stretch>
        </p:blipFill>
        <p:spPr>
          <a:xfrm>
            <a:off x="1296553" y="1536385"/>
            <a:ext cx="3508418" cy="4850347"/>
          </a:xfrm>
          <a:prstGeom prst="rect">
            <a:avLst/>
          </a:prstGeom>
        </p:spPr>
      </p:pic>
      <p:sp>
        <p:nvSpPr>
          <p:cNvPr id="7" name="矩形 6"/>
          <p:cNvSpPr/>
          <p:nvPr/>
        </p:nvSpPr>
        <p:spPr>
          <a:xfrm>
            <a:off x="4804971" y="1995678"/>
            <a:ext cx="6041220" cy="4376986"/>
          </a:xfrm>
          <a:prstGeom prst="rect">
            <a:avLst/>
          </a:prstGeom>
          <a:solidFill>
            <a:srgbClr val="FEDE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804971" y="1536385"/>
            <a:ext cx="6041220" cy="534574"/>
          </a:xfrm>
          <a:prstGeom prst="rect">
            <a:avLst/>
          </a:prstGeom>
          <a:gradFill flip="none" rotWithShape="1">
            <a:gsLst>
              <a:gs pos="96000">
                <a:srgbClr val="FEDE66"/>
              </a:gs>
              <a:gs pos="0">
                <a:srgbClr val="F8A326"/>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latin typeface="方正正黑简体" panose="02000000000000000000" pitchFamily="2" charset="-122"/>
              <a:ea typeface="方正正黑简体" panose="02000000000000000000" pitchFamily="2" charset="-122"/>
            </a:endParaRPr>
          </a:p>
        </p:txBody>
      </p:sp>
      <p:sp>
        <p:nvSpPr>
          <p:cNvPr id="8" name="文本框 7"/>
          <p:cNvSpPr txBox="1"/>
          <p:nvPr/>
        </p:nvSpPr>
        <p:spPr>
          <a:xfrm>
            <a:off x="5000846" y="1458470"/>
            <a:ext cx="2954655" cy="600164"/>
          </a:xfrm>
          <a:prstGeom prst="rect">
            <a:avLst/>
          </a:prstGeom>
          <a:noFill/>
        </p:spPr>
        <p:txBody>
          <a:bodyPr wrap="none" rtlCol="0">
            <a:spAutoFit/>
          </a:bodyPr>
          <a:lstStyle/>
          <a:p>
            <a:pPr algn="just">
              <a:lnSpc>
                <a:spcPct val="150000"/>
              </a:lnSpc>
            </a:pPr>
            <a:r>
              <a:rPr lang="zh-CN" altLang="en-US" sz="2400" smtClean="0">
                <a:latin typeface="方正正黑简体" panose="02000000000000000000" pitchFamily="2" charset="-122"/>
                <a:ea typeface="方正正黑简体" panose="02000000000000000000" pitchFamily="2" charset="-122"/>
              </a:rPr>
              <a:t>罗密欧与朱丽叶现象</a:t>
            </a:r>
            <a:endParaRPr lang="zh-CN" altLang="en-US" sz="2400">
              <a:latin typeface="方正正黑简体" panose="02000000000000000000" pitchFamily="2" charset="-122"/>
              <a:ea typeface="方正正黑简体" panose="02000000000000000000" pitchFamily="2" charset="-122"/>
            </a:endParaRPr>
          </a:p>
        </p:txBody>
      </p:sp>
      <p:sp>
        <p:nvSpPr>
          <p:cNvPr id="10" name="文本框 9"/>
          <p:cNvSpPr txBox="1"/>
          <p:nvPr/>
        </p:nvSpPr>
        <p:spPr>
          <a:xfrm>
            <a:off x="5000846" y="2147505"/>
            <a:ext cx="5648397" cy="1692771"/>
          </a:xfrm>
          <a:prstGeom prst="rect">
            <a:avLst/>
          </a:prstGeom>
          <a:noFill/>
        </p:spPr>
        <p:txBody>
          <a:bodyPr wrap="square" rtlCol="0">
            <a:spAutoFit/>
          </a:bodyPr>
          <a:lstStyle/>
          <a:p>
            <a:pPr indent="457200" algn="just">
              <a:lnSpc>
                <a:spcPct val="130000"/>
              </a:lnSpc>
            </a:pPr>
            <a:r>
              <a:rPr lang="zh-CN" altLang="en-US" sz="2000" smtClean="0">
                <a:latin typeface="仿宋" panose="02010609060101010101" pitchFamily="49" charset="-122"/>
                <a:ea typeface="仿宋" panose="02010609060101010101" pitchFamily="49" charset="-122"/>
              </a:rPr>
              <a:t>科罗拉多大学的理查得</a:t>
            </a:r>
            <a:r>
              <a:rPr lang="en-US" altLang="zh-CN" sz="2000" smtClean="0">
                <a:latin typeface="仿宋" panose="02010609060101010101" pitchFamily="49" charset="-122"/>
                <a:ea typeface="仿宋" panose="02010609060101010101" pitchFamily="49" charset="-122"/>
              </a:rPr>
              <a:t>·</a:t>
            </a:r>
            <a:r>
              <a:rPr lang="zh-CN" altLang="en-US" sz="2000" smtClean="0">
                <a:latin typeface="仿宋" panose="02010609060101010101" pitchFamily="49" charset="-122"/>
                <a:ea typeface="仿宋" panose="02010609060101010101" pitchFamily="49" charset="-122"/>
              </a:rPr>
              <a:t>德里斯科尔研究了几百对情侣生活后发现：父母越是试图干涉、阻拦一对情侣，他们之间的感情就越深厚，他把这称为“罗密欧与朱丽叶现象”。</a:t>
            </a:r>
            <a:endParaRPr lang="zh-CN" altLang="en-US" sz="2000">
              <a:latin typeface="仿宋" panose="02010609060101010101" pitchFamily="49" charset="-122"/>
              <a:ea typeface="仿宋" panose="02010609060101010101" pitchFamily="49" charset="-122"/>
            </a:endParaRPr>
          </a:p>
        </p:txBody>
      </p:sp>
      <p:sp>
        <p:nvSpPr>
          <p:cNvPr id="11" name="文本框 10"/>
          <p:cNvSpPr txBox="1"/>
          <p:nvPr/>
        </p:nvSpPr>
        <p:spPr>
          <a:xfrm>
            <a:off x="5000845" y="3776778"/>
            <a:ext cx="5648397" cy="2492990"/>
          </a:xfrm>
          <a:prstGeom prst="rect">
            <a:avLst/>
          </a:prstGeom>
          <a:noFill/>
        </p:spPr>
        <p:txBody>
          <a:bodyPr wrap="square" rtlCol="0">
            <a:spAutoFit/>
          </a:bodyPr>
          <a:lstStyle/>
          <a:p>
            <a:pPr indent="457200" algn="just">
              <a:lnSpc>
                <a:spcPct val="130000"/>
              </a:lnSpc>
            </a:pPr>
            <a:r>
              <a:rPr lang="zh-CN" altLang="en-US" sz="2000" smtClean="0">
                <a:latin typeface="方正正黑简体" panose="02000000000000000000" pitchFamily="2" charset="-122"/>
                <a:ea typeface="方正正黑简体" panose="02000000000000000000" pitchFamily="2" charset="-122"/>
              </a:rPr>
              <a:t>用</a:t>
            </a:r>
            <a:r>
              <a:rPr lang="zh-CN" altLang="en-US" sz="2000">
                <a:latin typeface="方正正黑简体" panose="02000000000000000000" pitchFamily="2" charset="-122"/>
                <a:ea typeface="方正正黑简体" panose="02000000000000000000" pitchFamily="2" charset="-122"/>
              </a:rPr>
              <a:t>表现</a:t>
            </a:r>
            <a:r>
              <a:rPr lang="zh-CN" altLang="en-US" sz="2000" smtClean="0">
                <a:latin typeface="方正正黑简体" panose="02000000000000000000" pitchFamily="2" charset="-122"/>
                <a:ea typeface="方正正黑简体" panose="02000000000000000000" pitchFamily="2" charset="-122"/>
              </a:rPr>
              <a:t>原理解释</a:t>
            </a:r>
            <a:r>
              <a:rPr lang="zh-CN" altLang="en-US" sz="2000">
                <a:latin typeface="方正正黑简体" panose="02000000000000000000" pitchFamily="2" charset="-122"/>
                <a:ea typeface="方正正黑简体" panose="02000000000000000000" pitchFamily="2" charset="-122"/>
              </a:rPr>
              <a:t>罗密欧与朱丽叶现象：越是将一对情侣分开，他们越是生气，然后往往将自己沮丧的情绪错误地理解为爱的迹象。据此砰砰跳的心可以被看做生气、快乐、爱情的迹象。所以人们</a:t>
            </a:r>
            <a:r>
              <a:rPr lang="zh-CN" altLang="en-US" sz="2000">
                <a:solidFill>
                  <a:schemeClr val="accent6"/>
                </a:solidFill>
                <a:latin typeface="方正正黑简体" panose="02000000000000000000" pitchFamily="2" charset="-122"/>
                <a:ea typeface="方正正黑简体" panose="02000000000000000000" pitchFamily="2" charset="-122"/>
              </a:rPr>
              <a:t>可以通过看滑稽电影、走危险桥梁、乘坐恐怖的过山车来制造爱意</a:t>
            </a:r>
            <a:r>
              <a:rPr lang="zh-CN" altLang="en-US" sz="2000">
                <a:latin typeface="方正正黑简体" panose="02000000000000000000" pitchFamily="2" charset="-122"/>
                <a:ea typeface="方正正黑简体" panose="02000000000000000000" pitchFamily="2" charset="-122"/>
              </a:rPr>
              <a:t>。</a:t>
            </a:r>
            <a:endParaRPr lang="en-US" altLang="zh-CN" sz="2000">
              <a:latin typeface="方正正黑简体" panose="02000000000000000000" pitchFamily="2" charset="-122"/>
              <a:ea typeface="方正正黑简体" panose="02000000000000000000" pitchFamily="2" charset="-122"/>
            </a:endParaRPr>
          </a:p>
        </p:txBody>
      </p:sp>
    </p:spTree>
    <p:extLst>
      <p:ext uri="{BB962C8B-B14F-4D97-AF65-F5344CB8AC3E}">
        <p14:creationId xmlns:p14="http://schemas.microsoft.com/office/powerpoint/2010/main" val="6947971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l="42132" t="53721"/>
          <a:stretch/>
        </p:blipFill>
        <p:spPr>
          <a:xfrm>
            <a:off x="-14068" y="-28136"/>
            <a:ext cx="2621242" cy="2099095"/>
          </a:xfrm>
          <a:prstGeom prst="rect">
            <a:avLst/>
          </a:prstGeom>
        </p:spPr>
      </p:pic>
      <p:sp>
        <p:nvSpPr>
          <p:cNvPr id="3" name="文本框 2"/>
          <p:cNvSpPr txBox="1"/>
          <p:nvPr/>
        </p:nvSpPr>
        <p:spPr>
          <a:xfrm>
            <a:off x="1141808" y="463889"/>
            <a:ext cx="4443066" cy="793166"/>
          </a:xfrm>
          <a:prstGeom prst="rect">
            <a:avLst/>
          </a:prstGeom>
          <a:noFill/>
        </p:spPr>
        <p:txBody>
          <a:bodyPr wrap="square" rtlCol="0">
            <a:spAutoFit/>
          </a:bodyPr>
          <a:lstStyle/>
          <a:p>
            <a:pPr algn="just">
              <a:lnSpc>
                <a:spcPct val="150000"/>
              </a:lnSpc>
            </a:pPr>
            <a:r>
              <a:rPr lang="zh-CN" altLang="en-US" sz="3600" smtClean="0">
                <a:latin typeface="华康俪金黑W8" panose="020B0809000000000000" pitchFamily="49" charset="-122"/>
                <a:ea typeface="华康俪金黑W8" panose="020B0809000000000000" pitchFamily="49" charset="-122"/>
              </a:rPr>
              <a:t>获得超强意志力</a:t>
            </a:r>
            <a:endParaRPr lang="zh-CN" altLang="en-US" sz="3600">
              <a:latin typeface="华康俪金黑W8" panose="020B0809000000000000" pitchFamily="49" charset="-122"/>
              <a:ea typeface="华康俪金黑W8" panose="020B0809000000000000" pitchFamily="49" charset="-122"/>
            </a:endParaRPr>
          </a:p>
        </p:txBody>
      </p:sp>
      <p:sp>
        <p:nvSpPr>
          <p:cNvPr id="4" name="矩形 3"/>
          <p:cNvSpPr/>
          <p:nvPr/>
        </p:nvSpPr>
        <p:spPr>
          <a:xfrm>
            <a:off x="2472743" y="1661375"/>
            <a:ext cx="283335" cy="283335"/>
          </a:xfrm>
          <a:prstGeom prst="rect">
            <a:avLst/>
          </a:prstGeom>
          <a:solidFill>
            <a:srgbClr val="FEC1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2472743" y="1980806"/>
            <a:ext cx="7557522" cy="0"/>
          </a:xfrm>
          <a:prstGeom prst="line">
            <a:avLst/>
          </a:prstGeom>
          <a:ln>
            <a:solidFill>
              <a:srgbClr val="F8A326"/>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2799994" y="1510718"/>
            <a:ext cx="7230271" cy="553998"/>
          </a:xfrm>
          <a:prstGeom prst="rect">
            <a:avLst/>
          </a:prstGeom>
          <a:noFill/>
        </p:spPr>
        <p:txBody>
          <a:bodyPr wrap="square" rtlCol="0">
            <a:spAutoFit/>
          </a:bodyPr>
          <a:lstStyle/>
          <a:p>
            <a:pPr algn="just">
              <a:lnSpc>
                <a:spcPct val="150000"/>
              </a:lnSpc>
            </a:pPr>
            <a:r>
              <a:rPr lang="zh-CN" altLang="en-US" sz="2000" smtClean="0">
                <a:latin typeface="方正正黑简体" panose="02000000000000000000" pitchFamily="2" charset="-122"/>
                <a:ea typeface="方正正黑简体" panose="02000000000000000000" pitchFamily="2" charset="-122"/>
              </a:rPr>
              <a:t>做点不同的事（</a:t>
            </a:r>
            <a:r>
              <a:rPr lang="en-US" altLang="zh-CN" sz="2000" smtClean="0">
                <a:latin typeface="方正正黑简体" panose="02000000000000000000" pitchFamily="2" charset="-122"/>
                <a:ea typeface="方正正黑简体" panose="02000000000000000000" pitchFamily="2" charset="-122"/>
              </a:rPr>
              <a:t>DSD</a:t>
            </a:r>
            <a:r>
              <a:rPr lang="zh-CN" altLang="en-US" sz="2000" smtClean="0">
                <a:latin typeface="方正正黑简体" panose="02000000000000000000" pitchFamily="2" charset="-122"/>
                <a:ea typeface="方正正黑简体" panose="02000000000000000000" pitchFamily="2" charset="-122"/>
              </a:rPr>
              <a:t>：</a:t>
            </a:r>
            <a:r>
              <a:rPr lang="en-US" altLang="zh-CN" sz="2000" smtClean="0">
                <a:latin typeface="方正正黑简体" panose="02000000000000000000" pitchFamily="2" charset="-122"/>
                <a:ea typeface="方正正黑简体" panose="02000000000000000000" pitchFamily="2" charset="-122"/>
              </a:rPr>
              <a:t>Do Something Different</a:t>
            </a:r>
            <a:r>
              <a:rPr lang="zh-CN" altLang="en-US" sz="2000" smtClean="0">
                <a:latin typeface="方正正黑简体" panose="02000000000000000000" pitchFamily="2" charset="-122"/>
                <a:ea typeface="方正正黑简体" panose="02000000000000000000" pitchFamily="2" charset="-122"/>
              </a:rPr>
              <a:t>）</a:t>
            </a:r>
            <a:endParaRPr lang="zh-CN" altLang="en-US" sz="2000">
              <a:latin typeface="方正正黑简体" panose="02000000000000000000" pitchFamily="2" charset="-122"/>
              <a:ea typeface="方正正黑简体" panose="02000000000000000000" pitchFamily="2" charset="-122"/>
            </a:endParaRPr>
          </a:p>
        </p:txBody>
      </p:sp>
      <p:sp>
        <p:nvSpPr>
          <p:cNvPr id="10" name="文本框 9"/>
          <p:cNvSpPr txBox="1"/>
          <p:nvPr/>
        </p:nvSpPr>
        <p:spPr>
          <a:xfrm>
            <a:off x="2897391" y="1969803"/>
            <a:ext cx="7132874" cy="892552"/>
          </a:xfrm>
          <a:prstGeom prst="rect">
            <a:avLst/>
          </a:prstGeom>
          <a:noFill/>
        </p:spPr>
        <p:txBody>
          <a:bodyPr wrap="square" rtlCol="0">
            <a:spAutoFit/>
          </a:bodyPr>
          <a:lstStyle/>
          <a:p>
            <a:pPr algn="just">
              <a:lnSpc>
                <a:spcPct val="130000"/>
              </a:lnSpc>
            </a:pPr>
            <a:r>
              <a:rPr lang="zh-CN" altLang="en-US" sz="2000" smtClean="0">
                <a:latin typeface="方正正黑简体" panose="02000000000000000000" pitchFamily="2" charset="-122"/>
                <a:ea typeface="方正正黑简体" panose="02000000000000000000" pitchFamily="2" charset="-122"/>
              </a:rPr>
              <a:t>想要戒烟减肥么？其实不一定要节食或者多做运动，提前睡觉一小时或者关掉手机一天这样</a:t>
            </a:r>
            <a:r>
              <a:rPr lang="en-US" altLang="zh-CN" sz="2000" smtClean="0">
                <a:latin typeface="方正正黑简体" panose="02000000000000000000" pitchFamily="2" charset="-122"/>
                <a:ea typeface="方正正黑简体" panose="02000000000000000000" pitchFamily="2" charset="-122"/>
              </a:rPr>
              <a:t>DSD</a:t>
            </a:r>
            <a:r>
              <a:rPr lang="zh-CN" altLang="en-US" sz="2000" smtClean="0">
                <a:latin typeface="方正正黑简体" panose="02000000000000000000" pitchFamily="2" charset="-122"/>
                <a:ea typeface="方正正黑简体" panose="02000000000000000000" pitchFamily="2" charset="-122"/>
              </a:rPr>
              <a:t>就可以帮助你改变习惯。</a:t>
            </a:r>
            <a:endParaRPr lang="zh-CN" altLang="en-US" sz="2000">
              <a:latin typeface="方正正黑简体" panose="02000000000000000000" pitchFamily="2" charset="-122"/>
              <a:ea typeface="方正正黑简体" panose="02000000000000000000" pitchFamily="2" charset="-122"/>
            </a:endParaRPr>
          </a:p>
        </p:txBody>
      </p:sp>
      <p:sp>
        <p:nvSpPr>
          <p:cNvPr id="11" name="矩形 10"/>
          <p:cNvSpPr/>
          <p:nvPr/>
        </p:nvSpPr>
        <p:spPr>
          <a:xfrm>
            <a:off x="2472743" y="4742447"/>
            <a:ext cx="283335" cy="283335"/>
          </a:xfrm>
          <a:prstGeom prst="rect">
            <a:avLst/>
          </a:prstGeom>
          <a:solidFill>
            <a:srgbClr val="FEC1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p:nvPr/>
        </p:nvCxnSpPr>
        <p:spPr>
          <a:xfrm>
            <a:off x="2472743" y="5061878"/>
            <a:ext cx="7557522" cy="0"/>
          </a:xfrm>
          <a:prstGeom prst="line">
            <a:avLst/>
          </a:prstGeom>
          <a:ln>
            <a:solidFill>
              <a:srgbClr val="F8A326"/>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2775037" y="4591790"/>
            <a:ext cx="1467068" cy="553998"/>
          </a:xfrm>
          <a:prstGeom prst="rect">
            <a:avLst/>
          </a:prstGeom>
          <a:noFill/>
        </p:spPr>
        <p:txBody>
          <a:bodyPr wrap="none" rtlCol="0">
            <a:spAutoFit/>
          </a:bodyPr>
          <a:lstStyle/>
          <a:p>
            <a:pPr algn="just">
              <a:lnSpc>
                <a:spcPct val="150000"/>
              </a:lnSpc>
            </a:pPr>
            <a:r>
              <a:rPr lang="zh-CN" altLang="en-US" sz="2000" smtClean="0">
                <a:latin typeface="方正正黑简体" panose="02000000000000000000" pitchFamily="2" charset="-122"/>
                <a:ea typeface="方正正黑简体" panose="02000000000000000000" pitchFamily="2" charset="-122"/>
              </a:rPr>
              <a:t>脚在门槛里</a:t>
            </a:r>
            <a:endParaRPr lang="zh-CN" altLang="en-US" sz="2000">
              <a:latin typeface="方正正黑简体" panose="02000000000000000000" pitchFamily="2" charset="-122"/>
              <a:ea typeface="方正正黑简体" panose="02000000000000000000" pitchFamily="2" charset="-122"/>
            </a:endParaRPr>
          </a:p>
        </p:txBody>
      </p:sp>
      <p:sp>
        <p:nvSpPr>
          <p:cNvPr id="14" name="文本框 13"/>
          <p:cNvSpPr txBox="1"/>
          <p:nvPr/>
        </p:nvSpPr>
        <p:spPr>
          <a:xfrm>
            <a:off x="2897391" y="5050875"/>
            <a:ext cx="7132874" cy="1292662"/>
          </a:xfrm>
          <a:prstGeom prst="rect">
            <a:avLst/>
          </a:prstGeom>
          <a:noFill/>
        </p:spPr>
        <p:txBody>
          <a:bodyPr wrap="square" rtlCol="0">
            <a:spAutoFit/>
          </a:bodyPr>
          <a:lstStyle/>
          <a:p>
            <a:pPr algn="just">
              <a:lnSpc>
                <a:spcPct val="130000"/>
              </a:lnSpc>
            </a:pPr>
            <a:r>
              <a:rPr lang="zh-CN" altLang="en-US" sz="2000" smtClean="0">
                <a:latin typeface="方正正黑简体" panose="02000000000000000000" pitchFamily="2" charset="-122"/>
                <a:ea typeface="方正正黑简体" panose="02000000000000000000" pitchFamily="2" charset="-122"/>
              </a:rPr>
              <a:t>在价格谈判中一开始小小的请求使得对方表现得的他们好像很大度，由此激励其答应更多的请求，其实脚在门槛里策略还可以用来对付拖延症，做出小小的承诺，你会有大大的改变。</a:t>
            </a:r>
            <a:endParaRPr lang="zh-CN" altLang="en-US" sz="2000">
              <a:latin typeface="方正正黑简体" panose="02000000000000000000" pitchFamily="2" charset="-122"/>
              <a:ea typeface="方正正黑简体" panose="02000000000000000000" pitchFamily="2" charset="-122"/>
            </a:endParaRPr>
          </a:p>
        </p:txBody>
      </p:sp>
      <p:sp>
        <p:nvSpPr>
          <p:cNvPr id="17" name="矩形 16"/>
          <p:cNvSpPr/>
          <p:nvPr/>
        </p:nvSpPr>
        <p:spPr>
          <a:xfrm>
            <a:off x="2472743" y="3154454"/>
            <a:ext cx="283335" cy="283335"/>
          </a:xfrm>
          <a:prstGeom prst="rect">
            <a:avLst/>
          </a:prstGeom>
          <a:solidFill>
            <a:srgbClr val="FEC1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连接符 17"/>
          <p:cNvCxnSpPr/>
          <p:nvPr/>
        </p:nvCxnSpPr>
        <p:spPr>
          <a:xfrm>
            <a:off x="2472743" y="3473885"/>
            <a:ext cx="7557522" cy="0"/>
          </a:xfrm>
          <a:prstGeom prst="line">
            <a:avLst/>
          </a:prstGeom>
          <a:ln>
            <a:solidFill>
              <a:srgbClr val="F8A326"/>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2756077" y="3003797"/>
            <a:ext cx="2236510" cy="553998"/>
          </a:xfrm>
          <a:prstGeom prst="rect">
            <a:avLst/>
          </a:prstGeom>
          <a:noFill/>
        </p:spPr>
        <p:txBody>
          <a:bodyPr wrap="none" rtlCol="0">
            <a:spAutoFit/>
          </a:bodyPr>
          <a:lstStyle/>
          <a:p>
            <a:pPr algn="just">
              <a:lnSpc>
                <a:spcPct val="150000"/>
              </a:lnSpc>
            </a:pPr>
            <a:r>
              <a:rPr lang="zh-CN" altLang="en-US" sz="2000" smtClean="0">
                <a:latin typeface="方正正黑简体" panose="02000000000000000000" pitchFamily="2" charset="-122"/>
                <a:ea typeface="方正正黑简体" panose="02000000000000000000" pitchFamily="2" charset="-122"/>
              </a:rPr>
              <a:t>遇到困难交叉双臂</a:t>
            </a:r>
            <a:endParaRPr lang="zh-CN" altLang="en-US" sz="2000">
              <a:latin typeface="方正正黑简体" panose="02000000000000000000" pitchFamily="2" charset="-122"/>
              <a:ea typeface="方正正黑简体" panose="02000000000000000000" pitchFamily="2" charset="-122"/>
            </a:endParaRPr>
          </a:p>
        </p:txBody>
      </p:sp>
      <p:sp>
        <p:nvSpPr>
          <p:cNvPr id="20" name="文本框 19"/>
          <p:cNvSpPr txBox="1"/>
          <p:nvPr/>
        </p:nvSpPr>
        <p:spPr>
          <a:xfrm>
            <a:off x="2897391" y="3462882"/>
            <a:ext cx="7132874" cy="892552"/>
          </a:xfrm>
          <a:prstGeom prst="rect">
            <a:avLst/>
          </a:prstGeom>
          <a:noFill/>
        </p:spPr>
        <p:txBody>
          <a:bodyPr wrap="square" rtlCol="0">
            <a:spAutoFit/>
          </a:bodyPr>
          <a:lstStyle/>
          <a:p>
            <a:pPr algn="just">
              <a:lnSpc>
                <a:spcPct val="130000"/>
              </a:lnSpc>
            </a:pPr>
            <a:r>
              <a:rPr lang="zh-CN" altLang="en-US" sz="2000" smtClean="0">
                <a:latin typeface="方正正黑简体" panose="02000000000000000000" pitchFamily="2" charset="-122"/>
                <a:ea typeface="方正正黑简体" panose="02000000000000000000" pitchFamily="2" charset="-122"/>
              </a:rPr>
              <a:t>遇到困难怎么办？试试交叉双臂、收紧肌肉或者坐直了，表现得坚强点你就能在遇到苦难时更有毅力。</a:t>
            </a:r>
            <a:endParaRPr lang="zh-CN" altLang="en-US" sz="2000">
              <a:latin typeface="方正正黑简体" panose="02000000000000000000" pitchFamily="2" charset="-122"/>
              <a:ea typeface="方正正黑简体" panose="02000000000000000000" pitchFamily="2" charset="-122"/>
            </a:endParaRPr>
          </a:p>
        </p:txBody>
      </p:sp>
    </p:spTree>
    <p:extLst>
      <p:ext uri="{BB962C8B-B14F-4D97-AF65-F5344CB8AC3E}">
        <p14:creationId xmlns:p14="http://schemas.microsoft.com/office/powerpoint/2010/main" val="3639203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l="42132" t="53721"/>
          <a:stretch/>
        </p:blipFill>
        <p:spPr>
          <a:xfrm>
            <a:off x="-14068" y="-28136"/>
            <a:ext cx="2621242" cy="2099095"/>
          </a:xfrm>
          <a:prstGeom prst="rect">
            <a:avLst/>
          </a:prstGeom>
        </p:spPr>
      </p:pic>
      <p:sp>
        <p:nvSpPr>
          <p:cNvPr id="3" name="文本框 2"/>
          <p:cNvSpPr txBox="1"/>
          <p:nvPr/>
        </p:nvSpPr>
        <p:spPr>
          <a:xfrm>
            <a:off x="1141808" y="463889"/>
            <a:ext cx="4443066" cy="793166"/>
          </a:xfrm>
          <a:prstGeom prst="rect">
            <a:avLst/>
          </a:prstGeom>
          <a:noFill/>
        </p:spPr>
        <p:txBody>
          <a:bodyPr wrap="square" rtlCol="0">
            <a:spAutoFit/>
          </a:bodyPr>
          <a:lstStyle/>
          <a:p>
            <a:pPr algn="just">
              <a:lnSpc>
                <a:spcPct val="150000"/>
              </a:lnSpc>
            </a:pPr>
            <a:r>
              <a:rPr lang="zh-CN" altLang="en-US" sz="3600" smtClean="0">
                <a:latin typeface="华康俪金黑W8" panose="020B0809000000000000" pitchFamily="49" charset="-122"/>
                <a:ea typeface="华康俪金黑W8" panose="020B0809000000000000" pitchFamily="49" charset="-122"/>
              </a:rPr>
              <a:t>返老还童的秘密</a:t>
            </a:r>
            <a:endParaRPr lang="zh-CN" altLang="en-US" sz="3600">
              <a:latin typeface="华康俪金黑W8" panose="020B0809000000000000" pitchFamily="49" charset="-122"/>
              <a:ea typeface="华康俪金黑W8" panose="020B0809000000000000" pitchFamily="49" charset="-122"/>
            </a:endParaRPr>
          </a:p>
        </p:txBody>
      </p:sp>
      <p:sp>
        <p:nvSpPr>
          <p:cNvPr id="6" name="矩形 5"/>
          <p:cNvSpPr/>
          <p:nvPr/>
        </p:nvSpPr>
        <p:spPr>
          <a:xfrm>
            <a:off x="2220034" y="4151389"/>
            <a:ext cx="7751931" cy="2495885"/>
          </a:xfrm>
          <a:prstGeom prst="rect">
            <a:avLst/>
          </a:prstGeom>
          <a:gradFill flip="none" rotWithShape="1">
            <a:gsLst>
              <a:gs pos="96000">
                <a:srgbClr val="FEDE66"/>
              </a:gs>
              <a:gs pos="0">
                <a:srgbClr val="F8A326"/>
              </a:gs>
            </a:gsLst>
            <a:lin ang="4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b="1">
              <a:solidFill>
                <a:schemeClr val="bg1"/>
              </a:solidFill>
              <a:latin typeface="方正正黑简体" panose="02000000000000000000" pitchFamily="2" charset="-122"/>
              <a:ea typeface="方正正黑简体" panose="02000000000000000000" pitchFamily="2" charset="-122"/>
            </a:endParaRPr>
          </a:p>
        </p:txBody>
      </p:sp>
      <p:sp>
        <p:nvSpPr>
          <p:cNvPr id="7" name="文本框 6"/>
          <p:cNvSpPr txBox="1"/>
          <p:nvPr/>
        </p:nvSpPr>
        <p:spPr>
          <a:xfrm>
            <a:off x="2511381" y="1535035"/>
            <a:ext cx="7289442" cy="2492990"/>
          </a:xfrm>
          <a:prstGeom prst="rect">
            <a:avLst/>
          </a:prstGeom>
          <a:noFill/>
        </p:spPr>
        <p:txBody>
          <a:bodyPr wrap="square" rtlCol="0">
            <a:spAutoFit/>
          </a:bodyPr>
          <a:lstStyle/>
          <a:p>
            <a:pPr indent="457200" algn="just">
              <a:lnSpc>
                <a:spcPct val="130000"/>
              </a:lnSpc>
            </a:pPr>
            <a:r>
              <a:rPr lang="en-US" altLang="zh-CN" sz="2000" smtClean="0">
                <a:latin typeface="仿宋" panose="02010609060101010101" pitchFamily="49" charset="-122"/>
                <a:ea typeface="仿宋" panose="02010609060101010101" pitchFamily="49" charset="-122"/>
              </a:rPr>
              <a:t>1979</a:t>
            </a:r>
            <a:r>
              <a:rPr lang="zh-CN" altLang="en-US" sz="2000" smtClean="0">
                <a:latin typeface="仿宋" panose="02010609060101010101" pitchFamily="49" charset="-122"/>
                <a:ea typeface="仿宋" panose="02010609060101010101" pitchFamily="49" charset="-122"/>
              </a:rPr>
              <a:t>年，心理学家艾伦</a:t>
            </a:r>
            <a:r>
              <a:rPr lang="en-US" altLang="zh-CN" sz="2000" smtClean="0">
                <a:latin typeface="仿宋" panose="02010609060101010101" pitchFamily="49" charset="-122"/>
                <a:ea typeface="仿宋" panose="02010609060101010101" pitchFamily="49" charset="-122"/>
              </a:rPr>
              <a:t>·</a:t>
            </a:r>
            <a:r>
              <a:rPr lang="zh-CN" altLang="en-US" sz="2000" smtClean="0">
                <a:latin typeface="仿宋" panose="02010609060101010101" pitchFamily="49" charset="-122"/>
                <a:ea typeface="仿宋" panose="02010609060101010101" pitchFamily="49" charset="-122"/>
              </a:rPr>
              <a:t>兰格做了著名的返老还童实验。她招募了一批七八十岁的老年男性，带领他们回忆</a:t>
            </a:r>
            <a:r>
              <a:rPr lang="en-US" altLang="zh-CN" sz="2000" smtClean="0">
                <a:latin typeface="仿宋" panose="02010609060101010101" pitchFamily="49" charset="-122"/>
                <a:ea typeface="仿宋" panose="02010609060101010101" pitchFamily="49" charset="-122"/>
              </a:rPr>
              <a:t>20</a:t>
            </a:r>
            <a:r>
              <a:rPr lang="zh-CN" altLang="en-US" sz="2000" smtClean="0">
                <a:latin typeface="仿宋" panose="02010609060101010101" pitchFamily="49" charset="-122"/>
                <a:ea typeface="仿宋" panose="02010609060101010101" pitchFamily="49" charset="-122"/>
              </a:rPr>
              <a:t>年前的生活。老人坐的汽车，看的报纸、听的广播都是</a:t>
            </a:r>
            <a:r>
              <a:rPr lang="en-US" altLang="zh-CN" sz="2000" smtClean="0">
                <a:latin typeface="仿宋" panose="02010609060101010101" pitchFamily="49" charset="-122"/>
                <a:ea typeface="仿宋" panose="02010609060101010101" pitchFamily="49" charset="-122"/>
              </a:rPr>
              <a:t>1959</a:t>
            </a:r>
            <a:r>
              <a:rPr lang="zh-CN" altLang="en-US" sz="2000" smtClean="0">
                <a:latin typeface="仿宋" panose="02010609060101010101" pitchFamily="49" charset="-122"/>
                <a:ea typeface="仿宋" panose="02010609060101010101" pitchFamily="49" charset="-122"/>
              </a:rPr>
              <a:t>年的，还在临时电影院看了当时的电影</a:t>
            </a:r>
            <a:r>
              <a:rPr lang="en-US" altLang="zh-CN" sz="2000" smtClean="0">
                <a:latin typeface="仿宋" panose="02010609060101010101" pitchFamily="49" charset="-122"/>
                <a:ea typeface="仿宋" panose="02010609060101010101" pitchFamily="49" charset="-122"/>
              </a:rPr>
              <a:t>《</a:t>
            </a:r>
            <a:r>
              <a:rPr lang="zh-CN" altLang="en-US" sz="2000" smtClean="0">
                <a:latin typeface="仿宋" panose="02010609060101010101" pitchFamily="49" charset="-122"/>
                <a:ea typeface="仿宋" panose="02010609060101010101" pitchFamily="49" charset="-122"/>
              </a:rPr>
              <a:t>桃色血案</a:t>
            </a:r>
            <a:r>
              <a:rPr lang="en-US" altLang="zh-CN" sz="2000" smtClean="0">
                <a:latin typeface="仿宋" panose="02010609060101010101" pitchFamily="49" charset="-122"/>
                <a:ea typeface="仿宋" panose="02010609060101010101" pitchFamily="49" charset="-122"/>
              </a:rPr>
              <a:t>》</a:t>
            </a:r>
            <a:r>
              <a:rPr lang="zh-CN" altLang="en-US" sz="2000" smtClean="0">
                <a:latin typeface="仿宋" panose="02010609060101010101" pitchFamily="49" charset="-122"/>
                <a:ea typeface="仿宋" panose="02010609060101010101" pitchFamily="49" charset="-122"/>
              </a:rPr>
              <a:t>，参与讨论美国首个人造卫星的发射。结果几周后回到过去的老人扔掉了拐杖，记忆力、视力、听力都有了进步。</a:t>
            </a:r>
            <a:endParaRPr lang="zh-CN" altLang="en-US" sz="2000">
              <a:latin typeface="仿宋" panose="02010609060101010101" pitchFamily="49" charset="-122"/>
              <a:ea typeface="仿宋" panose="02010609060101010101" pitchFamily="49" charset="-122"/>
            </a:endParaRPr>
          </a:p>
        </p:txBody>
      </p:sp>
      <p:sp>
        <p:nvSpPr>
          <p:cNvPr id="8" name="文本框 7"/>
          <p:cNvSpPr txBox="1"/>
          <p:nvPr/>
        </p:nvSpPr>
        <p:spPr>
          <a:xfrm>
            <a:off x="2511381" y="4165457"/>
            <a:ext cx="7884644" cy="2400657"/>
          </a:xfrm>
          <a:prstGeom prst="rect">
            <a:avLst/>
          </a:prstGeom>
          <a:noFill/>
        </p:spPr>
        <p:txBody>
          <a:bodyPr wrap="square" rtlCol="0">
            <a:spAutoFit/>
          </a:bodyPr>
          <a:lstStyle/>
          <a:p>
            <a:pPr algn="just">
              <a:lnSpc>
                <a:spcPct val="150000"/>
              </a:lnSpc>
            </a:pPr>
            <a:r>
              <a:rPr lang="zh-CN" altLang="en-US" sz="2000" smtClean="0">
                <a:latin typeface="方正正黑简体" panose="02000000000000000000" pitchFamily="2" charset="-122"/>
                <a:ea typeface="方正正黑简体" panose="02000000000000000000" pitchFamily="2" charset="-122"/>
              </a:rPr>
              <a:t>通过运用“表现原理”可以老人“返老还童”：</a:t>
            </a:r>
            <a:endParaRPr lang="en-US" altLang="zh-CN" sz="2000" smtClean="0">
              <a:latin typeface="方正正黑简体" panose="02000000000000000000" pitchFamily="2" charset="-122"/>
              <a:ea typeface="方正正黑简体" panose="02000000000000000000" pitchFamily="2" charset="-122"/>
            </a:endParaRPr>
          </a:p>
          <a:p>
            <a:pPr marL="457200" indent="-457200" algn="just">
              <a:lnSpc>
                <a:spcPct val="150000"/>
              </a:lnSpc>
              <a:buFont typeface="+mj-lt"/>
              <a:buAutoNum type="arabicPeriod"/>
            </a:pPr>
            <a:r>
              <a:rPr lang="zh-CN" altLang="en-US" sz="2000" smtClean="0">
                <a:latin typeface="方正正黑简体" panose="02000000000000000000" pitchFamily="2" charset="-122"/>
                <a:ea typeface="方正正黑简体" panose="02000000000000000000" pitchFamily="2" charset="-122"/>
              </a:rPr>
              <a:t>掌握对生活的控制（自己买东西、照料植物、养宠物等）</a:t>
            </a:r>
            <a:endParaRPr lang="en-US" altLang="zh-CN" sz="2000" smtClean="0">
              <a:latin typeface="方正正黑简体" panose="02000000000000000000" pitchFamily="2" charset="-122"/>
              <a:ea typeface="方正正黑简体" panose="02000000000000000000" pitchFamily="2" charset="-122"/>
            </a:endParaRPr>
          </a:p>
          <a:p>
            <a:pPr marL="457200" indent="-457200" algn="just">
              <a:lnSpc>
                <a:spcPct val="150000"/>
              </a:lnSpc>
              <a:buFont typeface="+mj-lt"/>
              <a:buAutoNum type="arabicPeriod"/>
            </a:pPr>
            <a:r>
              <a:rPr lang="zh-CN" altLang="en-US" sz="2000" smtClean="0">
                <a:latin typeface="方正正黑简体" panose="02000000000000000000" pitchFamily="2" charset="-122"/>
                <a:ea typeface="方正正黑简体" panose="02000000000000000000" pitchFamily="2" charset="-122"/>
              </a:rPr>
              <a:t>保持思维活跃度（看新闻、写博客等）</a:t>
            </a:r>
            <a:endParaRPr lang="en-US" altLang="zh-CN" sz="2000" smtClean="0">
              <a:latin typeface="方正正黑简体" panose="02000000000000000000" pitchFamily="2" charset="-122"/>
              <a:ea typeface="方正正黑简体" panose="02000000000000000000" pitchFamily="2" charset="-122"/>
            </a:endParaRPr>
          </a:p>
          <a:p>
            <a:pPr marL="457200" indent="-457200" algn="just">
              <a:lnSpc>
                <a:spcPct val="150000"/>
              </a:lnSpc>
              <a:buFont typeface="+mj-lt"/>
              <a:buAutoNum type="arabicPeriod"/>
            </a:pPr>
            <a:r>
              <a:rPr lang="zh-CN" altLang="en-US" sz="2000" smtClean="0">
                <a:latin typeface="方正正黑简体" panose="02000000000000000000" pitchFamily="2" charset="-122"/>
                <a:ea typeface="方正正黑简体" panose="02000000000000000000" pitchFamily="2" charset="-122"/>
              </a:rPr>
              <a:t>保持年轻心态（多和年轻人待在一起、试着穿年轻的衣服等）</a:t>
            </a:r>
            <a:endParaRPr lang="en-US" altLang="zh-CN" sz="2000" smtClean="0">
              <a:latin typeface="方正正黑简体" panose="02000000000000000000" pitchFamily="2" charset="-122"/>
              <a:ea typeface="方正正黑简体" panose="02000000000000000000" pitchFamily="2" charset="-122"/>
            </a:endParaRPr>
          </a:p>
          <a:p>
            <a:pPr marL="457200" indent="-457200" algn="just">
              <a:lnSpc>
                <a:spcPct val="150000"/>
              </a:lnSpc>
              <a:buFont typeface="+mj-lt"/>
              <a:buAutoNum type="arabicPeriod"/>
            </a:pPr>
            <a:r>
              <a:rPr lang="zh-CN" altLang="en-US" sz="2000" smtClean="0">
                <a:latin typeface="方正正黑简体" panose="02000000000000000000" pitchFamily="2" charset="-122"/>
                <a:ea typeface="方正正黑简体" panose="02000000000000000000" pitchFamily="2" charset="-122"/>
              </a:rPr>
              <a:t>积极主动（坚持锻炼、脚步轻快起来）</a:t>
            </a:r>
            <a:endParaRPr lang="en-US" altLang="zh-CN" sz="2000" smtClean="0">
              <a:latin typeface="方正正黑简体" panose="02000000000000000000" pitchFamily="2" charset="-122"/>
              <a:ea typeface="方正正黑简体" panose="02000000000000000000" pitchFamily="2" charset="-122"/>
            </a:endParaRPr>
          </a:p>
        </p:txBody>
      </p:sp>
    </p:spTree>
    <p:extLst>
      <p:ext uri="{BB962C8B-B14F-4D97-AF65-F5344CB8AC3E}">
        <p14:creationId xmlns:p14="http://schemas.microsoft.com/office/powerpoint/2010/main" val="4499009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859261" y="2621094"/>
            <a:ext cx="8473478" cy="1477328"/>
          </a:xfrm>
          <a:prstGeom prst="rect">
            <a:avLst/>
          </a:prstGeom>
          <a:noFill/>
        </p:spPr>
        <p:txBody>
          <a:bodyPr wrap="square" rtlCol="0">
            <a:spAutoFit/>
          </a:bodyPr>
          <a:lstStyle/>
          <a:p>
            <a:pPr indent="457200" algn="just">
              <a:lnSpc>
                <a:spcPct val="150000"/>
              </a:lnSpc>
            </a:pPr>
            <a:r>
              <a:rPr lang="en-US" altLang="zh-CN" sz="2000" smtClean="0">
                <a:latin typeface="方正正黑简体" panose="02000000000000000000" pitchFamily="2" charset="-122"/>
                <a:ea typeface="方正正黑简体" panose="02000000000000000000" pitchFamily="2" charset="-122"/>
              </a:rPr>
              <a:t>《</a:t>
            </a:r>
            <a:r>
              <a:rPr lang="zh-CN" altLang="en-US" sz="2000" smtClean="0">
                <a:latin typeface="方正正黑简体" panose="02000000000000000000" pitchFamily="2" charset="-122"/>
                <a:ea typeface="方正正黑简体" panose="02000000000000000000" pitchFamily="2" charset="-122"/>
              </a:rPr>
              <a:t>正能量</a:t>
            </a:r>
            <a:r>
              <a:rPr lang="en-US" altLang="zh-CN" sz="2000" smtClean="0">
                <a:latin typeface="方正正黑简体" panose="02000000000000000000" pitchFamily="2" charset="-122"/>
                <a:ea typeface="方正正黑简体" panose="02000000000000000000" pitchFamily="2" charset="-122"/>
              </a:rPr>
              <a:t>》</a:t>
            </a:r>
            <a:r>
              <a:rPr lang="zh-CN" altLang="en-US" sz="2000" smtClean="0">
                <a:latin typeface="方正正黑简体" panose="02000000000000000000" pitchFamily="2" charset="-122"/>
                <a:ea typeface="方正正黑简体" panose="02000000000000000000" pitchFamily="2" charset="-122"/>
              </a:rPr>
              <a:t>整本书围绕着“表现原理”来写，书中举例许多实验和案例来证明“行为决定情绪”，而且具体的方法对我们在提升自身正能量上大有裨益。作为一本心理学类的大众读物，值得一读，推荐给大家</a:t>
            </a:r>
            <a:r>
              <a:rPr lang="en-US" altLang="zh-CN" sz="2000" smtClean="0">
                <a:latin typeface="方正正黑简体" panose="02000000000000000000" pitchFamily="2" charset="-122"/>
                <a:ea typeface="方正正黑简体" panose="02000000000000000000" pitchFamily="2" charset="-122"/>
              </a:rPr>
              <a:t>^_^</a:t>
            </a:r>
          </a:p>
        </p:txBody>
      </p:sp>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l="42132" t="53721"/>
          <a:stretch/>
        </p:blipFill>
        <p:spPr>
          <a:xfrm>
            <a:off x="-14068" y="-28136"/>
            <a:ext cx="2621242" cy="2099095"/>
          </a:xfrm>
          <a:prstGeom prst="rect">
            <a:avLst/>
          </a:prstGeom>
        </p:spPr>
      </p:pic>
      <p:sp>
        <p:nvSpPr>
          <p:cNvPr id="4" name="文本框 3"/>
          <p:cNvSpPr txBox="1"/>
          <p:nvPr/>
        </p:nvSpPr>
        <p:spPr>
          <a:xfrm>
            <a:off x="1859260" y="1674376"/>
            <a:ext cx="1854611" cy="923330"/>
          </a:xfrm>
          <a:prstGeom prst="rect">
            <a:avLst/>
          </a:prstGeom>
          <a:noFill/>
        </p:spPr>
        <p:txBody>
          <a:bodyPr wrap="square" rtlCol="0">
            <a:spAutoFit/>
          </a:bodyPr>
          <a:lstStyle/>
          <a:p>
            <a:pPr algn="just">
              <a:lnSpc>
                <a:spcPct val="150000"/>
              </a:lnSpc>
            </a:pPr>
            <a:r>
              <a:rPr lang="zh-CN" altLang="en-US" sz="3600" smtClean="0">
                <a:latin typeface="华康俪金黑W8" panose="020B0809000000000000" pitchFamily="49" charset="-122"/>
                <a:ea typeface="华康俪金黑W8" panose="020B0809000000000000" pitchFamily="49" charset="-122"/>
              </a:rPr>
              <a:t>总结语</a:t>
            </a:r>
            <a:endParaRPr lang="zh-CN" altLang="en-US" sz="3600">
              <a:latin typeface="华康俪金黑W8" panose="020B0809000000000000" pitchFamily="49" charset="-122"/>
              <a:ea typeface="华康俪金黑W8" panose="020B0809000000000000" pitchFamily="49" charset="-122"/>
            </a:endParaRPr>
          </a:p>
        </p:txBody>
      </p:sp>
    </p:spTree>
    <p:extLst>
      <p:ext uri="{BB962C8B-B14F-4D97-AF65-F5344CB8AC3E}">
        <p14:creationId xmlns:p14="http://schemas.microsoft.com/office/powerpoint/2010/main" val="17179525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gradFill>
          <a:gsLst>
            <a:gs pos="89000">
              <a:srgbClr val="FEDE66"/>
            </a:gs>
            <a:gs pos="48000">
              <a:srgbClr val="F8A326"/>
            </a:gs>
          </a:gsLst>
          <a:path path="circle">
            <a:fillToRect l="50000" t="50000" r="50000" b="50000"/>
          </a:path>
        </a:gra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just">
          <a:lnSpc>
            <a:spcPct val="130000"/>
          </a:lnSpc>
          <a:defRPr sz="2000" smtClean="0">
            <a:latin typeface="方正正黑简体" panose="02000000000000000000" pitchFamily="2" charset="-122"/>
            <a:ea typeface="方正正黑简体" panose="02000000000000000000" pitchFamily="2"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562</TotalTime>
  <Words>1146</Words>
  <Application>Microsoft Office PowerPoint</Application>
  <PresentationFormat>宽屏</PresentationFormat>
  <Paragraphs>56</Paragraphs>
  <Slides>11</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11</vt:i4>
      </vt:variant>
    </vt:vector>
  </HeadingPairs>
  <TitlesOfParts>
    <vt:vector size="23" baseType="lpstr">
      <vt:lpstr>Meiryo</vt:lpstr>
      <vt:lpstr>方正正黑简体</vt:lpstr>
      <vt:lpstr>仿宋</vt:lpstr>
      <vt:lpstr>华康俪金黑W8</vt:lpstr>
      <vt:lpstr>蒙纳简超刚黑</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俞健智</dc:creator>
  <cp:lastModifiedBy>kan</cp:lastModifiedBy>
  <cp:revision>56</cp:revision>
  <dcterms:created xsi:type="dcterms:W3CDTF">2013-02-21T19:29:48Z</dcterms:created>
  <dcterms:modified xsi:type="dcterms:W3CDTF">2021-02-08T04:41:57Z</dcterms:modified>
</cp:coreProperties>
</file>