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1E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A3AC6-3459-46E4-B9AF-3B7F5D5D715A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32516-4C7B-42E8-9189-1178EDBEC3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49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095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32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1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36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90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299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480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844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3448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541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9898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344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77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163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37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870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79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43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41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61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07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37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03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40EB6-5459-41CA-9F01-CC38F42B6CAE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A5632-61DD-4EB8-9EBB-A1DD59C4E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49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067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121013" y="-31407"/>
            <a:ext cx="338882" cy="6889407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407"/>
            <a:ext cx="5128591" cy="688940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 l="-1000" t="-4000" r="-1000" b="-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777946" y="1229986"/>
            <a:ext cx="5883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世界因你不同</a:t>
            </a:r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7302" y="3856465"/>
            <a:ext cx="2168198" cy="195666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095999" y="1937872"/>
            <a:ext cx="5247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/>
              <a:t>MAKING A WORLD OF DIFFERENTCE:</a:t>
            </a:r>
          </a:p>
          <a:p>
            <a:pPr algn="r"/>
            <a:r>
              <a:rPr lang="en-US" altLang="zh-CN" dirty="0" smtClean="0"/>
              <a:t>THE KAI-FU LEE STORY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5925029" y="2939073"/>
            <a:ext cx="5247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078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3048000" y="961125"/>
            <a:ext cx="872456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-262092" y="654534"/>
            <a:ext cx="1744507" cy="1220322"/>
          </a:xfrm>
          <a:prstGeom prst="triangle">
            <a:avLst>
              <a:gd name="adj" fmla="val 51092"/>
            </a:avLst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03386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298725" y="97473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7924800" y="5766259"/>
            <a:ext cx="3847768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375385" y="99749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博士生涯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3124200" y="1685085"/>
            <a:ext cx="4572000" cy="4552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博士，就是挑选一个狭窄并重要的领域作研究，毕业的时候交出一篇世界一流的毕业论文，成为这个领域里世界首屈一指的专家。任何人提到这个领域的时候，都会想起你的名字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你从学校带走最有价值的不是这份论文，而是你分析和独立思考的能力、研究和发现真理的经验，还有科学家的胸怀，当你某一天不再研究这个领域的时候，你依然能在任何一个新的领域做到最好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瑞迪教授这样说：“我不同意你，但是我支持你。”这是一种真正的科学家的精神。他这种“科学面前，人人平等”的信念，深深的影响了我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00" y="1685085"/>
            <a:ext cx="3847768" cy="386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这种无言的伟大，让我受益终身，也让我以这种信念对待他人的不同意见。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只会思考而不会表达的人，与不会思考的人没什么两样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如今，我在各个学校里做巡回主题演讲，每年至少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场，面对至少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万学生。当年那个羞涩、内向、恐惧的小伙子已经不复存在。这还得感谢那个暑假的尴尬经历。它让我认清了自己，并让我勇于挑战自己。</a:t>
            </a:r>
          </a:p>
        </p:txBody>
      </p:sp>
    </p:spTree>
    <p:extLst>
      <p:ext uri="{BB962C8B-B14F-4D97-AF65-F5344CB8AC3E}">
        <p14:creationId xmlns:p14="http://schemas.microsoft.com/office/powerpoint/2010/main" val="379969247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646" y="-31407"/>
            <a:ext cx="5128591" cy="688940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14400" y="961125"/>
            <a:ext cx="645795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148646" y="0"/>
            <a:ext cx="4043354" cy="6857999"/>
          </a:xfrm>
          <a:prstGeom prst="rect">
            <a:avLst/>
          </a:prstGeom>
          <a:solidFill>
            <a:srgbClr val="E31E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521448" y="99664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4400" y="4199625"/>
            <a:ext cx="645795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980468" y="4235142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印象深刻的话语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914400" y="5989386"/>
            <a:ext cx="6457950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14400" y="1753880"/>
            <a:ext cx="6457950" cy="212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卡内基 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•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梅隆大学里，“让我印象最深刻的是，就连计算机学院的一台自动售货机里，都安装有‘局域网’，学生可以通过自己的终端看到自动售货机里还剩下几瓶汽水和可乐”。而原因却是“那些家伙（计算机学院里的博士们）太懒了，他们希望待在宿舍就知道他们想要的东西还有没有，于是就在自动售货机里装上了芯片”。在这里有着一种“神奇的环境、天才的同学、宽松的制度”。这里时刻都培养着人们的创造力！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4400" y="4949763"/>
            <a:ext cx="6457950" cy="744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“沉淀下来的才是教育，学习成绩只是一种表象的结果，而学习能力才是伴随一生的能力。”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74305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256843" y="517208"/>
            <a:ext cx="1494971" cy="1494971"/>
          </a:xfrm>
          <a:prstGeom prst="ellipse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48000" y="961125"/>
            <a:ext cx="872456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98749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298725" y="98924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24200" y="6313265"/>
            <a:ext cx="8648368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589066" y="687591"/>
            <a:ext cx="11079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</a:t>
            </a:r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endParaRPr lang="en-US" altLang="zh-CN" sz="2400" b="1" dirty="0" smtClean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</a:p>
        </p:txBody>
      </p:sp>
      <p:sp>
        <p:nvSpPr>
          <p:cNvPr id="13" name="矩形 12"/>
          <p:cNvSpPr/>
          <p:nvPr/>
        </p:nvSpPr>
        <p:spPr>
          <a:xfrm>
            <a:off x="3124200" y="1571794"/>
            <a:ext cx="4572000" cy="4552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想一辈子写一堆像废纸一样的学术论文呢？还是要来真正地改变世界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克制住每件事都要自己过问的想法，充分信任员工，给员工一定范围的自由。我深信，这才是真正有艺术的管理。而且作为管理者，当员工的价值观与公司的不符时，你要大胆做出决策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到后来，我们渐渐明白，创新不仅仅是做出一项前无古人、后无来者的技术，创新也可以是一个比较广义的创新，商业模式的创新、产品的创新、技术的创新，甚至把 别人做过的概念重新汇集起来，也是一种创新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00" y="1571794"/>
            <a:ext cx="3847768" cy="3514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制定并与员工分享美好愿景，能充分激发员工的参与感和积极性，可以让整个团队保持激昂的斗志和坚定的方向，这是领导艺术的重要组成部分。我必须承认，这是我最美好的体验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年在苹果的浸润，我理解，苹果的平等、自由、民主的风气固然好，但是，公司还需要一个有战略眼光的决策者，需要一个核心人物来维护公司的文化。</a:t>
            </a:r>
          </a:p>
        </p:txBody>
      </p:sp>
    </p:spTree>
    <p:extLst>
      <p:ext uri="{BB962C8B-B14F-4D97-AF65-F5344CB8AC3E}">
        <p14:creationId xmlns:p14="http://schemas.microsoft.com/office/powerpoint/2010/main" val="195607687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646" y="-31407"/>
            <a:ext cx="5128591" cy="688940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14400" y="961125"/>
            <a:ext cx="645795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148646" y="0"/>
            <a:ext cx="4043354" cy="6857999"/>
          </a:xfrm>
          <a:prstGeom prst="rect">
            <a:avLst/>
          </a:prstGeom>
          <a:solidFill>
            <a:srgbClr val="E31E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19850" y="98468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914400" y="5131258"/>
            <a:ext cx="6457950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14400" y="1649028"/>
            <a:ext cx="6457950" cy="3167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陷入了极度的危机中。“灾难中的苹果连物色一个新的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CEO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的时间都没有，他们直接邀请董事吉尔 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•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阿梅里奥（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Gil </a:t>
            </a:r>
            <a:r>
              <a:rPr lang="en-US" altLang="zh-CN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Amelio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）来接任这个职位。” “他说：‘不必担心，这家公司的境况比我以前从鬼门关里救回的那些公司好多了。给我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，我会告诉你们公司的出路在哪儿。’”但是阿梅里奥的相当自负，并有一种阶级观念，“它们让我们看到了一个思维并不缜密却爱夸夸其谈的领导”。“他以为他可以用智慧和经验改变公司的一切，他做了战略决定后就直接开始执行，却没有花时间寻求所有员工的支持。其实，他的战略方案不无道理，但他做事的方向是完全错误的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他不是一位懂得倾听、懂得理解的好领导。”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128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256843" y="517208"/>
            <a:ext cx="1494971" cy="1494971"/>
          </a:xfrm>
          <a:prstGeom prst="ellipse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48000" y="961125"/>
            <a:ext cx="464820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98749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第六章</a:t>
            </a:r>
            <a:endParaRPr lang="zh-CN" altLang="en-US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60412" y="98924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96250" y="961125"/>
            <a:ext cx="367631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33502" y="989247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印象深刻的话语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8096250" y="2182145"/>
            <a:ext cx="3676318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735338" y="979311"/>
            <a:ext cx="708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SGI</a:t>
            </a:r>
            <a:endParaRPr lang="zh-CN" altLang="en-US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24200" y="1597999"/>
            <a:ext cx="4572000" cy="4899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的成功，不光取决于技术，而且取决于市场，尤其是渠道建立得是否正确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技术出身的管理人员，既有好处也有弊端。好处是技术人员可以看出一个产品的发展趋势，预测它的未来。而弊端就是，技术人员喜欢追求真理，而忽视整体运营，注重智商，而忽略了运营中需要的情商。而作为一个管理人员，情商比智商要重要得多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重要的一点，我可以到中国工作，将招聘中国的人才，帮助中国的学生，带领一批中国的研发人员进行最先进的技术探索，在最前沿的科技中畅游。不管怎么说，回中国工作，这是父亲的梦想和希望，也确实是令我激动的梦想。</a:t>
            </a:r>
          </a:p>
        </p:txBody>
      </p:sp>
      <p:sp>
        <p:nvSpPr>
          <p:cNvPr id="2" name="矩形 1"/>
          <p:cNvSpPr/>
          <p:nvPr/>
        </p:nvSpPr>
        <p:spPr>
          <a:xfrm>
            <a:off x="8228239" y="1597999"/>
            <a:ext cx="3847768" cy="397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不需要没有用的创新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03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256843" y="517208"/>
            <a:ext cx="1494971" cy="1494971"/>
          </a:xfrm>
          <a:prstGeom prst="ellipse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98749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</a:t>
            </a:r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48000" y="961125"/>
            <a:ext cx="872456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298725" y="98924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124200" y="6343200"/>
            <a:ext cx="8648368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263383" y="765617"/>
            <a:ext cx="1759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创建微软</a:t>
            </a:r>
            <a:endParaRPr lang="en-US" altLang="zh-CN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国研究院</a:t>
            </a:r>
          </a:p>
        </p:txBody>
      </p:sp>
      <p:sp>
        <p:nvSpPr>
          <p:cNvPr id="13" name="矩形 12"/>
          <p:cNvSpPr/>
          <p:nvPr/>
        </p:nvSpPr>
        <p:spPr>
          <a:xfrm>
            <a:off x="3124200" y="1596614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工作的标准，那就是成长，兴趣和影响力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zh-CN" alt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作为领导，我相信，“架子最不值钱，而点子最值钱”，我们需要新的公司管理方式，需要用一种更加平等、更加均衡、更富有创造力的心态来认识、理解和实践领导艺术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说，白板文化代表着一种开放的精神。它意味着每个人都是平等的，每个人的想法都可以大胆地说出来、写出来，而且允许犯错误，因为白板上的字是很容易抹去的。它更意味着一种团队精神，每个人都不是封闭的，你的思想可以建立在别人的灵感上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00" y="1596614"/>
            <a:ext cx="3847768" cy="4552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有些企业，布置得很奢华，老板的办公室比员工的要豪华得多，就可以猜到，它的等级观念可能很深。在我们的研究院，来访者看到那些白板，就可以感受到它鲜明的学术风格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微软中国研究院的成功，还在于一种创新的研究方式。尽管我们也提倡放权，但是，科研课题是经过大家集体讨论有很大把握才去做的。在美国的研究环境里，这种方式会让人觉得不可思议，在那里，谁都无法使唤别人，因为人人都是大师。人人都有独立思考的能力。</a:t>
            </a:r>
          </a:p>
        </p:txBody>
      </p:sp>
    </p:spTree>
    <p:extLst>
      <p:ext uri="{BB962C8B-B14F-4D97-AF65-F5344CB8AC3E}">
        <p14:creationId xmlns:p14="http://schemas.microsoft.com/office/powerpoint/2010/main" val="157570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646" y="-31407"/>
            <a:ext cx="5128591" cy="688940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14400" y="961125"/>
            <a:ext cx="645795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148646" y="0"/>
            <a:ext cx="4043354" cy="6857999"/>
          </a:xfrm>
          <a:prstGeom prst="rect">
            <a:avLst/>
          </a:prstGeom>
          <a:solidFill>
            <a:srgbClr val="E31E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19850" y="984689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914400" y="5171761"/>
            <a:ext cx="6457950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14400" y="1674047"/>
            <a:ext cx="6457950" cy="3167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在美国长大的我习惯了直截了当的表达。我说既可以坐飞机也可以坐火车，意思是让大家根据自己的具体情况来作选择。”但是“后来有人悄悄告诉我说：刘挺认为，研究院说他们既可以坐飞机也可以坐火车，其实潜台词就是让大家坐火车，这样节省费用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。”“我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，在中国，大家习惯了做老板要你做的事情，没有对老板说“不”的习惯。“可是事实上”你有权力说‘是’或是‘不’。我们中国人总是认为，我是为老板工作的，所以总是想，老板会怎样想。其实，你做事情不是为你老板，而是为你的公司，你拥有这个项目，你就拥有权力。你应该相信，在你自己的领域里，你比老板懂得多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。”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780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256843" y="517208"/>
            <a:ext cx="1494971" cy="1494971"/>
          </a:xfrm>
          <a:prstGeom prst="ellipse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98749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</a:t>
            </a:r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en-US" altLang="zh-CN" sz="2400" b="1" dirty="0" smtClean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48000" y="961125"/>
            <a:ext cx="872456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298725" y="98924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073277" y="5780447"/>
            <a:ext cx="8699291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589066" y="794645"/>
            <a:ext cx="11079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</a:t>
            </a:r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雅</a:t>
            </a:r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endParaRPr lang="en-US" altLang="zh-CN" sz="2400" b="1" dirty="0" smtClean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</a:t>
            </a:r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24200" y="1627533"/>
            <a:ext cx="4572000" cy="3514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发现在已经使用的微软产品方便、便捷而又智能。但是在科技研发过程中，充满了曲折和困难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在高科技公司工作多年，半途而废和无疾而终是时有发生的事情，而作为一个探索者，接受是必须的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我希望能够帮助在微软总部的中国员工提升他们的信心，促进他们的职业发展，努力帮助他们突破“玻璃天花板”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00" y="1627533"/>
            <a:ext cx="3847768" cy="386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一个跨国公司在中国的高级管理者，我一直都在感受来自各方面文化和价值观差异的冲突和冲撞，我深深体会到那种水土不服所带来的痛苦，以及主见适应过程中的煎熬，同时也深深体会着每一点一滴的成功的来之不易。有时候，那种扑面而来、毫无防备的价值文化冲撞，让人备感挣扎，尤其是那些倾诉无门的委屈和不被理解的孤独。但是，我相信，这一切的一切，都是事物发展过程中的必经之路，也是跨国公司在中国成功的必经之路。</a:t>
            </a:r>
          </a:p>
        </p:txBody>
      </p:sp>
    </p:spTree>
    <p:extLst>
      <p:ext uri="{BB962C8B-B14F-4D97-AF65-F5344CB8AC3E}">
        <p14:creationId xmlns:p14="http://schemas.microsoft.com/office/powerpoint/2010/main" val="165358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256843" y="517208"/>
            <a:ext cx="1494971" cy="1494971"/>
          </a:xfrm>
          <a:prstGeom prst="ellipse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98749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第九章</a:t>
            </a:r>
            <a:endParaRPr lang="en-US" altLang="zh-CN" sz="2400" b="1" dirty="0" smtClean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48000" y="961125"/>
            <a:ext cx="872456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298725" y="97793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68097" y="5240380"/>
            <a:ext cx="1473843" cy="369332"/>
            <a:chOff x="10298725" y="5029200"/>
            <a:chExt cx="1473843" cy="369332"/>
          </a:xfrm>
        </p:grpSpPr>
        <p:sp>
          <p:nvSpPr>
            <p:cNvPr id="12" name="文本框 11"/>
            <p:cNvSpPr txBox="1"/>
            <p:nvPr/>
          </p:nvSpPr>
          <p:spPr>
            <a:xfrm>
              <a:off x="10298725" y="5029200"/>
              <a:ext cx="1473843" cy="369332"/>
            </a:xfrm>
            <a:prstGeom prst="rect">
              <a:avLst/>
            </a:prstGeom>
            <a:solidFill>
              <a:srgbClr val="E31E12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</a:rPr>
                <a:t>NEXT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右箭头 13"/>
            <p:cNvSpPr/>
            <p:nvPr/>
          </p:nvSpPr>
          <p:spPr>
            <a:xfrm>
              <a:off x="11009914" y="5041574"/>
              <a:ext cx="661386" cy="356958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21119" y="726032"/>
            <a:ext cx="12438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最艰</a:t>
            </a:r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</a:t>
            </a:r>
            <a:endParaRPr lang="en-US" altLang="zh-CN" sz="2400" b="1" dirty="0" smtClean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endParaRPr lang="en-US" altLang="zh-CN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24200" y="1685085"/>
            <a:ext cx="4572000" cy="4206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遇到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机遇的时候，只能自己伸出手去把握。罗曼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兰曾经说，“如果有人错过机会，多半不是机会没有到来，而是因为等待机会者没有看见机会到来，而且机会过来时，没有一伸手就抓住它。”我想，如果我没有主动出击去把握潜藏着的机会，很可能，我会与自己的理想失之交臂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我终于意识到，失去勇气就意味着丧失了面对挑战的机会，不但于事无补，还可能让我终生悔恨。人生在世，我们要用勇气改变可以改变的事情，并用智慧分辨二者的不同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00" y="1685085"/>
            <a:ext cx="3847768" cy="3514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人生在世时间非常短，如果你总是不敢做想做的事情，那么一生过去了，你留下来的只有悔恨，只有懊恼。</a:t>
            </a:r>
          </a:p>
          <a:p>
            <a:pPr algn="just">
              <a:lnSpc>
                <a:spcPct val="150000"/>
              </a:lnSpc>
            </a:pP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常说追随我心，当然追随我心必须是要在负责、守信、守法的前提之下。在这个前提之下，冒一些风险也是值得的。虽然经历风险的日子可能会比较艰难，但如果我不这样做，那蹉跎十年、二十年后我可能会后悔终生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088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961125"/>
            <a:ext cx="5543549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32239" y="98017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5527708"/>
            <a:ext cx="5543549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646" y="-31407"/>
            <a:ext cx="5128591" cy="688940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148646" y="0"/>
            <a:ext cx="4043354" cy="6857999"/>
          </a:xfrm>
          <a:prstGeom prst="rect">
            <a:avLst/>
          </a:prstGeom>
          <a:solidFill>
            <a:srgbClr val="E31E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49044" y="1685085"/>
            <a:ext cx="4961155" cy="3514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切都仿佛凸透镜一样，折射出人生百态。有的人坚定不移地支持你，有的人冒着自己受伤的风险帮助你，而有的人在经历心理挣扎后退却，有的人也在这个时候作出了伤害你的决定。官司，就像一块试金石，不经意间，把人间万象顷刻检测了一遍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想，我今天已经完全可以做到从容面对过去，我已经完全理解了书中所说的话，大意是“宽恕是一种拯救，它将每个人都从往昔灾难的阴影里拯救出来，只有这样，才能与历史和解”。我想，我已经与历史和解。</a:t>
            </a:r>
          </a:p>
        </p:txBody>
      </p:sp>
    </p:spTree>
    <p:extLst>
      <p:ext uri="{BB962C8B-B14F-4D97-AF65-F5344CB8AC3E}">
        <p14:creationId xmlns:p14="http://schemas.microsoft.com/office/powerpoint/2010/main" val="35309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40686" y="0"/>
            <a:ext cx="2351314" cy="597311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532869" y="620386"/>
            <a:ext cx="2270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23" name="矩形 22"/>
          <p:cNvSpPr/>
          <p:nvPr/>
        </p:nvSpPr>
        <p:spPr>
          <a:xfrm>
            <a:off x="9532869" y="-1"/>
            <a:ext cx="808264" cy="597311"/>
          </a:xfrm>
          <a:prstGeom prst="rect">
            <a:avLst/>
          </a:prstGeom>
          <a:solidFill>
            <a:srgbClr val="E31E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372599" y="-1"/>
            <a:ext cx="160269" cy="597311"/>
          </a:xfrm>
          <a:prstGeom prst="rect">
            <a:avLst/>
          </a:prstGeom>
          <a:solidFill>
            <a:srgbClr val="E31E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88071" y="1074509"/>
            <a:ext cx="15190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0" dirty="0" smtClean="0">
                <a:solidFill>
                  <a:srgbClr val="E31E12"/>
                </a:solidFill>
              </a:rPr>
              <a:t>{</a:t>
            </a:r>
            <a:endParaRPr lang="zh-CN" altLang="en-US" sz="30000" dirty="0">
              <a:solidFill>
                <a:srgbClr val="E31E12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896991" y="1074509"/>
            <a:ext cx="15190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0" dirty="0" smtClean="0">
                <a:solidFill>
                  <a:srgbClr val="E31E12"/>
                </a:solidFill>
              </a:rPr>
              <a:t>}</a:t>
            </a:r>
            <a:endParaRPr lang="zh-CN" altLang="en-US" sz="30000" dirty="0">
              <a:solidFill>
                <a:srgbClr val="E31E12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95877" y="2428718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顽童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95877" y="1747070"/>
            <a:ext cx="1776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引言 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从心选择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95877" y="3110366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飞往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</a:t>
            </a:r>
          </a:p>
        </p:txBody>
      </p:sp>
      <p:sp>
        <p:nvSpPr>
          <p:cNvPr id="11" name="矩形 10"/>
          <p:cNvSpPr/>
          <p:nvPr/>
        </p:nvSpPr>
        <p:spPr>
          <a:xfrm>
            <a:off x="2995877" y="3792014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的大学</a:t>
            </a:r>
          </a:p>
        </p:txBody>
      </p:sp>
      <p:sp>
        <p:nvSpPr>
          <p:cNvPr id="12" name="矩形 11"/>
          <p:cNvSpPr/>
          <p:nvPr/>
        </p:nvSpPr>
        <p:spPr>
          <a:xfrm>
            <a:off x="2995877" y="4473662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生涯</a:t>
            </a:r>
          </a:p>
        </p:txBody>
      </p:sp>
      <p:sp>
        <p:nvSpPr>
          <p:cNvPr id="13" name="矩形 12"/>
          <p:cNvSpPr/>
          <p:nvPr/>
        </p:nvSpPr>
        <p:spPr>
          <a:xfrm>
            <a:off x="2995877" y="5155310"/>
            <a:ext cx="2238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在苹果</a:t>
            </a:r>
          </a:p>
        </p:txBody>
      </p:sp>
      <p:sp>
        <p:nvSpPr>
          <p:cNvPr id="14" name="矩形 13"/>
          <p:cNvSpPr/>
          <p:nvPr/>
        </p:nvSpPr>
        <p:spPr>
          <a:xfrm>
            <a:off x="6525314" y="1730642"/>
            <a:ext cx="1455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SGI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25314" y="2415576"/>
            <a:ext cx="3161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第七章  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创建微软中国研究院</a:t>
            </a:r>
          </a:p>
        </p:txBody>
      </p:sp>
      <p:sp>
        <p:nvSpPr>
          <p:cNvPr id="16" name="矩形 15"/>
          <p:cNvSpPr/>
          <p:nvPr/>
        </p:nvSpPr>
        <p:spPr>
          <a:xfrm>
            <a:off x="6525314" y="3100510"/>
            <a:ext cx="2238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西雅图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五年</a:t>
            </a:r>
          </a:p>
        </p:txBody>
      </p:sp>
      <p:sp>
        <p:nvSpPr>
          <p:cNvPr id="17" name="矩形 16"/>
          <p:cNvSpPr/>
          <p:nvPr/>
        </p:nvSpPr>
        <p:spPr>
          <a:xfrm>
            <a:off x="6525314" y="3785444"/>
            <a:ext cx="2507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第九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艰难的60天</a:t>
            </a:r>
          </a:p>
        </p:txBody>
      </p:sp>
      <p:sp>
        <p:nvSpPr>
          <p:cNvPr id="18" name="矩形 17"/>
          <p:cNvSpPr/>
          <p:nvPr/>
        </p:nvSpPr>
        <p:spPr>
          <a:xfrm>
            <a:off x="6525314" y="4470378"/>
            <a:ext cx="269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谷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歌的通话世界</a:t>
            </a:r>
          </a:p>
        </p:txBody>
      </p:sp>
      <p:sp>
        <p:nvSpPr>
          <p:cNvPr id="19" name="矩形 18"/>
          <p:cNvSpPr/>
          <p:nvPr/>
        </p:nvSpPr>
        <p:spPr>
          <a:xfrm>
            <a:off x="6487002" y="5155310"/>
            <a:ext cx="269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第十一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因你不同</a:t>
            </a:r>
          </a:p>
        </p:txBody>
      </p:sp>
    </p:spTree>
    <p:extLst>
      <p:ext uri="{BB962C8B-B14F-4D97-AF65-F5344CB8AC3E}">
        <p14:creationId xmlns:p14="http://schemas.microsoft.com/office/powerpoint/2010/main" val="4894405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256843" y="517208"/>
            <a:ext cx="1494971" cy="1494971"/>
          </a:xfrm>
          <a:prstGeom prst="ellipse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987497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第十章</a:t>
            </a:r>
            <a:endParaRPr lang="en-US" altLang="zh-CN" sz="2400" b="1" dirty="0" smtClean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48000" y="961125"/>
            <a:ext cx="872456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321585" y="98017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24200" y="5839180"/>
            <a:ext cx="8648368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494971" y="715588"/>
            <a:ext cx="195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谷歌的</a:t>
            </a:r>
            <a:endParaRPr lang="en-US" altLang="zh-CN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</a:t>
            </a:r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话世界</a:t>
            </a:r>
            <a:endParaRPr lang="en-US" altLang="zh-CN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24200" y="1685085"/>
            <a:ext cx="4572000" cy="4206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那些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最酷最吸引眼球的业务，我们肯定都会去做。但不是现在去做，而是将来。我想，在发表意见时，大家可以百花齐放。而现在，一旦公司做了决定，我们也希望我们都能够全力以赴，专注搜索业务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真是一件孤独又无奈的事情。跨国公司的高管在重大的压力下，不仅仅要做好被误解、被质疑、被冤枉的准备，也要忍受在前进的过程中那些突破瓶颈之前的煎熬。同时还要做好员工的心理工作。这其中的心理承压能力绝非一日能够练就。很多时候都只能自己默默承受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00" y="1685085"/>
            <a:ext cx="3847768" cy="386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自我管理的机制就这样被不知不觉地建立了起来，谷歌如天方夜谭般无为放任的管理方式也在这样神奇地发挥着作用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我相信，当梦想照进现实那一刻，他们心中的感受一定无与伦比的美好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非常感谢这四年带来的美好回忆，我想，我的身体里已经存留了一份“小飞侠”的天真，能让我一往无前地继续前行。</a:t>
            </a: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213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646" y="-31407"/>
            <a:ext cx="5128591" cy="688940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14400" y="961125"/>
            <a:ext cx="645795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148646" y="0"/>
            <a:ext cx="4043354" cy="6857999"/>
          </a:xfrm>
          <a:prstGeom prst="rect">
            <a:avLst/>
          </a:prstGeom>
          <a:solidFill>
            <a:srgbClr val="E31E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38902" y="98151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914400" y="4509866"/>
            <a:ext cx="6457950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14400" y="1667172"/>
            <a:ext cx="6457950" cy="2475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“在公司，每个工程师可以匹配两台速度最快、显示屏最大的电脑，也可以随时去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Tech Stop(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科技小站）免费索取各种最酷的配置”，“休息室里有游戏机、跳舞机、台球桌、桌上足球，健身房里有高档的器械，按摩室里有专业的按摩师”。“众所周知，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Google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的食堂请的是五星级酒店的大厨”，最大的餐厅“查理的地盘”，它囊括了世界各地的各种美食。“最惊人的是，在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Google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办公楼的顶楼，还有两个游泳池。”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Google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是一个推崇自由、平等和宽容，允许犯错的公司。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408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-256843" y="517208"/>
            <a:ext cx="1494971" cy="1494971"/>
          </a:xfrm>
          <a:prstGeom prst="ellipse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62256" y="98749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第十一章</a:t>
            </a:r>
            <a:endParaRPr lang="en-US" altLang="zh-CN" sz="2400" b="1" dirty="0" smtClean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48000" y="961125"/>
            <a:ext cx="872456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298725" y="98493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97439" y="5849488"/>
            <a:ext cx="1473843" cy="369332"/>
            <a:chOff x="10298725" y="5029200"/>
            <a:chExt cx="1473843" cy="369332"/>
          </a:xfrm>
        </p:grpSpPr>
        <p:sp>
          <p:nvSpPr>
            <p:cNvPr id="11" name="文本框 10"/>
            <p:cNvSpPr txBox="1"/>
            <p:nvPr/>
          </p:nvSpPr>
          <p:spPr>
            <a:xfrm>
              <a:off x="10298725" y="5029200"/>
              <a:ext cx="1473843" cy="369332"/>
            </a:xfrm>
            <a:prstGeom prst="rect">
              <a:avLst/>
            </a:prstGeom>
            <a:solidFill>
              <a:srgbClr val="E31E12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</a:rPr>
                <a:t>NEXT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右箭头 11"/>
            <p:cNvSpPr/>
            <p:nvPr/>
          </p:nvSpPr>
          <p:spPr>
            <a:xfrm>
              <a:off x="11009914" y="5041574"/>
              <a:ext cx="661386" cy="356958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4" name="矩形 13" hidden="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 l="-1000" t="-4000" r="-1000" b="-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24200" y="1685085"/>
            <a:ext cx="4572000" cy="4552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的大学生是非常优秀的，但我却越来越多地感受到他们的内心困惑。面对着望子成龙的父母、应试教育体制束缚下的学校和老师、急功近利的社会心态，这些都让他们很多人在路途中陷于迷失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，每每离开高校我都会暗自感叹：“是否可能有那么一天，校长引以为豪是该校聘用的那些学识渊博、名声卓著的大师，而非华丽的大楼；校长激情畅谈的是无私的教育理想，而非大而无当的校园？是否还能有这么一天，高校里走出的每个毕业生都是能得到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世纪企业认可的人才，而不是总是徘徊在失业边缘的‘待业者’？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00" y="1666035"/>
            <a:ext cx="3847768" cy="4552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最富有的人不是拥有最多的人，而是需求最少的人。（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richest man is not the one who has the most ,but the one who needs the least</a:t>
            </a:r>
            <a:r>
              <a: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.)</a:t>
            </a:r>
          </a:p>
          <a:p>
            <a:pPr algn="just">
              <a:lnSpc>
                <a:spcPct val="150000"/>
              </a:lnSpc>
            </a:pP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在过去的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年，我有幸在乔布斯、盖茨、施密特等人的身边学习成长，我有幸在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代经历苹果、微软，有幸在互联网时代经历谷歌，有幸看到三家世界一流的公司成长、成功，我有幸在美国硅谷和中国中关村崛起时，在这两个地方做过最有创意的工作。这些职业经验才是我最有价值的资产，我非常希望能够把这些资产传授给中国青年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24975" y="736039"/>
            <a:ext cx="1599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</a:t>
            </a:r>
            <a:endParaRPr lang="en-US" altLang="zh-CN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</a:t>
            </a:r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你不同</a:t>
            </a:r>
            <a:endParaRPr lang="en-US" altLang="zh-CN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56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646" y="-31407"/>
            <a:ext cx="5128591" cy="688940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148646" y="0"/>
            <a:ext cx="4043354" cy="6857999"/>
          </a:xfrm>
          <a:prstGeom prst="rect">
            <a:avLst/>
          </a:prstGeom>
          <a:solidFill>
            <a:srgbClr val="E31E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961125"/>
            <a:ext cx="5543549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4199124"/>
            <a:ext cx="5543549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165876" y="97931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9044" y="1685085"/>
            <a:ext cx="4961155" cy="212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我想，帮助更多的中国青年实现创业梦想应该是有意义、有影响力的一件事，而且是我帮助中国大学生的延续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我步入丛林，因为我希望生活得有意义，我希望活得深刻，并汲取生命中所有的精华。然后从中学习，以免让我在生命终结时，却发现自己从来没有活过。</a:t>
            </a:r>
          </a:p>
        </p:txBody>
      </p:sp>
    </p:spTree>
    <p:extLst>
      <p:ext uri="{BB962C8B-B14F-4D97-AF65-F5344CB8AC3E}">
        <p14:creationId xmlns:p14="http://schemas.microsoft.com/office/powerpoint/2010/main" val="225179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121013" y="-31407"/>
            <a:ext cx="338882" cy="6889407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407"/>
            <a:ext cx="5128591" cy="688940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0" t="13267" r="24858" b="16754"/>
          <a:stretch>
            <a:fillRect/>
          </a:stretch>
        </p:blipFill>
        <p:spPr>
          <a:xfrm>
            <a:off x="10406395" y="149584"/>
            <a:ext cx="714370" cy="714368"/>
          </a:xfrm>
          <a:custGeom>
            <a:avLst/>
            <a:gdLst>
              <a:gd name="connsiteX0" fmla="*/ 819854 w 1639708"/>
              <a:gd name="connsiteY0" fmla="*/ 0 h 1639708"/>
              <a:gd name="connsiteX1" fmla="*/ 1639708 w 1639708"/>
              <a:gd name="connsiteY1" fmla="*/ 819854 h 1639708"/>
              <a:gd name="connsiteX2" fmla="*/ 819854 w 1639708"/>
              <a:gd name="connsiteY2" fmla="*/ 1639708 h 1639708"/>
              <a:gd name="connsiteX3" fmla="*/ 0 w 1639708"/>
              <a:gd name="connsiteY3" fmla="*/ 819854 h 1639708"/>
              <a:gd name="connsiteX4" fmla="*/ 819854 w 1639708"/>
              <a:gd name="connsiteY4" fmla="*/ 0 h 1639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9708" h="1639708">
                <a:moveTo>
                  <a:pt x="819854" y="0"/>
                </a:moveTo>
                <a:cubicBezTo>
                  <a:pt x="1272647" y="0"/>
                  <a:pt x="1639708" y="367061"/>
                  <a:pt x="1639708" y="819854"/>
                </a:cubicBezTo>
                <a:cubicBezTo>
                  <a:pt x="1639708" y="1272647"/>
                  <a:pt x="1272647" y="1639708"/>
                  <a:pt x="819854" y="1639708"/>
                </a:cubicBezTo>
                <a:cubicBezTo>
                  <a:pt x="367061" y="1639708"/>
                  <a:pt x="0" y="1272647"/>
                  <a:pt x="0" y="819854"/>
                </a:cubicBezTo>
                <a:cubicBezTo>
                  <a:pt x="0" y="367061"/>
                  <a:pt x="367061" y="0"/>
                  <a:pt x="819854" y="0"/>
                </a:cubicBezTo>
                <a:close/>
              </a:path>
            </a:pathLst>
          </a:custGeom>
        </p:spPr>
      </p:pic>
      <p:sp>
        <p:nvSpPr>
          <p:cNvPr id="16" name="文本框 15"/>
          <p:cNvSpPr txBox="1"/>
          <p:nvPr/>
        </p:nvSpPr>
        <p:spPr>
          <a:xfrm>
            <a:off x="11120765" y="0"/>
            <a:ext cx="1071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BY BLACK</a:t>
            </a:r>
          </a:p>
          <a:p>
            <a:r>
              <a:rPr lang="en-US" altLang="zh-CN" b="1" dirty="0" smtClean="0"/>
              <a:t>BAORD</a:t>
            </a:r>
            <a:endParaRPr lang="zh-CN" altLang="en-US" b="1" dirty="0"/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9739086" y="988643"/>
            <a:ext cx="2452915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0823013" y="1119271"/>
            <a:ext cx="1368988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/>
            <a:srcRect/>
            <a:stretch>
              <a:fillRect l="-1000" t="-4000" r="-1000" b="-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77946" y="3378549"/>
            <a:ext cx="58839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31411" y="4578878"/>
            <a:ext cx="5247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00384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86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8148646" y="961125"/>
            <a:ext cx="3623922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48000" y="961125"/>
            <a:ext cx="457200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-262092" y="654534"/>
            <a:ext cx="1744507" cy="1220322"/>
          </a:xfrm>
          <a:prstGeom prst="triangle">
            <a:avLst>
              <a:gd name="adj" fmla="val 51092"/>
            </a:avLst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457" y="103386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引言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28124" y="99138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148314" y="3233410"/>
            <a:ext cx="3624254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416898" y="988019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印象深刻的话语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048000" y="5965022"/>
            <a:ext cx="4572000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425322" y="97931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从心选择</a:t>
            </a:r>
            <a:endParaRPr lang="zh-CN" altLang="en-US" sz="2400" dirty="0"/>
          </a:p>
        </p:txBody>
      </p:sp>
      <p:sp>
        <p:nvSpPr>
          <p:cNvPr id="25" name="矩形 24" hidden="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 l="-1000" t="-4000" r="-1000" b="-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48000" y="1605784"/>
            <a:ext cx="4572000" cy="4206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价值不是你拥有多少，而是你留下多少。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2. 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用你的梦想和理想引领你的一生，要用感恩、真诚、助人圆梦的心态引领你的一生，要用执著、无惧、乐观的态度引领你的一生。如果你做到了这些，姻缘会给你一切你所应得的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3. 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被信条所惑。盲从信条就是活在别人思考的结果里，不要让别人的意见淹没了你内在的心声，最重要的，拥有跟随内心与直觉的勇气，你的内心与直觉多少已经知道你真正想要成为什么样的人，任何其他事物都是次要的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148314" y="1576771"/>
            <a:ext cx="3624254" cy="1436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一个微小的火种慢慢地在心里闪烁，最终蔓延成为燃烧的火焰；当一个并不清晰的潜意识渐渐地野蛮生长，成为了明确的意志；我想，就是作出改变的时候了。</a:t>
            </a:r>
          </a:p>
        </p:txBody>
      </p:sp>
    </p:spTree>
    <p:extLst>
      <p:ext uri="{BB962C8B-B14F-4D97-AF65-F5344CB8AC3E}">
        <p14:creationId xmlns:p14="http://schemas.microsoft.com/office/powerpoint/2010/main" val="27671115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3048000" y="961125"/>
            <a:ext cx="872456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-262092" y="654534"/>
            <a:ext cx="1744507" cy="1220322"/>
          </a:xfrm>
          <a:prstGeom prst="triangle">
            <a:avLst>
              <a:gd name="adj" fmla="val 51092"/>
            </a:avLst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03386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298725" y="98924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124200" y="6029757"/>
            <a:ext cx="4394200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734052" y="99749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顽童</a:t>
            </a:r>
          </a:p>
        </p:txBody>
      </p:sp>
      <p:sp>
        <p:nvSpPr>
          <p:cNvPr id="11" name="矩形 10" hidden="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 l="-1000" t="-4000" r="-1000" b="-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48000" y="1591124"/>
            <a:ext cx="4572000" cy="4206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那一刻，母亲脸上掩饰不住的兴奋和自豪，即便再过几十年，我也不会忘记。我那时才知道，自己一丁点儿的成功就可以让母亲那么的骄傲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中国，父母对孩子特别关爱，生怕孩子受一点伤害，不愿让孩子冒险尝试与众不同的东西。其实，孩子从小就需要独立性、责任心、选择力和判断力。很庆幸的是，早在四十年前，我父母就把选择权交给了我，让我成为了自己的主人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3. 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“书不算是礼物，你要买多少书，只要是中外名著，随时都可以买。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00" y="1210144"/>
            <a:ext cx="3847768" cy="4899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4. 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母亲像打造一块璞玉一样，精心地打磨和教育我。是她教会了我什么是严谨和务实，什么是品行和礼仪，什么是快乐和温馨，什么是忠孝和诚信。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亲的冷静却让我感到意外，他只是把我叫到他跟前说，“希望你以后不要让自己这么失望！”这句话掷地有声，它的力量，让我的愧疚到了极点。那么突如其来的自卑和悔恨，让我感觉到自己如此失落。从此以后，我时时刻刻铭记着这句话，这让我内心的城堡里有了一个守望者，让我以后，绝对不会再让自己失望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8026400" y="6349073"/>
            <a:ext cx="3746168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32834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646" y="-31407"/>
            <a:ext cx="5128591" cy="688940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14400" y="961125"/>
            <a:ext cx="550545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914400" y="3663021"/>
            <a:ext cx="5505450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148646" y="0"/>
            <a:ext cx="4043354" cy="6857999"/>
          </a:xfrm>
          <a:prstGeom prst="rect">
            <a:avLst/>
          </a:prstGeom>
          <a:solidFill>
            <a:srgbClr val="E31E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482252" y="98106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4400" y="1620590"/>
            <a:ext cx="5505450" cy="1782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亲的学生也写了一篇回忆父亲的文章，‘我们最钦佩老师的是他的为学与做人。老师虽已八十岁高龄，但是仍然好学不倦，用功甚勤。老师的用功着实令我们后辈望尘莫及。据我们所知，老师每年均要利用暑假到美国哈佛、普林斯顿等大学图书馆去搜集资料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......“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03988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3048000" y="961125"/>
            <a:ext cx="8724568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-262092" y="654534"/>
            <a:ext cx="1744507" cy="1220322"/>
          </a:xfrm>
          <a:prstGeom prst="triangle">
            <a:avLst>
              <a:gd name="adj" fmla="val 51092"/>
            </a:avLst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03386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298725" y="98924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039100" y="6202761"/>
            <a:ext cx="3733468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375385" y="99749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飞往美国</a:t>
            </a:r>
          </a:p>
        </p:txBody>
      </p:sp>
      <p:sp>
        <p:nvSpPr>
          <p:cNvPr id="13" name="矩形 12"/>
          <p:cNvSpPr/>
          <p:nvPr/>
        </p:nvSpPr>
        <p:spPr>
          <a:xfrm>
            <a:off x="3124200" y="1179497"/>
            <a:ext cx="4572000" cy="5591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孩子的创造力和想象力，都是在这些稀奇古怪的题目中每天得到锻炼的。这样的教育的差别就是：（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）从不同的观点看问题，没有正确答案；（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）经过参与和实践真正理解；（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）团队合作，避免零和思维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成年以后，我才发现这种教育的真谛。美国的教育和学习方法所注重的准则是：自由、独立、自主学习、重视理解、重视实用。老师重视学生发表的意见，甚至鼓励学生反驳老师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我每次回到家都严格按照老师说的做，题目里不认识的单词就去查词典，但是却从来没去翻书找答案。因为，我觉得这是老师给我的最大的信任，我不能辜负这份信任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00" y="1172583"/>
            <a:ext cx="3847768" cy="4899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我终于理解了，对于一种语言文化的掌握，远远不只是会说当地的语言，了解当地的风格，更要对这种文化的历史和这个国家的制度有深刻的了解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如同初到美国之后，我大声念出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1/7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等于多少的时候一样，别人认为我是数学天才，而我在这种鼓励中得到了心理暗示。这种心理暗示时刻影响着今后的选择 、生活、行为方式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勇于选择，有一颗勇敢的心，这是走向成功的第一步。</a:t>
            </a:r>
          </a:p>
        </p:txBody>
      </p:sp>
    </p:spTree>
    <p:extLst>
      <p:ext uri="{BB962C8B-B14F-4D97-AF65-F5344CB8AC3E}">
        <p14:creationId xmlns:p14="http://schemas.microsoft.com/office/powerpoint/2010/main" val="11085098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646" y="-31407"/>
            <a:ext cx="5128591" cy="688940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914400" y="961125"/>
            <a:ext cx="550545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914400" y="4025879"/>
            <a:ext cx="5505450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148646" y="0"/>
            <a:ext cx="4043354" cy="6857999"/>
          </a:xfrm>
          <a:prstGeom prst="rect">
            <a:avLst/>
          </a:prstGeom>
          <a:solidFill>
            <a:srgbClr val="E31E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489296" y="96974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4400" y="1602838"/>
            <a:ext cx="5505450" cy="212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没有统一的教科书，没有统一的考试，没有对学生三六九等的分类排位，这就是呈现在一个中国记者眼前的美国教育。”“在美国上学，你可以鲜明地感觉到，美国学生只在乎‘自己喜欢的’，而对于自己不喜欢的必修课，则不会特别上心。”美式教育“鼓励学生自我选择，按照兴趣发展，让一个人发挥最大的激情，去选择自己的爱好。”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59830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3048000" y="961125"/>
            <a:ext cx="914400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-262092" y="654534"/>
            <a:ext cx="1744507" cy="1220322"/>
          </a:xfrm>
          <a:prstGeom prst="triangle">
            <a:avLst>
              <a:gd name="adj" fmla="val 51092"/>
            </a:avLst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03386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zh-CN" altLang="en-US" sz="2400" b="1" dirty="0">
              <a:solidFill>
                <a:srgbClr val="E31E1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27753" y="989247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68097" y="5962643"/>
            <a:ext cx="1473843" cy="369332"/>
            <a:chOff x="10298725" y="5029200"/>
            <a:chExt cx="1473843" cy="369332"/>
          </a:xfrm>
        </p:grpSpPr>
        <p:sp>
          <p:nvSpPr>
            <p:cNvPr id="3" name="文本框 2"/>
            <p:cNvSpPr txBox="1"/>
            <p:nvPr/>
          </p:nvSpPr>
          <p:spPr>
            <a:xfrm>
              <a:off x="10298725" y="5029200"/>
              <a:ext cx="1473843" cy="369332"/>
            </a:xfrm>
            <a:prstGeom prst="rect">
              <a:avLst/>
            </a:prstGeom>
            <a:solidFill>
              <a:srgbClr val="E31E12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</a:rPr>
                <a:t>NEXT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" name="右箭头 3"/>
            <p:cNvSpPr/>
            <p:nvPr/>
          </p:nvSpPr>
          <p:spPr>
            <a:xfrm>
              <a:off x="11009914" y="5041574"/>
              <a:ext cx="661386" cy="356958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426275" y="101827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E31E1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我的大学</a:t>
            </a:r>
          </a:p>
        </p:txBody>
      </p:sp>
      <p:sp>
        <p:nvSpPr>
          <p:cNvPr id="13" name="矩形 12"/>
          <p:cNvSpPr/>
          <p:nvPr/>
        </p:nvSpPr>
        <p:spPr>
          <a:xfrm>
            <a:off x="3048000" y="1345812"/>
            <a:ext cx="4572000" cy="4206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zh-CN" altLang="en-US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我们将学过的东西忘得一干二净，最后剩下的东西就是教育的本质了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从必修的人文课程中，收获了让人一生受益的知识。它沉淀在我的身体里，成为思想和灵魂的一部分，在此后人生的关键时刻它会灵光一现，帮助我度过人生中或孤独或困惑的日子。多年以后，我才参透，哥大通才教育的重要意义是无可比拟的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直到今天，我才记得哲学系的一个老教授说的话：知道什么是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make a difference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（制造不同）吗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00" y="1681050"/>
            <a:ext cx="3847768" cy="4206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想象有两个世界，一个世界中有你，一个世界中没有你，让两者的不同最大，最大化你的影响力，这就是你一生的意义。“这句话，可以说影响了我的一生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。那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之后，凡是我要做重要的决定，我都会想起这句”让世界不同“的话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，从而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让我的内心作出选择的时候更加坚定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兴趣就是天赋，天赋就是兴趣。（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 are good at what you </a:t>
            </a:r>
            <a:r>
              <a:rPr lang="en-US" altLang="zh-CN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love;you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love what you are good at.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64368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961125"/>
            <a:ext cx="5543549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120629" y="1003761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精彩语录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197600" y="5096784"/>
            <a:ext cx="5156201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096001" y="961125"/>
            <a:ext cx="5257800" cy="498038"/>
          </a:xfrm>
          <a:prstGeom prst="rect">
            <a:avLst/>
          </a:prstGeom>
          <a:solidFill>
            <a:srgbClr val="E31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982459" y="1003761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印象深刻的话语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4372884"/>
            <a:ext cx="5543549" cy="0"/>
          </a:xfrm>
          <a:prstGeom prst="line">
            <a:avLst/>
          </a:prstGeom>
          <a:ln>
            <a:solidFill>
              <a:srgbClr val="E31E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6096000" y="1685085"/>
            <a:ext cx="5257801" cy="3167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教育学家斯金纳（</a:t>
            </a:r>
            <a:r>
              <a:rPr lang="en-US" altLang="zh-CN" sz="15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B.F.Skinner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）说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：“如果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我们将学过的东西忘得一干二净，最后剩下的东西就是教育的本质了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。”</a:t>
            </a:r>
            <a:endParaRPr lang="en-US" altLang="zh-CN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著名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记者怀特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霍布斯说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，“成功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就是当你醒来，无论身在何处，无论年龄多大，你很快从床上弹起，因为你迫不及待地想去做你爱做的、你深信的、你有才华做的工作。这工作比你个人伟大、神圣。你迫不及待地要起床，跳进它的怀里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。”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9044" y="1685085"/>
            <a:ext cx="5094505" cy="2475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，我非常感谢哥伦比亚大学灵活的转系制度。它给了学生一整年的时间，一边在基础学科里学习，一边寻找自己真正的兴趣所在，学生大都在兴趣的指引下，有激情地学习。而在中国的教育体系里，我很遗憾地看到，高校设置了非常难的转系制度。而且，还有服从调剂制度，让很多孩子去学自己不喜欢的专业。这对于人才的培养，其实是个弊端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743937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3680</Words>
  <Application>Microsoft Office PowerPoint</Application>
  <PresentationFormat>宽屏</PresentationFormat>
  <Paragraphs>192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Meiryo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https://www.ypppt.com/</cp:keywords>
  <cp:lastModifiedBy>kan</cp:lastModifiedBy>
  <cp:revision>30</cp:revision>
  <dcterms:created xsi:type="dcterms:W3CDTF">2014-06-25T13:27:00Z</dcterms:created>
  <dcterms:modified xsi:type="dcterms:W3CDTF">2021-02-15T14:56:16Z</dcterms:modified>
</cp:coreProperties>
</file>