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98" r:id="rId3"/>
    <p:sldId id="299" r:id="rId4"/>
    <p:sldId id="292" r:id="rId5"/>
    <p:sldId id="300" r:id="rId6"/>
    <p:sldId id="260" r:id="rId7"/>
    <p:sldId id="301" r:id="rId8"/>
    <p:sldId id="275" r:id="rId9"/>
    <p:sldId id="302" r:id="rId10"/>
    <p:sldId id="303" r:id="rId11"/>
    <p:sldId id="304" r:id="rId12"/>
    <p:sldId id="305" r:id="rId13"/>
    <p:sldId id="306" r:id="rId14"/>
    <p:sldId id="281" r:id="rId15"/>
    <p:sldId id="307" r:id="rId16"/>
    <p:sldId id="308" r:id="rId17"/>
    <p:sldId id="309" r:id="rId18"/>
    <p:sldId id="310" r:id="rId19"/>
    <p:sldId id="311" r:id="rId20"/>
    <p:sldId id="312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AB36"/>
    <a:srgbClr val="363636"/>
    <a:srgbClr val="DDDDDD"/>
    <a:srgbClr val="4D70AF"/>
    <a:srgbClr val="4AACC5"/>
    <a:srgbClr val="FC4875"/>
    <a:srgbClr val="F6AB00"/>
    <a:srgbClr val="8FBE00"/>
    <a:srgbClr val="92D051"/>
    <a:srgbClr val="49D4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中度样式 1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8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DEFEC98F-89BF-4484-A1CC-772CF6933845}" type="datetimeFigureOut">
              <a:rPr lang="zh-CN" altLang="en-US" smtClean="0"/>
              <a:pPr/>
              <a:t>2021/2/18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BF00F209-C85B-4BFF-93AA-64CEAF78917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04154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0F209-C85B-4BFF-93AA-64CEAF78917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015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3340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t>2021/2/18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472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105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380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124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7827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47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6485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959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9394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766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89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844"/>
            <a:ext cx="12192000" cy="687784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t>2021/2/18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7527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833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t>2021/2/18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41341" y="5805714"/>
            <a:ext cx="1447301" cy="6241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844"/>
            <a:ext cx="12192000" cy="687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43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t>2021/2/18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097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t>2021/2/18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700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t>2021/2/18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35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t>2021/2/18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657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t>2021/2/18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845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E2E7-8F1B-4217-A021-F39EC37B4727}" type="datetimeFigureOut">
              <a:rPr lang="zh-CN" altLang="en-US" smtClean="0"/>
              <a:t>2021/2/18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5436-D419-4612-A808-3BE1EEE313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418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0336E2E7-8F1B-4217-A021-F39EC37B4727}" type="datetimeFigureOut">
              <a:rPr lang="zh-CN" altLang="en-US" smtClean="0"/>
              <a:pPr/>
              <a:t>2021/2/18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CEA25436-D419-4612-A808-3BE1EEE3135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405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946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121954" y="2673273"/>
            <a:ext cx="59480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这辈子只能这样吗？</a:t>
            </a:r>
            <a:endParaRPr lang="en-US" altLang="zh-CN" sz="4000" dirty="0" smtClean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50659" y="3431958"/>
            <a:ext cx="8490682" cy="758145"/>
          </a:xfrm>
          <a:prstGeom prst="rect">
            <a:avLst/>
          </a:prstGeom>
          <a:solidFill>
            <a:srgbClr val="EA03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献给那些长了翅膀，却飞不起来的人</a:t>
            </a:r>
            <a:endParaRPr lang="zh-CN" altLang="en-US" sz="40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38370" y="1161974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16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</a:t>
            </a:r>
            <a:endParaRPr lang="zh-CN" altLang="en-US" sz="1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66328" y="5197120"/>
            <a:ext cx="31302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少年</a:t>
            </a:r>
            <a:r>
              <a:rPr lang="en-US" altLang="zh-CN" sz="2000" dirty="0" err="1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MakerEasy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90006" y="4648994"/>
            <a:ext cx="28119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原著：肯尼斯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克利斯汀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4183284" y="1161974"/>
            <a:ext cx="3825432" cy="1453312"/>
            <a:chOff x="4145385" y="1161974"/>
            <a:chExt cx="3825432" cy="1453312"/>
          </a:xfrm>
        </p:grpSpPr>
        <p:grpSp>
          <p:nvGrpSpPr>
            <p:cNvPr id="4" name="组合 3"/>
            <p:cNvGrpSpPr/>
            <p:nvPr/>
          </p:nvGrpSpPr>
          <p:grpSpPr>
            <a:xfrm>
              <a:off x="4221183" y="1161974"/>
              <a:ext cx="3749634" cy="1371600"/>
              <a:chOff x="3998026" y="1110343"/>
              <a:chExt cx="3749634" cy="1371600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613" t="26804" r="7893" b="34368"/>
              <a:stretch/>
            </p:blipFill>
            <p:spPr>
              <a:xfrm>
                <a:off x="3998026" y="1110343"/>
                <a:ext cx="3749634" cy="1371600"/>
              </a:xfrm>
              <a:prstGeom prst="rect">
                <a:avLst/>
              </a:prstGeom>
            </p:spPr>
          </p:pic>
          <p:sp>
            <p:nvSpPr>
              <p:cNvPr id="6" name="文本框 5"/>
              <p:cNvSpPr txBox="1"/>
              <p:nvPr/>
            </p:nvSpPr>
            <p:spPr>
              <a:xfrm>
                <a:off x="4106090" y="1149532"/>
                <a:ext cx="2031325" cy="1200329"/>
              </a:xfrm>
              <a:prstGeom prst="rect">
                <a:avLst/>
              </a:prstGeom>
              <a:noFill/>
              <a:scene3d>
                <a:camera prst="orthographicFront">
                  <a:rot lat="0" lon="19499990" rev="0"/>
                </a:camera>
                <a:lightRig rig="threePt" dir="t"/>
              </a:scene3d>
              <a:sp3d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7200" dirty="0">
                    <a:ea typeface="汉鼎繁古印" panose="02010609000101010101" pitchFamily="49" charset="-122"/>
                  </a:rPr>
                  <a:t>读</a:t>
                </a:r>
                <a:r>
                  <a:rPr lang="zh-CN" altLang="en-US" sz="6600" dirty="0">
                    <a:ea typeface="汉鼎繁古印" panose="02010609000101010101" pitchFamily="49" charset="-122"/>
                  </a:rPr>
                  <a:t>书</a:t>
                </a:r>
                <a:endParaRPr lang="zh-CN" altLang="en-US" sz="7200" dirty="0">
                  <a:ea typeface="汉鼎繁古印" panose="02010609000101010101" pitchFamily="49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5649487" y="1200331"/>
                <a:ext cx="2031325" cy="1200329"/>
              </a:xfrm>
              <a:prstGeom prst="rect">
                <a:avLst/>
              </a:prstGeom>
              <a:noFill/>
              <a:scene3d>
                <a:camera prst="orthographicFront">
                  <a:rot lat="0" lon="2099977" rev="0"/>
                </a:camera>
                <a:lightRig rig="threePt" dir="t"/>
              </a:scene3d>
              <a:sp3d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600" dirty="0">
                    <a:ea typeface="汉鼎繁古印" panose="02010609000101010101" pitchFamily="49" charset="-122"/>
                  </a:rPr>
                  <a:t>笔</a:t>
                </a:r>
                <a:r>
                  <a:rPr lang="zh-CN" altLang="en-US" sz="7200" dirty="0">
                    <a:ea typeface="汉鼎繁古印" panose="02010609000101010101" pitchFamily="49" charset="-122"/>
                  </a:rPr>
                  <a:t>记</a:t>
                </a:r>
              </a:p>
            </p:txBody>
          </p:sp>
        </p:grpSp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42" t="11225" r="15835" b="12498"/>
            <a:stretch/>
          </p:blipFill>
          <p:spPr>
            <a:xfrm>
              <a:off x="4145385" y="1713358"/>
              <a:ext cx="940308" cy="9019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019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1352969" y="4482914"/>
            <a:ext cx="2914553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处理负面的行为模式时，事先承诺自己；不要抗拒承认自己的缺点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5442921" y="1579230"/>
            <a:ext cx="5374235" cy="4693658"/>
            <a:chOff x="6035072" y="1789855"/>
            <a:chExt cx="5374235" cy="4693658"/>
          </a:xfrm>
        </p:grpSpPr>
        <p:sp>
          <p:nvSpPr>
            <p:cNvPr id="17" name="椭圆 16"/>
            <p:cNvSpPr/>
            <p:nvPr/>
          </p:nvSpPr>
          <p:spPr bwMode="auto">
            <a:xfrm>
              <a:off x="6860057" y="1831774"/>
              <a:ext cx="1008000" cy="1008000"/>
            </a:xfrm>
            <a:prstGeom prst="ellipse">
              <a:avLst/>
            </a:prstGeom>
            <a:solidFill>
              <a:srgbClr val="E90F00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18" name="椭圆 4"/>
            <p:cNvSpPr/>
            <p:nvPr/>
          </p:nvSpPr>
          <p:spPr bwMode="auto">
            <a:xfrm>
              <a:off x="7037868" y="2010569"/>
              <a:ext cx="686182" cy="68519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技巧</a:t>
              </a:r>
            </a:p>
          </p:txBody>
        </p:sp>
        <p:sp>
          <p:nvSpPr>
            <p:cNvPr id="19" name="椭圆 18"/>
            <p:cNvSpPr/>
            <p:nvPr/>
          </p:nvSpPr>
          <p:spPr bwMode="auto">
            <a:xfrm>
              <a:off x="7782289" y="2623871"/>
              <a:ext cx="1008000" cy="1007999"/>
            </a:xfrm>
            <a:prstGeom prst="ellipse">
              <a:avLst/>
            </a:prstGeom>
            <a:solidFill>
              <a:srgbClr val="FFC826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20" name="椭圆 4"/>
            <p:cNvSpPr/>
            <p:nvPr/>
          </p:nvSpPr>
          <p:spPr bwMode="auto">
            <a:xfrm>
              <a:off x="7868066" y="2657866"/>
              <a:ext cx="863600" cy="874712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习惯</a:t>
              </a:r>
            </a:p>
          </p:txBody>
        </p:sp>
        <p:sp>
          <p:nvSpPr>
            <p:cNvPr id="21" name="椭圆 20"/>
            <p:cNvSpPr/>
            <p:nvPr/>
          </p:nvSpPr>
          <p:spPr bwMode="auto">
            <a:xfrm>
              <a:off x="8710977" y="3611543"/>
              <a:ext cx="1008000" cy="1008000"/>
            </a:xfrm>
            <a:prstGeom prst="ellipse">
              <a:avLst/>
            </a:prstGeom>
            <a:solidFill>
              <a:srgbClr val="8FC400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27" name="椭圆 4"/>
            <p:cNvSpPr/>
            <p:nvPr/>
          </p:nvSpPr>
          <p:spPr bwMode="auto">
            <a:xfrm>
              <a:off x="8804666" y="3703879"/>
              <a:ext cx="863600" cy="874712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害怕</a:t>
              </a:r>
            </a:p>
          </p:txBody>
        </p:sp>
        <p:sp>
          <p:nvSpPr>
            <p:cNvPr id="28" name="椭圆 27"/>
            <p:cNvSpPr/>
            <p:nvPr/>
          </p:nvSpPr>
          <p:spPr bwMode="auto">
            <a:xfrm>
              <a:off x="6860066" y="5160943"/>
              <a:ext cx="1008000" cy="100799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29" name="椭圆 4"/>
            <p:cNvSpPr/>
            <p:nvPr/>
          </p:nvSpPr>
          <p:spPr bwMode="auto">
            <a:xfrm>
              <a:off x="6942617" y="5277439"/>
              <a:ext cx="863600" cy="87471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辩解</a:t>
              </a:r>
            </a:p>
          </p:txBody>
        </p:sp>
        <p:sp>
          <p:nvSpPr>
            <p:cNvPr id="30" name="椭圆 29"/>
            <p:cNvSpPr/>
            <p:nvPr/>
          </p:nvSpPr>
          <p:spPr bwMode="auto">
            <a:xfrm>
              <a:off x="8228217" y="4783998"/>
              <a:ext cx="1008001" cy="1007999"/>
            </a:xfrm>
            <a:prstGeom prst="ellipse">
              <a:avLst/>
            </a:prstGeom>
            <a:solidFill>
              <a:srgbClr val="339ED0"/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31" name="椭圆 4"/>
            <p:cNvSpPr/>
            <p:nvPr/>
          </p:nvSpPr>
          <p:spPr bwMode="auto">
            <a:xfrm>
              <a:off x="8316844" y="4836823"/>
              <a:ext cx="863601" cy="87471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目标</a:t>
              </a:r>
            </a:p>
          </p:txBody>
        </p:sp>
        <p:sp>
          <p:nvSpPr>
            <p:cNvPr id="32" name="矩形 31"/>
            <p:cNvSpPr/>
            <p:nvPr/>
          </p:nvSpPr>
          <p:spPr bwMode="auto">
            <a:xfrm>
              <a:off x="7806217" y="1789855"/>
              <a:ext cx="2085483" cy="9944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spcCol="1270" anchor="ctr"/>
            <a:lstStyle/>
            <a:p>
              <a:pPr marL="171450" lvl="1" indent="-171450" algn="ctr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zh-CN" altLang="en-US" sz="2000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需要学习的技巧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8804496" y="2597236"/>
              <a:ext cx="2393256" cy="9605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spcCol="1270" anchor="ctr"/>
            <a:lstStyle/>
            <a:p>
              <a:pPr marL="171450" lvl="1" indent="-171450" algn="ctr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zh-CN" altLang="en-US" sz="2000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自我挫败的坏习惯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9668266" y="3717707"/>
              <a:ext cx="1741041" cy="7237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spcCol="1270" anchor="ctr"/>
            <a:lstStyle/>
            <a:p>
              <a:pPr marL="171450" lvl="1" indent="-171450" algn="ctr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zh-CN" altLang="en-US" sz="2000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你害怕什么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9180445" y="4964088"/>
              <a:ext cx="2059948" cy="8304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spcCol="1270" anchor="ctr"/>
            <a:lstStyle/>
            <a:p>
              <a:pPr marL="171450" lvl="1" indent="-171450" algn="ctr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zh-CN" altLang="en-US" sz="2000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目标和工作方式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7577251" y="5879272"/>
              <a:ext cx="3411847" cy="6042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spcCol="1270" anchor="ctr"/>
            <a:lstStyle/>
            <a:p>
              <a:pPr marL="171450" lvl="1" indent="-171450" algn="ctr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zh-CN" altLang="en-US" sz="2000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为自己的挫败作合理化辩解</a:t>
              </a: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7364057" y="4115543"/>
              <a:ext cx="1346920" cy="0"/>
            </a:xfrm>
            <a:prstGeom prst="line">
              <a:avLst/>
            </a:prstGeom>
            <a:ln>
              <a:solidFill>
                <a:srgbClr val="ED001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>
              <a:endCxn id="17" idx="3"/>
            </p:cNvCxnSpPr>
            <p:nvPr/>
          </p:nvCxnSpPr>
          <p:spPr>
            <a:xfrm flipV="1">
              <a:off x="6860057" y="2692156"/>
              <a:ext cx="147618" cy="734306"/>
            </a:xfrm>
            <a:prstGeom prst="line">
              <a:avLst/>
            </a:prstGeom>
            <a:ln>
              <a:solidFill>
                <a:srgbClr val="ED001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>
              <a:stCxn id="19" idx="3"/>
            </p:cNvCxnSpPr>
            <p:nvPr/>
          </p:nvCxnSpPr>
          <p:spPr>
            <a:xfrm flipH="1">
              <a:off x="7224596" y="3484252"/>
              <a:ext cx="705311" cy="325743"/>
            </a:xfrm>
            <a:prstGeom prst="line">
              <a:avLst/>
            </a:prstGeom>
            <a:ln>
              <a:solidFill>
                <a:srgbClr val="ED001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>
              <a:stCxn id="28" idx="0"/>
            </p:cNvCxnSpPr>
            <p:nvPr/>
          </p:nvCxnSpPr>
          <p:spPr>
            <a:xfrm flipH="1" flipV="1">
              <a:off x="7092485" y="4704657"/>
              <a:ext cx="271581" cy="456286"/>
            </a:xfrm>
            <a:prstGeom prst="line">
              <a:avLst/>
            </a:prstGeom>
            <a:ln>
              <a:solidFill>
                <a:srgbClr val="ED001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>
              <a:stCxn id="30" idx="1"/>
            </p:cNvCxnSpPr>
            <p:nvPr/>
          </p:nvCxnSpPr>
          <p:spPr>
            <a:xfrm flipH="1" flipV="1">
              <a:off x="7364057" y="4476017"/>
              <a:ext cx="1011778" cy="455599"/>
            </a:xfrm>
            <a:prstGeom prst="line">
              <a:avLst/>
            </a:prstGeom>
            <a:ln>
              <a:solidFill>
                <a:srgbClr val="ED0012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8" name="椭圆 47"/>
            <p:cNvSpPr/>
            <p:nvPr/>
          </p:nvSpPr>
          <p:spPr bwMode="auto">
            <a:xfrm>
              <a:off x="6035072" y="3695816"/>
              <a:ext cx="1008000" cy="10080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49" name="椭圆 4"/>
            <p:cNvSpPr/>
            <p:nvPr/>
          </p:nvSpPr>
          <p:spPr bwMode="auto">
            <a:xfrm>
              <a:off x="6198998" y="3888552"/>
              <a:ext cx="686182" cy="685197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特质</a:t>
              </a: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1200640" y="937381"/>
            <a:ext cx="3125404" cy="2434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500" b="1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特质</a:t>
            </a:r>
            <a:endParaRPr lang="en-US" altLang="zh-CN" sz="11500" b="1" dirty="0" smtClean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427483" y="3087491"/>
            <a:ext cx="2671718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 smtClean="0">
                <a:solidFill>
                  <a:srgbClr val="D1010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不是魔鬼</a:t>
            </a:r>
            <a:endParaRPr lang="en-US" altLang="zh-CN" sz="4800" b="1" dirty="0" smtClean="0">
              <a:solidFill>
                <a:srgbClr val="D1010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8279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988623" y="2062530"/>
            <a:ext cx="7554323" cy="441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相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信自己可以完成对自己的客观剖析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58436" y="1391929"/>
            <a:ext cx="3140765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罗列自己的缺点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10893" y="2730374"/>
            <a:ext cx="4621823" cy="890160"/>
          </a:xfrm>
          <a:custGeom>
            <a:avLst/>
            <a:gdLst>
              <a:gd name="connsiteX0" fmla="*/ 0 w 4190749"/>
              <a:gd name="connsiteY0" fmla="*/ 0 h 1306286"/>
              <a:gd name="connsiteX1" fmla="*/ 4190749 w 4190749"/>
              <a:gd name="connsiteY1" fmla="*/ 0 h 1306286"/>
              <a:gd name="connsiteX2" fmla="*/ 4190749 w 4190749"/>
              <a:gd name="connsiteY2" fmla="*/ 1306286 h 1306286"/>
              <a:gd name="connsiteX3" fmla="*/ 0 w 4190749"/>
              <a:gd name="connsiteY3" fmla="*/ 1306286 h 1306286"/>
              <a:gd name="connsiteX4" fmla="*/ 0 w 4190749"/>
              <a:gd name="connsiteY4" fmla="*/ 0 h 1306286"/>
              <a:gd name="connsiteX0" fmla="*/ 0 w 4974521"/>
              <a:gd name="connsiteY0" fmla="*/ 0 h 1306286"/>
              <a:gd name="connsiteX1" fmla="*/ 4974521 w 4974521"/>
              <a:gd name="connsiteY1" fmla="*/ 0 h 1306286"/>
              <a:gd name="connsiteX2" fmla="*/ 4974521 w 4974521"/>
              <a:gd name="connsiteY2" fmla="*/ 1306286 h 1306286"/>
              <a:gd name="connsiteX3" fmla="*/ 783772 w 4974521"/>
              <a:gd name="connsiteY3" fmla="*/ 1306286 h 1306286"/>
              <a:gd name="connsiteX4" fmla="*/ 0 w 4974521"/>
              <a:gd name="connsiteY4" fmla="*/ 0 h 1306286"/>
              <a:gd name="connsiteX0" fmla="*/ 0 w 6084864"/>
              <a:gd name="connsiteY0" fmla="*/ 0 h 1319348"/>
              <a:gd name="connsiteX1" fmla="*/ 4974521 w 6084864"/>
              <a:gd name="connsiteY1" fmla="*/ 0 h 1319348"/>
              <a:gd name="connsiteX2" fmla="*/ 6084864 w 6084864"/>
              <a:gd name="connsiteY2" fmla="*/ 1319348 h 1319348"/>
              <a:gd name="connsiteX3" fmla="*/ 783772 w 6084864"/>
              <a:gd name="connsiteY3" fmla="*/ 1306286 h 1319348"/>
              <a:gd name="connsiteX4" fmla="*/ 0 w 6084864"/>
              <a:gd name="connsiteY4" fmla="*/ 0 h 1319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84864" h="1319348">
                <a:moveTo>
                  <a:pt x="0" y="0"/>
                </a:moveTo>
                <a:lnTo>
                  <a:pt x="4974521" y="0"/>
                </a:lnTo>
                <a:lnTo>
                  <a:pt x="6084864" y="1319348"/>
                </a:lnTo>
                <a:lnTo>
                  <a:pt x="783772" y="1306286"/>
                </a:lnTo>
                <a:lnTo>
                  <a:pt x="0" y="0"/>
                </a:lnTo>
                <a:close/>
              </a:path>
            </a:pathLst>
          </a:custGeom>
          <a:solidFill>
            <a:srgbClr val="C0B2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列出所有负面的个性特质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2"/>
          <p:cNvSpPr/>
          <p:nvPr/>
        </p:nvSpPr>
        <p:spPr>
          <a:xfrm>
            <a:off x="6072298" y="4499137"/>
            <a:ext cx="4621823" cy="890160"/>
          </a:xfrm>
          <a:custGeom>
            <a:avLst/>
            <a:gdLst>
              <a:gd name="connsiteX0" fmla="*/ 0 w 4190749"/>
              <a:gd name="connsiteY0" fmla="*/ 0 h 1306286"/>
              <a:gd name="connsiteX1" fmla="*/ 4190749 w 4190749"/>
              <a:gd name="connsiteY1" fmla="*/ 0 h 1306286"/>
              <a:gd name="connsiteX2" fmla="*/ 4190749 w 4190749"/>
              <a:gd name="connsiteY2" fmla="*/ 1306286 h 1306286"/>
              <a:gd name="connsiteX3" fmla="*/ 0 w 4190749"/>
              <a:gd name="connsiteY3" fmla="*/ 1306286 h 1306286"/>
              <a:gd name="connsiteX4" fmla="*/ 0 w 4190749"/>
              <a:gd name="connsiteY4" fmla="*/ 0 h 1306286"/>
              <a:gd name="connsiteX0" fmla="*/ 0 w 4974521"/>
              <a:gd name="connsiteY0" fmla="*/ 0 h 1306286"/>
              <a:gd name="connsiteX1" fmla="*/ 4974521 w 4974521"/>
              <a:gd name="connsiteY1" fmla="*/ 0 h 1306286"/>
              <a:gd name="connsiteX2" fmla="*/ 4974521 w 4974521"/>
              <a:gd name="connsiteY2" fmla="*/ 1306286 h 1306286"/>
              <a:gd name="connsiteX3" fmla="*/ 783772 w 4974521"/>
              <a:gd name="connsiteY3" fmla="*/ 1306286 h 1306286"/>
              <a:gd name="connsiteX4" fmla="*/ 0 w 4974521"/>
              <a:gd name="connsiteY4" fmla="*/ 0 h 1306286"/>
              <a:gd name="connsiteX0" fmla="*/ 0 w 6084864"/>
              <a:gd name="connsiteY0" fmla="*/ 0 h 1319348"/>
              <a:gd name="connsiteX1" fmla="*/ 4974521 w 6084864"/>
              <a:gd name="connsiteY1" fmla="*/ 0 h 1319348"/>
              <a:gd name="connsiteX2" fmla="*/ 6084864 w 6084864"/>
              <a:gd name="connsiteY2" fmla="*/ 1319348 h 1319348"/>
              <a:gd name="connsiteX3" fmla="*/ 783772 w 6084864"/>
              <a:gd name="connsiteY3" fmla="*/ 1306286 h 1319348"/>
              <a:gd name="connsiteX4" fmla="*/ 0 w 6084864"/>
              <a:gd name="connsiteY4" fmla="*/ 0 h 1319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84864" h="1319348">
                <a:moveTo>
                  <a:pt x="0" y="0"/>
                </a:moveTo>
                <a:lnTo>
                  <a:pt x="4974521" y="0"/>
                </a:lnTo>
                <a:lnTo>
                  <a:pt x="6084864" y="1319348"/>
                </a:lnTo>
                <a:lnTo>
                  <a:pt x="783772" y="1306286"/>
                </a:lnTo>
                <a:lnTo>
                  <a:pt x="0" y="0"/>
                </a:lnTo>
                <a:close/>
              </a:path>
            </a:pathLst>
          </a:custGeom>
          <a:solidFill>
            <a:srgbClr val="87D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列出所有逃避的心态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和惯性自我挫败行为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2"/>
          <p:cNvSpPr/>
          <p:nvPr/>
        </p:nvSpPr>
        <p:spPr>
          <a:xfrm>
            <a:off x="5467875" y="3634350"/>
            <a:ext cx="4659231" cy="850971"/>
          </a:xfrm>
          <a:custGeom>
            <a:avLst/>
            <a:gdLst>
              <a:gd name="connsiteX0" fmla="*/ 0 w 4190749"/>
              <a:gd name="connsiteY0" fmla="*/ 0 h 1306286"/>
              <a:gd name="connsiteX1" fmla="*/ 4190749 w 4190749"/>
              <a:gd name="connsiteY1" fmla="*/ 0 h 1306286"/>
              <a:gd name="connsiteX2" fmla="*/ 4190749 w 4190749"/>
              <a:gd name="connsiteY2" fmla="*/ 1306286 h 1306286"/>
              <a:gd name="connsiteX3" fmla="*/ 0 w 4190749"/>
              <a:gd name="connsiteY3" fmla="*/ 1306286 h 1306286"/>
              <a:gd name="connsiteX4" fmla="*/ 0 w 4190749"/>
              <a:gd name="connsiteY4" fmla="*/ 0 h 1306286"/>
              <a:gd name="connsiteX0" fmla="*/ 0 w 4974521"/>
              <a:gd name="connsiteY0" fmla="*/ 0 h 1306286"/>
              <a:gd name="connsiteX1" fmla="*/ 4974521 w 4974521"/>
              <a:gd name="connsiteY1" fmla="*/ 0 h 1306286"/>
              <a:gd name="connsiteX2" fmla="*/ 4974521 w 4974521"/>
              <a:gd name="connsiteY2" fmla="*/ 1306286 h 1306286"/>
              <a:gd name="connsiteX3" fmla="*/ 783772 w 4974521"/>
              <a:gd name="connsiteY3" fmla="*/ 1306286 h 1306286"/>
              <a:gd name="connsiteX4" fmla="*/ 0 w 4974521"/>
              <a:gd name="connsiteY4" fmla="*/ 0 h 1306286"/>
              <a:gd name="connsiteX0" fmla="*/ 0 w 6084864"/>
              <a:gd name="connsiteY0" fmla="*/ 0 h 1319348"/>
              <a:gd name="connsiteX1" fmla="*/ 4974521 w 6084864"/>
              <a:gd name="connsiteY1" fmla="*/ 0 h 1319348"/>
              <a:gd name="connsiteX2" fmla="*/ 6084864 w 6084864"/>
              <a:gd name="connsiteY2" fmla="*/ 1319348 h 1319348"/>
              <a:gd name="connsiteX3" fmla="*/ 783772 w 6084864"/>
              <a:gd name="connsiteY3" fmla="*/ 1306286 h 1319348"/>
              <a:gd name="connsiteX4" fmla="*/ 0 w 6084864"/>
              <a:gd name="connsiteY4" fmla="*/ 0 h 1319348"/>
              <a:gd name="connsiteX0" fmla="*/ 0 w 6917885"/>
              <a:gd name="connsiteY0" fmla="*/ 0 h 1319348"/>
              <a:gd name="connsiteX1" fmla="*/ 6917885 w 6917885"/>
              <a:gd name="connsiteY1" fmla="*/ 58084 h 1319348"/>
              <a:gd name="connsiteX2" fmla="*/ 6084864 w 6917885"/>
              <a:gd name="connsiteY2" fmla="*/ 1319348 h 1319348"/>
              <a:gd name="connsiteX3" fmla="*/ 783772 w 6917885"/>
              <a:gd name="connsiteY3" fmla="*/ 1306286 h 1319348"/>
              <a:gd name="connsiteX4" fmla="*/ 0 w 6917885"/>
              <a:gd name="connsiteY4" fmla="*/ 0 h 1319348"/>
              <a:gd name="connsiteX0" fmla="*/ 746842 w 6134113"/>
              <a:gd name="connsiteY0" fmla="*/ 0 h 1261264"/>
              <a:gd name="connsiteX1" fmla="*/ 6134113 w 6134113"/>
              <a:gd name="connsiteY1" fmla="*/ 0 h 1261264"/>
              <a:gd name="connsiteX2" fmla="*/ 5301092 w 6134113"/>
              <a:gd name="connsiteY2" fmla="*/ 1261264 h 1261264"/>
              <a:gd name="connsiteX3" fmla="*/ 0 w 6134113"/>
              <a:gd name="connsiteY3" fmla="*/ 1248202 h 1261264"/>
              <a:gd name="connsiteX4" fmla="*/ 746842 w 6134113"/>
              <a:gd name="connsiteY4" fmla="*/ 0 h 1261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4113" h="1261264">
                <a:moveTo>
                  <a:pt x="746842" y="0"/>
                </a:moveTo>
                <a:lnTo>
                  <a:pt x="6134113" y="0"/>
                </a:lnTo>
                <a:lnTo>
                  <a:pt x="5301092" y="1261264"/>
                </a:lnTo>
                <a:lnTo>
                  <a:pt x="0" y="1248202"/>
                </a:lnTo>
                <a:lnTo>
                  <a:pt x="746842" y="0"/>
                </a:lnTo>
                <a:close/>
              </a:path>
            </a:pathLst>
          </a:custGeom>
          <a:solidFill>
            <a:srgbClr val="FCA8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列出你欠缺的基本技巧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Picture 3" descr="C:\Users\user\Desktop\未标题-1 拷贝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36" y="3002834"/>
            <a:ext cx="3464080" cy="335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869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1200640" y="937381"/>
            <a:ext cx="3125404" cy="2434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500" b="1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endParaRPr lang="en-US" altLang="zh-CN" sz="11500" b="1" dirty="0" smtClean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427483" y="3087491"/>
            <a:ext cx="2671718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D1010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并不可怕</a:t>
            </a:r>
            <a:endParaRPr lang="en-US" altLang="zh-CN" sz="4800" b="1" dirty="0" smtClean="0">
              <a:solidFill>
                <a:srgbClr val="D1010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67790" y="4157336"/>
            <a:ext cx="259110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在三个清单中，各选择最需要改进的三个项目，按步骤修改，坚持两个星期</a:t>
            </a:r>
            <a:endParaRPr lang="en-US" altLang="zh-CN" dirty="0"/>
          </a:p>
        </p:txBody>
      </p:sp>
      <p:sp>
        <p:nvSpPr>
          <p:cNvPr id="40" name="矩形 39"/>
          <p:cNvSpPr/>
          <p:nvPr/>
        </p:nvSpPr>
        <p:spPr>
          <a:xfrm>
            <a:off x="5909258" y="2538078"/>
            <a:ext cx="3807682" cy="3312368"/>
          </a:xfrm>
          <a:prstGeom prst="rect">
            <a:avLst/>
          </a:prstGeom>
          <a:solidFill>
            <a:srgbClr val="87D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我非常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没耐性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当我认为某件事不能马上奏效，我就会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变得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很没耐性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我认为某件事不能马上奏效，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变得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很没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耐性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以前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当我认为某件事不能马上奏效，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常常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变得很没耐性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887868" y="1940085"/>
            <a:ext cx="3829072" cy="577434"/>
          </a:xfrm>
          <a:prstGeom prst="roundRect">
            <a:avLst/>
          </a:prstGeom>
          <a:solidFill>
            <a:srgbClr val="92D0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缺 乏 </a:t>
            </a:r>
            <a:r>
              <a:rPr lang="zh-CN" altLang="en-US" sz="2400" dirty="0">
                <a:solidFill>
                  <a:srgbClr val="FF0000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耐 </a:t>
            </a:r>
            <a:r>
              <a:rPr lang="zh-CN" altLang="en-US" sz="2400" dirty="0" smtClean="0">
                <a:solidFill>
                  <a:srgbClr val="FF0000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心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6157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1474473" y="1396438"/>
            <a:ext cx="9036448" cy="64786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1500" dirty="0" smtClean="0">
                <a:latin typeface="TextBookC" pitchFamily="50" charset="0"/>
              </a:rPr>
              <a:t>6</a:t>
            </a:r>
            <a:r>
              <a:rPr lang="en-US" altLang="zh-CN" sz="20000" dirty="0" smtClean="0">
                <a:solidFill>
                  <a:srgbClr val="EA030A"/>
                </a:solidFill>
                <a:latin typeface="Stencil" pitchFamily="82" charset="0"/>
              </a:rPr>
              <a:t>0000</a:t>
            </a:r>
            <a:endParaRPr lang="zh-CN" altLang="en-US" sz="20000" dirty="0">
              <a:solidFill>
                <a:srgbClr val="EA030A"/>
              </a:solidFill>
              <a:latin typeface="Stencil" pitchFamily="82" charset="0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266561" y="2042487"/>
            <a:ext cx="1296144" cy="43204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新习惯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4678969" y="3906655"/>
            <a:ext cx="1260000" cy="432048"/>
          </a:xfrm>
          <a:prstGeom prst="roundRect">
            <a:avLst/>
          </a:prstGeom>
          <a:solidFill>
            <a:srgbClr val="87D1EE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坚持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6154993" y="3914695"/>
            <a:ext cx="1260000" cy="432048"/>
          </a:xfrm>
          <a:prstGeom prst="roundRect">
            <a:avLst/>
          </a:prstGeom>
          <a:solidFill>
            <a:srgbClr val="92D05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意志</a:t>
            </a:r>
          </a:p>
        </p:txBody>
      </p:sp>
      <p:sp>
        <p:nvSpPr>
          <p:cNvPr id="31" name="圆角矩形 30"/>
          <p:cNvSpPr/>
          <p:nvPr/>
        </p:nvSpPr>
        <p:spPr>
          <a:xfrm>
            <a:off x="7595153" y="3914695"/>
            <a:ext cx="1260000" cy="432048"/>
          </a:xfrm>
          <a:prstGeom prst="roundRect">
            <a:avLst/>
          </a:prstGeom>
          <a:solidFill>
            <a:srgbClr val="C0B2D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反复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9071457" y="3914695"/>
            <a:ext cx="1260000" cy="432048"/>
          </a:xfrm>
          <a:prstGeom prst="roundRect">
            <a:avLst/>
          </a:prstGeom>
          <a:solidFill>
            <a:srgbClr val="FCA862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升华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4" name="矩形标注 23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958436" y="1391929"/>
            <a:ext cx="3527839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重复，形成新习惯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4636880" y="2035851"/>
            <a:ext cx="5694577" cy="431074"/>
          </a:xfrm>
          <a:prstGeom prst="roundRect">
            <a:avLst/>
          </a:prstGeom>
          <a:solidFill>
            <a:srgbClr val="92D0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4707545" y="1998327"/>
            <a:ext cx="5314275" cy="55399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dirty="0" smtClean="0">
                <a:solidFill>
                  <a:srgbClr val="FFC000"/>
                </a:solidFill>
              </a:rPr>
              <a:t>旧</a:t>
            </a:r>
            <a:r>
              <a:rPr lang="zh-CN" altLang="en-US" dirty="0">
                <a:solidFill>
                  <a:srgbClr val="FFC000"/>
                </a:solidFill>
              </a:rPr>
              <a:t>习</a:t>
            </a:r>
            <a:r>
              <a:rPr lang="zh-CN" altLang="en-US" dirty="0" smtClean="0">
                <a:solidFill>
                  <a:srgbClr val="FFC000"/>
                </a:solidFill>
              </a:rPr>
              <a:t>惯：</a:t>
            </a:r>
            <a:r>
              <a:rPr lang="zh-CN" altLang="en-US" dirty="0" smtClean="0">
                <a:solidFill>
                  <a:schemeClr val="bg1"/>
                </a:solidFill>
              </a:rPr>
              <a:t>每当我在排大队时，我会转身离开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4636879" y="2870611"/>
            <a:ext cx="5694578" cy="431074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4757855" y="2793340"/>
            <a:ext cx="5314275" cy="55399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dirty="0">
                <a:solidFill>
                  <a:srgbClr val="FFC000"/>
                </a:solidFill>
              </a:rPr>
              <a:t>新</a:t>
            </a:r>
            <a:r>
              <a:rPr lang="zh-CN" altLang="en-US" dirty="0" smtClean="0">
                <a:solidFill>
                  <a:srgbClr val="FFC000"/>
                </a:solidFill>
              </a:rPr>
              <a:t>习惯：</a:t>
            </a:r>
            <a:r>
              <a:rPr lang="zh-CN" altLang="en-US" dirty="0" smtClean="0">
                <a:solidFill>
                  <a:schemeClr val="bg1"/>
                </a:solidFill>
              </a:rPr>
              <a:t>每当我在排大队时，我一定会阅读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58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1200640" y="937381"/>
            <a:ext cx="3125404" cy="2434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500" b="1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讲话</a:t>
            </a:r>
            <a:endParaRPr lang="en-US" altLang="zh-CN" sz="11500" b="1" dirty="0" smtClean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427483" y="3087491"/>
            <a:ext cx="2671718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 smtClean="0">
                <a:solidFill>
                  <a:srgbClr val="D1010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变化模式</a:t>
            </a:r>
            <a:endParaRPr lang="en-US" altLang="zh-CN" sz="4800" b="1" dirty="0" smtClean="0">
              <a:solidFill>
                <a:srgbClr val="D1010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67790" y="4157336"/>
            <a:ext cx="2591103" cy="201593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少</a:t>
            </a:r>
            <a:r>
              <a:rPr lang="zh-CN" altLang="en-US" dirty="0" smtClean="0"/>
              <a:t>用不确定，含糊，模糊的用语；多用肯定，表示确定的用语。表达否定意思时，多用过去时态。</a:t>
            </a:r>
            <a:endParaRPr lang="en-US" altLang="zh-CN" dirty="0"/>
          </a:p>
        </p:txBody>
      </p:sp>
      <p:sp>
        <p:nvSpPr>
          <p:cNvPr id="3" name="圆角矩形 2"/>
          <p:cNvSpPr/>
          <p:nvPr/>
        </p:nvSpPr>
        <p:spPr>
          <a:xfrm>
            <a:off x="5404783" y="3468711"/>
            <a:ext cx="1657255" cy="857956"/>
          </a:xfrm>
          <a:prstGeom prst="roundRect">
            <a:avLst/>
          </a:prstGeom>
          <a:solidFill>
            <a:srgbClr val="4AAC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善    用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404783" y="4688223"/>
            <a:ext cx="1657255" cy="857956"/>
          </a:xfrm>
          <a:prstGeom prst="roundRect">
            <a:avLst/>
          </a:prstGeom>
          <a:solidFill>
            <a:srgbClr val="49D4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少用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禁用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7062037" y="3598554"/>
            <a:ext cx="3826933" cy="720000"/>
          </a:xfrm>
          <a:prstGeom prst="roundRect">
            <a:avLst/>
          </a:prstGeom>
          <a:solidFill>
            <a:srgbClr val="D5E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一定，</a:t>
            </a:r>
            <a:r>
              <a:rPr lang="zh-CN" altLang="en-US" sz="1400" dirty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必须</a:t>
            </a:r>
            <a:r>
              <a:rPr lang="zh-CN" altLang="en-US" sz="1400" dirty="0" smtClean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，肯定；我</a:t>
            </a:r>
            <a:r>
              <a:rPr lang="zh-CN" altLang="en-US" sz="1400" dirty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今天会做完，我今天要做</a:t>
            </a:r>
            <a:r>
              <a:rPr lang="zh-CN" altLang="en-US" sz="1400" dirty="0" smtClean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完；我</a:t>
            </a:r>
            <a:r>
              <a:rPr lang="zh-CN" altLang="en-US" sz="1400" dirty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选择喜欢公开演</a:t>
            </a:r>
            <a:r>
              <a:rPr lang="zh-CN" altLang="en-US" sz="1400" dirty="0" smtClean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说；我</a:t>
            </a:r>
            <a:r>
              <a:rPr lang="zh-CN" altLang="en-US" sz="1400" dirty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之前很自</a:t>
            </a:r>
            <a:r>
              <a:rPr lang="zh-CN" altLang="en-US" sz="1400" dirty="0" smtClean="0">
                <a:solidFill>
                  <a:srgbClr val="4AACC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私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7062038" y="4823378"/>
            <a:ext cx="3826932" cy="720000"/>
          </a:xfrm>
          <a:prstGeom prst="roundRect">
            <a:avLst/>
          </a:prstGeom>
          <a:solidFill>
            <a:srgbClr val="D5F1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solidFill>
                  <a:srgbClr val="49D49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400" dirty="0">
                <a:solidFill>
                  <a:srgbClr val="49D49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试看，也许，可能，再说吧</a:t>
            </a:r>
            <a:endParaRPr lang="en-US" altLang="zh-CN" sz="1400" dirty="0">
              <a:solidFill>
                <a:srgbClr val="49D49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rgbClr val="49D49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今天要是能做完就好了；我讨厌公开演说</a:t>
            </a:r>
            <a:endParaRPr lang="en-US" altLang="zh-CN" sz="1400" dirty="0">
              <a:solidFill>
                <a:srgbClr val="49D49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rgbClr val="49D49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我很自</a:t>
            </a:r>
            <a:r>
              <a:rPr lang="zh-CN" altLang="en-US" sz="1400" dirty="0" smtClean="0">
                <a:solidFill>
                  <a:srgbClr val="49D49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317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958436" y="1391929"/>
            <a:ext cx="4981473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看一看，自己进步了吗？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44"/>
          <p:cNvSpPr txBox="1">
            <a:spLocks noChangeArrowheads="1"/>
          </p:cNvSpPr>
          <p:nvPr/>
        </p:nvSpPr>
        <p:spPr bwMode="auto">
          <a:xfrm>
            <a:off x="1120758" y="5001034"/>
            <a:ext cx="4046371" cy="1246495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把</a:t>
            </a:r>
            <a:r>
              <a:rPr lang="zh-CN" altLang="en-US" dirty="0">
                <a:solidFill>
                  <a:srgbClr val="FFC000"/>
                </a:solidFill>
              </a:rPr>
              <a:t>“认知进步”</a:t>
            </a:r>
            <a:r>
              <a:rPr lang="zh-CN" altLang="en-US" dirty="0"/>
              <a:t>当作正式任务的一部分；学会辨识自己的进步，你就不会错过任何迹象。</a:t>
            </a:r>
            <a:endParaRPr lang="en-US" altLang="zh-CN" dirty="0"/>
          </a:p>
        </p:txBody>
      </p:sp>
      <p:sp>
        <p:nvSpPr>
          <p:cNvPr id="16" name="Text Box 44"/>
          <p:cNvSpPr txBox="1">
            <a:spLocks noChangeArrowheads="1"/>
          </p:cNvSpPr>
          <p:nvPr/>
        </p:nvSpPr>
        <p:spPr bwMode="auto">
          <a:xfrm>
            <a:off x="6278579" y="5001034"/>
            <a:ext cx="4278694" cy="1211357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不要把起始阶段的跌跌撞撞，误认为是难以克服的困难人们没察觉出自己的进步。</a:t>
            </a:r>
            <a:endParaRPr lang="en-US" altLang="zh-CN" dirty="0"/>
          </a:p>
        </p:txBody>
      </p:sp>
      <p:pic>
        <p:nvPicPr>
          <p:cNvPr id="18" name="Picture 2" descr="C:\Users\user\Desktop\xpic34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11"/>
          <a:stretch/>
        </p:blipFill>
        <p:spPr bwMode="auto">
          <a:xfrm>
            <a:off x="1103942" y="2118356"/>
            <a:ext cx="4063188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Documents and Settings\tdz\桌面\郊外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3" b="1669"/>
          <a:stretch/>
        </p:blipFill>
        <p:spPr bwMode="auto">
          <a:xfrm>
            <a:off x="6378427" y="2118356"/>
            <a:ext cx="4178846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79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958436" y="1391929"/>
            <a:ext cx="4663431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打造一份梦想计划书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燕尾形 2"/>
          <p:cNvSpPr/>
          <p:nvPr/>
        </p:nvSpPr>
        <p:spPr>
          <a:xfrm>
            <a:off x="432135" y="2223923"/>
            <a:ext cx="2325511" cy="857956"/>
          </a:xfrm>
          <a:prstGeom prst="chevron">
            <a:avLst/>
          </a:prstGeom>
          <a:solidFill>
            <a:srgbClr val="8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终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目标和梦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</a:t>
            </a:r>
          </a:p>
        </p:txBody>
      </p:sp>
      <p:sp>
        <p:nvSpPr>
          <p:cNvPr id="15" name="燕尾形 14"/>
          <p:cNvSpPr/>
          <p:nvPr/>
        </p:nvSpPr>
        <p:spPr>
          <a:xfrm>
            <a:off x="2672980" y="2223923"/>
            <a:ext cx="2325511" cy="857956"/>
          </a:xfrm>
          <a:prstGeom prst="chevron">
            <a:avLst/>
          </a:prstGeom>
          <a:solidFill>
            <a:srgbClr val="F6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段的任务</a:t>
            </a:r>
          </a:p>
        </p:txBody>
      </p:sp>
      <p:sp>
        <p:nvSpPr>
          <p:cNvPr id="17" name="燕尾形 16"/>
          <p:cNvSpPr/>
          <p:nvPr/>
        </p:nvSpPr>
        <p:spPr>
          <a:xfrm>
            <a:off x="4913825" y="2223923"/>
            <a:ext cx="2325511" cy="857956"/>
          </a:xfrm>
          <a:prstGeom prst="chevron">
            <a:avLst/>
          </a:prstGeom>
          <a:solidFill>
            <a:srgbClr val="FC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</a:p>
        </p:txBody>
      </p:sp>
      <p:sp>
        <p:nvSpPr>
          <p:cNvPr id="19" name="燕尾形 18"/>
          <p:cNvSpPr/>
          <p:nvPr/>
        </p:nvSpPr>
        <p:spPr>
          <a:xfrm>
            <a:off x="7154670" y="2223923"/>
            <a:ext cx="2325511" cy="857956"/>
          </a:xfrm>
          <a:prstGeom prst="chevron">
            <a:avLst/>
          </a:prstGeom>
          <a:solidFill>
            <a:srgbClr val="4AAC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规划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循序渐进</a:t>
            </a:r>
          </a:p>
        </p:txBody>
      </p:sp>
      <p:sp>
        <p:nvSpPr>
          <p:cNvPr id="20" name="燕尾形 19"/>
          <p:cNvSpPr/>
          <p:nvPr/>
        </p:nvSpPr>
        <p:spPr>
          <a:xfrm>
            <a:off x="9395515" y="2223923"/>
            <a:ext cx="2325511" cy="857956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特定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间完成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51909" y="3574248"/>
            <a:ext cx="453970" cy="369332"/>
            <a:chOff x="351909" y="1473845"/>
            <a:chExt cx="453970" cy="369332"/>
          </a:xfrm>
        </p:grpSpPr>
        <p:sp>
          <p:nvSpPr>
            <p:cNvPr id="28" name="矩形标注 27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958436" y="3492332"/>
            <a:ext cx="6492231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订立目标，别再“这样就可以了”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 Box 44"/>
          <p:cNvSpPr txBox="1">
            <a:spLocks noChangeArrowheads="1"/>
          </p:cNvSpPr>
          <p:nvPr/>
        </p:nvSpPr>
        <p:spPr bwMode="auto">
          <a:xfrm>
            <a:off x="358221" y="4097279"/>
            <a:ext cx="11284050" cy="1477328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设</a:t>
            </a:r>
            <a:r>
              <a:rPr lang="zh-CN" altLang="en-US" dirty="0"/>
              <a:t>定专属于你的目标，不要让别人替你决定，也不要帮别人设定目标</a:t>
            </a:r>
            <a:endParaRPr lang="en-US" altLang="zh-CN" dirty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写</a:t>
            </a:r>
            <a:r>
              <a:rPr lang="zh-CN" altLang="en-US" dirty="0"/>
              <a:t>下自己的目标，并时常审视检讨。如果是长期目标，请将它放在心中，不要让别人知道，也让别人保有他们的秘</a:t>
            </a:r>
            <a:r>
              <a:rPr lang="zh-CN" altLang="en-US" dirty="0" smtClean="0"/>
              <a:t>密。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1841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958436" y="1391929"/>
            <a:ext cx="6819608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失误率不可能为零，拟好备用方案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51909" y="3404915"/>
            <a:ext cx="453970" cy="369332"/>
            <a:chOff x="351909" y="1473845"/>
            <a:chExt cx="453970" cy="369332"/>
          </a:xfrm>
        </p:grpSpPr>
        <p:sp>
          <p:nvSpPr>
            <p:cNvPr id="28" name="矩形标注 27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958436" y="3322999"/>
            <a:ext cx="7076556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使出浑身解数，选择并完成一个计划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 Box 44"/>
          <p:cNvSpPr txBox="1">
            <a:spLocks noChangeArrowheads="1"/>
          </p:cNvSpPr>
          <p:nvPr/>
        </p:nvSpPr>
        <p:spPr bwMode="auto">
          <a:xfrm>
            <a:off x="335643" y="2033124"/>
            <a:ext cx="6279646" cy="553998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>
            <a:defPPr>
              <a:defRPr lang="zh-CN"/>
            </a:defPPr>
            <a:lvl1pPr marL="457200" indent="-457200" algn="just">
              <a:lnSpc>
                <a:spcPct val="150000"/>
              </a:lnSpc>
              <a:buFont typeface="+mj-lt"/>
              <a:buAutoNum type="arabicPeriod"/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dirty="0"/>
              <a:t>剧情不可能</a:t>
            </a:r>
            <a:r>
              <a:rPr lang="en-US" altLang="zh-CN" dirty="0"/>
              <a:t>100%</a:t>
            </a:r>
            <a:r>
              <a:rPr lang="zh-CN" altLang="en-US" dirty="0"/>
              <a:t>按照计划发展</a:t>
            </a:r>
            <a:r>
              <a:rPr lang="zh-CN" altLang="en-US" dirty="0" smtClean="0"/>
              <a:t>，必须制订备</a:t>
            </a:r>
            <a:r>
              <a:rPr lang="zh-CN" altLang="en-US" dirty="0"/>
              <a:t>用策略。</a:t>
            </a:r>
            <a:endParaRPr lang="en-US" altLang="zh-CN" dirty="0"/>
          </a:p>
        </p:txBody>
      </p:sp>
      <p:pic>
        <p:nvPicPr>
          <p:cNvPr id="32" name="Picture 3" descr="C:\Documents and Settings\hp1\桌面\xpic45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18" b="19634"/>
          <a:stretch/>
        </p:blipFill>
        <p:spPr bwMode="auto">
          <a:xfrm>
            <a:off x="7930601" y="1436949"/>
            <a:ext cx="3707964" cy="1800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 Box 44"/>
          <p:cNvSpPr txBox="1">
            <a:spLocks noChangeArrowheads="1"/>
          </p:cNvSpPr>
          <p:nvPr/>
        </p:nvSpPr>
        <p:spPr bwMode="auto">
          <a:xfrm>
            <a:off x="351909" y="3948634"/>
            <a:ext cx="11286656" cy="1015663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>
            <a:defPPr>
              <a:defRPr lang="zh-CN"/>
            </a:defPPr>
            <a:lvl1pPr indent="0" algn="just">
              <a:lnSpc>
                <a:spcPct val="150000"/>
              </a:lnSpc>
              <a:buFont typeface="+mj-lt"/>
              <a:buNone/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“准备”和“计划”都是必要的工作，但是全心投入、实际去执行一项任务，却是完全不同的体验。这是一种出击，使出浑身解数，从细节开始动工，你就向前迈出了最关键的一步。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3686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824"/>
          <a:stretch/>
        </p:blipFill>
        <p:spPr>
          <a:xfrm>
            <a:off x="1091322" y="2421323"/>
            <a:ext cx="10058400" cy="30086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47817"/>
          <a:stretch/>
        </p:blipFill>
        <p:spPr>
          <a:xfrm>
            <a:off x="727870" y="2438284"/>
            <a:ext cx="4688230" cy="169249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/>
          <a:srcRect t="7836" b="53877"/>
          <a:stretch/>
        </p:blipFill>
        <p:spPr>
          <a:xfrm>
            <a:off x="705292" y="1192928"/>
            <a:ext cx="4688230" cy="1241778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4">
            <a:biLevel thresh="75000"/>
          </a:blip>
          <a:srcRect t="44956"/>
          <a:stretch/>
        </p:blipFill>
        <p:spPr>
          <a:xfrm>
            <a:off x="8686520" y="5429952"/>
            <a:ext cx="2237426" cy="47316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4"/>
          <a:srcRect b="56908"/>
          <a:stretch/>
        </p:blipFill>
        <p:spPr>
          <a:xfrm>
            <a:off x="8686520" y="5059534"/>
            <a:ext cx="2237426" cy="37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0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458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573" y="1398588"/>
            <a:ext cx="2943225" cy="4086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矩形 7"/>
          <p:cNvSpPr/>
          <p:nvPr/>
        </p:nvSpPr>
        <p:spPr>
          <a:xfrm>
            <a:off x="842099" y="1714982"/>
            <a:ext cx="68319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肯尼斯·克利斯汀（Kenneth W. Christian）　　</a:t>
            </a:r>
            <a:endParaRPr lang="en-US" altLang="zh-CN" sz="2000" dirty="0" smtClean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享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誉国际的心理医生和企业咨询顾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</a:t>
            </a:r>
            <a:endParaRPr lang="en-US" altLang="zh-CN" sz="2000" dirty="0" smtClean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r>
              <a:rPr lang="zh-CN" altLang="en-US" sz="2000" dirty="0" smtClean="0">
                <a:solidFill>
                  <a:srgbClr val="E087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“激发潜能计划”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（Maximum 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Potential 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</a:t>
            </a:r>
            <a:r>
              <a:rPr lang="en-US" altLang="zh-CN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这辈子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只能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这样吗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？》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提出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个克服</a:t>
            </a:r>
            <a:r>
              <a:rPr lang="zh-CN" altLang="en-US" sz="2000" dirty="0">
                <a:solidFill>
                  <a:srgbClr val="E087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惯性障碍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的法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则</a:t>
            </a:r>
            <a:endParaRPr lang="en-US" altLang="zh-CN" sz="2000" dirty="0" smtClean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媒体誉为</a:t>
            </a:r>
            <a:r>
              <a:rPr lang="zh-CN" altLang="en-US" sz="2000" dirty="0">
                <a:solidFill>
                  <a:srgbClr val="E087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“20年来最有影响力的自我突破工具书！”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35643" y="283739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这本书来自哪里？</a:t>
            </a:r>
            <a:endParaRPr lang="zh-CN" altLang="en-US" sz="40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345802" y="1851931"/>
            <a:ext cx="453970" cy="369332"/>
            <a:chOff x="1215173" y="4833256"/>
            <a:chExt cx="453970" cy="369332"/>
          </a:xfrm>
        </p:grpSpPr>
        <p:sp>
          <p:nvSpPr>
            <p:cNvPr id="13" name="矩形标注 12"/>
            <p:cNvSpPr/>
            <p:nvPr/>
          </p:nvSpPr>
          <p:spPr>
            <a:xfrm>
              <a:off x="1295400" y="4842781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rgbClr val="AEEE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215173" y="483325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45802" y="3244334"/>
            <a:ext cx="453970" cy="369332"/>
            <a:chOff x="1215173" y="4833256"/>
            <a:chExt cx="453970" cy="369332"/>
          </a:xfrm>
        </p:grpSpPr>
        <p:sp>
          <p:nvSpPr>
            <p:cNvPr id="17" name="矩形标注 16"/>
            <p:cNvSpPr/>
            <p:nvPr/>
          </p:nvSpPr>
          <p:spPr>
            <a:xfrm>
              <a:off x="1295400" y="4842781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rgbClr val="AEEE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15173" y="483325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986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269873" y="2495487"/>
            <a:ext cx="1723549" cy="400110"/>
          </a:xfrm>
          <a:prstGeom prst="rect">
            <a:avLst/>
          </a:prstGeom>
          <a:solidFill>
            <a:srgbClr val="4AACC6"/>
          </a:solidFill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zh-CN" altLang="en-US" sz="20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凡事力求简便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60470" y="5247809"/>
            <a:ext cx="2031325" cy="461665"/>
          </a:xfrm>
          <a:prstGeom prst="rect">
            <a:avLst/>
          </a:prstGeom>
          <a:solidFill>
            <a:srgbClr val="90C21C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sz="2400" dirty="0" smtClean="0">
                <a:solidFill>
                  <a:schemeClr val="bg1"/>
                </a:solidFill>
              </a:rPr>
              <a:t>从</a:t>
            </a:r>
            <a:r>
              <a:rPr lang="zh-CN" altLang="en-US" sz="2400" dirty="0">
                <a:solidFill>
                  <a:schemeClr val="bg1"/>
                </a:solidFill>
              </a:rPr>
              <a:t>不投入工作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41030" y="3279399"/>
            <a:ext cx="1467068" cy="400110"/>
          </a:xfrm>
          <a:prstGeom prst="rect">
            <a:avLst/>
          </a:prstGeom>
          <a:solidFill>
            <a:srgbClr val="E60752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sz="2000" dirty="0">
                <a:solidFill>
                  <a:schemeClr val="bg1"/>
                </a:solidFill>
              </a:rPr>
              <a:t>做事不持</a:t>
            </a:r>
            <a:r>
              <a:rPr lang="zh-CN" altLang="en-US" sz="2000" dirty="0" smtClean="0">
                <a:solidFill>
                  <a:schemeClr val="bg1"/>
                </a:solidFill>
              </a:rPr>
              <a:t>久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791703" y="4021983"/>
            <a:ext cx="2031325" cy="461665"/>
          </a:xfrm>
          <a:prstGeom prst="rect">
            <a:avLst/>
          </a:prstGeom>
          <a:solidFill>
            <a:srgbClr val="F39CC0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sz="2400" dirty="0">
                <a:solidFill>
                  <a:schemeClr val="bg1"/>
                </a:solidFill>
              </a:rPr>
              <a:t>无法乐在其</a:t>
            </a:r>
            <a:r>
              <a:rPr lang="zh-CN" altLang="en-US" sz="2400" dirty="0" smtClean="0">
                <a:solidFill>
                  <a:schemeClr val="bg1"/>
                </a:solidFill>
              </a:rPr>
              <a:t>中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206085" y="4478997"/>
            <a:ext cx="1107996" cy="369332"/>
          </a:xfrm>
          <a:prstGeom prst="rect">
            <a:avLst/>
          </a:prstGeom>
          <a:solidFill>
            <a:srgbClr val="F5AD7B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犹豫不</a:t>
            </a:r>
            <a:r>
              <a:rPr lang="zh-CN" altLang="en-US" dirty="0" smtClean="0">
                <a:solidFill>
                  <a:schemeClr val="bg1"/>
                </a:solidFill>
              </a:rPr>
              <a:t>决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657744" y="2524233"/>
            <a:ext cx="1723549" cy="400110"/>
          </a:xfrm>
          <a:prstGeom prst="rect">
            <a:avLst/>
          </a:prstGeom>
          <a:solidFill>
            <a:srgbClr val="B29B74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sz="2000" dirty="0" smtClean="0">
                <a:solidFill>
                  <a:schemeClr val="bg1"/>
                </a:solidFill>
              </a:rPr>
              <a:t>无</a:t>
            </a:r>
            <a:r>
              <a:rPr lang="zh-CN" altLang="en-US" sz="2000" dirty="0">
                <a:solidFill>
                  <a:schemeClr val="bg1"/>
                </a:solidFill>
              </a:rPr>
              <a:t>法贯彻计划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136479" y="5205085"/>
            <a:ext cx="2492990" cy="369332"/>
          </a:xfrm>
          <a:prstGeom prst="rect">
            <a:avLst/>
          </a:prstGeom>
          <a:solidFill>
            <a:srgbClr val="8C98C9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无法达成任何长期目标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412912" y="2180952"/>
            <a:ext cx="2031325" cy="461665"/>
          </a:xfrm>
          <a:prstGeom prst="rect">
            <a:avLst/>
          </a:prstGeom>
          <a:solidFill>
            <a:srgbClr val="699CEA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sz="2400" dirty="0" smtClean="0">
                <a:solidFill>
                  <a:schemeClr val="bg1"/>
                </a:solidFill>
              </a:rPr>
              <a:t>目标变</a:t>
            </a:r>
            <a:r>
              <a:rPr lang="zh-CN" altLang="en-US" sz="2400" dirty="0">
                <a:solidFill>
                  <a:schemeClr val="bg1"/>
                </a:solidFill>
              </a:rPr>
              <a:t>动频繁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844639" y="3479454"/>
            <a:ext cx="1569660" cy="369332"/>
          </a:xfrm>
          <a:prstGeom prst="rect">
            <a:avLst/>
          </a:prstGeom>
          <a:solidFill>
            <a:srgbClr val="59B581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做事拖拖拉拉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571698" y="3279399"/>
            <a:ext cx="2236510" cy="400110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sz="2000" dirty="0" smtClean="0">
                <a:solidFill>
                  <a:schemeClr val="bg1"/>
                </a:solidFill>
              </a:rPr>
              <a:t>担</a:t>
            </a:r>
            <a:r>
              <a:rPr lang="zh-CN" altLang="en-US" sz="2000" dirty="0">
                <a:solidFill>
                  <a:schemeClr val="bg1"/>
                </a:solidFill>
              </a:rPr>
              <a:t>心自己虚有其</a:t>
            </a:r>
            <a:r>
              <a:rPr lang="zh-CN" altLang="en-US" sz="2000" dirty="0" smtClean="0">
                <a:solidFill>
                  <a:schemeClr val="bg1"/>
                </a:solidFill>
              </a:rPr>
              <a:t>表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561713" y="4346429"/>
            <a:ext cx="2492990" cy="40011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Clr>
                <a:srgbClr val="C00000"/>
              </a:buClr>
              <a:buFont typeface="Wingdings" panose="05000000000000000000" pitchFamily="2" charset="2"/>
              <a:buChar char="n"/>
              <a:defRPr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sz="2000" dirty="0">
                <a:solidFill>
                  <a:schemeClr val="bg1"/>
                </a:solidFill>
              </a:rPr>
              <a:t>把失败归</a:t>
            </a:r>
            <a:r>
              <a:rPr lang="zh-CN" altLang="en-US" sz="2000" dirty="0" smtClean="0">
                <a:solidFill>
                  <a:schemeClr val="bg1"/>
                </a:solidFill>
              </a:rPr>
              <a:t>咎他</a:t>
            </a:r>
            <a:r>
              <a:rPr lang="zh-CN" altLang="en-US" sz="2000" dirty="0">
                <a:solidFill>
                  <a:schemeClr val="bg1"/>
                </a:solidFill>
              </a:rPr>
              <a:t>人过失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59" y="2330998"/>
            <a:ext cx="2229666" cy="3287328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335643" y="283739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这是你要的自己吗？</a:t>
            </a:r>
            <a:endParaRPr lang="zh-CN" altLang="en-US" sz="40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8739" y="1369102"/>
            <a:ext cx="112050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果在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这份清单中看见了自己，并不代表你最终一事无成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，你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可能是某种类型的“自我设限族群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”。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922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42865" y="4596757"/>
            <a:ext cx="106708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</a:t>
            </a:r>
            <a:r>
              <a:rPr lang="zh-CN" altLang="en-US" sz="20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限潜能计</a:t>
            </a:r>
            <a:r>
              <a:rPr lang="zh-CN" altLang="en-US" sz="2000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划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目的是帮助所有被习惯性障碍困扰、潜能无法发挥的人，使他们能够建立新习惯，突破人生的瓶颈，一步一步实现自己的梦想。</a:t>
            </a:r>
          </a:p>
        </p:txBody>
      </p:sp>
      <p:sp>
        <p:nvSpPr>
          <p:cNvPr id="5" name="矩形 4"/>
          <p:cNvSpPr/>
          <p:nvPr/>
        </p:nvSpPr>
        <p:spPr>
          <a:xfrm>
            <a:off x="942865" y="3250059"/>
            <a:ext cx="106994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低</a:t>
            </a:r>
            <a:r>
              <a:rPr lang="zh-CN" altLang="en-US" sz="20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</a:t>
            </a:r>
            <a:r>
              <a:rPr lang="zh-CN" altLang="en-US" sz="2000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就人群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，小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时颇具天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赋，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长大后却变得庸碌无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为。他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们无法发挥自己的潜力，只让它维持在最低限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度，倾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向捣毁梦想，而不是追求梦想。对于个人不足的地方，他们勇于承认，但却不敢面对内心真正的向往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5643" y="283739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什</a:t>
            </a:r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么是“极限潜能计划”？</a:t>
            </a:r>
            <a:endParaRPr lang="zh-CN" altLang="en-US" sz="40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345802" y="3406415"/>
            <a:ext cx="453970" cy="369332"/>
            <a:chOff x="437243" y="1851931"/>
            <a:chExt cx="453970" cy="369332"/>
          </a:xfrm>
        </p:grpSpPr>
        <p:sp>
          <p:nvSpPr>
            <p:cNvPr id="10" name="矩形标注 9"/>
            <p:cNvSpPr/>
            <p:nvPr/>
          </p:nvSpPr>
          <p:spPr>
            <a:xfrm>
              <a:off x="517470" y="1861456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rgbClr val="3EA4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37243" y="1851931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45802" y="4785751"/>
            <a:ext cx="453970" cy="369332"/>
            <a:chOff x="437243" y="3244334"/>
            <a:chExt cx="453970" cy="369332"/>
          </a:xfrm>
        </p:grpSpPr>
        <p:sp>
          <p:nvSpPr>
            <p:cNvPr id="13" name="矩形标注 12"/>
            <p:cNvSpPr/>
            <p:nvPr/>
          </p:nvSpPr>
          <p:spPr>
            <a:xfrm>
              <a:off x="517470" y="3253859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rgbClr val="3EA4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37243" y="3244334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677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43" y="2862889"/>
            <a:ext cx="45720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345801" y="1352402"/>
            <a:ext cx="11296469" cy="8617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>
              <a:lnSpc>
                <a:spcPct val="125000"/>
              </a:lnSpc>
            </a:pP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</a:rPr>
              <a:t>一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</a:rPr>
              <a:t>位好友三十年来的</a:t>
            </a:r>
            <a:r>
              <a:rPr lang="zh-CN" altLang="en-US" sz="2000" dirty="0">
                <a:solidFill>
                  <a:schemeClr val="accent4"/>
                </a:solidFill>
              </a:rPr>
              <a:t>梦想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</a:rPr>
              <a:t>就是去南极旅行，他老是兴致勃勃地谈论着捕鲸台和破冰船，一直说哪天能亲眼见到该有多好。但梦想永远停留在最初阶段，从未往前跨出过一步。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54539" y="3685844"/>
            <a:ext cx="5519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要是能去南极，不知该有多好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20763" y="2268499"/>
            <a:ext cx="1319592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dirty="0" smtClean="0">
                <a:solidFill>
                  <a:srgbClr val="FDBB2D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‘</a:t>
            </a:r>
            <a:r>
              <a:rPr lang="zh-CN" altLang="en-US" sz="19900" dirty="0" smtClean="0">
                <a:solidFill>
                  <a:srgbClr val="66C6F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‘</a:t>
            </a:r>
            <a:endParaRPr lang="zh-CN" altLang="en-US" sz="19900" dirty="0">
              <a:solidFill>
                <a:srgbClr val="66C6F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1" name="TextBox 9"/>
          <p:cNvSpPr txBox="1"/>
          <p:nvPr/>
        </p:nvSpPr>
        <p:spPr>
          <a:xfrm>
            <a:off x="10180819" y="3804997"/>
            <a:ext cx="1319592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dirty="0" smtClean="0">
                <a:solidFill>
                  <a:srgbClr val="66C6F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’</a:t>
            </a:r>
            <a:r>
              <a:rPr lang="zh-CN" altLang="en-US" sz="19900" dirty="0" smtClean="0">
                <a:solidFill>
                  <a:srgbClr val="FDBB2D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’</a:t>
            </a:r>
            <a:endParaRPr lang="zh-CN" altLang="en-US" sz="19900" dirty="0">
              <a:solidFill>
                <a:srgbClr val="FDBB2D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35643" y="283739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身</a:t>
            </a:r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边的例子</a:t>
            </a:r>
            <a:endParaRPr lang="zh-CN" altLang="en-US" sz="40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09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200640" y="937381"/>
            <a:ext cx="3125404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500" b="1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</a:t>
            </a:r>
            <a:r>
              <a:rPr lang="zh-CN" altLang="en-US" sz="115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</a:t>
            </a:r>
            <a:endParaRPr lang="en-US" altLang="zh-CN" sz="11500" b="1" dirty="0" smtClean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83002" y="4756336"/>
            <a:ext cx="3642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阅读、听音乐、沉思或创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05144" y="4210371"/>
            <a:ext cx="31254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万不要抱着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哪天有空再来享受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的心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态。从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每天的生活中开始找乐趣，你将会</a:t>
            </a:r>
            <a:r>
              <a:rPr lang="zh-CN" altLang="en-US" sz="20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获益匪</a:t>
            </a:r>
            <a:r>
              <a:rPr lang="zh-CN" altLang="en-US" sz="20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浅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27483" y="3087491"/>
            <a:ext cx="2671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 smtClean="0">
                <a:solidFill>
                  <a:srgbClr val="D1010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不能省</a:t>
            </a:r>
            <a:r>
              <a:rPr lang="zh-CN" altLang="en-US" sz="4800" b="1" dirty="0">
                <a:solidFill>
                  <a:srgbClr val="D1010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略</a:t>
            </a:r>
            <a:endParaRPr lang="en-US" altLang="zh-CN" sz="4800" b="1" dirty="0" smtClean="0">
              <a:solidFill>
                <a:srgbClr val="D1010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17" name="矩形标注 16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590903" y="3480371"/>
            <a:ext cx="5355771" cy="504538"/>
            <a:chOff x="5590903" y="4957353"/>
            <a:chExt cx="5355771" cy="504538"/>
          </a:xfrm>
        </p:grpSpPr>
        <p:sp>
          <p:nvSpPr>
            <p:cNvPr id="21" name="圆角矩形 20"/>
            <p:cNvSpPr/>
            <p:nvPr/>
          </p:nvSpPr>
          <p:spPr>
            <a:xfrm>
              <a:off x="5590903" y="5030817"/>
              <a:ext cx="5355771" cy="431074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611651" y="4957353"/>
              <a:ext cx="5314275" cy="49962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solidFill>
                    <a:schemeClr val="dk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开始利用碎片时间，并慢慢增加到每天一小时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5590903" y="4354064"/>
            <a:ext cx="0" cy="144000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5843814" y="4210371"/>
            <a:ext cx="3365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我们可以</a:t>
            </a:r>
            <a:r>
              <a:rPr lang="zh-CN" altLang="en-US" sz="28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尝试</a:t>
            </a:r>
            <a:r>
              <a:rPr lang="zh-CN" altLang="en-US" sz="24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的兴趣：</a:t>
            </a:r>
            <a:endParaRPr lang="zh-CN" altLang="en-US" sz="24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883002" y="5310334"/>
            <a:ext cx="3642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触大自然、运动，或是独处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986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201545" y="1105063"/>
            <a:ext cx="5850022" cy="5472807"/>
            <a:chOff x="4130353" y="1261819"/>
            <a:chExt cx="5850022" cy="547280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0353" y="1261819"/>
              <a:ext cx="5850022" cy="5472807"/>
            </a:xfrm>
            <a:prstGeom prst="rect">
              <a:avLst/>
            </a:prstGeom>
          </p:spPr>
        </p:pic>
        <p:sp>
          <p:nvSpPr>
            <p:cNvPr id="36" name="TextBox 5"/>
            <p:cNvSpPr txBox="1"/>
            <p:nvPr/>
          </p:nvSpPr>
          <p:spPr>
            <a:xfrm rot="20679604">
              <a:off x="5008634" y="2831489"/>
              <a:ext cx="3858670" cy="2606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/>
              <a:r>
                <a:rPr lang="zh-CN" altLang="en-US" sz="20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写下一连串内心的渴望、梦想和幻想，不管它们多么遥不可及。写下你能想到所有可能的每件事。</a:t>
              </a:r>
              <a:endParaRPr lang="en-US" altLang="zh-CN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457200">
                <a:lnSpc>
                  <a:spcPct val="130000"/>
                </a:lnSpc>
              </a:pPr>
              <a:r>
                <a:rPr lang="en-US" altLang="zh-CN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       </a:t>
              </a:r>
              <a:r>
                <a:rPr lang="zh-CN" altLang="en-US" b="1" dirty="0" smtClean="0">
                  <a:solidFill>
                    <a:srgbClr val="3EA4A1"/>
                  </a:solidFill>
                  <a:latin typeface="微软雅黑" pitchFamily="34" charset="-122"/>
                  <a:ea typeface="微软雅黑" pitchFamily="34" charset="-122"/>
                </a:rPr>
                <a:t>连续一个星期</a:t>
              </a:r>
              <a:endParaRPr lang="en-US" altLang="zh-CN" b="1" dirty="0" smtClean="0">
                <a:solidFill>
                  <a:srgbClr val="3EA4A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457200"/>
              <a:r>
                <a:rPr lang="zh-CN" altLang="en-US" sz="20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想象你正在从事某个和梦想有关的活动，远比直接想象梦想来的有效。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200640" y="937381"/>
            <a:ext cx="3125404" cy="2434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500" b="1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梦想</a:t>
            </a:r>
            <a:endParaRPr lang="en-US" altLang="zh-CN" sz="11500" b="1" dirty="0" smtClean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427483" y="3087491"/>
            <a:ext cx="2671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 smtClean="0">
                <a:solidFill>
                  <a:srgbClr val="D1010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付诸行动</a:t>
            </a:r>
            <a:endParaRPr lang="en-US" altLang="zh-CN" sz="4800" b="1" dirty="0" smtClean="0">
              <a:solidFill>
                <a:srgbClr val="D1010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325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958436" y="1391929"/>
            <a:ext cx="58865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下定决心，并且坚定到不近人情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58436" y="1982420"/>
            <a:ext cx="8093197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24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</a:rPr>
              <a:t>每天早上起床、晚上睡前各一次，想象自己坚持到底而获得</a:t>
            </a:r>
            <a:r>
              <a:rPr lang="zh-CN" altLang="en-US" sz="2000" dirty="0">
                <a:solidFill>
                  <a:srgbClr val="FFC000"/>
                </a:solidFill>
              </a:rPr>
              <a:t>成功</a:t>
            </a:r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</a:rPr>
              <a:t>的景象</a:t>
            </a:r>
          </a:p>
        </p:txBody>
      </p:sp>
      <p:sp>
        <p:nvSpPr>
          <p:cNvPr id="4" name="矩形 3"/>
          <p:cNvSpPr/>
          <p:nvPr/>
        </p:nvSpPr>
        <p:spPr>
          <a:xfrm>
            <a:off x="1062940" y="2831976"/>
            <a:ext cx="1541417" cy="477054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</a:t>
            </a:r>
            <a:endParaRPr lang="zh-CN" altLang="en-US" sz="20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62940" y="3536281"/>
            <a:ext cx="1541417" cy="477054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000" b="1" dirty="0">
                <a:solidFill>
                  <a:srgbClr val="66C6F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</a:t>
            </a:r>
            <a:r>
              <a:rPr lang="zh-CN" altLang="en-US" sz="2000" b="1" dirty="0" smtClean="0">
                <a:solidFill>
                  <a:srgbClr val="66C6F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觉</a:t>
            </a:r>
            <a:endParaRPr lang="zh-CN" altLang="en-US" sz="2000" b="1" dirty="0">
              <a:solidFill>
                <a:srgbClr val="66C6F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62940" y="4240586"/>
            <a:ext cx="1541417" cy="477054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000" b="1" dirty="0" smtClean="0">
                <a:solidFill>
                  <a:srgbClr val="D48D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味觉</a:t>
            </a:r>
            <a:endParaRPr lang="zh-CN" altLang="en-US" sz="2000" b="1" dirty="0">
              <a:solidFill>
                <a:srgbClr val="D48D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62940" y="4944891"/>
            <a:ext cx="1541417" cy="477054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000" b="1" dirty="0" smtClean="0">
                <a:solidFill>
                  <a:srgbClr val="A3D4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触觉</a:t>
            </a:r>
            <a:endParaRPr lang="zh-CN" altLang="en-US" sz="2000" b="1" dirty="0">
              <a:solidFill>
                <a:srgbClr val="A3D4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62940" y="5649198"/>
            <a:ext cx="1541417" cy="477054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000" b="1" dirty="0">
                <a:solidFill>
                  <a:srgbClr val="EF7E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嗅</a:t>
            </a:r>
            <a:r>
              <a:rPr lang="zh-CN" altLang="en-US" sz="2000" b="1" dirty="0" smtClean="0">
                <a:solidFill>
                  <a:srgbClr val="EF7E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觉</a:t>
            </a:r>
            <a:endParaRPr lang="zh-CN" altLang="en-US" sz="2000" b="1" dirty="0">
              <a:solidFill>
                <a:srgbClr val="EF7E8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623937" y="2739344"/>
            <a:ext cx="368977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 smtClean="0">
                <a:solidFill>
                  <a:srgbClr val="FDBB2D"/>
                </a:solidFill>
                <a:latin typeface="微软雅黑" pitchFamily="34" charset="-122"/>
                <a:ea typeface="微软雅黑" pitchFamily="34" charset="-122"/>
              </a:rPr>
              <a:t>人</a:t>
            </a:r>
            <a:r>
              <a:rPr lang="zh-CN" altLang="en-US" dirty="0">
                <a:solidFill>
                  <a:srgbClr val="FDBB2D"/>
                </a:solidFill>
                <a:latin typeface="微软雅黑" pitchFamily="34" charset="-122"/>
                <a:ea typeface="微软雅黑" pitchFamily="34" charset="-122"/>
              </a:rPr>
              <a:t>群的眼神，他们赞许的笑容</a:t>
            </a:r>
          </a:p>
        </p:txBody>
      </p:sp>
      <p:sp>
        <p:nvSpPr>
          <p:cNvPr id="30" name="矩形 29"/>
          <p:cNvSpPr/>
          <p:nvPr/>
        </p:nvSpPr>
        <p:spPr>
          <a:xfrm>
            <a:off x="2623937" y="3410110"/>
            <a:ext cx="2936483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鼓掌，欢呼，甚至呐喊</a:t>
            </a:r>
          </a:p>
        </p:txBody>
      </p:sp>
      <p:sp>
        <p:nvSpPr>
          <p:cNvPr id="31" name="矩形 30"/>
          <p:cNvSpPr/>
          <p:nvPr/>
        </p:nvSpPr>
        <p:spPr>
          <a:xfrm>
            <a:off x="2623937" y="4124423"/>
            <a:ext cx="276449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>
                <a:solidFill>
                  <a:srgbClr val="D48DF6"/>
                </a:solidFill>
                <a:latin typeface="微软雅黑" pitchFamily="34" charset="-122"/>
                <a:ea typeface="微软雅黑" pitchFamily="34" charset="-122"/>
              </a:rPr>
              <a:t>陈酿红酒、美味佳肴</a:t>
            </a:r>
          </a:p>
        </p:txBody>
      </p:sp>
      <p:sp>
        <p:nvSpPr>
          <p:cNvPr id="32" name="矩形 31"/>
          <p:cNvSpPr/>
          <p:nvPr/>
        </p:nvSpPr>
        <p:spPr>
          <a:xfrm>
            <a:off x="2623937" y="4849620"/>
            <a:ext cx="368977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>
                <a:solidFill>
                  <a:srgbClr val="A3D446"/>
                </a:solidFill>
                <a:latin typeface="微软雅黑" pitchFamily="34" charset="-122"/>
                <a:ea typeface="微软雅黑" pitchFamily="34" charset="-122"/>
              </a:rPr>
              <a:t>奥斯卡小金人沉甸甸的分量</a:t>
            </a:r>
          </a:p>
        </p:txBody>
      </p:sp>
      <p:sp>
        <p:nvSpPr>
          <p:cNvPr id="27" name="矩形 26"/>
          <p:cNvSpPr/>
          <p:nvPr/>
        </p:nvSpPr>
        <p:spPr>
          <a:xfrm>
            <a:off x="2623937" y="5509919"/>
            <a:ext cx="264474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dirty="0">
                <a:solidFill>
                  <a:srgbClr val="EF7E8C"/>
                </a:solidFill>
                <a:latin typeface="微软雅黑" pitchFamily="34" charset="-122"/>
                <a:ea typeface="微软雅黑" pitchFamily="34" charset="-122"/>
              </a:rPr>
              <a:t>花香，香味的味道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2623937" y="3166226"/>
            <a:ext cx="4463143" cy="151565"/>
          </a:xfrm>
          <a:prstGeom prst="roundRect">
            <a:avLst/>
          </a:prstGeom>
          <a:solidFill>
            <a:srgbClr val="FDB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2623937" y="3843810"/>
            <a:ext cx="4463143" cy="151565"/>
          </a:xfrm>
          <a:prstGeom prst="roundRect">
            <a:avLst/>
          </a:prstGeom>
          <a:solidFill>
            <a:srgbClr val="66C6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圆角矩形 33"/>
          <p:cNvSpPr/>
          <p:nvPr/>
        </p:nvSpPr>
        <p:spPr>
          <a:xfrm>
            <a:off x="2623937" y="4542558"/>
            <a:ext cx="4463143" cy="151565"/>
          </a:xfrm>
          <a:prstGeom prst="roundRect">
            <a:avLst/>
          </a:prstGeom>
          <a:solidFill>
            <a:srgbClr val="D48D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>
            <a:off x="2623937" y="5282796"/>
            <a:ext cx="4463143" cy="151565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2623937" y="5928276"/>
            <a:ext cx="4463143" cy="151565"/>
          </a:xfrm>
          <a:prstGeom prst="roundRect">
            <a:avLst/>
          </a:prstGeom>
          <a:solidFill>
            <a:srgbClr val="EF7E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7" name="Picture 2" descr="C:\Users\user\Desktop\未标题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660" y="2796153"/>
            <a:ext cx="3643363" cy="36433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39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1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3" dur="200" fill="hold"/>
                                        <p:tgtEl>
                                          <p:spTgt spid="3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5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7" dur="200" fill="hold"/>
                                        <p:tgtEl>
                                          <p:spTgt spid="3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35643" y="283739"/>
            <a:ext cx="5897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15</a:t>
            </a:r>
            <a:r>
              <a:rPr lang="zh-CN" altLang="en-US" sz="40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个克服惯性障碍的法则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7243" y="1132429"/>
            <a:ext cx="11205028" cy="0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1909" y="1473845"/>
            <a:ext cx="453970" cy="369332"/>
            <a:chOff x="351909" y="1473845"/>
            <a:chExt cx="453970" cy="369332"/>
          </a:xfrm>
        </p:grpSpPr>
        <p:sp>
          <p:nvSpPr>
            <p:cNvPr id="25" name="矩形标注 24"/>
            <p:cNvSpPr/>
            <p:nvPr/>
          </p:nvSpPr>
          <p:spPr>
            <a:xfrm>
              <a:off x="432136" y="1483370"/>
              <a:ext cx="345168" cy="333829"/>
            </a:xfrm>
            <a:prstGeom prst="wedgeRectCallout">
              <a:avLst>
                <a:gd name="adj1" fmla="val 79167"/>
                <a:gd name="adj2" fmla="val 303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51909" y="14738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327632" y="2103960"/>
            <a:ext cx="894146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dirty="0">
                <a:solidFill>
                  <a:srgbClr val="FFC000"/>
                </a:solidFill>
              </a:rPr>
              <a:t>纸的上半部分：</a:t>
            </a:r>
            <a:r>
              <a:rPr lang="zh-CN" altLang="en-US" dirty="0"/>
              <a:t>以</a:t>
            </a:r>
            <a:r>
              <a:rPr lang="en-US" altLang="zh-CN" dirty="0"/>
              <a:t>90</a:t>
            </a:r>
            <a:r>
              <a:rPr lang="zh-CN" altLang="en-US" dirty="0"/>
              <a:t>年为基准，画上一个日程表， 标出人生到目前的重大事件</a:t>
            </a:r>
            <a:endParaRPr lang="en-US" altLang="zh-CN" dirty="0"/>
          </a:p>
        </p:txBody>
      </p:sp>
      <p:sp>
        <p:nvSpPr>
          <p:cNvPr id="38" name="文本框 37"/>
          <p:cNvSpPr txBox="1"/>
          <p:nvPr/>
        </p:nvSpPr>
        <p:spPr>
          <a:xfrm>
            <a:off x="327631" y="2581014"/>
            <a:ext cx="10864967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20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dirty="0">
                <a:solidFill>
                  <a:srgbClr val="FFC000"/>
                </a:solidFill>
              </a:rPr>
              <a:t>纸的下半部分：</a:t>
            </a:r>
            <a:r>
              <a:rPr lang="zh-CN" altLang="en-US" dirty="0" smtClean="0"/>
              <a:t>对</a:t>
            </a:r>
            <a:r>
              <a:rPr lang="zh-CN" altLang="en-US" dirty="0"/>
              <a:t>照时间表，记录</a:t>
            </a:r>
            <a:r>
              <a:rPr lang="zh-CN" altLang="en-US" dirty="0" smtClean="0"/>
              <a:t>下要</a:t>
            </a:r>
            <a:r>
              <a:rPr lang="zh-CN" altLang="en-US" dirty="0"/>
              <a:t>实现梦想，每个星期、每月和每年</a:t>
            </a:r>
            <a:r>
              <a:rPr lang="zh-CN" altLang="en-US" dirty="0" smtClean="0"/>
              <a:t>，需</a:t>
            </a:r>
            <a:r>
              <a:rPr lang="zh-CN" altLang="en-US" dirty="0"/>
              <a:t>要完成什么事情</a:t>
            </a:r>
            <a:endParaRPr lang="en-US" altLang="zh-CN" dirty="0"/>
          </a:p>
        </p:txBody>
      </p:sp>
      <p:sp>
        <p:nvSpPr>
          <p:cNvPr id="42" name="文本框 41"/>
          <p:cNvSpPr txBox="1"/>
          <p:nvPr/>
        </p:nvSpPr>
        <p:spPr>
          <a:xfrm>
            <a:off x="5539722" y="3580360"/>
            <a:ext cx="1178370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3EA4A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</a:t>
            </a:r>
            <a:endParaRPr lang="en-US" altLang="zh-CN" sz="2800" dirty="0" smtClean="0">
              <a:solidFill>
                <a:srgbClr val="3EA4A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562062" y="4305961"/>
            <a:ext cx="1178370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rgbClr val="EA03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梦想</a:t>
            </a:r>
            <a:endParaRPr lang="en-US" altLang="zh-CN" sz="2800" dirty="0">
              <a:solidFill>
                <a:srgbClr val="EA03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057769"/>
              </p:ext>
            </p:extLst>
          </p:nvPr>
        </p:nvGraphicFramePr>
        <p:xfrm>
          <a:off x="2228520" y="3403345"/>
          <a:ext cx="1436841" cy="2527193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59649"/>
                <a:gridCol w="159649"/>
                <a:gridCol w="159649"/>
                <a:gridCol w="159649"/>
                <a:gridCol w="159649"/>
                <a:gridCol w="159649"/>
                <a:gridCol w="159649"/>
                <a:gridCol w="159649"/>
                <a:gridCol w="159649"/>
              </a:tblGrid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1603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>
                          <a:effectLst/>
                        </a:rPr>
                        <a:t> </a:t>
                      </a:r>
                      <a:endParaRPr lang="zh-CN" sz="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</a:tr>
              <a:tr h="923633">
                <a:tc gridSpan="9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600" kern="100" dirty="0">
                          <a:effectLst/>
                        </a:rPr>
                        <a:t> </a:t>
                      </a:r>
                      <a:endParaRPr lang="zh-CN" sz="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147" marR="38147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0" name="直接连接符 39"/>
          <p:cNvCxnSpPr/>
          <p:nvPr/>
        </p:nvCxnSpPr>
        <p:spPr>
          <a:xfrm flipH="1">
            <a:off x="2620133" y="3959452"/>
            <a:ext cx="2921421" cy="0"/>
          </a:xfrm>
          <a:prstGeom prst="line">
            <a:avLst/>
          </a:prstGeom>
          <a:ln>
            <a:solidFill>
              <a:srgbClr val="3EA4A1"/>
            </a:solidFill>
            <a:prstDash val="dash"/>
            <a:headEnd type="none" w="med" len="med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43" idx="1"/>
          </p:cNvCxnSpPr>
          <p:nvPr/>
        </p:nvCxnSpPr>
        <p:spPr>
          <a:xfrm flipH="1" flipV="1">
            <a:off x="3414062" y="4598125"/>
            <a:ext cx="2148000" cy="0"/>
          </a:xfrm>
          <a:prstGeom prst="line">
            <a:avLst/>
          </a:prstGeom>
          <a:ln>
            <a:solidFill>
              <a:srgbClr val="ED0012"/>
            </a:solidFill>
            <a:prstDash val="dash"/>
            <a:headEnd type="none" w="med" len="med"/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958436" y="1391929"/>
            <a:ext cx="58865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dirty="0" smtClean="0">
                <a:solidFill>
                  <a:srgbClr val="3636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在洪流中学习规划时间</a:t>
            </a:r>
            <a:endParaRPr lang="en-US" altLang="zh-CN" sz="3200" b="1" dirty="0">
              <a:solidFill>
                <a:srgbClr val="3636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965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2227</TotalTime>
  <Words>1228</Words>
  <Application>Microsoft Office PowerPoint</Application>
  <PresentationFormat>宽屏</PresentationFormat>
  <Paragraphs>267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6" baseType="lpstr">
      <vt:lpstr>Arial Unicode MS</vt:lpstr>
      <vt:lpstr>Meiryo</vt:lpstr>
      <vt:lpstr>Stencil</vt:lpstr>
      <vt:lpstr>TextBookC</vt:lpstr>
      <vt:lpstr>方正小标宋简体</vt:lpstr>
      <vt:lpstr>汉鼎繁古印</vt:lpstr>
      <vt:lpstr>黑体</vt:lpstr>
      <vt:lpstr>华康俪金黑W8(P)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209</cp:revision>
  <dcterms:created xsi:type="dcterms:W3CDTF">2014-01-30T01:37:59Z</dcterms:created>
  <dcterms:modified xsi:type="dcterms:W3CDTF">2021-02-18T09:30:48Z</dcterms:modified>
</cp:coreProperties>
</file>