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1"/>
  </p:notesMasterIdLst>
  <p:sldIdLst>
    <p:sldId id="256" r:id="rId4"/>
    <p:sldId id="257" r:id="rId5"/>
    <p:sldId id="258" r:id="rId6"/>
    <p:sldId id="259" r:id="rId7"/>
    <p:sldId id="260" r:id="rId8"/>
    <p:sldId id="261" r:id="rId9"/>
    <p:sldId id="265" r:id="rId10"/>
    <p:sldId id="262" r:id="rId11"/>
    <p:sldId id="266" r:id="rId12"/>
    <p:sldId id="263" r:id="rId13"/>
    <p:sldId id="268" r:id="rId14"/>
    <p:sldId id="264" r:id="rId15"/>
    <p:sldId id="269" r:id="rId16"/>
    <p:sldId id="270" r:id="rId17"/>
    <p:sldId id="271" r:id="rId18"/>
    <p:sldId id="267" r:id="rId19"/>
    <p:sldId id="272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6698" userDrawn="1">
          <p15:clr>
            <a:srgbClr val="A4A3A4"/>
          </p15:clr>
        </p15:guide>
        <p15:guide id="4" pos="16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7A21"/>
    <a:srgbClr val="F0771C"/>
    <a:srgbClr val="FF9900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  <p:guide pos="6698"/>
        <p:guide pos="16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37A37-AE11-4160-ADA5-2B400F632031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984452-8A50-418F-A29C-FDAD737C81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635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4940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983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3077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122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246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795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894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7032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694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0360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8186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046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0007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5671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0324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4794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6575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6100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6643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5782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9939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8765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317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3239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5139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4456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9181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832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465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134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2213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86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8279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7DF-1749-489D-B1BE-374CF8EA1345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9F7D-893D-4AF3-BF8B-D66094CB01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581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877DF-1749-489D-B1BE-374CF8EA1345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49F7D-893D-4AF3-BF8B-D66094CB01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898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877DF-1749-489D-B1BE-374CF8EA134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49F7D-893D-4AF3-BF8B-D66094CB019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594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688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824" y="2307771"/>
            <a:ext cx="5288797" cy="4550229"/>
          </a:xfrm>
          <a:prstGeom prst="rect">
            <a:avLst/>
          </a:prstGeom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551249" y="2621251"/>
            <a:ext cx="43906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Impact" panose="020B0806030902050204" pitchFamily="34" charset="0"/>
              </a:rPr>
              <a:t>How </a:t>
            </a: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Impact" panose="020B0806030902050204" pitchFamily="34" charset="0"/>
              </a:rPr>
              <a:t>t</a:t>
            </a:r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Impact" panose="020B0806030902050204" pitchFamily="34" charset="0"/>
              </a:rPr>
              <a:t>o </a:t>
            </a:r>
            <a:r>
              <a:rPr lang="en-US" altLang="zh-CN" sz="2400" dirty="0">
                <a:solidFill>
                  <a:schemeClr val="bg1">
                    <a:lumMod val="85000"/>
                  </a:schemeClr>
                </a:solidFill>
                <a:latin typeface="Impact" panose="020B0806030902050204" pitchFamily="34" charset="0"/>
              </a:rPr>
              <a:t>Be a </a:t>
            </a:r>
            <a:r>
              <a:rPr lang="en-US" altLang="zh-CN" sz="2400" dirty="0" smtClean="0">
                <a:solidFill>
                  <a:schemeClr val="bg1">
                    <a:lumMod val="85000"/>
                  </a:schemeClr>
                </a:solidFill>
                <a:latin typeface="Impact" panose="020B0806030902050204" pitchFamily="34" charset="0"/>
              </a:rPr>
              <a:t>product manager</a:t>
            </a:r>
            <a:endParaRPr lang="en-US" altLang="zh-CN" sz="2400" dirty="0">
              <a:solidFill>
                <a:schemeClr val="bg1">
                  <a:lumMod val="8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415049" y="3123883"/>
            <a:ext cx="6505482" cy="95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4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</a:t>
            </a:r>
            <a:r>
              <a:rPr lang="zh-CN" altLang="en-US" sz="4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成为</a:t>
            </a:r>
            <a:r>
              <a:rPr lang="zh-CN" altLang="en-US" sz="4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zh-CN" altLang="en-US" sz="4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4400" b="1" dirty="0" smtClean="0">
                <a:solidFill>
                  <a:srgbClr val="FF9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产品经理</a:t>
            </a:r>
            <a:endParaRPr lang="zh-CN" altLang="en-US" sz="4400" b="1" dirty="0">
              <a:solidFill>
                <a:srgbClr val="FF99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2612898" y="3052445"/>
            <a:ext cx="4307633" cy="0"/>
          </a:xfrm>
          <a:prstGeom prst="line">
            <a:avLst/>
          </a:prstGeom>
          <a:noFill/>
          <a:ln w="9525">
            <a:solidFill>
              <a:srgbClr val="66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563864" y="3848104"/>
            <a:ext cx="3538163" cy="606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</a:t>
            </a:r>
            <a:r>
              <a:rPr lang="zh-CN" altLang="en-US" sz="2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鸿祎</a:t>
            </a:r>
            <a:r>
              <a:rPr lang="zh-CN" altLang="en-US" sz="24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谈“微创新”</a:t>
            </a:r>
            <a:endParaRPr lang="zh-CN" altLang="en-US" sz="48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761" y="4294867"/>
            <a:ext cx="496670" cy="511720"/>
          </a:xfrm>
          <a:prstGeom prst="rect">
            <a:avLst/>
          </a:prstGeom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627431" y="4323509"/>
            <a:ext cx="2172471" cy="483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FF9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优米网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15049" y="2764999"/>
            <a:ext cx="2569439" cy="483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老秦</a:t>
            </a:r>
            <a:r>
              <a:rPr lang="en-US" altLang="zh-CN" sz="20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笔记系列</a:t>
            </a:r>
            <a:endParaRPr lang="zh-CN" altLang="en-US" sz="2000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3707516" y="4877399"/>
            <a:ext cx="3154709" cy="483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600" dirty="0" smtClean="0">
                <a:solidFill>
                  <a:srgbClr val="FF9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Design By @</a:t>
            </a:r>
            <a:r>
              <a:rPr lang="zh-CN" altLang="en-US" sz="1600" dirty="0" smtClean="0">
                <a:solidFill>
                  <a:srgbClr val="FF9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秦阳</a:t>
            </a:r>
            <a:endParaRPr lang="zh-CN" altLang="en-US" sz="1600" dirty="0">
              <a:solidFill>
                <a:srgbClr val="FF99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3778255" y="4365679"/>
            <a:ext cx="1465672" cy="483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 smtClean="0">
                <a:solidFill>
                  <a:srgbClr val="FF99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内容来自：</a:t>
            </a:r>
            <a:endParaRPr lang="zh-CN" altLang="en-US" sz="2000" dirty="0">
              <a:solidFill>
                <a:srgbClr val="FF99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47" y="499278"/>
            <a:ext cx="121920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702492" y="345092"/>
            <a:ext cx="1905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PPT 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笔记分享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775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88567" y="2339695"/>
            <a:ext cx="5109091" cy="20005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打侧翼战</a:t>
            </a:r>
            <a:endParaRPr lang="en-US" altLang="zh-CN" sz="9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不要随大流，不要正面的进攻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10530" y="2376714"/>
            <a:ext cx="1803400" cy="18034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500" dirty="0" smtClean="0">
                <a:solidFill>
                  <a:srgbClr val="00B0F0"/>
                </a:solidFill>
                <a:latin typeface="Bodoni MT Black" panose="02070A03080606020203" pitchFamily="18" charset="0"/>
              </a:rPr>
              <a:t>3</a:t>
            </a:r>
            <a:endParaRPr lang="zh-CN" altLang="en-US" sz="11500" dirty="0">
              <a:solidFill>
                <a:srgbClr val="00B0F0"/>
              </a:solidFill>
              <a:latin typeface="Bodoni MT Black" panose="02070A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58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208213" y="1098929"/>
            <a:ext cx="84307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0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乔布斯</a:t>
            </a:r>
            <a:r>
              <a:rPr lang="en-US" altLang="zh-CN" sz="20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97</a:t>
            </a:r>
            <a:r>
              <a:rPr lang="zh-CN" altLang="en-US" sz="20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年回到苹果，打了几仗反响不大。</a:t>
            </a:r>
            <a:r>
              <a:rPr lang="zh-CN" altLang="en-US" sz="2000" b="1" dirty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直到</a:t>
            </a:r>
            <a:r>
              <a:rPr lang="en-US" altLang="zh-CN" sz="20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2001</a:t>
            </a:r>
            <a:r>
              <a:rPr lang="zh-CN" altLang="en-US" sz="20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年的时候发布了其他同行业公司看不上的音乐播放器，几年后在其基础上增加若干功能出了</a:t>
            </a:r>
            <a:r>
              <a:rPr lang="en-US" altLang="zh-CN" sz="2000" b="1" dirty="0" err="1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iphone</a:t>
            </a:r>
            <a:r>
              <a:rPr lang="zh-CN" altLang="en-US" sz="20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000" b="1" dirty="0" err="1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ipad</a:t>
            </a:r>
            <a:r>
              <a:rPr lang="zh-CN" altLang="en-US" sz="20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，那些同行业公司傻眼了</a:t>
            </a:r>
            <a:r>
              <a:rPr lang="en-US" altLang="zh-CN" sz="20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429" y="2498188"/>
            <a:ext cx="1198771" cy="117755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35200" y="2649471"/>
            <a:ext cx="8403771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en-US" altLang="zh-CN" sz="20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360</a:t>
            </a:r>
            <a:r>
              <a:rPr lang="zh-CN" altLang="en-US" sz="20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刚开始做的是杀毒软件厂商看不上的杀流氓软件工具，但凭此项目拿到了几千万用户，后来转向杀毒软件的时候，那些厂商就傻眼了</a:t>
            </a:r>
            <a:r>
              <a:rPr lang="en-US" altLang="zh-CN" sz="20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6" name="矩形 5"/>
          <p:cNvSpPr/>
          <p:nvPr/>
        </p:nvSpPr>
        <p:spPr>
          <a:xfrm>
            <a:off x="2235200" y="3096622"/>
            <a:ext cx="6603999" cy="1436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en-US" altLang="zh-CN" sz="6600" b="1" dirty="0">
                <a:solidFill>
                  <a:srgbClr val="F17A2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6600" b="1" dirty="0" smtClean="0">
              <a:solidFill>
                <a:srgbClr val="F17A2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429" y="1252375"/>
            <a:ext cx="1005150" cy="100515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矩形 8"/>
          <p:cNvSpPr/>
          <p:nvPr/>
        </p:nvSpPr>
        <p:spPr>
          <a:xfrm>
            <a:off x="2235199" y="4703719"/>
            <a:ext cx="84037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0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一旦在登陆场上建立一个滩头阵地，一旦在敌人防线里撕开一个口子，后续部队就可以源源不断输送上去，战线就可以拉伸了</a:t>
            </a:r>
            <a:endParaRPr lang="en-US" altLang="zh-CN" sz="20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792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90613" y="2339695"/>
            <a:ext cx="5109091" cy="20005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大道至简</a:t>
            </a:r>
            <a:endParaRPr lang="en-US" altLang="zh-CN" sz="9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做减法是战略，做加法是战术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12576" y="2376714"/>
            <a:ext cx="1803400" cy="18034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500" dirty="0" smtClean="0">
                <a:solidFill>
                  <a:srgbClr val="00B0F0"/>
                </a:solidFill>
                <a:latin typeface="Bodoni MT Black" panose="02070A03080606020203" pitchFamily="18" charset="0"/>
              </a:rPr>
              <a:t>4</a:t>
            </a:r>
            <a:endParaRPr lang="zh-CN" altLang="en-US" sz="11500" dirty="0">
              <a:solidFill>
                <a:srgbClr val="00B0F0"/>
              </a:solidFill>
              <a:latin typeface="Bodoni MT Black" panose="02070A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56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498" y="1422400"/>
            <a:ext cx="6518502" cy="473834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271248" y="2545193"/>
            <a:ext cx="76615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8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苹果手机上就一个按键，但是秒杀了多少手机？</a:t>
            </a:r>
            <a:endParaRPr lang="en-US" altLang="zh-CN" sz="2800" b="1" dirty="0" smtClean="0">
              <a:solidFill>
                <a:srgbClr val="F0771C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298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8" y="1472860"/>
            <a:ext cx="5447479" cy="391228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152571" y="2951593"/>
            <a:ext cx="611051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8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微博只有</a:t>
            </a:r>
            <a:r>
              <a:rPr lang="en-US" altLang="zh-CN" sz="28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140</a:t>
            </a:r>
            <a:r>
              <a:rPr lang="zh-CN" altLang="en-US" sz="28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个字，但改变了世界！</a:t>
            </a:r>
            <a:endParaRPr lang="en-US" altLang="zh-CN" sz="2800" b="1" dirty="0" smtClean="0">
              <a:solidFill>
                <a:srgbClr val="F0771C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062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287" y="1538514"/>
            <a:ext cx="4393713" cy="472430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754074" y="2459504"/>
            <a:ext cx="694213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0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持续不断地去做用户体验，每次哪怕是一点点微小的创新，</a:t>
            </a:r>
            <a:endParaRPr lang="en-US" altLang="zh-CN" sz="2000" b="1" dirty="0" smtClean="0">
              <a:solidFill>
                <a:srgbClr val="F0771C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0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只要你坚持下来十年八年，</a:t>
            </a:r>
            <a:endParaRPr lang="en-US" altLang="zh-CN" sz="2000" b="1" dirty="0" smtClean="0">
              <a:solidFill>
                <a:srgbClr val="F0771C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0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最后微创新叠加起来就可能是一个颠覆式的创新，</a:t>
            </a:r>
            <a:endParaRPr lang="en-US" altLang="zh-CN" sz="2000" b="1" dirty="0" smtClean="0">
              <a:solidFill>
                <a:srgbClr val="F0771C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0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就可能改变世界。</a:t>
            </a:r>
            <a:endParaRPr lang="en-US" altLang="zh-CN" sz="2000" b="1" dirty="0" smtClean="0">
              <a:solidFill>
                <a:srgbClr val="F0771C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967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438400" y="2171091"/>
            <a:ext cx="3657600" cy="483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老秦</a:t>
            </a:r>
            <a:r>
              <a:rPr lang="en-US" altLang="zh-CN" sz="32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2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笔记系列</a:t>
            </a:r>
            <a:endParaRPr lang="zh-CN" altLang="en-US" sz="32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056120" y="2218926"/>
            <a:ext cx="5135880" cy="153062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6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NOTES</a:t>
            </a:r>
            <a:endParaRPr lang="zh-CN" altLang="en-US" sz="8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438400" y="2865120"/>
            <a:ext cx="4452731" cy="88443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00" b="1" dirty="0">
              <a:solidFill>
                <a:srgbClr val="A47C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096000" y="2218926"/>
            <a:ext cx="795131" cy="52586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800" b="1" dirty="0">
              <a:solidFill>
                <a:srgbClr val="A47CC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562781" y="2910840"/>
            <a:ext cx="3533219" cy="483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Design By @</a:t>
            </a:r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秦阳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562781" y="3261616"/>
            <a:ext cx="3990419" cy="483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 爱成长 爱分享 我是老秦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128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729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946" y="2379416"/>
            <a:ext cx="5135054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矩形 3"/>
          <p:cNvSpPr/>
          <p:nvPr/>
        </p:nvSpPr>
        <p:spPr>
          <a:xfrm>
            <a:off x="6952342" y="2547440"/>
            <a:ext cx="4365625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6000" b="1" dirty="0" smtClean="0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</a:rPr>
              <a:t>不！</a:t>
            </a:r>
            <a:r>
              <a:rPr lang="zh-CN" altLang="en-US" sz="2800" b="1" dirty="0" smtClean="0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</a:rPr>
              <a:t>你关心的是：</a:t>
            </a:r>
          </a:p>
          <a:p>
            <a:pPr marL="285750" indent="-285750" eaLnBrk="1" hangingPunct="1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菜是不是可口？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米饭有没有夹生？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是否用了地沟油？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1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……</a:t>
            </a:r>
            <a:endParaRPr lang="zh-CN" altLang="en-US" sz="1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52342" y="2173147"/>
            <a:ext cx="4365625" cy="49962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000" b="1" dirty="0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</a:rPr>
              <a:t>你</a:t>
            </a:r>
            <a:r>
              <a:rPr lang="zh-CN" altLang="en-US" sz="2000" b="1" dirty="0" smtClean="0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</a:rPr>
              <a:t>会宏论一下中国连锁餐饮的规律吗？</a:t>
            </a:r>
            <a:endParaRPr lang="en-US" altLang="zh-CN" sz="2000" b="1" dirty="0" smtClean="0">
              <a:solidFill>
                <a:srgbClr val="FF99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510003"/>
            <a:ext cx="12191999" cy="906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40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你吃一份盒饭的时候会想什么？</a:t>
            </a:r>
            <a:endParaRPr lang="en-US" altLang="zh-CN" sz="40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177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13" b="5900"/>
          <a:stretch/>
        </p:blipFill>
        <p:spPr>
          <a:xfrm>
            <a:off x="4151085" y="248008"/>
            <a:ext cx="8040915" cy="38450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3159035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4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所以，打动用户的，绝不是什么高屋建瓴的宏论，</a:t>
            </a:r>
            <a:endParaRPr lang="en-US" altLang="zh-CN" sz="2400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4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而是回答用户一个问题：</a:t>
            </a:r>
            <a:endParaRPr lang="en-US" altLang="zh-CN" sz="2400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4359364"/>
            <a:ext cx="1219200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6000" dirty="0">
                <a:solidFill>
                  <a:srgbClr val="FF99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我给</a:t>
            </a:r>
            <a:r>
              <a:rPr lang="zh-CN" altLang="en-US" sz="6000" dirty="0" smtClean="0">
                <a:solidFill>
                  <a:srgbClr val="FF99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你解决了什么问题？</a:t>
            </a:r>
            <a:endParaRPr lang="en-US" altLang="zh-CN" sz="6000" dirty="0" smtClean="0">
              <a:solidFill>
                <a:srgbClr val="FF99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832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954244"/>
            <a:ext cx="12191999" cy="2481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11500" dirty="0" smtClean="0">
                <a:solidFill>
                  <a:srgbClr val="00B0F0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rPr>
              <a:t>微 创 新</a:t>
            </a:r>
            <a:endParaRPr lang="en-US" altLang="zh-CN" sz="11500" dirty="0" smtClean="0">
              <a:solidFill>
                <a:srgbClr val="00B0F0"/>
              </a:solidFill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54400" y="4435308"/>
            <a:ext cx="5283200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释义：从用户体验的角度出发，看一看你还能够去给用户的体验做什么样的改进、解决什么样的问题。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" y="1446412"/>
            <a:ext cx="121919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4000" b="1" dirty="0" smtClean="0">
                <a:solidFill>
                  <a:srgbClr val="FF9900"/>
                </a:solidFill>
                <a:latin typeface="微软雅黑" pitchFamily="34" charset="-122"/>
                <a:ea typeface="微软雅黑" pitchFamily="34" charset="-122"/>
              </a:rPr>
              <a:t>一个产品经理的核心能力</a:t>
            </a:r>
            <a:endParaRPr lang="en-US" altLang="zh-CN" sz="4000" b="1" dirty="0" smtClean="0">
              <a:solidFill>
                <a:srgbClr val="FF99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202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48" b="3281"/>
          <a:stretch/>
        </p:blipFill>
        <p:spPr>
          <a:xfrm>
            <a:off x="8105113" y="224971"/>
            <a:ext cx="3840144" cy="663302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172102"/>
            <a:ext cx="9913257" cy="4685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  <a:spcBef>
                <a:spcPts val="0"/>
              </a:spcBef>
            </a:pPr>
            <a:r>
              <a:rPr lang="en-US" altLang="zh-CN" sz="199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HOW</a:t>
            </a:r>
          </a:p>
        </p:txBody>
      </p:sp>
      <p:sp>
        <p:nvSpPr>
          <p:cNvPr id="2" name="矩形 1"/>
          <p:cNvSpPr/>
          <p:nvPr/>
        </p:nvSpPr>
        <p:spPr>
          <a:xfrm>
            <a:off x="0" y="1930068"/>
            <a:ext cx="10421257" cy="131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60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怎么做微创新</a:t>
            </a:r>
            <a:r>
              <a:rPr lang="zh-CN" altLang="en-US" sz="60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呢</a:t>
            </a:r>
            <a:r>
              <a:rPr lang="zh-CN" altLang="en-US" sz="60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？</a:t>
            </a:r>
            <a:endParaRPr lang="en-US" altLang="zh-CN" sz="60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761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90613" y="2339695"/>
            <a:ext cx="5570756" cy="20005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用户至上</a:t>
            </a:r>
            <a:endParaRPr lang="en-US" altLang="zh-CN" sz="9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没有积累用户空谈什么商业模式？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12576" y="2376714"/>
            <a:ext cx="1803400" cy="18034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500" dirty="0" smtClean="0">
                <a:solidFill>
                  <a:srgbClr val="00B0F0"/>
                </a:solidFill>
                <a:latin typeface="Bodoni MT Black" panose="02070A03080606020203" pitchFamily="18" charset="0"/>
              </a:rPr>
              <a:t>1</a:t>
            </a:r>
            <a:endParaRPr lang="zh-CN" altLang="en-US" sz="11500" dirty="0">
              <a:solidFill>
                <a:srgbClr val="00B0F0"/>
              </a:solidFill>
              <a:latin typeface="Bodoni MT Black" panose="02070A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42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3943"/>
            <a:ext cx="6633137" cy="506405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604050" y="1132290"/>
            <a:ext cx="45429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077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地在人失，人地皆失；</a:t>
            </a:r>
            <a:endParaRPr lang="en-US" altLang="zh-CN" sz="2800" b="1" dirty="0" smtClean="0">
              <a:solidFill>
                <a:srgbClr val="F077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077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地失人在，人地皆得。</a:t>
            </a:r>
            <a:endParaRPr lang="en-US" altLang="zh-CN" sz="2800" b="1" dirty="0" smtClean="0">
              <a:solidFill>
                <a:srgbClr val="F077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 algn="r"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077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b="1" dirty="0" smtClean="0">
                <a:solidFill>
                  <a:srgbClr val="F0771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毛泽东</a:t>
            </a:r>
            <a:endParaRPr lang="zh-CN" altLang="en-US" sz="2800" b="1" dirty="0">
              <a:solidFill>
                <a:srgbClr val="F0771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23"/>
          <p:cNvGrpSpPr/>
          <p:nvPr/>
        </p:nvGrpSpPr>
        <p:grpSpPr>
          <a:xfrm>
            <a:off x="6191432" y="285905"/>
            <a:ext cx="883409" cy="1923535"/>
            <a:chOff x="630095" y="5460885"/>
            <a:chExt cx="883409" cy="1923535"/>
          </a:xfrm>
        </p:grpSpPr>
        <p:sp>
          <p:nvSpPr>
            <p:cNvPr id="6" name="矩形 5"/>
            <p:cNvSpPr/>
            <p:nvPr/>
          </p:nvSpPr>
          <p:spPr>
            <a:xfrm>
              <a:off x="630095" y="5460885"/>
              <a:ext cx="595035" cy="1862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500" b="1" dirty="0">
                  <a:ln w="17780" cmpd="sng">
                    <a:solidFill>
                      <a:srgbClr val="4F81BD">
                        <a:tint val="3000"/>
                      </a:srgbClr>
                    </a:solidFill>
                    <a:prstDash val="solid"/>
                    <a:miter lim="800000"/>
                  </a:ln>
                  <a:solidFill>
                    <a:prstClr val="white">
                      <a:lumMod val="85000"/>
                    </a:prstClr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‘</a:t>
              </a:r>
              <a:endParaRPr lang="zh-CN" altLang="en-US" sz="115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prstClr val="white">
                    <a:lumMod val="85000"/>
                  </a:prst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918469" y="5522372"/>
              <a:ext cx="595035" cy="1862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500" b="1" dirty="0">
                  <a:ln w="17780" cmpd="sng">
                    <a:solidFill>
                      <a:srgbClr val="4F81BD">
                        <a:tint val="3000"/>
                      </a:srgbClr>
                    </a:solidFill>
                    <a:prstDash val="solid"/>
                    <a:miter lim="800000"/>
                  </a:ln>
                  <a:solidFill>
                    <a:srgbClr val="00B0F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‘</a:t>
              </a:r>
              <a:endParaRPr lang="zh-CN" altLang="en-US" sz="115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组合 24"/>
          <p:cNvGrpSpPr/>
          <p:nvPr/>
        </p:nvGrpSpPr>
        <p:grpSpPr>
          <a:xfrm rot="10800000">
            <a:off x="11038189" y="2209440"/>
            <a:ext cx="892552" cy="1876206"/>
            <a:chOff x="570640" y="5318764"/>
            <a:chExt cx="892552" cy="1876206"/>
          </a:xfrm>
        </p:grpSpPr>
        <p:sp>
          <p:nvSpPr>
            <p:cNvPr id="9" name="矩形 8"/>
            <p:cNvSpPr/>
            <p:nvPr/>
          </p:nvSpPr>
          <p:spPr>
            <a:xfrm>
              <a:off x="868157" y="5332922"/>
              <a:ext cx="595035" cy="1862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500" b="1" dirty="0">
                  <a:ln w="17780" cmpd="sng">
                    <a:solidFill>
                      <a:srgbClr val="4F81BD">
                        <a:tint val="3000"/>
                      </a:srgbClr>
                    </a:solidFill>
                    <a:prstDash val="solid"/>
                    <a:miter lim="800000"/>
                  </a:ln>
                  <a:solidFill>
                    <a:srgbClr val="00B0F0"/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‘</a:t>
              </a:r>
              <a:endParaRPr lang="zh-CN" altLang="en-US" sz="115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570640" y="5318764"/>
              <a:ext cx="595035" cy="1862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500" b="1" dirty="0">
                  <a:ln w="17780" cmpd="sng">
                    <a:solidFill>
                      <a:srgbClr val="4F81BD">
                        <a:tint val="3000"/>
                      </a:srgbClr>
                    </a:solidFill>
                    <a:prstDash val="solid"/>
                    <a:miter lim="800000"/>
                  </a:ln>
                  <a:solidFill>
                    <a:prstClr val="white">
                      <a:lumMod val="85000"/>
                    </a:prstClr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‘</a:t>
              </a:r>
              <a:endParaRPr lang="zh-CN" altLang="en-US" sz="115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prstClr val="white">
                    <a:lumMod val="85000"/>
                  </a:prst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7352572" y="4099804"/>
            <a:ext cx="42806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新解：“地”就是你的“技术、业务”</a:t>
            </a:r>
            <a:endParaRPr lang="en-US" altLang="zh-CN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18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          “人”就是产品“用户群”</a:t>
            </a:r>
            <a:endParaRPr lang="en-US" altLang="zh-CN" sz="18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223430" y="5148637"/>
            <a:ext cx="32428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1600" b="1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想不通？想想腾讯你就明白了</a:t>
            </a:r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138628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88567" y="2339695"/>
            <a:ext cx="5570756" cy="20005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单点突破</a:t>
            </a:r>
            <a:endParaRPr lang="en-US" altLang="zh-CN" sz="9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一开始不要去做平台，要找突破点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10530" y="2376714"/>
            <a:ext cx="1803400" cy="18034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500" dirty="0" smtClean="0">
                <a:solidFill>
                  <a:srgbClr val="00B0F0"/>
                </a:solidFill>
                <a:latin typeface="Bodoni MT Black" panose="02070A03080606020203" pitchFamily="18" charset="0"/>
              </a:rPr>
              <a:t>2</a:t>
            </a:r>
            <a:endParaRPr lang="zh-CN" altLang="en-US" sz="11500" dirty="0">
              <a:solidFill>
                <a:srgbClr val="00B0F0"/>
              </a:solidFill>
              <a:latin typeface="Bodoni MT Black" panose="02070A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95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057" y="1241033"/>
            <a:ext cx="928913" cy="92891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56001" y="1414960"/>
            <a:ext cx="6603999" cy="581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QQ</a:t>
            </a:r>
            <a:r>
              <a:rPr lang="zh-CN" altLang="en-US" sz="24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刚推出来的时候，就是一个纯聊天工具</a:t>
            </a:r>
            <a:endParaRPr lang="en-US" altLang="zh-CN" sz="2400" b="1" dirty="0" smtClean="0">
              <a:solidFill>
                <a:srgbClr val="F0771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057" y="2260752"/>
            <a:ext cx="1198771" cy="117755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556001" y="2591415"/>
            <a:ext cx="6603999" cy="581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360</a:t>
            </a:r>
            <a:r>
              <a:rPr lang="zh-CN" altLang="en-US" sz="2400" b="1" dirty="0" smtClean="0">
                <a:solidFill>
                  <a:srgbClr val="F0771C"/>
                </a:solidFill>
                <a:latin typeface="微软雅黑" pitchFamily="34" charset="-122"/>
                <a:ea typeface="微软雅黑" pitchFamily="34" charset="-122"/>
              </a:rPr>
              <a:t>刚开始做的时候就是一个杀流氓软件的工具</a:t>
            </a:r>
            <a:endParaRPr lang="en-US" altLang="zh-CN" sz="2400" b="1" dirty="0" smtClean="0">
              <a:solidFill>
                <a:srgbClr val="F0771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56000" y="2875727"/>
            <a:ext cx="6603999" cy="1436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en-US" altLang="zh-CN" sz="6600" b="1" dirty="0">
                <a:solidFill>
                  <a:srgbClr val="F17A2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6600" b="1" dirty="0" smtClean="0">
              <a:solidFill>
                <a:srgbClr val="F17A2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18970" y="4596394"/>
            <a:ext cx="6700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0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它们的技术都不是很复杂，但是就是能帮助用户解决问题</a:t>
            </a:r>
            <a:endParaRPr lang="en-US" altLang="zh-CN" sz="20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0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一点一滴做起，渐渐做大了，用户积累多了，就成了平台</a:t>
            </a:r>
            <a:endParaRPr lang="en-US" altLang="zh-CN" sz="20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003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597</Words>
  <Application>Microsoft Office PowerPoint</Application>
  <PresentationFormat>宽屏</PresentationFormat>
  <Paragraphs>72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Meiryo</vt:lpstr>
      <vt:lpstr>方正正中黑简体</vt:lpstr>
      <vt:lpstr>宋体</vt:lpstr>
      <vt:lpstr>微软雅黑</vt:lpstr>
      <vt:lpstr>文鼎习字体</vt:lpstr>
      <vt:lpstr>Arial</vt:lpstr>
      <vt:lpstr>Bodoni MT Black</vt:lpstr>
      <vt:lpstr>Calibri</vt:lpstr>
      <vt:lpstr>Calibri Light</vt:lpstr>
      <vt:lpstr>Impact</vt:lpstr>
      <vt:lpstr>Office 主题</vt:lpstr>
      <vt:lpstr>3_Office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48</cp:revision>
  <dcterms:created xsi:type="dcterms:W3CDTF">2013-04-05T15:55:22Z</dcterms:created>
  <dcterms:modified xsi:type="dcterms:W3CDTF">2021-02-19T02:02:38Z</dcterms:modified>
</cp:coreProperties>
</file>