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84" r:id="rId4"/>
    <p:sldId id="292" r:id="rId5"/>
    <p:sldId id="280" r:id="rId6"/>
    <p:sldId id="277" r:id="rId7"/>
    <p:sldId id="275" r:id="rId8"/>
    <p:sldId id="281" r:id="rId9"/>
    <p:sldId id="282" r:id="rId10"/>
    <p:sldId id="291" r:id="rId11"/>
    <p:sldId id="290" r:id="rId12"/>
    <p:sldId id="293" r:id="rId13"/>
    <p:sldId id="286" r:id="rId14"/>
    <p:sldId id="274" r:id="rId15"/>
    <p:sldId id="285" r:id="rId16"/>
    <p:sldId id="287" r:id="rId17"/>
    <p:sldId id="283" r:id="rId18"/>
    <p:sldId id="289" r:id="rId19"/>
    <p:sldId id="29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795" userDrawn="1">
          <p15:clr>
            <a:srgbClr val="A4A3A4"/>
          </p15:clr>
        </p15:guide>
        <p15:guide id="3" pos="5450" userDrawn="1">
          <p15:clr>
            <a:srgbClr val="A4A3A4"/>
          </p15:clr>
        </p15:guide>
        <p15:guide id="4" orient="horz" pos="368" userDrawn="1">
          <p15:clr>
            <a:srgbClr val="A4A3A4"/>
          </p15:clr>
        </p15:guide>
        <p15:guide id="5" orient="horz" pos="3974" userDrawn="1">
          <p15:clr>
            <a:srgbClr val="A4A3A4"/>
          </p15:clr>
        </p15:guide>
        <p15:guide id="6" pos="121" userDrawn="1">
          <p15:clr>
            <a:srgbClr val="A4A3A4"/>
          </p15:clr>
        </p15:guide>
        <p15:guide id="7" pos="75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E082C"/>
    <a:srgbClr val="009CFF"/>
    <a:srgbClr val="0089F0"/>
    <a:srgbClr val="FF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16" y="114"/>
      </p:cViewPr>
      <p:guideLst>
        <p:guide orient="horz" pos="2183"/>
        <p:guide pos="3795"/>
        <p:guide pos="5450"/>
        <p:guide orient="horz" pos="368"/>
        <p:guide orient="horz" pos="3974"/>
        <p:guide pos="121"/>
        <p:guide pos="75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1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785E-2BCB-452F-97AB-2B0191F790BF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90181-FD30-46E6-9EBD-68FFD52E1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629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90181-FD30-46E6-9EBD-68FFD52E107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51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90181-FD30-46E6-9EBD-68FFD52E107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845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7365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77261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65202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289960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893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99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48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368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42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378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97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0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480790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87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6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075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45462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67908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4571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50370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199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64114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0741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A6881-3106-418F-8782-384E9A4CB8D8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5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81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000" b="100000" l="1250" r="97167">
                        <a14:backgroundMark x1="56500" y1="94917" x2="56500" y2="94917"/>
                        <a14:backgroundMark x1="44000" y1="93917" x2="44000" y2="93917"/>
                        <a14:backgroundMark x1="31500" y1="78917" x2="31500" y2="78917"/>
                        <a14:backgroundMark x1="35000" y1="90167" x2="35000" y2="90167"/>
                        <a14:backgroundMark x1="35250" y1="87667" x2="35250" y2="87667"/>
                        <a14:backgroundMark x1="34250" y1="86417" x2="34250" y2="86417"/>
                        <a14:backgroundMark x1="37250" y1="92667" x2="37250" y2="92667"/>
                        <a14:backgroundMark x1="26000" y1="65667" x2="26000" y2="65667"/>
                        <a14:backgroundMark x1="15750" y1="41417" x2="15750" y2="41417"/>
                      </a14:backgroundRemoval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5365">
            <a:off x="589987" y="1988978"/>
            <a:ext cx="5294388" cy="5294388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2" name="文本框 1"/>
          <p:cNvSpPr txBox="1"/>
          <p:nvPr/>
        </p:nvSpPr>
        <p:spPr>
          <a:xfrm rot="21065585">
            <a:off x="5167882" y="2031492"/>
            <a:ext cx="8488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职业转型的颠覆性路径</a:t>
            </a:r>
            <a:endParaRPr lang="zh-CN" altLang="en-US" sz="5400" dirty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5184434" y="1528550"/>
            <a:ext cx="7091745" cy="1160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 rot="21049810">
            <a:off x="4883101" y="412854"/>
            <a:ext cx="687369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StiffHeiHK-UltraBold" panose="00000900000000000000" pitchFamily="50" charset="-120"/>
                <a:ea typeface="MStiffHeiHK-UltraBold" panose="00000900000000000000" pitchFamily="50" charset="-120"/>
              </a:rPr>
              <a:t>先做后想</a:t>
            </a:r>
            <a:endParaRPr lang="zh-CN" altLang="en-US" sz="11500" b="1" i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MStiffHeiHK-UltraBold" panose="00000900000000000000" pitchFamily="50" charset="-120"/>
              <a:ea typeface="MStiffHeiHK-UltraBold" panose="00000900000000000000" pitchFamily="50" charset="-120"/>
            </a:endParaRPr>
          </a:p>
        </p:txBody>
      </p:sp>
      <p:sp>
        <p:nvSpPr>
          <p:cNvPr id="17" name="直角三角形 16"/>
          <p:cNvSpPr/>
          <p:nvPr/>
        </p:nvSpPr>
        <p:spPr>
          <a:xfrm>
            <a:off x="-14966" y="436730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>
            <a:off x="-14966" y="1325970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rot="16200000">
            <a:off x="8474123" y="3140122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rot="16200000">
            <a:off x="8988988" y="3654987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0065906" flipV="1">
            <a:off x="7643986" y="4367289"/>
            <a:ext cx="4799360" cy="713157"/>
          </a:xfrm>
          <a:custGeom>
            <a:avLst/>
            <a:gdLst>
              <a:gd name="connsiteX0" fmla="*/ 0 w 1365663"/>
              <a:gd name="connsiteY0" fmla="*/ 296883 h 296883"/>
              <a:gd name="connsiteX1" fmla="*/ 1365663 w 1365663"/>
              <a:gd name="connsiteY1" fmla="*/ 285007 h 296883"/>
              <a:gd name="connsiteX2" fmla="*/ 1258785 w 1365663"/>
              <a:gd name="connsiteY2" fmla="*/ 0 h 296883"/>
              <a:gd name="connsiteX3" fmla="*/ 0 w 1365663"/>
              <a:gd name="connsiteY3" fmla="*/ 106878 h 296883"/>
              <a:gd name="connsiteX4" fmla="*/ 0 w 1365663"/>
              <a:gd name="connsiteY4" fmla="*/ 296883 h 296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5663" h="296883">
                <a:moveTo>
                  <a:pt x="0" y="296883"/>
                </a:moveTo>
                <a:lnTo>
                  <a:pt x="1365663" y="285007"/>
                </a:lnTo>
                <a:lnTo>
                  <a:pt x="1258785" y="0"/>
                </a:lnTo>
                <a:lnTo>
                  <a:pt x="0" y="106878"/>
                </a:lnTo>
                <a:lnTo>
                  <a:pt x="0" y="296883"/>
                </a:lnTo>
                <a:close/>
              </a:path>
            </a:pathLst>
          </a:custGeom>
          <a:solidFill>
            <a:srgbClr val="009C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9C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 rot="21037920">
            <a:off x="8194103" y="4523382"/>
            <a:ext cx="39741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PPT</a:t>
            </a:r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改编</a:t>
            </a:r>
            <a:r>
              <a: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：</a:t>
            </a:r>
            <a:r>
              <a:rPr lang="en-US" altLang="zh-CN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@</a:t>
            </a:r>
            <a:r>
              <a: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小巴</a:t>
            </a:r>
            <a:r>
              <a:rPr lang="en-US" altLang="zh-CN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_1990</a:t>
            </a:r>
          </a:p>
        </p:txBody>
      </p:sp>
      <p:sp>
        <p:nvSpPr>
          <p:cNvPr id="15" name="矩形 14"/>
          <p:cNvSpPr/>
          <p:nvPr/>
        </p:nvSpPr>
        <p:spPr>
          <a:xfrm rot="21127584">
            <a:off x="8061862" y="3927023"/>
            <a:ext cx="4238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作者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: 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埃米尼亚</a:t>
            </a:r>
            <a:r>
              <a:rPr lang="ja-JP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・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伊巴拉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3" name="矩形 12"/>
          <p:cNvSpPr/>
          <p:nvPr/>
        </p:nvSpPr>
        <p:spPr>
          <a:xfrm rot="20855669">
            <a:off x="7509404" y="5157336"/>
            <a:ext cx="47820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指导老师</a:t>
            </a:r>
            <a:r>
              <a:rPr lang="en-US" altLang="zh-CN" sz="28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: </a:t>
            </a:r>
            <a:r>
              <a:rPr lang="zh-CN" altLang="en-US" sz="28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智慧云</a:t>
            </a:r>
            <a:r>
              <a:rPr lang="en-US" altLang="zh-CN" sz="28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CEO</a:t>
            </a:r>
            <a:r>
              <a:rPr lang="zh-CN" altLang="en-US" sz="28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陈雪频</a:t>
            </a:r>
            <a:endParaRPr lang="en-US" altLang="zh-CN" sz="2800" dirty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1019985">
            <a:off x="1310645" y="291812"/>
            <a:ext cx="8488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AE08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哈佛商业评论经典解读系列</a:t>
            </a:r>
            <a:endParaRPr lang="zh-CN" altLang="en-US" sz="3200" dirty="0">
              <a:solidFill>
                <a:srgbClr val="AE08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5388">
            <a:off x="260308" y="523142"/>
            <a:ext cx="1130248" cy="109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970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541044">
            <a:off x="931119" y="1132043"/>
            <a:ext cx="2821430" cy="1662902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10800000">
            <a:off x="2470245" y="1132762"/>
            <a:ext cx="9721752" cy="3746029"/>
          </a:xfrm>
          <a:prstGeom prst="trapezoid">
            <a:avLst>
              <a:gd name="adj" fmla="val 11550"/>
            </a:avLst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-1844723" y="4878792"/>
            <a:ext cx="9721755" cy="106972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8472">
            <a:off x="-281027" y="2013592"/>
            <a:ext cx="3132622" cy="419144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731848" y="1287107"/>
            <a:ext cx="54601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、咨询信任的人？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868328" y="2118104"/>
            <a:ext cx="504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995167" y="2118103"/>
            <a:ext cx="9041258" cy="21605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家人</a:t>
            </a:r>
            <a:r>
              <a:rPr lang="en-US" altLang="zh-CN" sz="3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&amp;</a:t>
            </a:r>
            <a:r>
              <a:rPr lang="zh-CN" altLang="en-US" sz="3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同事：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你现在不挺好的，你真的希望冒险丢掉？</a:t>
            </a:r>
            <a:endParaRPr lang="en-US" altLang="zh-CN" sz="28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猎头：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试试</a:t>
            </a:r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xx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公司的这个职位？</a:t>
            </a:r>
            <a:endParaRPr lang="en-US" altLang="zh-CN" sz="28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自己：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想做不一样的工作！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30343" y="3973191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谁才是对的？</a:t>
            </a:r>
            <a:endParaRPr lang="zh-CN" altLang="en-US" sz="4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1681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10800000">
            <a:off x="4328205" y="4868390"/>
            <a:ext cx="9721755" cy="106972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20511107">
            <a:off x="8518766" y="998093"/>
            <a:ext cx="2888200" cy="144368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10800000">
            <a:off x="0" y="1040026"/>
            <a:ext cx="9785445" cy="3865701"/>
          </a:xfrm>
          <a:prstGeom prst="trapezoid">
            <a:avLst>
              <a:gd name="adj" fmla="val 11550"/>
            </a:avLst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4082">
            <a:off x="9451078" y="1600190"/>
            <a:ext cx="3025809" cy="4543202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192088" y="2014519"/>
            <a:ext cx="496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92088" y="1183522"/>
            <a:ext cx="54601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、设立远大目标？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6679" y="2298690"/>
            <a:ext cx="9183923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生活中的拖延、公司政治，工作压力</a:t>
            </a:r>
            <a:endParaRPr lang="en-US" altLang="zh-CN" sz="28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辞职</a:t>
            </a:r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——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一步到位的壮举？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29695" y="3836001"/>
            <a:ext cx="69557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想一步到位却回归原点！</a:t>
            </a:r>
            <a:endParaRPr lang="zh-CN" altLang="en-US" sz="4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45355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753" y="1883391"/>
            <a:ext cx="3671247" cy="367124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118" y="1883390"/>
            <a:ext cx="8643582" cy="3671249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0200" y="2022448"/>
            <a:ext cx="876186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不是</a:t>
            </a:r>
            <a:r>
              <a:rPr lang="zh-CN" altLang="en-US" sz="44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不清楚自己不喜欢什么，</a:t>
            </a:r>
            <a:endParaRPr lang="en-US" altLang="zh-CN" sz="44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7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     </a:t>
            </a:r>
            <a:r>
              <a:rPr lang="zh-CN" altLang="en-US" sz="9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而是</a:t>
            </a:r>
            <a:endParaRPr lang="en-US" altLang="zh-CN" sz="96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r"/>
            <a:r>
              <a:rPr lang="zh-CN" altLang="en-US" sz="4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找不到自己真正想要做的事</a:t>
            </a:r>
            <a:r>
              <a:rPr lang="zh-CN" altLang="en-US" sz="4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！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546768" y="3465513"/>
            <a:ext cx="585996" cy="164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1747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548418" y="1828800"/>
            <a:ext cx="8643582" cy="3741509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634830" y="1559604"/>
            <a:ext cx="1419955" cy="1487166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chemeClr val="bg1">
              <a:alpha val="58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37417" y1="3306" x2="37417" y2="3306"/>
                        <a14:foregroundMark x1="30298" y1="6848" x2="30298" y2="6848"/>
                        <a14:foregroundMark x1="28477" y1="8146" x2="28477" y2="8146"/>
                        <a14:foregroundMark x1="22020" y1="12043" x2="22020" y2="12043"/>
                        <a14:foregroundMark x1="17219" y1="16883" x2="17219" y2="16883"/>
                        <a14:foregroundMark x1="14404" y1="20425" x2="14404" y2="20425"/>
                        <a14:foregroundMark x1="15066" y1="22786" x2="15066" y2="22786"/>
                        <a14:foregroundMark x1="14073" y1="25148" x2="14073" y2="25856"/>
                        <a14:foregroundMark x1="12252" y1="29162" x2="12252" y2="29162"/>
                        <a14:foregroundMark x1="13742" y1="27627" x2="13742" y2="27627"/>
                        <a14:foregroundMark x1="14404" y1="29516" x2="14404" y2="295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3" y="423465"/>
            <a:ext cx="3024759" cy="42416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618" y="4672967"/>
            <a:ext cx="3541799" cy="8973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-223887" y="4779137"/>
            <a:ext cx="38587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多重自我理论</a:t>
            </a:r>
            <a:endParaRPr lang="zh-CN" altLang="en-US" sz="44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716600" y="3046770"/>
            <a:ext cx="880241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每个人都有多个不同自我 ，</a:t>
            </a:r>
            <a:endParaRPr lang="en-US" altLang="zh-CN" sz="48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寻找真我是在不断实践中获得。</a:t>
            </a:r>
            <a:endParaRPr lang="zh-CN" altLang="en-US" sz="4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 rot="10800000">
            <a:off x="11331591" y="4839319"/>
            <a:ext cx="650294" cy="709259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chemeClr val="bg1">
              <a:alpha val="58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56690" y="453563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——</a:t>
            </a:r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黑兹尔</a:t>
            </a:r>
            <a:r>
              <a:rPr lang="ja-JP" altLang="en-US" sz="2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・</a:t>
            </a:r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马库什</a:t>
            </a:r>
            <a:endParaRPr lang="en-US" altLang="zh-CN" sz="24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18356" y="4903191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斯坦福认知心理学家</a:t>
            </a:r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744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0874234">
            <a:off x="222346" y="550803"/>
            <a:ext cx="71096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职业转型的全新路径：</a:t>
            </a:r>
            <a:endParaRPr lang="zh-CN" altLang="en-US" sz="5400" dirty="0">
              <a:solidFill>
                <a:srgbClr val="009CFF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888759" y="3647366"/>
            <a:ext cx="2713962" cy="2880227"/>
            <a:chOff x="686606" y="2564530"/>
            <a:chExt cx="2713962" cy="2880227"/>
          </a:xfrm>
        </p:grpSpPr>
        <p:grpSp>
          <p:nvGrpSpPr>
            <p:cNvPr id="9" name="组合 8"/>
            <p:cNvGrpSpPr/>
            <p:nvPr/>
          </p:nvGrpSpPr>
          <p:grpSpPr>
            <a:xfrm>
              <a:off x="686606" y="2564530"/>
              <a:ext cx="2713962" cy="2880227"/>
              <a:chOff x="575884" y="2228990"/>
              <a:chExt cx="2713962" cy="2880227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133500" y="2228990"/>
                <a:ext cx="2156346" cy="2156346"/>
              </a:xfrm>
              <a:prstGeom prst="rect">
                <a:avLst/>
              </a:prstGeom>
              <a:noFill/>
              <a:ln w="28575">
                <a:solidFill>
                  <a:srgbClr val="009CF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884" y="2939844"/>
                <a:ext cx="2117475" cy="2169373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8" name="矩形 7"/>
              <p:cNvSpPr/>
              <p:nvPr/>
            </p:nvSpPr>
            <p:spPr>
              <a:xfrm>
                <a:off x="1177053" y="2267388"/>
                <a:ext cx="203132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 dirty="0">
                    <a:solidFill>
                      <a:srgbClr val="009CFF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精心实验</a:t>
                </a:r>
                <a:endParaRPr lang="en-US" altLang="zh-CN" sz="3600" dirty="0">
                  <a:solidFill>
                    <a:srgbClr val="009CFF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2916718" y="3275384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916717" y="3763564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916716" y="4251745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358499" y="2597359"/>
            <a:ext cx="2753130" cy="2918348"/>
            <a:chOff x="4513179" y="2564530"/>
            <a:chExt cx="2753130" cy="2918348"/>
          </a:xfrm>
        </p:grpSpPr>
        <p:grpSp>
          <p:nvGrpSpPr>
            <p:cNvPr id="18" name="组合 17"/>
            <p:cNvGrpSpPr/>
            <p:nvPr/>
          </p:nvGrpSpPr>
          <p:grpSpPr>
            <a:xfrm>
              <a:off x="4513179" y="2564530"/>
              <a:ext cx="2753130" cy="2918348"/>
              <a:chOff x="5014516" y="2289474"/>
              <a:chExt cx="2753130" cy="2918348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5611300" y="2289474"/>
                <a:ext cx="2156346" cy="2156346"/>
              </a:xfrm>
              <a:prstGeom prst="rect">
                <a:avLst/>
              </a:prstGeom>
              <a:noFill/>
              <a:ln w="28575">
                <a:solidFill>
                  <a:srgbClr val="009CF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5673811" y="2319638"/>
                <a:ext cx="203132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 dirty="0" smtClean="0">
                    <a:solidFill>
                      <a:srgbClr val="009CFF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社交转型</a:t>
                </a:r>
                <a:endParaRPr lang="en-US" altLang="zh-CN" sz="3600" dirty="0">
                  <a:solidFill>
                    <a:srgbClr val="009CFF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14516" y="3012324"/>
                <a:ext cx="2060634" cy="2195498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2" name="矩形 21"/>
            <p:cNvSpPr/>
            <p:nvPr/>
          </p:nvSpPr>
          <p:spPr>
            <a:xfrm>
              <a:off x="6799386" y="3279007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799385" y="3767187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799384" y="4255368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788018" y="1761977"/>
            <a:ext cx="2912124" cy="2892223"/>
            <a:chOff x="8378920" y="2564530"/>
            <a:chExt cx="2912124" cy="2892223"/>
          </a:xfrm>
        </p:grpSpPr>
        <p:grpSp>
          <p:nvGrpSpPr>
            <p:cNvPr id="16" name="组合 15"/>
            <p:cNvGrpSpPr/>
            <p:nvPr/>
          </p:nvGrpSpPr>
          <p:grpSpPr>
            <a:xfrm>
              <a:off x="8378920" y="2564530"/>
              <a:ext cx="2912124" cy="2892223"/>
              <a:chOff x="8651875" y="2289474"/>
              <a:chExt cx="2912124" cy="2892223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9407653" y="2289474"/>
                <a:ext cx="2156346" cy="2156346"/>
              </a:xfrm>
              <a:prstGeom prst="rect">
                <a:avLst/>
              </a:prstGeom>
              <a:noFill/>
              <a:ln w="28575">
                <a:solidFill>
                  <a:srgbClr val="009CF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9470164" y="2319638"/>
                <a:ext cx="203132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 dirty="0" smtClean="0">
                    <a:solidFill>
                      <a:srgbClr val="009CFF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赋予意义</a:t>
                </a:r>
                <a:endParaRPr lang="en-US" altLang="zh-CN" sz="3600" dirty="0">
                  <a:solidFill>
                    <a:srgbClr val="009CFF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51875" y="3012324"/>
                <a:ext cx="2133173" cy="2169373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5" name="矩形 24"/>
            <p:cNvSpPr/>
            <p:nvPr/>
          </p:nvSpPr>
          <p:spPr>
            <a:xfrm>
              <a:off x="10702971" y="3237790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10702970" y="3725970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0702969" y="4214151"/>
              <a:ext cx="371213" cy="3712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直角三角形 48"/>
          <p:cNvSpPr/>
          <p:nvPr/>
        </p:nvSpPr>
        <p:spPr>
          <a:xfrm>
            <a:off x="-14966" y="436730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>
            <a:off x="-14966" y="1325970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直角三角形 50"/>
          <p:cNvSpPr/>
          <p:nvPr/>
        </p:nvSpPr>
        <p:spPr>
          <a:xfrm rot="16200000">
            <a:off x="8474123" y="3140122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直角三角形 51"/>
          <p:cNvSpPr/>
          <p:nvPr/>
        </p:nvSpPr>
        <p:spPr>
          <a:xfrm rot="16200000">
            <a:off x="8988988" y="3654987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0783712">
            <a:off x="3545189" y="756013"/>
            <a:ext cx="553549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实验</a:t>
            </a:r>
            <a:r>
              <a:rPr lang="en-US" altLang="zh-CN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+</a:t>
            </a:r>
            <a:r>
              <a:rPr lang="zh-CN" altLang="en-US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学习</a:t>
            </a:r>
            <a:endParaRPr lang="zh-CN" altLang="en-US" sz="8800" b="1" i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714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0942861">
            <a:off x="4715870" y="3690729"/>
            <a:ext cx="8081685" cy="13268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20942861">
            <a:off x="2750380" y="2152852"/>
            <a:ext cx="9629089" cy="13268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0942861">
            <a:off x="4628961" y="166394"/>
            <a:ext cx="7867351" cy="13268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984525" y="569480"/>
            <a:ext cx="1856781" cy="1910204"/>
            <a:chOff x="3138379" y="1598298"/>
            <a:chExt cx="1856781" cy="1910204"/>
          </a:xfrm>
        </p:grpSpPr>
        <p:sp>
          <p:nvSpPr>
            <p:cNvPr id="8" name="菱形 7"/>
            <p:cNvSpPr/>
            <p:nvPr/>
          </p:nvSpPr>
          <p:spPr>
            <a:xfrm rot="18257754">
              <a:off x="3111668" y="1625009"/>
              <a:ext cx="1910204" cy="1856781"/>
            </a:xfrm>
            <a:prstGeom prst="diamond">
              <a:avLst/>
            </a:prstGeom>
            <a:solidFill>
              <a:srgbClr val="009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 rot="21027626">
              <a:off x="3354630" y="1811341"/>
              <a:ext cx="131318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精心</a:t>
              </a:r>
              <a:endParaRPr lang="en-US" altLang="zh-CN" sz="4400" i="1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实验</a:t>
              </a:r>
              <a:endParaRPr lang="en-US" altLang="zh-CN" sz="4400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20914630">
            <a:off x="4727432" y="308550"/>
            <a:ext cx="71609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在下决心开始另辟新路前，</a:t>
            </a:r>
            <a:endParaRPr lang="en-US" altLang="zh-CN" sz="3200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先小规模地尝试心得活动及专业角色；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 rot="20951279">
            <a:off x="2798632" y="2303550"/>
            <a:ext cx="921277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构建通往全新世界的人际关系，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通过角色榜样和新参考群体指导并衡量你的进步。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rot="20942175">
            <a:off x="4728767" y="3882371"/>
            <a:ext cx="71609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寻找或创造推动改变的催化剂和诱因，</a:t>
            </a:r>
            <a:endParaRPr lang="en-US" altLang="zh-CN" sz="3200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并借机重写人生故事。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-14966" y="436730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>
            <a:off x="-14966" y="1325970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/>
          <p:nvPr/>
        </p:nvSpPr>
        <p:spPr>
          <a:xfrm rot="16200000">
            <a:off x="8474123" y="3140122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直角三角形 12"/>
          <p:cNvSpPr/>
          <p:nvPr/>
        </p:nvSpPr>
        <p:spPr>
          <a:xfrm rot="16200000">
            <a:off x="8988988" y="3654987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070040" y="2670987"/>
            <a:ext cx="1856781" cy="1910204"/>
            <a:chOff x="3138379" y="1598298"/>
            <a:chExt cx="1856781" cy="1910204"/>
          </a:xfrm>
        </p:grpSpPr>
        <p:sp>
          <p:nvSpPr>
            <p:cNvPr id="17" name="菱形 16"/>
            <p:cNvSpPr/>
            <p:nvPr/>
          </p:nvSpPr>
          <p:spPr>
            <a:xfrm rot="18257754">
              <a:off x="3111668" y="1625009"/>
              <a:ext cx="1910204" cy="1856781"/>
            </a:xfrm>
            <a:prstGeom prst="diamond">
              <a:avLst/>
            </a:prstGeom>
            <a:solidFill>
              <a:srgbClr val="009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21027626">
              <a:off x="3354630" y="1811341"/>
              <a:ext cx="131318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社交</a:t>
              </a:r>
              <a:endParaRPr lang="en-US" altLang="zh-CN" sz="4400" i="1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转型</a:t>
              </a:r>
              <a:endParaRPr lang="en-US" altLang="zh-CN" sz="4400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036156" y="4109504"/>
            <a:ext cx="1856781" cy="1910204"/>
            <a:chOff x="3138379" y="1598298"/>
            <a:chExt cx="1856781" cy="1910204"/>
          </a:xfrm>
        </p:grpSpPr>
        <p:sp>
          <p:nvSpPr>
            <p:cNvPr id="21" name="菱形 20"/>
            <p:cNvSpPr/>
            <p:nvPr/>
          </p:nvSpPr>
          <p:spPr>
            <a:xfrm rot="18257754">
              <a:off x="3111668" y="1625009"/>
              <a:ext cx="1910204" cy="1856781"/>
            </a:xfrm>
            <a:prstGeom prst="diamond">
              <a:avLst/>
            </a:prstGeom>
            <a:solidFill>
              <a:srgbClr val="009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rot="21027626">
              <a:off x="3354630" y="1811341"/>
              <a:ext cx="131318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赋予</a:t>
              </a:r>
              <a:endParaRPr lang="en-US" altLang="zh-CN" sz="4400" i="1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  <a:p>
              <a:r>
                <a:rPr lang="zh-CN" altLang="en-US" sz="4400" i="1" dirty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意义</a:t>
              </a:r>
              <a:endParaRPr lang="en-US" altLang="zh-CN" sz="4400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51872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21011234">
            <a:off x="2869180" y="753042"/>
            <a:ext cx="95494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“实验</a:t>
            </a:r>
            <a:r>
              <a:rPr lang="en-US" altLang="zh-CN" sz="4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+</a:t>
            </a:r>
            <a:r>
              <a:rPr lang="zh-CN" altLang="en-US" sz="4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学习”对</a:t>
            </a:r>
            <a:r>
              <a:rPr lang="zh-CN" altLang="en-US" sz="44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职场新人</a:t>
            </a:r>
            <a:r>
              <a:rPr lang="zh-CN" altLang="en-US" sz="4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是否适用？</a:t>
            </a:r>
            <a:endParaRPr lang="zh-CN" altLang="en-US" sz="4400" dirty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 rot="21029230">
            <a:off x="4346448" y="2244496"/>
            <a:ext cx="63776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8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不适用！</a:t>
            </a:r>
            <a:endParaRPr lang="en-US" altLang="zh-CN" sz="8800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8" name="矩形 7"/>
          <p:cNvSpPr/>
          <p:nvPr/>
        </p:nvSpPr>
        <p:spPr>
          <a:xfrm rot="21001938">
            <a:off x="4720365" y="3169165"/>
            <a:ext cx="9003159" cy="2596534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0971965">
            <a:off x="4732936" y="3516402"/>
            <a:ext cx="7778686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</a:t>
            </a:r>
            <a:r>
              <a: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场信任需要做的是“完善”履历，在职业生涯初期，好的工作岗位和学习机会非常重要，因此年轻人的求职过程要更直接，目的明确。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882" b="100000" l="3107" r="96311">
                        <a14:foregroundMark x1="12233" y1="83294" x2="12233" y2="83294"/>
                        <a14:foregroundMark x1="11262" y1="83294" x2="11262" y2="83294"/>
                        <a14:foregroundMark x1="13204" y1="83059" x2="13204" y2="83059"/>
                        <a14:backgroundMark x1="73398" y1="80941" x2="73398" y2="80941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34167">
            <a:off x="-294866" y="543690"/>
            <a:ext cx="6346849" cy="5237691"/>
          </a:xfrm>
          <a:prstGeom prst="rect">
            <a:avLst/>
          </a:prstGeom>
        </p:spPr>
      </p:pic>
      <p:sp>
        <p:nvSpPr>
          <p:cNvPr id="9" name="直角三角形 8"/>
          <p:cNvSpPr/>
          <p:nvPr/>
        </p:nvSpPr>
        <p:spPr>
          <a:xfrm>
            <a:off x="-14966" y="436730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/>
        </p:nvSpPr>
        <p:spPr>
          <a:xfrm>
            <a:off x="-14966" y="1325970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 rot="16200000">
            <a:off x="8474123" y="3140122"/>
            <a:ext cx="1014484" cy="6421272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/>
          <p:nvPr/>
        </p:nvSpPr>
        <p:spPr>
          <a:xfrm rot="16200000">
            <a:off x="8988988" y="3654987"/>
            <a:ext cx="873995" cy="5532031"/>
          </a:xfrm>
          <a:prstGeom prst="rtTriangl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840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 rot="20961184">
            <a:off x="448467" y="725742"/>
            <a:ext cx="101422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n/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行动比反思</a:t>
            </a:r>
            <a:r>
              <a:rPr lang="zh-CN" altLang="en-US" sz="13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StiffHeiHK-UltraBold" panose="00000900000000000000" pitchFamily="50" charset="-120"/>
                <a:ea typeface="MStiffHeiHK-UltraBold" panose="00000900000000000000" pitchFamily="50" charset="-120"/>
              </a:rPr>
              <a:t>更重要！</a:t>
            </a:r>
            <a:endParaRPr lang="zh-CN" altLang="en-US" sz="13800" b="1" i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StiffHeiHK-UltraBold" panose="00000900000000000000" pitchFamily="50" charset="-120"/>
              <a:ea typeface="MStiffHeiHK-UltraBold" panose="00000900000000000000" pitchFamily="50" charset="-12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71952">
            <a:off x="8421943" y="1968691"/>
            <a:ext cx="3417010" cy="43497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21001761">
            <a:off x="-835464" y="3215728"/>
            <a:ext cx="9134697" cy="2035481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0976221">
            <a:off x="875121" y="3168981"/>
            <a:ext cx="7248500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更多精彩及详细文章请查看：</a:t>
            </a:r>
            <a:endParaRPr lang="en-US" altLang="zh-CN" sz="32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《</a:t>
            </a: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哈佛商业评论</a:t>
            </a:r>
            <a:r>
              <a:rPr lang="en-US" altLang="zh-CN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》2013</a:t>
            </a: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年第</a:t>
            </a:r>
            <a:r>
              <a:rPr lang="en-US" altLang="zh-CN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期</a:t>
            </a:r>
            <a:endParaRPr lang="zh-CN" altLang="en-US" sz="3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1078173" y="4011021"/>
            <a:ext cx="7328293" cy="1352548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 rot="21002861">
            <a:off x="1265747" y="5083035"/>
            <a:ext cx="721881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欢迎关注小巴</a:t>
            </a:r>
            <a:r>
              <a:rPr lang="en-US" altLang="zh-CN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_1900,</a:t>
            </a:r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坚持分享原创管理类</a:t>
            </a:r>
            <a:r>
              <a:rPr lang="en-US" altLang="zh-CN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</a:p>
          <a:p>
            <a:pPr algn="dist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下载源文件微信搜“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PPT100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”回复“职业转型”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0497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501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604078" y="4766597"/>
            <a:ext cx="647164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5400" b="1" dirty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一个</a:t>
            </a:r>
            <a:r>
              <a:rPr lang="en-US" altLang="zh-CN" sz="5400" b="1" dirty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IBM</a:t>
            </a:r>
            <a:r>
              <a:rPr lang="zh-CN" altLang="en-US" sz="5400" b="1" dirty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人的离职</a:t>
            </a:r>
            <a:r>
              <a:rPr lang="zh-CN" altLang="en-US" sz="5400" b="1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泪</a:t>
            </a:r>
            <a:endParaRPr lang="en-US" altLang="zh-CN" sz="5400" b="1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r"/>
            <a:r>
              <a:rPr lang="zh-CN" altLang="en-US" sz="36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伟大</a:t>
            </a:r>
            <a:r>
              <a:rPr lang="zh-CN" altLang="en-US" sz="3600" b="1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公司，</a:t>
            </a:r>
            <a:r>
              <a:rPr lang="en-US" altLang="zh-CN" sz="3600" b="1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SB</a:t>
            </a:r>
            <a:r>
              <a:rPr lang="zh-CN" altLang="en-US" sz="3600" b="1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老板，苦逼员工</a:t>
            </a:r>
            <a:endParaRPr lang="zh-CN" altLang="en-US" sz="3600" b="1" i="0" dirty="0">
              <a:effectLst/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584200"/>
            <a:ext cx="5414818" cy="4184229"/>
            <a:chOff x="0" y="1035260"/>
            <a:chExt cx="5414818" cy="41842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90743" y="1035260"/>
              <a:ext cx="2124075" cy="8191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1854410"/>
              <a:ext cx="5414818" cy="3365079"/>
            </a:xfrm>
            <a:prstGeom prst="rect">
              <a:avLst/>
            </a:prstGeom>
          </p:spPr>
        </p:pic>
      </p:grpSp>
      <p:cxnSp>
        <p:nvCxnSpPr>
          <p:cNvPr id="11" name="直接连接符 10"/>
          <p:cNvCxnSpPr/>
          <p:nvPr/>
        </p:nvCxnSpPr>
        <p:spPr>
          <a:xfrm flipV="1">
            <a:off x="3259239" y="2502291"/>
            <a:ext cx="4689678" cy="435570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948917" y="2524836"/>
            <a:ext cx="867537" cy="161043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8809530" y="3196590"/>
            <a:ext cx="776706" cy="97841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9677067" y="3196590"/>
            <a:ext cx="1009935" cy="124194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7724633" y="2333767"/>
            <a:ext cx="354842" cy="35484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718699" y="4019203"/>
            <a:ext cx="232137" cy="23213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0315780" y="4085016"/>
            <a:ext cx="742442" cy="742442"/>
            <a:chOff x="10176692" y="3130372"/>
            <a:chExt cx="742442" cy="742442"/>
          </a:xfrm>
        </p:grpSpPr>
        <p:sp>
          <p:nvSpPr>
            <p:cNvPr id="29" name="椭圆 28"/>
            <p:cNvSpPr/>
            <p:nvPr/>
          </p:nvSpPr>
          <p:spPr>
            <a:xfrm>
              <a:off x="10176692" y="3130372"/>
              <a:ext cx="742442" cy="742442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0313314" y="3268576"/>
              <a:ext cx="469199" cy="469199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235427" y="3189140"/>
              <a:ext cx="624972" cy="624972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431844" y="3406609"/>
              <a:ext cx="232137" cy="23213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393499" y="3358831"/>
              <a:ext cx="308825" cy="308825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椭圆 32"/>
          <p:cNvSpPr/>
          <p:nvPr/>
        </p:nvSpPr>
        <p:spPr>
          <a:xfrm>
            <a:off x="9293898" y="2819495"/>
            <a:ext cx="601517" cy="60151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079475" y="896645"/>
            <a:ext cx="2453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150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79081" y="3465513"/>
            <a:ext cx="6012919" cy="2843212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 flipV="1">
            <a:off x="1533378" y="1419079"/>
            <a:ext cx="5923169" cy="561476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456547" y="1441623"/>
            <a:ext cx="867537" cy="161043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8317160" y="2113377"/>
            <a:ext cx="776706" cy="97841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184697" y="2113377"/>
            <a:ext cx="1009935" cy="124194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7232263" y="1250554"/>
            <a:ext cx="354842" cy="35484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226329" y="2935990"/>
            <a:ext cx="232137" cy="23213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9823410" y="3001803"/>
            <a:ext cx="742442" cy="742442"/>
            <a:chOff x="10176692" y="3130372"/>
            <a:chExt cx="742442" cy="742442"/>
          </a:xfrm>
        </p:grpSpPr>
        <p:sp>
          <p:nvSpPr>
            <p:cNvPr id="13" name="椭圆 12"/>
            <p:cNvSpPr/>
            <p:nvPr/>
          </p:nvSpPr>
          <p:spPr>
            <a:xfrm>
              <a:off x="10176692" y="3130372"/>
              <a:ext cx="742442" cy="742442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0313314" y="3268576"/>
              <a:ext cx="469199" cy="469199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0235427" y="3189140"/>
              <a:ext cx="624972" cy="624972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0431844" y="3406609"/>
              <a:ext cx="232137" cy="23213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0393499" y="3358831"/>
              <a:ext cx="308825" cy="308825"/>
            </a:xfrm>
            <a:prstGeom prst="ellipse">
              <a:avLst/>
            </a:prstGeom>
            <a:noFill/>
            <a:ln>
              <a:solidFill>
                <a:srgbClr val="009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椭圆 17"/>
          <p:cNvSpPr/>
          <p:nvPr/>
        </p:nvSpPr>
        <p:spPr>
          <a:xfrm>
            <a:off x="8801528" y="1736282"/>
            <a:ext cx="601517" cy="60151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5319" y="269832"/>
            <a:ext cx="6445995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800" b="1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14</a:t>
            </a:r>
            <a:r>
              <a:rPr lang="zh-CN" altLang="en-US" sz="13800" b="1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年，</a:t>
            </a:r>
            <a:endParaRPr lang="en-US" altLang="zh-CN" sz="13800" b="1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54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付出了青春，换来？</a:t>
            </a:r>
            <a:endParaRPr lang="zh-CN" altLang="en-US" sz="3600" b="1" i="0" dirty="0">
              <a:effectLst/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601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32332" y="-1313672"/>
            <a:ext cx="7483271" cy="6800072"/>
          </a:xfrm>
          <a:prstGeom prst="rect">
            <a:avLst/>
          </a:prstGeom>
        </p:spPr>
      </p:pic>
      <p:sp>
        <p:nvSpPr>
          <p:cNvPr id="3" name="正五边形 2"/>
          <p:cNvSpPr/>
          <p:nvPr/>
        </p:nvSpPr>
        <p:spPr>
          <a:xfrm rot="10336877">
            <a:off x="-486435" y="-1333576"/>
            <a:ext cx="7539291" cy="6539842"/>
          </a:xfrm>
          <a:prstGeom prst="pent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-651543" y="1109421"/>
            <a:ext cx="6918560" cy="1936922"/>
          </a:xfrm>
          <a:prstGeom prst="parallelogram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420" y="488663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步入职业中期的你</a:t>
            </a:r>
            <a:r>
              <a:rPr lang="zh-CN" altLang="en-US" sz="3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，是否疑惑：</a:t>
            </a:r>
            <a:endParaRPr lang="en-US" altLang="zh-CN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" y="1200719"/>
            <a:ext cx="641714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是否仍在正轨？</a:t>
            </a:r>
            <a:endParaRPr lang="en-US" altLang="zh-CN" sz="54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5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是否应该改变方向？</a:t>
            </a:r>
            <a:endParaRPr lang="zh-CN" altLang="en-US" sz="5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312" r="100000">
                        <a14:foregroundMark x1="18069" y1="33482" x2="18069" y2="33482"/>
                        <a14:foregroundMark x1="72274" y1="38616" x2="72274" y2="38616"/>
                        <a14:foregroundMark x1="50156" y1="3348" x2="50156" y2="3348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946" y="333213"/>
            <a:ext cx="4670093" cy="652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045416" y="584200"/>
            <a:ext cx="7809653" cy="6120914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6200000">
            <a:off x="5228079" y="-402416"/>
            <a:ext cx="6119843" cy="781413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971" y="1080709"/>
            <a:ext cx="3502024" cy="5777291"/>
          </a:xfrm>
          <a:prstGeom prst="rect">
            <a:avLst/>
          </a:prstGeom>
        </p:spPr>
      </p:pic>
      <p:sp>
        <p:nvSpPr>
          <p:cNvPr id="7" name="等腰三角形 6"/>
          <p:cNvSpPr/>
          <p:nvPr/>
        </p:nvSpPr>
        <p:spPr>
          <a:xfrm>
            <a:off x="5634551" y="1139112"/>
            <a:ext cx="6707235" cy="3651252"/>
          </a:xfrm>
          <a:prstGeom prst="triangle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515419" y="2095226"/>
            <a:ext cx="4339650" cy="22775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改变，</a:t>
            </a:r>
            <a:endParaRPr lang="en-US" altLang="zh-CN" sz="88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5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却无一奏效！</a:t>
            </a:r>
            <a:endParaRPr lang="en-US" altLang="zh-CN" sz="5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63954" y="4231333"/>
            <a:ext cx="68420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华文细黑" panose="02010600040101010101" pitchFamily="2" charset="-122"/>
                <a:ea typeface="华文细黑" panose="02010600040101010101" pitchFamily="2" charset="-122"/>
              </a:rPr>
              <a:t>惧怕改变</a:t>
            </a:r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？准备</a:t>
            </a:r>
            <a:r>
              <a:rPr lang="zh-CN" altLang="en-US" sz="2800" dirty="0">
                <a:latin typeface="华文细黑" panose="02010600040101010101" pitchFamily="2" charset="-122"/>
                <a:ea typeface="华文细黑" panose="02010600040101010101" pitchFamily="2" charset="-122"/>
              </a:rPr>
              <a:t>不足</a:t>
            </a:r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？不愿</a:t>
            </a:r>
            <a:r>
              <a:rPr lang="zh-CN" altLang="en-US" sz="2800" dirty="0">
                <a:latin typeface="华文细黑" panose="02010600040101010101" pitchFamily="2" charset="-122"/>
                <a:ea typeface="华文细黑" panose="02010600040101010101" pitchFamily="2" charset="-122"/>
              </a:rPr>
              <a:t>做出牺牲？</a:t>
            </a:r>
            <a:endParaRPr lang="en-US" altLang="zh-CN" sz="2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3682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1243" flipH="1">
            <a:off x="6108190" y="2325042"/>
            <a:ext cx="6810233" cy="454015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 rot="665140">
            <a:off x="-643200" y="715609"/>
            <a:ext cx="7126786" cy="3684898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28913" y="262341"/>
            <a:ext cx="7645047" cy="3785944"/>
          </a:xfrm>
          <a:prstGeom prst="rect">
            <a:avLst/>
          </a:prstGeom>
        </p:spPr>
      </p:pic>
      <p:sp>
        <p:nvSpPr>
          <p:cNvPr id="3" name="梯形 2"/>
          <p:cNvSpPr/>
          <p:nvPr/>
        </p:nvSpPr>
        <p:spPr>
          <a:xfrm rot="21178729">
            <a:off x="-433002" y="363852"/>
            <a:ext cx="7697531" cy="2952750"/>
          </a:xfrm>
          <a:prstGeom prst="trapezoi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5664" y="809175"/>
            <a:ext cx="6340197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是</a:t>
            </a:r>
            <a:r>
              <a:rPr lang="zh-CN" altLang="en-US" sz="40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什么让进行方向性的改变</a:t>
            </a:r>
            <a:endParaRPr lang="en-US" altLang="zh-CN" sz="40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88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知易行难？</a:t>
            </a:r>
            <a:endParaRPr lang="zh-CN" altLang="en-US" sz="8800" dirty="0">
              <a:solidFill>
                <a:srgbClr val="009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99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1569492"/>
            <a:ext cx="4771265" cy="2915904"/>
            <a:chOff x="210167" y="1269241"/>
            <a:chExt cx="4771265" cy="2915904"/>
          </a:xfrm>
        </p:grpSpPr>
        <p:sp>
          <p:nvSpPr>
            <p:cNvPr id="7" name="等腰三角形 6"/>
            <p:cNvSpPr/>
            <p:nvPr/>
          </p:nvSpPr>
          <p:spPr>
            <a:xfrm>
              <a:off x="210167" y="1269241"/>
              <a:ext cx="934883" cy="188339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668739" y="1269242"/>
              <a:ext cx="4312693" cy="2915903"/>
            </a:xfrm>
            <a:custGeom>
              <a:avLst/>
              <a:gdLst>
                <a:gd name="connsiteX0" fmla="*/ 0 w 4189863"/>
                <a:gd name="connsiteY0" fmla="*/ 0 h 2915903"/>
                <a:gd name="connsiteX1" fmla="*/ 4189863 w 4189863"/>
                <a:gd name="connsiteY1" fmla="*/ 0 h 2915903"/>
                <a:gd name="connsiteX2" fmla="*/ 4189863 w 4189863"/>
                <a:gd name="connsiteY2" fmla="*/ 2915903 h 2915903"/>
                <a:gd name="connsiteX3" fmla="*/ 0 w 4189863"/>
                <a:gd name="connsiteY3" fmla="*/ 2915903 h 2915903"/>
                <a:gd name="connsiteX4" fmla="*/ 0 w 4189863"/>
                <a:gd name="connsiteY4" fmla="*/ 0 h 2915903"/>
                <a:gd name="connsiteX0" fmla="*/ 0 w 4189863"/>
                <a:gd name="connsiteY0" fmla="*/ 0 h 2915903"/>
                <a:gd name="connsiteX1" fmla="*/ 4094329 w 4189863"/>
                <a:gd name="connsiteY1" fmla="*/ 1364776 h 2915903"/>
                <a:gd name="connsiteX2" fmla="*/ 4189863 w 4189863"/>
                <a:gd name="connsiteY2" fmla="*/ 2915903 h 2915903"/>
                <a:gd name="connsiteX3" fmla="*/ 0 w 4189863"/>
                <a:gd name="connsiteY3" fmla="*/ 2915903 h 2915903"/>
                <a:gd name="connsiteX4" fmla="*/ 0 w 4189863"/>
                <a:gd name="connsiteY4" fmla="*/ 0 h 2915903"/>
                <a:gd name="connsiteX0" fmla="*/ 0 w 4312693"/>
                <a:gd name="connsiteY0" fmla="*/ 0 h 2915903"/>
                <a:gd name="connsiteX1" fmla="*/ 4217159 w 4312693"/>
                <a:gd name="connsiteY1" fmla="*/ 1364776 h 2915903"/>
                <a:gd name="connsiteX2" fmla="*/ 4312693 w 4312693"/>
                <a:gd name="connsiteY2" fmla="*/ 2915903 h 2915903"/>
                <a:gd name="connsiteX3" fmla="*/ 122830 w 4312693"/>
                <a:gd name="connsiteY3" fmla="*/ 2915903 h 2915903"/>
                <a:gd name="connsiteX4" fmla="*/ 0 w 4312693"/>
                <a:gd name="connsiteY4" fmla="*/ 0 h 2915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2693" h="2915903">
                  <a:moveTo>
                    <a:pt x="0" y="0"/>
                  </a:moveTo>
                  <a:lnTo>
                    <a:pt x="4217159" y="1364776"/>
                  </a:lnTo>
                  <a:lnTo>
                    <a:pt x="4312693" y="2915903"/>
                  </a:lnTo>
                  <a:lnTo>
                    <a:pt x="122830" y="29159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4782205" y="2704040"/>
            <a:ext cx="7366119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人们遭遇失败，最可能的原因是沿用了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80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完全错误的方法</a:t>
            </a:r>
            <a:endParaRPr lang="en-US" altLang="zh-CN" sz="8000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2685" r="100000">
                        <a14:foregroundMark x1="64430" y1="53604" x2="64430" y2="53604"/>
                        <a14:foregroundMark x1="84564" y1="86937" x2="84564" y2="86937"/>
                        <a14:foregroundMark x1="59396" y1="63514" x2="59396" y2="63514"/>
                        <a14:foregroundMark x1="60067" y1="67117" x2="60067" y2="67117"/>
                        <a14:foregroundMark x1="57718" y1="59459" x2="57718" y2="59459"/>
                        <a14:foregroundMark x1="47987" y1="30631" x2="47987" y2="30631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8916" y="1201348"/>
            <a:ext cx="4408317" cy="3284048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0" y="4485396"/>
            <a:ext cx="1224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4894755" y="1201954"/>
            <a:ext cx="1464258" cy="1309234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009CF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 rot="10800000">
            <a:off x="11218750" y="4592406"/>
            <a:ext cx="817675" cy="925503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009CFF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82205" y="4519922"/>
            <a:ext cx="7927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Research From </a:t>
            </a:r>
            <a:r>
              <a:rPr lang="en-US" altLang="zh-CN" sz="2400" dirty="0" err="1" smtClean="0">
                <a:latin typeface="华文细黑" panose="02010600040101010101" pitchFamily="2" charset="-122"/>
                <a:ea typeface="华文细黑" panose="02010600040101010101" pitchFamily="2" charset="-122"/>
              </a:rPr>
              <a:t>Herminia</a:t>
            </a:r>
            <a:r>
              <a:rPr lang="en-US" altLang="zh-CN" sz="2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Ibarra And Her Team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9535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1434" y="420427"/>
            <a:ext cx="8464233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 smtClean="0">
                <a:solidFill>
                  <a:srgbClr val="009CF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职业转型的传统路径：</a:t>
            </a:r>
            <a:endParaRPr lang="en-US" altLang="zh-CN" sz="5400" dirty="0" smtClean="0">
              <a:solidFill>
                <a:srgbClr val="009CF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r"/>
            <a:r>
              <a:rPr lang="zh-CN" altLang="en-US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计划</a:t>
            </a:r>
            <a:r>
              <a:rPr lang="en-US" altLang="zh-CN" sz="8800" b="1" i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+</a:t>
            </a:r>
            <a:r>
              <a:rPr lang="zh-CN" altLang="en-US" sz="88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执行</a:t>
            </a:r>
            <a:endParaRPr lang="zh-CN" altLang="en-US" sz="8800" b="1" i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93649" y="3465513"/>
            <a:ext cx="4602542" cy="2354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r>
              <a:rPr lang="zh-CN" altLang="en-US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、认识你自己；</a:t>
            </a:r>
            <a:endParaRPr lang="en-US" altLang="zh-CN" sz="36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r>
              <a:rPr lang="zh-CN" altLang="en-US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、咨询信任的人；</a:t>
            </a:r>
            <a:endParaRPr lang="en-US" altLang="zh-CN" sz="36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r>
              <a:rPr lang="zh-CN" altLang="en-US" sz="36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、设立远大的目标。</a:t>
            </a:r>
            <a:endParaRPr lang="zh-CN" altLang="en-US" sz="36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408" l="0" r="100000">
                        <a14:foregroundMark x1="45401" y1="26036" x2="45401" y2="26036"/>
                        <a14:foregroundMark x1="38576" y1="32347" x2="38576" y2="32347"/>
                        <a14:foregroundMark x1="58457" y1="29586" x2="58457" y2="29586"/>
                        <a14:foregroundMark x1="54303" y1="26430" x2="54303" y2="26430"/>
                        <a14:foregroundMark x1="53709" y1="34122" x2="53709" y2="34122"/>
                        <a14:foregroundMark x1="59347" y1="38856" x2="59347" y2="38856"/>
                        <a14:foregroundMark x1="57864" y1="33925" x2="57864" y2="33925"/>
                        <a14:foregroundMark x1="40950" y1="30375" x2="40950" y2="30375"/>
                        <a14:foregroundMark x1="34421" y1="30375" x2="34421" y2="30375"/>
                        <a14:foregroundMark x1="37982" y1="24458" x2="37982" y2="24458"/>
                        <a14:foregroundMark x1="47774" y1="15779" x2="47774" y2="15779"/>
                        <a14:foregroundMark x1="43620" y1="14004" x2="43620" y2="14004"/>
                        <a14:foregroundMark x1="47181" y1="13215" x2="47181" y2="13215"/>
                        <a14:foregroundMark x1="57567" y1="33925" x2="57567" y2="33925"/>
                        <a14:foregroundMark x1="32938" y1="44181" x2="32938" y2="44181"/>
                        <a14:foregroundMark x1="34421" y1="44970" x2="34421" y2="44970"/>
                        <a14:foregroundMark x1="33234" y1="42604" x2="33234" y2="42604"/>
                        <a14:foregroundMark x1="52522" y1="44970" x2="52522" y2="449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667" y="0"/>
            <a:ext cx="3773140" cy="567650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172491" y="4888851"/>
            <a:ext cx="248497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500" dirty="0" smtClean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rPr>
              <a:t>BUT</a:t>
            </a:r>
            <a:endParaRPr lang="zh-CN" altLang="en-US" sz="115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465513"/>
            <a:ext cx="3370997" cy="2354362"/>
          </a:xfrm>
          <a:prstGeom prst="rect">
            <a:avLst/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426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等腰三角形 8"/>
          <p:cNvSpPr/>
          <p:nvPr/>
        </p:nvSpPr>
        <p:spPr>
          <a:xfrm rot="10800000">
            <a:off x="4203509" y="4858603"/>
            <a:ext cx="9721755" cy="106972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8203762" y="1002685"/>
            <a:ext cx="2426383" cy="174103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0800000">
            <a:off x="0" y="1002690"/>
            <a:ext cx="9416954" cy="3855907"/>
          </a:xfrm>
          <a:prstGeom prst="trapezoid">
            <a:avLst>
              <a:gd name="adj" fmla="val 11550"/>
            </a:avLst>
          </a:prstGeom>
          <a:solidFill>
            <a:srgbClr val="009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9512">
            <a:off x="9014512" y="2470947"/>
            <a:ext cx="3505980" cy="367079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2088" y="1183522"/>
            <a:ext cx="48445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r>
              <a:rPr lang="zh-CN" altLang="en-US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、认识你</a:t>
            </a:r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自己？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97290" y="3205564"/>
            <a:ext cx="6851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测试只看到过去的自己，</a:t>
            </a:r>
            <a:endParaRPr lang="en-US" altLang="zh-CN" sz="48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r"/>
            <a:r>
              <a:rPr lang="zh-CN" altLang="en-US" sz="4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未来的自我是？</a:t>
            </a:r>
            <a:endParaRPr lang="zh-CN" altLang="en-US" sz="4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92088" y="2014519"/>
            <a:ext cx="4464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46680" y="2298690"/>
            <a:ext cx="8802410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性格测试、问卷调查、反思</a:t>
            </a:r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对外求助，个人内省？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8232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2954</TotalTime>
  <Words>576</Words>
  <Application>Microsoft Office PowerPoint</Application>
  <PresentationFormat>宽屏</PresentationFormat>
  <Paragraphs>85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Meiryo</vt:lpstr>
      <vt:lpstr>MStiffHeiHK-UltraBold</vt:lpstr>
      <vt:lpstr>冬青黑体简体中文 W3</vt:lpstr>
      <vt:lpstr>方正粗宋简体</vt:lpstr>
      <vt:lpstr>汉仪菱心体简</vt:lpstr>
      <vt:lpstr>华文细黑</vt:lpstr>
      <vt:lpstr>宋体</vt:lpstr>
      <vt:lpstr>微软雅黑</vt:lpstr>
      <vt:lpstr>Arial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dc:description>https://www.ypppt.com/</dc:description>
  <cp:lastModifiedBy>kan</cp:lastModifiedBy>
  <cp:revision>402</cp:revision>
  <dcterms:created xsi:type="dcterms:W3CDTF">2013-02-10T12:07:18Z</dcterms:created>
  <dcterms:modified xsi:type="dcterms:W3CDTF">2021-02-22T12:32:41Z</dcterms:modified>
</cp:coreProperties>
</file>