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56" r:id="rId3"/>
    <p:sldId id="257" r:id="rId4"/>
    <p:sldId id="258" r:id="rId5"/>
    <p:sldId id="259" r:id="rId6"/>
    <p:sldId id="262" r:id="rId7"/>
    <p:sldId id="261" r:id="rId8"/>
    <p:sldId id="268" r:id="rId9"/>
    <p:sldId id="266" r:id="rId10"/>
    <p:sldId id="271" r:id="rId11"/>
    <p:sldId id="272" r:id="rId12"/>
    <p:sldId id="276" r:id="rId13"/>
    <p:sldId id="277" r:id="rId14"/>
    <p:sldId id="264" r:id="rId15"/>
    <p:sldId id="267" r:id="rId16"/>
    <p:sldId id="274" r:id="rId17"/>
    <p:sldId id="275" r:id="rId18"/>
    <p:sldId id="269" r:id="rId19"/>
    <p:sldId id="263" r:id="rId20"/>
    <p:sldId id="265" r:id="rId21"/>
    <p:sldId id="270" r:id="rId22"/>
    <p:sldId id="278"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11" userDrawn="1">
          <p15:clr>
            <a:srgbClr val="A4A3A4"/>
          </p15:clr>
        </p15:guide>
        <p15:guide id="3" pos="731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A083"/>
    <a:srgbClr val="019FE9"/>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p:cViewPr varScale="1">
        <p:scale>
          <a:sx n="108" d="100"/>
          <a:sy n="108" d="100"/>
        </p:scale>
        <p:origin x="678" y="114"/>
      </p:cViewPr>
      <p:guideLst>
        <p:guide orient="horz" pos="2160"/>
        <p:guide pos="211"/>
        <p:guide pos="731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C8CE0C-4AC7-4472-90AE-4B553F4659BF}" type="datetimeFigureOut">
              <a:rPr lang="zh-CN" altLang="en-US" smtClean="0"/>
              <a:t>2021/3/2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B1B05C-863A-48D8-967C-71D3BF78F18B}" type="slidenum">
              <a:rPr lang="zh-CN" altLang="en-US" smtClean="0"/>
              <a:t>‹#›</a:t>
            </a:fld>
            <a:endParaRPr lang="zh-CN" altLang="en-US"/>
          </a:p>
        </p:txBody>
      </p:sp>
    </p:spTree>
    <p:extLst>
      <p:ext uri="{BB962C8B-B14F-4D97-AF65-F5344CB8AC3E}">
        <p14:creationId xmlns:p14="http://schemas.microsoft.com/office/powerpoint/2010/main" val="3720729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4B1B05C-863A-48D8-967C-71D3BF78F18B}" type="slidenum">
              <a:rPr lang="zh-CN" altLang="en-US" smtClean="0"/>
              <a:t>4</a:t>
            </a:fld>
            <a:endParaRPr lang="zh-CN" altLang="en-US"/>
          </a:p>
        </p:txBody>
      </p:sp>
    </p:spTree>
    <p:extLst>
      <p:ext uri="{BB962C8B-B14F-4D97-AF65-F5344CB8AC3E}">
        <p14:creationId xmlns:p14="http://schemas.microsoft.com/office/powerpoint/2010/main" val="26849260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853472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14BA9BE-1738-4071-86B3-2AF01956D363}" type="datetimeFigureOut">
              <a:rPr lang="zh-CN" altLang="en-US" smtClean="0"/>
              <a:t>2021/3/2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F16A77F-D969-410C-BA6C-83A45D3DDB23}" type="slidenum">
              <a:rPr lang="zh-CN" altLang="en-US" smtClean="0"/>
              <a:t>‹#›</a:t>
            </a:fld>
            <a:endParaRPr lang="zh-CN" altLang="en-US"/>
          </a:p>
        </p:txBody>
      </p:sp>
    </p:spTree>
    <p:extLst>
      <p:ext uri="{BB962C8B-B14F-4D97-AF65-F5344CB8AC3E}">
        <p14:creationId xmlns:p14="http://schemas.microsoft.com/office/powerpoint/2010/main" val="42403801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4BA9BE-1738-4071-86B3-2AF01956D363}" type="datetimeFigureOut">
              <a:rPr lang="zh-CN" altLang="en-US" smtClean="0"/>
              <a:t>2021/3/2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F16A77F-D969-410C-BA6C-83A45D3DDB23}" type="slidenum">
              <a:rPr lang="zh-CN" altLang="en-US" smtClean="0"/>
              <a:t>‹#›</a:t>
            </a:fld>
            <a:endParaRPr lang="zh-CN" altLang="en-US"/>
          </a:p>
        </p:txBody>
      </p:sp>
    </p:spTree>
    <p:extLst>
      <p:ext uri="{BB962C8B-B14F-4D97-AF65-F5344CB8AC3E}">
        <p14:creationId xmlns:p14="http://schemas.microsoft.com/office/powerpoint/2010/main" val="2311280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4BA9BE-1738-4071-86B3-2AF01956D363}" type="datetimeFigureOut">
              <a:rPr lang="zh-CN" altLang="en-US" smtClean="0"/>
              <a:t>2021/3/2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F16A77F-D969-410C-BA6C-83A45D3DDB23}" type="slidenum">
              <a:rPr lang="zh-CN" altLang="en-US" smtClean="0"/>
              <a:t>‹#›</a:t>
            </a:fld>
            <a:endParaRPr lang="zh-CN" altLang="en-US"/>
          </a:p>
        </p:txBody>
      </p:sp>
    </p:spTree>
    <p:extLst>
      <p:ext uri="{BB962C8B-B14F-4D97-AF65-F5344CB8AC3E}">
        <p14:creationId xmlns:p14="http://schemas.microsoft.com/office/powerpoint/2010/main" val="30270674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20872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24981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01603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07329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27789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5062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36645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602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4BA9BE-1738-4071-86B3-2AF01956D363}" type="datetimeFigureOut">
              <a:rPr lang="zh-CN" altLang="en-US" smtClean="0"/>
              <a:t>2021/3/2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F16A77F-D969-410C-BA6C-83A45D3DDB23}" type="slidenum">
              <a:rPr lang="zh-CN" altLang="en-US" smtClean="0"/>
              <a:t>‹#›</a:t>
            </a:fld>
            <a:endParaRPr lang="zh-CN" altLang="en-US"/>
          </a:p>
        </p:txBody>
      </p:sp>
    </p:spTree>
    <p:extLst>
      <p:ext uri="{BB962C8B-B14F-4D97-AF65-F5344CB8AC3E}">
        <p14:creationId xmlns:p14="http://schemas.microsoft.com/office/powerpoint/2010/main" val="7967827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34935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73498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2469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14BA9BE-1738-4071-86B3-2AF01956D363}" type="datetimeFigureOut">
              <a:rPr lang="zh-CN" altLang="en-US" smtClean="0"/>
              <a:t>2021/3/2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F16A77F-D969-410C-BA6C-83A45D3DDB23}" type="slidenum">
              <a:rPr lang="zh-CN" altLang="en-US" smtClean="0"/>
              <a:t>‹#›</a:t>
            </a:fld>
            <a:endParaRPr lang="zh-CN" altLang="en-US"/>
          </a:p>
        </p:txBody>
      </p:sp>
    </p:spTree>
    <p:extLst>
      <p:ext uri="{BB962C8B-B14F-4D97-AF65-F5344CB8AC3E}">
        <p14:creationId xmlns:p14="http://schemas.microsoft.com/office/powerpoint/2010/main" val="4238261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14BA9BE-1738-4071-86B3-2AF01956D363}" type="datetimeFigureOut">
              <a:rPr lang="zh-CN" altLang="en-US" smtClean="0"/>
              <a:t>2021/3/2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F16A77F-D969-410C-BA6C-83A45D3DDB23}" type="slidenum">
              <a:rPr lang="zh-CN" altLang="en-US" smtClean="0"/>
              <a:t>‹#›</a:t>
            </a:fld>
            <a:endParaRPr lang="zh-CN" altLang="en-US"/>
          </a:p>
        </p:txBody>
      </p:sp>
    </p:spTree>
    <p:extLst>
      <p:ext uri="{BB962C8B-B14F-4D97-AF65-F5344CB8AC3E}">
        <p14:creationId xmlns:p14="http://schemas.microsoft.com/office/powerpoint/2010/main" val="1777567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14BA9BE-1738-4071-86B3-2AF01956D363}" type="datetimeFigureOut">
              <a:rPr lang="zh-CN" altLang="en-US" smtClean="0"/>
              <a:t>2021/3/2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F16A77F-D969-410C-BA6C-83A45D3DDB23}" type="slidenum">
              <a:rPr lang="zh-CN" altLang="en-US" smtClean="0"/>
              <a:t>‹#›</a:t>
            </a:fld>
            <a:endParaRPr lang="zh-CN" altLang="en-US"/>
          </a:p>
        </p:txBody>
      </p:sp>
    </p:spTree>
    <p:extLst>
      <p:ext uri="{BB962C8B-B14F-4D97-AF65-F5344CB8AC3E}">
        <p14:creationId xmlns:p14="http://schemas.microsoft.com/office/powerpoint/2010/main" val="2835132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14BA9BE-1738-4071-86B3-2AF01956D363}" type="datetimeFigureOut">
              <a:rPr lang="zh-CN" altLang="en-US" smtClean="0"/>
              <a:t>2021/3/2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F16A77F-D969-410C-BA6C-83A45D3DDB23}" type="slidenum">
              <a:rPr lang="zh-CN" altLang="en-US" smtClean="0"/>
              <a:t>‹#›</a:t>
            </a:fld>
            <a:endParaRPr lang="zh-CN" altLang="en-US"/>
          </a:p>
        </p:txBody>
      </p:sp>
    </p:spTree>
    <p:extLst>
      <p:ext uri="{BB962C8B-B14F-4D97-AF65-F5344CB8AC3E}">
        <p14:creationId xmlns:p14="http://schemas.microsoft.com/office/powerpoint/2010/main" val="4194317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4BA9BE-1738-4071-86B3-2AF01956D363}" type="datetimeFigureOut">
              <a:rPr lang="zh-CN" altLang="en-US" smtClean="0"/>
              <a:t>2021/3/2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F16A77F-D969-410C-BA6C-83A45D3DDB23}" type="slidenum">
              <a:rPr lang="zh-CN" altLang="en-US" smtClean="0"/>
              <a:t>‹#›</a:t>
            </a:fld>
            <a:endParaRPr lang="zh-CN" altLang="en-US"/>
          </a:p>
        </p:txBody>
      </p:sp>
    </p:spTree>
    <p:extLst>
      <p:ext uri="{BB962C8B-B14F-4D97-AF65-F5344CB8AC3E}">
        <p14:creationId xmlns:p14="http://schemas.microsoft.com/office/powerpoint/2010/main" val="3355316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4BA9BE-1738-4071-86B3-2AF01956D363}" type="datetimeFigureOut">
              <a:rPr lang="zh-CN" altLang="en-US" smtClean="0"/>
              <a:t>2021/3/2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F16A77F-D969-410C-BA6C-83A45D3DDB23}" type="slidenum">
              <a:rPr lang="zh-CN" altLang="en-US" smtClean="0"/>
              <a:t>‹#›</a:t>
            </a:fld>
            <a:endParaRPr lang="zh-CN" altLang="en-US"/>
          </a:p>
        </p:txBody>
      </p:sp>
    </p:spTree>
    <p:extLst>
      <p:ext uri="{BB962C8B-B14F-4D97-AF65-F5344CB8AC3E}">
        <p14:creationId xmlns:p14="http://schemas.microsoft.com/office/powerpoint/2010/main" val="2389152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4BA9BE-1738-4071-86B3-2AF01956D363}" type="datetimeFigureOut">
              <a:rPr lang="zh-CN" altLang="en-US" smtClean="0"/>
              <a:t>2021/3/2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F16A77F-D969-410C-BA6C-83A45D3DDB23}" type="slidenum">
              <a:rPr lang="zh-CN" altLang="en-US" smtClean="0"/>
              <a:t>‹#›</a:t>
            </a:fld>
            <a:endParaRPr lang="zh-CN" altLang="en-US"/>
          </a:p>
        </p:txBody>
      </p:sp>
    </p:spTree>
    <p:extLst>
      <p:ext uri="{BB962C8B-B14F-4D97-AF65-F5344CB8AC3E}">
        <p14:creationId xmlns:p14="http://schemas.microsoft.com/office/powerpoint/2010/main" val="302511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4BA9BE-1738-4071-86B3-2AF01956D363}" type="datetimeFigureOut">
              <a:rPr lang="zh-CN" altLang="en-US" smtClean="0"/>
              <a:t>2021/3/2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16A77F-D969-410C-BA6C-83A45D3DDB23}" type="slidenum">
              <a:rPr lang="zh-CN" altLang="en-US" smtClean="0"/>
              <a:t>‹#›</a:t>
            </a:fld>
            <a:endParaRPr lang="zh-CN" altLang="en-US"/>
          </a:p>
        </p:txBody>
      </p:sp>
      <p:cxnSp>
        <p:nvCxnSpPr>
          <p:cNvPr id="8" name="直接连接符 7"/>
          <p:cNvCxnSpPr/>
          <p:nvPr userDrawn="1"/>
        </p:nvCxnSpPr>
        <p:spPr>
          <a:xfrm>
            <a:off x="0" y="6743700"/>
            <a:ext cx="121920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9671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2021/3/2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51755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grpSp>
        <p:nvGrpSpPr>
          <p:cNvPr id="24" name="组合 23"/>
          <p:cNvGrpSpPr/>
          <p:nvPr/>
        </p:nvGrpSpPr>
        <p:grpSpPr>
          <a:xfrm>
            <a:off x="1211573" y="2364869"/>
            <a:ext cx="9959926" cy="1934361"/>
            <a:chOff x="1156911" y="2105561"/>
            <a:chExt cx="9959926" cy="1934361"/>
          </a:xfrm>
        </p:grpSpPr>
        <p:sp>
          <p:nvSpPr>
            <p:cNvPr id="5" name="文本框 4"/>
            <p:cNvSpPr txBox="1"/>
            <p:nvPr/>
          </p:nvSpPr>
          <p:spPr>
            <a:xfrm>
              <a:off x="1156911" y="2105561"/>
              <a:ext cx="9959926" cy="1323439"/>
            </a:xfrm>
            <a:prstGeom prst="rect">
              <a:avLst/>
            </a:prstGeom>
            <a:noFill/>
          </p:spPr>
          <p:txBody>
            <a:bodyPr wrap="square" rtlCol="0">
              <a:spAutoFit/>
            </a:bodyPr>
            <a:lstStyle/>
            <a:p>
              <a:pPr algn="ctr"/>
              <a:r>
                <a:rPr lang="zh-CN" altLang="en-US" sz="80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华硕奇兵“硕市生”</a:t>
              </a:r>
              <a:endParaRPr lang="zh-CN" altLang="en-US" sz="80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sp>
          <p:nvSpPr>
            <p:cNvPr id="6" name="文本框 5"/>
            <p:cNvSpPr txBox="1"/>
            <p:nvPr/>
          </p:nvSpPr>
          <p:spPr>
            <a:xfrm>
              <a:off x="1499153" y="3578257"/>
              <a:ext cx="8173329" cy="461665"/>
            </a:xfrm>
            <a:prstGeom prst="rect">
              <a:avLst/>
            </a:prstGeom>
            <a:noFill/>
          </p:spPr>
          <p:txBody>
            <a:bodyPr wrap="square" rtlCol="0">
              <a:spAutoFit/>
            </a:bodyPr>
            <a:lstStyle/>
            <a:p>
              <a:pPr algn="dist"/>
              <a:r>
                <a:rPr lang="en-US" altLang="zh-CN" sz="2400" dirty="0" smtClean="0">
                  <a:solidFill>
                    <a:schemeClr val="bg1"/>
                  </a:solidFill>
                  <a:latin typeface="方正粗宋简体" panose="03000509000000000000" pitchFamily="65" charset="-122"/>
                  <a:ea typeface="方正粗宋简体" panose="03000509000000000000" pitchFamily="65" charset="-122"/>
                </a:rPr>
                <a:t>《</a:t>
              </a:r>
              <a:r>
                <a:rPr lang="zh-CN" altLang="en-US" sz="2400" dirty="0" smtClean="0">
                  <a:solidFill>
                    <a:schemeClr val="bg1"/>
                  </a:solidFill>
                  <a:latin typeface="方正粗宋简体" panose="03000509000000000000" pitchFamily="65" charset="-122"/>
                  <a:ea typeface="方正粗宋简体" panose="03000509000000000000" pitchFamily="65" charset="-122"/>
                </a:rPr>
                <a:t>中欧商业评论</a:t>
              </a:r>
              <a:r>
                <a:rPr lang="en-US" altLang="zh-CN" sz="2400" dirty="0" smtClean="0">
                  <a:solidFill>
                    <a:schemeClr val="bg1"/>
                  </a:solidFill>
                  <a:latin typeface="方正粗宋简体" panose="03000509000000000000" pitchFamily="65" charset="-122"/>
                  <a:ea typeface="方正粗宋简体" panose="03000509000000000000" pitchFamily="65" charset="-122"/>
                </a:rPr>
                <a:t>》</a:t>
              </a:r>
              <a:r>
                <a:rPr lang="zh-CN" altLang="en-US" sz="2400" dirty="0" smtClean="0">
                  <a:solidFill>
                    <a:schemeClr val="bg1"/>
                  </a:solidFill>
                  <a:latin typeface="方正粗宋简体" panose="03000509000000000000" pitchFamily="65" charset="-122"/>
                  <a:ea typeface="方正粗宋简体" panose="03000509000000000000" pitchFamily="65" charset="-122"/>
                </a:rPr>
                <a:t>独家专访华硕电脑中国业务总部</a:t>
              </a:r>
              <a:endParaRPr lang="zh-CN" altLang="en-US" sz="2400" dirty="0">
                <a:solidFill>
                  <a:schemeClr val="bg1"/>
                </a:solidFill>
                <a:latin typeface="方正粗宋简体" panose="03000509000000000000" pitchFamily="65" charset="-122"/>
                <a:ea typeface="方正粗宋简体" panose="03000509000000000000" pitchFamily="65" charset="-122"/>
              </a:endParaRPr>
            </a:p>
          </p:txBody>
        </p:sp>
        <p:cxnSp>
          <p:nvCxnSpPr>
            <p:cNvPr id="8" name="直接连接符 7"/>
            <p:cNvCxnSpPr/>
            <p:nvPr/>
          </p:nvCxnSpPr>
          <p:spPr>
            <a:xfrm>
              <a:off x="1527287" y="3477260"/>
              <a:ext cx="8398412" cy="0"/>
            </a:xfrm>
            <a:prstGeom prst="line">
              <a:avLst/>
            </a:prstGeom>
            <a:ln w="28575">
              <a:gradFill flip="none" rotWithShape="1">
                <a:gsLst>
                  <a:gs pos="0">
                    <a:schemeClr val="accent1">
                      <a:lumMod val="5000"/>
                      <a:lumOff val="95000"/>
                      <a:alpha val="0"/>
                    </a:schemeClr>
                  </a:gs>
                  <a:gs pos="54000">
                    <a:schemeClr val="bg1"/>
                  </a:gs>
                  <a:gs pos="100000">
                    <a:schemeClr val="bg1">
                      <a:alpha val="0"/>
                    </a:schemeClr>
                  </a:gs>
                </a:gsLst>
                <a:path path="circle">
                  <a:fillToRect l="100000" t="100000"/>
                </a:path>
                <a:tileRect r="-100000" b="-100000"/>
              </a:gradFill>
            </a:ln>
          </p:spPr>
          <p:style>
            <a:lnRef idx="1">
              <a:schemeClr val="accent1"/>
            </a:lnRef>
            <a:fillRef idx="0">
              <a:schemeClr val="accent1"/>
            </a:fillRef>
            <a:effectRef idx="0">
              <a:schemeClr val="accent1"/>
            </a:effectRef>
            <a:fontRef idx="minor">
              <a:schemeClr val="tx1"/>
            </a:fontRef>
          </p:style>
        </p:cxnSp>
      </p:grpSp>
      <p:sp>
        <p:nvSpPr>
          <p:cNvPr id="11" name="文本框 10"/>
          <p:cNvSpPr txBox="1"/>
          <p:nvPr/>
        </p:nvSpPr>
        <p:spPr>
          <a:xfrm>
            <a:off x="2481165" y="4734517"/>
            <a:ext cx="4465545" cy="400110"/>
          </a:xfrm>
          <a:prstGeom prst="rect">
            <a:avLst/>
          </a:prstGeom>
          <a:noFill/>
        </p:spPr>
        <p:txBody>
          <a:bodyPr wrap="squar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作者：潘东燕（本刊执行副主编）</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4094330" y="423081"/>
            <a:ext cx="3694975" cy="773723"/>
            <a:chOff x="4080682" y="409433"/>
            <a:chExt cx="3694975" cy="773723"/>
          </a:xfrm>
        </p:grpSpPr>
        <p:sp>
          <p:nvSpPr>
            <p:cNvPr id="10" name="圆角矩形 9"/>
            <p:cNvSpPr/>
            <p:nvPr/>
          </p:nvSpPr>
          <p:spPr>
            <a:xfrm>
              <a:off x="4080682" y="409433"/>
              <a:ext cx="3694975" cy="773723"/>
            </a:xfrm>
            <a:prstGeom prst="roundRect">
              <a:avLst>
                <a:gd name="adj" fmla="val 50000"/>
              </a:avLst>
            </a:prstGeom>
            <a:solidFill>
              <a:schemeClr val="bg1"/>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2">
              <a:grayscl/>
            </a:blip>
            <a:stretch>
              <a:fillRect/>
            </a:stretch>
          </p:blipFill>
          <p:spPr>
            <a:xfrm>
              <a:off x="4368758" y="462450"/>
              <a:ext cx="3148818" cy="616644"/>
            </a:xfrm>
            <a:prstGeom prst="rect">
              <a:avLst/>
            </a:prstGeom>
          </p:spPr>
        </p:pic>
      </p:grpSp>
      <p:sp>
        <p:nvSpPr>
          <p:cNvPr id="21" name="等腰三角形 20"/>
          <p:cNvSpPr/>
          <p:nvPr/>
        </p:nvSpPr>
        <p:spPr>
          <a:xfrm flipH="1" flipV="1">
            <a:off x="566975" y="1986062"/>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a:off x="10704950" y="4898076"/>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562544" y="1999293"/>
            <a:ext cx="10765098" cy="34188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6634113" y="4748164"/>
            <a:ext cx="4465545"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PPT</a:t>
            </a:r>
            <a:r>
              <a:rPr lang="zh-CN" altLang="en-US" sz="2000" b="1" dirty="0" smtClean="0">
                <a:solidFill>
                  <a:schemeClr val="bg1"/>
                </a:solidFill>
                <a:latin typeface="微软雅黑" panose="020B0503020204020204" pitchFamily="34" charset="-122"/>
                <a:ea typeface="微软雅黑" panose="020B0503020204020204" pitchFamily="34" charset="-122"/>
              </a:rPr>
              <a:t>：</a:t>
            </a:r>
            <a:r>
              <a:rPr lang="en-US" altLang="zh-CN" sz="2000" b="1" dirty="0" smtClean="0">
                <a:solidFill>
                  <a:schemeClr val="bg1"/>
                </a:solidFill>
                <a:latin typeface="微软雅黑" panose="020B0503020204020204" pitchFamily="34" charset="-122"/>
                <a:ea typeface="微软雅黑" panose="020B0503020204020204" pitchFamily="34" charset="-122"/>
              </a:rPr>
              <a:t>@</a:t>
            </a:r>
            <a:r>
              <a:rPr lang="zh-CN" altLang="en-US" sz="2000" b="1" dirty="0" smtClean="0">
                <a:solidFill>
                  <a:schemeClr val="bg1"/>
                </a:solidFill>
                <a:latin typeface="微软雅黑" panose="020B0503020204020204" pitchFamily="34" charset="-122"/>
                <a:ea typeface="微软雅黑" panose="020B0503020204020204" pitchFamily="34" charset="-122"/>
              </a:rPr>
              <a:t>小巴</a:t>
            </a:r>
            <a:r>
              <a:rPr lang="en-US" altLang="zh-CN" sz="2000" b="1" dirty="0" smtClean="0">
                <a:solidFill>
                  <a:schemeClr val="bg1"/>
                </a:solidFill>
                <a:latin typeface="微软雅黑" panose="020B0503020204020204" pitchFamily="34" charset="-122"/>
                <a:ea typeface="微软雅黑" panose="020B0503020204020204" pitchFamily="34" charset="-122"/>
              </a:rPr>
              <a:t>_1990</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594007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sp>
        <p:nvSpPr>
          <p:cNvPr id="19" name="圆角矩形 18"/>
          <p:cNvSpPr/>
          <p:nvPr/>
        </p:nvSpPr>
        <p:spPr>
          <a:xfrm>
            <a:off x="7812595" y="2588458"/>
            <a:ext cx="3525965" cy="2641208"/>
          </a:xfrm>
          <a:prstGeom prst="roundRect">
            <a:avLst>
              <a:gd name="adj" fmla="val 11729"/>
            </a:avLst>
          </a:prstGeom>
          <a:solidFill>
            <a:schemeClr val="bg1">
              <a:alpha val="89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4070589" y="2574389"/>
            <a:ext cx="3525965" cy="2641208"/>
          </a:xfrm>
          <a:prstGeom prst="roundRect">
            <a:avLst>
              <a:gd name="adj" fmla="val 11729"/>
            </a:avLst>
          </a:prstGeom>
          <a:solidFill>
            <a:schemeClr val="bg1">
              <a:alpha val="89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371475" y="2574389"/>
            <a:ext cx="3525965" cy="2641208"/>
          </a:xfrm>
          <a:prstGeom prst="roundRect">
            <a:avLst>
              <a:gd name="adj" fmla="val 11729"/>
            </a:avLst>
          </a:prstGeom>
          <a:solidFill>
            <a:schemeClr val="bg1">
              <a:alpha val="89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内容占位符 2"/>
          <p:cNvSpPr txBox="1">
            <a:spLocks/>
          </p:cNvSpPr>
          <p:nvPr/>
        </p:nvSpPr>
        <p:spPr>
          <a:xfrm>
            <a:off x="2607610" y="617299"/>
            <a:ext cx="9715688"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“硕市生”推行三大变革举措</a:t>
            </a:r>
            <a:endParaRPr lang="zh-CN" altLang="en-US" sz="36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sp>
        <p:nvSpPr>
          <p:cNvPr id="15" name="内容占位符 2"/>
          <p:cNvSpPr txBox="1">
            <a:spLocks/>
          </p:cNvSpPr>
          <p:nvPr/>
        </p:nvSpPr>
        <p:spPr>
          <a:xfrm>
            <a:off x="610625" y="3791245"/>
            <a:ext cx="3061670" cy="1484404"/>
          </a:xfrm>
          <a:prstGeom prst="rect">
            <a:avLst/>
          </a:prstGeom>
        </p:spPr>
        <p:txBody>
          <a:bodyPr vert="horz" lIns="91440" tIns="45720" rIns="91440" bIns="45720" rtlCol="0">
            <a:noAutofit/>
          </a:bodyPr>
          <a:lstStyle>
            <a:defPPr>
              <a:defRPr lang="zh-CN"/>
            </a:defPPr>
            <a:lvl1pPr indent="0" algn="ctr">
              <a:lnSpc>
                <a:spcPct val="100000"/>
              </a:lnSpc>
              <a:spcBef>
                <a:spcPts val="0"/>
              </a:spcBef>
              <a:buClr>
                <a:schemeClr val="bg1"/>
              </a:buClr>
              <a:buFont typeface="Arial" panose="020B0604020202020204" pitchFamily="34" charset="0"/>
              <a:buNone/>
              <a:defRPr sz="2400" b="1">
                <a:solidFill>
                  <a:srgbClr val="2FA083"/>
                </a:solidFill>
                <a:latin typeface="微软雅黑" panose="020B0503020204020204" pitchFamily="34" charset="-122"/>
                <a:ea typeface="微软雅黑" panose="020B0503020204020204"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t>简化结构</a:t>
            </a:r>
            <a:endParaRPr lang="en-US" altLang="zh-CN" dirty="0"/>
          </a:p>
          <a:p>
            <a:r>
              <a:rPr lang="zh-CN" altLang="en-US" dirty="0"/>
              <a:t>建立</a:t>
            </a:r>
            <a:r>
              <a:rPr lang="en-US" altLang="zh-CN" dirty="0"/>
              <a:t>OC</a:t>
            </a:r>
            <a:r>
              <a:rPr lang="zh-CN" altLang="en-US" dirty="0"/>
              <a:t>制度</a:t>
            </a:r>
          </a:p>
        </p:txBody>
      </p:sp>
      <p:sp>
        <p:nvSpPr>
          <p:cNvPr id="16" name="内容占位符 2"/>
          <p:cNvSpPr txBox="1">
            <a:spLocks/>
          </p:cNvSpPr>
          <p:nvPr/>
        </p:nvSpPr>
        <p:spPr>
          <a:xfrm>
            <a:off x="4309801" y="3777177"/>
            <a:ext cx="3061670" cy="148440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chemeClr val="bg1"/>
              </a:buClr>
              <a:buNone/>
            </a:pPr>
            <a:r>
              <a:rPr lang="zh-CN" altLang="en-US" sz="2400" b="1" dirty="0" smtClean="0">
                <a:solidFill>
                  <a:srgbClr val="2FA083"/>
                </a:solidFill>
                <a:latin typeface="微软雅黑" panose="020B0503020204020204" pitchFamily="34" charset="-122"/>
                <a:ea typeface="微软雅黑" panose="020B0503020204020204" pitchFamily="34" charset="-122"/>
              </a:rPr>
              <a:t>推行积分制度</a:t>
            </a:r>
            <a:endParaRPr lang="en-US" altLang="zh-CN" sz="2400" b="1" dirty="0" smtClean="0">
              <a:solidFill>
                <a:srgbClr val="2FA083"/>
              </a:solidFill>
              <a:latin typeface="微软雅黑" panose="020B0503020204020204" pitchFamily="34" charset="-122"/>
              <a:ea typeface="微软雅黑" panose="020B0503020204020204" pitchFamily="34" charset="-122"/>
            </a:endParaRPr>
          </a:p>
          <a:p>
            <a:pPr marL="0" indent="0" algn="ctr">
              <a:lnSpc>
                <a:spcPct val="100000"/>
              </a:lnSpc>
              <a:spcBef>
                <a:spcPts val="0"/>
              </a:spcBef>
              <a:buClr>
                <a:schemeClr val="bg1"/>
              </a:buClr>
              <a:buNone/>
            </a:pPr>
            <a:r>
              <a:rPr lang="zh-CN" altLang="en-US" sz="2400" b="1" dirty="0" smtClean="0">
                <a:solidFill>
                  <a:srgbClr val="2FA083"/>
                </a:solidFill>
                <a:latin typeface="微软雅黑" panose="020B0503020204020204" pitchFamily="34" charset="-122"/>
                <a:ea typeface="微软雅黑" panose="020B0503020204020204" pitchFamily="34" charset="-122"/>
              </a:rPr>
              <a:t>简历考核与激励体系</a:t>
            </a:r>
            <a:endParaRPr lang="zh-CN" altLang="en-US" sz="2400" b="1" dirty="0">
              <a:solidFill>
                <a:srgbClr val="2FA083"/>
              </a:solidFill>
              <a:latin typeface="微软雅黑" panose="020B0503020204020204" pitchFamily="34" charset="-122"/>
              <a:ea typeface="微软雅黑" panose="020B0503020204020204" pitchFamily="34" charset="-122"/>
            </a:endParaRPr>
          </a:p>
        </p:txBody>
      </p:sp>
      <p:sp>
        <p:nvSpPr>
          <p:cNvPr id="18" name="内容占位符 2"/>
          <p:cNvSpPr txBox="1">
            <a:spLocks/>
          </p:cNvSpPr>
          <p:nvPr/>
        </p:nvSpPr>
        <p:spPr>
          <a:xfrm>
            <a:off x="7586978" y="3752559"/>
            <a:ext cx="3933239" cy="1484404"/>
          </a:xfrm>
          <a:prstGeom prst="rect">
            <a:avLst/>
          </a:prstGeom>
        </p:spPr>
        <p:txBody>
          <a:bodyPr vert="horz" lIns="91440" tIns="45720" rIns="91440" bIns="45720" rtlCol="0">
            <a:noAutofit/>
          </a:bodyPr>
          <a:lstStyle>
            <a:defPPr>
              <a:defRPr lang="zh-CN"/>
            </a:defPPr>
            <a:lvl1pPr indent="0" algn="ctr">
              <a:lnSpc>
                <a:spcPct val="100000"/>
              </a:lnSpc>
              <a:spcBef>
                <a:spcPts val="0"/>
              </a:spcBef>
              <a:buClr>
                <a:schemeClr val="bg1"/>
              </a:buClr>
              <a:buFont typeface="Arial" panose="020B0604020202020204" pitchFamily="34" charset="0"/>
              <a:buNone/>
              <a:defRPr sz="2400" b="1">
                <a:solidFill>
                  <a:srgbClr val="2FA083"/>
                </a:solidFill>
                <a:latin typeface="微软雅黑" panose="020B0503020204020204" pitchFamily="34" charset="-122"/>
                <a:ea typeface="微软雅黑" panose="020B0503020204020204"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smtClean="0"/>
              <a:t>建立统一的全国活动规划</a:t>
            </a:r>
            <a:endParaRPr lang="en-US" altLang="zh-CN" dirty="0" smtClean="0"/>
          </a:p>
          <a:p>
            <a:r>
              <a:rPr lang="zh-CN" altLang="en-US" dirty="0" smtClean="0"/>
              <a:t>并将其标准化和流程化</a:t>
            </a:r>
            <a:endParaRPr lang="zh-CN" altLang="en-US" dirty="0"/>
          </a:p>
        </p:txBody>
      </p:sp>
      <p:cxnSp>
        <p:nvCxnSpPr>
          <p:cNvPr id="22" name="直接连接符 21"/>
          <p:cNvCxnSpPr/>
          <p:nvPr/>
        </p:nvCxnSpPr>
        <p:spPr>
          <a:xfrm>
            <a:off x="709098" y="3659751"/>
            <a:ext cx="2737487" cy="11916"/>
          </a:xfrm>
          <a:prstGeom prst="line">
            <a:avLst/>
          </a:prstGeom>
          <a:ln w="28575">
            <a:gradFill flip="none" rotWithShape="1">
              <a:gsLst>
                <a:gs pos="0">
                  <a:schemeClr val="accent1">
                    <a:lumMod val="5000"/>
                    <a:lumOff val="95000"/>
                    <a:alpha val="0"/>
                  </a:schemeClr>
                </a:gs>
                <a:gs pos="54000">
                  <a:srgbClr val="2FA083"/>
                </a:gs>
                <a:gs pos="100000">
                  <a:schemeClr val="bg1">
                    <a:alpha val="0"/>
                  </a:schemeClr>
                </a:gs>
              </a:gsLst>
              <a:path path="circle">
                <a:fillToRect l="100000" t="100000"/>
              </a:path>
              <a:tileRect r="-100000" b="-100000"/>
            </a:gra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479240" y="3673819"/>
            <a:ext cx="2737487" cy="11916"/>
          </a:xfrm>
          <a:prstGeom prst="line">
            <a:avLst/>
          </a:prstGeom>
          <a:ln w="28575">
            <a:gradFill flip="none" rotWithShape="1">
              <a:gsLst>
                <a:gs pos="0">
                  <a:schemeClr val="accent1">
                    <a:lumMod val="5000"/>
                    <a:lumOff val="95000"/>
                    <a:alpha val="0"/>
                  </a:schemeClr>
                </a:gs>
                <a:gs pos="54000">
                  <a:srgbClr val="2FA083"/>
                </a:gs>
                <a:gs pos="100000">
                  <a:schemeClr val="bg1">
                    <a:alpha val="0"/>
                  </a:schemeClr>
                </a:gs>
              </a:gsLst>
              <a:path path="circle">
                <a:fillToRect l="100000" t="100000"/>
              </a:path>
              <a:tileRect r="-100000" b="-100000"/>
            </a:gra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8221246" y="3645684"/>
            <a:ext cx="2737487" cy="11916"/>
          </a:xfrm>
          <a:prstGeom prst="line">
            <a:avLst/>
          </a:prstGeom>
          <a:ln w="28575">
            <a:gradFill flip="none" rotWithShape="1">
              <a:gsLst>
                <a:gs pos="0">
                  <a:schemeClr val="accent1">
                    <a:lumMod val="5000"/>
                    <a:lumOff val="95000"/>
                    <a:alpha val="0"/>
                  </a:schemeClr>
                </a:gs>
                <a:gs pos="54000">
                  <a:srgbClr val="2FA083"/>
                </a:gs>
                <a:gs pos="100000">
                  <a:schemeClr val="bg1">
                    <a:alpha val="0"/>
                  </a:schemeClr>
                </a:gs>
              </a:gsLst>
              <a:path path="circle">
                <a:fillToRect l="100000" t="100000"/>
              </a:path>
              <a:tileRect r="-100000" b="-100000"/>
            </a:gradFill>
          </a:ln>
        </p:spPr>
        <p:style>
          <a:lnRef idx="1">
            <a:schemeClr val="accent1"/>
          </a:lnRef>
          <a:fillRef idx="0">
            <a:schemeClr val="accent1"/>
          </a:fillRef>
          <a:effectRef idx="0">
            <a:schemeClr val="accent1"/>
          </a:effectRef>
          <a:fontRef idx="minor">
            <a:schemeClr val="tx1"/>
          </a:fontRef>
        </p:style>
      </p:cxnSp>
      <p:sp>
        <p:nvSpPr>
          <p:cNvPr id="25" name="内容占位符 2"/>
          <p:cNvSpPr txBox="1">
            <a:spLocks/>
          </p:cNvSpPr>
          <p:nvPr/>
        </p:nvSpPr>
        <p:spPr>
          <a:xfrm>
            <a:off x="511523" y="2567355"/>
            <a:ext cx="3061670" cy="148440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chemeClr val="bg1"/>
              </a:buClr>
              <a:buNone/>
            </a:pPr>
            <a:r>
              <a:rPr lang="en-US" altLang="zh-CN" sz="6600" b="1" dirty="0" smtClean="0">
                <a:solidFill>
                  <a:srgbClr val="2FA083"/>
                </a:solidFill>
                <a:latin typeface="Impact" panose="020B0806030902050204" pitchFamily="34" charset="0"/>
                <a:ea typeface="微软雅黑" panose="020B0503020204020204" pitchFamily="34" charset="-122"/>
              </a:rPr>
              <a:t>1</a:t>
            </a:r>
            <a:endParaRPr lang="zh-CN" altLang="en-US" sz="6600" b="1" dirty="0">
              <a:solidFill>
                <a:srgbClr val="2FA083"/>
              </a:solidFill>
              <a:latin typeface="Impact" panose="020B0806030902050204" pitchFamily="34" charset="0"/>
              <a:ea typeface="微软雅黑" panose="020B0503020204020204" pitchFamily="34" charset="-122"/>
            </a:endParaRPr>
          </a:p>
        </p:txBody>
      </p:sp>
      <p:sp>
        <p:nvSpPr>
          <p:cNvPr id="26" name="内容占位符 2"/>
          <p:cNvSpPr txBox="1">
            <a:spLocks/>
          </p:cNvSpPr>
          <p:nvPr/>
        </p:nvSpPr>
        <p:spPr>
          <a:xfrm>
            <a:off x="4323868" y="2553288"/>
            <a:ext cx="3061670" cy="148440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chemeClr val="bg1"/>
              </a:buClr>
              <a:buNone/>
            </a:pPr>
            <a:r>
              <a:rPr lang="en-US" altLang="zh-CN" sz="6600" b="1" dirty="0" smtClean="0">
                <a:solidFill>
                  <a:srgbClr val="2FA083"/>
                </a:solidFill>
                <a:latin typeface="Impact" panose="020B0806030902050204" pitchFamily="34" charset="0"/>
                <a:ea typeface="微软雅黑" panose="020B0503020204020204" pitchFamily="34" charset="-122"/>
              </a:rPr>
              <a:t>2</a:t>
            </a:r>
            <a:endParaRPr lang="zh-CN" altLang="en-US" sz="6600" b="1" dirty="0">
              <a:solidFill>
                <a:srgbClr val="2FA083"/>
              </a:solidFill>
              <a:latin typeface="Impact" panose="020B0806030902050204" pitchFamily="34" charset="0"/>
              <a:ea typeface="微软雅黑" panose="020B0503020204020204" pitchFamily="34" charset="-122"/>
            </a:endParaRPr>
          </a:p>
        </p:txBody>
      </p:sp>
      <p:sp>
        <p:nvSpPr>
          <p:cNvPr id="27" name="内容占位符 2"/>
          <p:cNvSpPr txBox="1">
            <a:spLocks/>
          </p:cNvSpPr>
          <p:nvPr/>
        </p:nvSpPr>
        <p:spPr>
          <a:xfrm>
            <a:off x="8037738" y="2560186"/>
            <a:ext cx="3061670" cy="148440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chemeClr val="bg1"/>
              </a:buClr>
              <a:buNone/>
            </a:pPr>
            <a:r>
              <a:rPr lang="en-US" altLang="zh-CN" sz="6600" b="1" dirty="0" smtClean="0">
                <a:solidFill>
                  <a:srgbClr val="2FA083"/>
                </a:solidFill>
                <a:latin typeface="Impact" panose="020B0806030902050204" pitchFamily="34" charset="0"/>
                <a:ea typeface="微软雅黑" panose="020B0503020204020204" pitchFamily="34" charset="-122"/>
              </a:rPr>
              <a:t>3</a:t>
            </a:r>
            <a:endParaRPr lang="zh-CN" altLang="en-US" sz="6600" b="1" dirty="0">
              <a:solidFill>
                <a:srgbClr val="2FA083"/>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39440181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grpSp>
        <p:nvGrpSpPr>
          <p:cNvPr id="4" name="组合 3"/>
          <p:cNvGrpSpPr/>
          <p:nvPr/>
        </p:nvGrpSpPr>
        <p:grpSpPr>
          <a:xfrm>
            <a:off x="-14068" y="395785"/>
            <a:ext cx="436727" cy="518615"/>
            <a:chOff x="0" y="395785"/>
            <a:chExt cx="436727" cy="518615"/>
          </a:xfrm>
        </p:grpSpPr>
        <p:sp>
          <p:nvSpPr>
            <p:cNvPr id="5" name="矩形 4"/>
            <p:cNvSpPr/>
            <p:nvPr/>
          </p:nvSpPr>
          <p:spPr>
            <a:xfrm>
              <a:off x="0" y="395785"/>
              <a:ext cx="327546"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82136" y="409433"/>
              <a:ext cx="54591"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内容占位符 2"/>
          <p:cNvSpPr txBox="1">
            <a:spLocks/>
          </p:cNvSpPr>
          <p:nvPr/>
        </p:nvSpPr>
        <p:spPr>
          <a:xfrm>
            <a:off x="469321" y="237471"/>
            <a:ext cx="9715688"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活动锻炼队伍，团队沉淀经验</a:t>
            </a:r>
            <a:endParaRPr lang="zh-CN" altLang="en-US" sz="36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pic>
        <p:nvPicPr>
          <p:cNvPr id="13" name="图片 12"/>
          <p:cNvPicPr>
            <a:picLocks noChangeAspect="1"/>
          </p:cNvPicPr>
          <p:nvPr/>
        </p:nvPicPr>
        <p:blipFill>
          <a:blip r:embed="rId2">
            <a:biLevel thresh="25000"/>
            <a:extLst>
              <a:ext uri="{BEBA8EAE-BF5A-486C-A8C5-ECC9F3942E4B}">
                <a14:imgProps xmlns:a14="http://schemas.microsoft.com/office/drawing/2010/main">
                  <a14:imgLayer>
                    <a14:imgEffect>
                      <a14:artisticPastelsSmooth/>
                    </a14:imgEffect>
                  </a14:imgLayer>
                </a14:imgProps>
              </a:ext>
            </a:extLst>
          </a:blip>
          <a:stretch>
            <a:fillRect/>
          </a:stretch>
        </p:blipFill>
        <p:spPr>
          <a:xfrm>
            <a:off x="8120811" y="2342981"/>
            <a:ext cx="3452490" cy="3419987"/>
          </a:xfrm>
          <a:prstGeom prst="rect">
            <a:avLst/>
          </a:prstGeom>
        </p:spPr>
      </p:pic>
      <p:pic>
        <p:nvPicPr>
          <p:cNvPr id="14" name="图片 13"/>
          <p:cNvPicPr>
            <a:picLocks noChangeAspect="1"/>
          </p:cNvPicPr>
          <p:nvPr/>
        </p:nvPicPr>
        <p:blipFill>
          <a:blip r:embed="rId3"/>
          <a:stretch>
            <a:fillRect/>
          </a:stretch>
        </p:blipFill>
        <p:spPr>
          <a:xfrm>
            <a:off x="515302" y="1978928"/>
            <a:ext cx="6772275" cy="3800475"/>
          </a:xfrm>
          <a:prstGeom prst="rect">
            <a:avLst/>
          </a:prstGeom>
        </p:spPr>
      </p:pic>
    </p:spTree>
    <p:extLst>
      <p:ext uri="{BB962C8B-B14F-4D97-AF65-F5344CB8AC3E}">
        <p14:creationId xmlns:p14="http://schemas.microsoft.com/office/powerpoint/2010/main" val="41578341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9144357" y="2981118"/>
            <a:ext cx="2009622" cy="2166424"/>
          </a:xfrm>
          <a:prstGeom prst="rect">
            <a:avLst/>
          </a:prstGeom>
          <a:noFill/>
          <a:ln w="9525">
            <a:noFill/>
            <a:miter lim="800000"/>
            <a:headEnd/>
            <a:tailEnd/>
          </a:ln>
        </p:spPr>
      </p:pic>
      <p:pic>
        <p:nvPicPr>
          <p:cNvPr id="7" name="图片 6"/>
          <p:cNvPicPr>
            <a:picLocks noChangeAspect="1"/>
          </p:cNvPicPr>
          <p:nvPr/>
        </p:nvPicPr>
        <p:blipFill>
          <a:blip r:embed="rId3"/>
          <a:stretch>
            <a:fillRect/>
          </a:stretch>
        </p:blipFill>
        <p:spPr>
          <a:xfrm>
            <a:off x="7207437" y="2981117"/>
            <a:ext cx="1779580" cy="2161860"/>
          </a:xfrm>
          <a:prstGeom prst="rect">
            <a:avLst/>
          </a:prstGeom>
        </p:spPr>
      </p:pic>
      <p:pic>
        <p:nvPicPr>
          <p:cNvPr id="8" name="图片 7"/>
          <p:cNvPicPr>
            <a:picLocks noChangeAspect="1"/>
          </p:cNvPicPr>
          <p:nvPr/>
        </p:nvPicPr>
        <p:blipFill>
          <a:blip r:embed="rId4"/>
          <a:stretch>
            <a:fillRect/>
          </a:stretch>
        </p:blipFill>
        <p:spPr>
          <a:xfrm>
            <a:off x="7215508" y="1700957"/>
            <a:ext cx="3955520" cy="1102584"/>
          </a:xfrm>
          <a:prstGeom prst="rect">
            <a:avLst/>
          </a:prstGeom>
        </p:spPr>
      </p:pic>
      <p:pic>
        <p:nvPicPr>
          <p:cNvPr id="6" name="图片 5"/>
          <p:cNvPicPr>
            <a:picLocks noChangeAspect="1"/>
          </p:cNvPicPr>
          <p:nvPr/>
        </p:nvPicPr>
        <p:blipFill rotWithShape="1">
          <a:blip r:embed="rId5"/>
          <a:srcRect t="3285" r="1240"/>
          <a:stretch/>
        </p:blipFill>
        <p:spPr>
          <a:xfrm>
            <a:off x="630385" y="1699964"/>
            <a:ext cx="6389394" cy="3517914"/>
          </a:xfrm>
          <a:prstGeom prst="rect">
            <a:avLst/>
          </a:prstGeom>
          <a:ln>
            <a:noFill/>
          </a:ln>
        </p:spPr>
      </p:pic>
      <p:sp>
        <p:nvSpPr>
          <p:cNvPr id="9" name="等腰三角形 8"/>
          <p:cNvSpPr/>
          <p:nvPr/>
        </p:nvSpPr>
        <p:spPr>
          <a:xfrm flipH="1" flipV="1">
            <a:off x="453362" y="1569911"/>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a:off x="10779678" y="4752360"/>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53362" y="1573483"/>
            <a:ext cx="10938950" cy="369854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937175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pic>
        <p:nvPicPr>
          <p:cNvPr id="16" name="图片 15" descr="DSC01319.JPG"/>
          <p:cNvPicPr>
            <a:picLocks noChangeAspect="1"/>
          </p:cNvPicPr>
          <p:nvPr/>
        </p:nvPicPr>
        <p:blipFill rotWithShape="1">
          <a:blip r:embed="rId2" cstate="print"/>
          <a:srcRect l="12500" t="526" r="12500" b="-526"/>
          <a:stretch/>
        </p:blipFill>
        <p:spPr>
          <a:xfrm>
            <a:off x="7814816" y="1176858"/>
            <a:ext cx="3357900" cy="3357900"/>
          </a:xfrm>
          <a:prstGeom prst="rect">
            <a:avLst/>
          </a:prstGeom>
          <a:effectLst/>
        </p:spPr>
      </p:pic>
      <p:pic>
        <p:nvPicPr>
          <p:cNvPr id="8" name="图片 6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18182" r="18182"/>
          <a:stretch/>
        </p:blipFill>
        <p:spPr bwMode="auto">
          <a:xfrm>
            <a:off x="671573" y="1165469"/>
            <a:ext cx="1567549" cy="156754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4"/>
          <a:stretch>
            <a:fillRect/>
          </a:stretch>
        </p:blipFill>
        <p:spPr>
          <a:xfrm>
            <a:off x="2492341" y="1157830"/>
            <a:ext cx="5088848" cy="3387546"/>
          </a:xfrm>
          <a:prstGeom prst="rect">
            <a:avLst/>
          </a:prstGeom>
        </p:spPr>
      </p:pic>
      <p:pic>
        <p:nvPicPr>
          <p:cNvPr id="9" name="图片 8"/>
          <p:cNvPicPr>
            <a:picLocks noChangeAspect="1"/>
          </p:cNvPicPr>
          <p:nvPr/>
        </p:nvPicPr>
        <p:blipFill rotWithShape="1">
          <a:blip r:embed="rId5"/>
          <a:srcRect l="7072" r="7072"/>
          <a:stretch/>
        </p:blipFill>
        <p:spPr>
          <a:xfrm>
            <a:off x="662941" y="2963004"/>
            <a:ext cx="1578475" cy="1578475"/>
          </a:xfrm>
          <a:prstGeom prst="rect">
            <a:avLst/>
          </a:prstGeom>
        </p:spPr>
      </p:pic>
      <p:sp>
        <p:nvSpPr>
          <p:cNvPr id="10" name="等腰三角形 9"/>
          <p:cNvSpPr/>
          <p:nvPr/>
        </p:nvSpPr>
        <p:spPr>
          <a:xfrm flipH="1" flipV="1">
            <a:off x="453362" y="979068"/>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a:off x="10779678" y="4161517"/>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53362" y="982640"/>
            <a:ext cx="10938950" cy="369854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内容占位符 2"/>
          <p:cNvSpPr txBox="1">
            <a:spLocks/>
          </p:cNvSpPr>
          <p:nvPr/>
        </p:nvSpPr>
        <p:spPr>
          <a:xfrm>
            <a:off x="457795" y="4945948"/>
            <a:ext cx="10858321" cy="7724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54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在活动中成长，</a:t>
            </a:r>
            <a:r>
              <a:rPr lang="en-US" altLang="zh-CN" sz="54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enjoy ACM Life</a:t>
            </a:r>
            <a:r>
              <a:rPr lang="zh-CN" altLang="en-US" sz="54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a:t>
            </a:r>
            <a:endParaRPr lang="zh-CN" altLang="en-US" sz="54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spTree>
    <p:extLst>
      <p:ext uri="{BB962C8B-B14F-4D97-AF65-F5344CB8AC3E}">
        <p14:creationId xmlns:p14="http://schemas.microsoft.com/office/powerpoint/2010/main" val="8603350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grpSp>
        <p:nvGrpSpPr>
          <p:cNvPr id="4" name="组合 3"/>
          <p:cNvGrpSpPr/>
          <p:nvPr/>
        </p:nvGrpSpPr>
        <p:grpSpPr>
          <a:xfrm>
            <a:off x="-14068" y="395785"/>
            <a:ext cx="436727" cy="518615"/>
            <a:chOff x="0" y="395785"/>
            <a:chExt cx="436727" cy="518615"/>
          </a:xfrm>
        </p:grpSpPr>
        <p:sp>
          <p:nvSpPr>
            <p:cNvPr id="5" name="矩形 4"/>
            <p:cNvSpPr/>
            <p:nvPr/>
          </p:nvSpPr>
          <p:spPr>
            <a:xfrm>
              <a:off x="0" y="395785"/>
              <a:ext cx="327546"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82136" y="409433"/>
              <a:ext cx="54591"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内容占位符 2"/>
          <p:cNvSpPr txBox="1">
            <a:spLocks/>
          </p:cNvSpPr>
          <p:nvPr/>
        </p:nvSpPr>
        <p:spPr>
          <a:xfrm>
            <a:off x="469321" y="237471"/>
            <a:ext cx="9715688"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新人如何成长？</a:t>
            </a:r>
            <a:r>
              <a:rPr lang="en-US" altLang="zh-CN"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a:t>
            </a:r>
            <a:r>
              <a:rPr lang="zh-CN" altLang="en-US"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“种子教官”培训体系</a:t>
            </a:r>
            <a:endParaRPr lang="zh-CN" altLang="en-US" sz="36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pic>
        <p:nvPicPr>
          <p:cNvPr id="11" name="图片 10"/>
          <p:cNvPicPr>
            <a:picLocks noChangeAspect="1"/>
          </p:cNvPicPr>
          <p:nvPr/>
        </p:nvPicPr>
        <p:blipFill>
          <a:blip r:embed="rId2"/>
          <a:stretch>
            <a:fillRect/>
          </a:stretch>
        </p:blipFill>
        <p:spPr>
          <a:xfrm>
            <a:off x="348611" y="2110159"/>
            <a:ext cx="6448425" cy="3590925"/>
          </a:xfrm>
          <a:prstGeom prst="rect">
            <a:avLst/>
          </a:prstGeom>
        </p:spPr>
      </p:pic>
      <p:sp>
        <p:nvSpPr>
          <p:cNvPr id="12" name="矩形 11"/>
          <p:cNvSpPr/>
          <p:nvPr/>
        </p:nvSpPr>
        <p:spPr>
          <a:xfrm>
            <a:off x="7328848" y="3306170"/>
            <a:ext cx="4425902" cy="2419124"/>
          </a:xfrm>
          <a:prstGeom prst="rect">
            <a:avLst/>
          </a:prstGeom>
        </p:spPr>
        <p:txBody>
          <a:bodyPr wrap="square">
            <a:spAutoFit/>
          </a:bodyPr>
          <a:lstStyle/>
          <a:p>
            <a:pPr indent="457200">
              <a:lnSpc>
                <a:spcPct val="140000"/>
              </a:lnSpc>
            </a:pPr>
            <a:r>
              <a:rPr lang="zh-CN" altLang="zh-CN" dirty="0">
                <a:solidFill>
                  <a:schemeClr val="bg1"/>
                </a:solidFill>
                <a:latin typeface="微软雅黑" panose="020B0503020204020204" pitchFamily="34" charset="-122"/>
                <a:ea typeface="微软雅黑" panose="020B0503020204020204" pitchFamily="34" charset="-122"/>
              </a:rPr>
              <a:t>“种子教官”负责人设计学习体系及执行流程，“种子教官”负责培训工作。同时“种子教官”分金、银、铜三级，每个教官需要做到一定数量的培训和培养一定数量的种子成员通过认证（从“种子”成长为“教官”）才能</a:t>
            </a:r>
            <a:r>
              <a:rPr lang="zh-CN" altLang="zh-CN" dirty="0" smtClean="0">
                <a:solidFill>
                  <a:schemeClr val="bg1"/>
                </a:solidFill>
                <a:latin typeface="微软雅黑" panose="020B0503020204020204" pitchFamily="34" charset="-122"/>
                <a:ea typeface="微软雅黑" panose="020B0503020204020204" pitchFamily="34" charset="-122"/>
              </a:rPr>
              <a:t>晋级</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12815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sp>
        <p:nvSpPr>
          <p:cNvPr id="11" name="圆角矩形 10"/>
          <p:cNvSpPr/>
          <p:nvPr/>
        </p:nvSpPr>
        <p:spPr>
          <a:xfrm>
            <a:off x="788806" y="1364776"/>
            <a:ext cx="10396025" cy="3995225"/>
          </a:xfrm>
          <a:prstGeom prst="roundRect">
            <a:avLst>
              <a:gd name="adj" fmla="val 50000"/>
            </a:avLst>
          </a:prstGeom>
          <a:solidFill>
            <a:schemeClr val="bg1"/>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内容占位符 2"/>
          <p:cNvSpPr txBox="1">
            <a:spLocks/>
          </p:cNvSpPr>
          <p:nvPr/>
        </p:nvSpPr>
        <p:spPr>
          <a:xfrm>
            <a:off x="4091441" y="1757831"/>
            <a:ext cx="9715688"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3600" dirty="0" smtClean="0">
                <a:solidFill>
                  <a:srgbClr val="2FA083"/>
                </a:solidFill>
                <a:latin typeface="方正超粗黑简体" panose="02010601030101010101" pitchFamily="2" charset="-122"/>
                <a:ea typeface="方正超粗黑简体" panose="02010601030101010101" pitchFamily="2" charset="-122"/>
              </a:rPr>
              <a:t>校园活动执行问题</a:t>
            </a:r>
            <a:endParaRPr lang="zh-CN" altLang="en-US" sz="3600" dirty="0">
              <a:solidFill>
                <a:srgbClr val="2FA083"/>
              </a:solidFill>
              <a:latin typeface="方正超粗黑简体" panose="02010601030101010101" pitchFamily="2" charset="-122"/>
              <a:ea typeface="方正超粗黑简体" panose="02010601030101010101" pitchFamily="2" charset="-122"/>
            </a:endParaRPr>
          </a:p>
        </p:txBody>
      </p:sp>
      <p:sp>
        <p:nvSpPr>
          <p:cNvPr id="8" name="内容占位符 2"/>
          <p:cNvSpPr txBox="1">
            <a:spLocks/>
          </p:cNvSpPr>
          <p:nvPr/>
        </p:nvSpPr>
        <p:spPr>
          <a:xfrm>
            <a:off x="1931030" y="2811861"/>
            <a:ext cx="10278397" cy="57845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b="1" dirty="0" smtClean="0">
                <a:solidFill>
                  <a:srgbClr val="2FA083"/>
                </a:solidFill>
                <a:latin typeface="微软雅黑" panose="020B0503020204020204" pitchFamily="34" charset="-122"/>
                <a:ea typeface="微软雅黑" panose="020B0503020204020204" pitchFamily="34" charset="-122"/>
              </a:rPr>
              <a:t>如何让一个活动在全国高校都实行有效的贯彻和执行？</a:t>
            </a:r>
            <a:endParaRPr lang="zh-CN" altLang="en-US" b="1" dirty="0">
              <a:solidFill>
                <a:srgbClr val="2FA083"/>
              </a:solidFill>
              <a:latin typeface="微软雅黑" panose="020B0503020204020204" pitchFamily="34" charset="-122"/>
              <a:ea typeface="微软雅黑" panose="020B0503020204020204" pitchFamily="34" charset="-122"/>
            </a:endParaRPr>
          </a:p>
        </p:txBody>
      </p:sp>
      <p:sp>
        <p:nvSpPr>
          <p:cNvPr id="10" name="内容占位符 2"/>
          <p:cNvSpPr txBox="1">
            <a:spLocks/>
          </p:cNvSpPr>
          <p:nvPr/>
        </p:nvSpPr>
        <p:spPr>
          <a:xfrm>
            <a:off x="4121466" y="3305485"/>
            <a:ext cx="5298433" cy="190081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8000" dirty="0" smtClean="0">
                <a:solidFill>
                  <a:srgbClr val="2FA083"/>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怎么办？</a:t>
            </a:r>
            <a:endParaRPr lang="zh-CN" altLang="en-US" sz="8000" dirty="0">
              <a:solidFill>
                <a:srgbClr val="2FA083"/>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cxnSp>
        <p:nvCxnSpPr>
          <p:cNvPr id="12" name="直接连接符 11"/>
          <p:cNvCxnSpPr/>
          <p:nvPr/>
        </p:nvCxnSpPr>
        <p:spPr>
          <a:xfrm>
            <a:off x="2611597" y="2689290"/>
            <a:ext cx="6535763" cy="28450"/>
          </a:xfrm>
          <a:prstGeom prst="line">
            <a:avLst/>
          </a:prstGeom>
          <a:ln w="28575">
            <a:gradFill flip="none" rotWithShape="1">
              <a:gsLst>
                <a:gs pos="0">
                  <a:schemeClr val="accent1">
                    <a:lumMod val="5000"/>
                    <a:lumOff val="95000"/>
                    <a:alpha val="0"/>
                  </a:schemeClr>
                </a:gs>
                <a:gs pos="54000">
                  <a:srgbClr val="2FA083"/>
                </a:gs>
                <a:gs pos="100000">
                  <a:schemeClr val="bg1">
                    <a:alpha val="0"/>
                  </a:schemeClr>
                </a:gs>
              </a:gsLst>
              <a:path path="circle">
                <a:fillToRect l="100000" t="100000"/>
              </a:path>
              <a:tileRect r="-100000" b="-10000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272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sp>
        <p:nvSpPr>
          <p:cNvPr id="17" name="圆角矩形 16"/>
          <p:cNvSpPr/>
          <p:nvPr/>
        </p:nvSpPr>
        <p:spPr>
          <a:xfrm>
            <a:off x="3353829" y="2588456"/>
            <a:ext cx="2413927" cy="2641208"/>
          </a:xfrm>
          <a:prstGeom prst="roundRect">
            <a:avLst>
              <a:gd name="adj" fmla="val 11729"/>
            </a:avLst>
          </a:prstGeom>
          <a:solidFill>
            <a:schemeClr val="bg1">
              <a:alpha val="89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6181432" y="2588456"/>
            <a:ext cx="2413927" cy="2641208"/>
          </a:xfrm>
          <a:prstGeom prst="roundRect">
            <a:avLst>
              <a:gd name="adj" fmla="val 11729"/>
            </a:avLst>
          </a:prstGeom>
          <a:solidFill>
            <a:schemeClr val="bg1">
              <a:alpha val="89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9037174" y="2602523"/>
            <a:ext cx="2413927" cy="2641208"/>
          </a:xfrm>
          <a:prstGeom prst="roundRect">
            <a:avLst>
              <a:gd name="adj" fmla="val 11729"/>
            </a:avLst>
          </a:prstGeom>
          <a:solidFill>
            <a:schemeClr val="bg1">
              <a:alpha val="89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498085" y="2574389"/>
            <a:ext cx="2413927" cy="2641208"/>
          </a:xfrm>
          <a:prstGeom prst="roundRect">
            <a:avLst>
              <a:gd name="adj" fmla="val 11729"/>
            </a:avLst>
          </a:prstGeom>
          <a:solidFill>
            <a:schemeClr val="bg1">
              <a:alpha val="89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内容占位符 2"/>
          <p:cNvSpPr txBox="1">
            <a:spLocks/>
          </p:cNvSpPr>
          <p:nvPr/>
        </p:nvSpPr>
        <p:spPr>
          <a:xfrm>
            <a:off x="2607610" y="617299"/>
            <a:ext cx="9715688"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“硕市生”活动解决方案四步法</a:t>
            </a:r>
            <a:endParaRPr lang="zh-CN" altLang="en-US" sz="36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sp>
        <p:nvSpPr>
          <p:cNvPr id="15" name="内容占位符 2"/>
          <p:cNvSpPr txBox="1">
            <a:spLocks/>
          </p:cNvSpPr>
          <p:nvPr/>
        </p:nvSpPr>
        <p:spPr>
          <a:xfrm>
            <a:off x="554354" y="3734975"/>
            <a:ext cx="2385794" cy="1484404"/>
          </a:xfrm>
          <a:prstGeom prst="rect">
            <a:avLst/>
          </a:prstGeom>
        </p:spPr>
        <p:txBody>
          <a:bodyPr vert="horz" lIns="91440" tIns="45720" rIns="91440" bIns="45720" rtlCol="0">
            <a:noAutofit/>
          </a:bodyPr>
          <a:lstStyle>
            <a:defPPr>
              <a:defRPr lang="zh-CN"/>
            </a:defPPr>
            <a:lvl1pPr indent="0" algn="ctr">
              <a:lnSpc>
                <a:spcPct val="100000"/>
              </a:lnSpc>
              <a:spcBef>
                <a:spcPts val="0"/>
              </a:spcBef>
              <a:buClr>
                <a:schemeClr val="bg1"/>
              </a:buClr>
              <a:buFont typeface="Arial" panose="020B0604020202020204" pitchFamily="34" charset="0"/>
              <a:buNone/>
              <a:defRPr sz="2400" b="1">
                <a:solidFill>
                  <a:srgbClr val="2FA083"/>
                </a:solidFill>
                <a:latin typeface="微软雅黑" panose="020B0503020204020204" pitchFamily="34" charset="-122"/>
                <a:ea typeface="微软雅黑" panose="020B0503020204020204"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2200" dirty="0" smtClean="0"/>
              <a:t>找对负责人</a:t>
            </a:r>
            <a:endParaRPr lang="en-US" altLang="zh-CN" sz="2200" dirty="0" smtClean="0"/>
          </a:p>
          <a:p>
            <a:r>
              <a:rPr lang="zh-CN" altLang="en-US" sz="1800" b="0" dirty="0" smtClean="0"/>
              <a:t>每次活动找不同的成员负责，从实战中筛选负责人</a:t>
            </a:r>
            <a:endParaRPr lang="zh-CN" altLang="en-US" sz="1800" b="0" dirty="0"/>
          </a:p>
        </p:txBody>
      </p:sp>
      <p:sp>
        <p:nvSpPr>
          <p:cNvPr id="16" name="内容占位符 2"/>
          <p:cNvSpPr txBox="1">
            <a:spLocks/>
          </p:cNvSpPr>
          <p:nvPr/>
        </p:nvSpPr>
        <p:spPr>
          <a:xfrm>
            <a:off x="3291842" y="3734975"/>
            <a:ext cx="2588456" cy="148440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chemeClr val="bg1"/>
              </a:buClr>
              <a:buNone/>
            </a:pPr>
            <a:r>
              <a:rPr lang="zh-CN" altLang="en-US" sz="2200" b="1" dirty="0" smtClean="0">
                <a:solidFill>
                  <a:srgbClr val="2FA083"/>
                </a:solidFill>
                <a:latin typeface="微软雅黑" panose="020B0503020204020204" pitchFamily="34" charset="-122"/>
                <a:ea typeface="微软雅黑" panose="020B0503020204020204" pitchFamily="34" charset="-122"/>
              </a:rPr>
              <a:t>设计完整执行框架</a:t>
            </a:r>
            <a:endParaRPr lang="en-US" altLang="zh-CN" sz="2200" b="1" dirty="0" smtClean="0">
              <a:solidFill>
                <a:srgbClr val="2FA083"/>
              </a:solidFill>
              <a:latin typeface="微软雅黑" panose="020B0503020204020204" pitchFamily="34" charset="-122"/>
              <a:ea typeface="微软雅黑" panose="020B0503020204020204" pitchFamily="34" charset="-122"/>
            </a:endParaRPr>
          </a:p>
          <a:p>
            <a:pPr marL="0" indent="0" algn="ctr">
              <a:lnSpc>
                <a:spcPct val="100000"/>
              </a:lnSpc>
              <a:spcBef>
                <a:spcPts val="0"/>
              </a:spcBef>
              <a:buClr>
                <a:schemeClr val="bg1"/>
              </a:buClr>
              <a:buNone/>
            </a:pPr>
            <a:r>
              <a:rPr lang="zh-CN" altLang="en-US" sz="1800" dirty="0">
                <a:solidFill>
                  <a:srgbClr val="2FA083"/>
                </a:solidFill>
                <a:latin typeface="微软雅黑" panose="020B0503020204020204" pitchFamily="34" charset="-122"/>
                <a:ea typeface="微软雅黑" panose="020B0503020204020204" pitchFamily="34" charset="-122"/>
              </a:rPr>
              <a:t>建立统一的活动规则，每个活动都给到清晰的执行工具包</a:t>
            </a:r>
          </a:p>
        </p:txBody>
      </p:sp>
      <p:sp>
        <p:nvSpPr>
          <p:cNvPr id="18" name="内容占位符 2"/>
          <p:cNvSpPr txBox="1">
            <a:spLocks/>
          </p:cNvSpPr>
          <p:nvPr/>
        </p:nvSpPr>
        <p:spPr>
          <a:xfrm>
            <a:off x="6194279" y="3738492"/>
            <a:ext cx="2555828" cy="1484404"/>
          </a:xfrm>
          <a:prstGeom prst="rect">
            <a:avLst/>
          </a:prstGeom>
        </p:spPr>
        <p:txBody>
          <a:bodyPr vert="horz" lIns="91440" tIns="45720" rIns="91440" bIns="45720" rtlCol="0">
            <a:noAutofit/>
          </a:bodyPr>
          <a:lstStyle>
            <a:defPPr>
              <a:defRPr lang="zh-CN"/>
            </a:defPPr>
            <a:lvl1pPr indent="0" algn="ctr">
              <a:lnSpc>
                <a:spcPct val="100000"/>
              </a:lnSpc>
              <a:spcBef>
                <a:spcPts val="0"/>
              </a:spcBef>
              <a:buClr>
                <a:schemeClr val="bg1"/>
              </a:buClr>
              <a:buFont typeface="Arial" panose="020B0604020202020204" pitchFamily="34" charset="0"/>
              <a:buNone/>
              <a:defRPr sz="2400" b="1">
                <a:solidFill>
                  <a:srgbClr val="2FA083"/>
                </a:solidFill>
                <a:latin typeface="微软雅黑" panose="020B0503020204020204" pitchFamily="34" charset="-122"/>
                <a:ea typeface="微软雅黑" panose="020B0503020204020204"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2200" dirty="0"/>
              <a:t>建立即时沟通渠道</a:t>
            </a:r>
            <a:endParaRPr lang="en-US" altLang="zh-CN" sz="2200" dirty="0"/>
          </a:p>
          <a:p>
            <a:r>
              <a:rPr lang="zh-CN" altLang="en-US" sz="1800" b="0" dirty="0"/>
              <a:t>通过</a:t>
            </a:r>
            <a:r>
              <a:rPr lang="zh-CN" altLang="en-US" sz="1800" b="0" dirty="0" smtClean="0"/>
              <a:t>电话、邮件、社群、论坛、实现</a:t>
            </a:r>
            <a:endParaRPr lang="zh-CN" altLang="en-US" sz="1800" b="0" dirty="0"/>
          </a:p>
        </p:txBody>
      </p:sp>
      <p:cxnSp>
        <p:nvCxnSpPr>
          <p:cNvPr id="22" name="直接连接符 21"/>
          <p:cNvCxnSpPr/>
          <p:nvPr/>
        </p:nvCxnSpPr>
        <p:spPr>
          <a:xfrm>
            <a:off x="574114" y="3631614"/>
            <a:ext cx="2239425" cy="0"/>
          </a:xfrm>
          <a:prstGeom prst="line">
            <a:avLst/>
          </a:prstGeom>
          <a:ln w="28575">
            <a:gradFill flip="none" rotWithShape="1">
              <a:gsLst>
                <a:gs pos="0">
                  <a:schemeClr val="accent1">
                    <a:lumMod val="5000"/>
                    <a:lumOff val="95000"/>
                    <a:alpha val="0"/>
                  </a:schemeClr>
                </a:gs>
                <a:gs pos="54000">
                  <a:srgbClr val="2FA083"/>
                </a:gs>
                <a:gs pos="100000">
                  <a:schemeClr val="bg1">
                    <a:alpha val="0"/>
                  </a:schemeClr>
                </a:gs>
              </a:gsLst>
              <a:path path="circle">
                <a:fillToRect l="100000" t="100000"/>
              </a:path>
              <a:tileRect r="-100000" b="-100000"/>
            </a:gradFill>
          </a:ln>
        </p:spPr>
        <p:style>
          <a:lnRef idx="1">
            <a:schemeClr val="accent1"/>
          </a:lnRef>
          <a:fillRef idx="0">
            <a:schemeClr val="accent1"/>
          </a:fillRef>
          <a:effectRef idx="0">
            <a:schemeClr val="accent1"/>
          </a:effectRef>
          <a:fontRef idx="minor">
            <a:schemeClr val="tx1"/>
          </a:fontRef>
        </p:style>
      </p:cxnSp>
      <p:sp>
        <p:nvSpPr>
          <p:cNvPr id="25" name="内容占位符 2"/>
          <p:cNvSpPr txBox="1">
            <a:spLocks/>
          </p:cNvSpPr>
          <p:nvPr/>
        </p:nvSpPr>
        <p:spPr>
          <a:xfrm>
            <a:off x="0" y="2567355"/>
            <a:ext cx="3061670" cy="148440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chemeClr val="bg1"/>
              </a:buClr>
              <a:buNone/>
            </a:pPr>
            <a:r>
              <a:rPr lang="en-US" altLang="zh-CN" sz="6600" b="1" dirty="0" smtClean="0">
                <a:solidFill>
                  <a:srgbClr val="2FA083"/>
                </a:solidFill>
                <a:latin typeface="Impact" panose="020B0806030902050204" pitchFamily="34" charset="0"/>
                <a:ea typeface="微软雅黑" panose="020B0503020204020204" pitchFamily="34" charset="-122"/>
              </a:rPr>
              <a:t>1</a:t>
            </a:r>
            <a:endParaRPr lang="zh-CN" altLang="en-US" sz="6600" b="1" dirty="0">
              <a:solidFill>
                <a:srgbClr val="2FA083"/>
              </a:solidFill>
              <a:latin typeface="Impact" panose="020B0806030902050204" pitchFamily="34" charset="0"/>
              <a:ea typeface="微软雅黑" panose="020B0503020204020204" pitchFamily="34" charset="-122"/>
            </a:endParaRPr>
          </a:p>
        </p:txBody>
      </p:sp>
      <p:sp>
        <p:nvSpPr>
          <p:cNvPr id="26" name="内容占位符 2"/>
          <p:cNvSpPr txBox="1">
            <a:spLocks/>
          </p:cNvSpPr>
          <p:nvPr/>
        </p:nvSpPr>
        <p:spPr>
          <a:xfrm>
            <a:off x="3015572" y="2567357"/>
            <a:ext cx="3061670" cy="148440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chemeClr val="bg1"/>
              </a:buClr>
              <a:buNone/>
            </a:pPr>
            <a:r>
              <a:rPr lang="en-US" altLang="zh-CN" sz="6600" b="1" dirty="0" smtClean="0">
                <a:solidFill>
                  <a:srgbClr val="2FA083"/>
                </a:solidFill>
                <a:latin typeface="Impact" panose="020B0806030902050204" pitchFamily="34" charset="0"/>
                <a:ea typeface="微软雅黑" panose="020B0503020204020204" pitchFamily="34" charset="-122"/>
              </a:rPr>
              <a:t>2</a:t>
            </a:r>
            <a:endParaRPr lang="zh-CN" altLang="en-US" sz="6600" b="1" dirty="0">
              <a:solidFill>
                <a:srgbClr val="2FA083"/>
              </a:solidFill>
              <a:latin typeface="Impact" panose="020B0806030902050204" pitchFamily="34" charset="0"/>
              <a:ea typeface="微软雅黑" panose="020B0503020204020204" pitchFamily="34" charset="-122"/>
            </a:endParaRPr>
          </a:p>
        </p:txBody>
      </p:sp>
      <p:sp>
        <p:nvSpPr>
          <p:cNvPr id="27" name="内容占位符 2"/>
          <p:cNvSpPr txBox="1">
            <a:spLocks/>
          </p:cNvSpPr>
          <p:nvPr/>
        </p:nvSpPr>
        <p:spPr>
          <a:xfrm>
            <a:off x="5829110" y="2546119"/>
            <a:ext cx="3061670" cy="148440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chemeClr val="bg1"/>
              </a:buClr>
              <a:buNone/>
            </a:pPr>
            <a:r>
              <a:rPr lang="en-US" altLang="zh-CN" sz="6600" b="1" dirty="0" smtClean="0">
                <a:solidFill>
                  <a:srgbClr val="2FA083"/>
                </a:solidFill>
                <a:latin typeface="Impact" panose="020B0806030902050204" pitchFamily="34" charset="0"/>
                <a:ea typeface="微软雅黑" panose="020B0503020204020204" pitchFamily="34" charset="-122"/>
              </a:rPr>
              <a:t>3</a:t>
            </a:r>
            <a:endParaRPr lang="zh-CN" altLang="en-US" sz="6600" b="1" dirty="0">
              <a:solidFill>
                <a:srgbClr val="2FA083"/>
              </a:solidFill>
              <a:latin typeface="Impact" panose="020B0806030902050204" pitchFamily="34" charset="0"/>
              <a:ea typeface="微软雅黑" panose="020B0503020204020204" pitchFamily="34" charset="-122"/>
            </a:endParaRPr>
          </a:p>
        </p:txBody>
      </p:sp>
      <p:cxnSp>
        <p:nvCxnSpPr>
          <p:cNvPr id="30" name="直接连接符 29"/>
          <p:cNvCxnSpPr/>
          <p:nvPr/>
        </p:nvCxnSpPr>
        <p:spPr>
          <a:xfrm>
            <a:off x="3429859" y="3631614"/>
            <a:ext cx="2239425" cy="0"/>
          </a:xfrm>
          <a:prstGeom prst="line">
            <a:avLst/>
          </a:prstGeom>
          <a:ln w="28575">
            <a:gradFill flip="none" rotWithShape="1">
              <a:gsLst>
                <a:gs pos="0">
                  <a:schemeClr val="accent1">
                    <a:lumMod val="5000"/>
                    <a:lumOff val="95000"/>
                    <a:alpha val="0"/>
                  </a:schemeClr>
                </a:gs>
                <a:gs pos="54000">
                  <a:srgbClr val="2FA083"/>
                </a:gs>
                <a:gs pos="100000">
                  <a:schemeClr val="bg1">
                    <a:alpha val="0"/>
                  </a:schemeClr>
                </a:gs>
              </a:gsLst>
              <a:path path="circle">
                <a:fillToRect l="100000" t="100000"/>
              </a:path>
              <a:tileRect r="-100000" b="-100000"/>
            </a:gra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285597" y="3645682"/>
            <a:ext cx="2239425" cy="0"/>
          </a:xfrm>
          <a:prstGeom prst="line">
            <a:avLst/>
          </a:prstGeom>
          <a:ln w="28575">
            <a:gradFill flip="none" rotWithShape="1">
              <a:gsLst>
                <a:gs pos="0">
                  <a:schemeClr val="accent1">
                    <a:lumMod val="5000"/>
                    <a:lumOff val="95000"/>
                    <a:alpha val="0"/>
                  </a:schemeClr>
                </a:gs>
                <a:gs pos="54000">
                  <a:srgbClr val="2FA083"/>
                </a:gs>
                <a:gs pos="100000">
                  <a:schemeClr val="bg1">
                    <a:alpha val="0"/>
                  </a:schemeClr>
                </a:gs>
              </a:gsLst>
              <a:path path="circle">
                <a:fillToRect l="100000" t="100000"/>
              </a:path>
              <a:tileRect r="-100000" b="-100000"/>
            </a:gradFill>
          </a:ln>
        </p:spPr>
        <p:style>
          <a:lnRef idx="1">
            <a:schemeClr val="accent1"/>
          </a:lnRef>
          <a:fillRef idx="0">
            <a:schemeClr val="accent1"/>
          </a:fillRef>
          <a:effectRef idx="0">
            <a:schemeClr val="accent1"/>
          </a:effectRef>
          <a:fontRef idx="minor">
            <a:schemeClr val="tx1"/>
          </a:fontRef>
        </p:style>
      </p:cxnSp>
      <p:sp>
        <p:nvSpPr>
          <p:cNvPr id="32" name="内容占位符 2"/>
          <p:cNvSpPr txBox="1">
            <a:spLocks/>
          </p:cNvSpPr>
          <p:nvPr/>
        </p:nvSpPr>
        <p:spPr>
          <a:xfrm>
            <a:off x="8669564" y="2553290"/>
            <a:ext cx="3061670" cy="148440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Clr>
                <a:schemeClr val="bg1"/>
              </a:buClr>
              <a:buNone/>
            </a:pPr>
            <a:r>
              <a:rPr lang="en-US" altLang="zh-CN" sz="6600" b="1" dirty="0" smtClean="0">
                <a:solidFill>
                  <a:srgbClr val="2FA083"/>
                </a:solidFill>
                <a:latin typeface="Impact" panose="020B0806030902050204" pitchFamily="34" charset="0"/>
                <a:ea typeface="微软雅黑" panose="020B0503020204020204" pitchFamily="34" charset="-122"/>
              </a:rPr>
              <a:t>4</a:t>
            </a:r>
            <a:endParaRPr lang="zh-CN" altLang="en-US" sz="6600" b="1" dirty="0">
              <a:solidFill>
                <a:srgbClr val="2FA083"/>
              </a:solidFill>
              <a:latin typeface="Impact" panose="020B0806030902050204" pitchFamily="34" charset="0"/>
              <a:ea typeface="微软雅黑" panose="020B0503020204020204" pitchFamily="34" charset="-122"/>
            </a:endParaRPr>
          </a:p>
        </p:txBody>
      </p:sp>
      <p:sp>
        <p:nvSpPr>
          <p:cNvPr id="33" name="内容占位符 2"/>
          <p:cNvSpPr txBox="1">
            <a:spLocks/>
          </p:cNvSpPr>
          <p:nvPr/>
        </p:nvSpPr>
        <p:spPr>
          <a:xfrm>
            <a:off x="9021886" y="3724424"/>
            <a:ext cx="2555828" cy="1484404"/>
          </a:xfrm>
          <a:prstGeom prst="rect">
            <a:avLst/>
          </a:prstGeom>
        </p:spPr>
        <p:txBody>
          <a:bodyPr vert="horz" lIns="91440" tIns="45720" rIns="91440" bIns="45720" rtlCol="0">
            <a:noAutofit/>
          </a:bodyPr>
          <a:lstStyle>
            <a:defPPr>
              <a:defRPr lang="zh-CN"/>
            </a:defPPr>
            <a:lvl1pPr indent="0" algn="ctr">
              <a:lnSpc>
                <a:spcPct val="100000"/>
              </a:lnSpc>
              <a:spcBef>
                <a:spcPts val="0"/>
              </a:spcBef>
              <a:buClr>
                <a:schemeClr val="bg1"/>
              </a:buClr>
              <a:buFont typeface="Arial" panose="020B0604020202020204" pitchFamily="34" charset="0"/>
              <a:buNone/>
              <a:defRPr sz="2400" b="1">
                <a:solidFill>
                  <a:srgbClr val="2FA083"/>
                </a:solidFill>
                <a:latin typeface="微软雅黑" panose="020B0503020204020204" pitchFamily="34" charset="-122"/>
                <a:ea typeface="微软雅黑" panose="020B0503020204020204"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2200" dirty="0" smtClean="0"/>
              <a:t>及时总结分享</a:t>
            </a:r>
            <a:endParaRPr lang="en-US" altLang="zh-CN" sz="2200" dirty="0"/>
          </a:p>
          <a:p>
            <a:r>
              <a:rPr lang="zh-CN" altLang="en-US" sz="1800" b="0" dirty="0" smtClean="0"/>
              <a:t>活动结束后专员跟进，梳理并沉淀到论坛，</a:t>
            </a:r>
            <a:endParaRPr lang="en-US" altLang="zh-CN" sz="1800" b="0" dirty="0" smtClean="0"/>
          </a:p>
          <a:p>
            <a:r>
              <a:rPr lang="zh-CN" altLang="en-US" sz="1800" b="0" dirty="0" smtClean="0"/>
              <a:t>形成活动执行工具包</a:t>
            </a:r>
            <a:endParaRPr lang="zh-CN" altLang="en-US" sz="1800" b="0" dirty="0"/>
          </a:p>
        </p:txBody>
      </p:sp>
      <p:cxnSp>
        <p:nvCxnSpPr>
          <p:cNvPr id="34" name="直接连接符 33"/>
          <p:cNvCxnSpPr/>
          <p:nvPr/>
        </p:nvCxnSpPr>
        <p:spPr>
          <a:xfrm>
            <a:off x="9169474" y="3673818"/>
            <a:ext cx="2239425" cy="0"/>
          </a:xfrm>
          <a:prstGeom prst="line">
            <a:avLst/>
          </a:prstGeom>
          <a:ln w="28575">
            <a:gradFill flip="none" rotWithShape="1">
              <a:gsLst>
                <a:gs pos="0">
                  <a:schemeClr val="accent1">
                    <a:lumMod val="5000"/>
                    <a:lumOff val="95000"/>
                    <a:alpha val="0"/>
                  </a:schemeClr>
                </a:gs>
                <a:gs pos="54000">
                  <a:srgbClr val="2FA083"/>
                </a:gs>
                <a:gs pos="100000">
                  <a:schemeClr val="bg1">
                    <a:alpha val="0"/>
                  </a:schemeClr>
                </a:gs>
              </a:gsLst>
              <a:path path="circle">
                <a:fillToRect l="100000" t="100000"/>
              </a:path>
              <a:tileRect r="-100000" b="-10000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8402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grpSp>
        <p:nvGrpSpPr>
          <p:cNvPr id="4" name="组合 3"/>
          <p:cNvGrpSpPr/>
          <p:nvPr/>
        </p:nvGrpSpPr>
        <p:grpSpPr>
          <a:xfrm>
            <a:off x="-14068" y="395785"/>
            <a:ext cx="436727" cy="518615"/>
            <a:chOff x="0" y="395785"/>
            <a:chExt cx="436727" cy="518615"/>
          </a:xfrm>
        </p:grpSpPr>
        <p:sp>
          <p:nvSpPr>
            <p:cNvPr id="5" name="矩形 4"/>
            <p:cNvSpPr/>
            <p:nvPr/>
          </p:nvSpPr>
          <p:spPr>
            <a:xfrm>
              <a:off x="0" y="395785"/>
              <a:ext cx="327546"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82136" y="409433"/>
              <a:ext cx="54591"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内容占位符 2"/>
          <p:cNvSpPr txBox="1">
            <a:spLocks/>
          </p:cNvSpPr>
          <p:nvPr/>
        </p:nvSpPr>
        <p:spPr>
          <a:xfrm>
            <a:off x="319195" y="196528"/>
            <a:ext cx="9715688"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“硕市生”说：我的“硕市生”初体验</a:t>
            </a:r>
            <a:endParaRPr lang="zh-CN" altLang="en-US" sz="36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grpSp>
        <p:nvGrpSpPr>
          <p:cNvPr id="22" name="组合 21"/>
          <p:cNvGrpSpPr/>
          <p:nvPr/>
        </p:nvGrpSpPr>
        <p:grpSpPr>
          <a:xfrm>
            <a:off x="7528457" y="2031410"/>
            <a:ext cx="4482833" cy="4064938"/>
            <a:chOff x="1233268" y="2033511"/>
            <a:chExt cx="4482833" cy="4064938"/>
          </a:xfrm>
        </p:grpSpPr>
        <p:sp>
          <p:nvSpPr>
            <p:cNvPr id="14" name="内容占位符 2"/>
            <p:cNvSpPr txBox="1">
              <a:spLocks/>
            </p:cNvSpPr>
            <p:nvPr/>
          </p:nvSpPr>
          <p:spPr>
            <a:xfrm>
              <a:off x="2349304" y="5612589"/>
              <a:ext cx="3366797"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en-US" altLang="zh-CN" sz="1800" dirty="0" smtClean="0">
                  <a:solidFill>
                    <a:schemeClr val="bg1"/>
                  </a:solidFill>
                  <a:latin typeface="微软雅黑" panose="020B0503020204020204" pitchFamily="34" charset="-122"/>
                  <a:ea typeface="微软雅黑" panose="020B0503020204020204" pitchFamily="34" charset="-122"/>
                </a:rPr>
                <a:t>——</a:t>
              </a:r>
              <a:r>
                <a:rPr lang="zh-CN" altLang="en-US" sz="1800" dirty="0" smtClean="0">
                  <a:solidFill>
                    <a:schemeClr val="bg1"/>
                  </a:solidFill>
                  <a:latin typeface="微软雅黑" panose="020B0503020204020204" pitchFamily="34" charset="-122"/>
                  <a:ea typeface="微软雅黑" panose="020B0503020204020204" pitchFamily="34" charset="-122"/>
                </a:rPr>
                <a:t>访沈阳理工大学曹志强</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1233268" y="2033511"/>
              <a:ext cx="4140590" cy="3152723"/>
            </a:xfrm>
            <a:prstGeom prst="rect">
              <a:avLst/>
            </a:prstGeom>
          </p:spPr>
          <p:txBody>
            <a:bodyPr wrap="square">
              <a:spAutoFit/>
            </a:bodyPr>
            <a:lstStyle/>
            <a:p>
              <a:pPr indent="355600" algn="just">
                <a:lnSpc>
                  <a:spcPct val="140000"/>
                </a:lnSpc>
                <a:spcAft>
                  <a:spcPts val="0"/>
                </a:spcAft>
              </a:pPr>
              <a:r>
                <a:rPr lang="en-US" altLang="zh-CN" dirty="0" smtClean="0">
                  <a:solidFill>
                    <a:schemeClr val="bg1"/>
                  </a:solidFill>
                  <a:latin typeface="微软雅黑" panose="020B0503020204020204" pitchFamily="34" charset="-122"/>
                  <a:ea typeface="微软雅黑" panose="020B0503020204020204" pitchFamily="34" charset="-122"/>
                </a:rPr>
                <a:t>  </a:t>
              </a:r>
              <a:r>
                <a:rPr lang="zh-CN" altLang="zh-CN" dirty="0" smtClean="0">
                  <a:solidFill>
                    <a:schemeClr val="bg1"/>
                  </a:solidFill>
                  <a:latin typeface="微软雅黑" panose="020B0503020204020204" pitchFamily="34" charset="-122"/>
                  <a:ea typeface="微软雅黑" panose="020B0503020204020204" pitchFamily="34" charset="-122"/>
                </a:rPr>
                <a:t>大</a:t>
              </a:r>
              <a:r>
                <a:rPr lang="zh-CN" altLang="zh-CN" dirty="0">
                  <a:solidFill>
                    <a:schemeClr val="bg1"/>
                  </a:solidFill>
                  <a:latin typeface="微软雅黑" panose="020B0503020204020204" pitchFamily="34" charset="-122"/>
                  <a:ea typeface="微软雅黑" panose="020B0503020204020204" pitchFamily="34" charset="-122"/>
                </a:rPr>
                <a:t>一我就加入了“硕市生”，刚开始没有想太多，就是觉得社团名字比较特别。加入后发现每个月都有不同的活动，而且活动规划非常清晰，团队氛围特别浓，有很多锻炼机会。大二我开始带新人，负责活动的组织管理工作。大三那年，我当上了城市主管，负责整个沈阳活动的统筹安排</a:t>
              </a:r>
              <a:r>
                <a:rPr lang="zh-CN" altLang="zh-CN" dirty="0" smtClean="0">
                  <a:solidFill>
                    <a:schemeClr val="bg1"/>
                  </a:solidFill>
                  <a:latin typeface="微软雅黑" panose="020B0503020204020204" pitchFamily="34" charset="-122"/>
                  <a:ea typeface="微软雅黑" panose="020B0503020204020204" pitchFamily="34" charset="-122"/>
                </a:rPr>
                <a:t>。</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60865" y="1954026"/>
            <a:ext cx="6119446" cy="3876207"/>
            <a:chOff x="5492910" y="2036753"/>
            <a:chExt cx="6119446" cy="3876207"/>
          </a:xfrm>
        </p:grpSpPr>
        <p:pic>
          <p:nvPicPr>
            <p:cNvPr id="10" name="图片 9"/>
            <p:cNvPicPr>
              <a:picLocks noChangeAspect="1"/>
            </p:cNvPicPr>
            <p:nvPr/>
          </p:nvPicPr>
          <p:blipFill>
            <a:blip r:embed="rId2">
              <a:extLst>
                <a:ext uri="{BEBA8EAE-BF5A-486C-A8C5-ECC9F3942E4B}">
                  <a14:imgProps xmlns:a14="http://schemas.microsoft.com/office/drawing/2010/main">
                    <a14:imgLayer>
                      <a14:imgEffect>
                        <a14:artisticChalkSketch/>
                      </a14:imgEffect>
                    </a14:imgLayer>
                  </a14:imgProps>
                </a:ext>
              </a:extLst>
            </a:blip>
            <a:stretch>
              <a:fillRect/>
            </a:stretch>
          </p:blipFill>
          <p:spPr>
            <a:xfrm>
              <a:off x="5645416" y="5093569"/>
              <a:ext cx="734918" cy="819391"/>
            </a:xfrm>
            <a:prstGeom prst="rect">
              <a:avLst/>
            </a:prstGeom>
          </p:spPr>
        </p:pic>
        <p:pic>
          <p:nvPicPr>
            <p:cNvPr id="11" name="图片 10"/>
            <p:cNvPicPr>
              <a:picLocks noChangeAspect="1"/>
            </p:cNvPicPr>
            <p:nvPr/>
          </p:nvPicPr>
          <p:blipFill>
            <a:blip r:embed="rId2">
              <a:extLst>
                <a:ext uri="{BEBA8EAE-BF5A-486C-A8C5-ECC9F3942E4B}">
                  <a14:imgProps xmlns:a14="http://schemas.microsoft.com/office/drawing/2010/main">
                    <a14:imgLayer>
                      <a14:imgEffect>
                        <a14:artisticChalkSketch/>
                      </a14:imgEffect>
                    </a14:imgLayer>
                  </a14:imgProps>
                </a:ext>
              </a:extLst>
            </a:blip>
            <a:stretch>
              <a:fillRect/>
            </a:stretch>
          </p:blipFill>
          <p:spPr>
            <a:xfrm>
              <a:off x="6470633" y="4802583"/>
              <a:ext cx="995904" cy="1110377"/>
            </a:xfrm>
            <a:prstGeom prst="rect">
              <a:avLst/>
            </a:prstGeom>
          </p:spPr>
        </p:pic>
        <p:pic>
          <p:nvPicPr>
            <p:cNvPr id="12" name="图片 11"/>
            <p:cNvPicPr>
              <a:picLocks noChangeAspect="1"/>
            </p:cNvPicPr>
            <p:nvPr/>
          </p:nvPicPr>
          <p:blipFill>
            <a:blip r:embed="rId2">
              <a:extLst>
                <a:ext uri="{BEBA8EAE-BF5A-486C-A8C5-ECC9F3942E4B}">
                  <a14:imgProps xmlns:a14="http://schemas.microsoft.com/office/drawing/2010/main">
                    <a14:imgLayer>
                      <a14:imgEffect>
                        <a14:artisticChalkSketch/>
                      </a14:imgEffect>
                    </a14:imgLayer>
                  </a14:imgProps>
                </a:ext>
              </a:extLst>
            </a:blip>
            <a:stretch>
              <a:fillRect/>
            </a:stretch>
          </p:blipFill>
          <p:spPr>
            <a:xfrm>
              <a:off x="9229719" y="3326453"/>
              <a:ext cx="2319858" cy="2586507"/>
            </a:xfrm>
            <a:prstGeom prst="rect">
              <a:avLst/>
            </a:prstGeom>
          </p:spPr>
        </p:pic>
        <p:pic>
          <p:nvPicPr>
            <p:cNvPr id="13" name="图片 12"/>
            <p:cNvPicPr>
              <a:picLocks noChangeAspect="1"/>
            </p:cNvPicPr>
            <p:nvPr/>
          </p:nvPicPr>
          <p:blipFill>
            <a:blip r:embed="rId2">
              <a:extLst>
                <a:ext uri="{BEBA8EAE-BF5A-486C-A8C5-ECC9F3942E4B}">
                  <a14:imgProps xmlns:a14="http://schemas.microsoft.com/office/drawing/2010/main">
                    <a14:imgLayer>
                      <a14:imgEffect>
                        <a14:artisticChalkSketch/>
                      </a14:imgEffect>
                    </a14:imgLayer>
                  </a14:imgProps>
                </a:ext>
              </a:extLst>
            </a:blip>
            <a:stretch>
              <a:fillRect/>
            </a:stretch>
          </p:blipFill>
          <p:spPr>
            <a:xfrm>
              <a:off x="7556836" y="4148470"/>
              <a:ext cx="1582584" cy="1764490"/>
            </a:xfrm>
            <a:prstGeom prst="rect">
              <a:avLst/>
            </a:prstGeom>
          </p:spPr>
        </p:pic>
        <p:sp>
          <p:nvSpPr>
            <p:cNvPr id="21" name="矩形 20"/>
            <p:cNvSpPr/>
            <p:nvPr/>
          </p:nvSpPr>
          <p:spPr>
            <a:xfrm>
              <a:off x="5492910" y="2036753"/>
              <a:ext cx="6119446" cy="1643527"/>
            </a:xfrm>
            <a:prstGeom prst="rect">
              <a:avLst/>
            </a:prstGeom>
          </p:spPr>
          <p:txBody>
            <a:bodyPr wrap="square">
              <a:spAutoFit/>
            </a:bodyPr>
            <a:lstStyle/>
            <a:p>
              <a:pPr indent="355600" algn="just">
                <a:lnSpc>
                  <a:spcPct val="140000"/>
                </a:lnSpc>
                <a:spcAft>
                  <a:spcPts val="0"/>
                </a:spcAft>
              </a:pPr>
              <a:r>
                <a:rPr lang="zh-CN" altLang="zh-CN" sz="2400" b="1" dirty="0" smtClean="0">
                  <a:solidFill>
                    <a:schemeClr val="bg1">
                      <a:alpha val="56000"/>
                    </a:schemeClr>
                  </a:solidFill>
                  <a:latin typeface="微软雅黑" panose="020B0503020204020204" pitchFamily="34" charset="-122"/>
                  <a:ea typeface="微软雅黑" panose="020B0503020204020204" pitchFamily="34" charset="-122"/>
                </a:rPr>
                <a:t>“硕市生”每年的活动是固定的，但每年我都扮演了不同的角色，收获自然也就都不一样。</a:t>
              </a:r>
              <a:endParaRPr lang="zh-CN" altLang="zh-CN" sz="2400" b="1" dirty="0">
                <a:solidFill>
                  <a:schemeClr val="bg1">
                    <a:alpha val="56000"/>
                  </a:schemeClr>
                </a:solidFill>
                <a:latin typeface="微软雅黑" panose="020B0503020204020204" pitchFamily="34" charset="-122"/>
                <a:ea typeface="微软雅黑" panose="020B0503020204020204" pitchFamily="34" charset="-122"/>
              </a:endParaRPr>
            </a:p>
          </p:txBody>
        </p:sp>
      </p:grpSp>
      <p:sp>
        <p:nvSpPr>
          <p:cNvPr id="24" name="等腰三角形 23"/>
          <p:cNvSpPr/>
          <p:nvPr/>
        </p:nvSpPr>
        <p:spPr>
          <a:xfrm flipH="1" flipV="1">
            <a:off x="385123" y="1879821"/>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a:off x="6217126" y="5512645"/>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371475" y="1883391"/>
            <a:ext cx="6450982" cy="414891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312513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548966" y="2680364"/>
            <a:ext cx="4028788" cy="2724150"/>
          </a:xfrm>
          <a:prstGeom prst="rect">
            <a:avLst/>
          </a:prstGeom>
        </p:spPr>
      </p:pic>
      <p:grpSp>
        <p:nvGrpSpPr>
          <p:cNvPr id="4" name="组合 3"/>
          <p:cNvGrpSpPr/>
          <p:nvPr/>
        </p:nvGrpSpPr>
        <p:grpSpPr>
          <a:xfrm>
            <a:off x="-14068" y="395785"/>
            <a:ext cx="436727" cy="518615"/>
            <a:chOff x="0" y="395785"/>
            <a:chExt cx="436727" cy="518615"/>
          </a:xfrm>
        </p:grpSpPr>
        <p:sp>
          <p:nvSpPr>
            <p:cNvPr id="5" name="矩形 4"/>
            <p:cNvSpPr/>
            <p:nvPr/>
          </p:nvSpPr>
          <p:spPr>
            <a:xfrm>
              <a:off x="0" y="395785"/>
              <a:ext cx="327546"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82136" y="409433"/>
              <a:ext cx="54591"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内容占位符 2"/>
          <p:cNvSpPr txBox="1">
            <a:spLocks/>
          </p:cNvSpPr>
          <p:nvPr/>
        </p:nvSpPr>
        <p:spPr>
          <a:xfrm>
            <a:off x="469321" y="237471"/>
            <a:ext cx="11240458"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华硕高管必修课：与硕市生交流经验，参加“读书会”</a:t>
            </a:r>
            <a:endParaRPr lang="zh-CN" altLang="en-US" sz="36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sp>
        <p:nvSpPr>
          <p:cNvPr id="3" name="矩形 2"/>
          <p:cNvSpPr/>
          <p:nvPr/>
        </p:nvSpPr>
        <p:spPr>
          <a:xfrm>
            <a:off x="6926482" y="4645955"/>
            <a:ext cx="5589564" cy="480131"/>
          </a:xfrm>
          <a:prstGeom prst="rect">
            <a:avLst/>
          </a:prstGeom>
        </p:spPr>
        <p:txBody>
          <a:bodyPr wrap="square">
            <a:spAutoFit/>
          </a:bodyPr>
          <a:lstStyle/>
          <a:p>
            <a:pPr indent="355600" algn="just">
              <a:lnSpc>
                <a:spcPct val="140000"/>
              </a:lnSpc>
              <a:spcAft>
                <a:spcPts val="0"/>
              </a:spcAft>
            </a:pPr>
            <a:r>
              <a:rPr lang="en-US" altLang="zh-CN"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华硕开放平台中国区总经理   赖洪瑞</a:t>
            </a:r>
            <a:endParaRPr lang="zh-CN" altLang="zh-CN"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8" name="矩形 7"/>
          <p:cNvSpPr/>
          <p:nvPr/>
        </p:nvSpPr>
        <p:spPr>
          <a:xfrm>
            <a:off x="5377217" y="2779098"/>
            <a:ext cx="6196084" cy="1643527"/>
          </a:xfrm>
          <a:prstGeom prst="rect">
            <a:avLst/>
          </a:prstGeom>
        </p:spPr>
        <p:txBody>
          <a:bodyPr wrap="square">
            <a:spAutoFit/>
          </a:bodyPr>
          <a:lstStyle/>
          <a:p>
            <a:pPr indent="355600" algn="just">
              <a:lnSpc>
                <a:spcPct val="140000"/>
              </a:lnSpc>
            </a:pPr>
            <a:r>
              <a:rPr lang="en-US" altLang="zh-CN"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只要</a:t>
            </a:r>
            <a:r>
              <a:rPr lang="zh-CN" altLang="zh-CN"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我有出差，都会尽量安排行程参与</a:t>
            </a:r>
            <a:r>
              <a:rPr lang="zh-CN" altLang="en-US"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读书会</a:t>
            </a:r>
            <a:r>
              <a:rPr lang="zh-CN" altLang="zh-CN"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分享。</a:t>
            </a:r>
            <a:r>
              <a:rPr lang="zh-CN" altLang="zh-CN"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与</a:t>
            </a:r>
            <a:r>
              <a:rPr lang="zh-CN" altLang="en-US"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“硕市生”</a:t>
            </a:r>
            <a:r>
              <a:rPr lang="zh-CN" altLang="zh-CN"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们</a:t>
            </a:r>
            <a:r>
              <a:rPr lang="zh-CN" altLang="zh-CN"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的交流已经完全融入我们的工作与生活。我定期都要到内部论坛上看看他们的动态，和他们交流互动，有向我提问的我都会回帖。”</a:t>
            </a:r>
          </a:p>
        </p:txBody>
      </p:sp>
      <p:sp>
        <p:nvSpPr>
          <p:cNvPr id="15" name="等腰三角形 14"/>
          <p:cNvSpPr/>
          <p:nvPr/>
        </p:nvSpPr>
        <p:spPr>
          <a:xfrm flipH="1" flipV="1">
            <a:off x="371475" y="2439378"/>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a:off x="4142666" y="5062269"/>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71475" y="2442949"/>
            <a:ext cx="4376522" cy="3138985"/>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p:nvPicPr>
        <p:blipFill rotWithShape="1">
          <a:blip r:embed="rId3"/>
          <a:srcRect l="56046"/>
          <a:stretch/>
        </p:blipFill>
        <p:spPr>
          <a:xfrm>
            <a:off x="8666328" y="1380374"/>
            <a:ext cx="5407606" cy="7638950"/>
          </a:xfrm>
          <a:prstGeom prst="rect">
            <a:avLst/>
          </a:prstGeom>
        </p:spPr>
      </p:pic>
      <p:pic>
        <p:nvPicPr>
          <p:cNvPr id="19" name="图片 18"/>
          <p:cNvPicPr>
            <a:picLocks noChangeAspect="1"/>
          </p:cNvPicPr>
          <p:nvPr/>
        </p:nvPicPr>
        <p:blipFill rotWithShape="1">
          <a:blip r:embed="rId3"/>
          <a:srcRect r="66252"/>
          <a:stretch/>
        </p:blipFill>
        <p:spPr>
          <a:xfrm>
            <a:off x="2740132" y="889054"/>
            <a:ext cx="4151988" cy="7638950"/>
          </a:xfrm>
          <a:prstGeom prst="rect">
            <a:avLst/>
          </a:prstGeom>
        </p:spPr>
      </p:pic>
    </p:spTree>
    <p:extLst>
      <p:ext uri="{BB962C8B-B14F-4D97-AF65-F5344CB8AC3E}">
        <p14:creationId xmlns:p14="http://schemas.microsoft.com/office/powerpoint/2010/main" val="14383331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pic>
        <p:nvPicPr>
          <p:cNvPr id="17" name="图片 16"/>
          <p:cNvPicPr>
            <a:picLocks noChangeAspect="1"/>
          </p:cNvPicPr>
          <p:nvPr/>
        </p:nvPicPr>
        <p:blipFill>
          <a:blip r:embed="rId2"/>
          <a:stretch>
            <a:fillRect/>
          </a:stretch>
        </p:blipFill>
        <p:spPr>
          <a:xfrm>
            <a:off x="1771140" y="1380374"/>
            <a:ext cx="12302794" cy="7638950"/>
          </a:xfrm>
          <a:prstGeom prst="rect">
            <a:avLst/>
          </a:prstGeom>
        </p:spPr>
      </p:pic>
      <p:grpSp>
        <p:nvGrpSpPr>
          <p:cNvPr id="4" name="组合 3"/>
          <p:cNvGrpSpPr/>
          <p:nvPr/>
        </p:nvGrpSpPr>
        <p:grpSpPr>
          <a:xfrm>
            <a:off x="-14068" y="395785"/>
            <a:ext cx="436727" cy="518615"/>
            <a:chOff x="0" y="395785"/>
            <a:chExt cx="436727" cy="518615"/>
          </a:xfrm>
        </p:grpSpPr>
        <p:sp>
          <p:nvSpPr>
            <p:cNvPr id="5" name="矩形 4"/>
            <p:cNvSpPr/>
            <p:nvPr/>
          </p:nvSpPr>
          <p:spPr>
            <a:xfrm>
              <a:off x="0" y="395785"/>
              <a:ext cx="327546"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82136" y="409433"/>
              <a:ext cx="54591"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内容占位符 2"/>
          <p:cNvSpPr txBox="1">
            <a:spLocks/>
          </p:cNvSpPr>
          <p:nvPr/>
        </p:nvSpPr>
        <p:spPr>
          <a:xfrm>
            <a:off x="469321" y="237471"/>
            <a:ext cx="9715688"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en-US" altLang="zh-CN"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CBR</a:t>
            </a:r>
            <a:r>
              <a:rPr lang="zh-CN" altLang="en-US"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专访华硕全球副总裁许佑嘉</a:t>
            </a:r>
            <a:endParaRPr lang="zh-CN" altLang="en-US" sz="36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929" y="2306194"/>
            <a:ext cx="2566464" cy="3849697"/>
          </a:xfrm>
          <a:prstGeom prst="rect">
            <a:avLst/>
          </a:prstGeom>
        </p:spPr>
      </p:pic>
      <p:sp>
        <p:nvSpPr>
          <p:cNvPr id="12" name="等腰三角形 11"/>
          <p:cNvSpPr/>
          <p:nvPr/>
        </p:nvSpPr>
        <p:spPr>
          <a:xfrm flipH="1" flipV="1">
            <a:off x="371475" y="2084536"/>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a:off x="2805185" y="5826543"/>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72898" y="2070469"/>
            <a:ext cx="3038621" cy="429064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135901" y="3282613"/>
            <a:ext cx="7568419" cy="1938992"/>
          </a:xfrm>
          <a:prstGeom prst="rect">
            <a:avLst/>
          </a:prstGeom>
        </p:spPr>
        <p:txBody>
          <a:bodyPr wrap="square">
            <a:spAutoFit/>
          </a:bodyPr>
          <a:lstStyle/>
          <a:p>
            <a:pPr indent="406400" algn="just">
              <a:lnSpc>
                <a:spcPct val="150000"/>
              </a:lnSpc>
            </a:pPr>
            <a:r>
              <a:rPr lang="zh-CN" altLang="zh-CN" sz="2000" kern="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“硕市生”</a:t>
            </a:r>
            <a:r>
              <a:rPr lang="zh-CN" altLang="zh-CN" sz="2000" kern="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做人做事都很用心，加入华硕后对华硕品牌的认同度变得更高，我常常能感觉到他们在工作上充满使命感</a:t>
            </a:r>
            <a:r>
              <a:rPr lang="zh-CN" altLang="zh-CN" sz="2000" kern="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2000" kern="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a:p>
            <a:pPr indent="406400" algn="just">
              <a:lnSpc>
                <a:spcPct val="150000"/>
              </a:lnSpc>
            </a:pPr>
            <a:endParaRPr lang="en-US" altLang="zh-CN" sz="2000" b="1" kern="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a:p>
            <a:pPr indent="406400" algn="r">
              <a:lnSpc>
                <a:spcPct val="150000"/>
              </a:lnSpc>
            </a:pPr>
            <a:r>
              <a:rPr lang="en-US" altLang="zh-CN"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华硕全球副总裁、开放平台业务群总经理  许佑嘉</a:t>
            </a:r>
            <a:endParaRPr lang="zh-CN" altLang="zh-CN"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0040441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275463" y="4062697"/>
            <a:ext cx="2449607" cy="2237017"/>
          </a:xfrm>
          <a:prstGeom prst="rect">
            <a:avLst/>
          </a:prstGeom>
        </p:spPr>
      </p:pic>
      <p:grpSp>
        <p:nvGrpSpPr>
          <p:cNvPr id="14" name="组合 13"/>
          <p:cNvGrpSpPr/>
          <p:nvPr/>
        </p:nvGrpSpPr>
        <p:grpSpPr>
          <a:xfrm>
            <a:off x="440048" y="2200168"/>
            <a:ext cx="5294431" cy="4117377"/>
            <a:chOff x="532807" y="1835668"/>
            <a:chExt cx="5792385" cy="4504625"/>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807" y="1835668"/>
              <a:ext cx="3003083" cy="4504625"/>
            </a:xfrm>
            <a:prstGeom prst="rect">
              <a:avLst/>
            </a:prstGeom>
          </p:spPr>
        </p:pic>
        <p:pic>
          <p:nvPicPr>
            <p:cNvPr id="6" name="图片 5"/>
            <p:cNvPicPr>
              <a:picLocks noChangeAspect="1"/>
            </p:cNvPicPr>
            <p:nvPr/>
          </p:nvPicPr>
          <p:blipFill>
            <a:blip r:embed="rId4">
              <a:extLst>
                <a:ext uri="{BEBA8EAE-BF5A-486C-A8C5-ECC9F3942E4B}">
                  <a14:imgProps xmlns:a14="http://schemas.microsoft.com/office/drawing/2010/main">
                    <a14:imgLayer>
                      <a14:imgEffect>
                        <a14:colorTemperature colorTemp="11200"/>
                      </a14:imgEffect>
                      <a14:imgEffect>
                        <a14:brightnessContrast contrast="20000"/>
                      </a14:imgEffect>
                    </a14:imgLayer>
                  </a14:imgProps>
                </a:ext>
              </a:extLst>
            </a:blip>
            <a:stretch>
              <a:fillRect/>
            </a:stretch>
          </p:blipFill>
          <p:spPr>
            <a:xfrm>
              <a:off x="3634584" y="1847450"/>
              <a:ext cx="2690608" cy="1922930"/>
            </a:xfrm>
            <a:prstGeom prst="rect">
              <a:avLst/>
            </a:prstGeom>
          </p:spPr>
        </p:pic>
      </p:grpSp>
      <p:sp>
        <p:nvSpPr>
          <p:cNvPr id="7" name="内容占位符 2"/>
          <p:cNvSpPr>
            <a:spLocks noGrp="1"/>
          </p:cNvSpPr>
          <p:nvPr>
            <p:ph idx="1"/>
          </p:nvPr>
        </p:nvSpPr>
        <p:spPr>
          <a:xfrm>
            <a:off x="6565670" y="4591946"/>
            <a:ext cx="5276387" cy="1913205"/>
          </a:xfrm>
        </p:spPr>
        <p:txBody>
          <a:bodyPr>
            <a:noAutofit/>
          </a:bodyPr>
          <a:lstStyle/>
          <a:p>
            <a:pPr indent="-360000">
              <a:lnSpc>
                <a:spcPct val="140000"/>
              </a:lnSpc>
              <a:spcBef>
                <a:spcPts val="0"/>
              </a:spcBef>
              <a:buClr>
                <a:schemeClr val="bg1"/>
              </a:buClr>
              <a:buFont typeface="Wingdings" panose="05000000000000000000" pitchFamily="2" charset="2"/>
              <a:buChar char="l"/>
            </a:pPr>
            <a:r>
              <a:rPr lang="zh-CN" altLang="en-US" sz="2000" dirty="0" smtClean="0">
                <a:solidFill>
                  <a:schemeClr val="bg1"/>
                </a:solidFill>
                <a:latin typeface="微软雅黑" panose="020B0503020204020204" pitchFamily="34" charset="-122"/>
                <a:ea typeface="微软雅黑" panose="020B0503020204020204" pitchFamily="34" charset="-122"/>
              </a:rPr>
              <a:t>线上</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线下直播校招宣讲</a:t>
            </a:r>
            <a:r>
              <a:rPr lang="zh-CN" altLang="en-US" sz="2000" dirty="0">
                <a:solidFill>
                  <a:schemeClr val="bg1"/>
                </a:solidFill>
                <a:latin typeface="微软雅黑" panose="020B0503020204020204" pitchFamily="34" charset="-122"/>
                <a:ea typeface="微软雅黑" panose="020B0503020204020204" pitchFamily="34" charset="-122"/>
              </a:rPr>
              <a:t>会</a:t>
            </a:r>
            <a:endParaRPr lang="en-US" altLang="zh-CN" sz="2000" dirty="0">
              <a:solidFill>
                <a:schemeClr val="bg1"/>
              </a:solidFill>
              <a:latin typeface="微软雅黑" panose="020B0503020204020204" pitchFamily="34" charset="-122"/>
              <a:ea typeface="微软雅黑" panose="020B0503020204020204" pitchFamily="34" charset="-122"/>
            </a:endParaRPr>
          </a:p>
          <a:p>
            <a:pPr indent="-360000">
              <a:lnSpc>
                <a:spcPct val="140000"/>
              </a:lnSpc>
              <a:spcBef>
                <a:spcPts val="0"/>
              </a:spcBef>
              <a:buClr>
                <a:schemeClr val="bg1"/>
              </a:buClr>
              <a:buFont typeface="Wingdings" panose="05000000000000000000" pitchFamily="2" charset="2"/>
              <a:buChar char="l"/>
            </a:pPr>
            <a:r>
              <a:rPr lang="zh-CN" altLang="en-US" sz="2000" dirty="0" smtClean="0">
                <a:solidFill>
                  <a:schemeClr val="bg1"/>
                </a:solidFill>
                <a:latin typeface="微软雅黑" panose="020B0503020204020204" pitchFamily="34" charset="-122"/>
                <a:ea typeface="微软雅黑" panose="020B0503020204020204" pitchFamily="34" charset="-122"/>
              </a:rPr>
              <a:t>全国</a:t>
            </a:r>
            <a:r>
              <a:rPr lang="en-US" altLang="zh-CN" sz="2000" dirty="0" smtClean="0">
                <a:solidFill>
                  <a:schemeClr val="bg1"/>
                </a:solidFill>
                <a:latin typeface="微软雅黑" panose="020B0503020204020204" pitchFamily="34" charset="-122"/>
                <a:ea typeface="微软雅黑" panose="020B0503020204020204" pitchFamily="34" charset="-122"/>
              </a:rPr>
              <a:t>147</a:t>
            </a:r>
            <a:r>
              <a:rPr lang="zh-CN" altLang="en-US" sz="2000" dirty="0">
                <a:solidFill>
                  <a:schemeClr val="bg1"/>
                </a:solidFill>
                <a:latin typeface="微软雅黑" panose="020B0503020204020204" pitchFamily="34" charset="-122"/>
                <a:ea typeface="微软雅黑" panose="020B0503020204020204" pitchFamily="34" charset="-122"/>
              </a:rPr>
              <a:t>个分</a:t>
            </a:r>
            <a:r>
              <a:rPr lang="zh-CN" altLang="en-US" sz="2000" dirty="0" smtClean="0">
                <a:solidFill>
                  <a:schemeClr val="bg1"/>
                </a:solidFill>
                <a:latin typeface="微软雅黑" panose="020B0503020204020204" pitchFamily="34" charset="-122"/>
                <a:ea typeface="微软雅黑" panose="020B0503020204020204" pitchFamily="34" charset="-122"/>
              </a:rPr>
              <a:t>会场</a:t>
            </a:r>
            <a:endParaRPr lang="en-US" altLang="zh-CN" sz="2000" dirty="0">
              <a:solidFill>
                <a:schemeClr val="bg1"/>
              </a:solidFill>
              <a:latin typeface="微软雅黑" panose="020B0503020204020204" pitchFamily="34" charset="-122"/>
              <a:ea typeface="微软雅黑" panose="020B0503020204020204" pitchFamily="34" charset="-122"/>
            </a:endParaRPr>
          </a:p>
          <a:p>
            <a:pPr indent="-360000">
              <a:lnSpc>
                <a:spcPct val="140000"/>
              </a:lnSpc>
              <a:spcBef>
                <a:spcPts val="0"/>
              </a:spcBef>
              <a:buClr>
                <a:schemeClr val="bg1"/>
              </a:buClr>
              <a:buFont typeface="Wingdings" panose="05000000000000000000" pitchFamily="2" charset="2"/>
              <a:buChar char="l"/>
            </a:pPr>
            <a:r>
              <a:rPr lang="zh-CN" altLang="en-US" sz="2000" dirty="0">
                <a:solidFill>
                  <a:schemeClr val="bg1"/>
                </a:solidFill>
                <a:latin typeface="微软雅黑" panose="020B0503020204020204" pitchFamily="34" charset="-122"/>
                <a:ea typeface="微软雅黑" panose="020B0503020204020204" pitchFamily="34" charset="-122"/>
              </a:rPr>
              <a:t>平均参与人数</a:t>
            </a:r>
            <a:r>
              <a:rPr lang="en-US" altLang="zh-CN" sz="2000" dirty="0">
                <a:solidFill>
                  <a:schemeClr val="bg1"/>
                </a:solidFill>
                <a:latin typeface="微软雅黑" panose="020B0503020204020204" pitchFamily="34" charset="-122"/>
                <a:ea typeface="微软雅黑" panose="020B0503020204020204" pitchFamily="34" charset="-122"/>
              </a:rPr>
              <a:t>100</a:t>
            </a:r>
            <a:r>
              <a:rPr lang="zh-CN" altLang="en-US" sz="2000" dirty="0">
                <a:solidFill>
                  <a:schemeClr val="bg1"/>
                </a:solidFill>
                <a:latin typeface="微软雅黑" panose="020B0503020204020204" pitchFamily="34" charset="-122"/>
                <a:ea typeface="微软雅黑" panose="020B0503020204020204" pitchFamily="34" charset="-122"/>
              </a:rPr>
              <a:t>人，最火爆的超过</a:t>
            </a:r>
            <a:r>
              <a:rPr lang="en-US" altLang="zh-CN" sz="2000" dirty="0">
                <a:solidFill>
                  <a:schemeClr val="bg1"/>
                </a:solidFill>
                <a:latin typeface="微软雅黑" panose="020B0503020204020204" pitchFamily="34" charset="-122"/>
                <a:ea typeface="微软雅黑" panose="020B0503020204020204" pitchFamily="34" charset="-122"/>
              </a:rPr>
              <a:t>500</a:t>
            </a:r>
            <a:r>
              <a:rPr lang="zh-CN" altLang="en-US" sz="2000" dirty="0">
                <a:solidFill>
                  <a:schemeClr val="bg1"/>
                </a:solidFill>
                <a:latin typeface="微软雅黑" panose="020B0503020204020204" pitchFamily="34" charset="-122"/>
                <a:ea typeface="微软雅黑" panose="020B0503020204020204" pitchFamily="34" charset="-122"/>
              </a:rPr>
              <a:t>人</a:t>
            </a:r>
          </a:p>
          <a:p>
            <a:pPr indent="-360000">
              <a:lnSpc>
                <a:spcPct val="140000"/>
              </a:lnSpc>
              <a:spcBef>
                <a:spcPts val="0"/>
              </a:spcBef>
              <a:buClr>
                <a:schemeClr val="bg1"/>
              </a:buClr>
              <a:buFont typeface="Wingdings" panose="05000000000000000000" pitchFamily="2" charset="2"/>
              <a:buChar char="l"/>
            </a:pPr>
            <a:r>
              <a:rPr lang="zh-CN" altLang="en-US" sz="2000" dirty="0" smtClean="0">
                <a:solidFill>
                  <a:schemeClr val="bg1"/>
                </a:solidFill>
                <a:latin typeface="微软雅黑" panose="020B0503020204020204" pitchFamily="34" charset="-122"/>
                <a:ea typeface="微软雅黑" panose="020B0503020204020204" pitchFamily="34" charset="-122"/>
              </a:rPr>
              <a:t>三天收到简历数超</a:t>
            </a:r>
            <a:r>
              <a:rPr lang="en-US" altLang="zh-CN" sz="2000" dirty="0" smtClean="0">
                <a:solidFill>
                  <a:schemeClr val="bg1"/>
                </a:solidFill>
                <a:latin typeface="微软雅黑" panose="020B0503020204020204" pitchFamily="34" charset="-122"/>
                <a:ea typeface="微软雅黑" panose="020B0503020204020204" pitchFamily="34" charset="-122"/>
              </a:rPr>
              <a:t>5000</a:t>
            </a:r>
            <a:r>
              <a:rPr lang="zh-CN" altLang="en-US" sz="2000" dirty="0" smtClean="0">
                <a:solidFill>
                  <a:schemeClr val="bg1"/>
                </a:solidFill>
                <a:latin typeface="微软雅黑" panose="020B0503020204020204" pitchFamily="34" charset="-122"/>
                <a:ea typeface="微软雅黑" panose="020B0503020204020204" pitchFamily="34" charset="-122"/>
              </a:rPr>
              <a:t>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8" name="内容占位符 2"/>
          <p:cNvSpPr txBox="1">
            <a:spLocks/>
          </p:cNvSpPr>
          <p:nvPr/>
        </p:nvSpPr>
        <p:spPr>
          <a:xfrm>
            <a:off x="469321" y="237471"/>
            <a:ext cx="6900471"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一场规模空前的校园招聘宣讲会</a:t>
            </a:r>
            <a:endParaRPr lang="zh-CN" altLang="en-US" sz="36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sp>
        <p:nvSpPr>
          <p:cNvPr id="9" name="内容占位符 2"/>
          <p:cNvSpPr txBox="1">
            <a:spLocks/>
          </p:cNvSpPr>
          <p:nvPr/>
        </p:nvSpPr>
        <p:spPr>
          <a:xfrm>
            <a:off x="5839611" y="675460"/>
            <a:ext cx="6900471"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72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他们如何做到？</a:t>
            </a:r>
            <a:endParaRPr lang="zh-CN" altLang="en-US" sz="72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grpSp>
        <p:nvGrpSpPr>
          <p:cNvPr id="12" name="组合 11"/>
          <p:cNvGrpSpPr/>
          <p:nvPr/>
        </p:nvGrpSpPr>
        <p:grpSpPr>
          <a:xfrm>
            <a:off x="-14068" y="395785"/>
            <a:ext cx="436727" cy="518615"/>
            <a:chOff x="0" y="395785"/>
            <a:chExt cx="436727" cy="518615"/>
          </a:xfrm>
        </p:grpSpPr>
        <p:sp>
          <p:nvSpPr>
            <p:cNvPr id="10" name="矩形 9"/>
            <p:cNvSpPr/>
            <p:nvPr/>
          </p:nvSpPr>
          <p:spPr>
            <a:xfrm>
              <a:off x="0" y="395785"/>
              <a:ext cx="327546"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82136" y="409433"/>
              <a:ext cx="54591"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内容占位符 2"/>
          <p:cNvSpPr txBox="1">
            <a:spLocks/>
          </p:cNvSpPr>
          <p:nvPr/>
        </p:nvSpPr>
        <p:spPr>
          <a:xfrm>
            <a:off x="6451380" y="3030433"/>
            <a:ext cx="5276387" cy="19132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en-US" altLang="zh-CN" sz="8000" dirty="0" smtClean="0">
                <a:solidFill>
                  <a:schemeClr val="bg1">
                    <a:alpha val="43000"/>
                  </a:schemeClr>
                </a:solidFill>
                <a:latin typeface="Impact" panose="020B0806030902050204" pitchFamily="34" charset="0"/>
                <a:ea typeface="方正超粗黑简体" panose="02010601030101010101" pitchFamily="2" charset="-122"/>
              </a:rPr>
              <a:t>15,000</a:t>
            </a:r>
            <a:r>
              <a:rPr lang="zh-CN" altLang="en-US" sz="4000" dirty="0" smtClean="0">
                <a:solidFill>
                  <a:schemeClr val="bg1">
                    <a:alpha val="43000"/>
                  </a:schemeClr>
                </a:solidFill>
                <a:latin typeface="Impact" panose="020B0806030902050204" pitchFamily="34" charset="0"/>
                <a:ea typeface="方正超粗黑简体" panose="02010601030101010101" pitchFamily="2" charset="-122"/>
              </a:rPr>
              <a:t>同时观看</a:t>
            </a:r>
            <a:endParaRPr lang="zh-CN" altLang="en-US" sz="2000" dirty="0">
              <a:solidFill>
                <a:schemeClr val="bg1">
                  <a:alpha val="43000"/>
                </a:schemeClr>
              </a:solidFill>
              <a:latin typeface="方正超粗黑简体" panose="02010601030101010101" pitchFamily="2" charset="-122"/>
              <a:ea typeface="方正超粗黑简体" panose="02010601030101010101" pitchFamily="2" charset="-122"/>
            </a:endParaRPr>
          </a:p>
        </p:txBody>
      </p:sp>
      <p:sp>
        <p:nvSpPr>
          <p:cNvPr id="18" name="内容占位符 2"/>
          <p:cNvSpPr txBox="1">
            <a:spLocks/>
          </p:cNvSpPr>
          <p:nvPr/>
        </p:nvSpPr>
        <p:spPr>
          <a:xfrm>
            <a:off x="9250851" y="3382125"/>
            <a:ext cx="5276387" cy="19132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en-US" altLang="zh-CN" sz="2400" dirty="0" smtClean="0">
                <a:solidFill>
                  <a:schemeClr val="bg1">
                    <a:alpha val="43000"/>
                  </a:schemeClr>
                </a:solidFill>
                <a:latin typeface="Impact" panose="020B0806030902050204" pitchFamily="34" charset="0"/>
                <a:ea typeface="方正超粗黑简体" panose="02010601030101010101" pitchFamily="2" charset="-122"/>
              </a:rPr>
              <a:t>2013</a:t>
            </a:r>
            <a:r>
              <a:rPr lang="zh-CN" altLang="en-US" sz="2400" dirty="0" smtClean="0">
                <a:solidFill>
                  <a:schemeClr val="bg1">
                    <a:alpha val="43000"/>
                  </a:schemeClr>
                </a:solidFill>
                <a:latin typeface="Impact" panose="020B0806030902050204" pitchFamily="34" charset="0"/>
                <a:ea typeface="方正超粗黑简体" panose="02010601030101010101" pitchFamily="2" charset="-122"/>
              </a:rPr>
              <a:t>年</a:t>
            </a:r>
            <a:r>
              <a:rPr lang="en-US" altLang="zh-CN" sz="2400" dirty="0" smtClean="0">
                <a:solidFill>
                  <a:schemeClr val="bg1">
                    <a:alpha val="43000"/>
                  </a:schemeClr>
                </a:solidFill>
                <a:latin typeface="Impact" panose="020B0806030902050204" pitchFamily="34" charset="0"/>
                <a:ea typeface="方正超粗黑简体" panose="02010601030101010101" pitchFamily="2" charset="-122"/>
              </a:rPr>
              <a:t>9</a:t>
            </a:r>
            <a:r>
              <a:rPr lang="zh-CN" altLang="en-US" sz="2400" dirty="0" smtClean="0">
                <a:solidFill>
                  <a:schemeClr val="bg1">
                    <a:alpha val="43000"/>
                  </a:schemeClr>
                </a:solidFill>
                <a:latin typeface="Impact" panose="020B0806030902050204" pitchFamily="34" charset="0"/>
                <a:ea typeface="方正超粗黑简体" panose="02010601030101010101" pitchFamily="2" charset="-122"/>
              </a:rPr>
              <a:t>月</a:t>
            </a:r>
            <a:r>
              <a:rPr lang="en-US" altLang="zh-CN" sz="2400" dirty="0" smtClean="0">
                <a:solidFill>
                  <a:schemeClr val="bg1">
                    <a:alpha val="43000"/>
                  </a:schemeClr>
                </a:solidFill>
                <a:latin typeface="Impact" panose="020B0806030902050204" pitchFamily="34" charset="0"/>
                <a:ea typeface="方正超粗黑简体" panose="02010601030101010101" pitchFamily="2" charset="-122"/>
              </a:rPr>
              <a:t>17</a:t>
            </a:r>
            <a:r>
              <a:rPr lang="zh-CN" altLang="en-US" sz="2400" dirty="0" smtClean="0">
                <a:solidFill>
                  <a:schemeClr val="bg1">
                    <a:alpha val="43000"/>
                  </a:schemeClr>
                </a:solidFill>
                <a:latin typeface="Impact" panose="020B0806030902050204" pitchFamily="34" charset="0"/>
                <a:ea typeface="方正超粗黑简体" panose="02010601030101010101" pitchFamily="2" charset="-122"/>
              </a:rPr>
              <a:t>日</a:t>
            </a:r>
            <a:endParaRPr lang="zh-CN" altLang="en-US" sz="600" dirty="0">
              <a:solidFill>
                <a:schemeClr val="bg1">
                  <a:alpha val="43000"/>
                </a:schemeClr>
              </a:solidFill>
              <a:latin typeface="方正超粗黑简体" panose="02010601030101010101" pitchFamily="2" charset="-122"/>
              <a:ea typeface="方正超粗黑简体" panose="02010601030101010101" pitchFamily="2" charset="-122"/>
            </a:endParaRPr>
          </a:p>
        </p:txBody>
      </p:sp>
      <p:sp>
        <p:nvSpPr>
          <p:cNvPr id="19" name="等腰三角形 18"/>
          <p:cNvSpPr/>
          <p:nvPr/>
        </p:nvSpPr>
        <p:spPr>
          <a:xfrm flipH="1" flipV="1">
            <a:off x="371475" y="2095244"/>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a:off x="5323302" y="5935306"/>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71475" y="2094826"/>
            <a:ext cx="5556738" cy="4360985"/>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861312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82740" y="1041008"/>
            <a:ext cx="3022772" cy="3999859"/>
          </a:xfrm>
          <a:prstGeom prst="rect">
            <a:avLst/>
          </a:prstGeom>
        </p:spPr>
      </p:pic>
      <p:sp>
        <p:nvSpPr>
          <p:cNvPr id="9" name="文本框 8"/>
          <p:cNvSpPr txBox="1"/>
          <p:nvPr/>
        </p:nvSpPr>
        <p:spPr>
          <a:xfrm>
            <a:off x="3431296" y="6003989"/>
            <a:ext cx="8173329" cy="461665"/>
          </a:xfrm>
          <a:prstGeom prst="rect">
            <a:avLst/>
          </a:prstGeom>
          <a:noFill/>
        </p:spPr>
        <p:txBody>
          <a:bodyPr wrap="square" rtlCol="0">
            <a:spAutoFit/>
          </a:bodyPr>
          <a:lstStyle/>
          <a:p>
            <a:pPr algn="ctr"/>
            <a:r>
              <a:rPr lang="en-US" altLang="zh-CN" sz="24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a:t>
            </a:r>
            <a:r>
              <a:rPr lang="zh-CN" altLang="en-US" sz="24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中欧商业评论</a:t>
            </a:r>
            <a:r>
              <a:rPr lang="en-US" altLang="zh-CN" sz="24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a:t>
            </a:r>
            <a:r>
              <a:rPr lang="zh-CN" altLang="en-US" sz="24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版权所有，未经允许不得以任何名义转载。</a:t>
            </a:r>
            <a:endParaRPr lang="zh-CN" altLang="en-US" sz="24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sp>
        <p:nvSpPr>
          <p:cNvPr id="11" name="文本框 10"/>
          <p:cNvSpPr txBox="1"/>
          <p:nvPr/>
        </p:nvSpPr>
        <p:spPr>
          <a:xfrm>
            <a:off x="334963" y="2478928"/>
            <a:ext cx="8173329" cy="1126462"/>
          </a:xfrm>
          <a:prstGeom prst="rect">
            <a:avLst/>
          </a:prstGeom>
          <a:noFill/>
        </p:spPr>
        <p:txBody>
          <a:bodyPr wrap="square" rtlCol="0">
            <a:spAutoFit/>
          </a:bodyPr>
          <a:lstStyle/>
          <a:p>
            <a:pPr>
              <a:lnSpc>
                <a:spcPct val="140000"/>
              </a:lnSpc>
            </a:pPr>
            <a:r>
              <a:rPr lang="zh-CN" altLang="en-US" sz="2400" dirty="0" smtClean="0">
                <a:solidFill>
                  <a:schemeClr val="bg1"/>
                </a:solidFill>
                <a:latin typeface="方正兰亭黑简体" panose="02000000000000000000" pitchFamily="2" charset="-122"/>
                <a:ea typeface="方正兰亭黑简体" panose="02000000000000000000" pitchFamily="2" charset="-122"/>
              </a:rPr>
              <a:t>更多精彩内容，</a:t>
            </a:r>
            <a:endParaRPr lang="en-US" altLang="zh-CN" sz="2400" dirty="0" smtClean="0">
              <a:solidFill>
                <a:schemeClr val="bg1"/>
              </a:solidFill>
              <a:latin typeface="方正兰亭黑简体" panose="02000000000000000000" pitchFamily="2" charset="-122"/>
              <a:ea typeface="方正兰亭黑简体" panose="02000000000000000000" pitchFamily="2" charset="-122"/>
            </a:endParaRPr>
          </a:p>
          <a:p>
            <a:pPr>
              <a:lnSpc>
                <a:spcPct val="140000"/>
              </a:lnSpc>
            </a:pPr>
            <a:r>
              <a:rPr lang="zh-CN" altLang="en-US" sz="2400" dirty="0" smtClean="0">
                <a:solidFill>
                  <a:schemeClr val="bg1"/>
                </a:solidFill>
                <a:latin typeface="方正兰亭黑简体" panose="02000000000000000000" pitchFamily="2" charset="-122"/>
                <a:ea typeface="方正兰亭黑简体" panose="02000000000000000000" pitchFamily="2" charset="-122"/>
              </a:rPr>
              <a:t>尽在</a:t>
            </a:r>
            <a:r>
              <a:rPr lang="en-US" altLang="zh-CN" sz="2400" dirty="0" smtClean="0">
                <a:solidFill>
                  <a:schemeClr val="bg1"/>
                </a:solidFill>
                <a:latin typeface="方正兰亭黑简体" panose="02000000000000000000" pitchFamily="2" charset="-122"/>
                <a:ea typeface="方正兰亭黑简体" panose="02000000000000000000" pitchFamily="2" charset="-122"/>
              </a:rPr>
              <a:t>《</a:t>
            </a:r>
            <a:r>
              <a:rPr lang="zh-CN" altLang="en-US" sz="2400" dirty="0" smtClean="0">
                <a:solidFill>
                  <a:schemeClr val="bg1"/>
                </a:solidFill>
                <a:latin typeface="方正兰亭黑简体" panose="02000000000000000000" pitchFamily="2" charset="-122"/>
                <a:ea typeface="方正兰亭黑简体" panose="02000000000000000000" pitchFamily="2" charset="-122"/>
              </a:rPr>
              <a:t>中欧商业评论</a:t>
            </a:r>
            <a:r>
              <a:rPr lang="en-US" altLang="zh-CN" sz="2400" dirty="0" smtClean="0">
                <a:solidFill>
                  <a:schemeClr val="bg1"/>
                </a:solidFill>
                <a:latin typeface="方正兰亭黑简体" panose="02000000000000000000" pitchFamily="2" charset="-122"/>
                <a:ea typeface="方正兰亭黑简体" panose="02000000000000000000" pitchFamily="2" charset="-122"/>
              </a:rPr>
              <a:t>》</a:t>
            </a:r>
            <a:endParaRPr lang="zh-CN" altLang="en-US" sz="2400" dirty="0">
              <a:solidFill>
                <a:schemeClr val="bg1"/>
              </a:solidFill>
              <a:latin typeface="方正兰亭黑简体" panose="02000000000000000000" pitchFamily="2" charset="-122"/>
              <a:ea typeface="方正兰亭黑简体" panose="02000000000000000000" pitchFamily="2" charset="-122"/>
            </a:endParaRPr>
          </a:p>
        </p:txBody>
      </p:sp>
      <p:pic>
        <p:nvPicPr>
          <p:cNvPr id="13" name="图片 12"/>
          <p:cNvPicPr>
            <a:picLocks noChangeAspect="1"/>
          </p:cNvPicPr>
          <p:nvPr/>
        </p:nvPicPr>
        <p:blipFill>
          <a:blip r:embed="rId3"/>
          <a:stretch>
            <a:fillRect/>
          </a:stretch>
        </p:blipFill>
        <p:spPr>
          <a:xfrm>
            <a:off x="478611" y="5942969"/>
            <a:ext cx="2672553" cy="560089"/>
          </a:xfrm>
          <a:prstGeom prst="rect">
            <a:avLst/>
          </a:prstGeom>
        </p:spPr>
      </p:pic>
      <p:sp>
        <p:nvSpPr>
          <p:cNvPr id="14" name="等腰三角形 13"/>
          <p:cNvSpPr/>
          <p:nvPr/>
        </p:nvSpPr>
        <p:spPr>
          <a:xfrm flipH="1" flipV="1">
            <a:off x="7461592" y="818444"/>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a:off x="10317333" y="4687061"/>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463015" y="804377"/>
            <a:ext cx="3453514" cy="44006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217890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6153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grpSp>
        <p:nvGrpSpPr>
          <p:cNvPr id="4" name="组合 3"/>
          <p:cNvGrpSpPr/>
          <p:nvPr/>
        </p:nvGrpSpPr>
        <p:grpSpPr>
          <a:xfrm>
            <a:off x="-14068" y="395785"/>
            <a:ext cx="436727" cy="518615"/>
            <a:chOff x="0" y="395785"/>
            <a:chExt cx="436727" cy="518615"/>
          </a:xfrm>
        </p:grpSpPr>
        <p:sp>
          <p:nvSpPr>
            <p:cNvPr id="5" name="矩形 4"/>
            <p:cNvSpPr/>
            <p:nvPr/>
          </p:nvSpPr>
          <p:spPr>
            <a:xfrm>
              <a:off x="0" y="395785"/>
              <a:ext cx="327546"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82136" y="409433"/>
              <a:ext cx="54591"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内容占位符 2"/>
          <p:cNvSpPr txBox="1">
            <a:spLocks/>
          </p:cNvSpPr>
          <p:nvPr/>
        </p:nvSpPr>
        <p:spPr>
          <a:xfrm>
            <a:off x="469321" y="237471"/>
            <a:ext cx="9715688"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不到</a:t>
            </a:r>
            <a:r>
              <a:rPr lang="en-US" altLang="zh-CN"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1</a:t>
            </a:r>
            <a:r>
              <a:rPr lang="zh-CN" altLang="en-US"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个月，微信粉丝数从</a:t>
            </a:r>
            <a:r>
              <a:rPr lang="en-US" altLang="zh-CN"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500</a:t>
            </a:r>
            <a:r>
              <a:rPr lang="zh-CN" altLang="en-US"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飙升到</a:t>
            </a:r>
            <a:r>
              <a:rPr lang="en-US" altLang="zh-CN"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63000</a:t>
            </a:r>
            <a:endParaRPr lang="zh-CN" altLang="en-US" sz="36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sp>
        <p:nvSpPr>
          <p:cNvPr id="8" name="内容占位符 2"/>
          <p:cNvSpPr txBox="1">
            <a:spLocks/>
          </p:cNvSpPr>
          <p:nvPr/>
        </p:nvSpPr>
        <p:spPr>
          <a:xfrm>
            <a:off x="5741137" y="703595"/>
            <a:ext cx="6900471" cy="175825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72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他们如何做到？</a:t>
            </a:r>
            <a:endParaRPr lang="zh-CN" altLang="en-US" sz="72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grpSp>
        <p:nvGrpSpPr>
          <p:cNvPr id="18" name="组合 17"/>
          <p:cNvGrpSpPr/>
          <p:nvPr/>
        </p:nvGrpSpPr>
        <p:grpSpPr>
          <a:xfrm>
            <a:off x="371475" y="3119512"/>
            <a:ext cx="9180953" cy="2571868"/>
            <a:chOff x="535834" y="3234519"/>
            <a:chExt cx="9180953" cy="2571868"/>
          </a:xfrm>
        </p:grpSpPr>
        <p:sp>
          <p:nvSpPr>
            <p:cNvPr id="11" name="内容占位符 2"/>
            <p:cNvSpPr txBox="1">
              <a:spLocks/>
            </p:cNvSpPr>
            <p:nvPr/>
          </p:nvSpPr>
          <p:spPr>
            <a:xfrm>
              <a:off x="2816316" y="3831241"/>
              <a:ext cx="6900471" cy="175825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dirty="0" smtClean="0">
                  <a:solidFill>
                    <a:schemeClr val="bg1"/>
                  </a:solidFill>
                  <a:latin typeface="微软雅黑" panose="020B0503020204020204" pitchFamily="34" charset="-122"/>
                  <a:ea typeface="微软雅黑" panose="020B0503020204020204" pitchFamily="34" charset="-122"/>
                </a:rPr>
                <a:t>华硕校园</a:t>
              </a:r>
              <a:r>
                <a:rPr lang="en-US" altLang="zh-CN" dirty="0" smtClean="0">
                  <a:solidFill>
                    <a:schemeClr val="bg1"/>
                  </a:solidFill>
                  <a:latin typeface="微软雅黑" panose="020B0503020204020204" pitchFamily="34" charset="-122"/>
                  <a:ea typeface="微软雅黑" panose="020B0503020204020204" pitchFamily="34" charset="-122"/>
                </a:rPr>
                <a:t/>
              </a:r>
              <a:br>
                <a:rPr lang="en-US" altLang="zh-CN" dirty="0" smtClean="0">
                  <a:solidFill>
                    <a:schemeClr val="bg1"/>
                  </a:solidFill>
                  <a:latin typeface="微软雅黑" panose="020B0503020204020204" pitchFamily="34" charset="-122"/>
                  <a:ea typeface="微软雅黑" panose="020B0503020204020204" pitchFamily="34" charset="-122"/>
                </a:rPr>
              </a:br>
              <a:r>
                <a:rPr lang="zh-CN" altLang="en-US" sz="2400" dirty="0" smtClean="0">
                  <a:solidFill>
                    <a:schemeClr val="bg1"/>
                  </a:solidFill>
                  <a:latin typeface="微软雅黑" panose="020B0503020204020204" pitchFamily="34" charset="-122"/>
                  <a:ea typeface="微软雅黑" panose="020B0503020204020204" pitchFamily="34" charset="-122"/>
                </a:rPr>
                <a:t>帐号：</a:t>
              </a:r>
              <a:r>
                <a:rPr lang="en-US" altLang="zh-CN" dirty="0" err="1" smtClean="0">
                  <a:solidFill>
                    <a:schemeClr val="bg1"/>
                  </a:solidFill>
                  <a:latin typeface="微软雅黑" panose="020B0503020204020204" pitchFamily="34" charset="-122"/>
                  <a:ea typeface="微软雅黑" panose="020B0503020204020204" pitchFamily="34" charset="-122"/>
                </a:rPr>
                <a:t>asuscampus</a:t>
              </a:r>
              <a:r>
                <a:rPr lang="en-US" altLang="zh-CN" dirty="0" smtClean="0">
                  <a:solidFill>
                    <a:schemeClr val="bg1"/>
                  </a:solidFill>
                  <a:latin typeface="微软雅黑" panose="020B0503020204020204" pitchFamily="34" charset="-122"/>
                  <a:ea typeface="微软雅黑" panose="020B0503020204020204" pitchFamily="34" charset="-122"/>
                </a:rPr>
                <a:t> </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5834" y="3591880"/>
              <a:ext cx="2100660" cy="1909575"/>
            </a:xfrm>
            <a:prstGeom prst="rect">
              <a:avLst/>
            </a:prstGeom>
          </p:spPr>
        </p:pic>
        <p:sp>
          <p:nvSpPr>
            <p:cNvPr id="13" name="等腰三角形 12"/>
            <p:cNvSpPr/>
            <p:nvPr/>
          </p:nvSpPr>
          <p:spPr>
            <a:xfrm flipH="1" flipV="1">
              <a:off x="577195" y="3236617"/>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a:off x="5529022" y="5271815"/>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577195" y="3234519"/>
              <a:ext cx="5556738" cy="255780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2645986" y="3324594"/>
              <a:ext cx="0" cy="2067951"/>
            </a:xfrm>
            <a:prstGeom prst="line">
              <a:avLst/>
            </a:prstGeom>
            <a:ln w="28575">
              <a:gradFill flip="none" rotWithShape="1">
                <a:gsLst>
                  <a:gs pos="0">
                    <a:schemeClr val="accent1">
                      <a:lumMod val="5000"/>
                      <a:lumOff val="95000"/>
                      <a:alpha val="0"/>
                    </a:schemeClr>
                  </a:gs>
                  <a:gs pos="54000">
                    <a:schemeClr val="bg1"/>
                  </a:gs>
                  <a:gs pos="100000">
                    <a:schemeClr val="bg1">
                      <a:alpha val="0"/>
                    </a:schemeClr>
                  </a:gs>
                </a:gsLst>
                <a:path path="circle">
                  <a:fillToRect l="100000" t="100000"/>
                </a:path>
                <a:tileRect r="-100000" b="-100000"/>
              </a:gradFill>
            </a:ln>
          </p:spPr>
          <p:style>
            <a:lnRef idx="1">
              <a:schemeClr val="accent1"/>
            </a:lnRef>
            <a:fillRef idx="0">
              <a:schemeClr val="accent1"/>
            </a:fillRef>
            <a:effectRef idx="0">
              <a:schemeClr val="accent1"/>
            </a:effectRef>
            <a:fontRef idx="minor">
              <a:schemeClr val="tx1"/>
            </a:fontRef>
          </p:style>
        </p:cxnSp>
      </p:grpSp>
      <p:sp>
        <p:nvSpPr>
          <p:cNvPr id="19" name="矩形 18"/>
          <p:cNvSpPr/>
          <p:nvPr/>
        </p:nvSpPr>
        <p:spPr>
          <a:xfrm>
            <a:off x="6578990" y="3974672"/>
            <a:ext cx="6996332" cy="1815882"/>
          </a:xfrm>
          <a:prstGeom prst="rect">
            <a:avLst/>
          </a:prstGeom>
        </p:spPr>
        <p:txBody>
          <a:bodyPr wrap="square">
            <a:spAutoFit/>
          </a:bodyPr>
          <a:lstStyle/>
          <a:p>
            <a:pPr marL="285750" indent="-360000">
              <a:lnSpc>
                <a:spcPct val="140000"/>
              </a:lnSpc>
              <a:buFont typeface="Wingdings" panose="05000000000000000000" pitchFamily="2" charset="2"/>
              <a:buChar char="l"/>
            </a:pPr>
            <a:r>
              <a:rPr lang="zh-CN" altLang="en-US" sz="2000" b="0" i="0" dirty="0" smtClean="0">
                <a:solidFill>
                  <a:schemeClr val="bg1"/>
                </a:solidFill>
                <a:effectLst/>
                <a:latin typeface="微软雅黑" panose="020B0503020204020204" pitchFamily="34" charset="-122"/>
                <a:ea typeface="微软雅黑" panose="020B0503020204020204" pitchFamily="34" charset="-122"/>
              </a:rPr>
              <a:t>华硕人才培养计划</a:t>
            </a:r>
            <a:endParaRPr lang="en-US" altLang="zh-CN" sz="2000" b="0" i="0" dirty="0" smtClean="0">
              <a:solidFill>
                <a:schemeClr val="bg1"/>
              </a:solidFill>
              <a:effectLst/>
              <a:latin typeface="微软雅黑" panose="020B0503020204020204" pitchFamily="34" charset="-122"/>
              <a:ea typeface="微软雅黑" panose="020B0503020204020204" pitchFamily="34" charset="-122"/>
            </a:endParaRPr>
          </a:p>
          <a:p>
            <a:pPr marL="285750" indent="-360000">
              <a:lnSpc>
                <a:spcPct val="140000"/>
              </a:lnSpc>
              <a:buFont typeface="Wingdings" panose="05000000000000000000" pitchFamily="2" charset="2"/>
              <a:buChar char="l"/>
            </a:pPr>
            <a:r>
              <a:rPr lang="zh-CN" altLang="en-US" sz="2000" b="0" i="0" dirty="0" smtClean="0">
                <a:solidFill>
                  <a:schemeClr val="bg1"/>
                </a:solidFill>
                <a:effectLst/>
                <a:latin typeface="微软雅黑" panose="020B0503020204020204" pitchFamily="34" charset="-122"/>
                <a:ea typeface="微软雅黑" panose="020B0503020204020204" pitchFamily="34" charset="-122"/>
              </a:rPr>
              <a:t>专注于校园活动及校园招聘</a:t>
            </a:r>
            <a:endParaRPr lang="en-US" altLang="zh-CN" sz="2000" b="0" i="0" dirty="0" smtClean="0">
              <a:solidFill>
                <a:schemeClr val="bg1"/>
              </a:solidFill>
              <a:effectLst/>
              <a:latin typeface="微软雅黑" panose="020B0503020204020204" pitchFamily="34" charset="-122"/>
              <a:ea typeface="微软雅黑" panose="020B0503020204020204" pitchFamily="34" charset="-122"/>
            </a:endParaRPr>
          </a:p>
          <a:p>
            <a:pPr marL="285750" indent="-360000">
              <a:lnSpc>
                <a:spcPct val="140000"/>
              </a:lnSpc>
              <a:buFont typeface="Wingdings" panose="05000000000000000000" pitchFamily="2" charset="2"/>
              <a:buChar char="l"/>
            </a:pPr>
            <a:r>
              <a:rPr lang="zh-CN" altLang="en-US" sz="2000" b="0" i="0" dirty="0" smtClean="0">
                <a:solidFill>
                  <a:schemeClr val="bg1"/>
                </a:solidFill>
                <a:effectLst/>
                <a:latin typeface="微软雅黑" panose="020B0503020204020204" pitchFamily="34" charset="-122"/>
                <a:ea typeface="微软雅黑" panose="020B0503020204020204" pitchFamily="34" charset="-122"/>
              </a:rPr>
              <a:t>涵盖大一到大四</a:t>
            </a:r>
            <a:endParaRPr lang="en-US" altLang="zh-CN" sz="2000" b="0" i="0" dirty="0" smtClean="0">
              <a:solidFill>
                <a:schemeClr val="bg1"/>
              </a:solidFill>
              <a:effectLst/>
              <a:latin typeface="微软雅黑" panose="020B0503020204020204" pitchFamily="34" charset="-122"/>
              <a:ea typeface="微软雅黑" panose="020B0503020204020204" pitchFamily="34" charset="-122"/>
            </a:endParaRPr>
          </a:p>
          <a:p>
            <a:pPr marL="285750" indent="-360000">
              <a:lnSpc>
                <a:spcPct val="140000"/>
              </a:lnSpc>
              <a:buFont typeface="Wingdings" panose="05000000000000000000" pitchFamily="2" charset="2"/>
              <a:buChar char="l"/>
            </a:pPr>
            <a:r>
              <a:rPr lang="zh-CN" altLang="en-US" sz="2000" b="0" i="0" dirty="0" smtClean="0">
                <a:solidFill>
                  <a:schemeClr val="bg1"/>
                </a:solidFill>
                <a:effectLst/>
                <a:latin typeface="微软雅黑" panose="020B0503020204020204" pitchFamily="34" charset="-122"/>
                <a:ea typeface="微软雅黑" panose="020B0503020204020204" pitchFamily="34" charset="-122"/>
              </a:rPr>
              <a:t>致力于为大学生提供职业化的大学生活</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7048870" y="2689934"/>
            <a:ext cx="3551068" cy="369332"/>
          </a:xfrm>
          <a:prstGeom prst="rect">
            <a:avLst/>
          </a:prstGeom>
          <a:noFill/>
        </p:spPr>
        <p:txBody>
          <a:bodyPr wrap="square" rtlCol="0">
            <a:spAutoFit/>
          </a:bodyPr>
          <a:lstStyle/>
          <a:p>
            <a:r>
              <a:rPr lang="en-US" altLang="zh-CN" dirty="0">
                <a:solidFill>
                  <a:srgbClr val="2FA083"/>
                </a:solidFill>
              </a:rPr>
              <a:t>https://www.ypppt.com/</a:t>
            </a:r>
            <a:endParaRPr lang="zh-CN" altLang="en-US" dirty="0">
              <a:solidFill>
                <a:srgbClr val="2FA083"/>
              </a:solidFill>
            </a:endParaRPr>
          </a:p>
        </p:txBody>
      </p:sp>
    </p:spTree>
    <p:extLst>
      <p:ext uri="{BB962C8B-B14F-4D97-AF65-F5344CB8AC3E}">
        <p14:creationId xmlns:p14="http://schemas.microsoft.com/office/powerpoint/2010/main" val="19687883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grpSp>
        <p:nvGrpSpPr>
          <p:cNvPr id="4" name="组合 3"/>
          <p:cNvGrpSpPr/>
          <p:nvPr/>
        </p:nvGrpSpPr>
        <p:grpSpPr>
          <a:xfrm>
            <a:off x="-14068" y="395785"/>
            <a:ext cx="436727" cy="518615"/>
            <a:chOff x="0" y="395785"/>
            <a:chExt cx="436727" cy="518615"/>
          </a:xfrm>
        </p:grpSpPr>
        <p:sp>
          <p:nvSpPr>
            <p:cNvPr id="5" name="矩形 4"/>
            <p:cNvSpPr/>
            <p:nvPr/>
          </p:nvSpPr>
          <p:spPr>
            <a:xfrm>
              <a:off x="0" y="395785"/>
              <a:ext cx="327546"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82136" y="409433"/>
              <a:ext cx="54591"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内容占位符 2"/>
          <p:cNvSpPr txBox="1">
            <a:spLocks/>
          </p:cNvSpPr>
          <p:nvPr/>
        </p:nvSpPr>
        <p:spPr>
          <a:xfrm>
            <a:off x="469321" y="237471"/>
            <a:ext cx="9715688"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从硕市生到华硕员工，员工长期留存并成长</a:t>
            </a:r>
            <a:endParaRPr lang="zh-CN" altLang="en-US" sz="36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sp>
        <p:nvSpPr>
          <p:cNvPr id="8" name="内容占位符 2"/>
          <p:cNvSpPr txBox="1">
            <a:spLocks/>
          </p:cNvSpPr>
          <p:nvPr/>
        </p:nvSpPr>
        <p:spPr>
          <a:xfrm>
            <a:off x="5741137" y="703595"/>
            <a:ext cx="6900471" cy="175825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72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他们如何做到？</a:t>
            </a:r>
            <a:endParaRPr lang="zh-CN" altLang="en-US" sz="72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grpSp>
        <p:nvGrpSpPr>
          <p:cNvPr id="10" name="组合 9"/>
          <p:cNvGrpSpPr/>
          <p:nvPr/>
        </p:nvGrpSpPr>
        <p:grpSpPr>
          <a:xfrm>
            <a:off x="1466952" y="3108526"/>
            <a:ext cx="9680923" cy="2628900"/>
            <a:chOff x="861743" y="2352056"/>
            <a:chExt cx="9680923" cy="2628900"/>
          </a:xfrm>
        </p:grpSpPr>
        <p:sp>
          <p:nvSpPr>
            <p:cNvPr id="11" name="椭圆 10"/>
            <p:cNvSpPr/>
            <p:nvPr/>
          </p:nvSpPr>
          <p:spPr>
            <a:xfrm>
              <a:off x="861743" y="2352056"/>
              <a:ext cx="2628900" cy="2628900"/>
            </a:xfrm>
            <a:prstGeom prst="ellipse">
              <a:avLst/>
            </a:prstGeom>
            <a:solidFill>
              <a:sysClr val="window" lastClr="FFFFFF"/>
            </a:solidFill>
            <a:ln w="19050" cap="rnd"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12" name="椭圆 11"/>
            <p:cNvSpPr/>
            <p:nvPr/>
          </p:nvSpPr>
          <p:spPr>
            <a:xfrm>
              <a:off x="4278059" y="2352056"/>
              <a:ext cx="2628900" cy="2628900"/>
            </a:xfrm>
            <a:prstGeom prst="ellipse">
              <a:avLst/>
            </a:prstGeom>
            <a:solidFill>
              <a:sysClr val="window" lastClr="FFFFFF"/>
            </a:solidFill>
            <a:ln w="19050" cap="rnd"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13" name="椭圆 12"/>
            <p:cNvSpPr/>
            <p:nvPr/>
          </p:nvSpPr>
          <p:spPr>
            <a:xfrm>
              <a:off x="7694375" y="2352056"/>
              <a:ext cx="2628900" cy="2628900"/>
            </a:xfrm>
            <a:prstGeom prst="ellipse">
              <a:avLst/>
            </a:prstGeom>
            <a:solidFill>
              <a:sysClr val="window" lastClr="FFFFFF"/>
            </a:solidFill>
            <a:ln w="19050" cap="rnd"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panose="020B0604020202020204"/>
                <a:ea typeface="黑体" panose="02010609060101010101" pitchFamily="49" charset="-122"/>
                <a:cs typeface="+mn-cs"/>
              </a:endParaRPr>
            </a:p>
          </p:txBody>
        </p:sp>
        <p:sp>
          <p:nvSpPr>
            <p:cNvPr id="14" name="矩形 13"/>
            <p:cNvSpPr/>
            <p:nvPr/>
          </p:nvSpPr>
          <p:spPr>
            <a:xfrm>
              <a:off x="909295" y="3632533"/>
              <a:ext cx="2852063" cy="830997"/>
            </a:xfrm>
            <a:prstGeom prst="rect">
              <a:avLst/>
            </a:prstGeom>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zh-CN" altLang="en-US" sz="4800" b="0" i="0" u="none" strike="noStrike" kern="0" cap="none" spc="0" normalizeH="0" baseline="0" noProof="0" dirty="0">
                  <a:ln>
                    <a:noFill/>
                  </a:ln>
                  <a:solidFill>
                    <a:srgbClr val="2FA083"/>
                  </a:solidFill>
                  <a:effectLst/>
                  <a:uLnTx/>
                  <a:uFillTx/>
                  <a:latin typeface="方正超粗黑简体" panose="02010601030101010101" pitchFamily="2" charset="-122"/>
                  <a:ea typeface="方正超粗黑简体" panose="02010601030101010101" pitchFamily="2" charset="-122"/>
                </a:rPr>
                <a:t>基层员工 </a:t>
              </a:r>
            </a:p>
          </p:txBody>
        </p:sp>
        <p:sp>
          <p:nvSpPr>
            <p:cNvPr id="15" name="矩形 14"/>
            <p:cNvSpPr/>
            <p:nvPr/>
          </p:nvSpPr>
          <p:spPr>
            <a:xfrm>
              <a:off x="4297109" y="3651057"/>
              <a:ext cx="2852063" cy="830997"/>
            </a:xfrm>
            <a:prstGeom prst="rect">
              <a:avLst/>
            </a:prstGeom>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zh-CN" altLang="en-US" sz="4800" b="0" i="0" u="none" strike="noStrike" kern="0" cap="none" spc="0" normalizeH="0" baseline="0" noProof="0" dirty="0" smtClean="0">
                  <a:ln>
                    <a:noFill/>
                  </a:ln>
                  <a:solidFill>
                    <a:srgbClr val="2FA083"/>
                  </a:solidFill>
                  <a:effectLst/>
                  <a:uLnTx/>
                  <a:uFillTx/>
                  <a:latin typeface="方正超粗黑简体" panose="02010601030101010101" pitchFamily="2" charset="-122"/>
                  <a:ea typeface="方正超粗黑简体" panose="02010601030101010101" pitchFamily="2" charset="-122"/>
                </a:rPr>
                <a:t>中层干部 </a:t>
              </a:r>
              <a:endParaRPr kumimoji="0" lang="zh-CN" altLang="en-US" sz="4800" b="0" i="0" u="none" strike="noStrike" kern="0" cap="none" spc="0" normalizeH="0" baseline="0" noProof="0" dirty="0">
                <a:ln>
                  <a:noFill/>
                </a:ln>
                <a:solidFill>
                  <a:srgbClr val="2FA083"/>
                </a:solidFill>
                <a:effectLst/>
                <a:uLnTx/>
                <a:uFillTx/>
                <a:latin typeface="方正超粗黑简体" panose="02010601030101010101" pitchFamily="2" charset="-122"/>
                <a:ea typeface="方正超粗黑简体" panose="02010601030101010101" pitchFamily="2" charset="-122"/>
              </a:endParaRPr>
            </a:p>
          </p:txBody>
        </p:sp>
        <p:sp>
          <p:nvSpPr>
            <p:cNvPr id="16" name="矩形 15"/>
            <p:cNvSpPr/>
            <p:nvPr/>
          </p:nvSpPr>
          <p:spPr>
            <a:xfrm>
              <a:off x="7690603" y="3624546"/>
              <a:ext cx="2852063" cy="830997"/>
            </a:xfrm>
            <a:prstGeom prst="rect">
              <a:avLst/>
            </a:prstGeom>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zh-CN" altLang="en-US" sz="4800" b="0" i="0" u="none" strike="noStrike" kern="0" cap="none" spc="0" normalizeH="0" baseline="0" noProof="0" dirty="0" smtClean="0">
                  <a:ln>
                    <a:noFill/>
                  </a:ln>
                  <a:solidFill>
                    <a:srgbClr val="2FA083"/>
                  </a:solidFill>
                  <a:effectLst/>
                  <a:uLnTx/>
                  <a:uFillTx/>
                  <a:latin typeface="方正超粗黑简体" panose="02010601030101010101" pitchFamily="2" charset="-122"/>
                  <a:ea typeface="方正超粗黑简体" panose="02010601030101010101" pitchFamily="2" charset="-122"/>
                </a:rPr>
                <a:t>高层领导 </a:t>
              </a:r>
              <a:endParaRPr kumimoji="0" lang="zh-CN" altLang="en-US" sz="4800" b="0" i="0" u="none" strike="noStrike" kern="0" cap="none" spc="0" normalizeH="0" baseline="0" noProof="0" dirty="0">
                <a:ln>
                  <a:noFill/>
                </a:ln>
                <a:solidFill>
                  <a:srgbClr val="2FA083"/>
                </a:solidFill>
                <a:effectLst/>
                <a:uLnTx/>
                <a:uFillTx/>
                <a:latin typeface="方正超粗黑简体" panose="02010601030101010101" pitchFamily="2" charset="-122"/>
                <a:ea typeface="方正超粗黑简体" panose="02010601030101010101" pitchFamily="2" charset="-122"/>
              </a:endParaRPr>
            </a:p>
          </p:txBody>
        </p:sp>
        <p:sp>
          <p:nvSpPr>
            <p:cNvPr id="17" name="矩形 16"/>
            <p:cNvSpPr/>
            <p:nvPr/>
          </p:nvSpPr>
          <p:spPr>
            <a:xfrm>
              <a:off x="978417" y="2456538"/>
              <a:ext cx="2512226" cy="1446550"/>
            </a:xfrm>
            <a:prstGeom prst="rect">
              <a:avLst/>
            </a:prstGeom>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zh-CN" sz="8800" b="0" i="0" u="none" strike="noStrike" kern="0" cap="none" spc="0" normalizeH="0" baseline="0" noProof="0" dirty="0">
                  <a:ln>
                    <a:noFill/>
                  </a:ln>
                  <a:solidFill>
                    <a:srgbClr val="2FA083">
                      <a:alpha val="51000"/>
                    </a:srgbClr>
                  </a:solidFill>
                  <a:effectLst/>
                  <a:uLnTx/>
                  <a:uFillTx/>
                  <a:latin typeface="微软雅黑" panose="020B0503020204020204" pitchFamily="34" charset="-122"/>
                  <a:ea typeface="微软雅黑" panose="020B0503020204020204" pitchFamily="34" charset="-122"/>
                </a:rPr>
                <a:t>25%</a:t>
              </a:r>
              <a:endParaRPr kumimoji="0" lang="zh-CN" altLang="en-US" sz="8800" b="0" i="0" u="none" strike="noStrike" kern="0" cap="none" spc="0" normalizeH="0" baseline="0" noProof="0" dirty="0">
                <a:ln>
                  <a:noFill/>
                </a:ln>
                <a:solidFill>
                  <a:srgbClr val="2FA083">
                    <a:alpha val="51000"/>
                  </a:srgbClr>
                </a:solidFill>
                <a:effectLst/>
                <a:uLnTx/>
                <a:uFillTx/>
                <a:latin typeface="微软雅黑" panose="020B0503020204020204" pitchFamily="34" charset="-122"/>
                <a:ea typeface="微软雅黑" panose="020B0503020204020204" pitchFamily="34" charset="-122"/>
              </a:endParaRPr>
            </a:p>
          </p:txBody>
        </p:sp>
        <p:sp>
          <p:nvSpPr>
            <p:cNvPr id="18" name="矩形 17"/>
            <p:cNvSpPr/>
            <p:nvPr/>
          </p:nvSpPr>
          <p:spPr>
            <a:xfrm>
              <a:off x="4336396" y="2456538"/>
              <a:ext cx="2512226" cy="1446550"/>
            </a:xfrm>
            <a:prstGeom prst="rect">
              <a:avLst/>
            </a:prstGeom>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zh-CN" sz="8800" b="0" i="0" u="none" strike="noStrike" kern="0" cap="none" spc="0" normalizeH="0" baseline="0" noProof="0" dirty="0" smtClean="0">
                  <a:ln>
                    <a:noFill/>
                  </a:ln>
                  <a:solidFill>
                    <a:srgbClr val="2FA083">
                      <a:alpha val="51000"/>
                    </a:srgbClr>
                  </a:solidFill>
                  <a:effectLst/>
                  <a:uLnTx/>
                  <a:uFillTx/>
                  <a:latin typeface="微软雅黑" panose="020B0503020204020204" pitchFamily="34" charset="-122"/>
                  <a:ea typeface="微软雅黑" panose="020B0503020204020204" pitchFamily="34" charset="-122"/>
                </a:rPr>
                <a:t>45%</a:t>
              </a:r>
              <a:endParaRPr kumimoji="0" lang="zh-CN" altLang="en-US" sz="8800" b="0" i="0" u="none" strike="noStrike" kern="0" cap="none" spc="0" normalizeH="0" baseline="0" noProof="0" dirty="0">
                <a:ln>
                  <a:noFill/>
                </a:ln>
                <a:solidFill>
                  <a:srgbClr val="2FA083">
                    <a:alpha val="51000"/>
                  </a:srgbClr>
                </a:solidFill>
                <a:effectLst/>
                <a:uLnTx/>
                <a:uFillTx/>
                <a:latin typeface="微软雅黑" panose="020B0503020204020204" pitchFamily="34" charset="-122"/>
                <a:ea typeface="微软雅黑" panose="020B0503020204020204" pitchFamily="34" charset="-122"/>
              </a:endParaRPr>
            </a:p>
          </p:txBody>
        </p:sp>
        <p:sp>
          <p:nvSpPr>
            <p:cNvPr id="19" name="矩形 18"/>
            <p:cNvSpPr/>
            <p:nvPr/>
          </p:nvSpPr>
          <p:spPr>
            <a:xfrm>
              <a:off x="7811049" y="2456538"/>
              <a:ext cx="2512226" cy="1446550"/>
            </a:xfrm>
            <a:prstGeom prst="rect">
              <a:avLst/>
            </a:prstGeom>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zh-CN" sz="8800" b="0" i="0" u="none" strike="noStrike" kern="0" cap="none" spc="0" normalizeH="0" baseline="0" noProof="0" dirty="0" smtClean="0">
                  <a:ln>
                    <a:noFill/>
                  </a:ln>
                  <a:solidFill>
                    <a:srgbClr val="2FA083">
                      <a:alpha val="51000"/>
                    </a:srgbClr>
                  </a:solidFill>
                  <a:effectLst/>
                  <a:uLnTx/>
                  <a:uFillTx/>
                  <a:latin typeface="微软雅黑" panose="020B0503020204020204" pitchFamily="34" charset="-122"/>
                  <a:ea typeface="微软雅黑" panose="020B0503020204020204" pitchFamily="34" charset="-122"/>
                </a:rPr>
                <a:t>33%</a:t>
              </a:r>
              <a:endParaRPr kumimoji="0" lang="zh-CN" altLang="en-US" sz="8800" b="0" i="0" u="none" strike="noStrike" kern="0" cap="none" spc="0" normalizeH="0" baseline="0" noProof="0" dirty="0">
                <a:ln>
                  <a:noFill/>
                </a:ln>
                <a:solidFill>
                  <a:srgbClr val="2FA083">
                    <a:alpha val="51000"/>
                  </a:srgb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526960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文本框 6"/>
          <p:cNvSpPr txBox="1"/>
          <p:nvPr/>
        </p:nvSpPr>
        <p:spPr>
          <a:xfrm>
            <a:off x="2494390" y="-668319"/>
            <a:ext cx="9959926" cy="4508927"/>
          </a:xfrm>
          <a:prstGeom prst="rect">
            <a:avLst/>
          </a:prstGeom>
          <a:noFill/>
        </p:spPr>
        <p:txBody>
          <a:bodyPr wrap="square" rtlCol="0">
            <a:spAutoFit/>
          </a:bodyPr>
          <a:lstStyle/>
          <a:p>
            <a:pPr algn="r"/>
            <a:r>
              <a:rPr lang="zh-CN" altLang="en-US" sz="28700" dirty="0" smtClean="0">
                <a:solidFill>
                  <a:srgbClr val="2FA083">
                    <a:alpha val="21000"/>
                  </a:srgbClr>
                </a:solidFill>
                <a:latin typeface="方正超粗黑简体" panose="02010601030101010101" pitchFamily="2" charset="-122"/>
                <a:ea typeface="方正超粗黑简体" panose="02010601030101010101" pitchFamily="2" charset="-122"/>
              </a:rPr>
              <a:t>家</a:t>
            </a:r>
            <a:endParaRPr lang="zh-CN" altLang="en-US" sz="28700" dirty="0">
              <a:solidFill>
                <a:srgbClr val="2FA083">
                  <a:alpha val="21000"/>
                </a:srgbClr>
              </a:solidFill>
              <a:latin typeface="方正超粗黑简体" panose="02010601030101010101" pitchFamily="2" charset="-122"/>
              <a:ea typeface="方正超粗黑简体" panose="02010601030101010101" pitchFamily="2" charset="-122"/>
            </a:endParaRPr>
          </a:p>
        </p:txBody>
      </p:sp>
      <p:sp>
        <p:nvSpPr>
          <p:cNvPr id="9" name="文本框 8"/>
          <p:cNvSpPr txBox="1"/>
          <p:nvPr/>
        </p:nvSpPr>
        <p:spPr>
          <a:xfrm>
            <a:off x="2621000" y="2876740"/>
            <a:ext cx="9959926" cy="4508927"/>
          </a:xfrm>
          <a:prstGeom prst="rect">
            <a:avLst/>
          </a:prstGeom>
          <a:noFill/>
        </p:spPr>
        <p:txBody>
          <a:bodyPr wrap="square" rtlCol="0">
            <a:spAutoFit/>
          </a:bodyPr>
          <a:lstStyle/>
          <a:p>
            <a:pPr algn="r"/>
            <a:r>
              <a:rPr lang="zh-CN" altLang="en-US" sz="28700" dirty="0" smtClean="0">
                <a:solidFill>
                  <a:srgbClr val="2FA083">
                    <a:alpha val="21000"/>
                  </a:srgbClr>
                </a:solidFill>
                <a:latin typeface="方正超粗黑简体" panose="02010601030101010101" pitchFamily="2" charset="-122"/>
                <a:ea typeface="方正超粗黑简体" panose="02010601030101010101" pitchFamily="2" charset="-122"/>
              </a:rPr>
              <a:t>密</a:t>
            </a:r>
            <a:endParaRPr lang="zh-CN" altLang="en-US" sz="28700" dirty="0">
              <a:solidFill>
                <a:srgbClr val="2FA083">
                  <a:alpha val="21000"/>
                </a:srgbClr>
              </a:solidFill>
              <a:latin typeface="方正超粗黑简体" panose="02010601030101010101" pitchFamily="2" charset="-122"/>
              <a:ea typeface="方正超粗黑简体" panose="02010601030101010101" pitchFamily="2" charset="-122"/>
            </a:endParaRPr>
          </a:p>
        </p:txBody>
      </p:sp>
      <p:sp>
        <p:nvSpPr>
          <p:cNvPr id="6" name="文本框 5"/>
          <p:cNvSpPr txBox="1"/>
          <p:nvPr/>
        </p:nvSpPr>
        <p:spPr>
          <a:xfrm>
            <a:off x="-6213511" y="-626116"/>
            <a:ext cx="9959926" cy="4508927"/>
          </a:xfrm>
          <a:prstGeom prst="rect">
            <a:avLst/>
          </a:prstGeom>
          <a:noFill/>
        </p:spPr>
        <p:txBody>
          <a:bodyPr wrap="square" rtlCol="0">
            <a:spAutoFit/>
          </a:bodyPr>
          <a:lstStyle/>
          <a:p>
            <a:pPr algn="r"/>
            <a:r>
              <a:rPr lang="zh-CN" altLang="en-US" sz="28700" dirty="0" smtClean="0">
                <a:solidFill>
                  <a:srgbClr val="2FA083">
                    <a:alpha val="21000"/>
                  </a:srgbClr>
                </a:solidFill>
                <a:latin typeface="方正超粗黑简体" panose="02010601030101010101" pitchFamily="2" charset="-122"/>
                <a:ea typeface="方正超粗黑简体" panose="02010601030101010101" pitchFamily="2" charset="-122"/>
              </a:rPr>
              <a:t>独</a:t>
            </a:r>
            <a:endParaRPr lang="zh-CN" altLang="en-US" sz="28700" dirty="0">
              <a:solidFill>
                <a:srgbClr val="2FA083">
                  <a:alpha val="21000"/>
                </a:srgbClr>
              </a:solidFill>
              <a:latin typeface="方正超粗黑简体" panose="02010601030101010101" pitchFamily="2" charset="-122"/>
              <a:ea typeface="方正超粗黑简体" panose="02010601030101010101" pitchFamily="2" charset="-122"/>
            </a:endParaRPr>
          </a:p>
        </p:txBody>
      </p:sp>
      <p:sp>
        <p:nvSpPr>
          <p:cNvPr id="8" name="文本框 7"/>
          <p:cNvSpPr txBox="1"/>
          <p:nvPr/>
        </p:nvSpPr>
        <p:spPr>
          <a:xfrm>
            <a:off x="0" y="2862672"/>
            <a:ext cx="4525389" cy="4508927"/>
          </a:xfrm>
          <a:prstGeom prst="rect">
            <a:avLst/>
          </a:prstGeom>
          <a:noFill/>
        </p:spPr>
        <p:txBody>
          <a:bodyPr wrap="square" rtlCol="0">
            <a:spAutoFit/>
          </a:bodyPr>
          <a:lstStyle/>
          <a:p>
            <a:r>
              <a:rPr lang="zh-CN" altLang="en-US" sz="28700" dirty="0" smtClean="0">
                <a:solidFill>
                  <a:srgbClr val="2FA083">
                    <a:alpha val="21000"/>
                  </a:srgbClr>
                </a:solidFill>
                <a:latin typeface="方正超粗黑简体" panose="02010601030101010101" pitchFamily="2" charset="-122"/>
                <a:ea typeface="方正超粗黑简体" panose="02010601030101010101" pitchFamily="2" charset="-122"/>
              </a:rPr>
              <a:t>揭</a:t>
            </a:r>
            <a:endParaRPr lang="zh-CN" altLang="en-US" sz="28700" dirty="0">
              <a:solidFill>
                <a:srgbClr val="2FA083">
                  <a:alpha val="21000"/>
                </a:srgbClr>
              </a:solidFill>
              <a:latin typeface="方正超粗黑简体" panose="02010601030101010101" pitchFamily="2" charset="-122"/>
              <a:ea typeface="方正超粗黑简体" panose="02010601030101010101" pitchFamily="2" charset="-122"/>
            </a:endParaRPr>
          </a:p>
        </p:txBody>
      </p:sp>
      <p:sp>
        <p:nvSpPr>
          <p:cNvPr id="4" name="椭圆 3"/>
          <p:cNvSpPr/>
          <p:nvPr/>
        </p:nvSpPr>
        <p:spPr>
          <a:xfrm>
            <a:off x="3868620" y="1252024"/>
            <a:ext cx="4642338" cy="4642338"/>
          </a:xfrm>
          <a:prstGeom prst="ellipse">
            <a:avLst/>
          </a:prstGeom>
          <a:solidFill>
            <a:srgbClr val="2FA08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09826" y="2377441"/>
            <a:ext cx="9959926" cy="2554545"/>
          </a:xfrm>
          <a:prstGeom prst="rect">
            <a:avLst/>
          </a:prstGeom>
          <a:noFill/>
        </p:spPr>
        <p:txBody>
          <a:bodyPr wrap="square" rtlCol="0">
            <a:spAutoFit/>
          </a:bodyPr>
          <a:lstStyle/>
          <a:p>
            <a:pPr algn="ctr"/>
            <a:r>
              <a:rPr lang="zh-CN" altLang="en-US" sz="80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华硕奇兵</a:t>
            </a:r>
            <a:endParaRPr lang="en-US" altLang="zh-CN" sz="80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a:p>
            <a:pPr algn="ctr"/>
            <a:r>
              <a:rPr lang="zh-CN" altLang="en-US" sz="80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“硕市生”</a:t>
            </a:r>
            <a:endParaRPr lang="zh-CN" altLang="en-US" sz="80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spTree>
    <p:extLst>
      <p:ext uri="{BB962C8B-B14F-4D97-AF65-F5344CB8AC3E}">
        <p14:creationId xmlns:p14="http://schemas.microsoft.com/office/powerpoint/2010/main" val="2126160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grpSp>
        <p:nvGrpSpPr>
          <p:cNvPr id="4" name="组合 3"/>
          <p:cNvGrpSpPr/>
          <p:nvPr/>
        </p:nvGrpSpPr>
        <p:grpSpPr>
          <a:xfrm>
            <a:off x="-14068" y="395785"/>
            <a:ext cx="436727" cy="518615"/>
            <a:chOff x="0" y="395785"/>
            <a:chExt cx="436727" cy="518615"/>
          </a:xfrm>
        </p:grpSpPr>
        <p:sp>
          <p:nvSpPr>
            <p:cNvPr id="5" name="矩形 4"/>
            <p:cNvSpPr/>
            <p:nvPr/>
          </p:nvSpPr>
          <p:spPr>
            <a:xfrm>
              <a:off x="0" y="395785"/>
              <a:ext cx="327546"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82136" y="409433"/>
              <a:ext cx="54591"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内容占位符 2"/>
          <p:cNvSpPr txBox="1">
            <a:spLocks/>
          </p:cNvSpPr>
          <p:nvPr/>
        </p:nvSpPr>
        <p:spPr>
          <a:xfrm>
            <a:off x="469321" y="237471"/>
            <a:ext cx="9715688"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华硕“硕市生”缘起</a:t>
            </a:r>
            <a:endParaRPr lang="zh-CN" altLang="en-US" sz="36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pic>
        <p:nvPicPr>
          <p:cNvPr id="20" name="图片 19"/>
          <p:cNvPicPr>
            <a:picLocks noChangeAspect="1"/>
          </p:cNvPicPr>
          <p:nvPr/>
        </p:nvPicPr>
        <p:blipFill>
          <a:blip r:embed="rId2"/>
          <a:stretch>
            <a:fillRect/>
          </a:stretch>
        </p:blipFill>
        <p:spPr>
          <a:xfrm>
            <a:off x="469948" y="2458787"/>
            <a:ext cx="5369169" cy="3020158"/>
          </a:xfrm>
          <a:prstGeom prst="rect">
            <a:avLst/>
          </a:prstGeom>
        </p:spPr>
      </p:pic>
      <p:sp>
        <p:nvSpPr>
          <p:cNvPr id="21" name="等腰三角形 20"/>
          <p:cNvSpPr/>
          <p:nvPr/>
        </p:nvSpPr>
        <p:spPr>
          <a:xfrm flipH="1" flipV="1">
            <a:off x="371475" y="2306680"/>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a:off x="5323302" y="5106152"/>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371475" y="2292614"/>
            <a:ext cx="5556738" cy="333404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141493" y="3030559"/>
            <a:ext cx="5463132" cy="2160591"/>
          </a:xfrm>
          <a:prstGeom prst="rect">
            <a:avLst/>
          </a:prstGeom>
        </p:spPr>
        <p:txBody>
          <a:bodyPr wrap="square">
            <a:spAutoFit/>
          </a:bodyPr>
          <a:lstStyle/>
          <a:p>
            <a:pPr algn="just">
              <a:lnSpc>
                <a:spcPct val="140000"/>
              </a:lnSpc>
            </a:pPr>
            <a:r>
              <a:rPr lang="zh-CN" altLang="zh-CN" sz="24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华硕</a:t>
            </a:r>
            <a:r>
              <a:rPr lang="zh-CN" altLang="zh-CN" sz="24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硕</a:t>
            </a:r>
            <a:r>
              <a:rPr lang="zh-CN" altLang="zh-CN" sz="24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市生”</a:t>
            </a:r>
            <a:r>
              <a:rPr lang="zh-CN" altLang="zh-CN"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ASUS Campus Master</a:t>
            </a:r>
            <a:r>
              <a:rPr lang="zh-CN" altLang="zh-CN"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简称</a:t>
            </a:r>
            <a:r>
              <a:rPr lang="en-US" altLang="zh-CN"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ACM</a:t>
            </a:r>
            <a:r>
              <a:rPr lang="zh-CN" altLang="en-US"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是</a:t>
            </a:r>
            <a:r>
              <a:rPr lang="zh-CN" altLang="zh-CN"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于</a:t>
            </a:r>
            <a:r>
              <a:rPr lang="en-US" altLang="zh-CN"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2003</a:t>
            </a:r>
            <a:r>
              <a:rPr lang="zh-CN" altLang="zh-CN"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年由时任华硕中国区总裁许佑嘉发起运营，旨在为华硕创建一个优秀、积极、稳定的高校人才培养平台，是一个促进高校学生积极探索、开发潜能、建构领导力的学习型校企合作社团</a:t>
            </a:r>
            <a:r>
              <a:rPr lang="zh-CN" altLang="zh-CN"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187399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sp>
        <p:nvSpPr>
          <p:cNvPr id="15" name="菱形 14"/>
          <p:cNvSpPr/>
          <p:nvPr/>
        </p:nvSpPr>
        <p:spPr>
          <a:xfrm rot="1752511">
            <a:off x="1150814" y="2391023"/>
            <a:ext cx="3043451" cy="3043451"/>
          </a:xfrm>
          <a:prstGeom prst="diamond">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14068" y="395785"/>
            <a:ext cx="436727" cy="518615"/>
            <a:chOff x="0" y="395785"/>
            <a:chExt cx="436727" cy="518615"/>
          </a:xfrm>
        </p:grpSpPr>
        <p:sp>
          <p:nvSpPr>
            <p:cNvPr id="5" name="矩形 4"/>
            <p:cNvSpPr/>
            <p:nvPr/>
          </p:nvSpPr>
          <p:spPr>
            <a:xfrm>
              <a:off x="0" y="395785"/>
              <a:ext cx="327546"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82136" y="409433"/>
              <a:ext cx="54591"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内容占位符 2"/>
          <p:cNvSpPr txBox="1">
            <a:spLocks/>
          </p:cNvSpPr>
          <p:nvPr/>
        </p:nvSpPr>
        <p:spPr>
          <a:xfrm>
            <a:off x="469321" y="237471"/>
            <a:ext cx="9715688"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“硕市生”差异定位，“人才中心”超然运营</a:t>
            </a:r>
            <a:endParaRPr lang="zh-CN" altLang="en-US" sz="36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sp>
        <p:nvSpPr>
          <p:cNvPr id="3" name="矩形 2"/>
          <p:cNvSpPr/>
          <p:nvPr/>
        </p:nvSpPr>
        <p:spPr>
          <a:xfrm>
            <a:off x="5650173" y="3783841"/>
            <a:ext cx="5954452" cy="1643527"/>
          </a:xfrm>
          <a:prstGeom prst="rect">
            <a:avLst/>
          </a:prstGeom>
        </p:spPr>
        <p:txBody>
          <a:bodyPr wrap="square">
            <a:spAutoFit/>
          </a:bodyPr>
          <a:lstStyle/>
          <a:p>
            <a:pPr indent="355600" algn="just">
              <a:lnSpc>
                <a:spcPct val="140000"/>
              </a:lnSpc>
              <a:spcAft>
                <a:spcPts val="0"/>
              </a:spcAft>
            </a:pPr>
            <a:r>
              <a:rPr lang="en-US" altLang="zh-CN"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与</a:t>
            </a:r>
            <a:r>
              <a:rPr lang="zh-CN" altLang="zh-CN"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很多公司将校企合作社团定位于营销和品牌推广不同，华硕将“硕市生”精准地定位为储备人才培养平台</a:t>
            </a:r>
            <a:r>
              <a:rPr lang="zh-CN" altLang="zh-CN"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 目的</a:t>
            </a:r>
            <a:r>
              <a:rPr lang="zh-CN" altLang="zh-CN"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在于让学生在校期间就能对华硕的品牌和文化有充分理解，毕业后双方更好地进行双向选择。</a:t>
            </a:r>
            <a:endParaRPr lang="zh-CN" altLang="zh-CN"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 name="菱形 1"/>
          <p:cNvSpPr/>
          <p:nvPr/>
        </p:nvSpPr>
        <p:spPr>
          <a:xfrm>
            <a:off x="1229814" y="2402004"/>
            <a:ext cx="3043451" cy="3043451"/>
          </a:xfrm>
          <a:prstGeom prst="diamond">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菱形 9"/>
          <p:cNvSpPr/>
          <p:nvPr/>
        </p:nvSpPr>
        <p:spPr>
          <a:xfrm rot="19589092">
            <a:off x="1041634" y="2404670"/>
            <a:ext cx="3043451" cy="3043451"/>
          </a:xfrm>
          <a:prstGeom prst="diamond">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719256" y="3371362"/>
            <a:ext cx="1826141" cy="1077218"/>
          </a:xfrm>
          <a:prstGeom prst="rect">
            <a:avLst/>
          </a:prstGeom>
        </p:spPr>
        <p:txBody>
          <a:bodyPr wrap="none">
            <a:spAutoFit/>
          </a:bodyPr>
          <a:lstStyle/>
          <a:p>
            <a:r>
              <a:rPr lang="zh-CN" altLang="zh-CN" sz="3200" b="1" kern="100" dirty="0" smtClean="0">
                <a:solidFill>
                  <a:srgbClr val="2FA083"/>
                </a:solidFill>
                <a:latin typeface="微软雅黑" panose="020B0503020204020204" pitchFamily="34" charset="-122"/>
                <a:ea typeface="微软雅黑" panose="020B0503020204020204" pitchFamily="34" charset="-122"/>
                <a:cs typeface="Times New Roman" panose="02020603050405020304" pitchFamily="18" charset="0"/>
              </a:rPr>
              <a:t>储备人才</a:t>
            </a:r>
            <a:endParaRPr lang="en-US" altLang="zh-CN" sz="3200" b="1" kern="100" dirty="0" smtClean="0">
              <a:solidFill>
                <a:srgbClr val="2FA083"/>
              </a:solidFill>
              <a:latin typeface="微软雅黑" panose="020B0503020204020204" pitchFamily="34" charset="-122"/>
              <a:ea typeface="微软雅黑" panose="020B0503020204020204" pitchFamily="34" charset="-122"/>
              <a:cs typeface="Times New Roman" panose="02020603050405020304" pitchFamily="18" charset="0"/>
            </a:endParaRPr>
          </a:p>
          <a:p>
            <a:r>
              <a:rPr lang="zh-CN" altLang="zh-CN" sz="3200" b="1" kern="100" dirty="0" smtClean="0">
                <a:solidFill>
                  <a:srgbClr val="2FA083"/>
                </a:solidFill>
                <a:latin typeface="微软雅黑" panose="020B0503020204020204" pitchFamily="34" charset="-122"/>
                <a:ea typeface="微软雅黑" panose="020B0503020204020204" pitchFamily="34" charset="-122"/>
                <a:cs typeface="Times New Roman" panose="02020603050405020304" pitchFamily="18" charset="0"/>
              </a:rPr>
              <a:t>培养平台</a:t>
            </a:r>
            <a:endParaRPr lang="zh-CN" altLang="en-US" sz="3200" b="1" dirty="0">
              <a:solidFill>
                <a:srgbClr val="2FA083"/>
              </a:solidFill>
            </a:endParaRPr>
          </a:p>
        </p:txBody>
      </p:sp>
      <p:sp>
        <p:nvSpPr>
          <p:cNvPr id="12" name="等腰三角形 11"/>
          <p:cNvSpPr/>
          <p:nvPr/>
        </p:nvSpPr>
        <p:spPr>
          <a:xfrm flipH="1" flipV="1">
            <a:off x="371476" y="2293031"/>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a:off x="4381608" y="5078855"/>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71476" y="2278965"/>
            <a:ext cx="4625121" cy="333404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5650173" y="2702135"/>
            <a:ext cx="5954452" cy="825932"/>
          </a:xfrm>
          <a:prstGeom prst="rect">
            <a:avLst/>
          </a:prstGeom>
        </p:spPr>
        <p:txBody>
          <a:bodyPr wrap="square">
            <a:spAutoFit/>
          </a:bodyPr>
          <a:lstStyle/>
          <a:p>
            <a:pPr indent="355600" algn="just">
              <a:lnSpc>
                <a:spcPct val="140000"/>
              </a:lnSpc>
              <a:spcAft>
                <a:spcPts val="0"/>
              </a:spcAft>
            </a:pPr>
            <a:r>
              <a:rPr lang="zh-CN" altLang="en-US"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华硕人才中心地位超然，自由成长，甚至没有预算限制和考核指标。</a:t>
            </a:r>
            <a:endParaRPr lang="zh-CN" altLang="zh-CN"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4799131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grpSp>
        <p:nvGrpSpPr>
          <p:cNvPr id="4" name="组合 3"/>
          <p:cNvGrpSpPr/>
          <p:nvPr/>
        </p:nvGrpSpPr>
        <p:grpSpPr>
          <a:xfrm>
            <a:off x="-14068" y="395785"/>
            <a:ext cx="436727" cy="518615"/>
            <a:chOff x="0" y="395785"/>
            <a:chExt cx="436727" cy="518615"/>
          </a:xfrm>
        </p:grpSpPr>
        <p:sp>
          <p:nvSpPr>
            <p:cNvPr id="5" name="矩形 4"/>
            <p:cNvSpPr/>
            <p:nvPr/>
          </p:nvSpPr>
          <p:spPr>
            <a:xfrm>
              <a:off x="0" y="395785"/>
              <a:ext cx="327546"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82136" y="409433"/>
              <a:ext cx="54591" cy="5049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内容占位符 2"/>
          <p:cNvSpPr txBox="1">
            <a:spLocks/>
          </p:cNvSpPr>
          <p:nvPr/>
        </p:nvSpPr>
        <p:spPr>
          <a:xfrm>
            <a:off x="469321" y="237471"/>
            <a:ext cx="9715688"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3600" dirty="0" smtClean="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从“自由放任”到“中央集权”</a:t>
            </a:r>
            <a:endParaRPr lang="zh-CN" altLang="en-US" sz="3600" dirty="0">
              <a:solidFill>
                <a:schemeClr val="bg1"/>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sp>
        <p:nvSpPr>
          <p:cNvPr id="2" name="矩形 1"/>
          <p:cNvSpPr/>
          <p:nvPr/>
        </p:nvSpPr>
        <p:spPr>
          <a:xfrm>
            <a:off x="7032626" y="2693700"/>
            <a:ext cx="4571999" cy="2031325"/>
          </a:xfrm>
          <a:prstGeom prst="rect">
            <a:avLst/>
          </a:prstGeom>
        </p:spPr>
        <p:txBody>
          <a:bodyPr wrap="square">
            <a:spAutoFit/>
          </a:bodyPr>
          <a:lstStyle/>
          <a:p>
            <a:pPr indent="457200" algn="just">
              <a:lnSpc>
                <a:spcPct val="140000"/>
              </a:lnSpc>
            </a:pPr>
            <a:r>
              <a:rPr lang="zh-CN" altLang="zh-CN"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与其他人才获取渠道不同，校园人才培养渠道尤其需要时间累积和文化传承，需要企业有足够的耐心和前期付出。华硕“硕市生”项目已走过</a:t>
            </a:r>
            <a:r>
              <a:rPr lang="en-US" altLang="zh-CN"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10</a:t>
            </a:r>
            <a:r>
              <a:rPr lang="zh-CN" altLang="zh-CN"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年历程，虽也经历波折，但整体保持了良好的运营效果</a:t>
            </a:r>
            <a:r>
              <a:rPr lang="zh-CN" altLang="zh-CN"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 name="五边形 2"/>
          <p:cNvSpPr/>
          <p:nvPr/>
        </p:nvSpPr>
        <p:spPr>
          <a:xfrm>
            <a:off x="532263" y="2784143"/>
            <a:ext cx="1569492" cy="1760561"/>
          </a:xfrm>
          <a:prstGeom prst="homePlate">
            <a:avLst>
              <a:gd name="adj" fmla="val 22214"/>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五边形 9"/>
          <p:cNvSpPr/>
          <p:nvPr/>
        </p:nvSpPr>
        <p:spPr>
          <a:xfrm>
            <a:off x="4449171" y="2811438"/>
            <a:ext cx="1569492" cy="1760561"/>
          </a:xfrm>
          <a:prstGeom prst="homePlate">
            <a:avLst>
              <a:gd name="adj" fmla="val 22214"/>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五边形 11"/>
          <p:cNvSpPr/>
          <p:nvPr/>
        </p:nvSpPr>
        <p:spPr>
          <a:xfrm>
            <a:off x="2470246" y="2797790"/>
            <a:ext cx="1569492" cy="1760561"/>
          </a:xfrm>
          <a:prstGeom prst="homePlate">
            <a:avLst>
              <a:gd name="adj" fmla="val 21318"/>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70340" y="3152321"/>
            <a:ext cx="1957929" cy="553357"/>
          </a:xfrm>
          <a:prstGeom prst="rect">
            <a:avLst/>
          </a:prstGeom>
        </p:spPr>
        <p:txBody>
          <a:bodyPr wrap="square">
            <a:spAutoFit/>
          </a:bodyPr>
          <a:lstStyle/>
          <a:p>
            <a:pPr indent="457200" algn="just">
              <a:lnSpc>
                <a:spcPct val="140000"/>
              </a:lnSpc>
            </a:pPr>
            <a:r>
              <a:rPr lang="zh-CN" altLang="en-US" sz="2400" b="1" kern="100" dirty="0" smtClean="0">
                <a:solidFill>
                  <a:srgbClr val="2FA083"/>
                </a:solidFill>
                <a:latin typeface="微软雅黑" panose="020B0503020204020204" pitchFamily="34" charset="-122"/>
                <a:ea typeface="微软雅黑" panose="020B0503020204020204" pitchFamily="34" charset="-122"/>
                <a:cs typeface="Times New Roman" panose="02020603050405020304" pitchFamily="18" charset="0"/>
              </a:rPr>
              <a:t>星火燎原</a:t>
            </a:r>
            <a:endParaRPr lang="zh-CN" altLang="en-US" sz="2400" b="1" kern="100" dirty="0">
              <a:solidFill>
                <a:srgbClr val="2FA083"/>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4" name="矩形 13"/>
          <p:cNvSpPr/>
          <p:nvPr/>
        </p:nvSpPr>
        <p:spPr>
          <a:xfrm>
            <a:off x="42202" y="3568762"/>
            <a:ext cx="2194561" cy="480131"/>
          </a:xfrm>
          <a:prstGeom prst="rect">
            <a:avLst/>
          </a:prstGeom>
        </p:spPr>
        <p:txBody>
          <a:bodyPr wrap="square">
            <a:spAutoFit/>
          </a:bodyPr>
          <a:lstStyle/>
          <a:p>
            <a:pPr indent="457200" algn="just">
              <a:lnSpc>
                <a:spcPct val="140000"/>
              </a:lnSpc>
            </a:pPr>
            <a:r>
              <a:rPr lang="en-US" altLang="zh-CN" b="1" kern="100" dirty="0" smtClean="0">
                <a:solidFill>
                  <a:srgbClr val="2FA083"/>
                </a:solidFill>
                <a:latin typeface="微软雅黑" panose="020B0503020204020204" pitchFamily="34" charset="-122"/>
                <a:ea typeface="微软雅黑" panose="020B0503020204020204" pitchFamily="34" charset="-122"/>
                <a:cs typeface="Times New Roman" panose="02020603050405020304" pitchFamily="18" charset="0"/>
              </a:rPr>
              <a:t>2004--2007</a:t>
            </a:r>
            <a:endParaRPr lang="zh-CN" altLang="en-US" b="1" kern="100" dirty="0">
              <a:solidFill>
                <a:srgbClr val="2FA083"/>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5" name="矩形 14"/>
          <p:cNvSpPr/>
          <p:nvPr/>
        </p:nvSpPr>
        <p:spPr>
          <a:xfrm>
            <a:off x="2039816" y="3166389"/>
            <a:ext cx="1957929" cy="609398"/>
          </a:xfrm>
          <a:prstGeom prst="rect">
            <a:avLst/>
          </a:prstGeom>
        </p:spPr>
        <p:txBody>
          <a:bodyPr wrap="square">
            <a:spAutoFit/>
          </a:bodyPr>
          <a:lstStyle/>
          <a:p>
            <a:pPr indent="457200" algn="just">
              <a:lnSpc>
                <a:spcPct val="140000"/>
              </a:lnSpc>
            </a:pPr>
            <a:r>
              <a:rPr lang="zh-CN" altLang="en-US" sz="2400" b="1" kern="100" dirty="0" smtClean="0">
                <a:solidFill>
                  <a:srgbClr val="2FA083"/>
                </a:solidFill>
                <a:latin typeface="微软雅黑" panose="020B0503020204020204" pitchFamily="34" charset="-122"/>
                <a:ea typeface="微软雅黑" panose="020B0503020204020204" pitchFamily="34" charset="-122"/>
                <a:cs typeface="Times New Roman" panose="02020603050405020304" pitchFamily="18" charset="0"/>
              </a:rPr>
              <a:t>梳理沉淀</a:t>
            </a:r>
            <a:endParaRPr lang="zh-CN" altLang="en-US" sz="2400" b="1" kern="100" dirty="0">
              <a:solidFill>
                <a:srgbClr val="2FA083"/>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6" name="矩形 15"/>
          <p:cNvSpPr/>
          <p:nvPr/>
        </p:nvSpPr>
        <p:spPr>
          <a:xfrm>
            <a:off x="2011678" y="3582830"/>
            <a:ext cx="2194561" cy="480131"/>
          </a:xfrm>
          <a:prstGeom prst="rect">
            <a:avLst/>
          </a:prstGeom>
        </p:spPr>
        <p:txBody>
          <a:bodyPr wrap="square">
            <a:spAutoFit/>
          </a:bodyPr>
          <a:lstStyle/>
          <a:p>
            <a:pPr indent="457200" algn="just">
              <a:lnSpc>
                <a:spcPct val="140000"/>
              </a:lnSpc>
            </a:pPr>
            <a:r>
              <a:rPr lang="en-US" altLang="zh-CN" b="1" kern="100" dirty="0" smtClean="0">
                <a:solidFill>
                  <a:srgbClr val="2FA083"/>
                </a:solidFill>
                <a:latin typeface="微软雅黑" panose="020B0503020204020204" pitchFamily="34" charset="-122"/>
                <a:ea typeface="微软雅黑" panose="020B0503020204020204" pitchFamily="34" charset="-122"/>
                <a:cs typeface="Times New Roman" panose="02020603050405020304" pitchFamily="18" charset="0"/>
              </a:rPr>
              <a:t>2007--2010</a:t>
            </a:r>
            <a:endParaRPr lang="zh-CN" altLang="en-US" b="1" kern="100" dirty="0">
              <a:solidFill>
                <a:srgbClr val="2FA083"/>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7" name="矩形 16"/>
          <p:cNvSpPr/>
          <p:nvPr/>
        </p:nvSpPr>
        <p:spPr>
          <a:xfrm>
            <a:off x="4023361" y="3152321"/>
            <a:ext cx="1957929" cy="609398"/>
          </a:xfrm>
          <a:prstGeom prst="rect">
            <a:avLst/>
          </a:prstGeom>
        </p:spPr>
        <p:txBody>
          <a:bodyPr wrap="square">
            <a:spAutoFit/>
          </a:bodyPr>
          <a:lstStyle/>
          <a:p>
            <a:pPr indent="457200" algn="just">
              <a:lnSpc>
                <a:spcPct val="140000"/>
              </a:lnSpc>
            </a:pPr>
            <a:r>
              <a:rPr lang="zh-CN" altLang="en-US" sz="2400" b="1" kern="100" dirty="0" smtClean="0">
                <a:solidFill>
                  <a:srgbClr val="2FA083"/>
                </a:solidFill>
                <a:latin typeface="微软雅黑" panose="020B0503020204020204" pitchFamily="34" charset="-122"/>
                <a:ea typeface="微软雅黑" panose="020B0503020204020204" pitchFamily="34" charset="-122"/>
                <a:cs typeface="Times New Roman" panose="02020603050405020304" pitchFamily="18" charset="0"/>
              </a:rPr>
              <a:t>聚能爆发</a:t>
            </a:r>
            <a:endParaRPr lang="zh-CN" altLang="en-US" sz="2400" b="1" kern="100" dirty="0">
              <a:solidFill>
                <a:srgbClr val="2FA083"/>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8" name="矩形 17"/>
          <p:cNvSpPr/>
          <p:nvPr/>
        </p:nvSpPr>
        <p:spPr>
          <a:xfrm>
            <a:off x="3995223" y="3568762"/>
            <a:ext cx="2194561" cy="438133"/>
          </a:xfrm>
          <a:prstGeom prst="rect">
            <a:avLst/>
          </a:prstGeom>
        </p:spPr>
        <p:txBody>
          <a:bodyPr wrap="square">
            <a:spAutoFit/>
          </a:bodyPr>
          <a:lstStyle/>
          <a:p>
            <a:pPr indent="457200" algn="just">
              <a:lnSpc>
                <a:spcPct val="140000"/>
              </a:lnSpc>
            </a:pPr>
            <a:r>
              <a:rPr lang="en-US" altLang="zh-CN" b="1" kern="100" dirty="0" smtClean="0">
                <a:solidFill>
                  <a:srgbClr val="2FA083"/>
                </a:solidFill>
                <a:latin typeface="微软雅黑" panose="020B0503020204020204" pitchFamily="34" charset="-122"/>
                <a:ea typeface="微软雅黑" panose="020B0503020204020204" pitchFamily="34" charset="-122"/>
                <a:cs typeface="Times New Roman" panose="02020603050405020304" pitchFamily="18" charset="0"/>
              </a:rPr>
              <a:t>2011—</a:t>
            </a:r>
            <a:r>
              <a:rPr lang="zh-CN" altLang="en-US" b="1" kern="100" dirty="0" smtClean="0">
                <a:solidFill>
                  <a:srgbClr val="2FA083"/>
                </a:solidFill>
                <a:latin typeface="微软雅黑" panose="020B0503020204020204" pitchFamily="34" charset="-122"/>
                <a:ea typeface="微软雅黑" panose="020B0503020204020204" pitchFamily="34" charset="-122"/>
                <a:cs typeface="Times New Roman" panose="02020603050405020304" pitchFamily="18" charset="0"/>
              </a:rPr>
              <a:t>今</a:t>
            </a:r>
            <a:endParaRPr lang="zh-CN" altLang="en-US" b="1" kern="100" dirty="0">
              <a:solidFill>
                <a:srgbClr val="2FA083"/>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9" name="等腰三角形 18"/>
          <p:cNvSpPr/>
          <p:nvPr/>
        </p:nvSpPr>
        <p:spPr>
          <a:xfrm flipH="1" flipV="1">
            <a:off x="371475" y="2124219"/>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a:off x="5633632" y="4910043"/>
            <a:ext cx="620104" cy="534572"/>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71475" y="2110153"/>
            <a:ext cx="5888648" cy="333404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244591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FA083"/>
        </a:solidFill>
        <a:effectLst/>
      </p:bgPr>
    </p:bg>
    <p:spTree>
      <p:nvGrpSpPr>
        <p:cNvPr id="1" name=""/>
        <p:cNvGrpSpPr/>
        <p:nvPr/>
      </p:nvGrpSpPr>
      <p:grpSpPr>
        <a:xfrm>
          <a:off x="0" y="0"/>
          <a:ext cx="0" cy="0"/>
          <a:chOff x="0" y="0"/>
          <a:chExt cx="0" cy="0"/>
        </a:xfrm>
      </p:grpSpPr>
      <p:sp>
        <p:nvSpPr>
          <p:cNvPr id="11" name="圆角矩形 10"/>
          <p:cNvSpPr/>
          <p:nvPr/>
        </p:nvSpPr>
        <p:spPr>
          <a:xfrm>
            <a:off x="829749" y="1364775"/>
            <a:ext cx="10396025" cy="3995225"/>
          </a:xfrm>
          <a:prstGeom prst="roundRect">
            <a:avLst>
              <a:gd name="adj" fmla="val 50000"/>
            </a:avLst>
          </a:prstGeom>
          <a:solidFill>
            <a:schemeClr val="bg1"/>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内容占位符 2"/>
          <p:cNvSpPr txBox="1">
            <a:spLocks/>
          </p:cNvSpPr>
          <p:nvPr/>
        </p:nvSpPr>
        <p:spPr>
          <a:xfrm>
            <a:off x="3949504" y="1574950"/>
            <a:ext cx="9715688" cy="48586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3600" dirty="0" smtClean="0">
                <a:solidFill>
                  <a:srgbClr val="2FA083"/>
                </a:solidFill>
                <a:latin typeface="方正超粗黑简体" panose="02010601030101010101" pitchFamily="2" charset="-122"/>
                <a:ea typeface="方正超粗黑简体" panose="02010601030101010101" pitchFamily="2" charset="-122"/>
              </a:rPr>
              <a:t>社团运营两大问题</a:t>
            </a:r>
            <a:endParaRPr lang="zh-CN" altLang="en-US" sz="3600" dirty="0">
              <a:solidFill>
                <a:srgbClr val="2FA083"/>
              </a:solidFill>
              <a:latin typeface="方正超粗黑简体" panose="02010601030101010101" pitchFamily="2" charset="-122"/>
              <a:ea typeface="方正超粗黑简体" panose="02010601030101010101" pitchFamily="2" charset="-122"/>
            </a:endParaRPr>
          </a:p>
        </p:txBody>
      </p:sp>
      <p:sp>
        <p:nvSpPr>
          <p:cNvPr id="8" name="内容占位符 2"/>
          <p:cNvSpPr txBox="1">
            <a:spLocks/>
          </p:cNvSpPr>
          <p:nvPr/>
        </p:nvSpPr>
        <p:spPr>
          <a:xfrm>
            <a:off x="1516423" y="2502370"/>
            <a:ext cx="10278397" cy="57845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en-US" altLang="zh-CN" b="1" dirty="0" smtClean="0">
                <a:solidFill>
                  <a:srgbClr val="2FA083"/>
                </a:solidFill>
                <a:latin typeface="微软雅黑" panose="020B0503020204020204" pitchFamily="34" charset="-122"/>
                <a:ea typeface="微软雅黑" panose="020B0503020204020204" pitchFamily="34" charset="-122"/>
              </a:rPr>
              <a:t>1</a:t>
            </a:r>
            <a:r>
              <a:rPr lang="zh-CN" altLang="en-US" b="1" dirty="0" smtClean="0">
                <a:solidFill>
                  <a:srgbClr val="2FA083"/>
                </a:solidFill>
                <a:latin typeface="微软雅黑" panose="020B0503020204020204" pitchFamily="34" charset="-122"/>
                <a:ea typeface="微软雅黑" panose="020B0503020204020204" pitchFamily="34" charset="-122"/>
              </a:rPr>
              <a:t>、活动缺乏统一标准，运营随意，无法评估效果</a:t>
            </a:r>
            <a:endParaRPr lang="zh-CN" altLang="en-US" b="1" dirty="0">
              <a:solidFill>
                <a:srgbClr val="2FA083"/>
              </a:solidFill>
              <a:latin typeface="微软雅黑" panose="020B0503020204020204" pitchFamily="34" charset="-122"/>
              <a:ea typeface="微软雅黑" panose="020B0503020204020204" pitchFamily="34" charset="-122"/>
            </a:endParaRPr>
          </a:p>
        </p:txBody>
      </p:sp>
      <p:sp>
        <p:nvSpPr>
          <p:cNvPr id="9" name="内容占位符 2"/>
          <p:cNvSpPr txBox="1">
            <a:spLocks/>
          </p:cNvSpPr>
          <p:nvPr/>
        </p:nvSpPr>
        <p:spPr>
          <a:xfrm>
            <a:off x="1502775" y="3150745"/>
            <a:ext cx="11244378" cy="138031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en-US" altLang="zh-CN" b="1" dirty="0" smtClean="0">
                <a:solidFill>
                  <a:srgbClr val="2FA083"/>
                </a:solidFill>
                <a:latin typeface="微软雅黑" panose="020B0503020204020204" pitchFamily="34" charset="-122"/>
                <a:ea typeface="微软雅黑" panose="020B0503020204020204" pitchFamily="34" charset="-122"/>
              </a:rPr>
              <a:t>2</a:t>
            </a:r>
            <a:r>
              <a:rPr lang="zh-CN" altLang="en-US" b="1" dirty="0" smtClean="0">
                <a:solidFill>
                  <a:srgbClr val="2FA083"/>
                </a:solidFill>
                <a:latin typeface="微软雅黑" panose="020B0503020204020204" pitchFamily="34" charset="-122"/>
                <a:ea typeface="微软雅黑" panose="020B0503020204020204" pitchFamily="34" charset="-122"/>
              </a:rPr>
              <a:t>、团队架构僵化，人少“官”多，社团负责人一人独大</a:t>
            </a:r>
            <a:endParaRPr lang="zh-CN" altLang="en-US" b="1" dirty="0">
              <a:solidFill>
                <a:srgbClr val="2FA083"/>
              </a:solidFill>
              <a:latin typeface="微软雅黑" panose="020B0503020204020204" pitchFamily="34" charset="-122"/>
              <a:ea typeface="微软雅黑" panose="020B0503020204020204" pitchFamily="34" charset="-122"/>
            </a:endParaRPr>
          </a:p>
        </p:txBody>
      </p:sp>
      <p:sp>
        <p:nvSpPr>
          <p:cNvPr id="10" name="内容占位符 2"/>
          <p:cNvSpPr txBox="1">
            <a:spLocks/>
          </p:cNvSpPr>
          <p:nvPr/>
        </p:nvSpPr>
        <p:spPr>
          <a:xfrm>
            <a:off x="4162409" y="3502432"/>
            <a:ext cx="5298433" cy="190081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40000"/>
              </a:lnSpc>
              <a:spcBef>
                <a:spcPts val="0"/>
              </a:spcBef>
              <a:buClr>
                <a:schemeClr val="bg1"/>
              </a:buClr>
              <a:buNone/>
            </a:pPr>
            <a:r>
              <a:rPr lang="zh-CN" altLang="en-US" sz="8000" dirty="0" smtClean="0">
                <a:solidFill>
                  <a:srgbClr val="2FA083"/>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rPr>
              <a:t>怎么办？</a:t>
            </a:r>
            <a:endParaRPr lang="zh-CN" altLang="en-US" sz="8000" dirty="0">
              <a:solidFill>
                <a:srgbClr val="2FA083"/>
              </a:solidFill>
              <a:effectLst>
                <a:outerShdw blurRad="38100" dist="38100" dir="2700000" algn="tl">
                  <a:srgbClr val="000000">
                    <a:alpha val="43137"/>
                  </a:srgbClr>
                </a:outerShdw>
              </a:effectLst>
              <a:latin typeface="方正超粗黑简体" panose="02010601030101010101" pitchFamily="2" charset="-122"/>
              <a:ea typeface="方正超粗黑简体" panose="02010601030101010101" pitchFamily="2" charset="-122"/>
            </a:endParaRPr>
          </a:p>
        </p:txBody>
      </p:sp>
      <p:cxnSp>
        <p:nvCxnSpPr>
          <p:cNvPr id="12" name="直接连接符 11"/>
          <p:cNvCxnSpPr/>
          <p:nvPr/>
        </p:nvCxnSpPr>
        <p:spPr>
          <a:xfrm>
            <a:off x="2793217" y="2464206"/>
            <a:ext cx="6535763" cy="28450"/>
          </a:xfrm>
          <a:prstGeom prst="line">
            <a:avLst/>
          </a:prstGeom>
          <a:ln w="28575">
            <a:gradFill flip="none" rotWithShape="1">
              <a:gsLst>
                <a:gs pos="0">
                  <a:schemeClr val="accent1">
                    <a:lumMod val="5000"/>
                    <a:lumOff val="95000"/>
                    <a:alpha val="0"/>
                  </a:schemeClr>
                </a:gs>
                <a:gs pos="54000">
                  <a:srgbClr val="2FA083"/>
                </a:gs>
                <a:gs pos="100000">
                  <a:schemeClr val="bg1">
                    <a:alpha val="0"/>
                  </a:schemeClr>
                </a:gs>
              </a:gsLst>
              <a:path path="circle">
                <a:fillToRect l="100000" t="100000"/>
              </a:path>
              <a:tileRect r="-100000" b="-10000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2731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319</TotalTime>
  <Words>1017</Words>
  <Application>Microsoft Office PowerPoint</Application>
  <PresentationFormat>宽屏</PresentationFormat>
  <Paragraphs>109</Paragraphs>
  <Slides>21</Slides>
  <Notes>2</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21</vt:i4>
      </vt:variant>
    </vt:vector>
  </HeadingPairs>
  <TitlesOfParts>
    <vt:vector size="36" baseType="lpstr">
      <vt:lpstr>Meiryo</vt:lpstr>
      <vt:lpstr>方正超粗黑简体</vt:lpstr>
      <vt:lpstr>方正粗宋简体</vt:lpstr>
      <vt:lpstr>方正兰亭黑简体</vt:lpstr>
      <vt:lpstr>黑体</vt:lpstr>
      <vt:lpstr>宋体</vt:lpstr>
      <vt:lpstr>微软雅黑</vt:lpstr>
      <vt:lpstr>Arial</vt:lpstr>
      <vt:lpstr>Calibri</vt:lpstr>
      <vt:lpstr>Calibri Light</vt:lpstr>
      <vt:lpstr>Impact</vt:lpstr>
      <vt:lpstr>Times New Roman</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https://www.ypppt.com/</dc:subject>
  <dc:creator>优品PPT</dc:creator>
  <cp:keywords>https:/www.ypppt.com</cp:keywords>
  <dc:description>https://www.ypppt.com/</dc:description>
  <cp:lastModifiedBy>kan</cp:lastModifiedBy>
  <cp:revision>99</cp:revision>
  <dcterms:created xsi:type="dcterms:W3CDTF">2014-05-07T05:26:19Z</dcterms:created>
  <dcterms:modified xsi:type="dcterms:W3CDTF">2021-03-02T11:58:25Z</dcterms:modified>
</cp:coreProperties>
</file>