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17"/>
  </p:notesMasterIdLst>
  <p:sldIdLst>
    <p:sldId id="285" r:id="rId3"/>
    <p:sldId id="277" r:id="rId4"/>
    <p:sldId id="257" r:id="rId5"/>
    <p:sldId id="286" r:id="rId6"/>
    <p:sldId id="291" r:id="rId7"/>
    <p:sldId id="292" r:id="rId8"/>
    <p:sldId id="293" r:id="rId9"/>
    <p:sldId id="294" r:id="rId10"/>
    <p:sldId id="269" r:id="rId11"/>
    <p:sldId id="273" r:id="rId12"/>
    <p:sldId id="280" r:id="rId13"/>
    <p:sldId id="281" r:id="rId14"/>
    <p:sldId id="274" r:id="rId15"/>
    <p:sldId id="295" r:id="rId16"/>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228" userDrawn="1">
          <p15:clr>
            <a:srgbClr val="A4A3A4"/>
          </p15:clr>
        </p15:guide>
        <p15:guide id="2" pos="3817" userDrawn="1">
          <p15:clr>
            <a:srgbClr val="A4A3A4"/>
          </p15:clr>
        </p15:guide>
        <p15:guide id="4" orient="horz" pos="2772" userDrawn="1">
          <p15:clr>
            <a:srgbClr val="A4A3A4"/>
          </p15:clr>
        </p15:guide>
        <p15:guide id="5" orient="horz" pos="4320" userDrawn="1">
          <p15:clr>
            <a:srgbClr val="A4A3A4"/>
          </p15:clr>
        </p15:guide>
        <p15:guide id="7" pos="7265" userDrawn="1">
          <p15:clr>
            <a:srgbClr val="A4A3A4"/>
          </p15:clr>
        </p15:guide>
        <p15:guide id="8" pos="415" userDrawn="1">
          <p15:clr>
            <a:srgbClr val="A4A3A4"/>
          </p15:clr>
        </p15:guide>
        <p15:guide id="9" orient="horz" pos="3339" userDrawn="1">
          <p15:clr>
            <a:srgbClr val="A4A3A4"/>
          </p15:clr>
        </p15:guide>
        <p15:guide id="10" pos="1005" userDrawn="1">
          <p15:clr>
            <a:srgbClr val="A4A3A4"/>
          </p15:clr>
        </p15:guide>
        <p15:guide id="11" pos="6788" userDrawn="1">
          <p15:clr>
            <a:srgbClr val="A4A3A4"/>
          </p15:clr>
        </p15:guide>
        <p15:guide id="12" orient="horz" userDrawn="1">
          <p15:clr>
            <a:srgbClr val="A4A3A4"/>
          </p15:clr>
        </p15:guide>
        <p15:guide id="13" pos="2094"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r.idiot" initials="呵呵" lastIdx="8" clrIdx="0">
    <p:extLst>
      <p:ext uri="{19B8F6BF-5375-455C-9EA6-DF929625EA0E}">
        <p15:presenceInfo xmlns:p15="http://schemas.microsoft.com/office/powerpoint/2012/main" userId="Mr.idiot"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C000"/>
    <a:srgbClr val="8CA0A1"/>
    <a:srgbClr val="E64350"/>
    <a:srgbClr val="F8CC25"/>
    <a:srgbClr val="F47E24"/>
    <a:srgbClr val="1D9F23"/>
    <a:srgbClr val="F91B1F"/>
    <a:srgbClr val="0078F9"/>
    <a:srgbClr val="F1A907"/>
    <a:srgbClr val="FFC30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375" autoAdjust="0"/>
    <p:restoredTop sz="96314" autoAdjust="0"/>
  </p:normalViewPr>
  <p:slideViewPr>
    <p:cSldViewPr snapToGrid="0" showGuides="1">
      <p:cViewPr varScale="1">
        <p:scale>
          <a:sx n="108" d="100"/>
          <a:sy n="108" d="100"/>
        </p:scale>
        <p:origin x="804" y="78"/>
      </p:cViewPr>
      <p:guideLst>
        <p:guide orient="horz" pos="2228"/>
        <p:guide pos="3817"/>
        <p:guide orient="horz" pos="2772"/>
        <p:guide orient="horz" pos="4320"/>
        <p:guide pos="7265"/>
        <p:guide pos="415"/>
        <p:guide orient="horz" pos="3339"/>
        <p:guide pos="1005"/>
        <p:guide pos="6788"/>
        <p:guide orient="horz"/>
        <p:guide pos="2094"/>
      </p:guideLst>
    </p:cSldViewPr>
  </p:slideViewPr>
  <p:notesTextViewPr>
    <p:cViewPr>
      <p:scale>
        <a:sx n="1" d="1"/>
        <a:sy n="1" d="1"/>
      </p:scale>
      <p:origin x="0" y="0"/>
    </p:cViewPr>
  </p:notesTextViewPr>
  <p:sorterViewPr>
    <p:cViewPr>
      <p:scale>
        <a:sx n="50" d="100"/>
        <a:sy n="5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commentAuthors" Target="commentAuthors.xml"/><Relationship Id="rId3" Type="http://schemas.openxmlformats.org/officeDocument/2006/relationships/slide" Target="slides/slide1.xml"/><Relationship Id="rId21"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CA86FBE-2D35-4600-BEA2-EE7AF8F19E6C}" type="datetimeFigureOut">
              <a:rPr lang="zh-CN" altLang="en-US" smtClean="0"/>
              <a:t>2021/3/3</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521DA4B-54F9-4F4F-BFFC-7DBD3F1447DC}" type="slidenum">
              <a:rPr lang="zh-CN" altLang="en-US" smtClean="0"/>
              <a:t>‹#›</a:t>
            </a:fld>
            <a:endParaRPr lang="zh-CN" altLang="en-US"/>
          </a:p>
        </p:txBody>
      </p:sp>
    </p:spTree>
    <p:extLst>
      <p:ext uri="{BB962C8B-B14F-4D97-AF65-F5344CB8AC3E}">
        <p14:creationId xmlns:p14="http://schemas.microsoft.com/office/powerpoint/2010/main" val="344672394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
        <p:nvSpPr>
          <p:cNvPr id="4" name="灯片编号占位符 3"/>
          <p:cNvSpPr>
            <a:spLocks noGrp="1"/>
          </p:cNvSpPr>
          <p:nvPr>
            <p:ph type="sldNum" sz="quarter" idx="10"/>
          </p:nvPr>
        </p:nvSpPr>
        <p:spPr/>
        <p:txBody>
          <a:bodyPr/>
          <a:lstStyle/>
          <a:p>
            <a:fld id="{6521DA4B-54F9-4F4F-BFFC-7DBD3F1447DC}" type="slidenum">
              <a:rPr lang="zh-CN" altLang="en-US" smtClean="0"/>
              <a:t>4</a:t>
            </a:fld>
            <a:endParaRPr lang="zh-CN" altLang="en-US"/>
          </a:p>
        </p:txBody>
      </p:sp>
    </p:spTree>
    <p:extLst>
      <p:ext uri="{BB962C8B-B14F-4D97-AF65-F5344CB8AC3E}">
        <p14:creationId xmlns:p14="http://schemas.microsoft.com/office/powerpoint/2010/main" val="395643370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14</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48203817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BFBA59DC-FA1F-44FD-8247-9B8165DCDFCB}" type="datetimeFigureOut">
              <a:rPr lang="zh-CN" altLang="en-US" smtClean="0"/>
              <a:t>2021/3/3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43AC06F-E76E-49B9-AFAB-C4EDA2B0E911}" type="slidenum">
              <a:rPr lang="zh-CN" altLang="en-US" smtClean="0"/>
              <a:t>‹#›</a:t>
            </a:fld>
            <a:endParaRPr lang="zh-CN" altLang="en-US"/>
          </a:p>
        </p:txBody>
      </p:sp>
    </p:spTree>
    <p:extLst>
      <p:ext uri="{BB962C8B-B14F-4D97-AF65-F5344CB8AC3E}">
        <p14:creationId xmlns:p14="http://schemas.microsoft.com/office/powerpoint/2010/main" val="413003195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BFBA59DC-FA1F-44FD-8247-9B8165DCDFCB}" type="datetimeFigureOut">
              <a:rPr lang="zh-CN" altLang="en-US" smtClean="0"/>
              <a:t>2021/3/3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43AC06F-E76E-49B9-AFAB-C4EDA2B0E911}" type="slidenum">
              <a:rPr lang="zh-CN" altLang="en-US" smtClean="0"/>
              <a:t>‹#›</a:t>
            </a:fld>
            <a:endParaRPr lang="zh-CN" altLang="en-US"/>
          </a:p>
        </p:txBody>
      </p:sp>
    </p:spTree>
    <p:extLst>
      <p:ext uri="{BB962C8B-B14F-4D97-AF65-F5344CB8AC3E}">
        <p14:creationId xmlns:p14="http://schemas.microsoft.com/office/powerpoint/2010/main" val="39058565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BFBA59DC-FA1F-44FD-8247-9B8165DCDFCB}" type="datetimeFigureOut">
              <a:rPr lang="zh-CN" altLang="en-US" smtClean="0"/>
              <a:t>2021/3/3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43AC06F-E76E-49B9-AFAB-C4EDA2B0E911}" type="slidenum">
              <a:rPr lang="zh-CN" altLang="en-US" smtClean="0"/>
              <a:t>‹#›</a:t>
            </a:fld>
            <a:endParaRPr lang="zh-CN" altLang="en-US"/>
          </a:p>
        </p:txBody>
      </p:sp>
    </p:spTree>
    <p:extLst>
      <p:ext uri="{BB962C8B-B14F-4D97-AF65-F5344CB8AC3E}">
        <p14:creationId xmlns:p14="http://schemas.microsoft.com/office/powerpoint/2010/main" val="84421152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2021/3/3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2258175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2021/3/3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4677038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2021/3/3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8779044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2021/3/3</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9555665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2021/3/3</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9496230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2021/3/3</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9796762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2021/3/3</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3299433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2021/3/3</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550580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BFBA59DC-FA1F-44FD-8247-9B8165DCDFCB}" type="datetimeFigureOut">
              <a:rPr lang="zh-CN" altLang="en-US" smtClean="0"/>
              <a:t>2021/3/3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43AC06F-E76E-49B9-AFAB-C4EDA2B0E911}" type="slidenum">
              <a:rPr lang="zh-CN" altLang="en-US" smtClean="0"/>
              <a:t>‹#›</a:t>
            </a:fld>
            <a:endParaRPr lang="zh-CN" altLang="en-US"/>
          </a:p>
        </p:txBody>
      </p:sp>
    </p:spTree>
    <p:extLst>
      <p:ext uri="{BB962C8B-B14F-4D97-AF65-F5344CB8AC3E}">
        <p14:creationId xmlns:p14="http://schemas.microsoft.com/office/powerpoint/2010/main" val="270402905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2021/3/3</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038628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2021/3/3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4373074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2021/3/3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547979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BFBA59DC-FA1F-44FD-8247-9B8165DCDFCB}" type="datetimeFigureOut">
              <a:rPr lang="zh-CN" altLang="en-US" smtClean="0"/>
              <a:t>2021/3/3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43AC06F-E76E-49B9-AFAB-C4EDA2B0E911}" type="slidenum">
              <a:rPr lang="zh-CN" altLang="en-US" smtClean="0"/>
              <a:t>‹#›</a:t>
            </a:fld>
            <a:endParaRPr lang="zh-CN" altLang="en-US"/>
          </a:p>
        </p:txBody>
      </p:sp>
    </p:spTree>
    <p:extLst>
      <p:ext uri="{BB962C8B-B14F-4D97-AF65-F5344CB8AC3E}">
        <p14:creationId xmlns:p14="http://schemas.microsoft.com/office/powerpoint/2010/main" val="378210645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BFBA59DC-FA1F-44FD-8247-9B8165DCDFCB}" type="datetimeFigureOut">
              <a:rPr lang="zh-CN" altLang="en-US" smtClean="0"/>
              <a:t>2021/3/3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C43AC06F-E76E-49B9-AFAB-C4EDA2B0E911}" type="slidenum">
              <a:rPr lang="zh-CN" altLang="en-US" smtClean="0"/>
              <a:t>‹#›</a:t>
            </a:fld>
            <a:endParaRPr lang="zh-CN" altLang="en-US"/>
          </a:p>
        </p:txBody>
      </p:sp>
    </p:spTree>
    <p:extLst>
      <p:ext uri="{BB962C8B-B14F-4D97-AF65-F5344CB8AC3E}">
        <p14:creationId xmlns:p14="http://schemas.microsoft.com/office/powerpoint/2010/main" val="40238436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BFBA59DC-FA1F-44FD-8247-9B8165DCDFCB}" type="datetimeFigureOut">
              <a:rPr lang="zh-CN" altLang="en-US" smtClean="0"/>
              <a:t>2021/3/3</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C43AC06F-E76E-49B9-AFAB-C4EDA2B0E911}" type="slidenum">
              <a:rPr lang="zh-CN" altLang="en-US" smtClean="0"/>
              <a:t>‹#›</a:t>
            </a:fld>
            <a:endParaRPr lang="zh-CN" altLang="en-US"/>
          </a:p>
        </p:txBody>
      </p:sp>
    </p:spTree>
    <p:extLst>
      <p:ext uri="{BB962C8B-B14F-4D97-AF65-F5344CB8AC3E}">
        <p14:creationId xmlns:p14="http://schemas.microsoft.com/office/powerpoint/2010/main" val="12011553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BFBA59DC-FA1F-44FD-8247-9B8165DCDFCB}" type="datetimeFigureOut">
              <a:rPr lang="zh-CN" altLang="en-US" smtClean="0"/>
              <a:t>2021/3/3</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C43AC06F-E76E-49B9-AFAB-C4EDA2B0E911}" type="slidenum">
              <a:rPr lang="zh-CN" altLang="en-US" smtClean="0"/>
              <a:t>‹#›</a:t>
            </a:fld>
            <a:endParaRPr lang="zh-CN" altLang="en-US"/>
          </a:p>
        </p:txBody>
      </p:sp>
    </p:spTree>
    <p:extLst>
      <p:ext uri="{BB962C8B-B14F-4D97-AF65-F5344CB8AC3E}">
        <p14:creationId xmlns:p14="http://schemas.microsoft.com/office/powerpoint/2010/main" val="39749435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BFBA59DC-FA1F-44FD-8247-9B8165DCDFCB}" type="datetimeFigureOut">
              <a:rPr lang="zh-CN" altLang="en-US" smtClean="0"/>
              <a:t>2021/3/3</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C43AC06F-E76E-49B9-AFAB-C4EDA2B0E911}" type="slidenum">
              <a:rPr lang="zh-CN" altLang="en-US" smtClean="0"/>
              <a:t>‹#›</a:t>
            </a:fld>
            <a:endParaRPr lang="zh-CN" altLang="en-US"/>
          </a:p>
        </p:txBody>
      </p:sp>
    </p:spTree>
    <p:extLst>
      <p:ext uri="{BB962C8B-B14F-4D97-AF65-F5344CB8AC3E}">
        <p14:creationId xmlns:p14="http://schemas.microsoft.com/office/powerpoint/2010/main" val="611990830"/>
      </p:ext>
    </p:extLst>
  </p:cSld>
  <p:clrMapOvr>
    <a:masterClrMapping/>
  </p:clrMapOvr>
  <p:extLst mod="1">
    <p:ext uri="{DCECCB84-F9BA-43D5-87BE-67443E8EF086}">
      <p15:sldGuideLst xmlns:p15="http://schemas.microsoft.com/office/powerpoint/2012/main">
        <p15:guide id="1" pos="483" userDrawn="1">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BFBA59DC-FA1F-44FD-8247-9B8165DCDFCB}" type="datetimeFigureOut">
              <a:rPr lang="zh-CN" altLang="en-US" smtClean="0"/>
              <a:t>2021/3/3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C43AC06F-E76E-49B9-AFAB-C4EDA2B0E911}" type="slidenum">
              <a:rPr lang="zh-CN" altLang="en-US" smtClean="0"/>
              <a:t>‹#›</a:t>
            </a:fld>
            <a:endParaRPr lang="zh-CN" altLang="en-US"/>
          </a:p>
        </p:txBody>
      </p:sp>
    </p:spTree>
    <p:extLst>
      <p:ext uri="{BB962C8B-B14F-4D97-AF65-F5344CB8AC3E}">
        <p14:creationId xmlns:p14="http://schemas.microsoft.com/office/powerpoint/2010/main" val="63050226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BFBA59DC-FA1F-44FD-8247-9B8165DCDFCB}" type="datetimeFigureOut">
              <a:rPr lang="zh-CN" altLang="en-US" smtClean="0"/>
              <a:t>2021/3/3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C43AC06F-E76E-49B9-AFAB-C4EDA2B0E911}" type="slidenum">
              <a:rPr lang="zh-CN" altLang="en-US" smtClean="0"/>
              <a:t>‹#›</a:t>
            </a:fld>
            <a:endParaRPr lang="zh-CN" altLang="en-US"/>
          </a:p>
        </p:txBody>
      </p:sp>
    </p:spTree>
    <p:extLst>
      <p:ext uri="{BB962C8B-B14F-4D97-AF65-F5344CB8AC3E}">
        <p14:creationId xmlns:p14="http://schemas.microsoft.com/office/powerpoint/2010/main" val="28337786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C000"/>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dirty="0" smtClean="0"/>
              <a:t>单击此处编辑母版标题样式</a:t>
            </a:r>
            <a:endParaRPr lang="zh-CN" altLang="en-US" dirty="0"/>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FBA59DC-FA1F-44FD-8247-9B8165DCDFCB}" type="datetimeFigureOut">
              <a:rPr lang="zh-CN" altLang="en-US" smtClean="0"/>
              <a:t>2021/3/3</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43AC06F-E76E-49B9-AFAB-C4EDA2B0E911}" type="slidenum">
              <a:rPr lang="zh-CN" altLang="en-US" smtClean="0"/>
              <a:t>‹#›</a:t>
            </a:fld>
            <a:endParaRPr lang="zh-CN" altLang="en-US"/>
          </a:p>
        </p:txBody>
      </p:sp>
    </p:spTree>
    <p:extLst>
      <p:ext uri="{BB962C8B-B14F-4D97-AF65-F5344CB8AC3E}">
        <p14:creationId xmlns:p14="http://schemas.microsoft.com/office/powerpoint/2010/main" val="107213560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2021/3/3</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7183789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xml"/><Relationship Id="rId1" Type="http://schemas.openxmlformats.org/officeDocument/2006/relationships/slideLayout" Target="../slideLayouts/slideLayout18.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7.xml"/><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7.xml"/><Relationship Id="rId4" Type="http://schemas.openxmlformats.org/officeDocument/2006/relationships/image" Target="../media/image14.png"/></Relationships>
</file>

<file path=ppt/slides/_rels/slide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8.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grpSp>
        <p:nvGrpSpPr>
          <p:cNvPr id="2" name="组合 1"/>
          <p:cNvGrpSpPr/>
          <p:nvPr/>
        </p:nvGrpSpPr>
        <p:grpSpPr>
          <a:xfrm>
            <a:off x="2693894" y="1453135"/>
            <a:ext cx="6804213" cy="4164075"/>
            <a:chOff x="1694652" y="1075765"/>
            <a:chExt cx="6804213" cy="4164075"/>
          </a:xfrm>
        </p:grpSpPr>
        <p:sp>
          <p:nvSpPr>
            <p:cNvPr id="7" name="文本框 6"/>
            <p:cNvSpPr txBox="1"/>
            <p:nvPr/>
          </p:nvSpPr>
          <p:spPr>
            <a:xfrm>
              <a:off x="1694652" y="1075765"/>
              <a:ext cx="6804213" cy="3939540"/>
            </a:xfrm>
            <a:prstGeom prst="rect">
              <a:avLst/>
            </a:prstGeom>
            <a:noFill/>
          </p:spPr>
          <p:txBody>
            <a:bodyPr wrap="square" rtlCol="0">
              <a:spAutoFit/>
            </a:bodyPr>
            <a:lstStyle/>
            <a:p>
              <a:r>
                <a:rPr lang="zh-CN" altLang="en-US" sz="25000" dirty="0">
                  <a:latin typeface="体坛粗黑简体" panose="03000509000000000000" pitchFamily="65" charset="-122"/>
                  <a:ea typeface="体坛粗黑简体" panose="03000509000000000000" pitchFamily="65" charset="-122"/>
                </a:rPr>
                <a:t>免费</a:t>
              </a:r>
            </a:p>
          </p:txBody>
        </p:sp>
        <p:sp useBgFill="1">
          <p:nvSpPr>
            <p:cNvPr id="8" name="文本框 7"/>
            <p:cNvSpPr txBox="1"/>
            <p:nvPr/>
          </p:nvSpPr>
          <p:spPr>
            <a:xfrm>
              <a:off x="2048759" y="2700425"/>
              <a:ext cx="6095999" cy="584775"/>
            </a:xfrm>
            <a:prstGeom prst="rect">
              <a:avLst/>
            </a:prstGeom>
          </p:spPr>
          <p:txBody>
            <a:bodyPr wrap="square" rtlCol="0">
              <a:spAutoFit/>
            </a:bodyPr>
            <a:lstStyle/>
            <a:p>
              <a:pPr algn="dist"/>
              <a:r>
                <a:rPr lang="zh-CN" altLang="en-US" sz="3200" dirty="0" smtClean="0">
                  <a:latin typeface="华康俪金黑W8(P)" panose="020B0800000000000000" pitchFamily="34" charset="-122"/>
                  <a:ea typeface="华康俪金黑W8(P)" panose="020B0800000000000000" pitchFamily="34" charset="-122"/>
                </a:rPr>
                <a:t>互联网时代的商业模式</a:t>
              </a:r>
              <a:endParaRPr lang="zh-CN" altLang="en-US" sz="3200" dirty="0">
                <a:latin typeface="华康俪金黑W8(P)" panose="020B0800000000000000" pitchFamily="34" charset="-122"/>
                <a:ea typeface="华康俪金黑W8(P)" panose="020B0800000000000000" pitchFamily="34" charset="-122"/>
              </a:endParaRPr>
            </a:p>
          </p:txBody>
        </p:sp>
        <p:sp>
          <p:nvSpPr>
            <p:cNvPr id="11" name="文本框 10"/>
            <p:cNvSpPr txBox="1"/>
            <p:nvPr/>
          </p:nvSpPr>
          <p:spPr>
            <a:xfrm>
              <a:off x="1897104" y="4773559"/>
              <a:ext cx="6399308" cy="466281"/>
            </a:xfrm>
            <a:prstGeom prst="rect">
              <a:avLst/>
            </a:prstGeom>
            <a:noFill/>
          </p:spPr>
          <p:txBody>
            <a:bodyPr wrap="square" rtlCol="0">
              <a:spAutoFit/>
            </a:bodyPr>
            <a:lstStyle/>
            <a:p>
              <a:pPr>
                <a:lnSpc>
                  <a:spcPct val="135000"/>
                </a:lnSpc>
              </a:pPr>
              <a:r>
                <a:rPr lang="zh-CN" altLang="en-US" dirty="0" smtClean="0">
                  <a:latin typeface="方正细倩简体" panose="03000509000000000000" pitchFamily="65" charset="-122"/>
                  <a:ea typeface="方正细倩简体" panose="03000509000000000000" pitchFamily="65" charset="-122"/>
                </a:rPr>
                <a:t>克里斯</a:t>
              </a:r>
              <a:r>
                <a:rPr lang="en-US" altLang="zh-CN" dirty="0" smtClean="0">
                  <a:latin typeface="方正细倩简体" panose="03000509000000000000" pitchFamily="65" charset="-122"/>
                  <a:ea typeface="方正细倩简体" panose="03000509000000000000" pitchFamily="65" charset="-122"/>
                </a:rPr>
                <a:t>·</a:t>
              </a:r>
              <a:r>
                <a:rPr lang="zh-CN" altLang="en-US" dirty="0" smtClean="0">
                  <a:latin typeface="方正细倩简体" panose="03000509000000000000" pitchFamily="65" charset="-122"/>
                  <a:ea typeface="方正细倩简体" panose="03000509000000000000" pitchFamily="65" charset="-122"/>
                </a:rPr>
                <a:t>安德森</a:t>
              </a:r>
              <a:r>
                <a:rPr lang="en-US" altLang="zh-CN" dirty="0" smtClean="0">
                  <a:latin typeface="方正细倩简体" panose="03000509000000000000" pitchFamily="65" charset="-122"/>
                  <a:ea typeface="方正细倩简体" panose="03000509000000000000" pitchFamily="65" charset="-122"/>
                </a:rPr>
                <a:t>/</a:t>
              </a:r>
              <a:r>
                <a:rPr lang="zh-CN" altLang="en-US" dirty="0" smtClean="0">
                  <a:latin typeface="方正细倩简体" panose="03000509000000000000" pitchFamily="65" charset="-122"/>
                  <a:ea typeface="方正细倩简体" panose="03000509000000000000" pitchFamily="65" charset="-122"/>
                </a:rPr>
                <a:t>著    </a:t>
              </a:r>
              <a:r>
                <a:rPr lang="en-US" altLang="zh-CN" dirty="0" smtClean="0">
                  <a:latin typeface="方正细倩简体" panose="03000509000000000000" pitchFamily="65" charset="-122"/>
                  <a:ea typeface="方正细倩简体" panose="03000509000000000000" pitchFamily="65" charset="-122"/>
                </a:rPr>
                <a:t>@Chen-</a:t>
              </a:r>
              <a:r>
                <a:rPr lang="en-US" altLang="zh-CN" dirty="0" err="1" smtClean="0">
                  <a:latin typeface="方正细倩简体" panose="03000509000000000000" pitchFamily="65" charset="-122"/>
                  <a:ea typeface="方正细倩简体" panose="03000509000000000000" pitchFamily="65" charset="-122"/>
                </a:rPr>
                <a:t>Gxin</a:t>
              </a:r>
              <a:r>
                <a:rPr lang="en-US" altLang="zh-CN" dirty="0" smtClean="0">
                  <a:latin typeface="方正细倩简体" panose="03000509000000000000" pitchFamily="65" charset="-122"/>
                  <a:ea typeface="方正细倩简体" panose="03000509000000000000" pitchFamily="65" charset="-122"/>
                </a:rPr>
                <a:t>/PPT   </a:t>
              </a:r>
              <a:r>
                <a:rPr lang="zh-CN" altLang="en-US" dirty="0" smtClean="0">
                  <a:latin typeface="方正细倩简体" panose="03000509000000000000" pitchFamily="65" charset="-122"/>
                  <a:ea typeface="方正细倩简体" panose="03000509000000000000" pitchFamily="65" charset="-122"/>
                </a:rPr>
                <a:t>中信出版社</a:t>
              </a:r>
              <a:r>
                <a:rPr lang="en-US" altLang="zh-CN" dirty="0" smtClean="0">
                  <a:latin typeface="方正细倩简体" panose="03000509000000000000" pitchFamily="65" charset="-122"/>
                  <a:ea typeface="方正细倩简体" panose="03000509000000000000" pitchFamily="65" charset="-122"/>
                </a:rPr>
                <a:t>/</a:t>
              </a:r>
              <a:r>
                <a:rPr lang="zh-CN" altLang="en-US" dirty="0" smtClean="0">
                  <a:latin typeface="方正细倩简体" panose="03000509000000000000" pitchFamily="65" charset="-122"/>
                  <a:ea typeface="方正细倩简体" panose="03000509000000000000" pitchFamily="65" charset="-122"/>
                </a:rPr>
                <a:t>出版</a:t>
              </a:r>
              <a:endParaRPr lang="en-US" altLang="zh-CN" dirty="0" smtClean="0">
                <a:latin typeface="方正细倩简体" panose="03000509000000000000" pitchFamily="65" charset="-122"/>
                <a:ea typeface="方正细倩简体" panose="03000509000000000000" pitchFamily="65" charset="-122"/>
              </a:endParaRPr>
            </a:p>
          </p:txBody>
        </p:sp>
      </p:grpSp>
      <p:sp>
        <p:nvSpPr>
          <p:cNvPr id="14" name="文本框 13"/>
          <p:cNvSpPr txBox="1"/>
          <p:nvPr/>
        </p:nvSpPr>
        <p:spPr>
          <a:xfrm>
            <a:off x="1354272" y="1584032"/>
            <a:ext cx="9483456" cy="3770263"/>
          </a:xfrm>
          <a:prstGeom prst="rect">
            <a:avLst/>
          </a:prstGeom>
          <a:noFill/>
        </p:spPr>
        <p:txBody>
          <a:bodyPr wrap="square" rtlCol="0">
            <a:spAutoFit/>
          </a:bodyPr>
          <a:lstStyle/>
          <a:p>
            <a:pPr algn="ctr"/>
            <a:r>
              <a:rPr lang="en-US" altLang="zh-CN" sz="23900" dirty="0" smtClean="0">
                <a:solidFill>
                  <a:schemeClr val="tx1">
                    <a:alpha val="28000"/>
                  </a:schemeClr>
                </a:solidFill>
                <a:latin typeface="汉仪综艺体简" panose="02010609000101010101" pitchFamily="49" charset="-122"/>
                <a:ea typeface="汉仪综艺体简" panose="02010609000101010101" pitchFamily="49" charset="-122"/>
              </a:rPr>
              <a:t>FREE</a:t>
            </a:r>
            <a:endParaRPr lang="zh-CN" altLang="en-US" sz="23900" dirty="0">
              <a:solidFill>
                <a:schemeClr val="tx1">
                  <a:alpha val="28000"/>
                </a:schemeClr>
              </a:solidFill>
              <a:latin typeface="汉仪综艺体简" panose="02010609000101010101" pitchFamily="49" charset="-122"/>
              <a:ea typeface="汉仪综艺体简" panose="02010609000101010101" pitchFamily="49" charset="-122"/>
            </a:endParaRPr>
          </a:p>
        </p:txBody>
      </p:sp>
      <p:grpSp>
        <p:nvGrpSpPr>
          <p:cNvPr id="3" name="组合 2"/>
          <p:cNvGrpSpPr/>
          <p:nvPr/>
        </p:nvGrpSpPr>
        <p:grpSpPr>
          <a:xfrm>
            <a:off x="8173882" y="1527905"/>
            <a:ext cx="1284492" cy="1269456"/>
            <a:chOff x="8173882" y="1150535"/>
            <a:chExt cx="1284492" cy="1269456"/>
          </a:xfrm>
        </p:grpSpPr>
        <p:sp>
          <p:nvSpPr>
            <p:cNvPr id="5" name="三十二角星 4"/>
            <p:cNvSpPr/>
            <p:nvPr/>
          </p:nvSpPr>
          <p:spPr>
            <a:xfrm>
              <a:off x="8173882" y="1150535"/>
              <a:ext cx="1269456" cy="1269456"/>
            </a:xfrm>
            <a:prstGeom prst="star32">
              <a:avLst/>
            </a:prstGeom>
            <a:solidFill>
              <a:srgbClr val="C00000"/>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文本框 42"/>
            <p:cNvSpPr txBox="1"/>
            <p:nvPr/>
          </p:nvSpPr>
          <p:spPr>
            <a:xfrm rot="974114">
              <a:off x="8184626" y="1531195"/>
              <a:ext cx="1273748" cy="523220"/>
            </a:xfrm>
            <a:prstGeom prst="rect">
              <a:avLst/>
            </a:prstGeom>
            <a:noFill/>
          </p:spPr>
          <p:txBody>
            <a:bodyPr wrap="square" rtlCol="0">
              <a:spAutoFit/>
            </a:bodyPr>
            <a:lstStyle/>
            <a:p>
              <a:pPr algn="ctr"/>
              <a:r>
                <a:rPr lang="en-US" altLang="zh-CN" sz="2800" dirty="0" smtClean="0">
                  <a:solidFill>
                    <a:schemeClr val="bg1"/>
                  </a:solidFill>
                  <a:latin typeface="方正悬针篆变简体" panose="02000000000000000000" pitchFamily="2" charset="-122"/>
                  <a:ea typeface="方正悬针篆变简体" panose="02000000000000000000" pitchFamily="2" charset="-122"/>
                </a:rPr>
                <a:t>FREE</a:t>
              </a:r>
              <a:endParaRPr lang="zh-CN" altLang="en-US" sz="2800" dirty="0">
                <a:solidFill>
                  <a:schemeClr val="bg1"/>
                </a:solidFill>
                <a:latin typeface="方正悬针篆变简体" panose="02000000000000000000" pitchFamily="2" charset="-122"/>
                <a:ea typeface="方正悬针篆变简体" panose="02000000000000000000" pitchFamily="2" charset="-122"/>
              </a:endParaRPr>
            </a:p>
          </p:txBody>
        </p:sp>
      </p:grpSp>
    </p:spTree>
    <p:extLst>
      <p:ext uri="{BB962C8B-B14F-4D97-AF65-F5344CB8AC3E}">
        <p14:creationId xmlns:p14="http://schemas.microsoft.com/office/powerpoint/2010/main" val="1621645125"/>
      </p:ext>
    </p:extLst>
  </p:cSld>
  <p:clrMapOvr>
    <a:masterClrMapping/>
  </p:clrMapOvr>
  <p:transition spd="slow">
    <p:push dir="u"/>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矩形 11"/>
          <p:cNvSpPr/>
          <p:nvPr/>
        </p:nvSpPr>
        <p:spPr>
          <a:xfrm>
            <a:off x="677069" y="-609600"/>
            <a:ext cx="10837862" cy="4278947"/>
          </a:xfrm>
          <a:prstGeom prst="rect">
            <a:avLst/>
          </a:prstGeom>
          <a:solidFill>
            <a:schemeClr val="bg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677069" y="4454979"/>
            <a:ext cx="10837862" cy="3314700"/>
          </a:xfrm>
          <a:prstGeom prst="rect">
            <a:avLst/>
          </a:prstGeom>
          <a:solidFill>
            <a:schemeClr val="bg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文本框 15"/>
          <p:cNvSpPr txBox="1"/>
          <p:nvPr/>
        </p:nvSpPr>
        <p:spPr>
          <a:xfrm>
            <a:off x="2009439" y="4979567"/>
            <a:ext cx="8170862" cy="923330"/>
          </a:xfrm>
          <a:prstGeom prst="rect">
            <a:avLst/>
          </a:prstGeom>
          <a:noFill/>
        </p:spPr>
        <p:txBody>
          <a:bodyPr wrap="square" rtlCol="0">
            <a:spAutoFit/>
          </a:bodyPr>
          <a:lstStyle/>
          <a:p>
            <a:pPr algn="ctr"/>
            <a:r>
              <a:rPr lang="en-US" altLang="zh-CN" sz="5400" b="1" dirty="0" smtClean="0">
                <a:latin typeface="华文细黑" panose="02010600040101010101" pitchFamily="2" charset="-122"/>
                <a:ea typeface="华文细黑" panose="02010600040101010101" pitchFamily="2" charset="-122"/>
              </a:rPr>
              <a:t>No.6 </a:t>
            </a:r>
            <a:r>
              <a:rPr lang="zh-CN" altLang="en-US" sz="5400" dirty="0" smtClean="0">
                <a:latin typeface="方正正中黑简体" panose="02000000000000000000" pitchFamily="2" charset="-122"/>
                <a:ea typeface="方正正中黑简体" panose="02000000000000000000" pitchFamily="2" charset="-122"/>
              </a:rPr>
              <a:t>免费模式</a:t>
            </a:r>
            <a:r>
              <a:rPr lang="ja-JP" altLang="en-US" sz="5400" dirty="0" smtClean="0">
                <a:latin typeface="方正正中黑简体" panose="02000000000000000000" pitchFamily="2" charset="-122"/>
                <a:ea typeface="方正正中黑简体" panose="02000000000000000000" pitchFamily="2" charset="-122"/>
              </a:rPr>
              <a:t>の</a:t>
            </a:r>
            <a:r>
              <a:rPr lang="zh-CN" altLang="en-US" sz="5400" dirty="0" smtClean="0">
                <a:latin typeface="方正正中黑简体" panose="02000000000000000000" pitchFamily="2" charset="-122"/>
                <a:ea typeface="方正正中黑简体" panose="02000000000000000000" pitchFamily="2" charset="-122"/>
              </a:rPr>
              <a:t>争议</a:t>
            </a:r>
            <a:endParaRPr lang="zh-CN" altLang="en-US" sz="5400" dirty="0">
              <a:latin typeface="方正正中黑简体" panose="02000000000000000000" pitchFamily="2" charset="-122"/>
              <a:ea typeface="方正正中黑简体" panose="02000000000000000000" pitchFamily="2" charset="-122"/>
            </a:endParaRPr>
          </a:p>
        </p:txBody>
      </p:sp>
      <p:sp>
        <p:nvSpPr>
          <p:cNvPr id="17" name="矩形 16"/>
          <p:cNvSpPr/>
          <p:nvPr/>
        </p:nvSpPr>
        <p:spPr>
          <a:xfrm>
            <a:off x="947066" y="4689956"/>
            <a:ext cx="10297868" cy="3149546"/>
          </a:xfrm>
          <a:prstGeom prst="rect">
            <a:avLst/>
          </a:prstGeom>
          <a:noFill/>
          <a:ln>
            <a:solidFill>
              <a:schemeClr val="bg1">
                <a:lumMod val="50000"/>
              </a:schemeClr>
            </a:solidFill>
            <a:prstDash val="sys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斜纹 17"/>
          <p:cNvSpPr/>
          <p:nvPr/>
        </p:nvSpPr>
        <p:spPr>
          <a:xfrm rot="5400000">
            <a:off x="10181431" y="4454979"/>
            <a:ext cx="1333500" cy="1333500"/>
          </a:xfrm>
          <a:prstGeom prst="diagStripe">
            <a:avLst>
              <a:gd name="adj" fmla="val 67143"/>
            </a:avLst>
          </a:prstGeom>
          <a:solidFill>
            <a:srgbClr val="8CA0A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cxnSp>
        <p:nvCxnSpPr>
          <p:cNvPr id="19" name="直接连接符 18"/>
          <p:cNvCxnSpPr/>
          <p:nvPr/>
        </p:nvCxnSpPr>
        <p:spPr>
          <a:xfrm>
            <a:off x="2870579" y="5902897"/>
            <a:ext cx="6450843" cy="0"/>
          </a:xfrm>
          <a:prstGeom prst="line">
            <a:avLst/>
          </a:prstGeom>
          <a:ln w="12700">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22" name="文本框 21"/>
          <p:cNvSpPr txBox="1"/>
          <p:nvPr/>
        </p:nvSpPr>
        <p:spPr>
          <a:xfrm>
            <a:off x="1633537" y="6281835"/>
            <a:ext cx="8924926" cy="584775"/>
          </a:xfrm>
          <a:prstGeom prst="rect">
            <a:avLst/>
          </a:prstGeom>
          <a:noFill/>
        </p:spPr>
        <p:txBody>
          <a:bodyPr wrap="square" rtlCol="0">
            <a:spAutoFit/>
          </a:bodyPr>
          <a:lstStyle/>
          <a:p>
            <a:pPr algn="ctr"/>
            <a:r>
              <a:rPr lang="zh-CN" altLang="en-US" sz="3200" dirty="0" smtClean="0">
                <a:solidFill>
                  <a:srgbClr val="8CA0A1"/>
                </a:solidFill>
                <a:latin typeface="方正正中黑简体" panose="02000000000000000000" pitchFamily="2" charset="-122"/>
                <a:ea typeface="方正正中黑简体" panose="02000000000000000000" pitchFamily="2" charset="-122"/>
              </a:rPr>
              <a:t>许多经济学家对于免费模式的理论存在较多争议</a:t>
            </a:r>
            <a:endParaRPr lang="zh-CN" altLang="en-US" sz="3200" dirty="0">
              <a:solidFill>
                <a:srgbClr val="8CA0A1"/>
              </a:solidFill>
              <a:latin typeface="方正正中黑简体" panose="02000000000000000000" pitchFamily="2" charset="-122"/>
              <a:ea typeface="方正正中黑简体" panose="02000000000000000000" pitchFamily="2" charset="-122"/>
            </a:endParaRPr>
          </a:p>
        </p:txBody>
      </p:sp>
      <p:pic>
        <p:nvPicPr>
          <p:cNvPr id="28" name="图片 27"/>
          <p:cNvPicPr>
            <a:picLocks noChangeAspect="1"/>
          </p:cNvPicPr>
          <p:nvPr/>
        </p:nvPicPr>
        <p:blipFill>
          <a:blip r:embed="rId2"/>
          <a:stretch>
            <a:fillRect/>
          </a:stretch>
        </p:blipFill>
        <p:spPr>
          <a:xfrm>
            <a:off x="8851515" y="4819875"/>
            <a:ext cx="756000" cy="756000"/>
          </a:xfrm>
          <a:prstGeom prst="rect">
            <a:avLst/>
          </a:prstGeom>
        </p:spPr>
      </p:pic>
      <p:pic>
        <p:nvPicPr>
          <p:cNvPr id="30" name="图片 29"/>
          <p:cNvPicPr>
            <a:picLocks noChangeAspect="1"/>
          </p:cNvPicPr>
          <p:nvPr/>
        </p:nvPicPr>
        <p:blipFill>
          <a:blip r:embed="rId3">
            <a:extLst>
              <a:ext uri="{BEBA8EAE-BF5A-486C-A8C5-ECC9F3942E4B}">
                <a14:imgProps xmlns:a14="http://schemas.microsoft.com/office/drawing/2010/main">
                  <a14:imgLayer>
                    <a14:imgEffect>
                      <a14:backgroundRemoval t="0" b="100000" l="0" r="100000">
                        <a14:foregroundMark x1="23778" y1="26052" x2="23778" y2="26052"/>
                        <a14:foregroundMark x1="40444" y1="29860" x2="40444" y2="29860"/>
                        <a14:foregroundMark x1="58667" y1="31864" x2="58667" y2="31864"/>
                        <a14:foregroundMark x1="75333" y1="36874" x2="75333" y2="36874"/>
                        <a14:foregroundMark x1="29333" y1="44689" x2="29333" y2="44689"/>
                        <a14:foregroundMark x1="15333" y1="45892" x2="15333" y2="45892"/>
                        <a14:foregroundMark x1="24444" y1="57315" x2="24444" y2="57315"/>
                        <a14:foregroundMark x1="38667" y1="50902" x2="38667" y2="50902"/>
                        <a14:foregroundMark x1="40444" y1="54910" x2="40444" y2="54910"/>
                        <a14:foregroundMark x1="34444" y1="71944" x2="34444" y2="71944"/>
                        <a14:foregroundMark x1="16444" y1="69739" x2="16444" y2="69739"/>
                        <a14:foregroundMark x1="14667" y1="69339" x2="14667" y2="69339"/>
                        <a14:foregroundMark x1="37333" y1="62725" x2="37333" y2="62725"/>
                        <a14:foregroundMark x1="28000" y1="63327" x2="28000" y2="63327"/>
                        <a14:foregroundMark x1="27556" y1="61323" x2="27556" y2="61323"/>
                        <a14:foregroundMark x1="28222" y1="88176" x2="28222" y2="88176"/>
                        <a14:foregroundMark x1="26889" y1="91383" x2="26889" y2="91383"/>
                        <a14:backgroundMark x1="20889" y1="86573" x2="20889" y2="86573"/>
                        <a14:backgroundMark x1="48000" y1="78958" x2="48000" y2="78958"/>
                        <a14:backgroundMark x1="62889" y1="59519" x2="62889" y2="59519"/>
                        <a14:backgroundMark x1="16444" y1="89980" x2="16444" y2="89980"/>
                        <a14:backgroundMark x1="17556" y1="90381" x2="17556" y2="90381"/>
                      </a14:backgroundRemoval>
                    </a14:imgEffect>
                    <a14:imgEffect>
                      <a14:sharpenSoften amount="100000"/>
                    </a14:imgEffect>
                  </a14:imgLayer>
                </a14:imgProps>
              </a:ext>
            </a:extLst>
          </a:blip>
          <a:stretch>
            <a:fillRect/>
          </a:stretch>
        </p:blipFill>
        <p:spPr>
          <a:xfrm>
            <a:off x="7343888" y="-752792"/>
            <a:ext cx="3770993" cy="4181612"/>
          </a:xfrm>
          <a:prstGeom prst="rect">
            <a:avLst/>
          </a:prstGeom>
          <a:effectLst>
            <a:outerShdw blurRad="50800" dist="50800" dir="5400000" sx="1000" sy="1000" algn="ctr" rotWithShape="0">
              <a:srgbClr val="000000"/>
            </a:outerShdw>
          </a:effectLst>
        </p:spPr>
      </p:pic>
      <p:sp>
        <p:nvSpPr>
          <p:cNvPr id="29" name="矩形 28"/>
          <p:cNvSpPr/>
          <p:nvPr/>
        </p:nvSpPr>
        <p:spPr>
          <a:xfrm>
            <a:off x="6720519" y="-1008254"/>
            <a:ext cx="4775362" cy="4692536"/>
          </a:xfrm>
          <a:prstGeom prst="rect">
            <a:avLst/>
          </a:prstGeom>
          <a:solidFill>
            <a:schemeClr val="bg1">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947066" y="-867035"/>
            <a:ext cx="10297868" cy="4259523"/>
          </a:xfrm>
          <a:prstGeom prst="rect">
            <a:avLst/>
          </a:prstGeom>
          <a:noFill/>
          <a:ln>
            <a:solidFill>
              <a:schemeClr val="bg1">
                <a:lumMod val="50000"/>
              </a:schemeClr>
            </a:solidFill>
            <a:prstDash val="sys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1585908" y="0"/>
            <a:ext cx="8286750" cy="3291670"/>
          </a:xfrm>
          <a:prstGeom prst="rect">
            <a:avLst/>
          </a:prstGeom>
        </p:spPr>
        <p:txBody>
          <a:bodyPr wrap="square">
            <a:spAutoFit/>
          </a:bodyPr>
          <a:lstStyle/>
          <a:p>
            <a:pPr>
              <a:lnSpc>
                <a:spcPct val="135000"/>
              </a:lnSpc>
            </a:pPr>
            <a:r>
              <a:rPr lang="en-US" altLang="zh-CN" sz="2000" dirty="0">
                <a:solidFill>
                  <a:srgbClr val="E64350"/>
                </a:solidFill>
                <a:latin typeface="方正正中黑简体" panose="02000000000000000000" pitchFamily="2" charset="-122"/>
                <a:ea typeface="方正正中黑简体" panose="02000000000000000000" pitchFamily="2" charset="-122"/>
              </a:rPr>
              <a:t>6.</a:t>
            </a:r>
            <a:r>
              <a:rPr lang="zh-CN" altLang="en-US" sz="2000" dirty="0">
                <a:solidFill>
                  <a:srgbClr val="E64350"/>
                </a:solidFill>
                <a:latin typeface="方正正中黑简体" panose="02000000000000000000" pitchFamily="2" charset="-122"/>
                <a:ea typeface="方正正中黑简体" panose="02000000000000000000" pitchFamily="2" charset="-122"/>
              </a:rPr>
              <a:t>尽早采用免费策略</a:t>
            </a:r>
            <a:endParaRPr lang="en-US" altLang="zh-CN" sz="2000" dirty="0">
              <a:solidFill>
                <a:srgbClr val="E64350"/>
              </a:solidFill>
              <a:latin typeface="方正正中黑简体" panose="02000000000000000000" pitchFamily="2" charset="-122"/>
              <a:ea typeface="方正正中黑简体" panose="02000000000000000000" pitchFamily="2" charset="-122"/>
            </a:endParaRPr>
          </a:p>
          <a:p>
            <a:pPr>
              <a:lnSpc>
                <a:spcPct val="135000"/>
              </a:lnSpc>
            </a:pPr>
            <a:r>
              <a:rPr lang="zh-CN" altLang="en-US" dirty="0">
                <a:latin typeface="造字工房悦圆演示版常规体" pitchFamily="50" charset="-122"/>
                <a:ea typeface="造字工房悦圆演示版常规体" pitchFamily="50" charset="-122"/>
              </a:rPr>
              <a:t>如果产品的成本接近于零，免费只是时间问题而非可能性问题</a:t>
            </a:r>
            <a:endParaRPr lang="en-US" altLang="zh-CN" dirty="0">
              <a:latin typeface="造字工房悦圆演示版常规体" pitchFamily="50" charset="-122"/>
              <a:ea typeface="造字工房悦圆演示版常规体" pitchFamily="50" charset="-122"/>
            </a:endParaRPr>
          </a:p>
          <a:p>
            <a:pPr>
              <a:lnSpc>
                <a:spcPct val="135000"/>
              </a:lnSpc>
            </a:pPr>
            <a:r>
              <a:rPr lang="en-US" altLang="zh-CN" sz="2000" dirty="0">
                <a:solidFill>
                  <a:srgbClr val="E64350"/>
                </a:solidFill>
                <a:latin typeface="方正正中黑简体" panose="02000000000000000000" pitchFamily="2" charset="-122"/>
                <a:ea typeface="方正正中黑简体" panose="02000000000000000000" pitchFamily="2" charset="-122"/>
              </a:rPr>
              <a:t>7.</a:t>
            </a:r>
            <a:r>
              <a:rPr lang="zh-CN" altLang="en-US" sz="2000" dirty="0">
                <a:solidFill>
                  <a:srgbClr val="E64350"/>
                </a:solidFill>
                <a:latin typeface="方正正中黑简体" panose="02000000000000000000" pitchFamily="2" charset="-122"/>
                <a:ea typeface="方正正中黑简体" panose="02000000000000000000" pitchFamily="2" charset="-122"/>
              </a:rPr>
              <a:t>迟早你要与免费进行竞争</a:t>
            </a:r>
            <a:endParaRPr lang="en-US" altLang="zh-CN" sz="2000" dirty="0">
              <a:solidFill>
                <a:srgbClr val="E64350"/>
              </a:solidFill>
              <a:latin typeface="方正正中黑简体" panose="02000000000000000000" pitchFamily="2" charset="-122"/>
              <a:ea typeface="方正正中黑简体" panose="02000000000000000000" pitchFamily="2" charset="-122"/>
            </a:endParaRPr>
          </a:p>
          <a:p>
            <a:pPr>
              <a:lnSpc>
                <a:spcPct val="135000"/>
              </a:lnSpc>
            </a:pPr>
            <a:r>
              <a:rPr lang="en-US" altLang="zh-CN" sz="2000" dirty="0">
                <a:solidFill>
                  <a:srgbClr val="E64350"/>
                </a:solidFill>
                <a:latin typeface="方正正中黑简体" panose="02000000000000000000" pitchFamily="2" charset="-122"/>
                <a:ea typeface="方正正中黑简体" panose="02000000000000000000" pitchFamily="2" charset="-122"/>
              </a:rPr>
              <a:t>8.</a:t>
            </a:r>
            <a:r>
              <a:rPr lang="zh-CN" altLang="en-US" sz="2000" dirty="0">
                <a:solidFill>
                  <a:srgbClr val="E64350"/>
                </a:solidFill>
                <a:latin typeface="方正正中黑简体" panose="02000000000000000000" pitchFamily="2" charset="-122"/>
                <a:ea typeface="方正正中黑简体" panose="02000000000000000000" pitchFamily="2" charset="-122"/>
              </a:rPr>
              <a:t>接收浪费行为</a:t>
            </a:r>
            <a:endParaRPr lang="en-US" altLang="zh-CN" sz="2000" dirty="0">
              <a:solidFill>
                <a:srgbClr val="E64350"/>
              </a:solidFill>
              <a:latin typeface="方正正中黑简体" panose="02000000000000000000" pitchFamily="2" charset="-122"/>
              <a:ea typeface="方正正中黑简体" panose="02000000000000000000" pitchFamily="2" charset="-122"/>
            </a:endParaRPr>
          </a:p>
          <a:p>
            <a:pPr>
              <a:lnSpc>
                <a:spcPct val="135000"/>
              </a:lnSpc>
            </a:pPr>
            <a:r>
              <a:rPr lang="zh-CN" altLang="en-US" dirty="0">
                <a:latin typeface="造字工房悦圆演示版常规体" pitchFamily="50" charset="-122"/>
                <a:ea typeface="造字工房悦圆演示版常规体" pitchFamily="50" charset="-122"/>
              </a:rPr>
              <a:t>如果某件商品非常便宜以致无法精确计算其费用，那就不要再计算</a:t>
            </a:r>
            <a:endParaRPr lang="en-US" altLang="zh-CN" dirty="0">
              <a:latin typeface="造字工房悦圆演示版常规体" pitchFamily="50" charset="-122"/>
              <a:ea typeface="造字工房悦圆演示版常规体" pitchFamily="50" charset="-122"/>
            </a:endParaRPr>
          </a:p>
          <a:p>
            <a:pPr>
              <a:lnSpc>
                <a:spcPct val="135000"/>
              </a:lnSpc>
            </a:pPr>
            <a:r>
              <a:rPr lang="en-US" altLang="zh-CN" sz="2000" dirty="0">
                <a:solidFill>
                  <a:srgbClr val="E64350"/>
                </a:solidFill>
                <a:latin typeface="方正正中黑简体" panose="02000000000000000000" pitchFamily="2" charset="-122"/>
                <a:ea typeface="方正正中黑简体" panose="02000000000000000000" pitchFamily="2" charset="-122"/>
              </a:rPr>
              <a:t>9.</a:t>
            </a:r>
            <a:r>
              <a:rPr lang="zh-CN" altLang="en-US" sz="2000" dirty="0">
                <a:solidFill>
                  <a:srgbClr val="E64350"/>
                </a:solidFill>
                <a:latin typeface="方正正中黑简体" panose="02000000000000000000" pitchFamily="2" charset="-122"/>
                <a:ea typeface="方正正中黑简体" panose="02000000000000000000" pitchFamily="2" charset="-122"/>
              </a:rPr>
              <a:t>免费使其他商品变得更贵</a:t>
            </a:r>
            <a:endParaRPr lang="en-US" altLang="zh-CN" sz="2000" dirty="0">
              <a:solidFill>
                <a:srgbClr val="E64350"/>
              </a:solidFill>
              <a:latin typeface="方正正中黑简体" panose="02000000000000000000" pitchFamily="2" charset="-122"/>
              <a:ea typeface="方正正中黑简体" panose="02000000000000000000" pitchFamily="2" charset="-122"/>
            </a:endParaRPr>
          </a:p>
          <a:p>
            <a:pPr>
              <a:lnSpc>
                <a:spcPct val="135000"/>
              </a:lnSpc>
            </a:pPr>
            <a:r>
              <a:rPr lang="zh-CN" altLang="en-US" dirty="0">
                <a:latin typeface="造字工房悦圆演示版常规体" pitchFamily="50" charset="-122"/>
                <a:ea typeface="造字工房悦圆演示版常规体" pitchFamily="50" charset="-122"/>
              </a:rPr>
              <a:t>每一种形式的充裕都创造出一种新的匮乏</a:t>
            </a:r>
            <a:endParaRPr lang="en-US" altLang="zh-CN" dirty="0">
              <a:latin typeface="造字工房悦圆演示版常规体" pitchFamily="50" charset="-122"/>
              <a:ea typeface="造字工房悦圆演示版常规体" pitchFamily="50" charset="-122"/>
            </a:endParaRPr>
          </a:p>
          <a:p>
            <a:pPr>
              <a:lnSpc>
                <a:spcPct val="135000"/>
              </a:lnSpc>
            </a:pPr>
            <a:r>
              <a:rPr lang="en-US" altLang="zh-CN" sz="2000" dirty="0">
                <a:solidFill>
                  <a:srgbClr val="E64350"/>
                </a:solidFill>
                <a:latin typeface="方正正中黑简体" panose="02000000000000000000" pitchFamily="2" charset="-122"/>
                <a:ea typeface="方正正中黑简体" panose="02000000000000000000" pitchFamily="2" charset="-122"/>
              </a:rPr>
              <a:t>10.</a:t>
            </a:r>
            <a:r>
              <a:rPr lang="zh-CN" altLang="en-US" sz="2000" dirty="0">
                <a:solidFill>
                  <a:srgbClr val="E64350"/>
                </a:solidFill>
                <a:latin typeface="方正正中黑简体" panose="02000000000000000000" pitchFamily="2" charset="-122"/>
                <a:ea typeface="方正正中黑简体" panose="02000000000000000000" pitchFamily="2" charset="-122"/>
              </a:rPr>
              <a:t>管理充裕而非匮乏</a:t>
            </a:r>
            <a:endParaRPr lang="en-US" altLang="zh-CN" sz="2000" dirty="0">
              <a:solidFill>
                <a:srgbClr val="E64350"/>
              </a:solidFill>
              <a:latin typeface="方正正中黑简体" panose="02000000000000000000" pitchFamily="2" charset="-122"/>
              <a:ea typeface="方正正中黑简体" panose="02000000000000000000" pitchFamily="2" charset="-122"/>
            </a:endParaRPr>
          </a:p>
        </p:txBody>
      </p:sp>
    </p:spTree>
    <p:extLst>
      <p:ext uri="{BB962C8B-B14F-4D97-AF65-F5344CB8AC3E}">
        <p14:creationId xmlns:p14="http://schemas.microsoft.com/office/powerpoint/2010/main" val="660408651"/>
      </p:ext>
    </p:extLst>
  </p:cSld>
  <p:clrMapOvr>
    <a:masterClrMapping/>
  </p:clrMapOvr>
  <p:transition spd="slow">
    <p:push dir="u"/>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677069" y="-609600"/>
            <a:ext cx="10837862" cy="7853363"/>
          </a:xfrm>
          <a:prstGeom prst="rect">
            <a:avLst/>
          </a:prstGeom>
          <a:solidFill>
            <a:schemeClr val="bg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947066" y="-867035"/>
            <a:ext cx="10297868" cy="7817713"/>
          </a:xfrm>
          <a:prstGeom prst="rect">
            <a:avLst/>
          </a:prstGeom>
          <a:noFill/>
          <a:ln>
            <a:solidFill>
              <a:schemeClr val="bg1">
                <a:lumMod val="50000"/>
              </a:schemeClr>
            </a:solidFill>
            <a:prstDash val="sys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01" name="组合 100"/>
          <p:cNvGrpSpPr/>
          <p:nvPr/>
        </p:nvGrpSpPr>
        <p:grpSpPr>
          <a:xfrm>
            <a:off x="2733844" y="78694"/>
            <a:ext cx="6574972" cy="637855"/>
            <a:chOff x="2733844" y="-8390"/>
            <a:chExt cx="6574972" cy="637855"/>
          </a:xfrm>
        </p:grpSpPr>
        <p:sp>
          <p:nvSpPr>
            <p:cNvPr id="10" name="圆角矩形 9"/>
            <p:cNvSpPr/>
            <p:nvPr/>
          </p:nvSpPr>
          <p:spPr>
            <a:xfrm>
              <a:off x="2733844" y="-8390"/>
              <a:ext cx="6574972" cy="637855"/>
            </a:xfrm>
            <a:prstGeom prst="roundRect">
              <a:avLst>
                <a:gd name="adj" fmla="val 50000"/>
              </a:avLst>
            </a:prstGeom>
            <a:solidFill>
              <a:srgbClr val="8CA0A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3074049" y="93209"/>
              <a:ext cx="5894562" cy="400110"/>
            </a:xfrm>
            <a:prstGeom prst="rect">
              <a:avLst/>
            </a:prstGeom>
          </p:spPr>
          <p:txBody>
            <a:bodyPr wrap="none">
              <a:spAutoFit/>
            </a:bodyPr>
            <a:lstStyle/>
            <a:p>
              <a:pPr algn="ctr"/>
              <a:r>
                <a:rPr lang="zh-CN" altLang="en-US" sz="2000" dirty="0">
                  <a:solidFill>
                    <a:schemeClr val="bg1"/>
                  </a:solidFill>
                  <a:latin typeface="造字工房悦圆演示版常规体" pitchFamily="50" charset="-122"/>
                  <a:ea typeface="造字工房悦圆演示版常规体" pitchFamily="50" charset="-122"/>
                </a:rPr>
                <a:t>互联网并非真正免费，因为你要为接入服务付费 ！</a:t>
              </a:r>
            </a:p>
          </p:txBody>
        </p:sp>
      </p:grpSp>
      <p:grpSp>
        <p:nvGrpSpPr>
          <p:cNvPr id="102" name="组合 101"/>
          <p:cNvGrpSpPr/>
          <p:nvPr/>
        </p:nvGrpSpPr>
        <p:grpSpPr>
          <a:xfrm>
            <a:off x="4310744" y="909701"/>
            <a:ext cx="5278748" cy="825958"/>
            <a:chOff x="4310744" y="933290"/>
            <a:chExt cx="5278748" cy="825958"/>
          </a:xfrm>
        </p:grpSpPr>
        <p:sp>
          <p:nvSpPr>
            <p:cNvPr id="19" name="圆角矩形 18"/>
            <p:cNvSpPr/>
            <p:nvPr/>
          </p:nvSpPr>
          <p:spPr>
            <a:xfrm>
              <a:off x="4310744" y="933290"/>
              <a:ext cx="5278748" cy="825958"/>
            </a:xfrm>
            <a:prstGeom prst="roundRect">
              <a:avLst>
                <a:gd name="adj" fmla="val 50000"/>
              </a:avLst>
            </a:prstGeom>
            <a:solidFill>
              <a:srgbClr val="8CA0A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4557487" y="1022334"/>
              <a:ext cx="5032005" cy="707886"/>
            </a:xfrm>
            <a:prstGeom prst="rect">
              <a:avLst/>
            </a:prstGeom>
          </p:spPr>
          <p:txBody>
            <a:bodyPr wrap="square">
              <a:spAutoFit/>
            </a:bodyPr>
            <a:lstStyle/>
            <a:p>
              <a:pPr lvl="0"/>
              <a:r>
                <a:rPr lang="zh-CN" altLang="en-US" sz="2000" dirty="0">
                  <a:solidFill>
                    <a:schemeClr val="bg1"/>
                  </a:solidFill>
                  <a:latin typeface="造字工房悦圆演示版常规体" pitchFamily="50" charset="-122"/>
                  <a:ea typeface="造字工房悦圆演示版常规体" pitchFamily="50" charset="-122"/>
                </a:rPr>
                <a:t>互联网只是信息的载体，载体并不免费</a:t>
              </a:r>
              <a:r>
                <a:rPr lang="zh-CN" altLang="en-US" sz="2000" dirty="0" smtClean="0">
                  <a:solidFill>
                    <a:schemeClr val="bg1"/>
                  </a:solidFill>
                  <a:latin typeface="造字工房悦圆演示版常规体" pitchFamily="50" charset="-122"/>
                  <a:ea typeface="造字工房悦圆演示版常规体" pitchFamily="50" charset="-122"/>
                </a:rPr>
                <a:t>，</a:t>
              </a:r>
              <a:endParaRPr lang="en-US" altLang="zh-CN" sz="2000" dirty="0" smtClean="0">
                <a:solidFill>
                  <a:schemeClr val="bg1"/>
                </a:solidFill>
                <a:latin typeface="造字工房悦圆演示版常规体" pitchFamily="50" charset="-122"/>
                <a:ea typeface="造字工房悦圆演示版常规体" pitchFamily="50" charset="-122"/>
              </a:endParaRPr>
            </a:p>
            <a:p>
              <a:pPr lvl="0"/>
              <a:r>
                <a:rPr lang="zh-CN" altLang="en-US" sz="2000" dirty="0" smtClean="0">
                  <a:solidFill>
                    <a:schemeClr val="bg1"/>
                  </a:solidFill>
                  <a:latin typeface="造字工房悦圆演示版常规体" pitchFamily="50" charset="-122"/>
                  <a:ea typeface="造字工房悦圆演示版常规体" pitchFamily="50" charset="-122"/>
                </a:rPr>
                <a:t>但</a:t>
              </a:r>
              <a:r>
                <a:rPr lang="zh-CN" altLang="en-US" sz="2000" dirty="0">
                  <a:solidFill>
                    <a:schemeClr val="bg1"/>
                  </a:solidFill>
                  <a:latin typeface="造字工房悦圆演示版常规体" pitchFamily="50" charset="-122"/>
                  <a:ea typeface="造字工房悦圆演示版常规体" pitchFamily="50" charset="-122"/>
                </a:rPr>
                <a:t>信息通常是免费的。</a:t>
              </a:r>
            </a:p>
          </p:txBody>
        </p:sp>
      </p:grpSp>
      <p:grpSp>
        <p:nvGrpSpPr>
          <p:cNvPr id="96" name="组合 95"/>
          <p:cNvGrpSpPr/>
          <p:nvPr/>
        </p:nvGrpSpPr>
        <p:grpSpPr>
          <a:xfrm flipV="1">
            <a:off x="9632741" y="1250415"/>
            <a:ext cx="376218" cy="362281"/>
            <a:chOff x="9632741" y="1816472"/>
            <a:chExt cx="376218" cy="362281"/>
          </a:xfrm>
        </p:grpSpPr>
        <p:sp>
          <p:nvSpPr>
            <p:cNvPr id="22" name="椭圆 21"/>
            <p:cNvSpPr/>
            <p:nvPr/>
          </p:nvSpPr>
          <p:spPr>
            <a:xfrm>
              <a:off x="9834787" y="1816472"/>
              <a:ext cx="174172" cy="174172"/>
            </a:xfrm>
            <a:prstGeom prst="ellipse">
              <a:avLst/>
            </a:prstGeom>
            <a:solidFill>
              <a:srgbClr val="8CA0A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椭圆 22"/>
            <p:cNvSpPr/>
            <p:nvPr/>
          </p:nvSpPr>
          <p:spPr>
            <a:xfrm>
              <a:off x="9632741" y="1976707"/>
              <a:ext cx="202046" cy="202046"/>
            </a:xfrm>
            <a:prstGeom prst="ellipse">
              <a:avLst/>
            </a:prstGeom>
            <a:solidFill>
              <a:srgbClr val="8CA0A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6" name="组合 25"/>
          <p:cNvGrpSpPr/>
          <p:nvPr/>
        </p:nvGrpSpPr>
        <p:grpSpPr>
          <a:xfrm flipH="1" flipV="1">
            <a:off x="2275738" y="270978"/>
            <a:ext cx="376218" cy="362281"/>
            <a:chOff x="10293138" y="1968872"/>
            <a:chExt cx="376218" cy="362281"/>
          </a:xfrm>
        </p:grpSpPr>
        <p:sp>
          <p:nvSpPr>
            <p:cNvPr id="24" name="椭圆 23"/>
            <p:cNvSpPr/>
            <p:nvPr/>
          </p:nvSpPr>
          <p:spPr>
            <a:xfrm>
              <a:off x="10495184" y="1968872"/>
              <a:ext cx="174172" cy="174172"/>
            </a:xfrm>
            <a:prstGeom prst="ellipse">
              <a:avLst/>
            </a:prstGeom>
            <a:solidFill>
              <a:srgbClr val="8CA0A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椭圆 24"/>
            <p:cNvSpPr/>
            <p:nvPr/>
          </p:nvSpPr>
          <p:spPr>
            <a:xfrm>
              <a:off x="10293138" y="2129107"/>
              <a:ext cx="202046" cy="202046"/>
            </a:xfrm>
            <a:prstGeom prst="ellipse">
              <a:avLst/>
            </a:prstGeom>
            <a:solidFill>
              <a:srgbClr val="8CA0A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7" name="组合 26"/>
          <p:cNvGrpSpPr/>
          <p:nvPr/>
        </p:nvGrpSpPr>
        <p:grpSpPr>
          <a:xfrm>
            <a:off x="1201726" y="129660"/>
            <a:ext cx="1011600" cy="1011600"/>
            <a:chOff x="5540329" y="4590408"/>
            <a:chExt cx="1169823" cy="1169823"/>
          </a:xfrm>
        </p:grpSpPr>
        <p:sp>
          <p:nvSpPr>
            <p:cNvPr id="28" name="椭圆 27"/>
            <p:cNvSpPr/>
            <p:nvPr/>
          </p:nvSpPr>
          <p:spPr>
            <a:xfrm>
              <a:off x="5540329" y="4590408"/>
              <a:ext cx="1169823" cy="1169823"/>
            </a:xfrm>
            <a:prstGeom prst="ellipse">
              <a:avLst/>
            </a:prstGeom>
            <a:solidFill>
              <a:schemeClr val="bg1"/>
            </a:solidFill>
            <a:ln w="28575">
              <a:solidFill>
                <a:srgbClr val="FFC000"/>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9" name="图片 28"/>
            <p:cNvPicPr>
              <a:picLocks noChangeAspect="1"/>
            </p:cNvPicPr>
            <p:nvPr/>
          </p:nvPicPr>
          <p:blipFill>
            <a:blip r:embed="rId2"/>
            <a:stretch>
              <a:fillRect/>
            </a:stretch>
          </p:blipFill>
          <p:spPr>
            <a:xfrm>
              <a:off x="5617779" y="4624715"/>
              <a:ext cx="1072554" cy="1101600"/>
            </a:xfrm>
            <a:prstGeom prst="ellipse">
              <a:avLst/>
            </a:prstGeom>
          </p:spPr>
        </p:pic>
      </p:grpSp>
      <p:sp>
        <p:nvSpPr>
          <p:cNvPr id="30" name="文本框 29"/>
          <p:cNvSpPr txBox="1"/>
          <p:nvPr/>
        </p:nvSpPr>
        <p:spPr>
          <a:xfrm>
            <a:off x="1094530" y="1181782"/>
            <a:ext cx="1124938" cy="338554"/>
          </a:xfrm>
          <a:prstGeom prst="rect">
            <a:avLst/>
          </a:prstGeom>
          <a:noFill/>
        </p:spPr>
        <p:txBody>
          <a:bodyPr wrap="square" rtlCol="0">
            <a:spAutoFit/>
          </a:bodyPr>
          <a:lstStyle/>
          <a:p>
            <a:pPr algn="ctr"/>
            <a:r>
              <a:rPr lang="zh-CN" altLang="en-US" sz="1600" dirty="0" smtClean="0">
                <a:solidFill>
                  <a:srgbClr val="8CA0A1"/>
                </a:solidFill>
                <a:latin typeface="方正正中黑简体" panose="02000000000000000000" pitchFamily="2" charset="-122"/>
                <a:ea typeface="方正正中黑简体" panose="02000000000000000000" pitchFamily="2" charset="-122"/>
              </a:rPr>
              <a:t>经济学家</a:t>
            </a:r>
            <a:endParaRPr lang="zh-CN" altLang="en-US" sz="1600" dirty="0">
              <a:solidFill>
                <a:srgbClr val="8CA0A1"/>
              </a:solidFill>
              <a:latin typeface="方正正中黑简体" panose="02000000000000000000" pitchFamily="2" charset="-122"/>
              <a:ea typeface="方正正中黑简体" panose="02000000000000000000" pitchFamily="2" charset="-122"/>
            </a:endParaRPr>
          </a:p>
        </p:txBody>
      </p:sp>
      <p:sp>
        <p:nvSpPr>
          <p:cNvPr id="31" name="文本框 30"/>
          <p:cNvSpPr txBox="1"/>
          <p:nvPr/>
        </p:nvSpPr>
        <p:spPr>
          <a:xfrm>
            <a:off x="10010662" y="2129462"/>
            <a:ext cx="1124938" cy="338554"/>
          </a:xfrm>
          <a:prstGeom prst="rect">
            <a:avLst/>
          </a:prstGeom>
          <a:noFill/>
        </p:spPr>
        <p:txBody>
          <a:bodyPr wrap="square" rtlCol="0">
            <a:spAutoFit/>
          </a:bodyPr>
          <a:lstStyle/>
          <a:p>
            <a:pPr algn="ctr"/>
            <a:r>
              <a:rPr lang="zh-CN" altLang="en-US" sz="1600" dirty="0" smtClean="0">
                <a:solidFill>
                  <a:srgbClr val="8CA0A1"/>
                </a:solidFill>
                <a:latin typeface="方正正中黑简体" panose="02000000000000000000" pitchFamily="2" charset="-122"/>
                <a:ea typeface="方正正中黑简体" panose="02000000000000000000" pitchFamily="2" charset="-122"/>
              </a:rPr>
              <a:t>安德森</a:t>
            </a:r>
            <a:endParaRPr lang="zh-CN" altLang="en-US" sz="1600" dirty="0">
              <a:solidFill>
                <a:srgbClr val="8CA0A1"/>
              </a:solidFill>
              <a:latin typeface="方正正中黑简体" panose="02000000000000000000" pitchFamily="2" charset="-122"/>
              <a:ea typeface="方正正中黑简体" panose="02000000000000000000" pitchFamily="2" charset="-122"/>
            </a:endParaRPr>
          </a:p>
        </p:txBody>
      </p:sp>
      <p:pic>
        <p:nvPicPr>
          <p:cNvPr id="32" name="图片 31"/>
          <p:cNvPicPr>
            <a:picLocks noChangeAspect="1"/>
          </p:cNvPicPr>
          <p:nvPr/>
        </p:nvPicPr>
        <p:blipFill>
          <a:blip r:embed="rId3"/>
          <a:stretch>
            <a:fillRect/>
          </a:stretch>
        </p:blipFill>
        <p:spPr>
          <a:xfrm>
            <a:off x="10089353" y="929901"/>
            <a:ext cx="985938" cy="1200860"/>
          </a:xfrm>
          <a:prstGeom prst="rect">
            <a:avLst/>
          </a:prstGeom>
          <a:effectLst>
            <a:outerShdw blurRad="63500" sx="102000" sy="102000" algn="ctr" rotWithShape="0">
              <a:prstClr val="black">
                <a:alpha val="40000"/>
              </a:prstClr>
            </a:outerShdw>
          </a:effectLst>
        </p:spPr>
      </p:pic>
      <p:grpSp>
        <p:nvGrpSpPr>
          <p:cNvPr id="103" name="组合 102"/>
          <p:cNvGrpSpPr/>
          <p:nvPr/>
        </p:nvGrpSpPr>
        <p:grpSpPr>
          <a:xfrm>
            <a:off x="2733844" y="1928811"/>
            <a:ext cx="3437901" cy="637855"/>
            <a:chOff x="2733844" y="2152633"/>
            <a:chExt cx="3437901" cy="637855"/>
          </a:xfrm>
        </p:grpSpPr>
        <p:sp>
          <p:nvSpPr>
            <p:cNvPr id="66" name="圆角矩形 65"/>
            <p:cNvSpPr/>
            <p:nvPr/>
          </p:nvSpPr>
          <p:spPr>
            <a:xfrm>
              <a:off x="2733844" y="2152633"/>
              <a:ext cx="3437901" cy="637855"/>
            </a:xfrm>
            <a:prstGeom prst="roundRect">
              <a:avLst>
                <a:gd name="adj" fmla="val 50000"/>
              </a:avLst>
            </a:prstGeom>
            <a:solidFill>
              <a:srgbClr val="8CA0A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 name="矩形 66"/>
            <p:cNvSpPr/>
            <p:nvPr/>
          </p:nvSpPr>
          <p:spPr>
            <a:xfrm>
              <a:off x="3124983" y="2286019"/>
              <a:ext cx="3005951" cy="400110"/>
            </a:xfrm>
            <a:prstGeom prst="rect">
              <a:avLst/>
            </a:prstGeom>
          </p:spPr>
          <p:txBody>
            <a:bodyPr wrap="none">
              <a:spAutoFit/>
            </a:bodyPr>
            <a:lstStyle/>
            <a:p>
              <a:pPr algn="ctr"/>
              <a:r>
                <a:rPr lang="zh-CN" altLang="en-US" sz="2000" dirty="0">
                  <a:solidFill>
                    <a:schemeClr val="bg1"/>
                  </a:solidFill>
                  <a:latin typeface="造字工房悦圆演示版常规体" pitchFamily="50" charset="-122"/>
                  <a:ea typeface="造字工房悦圆演示版常规体" pitchFamily="50" charset="-122"/>
                </a:rPr>
                <a:t>没有成本就没有价值！！</a:t>
              </a:r>
            </a:p>
          </p:txBody>
        </p:sp>
      </p:grpSp>
      <p:grpSp>
        <p:nvGrpSpPr>
          <p:cNvPr id="104" name="组合 103"/>
          <p:cNvGrpSpPr/>
          <p:nvPr/>
        </p:nvGrpSpPr>
        <p:grpSpPr>
          <a:xfrm>
            <a:off x="4310744" y="2759818"/>
            <a:ext cx="5278748" cy="1104708"/>
            <a:chOff x="4310744" y="3137853"/>
            <a:chExt cx="5278748" cy="1104708"/>
          </a:xfrm>
        </p:grpSpPr>
        <p:sp>
          <p:nvSpPr>
            <p:cNvPr id="68" name="圆角矩形 67"/>
            <p:cNvSpPr/>
            <p:nvPr/>
          </p:nvSpPr>
          <p:spPr>
            <a:xfrm>
              <a:off x="4310744" y="3137853"/>
              <a:ext cx="5278748" cy="1104707"/>
            </a:xfrm>
            <a:prstGeom prst="roundRect">
              <a:avLst>
                <a:gd name="adj" fmla="val 50000"/>
              </a:avLst>
            </a:prstGeom>
            <a:solidFill>
              <a:srgbClr val="8CA0A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 name="矩形 68"/>
            <p:cNvSpPr/>
            <p:nvPr/>
          </p:nvSpPr>
          <p:spPr>
            <a:xfrm>
              <a:off x="4557487" y="3226898"/>
              <a:ext cx="4751329" cy="1015663"/>
            </a:xfrm>
            <a:prstGeom prst="rect">
              <a:avLst/>
            </a:prstGeom>
          </p:spPr>
          <p:txBody>
            <a:bodyPr wrap="square">
              <a:spAutoFit/>
            </a:bodyPr>
            <a:lstStyle/>
            <a:p>
              <a:pPr lvl="0"/>
              <a:r>
                <a:rPr lang="zh-CN" altLang="en-US" sz="2000" dirty="0">
                  <a:solidFill>
                    <a:schemeClr val="bg1"/>
                  </a:solidFill>
                  <a:latin typeface="造字工房悦圆演示版常规体" pitchFamily="50" charset="-122"/>
                  <a:ea typeface="造字工房悦圆演示版常规体" pitchFamily="50" charset="-122"/>
                </a:rPr>
                <a:t>衡量价值的唯一标准是金钱，不是成本。而在互联网上免费带来的关注度和声誉很容易转换为现金。</a:t>
              </a:r>
            </a:p>
          </p:txBody>
        </p:sp>
      </p:grpSp>
      <p:grpSp>
        <p:nvGrpSpPr>
          <p:cNvPr id="97" name="组合 96"/>
          <p:cNvGrpSpPr/>
          <p:nvPr/>
        </p:nvGrpSpPr>
        <p:grpSpPr>
          <a:xfrm flipV="1">
            <a:off x="9632741" y="3440466"/>
            <a:ext cx="376218" cy="362281"/>
            <a:chOff x="9632741" y="4021038"/>
            <a:chExt cx="376218" cy="362281"/>
          </a:xfrm>
        </p:grpSpPr>
        <p:sp>
          <p:nvSpPr>
            <p:cNvPr id="70" name="椭圆 69"/>
            <p:cNvSpPr/>
            <p:nvPr/>
          </p:nvSpPr>
          <p:spPr>
            <a:xfrm>
              <a:off x="9834787" y="4021038"/>
              <a:ext cx="174172" cy="174172"/>
            </a:xfrm>
            <a:prstGeom prst="ellipse">
              <a:avLst/>
            </a:prstGeom>
            <a:solidFill>
              <a:srgbClr val="8CA0A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1" name="椭圆 70"/>
            <p:cNvSpPr/>
            <p:nvPr/>
          </p:nvSpPr>
          <p:spPr>
            <a:xfrm>
              <a:off x="9632741" y="4181273"/>
              <a:ext cx="202046" cy="202046"/>
            </a:xfrm>
            <a:prstGeom prst="ellipse">
              <a:avLst/>
            </a:prstGeom>
            <a:solidFill>
              <a:srgbClr val="8CA0A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72" name="组合 71"/>
          <p:cNvGrpSpPr/>
          <p:nvPr/>
        </p:nvGrpSpPr>
        <p:grpSpPr>
          <a:xfrm flipH="1" flipV="1">
            <a:off x="2275738" y="2373947"/>
            <a:ext cx="376218" cy="362281"/>
            <a:chOff x="10293138" y="1968872"/>
            <a:chExt cx="376218" cy="362281"/>
          </a:xfrm>
        </p:grpSpPr>
        <p:sp>
          <p:nvSpPr>
            <p:cNvPr id="73" name="椭圆 72"/>
            <p:cNvSpPr/>
            <p:nvPr/>
          </p:nvSpPr>
          <p:spPr>
            <a:xfrm>
              <a:off x="10495184" y="1968872"/>
              <a:ext cx="174172" cy="174172"/>
            </a:xfrm>
            <a:prstGeom prst="ellipse">
              <a:avLst/>
            </a:prstGeom>
            <a:solidFill>
              <a:srgbClr val="8CA0A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4" name="椭圆 73"/>
            <p:cNvSpPr/>
            <p:nvPr/>
          </p:nvSpPr>
          <p:spPr>
            <a:xfrm>
              <a:off x="10293138" y="2129107"/>
              <a:ext cx="202046" cy="202046"/>
            </a:xfrm>
            <a:prstGeom prst="ellipse">
              <a:avLst/>
            </a:prstGeom>
            <a:solidFill>
              <a:srgbClr val="8CA0A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75" name="组合 74"/>
          <p:cNvGrpSpPr/>
          <p:nvPr/>
        </p:nvGrpSpPr>
        <p:grpSpPr>
          <a:xfrm>
            <a:off x="1201726" y="2334226"/>
            <a:ext cx="1011600" cy="1011600"/>
            <a:chOff x="5540329" y="4590408"/>
            <a:chExt cx="1169823" cy="1169823"/>
          </a:xfrm>
        </p:grpSpPr>
        <p:sp>
          <p:nvSpPr>
            <p:cNvPr id="76" name="椭圆 75"/>
            <p:cNvSpPr/>
            <p:nvPr/>
          </p:nvSpPr>
          <p:spPr>
            <a:xfrm>
              <a:off x="5540329" y="4590408"/>
              <a:ext cx="1169823" cy="1169823"/>
            </a:xfrm>
            <a:prstGeom prst="ellipse">
              <a:avLst/>
            </a:prstGeom>
            <a:solidFill>
              <a:schemeClr val="bg1"/>
            </a:solidFill>
            <a:ln w="28575">
              <a:solidFill>
                <a:srgbClr val="FFC000"/>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77" name="图片 76"/>
            <p:cNvPicPr>
              <a:picLocks noChangeAspect="1"/>
            </p:cNvPicPr>
            <p:nvPr/>
          </p:nvPicPr>
          <p:blipFill>
            <a:blip r:embed="rId2"/>
            <a:stretch>
              <a:fillRect/>
            </a:stretch>
          </p:blipFill>
          <p:spPr>
            <a:xfrm>
              <a:off x="5617779" y="4624715"/>
              <a:ext cx="1072554" cy="1101600"/>
            </a:xfrm>
            <a:prstGeom prst="ellipse">
              <a:avLst/>
            </a:prstGeom>
          </p:spPr>
        </p:pic>
      </p:grpSp>
      <p:sp>
        <p:nvSpPr>
          <p:cNvPr id="78" name="文本框 77"/>
          <p:cNvSpPr txBox="1"/>
          <p:nvPr/>
        </p:nvSpPr>
        <p:spPr>
          <a:xfrm>
            <a:off x="1094530" y="3386348"/>
            <a:ext cx="1124938" cy="338554"/>
          </a:xfrm>
          <a:prstGeom prst="rect">
            <a:avLst/>
          </a:prstGeom>
          <a:noFill/>
        </p:spPr>
        <p:txBody>
          <a:bodyPr wrap="square" rtlCol="0">
            <a:spAutoFit/>
          </a:bodyPr>
          <a:lstStyle/>
          <a:p>
            <a:pPr algn="ctr"/>
            <a:r>
              <a:rPr lang="zh-CN" altLang="en-US" sz="1600" dirty="0" smtClean="0">
                <a:solidFill>
                  <a:srgbClr val="8CA0A1"/>
                </a:solidFill>
                <a:latin typeface="方正正中黑简体" panose="02000000000000000000" pitchFamily="2" charset="-122"/>
                <a:ea typeface="方正正中黑简体" panose="02000000000000000000" pitchFamily="2" charset="-122"/>
              </a:rPr>
              <a:t>经济学家</a:t>
            </a:r>
            <a:endParaRPr lang="zh-CN" altLang="en-US" sz="1600" dirty="0">
              <a:solidFill>
                <a:srgbClr val="8CA0A1"/>
              </a:solidFill>
              <a:latin typeface="方正正中黑简体" panose="02000000000000000000" pitchFamily="2" charset="-122"/>
              <a:ea typeface="方正正中黑简体" panose="02000000000000000000" pitchFamily="2" charset="-122"/>
            </a:endParaRPr>
          </a:p>
        </p:txBody>
      </p:sp>
      <p:sp>
        <p:nvSpPr>
          <p:cNvPr id="79" name="文本框 78"/>
          <p:cNvSpPr txBox="1"/>
          <p:nvPr/>
        </p:nvSpPr>
        <p:spPr>
          <a:xfrm>
            <a:off x="10010662" y="4334028"/>
            <a:ext cx="1124938" cy="338554"/>
          </a:xfrm>
          <a:prstGeom prst="rect">
            <a:avLst/>
          </a:prstGeom>
          <a:noFill/>
        </p:spPr>
        <p:txBody>
          <a:bodyPr wrap="square" rtlCol="0">
            <a:spAutoFit/>
          </a:bodyPr>
          <a:lstStyle/>
          <a:p>
            <a:pPr algn="ctr"/>
            <a:r>
              <a:rPr lang="zh-CN" altLang="en-US" sz="1600" dirty="0" smtClean="0">
                <a:solidFill>
                  <a:srgbClr val="8CA0A1"/>
                </a:solidFill>
                <a:latin typeface="方正正中黑简体" panose="02000000000000000000" pitchFamily="2" charset="-122"/>
                <a:ea typeface="方正正中黑简体" panose="02000000000000000000" pitchFamily="2" charset="-122"/>
              </a:rPr>
              <a:t>安德森</a:t>
            </a:r>
            <a:endParaRPr lang="zh-CN" altLang="en-US" sz="1600" dirty="0">
              <a:solidFill>
                <a:srgbClr val="8CA0A1"/>
              </a:solidFill>
              <a:latin typeface="方正正中黑简体" panose="02000000000000000000" pitchFamily="2" charset="-122"/>
              <a:ea typeface="方正正中黑简体" panose="02000000000000000000" pitchFamily="2" charset="-122"/>
            </a:endParaRPr>
          </a:p>
        </p:txBody>
      </p:sp>
      <p:pic>
        <p:nvPicPr>
          <p:cNvPr id="80" name="图片 79"/>
          <p:cNvPicPr>
            <a:picLocks noChangeAspect="1"/>
          </p:cNvPicPr>
          <p:nvPr/>
        </p:nvPicPr>
        <p:blipFill>
          <a:blip r:embed="rId3"/>
          <a:stretch>
            <a:fillRect/>
          </a:stretch>
        </p:blipFill>
        <p:spPr>
          <a:xfrm>
            <a:off x="10089353" y="3134467"/>
            <a:ext cx="985938" cy="1200860"/>
          </a:xfrm>
          <a:prstGeom prst="rect">
            <a:avLst/>
          </a:prstGeom>
          <a:effectLst>
            <a:outerShdw blurRad="63500" sx="102000" sy="102000" algn="ctr" rotWithShape="0">
              <a:prstClr val="black">
                <a:alpha val="40000"/>
              </a:prstClr>
            </a:outerShdw>
          </a:effectLst>
        </p:spPr>
      </p:pic>
      <p:grpSp>
        <p:nvGrpSpPr>
          <p:cNvPr id="105" name="组合 104"/>
          <p:cNvGrpSpPr/>
          <p:nvPr/>
        </p:nvGrpSpPr>
        <p:grpSpPr>
          <a:xfrm>
            <a:off x="2733845" y="4057678"/>
            <a:ext cx="5307070" cy="994466"/>
            <a:chOff x="2733845" y="4583101"/>
            <a:chExt cx="5307070" cy="994466"/>
          </a:xfrm>
        </p:grpSpPr>
        <p:sp>
          <p:nvSpPr>
            <p:cNvPr id="81" name="圆角矩形 80"/>
            <p:cNvSpPr/>
            <p:nvPr/>
          </p:nvSpPr>
          <p:spPr>
            <a:xfrm>
              <a:off x="2733845" y="4583101"/>
              <a:ext cx="5307070" cy="994466"/>
            </a:xfrm>
            <a:prstGeom prst="roundRect">
              <a:avLst>
                <a:gd name="adj" fmla="val 50000"/>
              </a:avLst>
            </a:prstGeom>
            <a:solidFill>
              <a:srgbClr val="8CA0A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2" name="矩形 81"/>
            <p:cNvSpPr/>
            <p:nvPr/>
          </p:nvSpPr>
          <p:spPr>
            <a:xfrm>
              <a:off x="3122415" y="4731004"/>
              <a:ext cx="4657242" cy="707886"/>
            </a:xfrm>
            <a:prstGeom prst="rect">
              <a:avLst/>
            </a:prstGeom>
          </p:spPr>
          <p:txBody>
            <a:bodyPr wrap="square">
              <a:spAutoFit/>
            </a:bodyPr>
            <a:lstStyle/>
            <a:p>
              <a:r>
                <a:rPr lang="zh-CN" altLang="en-US" sz="2000" dirty="0">
                  <a:solidFill>
                    <a:schemeClr val="bg1"/>
                  </a:solidFill>
                  <a:latin typeface="造字工房悦圆演示版常规体" pitchFamily="50" charset="-122"/>
                  <a:ea typeface="造字工房悦圆演示版常规体" pitchFamily="50" charset="-122"/>
                </a:rPr>
                <a:t>枯竭的海洋，肮脏的公厕，全球变</a:t>
              </a:r>
              <a:r>
                <a:rPr lang="zh-CN" altLang="en-US" sz="2000" dirty="0" smtClean="0">
                  <a:solidFill>
                    <a:schemeClr val="bg1"/>
                  </a:solidFill>
                  <a:latin typeface="造字工房悦圆演示版常规体" pitchFamily="50" charset="-122"/>
                  <a:ea typeface="造字工房悦圆演示版常规体" pitchFamily="50" charset="-122"/>
                </a:rPr>
                <a:t>暖都是</a:t>
              </a:r>
              <a:r>
                <a:rPr lang="zh-CN" altLang="en-US" sz="2000" dirty="0">
                  <a:solidFill>
                    <a:schemeClr val="bg1"/>
                  </a:solidFill>
                  <a:latin typeface="造字工房悦圆演示版常规体" pitchFamily="50" charset="-122"/>
                  <a:ea typeface="造字工房悦圆演示版常规体" pitchFamily="50" charset="-122"/>
                </a:rPr>
                <a:t>免费的真正代价！！！</a:t>
              </a:r>
            </a:p>
          </p:txBody>
        </p:sp>
      </p:grpSp>
      <p:grpSp>
        <p:nvGrpSpPr>
          <p:cNvPr id="106" name="组合 105"/>
          <p:cNvGrpSpPr/>
          <p:nvPr/>
        </p:nvGrpSpPr>
        <p:grpSpPr>
          <a:xfrm>
            <a:off x="4310744" y="5245295"/>
            <a:ext cx="5278748" cy="1104707"/>
            <a:chOff x="4310744" y="5960208"/>
            <a:chExt cx="5278748" cy="1104707"/>
          </a:xfrm>
        </p:grpSpPr>
        <p:sp>
          <p:nvSpPr>
            <p:cNvPr id="83" name="圆角矩形 82"/>
            <p:cNvSpPr/>
            <p:nvPr/>
          </p:nvSpPr>
          <p:spPr>
            <a:xfrm>
              <a:off x="4310744" y="5960208"/>
              <a:ext cx="5278748" cy="1104707"/>
            </a:xfrm>
            <a:prstGeom prst="roundRect">
              <a:avLst>
                <a:gd name="adj" fmla="val 50000"/>
              </a:avLst>
            </a:prstGeom>
            <a:solidFill>
              <a:srgbClr val="8CA0A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4" name="矩形 83"/>
            <p:cNvSpPr/>
            <p:nvPr/>
          </p:nvSpPr>
          <p:spPr>
            <a:xfrm>
              <a:off x="4557487" y="6179881"/>
              <a:ext cx="4751329" cy="707886"/>
            </a:xfrm>
            <a:prstGeom prst="rect">
              <a:avLst/>
            </a:prstGeom>
          </p:spPr>
          <p:txBody>
            <a:bodyPr wrap="square">
              <a:spAutoFit/>
            </a:bodyPr>
            <a:lstStyle/>
            <a:p>
              <a:pPr lvl="0"/>
              <a:r>
                <a:rPr lang="zh-CN" altLang="en-US" sz="2000" dirty="0">
                  <a:solidFill>
                    <a:schemeClr val="bg1"/>
                  </a:solidFill>
                  <a:latin typeface="造字工房悦圆演示版常规体" pitchFamily="50" charset="-122"/>
                  <a:ea typeface="造字工房悦圆演示版常规体" pitchFamily="50" charset="-122"/>
                </a:rPr>
                <a:t>这在现实世界或许是问题，但是在数字信息领域，环境成本称不上问题。</a:t>
              </a:r>
            </a:p>
          </p:txBody>
        </p:sp>
      </p:grpSp>
      <p:grpSp>
        <p:nvGrpSpPr>
          <p:cNvPr id="87" name="组合 86"/>
          <p:cNvGrpSpPr/>
          <p:nvPr/>
        </p:nvGrpSpPr>
        <p:grpSpPr>
          <a:xfrm flipH="1" flipV="1">
            <a:off x="2275738" y="4804414"/>
            <a:ext cx="376218" cy="362281"/>
            <a:chOff x="10293138" y="1968872"/>
            <a:chExt cx="376218" cy="362281"/>
          </a:xfrm>
        </p:grpSpPr>
        <p:sp>
          <p:nvSpPr>
            <p:cNvPr id="88" name="椭圆 87"/>
            <p:cNvSpPr/>
            <p:nvPr/>
          </p:nvSpPr>
          <p:spPr>
            <a:xfrm>
              <a:off x="10495184" y="1968872"/>
              <a:ext cx="174172" cy="174172"/>
            </a:xfrm>
            <a:prstGeom prst="ellipse">
              <a:avLst/>
            </a:prstGeom>
            <a:solidFill>
              <a:srgbClr val="8CA0A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9" name="椭圆 88"/>
            <p:cNvSpPr/>
            <p:nvPr/>
          </p:nvSpPr>
          <p:spPr>
            <a:xfrm>
              <a:off x="10293138" y="2129107"/>
              <a:ext cx="202046" cy="202046"/>
            </a:xfrm>
            <a:prstGeom prst="ellipse">
              <a:avLst/>
            </a:prstGeom>
            <a:solidFill>
              <a:srgbClr val="8CA0A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90" name="组合 89"/>
          <p:cNvGrpSpPr/>
          <p:nvPr/>
        </p:nvGrpSpPr>
        <p:grpSpPr>
          <a:xfrm>
            <a:off x="1201726" y="4677609"/>
            <a:ext cx="1011600" cy="1011600"/>
            <a:chOff x="5540329" y="4590408"/>
            <a:chExt cx="1169823" cy="1169823"/>
          </a:xfrm>
        </p:grpSpPr>
        <p:sp>
          <p:nvSpPr>
            <p:cNvPr id="91" name="椭圆 90"/>
            <p:cNvSpPr/>
            <p:nvPr/>
          </p:nvSpPr>
          <p:spPr>
            <a:xfrm>
              <a:off x="5540329" y="4590408"/>
              <a:ext cx="1169823" cy="1169823"/>
            </a:xfrm>
            <a:prstGeom prst="ellipse">
              <a:avLst/>
            </a:prstGeom>
            <a:solidFill>
              <a:schemeClr val="bg1"/>
            </a:solidFill>
            <a:ln w="28575">
              <a:solidFill>
                <a:srgbClr val="FFC000"/>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92" name="图片 91"/>
            <p:cNvPicPr>
              <a:picLocks noChangeAspect="1"/>
            </p:cNvPicPr>
            <p:nvPr/>
          </p:nvPicPr>
          <p:blipFill>
            <a:blip r:embed="rId2"/>
            <a:stretch>
              <a:fillRect/>
            </a:stretch>
          </p:blipFill>
          <p:spPr>
            <a:xfrm>
              <a:off x="5617779" y="4624715"/>
              <a:ext cx="1072554" cy="1101600"/>
            </a:xfrm>
            <a:prstGeom prst="ellipse">
              <a:avLst/>
            </a:prstGeom>
          </p:spPr>
        </p:pic>
      </p:grpSp>
      <p:sp>
        <p:nvSpPr>
          <p:cNvPr id="93" name="文本框 92"/>
          <p:cNvSpPr txBox="1"/>
          <p:nvPr/>
        </p:nvSpPr>
        <p:spPr>
          <a:xfrm>
            <a:off x="1094530" y="5729731"/>
            <a:ext cx="1124938" cy="338554"/>
          </a:xfrm>
          <a:prstGeom prst="rect">
            <a:avLst/>
          </a:prstGeom>
          <a:noFill/>
        </p:spPr>
        <p:txBody>
          <a:bodyPr wrap="square" rtlCol="0">
            <a:spAutoFit/>
          </a:bodyPr>
          <a:lstStyle/>
          <a:p>
            <a:pPr algn="ctr"/>
            <a:r>
              <a:rPr lang="zh-CN" altLang="en-US" sz="1600" dirty="0" smtClean="0">
                <a:solidFill>
                  <a:srgbClr val="8CA0A1"/>
                </a:solidFill>
                <a:latin typeface="方正正中黑简体" panose="02000000000000000000" pitchFamily="2" charset="-122"/>
                <a:ea typeface="方正正中黑简体" panose="02000000000000000000" pitchFamily="2" charset="-122"/>
              </a:rPr>
              <a:t>经济学家</a:t>
            </a:r>
            <a:endParaRPr lang="zh-CN" altLang="en-US" sz="1600" dirty="0">
              <a:solidFill>
                <a:srgbClr val="8CA0A1"/>
              </a:solidFill>
              <a:latin typeface="方正正中黑简体" panose="02000000000000000000" pitchFamily="2" charset="-122"/>
              <a:ea typeface="方正正中黑简体" panose="02000000000000000000" pitchFamily="2" charset="-122"/>
            </a:endParaRPr>
          </a:p>
        </p:txBody>
      </p:sp>
      <p:sp>
        <p:nvSpPr>
          <p:cNvPr id="94" name="文本框 93"/>
          <p:cNvSpPr txBox="1"/>
          <p:nvPr/>
        </p:nvSpPr>
        <p:spPr>
          <a:xfrm>
            <a:off x="10010662" y="6517753"/>
            <a:ext cx="1124938" cy="338554"/>
          </a:xfrm>
          <a:prstGeom prst="rect">
            <a:avLst/>
          </a:prstGeom>
          <a:noFill/>
        </p:spPr>
        <p:txBody>
          <a:bodyPr wrap="square" rtlCol="0">
            <a:spAutoFit/>
          </a:bodyPr>
          <a:lstStyle/>
          <a:p>
            <a:pPr algn="ctr"/>
            <a:r>
              <a:rPr lang="zh-CN" altLang="en-US" sz="1600" dirty="0" smtClean="0">
                <a:solidFill>
                  <a:srgbClr val="8CA0A1"/>
                </a:solidFill>
                <a:latin typeface="方正正中黑简体" panose="02000000000000000000" pitchFamily="2" charset="-122"/>
                <a:ea typeface="方正正中黑简体" panose="02000000000000000000" pitchFamily="2" charset="-122"/>
              </a:rPr>
              <a:t>安德森</a:t>
            </a:r>
            <a:endParaRPr lang="zh-CN" altLang="en-US" sz="1600" dirty="0">
              <a:solidFill>
                <a:srgbClr val="8CA0A1"/>
              </a:solidFill>
              <a:latin typeface="方正正中黑简体" panose="02000000000000000000" pitchFamily="2" charset="-122"/>
              <a:ea typeface="方正正中黑简体" panose="02000000000000000000" pitchFamily="2" charset="-122"/>
            </a:endParaRPr>
          </a:p>
        </p:txBody>
      </p:sp>
      <p:pic>
        <p:nvPicPr>
          <p:cNvPr id="95" name="图片 94"/>
          <p:cNvPicPr>
            <a:picLocks noChangeAspect="1"/>
          </p:cNvPicPr>
          <p:nvPr/>
        </p:nvPicPr>
        <p:blipFill>
          <a:blip r:embed="rId3"/>
          <a:stretch>
            <a:fillRect/>
          </a:stretch>
        </p:blipFill>
        <p:spPr>
          <a:xfrm>
            <a:off x="10089353" y="5318192"/>
            <a:ext cx="985938" cy="1200860"/>
          </a:xfrm>
          <a:prstGeom prst="rect">
            <a:avLst/>
          </a:prstGeom>
          <a:effectLst>
            <a:outerShdw blurRad="63500" sx="102000" sy="102000" algn="ctr" rotWithShape="0">
              <a:prstClr val="black">
                <a:alpha val="40000"/>
              </a:prstClr>
            </a:outerShdw>
          </a:effectLst>
        </p:spPr>
      </p:pic>
      <p:grpSp>
        <p:nvGrpSpPr>
          <p:cNvPr id="98" name="组合 97"/>
          <p:cNvGrpSpPr/>
          <p:nvPr/>
        </p:nvGrpSpPr>
        <p:grpSpPr>
          <a:xfrm flipV="1">
            <a:off x="9639961" y="5685653"/>
            <a:ext cx="376218" cy="362281"/>
            <a:chOff x="9632741" y="4021038"/>
            <a:chExt cx="376218" cy="362281"/>
          </a:xfrm>
        </p:grpSpPr>
        <p:sp>
          <p:nvSpPr>
            <p:cNvPr id="99" name="椭圆 98"/>
            <p:cNvSpPr/>
            <p:nvPr/>
          </p:nvSpPr>
          <p:spPr>
            <a:xfrm>
              <a:off x="9834787" y="4021038"/>
              <a:ext cx="174172" cy="174172"/>
            </a:xfrm>
            <a:prstGeom prst="ellipse">
              <a:avLst/>
            </a:prstGeom>
            <a:solidFill>
              <a:srgbClr val="8CA0A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0" name="椭圆 99"/>
            <p:cNvSpPr/>
            <p:nvPr/>
          </p:nvSpPr>
          <p:spPr>
            <a:xfrm>
              <a:off x="9632741" y="4181273"/>
              <a:ext cx="202046" cy="202046"/>
            </a:xfrm>
            <a:prstGeom prst="ellipse">
              <a:avLst/>
            </a:prstGeom>
            <a:solidFill>
              <a:srgbClr val="8CA0A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1831370045"/>
      </p:ext>
    </p:extLst>
  </p:cSld>
  <p:clrMapOvr>
    <a:masterClrMapping/>
  </p:clrMapOvr>
  <p:transition spd="slow">
    <p:push dir="u"/>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677069" y="-609600"/>
            <a:ext cx="10837862" cy="2299875"/>
          </a:xfrm>
          <a:prstGeom prst="rect">
            <a:avLst/>
          </a:prstGeom>
          <a:solidFill>
            <a:schemeClr val="bg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947066" y="-867035"/>
            <a:ext cx="10297868" cy="2289435"/>
          </a:xfrm>
          <a:prstGeom prst="rect">
            <a:avLst/>
          </a:prstGeom>
          <a:noFill/>
          <a:ln>
            <a:solidFill>
              <a:schemeClr val="bg1">
                <a:lumMod val="50000"/>
              </a:schemeClr>
            </a:solidFill>
            <a:prstDash val="sys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1505745" y="271022"/>
            <a:ext cx="9180511" cy="840230"/>
          </a:xfrm>
          <a:prstGeom prst="rect">
            <a:avLst/>
          </a:prstGeom>
        </p:spPr>
        <p:txBody>
          <a:bodyPr wrap="square">
            <a:spAutoFit/>
          </a:bodyPr>
          <a:lstStyle/>
          <a:p>
            <a:pPr>
              <a:lnSpc>
                <a:spcPct val="135000"/>
              </a:lnSpc>
            </a:pPr>
            <a:r>
              <a:rPr lang="zh-CN" altLang="en-US" dirty="0">
                <a:latin typeface="造字工房悦圆演示版常规体" pitchFamily="50" charset="-122"/>
                <a:ea typeface="造字工房悦圆演示版常规体" pitchFamily="50" charset="-122"/>
              </a:rPr>
              <a:t>免费的商业模式其实并没有想象中那么简单，其中还需要太多的资金，技术，知识的支持，如果只看到好处而冒然行动，那么结果只有一个，你会成为别人的垫脚石。</a:t>
            </a:r>
            <a:endParaRPr lang="en-US" altLang="zh-CN" dirty="0">
              <a:latin typeface="造字工房悦圆演示版常规体" pitchFamily="50" charset="-122"/>
              <a:ea typeface="造字工房悦圆演示版常规体" pitchFamily="50" charset="-122"/>
            </a:endParaRPr>
          </a:p>
        </p:txBody>
      </p:sp>
      <p:cxnSp>
        <p:nvCxnSpPr>
          <p:cNvPr id="10" name="直接连接符 9"/>
          <p:cNvCxnSpPr/>
          <p:nvPr/>
        </p:nvCxnSpPr>
        <p:spPr>
          <a:xfrm>
            <a:off x="1538685" y="58056"/>
            <a:ext cx="9114630" cy="0"/>
          </a:xfrm>
          <a:prstGeom prst="line">
            <a:avLst/>
          </a:prstGeom>
          <a:ln w="28575">
            <a:solidFill>
              <a:srgbClr val="8CA0A1"/>
            </a:solidFill>
            <a:prstDash val="dashDot"/>
          </a:ln>
        </p:spPr>
        <p:style>
          <a:lnRef idx="1">
            <a:schemeClr val="accent1"/>
          </a:lnRef>
          <a:fillRef idx="0">
            <a:schemeClr val="accent1"/>
          </a:fillRef>
          <a:effectRef idx="0">
            <a:schemeClr val="accent1"/>
          </a:effectRef>
          <a:fontRef idx="minor">
            <a:schemeClr val="tx1"/>
          </a:fontRef>
        </p:style>
      </p:cxnSp>
      <p:sp>
        <p:nvSpPr>
          <p:cNvPr id="21" name="矩形 20"/>
          <p:cNvSpPr/>
          <p:nvPr/>
        </p:nvSpPr>
        <p:spPr>
          <a:xfrm>
            <a:off x="677069" y="2510064"/>
            <a:ext cx="10837862" cy="4728936"/>
          </a:xfrm>
          <a:prstGeom prst="rect">
            <a:avLst/>
          </a:prstGeom>
          <a:solidFill>
            <a:schemeClr val="bg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文本框 21"/>
          <p:cNvSpPr txBox="1"/>
          <p:nvPr/>
        </p:nvSpPr>
        <p:spPr>
          <a:xfrm>
            <a:off x="2009439" y="3034652"/>
            <a:ext cx="8170862" cy="923330"/>
          </a:xfrm>
          <a:prstGeom prst="rect">
            <a:avLst/>
          </a:prstGeom>
          <a:noFill/>
        </p:spPr>
        <p:txBody>
          <a:bodyPr wrap="square" rtlCol="0">
            <a:spAutoFit/>
          </a:bodyPr>
          <a:lstStyle/>
          <a:p>
            <a:pPr algn="ctr"/>
            <a:r>
              <a:rPr lang="en-US" altLang="zh-CN" sz="5400" b="1" dirty="0" smtClean="0">
                <a:latin typeface="华文细黑" panose="02010600040101010101" pitchFamily="2" charset="-122"/>
                <a:ea typeface="华文细黑" panose="02010600040101010101" pitchFamily="2" charset="-122"/>
              </a:rPr>
              <a:t>No.7 </a:t>
            </a:r>
            <a:r>
              <a:rPr lang="zh-CN" altLang="en-US" sz="5400" dirty="0">
                <a:latin typeface="方正正中黑简体" panose="02000000000000000000" pitchFamily="2" charset="-122"/>
                <a:ea typeface="方正正中黑简体" panose="02000000000000000000" pitchFamily="2" charset="-122"/>
              </a:rPr>
              <a:t>思考</a:t>
            </a:r>
          </a:p>
        </p:txBody>
      </p:sp>
      <p:sp>
        <p:nvSpPr>
          <p:cNvPr id="23" name="矩形 22"/>
          <p:cNvSpPr/>
          <p:nvPr/>
        </p:nvSpPr>
        <p:spPr>
          <a:xfrm>
            <a:off x="947066" y="2745040"/>
            <a:ext cx="10297868" cy="4684460"/>
          </a:xfrm>
          <a:prstGeom prst="rect">
            <a:avLst/>
          </a:prstGeom>
          <a:noFill/>
          <a:ln>
            <a:solidFill>
              <a:schemeClr val="bg1">
                <a:lumMod val="50000"/>
              </a:schemeClr>
            </a:solidFill>
            <a:prstDash val="sys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斜纹 23"/>
          <p:cNvSpPr/>
          <p:nvPr/>
        </p:nvSpPr>
        <p:spPr>
          <a:xfrm rot="5400000">
            <a:off x="10181431" y="2510064"/>
            <a:ext cx="1333500" cy="1333500"/>
          </a:xfrm>
          <a:prstGeom prst="diagStripe">
            <a:avLst>
              <a:gd name="adj" fmla="val 67143"/>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cxnSp>
        <p:nvCxnSpPr>
          <p:cNvPr id="25" name="直接连接符 24"/>
          <p:cNvCxnSpPr/>
          <p:nvPr/>
        </p:nvCxnSpPr>
        <p:spPr>
          <a:xfrm>
            <a:off x="4606216" y="3957982"/>
            <a:ext cx="2979569" cy="0"/>
          </a:xfrm>
          <a:prstGeom prst="line">
            <a:avLst/>
          </a:prstGeom>
          <a:ln w="12700">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26" name="文本框 25"/>
          <p:cNvSpPr txBox="1"/>
          <p:nvPr/>
        </p:nvSpPr>
        <p:spPr>
          <a:xfrm>
            <a:off x="4225194" y="4281733"/>
            <a:ext cx="6550756" cy="815993"/>
          </a:xfrm>
          <a:prstGeom prst="rect">
            <a:avLst/>
          </a:prstGeom>
          <a:noFill/>
        </p:spPr>
        <p:txBody>
          <a:bodyPr wrap="square" rtlCol="0">
            <a:spAutoFit/>
          </a:bodyPr>
          <a:lstStyle/>
          <a:p>
            <a:pPr>
              <a:lnSpc>
                <a:spcPct val="135000"/>
              </a:lnSpc>
            </a:pPr>
            <a:r>
              <a:rPr lang="en-US" altLang="zh-CN" dirty="0">
                <a:latin typeface="造字工房悦圆演示版常规体" pitchFamily="50" charset="-122"/>
                <a:ea typeface="造字工房悦圆演示版常规体" pitchFamily="50" charset="-122"/>
              </a:rPr>
              <a:t>1.</a:t>
            </a:r>
            <a:r>
              <a:rPr lang="zh-CN" altLang="en-US" dirty="0">
                <a:latin typeface="造字工房悦圆演示版常规体" pitchFamily="50" charset="-122"/>
                <a:ea typeface="造字工房悦圆演示版常规体" pitchFamily="50" charset="-122"/>
              </a:rPr>
              <a:t>秋叶</a:t>
            </a:r>
            <a:r>
              <a:rPr lang="en-US" altLang="zh-CN" dirty="0">
                <a:latin typeface="造字工房悦圆演示版常规体" pitchFamily="50" charset="-122"/>
                <a:ea typeface="造字工房悦圆演示版常规体" pitchFamily="50" charset="-122"/>
              </a:rPr>
              <a:t>PPT</a:t>
            </a:r>
            <a:r>
              <a:rPr lang="zh-CN" altLang="en-US" dirty="0">
                <a:latin typeface="造字工房悦圆演示版常规体" pitchFamily="50" charset="-122"/>
                <a:ea typeface="造字工房悦圆演示版常规体" pitchFamily="50" charset="-122"/>
              </a:rPr>
              <a:t>的电子书为什么免费？</a:t>
            </a:r>
            <a:endParaRPr lang="en-US" altLang="zh-CN" dirty="0">
              <a:latin typeface="造字工房悦圆演示版常规体" pitchFamily="50" charset="-122"/>
              <a:ea typeface="造字工房悦圆演示版常规体" pitchFamily="50" charset="-122"/>
            </a:endParaRPr>
          </a:p>
          <a:p>
            <a:pPr>
              <a:lnSpc>
                <a:spcPct val="135000"/>
              </a:lnSpc>
            </a:pPr>
            <a:r>
              <a:rPr lang="en-US" altLang="zh-CN" dirty="0">
                <a:latin typeface="造字工房悦圆演示版常规体" pitchFamily="50" charset="-122"/>
                <a:ea typeface="造字工房悦圆演示版常规体" pitchFamily="50" charset="-122"/>
              </a:rPr>
              <a:t>2.</a:t>
            </a:r>
            <a:r>
              <a:rPr lang="zh-CN" altLang="en-US" dirty="0">
                <a:latin typeface="造字工房悦圆演示版常规体" pitchFamily="50" charset="-122"/>
                <a:ea typeface="造字工房悦圆演示版常规体" pitchFamily="50" charset="-122"/>
              </a:rPr>
              <a:t>什么商品适合采用免费这种模式，什么商品不适合？</a:t>
            </a:r>
          </a:p>
        </p:txBody>
      </p:sp>
      <p:pic>
        <p:nvPicPr>
          <p:cNvPr id="28" name="图片 27"/>
          <p:cNvPicPr>
            <a:picLocks noChangeAspect="1"/>
          </p:cNvPicPr>
          <p:nvPr/>
        </p:nvPicPr>
        <p:blipFill>
          <a:blip r:embed="rId2"/>
          <a:stretch>
            <a:fillRect/>
          </a:stretch>
        </p:blipFill>
        <p:spPr>
          <a:xfrm>
            <a:off x="7066363" y="2759554"/>
            <a:ext cx="756000" cy="756000"/>
          </a:xfrm>
          <a:prstGeom prst="rect">
            <a:avLst/>
          </a:prstGeom>
        </p:spPr>
      </p:pic>
      <p:pic>
        <p:nvPicPr>
          <p:cNvPr id="29" name="图片 28"/>
          <p:cNvPicPr>
            <a:picLocks noChangeAspect="1"/>
          </p:cNvPicPr>
          <p:nvPr/>
        </p:nvPicPr>
        <p:blipFill>
          <a:blip r:embed="rId3"/>
          <a:stretch>
            <a:fillRect/>
          </a:stretch>
        </p:blipFill>
        <p:spPr>
          <a:xfrm>
            <a:off x="2175579" y="4420335"/>
            <a:ext cx="1675137" cy="2366225"/>
          </a:xfrm>
          <a:prstGeom prst="rect">
            <a:avLst/>
          </a:prstGeom>
          <a:ln w="38100">
            <a:solidFill>
              <a:srgbClr val="002060"/>
            </a:solidFill>
          </a:ln>
        </p:spPr>
      </p:pic>
      <p:sp>
        <p:nvSpPr>
          <p:cNvPr id="30" name="矩形 29"/>
          <p:cNvSpPr/>
          <p:nvPr/>
        </p:nvSpPr>
        <p:spPr>
          <a:xfrm>
            <a:off x="4225194" y="5577360"/>
            <a:ext cx="6096000" cy="1378839"/>
          </a:xfrm>
          <a:prstGeom prst="rect">
            <a:avLst/>
          </a:prstGeom>
        </p:spPr>
        <p:txBody>
          <a:bodyPr>
            <a:spAutoFit/>
          </a:bodyPr>
          <a:lstStyle/>
          <a:p>
            <a:pPr>
              <a:lnSpc>
                <a:spcPct val="135000"/>
              </a:lnSpc>
            </a:pPr>
            <a:r>
              <a:rPr lang="zh-CN" altLang="en-US" sz="3200" dirty="0">
                <a:solidFill>
                  <a:srgbClr val="0070C0"/>
                </a:solidFill>
                <a:latin typeface="方正正中黑简体" panose="02000000000000000000" pitchFamily="2" charset="-122"/>
                <a:ea typeface="方正正中黑简体" panose="02000000000000000000" pitchFamily="2" charset="-122"/>
              </a:rPr>
              <a:t>抛砖引玉，</a:t>
            </a:r>
            <a:endParaRPr lang="en-US" altLang="zh-CN" sz="3200" dirty="0">
              <a:solidFill>
                <a:srgbClr val="0070C0"/>
              </a:solidFill>
              <a:latin typeface="方正正中黑简体" panose="02000000000000000000" pitchFamily="2" charset="-122"/>
              <a:ea typeface="方正正中黑简体" panose="02000000000000000000" pitchFamily="2" charset="-122"/>
            </a:endParaRPr>
          </a:p>
          <a:p>
            <a:pPr>
              <a:lnSpc>
                <a:spcPct val="135000"/>
              </a:lnSpc>
            </a:pPr>
            <a:r>
              <a:rPr lang="zh-CN" altLang="en-US" sz="3200" dirty="0">
                <a:solidFill>
                  <a:srgbClr val="0070C0"/>
                </a:solidFill>
                <a:latin typeface="方正正中黑简体" panose="02000000000000000000" pitchFamily="2" charset="-122"/>
                <a:ea typeface="方正正中黑简体" panose="02000000000000000000" pitchFamily="2" charset="-122"/>
              </a:rPr>
              <a:t>希望能够看到您的不同见解！</a:t>
            </a:r>
          </a:p>
        </p:txBody>
      </p:sp>
    </p:spTree>
    <p:extLst>
      <p:ext uri="{BB962C8B-B14F-4D97-AF65-F5344CB8AC3E}">
        <p14:creationId xmlns:p14="http://schemas.microsoft.com/office/powerpoint/2010/main" val="3180711613"/>
      </p:ext>
    </p:extLst>
  </p:cSld>
  <p:clrMapOvr>
    <a:masterClrMapping/>
  </p:clrMapOvr>
  <p:transition spd="slow">
    <p:push dir="u"/>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p:cNvSpPr/>
          <p:nvPr/>
        </p:nvSpPr>
        <p:spPr>
          <a:xfrm>
            <a:off x="677069" y="-195254"/>
            <a:ext cx="10837862" cy="886007"/>
          </a:xfrm>
          <a:prstGeom prst="rect">
            <a:avLst/>
          </a:prstGeom>
          <a:solidFill>
            <a:schemeClr val="bg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947066" y="-452689"/>
            <a:ext cx="10297868" cy="881985"/>
          </a:xfrm>
          <a:prstGeom prst="rect">
            <a:avLst/>
          </a:prstGeom>
          <a:noFill/>
          <a:ln>
            <a:solidFill>
              <a:schemeClr val="bg1">
                <a:lumMod val="50000"/>
              </a:schemeClr>
            </a:solidFill>
            <a:prstDash val="sys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677069" y="1491045"/>
            <a:ext cx="10837862" cy="4647977"/>
          </a:xfrm>
          <a:prstGeom prst="rect">
            <a:avLst/>
          </a:prstGeom>
          <a:solidFill>
            <a:schemeClr val="bg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文本框 12"/>
          <p:cNvSpPr txBox="1"/>
          <p:nvPr/>
        </p:nvSpPr>
        <p:spPr>
          <a:xfrm>
            <a:off x="2009439" y="2015634"/>
            <a:ext cx="8170862" cy="923330"/>
          </a:xfrm>
          <a:prstGeom prst="rect">
            <a:avLst/>
          </a:prstGeom>
          <a:noFill/>
        </p:spPr>
        <p:txBody>
          <a:bodyPr wrap="square" rtlCol="0">
            <a:spAutoFit/>
          </a:bodyPr>
          <a:lstStyle/>
          <a:p>
            <a:pPr algn="ctr"/>
            <a:r>
              <a:rPr lang="en-US" altLang="zh-CN" sz="5400" b="1" dirty="0" smtClean="0">
                <a:latin typeface="华文细黑" panose="02010600040101010101" pitchFamily="2" charset="-122"/>
                <a:ea typeface="华文细黑" panose="02010600040101010101" pitchFamily="2" charset="-122"/>
              </a:rPr>
              <a:t>No.8 </a:t>
            </a:r>
            <a:r>
              <a:rPr lang="zh-CN" altLang="en-US" sz="5400" dirty="0" smtClean="0">
                <a:latin typeface="方正正中黑简体" panose="02000000000000000000" pitchFamily="2" charset="-122"/>
                <a:ea typeface="方正正中黑简体" panose="02000000000000000000" pitchFamily="2" charset="-122"/>
              </a:rPr>
              <a:t>鸣谢</a:t>
            </a:r>
            <a:endParaRPr lang="zh-CN" altLang="en-US" sz="5400" dirty="0">
              <a:latin typeface="方正正中黑简体" panose="02000000000000000000" pitchFamily="2" charset="-122"/>
              <a:ea typeface="方正正中黑简体" panose="02000000000000000000" pitchFamily="2" charset="-122"/>
            </a:endParaRPr>
          </a:p>
        </p:txBody>
      </p:sp>
      <p:sp>
        <p:nvSpPr>
          <p:cNvPr id="14" name="矩形 13"/>
          <p:cNvSpPr/>
          <p:nvPr/>
        </p:nvSpPr>
        <p:spPr>
          <a:xfrm>
            <a:off x="947066" y="1726022"/>
            <a:ext cx="10297868" cy="4155825"/>
          </a:xfrm>
          <a:prstGeom prst="rect">
            <a:avLst/>
          </a:prstGeom>
          <a:noFill/>
          <a:ln>
            <a:solidFill>
              <a:schemeClr val="bg1">
                <a:lumMod val="50000"/>
              </a:schemeClr>
            </a:solidFill>
            <a:prstDash val="sys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斜纹 14"/>
          <p:cNvSpPr/>
          <p:nvPr/>
        </p:nvSpPr>
        <p:spPr>
          <a:xfrm rot="5400000">
            <a:off x="10181431" y="1491046"/>
            <a:ext cx="1333500" cy="1333500"/>
          </a:xfrm>
          <a:prstGeom prst="diagStripe">
            <a:avLst>
              <a:gd name="adj" fmla="val 67143"/>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cxnSp>
        <p:nvCxnSpPr>
          <p:cNvPr id="16" name="直接连接符 15"/>
          <p:cNvCxnSpPr/>
          <p:nvPr/>
        </p:nvCxnSpPr>
        <p:spPr>
          <a:xfrm>
            <a:off x="4606216" y="2938964"/>
            <a:ext cx="2979569" cy="0"/>
          </a:xfrm>
          <a:prstGeom prst="line">
            <a:avLst/>
          </a:prstGeom>
          <a:ln w="12700">
            <a:solidFill>
              <a:schemeClr val="tx1"/>
            </a:solidFill>
            <a:prstDash val="sysDash"/>
          </a:ln>
        </p:spPr>
        <p:style>
          <a:lnRef idx="1">
            <a:schemeClr val="accent1"/>
          </a:lnRef>
          <a:fillRef idx="0">
            <a:schemeClr val="accent1"/>
          </a:fillRef>
          <a:effectRef idx="0">
            <a:schemeClr val="accent1"/>
          </a:effectRef>
          <a:fontRef idx="minor">
            <a:schemeClr val="tx1"/>
          </a:fontRef>
        </p:style>
      </p:cxnSp>
      <p:pic>
        <p:nvPicPr>
          <p:cNvPr id="18" name="图片 17"/>
          <p:cNvPicPr>
            <a:picLocks noChangeAspect="1"/>
          </p:cNvPicPr>
          <p:nvPr/>
        </p:nvPicPr>
        <p:blipFill>
          <a:blip r:embed="rId2"/>
          <a:stretch>
            <a:fillRect/>
          </a:stretch>
        </p:blipFill>
        <p:spPr>
          <a:xfrm>
            <a:off x="7208482" y="1811874"/>
            <a:ext cx="754605" cy="751394"/>
          </a:xfrm>
          <a:prstGeom prst="rect">
            <a:avLst/>
          </a:prstGeom>
        </p:spPr>
      </p:pic>
      <p:sp>
        <p:nvSpPr>
          <p:cNvPr id="6" name="矩形 5"/>
          <p:cNvSpPr/>
          <p:nvPr/>
        </p:nvSpPr>
        <p:spPr>
          <a:xfrm>
            <a:off x="3612788" y="4889654"/>
            <a:ext cx="4966424" cy="714042"/>
          </a:xfrm>
          <a:prstGeom prst="rect">
            <a:avLst/>
          </a:prstGeom>
        </p:spPr>
        <p:txBody>
          <a:bodyPr wrap="none">
            <a:spAutoFit/>
          </a:bodyPr>
          <a:lstStyle/>
          <a:p>
            <a:pPr algn="ctr">
              <a:lnSpc>
                <a:spcPct val="135000"/>
              </a:lnSpc>
            </a:pPr>
            <a:r>
              <a:rPr lang="zh-CN" altLang="en-US" sz="3200" dirty="0">
                <a:solidFill>
                  <a:srgbClr val="C00000"/>
                </a:solidFill>
                <a:latin typeface="方正正中黑简体" panose="02000000000000000000" pitchFamily="2" charset="-122"/>
                <a:ea typeface="方正正中黑简体" panose="02000000000000000000" pitchFamily="2" charset="-122"/>
              </a:rPr>
              <a:t>欢迎交流  </a:t>
            </a:r>
            <a:r>
              <a:rPr lang="en-US" altLang="zh-CN" sz="3200" dirty="0">
                <a:solidFill>
                  <a:srgbClr val="C00000"/>
                </a:solidFill>
                <a:latin typeface="方正正中黑简体" panose="02000000000000000000" pitchFamily="2" charset="-122"/>
                <a:ea typeface="方正正中黑简体" panose="02000000000000000000" pitchFamily="2" charset="-122"/>
              </a:rPr>
              <a:t>@Chen-</a:t>
            </a:r>
            <a:r>
              <a:rPr lang="en-US" altLang="zh-CN" sz="3200" dirty="0" err="1">
                <a:solidFill>
                  <a:srgbClr val="C00000"/>
                </a:solidFill>
                <a:latin typeface="方正正中黑简体" panose="02000000000000000000" pitchFamily="2" charset="-122"/>
                <a:ea typeface="方正正中黑简体" panose="02000000000000000000" pitchFamily="2" charset="-122"/>
              </a:rPr>
              <a:t>Gxin</a:t>
            </a:r>
            <a:endParaRPr lang="zh-CN" altLang="en-US" sz="3200" dirty="0">
              <a:solidFill>
                <a:srgbClr val="C00000"/>
              </a:solidFill>
              <a:latin typeface="方正正中黑简体" panose="02000000000000000000" pitchFamily="2" charset="-122"/>
              <a:ea typeface="方正正中黑简体" panose="02000000000000000000" pitchFamily="2" charset="-122"/>
            </a:endParaRPr>
          </a:p>
        </p:txBody>
      </p:sp>
      <p:grpSp>
        <p:nvGrpSpPr>
          <p:cNvPr id="25" name="组合 24"/>
          <p:cNvGrpSpPr/>
          <p:nvPr/>
        </p:nvGrpSpPr>
        <p:grpSpPr>
          <a:xfrm>
            <a:off x="4798010" y="3563603"/>
            <a:ext cx="2595981" cy="1214179"/>
            <a:chOff x="4710112" y="3439619"/>
            <a:chExt cx="2595981" cy="1214179"/>
          </a:xfrm>
        </p:grpSpPr>
        <p:sp>
          <p:nvSpPr>
            <p:cNvPr id="20" name="文本框 19"/>
            <p:cNvSpPr txBox="1"/>
            <p:nvPr/>
          </p:nvSpPr>
          <p:spPr>
            <a:xfrm>
              <a:off x="4885908" y="3439619"/>
              <a:ext cx="2420185" cy="1214179"/>
            </a:xfrm>
            <a:prstGeom prst="rect">
              <a:avLst/>
            </a:prstGeom>
            <a:noFill/>
          </p:spPr>
          <p:txBody>
            <a:bodyPr wrap="square" rtlCol="0">
              <a:spAutoFit/>
            </a:bodyPr>
            <a:lstStyle/>
            <a:p>
              <a:pPr>
                <a:lnSpc>
                  <a:spcPct val="135000"/>
                </a:lnSpc>
              </a:pPr>
              <a:r>
                <a:rPr lang="zh-CN" altLang="en-US" dirty="0">
                  <a:latin typeface="造字工房悦圆演示版常规体" pitchFamily="50" charset="-122"/>
                  <a:ea typeface="造字工房悦圆演示版常规体" pitchFamily="50" charset="-122"/>
                </a:rPr>
                <a:t>感谢</a:t>
              </a:r>
              <a:r>
                <a:rPr lang="zh-CN" altLang="en-US" dirty="0" smtClean="0">
                  <a:latin typeface="造字工房悦圆演示版常规体" pitchFamily="50" charset="-122"/>
                  <a:ea typeface="造字工房悦圆演示版常规体" pitchFamily="50" charset="-122"/>
                </a:rPr>
                <a:t>中</a:t>
              </a:r>
              <a:r>
                <a:rPr lang="zh-CN" altLang="en-US" dirty="0">
                  <a:latin typeface="造字工房悦圆演示版常规体" pitchFamily="50" charset="-122"/>
                  <a:ea typeface="造字工房悦圆演示版常规体" pitchFamily="50" charset="-122"/>
                </a:rPr>
                <a:t>信出版社赠书</a:t>
              </a:r>
              <a:endParaRPr lang="en-US" altLang="zh-CN" dirty="0">
                <a:latin typeface="造字工房悦圆演示版常规体" pitchFamily="50" charset="-122"/>
                <a:ea typeface="造字工房悦圆演示版常规体" pitchFamily="50" charset="-122"/>
              </a:endParaRPr>
            </a:p>
            <a:p>
              <a:pPr>
                <a:lnSpc>
                  <a:spcPct val="135000"/>
                </a:lnSpc>
              </a:pPr>
              <a:r>
                <a:rPr lang="zh-CN" altLang="en-US" dirty="0" smtClean="0">
                  <a:latin typeface="造字工房悦圆演示版常规体" pitchFamily="50" charset="-122"/>
                  <a:ea typeface="造字工房悦圆演示版常规体" pitchFamily="50" charset="-122"/>
                </a:rPr>
                <a:t>感谢</a:t>
              </a:r>
              <a:r>
                <a:rPr lang="en-US" altLang="zh-CN" dirty="0" smtClean="0">
                  <a:latin typeface="造字工房悦圆演示版常规体" pitchFamily="50" charset="-122"/>
                  <a:ea typeface="造字工房悦圆演示版常规体" pitchFamily="50" charset="-122"/>
                </a:rPr>
                <a:t>@</a:t>
              </a:r>
              <a:r>
                <a:rPr lang="zh-CN" altLang="en-US" dirty="0">
                  <a:latin typeface="造字工房悦圆演示版常规体" pitchFamily="50" charset="-122"/>
                  <a:ea typeface="造字工房悦圆演示版常规体" pitchFamily="50" charset="-122"/>
                </a:rPr>
                <a:t>小巴</a:t>
              </a:r>
              <a:r>
                <a:rPr lang="en-US" altLang="zh-CN" dirty="0">
                  <a:latin typeface="造字工房悦圆演示版常规体" pitchFamily="50" charset="-122"/>
                  <a:ea typeface="造字工房悦圆演示版常规体" pitchFamily="50" charset="-122"/>
                </a:rPr>
                <a:t>_1990</a:t>
              </a:r>
              <a:r>
                <a:rPr lang="zh-CN" altLang="en-US" dirty="0">
                  <a:latin typeface="造字工房悦圆演示版常规体" pitchFamily="50" charset="-122"/>
                  <a:ea typeface="造字工房悦圆演示版常规体" pitchFamily="50" charset="-122"/>
                </a:rPr>
                <a:t>指导</a:t>
              </a:r>
              <a:endParaRPr lang="en-US" altLang="zh-CN" dirty="0">
                <a:latin typeface="造字工房悦圆演示版常规体" pitchFamily="50" charset="-122"/>
                <a:ea typeface="造字工房悦圆演示版常规体" pitchFamily="50" charset="-122"/>
              </a:endParaRPr>
            </a:p>
            <a:p>
              <a:pPr>
                <a:lnSpc>
                  <a:spcPct val="135000"/>
                </a:lnSpc>
              </a:pPr>
              <a:r>
                <a:rPr lang="zh-CN" altLang="en-US" dirty="0">
                  <a:latin typeface="造字工房悦圆演示版常规体" pitchFamily="50" charset="-122"/>
                  <a:ea typeface="造字工房悦圆演示版常规体" pitchFamily="50" charset="-122"/>
                </a:rPr>
                <a:t>感谢您的</a:t>
              </a:r>
              <a:r>
                <a:rPr lang="zh-CN" altLang="en-US" dirty="0" smtClean="0">
                  <a:latin typeface="造字工房悦圆演示版常规体" pitchFamily="50" charset="-122"/>
                  <a:ea typeface="造字工房悦圆演示版常规体" pitchFamily="50" charset="-122"/>
                </a:rPr>
                <a:t>观看</a:t>
              </a:r>
              <a:endParaRPr lang="en-US" altLang="zh-CN" dirty="0">
                <a:latin typeface="造字工房悦圆演示版常规体" pitchFamily="50" charset="-122"/>
                <a:ea typeface="造字工房悦圆演示版常规体" pitchFamily="50" charset="-122"/>
              </a:endParaRPr>
            </a:p>
          </p:txBody>
        </p:sp>
        <p:cxnSp>
          <p:nvCxnSpPr>
            <p:cNvPr id="23" name="直接连接符 22"/>
            <p:cNvCxnSpPr/>
            <p:nvPr/>
          </p:nvCxnSpPr>
          <p:spPr>
            <a:xfrm>
              <a:off x="4710112" y="3553923"/>
              <a:ext cx="0" cy="983153"/>
            </a:xfrm>
            <a:prstGeom prst="line">
              <a:avLst/>
            </a:prstGeom>
            <a:ln w="57150">
              <a:solidFill>
                <a:srgbClr val="C00000"/>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940933491"/>
      </p:ext>
    </p:extLst>
  </p:cSld>
  <p:clrMapOvr>
    <a:masterClrMapping/>
  </p:clrMapOvr>
  <p:transition spd="slow">
    <p:push dir="u"/>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949865"/>
            <a:ext cx="12191999"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dirty="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0" y="2182092"/>
            <a:ext cx="12191999"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defRPr/>
            </a:pP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课件：</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26834798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矩形 54"/>
          <p:cNvSpPr/>
          <p:nvPr/>
        </p:nvSpPr>
        <p:spPr>
          <a:xfrm>
            <a:off x="677069" y="5010150"/>
            <a:ext cx="10837862" cy="3314700"/>
          </a:xfrm>
          <a:prstGeom prst="rect">
            <a:avLst/>
          </a:prstGeom>
          <a:solidFill>
            <a:schemeClr val="bg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圆角矩形 44"/>
          <p:cNvSpPr/>
          <p:nvPr/>
        </p:nvSpPr>
        <p:spPr>
          <a:xfrm>
            <a:off x="3187954" y="802939"/>
            <a:ext cx="8433261" cy="2486535"/>
          </a:xfrm>
          <a:prstGeom prst="roundRect">
            <a:avLst>
              <a:gd name="adj" fmla="val 50000"/>
            </a:avLst>
          </a:prstGeom>
          <a:solidFill>
            <a:schemeClr val="bg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4294909" y="1379255"/>
            <a:ext cx="6950025" cy="1685846"/>
          </a:xfrm>
          <a:prstGeom prst="rect">
            <a:avLst/>
          </a:prstGeom>
        </p:spPr>
        <p:txBody>
          <a:bodyPr wrap="square">
            <a:spAutoFit/>
          </a:bodyPr>
          <a:lstStyle/>
          <a:p>
            <a:r>
              <a:rPr lang="zh-CN" altLang="en-US" sz="3200" dirty="0">
                <a:latin typeface="方正正中黑简体" panose="02000000000000000000" pitchFamily="2" charset="-122"/>
                <a:ea typeface="方正正中黑简体" panose="02000000000000000000" pitchFamily="2" charset="-122"/>
              </a:rPr>
              <a:t>克里斯</a:t>
            </a:r>
            <a:r>
              <a:rPr lang="en-US" altLang="zh-CN" sz="3200" dirty="0">
                <a:latin typeface="方正正中黑简体" panose="02000000000000000000" pitchFamily="2" charset="-122"/>
                <a:ea typeface="方正正中黑简体" panose="02000000000000000000" pitchFamily="2" charset="-122"/>
              </a:rPr>
              <a:t>·</a:t>
            </a:r>
            <a:r>
              <a:rPr lang="zh-CN" altLang="en-US" sz="3200" dirty="0">
                <a:latin typeface="方正正中黑简体" panose="02000000000000000000" pitchFamily="2" charset="-122"/>
                <a:ea typeface="方正正中黑简体" panose="02000000000000000000" pitchFamily="2" charset="-122"/>
              </a:rPr>
              <a:t>安德森</a:t>
            </a:r>
            <a:endParaRPr lang="en-US" altLang="zh-CN" sz="3200" dirty="0">
              <a:latin typeface="方正正中黑简体" panose="02000000000000000000" pitchFamily="2" charset="-122"/>
              <a:ea typeface="方正正中黑简体" panose="02000000000000000000" pitchFamily="2" charset="-122"/>
            </a:endParaRPr>
          </a:p>
          <a:p>
            <a:pPr>
              <a:lnSpc>
                <a:spcPct val="135000"/>
              </a:lnSpc>
            </a:pPr>
            <a:endParaRPr lang="en-US" altLang="zh-CN" sz="300" dirty="0" smtClean="0">
              <a:latin typeface="造字工房悦圆演示版常规体" pitchFamily="50" charset="-122"/>
              <a:ea typeface="造字工房悦圆演示版常规体" pitchFamily="50" charset="-122"/>
            </a:endParaRPr>
          </a:p>
          <a:p>
            <a:pPr>
              <a:lnSpc>
                <a:spcPct val="135000"/>
              </a:lnSpc>
            </a:pPr>
            <a:r>
              <a:rPr lang="zh-CN" altLang="en-US" sz="1600" dirty="0" smtClean="0">
                <a:latin typeface="造字工房悦圆演示版常规体" pitchFamily="50" charset="-122"/>
                <a:ea typeface="造字工房悦圆演示版常规体" pitchFamily="50" charset="-122"/>
              </a:rPr>
              <a:t>美国</a:t>
            </a:r>
            <a:r>
              <a:rPr lang="en-US" altLang="zh-CN" sz="1600" dirty="0">
                <a:latin typeface="造字工房悦圆演示版常规体" pitchFamily="50" charset="-122"/>
                <a:ea typeface="造字工房悦圆演示版常规体" pitchFamily="50" charset="-122"/>
              </a:rPr>
              <a:t>《</a:t>
            </a:r>
            <a:r>
              <a:rPr lang="zh-CN" altLang="en-US" sz="1600" dirty="0">
                <a:latin typeface="造字工房悦圆演示版常规体" pitchFamily="50" charset="-122"/>
                <a:ea typeface="造字工房悦圆演示版常规体" pitchFamily="50" charset="-122"/>
              </a:rPr>
              <a:t>连线</a:t>
            </a:r>
            <a:r>
              <a:rPr lang="en-US" altLang="zh-CN" sz="1600" dirty="0">
                <a:latin typeface="造字工房悦圆演示版常规体" pitchFamily="50" charset="-122"/>
                <a:ea typeface="造字工房悦圆演示版常规体" pitchFamily="50" charset="-122"/>
              </a:rPr>
              <a:t>》</a:t>
            </a:r>
            <a:r>
              <a:rPr lang="zh-CN" altLang="en-US" sz="1600" dirty="0">
                <a:latin typeface="造字工房悦圆演示版常规体" pitchFamily="50" charset="-122"/>
                <a:ea typeface="造字工房悦圆演示版常规体" pitchFamily="50" charset="-122"/>
              </a:rPr>
              <a:t>杂志主编，喜欢从数字中发现趋势</a:t>
            </a:r>
            <a:r>
              <a:rPr lang="zh-CN" altLang="en-US" sz="1600" dirty="0" smtClean="0">
                <a:latin typeface="造字工房悦圆演示版常规体" pitchFamily="50" charset="-122"/>
                <a:ea typeface="造字工房悦圆演示版常规体" pitchFamily="50" charset="-122"/>
              </a:rPr>
              <a:t>。他</a:t>
            </a:r>
            <a:r>
              <a:rPr lang="zh-CN" altLang="en-US" sz="1600" dirty="0">
                <a:latin typeface="造字工房悦圆演示版常规体" pitchFamily="50" charset="-122"/>
                <a:ea typeface="造字工房悦圆演示版常规体" pitchFamily="50" charset="-122"/>
              </a:rPr>
              <a:t>是经济学中长尾理论的发明者和阐述者</a:t>
            </a:r>
            <a:r>
              <a:rPr lang="zh-CN" altLang="en-US" sz="1600" dirty="0" smtClean="0">
                <a:latin typeface="造字工房悦圆演示版常规体" pitchFamily="50" charset="-122"/>
                <a:ea typeface="造字工房悦圆演示版常规体" pitchFamily="50" charset="-122"/>
              </a:rPr>
              <a:t>。</a:t>
            </a:r>
            <a:endParaRPr lang="en-US" altLang="zh-CN" sz="1600" dirty="0" smtClean="0">
              <a:latin typeface="造字工房悦圆演示版常规体" pitchFamily="50" charset="-122"/>
              <a:ea typeface="造字工房悦圆演示版常规体" pitchFamily="50" charset="-122"/>
            </a:endParaRPr>
          </a:p>
          <a:p>
            <a:pPr>
              <a:lnSpc>
                <a:spcPct val="135000"/>
              </a:lnSpc>
            </a:pPr>
            <a:r>
              <a:rPr lang="zh-CN" altLang="en-US" sz="1600" dirty="0" smtClean="0">
                <a:latin typeface="造字工房悦圆演示版常规体" pitchFamily="50" charset="-122"/>
                <a:ea typeface="造字工房悦圆演示版常规体" pitchFamily="50" charset="-122"/>
              </a:rPr>
              <a:t>著有</a:t>
            </a:r>
            <a:r>
              <a:rPr lang="en-US" altLang="zh-CN" sz="1600" dirty="0" smtClean="0">
                <a:latin typeface="造字工房悦圆演示版常规体" pitchFamily="50" charset="-122"/>
                <a:ea typeface="造字工房悦圆演示版常规体" pitchFamily="50" charset="-122"/>
              </a:rPr>
              <a:t>《</a:t>
            </a:r>
            <a:r>
              <a:rPr lang="zh-CN" altLang="en-US" sz="1600" dirty="0" smtClean="0">
                <a:latin typeface="造字工房悦圆演示版常规体" pitchFamily="50" charset="-122"/>
                <a:ea typeface="造字工房悦圆演示版常规体" pitchFamily="50" charset="-122"/>
              </a:rPr>
              <a:t>长</a:t>
            </a:r>
            <a:r>
              <a:rPr lang="zh-CN" altLang="en-US" sz="1600" dirty="0">
                <a:latin typeface="造字工房悦圆演示版常规体" pitchFamily="50" charset="-122"/>
                <a:ea typeface="造字工房悦圆演示版常规体" pitchFamily="50" charset="-122"/>
              </a:rPr>
              <a:t>尾理论</a:t>
            </a:r>
            <a:r>
              <a:rPr lang="en-US" altLang="zh-CN" sz="1600" dirty="0" smtClean="0">
                <a:latin typeface="造字工房悦圆演示版常规体" pitchFamily="50" charset="-122"/>
                <a:ea typeface="造字工房悦圆演示版常规体" pitchFamily="50" charset="-122"/>
              </a:rPr>
              <a:t>》《</a:t>
            </a:r>
            <a:r>
              <a:rPr lang="zh-CN" altLang="en-US" sz="1600" dirty="0" smtClean="0">
                <a:latin typeface="造字工房悦圆演示版常规体" pitchFamily="50" charset="-122"/>
                <a:ea typeface="造字工房悦圆演示版常规体" pitchFamily="50" charset="-122"/>
              </a:rPr>
              <a:t>免费</a:t>
            </a:r>
            <a:r>
              <a:rPr lang="zh-CN" altLang="en-US" sz="1600" dirty="0">
                <a:latin typeface="造字工房悦圆演示版常规体" pitchFamily="50" charset="-122"/>
                <a:ea typeface="造字工房悦圆演示版常规体" pitchFamily="50" charset="-122"/>
              </a:rPr>
              <a:t>：商业的未来</a:t>
            </a:r>
            <a:r>
              <a:rPr lang="en-US" altLang="zh-CN" sz="1600" dirty="0" smtClean="0">
                <a:latin typeface="造字工房悦圆演示版常规体" pitchFamily="50" charset="-122"/>
                <a:ea typeface="造字工房悦圆演示版常规体" pitchFamily="50" charset="-122"/>
              </a:rPr>
              <a:t>》《</a:t>
            </a:r>
            <a:r>
              <a:rPr lang="zh-CN" altLang="en-US" sz="1600" dirty="0" smtClean="0">
                <a:latin typeface="造字工房悦圆演示版常规体" pitchFamily="50" charset="-122"/>
                <a:ea typeface="造字工房悦圆演示版常规体" pitchFamily="50" charset="-122"/>
              </a:rPr>
              <a:t>创</a:t>
            </a:r>
            <a:r>
              <a:rPr lang="zh-CN" altLang="en-US" sz="1600" dirty="0">
                <a:latin typeface="造字工房悦圆演示版常规体" pitchFamily="50" charset="-122"/>
                <a:ea typeface="造字工房悦圆演示版常规体" pitchFamily="50" charset="-122"/>
              </a:rPr>
              <a:t>客</a:t>
            </a:r>
            <a:r>
              <a:rPr lang="en-US" altLang="zh-CN" sz="1600" dirty="0" smtClean="0">
                <a:latin typeface="造字工房悦圆演示版常规体" pitchFamily="50" charset="-122"/>
                <a:ea typeface="造字工房悦圆演示版常规体" pitchFamily="50" charset="-122"/>
              </a:rPr>
              <a:t>》</a:t>
            </a:r>
            <a:endParaRPr lang="zh-CN" altLang="en-US" sz="1600" dirty="0">
              <a:latin typeface="造字工房悦圆演示版常规体" pitchFamily="50" charset="-122"/>
              <a:ea typeface="造字工房悦圆演示版常规体" pitchFamily="50" charset="-122"/>
            </a:endParaRPr>
          </a:p>
        </p:txBody>
      </p:sp>
      <p:pic>
        <p:nvPicPr>
          <p:cNvPr id="36" name="图片 35"/>
          <p:cNvPicPr>
            <a:picLocks noChangeAspect="1"/>
          </p:cNvPicPr>
          <p:nvPr/>
        </p:nvPicPr>
        <p:blipFill>
          <a:blip r:embed="rId2"/>
          <a:stretch>
            <a:fillRect/>
          </a:stretch>
        </p:blipFill>
        <p:spPr>
          <a:xfrm>
            <a:off x="587166" y="551585"/>
            <a:ext cx="2066247" cy="2513516"/>
          </a:xfrm>
          <a:prstGeom prst="rect">
            <a:avLst/>
          </a:prstGeom>
          <a:effectLst>
            <a:outerShdw blurRad="63500" sx="102000" sy="102000" algn="ctr" rotWithShape="0">
              <a:prstClr val="black">
                <a:alpha val="40000"/>
              </a:prstClr>
            </a:outerShdw>
          </a:effectLst>
        </p:spPr>
      </p:pic>
      <p:sp>
        <p:nvSpPr>
          <p:cNvPr id="28" name="椭圆 27"/>
          <p:cNvSpPr/>
          <p:nvPr/>
        </p:nvSpPr>
        <p:spPr>
          <a:xfrm>
            <a:off x="2550639" y="1112114"/>
            <a:ext cx="210267" cy="210267"/>
          </a:xfrm>
          <a:prstGeom prst="ellipse">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3" name="直接连接符 42"/>
          <p:cNvCxnSpPr/>
          <p:nvPr/>
        </p:nvCxnSpPr>
        <p:spPr>
          <a:xfrm>
            <a:off x="4380584" y="1935946"/>
            <a:ext cx="401156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46" name="椭圆 45"/>
          <p:cNvSpPr/>
          <p:nvPr/>
        </p:nvSpPr>
        <p:spPr>
          <a:xfrm>
            <a:off x="2843810" y="525735"/>
            <a:ext cx="277702" cy="277702"/>
          </a:xfrm>
          <a:prstGeom prst="ellipse">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矩形 46"/>
          <p:cNvSpPr/>
          <p:nvPr/>
        </p:nvSpPr>
        <p:spPr>
          <a:xfrm>
            <a:off x="8434166" y="801009"/>
            <a:ext cx="1973943" cy="477309"/>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文本框 15"/>
          <p:cNvSpPr txBox="1"/>
          <p:nvPr/>
        </p:nvSpPr>
        <p:spPr>
          <a:xfrm>
            <a:off x="8600346" y="749961"/>
            <a:ext cx="1619077" cy="523220"/>
          </a:xfrm>
          <a:prstGeom prst="rect">
            <a:avLst/>
          </a:prstGeom>
          <a:noFill/>
        </p:spPr>
        <p:txBody>
          <a:bodyPr wrap="square" rtlCol="0">
            <a:spAutoFit/>
          </a:bodyPr>
          <a:lstStyle/>
          <a:p>
            <a:r>
              <a:rPr lang="zh-CN" altLang="en-US" sz="2800" b="1" dirty="0" smtClean="0">
                <a:solidFill>
                  <a:schemeClr val="bg1"/>
                </a:solidFill>
                <a:latin typeface="微软雅黑" panose="020B0503020204020204" pitchFamily="34" charset="-122"/>
                <a:ea typeface="微软雅黑" panose="020B0503020204020204" pitchFamily="34" charset="-122"/>
              </a:rPr>
              <a:t>作者简介</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
        <p:nvSpPr>
          <p:cNvPr id="50" name="文本框 49"/>
          <p:cNvSpPr txBox="1"/>
          <p:nvPr/>
        </p:nvSpPr>
        <p:spPr>
          <a:xfrm>
            <a:off x="3353514" y="5534738"/>
            <a:ext cx="5484972" cy="923330"/>
          </a:xfrm>
          <a:prstGeom prst="rect">
            <a:avLst/>
          </a:prstGeom>
          <a:noFill/>
        </p:spPr>
        <p:txBody>
          <a:bodyPr wrap="square" rtlCol="0">
            <a:spAutoFit/>
          </a:bodyPr>
          <a:lstStyle/>
          <a:p>
            <a:r>
              <a:rPr lang="en-US" altLang="zh-CN" sz="5400" b="1" dirty="0" smtClean="0">
                <a:latin typeface="华文细黑" panose="02010600040101010101" pitchFamily="2" charset="-122"/>
                <a:ea typeface="华文细黑" panose="02010600040101010101" pitchFamily="2" charset="-122"/>
              </a:rPr>
              <a:t>No.1 </a:t>
            </a:r>
            <a:r>
              <a:rPr lang="zh-CN" altLang="en-US" sz="5400" dirty="0" smtClean="0">
                <a:latin typeface="方正正中黑简体" panose="02000000000000000000" pitchFamily="2" charset="-122"/>
                <a:ea typeface="方正正中黑简体" panose="02000000000000000000" pitchFamily="2" charset="-122"/>
              </a:rPr>
              <a:t>什么</a:t>
            </a:r>
            <a:r>
              <a:rPr lang="zh-CN" altLang="en-US" sz="5400" dirty="0">
                <a:latin typeface="方正正中黑简体" panose="02000000000000000000" pitchFamily="2" charset="-122"/>
                <a:ea typeface="方正正中黑简体" panose="02000000000000000000" pitchFamily="2" charset="-122"/>
              </a:rPr>
              <a:t>是免费？</a:t>
            </a:r>
          </a:p>
        </p:txBody>
      </p:sp>
      <p:pic>
        <p:nvPicPr>
          <p:cNvPr id="54" name="图片 53"/>
          <p:cNvPicPr>
            <a:picLocks noChangeAspect="1"/>
          </p:cNvPicPr>
          <p:nvPr/>
        </p:nvPicPr>
        <p:blipFill>
          <a:blip r:embed="rId3"/>
          <a:stretch>
            <a:fillRect/>
          </a:stretch>
        </p:blipFill>
        <p:spPr>
          <a:xfrm>
            <a:off x="8215086" y="5314076"/>
            <a:ext cx="754605" cy="751394"/>
          </a:xfrm>
          <a:prstGeom prst="rect">
            <a:avLst/>
          </a:prstGeom>
        </p:spPr>
      </p:pic>
      <p:cxnSp>
        <p:nvCxnSpPr>
          <p:cNvPr id="57" name="直接连接符 56"/>
          <p:cNvCxnSpPr/>
          <p:nvPr/>
        </p:nvCxnSpPr>
        <p:spPr>
          <a:xfrm>
            <a:off x="3505200" y="6458068"/>
            <a:ext cx="5294425" cy="0"/>
          </a:xfrm>
          <a:prstGeom prst="line">
            <a:avLst/>
          </a:prstGeom>
          <a:ln w="12700">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17" name="椭圆 16"/>
          <p:cNvSpPr/>
          <p:nvPr/>
        </p:nvSpPr>
        <p:spPr>
          <a:xfrm>
            <a:off x="3471115" y="316331"/>
            <a:ext cx="415076" cy="415076"/>
          </a:xfrm>
          <a:prstGeom prst="ellipse">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947066" y="5245127"/>
            <a:ext cx="10297868" cy="3149546"/>
          </a:xfrm>
          <a:prstGeom prst="rect">
            <a:avLst/>
          </a:prstGeom>
          <a:noFill/>
          <a:ln>
            <a:solidFill>
              <a:schemeClr val="bg1">
                <a:lumMod val="50000"/>
              </a:schemeClr>
            </a:solidFill>
            <a:prstDash val="sys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斜纹 1"/>
          <p:cNvSpPr/>
          <p:nvPr/>
        </p:nvSpPr>
        <p:spPr>
          <a:xfrm rot="5400000">
            <a:off x="10181431" y="5011063"/>
            <a:ext cx="1333500" cy="1333500"/>
          </a:xfrm>
          <a:prstGeom prst="diagStripe">
            <a:avLst>
              <a:gd name="adj" fmla="val 67143"/>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pic>
        <p:nvPicPr>
          <p:cNvPr id="5" name="图片 4"/>
          <p:cNvPicPr>
            <a:picLocks noChangeAspect="1"/>
          </p:cNvPicPr>
          <p:nvPr/>
        </p:nvPicPr>
        <p:blipFill>
          <a:blip r:embed="rId4"/>
          <a:stretch>
            <a:fillRect/>
          </a:stretch>
        </p:blipFill>
        <p:spPr>
          <a:xfrm>
            <a:off x="4245563" y="1003438"/>
            <a:ext cx="2213040" cy="542591"/>
          </a:xfrm>
          <a:prstGeom prst="rect">
            <a:avLst/>
          </a:prstGeom>
        </p:spPr>
      </p:pic>
      <p:sp>
        <p:nvSpPr>
          <p:cNvPr id="3" name="文本框 2"/>
          <p:cNvSpPr txBox="1"/>
          <p:nvPr/>
        </p:nvSpPr>
        <p:spPr>
          <a:xfrm>
            <a:off x="4048217" y="3817398"/>
            <a:ext cx="2707690" cy="369332"/>
          </a:xfrm>
          <a:prstGeom prst="rect">
            <a:avLst/>
          </a:prstGeom>
          <a:noFill/>
        </p:spPr>
        <p:txBody>
          <a:bodyPr wrap="square" rtlCol="0">
            <a:spAutoFit/>
          </a:bodyPr>
          <a:lstStyle/>
          <a:p>
            <a:r>
              <a:rPr lang="en-US" altLang="zh-CN" dirty="0">
                <a:solidFill>
                  <a:srgbClr val="FFC000"/>
                </a:solidFill>
              </a:rPr>
              <a:t>https://www.ypppt.com/</a:t>
            </a:r>
            <a:endParaRPr lang="zh-CN" altLang="en-US" dirty="0">
              <a:solidFill>
                <a:srgbClr val="FFC000"/>
              </a:solidFill>
            </a:endParaRPr>
          </a:p>
        </p:txBody>
      </p:sp>
    </p:spTree>
    <p:extLst>
      <p:ext uri="{BB962C8B-B14F-4D97-AF65-F5344CB8AC3E}">
        <p14:creationId xmlns:p14="http://schemas.microsoft.com/office/powerpoint/2010/main" val="3889422863"/>
      </p:ext>
    </p:extLst>
  </p:cSld>
  <p:clrMapOvr>
    <a:masterClrMapping/>
  </p:clrMapOvr>
  <p:transition spd="slow">
    <p:push dir="u"/>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矩形 19"/>
          <p:cNvSpPr/>
          <p:nvPr/>
        </p:nvSpPr>
        <p:spPr>
          <a:xfrm>
            <a:off x="677069" y="-400050"/>
            <a:ext cx="10837862" cy="8724900"/>
          </a:xfrm>
          <a:prstGeom prst="rect">
            <a:avLst/>
          </a:prstGeom>
          <a:solidFill>
            <a:schemeClr val="bg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6" name="直接连接符 15"/>
          <p:cNvCxnSpPr/>
          <p:nvPr/>
        </p:nvCxnSpPr>
        <p:spPr>
          <a:xfrm>
            <a:off x="4838700" y="5274848"/>
            <a:ext cx="2514600" cy="0"/>
          </a:xfrm>
          <a:prstGeom prst="line">
            <a:avLst/>
          </a:prstGeom>
          <a:ln>
            <a:solidFill>
              <a:srgbClr val="C00000"/>
            </a:solidFill>
            <a:prstDash val="sysDash"/>
          </a:ln>
          <a:effectLst>
            <a:innerShdw blurRad="114300">
              <a:prstClr val="black"/>
            </a:innerShdw>
          </a:effectLst>
        </p:spPr>
        <p:style>
          <a:lnRef idx="1">
            <a:schemeClr val="accent1"/>
          </a:lnRef>
          <a:fillRef idx="0">
            <a:schemeClr val="accent1"/>
          </a:fillRef>
          <a:effectRef idx="0">
            <a:schemeClr val="accent1"/>
          </a:effectRef>
          <a:fontRef idx="minor">
            <a:schemeClr val="tx1"/>
          </a:fontRef>
        </p:style>
      </p:cxnSp>
      <p:grpSp>
        <p:nvGrpSpPr>
          <p:cNvPr id="24" name="组合 23"/>
          <p:cNvGrpSpPr/>
          <p:nvPr/>
        </p:nvGrpSpPr>
        <p:grpSpPr>
          <a:xfrm>
            <a:off x="5540329" y="4590408"/>
            <a:ext cx="1169823" cy="1169823"/>
            <a:chOff x="5540329" y="4590408"/>
            <a:chExt cx="1169823" cy="1169823"/>
          </a:xfrm>
        </p:grpSpPr>
        <p:sp>
          <p:nvSpPr>
            <p:cNvPr id="6" name="椭圆 5"/>
            <p:cNvSpPr/>
            <p:nvPr/>
          </p:nvSpPr>
          <p:spPr>
            <a:xfrm>
              <a:off x="5540329" y="4590408"/>
              <a:ext cx="1169823" cy="1169823"/>
            </a:xfrm>
            <a:prstGeom prst="ellipse">
              <a:avLst/>
            </a:prstGeom>
            <a:solidFill>
              <a:schemeClr val="bg1"/>
            </a:solidFill>
            <a:ln w="28575">
              <a:solidFill>
                <a:srgbClr val="FFC000"/>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4" name="图片 13"/>
            <p:cNvPicPr>
              <a:picLocks noChangeAspect="1"/>
            </p:cNvPicPr>
            <p:nvPr/>
          </p:nvPicPr>
          <p:blipFill>
            <a:blip r:embed="rId2"/>
            <a:stretch>
              <a:fillRect/>
            </a:stretch>
          </p:blipFill>
          <p:spPr>
            <a:xfrm>
              <a:off x="5617779" y="4624715"/>
              <a:ext cx="1072554" cy="1101600"/>
            </a:xfrm>
            <a:prstGeom prst="ellipse">
              <a:avLst/>
            </a:prstGeom>
          </p:spPr>
        </p:pic>
      </p:grpSp>
      <p:sp>
        <p:nvSpPr>
          <p:cNvPr id="25" name="矩形 24"/>
          <p:cNvSpPr/>
          <p:nvPr/>
        </p:nvSpPr>
        <p:spPr>
          <a:xfrm>
            <a:off x="947066" y="-819150"/>
            <a:ext cx="10297868" cy="9213823"/>
          </a:xfrm>
          <a:prstGeom prst="rect">
            <a:avLst/>
          </a:prstGeom>
          <a:noFill/>
          <a:ln>
            <a:solidFill>
              <a:schemeClr val="bg1">
                <a:lumMod val="50000"/>
              </a:schemeClr>
            </a:solidFill>
            <a:prstDash val="sys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2" name="组合 11"/>
          <p:cNvGrpSpPr/>
          <p:nvPr/>
        </p:nvGrpSpPr>
        <p:grpSpPr>
          <a:xfrm>
            <a:off x="1200150" y="1477750"/>
            <a:ext cx="9791700" cy="5150056"/>
            <a:chOff x="1798398" y="1232824"/>
            <a:chExt cx="8951913" cy="5150056"/>
          </a:xfrm>
        </p:grpSpPr>
        <p:sp>
          <p:nvSpPr>
            <p:cNvPr id="3" name="矩形 2"/>
            <p:cNvSpPr/>
            <p:nvPr/>
          </p:nvSpPr>
          <p:spPr>
            <a:xfrm>
              <a:off x="1798398" y="1232824"/>
              <a:ext cx="8951913" cy="840230"/>
            </a:xfrm>
            <a:prstGeom prst="rect">
              <a:avLst/>
            </a:prstGeom>
          </p:spPr>
          <p:txBody>
            <a:bodyPr wrap="square">
              <a:spAutoFit/>
            </a:bodyPr>
            <a:lstStyle/>
            <a:p>
              <a:pPr indent="457200">
                <a:lnSpc>
                  <a:spcPct val="135000"/>
                </a:lnSpc>
              </a:pPr>
              <a:r>
                <a:rPr lang="zh-CN" altLang="en-US" dirty="0">
                  <a:latin typeface="造字工房悦圆演示版常规体" pitchFamily="50" charset="-122"/>
                  <a:ea typeface="造字工房悦圆演示版常规体" pitchFamily="50" charset="-122"/>
                </a:rPr>
                <a:t>相对于收费而言，免缴费用；不收费，不以货币交换形式供给的各种有形或无形的事物。不收取任何费用，无偿提供给你需要的东西</a:t>
              </a:r>
              <a:r>
                <a:rPr lang="zh-CN" altLang="en-US" dirty="0" smtClean="0">
                  <a:latin typeface="造字工房悦圆演示版常规体" pitchFamily="50" charset="-122"/>
                  <a:ea typeface="造字工房悦圆演示版常规体" pitchFamily="50" charset="-122"/>
                </a:rPr>
                <a:t>。</a:t>
              </a:r>
              <a:endParaRPr lang="zh-CN" altLang="en-US" dirty="0">
                <a:latin typeface="造字工房悦圆演示版常规体" pitchFamily="50" charset="-122"/>
                <a:ea typeface="造字工房悦圆演示版常规体" pitchFamily="50" charset="-122"/>
              </a:endParaRPr>
            </a:p>
          </p:txBody>
        </p:sp>
        <p:sp>
          <p:nvSpPr>
            <p:cNvPr id="22" name="矩形 21"/>
            <p:cNvSpPr/>
            <p:nvPr/>
          </p:nvSpPr>
          <p:spPr>
            <a:xfrm>
              <a:off x="1798398" y="3487976"/>
              <a:ext cx="8951913" cy="840230"/>
            </a:xfrm>
            <a:prstGeom prst="rect">
              <a:avLst/>
            </a:prstGeom>
          </p:spPr>
          <p:txBody>
            <a:bodyPr wrap="square">
              <a:spAutoFit/>
            </a:bodyPr>
            <a:lstStyle/>
            <a:p>
              <a:pPr indent="457200">
                <a:lnSpc>
                  <a:spcPct val="135000"/>
                </a:lnSpc>
              </a:pPr>
              <a:r>
                <a:rPr lang="zh-CN" altLang="en-US" dirty="0">
                  <a:latin typeface="造字工房悦圆演示版常规体" pitchFamily="50" charset="-122"/>
                  <a:ea typeface="造字工房悦圆演示版常规体" pitchFamily="50" charset="-122"/>
                </a:rPr>
                <a:t>新型的“免费”并不是一种左口袋出、右口袋进的营销策略，而是一种把货物和服务的成本压低到零的新型卓越能力</a:t>
              </a:r>
              <a:r>
                <a:rPr lang="zh-CN" altLang="en-US" dirty="0" smtClean="0">
                  <a:latin typeface="造字工房悦圆演示版常规体" pitchFamily="50" charset="-122"/>
                  <a:ea typeface="造字工房悦圆演示版常规体" pitchFamily="50" charset="-122"/>
                </a:rPr>
                <a:t>。</a:t>
              </a:r>
              <a:endParaRPr lang="zh-CN" altLang="en-US" dirty="0">
                <a:latin typeface="造字工房悦圆演示版常规体" pitchFamily="50" charset="-122"/>
                <a:ea typeface="造字工房悦圆演示版常规体" pitchFamily="50" charset="-122"/>
              </a:endParaRPr>
            </a:p>
          </p:txBody>
        </p:sp>
        <p:sp>
          <p:nvSpPr>
            <p:cNvPr id="27" name="文本框 26"/>
            <p:cNvSpPr txBox="1"/>
            <p:nvPr/>
          </p:nvSpPr>
          <p:spPr>
            <a:xfrm>
              <a:off x="1798398" y="5542650"/>
              <a:ext cx="8951913" cy="840230"/>
            </a:xfrm>
            <a:prstGeom prst="rect">
              <a:avLst/>
            </a:prstGeom>
            <a:noFill/>
          </p:spPr>
          <p:txBody>
            <a:bodyPr wrap="square" rtlCol="0">
              <a:spAutoFit/>
            </a:bodyPr>
            <a:lstStyle/>
            <a:p>
              <a:pPr indent="457200">
                <a:lnSpc>
                  <a:spcPct val="135000"/>
                </a:lnSpc>
              </a:pPr>
              <a:r>
                <a:rPr lang="zh-CN" altLang="en-US" dirty="0" smtClean="0">
                  <a:latin typeface="造字工房悦圆演示版常规体" pitchFamily="50" charset="-122"/>
                  <a:ea typeface="造字工房悦圆演示版常规体" pitchFamily="50" charset="-122"/>
                </a:rPr>
                <a:t>免费通过</a:t>
              </a:r>
              <a:r>
                <a:rPr lang="zh-CN" altLang="en-US" dirty="0">
                  <a:latin typeface="造字工房悦圆演示版常规体" pitchFamily="50" charset="-122"/>
                  <a:ea typeface="造字工房悦圆演示版常规体" pitchFamily="50" charset="-122"/>
                </a:rPr>
                <a:t>降低客户的进入壁垒，扩大生产规模，使得生产成本降低，提高</a:t>
              </a:r>
              <a:r>
                <a:rPr lang="zh-CN" altLang="en-US" dirty="0" smtClean="0">
                  <a:latin typeface="造字工房悦圆演示版常规体" pitchFamily="50" charset="-122"/>
                  <a:ea typeface="造字工房悦圆演示版常规体" pitchFamily="50" charset="-122"/>
                </a:rPr>
                <a:t>盈利，让</a:t>
              </a:r>
              <a:r>
                <a:rPr lang="zh-CN" altLang="en-US" dirty="0">
                  <a:latin typeface="造字工房悦圆演示版常规体" pitchFamily="50" charset="-122"/>
                  <a:ea typeface="造字工房悦圆演示版常规体" pitchFamily="50" charset="-122"/>
                </a:rPr>
                <a:t>钱在不同的产品之间、人之间、现在和未来之间、不与钱打交道的市场和金钱市场之间转移</a:t>
              </a:r>
              <a:r>
                <a:rPr lang="zh-CN" altLang="en-US" dirty="0" smtClean="0">
                  <a:latin typeface="造字工房悦圆演示版常规体" pitchFamily="50" charset="-122"/>
                  <a:ea typeface="造字工房悦圆演示版常规体" pitchFamily="50" charset="-122"/>
                </a:rPr>
                <a:t>。</a:t>
              </a:r>
              <a:endParaRPr lang="zh-CN" altLang="en-US" dirty="0">
                <a:latin typeface="造字工房悦圆演示版常规体" pitchFamily="50" charset="-122"/>
                <a:ea typeface="造字工房悦圆演示版常规体" pitchFamily="50" charset="-122"/>
              </a:endParaRPr>
            </a:p>
          </p:txBody>
        </p:sp>
      </p:grpSp>
      <p:cxnSp>
        <p:nvCxnSpPr>
          <p:cNvPr id="4" name="直接连接符 3"/>
          <p:cNvCxnSpPr/>
          <p:nvPr/>
        </p:nvCxnSpPr>
        <p:spPr>
          <a:xfrm>
            <a:off x="4838700" y="3207656"/>
            <a:ext cx="2514600" cy="0"/>
          </a:xfrm>
          <a:prstGeom prst="line">
            <a:avLst/>
          </a:prstGeom>
          <a:ln>
            <a:solidFill>
              <a:srgbClr val="C00000"/>
            </a:solidFill>
            <a:prstDash val="sysDash"/>
          </a:ln>
          <a:effectLst>
            <a:innerShdw blurRad="114300">
              <a:prstClr val="black"/>
            </a:innerShdw>
          </a:effectLst>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4838700" y="815294"/>
            <a:ext cx="2514600" cy="0"/>
          </a:xfrm>
          <a:prstGeom prst="line">
            <a:avLst/>
          </a:prstGeom>
          <a:ln>
            <a:solidFill>
              <a:srgbClr val="C00000"/>
            </a:solidFill>
            <a:prstDash val="sysDash"/>
          </a:ln>
          <a:effectLst>
            <a:innerShdw blurRad="114300">
              <a:prstClr val="black"/>
            </a:innerShdw>
          </a:effectLst>
        </p:spPr>
        <p:style>
          <a:lnRef idx="1">
            <a:schemeClr val="accent1"/>
          </a:lnRef>
          <a:fillRef idx="0">
            <a:schemeClr val="accent1"/>
          </a:fillRef>
          <a:effectRef idx="0">
            <a:schemeClr val="accent1"/>
          </a:effectRef>
          <a:fontRef idx="minor">
            <a:schemeClr val="tx1"/>
          </a:fontRef>
        </p:style>
      </p:cxnSp>
      <p:sp>
        <p:nvSpPr>
          <p:cNvPr id="18" name="椭圆 17"/>
          <p:cNvSpPr/>
          <p:nvPr/>
        </p:nvSpPr>
        <p:spPr>
          <a:xfrm>
            <a:off x="5522780" y="226772"/>
            <a:ext cx="1169823" cy="1169823"/>
          </a:xfrm>
          <a:prstGeom prst="ellipse">
            <a:avLst/>
          </a:prstGeom>
          <a:solidFill>
            <a:schemeClr val="bg1"/>
          </a:solidFill>
          <a:ln w="28575">
            <a:solidFill>
              <a:srgbClr val="FFC000"/>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7" name="图片 6"/>
          <p:cNvPicPr>
            <a:picLocks noChangeAspect="1"/>
          </p:cNvPicPr>
          <p:nvPr/>
        </p:nvPicPr>
        <p:blipFill rotWithShape="1">
          <a:blip r:embed="rId3">
            <a:extLst>
              <a:ext uri="{BEBA8EAE-BF5A-486C-A8C5-ECC9F3942E4B}">
                <a14:imgProps xmlns:a14="http://schemas.microsoft.com/office/drawing/2010/main">
                  <a14:imgLayer>
                    <a14:imgEffect>
                      <a14:backgroundRemoval t="2667" b="94667" l="33700" r="65400">
                        <a14:foregroundMark x1="43600" y1="72267" x2="44100" y2="77067"/>
                        <a14:foregroundMark x1="38100" y1="36533" x2="39000" y2="48800"/>
                        <a14:foregroundMark x1="45700" y1="12533" x2="45700" y2="31733"/>
                        <a14:foregroundMark x1="52900" y1="28267" x2="55200" y2="17867"/>
                        <a14:foregroundMark x1="59900" y1="54400" x2="59800" y2="40267"/>
                        <a14:foregroundMark x1="54500" y1="80000" x2="54500" y2="80000"/>
                        <a14:foregroundMark x1="43500" y1="67467" x2="61400" y2="80000"/>
                        <a14:foregroundMark x1="40500" y1="82400" x2="51900" y2="68000"/>
                        <a14:foregroundMark x1="41200" y1="72533" x2="46100" y2="62400"/>
                        <a14:foregroundMark x1="40300" y1="82400" x2="47900" y2="53867"/>
                        <a14:foregroundMark x1="44700" y1="83733" x2="57200" y2="77867"/>
                        <a14:foregroundMark x1="54200" y1="70667" x2="58200" y2="72533"/>
                        <a14:foregroundMark x1="55200" y1="61333" x2="56500" y2="86667"/>
                      </a14:backgroundRemoval>
                    </a14:imgEffect>
                  </a14:imgLayer>
                </a14:imgProps>
              </a:ext>
            </a:extLst>
          </a:blip>
          <a:srcRect l="29597" t="1" r="33543" b="-12059"/>
          <a:stretch/>
        </p:blipFill>
        <p:spPr>
          <a:xfrm>
            <a:off x="5595944" y="274096"/>
            <a:ext cx="1000112" cy="1140207"/>
          </a:xfrm>
          <a:prstGeom prst="ellipse">
            <a:avLst/>
          </a:prstGeom>
        </p:spPr>
      </p:pic>
      <p:sp>
        <p:nvSpPr>
          <p:cNvPr id="9" name="矩形 8"/>
          <p:cNvSpPr/>
          <p:nvPr/>
        </p:nvSpPr>
        <p:spPr>
          <a:xfrm>
            <a:off x="6774219" y="582949"/>
            <a:ext cx="1805302" cy="466281"/>
          </a:xfrm>
          <a:prstGeom prst="rect">
            <a:avLst/>
          </a:prstGeom>
        </p:spPr>
        <p:txBody>
          <a:bodyPr wrap="none">
            <a:spAutoFit/>
          </a:bodyPr>
          <a:lstStyle/>
          <a:p>
            <a:pPr indent="457200">
              <a:lnSpc>
                <a:spcPct val="135000"/>
              </a:lnSpc>
            </a:pPr>
            <a:r>
              <a:rPr lang="en-US" altLang="zh-CN" dirty="0">
                <a:solidFill>
                  <a:srgbClr val="C00000"/>
                </a:solidFill>
                <a:latin typeface="方正正中黑简体" panose="02000000000000000000" pitchFamily="2" charset="-122"/>
                <a:ea typeface="方正正中黑简体" panose="02000000000000000000" pitchFamily="2" charset="-122"/>
              </a:rPr>
              <a:t>//</a:t>
            </a:r>
            <a:r>
              <a:rPr lang="zh-CN" altLang="en-US" dirty="0">
                <a:solidFill>
                  <a:srgbClr val="C00000"/>
                </a:solidFill>
                <a:latin typeface="方正正中黑简体" panose="02000000000000000000" pitchFamily="2" charset="-122"/>
                <a:ea typeface="方正正中黑简体" panose="02000000000000000000" pitchFamily="2" charset="-122"/>
              </a:rPr>
              <a:t>百度百科 </a:t>
            </a:r>
          </a:p>
        </p:txBody>
      </p:sp>
      <p:sp>
        <p:nvSpPr>
          <p:cNvPr id="10" name="矩形 9"/>
          <p:cNvSpPr/>
          <p:nvPr/>
        </p:nvSpPr>
        <p:spPr>
          <a:xfrm>
            <a:off x="6774219" y="2976191"/>
            <a:ext cx="2497800" cy="466281"/>
          </a:xfrm>
          <a:prstGeom prst="rect">
            <a:avLst/>
          </a:prstGeom>
        </p:spPr>
        <p:txBody>
          <a:bodyPr wrap="none">
            <a:spAutoFit/>
          </a:bodyPr>
          <a:lstStyle/>
          <a:p>
            <a:pPr lvl="0" indent="457200">
              <a:lnSpc>
                <a:spcPct val="135000"/>
              </a:lnSpc>
            </a:pPr>
            <a:r>
              <a:rPr lang="en-US" altLang="zh-CN" dirty="0">
                <a:solidFill>
                  <a:srgbClr val="C00000"/>
                </a:solidFill>
                <a:latin typeface="方正正中黑简体" panose="02000000000000000000" pitchFamily="2" charset="-122"/>
                <a:ea typeface="方正正中黑简体" panose="02000000000000000000" pitchFamily="2" charset="-122"/>
              </a:rPr>
              <a:t>//</a:t>
            </a:r>
            <a:r>
              <a:rPr lang="zh-CN" altLang="en-US" dirty="0">
                <a:solidFill>
                  <a:srgbClr val="C00000"/>
                </a:solidFill>
                <a:latin typeface="方正正中黑简体" panose="02000000000000000000" pitchFamily="2" charset="-122"/>
                <a:ea typeface="方正正中黑简体" panose="02000000000000000000" pitchFamily="2" charset="-122"/>
              </a:rPr>
              <a:t>克里斯</a:t>
            </a:r>
            <a:r>
              <a:rPr lang="en-US" altLang="zh-CN" dirty="0">
                <a:solidFill>
                  <a:srgbClr val="C00000"/>
                </a:solidFill>
                <a:latin typeface="方正正中黑简体" panose="02000000000000000000" pitchFamily="2" charset="-122"/>
                <a:ea typeface="方正正中黑简体" panose="02000000000000000000" pitchFamily="2" charset="-122"/>
              </a:rPr>
              <a:t>·</a:t>
            </a:r>
            <a:r>
              <a:rPr lang="zh-CN" altLang="en-US" dirty="0">
                <a:solidFill>
                  <a:srgbClr val="C00000"/>
                </a:solidFill>
                <a:latin typeface="方正正中黑简体" panose="02000000000000000000" pitchFamily="2" charset="-122"/>
                <a:ea typeface="方正正中黑简体" panose="02000000000000000000" pitchFamily="2" charset="-122"/>
              </a:rPr>
              <a:t>安德森 </a:t>
            </a:r>
          </a:p>
        </p:txBody>
      </p:sp>
      <p:sp>
        <p:nvSpPr>
          <p:cNvPr id="11" name="矩形 10"/>
          <p:cNvSpPr/>
          <p:nvPr/>
        </p:nvSpPr>
        <p:spPr>
          <a:xfrm>
            <a:off x="6774219" y="5041896"/>
            <a:ext cx="1880643" cy="466281"/>
          </a:xfrm>
          <a:prstGeom prst="rect">
            <a:avLst/>
          </a:prstGeom>
        </p:spPr>
        <p:txBody>
          <a:bodyPr wrap="none">
            <a:spAutoFit/>
          </a:bodyPr>
          <a:lstStyle/>
          <a:p>
            <a:pPr lvl="0" indent="457200">
              <a:lnSpc>
                <a:spcPct val="135000"/>
              </a:lnSpc>
            </a:pPr>
            <a:r>
              <a:rPr lang="en-US" altLang="zh-CN" dirty="0">
                <a:solidFill>
                  <a:srgbClr val="C00000"/>
                </a:solidFill>
                <a:latin typeface="方正正中黑简体" panose="02000000000000000000" pitchFamily="2" charset="-122"/>
                <a:ea typeface="方正正中黑简体" panose="02000000000000000000" pitchFamily="2" charset="-122"/>
              </a:rPr>
              <a:t>//</a:t>
            </a:r>
            <a:r>
              <a:rPr lang="zh-CN" altLang="en-US" dirty="0">
                <a:solidFill>
                  <a:srgbClr val="C00000"/>
                </a:solidFill>
                <a:latin typeface="方正正中黑简体" panose="02000000000000000000" pitchFamily="2" charset="-122"/>
                <a:ea typeface="方正正中黑简体" panose="02000000000000000000" pitchFamily="2" charset="-122"/>
              </a:rPr>
              <a:t>经济学家  </a:t>
            </a:r>
          </a:p>
        </p:txBody>
      </p:sp>
      <p:pic>
        <p:nvPicPr>
          <p:cNvPr id="36" name="图片 35"/>
          <p:cNvPicPr>
            <a:picLocks noChangeAspect="1"/>
          </p:cNvPicPr>
          <p:nvPr/>
        </p:nvPicPr>
        <p:blipFill>
          <a:blip r:embed="rId4"/>
          <a:stretch>
            <a:fillRect/>
          </a:stretch>
        </p:blipFill>
        <p:spPr>
          <a:xfrm>
            <a:off x="5478450" y="2133600"/>
            <a:ext cx="1295769" cy="1578230"/>
          </a:xfrm>
          <a:prstGeom prst="rect">
            <a:avLst/>
          </a:prstGeom>
          <a:effectLst>
            <a:outerShdw blurRad="63500" sx="102000" sy="102000" algn="ctr" rotWithShape="0">
              <a:prstClr val="black">
                <a:alpha val="40000"/>
              </a:prstClr>
            </a:outerShdw>
          </a:effectLst>
        </p:spPr>
      </p:pic>
    </p:spTree>
    <p:extLst>
      <p:ext uri="{BB962C8B-B14F-4D97-AF65-F5344CB8AC3E}">
        <p14:creationId xmlns:p14="http://schemas.microsoft.com/office/powerpoint/2010/main" val="2792860078"/>
      </p:ext>
    </p:extLst>
  </p:cSld>
  <p:clrMapOvr>
    <a:masterClrMapping/>
  </p:clrMapOvr>
  <p:transition spd="slow">
    <p:push dir="u"/>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677069" y="-1543952"/>
            <a:ext cx="10837862" cy="2045938"/>
          </a:xfrm>
          <a:prstGeom prst="rect">
            <a:avLst/>
          </a:prstGeom>
          <a:solidFill>
            <a:schemeClr val="bg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947066" y="-1963051"/>
            <a:ext cx="10297868" cy="2160588"/>
          </a:xfrm>
          <a:prstGeom prst="rect">
            <a:avLst/>
          </a:prstGeom>
          <a:noFill/>
          <a:ln>
            <a:solidFill>
              <a:schemeClr val="bg1">
                <a:lumMod val="50000"/>
              </a:schemeClr>
            </a:solidFill>
            <a:prstDash val="sys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677069" y="1339177"/>
            <a:ext cx="10837862" cy="6064249"/>
          </a:xfrm>
          <a:prstGeom prst="rect">
            <a:avLst/>
          </a:prstGeom>
          <a:solidFill>
            <a:schemeClr val="bg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947066" y="1587527"/>
            <a:ext cx="10297868" cy="6279215"/>
          </a:xfrm>
          <a:prstGeom prst="rect">
            <a:avLst/>
          </a:prstGeom>
          <a:noFill/>
          <a:ln>
            <a:solidFill>
              <a:schemeClr val="bg1">
                <a:lumMod val="50000"/>
              </a:schemeClr>
            </a:solidFill>
            <a:prstDash val="sys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p:cNvSpPr txBox="1"/>
          <p:nvPr/>
        </p:nvSpPr>
        <p:spPr>
          <a:xfrm>
            <a:off x="2989848" y="1877140"/>
            <a:ext cx="6869549" cy="923330"/>
          </a:xfrm>
          <a:prstGeom prst="rect">
            <a:avLst/>
          </a:prstGeom>
          <a:noFill/>
        </p:spPr>
        <p:txBody>
          <a:bodyPr wrap="square" rtlCol="0">
            <a:spAutoFit/>
          </a:bodyPr>
          <a:lstStyle/>
          <a:p>
            <a:r>
              <a:rPr lang="en-US" altLang="zh-CN" sz="5400" b="1" dirty="0" smtClean="0">
                <a:latin typeface="华文细黑" panose="02010600040101010101" pitchFamily="2" charset="-122"/>
                <a:ea typeface="华文细黑" panose="02010600040101010101" pitchFamily="2" charset="-122"/>
              </a:rPr>
              <a:t>No.2 </a:t>
            </a:r>
            <a:r>
              <a:rPr lang="zh-CN" altLang="en-US" sz="5400" dirty="0" smtClean="0">
                <a:latin typeface="方正正中黑简体" panose="02000000000000000000" pitchFamily="2" charset="-122"/>
                <a:ea typeface="方正正中黑简体" panose="02000000000000000000" pitchFamily="2" charset="-122"/>
              </a:rPr>
              <a:t>免费能盈利吗？</a:t>
            </a:r>
            <a:endParaRPr lang="zh-CN" altLang="en-US" sz="5400" dirty="0">
              <a:latin typeface="方正正中黑简体" panose="02000000000000000000" pitchFamily="2" charset="-122"/>
              <a:ea typeface="方正正中黑简体" panose="02000000000000000000" pitchFamily="2" charset="-122"/>
            </a:endParaRPr>
          </a:p>
        </p:txBody>
      </p:sp>
      <p:cxnSp>
        <p:nvCxnSpPr>
          <p:cNvPr id="8" name="直接连接符 7"/>
          <p:cNvCxnSpPr/>
          <p:nvPr/>
        </p:nvCxnSpPr>
        <p:spPr>
          <a:xfrm>
            <a:off x="3117794" y="2800470"/>
            <a:ext cx="5956412" cy="0"/>
          </a:xfrm>
          <a:prstGeom prst="line">
            <a:avLst/>
          </a:prstGeom>
          <a:ln w="12700">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9" name="斜纹 8"/>
          <p:cNvSpPr/>
          <p:nvPr/>
        </p:nvSpPr>
        <p:spPr>
          <a:xfrm rot="5400000">
            <a:off x="10181431" y="1339177"/>
            <a:ext cx="1333500" cy="1333500"/>
          </a:xfrm>
          <a:prstGeom prst="diagStripe">
            <a:avLst>
              <a:gd name="adj" fmla="val 67143"/>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pic>
        <p:nvPicPr>
          <p:cNvPr id="16" name="图片 15"/>
          <p:cNvPicPr>
            <a:picLocks noChangeAspect="1"/>
          </p:cNvPicPr>
          <p:nvPr/>
        </p:nvPicPr>
        <p:blipFill>
          <a:blip r:embed="rId3"/>
          <a:stretch>
            <a:fillRect/>
          </a:stretch>
        </p:blipFill>
        <p:spPr>
          <a:xfrm>
            <a:off x="8361670" y="1647574"/>
            <a:ext cx="756000" cy="756000"/>
          </a:xfrm>
          <a:prstGeom prst="rect">
            <a:avLst/>
          </a:prstGeom>
        </p:spPr>
      </p:pic>
      <p:pic>
        <p:nvPicPr>
          <p:cNvPr id="19" name="图片 18"/>
          <p:cNvPicPr>
            <a:picLocks noChangeAspect="1"/>
          </p:cNvPicPr>
          <p:nvPr/>
        </p:nvPicPr>
        <p:blipFill rotWithShape="1">
          <a:blip r:embed="rId4"/>
          <a:srcRect t="5764" b="10973"/>
          <a:stretch/>
        </p:blipFill>
        <p:spPr>
          <a:xfrm>
            <a:off x="1638135" y="3399231"/>
            <a:ext cx="2703426" cy="1702716"/>
          </a:xfrm>
          <a:prstGeom prst="rect">
            <a:avLst/>
          </a:prstGeom>
          <a:solidFill>
            <a:schemeClr val="tx1"/>
          </a:solidFill>
          <a:ln w="28575">
            <a:noFill/>
          </a:ln>
        </p:spPr>
      </p:pic>
      <p:sp>
        <p:nvSpPr>
          <p:cNvPr id="22" name="矩形 21"/>
          <p:cNvSpPr/>
          <p:nvPr/>
        </p:nvSpPr>
        <p:spPr>
          <a:xfrm>
            <a:off x="5032630" y="3194173"/>
            <a:ext cx="5806820" cy="2412968"/>
          </a:xfrm>
          <a:prstGeom prst="rect">
            <a:avLst/>
          </a:prstGeom>
        </p:spPr>
        <p:txBody>
          <a:bodyPr wrap="square">
            <a:spAutoFit/>
          </a:bodyPr>
          <a:lstStyle/>
          <a:p>
            <a:pPr indent="457200" algn="just">
              <a:lnSpc>
                <a:spcPct val="135000"/>
              </a:lnSpc>
              <a:spcAft>
                <a:spcPts val="600"/>
              </a:spcAft>
            </a:pPr>
            <a:r>
              <a:rPr lang="zh-CN" altLang="en-US" dirty="0">
                <a:latin typeface="造字工房悦圆演示版常规体" pitchFamily="50" charset="-122"/>
                <a:ea typeface="造字工房悦圆演示版常规体" pitchFamily="50" charset="-122"/>
              </a:rPr>
              <a:t>每个用过亚马逊在线购书服务的人都知道，如果你一次购买的金额超过</a:t>
            </a:r>
            <a:r>
              <a:rPr lang="en-US" altLang="zh-CN" dirty="0">
                <a:latin typeface="造字工房悦圆演示版常规体" pitchFamily="50" charset="-122"/>
                <a:ea typeface="造字工房悦圆演示版常规体" pitchFamily="50" charset="-122"/>
              </a:rPr>
              <a:t>25</a:t>
            </a:r>
            <a:r>
              <a:rPr lang="zh-CN" altLang="en-US" dirty="0">
                <a:latin typeface="造字工房悦圆演示版常规体" pitchFamily="50" charset="-122"/>
                <a:ea typeface="造字工房悦圆演示版常规体" pitchFamily="50" charset="-122"/>
              </a:rPr>
              <a:t>美元，你就能得到免运费的服务</a:t>
            </a:r>
            <a:r>
              <a:rPr lang="zh-CN" altLang="en-US" dirty="0" smtClean="0">
                <a:latin typeface="造字工房悦圆演示版常规体" pitchFamily="50" charset="-122"/>
                <a:ea typeface="造字工房悦圆演示版常规体" pitchFamily="50" charset="-122"/>
              </a:rPr>
              <a:t>。这</a:t>
            </a:r>
            <a:r>
              <a:rPr lang="zh-CN" altLang="en-US" dirty="0">
                <a:latin typeface="造字工房悦圆演示版常规体" pitchFamily="50" charset="-122"/>
                <a:ea typeface="造字工房悦圆演示版常规体" pitchFamily="50" charset="-122"/>
              </a:rPr>
              <a:t>项免运费服务，让那些只想花</a:t>
            </a:r>
            <a:r>
              <a:rPr lang="en-US" altLang="zh-CN" dirty="0">
                <a:latin typeface="造字工房悦圆演示版常规体" pitchFamily="50" charset="-122"/>
                <a:ea typeface="造字工房悦圆演示版常规体" pitchFamily="50" charset="-122"/>
              </a:rPr>
              <a:t>16.95</a:t>
            </a:r>
            <a:r>
              <a:rPr lang="zh-CN" altLang="en-US" dirty="0">
                <a:latin typeface="造字工房悦圆演示版常规体" pitchFamily="50" charset="-122"/>
                <a:ea typeface="造字工房悦圆演示版常规体" pitchFamily="50" charset="-122"/>
              </a:rPr>
              <a:t>美元买一本书的购书者必须得再买一本书，才能够享受这个服务</a:t>
            </a:r>
            <a:r>
              <a:rPr lang="zh-CN" altLang="en-US" dirty="0" smtClean="0">
                <a:latin typeface="造字工房悦圆演示版常规体" pitchFamily="50" charset="-122"/>
                <a:ea typeface="造字工房悦圆演示版常规体" pitchFamily="50" charset="-122"/>
              </a:rPr>
              <a:t>。</a:t>
            </a:r>
            <a:endParaRPr lang="en-US" altLang="zh-CN" dirty="0" smtClean="0">
              <a:latin typeface="造字工房悦圆演示版常规体" pitchFamily="50" charset="-122"/>
              <a:ea typeface="造字工房悦圆演示版常规体" pitchFamily="50" charset="-122"/>
            </a:endParaRPr>
          </a:p>
          <a:p>
            <a:pPr indent="457200" algn="just">
              <a:lnSpc>
                <a:spcPct val="135000"/>
              </a:lnSpc>
              <a:spcAft>
                <a:spcPts val="600"/>
              </a:spcAft>
            </a:pPr>
            <a:r>
              <a:rPr lang="zh-CN" altLang="en-US" dirty="0" smtClean="0">
                <a:latin typeface="造字工房悦圆演示版常规体" pitchFamily="50" charset="-122"/>
                <a:ea typeface="造字工房悦圆演示版常规体" pitchFamily="50" charset="-122"/>
              </a:rPr>
              <a:t>亚</a:t>
            </a:r>
            <a:r>
              <a:rPr lang="zh-CN" altLang="en-US" dirty="0">
                <a:latin typeface="造字工房悦圆演示版常规体" pitchFamily="50" charset="-122"/>
                <a:ea typeface="造字工房悦圆演示版常规体" pitchFamily="50" charset="-122"/>
              </a:rPr>
              <a:t>马逊的这项优惠收到了奇效，在线购书者买第二本书的比率直线上升，从而实现了更高的盈利。</a:t>
            </a:r>
          </a:p>
        </p:txBody>
      </p:sp>
      <p:sp>
        <p:nvSpPr>
          <p:cNvPr id="24" name="文本框 23"/>
          <p:cNvSpPr txBox="1"/>
          <p:nvPr/>
        </p:nvSpPr>
        <p:spPr>
          <a:xfrm>
            <a:off x="2010569" y="5779266"/>
            <a:ext cx="8170862" cy="584775"/>
          </a:xfrm>
          <a:prstGeom prst="rect">
            <a:avLst/>
          </a:prstGeom>
          <a:noFill/>
        </p:spPr>
        <p:txBody>
          <a:bodyPr wrap="square" rtlCol="0">
            <a:spAutoFit/>
          </a:bodyPr>
          <a:lstStyle/>
          <a:p>
            <a:pPr algn="ctr"/>
            <a:r>
              <a:rPr lang="zh-CN" altLang="en-US" sz="3200" dirty="0">
                <a:solidFill>
                  <a:srgbClr val="0070C0"/>
                </a:solidFill>
                <a:latin typeface="方正正中黑简体" panose="02000000000000000000" pitchFamily="2" charset="-122"/>
                <a:ea typeface="方正正中黑简体" panose="02000000000000000000" pitchFamily="2" charset="-122"/>
              </a:rPr>
              <a:t>亚马</a:t>
            </a:r>
            <a:r>
              <a:rPr lang="zh-CN" altLang="en-US" sz="3200" dirty="0" smtClean="0">
                <a:solidFill>
                  <a:srgbClr val="0070C0"/>
                </a:solidFill>
                <a:latin typeface="方正正中黑简体" panose="02000000000000000000" pitchFamily="2" charset="-122"/>
                <a:ea typeface="方正正中黑简体" panose="02000000000000000000" pitchFamily="2" charset="-122"/>
              </a:rPr>
              <a:t>逊通过免运费服务，实现了更高的盈利</a:t>
            </a:r>
            <a:endParaRPr lang="zh-CN" altLang="en-US" sz="3200" dirty="0">
              <a:solidFill>
                <a:srgbClr val="0070C0"/>
              </a:solidFill>
              <a:latin typeface="方正正中黑简体" panose="02000000000000000000" pitchFamily="2" charset="-122"/>
              <a:ea typeface="方正正中黑简体" panose="02000000000000000000" pitchFamily="2" charset="-122"/>
            </a:endParaRPr>
          </a:p>
        </p:txBody>
      </p:sp>
      <p:cxnSp>
        <p:nvCxnSpPr>
          <p:cNvPr id="26" name="直接连接符 25"/>
          <p:cNvCxnSpPr/>
          <p:nvPr/>
        </p:nvCxnSpPr>
        <p:spPr>
          <a:xfrm>
            <a:off x="1654600" y="6639745"/>
            <a:ext cx="8882800" cy="0"/>
          </a:xfrm>
          <a:prstGeom prst="line">
            <a:avLst/>
          </a:prstGeom>
          <a:ln w="19050">
            <a:solidFill>
              <a:srgbClr val="0070C0"/>
            </a:solidFill>
            <a:prstDash val="dashDot"/>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43948071"/>
      </p:ext>
    </p:extLst>
  </p:cSld>
  <p:clrMapOvr>
    <a:masterClrMapping/>
  </p:clrMapOvr>
  <p:transition spd="slow">
    <p:push dir="u"/>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677069" y="-19049"/>
            <a:ext cx="10837862" cy="4090505"/>
          </a:xfrm>
          <a:prstGeom prst="rect">
            <a:avLst/>
          </a:prstGeom>
          <a:solidFill>
            <a:schemeClr val="bg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947066" y="-261938"/>
            <a:ext cx="10297868" cy="4071937"/>
          </a:xfrm>
          <a:prstGeom prst="rect">
            <a:avLst/>
          </a:prstGeom>
          <a:noFill/>
          <a:ln>
            <a:solidFill>
              <a:schemeClr val="bg1">
                <a:lumMod val="50000"/>
              </a:schemeClr>
            </a:solidFill>
            <a:prstDash val="sys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 name="组合 6"/>
          <p:cNvGrpSpPr/>
          <p:nvPr/>
        </p:nvGrpSpPr>
        <p:grpSpPr>
          <a:xfrm>
            <a:off x="1413785" y="0"/>
            <a:ext cx="9461658" cy="2786917"/>
            <a:chOff x="1413785" y="-173095"/>
            <a:chExt cx="9461658" cy="2786917"/>
          </a:xfrm>
        </p:grpSpPr>
        <p:pic>
          <p:nvPicPr>
            <p:cNvPr id="13" name="图片 12"/>
            <p:cNvPicPr>
              <a:picLocks noChangeAspect="1"/>
            </p:cNvPicPr>
            <p:nvPr/>
          </p:nvPicPr>
          <p:blipFill rotWithShape="1">
            <a:blip r:embed="rId2"/>
            <a:srcRect l="4013" t="14882" r="16138" b="18674"/>
            <a:stretch/>
          </p:blipFill>
          <p:spPr>
            <a:xfrm>
              <a:off x="7589441" y="142973"/>
              <a:ext cx="3286002" cy="2050740"/>
            </a:xfrm>
            <a:prstGeom prst="rect">
              <a:avLst/>
            </a:prstGeom>
            <a:solidFill>
              <a:schemeClr val="tx1"/>
            </a:solidFill>
            <a:ln w="28575">
              <a:noFill/>
            </a:ln>
          </p:spPr>
        </p:pic>
        <p:sp>
          <p:nvSpPr>
            <p:cNvPr id="14" name="矩形 13"/>
            <p:cNvSpPr/>
            <p:nvPr/>
          </p:nvSpPr>
          <p:spPr>
            <a:xfrm>
              <a:off x="1413785" y="-173095"/>
              <a:ext cx="5806166" cy="2786917"/>
            </a:xfrm>
            <a:prstGeom prst="rect">
              <a:avLst/>
            </a:prstGeom>
          </p:spPr>
          <p:txBody>
            <a:bodyPr wrap="square">
              <a:spAutoFit/>
            </a:bodyPr>
            <a:lstStyle/>
            <a:p>
              <a:pPr indent="457200" algn="just">
                <a:lnSpc>
                  <a:spcPct val="135000"/>
                </a:lnSpc>
                <a:spcAft>
                  <a:spcPts val="600"/>
                </a:spcAft>
              </a:pPr>
              <a:r>
                <a:rPr lang="zh-CN" altLang="en-US" dirty="0">
                  <a:latin typeface="造字工房悦圆演示版常规体" pitchFamily="50" charset="-122"/>
                  <a:ea typeface="造字工房悦圆演示版常规体" pitchFamily="50" charset="-122"/>
                </a:rPr>
                <a:t>众所周知，谷歌的大部分服务都是免费的</a:t>
              </a:r>
              <a:r>
                <a:rPr lang="zh-CN" altLang="en-US" dirty="0" smtClean="0">
                  <a:latin typeface="造字工房悦圆演示版常规体" pitchFamily="50" charset="-122"/>
                  <a:ea typeface="造字工房悦圆演示版常规体" pitchFamily="50" charset="-122"/>
                </a:rPr>
                <a:t>。</a:t>
              </a:r>
              <a:endParaRPr lang="en-US" altLang="zh-CN" dirty="0" smtClean="0">
                <a:latin typeface="造字工房悦圆演示版常规体" pitchFamily="50" charset="-122"/>
                <a:ea typeface="造字工房悦圆演示版常规体" pitchFamily="50" charset="-122"/>
              </a:endParaRPr>
            </a:p>
            <a:p>
              <a:pPr indent="457200" algn="just">
                <a:lnSpc>
                  <a:spcPct val="135000"/>
                </a:lnSpc>
                <a:spcAft>
                  <a:spcPts val="600"/>
                </a:spcAft>
              </a:pPr>
              <a:r>
                <a:rPr lang="zh-CN" altLang="en-US" dirty="0" smtClean="0">
                  <a:latin typeface="造字工房悦圆演示版常规体" pitchFamily="50" charset="-122"/>
                  <a:ea typeface="造字工房悦圆演示版常规体" pitchFamily="50" charset="-122"/>
                </a:rPr>
                <a:t>博</a:t>
              </a:r>
              <a:r>
                <a:rPr lang="zh-CN" altLang="en-US" dirty="0">
                  <a:latin typeface="造字工房悦圆演示版常规体" pitchFamily="50" charset="-122"/>
                  <a:ea typeface="造字工房悦圆演示版常规体" pitchFamily="50" charset="-122"/>
                </a:rPr>
                <a:t>客中发表的每一则帖子都为</a:t>
              </a:r>
              <a:r>
                <a:rPr lang="en-US" altLang="zh-CN" dirty="0">
                  <a:latin typeface="造字工房悦圆演示版常规体" pitchFamily="50" charset="-122"/>
                  <a:ea typeface="造字工房悦圆演示版常规体" pitchFamily="50" charset="-122"/>
                </a:rPr>
                <a:t>Google</a:t>
              </a:r>
              <a:r>
                <a:rPr lang="zh-CN" altLang="en-US" dirty="0">
                  <a:latin typeface="造字工房悦圆演示版常规体" pitchFamily="50" charset="-122"/>
                  <a:ea typeface="造字工房悦圆演示版常规体" pitchFamily="50" charset="-122"/>
                </a:rPr>
                <a:t>的网络爬虫和指数提供更多信息，以助其给出更好的搜索结果。</a:t>
              </a:r>
              <a:r>
                <a:rPr lang="en-US" altLang="zh-CN" dirty="0">
                  <a:latin typeface="造字工房悦圆演示版常规体" pitchFamily="50" charset="-122"/>
                  <a:ea typeface="造字工房悦圆演示版常规体" pitchFamily="50" charset="-122"/>
                </a:rPr>
                <a:t>Google</a:t>
              </a:r>
              <a:r>
                <a:rPr lang="zh-CN" altLang="en-US" dirty="0">
                  <a:latin typeface="造字工房悦圆演示版常规体" pitchFamily="50" charset="-122"/>
                  <a:ea typeface="造字工房悦圆演示版常规体" pitchFamily="50" charset="-122"/>
                </a:rPr>
                <a:t>地图上的每一次点击都提供了更多有关消费者习惯的信息，而</a:t>
              </a:r>
              <a:r>
                <a:rPr lang="en-US" altLang="zh-CN" dirty="0">
                  <a:latin typeface="造字工房悦圆演示版常规体" pitchFamily="50" charset="-122"/>
                  <a:ea typeface="造字工房悦圆演示版常规体" pitchFamily="50" charset="-122"/>
                </a:rPr>
                <a:t>Gmail </a:t>
              </a:r>
              <a:r>
                <a:rPr lang="zh-CN" altLang="en-US" dirty="0">
                  <a:latin typeface="造字工房悦圆演示版常规体" pitchFamily="50" charset="-122"/>
                  <a:ea typeface="造字工房悦圆演示版常规体" pitchFamily="50" charset="-122"/>
                </a:rPr>
                <a:t>中的每一封邮件都是我们现实生活中各种社会关系网络的线索，</a:t>
              </a:r>
              <a:r>
                <a:rPr lang="en-US" altLang="zh-CN" dirty="0">
                  <a:latin typeface="造字工房悦圆演示版常规体" pitchFamily="50" charset="-122"/>
                  <a:ea typeface="造字工房悦圆演示版常规体" pitchFamily="50" charset="-122"/>
                </a:rPr>
                <a:t>Google</a:t>
              </a:r>
              <a:r>
                <a:rPr lang="zh-CN" altLang="en-US" dirty="0">
                  <a:latin typeface="造字工房悦圆演示版常规体" pitchFamily="50" charset="-122"/>
                  <a:ea typeface="造字工房悦圆演示版常规体" pitchFamily="50" charset="-122"/>
                </a:rPr>
                <a:t>可在它们的帮助下开发新产品或提高广告业绩。</a:t>
              </a:r>
            </a:p>
          </p:txBody>
        </p:sp>
      </p:grpSp>
      <p:sp>
        <p:nvSpPr>
          <p:cNvPr id="17" name="文本框 16"/>
          <p:cNvSpPr txBox="1"/>
          <p:nvPr/>
        </p:nvSpPr>
        <p:spPr>
          <a:xfrm>
            <a:off x="2010569" y="2901802"/>
            <a:ext cx="8170862" cy="584775"/>
          </a:xfrm>
          <a:prstGeom prst="rect">
            <a:avLst/>
          </a:prstGeom>
          <a:noFill/>
        </p:spPr>
        <p:txBody>
          <a:bodyPr wrap="square" rtlCol="0">
            <a:spAutoFit/>
          </a:bodyPr>
          <a:lstStyle/>
          <a:p>
            <a:pPr algn="ctr"/>
            <a:r>
              <a:rPr lang="en-US" altLang="zh-CN" sz="3200" dirty="0" smtClean="0">
                <a:solidFill>
                  <a:srgbClr val="0070C0"/>
                </a:solidFill>
                <a:latin typeface="方正正中黑简体" panose="02000000000000000000" pitchFamily="2" charset="-122"/>
                <a:ea typeface="方正正中黑简体" panose="02000000000000000000" pitchFamily="2" charset="-122"/>
              </a:rPr>
              <a:t>Google</a:t>
            </a:r>
            <a:r>
              <a:rPr lang="zh-CN" altLang="en-US" sz="3200" dirty="0" smtClean="0">
                <a:solidFill>
                  <a:srgbClr val="0070C0"/>
                </a:solidFill>
                <a:latin typeface="方正正中黑简体" panose="02000000000000000000" pitchFamily="2" charset="-122"/>
                <a:ea typeface="方正正中黑简体" panose="02000000000000000000" pitchFamily="2" charset="-122"/>
              </a:rPr>
              <a:t>通过多种免费服务，提高广告业绩</a:t>
            </a:r>
            <a:endParaRPr lang="zh-CN" altLang="en-US" sz="3200" dirty="0">
              <a:solidFill>
                <a:srgbClr val="0070C0"/>
              </a:solidFill>
              <a:latin typeface="方正正中黑简体" panose="02000000000000000000" pitchFamily="2" charset="-122"/>
              <a:ea typeface="方正正中黑简体" panose="02000000000000000000" pitchFamily="2" charset="-122"/>
            </a:endParaRPr>
          </a:p>
        </p:txBody>
      </p:sp>
      <p:sp>
        <p:nvSpPr>
          <p:cNvPr id="21" name="矩形 20"/>
          <p:cNvSpPr/>
          <p:nvPr/>
        </p:nvSpPr>
        <p:spPr>
          <a:xfrm>
            <a:off x="677069" y="4933950"/>
            <a:ext cx="10837862" cy="3314700"/>
          </a:xfrm>
          <a:prstGeom prst="rect">
            <a:avLst/>
          </a:prstGeom>
          <a:solidFill>
            <a:schemeClr val="bg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文本框 22"/>
          <p:cNvSpPr txBox="1"/>
          <p:nvPr/>
        </p:nvSpPr>
        <p:spPr>
          <a:xfrm>
            <a:off x="3353514" y="5458538"/>
            <a:ext cx="5484972" cy="923330"/>
          </a:xfrm>
          <a:prstGeom prst="rect">
            <a:avLst/>
          </a:prstGeom>
          <a:noFill/>
        </p:spPr>
        <p:txBody>
          <a:bodyPr wrap="square" rtlCol="0">
            <a:spAutoFit/>
          </a:bodyPr>
          <a:lstStyle/>
          <a:p>
            <a:r>
              <a:rPr lang="en-US" altLang="zh-CN" sz="5400" b="1" dirty="0" smtClean="0">
                <a:latin typeface="华文细黑" panose="02010600040101010101" pitchFamily="2" charset="-122"/>
                <a:ea typeface="华文细黑" panose="02010600040101010101" pitchFamily="2" charset="-122"/>
              </a:rPr>
              <a:t>No.3 </a:t>
            </a:r>
            <a:r>
              <a:rPr lang="zh-CN" altLang="en-US" sz="5400" dirty="0" smtClean="0">
                <a:latin typeface="方正正中黑简体" panose="02000000000000000000" pitchFamily="2" charset="-122"/>
                <a:ea typeface="方正正中黑简体" panose="02000000000000000000" pitchFamily="2" charset="-122"/>
              </a:rPr>
              <a:t>免费的模式？</a:t>
            </a:r>
            <a:endParaRPr lang="zh-CN" altLang="en-US" sz="5400" dirty="0">
              <a:latin typeface="方正正中黑简体" panose="02000000000000000000" pitchFamily="2" charset="-122"/>
              <a:ea typeface="方正正中黑简体" panose="02000000000000000000" pitchFamily="2" charset="-122"/>
            </a:endParaRPr>
          </a:p>
        </p:txBody>
      </p:sp>
      <p:sp>
        <p:nvSpPr>
          <p:cNvPr id="27" name="矩形 26"/>
          <p:cNvSpPr/>
          <p:nvPr/>
        </p:nvSpPr>
        <p:spPr>
          <a:xfrm>
            <a:off x="947066" y="5168927"/>
            <a:ext cx="10297868" cy="3149546"/>
          </a:xfrm>
          <a:prstGeom prst="rect">
            <a:avLst/>
          </a:prstGeom>
          <a:noFill/>
          <a:ln>
            <a:solidFill>
              <a:schemeClr val="bg1">
                <a:lumMod val="50000"/>
              </a:schemeClr>
            </a:solidFill>
            <a:prstDash val="sys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斜纹 27"/>
          <p:cNvSpPr/>
          <p:nvPr/>
        </p:nvSpPr>
        <p:spPr>
          <a:xfrm rot="5400000">
            <a:off x="10181431" y="4933950"/>
            <a:ext cx="1333500" cy="1333500"/>
          </a:xfrm>
          <a:prstGeom prst="diagStripe">
            <a:avLst>
              <a:gd name="adj" fmla="val 67143"/>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pic>
        <p:nvPicPr>
          <p:cNvPr id="10" name="图片 9"/>
          <p:cNvPicPr>
            <a:picLocks noChangeAspect="1"/>
          </p:cNvPicPr>
          <p:nvPr/>
        </p:nvPicPr>
        <p:blipFill>
          <a:blip r:embed="rId3"/>
          <a:stretch>
            <a:fillRect/>
          </a:stretch>
        </p:blipFill>
        <p:spPr>
          <a:xfrm>
            <a:off x="8217485" y="5247869"/>
            <a:ext cx="756000" cy="756000"/>
          </a:xfrm>
          <a:prstGeom prst="rect">
            <a:avLst/>
          </a:prstGeom>
        </p:spPr>
      </p:pic>
      <p:cxnSp>
        <p:nvCxnSpPr>
          <p:cNvPr id="26" name="直接连接符 25"/>
          <p:cNvCxnSpPr/>
          <p:nvPr/>
        </p:nvCxnSpPr>
        <p:spPr>
          <a:xfrm>
            <a:off x="3505200" y="6381868"/>
            <a:ext cx="5294425" cy="0"/>
          </a:xfrm>
          <a:prstGeom prst="line">
            <a:avLst/>
          </a:prstGeom>
          <a:ln w="12700">
            <a:solidFill>
              <a:schemeClr val="tx1"/>
            </a:solidFill>
            <a:prstDash val="sys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03746480"/>
      </p:ext>
    </p:extLst>
  </p:cSld>
  <p:clrMapOvr>
    <a:masterClrMapping/>
  </p:clrMapOvr>
  <p:transition spd="slow">
    <p:push dir="u"/>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677069" y="-1199743"/>
            <a:ext cx="10837862" cy="9295993"/>
          </a:xfrm>
          <a:prstGeom prst="rect">
            <a:avLst/>
          </a:prstGeom>
          <a:solidFill>
            <a:schemeClr val="bg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947066" y="-666750"/>
            <a:ext cx="10297868" cy="8832823"/>
          </a:xfrm>
          <a:prstGeom prst="rect">
            <a:avLst/>
          </a:prstGeom>
          <a:noFill/>
          <a:ln>
            <a:solidFill>
              <a:schemeClr val="bg1">
                <a:lumMod val="50000"/>
              </a:schemeClr>
            </a:solidFill>
            <a:prstDash val="sys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5" name="组合 44"/>
          <p:cNvGrpSpPr/>
          <p:nvPr/>
        </p:nvGrpSpPr>
        <p:grpSpPr>
          <a:xfrm>
            <a:off x="1128198" y="2545819"/>
            <a:ext cx="2142136" cy="1718121"/>
            <a:chOff x="4017081" y="0"/>
            <a:chExt cx="2142136" cy="1718121"/>
          </a:xfrm>
        </p:grpSpPr>
        <p:sp>
          <p:nvSpPr>
            <p:cNvPr id="31" name="泪滴形 30"/>
            <p:cNvSpPr/>
            <p:nvPr/>
          </p:nvSpPr>
          <p:spPr>
            <a:xfrm>
              <a:off x="4484227" y="200166"/>
              <a:ext cx="1517955" cy="1517955"/>
            </a:xfrm>
            <a:prstGeom prst="teardrop">
              <a:avLst/>
            </a:prstGeom>
            <a:noFill/>
            <a:ln>
              <a:solidFill>
                <a:srgbClr val="00B050"/>
              </a:solidFill>
              <a:prstDash val="sysDash"/>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泪滴形 9"/>
            <p:cNvSpPr/>
            <p:nvPr/>
          </p:nvSpPr>
          <p:spPr>
            <a:xfrm>
              <a:off x="4331827" y="47766"/>
              <a:ext cx="1517955" cy="1517955"/>
            </a:xfrm>
            <a:prstGeom prst="teardrop">
              <a:avLst/>
            </a:prstGeom>
            <a:solidFill>
              <a:srgbClr val="00B05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文本框 3"/>
            <p:cNvSpPr txBox="1"/>
            <p:nvPr/>
          </p:nvSpPr>
          <p:spPr>
            <a:xfrm>
              <a:off x="4017081" y="644361"/>
              <a:ext cx="2142136" cy="461665"/>
            </a:xfrm>
            <a:prstGeom prst="rect">
              <a:avLst/>
            </a:prstGeom>
            <a:noFill/>
          </p:spPr>
          <p:txBody>
            <a:bodyPr wrap="square" rtlCol="0">
              <a:spAutoFit/>
            </a:bodyPr>
            <a:lstStyle/>
            <a:p>
              <a:pPr algn="ctr"/>
              <a:r>
                <a:rPr lang="zh-CN" altLang="en-US" sz="2400" dirty="0" smtClean="0">
                  <a:solidFill>
                    <a:schemeClr val="bg1"/>
                  </a:solidFill>
                  <a:latin typeface="方正正中黑简体" panose="02000000000000000000" pitchFamily="2" charset="-122"/>
                  <a:ea typeface="方正正中黑简体" panose="02000000000000000000" pitchFamily="2" charset="-122"/>
                </a:rPr>
                <a:t>三方市场</a:t>
              </a:r>
              <a:endParaRPr lang="zh-CN" altLang="en-US" sz="2400" dirty="0">
                <a:solidFill>
                  <a:schemeClr val="bg1"/>
                </a:solidFill>
                <a:latin typeface="方正正中黑简体" panose="02000000000000000000" pitchFamily="2" charset="-122"/>
                <a:ea typeface="方正正中黑简体" panose="02000000000000000000" pitchFamily="2" charset="-122"/>
              </a:endParaRPr>
            </a:p>
          </p:txBody>
        </p:sp>
        <p:sp>
          <p:nvSpPr>
            <p:cNvPr id="26" name="椭圆 25"/>
            <p:cNvSpPr/>
            <p:nvPr/>
          </p:nvSpPr>
          <p:spPr>
            <a:xfrm>
              <a:off x="4343521" y="0"/>
              <a:ext cx="430306" cy="430306"/>
            </a:xfrm>
            <a:prstGeom prst="ellipse">
              <a:avLst/>
            </a:prstGeom>
            <a:solidFill>
              <a:schemeClr val="bg1"/>
            </a:solidFill>
            <a:ln>
              <a:solidFill>
                <a:srgbClr val="00B050"/>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b="1" dirty="0" smtClean="0">
                  <a:solidFill>
                    <a:srgbClr val="1D9F23"/>
                  </a:solidFill>
                  <a:latin typeface="华文细黑" panose="02010600040101010101" pitchFamily="2" charset="-122"/>
                  <a:ea typeface="华文细黑" panose="02010600040101010101" pitchFamily="2" charset="-122"/>
                </a:rPr>
                <a:t>2</a:t>
              </a:r>
              <a:endParaRPr lang="zh-CN" altLang="en-US" sz="2400" b="1" dirty="0">
                <a:solidFill>
                  <a:srgbClr val="1D9F23"/>
                </a:solidFill>
                <a:latin typeface="华文细黑" panose="02010600040101010101" pitchFamily="2" charset="-122"/>
                <a:ea typeface="华文细黑" panose="02010600040101010101" pitchFamily="2" charset="-122"/>
              </a:endParaRPr>
            </a:p>
          </p:txBody>
        </p:sp>
      </p:grpSp>
      <p:grpSp>
        <p:nvGrpSpPr>
          <p:cNvPr id="46" name="组合 45"/>
          <p:cNvGrpSpPr/>
          <p:nvPr/>
        </p:nvGrpSpPr>
        <p:grpSpPr>
          <a:xfrm>
            <a:off x="1163039" y="5052256"/>
            <a:ext cx="2142136" cy="1718121"/>
            <a:chOff x="6064471" y="0"/>
            <a:chExt cx="2142136" cy="1718121"/>
          </a:xfrm>
        </p:grpSpPr>
        <p:sp>
          <p:nvSpPr>
            <p:cNvPr id="32" name="泪滴形 31"/>
            <p:cNvSpPr/>
            <p:nvPr/>
          </p:nvSpPr>
          <p:spPr>
            <a:xfrm>
              <a:off x="6497277" y="200166"/>
              <a:ext cx="1517955" cy="1517955"/>
            </a:xfrm>
            <a:prstGeom prst="teardrop">
              <a:avLst/>
            </a:prstGeom>
            <a:noFill/>
            <a:ln>
              <a:solidFill>
                <a:srgbClr val="00B050"/>
              </a:solidFill>
              <a:prstDash val="sysDash"/>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泪滴形 10"/>
            <p:cNvSpPr/>
            <p:nvPr/>
          </p:nvSpPr>
          <p:spPr>
            <a:xfrm>
              <a:off x="6344877" y="47766"/>
              <a:ext cx="1517955" cy="1517955"/>
            </a:xfrm>
            <a:prstGeom prst="teardrop">
              <a:avLst/>
            </a:prstGeom>
            <a:solidFill>
              <a:srgbClr val="00B05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p:cNvSpPr txBox="1"/>
            <p:nvPr/>
          </p:nvSpPr>
          <p:spPr>
            <a:xfrm>
              <a:off x="6064471" y="459695"/>
              <a:ext cx="2142136" cy="830997"/>
            </a:xfrm>
            <a:prstGeom prst="rect">
              <a:avLst/>
            </a:prstGeom>
            <a:noFill/>
          </p:spPr>
          <p:txBody>
            <a:bodyPr wrap="square" rtlCol="0">
              <a:spAutoFit/>
            </a:bodyPr>
            <a:lstStyle/>
            <a:p>
              <a:pPr algn="ctr"/>
              <a:r>
                <a:rPr lang="zh-CN" altLang="en-US" sz="2400" dirty="0" smtClean="0">
                  <a:solidFill>
                    <a:schemeClr val="bg1"/>
                  </a:solidFill>
                  <a:latin typeface="方正正中黑简体" panose="02000000000000000000" pitchFamily="2" charset="-122"/>
                  <a:ea typeface="方正正中黑简体" panose="02000000000000000000" pitchFamily="2" charset="-122"/>
                </a:rPr>
                <a:t>免费</a:t>
              </a:r>
              <a:endParaRPr lang="en-US" altLang="zh-CN" sz="2400" dirty="0" smtClean="0">
                <a:solidFill>
                  <a:schemeClr val="bg1"/>
                </a:solidFill>
                <a:latin typeface="方正正中黑简体" panose="02000000000000000000" pitchFamily="2" charset="-122"/>
                <a:ea typeface="方正正中黑简体" panose="02000000000000000000" pitchFamily="2" charset="-122"/>
              </a:endParaRPr>
            </a:p>
            <a:p>
              <a:pPr algn="ctr"/>
              <a:r>
                <a:rPr lang="zh-CN" altLang="en-US" sz="2400" dirty="0" smtClean="0">
                  <a:solidFill>
                    <a:schemeClr val="bg1"/>
                  </a:solidFill>
                  <a:latin typeface="方正正中黑简体" panose="02000000000000000000" pitchFamily="2" charset="-122"/>
                  <a:ea typeface="方正正中黑简体" panose="02000000000000000000" pitchFamily="2" charset="-122"/>
                </a:rPr>
                <a:t>加收费</a:t>
              </a:r>
              <a:endParaRPr lang="zh-CN" altLang="en-US" sz="2400" dirty="0">
                <a:solidFill>
                  <a:schemeClr val="bg1"/>
                </a:solidFill>
                <a:latin typeface="方正正中黑简体" panose="02000000000000000000" pitchFamily="2" charset="-122"/>
                <a:ea typeface="方正正中黑简体" panose="02000000000000000000" pitchFamily="2" charset="-122"/>
              </a:endParaRPr>
            </a:p>
          </p:txBody>
        </p:sp>
        <p:sp>
          <p:nvSpPr>
            <p:cNvPr id="27" name="椭圆 26"/>
            <p:cNvSpPr/>
            <p:nvPr/>
          </p:nvSpPr>
          <p:spPr>
            <a:xfrm>
              <a:off x="6368265" y="0"/>
              <a:ext cx="430306" cy="430306"/>
            </a:xfrm>
            <a:prstGeom prst="ellipse">
              <a:avLst/>
            </a:prstGeom>
            <a:solidFill>
              <a:schemeClr val="bg1"/>
            </a:solidFill>
            <a:ln>
              <a:solidFill>
                <a:srgbClr val="00B050"/>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b="1" dirty="0" smtClean="0">
                  <a:solidFill>
                    <a:srgbClr val="1D9F23"/>
                  </a:solidFill>
                  <a:latin typeface="华文细黑" panose="02010600040101010101" pitchFamily="2" charset="-122"/>
                  <a:ea typeface="华文细黑" panose="02010600040101010101" pitchFamily="2" charset="-122"/>
                </a:rPr>
                <a:t>3</a:t>
              </a:r>
              <a:endParaRPr lang="zh-CN" altLang="en-US" sz="2400" b="1" dirty="0">
                <a:solidFill>
                  <a:srgbClr val="1D9F23"/>
                </a:solidFill>
                <a:latin typeface="华文细黑" panose="02010600040101010101" pitchFamily="2" charset="-122"/>
                <a:ea typeface="华文细黑" panose="02010600040101010101" pitchFamily="2" charset="-122"/>
              </a:endParaRPr>
            </a:p>
          </p:txBody>
        </p:sp>
      </p:grpSp>
      <p:grpSp>
        <p:nvGrpSpPr>
          <p:cNvPr id="53" name="组合 52"/>
          <p:cNvGrpSpPr/>
          <p:nvPr/>
        </p:nvGrpSpPr>
        <p:grpSpPr>
          <a:xfrm>
            <a:off x="1132805" y="51949"/>
            <a:ext cx="2142136" cy="1718121"/>
            <a:chOff x="2004030" y="0"/>
            <a:chExt cx="2142136" cy="1718121"/>
          </a:xfrm>
        </p:grpSpPr>
        <p:sp>
          <p:nvSpPr>
            <p:cNvPr id="54" name="泪滴形 53"/>
            <p:cNvSpPr/>
            <p:nvPr/>
          </p:nvSpPr>
          <p:spPr>
            <a:xfrm>
              <a:off x="2471177" y="200166"/>
              <a:ext cx="1517955" cy="1517955"/>
            </a:xfrm>
            <a:prstGeom prst="teardrop">
              <a:avLst/>
            </a:prstGeom>
            <a:noFill/>
            <a:ln>
              <a:solidFill>
                <a:srgbClr val="00B050"/>
              </a:solidFill>
              <a:prstDash val="sysDash"/>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泪滴形 54"/>
            <p:cNvSpPr/>
            <p:nvPr/>
          </p:nvSpPr>
          <p:spPr>
            <a:xfrm>
              <a:off x="2318777" y="47766"/>
              <a:ext cx="1517955" cy="1517955"/>
            </a:xfrm>
            <a:prstGeom prst="teardrop">
              <a:avLst/>
            </a:prstGeom>
            <a:solidFill>
              <a:srgbClr val="00B05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文本框 55"/>
            <p:cNvSpPr txBox="1"/>
            <p:nvPr/>
          </p:nvSpPr>
          <p:spPr>
            <a:xfrm>
              <a:off x="2004030" y="459695"/>
              <a:ext cx="2142136" cy="830997"/>
            </a:xfrm>
            <a:prstGeom prst="rect">
              <a:avLst/>
            </a:prstGeom>
            <a:noFill/>
          </p:spPr>
          <p:txBody>
            <a:bodyPr wrap="square" rtlCol="0">
              <a:spAutoFit/>
            </a:bodyPr>
            <a:lstStyle/>
            <a:p>
              <a:pPr algn="ctr"/>
              <a:r>
                <a:rPr lang="zh-CN" altLang="en-US" sz="2400" dirty="0" smtClean="0">
                  <a:solidFill>
                    <a:schemeClr val="bg1"/>
                  </a:solidFill>
                  <a:latin typeface="方正正中黑简体" panose="02000000000000000000" pitchFamily="2" charset="-122"/>
                  <a:ea typeface="方正正中黑简体" panose="02000000000000000000" pitchFamily="2" charset="-122"/>
                </a:rPr>
                <a:t>直接交叉</a:t>
              </a:r>
              <a:endParaRPr lang="en-US" altLang="zh-CN" sz="2400" dirty="0" smtClean="0">
                <a:solidFill>
                  <a:schemeClr val="bg1"/>
                </a:solidFill>
                <a:latin typeface="方正正中黑简体" panose="02000000000000000000" pitchFamily="2" charset="-122"/>
                <a:ea typeface="方正正中黑简体" panose="02000000000000000000" pitchFamily="2" charset="-122"/>
              </a:endParaRPr>
            </a:p>
            <a:p>
              <a:pPr algn="ctr"/>
              <a:r>
                <a:rPr lang="zh-CN" altLang="en-US" sz="2400" dirty="0" smtClean="0">
                  <a:solidFill>
                    <a:schemeClr val="bg1"/>
                  </a:solidFill>
                  <a:latin typeface="方正正中黑简体" panose="02000000000000000000" pitchFamily="2" charset="-122"/>
                  <a:ea typeface="方正正中黑简体" panose="02000000000000000000" pitchFamily="2" charset="-122"/>
                </a:rPr>
                <a:t>补贴</a:t>
              </a:r>
              <a:endParaRPr lang="zh-CN" altLang="en-US" sz="2400" dirty="0">
                <a:solidFill>
                  <a:schemeClr val="bg1"/>
                </a:solidFill>
                <a:latin typeface="方正正中黑简体" panose="02000000000000000000" pitchFamily="2" charset="-122"/>
                <a:ea typeface="方正正中黑简体" panose="02000000000000000000" pitchFamily="2" charset="-122"/>
              </a:endParaRPr>
            </a:p>
          </p:txBody>
        </p:sp>
        <p:sp>
          <p:nvSpPr>
            <p:cNvPr id="57" name="椭圆 56"/>
            <p:cNvSpPr/>
            <p:nvPr/>
          </p:nvSpPr>
          <p:spPr>
            <a:xfrm>
              <a:off x="2318777" y="0"/>
              <a:ext cx="430306" cy="430306"/>
            </a:xfrm>
            <a:prstGeom prst="ellipse">
              <a:avLst/>
            </a:prstGeom>
            <a:solidFill>
              <a:schemeClr val="bg1"/>
            </a:solidFill>
            <a:ln>
              <a:solidFill>
                <a:srgbClr val="00B050"/>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b="1" dirty="0" smtClean="0">
                  <a:solidFill>
                    <a:srgbClr val="1D9F23"/>
                  </a:solidFill>
                  <a:latin typeface="华文细黑" panose="02010600040101010101" pitchFamily="2" charset="-122"/>
                  <a:ea typeface="华文细黑" panose="02010600040101010101" pitchFamily="2" charset="-122"/>
                </a:rPr>
                <a:t>1</a:t>
              </a:r>
              <a:endParaRPr lang="zh-CN" altLang="en-US" sz="2400" b="1" dirty="0">
                <a:solidFill>
                  <a:srgbClr val="1D9F23"/>
                </a:solidFill>
                <a:latin typeface="华文细黑" panose="02010600040101010101" pitchFamily="2" charset="-122"/>
                <a:ea typeface="华文细黑" panose="02010600040101010101" pitchFamily="2" charset="-122"/>
              </a:endParaRPr>
            </a:p>
          </p:txBody>
        </p:sp>
      </p:grpSp>
      <p:sp>
        <p:nvSpPr>
          <p:cNvPr id="34" name="矩形 33"/>
          <p:cNvSpPr/>
          <p:nvPr/>
        </p:nvSpPr>
        <p:spPr>
          <a:xfrm>
            <a:off x="2904731" y="-57150"/>
            <a:ext cx="7803186" cy="507831"/>
          </a:xfrm>
          <a:prstGeom prst="rect">
            <a:avLst/>
          </a:prstGeom>
        </p:spPr>
        <p:txBody>
          <a:bodyPr wrap="square">
            <a:spAutoFit/>
          </a:bodyPr>
          <a:lstStyle/>
          <a:p>
            <a:pPr>
              <a:lnSpc>
                <a:spcPct val="135000"/>
              </a:lnSpc>
            </a:pPr>
            <a:r>
              <a:rPr lang="zh-CN" altLang="en-US" sz="2000" dirty="0">
                <a:solidFill>
                  <a:srgbClr val="00B050"/>
                </a:solidFill>
                <a:latin typeface="方正正中黑简体" panose="02000000000000000000" pitchFamily="2" charset="-122"/>
                <a:ea typeface="方正正中黑简体" panose="02000000000000000000" pitchFamily="2" charset="-122"/>
              </a:rPr>
              <a:t>利用部分免费的东西吸引消费者</a:t>
            </a:r>
            <a:r>
              <a:rPr lang="zh-CN" altLang="en-US" sz="2000" dirty="0" smtClean="0">
                <a:solidFill>
                  <a:srgbClr val="00B050"/>
                </a:solidFill>
                <a:latin typeface="方正正中黑简体" panose="02000000000000000000" pitchFamily="2" charset="-122"/>
                <a:ea typeface="方正正中黑简体" panose="02000000000000000000" pitchFamily="2" charset="-122"/>
              </a:rPr>
              <a:t>，从而</a:t>
            </a:r>
            <a:r>
              <a:rPr lang="zh-CN" altLang="en-US" sz="2000" dirty="0">
                <a:solidFill>
                  <a:srgbClr val="00B050"/>
                </a:solidFill>
                <a:latin typeface="方正正中黑简体" panose="02000000000000000000" pitchFamily="2" charset="-122"/>
                <a:ea typeface="方正正中黑简体" panose="02000000000000000000" pitchFamily="2" charset="-122"/>
              </a:rPr>
              <a:t>提高消费者对其他产品的购买。</a:t>
            </a:r>
          </a:p>
        </p:txBody>
      </p:sp>
      <p:sp>
        <p:nvSpPr>
          <p:cNvPr id="58" name="矩形 57"/>
          <p:cNvSpPr/>
          <p:nvPr/>
        </p:nvSpPr>
        <p:spPr>
          <a:xfrm>
            <a:off x="3230154" y="399741"/>
            <a:ext cx="6096000" cy="840230"/>
          </a:xfrm>
          <a:prstGeom prst="rect">
            <a:avLst/>
          </a:prstGeom>
        </p:spPr>
        <p:txBody>
          <a:bodyPr>
            <a:spAutoFit/>
          </a:bodyPr>
          <a:lstStyle/>
          <a:p>
            <a:pPr marL="342900" indent="-342900">
              <a:lnSpc>
                <a:spcPct val="135000"/>
              </a:lnSpc>
              <a:buFont typeface="Wingdings" panose="05000000000000000000" pitchFamily="2" charset="2"/>
              <a:buChar char=""/>
            </a:pPr>
            <a:r>
              <a:rPr lang="zh-CN" altLang="en-US" dirty="0">
                <a:latin typeface="造字工房悦圆演示版常规体" pitchFamily="50" charset="-122"/>
                <a:ea typeface="造字工房悦圆演示版常规体" pitchFamily="50" charset="-122"/>
              </a:rPr>
              <a:t>什么免费：吸引你掏腰包买其他东西的商品</a:t>
            </a:r>
            <a:endParaRPr lang="en-US" altLang="zh-CN" dirty="0">
              <a:latin typeface="造字工房悦圆演示版常规体" pitchFamily="50" charset="-122"/>
              <a:ea typeface="造字工房悦圆演示版常规体" pitchFamily="50" charset="-122"/>
            </a:endParaRPr>
          </a:p>
          <a:p>
            <a:pPr marL="342900" indent="-342900">
              <a:lnSpc>
                <a:spcPct val="135000"/>
              </a:lnSpc>
              <a:buFont typeface="Wingdings" panose="05000000000000000000" pitchFamily="2" charset="2"/>
              <a:buChar char=""/>
            </a:pPr>
            <a:r>
              <a:rPr lang="zh-CN" altLang="en-US" dirty="0">
                <a:latin typeface="造字工房悦圆演示版常规体" pitchFamily="50" charset="-122"/>
                <a:ea typeface="造字工房悦圆演示版常规体" pitchFamily="50" charset="-122"/>
              </a:rPr>
              <a:t>谁享受免费：以某种方式最后掏腰包的人</a:t>
            </a:r>
            <a:endParaRPr lang="en-US" altLang="zh-CN" dirty="0">
              <a:latin typeface="造字工房悦圆演示版常规体" pitchFamily="50" charset="-122"/>
              <a:ea typeface="造字工房悦圆演示版常规体" pitchFamily="50" charset="-122"/>
            </a:endParaRPr>
          </a:p>
        </p:txBody>
      </p:sp>
      <p:sp>
        <p:nvSpPr>
          <p:cNvPr id="59" name="矩形 58"/>
          <p:cNvSpPr/>
          <p:nvPr/>
        </p:nvSpPr>
        <p:spPr>
          <a:xfrm>
            <a:off x="3230154" y="1152078"/>
            <a:ext cx="6266818" cy="923330"/>
          </a:xfrm>
          <a:prstGeom prst="rect">
            <a:avLst/>
          </a:prstGeom>
        </p:spPr>
        <p:txBody>
          <a:bodyPr wrap="square">
            <a:spAutoFit/>
          </a:bodyPr>
          <a:lstStyle/>
          <a:p>
            <a:pPr>
              <a:lnSpc>
                <a:spcPct val="135000"/>
              </a:lnSpc>
            </a:pPr>
            <a:r>
              <a:rPr lang="zh-CN" altLang="en-US" sz="2000" dirty="0" smtClean="0">
                <a:latin typeface="方正正中黑简体" panose="02000000000000000000" pitchFamily="2" charset="-122"/>
                <a:ea typeface="方正正中黑简体" panose="02000000000000000000" pitchFamily="2" charset="-122"/>
              </a:rPr>
              <a:t>商场</a:t>
            </a:r>
            <a:r>
              <a:rPr lang="zh-CN" altLang="en-US" sz="2000" dirty="0">
                <a:latin typeface="方正正中黑简体" panose="02000000000000000000" pitchFamily="2" charset="-122"/>
                <a:ea typeface="方正正中黑简体" panose="02000000000000000000" pitchFamily="2" charset="-122"/>
              </a:rPr>
              <a:t>的免费停车</a:t>
            </a:r>
            <a:r>
              <a:rPr lang="en-US" altLang="zh-CN" dirty="0">
                <a:latin typeface="造字工房悦圆演示版常规体" pitchFamily="50" charset="-122"/>
                <a:ea typeface="造字工房悦圆演示版常规体" pitchFamily="50" charset="-122"/>
              </a:rPr>
              <a:t>(</a:t>
            </a:r>
            <a:r>
              <a:rPr lang="zh-CN" altLang="en-US" dirty="0">
                <a:latin typeface="造字工房悦圆演示版常规体" pitchFamily="50" charset="-122"/>
                <a:ea typeface="造字工房悦圆演示版常规体" pitchFamily="50" charset="-122"/>
              </a:rPr>
              <a:t>让顾客在商场停留更多时间，提高销售量</a:t>
            </a:r>
            <a:r>
              <a:rPr lang="en-US" altLang="zh-CN" dirty="0">
                <a:latin typeface="造字工房悦圆演示版常规体" pitchFamily="50" charset="-122"/>
                <a:ea typeface="造字工房悦圆演示版常规体" pitchFamily="50" charset="-122"/>
              </a:rPr>
              <a:t>)</a:t>
            </a:r>
          </a:p>
          <a:p>
            <a:pPr>
              <a:lnSpc>
                <a:spcPct val="135000"/>
              </a:lnSpc>
            </a:pPr>
            <a:r>
              <a:rPr lang="zh-CN" altLang="en-US" sz="2000" dirty="0">
                <a:latin typeface="方正正中黑简体" panose="02000000000000000000" pitchFamily="2" charset="-122"/>
                <a:ea typeface="方正正中黑简体" panose="02000000000000000000" pitchFamily="2" charset="-122"/>
              </a:rPr>
              <a:t>饭店的免费调味品</a:t>
            </a:r>
            <a:r>
              <a:rPr lang="en-US" altLang="zh-CN" dirty="0">
                <a:latin typeface="造字工房悦圆演示版常规体" pitchFamily="50" charset="-122"/>
                <a:ea typeface="造字工房悦圆演示版常规体" pitchFamily="50" charset="-122"/>
              </a:rPr>
              <a:t>(</a:t>
            </a:r>
            <a:r>
              <a:rPr lang="zh-CN" altLang="en-US" dirty="0">
                <a:latin typeface="造字工房悦圆演示版常规体" pitchFamily="50" charset="-122"/>
                <a:ea typeface="造字工房悦圆演示版常规体" pitchFamily="50" charset="-122"/>
              </a:rPr>
              <a:t>增加消费者对其他菜肴的购买</a:t>
            </a:r>
            <a:r>
              <a:rPr lang="en-US" altLang="zh-CN" dirty="0">
                <a:latin typeface="造字工房悦圆演示版常规体" pitchFamily="50" charset="-122"/>
                <a:ea typeface="造字工房悦圆演示版常规体" pitchFamily="50" charset="-122"/>
              </a:rPr>
              <a:t>)</a:t>
            </a:r>
            <a:endParaRPr lang="zh-CN" altLang="en-US" dirty="0">
              <a:latin typeface="造字工房悦圆演示版常规体" pitchFamily="50" charset="-122"/>
              <a:ea typeface="造字工房悦圆演示版常规体" pitchFamily="50" charset="-122"/>
            </a:endParaRPr>
          </a:p>
        </p:txBody>
      </p:sp>
      <p:pic>
        <p:nvPicPr>
          <p:cNvPr id="60" name="图片 59"/>
          <p:cNvPicPr>
            <a:picLocks noChangeAspect="1"/>
          </p:cNvPicPr>
          <p:nvPr/>
        </p:nvPicPr>
        <p:blipFill>
          <a:blip r:embed="rId2">
            <a:grayscl/>
            <a:extLst>
              <a:ext uri="{BEBA8EAE-BF5A-486C-A8C5-ECC9F3942E4B}">
                <a14:imgProps xmlns:a14="http://schemas.microsoft.com/office/drawing/2010/main">
                  <a14:imgLayer>
                    <a14:imgEffect>
                      <a14:colorTemperature colorTemp="11500"/>
                    </a14:imgEffect>
                    <a14:imgEffect>
                      <a14:saturation sat="400000"/>
                    </a14:imgEffect>
                  </a14:imgLayer>
                </a14:imgProps>
              </a:ext>
            </a:extLst>
          </a:blip>
          <a:stretch>
            <a:fillRect/>
          </a:stretch>
        </p:blipFill>
        <p:spPr>
          <a:xfrm>
            <a:off x="9496972" y="858692"/>
            <a:ext cx="1278978" cy="1278978"/>
          </a:xfrm>
          <a:prstGeom prst="ellipse">
            <a:avLst/>
          </a:prstGeom>
        </p:spPr>
      </p:pic>
      <p:sp>
        <p:nvSpPr>
          <p:cNvPr id="62" name="矩形 61"/>
          <p:cNvSpPr/>
          <p:nvPr/>
        </p:nvSpPr>
        <p:spPr>
          <a:xfrm>
            <a:off x="2882900" y="2430561"/>
            <a:ext cx="7727950" cy="507831"/>
          </a:xfrm>
          <a:prstGeom prst="rect">
            <a:avLst/>
          </a:prstGeom>
        </p:spPr>
        <p:txBody>
          <a:bodyPr wrap="square">
            <a:spAutoFit/>
          </a:bodyPr>
          <a:lstStyle/>
          <a:p>
            <a:pPr>
              <a:lnSpc>
                <a:spcPct val="135000"/>
              </a:lnSpc>
            </a:pPr>
            <a:r>
              <a:rPr lang="zh-CN" altLang="en-US" sz="2000" dirty="0">
                <a:solidFill>
                  <a:srgbClr val="00B050"/>
                </a:solidFill>
                <a:latin typeface="方正正中黑简体" panose="02000000000000000000" pitchFamily="2" charset="-122"/>
                <a:ea typeface="方正正中黑简体" panose="02000000000000000000" pitchFamily="2" charset="-122"/>
              </a:rPr>
              <a:t>生产商和消费者进行免费商品交换的过程中，第三</a:t>
            </a:r>
            <a:r>
              <a:rPr lang="zh-CN" altLang="en-US" sz="2000" dirty="0" smtClean="0">
                <a:solidFill>
                  <a:srgbClr val="00B050"/>
                </a:solidFill>
                <a:latin typeface="方正正中黑简体" panose="02000000000000000000" pitchFamily="2" charset="-122"/>
                <a:ea typeface="方正正中黑简体" panose="02000000000000000000" pitchFamily="2" charset="-122"/>
              </a:rPr>
              <a:t>方付</a:t>
            </a:r>
            <a:r>
              <a:rPr lang="zh-CN" altLang="en-US" sz="2000" dirty="0">
                <a:solidFill>
                  <a:srgbClr val="00B050"/>
                </a:solidFill>
                <a:latin typeface="方正正中黑简体" panose="02000000000000000000" pitchFamily="2" charset="-122"/>
                <a:ea typeface="方正正中黑简体" panose="02000000000000000000" pitchFamily="2" charset="-122"/>
              </a:rPr>
              <a:t>费参与其中。</a:t>
            </a:r>
          </a:p>
        </p:txBody>
      </p:sp>
      <p:cxnSp>
        <p:nvCxnSpPr>
          <p:cNvPr id="64" name="直接连接符 63"/>
          <p:cNvCxnSpPr/>
          <p:nvPr/>
        </p:nvCxnSpPr>
        <p:spPr>
          <a:xfrm>
            <a:off x="2286443" y="2290070"/>
            <a:ext cx="7619114" cy="0"/>
          </a:xfrm>
          <a:prstGeom prst="line">
            <a:avLst/>
          </a:prstGeom>
          <a:ln>
            <a:solidFill>
              <a:srgbClr val="00B050"/>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65" name="矩形 64"/>
          <p:cNvSpPr/>
          <p:nvPr/>
        </p:nvSpPr>
        <p:spPr>
          <a:xfrm>
            <a:off x="3250592" y="2875433"/>
            <a:ext cx="6096000" cy="815993"/>
          </a:xfrm>
          <a:prstGeom prst="rect">
            <a:avLst/>
          </a:prstGeom>
        </p:spPr>
        <p:txBody>
          <a:bodyPr>
            <a:spAutoFit/>
          </a:bodyPr>
          <a:lstStyle/>
          <a:p>
            <a:pPr marL="342900" indent="-342900">
              <a:lnSpc>
                <a:spcPct val="135000"/>
              </a:lnSpc>
              <a:buFont typeface="Wingdings" panose="05000000000000000000" pitchFamily="2" charset="2"/>
              <a:buChar char=""/>
            </a:pPr>
            <a:r>
              <a:rPr lang="zh-CN" altLang="en-US" dirty="0">
                <a:latin typeface="造字工房悦圆演示版常规体" pitchFamily="50" charset="-122"/>
                <a:ea typeface="造字工房悦圆演示版常规体" pitchFamily="50" charset="-122"/>
              </a:rPr>
              <a:t>什么免费：内容、服务、软件等</a:t>
            </a:r>
            <a:endParaRPr lang="en-US" altLang="zh-CN" dirty="0">
              <a:latin typeface="造字工房悦圆演示版常规体" pitchFamily="50" charset="-122"/>
              <a:ea typeface="造字工房悦圆演示版常规体" pitchFamily="50" charset="-122"/>
            </a:endParaRPr>
          </a:p>
          <a:p>
            <a:pPr marL="342900" indent="-342900">
              <a:lnSpc>
                <a:spcPct val="135000"/>
              </a:lnSpc>
              <a:buFont typeface="Wingdings" panose="05000000000000000000" pitchFamily="2" charset="2"/>
              <a:buChar char=""/>
            </a:pPr>
            <a:r>
              <a:rPr lang="zh-CN" altLang="en-US" dirty="0">
                <a:latin typeface="造字工房悦圆演示版常规体" pitchFamily="50" charset="-122"/>
                <a:ea typeface="造字工房悦圆演示版常规体" pitchFamily="50" charset="-122"/>
              </a:rPr>
              <a:t>谁享受免费：任何人</a:t>
            </a:r>
            <a:endParaRPr lang="en-US" altLang="zh-CN" dirty="0">
              <a:latin typeface="造字工房悦圆演示版常规体" pitchFamily="50" charset="-122"/>
              <a:ea typeface="造字工房悦圆演示版常规体" pitchFamily="50" charset="-122"/>
            </a:endParaRPr>
          </a:p>
        </p:txBody>
      </p:sp>
      <p:sp>
        <p:nvSpPr>
          <p:cNvPr id="66" name="矩形 65"/>
          <p:cNvSpPr/>
          <p:nvPr/>
        </p:nvSpPr>
        <p:spPr>
          <a:xfrm>
            <a:off x="3250751" y="3603365"/>
            <a:ext cx="6096000" cy="923330"/>
          </a:xfrm>
          <a:prstGeom prst="rect">
            <a:avLst/>
          </a:prstGeom>
        </p:spPr>
        <p:txBody>
          <a:bodyPr>
            <a:spAutoFit/>
          </a:bodyPr>
          <a:lstStyle/>
          <a:p>
            <a:pPr>
              <a:lnSpc>
                <a:spcPct val="135000"/>
              </a:lnSpc>
            </a:pPr>
            <a:r>
              <a:rPr lang="zh-CN" altLang="en-US" sz="2000" dirty="0">
                <a:latin typeface="方正正中黑简体" panose="02000000000000000000" pitchFamily="2" charset="-122"/>
                <a:ea typeface="方正正中黑简体" panose="02000000000000000000" pitchFamily="2" charset="-122"/>
              </a:rPr>
              <a:t>广告支持的媒体</a:t>
            </a:r>
            <a:r>
              <a:rPr lang="zh-CN" altLang="en-US" dirty="0">
                <a:latin typeface="造字工房悦圆演示版常规体" pitchFamily="50" charset="-122"/>
                <a:ea typeface="造字工房悦圆演示版常规体" pitchFamily="50" charset="-122"/>
              </a:rPr>
              <a:t>（赠送内容，销售接触观众的机会）</a:t>
            </a:r>
            <a:endParaRPr lang="en-US" altLang="zh-CN" dirty="0">
              <a:latin typeface="造字工房悦圆演示版常规体" pitchFamily="50" charset="-122"/>
              <a:ea typeface="造字工房悦圆演示版常规体" pitchFamily="50" charset="-122"/>
            </a:endParaRPr>
          </a:p>
          <a:p>
            <a:pPr>
              <a:lnSpc>
                <a:spcPct val="135000"/>
              </a:lnSpc>
            </a:pPr>
            <a:r>
              <a:rPr lang="zh-CN" altLang="en-US" sz="2000" dirty="0">
                <a:latin typeface="方正正中黑简体" panose="02000000000000000000" pitchFamily="2" charset="-122"/>
                <a:ea typeface="方正正中黑简体" panose="02000000000000000000" pitchFamily="2" charset="-122"/>
              </a:rPr>
              <a:t>博物馆</a:t>
            </a:r>
            <a:r>
              <a:rPr lang="zh-CN" altLang="en-US" dirty="0">
                <a:latin typeface="造字工房悦圆演示版常规体" pitchFamily="50" charset="-122"/>
                <a:ea typeface="造字工房悦圆演示版常规体" pitchFamily="50" charset="-122"/>
              </a:rPr>
              <a:t>（儿童免票，成人收费）</a:t>
            </a:r>
            <a:endParaRPr lang="en-US" altLang="zh-CN" dirty="0">
              <a:latin typeface="造字工房悦圆演示版常规体" pitchFamily="50" charset="-122"/>
              <a:ea typeface="造字工房悦圆演示版常规体" pitchFamily="50" charset="-122"/>
            </a:endParaRPr>
          </a:p>
        </p:txBody>
      </p:sp>
      <p:pic>
        <p:nvPicPr>
          <p:cNvPr id="67" name="图片 66"/>
          <p:cNvPicPr>
            <a:picLocks noChangeAspect="1"/>
          </p:cNvPicPr>
          <p:nvPr/>
        </p:nvPicPr>
        <p:blipFill>
          <a:blip r:embed="rId3">
            <a:extLst>
              <a:ext uri="{BEBA8EAE-BF5A-486C-A8C5-ECC9F3942E4B}">
                <a14:imgProps xmlns:a14="http://schemas.microsoft.com/office/drawing/2010/main">
                  <a14:imgLayer>
                    <a14:imgEffect>
                      <a14:backgroundRemoval t="9916" b="89964" l="9961" r="94531"/>
                    </a14:imgEffect>
                  </a14:imgLayer>
                </a14:imgProps>
              </a:ext>
            </a:extLst>
          </a:blip>
          <a:stretch>
            <a:fillRect/>
          </a:stretch>
        </p:blipFill>
        <p:spPr>
          <a:xfrm>
            <a:off x="8919648" y="2993048"/>
            <a:ext cx="2323788" cy="1899424"/>
          </a:xfrm>
          <a:prstGeom prst="rect">
            <a:avLst/>
          </a:prstGeom>
        </p:spPr>
      </p:pic>
      <p:cxnSp>
        <p:nvCxnSpPr>
          <p:cNvPr id="68" name="直接连接符 67"/>
          <p:cNvCxnSpPr/>
          <p:nvPr/>
        </p:nvCxnSpPr>
        <p:spPr>
          <a:xfrm>
            <a:off x="2286443" y="4804670"/>
            <a:ext cx="7619114" cy="0"/>
          </a:xfrm>
          <a:prstGeom prst="line">
            <a:avLst/>
          </a:prstGeom>
          <a:ln>
            <a:solidFill>
              <a:srgbClr val="00B050"/>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69" name="矩形 68"/>
          <p:cNvSpPr/>
          <p:nvPr/>
        </p:nvSpPr>
        <p:spPr>
          <a:xfrm>
            <a:off x="2907266" y="5025686"/>
            <a:ext cx="7974219" cy="707886"/>
          </a:xfrm>
          <a:prstGeom prst="rect">
            <a:avLst/>
          </a:prstGeom>
        </p:spPr>
        <p:txBody>
          <a:bodyPr wrap="square">
            <a:spAutoFit/>
          </a:bodyPr>
          <a:lstStyle/>
          <a:p>
            <a:r>
              <a:rPr lang="zh-CN" altLang="en-US" sz="2000" dirty="0" smtClean="0">
                <a:solidFill>
                  <a:srgbClr val="00B050"/>
                </a:solidFill>
                <a:latin typeface="方正正中黑简体" panose="02000000000000000000" pitchFamily="2" charset="-122"/>
                <a:ea typeface="方正正中黑简体" panose="02000000000000000000" pitchFamily="2" charset="-122"/>
              </a:rPr>
              <a:t>将</a:t>
            </a:r>
            <a:r>
              <a:rPr lang="zh-CN" altLang="en-US" sz="2000" dirty="0">
                <a:solidFill>
                  <a:srgbClr val="00B050"/>
                </a:solidFill>
                <a:latin typeface="方正正中黑简体" panose="02000000000000000000" pitchFamily="2" charset="-122"/>
                <a:ea typeface="方正正中黑简体" panose="02000000000000000000" pitchFamily="2" charset="-122"/>
              </a:rPr>
              <a:t>自己的产品分成两种类型，对使用普通版本的消费者免收费</a:t>
            </a:r>
            <a:r>
              <a:rPr lang="zh-CN" altLang="en-US" sz="2000" dirty="0" smtClean="0">
                <a:solidFill>
                  <a:srgbClr val="00B050"/>
                </a:solidFill>
                <a:latin typeface="方正正中黑简体" panose="02000000000000000000" pitchFamily="2" charset="-122"/>
                <a:ea typeface="方正正中黑简体" panose="02000000000000000000" pitchFamily="2" charset="-122"/>
              </a:rPr>
              <a:t>，</a:t>
            </a:r>
            <a:r>
              <a:rPr lang="zh-CN" altLang="en-US" sz="2000" dirty="0">
                <a:solidFill>
                  <a:srgbClr val="00B050"/>
                </a:solidFill>
                <a:latin typeface="方正正中黑简体" panose="02000000000000000000" pitchFamily="2" charset="-122"/>
                <a:ea typeface="方正正中黑简体" panose="02000000000000000000" pitchFamily="2" charset="-122"/>
              </a:rPr>
              <a:t>对</a:t>
            </a:r>
            <a:r>
              <a:rPr lang="zh-CN" altLang="en-US" sz="2000" dirty="0" smtClean="0">
                <a:solidFill>
                  <a:srgbClr val="00B050"/>
                </a:solidFill>
                <a:latin typeface="方正正中黑简体" panose="02000000000000000000" pitchFamily="2" charset="-122"/>
                <a:ea typeface="方正正中黑简体" panose="02000000000000000000" pitchFamily="2" charset="-122"/>
              </a:rPr>
              <a:t>功能</a:t>
            </a:r>
            <a:r>
              <a:rPr lang="zh-CN" altLang="en-US" sz="2000" dirty="0">
                <a:solidFill>
                  <a:srgbClr val="00B050"/>
                </a:solidFill>
                <a:latin typeface="方正正中黑简体" panose="02000000000000000000" pitchFamily="2" charset="-122"/>
                <a:ea typeface="方正正中黑简体" panose="02000000000000000000" pitchFamily="2" charset="-122"/>
              </a:rPr>
              <a:t>更多的</a:t>
            </a:r>
            <a:r>
              <a:rPr lang="zh-CN" altLang="en-US" sz="2000" dirty="0" smtClean="0">
                <a:solidFill>
                  <a:srgbClr val="00B050"/>
                </a:solidFill>
                <a:latin typeface="方正正中黑简体" panose="02000000000000000000" pitchFamily="2" charset="-122"/>
                <a:ea typeface="方正正中黑简体" panose="02000000000000000000" pitchFamily="2" charset="-122"/>
              </a:rPr>
              <a:t>“专业版”收费</a:t>
            </a:r>
            <a:endParaRPr lang="zh-CN" altLang="en-US" sz="2000" dirty="0">
              <a:solidFill>
                <a:srgbClr val="00B050"/>
              </a:solidFill>
              <a:latin typeface="方正正中黑简体" panose="02000000000000000000" pitchFamily="2" charset="-122"/>
              <a:ea typeface="方正正中黑简体" panose="02000000000000000000" pitchFamily="2" charset="-122"/>
            </a:endParaRPr>
          </a:p>
        </p:txBody>
      </p:sp>
      <p:sp>
        <p:nvSpPr>
          <p:cNvPr id="70" name="矩形 69"/>
          <p:cNvSpPr/>
          <p:nvPr/>
        </p:nvSpPr>
        <p:spPr>
          <a:xfrm>
            <a:off x="3216625" y="5630264"/>
            <a:ext cx="6096000" cy="815993"/>
          </a:xfrm>
          <a:prstGeom prst="rect">
            <a:avLst/>
          </a:prstGeom>
        </p:spPr>
        <p:txBody>
          <a:bodyPr>
            <a:spAutoFit/>
          </a:bodyPr>
          <a:lstStyle/>
          <a:p>
            <a:pPr marL="342900" lvl="0" indent="-342900">
              <a:lnSpc>
                <a:spcPct val="135000"/>
              </a:lnSpc>
              <a:buFont typeface="Wingdings" panose="05000000000000000000" pitchFamily="2" charset="2"/>
              <a:buChar char=""/>
            </a:pPr>
            <a:r>
              <a:rPr lang="zh-CN" altLang="en-US" dirty="0">
                <a:latin typeface="造字工房悦圆演示版常规体" pitchFamily="50" charset="-122"/>
                <a:ea typeface="造字工房悦圆演示版常规体" pitchFamily="50" charset="-122"/>
              </a:rPr>
              <a:t>什么免费：和付费版本相匹配的任何商品</a:t>
            </a:r>
            <a:endParaRPr lang="en-US" altLang="zh-CN" dirty="0">
              <a:latin typeface="造字工房悦圆演示版常规体" pitchFamily="50" charset="-122"/>
              <a:ea typeface="造字工房悦圆演示版常规体" pitchFamily="50" charset="-122"/>
            </a:endParaRPr>
          </a:p>
          <a:p>
            <a:pPr marL="342900" lvl="0" indent="-342900">
              <a:lnSpc>
                <a:spcPct val="135000"/>
              </a:lnSpc>
              <a:buFont typeface="Wingdings" panose="05000000000000000000" pitchFamily="2" charset="2"/>
              <a:buChar char=""/>
            </a:pPr>
            <a:r>
              <a:rPr lang="zh-CN" altLang="en-US" dirty="0">
                <a:latin typeface="造字工房悦圆演示版常规体" pitchFamily="50" charset="-122"/>
                <a:ea typeface="造字工房悦圆演示版常规体" pitchFamily="50" charset="-122"/>
              </a:rPr>
              <a:t>谁享受免费：基本用户</a:t>
            </a:r>
            <a:endParaRPr lang="en-US" altLang="zh-CN" dirty="0">
              <a:latin typeface="造字工房悦圆演示版常规体" pitchFamily="50" charset="-122"/>
              <a:ea typeface="造字工房悦圆演示版常规体" pitchFamily="50" charset="-122"/>
            </a:endParaRPr>
          </a:p>
        </p:txBody>
      </p:sp>
      <p:pic>
        <p:nvPicPr>
          <p:cNvPr id="72" name="图片 71"/>
          <p:cNvPicPr>
            <a:picLocks noChangeAspect="1"/>
          </p:cNvPicPr>
          <p:nvPr/>
        </p:nvPicPr>
        <p:blipFill>
          <a:blip r:embed="rId4"/>
          <a:stretch>
            <a:fillRect/>
          </a:stretch>
        </p:blipFill>
        <p:spPr>
          <a:xfrm>
            <a:off x="9872799" y="5479040"/>
            <a:ext cx="1468374" cy="1582618"/>
          </a:xfrm>
          <a:prstGeom prst="rect">
            <a:avLst/>
          </a:prstGeom>
        </p:spPr>
      </p:pic>
      <p:sp>
        <p:nvSpPr>
          <p:cNvPr id="73" name="矩形 72"/>
          <p:cNvSpPr/>
          <p:nvPr/>
        </p:nvSpPr>
        <p:spPr>
          <a:xfrm>
            <a:off x="3234182" y="6350033"/>
            <a:ext cx="7338567" cy="507831"/>
          </a:xfrm>
          <a:prstGeom prst="rect">
            <a:avLst/>
          </a:prstGeom>
        </p:spPr>
        <p:txBody>
          <a:bodyPr wrap="square">
            <a:spAutoFit/>
          </a:bodyPr>
          <a:lstStyle/>
          <a:p>
            <a:pPr lvl="0">
              <a:lnSpc>
                <a:spcPct val="135000"/>
              </a:lnSpc>
            </a:pPr>
            <a:r>
              <a:rPr lang="zh-CN" altLang="en-US" sz="2000" dirty="0">
                <a:latin typeface="方正正中黑简体" panose="02000000000000000000" pitchFamily="2" charset="-122"/>
                <a:ea typeface="方正正中黑简体" panose="02000000000000000000" pitchFamily="2" charset="-122"/>
              </a:rPr>
              <a:t>网络游戏</a:t>
            </a:r>
            <a:r>
              <a:rPr lang="zh-CN" altLang="en-US" dirty="0">
                <a:latin typeface="造字工房悦圆演示版常规体" pitchFamily="50" charset="-122"/>
                <a:ea typeface="造字工房悦圆演示版常规体" pitchFamily="50" charset="-122"/>
              </a:rPr>
              <a:t>（赠送在线游戏，向希望在游戏中享受更多服务的用户收费）</a:t>
            </a:r>
            <a:endParaRPr lang="en-US" altLang="zh-CN" dirty="0">
              <a:latin typeface="造字工房悦圆演示版常规体" pitchFamily="50" charset="-122"/>
              <a:ea typeface="造字工房悦圆演示版常规体" pitchFamily="50" charset="-122"/>
            </a:endParaRPr>
          </a:p>
        </p:txBody>
      </p:sp>
    </p:spTree>
    <p:extLst>
      <p:ext uri="{BB962C8B-B14F-4D97-AF65-F5344CB8AC3E}">
        <p14:creationId xmlns:p14="http://schemas.microsoft.com/office/powerpoint/2010/main" val="50214609"/>
      </p:ext>
    </p:extLst>
  </p:cSld>
  <p:clrMapOvr>
    <a:masterClrMapping/>
  </p:clrMapOvr>
  <p:transition spd="slow">
    <p:push dir="u"/>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677069" y="-503465"/>
            <a:ext cx="10837862" cy="4090505"/>
          </a:xfrm>
          <a:prstGeom prst="rect">
            <a:avLst/>
          </a:prstGeom>
          <a:solidFill>
            <a:schemeClr val="bg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947066" y="-746354"/>
            <a:ext cx="10297868" cy="4071937"/>
          </a:xfrm>
          <a:prstGeom prst="rect">
            <a:avLst/>
          </a:prstGeom>
          <a:noFill/>
          <a:ln>
            <a:solidFill>
              <a:schemeClr val="bg1">
                <a:lumMod val="50000"/>
              </a:schemeClr>
            </a:solidFill>
            <a:prstDash val="sys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矩形 20"/>
          <p:cNvSpPr/>
          <p:nvPr/>
        </p:nvSpPr>
        <p:spPr>
          <a:xfrm>
            <a:off x="677069" y="4454979"/>
            <a:ext cx="10837862" cy="3314700"/>
          </a:xfrm>
          <a:prstGeom prst="rect">
            <a:avLst/>
          </a:prstGeom>
          <a:solidFill>
            <a:schemeClr val="bg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文本框 22"/>
          <p:cNvSpPr txBox="1"/>
          <p:nvPr/>
        </p:nvSpPr>
        <p:spPr>
          <a:xfrm>
            <a:off x="1937999" y="4979567"/>
            <a:ext cx="8170862" cy="923330"/>
          </a:xfrm>
          <a:prstGeom prst="rect">
            <a:avLst/>
          </a:prstGeom>
          <a:noFill/>
        </p:spPr>
        <p:txBody>
          <a:bodyPr wrap="square" rtlCol="0">
            <a:spAutoFit/>
          </a:bodyPr>
          <a:lstStyle/>
          <a:p>
            <a:r>
              <a:rPr lang="en-US" altLang="zh-CN" sz="5400" b="1" dirty="0" smtClean="0">
                <a:latin typeface="华文细黑" panose="02010600040101010101" pitchFamily="2" charset="-122"/>
                <a:ea typeface="华文细黑" panose="02010600040101010101" pitchFamily="2" charset="-122"/>
              </a:rPr>
              <a:t>No.4 </a:t>
            </a:r>
            <a:r>
              <a:rPr lang="zh-CN" altLang="en-US" sz="5400" dirty="0" smtClean="0">
                <a:latin typeface="方正正中黑简体" panose="02000000000000000000" pitchFamily="2" charset="-122"/>
                <a:ea typeface="方正正中黑简体" panose="02000000000000000000" pitchFamily="2" charset="-122"/>
              </a:rPr>
              <a:t>免费模式都能成功</a:t>
            </a:r>
            <a:r>
              <a:rPr lang="zh-CN" altLang="en-US" sz="5400" dirty="0">
                <a:latin typeface="方正正中黑简体" panose="02000000000000000000" pitchFamily="2" charset="-122"/>
                <a:ea typeface="方正正中黑简体" panose="02000000000000000000" pitchFamily="2" charset="-122"/>
              </a:rPr>
              <a:t>吗</a:t>
            </a:r>
            <a:r>
              <a:rPr lang="zh-CN" altLang="en-US" sz="5400" dirty="0" smtClean="0">
                <a:latin typeface="方正正中黑简体" panose="02000000000000000000" pitchFamily="2" charset="-122"/>
                <a:ea typeface="方正正中黑简体" panose="02000000000000000000" pitchFamily="2" charset="-122"/>
              </a:rPr>
              <a:t>？</a:t>
            </a:r>
            <a:endParaRPr lang="zh-CN" altLang="en-US" sz="5400" dirty="0">
              <a:latin typeface="方正正中黑简体" panose="02000000000000000000" pitchFamily="2" charset="-122"/>
              <a:ea typeface="方正正中黑简体" panose="02000000000000000000" pitchFamily="2" charset="-122"/>
            </a:endParaRPr>
          </a:p>
        </p:txBody>
      </p:sp>
      <p:sp>
        <p:nvSpPr>
          <p:cNvPr id="27" name="矩形 26"/>
          <p:cNvSpPr/>
          <p:nvPr/>
        </p:nvSpPr>
        <p:spPr>
          <a:xfrm>
            <a:off x="947066" y="4689956"/>
            <a:ext cx="10297868" cy="3149546"/>
          </a:xfrm>
          <a:prstGeom prst="rect">
            <a:avLst/>
          </a:prstGeom>
          <a:noFill/>
          <a:ln>
            <a:solidFill>
              <a:schemeClr val="bg1">
                <a:lumMod val="50000"/>
              </a:schemeClr>
            </a:solidFill>
            <a:prstDash val="sys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斜纹 27"/>
          <p:cNvSpPr/>
          <p:nvPr/>
        </p:nvSpPr>
        <p:spPr>
          <a:xfrm rot="5400000">
            <a:off x="10181431" y="4454979"/>
            <a:ext cx="1333500" cy="1333500"/>
          </a:xfrm>
          <a:prstGeom prst="diagStripe">
            <a:avLst>
              <a:gd name="adj" fmla="val 67143"/>
            </a:avLst>
          </a:prstGeom>
          <a:solidFill>
            <a:srgbClr val="F47E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cxnSp>
        <p:nvCxnSpPr>
          <p:cNvPr id="26" name="直接连接符 25"/>
          <p:cNvCxnSpPr/>
          <p:nvPr/>
        </p:nvCxnSpPr>
        <p:spPr>
          <a:xfrm>
            <a:off x="2059403" y="5902897"/>
            <a:ext cx="8073195" cy="0"/>
          </a:xfrm>
          <a:prstGeom prst="line">
            <a:avLst/>
          </a:prstGeom>
          <a:ln w="12700">
            <a:solidFill>
              <a:schemeClr val="tx1"/>
            </a:solidFill>
            <a:prstDash val="sysDash"/>
          </a:ln>
        </p:spPr>
        <p:style>
          <a:lnRef idx="1">
            <a:schemeClr val="accent1"/>
          </a:lnRef>
          <a:fillRef idx="0">
            <a:schemeClr val="accent1"/>
          </a:fillRef>
          <a:effectRef idx="0">
            <a:schemeClr val="accent1"/>
          </a:effectRef>
          <a:fontRef idx="minor">
            <a:schemeClr val="tx1"/>
          </a:fontRef>
        </p:style>
      </p:cxnSp>
      <p:grpSp>
        <p:nvGrpSpPr>
          <p:cNvPr id="15" name="组合 14"/>
          <p:cNvGrpSpPr/>
          <p:nvPr/>
        </p:nvGrpSpPr>
        <p:grpSpPr>
          <a:xfrm>
            <a:off x="1182089" y="536682"/>
            <a:ext cx="2142136" cy="1718121"/>
            <a:chOff x="8045835" y="0"/>
            <a:chExt cx="2142136" cy="1718121"/>
          </a:xfrm>
        </p:grpSpPr>
        <p:sp>
          <p:nvSpPr>
            <p:cNvPr id="16" name="泪滴形 15"/>
            <p:cNvSpPr/>
            <p:nvPr/>
          </p:nvSpPr>
          <p:spPr>
            <a:xfrm>
              <a:off x="8510326" y="200166"/>
              <a:ext cx="1517955" cy="1517955"/>
            </a:xfrm>
            <a:prstGeom prst="teardrop">
              <a:avLst/>
            </a:prstGeom>
            <a:noFill/>
            <a:ln>
              <a:solidFill>
                <a:srgbClr val="00B050"/>
              </a:solidFill>
              <a:prstDash val="sysDash"/>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泪滴形 17"/>
            <p:cNvSpPr/>
            <p:nvPr/>
          </p:nvSpPr>
          <p:spPr>
            <a:xfrm>
              <a:off x="8357926" y="47766"/>
              <a:ext cx="1517955" cy="1517955"/>
            </a:xfrm>
            <a:prstGeom prst="teardrop">
              <a:avLst/>
            </a:prstGeom>
            <a:solidFill>
              <a:srgbClr val="00B05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文本框 18"/>
            <p:cNvSpPr txBox="1"/>
            <p:nvPr/>
          </p:nvSpPr>
          <p:spPr>
            <a:xfrm>
              <a:off x="8045835" y="459695"/>
              <a:ext cx="2142136" cy="830997"/>
            </a:xfrm>
            <a:prstGeom prst="rect">
              <a:avLst/>
            </a:prstGeom>
            <a:noFill/>
          </p:spPr>
          <p:txBody>
            <a:bodyPr wrap="square" rtlCol="0">
              <a:spAutoFit/>
            </a:bodyPr>
            <a:lstStyle/>
            <a:p>
              <a:pPr algn="ctr"/>
              <a:r>
                <a:rPr lang="zh-CN" altLang="en-US" sz="2400" dirty="0" smtClean="0">
                  <a:solidFill>
                    <a:schemeClr val="bg1"/>
                  </a:solidFill>
                  <a:latin typeface="方正正中黑简体" panose="02000000000000000000" pitchFamily="2" charset="-122"/>
                  <a:ea typeface="方正正中黑简体" panose="02000000000000000000" pitchFamily="2" charset="-122"/>
                </a:rPr>
                <a:t>非货币</a:t>
              </a:r>
              <a:endParaRPr lang="en-US" altLang="zh-CN" sz="2400" dirty="0" smtClean="0">
                <a:solidFill>
                  <a:schemeClr val="bg1"/>
                </a:solidFill>
                <a:latin typeface="方正正中黑简体" panose="02000000000000000000" pitchFamily="2" charset="-122"/>
                <a:ea typeface="方正正中黑简体" panose="02000000000000000000" pitchFamily="2" charset="-122"/>
              </a:endParaRPr>
            </a:p>
            <a:p>
              <a:pPr algn="ctr"/>
              <a:r>
                <a:rPr lang="zh-CN" altLang="en-US" sz="2400" dirty="0" smtClean="0">
                  <a:solidFill>
                    <a:schemeClr val="bg1"/>
                  </a:solidFill>
                  <a:latin typeface="方正正中黑简体" panose="02000000000000000000" pitchFamily="2" charset="-122"/>
                  <a:ea typeface="方正正中黑简体" panose="02000000000000000000" pitchFamily="2" charset="-122"/>
                </a:rPr>
                <a:t>市场</a:t>
              </a:r>
              <a:endParaRPr lang="zh-CN" altLang="en-US" sz="2400" dirty="0">
                <a:solidFill>
                  <a:schemeClr val="bg1"/>
                </a:solidFill>
                <a:latin typeface="方正正中黑简体" panose="02000000000000000000" pitchFamily="2" charset="-122"/>
                <a:ea typeface="方正正中黑简体" panose="02000000000000000000" pitchFamily="2" charset="-122"/>
              </a:endParaRPr>
            </a:p>
          </p:txBody>
        </p:sp>
        <p:sp>
          <p:nvSpPr>
            <p:cNvPr id="20" name="椭圆 19"/>
            <p:cNvSpPr/>
            <p:nvPr/>
          </p:nvSpPr>
          <p:spPr>
            <a:xfrm>
              <a:off x="8393009" y="0"/>
              <a:ext cx="430306" cy="430306"/>
            </a:xfrm>
            <a:prstGeom prst="ellipse">
              <a:avLst/>
            </a:prstGeom>
            <a:solidFill>
              <a:schemeClr val="bg1"/>
            </a:solidFill>
            <a:ln>
              <a:solidFill>
                <a:srgbClr val="00B050"/>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b="1" dirty="0" smtClean="0">
                  <a:solidFill>
                    <a:srgbClr val="1D9F23"/>
                  </a:solidFill>
                  <a:latin typeface="华文细黑" panose="02010600040101010101" pitchFamily="2" charset="-122"/>
                  <a:ea typeface="华文细黑" panose="02010600040101010101" pitchFamily="2" charset="-122"/>
                </a:rPr>
                <a:t>4</a:t>
              </a:r>
              <a:endParaRPr lang="zh-CN" altLang="en-US" sz="2400" b="1" dirty="0">
                <a:solidFill>
                  <a:srgbClr val="1D9F23"/>
                </a:solidFill>
                <a:latin typeface="华文细黑" panose="02010600040101010101" pitchFamily="2" charset="-122"/>
                <a:ea typeface="华文细黑" panose="02010600040101010101" pitchFamily="2" charset="-122"/>
              </a:endParaRPr>
            </a:p>
          </p:txBody>
        </p:sp>
      </p:grpSp>
      <p:cxnSp>
        <p:nvCxnSpPr>
          <p:cNvPr id="22" name="直接连接符 21"/>
          <p:cNvCxnSpPr/>
          <p:nvPr/>
        </p:nvCxnSpPr>
        <p:spPr>
          <a:xfrm>
            <a:off x="2286443" y="289820"/>
            <a:ext cx="7619114" cy="0"/>
          </a:xfrm>
          <a:prstGeom prst="line">
            <a:avLst/>
          </a:prstGeom>
          <a:ln>
            <a:solidFill>
              <a:srgbClr val="00B050"/>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 name="矩形 1"/>
          <p:cNvSpPr/>
          <p:nvPr/>
        </p:nvSpPr>
        <p:spPr>
          <a:xfrm>
            <a:off x="2993084" y="425626"/>
            <a:ext cx="7979715" cy="707886"/>
          </a:xfrm>
          <a:prstGeom prst="rect">
            <a:avLst/>
          </a:prstGeom>
        </p:spPr>
        <p:txBody>
          <a:bodyPr wrap="square">
            <a:spAutoFit/>
          </a:bodyPr>
          <a:lstStyle/>
          <a:p>
            <a:r>
              <a:rPr lang="zh-CN" altLang="en-US" sz="2000" dirty="0">
                <a:solidFill>
                  <a:srgbClr val="00B050"/>
                </a:solidFill>
                <a:latin typeface="方正正中黑简体" panose="02000000000000000000" pitchFamily="2" charset="-122"/>
                <a:ea typeface="方正正中黑简体" panose="02000000000000000000" pitchFamily="2" charset="-122"/>
              </a:rPr>
              <a:t>生产商通过免费的产品吸引消费者，以达到提高生产商的信誉关注度的目的。</a:t>
            </a:r>
          </a:p>
        </p:txBody>
      </p:sp>
      <p:sp>
        <p:nvSpPr>
          <p:cNvPr id="3" name="矩形 2"/>
          <p:cNvSpPr/>
          <p:nvPr/>
        </p:nvSpPr>
        <p:spPr>
          <a:xfrm>
            <a:off x="3240734" y="1305247"/>
            <a:ext cx="7236765" cy="1214179"/>
          </a:xfrm>
          <a:prstGeom prst="rect">
            <a:avLst/>
          </a:prstGeom>
        </p:spPr>
        <p:txBody>
          <a:bodyPr wrap="square">
            <a:spAutoFit/>
          </a:bodyPr>
          <a:lstStyle/>
          <a:p>
            <a:pPr marL="342900" indent="-342900">
              <a:lnSpc>
                <a:spcPct val="135000"/>
              </a:lnSpc>
              <a:buFont typeface="Wingdings" panose="05000000000000000000" pitchFamily="2" charset="2"/>
              <a:buChar char=""/>
            </a:pPr>
            <a:r>
              <a:rPr lang="zh-CN" altLang="en-US" dirty="0">
                <a:latin typeface="造字工房悦圆演示版常规体" pitchFamily="50" charset="-122"/>
                <a:ea typeface="造字工房悦圆演示版常规体" pitchFamily="50" charset="-122"/>
              </a:rPr>
              <a:t>什么免费：人们选择免费赠送的、没有寄希望别人付钱的任何东西</a:t>
            </a:r>
            <a:endParaRPr lang="en-US" altLang="zh-CN" dirty="0">
              <a:latin typeface="造字工房悦圆演示版常规体" pitchFamily="50" charset="-122"/>
              <a:ea typeface="造字工房悦圆演示版常规体" pitchFamily="50" charset="-122"/>
            </a:endParaRPr>
          </a:p>
          <a:p>
            <a:pPr marL="342900" indent="-342900">
              <a:lnSpc>
                <a:spcPct val="135000"/>
              </a:lnSpc>
              <a:buFont typeface="Wingdings" panose="05000000000000000000" pitchFamily="2" charset="2"/>
              <a:buChar char=""/>
            </a:pPr>
            <a:r>
              <a:rPr lang="zh-CN" altLang="en-US" dirty="0">
                <a:latin typeface="造字工房悦圆演示版常规体" pitchFamily="50" charset="-122"/>
                <a:ea typeface="造字工房悦圆演示版常规体" pitchFamily="50" charset="-122"/>
              </a:rPr>
              <a:t>谁享受免费：任何人</a:t>
            </a:r>
            <a:endParaRPr lang="en-US" altLang="zh-CN" dirty="0">
              <a:latin typeface="造字工房悦圆演示版常规体" pitchFamily="50" charset="-122"/>
              <a:ea typeface="造字工房悦圆演示版常规体" pitchFamily="50" charset="-122"/>
            </a:endParaRPr>
          </a:p>
          <a:p>
            <a:pPr marL="342900" indent="-342900">
              <a:lnSpc>
                <a:spcPct val="135000"/>
              </a:lnSpc>
              <a:buFont typeface="Wingdings" panose="05000000000000000000" pitchFamily="2" charset="2"/>
              <a:buChar char=""/>
            </a:pPr>
            <a:endParaRPr lang="en-US" altLang="zh-CN" dirty="0">
              <a:latin typeface="造字工房悦圆演示版常规体" pitchFamily="50" charset="-122"/>
              <a:ea typeface="造字工房悦圆演示版常规体" pitchFamily="50" charset="-122"/>
            </a:endParaRPr>
          </a:p>
        </p:txBody>
      </p:sp>
      <p:sp>
        <p:nvSpPr>
          <p:cNvPr id="6" name="矩形 5"/>
          <p:cNvSpPr/>
          <p:nvPr/>
        </p:nvSpPr>
        <p:spPr>
          <a:xfrm>
            <a:off x="3240734" y="2113676"/>
            <a:ext cx="6360466" cy="923330"/>
          </a:xfrm>
          <a:prstGeom prst="rect">
            <a:avLst/>
          </a:prstGeom>
        </p:spPr>
        <p:txBody>
          <a:bodyPr wrap="square">
            <a:spAutoFit/>
          </a:bodyPr>
          <a:lstStyle/>
          <a:p>
            <a:pPr>
              <a:lnSpc>
                <a:spcPct val="135000"/>
              </a:lnSpc>
            </a:pPr>
            <a:r>
              <a:rPr lang="zh-CN" altLang="en-US" sz="2000" dirty="0">
                <a:latin typeface="方正正中黑简体" panose="02000000000000000000" pitchFamily="2" charset="-122"/>
                <a:ea typeface="方正正中黑简体" panose="02000000000000000000" pitchFamily="2" charset="-122"/>
              </a:rPr>
              <a:t>网易公开课平台</a:t>
            </a:r>
            <a:r>
              <a:rPr lang="en-US" altLang="zh-CN" dirty="0">
                <a:latin typeface="造字工房悦圆演示版常规体" pitchFamily="50" charset="-122"/>
                <a:ea typeface="造字工房悦圆演示版常规体" pitchFamily="50" charset="-122"/>
              </a:rPr>
              <a:t>(</a:t>
            </a:r>
            <a:r>
              <a:rPr lang="zh-CN" altLang="en-US" dirty="0">
                <a:latin typeface="造字工房悦圆演示版常规体" pitchFamily="50" charset="-122"/>
                <a:ea typeface="造字工房悦圆演示版常规体" pitchFamily="50" charset="-122"/>
              </a:rPr>
              <a:t>通过免费的课程提高该平台的知名度</a:t>
            </a:r>
            <a:r>
              <a:rPr lang="en-US" altLang="zh-CN" dirty="0">
                <a:latin typeface="造字工房悦圆演示版常规体" pitchFamily="50" charset="-122"/>
                <a:ea typeface="造字工房悦圆演示版常规体" pitchFamily="50" charset="-122"/>
              </a:rPr>
              <a:t>)</a:t>
            </a:r>
          </a:p>
          <a:p>
            <a:pPr>
              <a:lnSpc>
                <a:spcPct val="135000"/>
              </a:lnSpc>
            </a:pPr>
            <a:r>
              <a:rPr lang="zh-CN" altLang="en-US" sz="2000" dirty="0">
                <a:latin typeface="方正正中黑简体" panose="02000000000000000000" pitchFamily="2" charset="-122"/>
                <a:ea typeface="方正正中黑简体" panose="02000000000000000000" pitchFamily="2" charset="-122"/>
              </a:rPr>
              <a:t>图书交换网站</a:t>
            </a:r>
            <a:r>
              <a:rPr lang="en-US" altLang="zh-CN" dirty="0">
                <a:latin typeface="造字工房悦圆演示版常规体" pitchFamily="50" charset="-122"/>
                <a:ea typeface="造字工房悦圆演示版常规体" pitchFamily="50" charset="-122"/>
              </a:rPr>
              <a:t>(</a:t>
            </a:r>
            <a:r>
              <a:rPr lang="zh-CN" altLang="en-US" dirty="0">
                <a:latin typeface="造字工房悦圆演示版常规体" pitchFamily="50" charset="-122"/>
                <a:ea typeface="造字工房悦圆演示版常规体" pitchFamily="50" charset="-122"/>
              </a:rPr>
              <a:t>提供免费的图书交换平台，提高平台关注度</a:t>
            </a:r>
            <a:r>
              <a:rPr lang="en-US" altLang="zh-CN" dirty="0">
                <a:latin typeface="造字工房悦圆演示版常规体" pitchFamily="50" charset="-122"/>
                <a:ea typeface="造字工房悦圆演示版常规体" pitchFamily="50" charset="-122"/>
              </a:rPr>
              <a:t>)</a:t>
            </a:r>
          </a:p>
        </p:txBody>
      </p:sp>
      <p:pic>
        <p:nvPicPr>
          <p:cNvPr id="24" name="图片 23"/>
          <p:cNvPicPr>
            <a:picLocks noChangeAspect="1"/>
          </p:cNvPicPr>
          <p:nvPr/>
        </p:nvPicPr>
        <p:blipFill rotWithShape="1">
          <a:blip r:embed="rId2"/>
          <a:srcRect l="30308" t="15476" r="30074" b="20523"/>
          <a:stretch/>
        </p:blipFill>
        <p:spPr>
          <a:xfrm>
            <a:off x="9543165" y="1804866"/>
            <a:ext cx="1181984" cy="1174990"/>
          </a:xfrm>
          <a:prstGeom prst="roundRect">
            <a:avLst/>
          </a:prstGeom>
        </p:spPr>
      </p:pic>
      <p:pic>
        <p:nvPicPr>
          <p:cNvPr id="12" name="图片 11"/>
          <p:cNvPicPr>
            <a:picLocks noChangeAspect="1"/>
          </p:cNvPicPr>
          <p:nvPr/>
        </p:nvPicPr>
        <p:blipFill>
          <a:blip r:embed="rId3"/>
          <a:stretch>
            <a:fillRect/>
          </a:stretch>
        </p:blipFill>
        <p:spPr>
          <a:xfrm>
            <a:off x="9389752" y="4768898"/>
            <a:ext cx="752783" cy="756000"/>
          </a:xfrm>
          <a:prstGeom prst="rect">
            <a:avLst/>
          </a:prstGeom>
        </p:spPr>
      </p:pic>
      <p:cxnSp>
        <p:nvCxnSpPr>
          <p:cNvPr id="36" name="直接连接符 35"/>
          <p:cNvCxnSpPr/>
          <p:nvPr/>
        </p:nvCxnSpPr>
        <p:spPr>
          <a:xfrm>
            <a:off x="2962485" y="6632575"/>
            <a:ext cx="6267030" cy="0"/>
          </a:xfrm>
          <a:prstGeom prst="line">
            <a:avLst/>
          </a:prstGeom>
          <a:ln>
            <a:solidFill>
              <a:srgbClr val="F47E24"/>
            </a:solidFill>
          </a:ln>
        </p:spPr>
        <p:style>
          <a:lnRef idx="1">
            <a:schemeClr val="accent1"/>
          </a:lnRef>
          <a:fillRef idx="0">
            <a:schemeClr val="accent1"/>
          </a:fillRef>
          <a:effectRef idx="0">
            <a:schemeClr val="accent1"/>
          </a:effectRef>
          <a:fontRef idx="minor">
            <a:schemeClr val="tx1"/>
          </a:fontRef>
        </p:style>
      </p:cxnSp>
      <p:sp>
        <p:nvSpPr>
          <p:cNvPr id="34" name="文本框 33"/>
          <p:cNvSpPr txBox="1"/>
          <p:nvPr/>
        </p:nvSpPr>
        <p:spPr>
          <a:xfrm>
            <a:off x="3497943" y="6374823"/>
            <a:ext cx="5196114" cy="584775"/>
          </a:xfrm>
          <a:prstGeom prst="rect">
            <a:avLst/>
          </a:prstGeom>
          <a:solidFill>
            <a:schemeClr val="bg1"/>
          </a:solidFill>
        </p:spPr>
        <p:txBody>
          <a:bodyPr wrap="square" rtlCol="0">
            <a:spAutoFit/>
          </a:bodyPr>
          <a:lstStyle/>
          <a:p>
            <a:pPr algn="ctr"/>
            <a:r>
              <a:rPr lang="zh-CN" altLang="en-US" sz="3200" dirty="0" smtClean="0">
                <a:solidFill>
                  <a:srgbClr val="F47E24"/>
                </a:solidFill>
                <a:latin typeface="方正正中黑简体" panose="02000000000000000000" pitchFamily="2" charset="-122"/>
                <a:ea typeface="方正正中黑简体" panose="02000000000000000000" pitchFamily="2" charset="-122"/>
              </a:rPr>
              <a:t>免费模式成功三</a:t>
            </a:r>
            <a:r>
              <a:rPr lang="zh-CN" altLang="en-US" sz="3200" dirty="0">
                <a:solidFill>
                  <a:srgbClr val="F47E24"/>
                </a:solidFill>
                <a:latin typeface="方正正中黑简体" panose="02000000000000000000" pitchFamily="2" charset="-122"/>
                <a:ea typeface="方正正中黑简体" panose="02000000000000000000" pitchFamily="2" charset="-122"/>
              </a:rPr>
              <a:t>个必要</a:t>
            </a:r>
            <a:r>
              <a:rPr lang="zh-CN" altLang="en-US" sz="3200" dirty="0" smtClean="0">
                <a:solidFill>
                  <a:srgbClr val="F47E24"/>
                </a:solidFill>
                <a:latin typeface="方正正中黑简体" panose="02000000000000000000" pitchFamily="2" charset="-122"/>
                <a:ea typeface="方正正中黑简体" panose="02000000000000000000" pitchFamily="2" charset="-122"/>
              </a:rPr>
              <a:t>前提</a:t>
            </a:r>
            <a:endParaRPr lang="en-US" altLang="zh-CN" sz="3200" dirty="0" smtClean="0">
              <a:solidFill>
                <a:srgbClr val="F47E24"/>
              </a:solidFill>
              <a:latin typeface="方正正中黑简体" panose="02000000000000000000" pitchFamily="2" charset="-122"/>
              <a:ea typeface="方正正中黑简体" panose="02000000000000000000" pitchFamily="2" charset="-122"/>
            </a:endParaRPr>
          </a:p>
        </p:txBody>
      </p:sp>
    </p:spTree>
    <p:extLst>
      <p:ext uri="{BB962C8B-B14F-4D97-AF65-F5344CB8AC3E}">
        <p14:creationId xmlns:p14="http://schemas.microsoft.com/office/powerpoint/2010/main" val="715212025"/>
      </p:ext>
    </p:extLst>
  </p:cSld>
  <p:clrMapOvr>
    <a:masterClrMapping/>
  </p:clrMapOvr>
  <p:transition spd="slow">
    <p:push dir="u"/>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677069" y="-503465"/>
            <a:ext cx="10837862" cy="8181522"/>
          </a:xfrm>
          <a:prstGeom prst="rect">
            <a:avLst/>
          </a:prstGeom>
          <a:solidFill>
            <a:schemeClr val="bg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7" name="椭圆 6"/>
          <p:cNvSpPr/>
          <p:nvPr/>
        </p:nvSpPr>
        <p:spPr>
          <a:xfrm>
            <a:off x="8773206" y="622458"/>
            <a:ext cx="900000" cy="900000"/>
          </a:xfrm>
          <a:prstGeom prst="ellipse">
            <a:avLst/>
          </a:prstGeom>
          <a:solidFill>
            <a:srgbClr val="F47E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心形 7"/>
          <p:cNvSpPr/>
          <p:nvPr/>
        </p:nvSpPr>
        <p:spPr>
          <a:xfrm>
            <a:off x="9017149" y="866401"/>
            <a:ext cx="412114" cy="412114"/>
          </a:xfrm>
          <a:prstGeom prst="hear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73" name="组合 172"/>
          <p:cNvGrpSpPr/>
          <p:nvPr/>
        </p:nvGrpSpPr>
        <p:grpSpPr>
          <a:xfrm>
            <a:off x="8593206" y="442458"/>
            <a:ext cx="1260000" cy="1260000"/>
            <a:chOff x="9415050" y="3857055"/>
            <a:chExt cx="1101427" cy="1106962"/>
          </a:xfrm>
        </p:grpSpPr>
        <p:cxnSp>
          <p:nvCxnSpPr>
            <p:cNvPr id="158" name="直接连接符 157"/>
            <p:cNvCxnSpPr/>
            <p:nvPr/>
          </p:nvCxnSpPr>
          <p:spPr>
            <a:xfrm rot="-5400000">
              <a:off x="9463314" y="4362272"/>
              <a:ext cx="0" cy="96528"/>
            </a:xfrm>
            <a:prstGeom prst="line">
              <a:avLst/>
            </a:prstGeom>
            <a:ln>
              <a:solidFill>
                <a:srgbClr val="F47E24"/>
              </a:solidFill>
            </a:ln>
          </p:spPr>
          <p:style>
            <a:lnRef idx="1">
              <a:schemeClr val="accent1"/>
            </a:lnRef>
            <a:fillRef idx="0">
              <a:schemeClr val="accent1"/>
            </a:fillRef>
            <a:effectRef idx="0">
              <a:schemeClr val="accent1"/>
            </a:effectRef>
            <a:fontRef idx="minor">
              <a:schemeClr val="tx1"/>
            </a:fontRef>
          </p:style>
        </p:cxnSp>
        <p:cxnSp>
          <p:nvCxnSpPr>
            <p:cNvPr id="159" name="直接连接符 158"/>
            <p:cNvCxnSpPr/>
            <p:nvPr/>
          </p:nvCxnSpPr>
          <p:spPr>
            <a:xfrm rot="-3960000">
              <a:off x="9507233" y="4155650"/>
              <a:ext cx="0" cy="96528"/>
            </a:xfrm>
            <a:prstGeom prst="line">
              <a:avLst/>
            </a:prstGeom>
            <a:ln>
              <a:solidFill>
                <a:srgbClr val="F47E24"/>
              </a:solidFill>
            </a:ln>
          </p:spPr>
          <p:style>
            <a:lnRef idx="1">
              <a:schemeClr val="accent1"/>
            </a:lnRef>
            <a:fillRef idx="0">
              <a:schemeClr val="accent1"/>
            </a:fillRef>
            <a:effectRef idx="0">
              <a:schemeClr val="accent1"/>
            </a:effectRef>
            <a:fontRef idx="minor">
              <a:schemeClr val="tx1"/>
            </a:fontRef>
          </p:style>
        </p:cxnSp>
        <p:cxnSp>
          <p:nvCxnSpPr>
            <p:cNvPr id="160" name="直接连接符 159"/>
            <p:cNvCxnSpPr/>
            <p:nvPr/>
          </p:nvCxnSpPr>
          <p:spPr>
            <a:xfrm rot="-2520000">
              <a:off x="9631396" y="3984754"/>
              <a:ext cx="0" cy="96528"/>
            </a:xfrm>
            <a:prstGeom prst="line">
              <a:avLst/>
            </a:prstGeom>
            <a:ln>
              <a:solidFill>
                <a:srgbClr val="F47E24"/>
              </a:solidFill>
            </a:ln>
          </p:spPr>
          <p:style>
            <a:lnRef idx="1">
              <a:schemeClr val="accent1"/>
            </a:lnRef>
            <a:fillRef idx="0">
              <a:schemeClr val="accent1"/>
            </a:fillRef>
            <a:effectRef idx="0">
              <a:schemeClr val="accent1"/>
            </a:effectRef>
            <a:fontRef idx="minor">
              <a:schemeClr val="tx1"/>
            </a:fontRef>
          </p:style>
        </p:cxnSp>
        <p:cxnSp>
          <p:nvCxnSpPr>
            <p:cNvPr id="161" name="直接连接符 160"/>
            <p:cNvCxnSpPr/>
            <p:nvPr/>
          </p:nvCxnSpPr>
          <p:spPr>
            <a:xfrm rot="-1080000">
              <a:off x="9814334" y="3879135"/>
              <a:ext cx="0" cy="96528"/>
            </a:xfrm>
            <a:prstGeom prst="line">
              <a:avLst/>
            </a:prstGeom>
            <a:ln>
              <a:solidFill>
                <a:srgbClr val="F47E24"/>
              </a:solidFill>
            </a:ln>
          </p:spPr>
          <p:style>
            <a:lnRef idx="1">
              <a:schemeClr val="accent1"/>
            </a:lnRef>
            <a:fillRef idx="0">
              <a:schemeClr val="accent1"/>
            </a:fillRef>
            <a:effectRef idx="0">
              <a:schemeClr val="accent1"/>
            </a:effectRef>
            <a:fontRef idx="minor">
              <a:schemeClr val="tx1"/>
            </a:fontRef>
          </p:style>
        </p:cxnSp>
        <p:cxnSp>
          <p:nvCxnSpPr>
            <p:cNvPr id="162" name="直接连接符 161"/>
            <p:cNvCxnSpPr/>
            <p:nvPr/>
          </p:nvCxnSpPr>
          <p:spPr>
            <a:xfrm rot="360000">
              <a:off x="10024414" y="3857055"/>
              <a:ext cx="0" cy="96528"/>
            </a:xfrm>
            <a:prstGeom prst="line">
              <a:avLst/>
            </a:prstGeom>
            <a:ln>
              <a:solidFill>
                <a:srgbClr val="F47E24"/>
              </a:solidFill>
            </a:ln>
          </p:spPr>
          <p:style>
            <a:lnRef idx="1">
              <a:schemeClr val="accent1"/>
            </a:lnRef>
            <a:fillRef idx="0">
              <a:schemeClr val="accent1"/>
            </a:fillRef>
            <a:effectRef idx="0">
              <a:schemeClr val="accent1"/>
            </a:effectRef>
            <a:fontRef idx="minor">
              <a:schemeClr val="tx1"/>
            </a:fontRef>
          </p:style>
        </p:cxnSp>
        <p:cxnSp>
          <p:nvCxnSpPr>
            <p:cNvPr id="163" name="直接连接符 162"/>
            <p:cNvCxnSpPr/>
            <p:nvPr/>
          </p:nvCxnSpPr>
          <p:spPr>
            <a:xfrm rot="1800000">
              <a:off x="10225314" y="3922332"/>
              <a:ext cx="0" cy="96528"/>
            </a:xfrm>
            <a:prstGeom prst="line">
              <a:avLst/>
            </a:prstGeom>
            <a:ln>
              <a:solidFill>
                <a:srgbClr val="F47E24"/>
              </a:solidFill>
            </a:ln>
          </p:spPr>
          <p:style>
            <a:lnRef idx="1">
              <a:schemeClr val="accent1"/>
            </a:lnRef>
            <a:fillRef idx="0">
              <a:schemeClr val="accent1"/>
            </a:fillRef>
            <a:effectRef idx="0">
              <a:schemeClr val="accent1"/>
            </a:effectRef>
            <a:fontRef idx="minor">
              <a:schemeClr val="tx1"/>
            </a:fontRef>
          </p:style>
        </p:cxnSp>
        <p:cxnSp>
          <p:nvCxnSpPr>
            <p:cNvPr id="164" name="直接连接符 163"/>
            <p:cNvCxnSpPr/>
            <p:nvPr/>
          </p:nvCxnSpPr>
          <p:spPr>
            <a:xfrm rot="3240000">
              <a:off x="10382294" y="4063677"/>
              <a:ext cx="0" cy="96528"/>
            </a:xfrm>
            <a:prstGeom prst="line">
              <a:avLst/>
            </a:prstGeom>
            <a:ln>
              <a:solidFill>
                <a:srgbClr val="F47E24"/>
              </a:solidFill>
            </a:ln>
          </p:spPr>
          <p:style>
            <a:lnRef idx="1">
              <a:schemeClr val="accent1"/>
            </a:lnRef>
            <a:fillRef idx="0">
              <a:schemeClr val="accent1"/>
            </a:fillRef>
            <a:effectRef idx="0">
              <a:schemeClr val="accent1"/>
            </a:effectRef>
            <a:fontRef idx="minor">
              <a:schemeClr val="tx1"/>
            </a:fontRef>
          </p:style>
        </p:cxnSp>
        <p:cxnSp>
          <p:nvCxnSpPr>
            <p:cNvPr id="165" name="直接连接符 164"/>
            <p:cNvCxnSpPr/>
            <p:nvPr/>
          </p:nvCxnSpPr>
          <p:spPr>
            <a:xfrm rot="4680000">
              <a:off x="10468213" y="4256653"/>
              <a:ext cx="0" cy="96528"/>
            </a:xfrm>
            <a:prstGeom prst="line">
              <a:avLst/>
            </a:prstGeom>
            <a:ln>
              <a:solidFill>
                <a:srgbClr val="F47E24"/>
              </a:solidFill>
            </a:ln>
          </p:spPr>
          <p:style>
            <a:lnRef idx="1">
              <a:schemeClr val="accent1"/>
            </a:lnRef>
            <a:fillRef idx="0">
              <a:schemeClr val="accent1"/>
            </a:fillRef>
            <a:effectRef idx="0">
              <a:schemeClr val="accent1"/>
            </a:effectRef>
            <a:fontRef idx="minor">
              <a:schemeClr val="tx1"/>
            </a:fontRef>
          </p:style>
        </p:cxnSp>
        <p:cxnSp>
          <p:nvCxnSpPr>
            <p:cNvPr id="166" name="直接连接符 165"/>
            <p:cNvCxnSpPr/>
            <p:nvPr/>
          </p:nvCxnSpPr>
          <p:spPr>
            <a:xfrm rot="6120000">
              <a:off x="10468213" y="4467892"/>
              <a:ext cx="0" cy="96528"/>
            </a:xfrm>
            <a:prstGeom prst="line">
              <a:avLst/>
            </a:prstGeom>
            <a:ln>
              <a:solidFill>
                <a:srgbClr val="F47E24"/>
              </a:solidFill>
            </a:ln>
          </p:spPr>
          <p:style>
            <a:lnRef idx="1">
              <a:schemeClr val="accent1"/>
            </a:lnRef>
            <a:fillRef idx="0">
              <a:schemeClr val="accent1"/>
            </a:fillRef>
            <a:effectRef idx="0">
              <a:schemeClr val="accent1"/>
            </a:effectRef>
            <a:fontRef idx="minor">
              <a:schemeClr val="tx1"/>
            </a:fontRef>
          </p:style>
        </p:cxnSp>
        <p:cxnSp>
          <p:nvCxnSpPr>
            <p:cNvPr id="167" name="直接连接符 166"/>
            <p:cNvCxnSpPr/>
            <p:nvPr/>
          </p:nvCxnSpPr>
          <p:spPr>
            <a:xfrm rot="7560000">
              <a:off x="10382294" y="4660867"/>
              <a:ext cx="0" cy="96528"/>
            </a:xfrm>
            <a:prstGeom prst="line">
              <a:avLst/>
            </a:prstGeom>
            <a:ln>
              <a:solidFill>
                <a:srgbClr val="F47E24"/>
              </a:solidFill>
            </a:ln>
          </p:spPr>
          <p:style>
            <a:lnRef idx="1">
              <a:schemeClr val="accent1"/>
            </a:lnRef>
            <a:fillRef idx="0">
              <a:schemeClr val="accent1"/>
            </a:fillRef>
            <a:effectRef idx="0">
              <a:schemeClr val="accent1"/>
            </a:effectRef>
            <a:fontRef idx="minor">
              <a:schemeClr val="tx1"/>
            </a:fontRef>
          </p:style>
        </p:cxnSp>
        <p:cxnSp>
          <p:nvCxnSpPr>
            <p:cNvPr id="168" name="直接连接符 167"/>
            <p:cNvCxnSpPr/>
            <p:nvPr/>
          </p:nvCxnSpPr>
          <p:spPr>
            <a:xfrm rot="9000000">
              <a:off x="10225314" y="4802213"/>
              <a:ext cx="0" cy="96528"/>
            </a:xfrm>
            <a:prstGeom prst="line">
              <a:avLst/>
            </a:prstGeom>
            <a:ln>
              <a:solidFill>
                <a:srgbClr val="F47E24"/>
              </a:solidFill>
            </a:ln>
          </p:spPr>
          <p:style>
            <a:lnRef idx="1">
              <a:schemeClr val="accent1"/>
            </a:lnRef>
            <a:fillRef idx="0">
              <a:schemeClr val="accent1"/>
            </a:fillRef>
            <a:effectRef idx="0">
              <a:schemeClr val="accent1"/>
            </a:effectRef>
            <a:fontRef idx="minor">
              <a:schemeClr val="tx1"/>
            </a:fontRef>
          </p:style>
        </p:cxnSp>
        <p:cxnSp>
          <p:nvCxnSpPr>
            <p:cNvPr id="169" name="直接连接符 168"/>
            <p:cNvCxnSpPr/>
            <p:nvPr/>
          </p:nvCxnSpPr>
          <p:spPr>
            <a:xfrm rot="10440000">
              <a:off x="10024414" y="4867489"/>
              <a:ext cx="0" cy="96528"/>
            </a:xfrm>
            <a:prstGeom prst="line">
              <a:avLst/>
            </a:prstGeom>
            <a:ln>
              <a:solidFill>
                <a:srgbClr val="F47E24"/>
              </a:solidFill>
            </a:ln>
          </p:spPr>
          <p:style>
            <a:lnRef idx="1">
              <a:schemeClr val="accent1"/>
            </a:lnRef>
            <a:fillRef idx="0">
              <a:schemeClr val="accent1"/>
            </a:fillRef>
            <a:effectRef idx="0">
              <a:schemeClr val="accent1"/>
            </a:effectRef>
            <a:fontRef idx="minor">
              <a:schemeClr val="tx1"/>
            </a:fontRef>
          </p:style>
        </p:cxnSp>
        <p:cxnSp>
          <p:nvCxnSpPr>
            <p:cNvPr id="170" name="直接连接符 169"/>
            <p:cNvCxnSpPr/>
            <p:nvPr/>
          </p:nvCxnSpPr>
          <p:spPr>
            <a:xfrm rot="11880000">
              <a:off x="9814334" y="4845409"/>
              <a:ext cx="0" cy="96528"/>
            </a:xfrm>
            <a:prstGeom prst="line">
              <a:avLst/>
            </a:prstGeom>
            <a:ln>
              <a:solidFill>
                <a:srgbClr val="F47E24"/>
              </a:solidFill>
            </a:ln>
          </p:spPr>
          <p:style>
            <a:lnRef idx="1">
              <a:schemeClr val="accent1"/>
            </a:lnRef>
            <a:fillRef idx="0">
              <a:schemeClr val="accent1"/>
            </a:fillRef>
            <a:effectRef idx="0">
              <a:schemeClr val="accent1"/>
            </a:effectRef>
            <a:fontRef idx="minor">
              <a:schemeClr val="tx1"/>
            </a:fontRef>
          </p:style>
        </p:cxnSp>
        <p:cxnSp>
          <p:nvCxnSpPr>
            <p:cNvPr id="171" name="直接连接符 170"/>
            <p:cNvCxnSpPr/>
            <p:nvPr/>
          </p:nvCxnSpPr>
          <p:spPr>
            <a:xfrm rot="13320000">
              <a:off x="9631396" y="4739790"/>
              <a:ext cx="0" cy="96528"/>
            </a:xfrm>
            <a:prstGeom prst="line">
              <a:avLst/>
            </a:prstGeom>
            <a:ln>
              <a:solidFill>
                <a:srgbClr val="F47E24"/>
              </a:solidFill>
            </a:ln>
          </p:spPr>
          <p:style>
            <a:lnRef idx="1">
              <a:schemeClr val="accent1"/>
            </a:lnRef>
            <a:fillRef idx="0">
              <a:schemeClr val="accent1"/>
            </a:fillRef>
            <a:effectRef idx="0">
              <a:schemeClr val="accent1"/>
            </a:effectRef>
            <a:fontRef idx="minor">
              <a:schemeClr val="tx1"/>
            </a:fontRef>
          </p:style>
        </p:cxnSp>
        <p:cxnSp>
          <p:nvCxnSpPr>
            <p:cNvPr id="172" name="直接连接符 171"/>
            <p:cNvCxnSpPr/>
            <p:nvPr/>
          </p:nvCxnSpPr>
          <p:spPr>
            <a:xfrm rot="14760000">
              <a:off x="9507233" y="4568894"/>
              <a:ext cx="0" cy="96528"/>
            </a:xfrm>
            <a:prstGeom prst="line">
              <a:avLst/>
            </a:prstGeom>
            <a:ln>
              <a:solidFill>
                <a:srgbClr val="F47E24"/>
              </a:solidFill>
            </a:ln>
          </p:spPr>
          <p:style>
            <a:lnRef idx="1">
              <a:schemeClr val="accent1"/>
            </a:lnRef>
            <a:fillRef idx="0">
              <a:schemeClr val="accent1"/>
            </a:fillRef>
            <a:effectRef idx="0">
              <a:schemeClr val="accent1"/>
            </a:effectRef>
            <a:fontRef idx="minor">
              <a:schemeClr val="tx1"/>
            </a:fontRef>
          </p:style>
        </p:cxnSp>
      </p:grpSp>
      <p:grpSp>
        <p:nvGrpSpPr>
          <p:cNvPr id="208" name="组合 207"/>
          <p:cNvGrpSpPr/>
          <p:nvPr/>
        </p:nvGrpSpPr>
        <p:grpSpPr>
          <a:xfrm>
            <a:off x="2389892" y="442458"/>
            <a:ext cx="1260000" cy="1260000"/>
            <a:chOff x="2952462" y="3608833"/>
            <a:chExt cx="1260000" cy="1260000"/>
          </a:xfrm>
        </p:grpSpPr>
        <p:grpSp>
          <p:nvGrpSpPr>
            <p:cNvPr id="32" name="组合 31"/>
            <p:cNvGrpSpPr/>
            <p:nvPr/>
          </p:nvGrpSpPr>
          <p:grpSpPr>
            <a:xfrm>
              <a:off x="3132462" y="3788833"/>
              <a:ext cx="900000" cy="900000"/>
              <a:chOff x="3222171" y="3802743"/>
              <a:chExt cx="900000" cy="900000"/>
            </a:xfrm>
          </p:grpSpPr>
          <p:sp>
            <p:nvSpPr>
              <p:cNvPr id="14" name="椭圆 13"/>
              <p:cNvSpPr/>
              <p:nvPr/>
            </p:nvSpPr>
            <p:spPr>
              <a:xfrm>
                <a:off x="3222171" y="3802743"/>
                <a:ext cx="900000" cy="900000"/>
              </a:xfrm>
              <a:prstGeom prst="ellipse">
                <a:avLst/>
              </a:prstGeom>
              <a:solidFill>
                <a:srgbClr val="F47E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9" name="组合 28"/>
              <p:cNvGrpSpPr/>
              <p:nvPr/>
            </p:nvGrpSpPr>
            <p:grpSpPr>
              <a:xfrm>
                <a:off x="3366028" y="4143215"/>
                <a:ext cx="612286" cy="219057"/>
                <a:chOff x="3445242" y="4143214"/>
                <a:chExt cx="612286" cy="219057"/>
              </a:xfrm>
            </p:grpSpPr>
            <p:sp>
              <p:nvSpPr>
                <p:cNvPr id="17" name="燕尾形 16"/>
                <p:cNvSpPr/>
                <p:nvPr/>
              </p:nvSpPr>
              <p:spPr>
                <a:xfrm>
                  <a:off x="3445242" y="4143214"/>
                  <a:ext cx="219057" cy="219057"/>
                </a:xfrm>
                <a:prstGeom prst="chevro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0" name="燕尾形 29"/>
                <p:cNvSpPr/>
                <p:nvPr/>
              </p:nvSpPr>
              <p:spPr>
                <a:xfrm>
                  <a:off x="3635271" y="4143214"/>
                  <a:ext cx="219057" cy="219057"/>
                </a:xfrm>
                <a:prstGeom prst="chevro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1" name="燕尾形 30"/>
                <p:cNvSpPr/>
                <p:nvPr/>
              </p:nvSpPr>
              <p:spPr>
                <a:xfrm>
                  <a:off x="3838471" y="4143214"/>
                  <a:ext cx="219057" cy="219057"/>
                </a:xfrm>
                <a:prstGeom prst="chevro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grpSp>
          <p:nvGrpSpPr>
            <p:cNvPr id="174" name="组合 173"/>
            <p:cNvGrpSpPr/>
            <p:nvPr/>
          </p:nvGrpSpPr>
          <p:grpSpPr>
            <a:xfrm>
              <a:off x="2952462" y="3608833"/>
              <a:ext cx="1260000" cy="1260000"/>
              <a:chOff x="9415050" y="3857055"/>
              <a:chExt cx="1101427" cy="1106962"/>
            </a:xfrm>
          </p:grpSpPr>
          <p:cxnSp>
            <p:nvCxnSpPr>
              <p:cNvPr id="175" name="直接连接符 174"/>
              <p:cNvCxnSpPr/>
              <p:nvPr/>
            </p:nvCxnSpPr>
            <p:spPr>
              <a:xfrm rot="-5400000">
                <a:off x="9463314" y="4362272"/>
                <a:ext cx="0" cy="96528"/>
              </a:xfrm>
              <a:prstGeom prst="line">
                <a:avLst/>
              </a:prstGeom>
              <a:ln>
                <a:solidFill>
                  <a:srgbClr val="F47E24"/>
                </a:solidFill>
              </a:ln>
            </p:spPr>
            <p:style>
              <a:lnRef idx="1">
                <a:schemeClr val="accent1"/>
              </a:lnRef>
              <a:fillRef idx="0">
                <a:schemeClr val="accent1"/>
              </a:fillRef>
              <a:effectRef idx="0">
                <a:schemeClr val="accent1"/>
              </a:effectRef>
              <a:fontRef idx="minor">
                <a:schemeClr val="tx1"/>
              </a:fontRef>
            </p:style>
          </p:cxnSp>
          <p:cxnSp>
            <p:nvCxnSpPr>
              <p:cNvPr id="176" name="直接连接符 175"/>
              <p:cNvCxnSpPr/>
              <p:nvPr/>
            </p:nvCxnSpPr>
            <p:spPr>
              <a:xfrm rot="-3960000">
                <a:off x="9507233" y="4155650"/>
                <a:ext cx="0" cy="96528"/>
              </a:xfrm>
              <a:prstGeom prst="line">
                <a:avLst/>
              </a:prstGeom>
              <a:ln>
                <a:solidFill>
                  <a:srgbClr val="F47E24"/>
                </a:solidFill>
              </a:ln>
            </p:spPr>
            <p:style>
              <a:lnRef idx="1">
                <a:schemeClr val="accent1"/>
              </a:lnRef>
              <a:fillRef idx="0">
                <a:schemeClr val="accent1"/>
              </a:fillRef>
              <a:effectRef idx="0">
                <a:schemeClr val="accent1"/>
              </a:effectRef>
              <a:fontRef idx="minor">
                <a:schemeClr val="tx1"/>
              </a:fontRef>
            </p:style>
          </p:cxnSp>
          <p:cxnSp>
            <p:nvCxnSpPr>
              <p:cNvPr id="177" name="直接连接符 176"/>
              <p:cNvCxnSpPr/>
              <p:nvPr/>
            </p:nvCxnSpPr>
            <p:spPr>
              <a:xfrm rot="-2520000">
                <a:off x="9631396" y="3984754"/>
                <a:ext cx="0" cy="96528"/>
              </a:xfrm>
              <a:prstGeom prst="line">
                <a:avLst/>
              </a:prstGeom>
              <a:ln>
                <a:solidFill>
                  <a:srgbClr val="F47E24"/>
                </a:solidFill>
              </a:ln>
            </p:spPr>
            <p:style>
              <a:lnRef idx="1">
                <a:schemeClr val="accent1"/>
              </a:lnRef>
              <a:fillRef idx="0">
                <a:schemeClr val="accent1"/>
              </a:fillRef>
              <a:effectRef idx="0">
                <a:schemeClr val="accent1"/>
              </a:effectRef>
              <a:fontRef idx="minor">
                <a:schemeClr val="tx1"/>
              </a:fontRef>
            </p:style>
          </p:cxnSp>
          <p:cxnSp>
            <p:nvCxnSpPr>
              <p:cNvPr id="178" name="直接连接符 177"/>
              <p:cNvCxnSpPr/>
              <p:nvPr/>
            </p:nvCxnSpPr>
            <p:spPr>
              <a:xfrm rot="-1080000">
                <a:off x="9814334" y="3879135"/>
                <a:ext cx="0" cy="96528"/>
              </a:xfrm>
              <a:prstGeom prst="line">
                <a:avLst/>
              </a:prstGeom>
              <a:ln>
                <a:solidFill>
                  <a:srgbClr val="F47E24"/>
                </a:solidFill>
              </a:ln>
            </p:spPr>
            <p:style>
              <a:lnRef idx="1">
                <a:schemeClr val="accent1"/>
              </a:lnRef>
              <a:fillRef idx="0">
                <a:schemeClr val="accent1"/>
              </a:fillRef>
              <a:effectRef idx="0">
                <a:schemeClr val="accent1"/>
              </a:effectRef>
              <a:fontRef idx="minor">
                <a:schemeClr val="tx1"/>
              </a:fontRef>
            </p:style>
          </p:cxnSp>
          <p:cxnSp>
            <p:nvCxnSpPr>
              <p:cNvPr id="179" name="直接连接符 178"/>
              <p:cNvCxnSpPr/>
              <p:nvPr/>
            </p:nvCxnSpPr>
            <p:spPr>
              <a:xfrm rot="360000">
                <a:off x="10024414" y="3857055"/>
                <a:ext cx="0" cy="96528"/>
              </a:xfrm>
              <a:prstGeom prst="line">
                <a:avLst/>
              </a:prstGeom>
              <a:ln>
                <a:solidFill>
                  <a:srgbClr val="F47E24"/>
                </a:solidFill>
              </a:ln>
            </p:spPr>
            <p:style>
              <a:lnRef idx="1">
                <a:schemeClr val="accent1"/>
              </a:lnRef>
              <a:fillRef idx="0">
                <a:schemeClr val="accent1"/>
              </a:fillRef>
              <a:effectRef idx="0">
                <a:schemeClr val="accent1"/>
              </a:effectRef>
              <a:fontRef idx="minor">
                <a:schemeClr val="tx1"/>
              </a:fontRef>
            </p:style>
          </p:cxnSp>
          <p:cxnSp>
            <p:nvCxnSpPr>
              <p:cNvPr id="180" name="直接连接符 179"/>
              <p:cNvCxnSpPr/>
              <p:nvPr/>
            </p:nvCxnSpPr>
            <p:spPr>
              <a:xfrm rot="1800000">
                <a:off x="10225314" y="3922332"/>
                <a:ext cx="0" cy="96528"/>
              </a:xfrm>
              <a:prstGeom prst="line">
                <a:avLst/>
              </a:prstGeom>
              <a:ln>
                <a:solidFill>
                  <a:srgbClr val="F47E24"/>
                </a:solidFill>
              </a:ln>
            </p:spPr>
            <p:style>
              <a:lnRef idx="1">
                <a:schemeClr val="accent1"/>
              </a:lnRef>
              <a:fillRef idx="0">
                <a:schemeClr val="accent1"/>
              </a:fillRef>
              <a:effectRef idx="0">
                <a:schemeClr val="accent1"/>
              </a:effectRef>
              <a:fontRef idx="minor">
                <a:schemeClr val="tx1"/>
              </a:fontRef>
            </p:style>
          </p:cxnSp>
          <p:cxnSp>
            <p:nvCxnSpPr>
              <p:cNvPr id="181" name="直接连接符 180"/>
              <p:cNvCxnSpPr/>
              <p:nvPr/>
            </p:nvCxnSpPr>
            <p:spPr>
              <a:xfrm rot="3240000">
                <a:off x="10382294" y="4063677"/>
                <a:ext cx="0" cy="96528"/>
              </a:xfrm>
              <a:prstGeom prst="line">
                <a:avLst/>
              </a:prstGeom>
              <a:ln>
                <a:solidFill>
                  <a:srgbClr val="F47E24"/>
                </a:solidFill>
              </a:ln>
            </p:spPr>
            <p:style>
              <a:lnRef idx="1">
                <a:schemeClr val="accent1"/>
              </a:lnRef>
              <a:fillRef idx="0">
                <a:schemeClr val="accent1"/>
              </a:fillRef>
              <a:effectRef idx="0">
                <a:schemeClr val="accent1"/>
              </a:effectRef>
              <a:fontRef idx="minor">
                <a:schemeClr val="tx1"/>
              </a:fontRef>
            </p:style>
          </p:cxnSp>
          <p:cxnSp>
            <p:nvCxnSpPr>
              <p:cNvPr id="182" name="直接连接符 181"/>
              <p:cNvCxnSpPr/>
              <p:nvPr/>
            </p:nvCxnSpPr>
            <p:spPr>
              <a:xfrm rot="4680000">
                <a:off x="10468213" y="4256653"/>
                <a:ext cx="0" cy="96528"/>
              </a:xfrm>
              <a:prstGeom prst="line">
                <a:avLst/>
              </a:prstGeom>
              <a:ln>
                <a:solidFill>
                  <a:srgbClr val="F47E24"/>
                </a:solidFill>
              </a:ln>
            </p:spPr>
            <p:style>
              <a:lnRef idx="1">
                <a:schemeClr val="accent1"/>
              </a:lnRef>
              <a:fillRef idx="0">
                <a:schemeClr val="accent1"/>
              </a:fillRef>
              <a:effectRef idx="0">
                <a:schemeClr val="accent1"/>
              </a:effectRef>
              <a:fontRef idx="minor">
                <a:schemeClr val="tx1"/>
              </a:fontRef>
            </p:style>
          </p:cxnSp>
          <p:cxnSp>
            <p:nvCxnSpPr>
              <p:cNvPr id="183" name="直接连接符 182"/>
              <p:cNvCxnSpPr/>
              <p:nvPr/>
            </p:nvCxnSpPr>
            <p:spPr>
              <a:xfrm rot="6120000">
                <a:off x="10468213" y="4467892"/>
                <a:ext cx="0" cy="96528"/>
              </a:xfrm>
              <a:prstGeom prst="line">
                <a:avLst/>
              </a:prstGeom>
              <a:ln>
                <a:solidFill>
                  <a:srgbClr val="F47E24"/>
                </a:solidFill>
              </a:ln>
            </p:spPr>
            <p:style>
              <a:lnRef idx="1">
                <a:schemeClr val="accent1"/>
              </a:lnRef>
              <a:fillRef idx="0">
                <a:schemeClr val="accent1"/>
              </a:fillRef>
              <a:effectRef idx="0">
                <a:schemeClr val="accent1"/>
              </a:effectRef>
              <a:fontRef idx="minor">
                <a:schemeClr val="tx1"/>
              </a:fontRef>
            </p:style>
          </p:cxnSp>
          <p:cxnSp>
            <p:nvCxnSpPr>
              <p:cNvPr id="184" name="直接连接符 183"/>
              <p:cNvCxnSpPr/>
              <p:nvPr/>
            </p:nvCxnSpPr>
            <p:spPr>
              <a:xfrm rot="7560000">
                <a:off x="10382294" y="4660867"/>
                <a:ext cx="0" cy="96528"/>
              </a:xfrm>
              <a:prstGeom prst="line">
                <a:avLst/>
              </a:prstGeom>
              <a:ln>
                <a:solidFill>
                  <a:srgbClr val="F47E24"/>
                </a:solidFill>
              </a:ln>
            </p:spPr>
            <p:style>
              <a:lnRef idx="1">
                <a:schemeClr val="accent1"/>
              </a:lnRef>
              <a:fillRef idx="0">
                <a:schemeClr val="accent1"/>
              </a:fillRef>
              <a:effectRef idx="0">
                <a:schemeClr val="accent1"/>
              </a:effectRef>
              <a:fontRef idx="minor">
                <a:schemeClr val="tx1"/>
              </a:fontRef>
            </p:style>
          </p:cxnSp>
          <p:cxnSp>
            <p:nvCxnSpPr>
              <p:cNvPr id="185" name="直接连接符 184"/>
              <p:cNvCxnSpPr/>
              <p:nvPr/>
            </p:nvCxnSpPr>
            <p:spPr>
              <a:xfrm rot="9000000">
                <a:off x="10225314" y="4802213"/>
                <a:ext cx="0" cy="96528"/>
              </a:xfrm>
              <a:prstGeom prst="line">
                <a:avLst/>
              </a:prstGeom>
              <a:ln>
                <a:solidFill>
                  <a:srgbClr val="F47E24"/>
                </a:solidFill>
              </a:ln>
            </p:spPr>
            <p:style>
              <a:lnRef idx="1">
                <a:schemeClr val="accent1"/>
              </a:lnRef>
              <a:fillRef idx="0">
                <a:schemeClr val="accent1"/>
              </a:fillRef>
              <a:effectRef idx="0">
                <a:schemeClr val="accent1"/>
              </a:effectRef>
              <a:fontRef idx="minor">
                <a:schemeClr val="tx1"/>
              </a:fontRef>
            </p:style>
          </p:cxnSp>
          <p:cxnSp>
            <p:nvCxnSpPr>
              <p:cNvPr id="186" name="直接连接符 185"/>
              <p:cNvCxnSpPr/>
              <p:nvPr/>
            </p:nvCxnSpPr>
            <p:spPr>
              <a:xfrm rot="10440000">
                <a:off x="10024414" y="4867489"/>
                <a:ext cx="0" cy="96528"/>
              </a:xfrm>
              <a:prstGeom prst="line">
                <a:avLst/>
              </a:prstGeom>
              <a:ln>
                <a:solidFill>
                  <a:srgbClr val="F47E24"/>
                </a:solidFill>
              </a:ln>
            </p:spPr>
            <p:style>
              <a:lnRef idx="1">
                <a:schemeClr val="accent1"/>
              </a:lnRef>
              <a:fillRef idx="0">
                <a:schemeClr val="accent1"/>
              </a:fillRef>
              <a:effectRef idx="0">
                <a:schemeClr val="accent1"/>
              </a:effectRef>
              <a:fontRef idx="minor">
                <a:schemeClr val="tx1"/>
              </a:fontRef>
            </p:style>
          </p:cxnSp>
          <p:cxnSp>
            <p:nvCxnSpPr>
              <p:cNvPr id="187" name="直接连接符 186"/>
              <p:cNvCxnSpPr/>
              <p:nvPr/>
            </p:nvCxnSpPr>
            <p:spPr>
              <a:xfrm rot="11880000">
                <a:off x="9814334" y="4845409"/>
                <a:ext cx="0" cy="96528"/>
              </a:xfrm>
              <a:prstGeom prst="line">
                <a:avLst/>
              </a:prstGeom>
              <a:ln>
                <a:solidFill>
                  <a:srgbClr val="F47E24"/>
                </a:solidFill>
              </a:ln>
            </p:spPr>
            <p:style>
              <a:lnRef idx="1">
                <a:schemeClr val="accent1"/>
              </a:lnRef>
              <a:fillRef idx="0">
                <a:schemeClr val="accent1"/>
              </a:fillRef>
              <a:effectRef idx="0">
                <a:schemeClr val="accent1"/>
              </a:effectRef>
              <a:fontRef idx="minor">
                <a:schemeClr val="tx1"/>
              </a:fontRef>
            </p:style>
          </p:cxnSp>
          <p:cxnSp>
            <p:nvCxnSpPr>
              <p:cNvPr id="188" name="直接连接符 187"/>
              <p:cNvCxnSpPr/>
              <p:nvPr/>
            </p:nvCxnSpPr>
            <p:spPr>
              <a:xfrm rot="13320000">
                <a:off x="9631396" y="4739790"/>
                <a:ext cx="0" cy="96528"/>
              </a:xfrm>
              <a:prstGeom prst="line">
                <a:avLst/>
              </a:prstGeom>
              <a:ln>
                <a:solidFill>
                  <a:srgbClr val="F47E24"/>
                </a:solidFill>
              </a:ln>
            </p:spPr>
            <p:style>
              <a:lnRef idx="1">
                <a:schemeClr val="accent1"/>
              </a:lnRef>
              <a:fillRef idx="0">
                <a:schemeClr val="accent1"/>
              </a:fillRef>
              <a:effectRef idx="0">
                <a:schemeClr val="accent1"/>
              </a:effectRef>
              <a:fontRef idx="minor">
                <a:schemeClr val="tx1"/>
              </a:fontRef>
            </p:style>
          </p:cxnSp>
          <p:cxnSp>
            <p:nvCxnSpPr>
              <p:cNvPr id="189" name="直接连接符 188"/>
              <p:cNvCxnSpPr/>
              <p:nvPr/>
            </p:nvCxnSpPr>
            <p:spPr>
              <a:xfrm rot="14760000">
                <a:off x="9507233" y="4568894"/>
                <a:ext cx="0" cy="96528"/>
              </a:xfrm>
              <a:prstGeom prst="line">
                <a:avLst/>
              </a:prstGeom>
              <a:ln>
                <a:solidFill>
                  <a:srgbClr val="F47E24"/>
                </a:solidFill>
              </a:ln>
            </p:spPr>
            <p:style>
              <a:lnRef idx="1">
                <a:schemeClr val="accent1"/>
              </a:lnRef>
              <a:fillRef idx="0">
                <a:schemeClr val="accent1"/>
              </a:fillRef>
              <a:effectRef idx="0">
                <a:schemeClr val="accent1"/>
              </a:effectRef>
              <a:fontRef idx="minor">
                <a:schemeClr val="tx1"/>
              </a:fontRef>
            </p:style>
          </p:cxnSp>
        </p:grpSp>
      </p:grpSp>
      <p:grpSp>
        <p:nvGrpSpPr>
          <p:cNvPr id="207" name="组合 206"/>
          <p:cNvGrpSpPr/>
          <p:nvPr/>
        </p:nvGrpSpPr>
        <p:grpSpPr>
          <a:xfrm>
            <a:off x="5462520" y="442458"/>
            <a:ext cx="1260000" cy="1260000"/>
            <a:chOff x="5265480" y="3675575"/>
            <a:chExt cx="1260000" cy="1260000"/>
          </a:xfrm>
        </p:grpSpPr>
        <p:grpSp>
          <p:nvGrpSpPr>
            <p:cNvPr id="13" name="组合 12"/>
            <p:cNvGrpSpPr/>
            <p:nvPr/>
          </p:nvGrpSpPr>
          <p:grpSpPr>
            <a:xfrm>
              <a:off x="5445480" y="3843910"/>
              <a:ext cx="900000" cy="923330"/>
              <a:chOff x="5457371" y="3771697"/>
              <a:chExt cx="900000" cy="923330"/>
            </a:xfrm>
          </p:grpSpPr>
          <p:sp>
            <p:nvSpPr>
              <p:cNvPr id="10" name="椭圆 9"/>
              <p:cNvSpPr/>
              <p:nvPr/>
            </p:nvSpPr>
            <p:spPr>
              <a:xfrm>
                <a:off x="5457371" y="3783362"/>
                <a:ext cx="900000" cy="900000"/>
              </a:xfrm>
              <a:prstGeom prst="ellipse">
                <a:avLst/>
              </a:prstGeom>
              <a:solidFill>
                <a:srgbClr val="F47E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文本框 10"/>
              <p:cNvSpPr txBox="1"/>
              <p:nvPr/>
            </p:nvSpPr>
            <p:spPr>
              <a:xfrm>
                <a:off x="5644714" y="3771697"/>
                <a:ext cx="525315" cy="923330"/>
              </a:xfrm>
              <a:prstGeom prst="rect">
                <a:avLst/>
              </a:prstGeom>
              <a:noFill/>
            </p:spPr>
            <p:txBody>
              <a:bodyPr wrap="square" rtlCol="0">
                <a:spAutoFit/>
              </a:bodyPr>
              <a:lstStyle/>
              <a:p>
                <a:pPr algn="ctr"/>
                <a:r>
                  <a:rPr lang="en-US" altLang="zh-CN" sz="5400" dirty="0">
                    <a:solidFill>
                      <a:schemeClr val="bg1"/>
                    </a:solidFill>
                    <a:latin typeface="方正行黑简体" panose="02000000000000000000" pitchFamily="2" charset="-122"/>
                    <a:ea typeface="方正行黑简体" panose="02000000000000000000" pitchFamily="2" charset="-122"/>
                  </a:rPr>
                  <a:t>$</a:t>
                </a:r>
                <a:endParaRPr lang="zh-CN" altLang="en-US" sz="5400" dirty="0">
                  <a:solidFill>
                    <a:schemeClr val="bg1"/>
                  </a:solidFill>
                  <a:latin typeface="方正行黑简体" panose="02000000000000000000" pitchFamily="2" charset="-122"/>
                  <a:ea typeface="方正行黑简体" panose="02000000000000000000" pitchFamily="2" charset="-122"/>
                </a:endParaRPr>
              </a:p>
            </p:txBody>
          </p:sp>
        </p:grpSp>
        <p:grpSp>
          <p:nvGrpSpPr>
            <p:cNvPr id="190" name="组合 189"/>
            <p:cNvGrpSpPr/>
            <p:nvPr/>
          </p:nvGrpSpPr>
          <p:grpSpPr>
            <a:xfrm>
              <a:off x="5265480" y="3675575"/>
              <a:ext cx="1260000" cy="1260000"/>
              <a:chOff x="9415050" y="3857055"/>
              <a:chExt cx="1101427" cy="1106962"/>
            </a:xfrm>
          </p:grpSpPr>
          <p:cxnSp>
            <p:nvCxnSpPr>
              <p:cNvPr id="191" name="直接连接符 190"/>
              <p:cNvCxnSpPr/>
              <p:nvPr/>
            </p:nvCxnSpPr>
            <p:spPr>
              <a:xfrm rot="-5400000">
                <a:off x="9463314" y="4362272"/>
                <a:ext cx="0" cy="96528"/>
              </a:xfrm>
              <a:prstGeom prst="line">
                <a:avLst/>
              </a:prstGeom>
              <a:ln>
                <a:solidFill>
                  <a:srgbClr val="F47E24"/>
                </a:solidFill>
              </a:ln>
            </p:spPr>
            <p:style>
              <a:lnRef idx="1">
                <a:schemeClr val="accent1"/>
              </a:lnRef>
              <a:fillRef idx="0">
                <a:schemeClr val="accent1"/>
              </a:fillRef>
              <a:effectRef idx="0">
                <a:schemeClr val="accent1"/>
              </a:effectRef>
              <a:fontRef idx="minor">
                <a:schemeClr val="tx1"/>
              </a:fontRef>
            </p:style>
          </p:cxnSp>
          <p:cxnSp>
            <p:nvCxnSpPr>
              <p:cNvPr id="192" name="直接连接符 191"/>
              <p:cNvCxnSpPr/>
              <p:nvPr/>
            </p:nvCxnSpPr>
            <p:spPr>
              <a:xfrm rot="-3960000">
                <a:off x="9507233" y="4155650"/>
                <a:ext cx="0" cy="96528"/>
              </a:xfrm>
              <a:prstGeom prst="line">
                <a:avLst/>
              </a:prstGeom>
              <a:ln>
                <a:solidFill>
                  <a:srgbClr val="F47E24"/>
                </a:solidFill>
              </a:ln>
            </p:spPr>
            <p:style>
              <a:lnRef idx="1">
                <a:schemeClr val="accent1"/>
              </a:lnRef>
              <a:fillRef idx="0">
                <a:schemeClr val="accent1"/>
              </a:fillRef>
              <a:effectRef idx="0">
                <a:schemeClr val="accent1"/>
              </a:effectRef>
              <a:fontRef idx="minor">
                <a:schemeClr val="tx1"/>
              </a:fontRef>
            </p:style>
          </p:cxnSp>
          <p:cxnSp>
            <p:nvCxnSpPr>
              <p:cNvPr id="193" name="直接连接符 192"/>
              <p:cNvCxnSpPr/>
              <p:nvPr/>
            </p:nvCxnSpPr>
            <p:spPr>
              <a:xfrm rot="-2520000">
                <a:off x="9631396" y="3984754"/>
                <a:ext cx="0" cy="96528"/>
              </a:xfrm>
              <a:prstGeom prst="line">
                <a:avLst/>
              </a:prstGeom>
              <a:ln>
                <a:solidFill>
                  <a:srgbClr val="F47E24"/>
                </a:solidFill>
              </a:ln>
            </p:spPr>
            <p:style>
              <a:lnRef idx="1">
                <a:schemeClr val="accent1"/>
              </a:lnRef>
              <a:fillRef idx="0">
                <a:schemeClr val="accent1"/>
              </a:fillRef>
              <a:effectRef idx="0">
                <a:schemeClr val="accent1"/>
              </a:effectRef>
              <a:fontRef idx="minor">
                <a:schemeClr val="tx1"/>
              </a:fontRef>
            </p:style>
          </p:cxnSp>
          <p:cxnSp>
            <p:nvCxnSpPr>
              <p:cNvPr id="194" name="直接连接符 193"/>
              <p:cNvCxnSpPr/>
              <p:nvPr/>
            </p:nvCxnSpPr>
            <p:spPr>
              <a:xfrm rot="-1080000">
                <a:off x="9814334" y="3879135"/>
                <a:ext cx="0" cy="96528"/>
              </a:xfrm>
              <a:prstGeom prst="line">
                <a:avLst/>
              </a:prstGeom>
              <a:ln>
                <a:solidFill>
                  <a:srgbClr val="F47E24"/>
                </a:solidFill>
              </a:ln>
            </p:spPr>
            <p:style>
              <a:lnRef idx="1">
                <a:schemeClr val="accent1"/>
              </a:lnRef>
              <a:fillRef idx="0">
                <a:schemeClr val="accent1"/>
              </a:fillRef>
              <a:effectRef idx="0">
                <a:schemeClr val="accent1"/>
              </a:effectRef>
              <a:fontRef idx="minor">
                <a:schemeClr val="tx1"/>
              </a:fontRef>
            </p:style>
          </p:cxnSp>
          <p:cxnSp>
            <p:nvCxnSpPr>
              <p:cNvPr id="195" name="直接连接符 194"/>
              <p:cNvCxnSpPr/>
              <p:nvPr/>
            </p:nvCxnSpPr>
            <p:spPr>
              <a:xfrm rot="360000">
                <a:off x="10024414" y="3857055"/>
                <a:ext cx="0" cy="96528"/>
              </a:xfrm>
              <a:prstGeom prst="line">
                <a:avLst/>
              </a:prstGeom>
              <a:ln>
                <a:solidFill>
                  <a:srgbClr val="F47E24"/>
                </a:solidFill>
              </a:ln>
            </p:spPr>
            <p:style>
              <a:lnRef idx="1">
                <a:schemeClr val="accent1"/>
              </a:lnRef>
              <a:fillRef idx="0">
                <a:schemeClr val="accent1"/>
              </a:fillRef>
              <a:effectRef idx="0">
                <a:schemeClr val="accent1"/>
              </a:effectRef>
              <a:fontRef idx="minor">
                <a:schemeClr val="tx1"/>
              </a:fontRef>
            </p:style>
          </p:cxnSp>
          <p:cxnSp>
            <p:nvCxnSpPr>
              <p:cNvPr id="196" name="直接连接符 195"/>
              <p:cNvCxnSpPr/>
              <p:nvPr/>
            </p:nvCxnSpPr>
            <p:spPr>
              <a:xfrm rot="1800000">
                <a:off x="10225314" y="3922332"/>
                <a:ext cx="0" cy="96528"/>
              </a:xfrm>
              <a:prstGeom prst="line">
                <a:avLst/>
              </a:prstGeom>
              <a:ln>
                <a:solidFill>
                  <a:srgbClr val="F47E24"/>
                </a:solidFill>
              </a:ln>
            </p:spPr>
            <p:style>
              <a:lnRef idx="1">
                <a:schemeClr val="accent1"/>
              </a:lnRef>
              <a:fillRef idx="0">
                <a:schemeClr val="accent1"/>
              </a:fillRef>
              <a:effectRef idx="0">
                <a:schemeClr val="accent1"/>
              </a:effectRef>
              <a:fontRef idx="minor">
                <a:schemeClr val="tx1"/>
              </a:fontRef>
            </p:style>
          </p:cxnSp>
          <p:cxnSp>
            <p:nvCxnSpPr>
              <p:cNvPr id="197" name="直接连接符 196"/>
              <p:cNvCxnSpPr/>
              <p:nvPr/>
            </p:nvCxnSpPr>
            <p:spPr>
              <a:xfrm rot="3240000">
                <a:off x="10382294" y="4063677"/>
                <a:ext cx="0" cy="96528"/>
              </a:xfrm>
              <a:prstGeom prst="line">
                <a:avLst/>
              </a:prstGeom>
              <a:ln>
                <a:solidFill>
                  <a:srgbClr val="F47E24"/>
                </a:solidFill>
              </a:ln>
            </p:spPr>
            <p:style>
              <a:lnRef idx="1">
                <a:schemeClr val="accent1"/>
              </a:lnRef>
              <a:fillRef idx="0">
                <a:schemeClr val="accent1"/>
              </a:fillRef>
              <a:effectRef idx="0">
                <a:schemeClr val="accent1"/>
              </a:effectRef>
              <a:fontRef idx="minor">
                <a:schemeClr val="tx1"/>
              </a:fontRef>
            </p:style>
          </p:cxnSp>
          <p:cxnSp>
            <p:nvCxnSpPr>
              <p:cNvPr id="198" name="直接连接符 197"/>
              <p:cNvCxnSpPr/>
              <p:nvPr/>
            </p:nvCxnSpPr>
            <p:spPr>
              <a:xfrm rot="4680000">
                <a:off x="10468213" y="4256653"/>
                <a:ext cx="0" cy="96528"/>
              </a:xfrm>
              <a:prstGeom prst="line">
                <a:avLst/>
              </a:prstGeom>
              <a:ln>
                <a:solidFill>
                  <a:srgbClr val="F47E24"/>
                </a:solidFill>
              </a:ln>
            </p:spPr>
            <p:style>
              <a:lnRef idx="1">
                <a:schemeClr val="accent1"/>
              </a:lnRef>
              <a:fillRef idx="0">
                <a:schemeClr val="accent1"/>
              </a:fillRef>
              <a:effectRef idx="0">
                <a:schemeClr val="accent1"/>
              </a:effectRef>
              <a:fontRef idx="minor">
                <a:schemeClr val="tx1"/>
              </a:fontRef>
            </p:style>
          </p:cxnSp>
          <p:cxnSp>
            <p:nvCxnSpPr>
              <p:cNvPr id="199" name="直接连接符 198"/>
              <p:cNvCxnSpPr/>
              <p:nvPr/>
            </p:nvCxnSpPr>
            <p:spPr>
              <a:xfrm rot="6120000">
                <a:off x="10468213" y="4467892"/>
                <a:ext cx="0" cy="96528"/>
              </a:xfrm>
              <a:prstGeom prst="line">
                <a:avLst/>
              </a:prstGeom>
              <a:ln>
                <a:solidFill>
                  <a:srgbClr val="F47E24"/>
                </a:solidFill>
              </a:ln>
            </p:spPr>
            <p:style>
              <a:lnRef idx="1">
                <a:schemeClr val="accent1"/>
              </a:lnRef>
              <a:fillRef idx="0">
                <a:schemeClr val="accent1"/>
              </a:fillRef>
              <a:effectRef idx="0">
                <a:schemeClr val="accent1"/>
              </a:effectRef>
              <a:fontRef idx="minor">
                <a:schemeClr val="tx1"/>
              </a:fontRef>
            </p:style>
          </p:cxnSp>
          <p:cxnSp>
            <p:nvCxnSpPr>
              <p:cNvPr id="200" name="直接连接符 199"/>
              <p:cNvCxnSpPr/>
              <p:nvPr/>
            </p:nvCxnSpPr>
            <p:spPr>
              <a:xfrm rot="7560000">
                <a:off x="10382294" y="4660867"/>
                <a:ext cx="0" cy="96528"/>
              </a:xfrm>
              <a:prstGeom prst="line">
                <a:avLst/>
              </a:prstGeom>
              <a:ln>
                <a:solidFill>
                  <a:srgbClr val="F47E24"/>
                </a:solidFill>
              </a:ln>
            </p:spPr>
            <p:style>
              <a:lnRef idx="1">
                <a:schemeClr val="accent1"/>
              </a:lnRef>
              <a:fillRef idx="0">
                <a:schemeClr val="accent1"/>
              </a:fillRef>
              <a:effectRef idx="0">
                <a:schemeClr val="accent1"/>
              </a:effectRef>
              <a:fontRef idx="minor">
                <a:schemeClr val="tx1"/>
              </a:fontRef>
            </p:style>
          </p:cxnSp>
          <p:cxnSp>
            <p:nvCxnSpPr>
              <p:cNvPr id="201" name="直接连接符 200"/>
              <p:cNvCxnSpPr/>
              <p:nvPr/>
            </p:nvCxnSpPr>
            <p:spPr>
              <a:xfrm rot="9000000">
                <a:off x="10225314" y="4802213"/>
                <a:ext cx="0" cy="96528"/>
              </a:xfrm>
              <a:prstGeom prst="line">
                <a:avLst/>
              </a:prstGeom>
              <a:ln>
                <a:solidFill>
                  <a:srgbClr val="F47E24"/>
                </a:solidFill>
              </a:ln>
            </p:spPr>
            <p:style>
              <a:lnRef idx="1">
                <a:schemeClr val="accent1"/>
              </a:lnRef>
              <a:fillRef idx="0">
                <a:schemeClr val="accent1"/>
              </a:fillRef>
              <a:effectRef idx="0">
                <a:schemeClr val="accent1"/>
              </a:effectRef>
              <a:fontRef idx="minor">
                <a:schemeClr val="tx1"/>
              </a:fontRef>
            </p:style>
          </p:cxnSp>
          <p:cxnSp>
            <p:nvCxnSpPr>
              <p:cNvPr id="202" name="直接连接符 201"/>
              <p:cNvCxnSpPr/>
              <p:nvPr/>
            </p:nvCxnSpPr>
            <p:spPr>
              <a:xfrm rot="10440000">
                <a:off x="10024414" y="4867489"/>
                <a:ext cx="0" cy="96528"/>
              </a:xfrm>
              <a:prstGeom prst="line">
                <a:avLst/>
              </a:prstGeom>
              <a:ln>
                <a:solidFill>
                  <a:srgbClr val="F47E24"/>
                </a:solidFill>
              </a:ln>
            </p:spPr>
            <p:style>
              <a:lnRef idx="1">
                <a:schemeClr val="accent1"/>
              </a:lnRef>
              <a:fillRef idx="0">
                <a:schemeClr val="accent1"/>
              </a:fillRef>
              <a:effectRef idx="0">
                <a:schemeClr val="accent1"/>
              </a:effectRef>
              <a:fontRef idx="minor">
                <a:schemeClr val="tx1"/>
              </a:fontRef>
            </p:style>
          </p:cxnSp>
          <p:cxnSp>
            <p:nvCxnSpPr>
              <p:cNvPr id="203" name="直接连接符 202"/>
              <p:cNvCxnSpPr/>
              <p:nvPr/>
            </p:nvCxnSpPr>
            <p:spPr>
              <a:xfrm rot="11880000">
                <a:off x="9814334" y="4845409"/>
                <a:ext cx="0" cy="96528"/>
              </a:xfrm>
              <a:prstGeom prst="line">
                <a:avLst/>
              </a:prstGeom>
              <a:ln>
                <a:solidFill>
                  <a:srgbClr val="F47E24"/>
                </a:solidFill>
              </a:ln>
            </p:spPr>
            <p:style>
              <a:lnRef idx="1">
                <a:schemeClr val="accent1"/>
              </a:lnRef>
              <a:fillRef idx="0">
                <a:schemeClr val="accent1"/>
              </a:fillRef>
              <a:effectRef idx="0">
                <a:schemeClr val="accent1"/>
              </a:effectRef>
              <a:fontRef idx="minor">
                <a:schemeClr val="tx1"/>
              </a:fontRef>
            </p:style>
          </p:cxnSp>
          <p:cxnSp>
            <p:nvCxnSpPr>
              <p:cNvPr id="204" name="直接连接符 203"/>
              <p:cNvCxnSpPr/>
              <p:nvPr/>
            </p:nvCxnSpPr>
            <p:spPr>
              <a:xfrm rot="13320000">
                <a:off x="9631396" y="4739790"/>
                <a:ext cx="0" cy="96528"/>
              </a:xfrm>
              <a:prstGeom prst="line">
                <a:avLst/>
              </a:prstGeom>
              <a:ln>
                <a:solidFill>
                  <a:srgbClr val="F47E24"/>
                </a:solidFill>
              </a:ln>
            </p:spPr>
            <p:style>
              <a:lnRef idx="1">
                <a:schemeClr val="accent1"/>
              </a:lnRef>
              <a:fillRef idx="0">
                <a:schemeClr val="accent1"/>
              </a:fillRef>
              <a:effectRef idx="0">
                <a:schemeClr val="accent1"/>
              </a:effectRef>
              <a:fontRef idx="minor">
                <a:schemeClr val="tx1"/>
              </a:fontRef>
            </p:style>
          </p:cxnSp>
          <p:cxnSp>
            <p:nvCxnSpPr>
              <p:cNvPr id="205" name="直接连接符 204"/>
              <p:cNvCxnSpPr/>
              <p:nvPr/>
            </p:nvCxnSpPr>
            <p:spPr>
              <a:xfrm rot="14760000">
                <a:off x="9507233" y="4568894"/>
                <a:ext cx="0" cy="96528"/>
              </a:xfrm>
              <a:prstGeom prst="line">
                <a:avLst/>
              </a:prstGeom>
              <a:ln>
                <a:solidFill>
                  <a:srgbClr val="F47E24"/>
                </a:solidFill>
              </a:ln>
            </p:spPr>
            <p:style>
              <a:lnRef idx="1">
                <a:schemeClr val="accent1"/>
              </a:lnRef>
              <a:fillRef idx="0">
                <a:schemeClr val="accent1"/>
              </a:fillRef>
              <a:effectRef idx="0">
                <a:schemeClr val="accent1"/>
              </a:effectRef>
              <a:fontRef idx="minor">
                <a:schemeClr val="tx1"/>
              </a:fontRef>
            </p:style>
          </p:cxnSp>
        </p:grpSp>
      </p:grpSp>
      <p:sp>
        <p:nvSpPr>
          <p:cNvPr id="209" name="加号 208"/>
          <p:cNvSpPr/>
          <p:nvPr/>
        </p:nvSpPr>
        <p:spPr>
          <a:xfrm>
            <a:off x="4261124" y="814812"/>
            <a:ext cx="515349" cy="515349"/>
          </a:xfrm>
          <a:prstGeom prst="mathPlus">
            <a:avLst/>
          </a:prstGeom>
          <a:solidFill>
            <a:srgbClr val="F47E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0" name="加号 209"/>
          <p:cNvSpPr/>
          <p:nvPr/>
        </p:nvSpPr>
        <p:spPr>
          <a:xfrm>
            <a:off x="7337696" y="814812"/>
            <a:ext cx="515349" cy="515349"/>
          </a:xfrm>
          <a:prstGeom prst="mathPlus">
            <a:avLst/>
          </a:prstGeom>
          <a:solidFill>
            <a:srgbClr val="F47E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2" name="矩形 211"/>
          <p:cNvSpPr/>
          <p:nvPr/>
        </p:nvSpPr>
        <p:spPr>
          <a:xfrm>
            <a:off x="5009805" y="0"/>
            <a:ext cx="2172390" cy="369332"/>
          </a:xfrm>
          <a:prstGeom prst="rect">
            <a:avLst/>
          </a:prstGeom>
        </p:spPr>
        <p:txBody>
          <a:bodyPr wrap="none">
            <a:spAutoFit/>
          </a:bodyPr>
          <a:lstStyle/>
          <a:p>
            <a:pPr algn="ctr"/>
            <a:r>
              <a:rPr lang="en-US" altLang="zh-CN" dirty="0" smtClean="0">
                <a:latin typeface="造字工房悦圆演示版常规体" pitchFamily="50" charset="-122"/>
                <a:ea typeface="造字工房悦圆演示版常规体" pitchFamily="50" charset="-122"/>
              </a:rPr>
              <a:t>(</a:t>
            </a:r>
            <a:r>
              <a:rPr lang="zh-CN" altLang="en-US" dirty="0" smtClean="0">
                <a:latin typeface="造字工房悦圆演示版常规体" pitchFamily="50" charset="-122"/>
                <a:ea typeface="造字工房悦圆演示版常规体" pitchFamily="50" charset="-122"/>
              </a:rPr>
              <a:t>根据</a:t>
            </a:r>
            <a:r>
              <a:rPr lang="zh-CN" altLang="en-US" dirty="0">
                <a:latin typeface="造字工房悦圆演示版常规体" pitchFamily="50" charset="-122"/>
                <a:ea typeface="造字工房悦圆演示版常规体" pitchFamily="50" charset="-122"/>
              </a:rPr>
              <a:t>书中案例</a:t>
            </a:r>
            <a:r>
              <a:rPr lang="zh-CN" altLang="en-US" dirty="0" smtClean="0">
                <a:latin typeface="造字工房悦圆演示版常规体" pitchFamily="50" charset="-122"/>
                <a:ea typeface="造字工房悦圆演示版常规体" pitchFamily="50" charset="-122"/>
              </a:rPr>
              <a:t>总结</a:t>
            </a:r>
            <a:r>
              <a:rPr lang="en-US" altLang="zh-CN" dirty="0" smtClean="0">
                <a:latin typeface="造字工房悦圆演示版常规体" pitchFamily="50" charset="-122"/>
                <a:ea typeface="造字工房悦圆演示版常规体" pitchFamily="50" charset="-122"/>
              </a:rPr>
              <a:t>)</a:t>
            </a:r>
            <a:endParaRPr lang="zh-CN" altLang="en-US" dirty="0">
              <a:latin typeface="造字工房悦圆演示版常规体" pitchFamily="50" charset="-122"/>
              <a:ea typeface="造字工房悦圆演示版常规体" pitchFamily="50" charset="-122"/>
            </a:endParaRPr>
          </a:p>
        </p:txBody>
      </p:sp>
      <p:sp>
        <p:nvSpPr>
          <p:cNvPr id="213" name="矩形 212"/>
          <p:cNvSpPr/>
          <p:nvPr/>
        </p:nvSpPr>
        <p:spPr>
          <a:xfrm>
            <a:off x="2414598" y="1824848"/>
            <a:ext cx="1210588" cy="480901"/>
          </a:xfrm>
          <a:prstGeom prst="rect">
            <a:avLst/>
          </a:prstGeom>
        </p:spPr>
        <p:txBody>
          <a:bodyPr wrap="none">
            <a:spAutoFit/>
          </a:bodyPr>
          <a:lstStyle/>
          <a:p>
            <a:pPr algn="ctr">
              <a:lnSpc>
                <a:spcPct val="135000"/>
              </a:lnSpc>
            </a:pPr>
            <a:r>
              <a:rPr lang="zh-CN" altLang="en-US" sz="2000" dirty="0">
                <a:latin typeface="方正正中黑简体" panose="02000000000000000000" pitchFamily="2" charset="-122"/>
                <a:ea typeface="方正正中黑简体" panose="02000000000000000000" pitchFamily="2" charset="-122"/>
              </a:rPr>
              <a:t>产品规模</a:t>
            </a:r>
            <a:endParaRPr lang="en-US" altLang="zh-CN" sz="2000" dirty="0">
              <a:latin typeface="方正正中黑简体" panose="02000000000000000000" pitchFamily="2" charset="-122"/>
              <a:ea typeface="方正正中黑简体" panose="02000000000000000000" pitchFamily="2" charset="-122"/>
            </a:endParaRPr>
          </a:p>
        </p:txBody>
      </p:sp>
      <p:sp>
        <p:nvSpPr>
          <p:cNvPr id="214" name="矩形 213"/>
          <p:cNvSpPr/>
          <p:nvPr/>
        </p:nvSpPr>
        <p:spPr>
          <a:xfrm>
            <a:off x="8617912" y="1824848"/>
            <a:ext cx="1210589" cy="480901"/>
          </a:xfrm>
          <a:prstGeom prst="rect">
            <a:avLst/>
          </a:prstGeom>
        </p:spPr>
        <p:txBody>
          <a:bodyPr wrap="none">
            <a:spAutoFit/>
          </a:bodyPr>
          <a:lstStyle/>
          <a:p>
            <a:pPr algn="ctr">
              <a:lnSpc>
                <a:spcPct val="135000"/>
              </a:lnSpc>
            </a:pPr>
            <a:r>
              <a:rPr lang="zh-CN" altLang="en-US" sz="2000" dirty="0">
                <a:latin typeface="方正正中黑简体" panose="02000000000000000000" pitchFamily="2" charset="-122"/>
                <a:ea typeface="方正正中黑简体" panose="02000000000000000000" pitchFamily="2" charset="-122"/>
              </a:rPr>
              <a:t>心智成本</a:t>
            </a:r>
            <a:endParaRPr lang="en-US" altLang="zh-CN" sz="2000" dirty="0">
              <a:latin typeface="方正正中黑简体" panose="02000000000000000000" pitchFamily="2" charset="-122"/>
              <a:ea typeface="方正正中黑简体" panose="02000000000000000000" pitchFamily="2" charset="-122"/>
            </a:endParaRPr>
          </a:p>
        </p:txBody>
      </p:sp>
      <p:sp>
        <p:nvSpPr>
          <p:cNvPr id="215" name="矩形 214"/>
          <p:cNvSpPr/>
          <p:nvPr/>
        </p:nvSpPr>
        <p:spPr>
          <a:xfrm>
            <a:off x="5487226" y="1824848"/>
            <a:ext cx="1210589" cy="480901"/>
          </a:xfrm>
          <a:prstGeom prst="rect">
            <a:avLst/>
          </a:prstGeom>
        </p:spPr>
        <p:txBody>
          <a:bodyPr wrap="none">
            <a:spAutoFit/>
          </a:bodyPr>
          <a:lstStyle/>
          <a:p>
            <a:pPr algn="ctr">
              <a:lnSpc>
                <a:spcPct val="135000"/>
              </a:lnSpc>
            </a:pPr>
            <a:r>
              <a:rPr lang="zh-CN" altLang="en-US" sz="2000" dirty="0">
                <a:latin typeface="方正正中黑简体" panose="02000000000000000000" pitchFamily="2" charset="-122"/>
                <a:ea typeface="方正正中黑简体" panose="02000000000000000000" pitchFamily="2" charset="-122"/>
              </a:rPr>
              <a:t>金钱成本</a:t>
            </a:r>
            <a:endParaRPr lang="en-US" altLang="zh-CN" sz="2000" dirty="0">
              <a:latin typeface="方正正中黑简体" panose="02000000000000000000" pitchFamily="2" charset="-122"/>
              <a:ea typeface="方正正中黑简体" panose="02000000000000000000" pitchFamily="2" charset="-122"/>
            </a:endParaRPr>
          </a:p>
        </p:txBody>
      </p:sp>
      <p:pic>
        <p:nvPicPr>
          <p:cNvPr id="216" name="图片 215"/>
          <p:cNvPicPr>
            <a:picLocks noChangeAspect="1"/>
          </p:cNvPicPr>
          <p:nvPr/>
        </p:nvPicPr>
        <p:blipFill>
          <a:blip r:embed="rId2">
            <a:extLst>
              <a:ext uri="{BEBA8EAE-BF5A-486C-A8C5-ECC9F3942E4B}">
                <a14:imgProps xmlns:a14="http://schemas.microsoft.com/office/drawing/2010/main">
                  <a14:imgLayer>
                    <a14:imgEffect>
                      <a14:backgroundRemoval t="0" b="100000" l="0" r="100000">
                        <a14:foregroundMark x1="23778" y1="26052" x2="23778" y2="26052"/>
                        <a14:foregroundMark x1="40444" y1="29860" x2="40444" y2="29860"/>
                        <a14:foregroundMark x1="58667" y1="31864" x2="58667" y2="31864"/>
                        <a14:foregroundMark x1="75333" y1="36874" x2="75333" y2="36874"/>
                        <a14:foregroundMark x1="29333" y1="44689" x2="29333" y2="44689"/>
                        <a14:foregroundMark x1="15333" y1="45892" x2="15333" y2="45892"/>
                        <a14:foregroundMark x1="24444" y1="57315" x2="24444" y2="57315"/>
                        <a14:foregroundMark x1="38667" y1="50902" x2="38667" y2="50902"/>
                        <a14:foregroundMark x1="40444" y1="54910" x2="40444" y2="54910"/>
                        <a14:foregroundMark x1="34444" y1="71944" x2="34444" y2="71944"/>
                        <a14:foregroundMark x1="16444" y1="69739" x2="16444" y2="69739"/>
                        <a14:foregroundMark x1="14667" y1="69339" x2="14667" y2="69339"/>
                        <a14:foregroundMark x1="37333" y1="62725" x2="37333" y2="62725"/>
                        <a14:foregroundMark x1="28000" y1="63327" x2="28000" y2="63327"/>
                        <a14:foregroundMark x1="27556" y1="61323" x2="27556" y2="61323"/>
                        <a14:foregroundMark x1="28222" y1="88176" x2="28222" y2="88176"/>
                        <a14:foregroundMark x1="26889" y1="91383" x2="26889" y2="91383"/>
                        <a14:backgroundMark x1="20889" y1="86573" x2="20889" y2="86573"/>
                        <a14:backgroundMark x1="48000" y1="78958" x2="48000" y2="78958"/>
                        <a14:backgroundMark x1="62889" y1="59519" x2="62889" y2="59519"/>
                        <a14:backgroundMark x1="16444" y1="89980" x2="16444" y2="89980"/>
                        <a14:backgroundMark x1="17556" y1="90381" x2="17556" y2="90381"/>
                      </a14:backgroundRemoval>
                    </a14:imgEffect>
                    <a14:imgEffect>
                      <a14:sharpenSoften amount="100000"/>
                    </a14:imgEffect>
                  </a14:imgLayer>
                </a14:imgProps>
              </a:ext>
            </a:extLst>
          </a:blip>
          <a:stretch>
            <a:fillRect/>
          </a:stretch>
        </p:blipFill>
        <p:spPr>
          <a:xfrm>
            <a:off x="7460646" y="2790688"/>
            <a:ext cx="3770993" cy="4181612"/>
          </a:xfrm>
          <a:prstGeom prst="rect">
            <a:avLst/>
          </a:prstGeom>
          <a:effectLst>
            <a:outerShdw blurRad="50800" dist="50800" dir="5400000" sx="1000" sy="1000" algn="ctr" rotWithShape="0">
              <a:srgbClr val="000000"/>
            </a:outerShdw>
          </a:effectLst>
        </p:spPr>
      </p:pic>
      <p:sp>
        <p:nvSpPr>
          <p:cNvPr id="217" name="矩形 216"/>
          <p:cNvSpPr/>
          <p:nvPr/>
        </p:nvSpPr>
        <p:spPr>
          <a:xfrm>
            <a:off x="6721313" y="2435498"/>
            <a:ext cx="4775362" cy="4692536"/>
          </a:xfrm>
          <a:prstGeom prst="rect">
            <a:avLst/>
          </a:prstGeom>
          <a:solidFill>
            <a:schemeClr val="bg1">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文本框 24"/>
          <p:cNvSpPr txBox="1"/>
          <p:nvPr/>
        </p:nvSpPr>
        <p:spPr>
          <a:xfrm>
            <a:off x="1416051" y="2442719"/>
            <a:ext cx="9359900" cy="4704365"/>
          </a:xfrm>
          <a:prstGeom prst="rect">
            <a:avLst/>
          </a:prstGeom>
          <a:noFill/>
        </p:spPr>
        <p:txBody>
          <a:bodyPr wrap="square" rtlCol="0">
            <a:spAutoFit/>
          </a:bodyPr>
          <a:lstStyle/>
          <a:p>
            <a:pPr marL="342900" indent="-342900">
              <a:lnSpc>
                <a:spcPct val="135000"/>
              </a:lnSpc>
              <a:buFont typeface="Wingdings" panose="05000000000000000000" pitchFamily="2" charset="2"/>
              <a:buChar char="ü"/>
            </a:pPr>
            <a:r>
              <a:rPr lang="zh-CN" altLang="en-US" sz="2400" dirty="0" smtClean="0">
                <a:solidFill>
                  <a:srgbClr val="F47E24"/>
                </a:solidFill>
                <a:latin typeface="方正正中黑简体" panose="02000000000000000000" pitchFamily="2" charset="-122"/>
                <a:ea typeface="方正正中黑简体" panose="02000000000000000000" pitchFamily="2" charset="-122"/>
              </a:rPr>
              <a:t>产品规模</a:t>
            </a:r>
            <a:endParaRPr lang="en-US" altLang="zh-CN" sz="2400" dirty="0" smtClean="0">
              <a:solidFill>
                <a:srgbClr val="F47E24"/>
              </a:solidFill>
              <a:latin typeface="方正正中黑简体" panose="02000000000000000000" pitchFamily="2" charset="-122"/>
              <a:ea typeface="方正正中黑简体" panose="02000000000000000000" pitchFamily="2" charset="-122"/>
            </a:endParaRPr>
          </a:p>
          <a:p>
            <a:pPr indent="457200">
              <a:lnSpc>
                <a:spcPct val="135000"/>
              </a:lnSpc>
            </a:pPr>
            <a:r>
              <a:rPr lang="zh-CN" altLang="en-US" dirty="0" smtClean="0">
                <a:latin typeface="造字工房悦圆演示版常规体" pitchFamily="50" charset="-122"/>
                <a:ea typeface="造字工房悦圆演示版常规体" pitchFamily="50" charset="-122"/>
              </a:rPr>
              <a:t>一</a:t>
            </a:r>
            <a:r>
              <a:rPr lang="zh-CN" altLang="en-US" dirty="0">
                <a:latin typeface="造字工房悦圆演示版常规体" pitchFamily="50" charset="-122"/>
                <a:ea typeface="造字工房悦圆演示版常规体" pitchFamily="50" charset="-122"/>
              </a:rPr>
              <a:t>个足以将边际成本分散到最小的规模，要使数字化产品的边际成本降低至很小甚至接近于零，一个重要的前提就是要有一个足够大的规模来分摊成本。</a:t>
            </a:r>
          </a:p>
          <a:p>
            <a:pPr>
              <a:lnSpc>
                <a:spcPct val="135000"/>
              </a:lnSpc>
            </a:pPr>
            <a:endParaRPr lang="en-US" altLang="zh-CN" sz="1200" dirty="0">
              <a:latin typeface="造字工房悦圆演示版常规体" pitchFamily="50" charset="-122"/>
              <a:ea typeface="造字工房悦圆演示版常规体" pitchFamily="50" charset="-122"/>
            </a:endParaRPr>
          </a:p>
          <a:p>
            <a:pPr marL="342900" indent="-342900">
              <a:lnSpc>
                <a:spcPct val="135000"/>
              </a:lnSpc>
              <a:buFont typeface="Wingdings" panose="05000000000000000000" pitchFamily="2" charset="2"/>
              <a:buChar char="ü"/>
            </a:pPr>
            <a:r>
              <a:rPr lang="zh-CN" altLang="en-US" sz="2400" dirty="0">
                <a:solidFill>
                  <a:srgbClr val="F47E24"/>
                </a:solidFill>
                <a:latin typeface="方正正中黑简体" panose="02000000000000000000" pitchFamily="2" charset="-122"/>
                <a:ea typeface="方正正中黑简体" panose="02000000000000000000" pitchFamily="2" charset="-122"/>
              </a:rPr>
              <a:t>心智成本</a:t>
            </a:r>
            <a:endParaRPr lang="en-US" altLang="zh-CN" sz="2400" dirty="0">
              <a:solidFill>
                <a:srgbClr val="F47E24"/>
              </a:solidFill>
              <a:latin typeface="方正正中黑简体" panose="02000000000000000000" pitchFamily="2" charset="-122"/>
              <a:ea typeface="方正正中黑简体" panose="02000000000000000000" pitchFamily="2" charset="-122"/>
            </a:endParaRPr>
          </a:p>
          <a:p>
            <a:pPr indent="457200">
              <a:lnSpc>
                <a:spcPct val="135000"/>
              </a:lnSpc>
            </a:pPr>
            <a:r>
              <a:rPr lang="zh-CN" altLang="en-US" dirty="0">
                <a:latin typeface="造字工房悦圆演示版常规体" pitchFamily="50" charset="-122"/>
                <a:ea typeface="造字工房悦圆演示版常规体" pitchFamily="50" charset="-122"/>
              </a:rPr>
              <a:t>免费的东西要引起消费者的注意需要采取一定措施，从心理学的角度看，免费得到的东西往往很难引起消费者的重视，另一方面，免费会使消费者考虑是否这就意味着不用掏钱。</a:t>
            </a:r>
          </a:p>
          <a:p>
            <a:pPr>
              <a:lnSpc>
                <a:spcPct val="135000"/>
              </a:lnSpc>
            </a:pPr>
            <a:endParaRPr lang="en-US" altLang="zh-CN" sz="1200" dirty="0">
              <a:latin typeface="造字工房悦圆演示版常规体" pitchFamily="50" charset="-122"/>
              <a:ea typeface="造字工房悦圆演示版常规体" pitchFamily="50" charset="-122"/>
            </a:endParaRPr>
          </a:p>
          <a:p>
            <a:pPr marL="342900" indent="-342900">
              <a:lnSpc>
                <a:spcPct val="135000"/>
              </a:lnSpc>
              <a:buFont typeface="Wingdings" panose="05000000000000000000" pitchFamily="2" charset="2"/>
              <a:buChar char="ü"/>
            </a:pPr>
            <a:r>
              <a:rPr lang="zh-CN" altLang="en-US" sz="2400" dirty="0">
                <a:solidFill>
                  <a:srgbClr val="F47E24"/>
                </a:solidFill>
                <a:latin typeface="方正正中黑简体" panose="02000000000000000000" pitchFamily="2" charset="-122"/>
                <a:ea typeface="方正正中黑简体" panose="02000000000000000000" pitchFamily="2" charset="-122"/>
              </a:rPr>
              <a:t>金钱成本</a:t>
            </a:r>
            <a:endParaRPr lang="en-US" altLang="zh-CN" sz="2400" dirty="0">
              <a:solidFill>
                <a:srgbClr val="F47E24"/>
              </a:solidFill>
              <a:latin typeface="方正正中黑简体" panose="02000000000000000000" pitchFamily="2" charset="-122"/>
              <a:ea typeface="方正正中黑简体" panose="02000000000000000000" pitchFamily="2" charset="-122"/>
            </a:endParaRPr>
          </a:p>
          <a:p>
            <a:pPr indent="457200">
              <a:lnSpc>
                <a:spcPct val="135000"/>
              </a:lnSpc>
            </a:pPr>
            <a:r>
              <a:rPr lang="zh-CN" altLang="en-US" dirty="0">
                <a:latin typeface="造字工房悦圆演示版常规体" pitchFamily="50" charset="-122"/>
                <a:ea typeface="造字工房悦圆演示版常规体" pitchFamily="50" charset="-122"/>
              </a:rPr>
              <a:t>免费的模式的维持需要成本，对于企业来说，实施免费的策略，成本是很大的一块绊脚石，要持续的实施这种策略，需要有足够的资本支撑。</a:t>
            </a:r>
          </a:p>
          <a:p>
            <a:pPr>
              <a:lnSpc>
                <a:spcPct val="135000"/>
              </a:lnSpc>
            </a:pPr>
            <a:endParaRPr lang="en-US" altLang="zh-CN" dirty="0">
              <a:latin typeface="造字工房悦圆演示版常规体" pitchFamily="50" charset="-122"/>
              <a:ea typeface="造字工房悦圆演示版常规体" pitchFamily="50" charset="-122"/>
            </a:endParaRPr>
          </a:p>
        </p:txBody>
      </p:sp>
      <p:sp>
        <p:nvSpPr>
          <p:cNvPr id="5" name="矩形 4"/>
          <p:cNvSpPr/>
          <p:nvPr/>
        </p:nvSpPr>
        <p:spPr>
          <a:xfrm>
            <a:off x="947066" y="-746354"/>
            <a:ext cx="10297868" cy="8144384"/>
          </a:xfrm>
          <a:prstGeom prst="rect">
            <a:avLst/>
          </a:prstGeom>
          <a:noFill/>
          <a:ln>
            <a:solidFill>
              <a:schemeClr val="bg1">
                <a:lumMod val="50000"/>
              </a:schemeClr>
            </a:solidFill>
            <a:prstDash val="sys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713507550"/>
      </p:ext>
    </p:extLst>
  </p:cSld>
  <p:clrMapOvr>
    <a:masterClrMapping/>
  </p:clrMapOvr>
  <p:transition spd="slow">
    <p:push dir="u"/>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677069" y="-609600"/>
            <a:ext cx="10837862" cy="886007"/>
          </a:xfrm>
          <a:prstGeom prst="rect">
            <a:avLst/>
          </a:prstGeom>
          <a:solidFill>
            <a:schemeClr val="bg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947066" y="-867035"/>
            <a:ext cx="10297868" cy="881985"/>
          </a:xfrm>
          <a:prstGeom prst="rect">
            <a:avLst/>
          </a:prstGeom>
          <a:noFill/>
          <a:ln>
            <a:solidFill>
              <a:schemeClr val="bg1">
                <a:lumMod val="50000"/>
              </a:schemeClr>
            </a:solidFill>
            <a:prstDash val="sys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677069" y="1231332"/>
            <a:ext cx="10837862" cy="5845682"/>
          </a:xfrm>
          <a:prstGeom prst="rect">
            <a:avLst/>
          </a:prstGeom>
          <a:solidFill>
            <a:schemeClr val="bg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文本框 9"/>
          <p:cNvSpPr txBox="1"/>
          <p:nvPr/>
        </p:nvSpPr>
        <p:spPr>
          <a:xfrm>
            <a:off x="1937999" y="1755920"/>
            <a:ext cx="8170862" cy="923330"/>
          </a:xfrm>
          <a:prstGeom prst="rect">
            <a:avLst/>
          </a:prstGeom>
          <a:noFill/>
        </p:spPr>
        <p:txBody>
          <a:bodyPr wrap="square" rtlCol="0">
            <a:spAutoFit/>
          </a:bodyPr>
          <a:lstStyle/>
          <a:p>
            <a:r>
              <a:rPr lang="en-US" altLang="zh-CN" sz="5400" b="1" dirty="0" smtClean="0">
                <a:latin typeface="华文细黑" panose="02010600040101010101" pitchFamily="2" charset="-122"/>
                <a:ea typeface="华文细黑" panose="02010600040101010101" pitchFamily="2" charset="-122"/>
              </a:rPr>
              <a:t>No.5 </a:t>
            </a:r>
            <a:r>
              <a:rPr lang="zh-CN" altLang="en-US" sz="5400" dirty="0" smtClean="0">
                <a:latin typeface="方正正中黑简体" panose="02000000000000000000" pitchFamily="2" charset="-122"/>
                <a:ea typeface="方正正中黑简体" panose="02000000000000000000" pitchFamily="2" charset="-122"/>
              </a:rPr>
              <a:t>未来</a:t>
            </a:r>
            <a:r>
              <a:rPr lang="zh-CN" altLang="en-US" sz="5400" dirty="0">
                <a:latin typeface="方正正中黑简体" panose="02000000000000000000" pitchFamily="2" charset="-122"/>
                <a:ea typeface="方正正中黑简体" panose="02000000000000000000" pitchFamily="2" charset="-122"/>
              </a:rPr>
              <a:t>我们会遇到什么</a:t>
            </a:r>
            <a:r>
              <a:rPr lang="zh-CN" altLang="en-US" sz="5400" dirty="0" smtClean="0">
                <a:latin typeface="方正正中黑简体" panose="02000000000000000000" pitchFamily="2" charset="-122"/>
                <a:ea typeface="方正正中黑简体" panose="02000000000000000000" pitchFamily="2" charset="-122"/>
              </a:rPr>
              <a:t>？</a:t>
            </a:r>
            <a:endParaRPr lang="zh-CN" altLang="en-US" sz="5400" dirty="0">
              <a:latin typeface="方正正中黑简体" panose="02000000000000000000" pitchFamily="2" charset="-122"/>
              <a:ea typeface="方正正中黑简体" panose="02000000000000000000" pitchFamily="2" charset="-122"/>
            </a:endParaRPr>
          </a:p>
        </p:txBody>
      </p:sp>
      <p:sp>
        <p:nvSpPr>
          <p:cNvPr id="12" name="斜纹 11"/>
          <p:cNvSpPr/>
          <p:nvPr/>
        </p:nvSpPr>
        <p:spPr>
          <a:xfrm rot="5400000">
            <a:off x="10181431" y="1231332"/>
            <a:ext cx="1333500" cy="1333500"/>
          </a:xfrm>
          <a:prstGeom prst="diagStripe">
            <a:avLst>
              <a:gd name="adj" fmla="val 67143"/>
            </a:avLst>
          </a:prstGeom>
          <a:solidFill>
            <a:srgbClr val="E643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cxnSp>
        <p:nvCxnSpPr>
          <p:cNvPr id="13" name="直接连接符 12"/>
          <p:cNvCxnSpPr/>
          <p:nvPr/>
        </p:nvCxnSpPr>
        <p:spPr>
          <a:xfrm>
            <a:off x="2059403" y="2679250"/>
            <a:ext cx="8073195" cy="0"/>
          </a:xfrm>
          <a:prstGeom prst="line">
            <a:avLst/>
          </a:prstGeom>
          <a:ln w="12700">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3361704" y="3408928"/>
            <a:ext cx="5468593" cy="0"/>
          </a:xfrm>
          <a:prstGeom prst="line">
            <a:avLst/>
          </a:prstGeom>
          <a:ln>
            <a:solidFill>
              <a:srgbClr val="E64350"/>
            </a:solidFill>
          </a:ln>
        </p:spPr>
        <p:style>
          <a:lnRef idx="1">
            <a:schemeClr val="accent1"/>
          </a:lnRef>
          <a:fillRef idx="0">
            <a:schemeClr val="accent1"/>
          </a:fillRef>
          <a:effectRef idx="0">
            <a:schemeClr val="accent1"/>
          </a:effectRef>
          <a:fontRef idx="minor">
            <a:schemeClr val="tx1"/>
          </a:fontRef>
        </p:style>
      </p:cxnSp>
      <p:sp>
        <p:nvSpPr>
          <p:cNvPr id="16" name="文本框 15"/>
          <p:cNvSpPr txBox="1"/>
          <p:nvPr/>
        </p:nvSpPr>
        <p:spPr>
          <a:xfrm>
            <a:off x="4029559" y="3151176"/>
            <a:ext cx="4132882" cy="584775"/>
          </a:xfrm>
          <a:prstGeom prst="rect">
            <a:avLst/>
          </a:prstGeom>
          <a:solidFill>
            <a:schemeClr val="bg1"/>
          </a:solidFill>
        </p:spPr>
        <p:txBody>
          <a:bodyPr wrap="square" rtlCol="0">
            <a:spAutoFit/>
          </a:bodyPr>
          <a:lstStyle/>
          <a:p>
            <a:pPr algn="ctr"/>
            <a:r>
              <a:rPr lang="zh-CN" altLang="en-US" sz="3200" dirty="0" smtClean="0">
                <a:solidFill>
                  <a:srgbClr val="E64350"/>
                </a:solidFill>
                <a:latin typeface="方正正中黑简体" panose="02000000000000000000" pitchFamily="2" charset="-122"/>
                <a:ea typeface="方正正中黑简体" panose="02000000000000000000" pitchFamily="2" charset="-122"/>
              </a:rPr>
              <a:t>免费模式的十大法则</a:t>
            </a:r>
            <a:endParaRPr lang="en-US" altLang="zh-CN" sz="3200" dirty="0" smtClean="0">
              <a:solidFill>
                <a:srgbClr val="E64350"/>
              </a:solidFill>
              <a:latin typeface="方正正中黑简体" panose="02000000000000000000" pitchFamily="2" charset="-122"/>
              <a:ea typeface="方正正中黑简体" panose="02000000000000000000" pitchFamily="2" charset="-122"/>
            </a:endParaRPr>
          </a:p>
        </p:txBody>
      </p:sp>
      <p:pic>
        <p:nvPicPr>
          <p:cNvPr id="20" name="图片 19"/>
          <p:cNvPicPr>
            <a:picLocks noChangeAspect="1"/>
          </p:cNvPicPr>
          <p:nvPr/>
        </p:nvPicPr>
        <p:blipFill>
          <a:blip r:embed="rId2"/>
          <a:stretch>
            <a:fillRect/>
          </a:stretch>
        </p:blipFill>
        <p:spPr>
          <a:xfrm>
            <a:off x="9389146" y="1605716"/>
            <a:ext cx="756000" cy="756000"/>
          </a:xfrm>
          <a:prstGeom prst="rect">
            <a:avLst/>
          </a:prstGeom>
        </p:spPr>
      </p:pic>
      <p:pic>
        <p:nvPicPr>
          <p:cNvPr id="23" name="图片 22"/>
          <p:cNvPicPr>
            <a:picLocks noChangeAspect="1"/>
          </p:cNvPicPr>
          <p:nvPr/>
        </p:nvPicPr>
        <p:blipFill>
          <a:blip r:embed="rId3">
            <a:extLst>
              <a:ext uri="{BEBA8EAE-BF5A-486C-A8C5-ECC9F3942E4B}">
                <a14:imgProps xmlns:a14="http://schemas.microsoft.com/office/drawing/2010/main">
                  <a14:imgLayer>
                    <a14:imgEffect>
                      <a14:backgroundRemoval t="0" b="100000" l="0" r="100000">
                        <a14:foregroundMark x1="23778" y1="26052" x2="23778" y2="26052"/>
                        <a14:foregroundMark x1="40444" y1="29860" x2="40444" y2="29860"/>
                        <a14:foregroundMark x1="58667" y1="31864" x2="58667" y2="31864"/>
                        <a14:foregroundMark x1="75333" y1="36874" x2="75333" y2="36874"/>
                        <a14:foregroundMark x1="29333" y1="44689" x2="29333" y2="44689"/>
                        <a14:foregroundMark x1="15333" y1="45892" x2="15333" y2="45892"/>
                        <a14:foregroundMark x1="24444" y1="57315" x2="24444" y2="57315"/>
                        <a14:foregroundMark x1="38667" y1="50902" x2="38667" y2="50902"/>
                        <a14:foregroundMark x1="40444" y1="54910" x2="40444" y2="54910"/>
                        <a14:foregroundMark x1="34444" y1="71944" x2="34444" y2="71944"/>
                        <a14:foregroundMark x1="16444" y1="69739" x2="16444" y2="69739"/>
                        <a14:foregroundMark x1="14667" y1="69339" x2="14667" y2="69339"/>
                        <a14:foregroundMark x1="37333" y1="62725" x2="37333" y2="62725"/>
                        <a14:foregroundMark x1="28000" y1="63327" x2="28000" y2="63327"/>
                        <a14:foregroundMark x1="27556" y1="61323" x2="27556" y2="61323"/>
                        <a14:foregroundMark x1="28222" y1="88176" x2="28222" y2="88176"/>
                        <a14:foregroundMark x1="26889" y1="91383" x2="26889" y2="91383"/>
                        <a14:backgroundMark x1="20889" y1="86573" x2="20889" y2="86573"/>
                        <a14:backgroundMark x1="48000" y1="78958" x2="48000" y2="78958"/>
                        <a14:backgroundMark x1="62889" y1="59519" x2="62889" y2="59519"/>
                        <a14:backgroundMark x1="16444" y1="89980" x2="16444" y2="89980"/>
                        <a14:backgroundMark x1="17556" y1="90381" x2="17556" y2="90381"/>
                      </a14:backgroundRemoval>
                    </a14:imgEffect>
                    <a14:imgEffect>
                      <a14:sharpenSoften amount="100000"/>
                    </a14:imgEffect>
                  </a14:imgLayer>
                </a14:imgProps>
              </a:ext>
            </a:extLst>
          </a:blip>
          <a:stretch>
            <a:fillRect/>
          </a:stretch>
        </p:blipFill>
        <p:spPr>
          <a:xfrm>
            <a:off x="7343888" y="6139111"/>
            <a:ext cx="3770993" cy="4181612"/>
          </a:xfrm>
          <a:prstGeom prst="rect">
            <a:avLst/>
          </a:prstGeom>
          <a:effectLst>
            <a:outerShdw blurRad="50800" dist="50800" dir="5400000" sx="1000" sy="1000" algn="ctr" rotWithShape="0">
              <a:srgbClr val="000000"/>
            </a:outerShdw>
          </a:effectLst>
        </p:spPr>
      </p:pic>
      <p:sp>
        <p:nvSpPr>
          <p:cNvPr id="24" name="矩形 23"/>
          <p:cNvSpPr/>
          <p:nvPr/>
        </p:nvSpPr>
        <p:spPr>
          <a:xfrm>
            <a:off x="6720519" y="5883649"/>
            <a:ext cx="4775362" cy="4692536"/>
          </a:xfrm>
          <a:prstGeom prst="rect">
            <a:avLst/>
          </a:prstGeom>
          <a:solidFill>
            <a:schemeClr val="bg1">
              <a:alpha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947066" y="1466308"/>
            <a:ext cx="10297868" cy="5554423"/>
          </a:xfrm>
          <a:prstGeom prst="rect">
            <a:avLst/>
          </a:prstGeom>
          <a:noFill/>
          <a:ln>
            <a:solidFill>
              <a:schemeClr val="bg1">
                <a:lumMod val="50000"/>
              </a:schemeClr>
            </a:solidFill>
            <a:prstDash val="sys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文本框 21"/>
          <p:cNvSpPr txBox="1"/>
          <p:nvPr/>
        </p:nvSpPr>
        <p:spPr>
          <a:xfrm>
            <a:off x="1601791" y="3723074"/>
            <a:ext cx="9188450" cy="3291670"/>
          </a:xfrm>
          <a:prstGeom prst="rect">
            <a:avLst/>
          </a:prstGeom>
          <a:noFill/>
        </p:spPr>
        <p:txBody>
          <a:bodyPr wrap="square" rtlCol="0">
            <a:spAutoFit/>
          </a:bodyPr>
          <a:lstStyle/>
          <a:p>
            <a:pPr>
              <a:lnSpc>
                <a:spcPct val="135000"/>
              </a:lnSpc>
            </a:pPr>
            <a:r>
              <a:rPr lang="en-US" altLang="zh-CN" sz="2000" dirty="0">
                <a:solidFill>
                  <a:srgbClr val="E64350"/>
                </a:solidFill>
                <a:latin typeface="方正正中黑简体" panose="02000000000000000000" pitchFamily="2" charset="-122"/>
                <a:ea typeface="方正正中黑简体" panose="02000000000000000000" pitchFamily="2" charset="-122"/>
              </a:rPr>
              <a:t>1.</a:t>
            </a:r>
            <a:r>
              <a:rPr lang="zh-CN" altLang="en-US" sz="2000" dirty="0">
                <a:solidFill>
                  <a:srgbClr val="E64350"/>
                </a:solidFill>
                <a:latin typeface="方正正中黑简体" panose="02000000000000000000" pitchFamily="2" charset="-122"/>
                <a:ea typeface="方正正中黑简体" panose="02000000000000000000" pitchFamily="2" charset="-122"/>
              </a:rPr>
              <a:t>数字产品迟早会变成免费商品</a:t>
            </a:r>
            <a:endParaRPr lang="en-US" altLang="zh-CN" sz="2000" dirty="0">
              <a:solidFill>
                <a:srgbClr val="E64350"/>
              </a:solidFill>
              <a:latin typeface="方正正中黑简体" panose="02000000000000000000" pitchFamily="2" charset="-122"/>
              <a:ea typeface="方正正中黑简体" panose="02000000000000000000" pitchFamily="2" charset="-122"/>
            </a:endParaRPr>
          </a:p>
          <a:p>
            <a:pPr>
              <a:lnSpc>
                <a:spcPct val="135000"/>
              </a:lnSpc>
            </a:pPr>
            <a:r>
              <a:rPr lang="zh-CN" altLang="en-US" dirty="0">
                <a:latin typeface="造字工房悦圆演示版常规体" pitchFamily="50" charset="-122"/>
                <a:ea typeface="造字工房悦圆演示版常规体" pitchFamily="50" charset="-122"/>
              </a:rPr>
              <a:t>在市场竞争中，价格会下跌到与边际成本持平</a:t>
            </a:r>
            <a:endParaRPr lang="en-US" altLang="zh-CN" dirty="0">
              <a:latin typeface="造字工房悦圆演示版常规体" pitchFamily="50" charset="-122"/>
              <a:ea typeface="造字工房悦圆演示版常规体" pitchFamily="50" charset="-122"/>
            </a:endParaRPr>
          </a:p>
          <a:p>
            <a:pPr>
              <a:lnSpc>
                <a:spcPct val="135000"/>
              </a:lnSpc>
            </a:pPr>
            <a:r>
              <a:rPr lang="en-US" altLang="zh-CN" sz="2000" dirty="0">
                <a:solidFill>
                  <a:srgbClr val="E64350"/>
                </a:solidFill>
                <a:latin typeface="方正正中黑简体" panose="02000000000000000000" pitchFamily="2" charset="-122"/>
                <a:ea typeface="方正正中黑简体" panose="02000000000000000000" pitchFamily="2" charset="-122"/>
              </a:rPr>
              <a:t>2.</a:t>
            </a:r>
            <a:r>
              <a:rPr lang="zh-CN" altLang="en-US" sz="2000" dirty="0">
                <a:solidFill>
                  <a:srgbClr val="E64350"/>
                </a:solidFill>
                <a:latin typeface="方正正中黑简体" panose="02000000000000000000" pitchFamily="2" charset="-122"/>
                <a:ea typeface="方正正中黑简体" panose="02000000000000000000" pitchFamily="2" charset="-122"/>
              </a:rPr>
              <a:t>实物产品厂商也希望自己的产品是免费的，但是他们在这方面表现得并不积极</a:t>
            </a:r>
            <a:endParaRPr lang="en-US" altLang="zh-CN" sz="2000" dirty="0">
              <a:solidFill>
                <a:srgbClr val="E64350"/>
              </a:solidFill>
              <a:latin typeface="方正正中黑简体" panose="02000000000000000000" pitchFamily="2" charset="-122"/>
              <a:ea typeface="方正正中黑简体" panose="02000000000000000000" pitchFamily="2" charset="-122"/>
            </a:endParaRPr>
          </a:p>
          <a:p>
            <a:pPr>
              <a:lnSpc>
                <a:spcPct val="135000"/>
              </a:lnSpc>
            </a:pPr>
            <a:r>
              <a:rPr lang="zh-CN" altLang="en-US" dirty="0">
                <a:latin typeface="造字工房悦圆演示版常规体" pitchFamily="50" charset="-122"/>
                <a:ea typeface="造字工房悦圆演示版常规体" pitchFamily="50" charset="-122"/>
              </a:rPr>
              <a:t>厂商通过重新调整经营策略从而在出售其他产品时免费赠送某些产品</a:t>
            </a:r>
            <a:endParaRPr lang="en-US" altLang="zh-CN" dirty="0">
              <a:latin typeface="造字工房悦圆演示版常规体" pitchFamily="50" charset="-122"/>
              <a:ea typeface="造字工房悦圆演示版常规体" pitchFamily="50" charset="-122"/>
            </a:endParaRPr>
          </a:p>
          <a:p>
            <a:pPr>
              <a:lnSpc>
                <a:spcPct val="135000"/>
              </a:lnSpc>
            </a:pPr>
            <a:r>
              <a:rPr lang="en-US" altLang="zh-CN" sz="2000" dirty="0">
                <a:solidFill>
                  <a:srgbClr val="E64350"/>
                </a:solidFill>
                <a:latin typeface="方正正中黑简体" panose="02000000000000000000" pitchFamily="2" charset="-122"/>
                <a:ea typeface="方正正中黑简体" panose="02000000000000000000" pitchFamily="2" charset="-122"/>
              </a:rPr>
              <a:t>3.</a:t>
            </a:r>
            <a:r>
              <a:rPr lang="zh-CN" altLang="en-US" sz="2000" dirty="0">
                <a:solidFill>
                  <a:srgbClr val="E64350"/>
                </a:solidFill>
                <a:latin typeface="方正正中黑简体" panose="02000000000000000000" pitchFamily="2" charset="-122"/>
                <a:ea typeface="方正正中黑简体" panose="02000000000000000000" pitchFamily="2" charset="-122"/>
              </a:rPr>
              <a:t>你无法阻止免费</a:t>
            </a:r>
            <a:endParaRPr lang="en-US" altLang="zh-CN" sz="2000" dirty="0">
              <a:solidFill>
                <a:srgbClr val="E64350"/>
              </a:solidFill>
              <a:latin typeface="方正正中黑简体" panose="02000000000000000000" pitchFamily="2" charset="-122"/>
              <a:ea typeface="方正正中黑简体" panose="02000000000000000000" pitchFamily="2" charset="-122"/>
            </a:endParaRPr>
          </a:p>
          <a:p>
            <a:pPr>
              <a:lnSpc>
                <a:spcPct val="135000"/>
              </a:lnSpc>
            </a:pPr>
            <a:r>
              <a:rPr lang="en-US" altLang="zh-CN" sz="2000" dirty="0">
                <a:solidFill>
                  <a:srgbClr val="E64350"/>
                </a:solidFill>
                <a:latin typeface="方正正中黑简体" panose="02000000000000000000" pitchFamily="2" charset="-122"/>
                <a:ea typeface="方正正中黑简体" panose="02000000000000000000" pitchFamily="2" charset="-122"/>
              </a:rPr>
              <a:t>4.</a:t>
            </a:r>
            <a:r>
              <a:rPr lang="zh-CN" altLang="en-US" sz="2000" dirty="0">
                <a:solidFill>
                  <a:srgbClr val="E64350"/>
                </a:solidFill>
                <a:latin typeface="方正正中黑简体" panose="02000000000000000000" pitchFamily="2" charset="-122"/>
                <a:ea typeface="方正正中黑简体" panose="02000000000000000000" pitchFamily="2" charset="-122"/>
              </a:rPr>
              <a:t>你能够从免费中赚钱</a:t>
            </a:r>
            <a:endParaRPr lang="en-US" altLang="zh-CN" sz="2000" dirty="0">
              <a:solidFill>
                <a:srgbClr val="E64350"/>
              </a:solidFill>
              <a:latin typeface="方正正中黑简体" panose="02000000000000000000" pitchFamily="2" charset="-122"/>
              <a:ea typeface="方正正中黑简体" panose="02000000000000000000" pitchFamily="2" charset="-122"/>
            </a:endParaRPr>
          </a:p>
          <a:p>
            <a:pPr>
              <a:lnSpc>
                <a:spcPct val="135000"/>
              </a:lnSpc>
            </a:pPr>
            <a:r>
              <a:rPr lang="zh-CN" altLang="en-US" dirty="0">
                <a:latin typeface="造字工房悦圆演示版常规体" pitchFamily="50" charset="-122"/>
                <a:ea typeface="造字工房悦圆演示版常规体" pitchFamily="50" charset="-122"/>
              </a:rPr>
              <a:t>免费经营策略扩大了企业的知名度，使企业推出的产品被更多的消费者了解</a:t>
            </a:r>
            <a:endParaRPr lang="en-US" altLang="zh-CN" dirty="0">
              <a:latin typeface="造字工房悦圆演示版常规体" pitchFamily="50" charset="-122"/>
              <a:ea typeface="造字工房悦圆演示版常规体" pitchFamily="50" charset="-122"/>
            </a:endParaRPr>
          </a:p>
          <a:p>
            <a:pPr>
              <a:lnSpc>
                <a:spcPct val="135000"/>
              </a:lnSpc>
            </a:pPr>
            <a:r>
              <a:rPr lang="en-US" altLang="zh-CN" sz="2000" dirty="0">
                <a:solidFill>
                  <a:srgbClr val="E64350"/>
                </a:solidFill>
                <a:latin typeface="方正正中黑简体" panose="02000000000000000000" pitchFamily="2" charset="-122"/>
                <a:ea typeface="方正正中黑简体" panose="02000000000000000000" pitchFamily="2" charset="-122"/>
              </a:rPr>
              <a:t>5.</a:t>
            </a:r>
            <a:r>
              <a:rPr lang="zh-CN" altLang="en-US" sz="2000" dirty="0">
                <a:solidFill>
                  <a:srgbClr val="E64350"/>
                </a:solidFill>
                <a:latin typeface="方正正中黑简体" panose="02000000000000000000" pitchFamily="2" charset="-122"/>
                <a:ea typeface="方正正中黑简体" panose="02000000000000000000" pitchFamily="2" charset="-122"/>
              </a:rPr>
              <a:t>重新界定你的市场</a:t>
            </a:r>
          </a:p>
        </p:txBody>
      </p:sp>
    </p:spTree>
    <p:extLst>
      <p:ext uri="{BB962C8B-B14F-4D97-AF65-F5344CB8AC3E}">
        <p14:creationId xmlns:p14="http://schemas.microsoft.com/office/powerpoint/2010/main" val="4205132674"/>
      </p:ext>
    </p:extLst>
  </p:cSld>
  <p:clrMapOvr>
    <a:masterClrMapping/>
  </p:clrMapOvr>
  <p:transition spd="slow">
    <p:push dir="u"/>
  </p:transition>
  <p:timing>
    <p:tnLst>
      <p:par>
        <p:cTn id="1" dur="indefinite" restart="never" nodeType="tmRoot"/>
      </p:par>
    </p:tn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1791</TotalTime>
  <Words>1394</Words>
  <Application>Microsoft Office PowerPoint</Application>
  <PresentationFormat>宽屏</PresentationFormat>
  <Paragraphs>126</Paragraphs>
  <Slides>14</Slides>
  <Notes>2</Notes>
  <HiddenSlides>0</HiddenSlides>
  <MMClips>0</MMClips>
  <ScaleCrop>false</ScaleCrop>
  <HeadingPairs>
    <vt:vector size="6" baseType="variant">
      <vt:variant>
        <vt:lpstr>已用的字体</vt:lpstr>
      </vt:variant>
      <vt:variant>
        <vt:i4>16</vt:i4>
      </vt:variant>
      <vt:variant>
        <vt:lpstr>主题</vt:lpstr>
      </vt:variant>
      <vt:variant>
        <vt:i4>2</vt:i4>
      </vt:variant>
      <vt:variant>
        <vt:lpstr>幻灯片标题</vt:lpstr>
      </vt:variant>
      <vt:variant>
        <vt:i4>14</vt:i4>
      </vt:variant>
    </vt:vector>
  </HeadingPairs>
  <TitlesOfParts>
    <vt:vector size="32" baseType="lpstr">
      <vt:lpstr>Meiryo</vt:lpstr>
      <vt:lpstr>方正行黑简体</vt:lpstr>
      <vt:lpstr>方正细倩简体</vt:lpstr>
      <vt:lpstr>方正悬针篆变简体</vt:lpstr>
      <vt:lpstr>方正正中黑简体</vt:lpstr>
      <vt:lpstr>汉仪综艺体简</vt:lpstr>
      <vt:lpstr>华康俪金黑W8(P)</vt:lpstr>
      <vt:lpstr>华文细黑</vt:lpstr>
      <vt:lpstr>宋体</vt:lpstr>
      <vt:lpstr>体坛粗黑简体</vt:lpstr>
      <vt:lpstr>微软雅黑</vt:lpstr>
      <vt:lpstr>造字工房悦圆演示版常规体</vt:lpstr>
      <vt:lpstr>Arial</vt:lpstr>
      <vt:lpstr>Calibri</vt:lpstr>
      <vt:lpstr>Calibri Light</vt:lpstr>
      <vt:lpstr>Wingdings</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优品PPT</dc:creator>
  <cp:lastModifiedBy>kan</cp:lastModifiedBy>
  <cp:revision>142</cp:revision>
  <dcterms:created xsi:type="dcterms:W3CDTF">2014-02-28T11:30:22Z</dcterms:created>
  <dcterms:modified xsi:type="dcterms:W3CDTF">2021-03-03T12:59:21Z</dcterms:modified>
</cp:coreProperties>
</file>