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php" ContentType="image/png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4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6"/>
  </p:notesMasterIdLst>
  <p:sldIdLst>
    <p:sldId id="349" r:id="rId3"/>
    <p:sldId id="382" r:id="rId4"/>
    <p:sldId id="383" r:id="rId5"/>
    <p:sldId id="386" r:id="rId6"/>
    <p:sldId id="385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99" r:id="rId19"/>
    <p:sldId id="400" r:id="rId20"/>
    <p:sldId id="401" r:id="rId21"/>
    <p:sldId id="402" r:id="rId22"/>
    <p:sldId id="403" r:id="rId23"/>
    <p:sldId id="404" r:id="rId24"/>
    <p:sldId id="405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1" userDrawn="1">
          <p15:clr>
            <a:srgbClr val="A4A3A4"/>
          </p15:clr>
        </p15:guide>
        <p15:guide id="2" pos="143" userDrawn="1">
          <p15:clr>
            <a:srgbClr val="A4A3A4"/>
          </p15:clr>
        </p15:guide>
        <p15:guide id="3" pos="753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4656" userDrawn="1">
          <p15:clr>
            <a:srgbClr val="A4A3A4"/>
          </p15:clr>
        </p15:guide>
        <p15:guide id="6" pos="7333" userDrawn="1">
          <p15:clr>
            <a:srgbClr val="A4A3A4"/>
          </p15:clr>
        </p15:guide>
        <p15:guide id="7" orient="horz" pos="3680" userDrawn="1">
          <p15:clr>
            <a:srgbClr val="A4A3A4"/>
          </p15:clr>
        </p15:guide>
        <p15:guide id="8" orient="horz" pos="3407" userDrawn="1">
          <p15:clr>
            <a:srgbClr val="A4A3A4"/>
          </p15:clr>
        </p15:guide>
        <p15:guide id="10" orient="horz" pos="2364" userDrawn="1">
          <p15:clr>
            <a:srgbClr val="A4A3A4"/>
          </p15:clr>
        </p15:guide>
        <p15:guide id="11" orient="horz" pos="2750" userDrawn="1">
          <p15:clr>
            <a:srgbClr val="A4A3A4"/>
          </p15:clr>
        </p15:guide>
        <p15:guide id="12" pos="3940" userDrawn="1">
          <p15:clr>
            <a:srgbClr val="A4A3A4"/>
          </p15:clr>
        </p15:guide>
        <p15:guide id="13" pos="13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90110"/>
    <a:srgbClr val="F0F0F0"/>
    <a:srgbClr val="D8D8D8"/>
    <a:srgbClr val="000000"/>
    <a:srgbClr val="D90716"/>
    <a:srgbClr val="AA0510"/>
    <a:srgbClr val="FFB7BC"/>
    <a:srgbClr val="E23D48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46" y="114"/>
      </p:cViewPr>
      <p:guideLst>
        <p:guide orient="horz" pos="4201"/>
        <p:guide pos="143"/>
        <p:guide pos="7537"/>
        <p:guide orient="horz" pos="890"/>
        <p:guide pos="4656"/>
        <p:guide pos="7333"/>
        <p:guide orient="horz" pos="3680"/>
        <p:guide orient="horz" pos="3407"/>
        <p:guide orient="horz" pos="2364"/>
        <p:guide orient="horz" pos="2750"/>
        <p:guide pos="3940"/>
        <p:guide pos="1323"/>
      </p:guideLst>
    </p:cSldViewPr>
  </p:slideViewPr>
  <p:outlineViewPr>
    <p:cViewPr>
      <p:scale>
        <a:sx n="33" d="100"/>
        <a:sy n="33" d="100"/>
      </p:scale>
      <p:origin x="0" y="-507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4194"/>
    </p:cViewPr>
  </p:sorterViewPr>
  <p:notesViewPr>
    <p:cSldViewPr snapToGrid="0">
      <p:cViewPr varScale="1">
        <p:scale>
          <a:sx n="54" d="100"/>
          <a:sy n="54" d="100"/>
        </p:scale>
        <p:origin x="289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南非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solidFill>
                <a:srgbClr val="D90110"/>
              </a:solidFill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E2E98A4-1D13-4298-9212-D469903CD415}" type="VALUE">
                      <a:rPr lang="en-US" altLang="zh-CN" sz="2000">
                        <a:solidFill>
                          <a:srgbClr val="D9011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pPr>
                        <a:defRPr sz="2000"/>
                      </a:pPr>
                      <a:t>[值]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基尼系数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0.59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巴西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20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基尼系数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0.54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中国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20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基尼系数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0.47</c:v>
                </c:pt>
              </c:numCache>
            </c:numRef>
          </c:val>
        </c:ser>
        <c:ser>
          <c:idx val="3"/>
          <c:order val="3"/>
          <c:tx>
            <c:strRef>
              <c:f>Sheet1!$K$1</c:f>
              <c:strCache>
                <c:ptCount val="1"/>
                <c:pt idx="0">
                  <c:v>0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20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基尼系数</c:v>
                </c:pt>
              </c:strCache>
            </c:strRef>
          </c:cat>
          <c:val>
            <c:numRef>
              <c:f>Sheet1!$K$2</c:f>
              <c:numCache>
                <c:formatCode>General</c:formatCode>
                <c:ptCount val="1"/>
                <c:pt idx="0">
                  <c:v>0.46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俄罗斯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20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基尼系数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0.42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法国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20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基尼系数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0.33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印度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20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基尼系数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0.33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日本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20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基尼系数</c:v>
                </c:pt>
              </c:strCache>
            </c:strRef>
          </c:cat>
          <c:val>
            <c:numRef>
              <c:f>Sheet1!$I$2</c:f>
              <c:numCache>
                <c:formatCode>General</c:formatCode>
                <c:ptCount val="1"/>
                <c:pt idx="0">
                  <c:v>0.33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日本2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20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基尼系数</c:v>
                </c:pt>
              </c:strCache>
            </c:strRef>
          </c:cat>
          <c:val>
            <c:numRef>
              <c:f>Sheet1!$J$2</c:f>
              <c:numCache>
                <c:formatCode>General</c:formatCode>
                <c:ptCount val="1"/>
                <c:pt idx="0">
                  <c:v>0.28000000000000003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437531312"/>
        <c:axId val="-437524784"/>
      </c:barChart>
      <c:catAx>
        <c:axId val="-437531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437524784"/>
        <c:crosses val="autoZero"/>
        <c:auto val="1"/>
        <c:lblAlgn val="ctr"/>
        <c:lblOffset val="100"/>
        <c:noMultiLvlLbl val="0"/>
      </c:catAx>
      <c:valAx>
        <c:axId val="-4375247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437531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49999999999997E-3"/>
          <c:y val="4.2187497404804541E-2"/>
          <c:w val="0.96562499999999996"/>
          <c:h val="0.94843750317190556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9011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90110"/>
              </a:solidFill>
              <a:ln w="9525">
                <a:solidFill>
                  <a:srgbClr val="D9011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0.81</c:v>
                </c:pt>
                <c:pt idx="1">
                  <c:v>0.82</c:v>
                </c:pt>
                <c:pt idx="2">
                  <c:v>0.83</c:v>
                </c:pt>
                <c:pt idx="3">
                  <c:v>0.84</c:v>
                </c:pt>
                <c:pt idx="4">
                  <c:v>0.88</c:v>
                </c:pt>
                <c:pt idx="5">
                  <c:v>0.9</c:v>
                </c:pt>
                <c:pt idx="6">
                  <c:v>0.82</c:v>
                </c:pt>
                <c:pt idx="7">
                  <c:v>0.75</c:v>
                </c:pt>
                <c:pt idx="8">
                  <c:v>0.6</c:v>
                </c:pt>
                <c:pt idx="9">
                  <c:v>0.61</c:v>
                </c:pt>
                <c:pt idx="10">
                  <c:v>0.63</c:v>
                </c:pt>
                <c:pt idx="11">
                  <c:v>0.65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219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ownBars>
        </c:upDownBars>
        <c:marker val="1"/>
        <c:smooth val="0"/>
        <c:axId val="-437530768"/>
        <c:axId val="-437526416"/>
      </c:lineChart>
      <c:catAx>
        <c:axId val="-4375307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437526416"/>
        <c:crosses val="autoZero"/>
        <c:auto val="1"/>
        <c:lblAlgn val="ctr"/>
        <c:lblOffset val="100"/>
        <c:noMultiLvlLbl val="0"/>
      </c:catAx>
      <c:valAx>
        <c:axId val="-43752641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-43753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D90110"/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749999999999999E-2"/>
          <c:y val="3.5156247837337118E-2"/>
          <c:w val="0.96562499999999996"/>
          <c:h val="0.9484375031719055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1910年前的欧洲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D9011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D90110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上层阶级</a:t>
                    </a:r>
                    <a:r>
                      <a:rPr lang="zh-CN" altLang="en-US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（</a:t>
                    </a:r>
                    <a:r>
                      <a:rPr lang="en-US" altLang="zh-CN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10%</a:t>
                    </a:r>
                    <a:r>
                      <a:rPr lang="zh-CN" altLang="en-US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）占 </a:t>
                    </a:r>
                    <a:fld id="{2710C0EB-05A7-4BDB-BD8F-670655E19B6A}" type="PERCENTAGE">
                      <a:rPr lang="en-US" altLang="zh-CN" baseline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pPr/>
                      <a:t>[百分比]</a:t>
                    </a:fld>
                    <a:endParaRPr lang="zh-CN" altLang="en-US" baseline="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c:rich>
              </c:tx>
              <c:dLblPos val="in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1800" b="1" i="0" u="none" strike="noStrike" kern="1200" spc="0" baseline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最下层50%</c:v>
                </c:pt>
                <c:pt idx="1">
                  <c:v>中间的40%</c:v>
                </c:pt>
                <c:pt idx="2">
                  <c:v>最最上层的1%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5</c:v>
                </c:pt>
                <c:pt idx="2">
                  <c:v>90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749999999999999E-2"/>
          <c:y val="3.5156247837337118E-2"/>
          <c:w val="0.96562499999999996"/>
          <c:h val="0.9484375031719055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1910年前的欧洲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D9011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D90110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20783218503937012"/>
                  <c:y val="-1.4062499134934847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上层阶级</a:t>
                    </a:r>
                    <a:r>
                      <a:rPr lang="zh-CN" altLang="en-US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（</a:t>
                    </a:r>
                    <a:r>
                      <a:rPr lang="en-US" altLang="zh-CN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10%</a:t>
                    </a:r>
                    <a:r>
                      <a:rPr lang="zh-CN" altLang="en-US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）占 </a:t>
                    </a:r>
                    <a:fld id="{2710C0EB-05A7-4BDB-BD8F-670655E19B6A}" type="PERCENTAGE">
                      <a:rPr lang="en-US" altLang="zh-CN" baseline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pPr/>
                      <a:t>[百分比]</a:t>
                    </a:fld>
                    <a:endParaRPr lang="zh-CN" altLang="en-US" baseline="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zh-CN" altLang="en-US" sz="1800" b="1" i="0" u="none" strike="noStrike" kern="1200" spc="0" baseline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最下层50%</c:v>
                </c:pt>
                <c:pt idx="1">
                  <c:v>中间的40%</c:v>
                </c:pt>
                <c:pt idx="2">
                  <c:v>最最上层的1%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35</c:v>
                </c:pt>
                <c:pt idx="2">
                  <c:v>60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49999999999997E-3"/>
          <c:y val="5.156249682809444E-2"/>
          <c:w val="0.96562499999999996"/>
          <c:h val="0.94843750317190556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9011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90110"/>
              </a:solidFill>
              <a:ln w="9525">
                <a:solidFill>
                  <a:srgbClr val="D9011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85</c:v>
                </c:pt>
                <c:pt idx="1">
                  <c:v>86</c:v>
                </c:pt>
                <c:pt idx="2">
                  <c:v>88</c:v>
                </c:pt>
                <c:pt idx="3">
                  <c:v>90</c:v>
                </c:pt>
                <c:pt idx="4">
                  <c:v>78</c:v>
                </c:pt>
                <c:pt idx="5">
                  <c:v>60</c:v>
                </c:pt>
                <c:pt idx="6">
                  <c:v>63</c:v>
                </c:pt>
                <c:pt idx="7">
                  <c:v>58</c:v>
                </c:pt>
                <c:pt idx="8">
                  <c:v>45</c:v>
                </c:pt>
                <c:pt idx="9">
                  <c:v>67</c:v>
                </c:pt>
                <c:pt idx="10">
                  <c:v>76</c:v>
                </c:pt>
                <c:pt idx="11">
                  <c:v>80</c:v>
                </c:pt>
                <c:pt idx="12">
                  <c:v>80</c:v>
                </c:pt>
                <c:pt idx="13">
                  <c:v>80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219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ownBars>
        </c:upDownBars>
        <c:marker val="1"/>
        <c:smooth val="0"/>
        <c:axId val="-437530224"/>
        <c:axId val="-437529680"/>
      </c:lineChart>
      <c:catAx>
        <c:axId val="-437530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437529680"/>
        <c:crosses val="autoZero"/>
        <c:auto val="1"/>
        <c:lblAlgn val="ctr"/>
        <c:lblOffset val="100"/>
        <c:noMultiLvlLbl val="0"/>
      </c:catAx>
      <c:valAx>
        <c:axId val="-4375296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437530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D90110"/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125E-3"/>
          <c:y val="5.156249682809444E-2"/>
          <c:w val="0.96562499999999996"/>
          <c:h val="0.94843750317190556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9011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90110"/>
              </a:solidFill>
              <a:ln w="9525">
                <a:solidFill>
                  <a:srgbClr val="D9011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85</c:v>
                </c:pt>
                <c:pt idx="1">
                  <c:v>86</c:v>
                </c:pt>
                <c:pt idx="2">
                  <c:v>88</c:v>
                </c:pt>
                <c:pt idx="3">
                  <c:v>90</c:v>
                </c:pt>
                <c:pt idx="4">
                  <c:v>78</c:v>
                </c:pt>
                <c:pt idx="5">
                  <c:v>60</c:v>
                </c:pt>
                <c:pt idx="6">
                  <c:v>63</c:v>
                </c:pt>
                <c:pt idx="7">
                  <c:v>58</c:v>
                </c:pt>
                <c:pt idx="8">
                  <c:v>45</c:v>
                </c:pt>
                <c:pt idx="9">
                  <c:v>67</c:v>
                </c:pt>
                <c:pt idx="10">
                  <c:v>76</c:v>
                </c:pt>
                <c:pt idx="11">
                  <c:v>80</c:v>
                </c:pt>
                <c:pt idx="12">
                  <c:v>80</c:v>
                </c:pt>
                <c:pt idx="13">
                  <c:v>80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219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ownBars>
        </c:upDownBars>
        <c:marker val="1"/>
        <c:smooth val="0"/>
        <c:axId val="-437529136"/>
        <c:axId val="-437527504"/>
      </c:lineChart>
      <c:catAx>
        <c:axId val="-4375291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437527504"/>
        <c:crosses val="autoZero"/>
        <c:auto val="1"/>
        <c:lblAlgn val="ctr"/>
        <c:lblOffset val="100"/>
        <c:noMultiLvlLbl val="0"/>
      </c:catAx>
      <c:valAx>
        <c:axId val="-4375275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437529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D90110"/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500000000000001E-2"/>
          <c:y val="5.156249682809444E-2"/>
          <c:w val="0.96562499999999996"/>
          <c:h val="0.94843750317190556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9011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90110"/>
              </a:solidFill>
              <a:ln w="9525">
                <a:solidFill>
                  <a:srgbClr val="D9011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0.41</c:v>
                </c:pt>
                <c:pt idx="1">
                  <c:v>0.42</c:v>
                </c:pt>
                <c:pt idx="2">
                  <c:v>0.44</c:v>
                </c:pt>
                <c:pt idx="3">
                  <c:v>0.45</c:v>
                </c:pt>
                <c:pt idx="4">
                  <c:v>0.36</c:v>
                </c:pt>
                <c:pt idx="5">
                  <c:v>0.34</c:v>
                </c:pt>
                <c:pt idx="6">
                  <c:v>0.35</c:v>
                </c:pt>
                <c:pt idx="7">
                  <c:v>0.33</c:v>
                </c:pt>
                <c:pt idx="8">
                  <c:v>0.38</c:v>
                </c:pt>
                <c:pt idx="9">
                  <c:v>0.43</c:v>
                </c:pt>
                <c:pt idx="10">
                  <c:v>0.47</c:v>
                </c:pt>
                <c:pt idx="11">
                  <c:v>0.48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219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ownBars>
        </c:upDownBars>
        <c:marker val="1"/>
        <c:smooth val="0"/>
        <c:axId val="-361959104"/>
        <c:axId val="-361951488"/>
      </c:lineChart>
      <c:catAx>
        <c:axId val="-3619591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361951488"/>
        <c:crosses val="autoZero"/>
        <c:auto val="1"/>
        <c:lblAlgn val="ctr"/>
        <c:lblOffset val="100"/>
        <c:noMultiLvlLbl val="0"/>
      </c:catAx>
      <c:valAx>
        <c:axId val="-36195148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-361959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D90110"/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49999999999997E-3"/>
          <c:y val="5.156249682809444E-2"/>
          <c:w val="0.96562499999999996"/>
          <c:h val="0.94843750317190556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9011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90110"/>
              </a:solidFill>
              <a:ln w="9525">
                <a:solidFill>
                  <a:srgbClr val="D9011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85</c:v>
                </c:pt>
                <c:pt idx="1">
                  <c:v>86</c:v>
                </c:pt>
                <c:pt idx="2">
                  <c:v>88</c:v>
                </c:pt>
                <c:pt idx="3">
                  <c:v>90</c:v>
                </c:pt>
                <c:pt idx="4">
                  <c:v>78</c:v>
                </c:pt>
                <c:pt idx="5">
                  <c:v>60</c:v>
                </c:pt>
                <c:pt idx="6">
                  <c:v>63</c:v>
                </c:pt>
                <c:pt idx="7">
                  <c:v>58</c:v>
                </c:pt>
                <c:pt idx="8">
                  <c:v>45</c:v>
                </c:pt>
                <c:pt idx="9">
                  <c:v>67</c:v>
                </c:pt>
                <c:pt idx="10">
                  <c:v>76</c:v>
                </c:pt>
                <c:pt idx="11">
                  <c:v>67</c:v>
                </c:pt>
                <c:pt idx="12">
                  <c:v>60</c:v>
                </c:pt>
                <c:pt idx="13">
                  <c:v>60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219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ownBars>
        </c:upDownBars>
        <c:marker val="1"/>
        <c:smooth val="0"/>
        <c:axId val="-361950944"/>
        <c:axId val="-361957472"/>
      </c:lineChart>
      <c:catAx>
        <c:axId val="-3619509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361957472"/>
        <c:crosses val="autoZero"/>
        <c:auto val="1"/>
        <c:lblAlgn val="ctr"/>
        <c:lblOffset val="100"/>
        <c:noMultiLvlLbl val="0"/>
      </c:catAx>
      <c:valAx>
        <c:axId val="-3619574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36195094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D90110"/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152903543307088"/>
          <c:y val="0.16183463571391268"/>
          <c:w val="0.49881692913385828"/>
          <c:h val="0.7482253476731454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90110"/>
            </a:solidFill>
            <a:ln>
              <a:solidFill>
                <a:srgbClr val="D90110"/>
              </a:solidFill>
            </a:ln>
            <a:effectLst/>
          </c:spPr>
          <c:dPt>
            <c:idx val="0"/>
            <c:bubble3D val="0"/>
            <c:explosion val="8"/>
            <c:spPr>
              <a:solidFill>
                <a:srgbClr val="D90110"/>
              </a:solidFill>
              <a:ln>
                <a:solidFill>
                  <a:srgbClr val="D90110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solidFill>
                  <a:srgbClr val="D90110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/>
              </a:solidFill>
              <a:ln>
                <a:solidFill>
                  <a:srgbClr val="D90110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bg1"/>
              </a:solidFill>
              <a:ln>
                <a:solidFill>
                  <a:srgbClr val="D90110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2.2361342980535163E-2"/>
                  <c:y val="-4.629900079474517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lang="zh-CN" altLang="en-US" sz="1800" b="0" i="0" u="none" strike="noStrike" kern="1200" spc="0" baseline="0" dirty="0" smtClean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zh-CN" altLang="en-US" sz="1800" b="0" i="0" u="none" strike="noStrike" kern="1200" spc="0" baseline="0" dirty="0" smtClean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rPr>
                      <a:t>努力</a:t>
                    </a:r>
                    <a:r>
                      <a:rPr lang="en-US" altLang="zh-CN" sz="1800" b="0" i="0" u="none" strike="noStrike" kern="1200" spc="0" baseline="0" dirty="0" smtClean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rPr>
                      <a:t>30%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zh-CN" altLang="en-US" sz="1800" b="0" i="0" u="none" strike="noStrike" kern="1200" spc="0" baseline="0" dirty="0" smtClean="0">
                      <a:solidFill>
                        <a:srgbClr val="D901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048318048633522E-3"/>
                  <c:y val="-2.08231198936217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lang="zh-CN" altLang="en-US" sz="1800" b="0" i="0" u="none" strike="noStrike" kern="1200" spc="0" baseline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zh-CN" altLang="en-US" sz="1800" b="0" i="0" u="none" strike="noStrike" kern="1200" spc="0" baseline="0" dirty="0" smtClean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rPr>
                      <a:t>天赋</a:t>
                    </a:r>
                    <a:r>
                      <a:rPr lang="en-US" altLang="zh-CN" sz="1800" b="0" i="0" u="none" strike="noStrike" kern="1200" spc="0" baseline="0" dirty="0" smtClean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rPr>
                      <a:t>10</a:t>
                    </a:r>
                    <a:r>
                      <a:rPr lang="en-US" altLang="zh-CN" sz="1800" b="0" i="0" u="none" strike="noStrike" kern="1200" spc="0" baseline="0" dirty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lang="zh-CN" altLang="en-US" sz="1800" b="0" i="0" u="none" strike="noStrike" kern="1200" spc="0" baseline="0">
                      <a:solidFill>
                        <a:srgbClr val="D901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207308495568457"/>
                      <c:h val="0.1391281882035269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8.0200038418059783E-2"/>
                  <c:y val="9.8002175067383166E-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lang="zh-CN" altLang="en-US" sz="1800" b="0" i="0" u="none" strike="noStrike" kern="1200" spc="0" baseline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fld id="{81D2C103-DDB7-449A-A01E-3E2A3EDD4C97}" type="CATEGORYNAME">
                      <a:rPr lang="zh-CN" altLang="en-US" sz="1800" b="0" i="0" u="none" strike="noStrike" kern="1200" spc="0" baseline="0" smtClean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rPr>
                      <a:pPr algn="ctr" rtl="0">
                        <a:defRPr lang="zh-CN" altLang="en-US" sz="1800" b="0">
                          <a:solidFill>
                            <a:srgbClr val="D9011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pPr>
                      <a:t>[类别名称]</a:t>
                    </a:fld>
                    <a:fld id="{C3BF10FC-5F7B-4E66-BE01-EAB673ABE0D4}" type="PERCENTAGE">
                      <a:rPr lang="en-US" altLang="zh-CN" sz="1800" b="0" i="0" u="none" strike="noStrike" kern="1200" spc="0" baseline="0" smtClean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rPr>
                      <a:pPr algn="ctr" rtl="0">
                        <a:defRPr lang="zh-CN" altLang="en-US" sz="1800" b="0">
                          <a:solidFill>
                            <a:srgbClr val="D9011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pPr>
                      <a:t>[百分比]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lang="zh-CN" altLang="en-US" sz="1800" b="0" i="0" u="none" strike="noStrike" kern="1200" spc="0" baseline="0">
                      <a:solidFill>
                        <a:srgbClr val="D901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08727028395333"/>
                      <c:h val="8.8808146922687195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6.9642813653539748E-2"/>
                  <c:y val="-8.9241942401235997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lang="zh-CN" altLang="en-US" sz="1800" b="0" i="0" u="none" strike="noStrike" kern="1200" spc="0" baseline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fld id="{23749737-9260-491B-97AE-728E7FEA5B41}" type="CATEGORYNAME">
                      <a:rPr lang="zh-CN" altLang="en-US" sz="1800" b="0" i="0" u="none" strike="noStrike" kern="1200" spc="0" baseline="0" smtClean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rPr>
                      <a:pPr algn="ctr" rtl="0">
                        <a:defRPr lang="zh-CN" altLang="en-US" sz="1800" b="0">
                          <a:solidFill>
                            <a:srgbClr val="D9011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pPr>
                      <a:t>[类别名称]</a:t>
                    </a:fld>
                    <a:fld id="{DEE5ED2F-0C38-4B21-B06E-55457B47DA5F}" type="PERCENTAGE">
                      <a:rPr lang="en-US" altLang="zh-CN" sz="1800" b="0" i="0" u="none" strike="noStrike" kern="1200" spc="0" baseline="0" smtClean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rPr>
                      <a:pPr algn="ctr" rtl="0">
                        <a:defRPr lang="zh-CN" altLang="en-US" sz="1800" b="0">
                          <a:solidFill>
                            <a:srgbClr val="D9011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pPr>
                      <a:t>[百分比]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zh-CN" altLang="en-US" sz="1800" b="0" i="0" u="none" strike="noStrike" kern="1200" spc="0" baseline="0">
                      <a:solidFill>
                        <a:srgbClr val="D901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882721372779529"/>
                      <c:h val="0.1926733536442684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2.5675102242521199E-2"/>
                  <c:y val="-6.0572090039264111E-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0" i="0" u="none" strike="noStrike" kern="1200" spc="0" baseline="0">
                        <a:solidFill>
                          <a:srgbClr val="D9011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fld id="{CC5C7FB6-E11D-45BD-B242-32C6D773CF7B}" type="CATEGORYNAME">
                      <a:rPr lang="zh-CN" altLang="en-US" b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pPr>
                        <a:defRPr sz="1800" b="0">
                          <a:solidFill>
                            <a:srgbClr val="D9011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pPr>
                      <a:t>[类别名称]</a:t>
                    </a:fld>
                    <a:r>
                      <a:rPr lang="en-US" altLang="zh-CN" b="0" baseline="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24%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spc="0" baseline="0">
                      <a:solidFill>
                        <a:srgbClr val="D901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5B9BD5"/>
                </a:solidFill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Sheet1!$A$2:$A$6</c:f>
              <c:strCache>
                <c:ptCount val="5"/>
                <c:pt idx="0">
                  <c:v>努力</c:v>
                </c:pt>
                <c:pt idx="1">
                  <c:v>天赋</c:v>
                </c:pt>
                <c:pt idx="2">
                  <c:v>运气</c:v>
                </c:pt>
                <c:pt idx="3">
                  <c:v>家庭</c:v>
                </c:pt>
                <c:pt idx="4">
                  <c:v>社会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1504</c:v>
                </c:pt>
                <c:pt idx="1">
                  <c:v>542</c:v>
                </c:pt>
                <c:pt idx="2">
                  <c:v>698</c:v>
                </c:pt>
                <c:pt idx="3">
                  <c:v>1002</c:v>
                </c:pt>
                <c:pt idx="4">
                  <c:v>1236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0.6462</cdr:y>
    </cdr:from>
    <cdr:to>
      <cdr:x>0.99531</cdr:x>
      <cdr:y>0.6462</cdr:y>
    </cdr:to>
    <cdr:cxnSp macro="">
      <cdr:nvCxnSpPr>
        <cdr:cNvPr id="4" name="直接连接符 3"/>
        <cdr:cNvCxnSpPr/>
      </cdr:nvCxnSpPr>
      <cdr:spPr>
        <a:xfrm xmlns:a="http://schemas.openxmlformats.org/drawingml/2006/main">
          <a:off x="0" y="3501543"/>
          <a:ext cx="8089880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D9011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8D5EF-1506-49DE-A1D2-19A24375DE31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55641-69C3-4CD9-AB8C-C1BCFFA457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773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55641-69C3-4CD9-AB8C-C1BCFFA457E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518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55641-69C3-4CD9-AB8C-C1BCFFA457E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808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55641-69C3-4CD9-AB8C-C1BCFFA457E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656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55641-69C3-4CD9-AB8C-C1BCFFA457E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505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7060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3AB39-66D7-4FE8-916E-1F6D3A167A85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D163-33C9-4458-BC13-8592836D62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50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63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996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057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0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3AB39-66D7-4FE8-916E-1F6D3A167A85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CD163-33C9-4458-BC13-8592836D62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94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3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16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30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86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8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84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3AB39-66D7-4FE8-916E-1F6D3A167A85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CD163-33C9-4458-BC13-8592836D62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92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98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h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7013" y="2819094"/>
            <a:ext cx="11737976" cy="1219812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56" y="873125"/>
            <a:ext cx="3456999" cy="4939667"/>
          </a:xfrm>
          <a:prstGeom prst="rect">
            <a:avLst/>
          </a:prstGeom>
          <a:solidFill>
            <a:srgbClr val="D90110"/>
          </a:solidFill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965064" y="3044280"/>
            <a:ext cx="5250287" cy="76944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跨时代的经济学著作</a:t>
            </a:r>
            <a:endParaRPr lang="zh-CN" altLang="en-US" sz="44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43989" y="4175555"/>
            <a:ext cx="360138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著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43986" y="4615891"/>
            <a:ext cx="360138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Mr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蔬菜  拆书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04018" y="5056227"/>
            <a:ext cx="394134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青春的天涯刀客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89516" y="4175555"/>
            <a:ext cx="360138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托马斯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皮凯蒂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48343" y="2098793"/>
            <a:ext cx="469702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>
                <a:solidFill>
                  <a:srgbClr val="D9011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较劲</a:t>
            </a:r>
            <a:r>
              <a:rPr lang="zh-CN" altLang="en-US" sz="3200" dirty="0">
                <a:solidFill>
                  <a:srgbClr val="D9011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马克思与亚当</a:t>
            </a:r>
            <a:r>
              <a:rPr lang="en-US" altLang="zh-CN" sz="3200" dirty="0">
                <a:solidFill>
                  <a:srgbClr val="D9011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.</a:t>
            </a:r>
            <a:r>
              <a:rPr lang="zh-CN" altLang="en-US" sz="3200" dirty="0">
                <a:solidFill>
                  <a:srgbClr val="D9011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斯密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0937793" y="2391180"/>
            <a:ext cx="889021" cy="889021"/>
            <a:chOff x="7240836" y="4274153"/>
            <a:chExt cx="1111035" cy="1111035"/>
          </a:xfrm>
        </p:grpSpPr>
        <p:sp>
          <p:nvSpPr>
            <p:cNvPr id="11" name="椭圆 10"/>
            <p:cNvSpPr/>
            <p:nvPr/>
          </p:nvSpPr>
          <p:spPr>
            <a:xfrm>
              <a:off x="7240836" y="4274153"/>
              <a:ext cx="1111035" cy="1111035"/>
            </a:xfrm>
            <a:prstGeom prst="ellipse">
              <a:avLst/>
            </a:prstGeom>
            <a:solidFill>
              <a:srgbClr val="D90110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 dirty="0">
                <a:latin typeface="华康宋体W12(P)" panose="02020C00000000000000" pitchFamily="18" charset="-122"/>
                <a:ea typeface="华康宋体W12(P)" panose="02020C00000000000000" pitchFamily="18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rot="19796341">
              <a:off x="7316164" y="4620203"/>
              <a:ext cx="960378" cy="418934"/>
            </a:xfrm>
            <a:custGeom>
              <a:avLst/>
              <a:gdLst>
                <a:gd name="connsiteX0" fmla="*/ 2596965 w 2973088"/>
                <a:gd name="connsiteY0" fmla="*/ 0 h 1296914"/>
                <a:gd name="connsiteX1" fmla="*/ 2973088 w 2973088"/>
                <a:gd name="connsiteY1" fmla="*/ 456951 h 1296914"/>
                <a:gd name="connsiteX2" fmla="*/ 1717364 w 2973088"/>
                <a:gd name="connsiteY2" fmla="*/ 802632 h 1296914"/>
                <a:gd name="connsiteX3" fmla="*/ 2247255 w 2973088"/>
                <a:gd name="connsiteY3" fmla="*/ 1296914 h 1296914"/>
                <a:gd name="connsiteX4" fmla="*/ 0 w 2973088"/>
                <a:gd name="connsiteY4" fmla="*/ 1296914 h 1296914"/>
                <a:gd name="connsiteX5" fmla="*/ 1269206 w 2973088"/>
                <a:gd name="connsiteY5" fmla="*/ 898626 h 1296914"/>
                <a:gd name="connsiteX6" fmla="*/ 950853 w 2973088"/>
                <a:gd name="connsiteY6" fmla="*/ 511860 h 129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3088" h="1296914">
                  <a:moveTo>
                    <a:pt x="2596965" y="0"/>
                  </a:moveTo>
                  <a:lnTo>
                    <a:pt x="2973088" y="456951"/>
                  </a:lnTo>
                  <a:lnTo>
                    <a:pt x="1717364" y="802632"/>
                  </a:lnTo>
                  <a:lnTo>
                    <a:pt x="2247255" y="1296914"/>
                  </a:lnTo>
                  <a:lnTo>
                    <a:pt x="0" y="1296914"/>
                  </a:lnTo>
                  <a:lnTo>
                    <a:pt x="1269206" y="898626"/>
                  </a:lnTo>
                  <a:lnTo>
                    <a:pt x="950853" y="5118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7103408" y="6168917"/>
            <a:ext cx="394134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特别鸣谢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曹将</a:t>
            </a:r>
            <a:r>
              <a:rPr lang="en-US" altLang="zh-CN" sz="14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PPTao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02798" y="5483036"/>
            <a:ext cx="394134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474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1116855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战后发达国家普通群众不是一直情绪稳定吗？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7059" y="2170562"/>
            <a:ext cx="7448742" cy="293735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614065" y="2696929"/>
            <a:ext cx="6717320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两次世界大战以来大半个多世纪中，劳动力获利超过资本的“良性资本主义”，实在代表了历史的一个例外。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rgbClr val="D901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——托马斯·皮凯蒂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/>
          <a:srcRect l="30925" t="17844" r="29118" b="51487"/>
          <a:stretch/>
        </p:blipFill>
        <p:spPr>
          <a:xfrm>
            <a:off x="2127059" y="2500984"/>
            <a:ext cx="562707" cy="59084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/>
          <a:srcRect l="30925" t="17844" r="29118" b="51487"/>
          <a:stretch/>
        </p:blipFill>
        <p:spPr>
          <a:xfrm flipH="1">
            <a:off x="9013093" y="3340321"/>
            <a:ext cx="562707" cy="59084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127058" y="2623070"/>
            <a:ext cx="63547" cy="274717"/>
          </a:xfrm>
          <a:prstGeom prst="rect">
            <a:avLst/>
          </a:prstGeom>
          <a:solidFill>
            <a:srgbClr val="D90110"/>
          </a:solidFill>
        </p:spPr>
        <p:txBody>
          <a:bodyPr wrap="non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60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看看藏在历史数据中财富集中秘密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03" y="1492130"/>
            <a:ext cx="10945165" cy="4661020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1726178" y="1682457"/>
            <a:ext cx="8583047" cy="5418667"/>
            <a:chOff x="389894" y="2244177"/>
            <a:chExt cx="8583047" cy="5418667"/>
          </a:xfrm>
        </p:grpSpPr>
        <p:grpSp>
          <p:nvGrpSpPr>
            <p:cNvPr id="43" name="组合 42"/>
            <p:cNvGrpSpPr/>
            <p:nvPr/>
          </p:nvGrpSpPr>
          <p:grpSpPr>
            <a:xfrm>
              <a:off x="617417" y="2244177"/>
              <a:ext cx="8128000" cy="5418667"/>
              <a:chOff x="2032000" y="1522814"/>
              <a:chExt cx="8128000" cy="5418667"/>
            </a:xfrm>
          </p:grpSpPr>
          <p:graphicFrame>
            <p:nvGraphicFramePr>
              <p:cNvPr id="45" name="图表 44"/>
              <p:cNvGraphicFramePr/>
              <p:nvPr>
                <p:extLst>
                  <p:ext uri="{D42A27DB-BD31-4B8C-83A1-F6EECF244321}">
                    <p14:modId xmlns:p14="http://schemas.microsoft.com/office/powerpoint/2010/main" val="2603696102"/>
                  </p:ext>
                </p:extLst>
              </p:nvPr>
            </p:nvGraphicFramePr>
            <p:xfrm>
              <a:off x="2032000" y="1522814"/>
              <a:ext cx="8128000" cy="541866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6" name="右箭头 39"/>
              <p:cNvSpPr/>
              <p:nvPr/>
            </p:nvSpPr>
            <p:spPr>
              <a:xfrm rot="16955219">
                <a:off x="9338662" y="3871629"/>
                <a:ext cx="599525" cy="143969"/>
              </a:xfrm>
              <a:custGeom>
                <a:avLst/>
                <a:gdLst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529771 h 783772"/>
                  <a:gd name="connsiteX7" fmla="*/ 0 w 3207657"/>
                  <a:gd name="connsiteY7" fmla="*/ 254001 h 783772"/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529771 h 783772"/>
                  <a:gd name="connsiteX7" fmla="*/ 9322 w 3207657"/>
                  <a:gd name="connsiteY7" fmla="*/ 543224 h 783772"/>
                  <a:gd name="connsiteX8" fmla="*/ 0 w 3207657"/>
                  <a:gd name="connsiteY8" fmla="*/ 254001 h 783772"/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529771 h 783772"/>
                  <a:gd name="connsiteX7" fmla="*/ 0 w 3207657"/>
                  <a:gd name="connsiteY7" fmla="*/ 254001 h 783772"/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254001 h 783772"/>
                  <a:gd name="connsiteX0" fmla="*/ 0 w 3207658"/>
                  <a:gd name="connsiteY0" fmla="*/ 355604 h 783772"/>
                  <a:gd name="connsiteX1" fmla="*/ 2670625 w 3207658"/>
                  <a:gd name="connsiteY1" fmla="*/ 254001 h 783772"/>
                  <a:gd name="connsiteX2" fmla="*/ 2670625 w 3207658"/>
                  <a:gd name="connsiteY2" fmla="*/ 0 h 783772"/>
                  <a:gd name="connsiteX3" fmla="*/ 3207658 w 3207658"/>
                  <a:gd name="connsiteY3" fmla="*/ 391886 h 783772"/>
                  <a:gd name="connsiteX4" fmla="*/ 2670625 w 3207658"/>
                  <a:gd name="connsiteY4" fmla="*/ 783772 h 783772"/>
                  <a:gd name="connsiteX5" fmla="*/ 2670625 w 3207658"/>
                  <a:gd name="connsiteY5" fmla="*/ 529771 h 783772"/>
                  <a:gd name="connsiteX6" fmla="*/ 0 w 3207658"/>
                  <a:gd name="connsiteY6" fmla="*/ 355604 h 78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7658" h="783772">
                    <a:moveTo>
                      <a:pt x="0" y="355604"/>
                    </a:moveTo>
                    <a:lnTo>
                      <a:pt x="2670625" y="254001"/>
                    </a:lnTo>
                    <a:lnTo>
                      <a:pt x="2670625" y="0"/>
                    </a:lnTo>
                    <a:lnTo>
                      <a:pt x="3207658" y="391886"/>
                    </a:lnTo>
                    <a:lnTo>
                      <a:pt x="2670625" y="783772"/>
                    </a:lnTo>
                    <a:lnTo>
                      <a:pt x="2670625" y="529771"/>
                    </a:lnTo>
                    <a:lnTo>
                      <a:pt x="0" y="355604"/>
                    </a:lnTo>
                    <a:close/>
                  </a:path>
                </a:pathLst>
              </a:custGeom>
              <a:solidFill>
                <a:srgbClr val="D901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4795185" y="3420394"/>
                <a:ext cx="934277" cy="461665"/>
              </a:xfrm>
              <a:prstGeom prst="rect">
                <a:avLst/>
              </a:prstGeom>
              <a:solidFill>
                <a:srgbClr val="D9011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1910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右箭头 39"/>
              <p:cNvSpPr/>
              <p:nvPr/>
            </p:nvSpPr>
            <p:spPr>
              <a:xfrm rot="17391546">
                <a:off x="5110354" y="2742150"/>
                <a:ext cx="818486" cy="150641"/>
              </a:xfrm>
              <a:custGeom>
                <a:avLst/>
                <a:gdLst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529771 h 783772"/>
                  <a:gd name="connsiteX7" fmla="*/ 0 w 3207657"/>
                  <a:gd name="connsiteY7" fmla="*/ 254001 h 783772"/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529771 h 783772"/>
                  <a:gd name="connsiteX7" fmla="*/ 9322 w 3207657"/>
                  <a:gd name="connsiteY7" fmla="*/ 543224 h 783772"/>
                  <a:gd name="connsiteX8" fmla="*/ 0 w 3207657"/>
                  <a:gd name="connsiteY8" fmla="*/ 254001 h 783772"/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529771 h 783772"/>
                  <a:gd name="connsiteX7" fmla="*/ 0 w 3207657"/>
                  <a:gd name="connsiteY7" fmla="*/ 254001 h 783772"/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254001 h 783772"/>
                  <a:gd name="connsiteX0" fmla="*/ 0 w 3207658"/>
                  <a:gd name="connsiteY0" fmla="*/ 355604 h 783772"/>
                  <a:gd name="connsiteX1" fmla="*/ 2670625 w 3207658"/>
                  <a:gd name="connsiteY1" fmla="*/ 254001 h 783772"/>
                  <a:gd name="connsiteX2" fmla="*/ 2670625 w 3207658"/>
                  <a:gd name="connsiteY2" fmla="*/ 0 h 783772"/>
                  <a:gd name="connsiteX3" fmla="*/ 3207658 w 3207658"/>
                  <a:gd name="connsiteY3" fmla="*/ 391886 h 783772"/>
                  <a:gd name="connsiteX4" fmla="*/ 2670625 w 3207658"/>
                  <a:gd name="connsiteY4" fmla="*/ 783772 h 783772"/>
                  <a:gd name="connsiteX5" fmla="*/ 2670625 w 3207658"/>
                  <a:gd name="connsiteY5" fmla="*/ 529771 h 783772"/>
                  <a:gd name="connsiteX6" fmla="*/ 0 w 3207658"/>
                  <a:gd name="connsiteY6" fmla="*/ 355604 h 78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7658" h="783772">
                    <a:moveTo>
                      <a:pt x="0" y="355604"/>
                    </a:moveTo>
                    <a:lnTo>
                      <a:pt x="2670625" y="254001"/>
                    </a:lnTo>
                    <a:lnTo>
                      <a:pt x="2670625" y="0"/>
                    </a:lnTo>
                    <a:lnTo>
                      <a:pt x="3207658" y="391886"/>
                    </a:lnTo>
                    <a:lnTo>
                      <a:pt x="2670625" y="783772"/>
                    </a:lnTo>
                    <a:lnTo>
                      <a:pt x="2670625" y="529771"/>
                    </a:lnTo>
                    <a:lnTo>
                      <a:pt x="0" y="355604"/>
                    </a:lnTo>
                    <a:close/>
                  </a:path>
                </a:pathLst>
              </a:custGeom>
              <a:solidFill>
                <a:srgbClr val="D901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9015500" y="4316617"/>
                <a:ext cx="974689" cy="461665"/>
              </a:xfrm>
              <a:prstGeom prst="rect">
                <a:avLst/>
              </a:prstGeom>
              <a:solidFill>
                <a:srgbClr val="D9011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2400" dirty="0"/>
                  <a:t>2010</a:t>
                </a:r>
                <a:endParaRPr lang="zh-CN" altLang="en-US" sz="2400" dirty="0"/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7643643" y="2276233"/>
                <a:ext cx="921431" cy="461665"/>
              </a:xfrm>
              <a:prstGeom prst="rect">
                <a:avLst/>
              </a:prstGeom>
              <a:solidFill>
                <a:srgbClr val="D9011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2400" dirty="0"/>
                  <a:t>1960</a:t>
                </a:r>
                <a:endParaRPr lang="zh-CN" altLang="en-US" sz="2400" dirty="0"/>
              </a:p>
            </p:txBody>
          </p:sp>
          <p:sp>
            <p:nvSpPr>
              <p:cNvPr id="51" name="右箭头 39"/>
              <p:cNvSpPr/>
              <p:nvPr/>
            </p:nvSpPr>
            <p:spPr>
              <a:xfrm rot="6843929">
                <a:off x="7576581" y="3078328"/>
                <a:ext cx="818486" cy="150641"/>
              </a:xfrm>
              <a:custGeom>
                <a:avLst/>
                <a:gdLst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529771 h 783772"/>
                  <a:gd name="connsiteX7" fmla="*/ 0 w 3207657"/>
                  <a:gd name="connsiteY7" fmla="*/ 254001 h 783772"/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529771 h 783772"/>
                  <a:gd name="connsiteX7" fmla="*/ 9322 w 3207657"/>
                  <a:gd name="connsiteY7" fmla="*/ 543224 h 783772"/>
                  <a:gd name="connsiteX8" fmla="*/ 0 w 3207657"/>
                  <a:gd name="connsiteY8" fmla="*/ 254001 h 783772"/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529771 h 783772"/>
                  <a:gd name="connsiteX7" fmla="*/ 0 w 3207657"/>
                  <a:gd name="connsiteY7" fmla="*/ 254001 h 783772"/>
                  <a:gd name="connsiteX0" fmla="*/ 0 w 3207657"/>
                  <a:gd name="connsiteY0" fmla="*/ 254001 h 783772"/>
                  <a:gd name="connsiteX1" fmla="*/ 2670624 w 3207657"/>
                  <a:gd name="connsiteY1" fmla="*/ 254001 h 783772"/>
                  <a:gd name="connsiteX2" fmla="*/ 2670624 w 3207657"/>
                  <a:gd name="connsiteY2" fmla="*/ 0 h 783772"/>
                  <a:gd name="connsiteX3" fmla="*/ 3207657 w 3207657"/>
                  <a:gd name="connsiteY3" fmla="*/ 391886 h 783772"/>
                  <a:gd name="connsiteX4" fmla="*/ 2670624 w 3207657"/>
                  <a:gd name="connsiteY4" fmla="*/ 783772 h 783772"/>
                  <a:gd name="connsiteX5" fmla="*/ 2670624 w 3207657"/>
                  <a:gd name="connsiteY5" fmla="*/ 529771 h 783772"/>
                  <a:gd name="connsiteX6" fmla="*/ 0 w 3207657"/>
                  <a:gd name="connsiteY6" fmla="*/ 254001 h 783772"/>
                  <a:gd name="connsiteX0" fmla="*/ 0 w 3207658"/>
                  <a:gd name="connsiteY0" fmla="*/ 355604 h 783772"/>
                  <a:gd name="connsiteX1" fmla="*/ 2670625 w 3207658"/>
                  <a:gd name="connsiteY1" fmla="*/ 254001 h 783772"/>
                  <a:gd name="connsiteX2" fmla="*/ 2670625 w 3207658"/>
                  <a:gd name="connsiteY2" fmla="*/ 0 h 783772"/>
                  <a:gd name="connsiteX3" fmla="*/ 3207658 w 3207658"/>
                  <a:gd name="connsiteY3" fmla="*/ 391886 h 783772"/>
                  <a:gd name="connsiteX4" fmla="*/ 2670625 w 3207658"/>
                  <a:gd name="connsiteY4" fmla="*/ 783772 h 783772"/>
                  <a:gd name="connsiteX5" fmla="*/ 2670625 w 3207658"/>
                  <a:gd name="connsiteY5" fmla="*/ 529771 h 783772"/>
                  <a:gd name="connsiteX6" fmla="*/ 0 w 3207658"/>
                  <a:gd name="connsiteY6" fmla="*/ 355604 h 78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7658" h="783772">
                    <a:moveTo>
                      <a:pt x="0" y="355604"/>
                    </a:moveTo>
                    <a:lnTo>
                      <a:pt x="2670625" y="254001"/>
                    </a:lnTo>
                    <a:lnTo>
                      <a:pt x="2670625" y="0"/>
                    </a:lnTo>
                    <a:lnTo>
                      <a:pt x="3207658" y="391886"/>
                    </a:lnTo>
                    <a:lnTo>
                      <a:pt x="2670625" y="783772"/>
                    </a:lnTo>
                    <a:lnTo>
                      <a:pt x="2670625" y="529771"/>
                    </a:lnTo>
                    <a:lnTo>
                      <a:pt x="0" y="355604"/>
                    </a:lnTo>
                    <a:close/>
                  </a:path>
                </a:pathLst>
              </a:custGeom>
              <a:solidFill>
                <a:srgbClr val="D901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389894" y="5865690"/>
              <a:ext cx="858304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2400" kern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1870-2010</a:t>
              </a:r>
              <a:r>
                <a:rPr lang="zh-CN" altLang="en-US" sz="2400" kern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年欧洲</a:t>
              </a:r>
              <a:r>
                <a:rPr lang="zh-CN" altLang="en-US" sz="2400" kern="100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前</a:t>
              </a:r>
              <a:r>
                <a:rPr lang="en-US" altLang="zh-CN" sz="2400" kern="100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10%</a:t>
              </a:r>
              <a:r>
                <a:rPr lang="zh-CN" altLang="en-US" sz="2400" kern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人群的</a:t>
              </a:r>
              <a:r>
                <a:rPr lang="zh-CN" altLang="en-US" sz="2400" kern="100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财富比重</a:t>
              </a:r>
              <a:endParaRPr lang="en-US" altLang="zh-CN" sz="2400" kern="100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397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曾经财富集中的变化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03" y="1492130"/>
            <a:ext cx="10945165" cy="466102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388450" y="1958000"/>
            <a:ext cx="11306040" cy="4034855"/>
            <a:chOff x="388450" y="1958000"/>
            <a:chExt cx="11306040" cy="4034855"/>
          </a:xfrm>
        </p:grpSpPr>
        <p:graphicFrame>
          <p:nvGraphicFramePr>
            <p:cNvPr id="26" name="图表 25"/>
            <p:cNvGraphicFramePr/>
            <p:nvPr>
              <p:extLst>
                <p:ext uri="{D42A27DB-BD31-4B8C-83A1-F6EECF244321}">
                  <p14:modId xmlns:p14="http://schemas.microsoft.com/office/powerpoint/2010/main" val="865756591"/>
                </p:ext>
              </p:extLst>
            </p:nvPr>
          </p:nvGraphicFramePr>
          <p:xfrm>
            <a:off x="388450" y="1976424"/>
            <a:ext cx="5148279" cy="34321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27" name="图表 26"/>
            <p:cNvGraphicFramePr/>
            <p:nvPr>
              <p:extLst>
                <p:ext uri="{D42A27DB-BD31-4B8C-83A1-F6EECF244321}">
                  <p14:modId xmlns:p14="http://schemas.microsoft.com/office/powerpoint/2010/main" val="2241885784"/>
                </p:ext>
              </p:extLst>
            </p:nvPr>
          </p:nvGraphicFramePr>
          <p:xfrm>
            <a:off x="6518571" y="1958000"/>
            <a:ext cx="5175919" cy="34506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8" name="右箭头 27"/>
            <p:cNvSpPr/>
            <p:nvPr/>
          </p:nvSpPr>
          <p:spPr>
            <a:xfrm>
              <a:off x="5557611" y="3207657"/>
              <a:ext cx="1072230" cy="420914"/>
            </a:xfrm>
            <a:prstGeom prst="rightArrow">
              <a:avLst/>
            </a:prstGeom>
            <a:solidFill>
              <a:srgbClr val="D907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90716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598528" y="3021871"/>
              <a:ext cx="1510350" cy="14773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10%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</a:t>
              </a:r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占有</a:t>
              </a:r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的财富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207415" y="3733348"/>
              <a:ext cx="1510350" cy="14773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10%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</a:t>
              </a:r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占有</a:t>
              </a:r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的财富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955371" y="5531190"/>
              <a:ext cx="201443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en-US" sz="2400" kern="100" dirty="0" smtClean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基尼</a:t>
              </a:r>
              <a:r>
                <a:rPr lang="zh-CN" altLang="en-US" sz="2400" kern="100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系数</a:t>
              </a:r>
              <a:r>
                <a:rPr lang="en-US" altLang="zh-CN" sz="2400" kern="100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0.85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8353703" y="5522436"/>
              <a:ext cx="20363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kern="100" dirty="0" smtClean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基尼</a:t>
              </a:r>
              <a:r>
                <a:rPr lang="zh-CN" altLang="en-US" sz="2400" kern="100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系数</a:t>
              </a:r>
              <a:r>
                <a:rPr lang="en-US" altLang="zh-CN" sz="2400" kern="100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0.54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90408" y="5481972"/>
              <a:ext cx="4162150" cy="0"/>
            </a:xfrm>
            <a:prstGeom prst="line">
              <a:avLst/>
            </a:prstGeom>
            <a:ln w="28575">
              <a:solidFill>
                <a:srgbClr val="D901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7051260" y="5481972"/>
              <a:ext cx="4162150" cy="0"/>
            </a:xfrm>
            <a:prstGeom prst="line">
              <a:avLst/>
            </a:prstGeom>
            <a:ln w="28575">
              <a:solidFill>
                <a:srgbClr val="D901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/>
          <p:cNvSpPr/>
          <p:nvPr/>
        </p:nvSpPr>
        <p:spPr>
          <a:xfrm>
            <a:off x="2207415" y="1561018"/>
            <a:ext cx="18133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1910</a:t>
            </a:r>
            <a:r>
              <a:rPr lang="zh-CN" altLang="en-US" sz="2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年的欧洲</a:t>
            </a:r>
            <a:endParaRPr lang="zh-CN" altLang="en-US" sz="2000" dirty="0"/>
          </a:p>
        </p:txBody>
      </p:sp>
      <p:sp>
        <p:nvSpPr>
          <p:cNvPr id="36" name="矩形 35"/>
          <p:cNvSpPr/>
          <p:nvPr/>
        </p:nvSpPr>
        <p:spPr>
          <a:xfrm>
            <a:off x="8296742" y="1561018"/>
            <a:ext cx="18133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1960</a:t>
            </a:r>
            <a:r>
              <a:rPr lang="zh-CN" altLang="en-US" sz="2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年的欧洲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5722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为什么欧洲财富</a:t>
            </a:r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集中变低了？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38335" y="1995062"/>
            <a:ext cx="10191653" cy="367626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563142" y="3258200"/>
            <a:ext cx="3312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Search</a:t>
            </a:r>
            <a:endParaRPr lang="zh-CN" altLang="en-US" sz="7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43564" y="2179338"/>
            <a:ext cx="5508039" cy="3358056"/>
          </a:xfrm>
          <a:prstGeom prst="rect">
            <a:avLst/>
          </a:prstGeom>
          <a:solidFill>
            <a:srgbClr val="F0F1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740445" y="2635124"/>
            <a:ext cx="5404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财富高度集中会引发最激烈的社会</a:t>
            </a:r>
            <a:r>
              <a:rPr lang="zh-CN" altLang="en-US" sz="2000" b="1" dirty="0" smtClean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矛盾：战争</a:t>
            </a:r>
            <a:r>
              <a:rPr lang="en-US" altLang="zh-CN" sz="2000" b="1" dirty="0" smtClean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2000" b="1" dirty="0">
              <a:solidFill>
                <a:srgbClr val="D901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40446" y="3491020"/>
            <a:ext cx="54111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世纪，抹掉过去、推动社会重新洗牌、万象更新的是战争，而不是和谐民主或经济的理想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———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托马斯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皮凯蒂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l="30925" t="17844" r="29118" b="51487"/>
          <a:stretch/>
        </p:blipFill>
        <p:spPr>
          <a:xfrm>
            <a:off x="5724693" y="3131258"/>
            <a:ext cx="562707" cy="59084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/>
          <a:srcRect l="30925" t="17844" r="29118" b="51487"/>
          <a:stretch/>
        </p:blipFill>
        <p:spPr>
          <a:xfrm flipH="1">
            <a:off x="10485928" y="4458529"/>
            <a:ext cx="562707" cy="590843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100" y="2178517"/>
            <a:ext cx="4302699" cy="335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8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看看藏在历史数据中财富集中秘密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03" y="1492130"/>
            <a:ext cx="10945165" cy="4661020"/>
          </a:xfrm>
          <a:prstGeom prst="rect">
            <a:avLst/>
          </a:prstGeom>
        </p:spPr>
      </p:pic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2727101396"/>
              </p:ext>
            </p:extLst>
          </p:nvPr>
        </p:nvGraphicFramePr>
        <p:xfrm>
          <a:off x="2029726" y="156320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右箭头 39"/>
          <p:cNvSpPr/>
          <p:nvPr/>
        </p:nvSpPr>
        <p:spPr>
          <a:xfrm rot="7896082">
            <a:off x="5837898" y="3151015"/>
            <a:ext cx="599525" cy="143969"/>
          </a:xfrm>
          <a:custGeom>
            <a:avLst/>
            <a:gdLst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9322 w 3207657"/>
              <a:gd name="connsiteY7" fmla="*/ 543224 h 783772"/>
              <a:gd name="connsiteX8" fmla="*/ 0 w 3207657"/>
              <a:gd name="connsiteY8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254001 h 783772"/>
              <a:gd name="connsiteX0" fmla="*/ 0 w 3207658"/>
              <a:gd name="connsiteY0" fmla="*/ 355604 h 783772"/>
              <a:gd name="connsiteX1" fmla="*/ 2670625 w 3207658"/>
              <a:gd name="connsiteY1" fmla="*/ 254001 h 783772"/>
              <a:gd name="connsiteX2" fmla="*/ 2670625 w 3207658"/>
              <a:gd name="connsiteY2" fmla="*/ 0 h 783772"/>
              <a:gd name="connsiteX3" fmla="*/ 3207658 w 3207658"/>
              <a:gd name="connsiteY3" fmla="*/ 391886 h 783772"/>
              <a:gd name="connsiteX4" fmla="*/ 2670625 w 3207658"/>
              <a:gd name="connsiteY4" fmla="*/ 783772 h 783772"/>
              <a:gd name="connsiteX5" fmla="*/ 2670625 w 3207658"/>
              <a:gd name="connsiteY5" fmla="*/ 529771 h 783772"/>
              <a:gd name="connsiteX6" fmla="*/ 0 w 3207658"/>
              <a:gd name="connsiteY6" fmla="*/ 355604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8" h="783772">
                <a:moveTo>
                  <a:pt x="0" y="355604"/>
                </a:moveTo>
                <a:lnTo>
                  <a:pt x="2670625" y="254001"/>
                </a:lnTo>
                <a:lnTo>
                  <a:pt x="2670625" y="0"/>
                </a:lnTo>
                <a:lnTo>
                  <a:pt x="3207658" y="391886"/>
                </a:lnTo>
                <a:lnTo>
                  <a:pt x="2670625" y="783772"/>
                </a:lnTo>
                <a:lnTo>
                  <a:pt x="2670625" y="529771"/>
                </a:lnTo>
                <a:lnTo>
                  <a:pt x="0" y="355604"/>
                </a:lnTo>
                <a:close/>
              </a:path>
            </a:pathLst>
          </a:cu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614201" y="4573008"/>
            <a:ext cx="1112972" cy="461665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大萧条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991647" y="3222999"/>
            <a:ext cx="839752" cy="461665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949228" y="2389212"/>
            <a:ext cx="801310" cy="461665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二战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010774" y="3305415"/>
            <a:ext cx="1442238" cy="461665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资本管制</a:t>
            </a:r>
          </a:p>
        </p:txBody>
      </p:sp>
      <p:sp>
        <p:nvSpPr>
          <p:cNvPr id="25" name="右箭头 39"/>
          <p:cNvSpPr/>
          <p:nvPr/>
        </p:nvSpPr>
        <p:spPr>
          <a:xfrm rot="19408269">
            <a:off x="3790738" y="3109557"/>
            <a:ext cx="818486" cy="150641"/>
          </a:xfrm>
          <a:custGeom>
            <a:avLst/>
            <a:gdLst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9322 w 3207657"/>
              <a:gd name="connsiteY7" fmla="*/ 543224 h 783772"/>
              <a:gd name="connsiteX8" fmla="*/ 0 w 3207657"/>
              <a:gd name="connsiteY8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254001 h 783772"/>
              <a:gd name="connsiteX0" fmla="*/ 0 w 3207658"/>
              <a:gd name="connsiteY0" fmla="*/ 355604 h 783772"/>
              <a:gd name="connsiteX1" fmla="*/ 2670625 w 3207658"/>
              <a:gd name="connsiteY1" fmla="*/ 254001 h 783772"/>
              <a:gd name="connsiteX2" fmla="*/ 2670625 w 3207658"/>
              <a:gd name="connsiteY2" fmla="*/ 0 h 783772"/>
              <a:gd name="connsiteX3" fmla="*/ 3207658 w 3207658"/>
              <a:gd name="connsiteY3" fmla="*/ 391886 h 783772"/>
              <a:gd name="connsiteX4" fmla="*/ 2670625 w 3207658"/>
              <a:gd name="connsiteY4" fmla="*/ 783772 h 783772"/>
              <a:gd name="connsiteX5" fmla="*/ 2670625 w 3207658"/>
              <a:gd name="connsiteY5" fmla="*/ 529771 h 783772"/>
              <a:gd name="connsiteX6" fmla="*/ 0 w 3207658"/>
              <a:gd name="connsiteY6" fmla="*/ 355604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8" h="783772">
                <a:moveTo>
                  <a:pt x="0" y="355604"/>
                </a:moveTo>
                <a:lnTo>
                  <a:pt x="2670625" y="254001"/>
                </a:lnTo>
                <a:lnTo>
                  <a:pt x="2670625" y="0"/>
                </a:lnTo>
                <a:lnTo>
                  <a:pt x="3207658" y="391886"/>
                </a:lnTo>
                <a:lnTo>
                  <a:pt x="2670625" y="783772"/>
                </a:lnTo>
                <a:lnTo>
                  <a:pt x="2670625" y="529771"/>
                </a:lnTo>
                <a:lnTo>
                  <a:pt x="0" y="355604"/>
                </a:lnTo>
                <a:close/>
              </a:path>
            </a:pathLst>
          </a:cu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右箭头 39"/>
          <p:cNvSpPr/>
          <p:nvPr/>
        </p:nvSpPr>
        <p:spPr>
          <a:xfrm rot="19752734">
            <a:off x="5412791" y="4204414"/>
            <a:ext cx="800349" cy="147303"/>
          </a:xfrm>
          <a:custGeom>
            <a:avLst/>
            <a:gdLst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9322 w 3207657"/>
              <a:gd name="connsiteY7" fmla="*/ 543224 h 783772"/>
              <a:gd name="connsiteX8" fmla="*/ 0 w 3207657"/>
              <a:gd name="connsiteY8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254001 h 783772"/>
              <a:gd name="connsiteX0" fmla="*/ 0 w 3207658"/>
              <a:gd name="connsiteY0" fmla="*/ 355604 h 783772"/>
              <a:gd name="connsiteX1" fmla="*/ 2670625 w 3207658"/>
              <a:gd name="connsiteY1" fmla="*/ 254001 h 783772"/>
              <a:gd name="connsiteX2" fmla="*/ 2670625 w 3207658"/>
              <a:gd name="connsiteY2" fmla="*/ 0 h 783772"/>
              <a:gd name="connsiteX3" fmla="*/ 3207658 w 3207658"/>
              <a:gd name="connsiteY3" fmla="*/ 391886 h 783772"/>
              <a:gd name="connsiteX4" fmla="*/ 2670625 w 3207658"/>
              <a:gd name="connsiteY4" fmla="*/ 783772 h 783772"/>
              <a:gd name="connsiteX5" fmla="*/ 2670625 w 3207658"/>
              <a:gd name="connsiteY5" fmla="*/ 529771 h 783772"/>
              <a:gd name="connsiteX6" fmla="*/ 0 w 3207658"/>
              <a:gd name="connsiteY6" fmla="*/ 355604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8" h="783772">
                <a:moveTo>
                  <a:pt x="0" y="355604"/>
                </a:moveTo>
                <a:lnTo>
                  <a:pt x="2670625" y="254001"/>
                </a:lnTo>
                <a:lnTo>
                  <a:pt x="2670625" y="0"/>
                </a:lnTo>
                <a:lnTo>
                  <a:pt x="3207658" y="391886"/>
                </a:lnTo>
                <a:lnTo>
                  <a:pt x="2670625" y="783772"/>
                </a:lnTo>
                <a:lnTo>
                  <a:pt x="2670625" y="529771"/>
                </a:lnTo>
                <a:lnTo>
                  <a:pt x="0" y="355604"/>
                </a:lnTo>
                <a:close/>
              </a:path>
            </a:pathLst>
          </a:cu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箭头 39"/>
          <p:cNvSpPr/>
          <p:nvPr/>
        </p:nvSpPr>
        <p:spPr>
          <a:xfrm rot="9013445">
            <a:off x="7128786" y="4034946"/>
            <a:ext cx="899016" cy="165463"/>
          </a:xfrm>
          <a:custGeom>
            <a:avLst/>
            <a:gdLst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9322 w 3207657"/>
              <a:gd name="connsiteY7" fmla="*/ 543224 h 783772"/>
              <a:gd name="connsiteX8" fmla="*/ 0 w 3207657"/>
              <a:gd name="connsiteY8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254001 h 783772"/>
              <a:gd name="connsiteX0" fmla="*/ 0 w 3207658"/>
              <a:gd name="connsiteY0" fmla="*/ 355604 h 783772"/>
              <a:gd name="connsiteX1" fmla="*/ 2670625 w 3207658"/>
              <a:gd name="connsiteY1" fmla="*/ 254001 h 783772"/>
              <a:gd name="connsiteX2" fmla="*/ 2670625 w 3207658"/>
              <a:gd name="connsiteY2" fmla="*/ 0 h 783772"/>
              <a:gd name="connsiteX3" fmla="*/ 3207658 w 3207658"/>
              <a:gd name="connsiteY3" fmla="*/ 391886 h 783772"/>
              <a:gd name="connsiteX4" fmla="*/ 2670625 w 3207658"/>
              <a:gd name="connsiteY4" fmla="*/ 783772 h 783772"/>
              <a:gd name="connsiteX5" fmla="*/ 2670625 w 3207658"/>
              <a:gd name="connsiteY5" fmla="*/ 529771 h 783772"/>
              <a:gd name="connsiteX6" fmla="*/ 0 w 3207658"/>
              <a:gd name="connsiteY6" fmla="*/ 355604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8" h="783772">
                <a:moveTo>
                  <a:pt x="0" y="355604"/>
                </a:moveTo>
                <a:lnTo>
                  <a:pt x="2670625" y="254001"/>
                </a:lnTo>
                <a:lnTo>
                  <a:pt x="2670625" y="0"/>
                </a:lnTo>
                <a:lnTo>
                  <a:pt x="3207658" y="391886"/>
                </a:lnTo>
                <a:lnTo>
                  <a:pt x="2670625" y="783772"/>
                </a:lnTo>
                <a:lnTo>
                  <a:pt x="2670625" y="529771"/>
                </a:lnTo>
                <a:lnTo>
                  <a:pt x="0" y="355604"/>
                </a:lnTo>
                <a:close/>
              </a:path>
            </a:pathLst>
          </a:cu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54867" y="1589702"/>
            <a:ext cx="109145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“富不过三代”</a:t>
            </a:r>
            <a:r>
              <a:rPr lang="zh-CN" altLang="en-US" sz="2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zh-CN" altLang="en-US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法国版</a:t>
            </a:r>
            <a:endParaRPr lang="en-US" altLang="zh-CN" sz="24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4867" y="5492464"/>
            <a:ext cx="109145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战争让法国继承财富占财富总额的比重急剧下降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1930400" y="5408613"/>
            <a:ext cx="8636000" cy="0"/>
          </a:xfrm>
          <a:prstGeom prst="line">
            <a:avLst/>
          </a:prstGeom>
          <a:ln w="28575">
            <a:solidFill>
              <a:srgbClr val="D901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3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和平时代又是资本玩家的时代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203" y="1492130"/>
            <a:ext cx="10945165" cy="4661020"/>
          </a:xfrm>
          <a:prstGeom prst="rect">
            <a:avLst/>
          </a:prstGeom>
        </p:spPr>
      </p:pic>
      <p:graphicFrame>
        <p:nvGraphicFramePr>
          <p:cNvPr id="42" name="图表 41"/>
          <p:cNvGraphicFramePr/>
          <p:nvPr>
            <p:extLst>
              <p:ext uri="{D42A27DB-BD31-4B8C-83A1-F6EECF244321}">
                <p14:modId xmlns:p14="http://schemas.microsoft.com/office/powerpoint/2010/main" val="605238633"/>
              </p:ext>
            </p:extLst>
          </p:nvPr>
        </p:nvGraphicFramePr>
        <p:xfrm>
          <a:off x="2021109" y="1973803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文本框 42"/>
          <p:cNvSpPr txBox="1"/>
          <p:nvPr/>
        </p:nvSpPr>
        <p:spPr>
          <a:xfrm>
            <a:off x="8331379" y="1973803"/>
            <a:ext cx="2765951" cy="461665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2010</a:t>
            </a:r>
            <a:r>
              <a:rPr lang="zh-CN" altLang="en-US" dirty="0"/>
              <a:t>年后的预测值</a:t>
            </a:r>
          </a:p>
        </p:txBody>
      </p:sp>
      <p:sp>
        <p:nvSpPr>
          <p:cNvPr id="44" name="右箭头 39"/>
          <p:cNvSpPr/>
          <p:nvPr/>
        </p:nvSpPr>
        <p:spPr>
          <a:xfrm rot="4834697">
            <a:off x="9016754" y="2720419"/>
            <a:ext cx="768904" cy="165463"/>
          </a:xfrm>
          <a:custGeom>
            <a:avLst/>
            <a:gdLst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9322 w 3207657"/>
              <a:gd name="connsiteY7" fmla="*/ 543224 h 783772"/>
              <a:gd name="connsiteX8" fmla="*/ 0 w 3207657"/>
              <a:gd name="connsiteY8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254001 h 783772"/>
              <a:gd name="connsiteX0" fmla="*/ 0 w 3207658"/>
              <a:gd name="connsiteY0" fmla="*/ 355604 h 783772"/>
              <a:gd name="connsiteX1" fmla="*/ 2670625 w 3207658"/>
              <a:gd name="connsiteY1" fmla="*/ 254001 h 783772"/>
              <a:gd name="connsiteX2" fmla="*/ 2670625 w 3207658"/>
              <a:gd name="connsiteY2" fmla="*/ 0 h 783772"/>
              <a:gd name="connsiteX3" fmla="*/ 3207658 w 3207658"/>
              <a:gd name="connsiteY3" fmla="*/ 391886 h 783772"/>
              <a:gd name="connsiteX4" fmla="*/ 2670625 w 3207658"/>
              <a:gd name="connsiteY4" fmla="*/ 783772 h 783772"/>
              <a:gd name="connsiteX5" fmla="*/ 2670625 w 3207658"/>
              <a:gd name="connsiteY5" fmla="*/ 529771 h 783772"/>
              <a:gd name="connsiteX6" fmla="*/ 0 w 3207658"/>
              <a:gd name="connsiteY6" fmla="*/ 355604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8" h="783772">
                <a:moveTo>
                  <a:pt x="0" y="355604"/>
                </a:moveTo>
                <a:lnTo>
                  <a:pt x="2670625" y="254001"/>
                </a:lnTo>
                <a:lnTo>
                  <a:pt x="2670625" y="0"/>
                </a:lnTo>
                <a:lnTo>
                  <a:pt x="3207658" y="391886"/>
                </a:lnTo>
                <a:lnTo>
                  <a:pt x="2670625" y="783772"/>
                </a:lnTo>
                <a:lnTo>
                  <a:pt x="2670625" y="529771"/>
                </a:lnTo>
                <a:lnTo>
                  <a:pt x="0" y="355604"/>
                </a:lnTo>
                <a:close/>
              </a:path>
            </a:pathLst>
          </a:cu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6452215" y="1973803"/>
            <a:ext cx="1415924" cy="461665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经济竞争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331379" y="4383150"/>
            <a:ext cx="1787829" cy="461665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经济全球化</a:t>
            </a:r>
            <a:endParaRPr lang="zh-CN" altLang="en-US" dirty="0"/>
          </a:p>
        </p:txBody>
      </p:sp>
      <p:sp>
        <p:nvSpPr>
          <p:cNvPr id="47" name="右箭头 39"/>
          <p:cNvSpPr/>
          <p:nvPr/>
        </p:nvSpPr>
        <p:spPr>
          <a:xfrm rot="18134774">
            <a:off x="8747094" y="3876100"/>
            <a:ext cx="899016" cy="165463"/>
          </a:xfrm>
          <a:custGeom>
            <a:avLst/>
            <a:gdLst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9322 w 3207657"/>
              <a:gd name="connsiteY7" fmla="*/ 543224 h 783772"/>
              <a:gd name="connsiteX8" fmla="*/ 0 w 3207657"/>
              <a:gd name="connsiteY8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254001 h 783772"/>
              <a:gd name="connsiteX0" fmla="*/ 0 w 3207658"/>
              <a:gd name="connsiteY0" fmla="*/ 355604 h 783772"/>
              <a:gd name="connsiteX1" fmla="*/ 2670625 w 3207658"/>
              <a:gd name="connsiteY1" fmla="*/ 254001 h 783772"/>
              <a:gd name="connsiteX2" fmla="*/ 2670625 w 3207658"/>
              <a:gd name="connsiteY2" fmla="*/ 0 h 783772"/>
              <a:gd name="connsiteX3" fmla="*/ 3207658 w 3207658"/>
              <a:gd name="connsiteY3" fmla="*/ 391886 h 783772"/>
              <a:gd name="connsiteX4" fmla="*/ 2670625 w 3207658"/>
              <a:gd name="connsiteY4" fmla="*/ 783772 h 783772"/>
              <a:gd name="connsiteX5" fmla="*/ 2670625 w 3207658"/>
              <a:gd name="connsiteY5" fmla="*/ 529771 h 783772"/>
              <a:gd name="connsiteX6" fmla="*/ 0 w 3207658"/>
              <a:gd name="connsiteY6" fmla="*/ 355604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8" h="783772">
                <a:moveTo>
                  <a:pt x="0" y="355604"/>
                </a:moveTo>
                <a:lnTo>
                  <a:pt x="2670625" y="254001"/>
                </a:lnTo>
                <a:lnTo>
                  <a:pt x="2670625" y="0"/>
                </a:lnTo>
                <a:lnTo>
                  <a:pt x="3207658" y="391886"/>
                </a:lnTo>
                <a:lnTo>
                  <a:pt x="2670625" y="783772"/>
                </a:lnTo>
                <a:lnTo>
                  <a:pt x="2670625" y="529771"/>
                </a:lnTo>
                <a:lnTo>
                  <a:pt x="0" y="355604"/>
                </a:lnTo>
                <a:close/>
              </a:path>
            </a:pathLst>
          </a:cu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右箭头 39"/>
          <p:cNvSpPr/>
          <p:nvPr/>
        </p:nvSpPr>
        <p:spPr>
          <a:xfrm rot="2181868">
            <a:off x="7791847" y="2683283"/>
            <a:ext cx="1311535" cy="195314"/>
          </a:xfrm>
          <a:custGeom>
            <a:avLst/>
            <a:gdLst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9322 w 3207657"/>
              <a:gd name="connsiteY7" fmla="*/ 543224 h 783772"/>
              <a:gd name="connsiteX8" fmla="*/ 0 w 3207657"/>
              <a:gd name="connsiteY8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254001 h 783772"/>
              <a:gd name="connsiteX0" fmla="*/ 0 w 3207658"/>
              <a:gd name="connsiteY0" fmla="*/ 355604 h 783772"/>
              <a:gd name="connsiteX1" fmla="*/ 2670625 w 3207658"/>
              <a:gd name="connsiteY1" fmla="*/ 254001 h 783772"/>
              <a:gd name="connsiteX2" fmla="*/ 2670625 w 3207658"/>
              <a:gd name="connsiteY2" fmla="*/ 0 h 783772"/>
              <a:gd name="connsiteX3" fmla="*/ 3207658 w 3207658"/>
              <a:gd name="connsiteY3" fmla="*/ 391886 h 783772"/>
              <a:gd name="connsiteX4" fmla="*/ 2670625 w 3207658"/>
              <a:gd name="connsiteY4" fmla="*/ 783772 h 783772"/>
              <a:gd name="connsiteX5" fmla="*/ 2670625 w 3207658"/>
              <a:gd name="connsiteY5" fmla="*/ 529771 h 783772"/>
              <a:gd name="connsiteX6" fmla="*/ 0 w 3207658"/>
              <a:gd name="connsiteY6" fmla="*/ 355604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8" h="783772">
                <a:moveTo>
                  <a:pt x="0" y="355604"/>
                </a:moveTo>
                <a:lnTo>
                  <a:pt x="2670625" y="254001"/>
                </a:lnTo>
                <a:lnTo>
                  <a:pt x="2670625" y="0"/>
                </a:lnTo>
                <a:lnTo>
                  <a:pt x="3207658" y="391886"/>
                </a:lnTo>
                <a:lnTo>
                  <a:pt x="2670625" y="783772"/>
                </a:lnTo>
                <a:lnTo>
                  <a:pt x="2670625" y="529771"/>
                </a:lnTo>
                <a:lnTo>
                  <a:pt x="0" y="355604"/>
                </a:lnTo>
                <a:close/>
              </a:path>
            </a:pathLst>
          </a:cu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2649243" y="3618071"/>
            <a:ext cx="1008865" cy="461665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一战</a:t>
            </a:r>
          </a:p>
        </p:txBody>
      </p:sp>
      <p:sp>
        <p:nvSpPr>
          <p:cNvPr id="50" name="右箭头 39"/>
          <p:cNvSpPr/>
          <p:nvPr/>
        </p:nvSpPr>
        <p:spPr>
          <a:xfrm rot="19408269">
            <a:off x="3572430" y="3470644"/>
            <a:ext cx="818486" cy="150641"/>
          </a:xfrm>
          <a:custGeom>
            <a:avLst/>
            <a:gdLst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9322 w 3207657"/>
              <a:gd name="connsiteY7" fmla="*/ 543224 h 783772"/>
              <a:gd name="connsiteX8" fmla="*/ 0 w 3207657"/>
              <a:gd name="connsiteY8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529771 h 783772"/>
              <a:gd name="connsiteX7" fmla="*/ 0 w 3207657"/>
              <a:gd name="connsiteY7" fmla="*/ 254001 h 783772"/>
              <a:gd name="connsiteX0" fmla="*/ 0 w 3207657"/>
              <a:gd name="connsiteY0" fmla="*/ 254001 h 783772"/>
              <a:gd name="connsiteX1" fmla="*/ 2670624 w 3207657"/>
              <a:gd name="connsiteY1" fmla="*/ 254001 h 783772"/>
              <a:gd name="connsiteX2" fmla="*/ 2670624 w 3207657"/>
              <a:gd name="connsiteY2" fmla="*/ 0 h 783772"/>
              <a:gd name="connsiteX3" fmla="*/ 3207657 w 3207657"/>
              <a:gd name="connsiteY3" fmla="*/ 391886 h 783772"/>
              <a:gd name="connsiteX4" fmla="*/ 2670624 w 3207657"/>
              <a:gd name="connsiteY4" fmla="*/ 783772 h 783772"/>
              <a:gd name="connsiteX5" fmla="*/ 2670624 w 3207657"/>
              <a:gd name="connsiteY5" fmla="*/ 529771 h 783772"/>
              <a:gd name="connsiteX6" fmla="*/ 0 w 3207657"/>
              <a:gd name="connsiteY6" fmla="*/ 254001 h 783772"/>
              <a:gd name="connsiteX0" fmla="*/ 0 w 3207658"/>
              <a:gd name="connsiteY0" fmla="*/ 355604 h 783772"/>
              <a:gd name="connsiteX1" fmla="*/ 2670625 w 3207658"/>
              <a:gd name="connsiteY1" fmla="*/ 254001 h 783772"/>
              <a:gd name="connsiteX2" fmla="*/ 2670625 w 3207658"/>
              <a:gd name="connsiteY2" fmla="*/ 0 h 783772"/>
              <a:gd name="connsiteX3" fmla="*/ 3207658 w 3207658"/>
              <a:gd name="connsiteY3" fmla="*/ 391886 h 783772"/>
              <a:gd name="connsiteX4" fmla="*/ 2670625 w 3207658"/>
              <a:gd name="connsiteY4" fmla="*/ 783772 h 783772"/>
              <a:gd name="connsiteX5" fmla="*/ 2670625 w 3207658"/>
              <a:gd name="connsiteY5" fmla="*/ 529771 h 783772"/>
              <a:gd name="connsiteX6" fmla="*/ 0 w 3207658"/>
              <a:gd name="connsiteY6" fmla="*/ 355604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8" h="783772">
                <a:moveTo>
                  <a:pt x="0" y="355604"/>
                </a:moveTo>
                <a:lnTo>
                  <a:pt x="2670625" y="254001"/>
                </a:lnTo>
                <a:lnTo>
                  <a:pt x="2670625" y="0"/>
                </a:lnTo>
                <a:lnTo>
                  <a:pt x="3207658" y="391886"/>
                </a:lnTo>
                <a:lnTo>
                  <a:pt x="2670625" y="783772"/>
                </a:lnTo>
                <a:lnTo>
                  <a:pt x="2670625" y="529771"/>
                </a:lnTo>
                <a:lnTo>
                  <a:pt x="0" y="355604"/>
                </a:lnTo>
                <a:close/>
              </a:path>
            </a:pathLst>
          </a:cu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754867" y="5492464"/>
            <a:ext cx="109145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仅用半个世纪，法国继承</a:t>
            </a:r>
            <a:r>
              <a:rPr lang="zh-CN" altLang="en-US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财富占财富总额比重又上升到一战前水平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1930400" y="5408613"/>
            <a:ext cx="8636000" cy="0"/>
          </a:xfrm>
          <a:prstGeom prst="line">
            <a:avLst/>
          </a:prstGeom>
          <a:ln w="28575">
            <a:solidFill>
              <a:srgbClr val="D901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41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再看看</a:t>
            </a:r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美国财富集中历史数据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03" y="1492130"/>
            <a:ext cx="10945165" cy="466102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754867" y="5492464"/>
            <a:ext cx="109145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21</a:t>
            </a:r>
            <a:r>
              <a:rPr lang="zh-CN" altLang="en-US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世纪由于图中三种原因，资本主义回归，贫富差距再次拉大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181225" y="1589702"/>
            <a:ext cx="8128000" cy="5418667"/>
            <a:chOff x="2181225" y="1235936"/>
            <a:chExt cx="8128000" cy="5418667"/>
          </a:xfrm>
        </p:grpSpPr>
        <p:graphicFrame>
          <p:nvGraphicFramePr>
            <p:cNvPr id="19" name="图表 18"/>
            <p:cNvGraphicFramePr/>
            <p:nvPr>
              <p:extLst>
                <p:ext uri="{D42A27DB-BD31-4B8C-83A1-F6EECF244321}">
                  <p14:modId xmlns:p14="http://schemas.microsoft.com/office/powerpoint/2010/main" val="3834589859"/>
                </p:ext>
              </p:extLst>
            </p:nvPr>
          </p:nvGraphicFramePr>
          <p:xfrm>
            <a:off x="2181225" y="1235936"/>
            <a:ext cx="8128000" cy="54186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0" name="右箭头 39"/>
            <p:cNvSpPr/>
            <p:nvPr/>
          </p:nvSpPr>
          <p:spPr>
            <a:xfrm rot="20878477">
              <a:off x="7296578" y="2483055"/>
              <a:ext cx="1652514" cy="324268"/>
            </a:xfrm>
            <a:custGeom>
              <a:avLst/>
              <a:gdLst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9322 w 3207657"/>
                <a:gd name="connsiteY7" fmla="*/ 543224 h 783772"/>
                <a:gd name="connsiteX8" fmla="*/ 0 w 3207657"/>
                <a:gd name="connsiteY8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254001 h 783772"/>
                <a:gd name="connsiteX0" fmla="*/ 0 w 3207658"/>
                <a:gd name="connsiteY0" fmla="*/ 355604 h 783772"/>
                <a:gd name="connsiteX1" fmla="*/ 2670625 w 3207658"/>
                <a:gd name="connsiteY1" fmla="*/ 254001 h 783772"/>
                <a:gd name="connsiteX2" fmla="*/ 2670625 w 3207658"/>
                <a:gd name="connsiteY2" fmla="*/ 0 h 783772"/>
                <a:gd name="connsiteX3" fmla="*/ 3207658 w 3207658"/>
                <a:gd name="connsiteY3" fmla="*/ 391886 h 783772"/>
                <a:gd name="connsiteX4" fmla="*/ 2670625 w 3207658"/>
                <a:gd name="connsiteY4" fmla="*/ 783772 h 783772"/>
                <a:gd name="connsiteX5" fmla="*/ 2670625 w 3207658"/>
                <a:gd name="connsiteY5" fmla="*/ 529771 h 783772"/>
                <a:gd name="connsiteX6" fmla="*/ 0 w 3207658"/>
                <a:gd name="connsiteY6" fmla="*/ 355604 h 78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7658" h="783772">
                  <a:moveTo>
                    <a:pt x="0" y="355604"/>
                  </a:moveTo>
                  <a:lnTo>
                    <a:pt x="2670625" y="254001"/>
                  </a:lnTo>
                  <a:lnTo>
                    <a:pt x="2670625" y="0"/>
                  </a:lnTo>
                  <a:lnTo>
                    <a:pt x="3207658" y="391886"/>
                  </a:lnTo>
                  <a:lnTo>
                    <a:pt x="2670625" y="783772"/>
                  </a:lnTo>
                  <a:lnTo>
                    <a:pt x="2670625" y="529771"/>
                  </a:lnTo>
                  <a:lnTo>
                    <a:pt x="0" y="355604"/>
                  </a:lnTo>
                  <a:close/>
                </a:path>
              </a:pathLst>
            </a:cu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271628" y="3964889"/>
              <a:ext cx="795716" cy="461665"/>
            </a:xfrm>
            <a:prstGeom prst="rect">
              <a:avLst/>
            </a:prstGeom>
            <a:solidFill>
              <a:srgbClr val="D9011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一战</a:t>
              </a:r>
            </a:p>
          </p:txBody>
        </p:sp>
        <p:sp>
          <p:nvSpPr>
            <p:cNvPr id="22" name="右箭头 39"/>
            <p:cNvSpPr/>
            <p:nvPr/>
          </p:nvSpPr>
          <p:spPr>
            <a:xfrm rot="18256496">
              <a:off x="3418558" y="3397440"/>
              <a:ext cx="1045602" cy="198255"/>
            </a:xfrm>
            <a:custGeom>
              <a:avLst/>
              <a:gdLst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9322 w 3207657"/>
                <a:gd name="connsiteY7" fmla="*/ 543224 h 783772"/>
                <a:gd name="connsiteX8" fmla="*/ 0 w 3207657"/>
                <a:gd name="connsiteY8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254001 h 783772"/>
                <a:gd name="connsiteX0" fmla="*/ 0 w 3207658"/>
                <a:gd name="connsiteY0" fmla="*/ 355604 h 783772"/>
                <a:gd name="connsiteX1" fmla="*/ 2670625 w 3207658"/>
                <a:gd name="connsiteY1" fmla="*/ 254001 h 783772"/>
                <a:gd name="connsiteX2" fmla="*/ 2670625 w 3207658"/>
                <a:gd name="connsiteY2" fmla="*/ 0 h 783772"/>
                <a:gd name="connsiteX3" fmla="*/ 3207658 w 3207658"/>
                <a:gd name="connsiteY3" fmla="*/ 391886 h 783772"/>
                <a:gd name="connsiteX4" fmla="*/ 2670625 w 3207658"/>
                <a:gd name="connsiteY4" fmla="*/ 783772 h 783772"/>
                <a:gd name="connsiteX5" fmla="*/ 2670625 w 3207658"/>
                <a:gd name="connsiteY5" fmla="*/ 529771 h 783772"/>
                <a:gd name="connsiteX6" fmla="*/ 0 w 3207658"/>
                <a:gd name="connsiteY6" fmla="*/ 355604 h 78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7658" h="783772">
                  <a:moveTo>
                    <a:pt x="0" y="355604"/>
                  </a:moveTo>
                  <a:lnTo>
                    <a:pt x="2670625" y="254001"/>
                  </a:lnTo>
                  <a:lnTo>
                    <a:pt x="2670625" y="0"/>
                  </a:lnTo>
                  <a:lnTo>
                    <a:pt x="3207658" y="391886"/>
                  </a:lnTo>
                  <a:lnTo>
                    <a:pt x="2670625" y="783772"/>
                  </a:lnTo>
                  <a:lnTo>
                    <a:pt x="2670625" y="529771"/>
                  </a:lnTo>
                  <a:lnTo>
                    <a:pt x="0" y="355604"/>
                  </a:lnTo>
                  <a:close/>
                </a:path>
              </a:pathLst>
            </a:cu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698645" y="3964890"/>
              <a:ext cx="2334356" cy="461665"/>
            </a:xfrm>
            <a:prstGeom prst="rect">
              <a:avLst/>
            </a:prstGeom>
            <a:solidFill>
              <a:srgbClr val="D9011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超级经理人出现</a:t>
              </a:r>
            </a:p>
          </p:txBody>
        </p:sp>
        <p:sp>
          <p:nvSpPr>
            <p:cNvPr id="24" name="右箭头 39"/>
            <p:cNvSpPr/>
            <p:nvPr/>
          </p:nvSpPr>
          <p:spPr>
            <a:xfrm rot="17927934">
              <a:off x="8883271" y="3282679"/>
              <a:ext cx="1045602" cy="198255"/>
            </a:xfrm>
            <a:custGeom>
              <a:avLst/>
              <a:gdLst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9322 w 3207657"/>
                <a:gd name="connsiteY7" fmla="*/ 543224 h 783772"/>
                <a:gd name="connsiteX8" fmla="*/ 0 w 3207657"/>
                <a:gd name="connsiteY8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254001 h 783772"/>
                <a:gd name="connsiteX0" fmla="*/ 0 w 3207658"/>
                <a:gd name="connsiteY0" fmla="*/ 355604 h 783772"/>
                <a:gd name="connsiteX1" fmla="*/ 2670625 w 3207658"/>
                <a:gd name="connsiteY1" fmla="*/ 254001 h 783772"/>
                <a:gd name="connsiteX2" fmla="*/ 2670625 w 3207658"/>
                <a:gd name="connsiteY2" fmla="*/ 0 h 783772"/>
                <a:gd name="connsiteX3" fmla="*/ 3207658 w 3207658"/>
                <a:gd name="connsiteY3" fmla="*/ 391886 h 783772"/>
                <a:gd name="connsiteX4" fmla="*/ 2670625 w 3207658"/>
                <a:gd name="connsiteY4" fmla="*/ 783772 h 783772"/>
                <a:gd name="connsiteX5" fmla="*/ 2670625 w 3207658"/>
                <a:gd name="connsiteY5" fmla="*/ 529771 h 783772"/>
                <a:gd name="connsiteX6" fmla="*/ 0 w 3207658"/>
                <a:gd name="connsiteY6" fmla="*/ 355604 h 78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7658" h="783772">
                  <a:moveTo>
                    <a:pt x="0" y="355604"/>
                  </a:moveTo>
                  <a:lnTo>
                    <a:pt x="2670625" y="254001"/>
                  </a:lnTo>
                  <a:lnTo>
                    <a:pt x="2670625" y="0"/>
                  </a:lnTo>
                  <a:lnTo>
                    <a:pt x="3207658" y="391886"/>
                  </a:lnTo>
                  <a:lnTo>
                    <a:pt x="2670625" y="783772"/>
                  </a:lnTo>
                  <a:lnTo>
                    <a:pt x="2670625" y="529771"/>
                  </a:lnTo>
                  <a:lnTo>
                    <a:pt x="0" y="355604"/>
                  </a:lnTo>
                  <a:close/>
                </a:path>
              </a:pathLst>
            </a:cu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878959" y="2700454"/>
              <a:ext cx="1409715" cy="461665"/>
            </a:xfrm>
            <a:prstGeom prst="rect">
              <a:avLst/>
            </a:prstGeom>
            <a:solidFill>
              <a:srgbClr val="D9011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技术进步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878959" y="1785043"/>
              <a:ext cx="2319842" cy="461665"/>
            </a:xfrm>
            <a:prstGeom prst="rect">
              <a:avLst/>
            </a:prstGeom>
            <a:solidFill>
              <a:srgbClr val="D9011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教育培训不平等</a:t>
              </a:r>
            </a:p>
          </p:txBody>
        </p:sp>
        <p:sp>
          <p:nvSpPr>
            <p:cNvPr id="27" name="右箭头 39"/>
            <p:cNvSpPr/>
            <p:nvPr/>
          </p:nvSpPr>
          <p:spPr>
            <a:xfrm rot="478649">
              <a:off x="8544551" y="1998538"/>
              <a:ext cx="1045602" cy="198255"/>
            </a:xfrm>
            <a:custGeom>
              <a:avLst/>
              <a:gdLst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9322 w 3207657"/>
                <a:gd name="connsiteY7" fmla="*/ 543224 h 783772"/>
                <a:gd name="connsiteX8" fmla="*/ 0 w 3207657"/>
                <a:gd name="connsiteY8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254001 h 783772"/>
                <a:gd name="connsiteX0" fmla="*/ 0 w 3207658"/>
                <a:gd name="connsiteY0" fmla="*/ 355604 h 783772"/>
                <a:gd name="connsiteX1" fmla="*/ 2670625 w 3207658"/>
                <a:gd name="connsiteY1" fmla="*/ 254001 h 783772"/>
                <a:gd name="connsiteX2" fmla="*/ 2670625 w 3207658"/>
                <a:gd name="connsiteY2" fmla="*/ 0 h 783772"/>
                <a:gd name="connsiteX3" fmla="*/ 3207658 w 3207658"/>
                <a:gd name="connsiteY3" fmla="*/ 391886 h 783772"/>
                <a:gd name="connsiteX4" fmla="*/ 2670625 w 3207658"/>
                <a:gd name="connsiteY4" fmla="*/ 783772 h 783772"/>
                <a:gd name="connsiteX5" fmla="*/ 2670625 w 3207658"/>
                <a:gd name="connsiteY5" fmla="*/ 529771 h 783772"/>
                <a:gd name="connsiteX6" fmla="*/ 0 w 3207658"/>
                <a:gd name="connsiteY6" fmla="*/ 355604 h 78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7658" h="783772">
                  <a:moveTo>
                    <a:pt x="0" y="355604"/>
                  </a:moveTo>
                  <a:lnTo>
                    <a:pt x="2670625" y="254001"/>
                  </a:lnTo>
                  <a:lnTo>
                    <a:pt x="2670625" y="0"/>
                  </a:lnTo>
                  <a:lnTo>
                    <a:pt x="3207658" y="391886"/>
                  </a:lnTo>
                  <a:lnTo>
                    <a:pt x="2670625" y="783772"/>
                  </a:lnTo>
                  <a:lnTo>
                    <a:pt x="2670625" y="529771"/>
                  </a:lnTo>
                  <a:lnTo>
                    <a:pt x="0" y="355604"/>
                  </a:lnTo>
                  <a:close/>
                </a:path>
              </a:pathLst>
            </a:cu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754867" y="1589702"/>
            <a:ext cx="109145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1900-2010</a:t>
            </a:r>
            <a:r>
              <a:rPr lang="zh-CN" altLang="en-US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年美国</a:t>
            </a:r>
            <a:r>
              <a:rPr lang="zh-CN" altLang="en-US" sz="2400" kern="100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前</a:t>
            </a:r>
            <a:r>
              <a:rPr lang="en-US" altLang="zh-CN" sz="2400" kern="100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2400" kern="100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人群收入比重</a:t>
            </a:r>
            <a:endParaRPr lang="en-US" altLang="zh-CN" sz="2400" kern="100" dirty="0">
              <a:solidFill>
                <a:srgbClr val="D9011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930400" y="5408613"/>
            <a:ext cx="8636000" cy="0"/>
          </a:xfrm>
          <a:prstGeom prst="line">
            <a:avLst/>
          </a:prstGeom>
          <a:ln w="28575">
            <a:solidFill>
              <a:srgbClr val="D901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02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美国怎么劳动收入集中度更大？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138335" y="1995062"/>
            <a:ext cx="10191653" cy="367626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563142" y="3258200"/>
            <a:ext cx="3312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Search</a:t>
            </a:r>
            <a:endParaRPr lang="zh-CN" altLang="en-US" sz="7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643564" y="2179338"/>
            <a:ext cx="5508039" cy="3358056"/>
          </a:xfrm>
          <a:prstGeom prst="rect">
            <a:avLst/>
          </a:prstGeom>
          <a:solidFill>
            <a:srgbClr val="F0F1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6234161" y="2915502"/>
            <a:ext cx="49174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超级经理人出现：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管可以自定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社会默认高岗位高工资</a:t>
            </a: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3096"/>
          <a:stretch/>
        </p:blipFill>
        <p:spPr>
          <a:xfrm>
            <a:off x="1350371" y="2179338"/>
            <a:ext cx="4308946" cy="3350605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1472921" y="4011501"/>
            <a:ext cx="3005951" cy="701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zh-CN" altLang="en-US" sz="44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+mj-cs"/>
              </a:rPr>
              <a:t>超级经理人</a:t>
            </a:r>
            <a:endParaRPr lang="zh-CN" altLang="en-US" sz="44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  <a:cs typeface="+mj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3133" y="4613950"/>
            <a:ext cx="26963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</a:rPr>
              <a:t>The super manager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1583134" y="4679950"/>
            <a:ext cx="269634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23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未来会如何呢？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73201" y="1412875"/>
            <a:ext cx="9194800" cy="4898138"/>
            <a:chOff x="6906843" y="2602000"/>
            <a:chExt cx="3749557" cy="328872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06843" y="2602000"/>
              <a:ext cx="3749557" cy="3288728"/>
            </a:xfrm>
            <a:prstGeom prst="roundRect">
              <a:avLst>
                <a:gd name="adj" fmla="val 3427"/>
              </a:avLst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7000656" y="4571374"/>
              <a:ext cx="3597968" cy="117789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b="0" dirty="0"/>
                <a:t>国际慈善组织乐施会发布的一份报告称，如果不平等的上升趋势得不到有效遏制，</a:t>
              </a:r>
              <a:r>
                <a:rPr lang="en-US" altLang="zh-CN" sz="2400" dirty="0">
                  <a:solidFill>
                    <a:srgbClr val="D90110"/>
                  </a:solidFill>
                </a:rPr>
                <a:t>2016</a:t>
              </a:r>
              <a:r>
                <a:rPr lang="zh-CN" altLang="en-US" sz="2400" dirty="0">
                  <a:solidFill>
                    <a:srgbClr val="D90110"/>
                  </a:solidFill>
                </a:rPr>
                <a:t>年全球最富有的</a:t>
              </a:r>
              <a:r>
                <a:rPr lang="en-US" altLang="zh-CN" sz="2400" dirty="0">
                  <a:solidFill>
                    <a:srgbClr val="D90110"/>
                  </a:solidFill>
                </a:rPr>
                <a:t>1%</a:t>
              </a:r>
              <a:r>
                <a:rPr lang="zh-CN" altLang="en-US" sz="2400" dirty="0">
                  <a:solidFill>
                    <a:srgbClr val="D90110"/>
                  </a:solidFill>
                </a:rPr>
                <a:t>人口所拥有的财富将超过其余</a:t>
              </a:r>
              <a:r>
                <a:rPr lang="en-US" altLang="zh-CN" sz="2400" dirty="0">
                  <a:solidFill>
                    <a:srgbClr val="D90110"/>
                  </a:solidFill>
                </a:rPr>
                <a:t>99%</a:t>
              </a:r>
              <a:r>
                <a:rPr lang="zh-CN" altLang="en-US" sz="2400" dirty="0">
                  <a:solidFill>
                    <a:srgbClr val="D90110"/>
                  </a:solidFill>
                </a:rPr>
                <a:t>人口的财富总和。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906843" y="4653934"/>
              <a:ext cx="63547" cy="274717"/>
            </a:xfrm>
            <a:prstGeom prst="rect">
              <a:avLst/>
            </a:prstGeom>
            <a:solidFill>
              <a:srgbClr val="D9011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endParaRPr lang="zh-CN" altLang="en-US" sz="6000" dirty="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386" y="1596789"/>
            <a:ext cx="9184428" cy="260672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837" y="2370563"/>
            <a:ext cx="6035563" cy="1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81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如果采用了我的办法</a:t>
            </a:r>
            <a:r>
              <a:rPr lang="en-US" altLang="zh-CN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…</a:t>
            </a:r>
          </a:p>
        </p:txBody>
      </p:sp>
      <p:sp>
        <p:nvSpPr>
          <p:cNvPr id="2" name="矩形 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03" y="1492130"/>
            <a:ext cx="10945165" cy="4661020"/>
          </a:xfrm>
          <a:prstGeom prst="rect">
            <a:avLst/>
          </a:prstGeom>
        </p:spPr>
      </p:pic>
      <p:cxnSp>
        <p:nvCxnSpPr>
          <p:cNvPr id="29" name="直接连接符 28"/>
          <p:cNvCxnSpPr/>
          <p:nvPr/>
        </p:nvCxnSpPr>
        <p:spPr>
          <a:xfrm>
            <a:off x="1930400" y="5408613"/>
            <a:ext cx="8636000" cy="0"/>
          </a:xfrm>
          <a:prstGeom prst="line">
            <a:avLst/>
          </a:prstGeom>
          <a:ln w="28575">
            <a:solidFill>
              <a:srgbClr val="D901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图表 51"/>
          <p:cNvGraphicFramePr/>
          <p:nvPr>
            <p:extLst>
              <p:ext uri="{D42A27DB-BD31-4B8C-83A1-F6EECF244321}">
                <p14:modId xmlns:p14="http://schemas.microsoft.com/office/powerpoint/2010/main" val="2395619912"/>
              </p:ext>
            </p:extLst>
          </p:nvPr>
        </p:nvGraphicFramePr>
        <p:xfrm>
          <a:off x="2181225" y="157353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53" name="组合 52"/>
          <p:cNvGrpSpPr/>
          <p:nvPr/>
        </p:nvGrpSpPr>
        <p:grpSpPr>
          <a:xfrm>
            <a:off x="5037275" y="2032381"/>
            <a:ext cx="5009102" cy="3136332"/>
            <a:chOff x="3388834" y="2032381"/>
            <a:chExt cx="5009102" cy="3136332"/>
          </a:xfrm>
        </p:grpSpPr>
        <p:sp>
          <p:nvSpPr>
            <p:cNvPr id="54" name="文本框 53"/>
            <p:cNvSpPr txBox="1"/>
            <p:nvPr/>
          </p:nvSpPr>
          <p:spPr>
            <a:xfrm>
              <a:off x="6054020" y="2032381"/>
              <a:ext cx="2318517" cy="461665"/>
            </a:xfrm>
            <a:prstGeom prst="rect">
              <a:avLst/>
            </a:prstGeom>
            <a:solidFill>
              <a:srgbClr val="D9011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全球累进所得税</a:t>
              </a:r>
            </a:p>
          </p:txBody>
        </p:sp>
        <p:sp>
          <p:nvSpPr>
            <p:cNvPr id="55" name="右箭头 39"/>
            <p:cNvSpPr/>
            <p:nvPr/>
          </p:nvSpPr>
          <p:spPr>
            <a:xfrm rot="5400000">
              <a:off x="6446877" y="2662090"/>
              <a:ext cx="899016" cy="165463"/>
            </a:xfrm>
            <a:custGeom>
              <a:avLst/>
              <a:gdLst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9322 w 3207657"/>
                <a:gd name="connsiteY7" fmla="*/ 543224 h 783772"/>
                <a:gd name="connsiteX8" fmla="*/ 0 w 3207657"/>
                <a:gd name="connsiteY8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254001 h 783772"/>
                <a:gd name="connsiteX0" fmla="*/ 0 w 3207658"/>
                <a:gd name="connsiteY0" fmla="*/ 355604 h 783772"/>
                <a:gd name="connsiteX1" fmla="*/ 2670625 w 3207658"/>
                <a:gd name="connsiteY1" fmla="*/ 254001 h 783772"/>
                <a:gd name="connsiteX2" fmla="*/ 2670625 w 3207658"/>
                <a:gd name="connsiteY2" fmla="*/ 0 h 783772"/>
                <a:gd name="connsiteX3" fmla="*/ 3207658 w 3207658"/>
                <a:gd name="connsiteY3" fmla="*/ 391886 h 783772"/>
                <a:gd name="connsiteX4" fmla="*/ 2670625 w 3207658"/>
                <a:gd name="connsiteY4" fmla="*/ 783772 h 783772"/>
                <a:gd name="connsiteX5" fmla="*/ 2670625 w 3207658"/>
                <a:gd name="connsiteY5" fmla="*/ 529771 h 783772"/>
                <a:gd name="connsiteX6" fmla="*/ 0 w 3207658"/>
                <a:gd name="connsiteY6" fmla="*/ 355604 h 78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7658" h="783772">
                  <a:moveTo>
                    <a:pt x="0" y="355604"/>
                  </a:moveTo>
                  <a:lnTo>
                    <a:pt x="2670625" y="254001"/>
                  </a:lnTo>
                  <a:lnTo>
                    <a:pt x="2670625" y="0"/>
                  </a:lnTo>
                  <a:lnTo>
                    <a:pt x="3207658" y="391886"/>
                  </a:lnTo>
                  <a:lnTo>
                    <a:pt x="2670625" y="783772"/>
                  </a:lnTo>
                  <a:lnTo>
                    <a:pt x="2670625" y="529771"/>
                  </a:lnTo>
                  <a:lnTo>
                    <a:pt x="0" y="355604"/>
                  </a:lnTo>
                  <a:close/>
                </a:path>
              </a:pathLst>
            </a:cu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388834" y="2523023"/>
              <a:ext cx="2341502" cy="461665"/>
            </a:xfrm>
            <a:prstGeom prst="rect">
              <a:avLst/>
            </a:prstGeom>
            <a:solidFill>
              <a:srgbClr val="D9011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全球累进资本税</a:t>
              </a:r>
            </a:p>
          </p:txBody>
        </p:sp>
        <p:sp>
          <p:nvSpPr>
            <p:cNvPr id="57" name="右箭头 39"/>
            <p:cNvSpPr/>
            <p:nvPr/>
          </p:nvSpPr>
          <p:spPr>
            <a:xfrm rot="821541">
              <a:off x="5594212" y="3233014"/>
              <a:ext cx="1233465" cy="173004"/>
            </a:xfrm>
            <a:custGeom>
              <a:avLst/>
              <a:gdLst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9322 w 3207657"/>
                <a:gd name="connsiteY7" fmla="*/ 543224 h 783772"/>
                <a:gd name="connsiteX8" fmla="*/ 0 w 3207657"/>
                <a:gd name="connsiteY8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254001 h 783772"/>
                <a:gd name="connsiteX0" fmla="*/ 0 w 3207658"/>
                <a:gd name="connsiteY0" fmla="*/ 355604 h 783772"/>
                <a:gd name="connsiteX1" fmla="*/ 2670625 w 3207658"/>
                <a:gd name="connsiteY1" fmla="*/ 254001 h 783772"/>
                <a:gd name="connsiteX2" fmla="*/ 2670625 w 3207658"/>
                <a:gd name="connsiteY2" fmla="*/ 0 h 783772"/>
                <a:gd name="connsiteX3" fmla="*/ 3207658 w 3207658"/>
                <a:gd name="connsiteY3" fmla="*/ 391886 h 783772"/>
                <a:gd name="connsiteX4" fmla="*/ 2670625 w 3207658"/>
                <a:gd name="connsiteY4" fmla="*/ 783772 h 783772"/>
                <a:gd name="connsiteX5" fmla="*/ 2670625 w 3207658"/>
                <a:gd name="connsiteY5" fmla="*/ 529771 h 783772"/>
                <a:gd name="connsiteX6" fmla="*/ 0 w 3207658"/>
                <a:gd name="connsiteY6" fmla="*/ 355604 h 78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7658" h="783772">
                  <a:moveTo>
                    <a:pt x="0" y="355604"/>
                  </a:moveTo>
                  <a:lnTo>
                    <a:pt x="2670625" y="254001"/>
                  </a:lnTo>
                  <a:lnTo>
                    <a:pt x="2670625" y="0"/>
                  </a:lnTo>
                  <a:lnTo>
                    <a:pt x="3207658" y="391886"/>
                  </a:lnTo>
                  <a:lnTo>
                    <a:pt x="2670625" y="783772"/>
                  </a:lnTo>
                  <a:lnTo>
                    <a:pt x="2670625" y="529771"/>
                  </a:lnTo>
                  <a:lnTo>
                    <a:pt x="0" y="355604"/>
                  </a:lnTo>
                  <a:close/>
                </a:path>
              </a:pathLst>
            </a:cu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054020" y="4707048"/>
              <a:ext cx="2343916" cy="461665"/>
            </a:xfrm>
            <a:prstGeom prst="rect">
              <a:avLst/>
            </a:prstGeom>
            <a:solidFill>
              <a:srgbClr val="D90110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区域政治一体化</a:t>
              </a:r>
            </a:p>
          </p:txBody>
        </p:sp>
        <p:sp>
          <p:nvSpPr>
            <p:cNvPr id="59" name="右箭头 39"/>
            <p:cNvSpPr/>
            <p:nvPr/>
          </p:nvSpPr>
          <p:spPr>
            <a:xfrm rot="15640748">
              <a:off x="6622027" y="4110286"/>
              <a:ext cx="899016" cy="165463"/>
            </a:xfrm>
            <a:custGeom>
              <a:avLst/>
              <a:gdLst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9322 w 3207657"/>
                <a:gd name="connsiteY7" fmla="*/ 543224 h 783772"/>
                <a:gd name="connsiteX8" fmla="*/ 0 w 3207657"/>
                <a:gd name="connsiteY8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529771 h 783772"/>
                <a:gd name="connsiteX7" fmla="*/ 0 w 3207657"/>
                <a:gd name="connsiteY7" fmla="*/ 254001 h 783772"/>
                <a:gd name="connsiteX0" fmla="*/ 0 w 3207657"/>
                <a:gd name="connsiteY0" fmla="*/ 254001 h 783772"/>
                <a:gd name="connsiteX1" fmla="*/ 2670624 w 3207657"/>
                <a:gd name="connsiteY1" fmla="*/ 254001 h 783772"/>
                <a:gd name="connsiteX2" fmla="*/ 2670624 w 3207657"/>
                <a:gd name="connsiteY2" fmla="*/ 0 h 783772"/>
                <a:gd name="connsiteX3" fmla="*/ 3207657 w 3207657"/>
                <a:gd name="connsiteY3" fmla="*/ 391886 h 783772"/>
                <a:gd name="connsiteX4" fmla="*/ 2670624 w 3207657"/>
                <a:gd name="connsiteY4" fmla="*/ 783772 h 783772"/>
                <a:gd name="connsiteX5" fmla="*/ 2670624 w 3207657"/>
                <a:gd name="connsiteY5" fmla="*/ 529771 h 783772"/>
                <a:gd name="connsiteX6" fmla="*/ 0 w 3207657"/>
                <a:gd name="connsiteY6" fmla="*/ 254001 h 783772"/>
                <a:gd name="connsiteX0" fmla="*/ 0 w 3207658"/>
                <a:gd name="connsiteY0" fmla="*/ 355604 h 783772"/>
                <a:gd name="connsiteX1" fmla="*/ 2670625 w 3207658"/>
                <a:gd name="connsiteY1" fmla="*/ 254001 h 783772"/>
                <a:gd name="connsiteX2" fmla="*/ 2670625 w 3207658"/>
                <a:gd name="connsiteY2" fmla="*/ 0 h 783772"/>
                <a:gd name="connsiteX3" fmla="*/ 3207658 w 3207658"/>
                <a:gd name="connsiteY3" fmla="*/ 391886 h 783772"/>
                <a:gd name="connsiteX4" fmla="*/ 2670625 w 3207658"/>
                <a:gd name="connsiteY4" fmla="*/ 783772 h 783772"/>
                <a:gd name="connsiteX5" fmla="*/ 2670625 w 3207658"/>
                <a:gd name="connsiteY5" fmla="*/ 529771 h 783772"/>
                <a:gd name="connsiteX6" fmla="*/ 0 w 3207658"/>
                <a:gd name="connsiteY6" fmla="*/ 355604 h 78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7658" h="783772">
                  <a:moveTo>
                    <a:pt x="0" y="355604"/>
                  </a:moveTo>
                  <a:lnTo>
                    <a:pt x="2670625" y="254001"/>
                  </a:lnTo>
                  <a:lnTo>
                    <a:pt x="2670625" y="0"/>
                  </a:lnTo>
                  <a:lnTo>
                    <a:pt x="3207658" y="391886"/>
                  </a:lnTo>
                  <a:lnTo>
                    <a:pt x="2670625" y="783772"/>
                  </a:lnTo>
                  <a:lnTo>
                    <a:pt x="2670625" y="529771"/>
                  </a:lnTo>
                  <a:lnTo>
                    <a:pt x="0" y="355604"/>
                  </a:lnTo>
                  <a:close/>
                </a:path>
              </a:pathLst>
            </a:cu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矩形 59"/>
          <p:cNvSpPr/>
          <p:nvPr/>
        </p:nvSpPr>
        <p:spPr>
          <a:xfrm>
            <a:off x="754867" y="5492464"/>
            <a:ext cx="109145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通过这几个办法，未来贫富差距将下降，</a:t>
            </a:r>
            <a:r>
              <a:rPr lang="zh-CN" altLang="en-US" sz="2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并控制</a:t>
            </a:r>
            <a:r>
              <a:rPr lang="zh-CN" altLang="en-US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稳定在一定</a:t>
            </a:r>
            <a:r>
              <a:rPr lang="zh-CN" altLang="en-US" sz="2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范围</a:t>
            </a:r>
            <a:endParaRPr lang="zh-CN" altLang="en-US" sz="24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1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这本书是有多火？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694830" y="1419905"/>
            <a:ext cx="6777251" cy="1002135"/>
            <a:chOff x="4694830" y="1376363"/>
            <a:chExt cx="6777251" cy="1002135"/>
          </a:xfrm>
        </p:grpSpPr>
        <p:sp>
          <p:nvSpPr>
            <p:cNvPr id="7" name="矩形 6"/>
            <p:cNvSpPr/>
            <p:nvPr/>
          </p:nvSpPr>
          <p:spPr>
            <a:xfrm>
              <a:off x="4694830" y="1376363"/>
              <a:ext cx="6777251" cy="1002135"/>
            </a:xfrm>
            <a:prstGeom prst="rect">
              <a:avLst/>
            </a:prstGeom>
            <a:solidFill>
              <a:srgbClr val="F0F1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033359" y="1431701"/>
              <a:ext cx="889021" cy="889021"/>
            </a:xfrm>
            <a:prstGeom prst="ellipse">
              <a:avLst/>
            </a:prstGeom>
            <a:solidFill>
              <a:srgbClr val="D90110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 dirty="0">
                <a:latin typeface="华康宋体W12(P)" panose="02020C00000000000000" pitchFamily="18" charset="-122"/>
                <a:ea typeface="华康宋体W12(P)" panose="02020C00000000000000" pitchFamily="18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171387" y="1922691"/>
              <a:ext cx="115346" cy="2071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324629" y="1835913"/>
              <a:ext cx="115346" cy="2939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477870" y="1622609"/>
              <a:ext cx="115346" cy="5072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631112" y="1800904"/>
              <a:ext cx="115346" cy="3289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9024651" y="1612100"/>
              <a:ext cx="1222001" cy="584775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</a:t>
              </a:r>
              <a:r>
                <a:rPr lang="zh-CN" altLang="en-US" sz="3200" b="1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.1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187573" y="1722024"/>
              <a:ext cx="30059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排名：美国亚马逊排行榜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694830" y="2715286"/>
            <a:ext cx="6777251" cy="1002135"/>
            <a:chOff x="4694830" y="2681420"/>
            <a:chExt cx="6777251" cy="1002135"/>
          </a:xfrm>
        </p:grpSpPr>
        <p:grpSp>
          <p:nvGrpSpPr>
            <p:cNvPr id="16" name="组合 15"/>
            <p:cNvGrpSpPr/>
            <p:nvPr/>
          </p:nvGrpSpPr>
          <p:grpSpPr>
            <a:xfrm>
              <a:off x="4694830" y="2681420"/>
              <a:ext cx="6777251" cy="1002135"/>
              <a:chOff x="4694830" y="1376363"/>
              <a:chExt cx="6777251" cy="1002135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4694830" y="1376363"/>
                <a:ext cx="6777251" cy="1002135"/>
              </a:xfrm>
              <a:prstGeom prst="rect">
                <a:avLst/>
              </a:prstGeom>
              <a:solidFill>
                <a:srgbClr val="F0F1E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107294" y="1583525"/>
                <a:ext cx="1354858" cy="584775"/>
              </a:xfrm>
              <a:prstGeom prst="rect">
                <a:avLst/>
              </a:prstGeom>
            </p:spPr>
            <p:txBody>
              <a:bodyPr wrap="none" anchor="t">
                <a:spAutoFit/>
              </a:bodyPr>
              <a:lstStyle/>
              <a:p>
                <a:r>
                  <a:rPr lang="en-US" altLang="zh-CN" sz="3200" b="1" dirty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150</a:t>
                </a:r>
                <a:r>
                  <a:rPr lang="zh-CN" altLang="en-US" sz="3200" b="1" dirty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万</a:t>
                </a: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6187573" y="1722024"/>
                <a:ext cx="366799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销量：</a:t>
                </a:r>
                <a:r>
                  <a:rPr lang="zh-CN" alt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全球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销售</a:t>
                </a:r>
                <a:r>
                  <a:rPr lang="en-US" altLang="zh-CN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               </a:t>
                </a:r>
                <a:r>
                  <a:rPr lang="zh-CN" alt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册</a:t>
                </a:r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5033359" y="2743707"/>
              <a:ext cx="889021" cy="889020"/>
              <a:chOff x="7240834" y="1778621"/>
              <a:chExt cx="1111035" cy="1111034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7240834" y="1778621"/>
                <a:ext cx="1111035" cy="1111034"/>
              </a:xfrm>
              <a:prstGeom prst="ellipse">
                <a:avLst/>
              </a:prstGeom>
              <a:solidFill>
                <a:srgbClr val="D9011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0" dirty="0">
                  <a:latin typeface="华康宋体W12(P)" panose="02020C00000000000000" pitchFamily="18" charset="-122"/>
                  <a:ea typeface="华康宋体W12(P)" panose="02020C00000000000000" pitchFamily="18" charset="-122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3" cstate="email">
                <a:lum bright="70000" contrast="-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57040" y="1973621"/>
                <a:ext cx="678622" cy="721035"/>
              </a:xfrm>
              <a:prstGeom prst="rect">
                <a:avLst/>
              </a:prstGeom>
            </p:spPr>
          </p:pic>
        </p:grpSp>
      </p:grpSp>
      <p:grpSp>
        <p:nvGrpSpPr>
          <p:cNvPr id="53" name="组合 52"/>
          <p:cNvGrpSpPr/>
          <p:nvPr/>
        </p:nvGrpSpPr>
        <p:grpSpPr>
          <a:xfrm>
            <a:off x="4694830" y="4010667"/>
            <a:ext cx="6777251" cy="1002135"/>
            <a:chOff x="4694830" y="3986477"/>
            <a:chExt cx="6777251" cy="1002135"/>
          </a:xfrm>
        </p:grpSpPr>
        <p:grpSp>
          <p:nvGrpSpPr>
            <p:cNvPr id="25" name="组合 24"/>
            <p:cNvGrpSpPr/>
            <p:nvPr/>
          </p:nvGrpSpPr>
          <p:grpSpPr>
            <a:xfrm>
              <a:off x="4694830" y="3986477"/>
              <a:ext cx="6777251" cy="1002135"/>
              <a:chOff x="4694830" y="1376363"/>
              <a:chExt cx="6777251" cy="1002135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4694830" y="1376363"/>
                <a:ext cx="6777251" cy="1002135"/>
              </a:xfrm>
              <a:prstGeom prst="rect">
                <a:avLst/>
              </a:prstGeom>
              <a:solidFill>
                <a:srgbClr val="F0F1E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7885381" y="1583525"/>
                <a:ext cx="1415772" cy="584775"/>
              </a:xfrm>
              <a:prstGeom prst="rect">
                <a:avLst/>
              </a:prstGeom>
            </p:spPr>
            <p:txBody>
              <a:bodyPr wrap="none" anchor="t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最</a:t>
                </a:r>
                <a:r>
                  <a:rPr lang="zh-CN" altLang="en-US" sz="3200" b="1" dirty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重要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187573" y="1722024"/>
                <a:ext cx="437651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火爆：</a:t>
                </a:r>
                <a:r>
                  <a:rPr lang="en-US" alt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zh-CN" alt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来                    经济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著作</a:t>
                </a:r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5033357" y="4055312"/>
              <a:ext cx="889021" cy="889021"/>
              <a:chOff x="2273644" y="4378355"/>
              <a:chExt cx="889021" cy="889021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2273644" y="4378355"/>
                <a:ext cx="889021" cy="889021"/>
              </a:xfrm>
              <a:prstGeom prst="ellipse">
                <a:avLst/>
              </a:prstGeom>
              <a:solidFill>
                <a:srgbClr val="D9011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0" dirty="0">
                  <a:latin typeface="华康宋体W12(P)" panose="02020C00000000000000" pitchFamily="18" charset="-122"/>
                  <a:ea typeface="华康宋体W12(P)" panose="02020C00000000000000" pitchFamily="18" charset="-122"/>
                </a:endParaRPr>
              </a:p>
            </p:txBody>
          </p:sp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4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69862" y="4474573"/>
                <a:ext cx="696585" cy="696585"/>
              </a:xfrm>
              <a:prstGeom prst="rect">
                <a:avLst/>
              </a:prstGeom>
            </p:spPr>
          </p:pic>
        </p:grpSp>
      </p:grpSp>
      <p:grpSp>
        <p:nvGrpSpPr>
          <p:cNvPr id="52" name="组合 51"/>
          <p:cNvGrpSpPr/>
          <p:nvPr/>
        </p:nvGrpSpPr>
        <p:grpSpPr>
          <a:xfrm>
            <a:off x="4694830" y="5306048"/>
            <a:ext cx="6777251" cy="1002135"/>
            <a:chOff x="4694830" y="5291534"/>
            <a:chExt cx="6777251" cy="1002135"/>
          </a:xfrm>
        </p:grpSpPr>
        <p:grpSp>
          <p:nvGrpSpPr>
            <p:cNvPr id="34" name="组合 33"/>
            <p:cNvGrpSpPr/>
            <p:nvPr/>
          </p:nvGrpSpPr>
          <p:grpSpPr>
            <a:xfrm>
              <a:off x="4694830" y="5291534"/>
              <a:ext cx="6777251" cy="1002135"/>
              <a:chOff x="4694830" y="1376363"/>
              <a:chExt cx="6777251" cy="1002135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4694830" y="1376363"/>
                <a:ext cx="6777251" cy="1002135"/>
              </a:xfrm>
              <a:prstGeom prst="rect">
                <a:avLst/>
              </a:prstGeom>
              <a:solidFill>
                <a:srgbClr val="F0F1E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989773" y="1583525"/>
                <a:ext cx="1005403" cy="584775"/>
              </a:xfrm>
              <a:prstGeom prst="rect">
                <a:avLst/>
              </a:prstGeom>
            </p:spPr>
            <p:txBody>
              <a:bodyPr wrap="none" anchor="t">
                <a:spAutoFit/>
              </a:bodyPr>
              <a:lstStyle/>
              <a:p>
                <a:r>
                  <a:rPr lang="zh-CN" altLang="en-US" sz="3200" b="1" dirty="0">
                    <a:solidFill>
                      <a:srgbClr val="D901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全球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187573" y="1722024"/>
                <a:ext cx="424186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争论</a:t>
                </a:r>
                <a:r>
                  <a:rPr lang="zh-CN" alt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             卷入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探讨财富不公平</a:t>
                </a:r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5033357" y="5357412"/>
              <a:ext cx="889021" cy="889021"/>
              <a:chOff x="2273644" y="5561200"/>
              <a:chExt cx="889021" cy="889021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2273644" y="5561200"/>
                <a:ext cx="889021" cy="889021"/>
              </a:xfrm>
              <a:prstGeom prst="ellipse">
                <a:avLst/>
              </a:prstGeom>
              <a:solidFill>
                <a:srgbClr val="D9011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0" dirty="0">
                  <a:latin typeface="华康宋体W12(P)" panose="02020C00000000000000" pitchFamily="18" charset="-122"/>
                  <a:ea typeface="华康宋体W12(P)" panose="02020C00000000000000" pitchFamily="18" charset="-122"/>
                </a:endParaRPr>
              </a:p>
            </p:txBody>
          </p:sp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5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8052" y="5568559"/>
                <a:ext cx="780204" cy="780204"/>
              </a:xfrm>
              <a:prstGeom prst="rect">
                <a:avLst/>
              </a:prstGeom>
            </p:spPr>
          </p:pic>
        </p:grpSp>
      </p:grpSp>
      <p:pic>
        <p:nvPicPr>
          <p:cNvPr id="55" name="图片 5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1425454"/>
            <a:ext cx="3162609" cy="485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68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等等！经济学家有不同</a:t>
            </a:r>
            <a:r>
              <a:rPr lang="zh-CN" altLang="en-US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观点：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928" y="1905000"/>
            <a:ext cx="8855596" cy="3726543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856740" y="2373991"/>
            <a:ext cx="866478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忽略了每一次遗产的赠与及分散都会起到降低财富分配不均程度的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作用；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忽略了资本回报率在现实中相差极大，成功的风险投资获利可以以百倍计，失败的风险投资可能颗粒无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收；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忽略了可操作性，比如征收国际财富税并不具备操作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可行性；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没有区分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1%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的群体获得的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99%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收益，是否对应着其的贡献。有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99%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1%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的暴政嫌疑。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C00000">
                <a:tint val="45000"/>
                <a:satMod val="400000"/>
              </a:srgbClr>
            </a:duotone>
          </a:blip>
          <a:srcRect l="30925" t="17844" r="29118" b="51487"/>
          <a:stretch/>
        </p:blipFill>
        <p:spPr>
          <a:xfrm>
            <a:off x="1609062" y="2032227"/>
            <a:ext cx="562707" cy="590843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D90110">
                <a:tint val="45000"/>
                <a:satMod val="400000"/>
              </a:srgbClr>
            </a:duotone>
          </a:blip>
          <a:srcRect l="30925" t="17844" r="29118" b="51487"/>
          <a:stretch/>
        </p:blipFill>
        <p:spPr>
          <a:xfrm flipH="1">
            <a:off x="9958817" y="5040700"/>
            <a:ext cx="562707" cy="59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4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属于</a:t>
            </a:r>
            <a:r>
              <a:rPr lang="en-US" altLang="zh-CN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1%</a:t>
            </a:r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的</a:t>
            </a:r>
            <a:r>
              <a:rPr lang="zh-CN" altLang="en-US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比尔盖茨也有不同意见！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0505" y="1999229"/>
            <a:ext cx="6870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皮凯蒂的著作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并没有完全准确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的反映出当前社会财富创造和消费的过程，且对收入差距问题的分析也不全然可取。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经济的不稳定、通货膨胀“家族财富”早就已经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不存在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我做慈善也帮助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减小贫富差距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比尔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盖茨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5151" y="1437758"/>
            <a:ext cx="3615641" cy="4893129"/>
          </a:xfrm>
          <a:prstGeom prst="roundRect">
            <a:avLst>
              <a:gd name="adj" fmla="val 3427"/>
            </a:avLst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/>
          <a:srcRect l="30925" t="17844" r="29118" b="51487"/>
          <a:stretch/>
        </p:blipFill>
        <p:spPr>
          <a:xfrm>
            <a:off x="520504" y="1531391"/>
            <a:ext cx="562707" cy="59084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/>
          <a:srcRect l="30925" t="17844" r="29118" b="51487"/>
          <a:stretch/>
        </p:blipFill>
        <p:spPr>
          <a:xfrm flipH="1">
            <a:off x="6706501" y="5784881"/>
            <a:ext cx="562707" cy="59084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4191" y="1611622"/>
            <a:ext cx="3395084" cy="4560866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0731556" y="1615992"/>
            <a:ext cx="281258" cy="1263968"/>
          </a:xfrm>
          <a:prstGeom prst="rect">
            <a:avLst/>
          </a:prstGeom>
          <a:solidFill>
            <a:srgbClr val="FF0000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比尔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盖茨</a:t>
            </a:r>
          </a:p>
        </p:txBody>
      </p:sp>
    </p:spTree>
    <p:extLst>
      <p:ext uri="{BB962C8B-B14F-4D97-AF65-F5344CB8AC3E}">
        <p14:creationId xmlns:p14="http://schemas.microsoft.com/office/powerpoint/2010/main" val="130098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我们也做了一</a:t>
            </a:r>
            <a:r>
              <a:rPr lang="zh-CN" altLang="en-US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个在线调研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203" y="1492130"/>
            <a:ext cx="10945165" cy="466102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754867" y="5492464"/>
            <a:ext cx="109145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让人欣慰的是，选择努力的人是最多</a:t>
            </a:r>
            <a:r>
              <a:rPr lang="zh-CN" altLang="en-US" sz="2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的！</a:t>
            </a:r>
            <a:endParaRPr lang="zh-CN" altLang="en-US" sz="24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930400" y="5408613"/>
            <a:ext cx="8636000" cy="0"/>
          </a:xfrm>
          <a:prstGeom prst="line">
            <a:avLst/>
          </a:prstGeom>
          <a:ln w="28575">
            <a:solidFill>
              <a:srgbClr val="D901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1737642780"/>
              </p:ext>
            </p:extLst>
          </p:nvPr>
        </p:nvGraphicFramePr>
        <p:xfrm>
          <a:off x="1086417" y="1004330"/>
          <a:ext cx="6200209" cy="4269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矩形 2"/>
          <p:cNvSpPr/>
          <p:nvPr/>
        </p:nvSpPr>
        <p:spPr>
          <a:xfrm>
            <a:off x="8785225" y="3769774"/>
            <a:ext cx="304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数据来自：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幻方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秋夜青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样本：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4982人</a:t>
            </a:r>
          </a:p>
        </p:txBody>
      </p:sp>
      <p:sp>
        <p:nvSpPr>
          <p:cNvPr id="7" name="矩形 6"/>
          <p:cNvSpPr/>
          <p:nvPr/>
        </p:nvSpPr>
        <p:spPr>
          <a:xfrm>
            <a:off x="8701699" y="3822095"/>
            <a:ext cx="47016" cy="14220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276975" y="2494393"/>
            <a:ext cx="51149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kern="100" dirty="0" smtClean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“你</a:t>
            </a:r>
            <a:r>
              <a:rPr lang="zh-CN" altLang="en-US" sz="2400" b="1" kern="100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认为财富积累最主要靠什么</a:t>
            </a:r>
            <a:r>
              <a:rPr lang="zh-CN" altLang="en-US" sz="2400" b="1" kern="100" dirty="0" smtClean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？”</a:t>
            </a:r>
            <a:endParaRPr lang="zh-CN" altLang="en-US" sz="2400" b="1" kern="100" dirty="0">
              <a:solidFill>
                <a:srgbClr val="D9011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62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549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49" y="325138"/>
            <a:ext cx="9705809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托马斯</a:t>
            </a:r>
            <a:r>
              <a:rPr lang="en-US" altLang="zh-CN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·</a:t>
            </a:r>
            <a:r>
              <a:rPr lang="zh-CN" altLang="en-US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皮凯蒂：有才、任性、颜</a:t>
            </a:r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值</a:t>
            </a:r>
            <a:r>
              <a:rPr lang="zh-CN" altLang="en-US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高</a:t>
            </a:r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！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0505" y="1222829"/>
            <a:ext cx="1119788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岁凭一篇论文获得法国社会科学高等研究院和伦敦政治经济学院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双博士学位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，并成为麻省理工学院经济系助理教授；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岁晋升法国社会科学高等研究院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经济学教授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岁获法国年度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最佳青年经济学家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岁创办巴黎经济学院，担任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第一任院长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岁成为社会党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总统候选人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罗雅尔的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经济政策顾问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岁出版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《21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世纪资本论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，荣获欧洲经济学会</a:t>
            </a:r>
            <a:r>
              <a:rPr lang="en-US" altLang="zh-CN" sz="2000" b="1" dirty="0" err="1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Yrjo-Jahnsson</a:t>
            </a:r>
            <a:r>
              <a:rPr lang="en-US" altLang="zh-CN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，该奖项只颁发给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岁以下、对经济学做出突出贡献的欧洲经济学家。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年，成为年度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最红经济学家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日皮凯蒂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拒绝法国政府授予的最高荣誉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法国荣誉军团勋章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。他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任性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的理由是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政府的角色并非决定谁值得尊敬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他们还不如专注于复兴法国及欧洲的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增长”。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998781" y="2050742"/>
            <a:ext cx="2920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https://www.ypppt.com/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493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托马斯</a:t>
            </a:r>
            <a:r>
              <a:rPr lang="en-US" altLang="zh-CN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·</a:t>
            </a:r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皮凯蒂语录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0505" y="1478702"/>
            <a:ext cx="687089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“我比马克思多了</a:t>
            </a:r>
            <a:r>
              <a:rPr lang="en-US" altLang="zh-CN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的历史经验，” </a:t>
            </a:r>
            <a:endParaRPr lang="zh-CN" alt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马克思指出，资本主义是自己的掘墓人，但他没有告诉我们废除资本主义后，如何在政治和经济上组织社会，这是他的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历史局限性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</a:p>
          <a:p>
            <a:pPr>
              <a:lnSpc>
                <a:spcPct val="150000"/>
              </a:lnSpc>
            </a:pPr>
            <a:endParaRPr lang="zh-CN" alt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我认为，</a:t>
            </a:r>
            <a:r>
              <a:rPr lang="zh-CN" altLang="en-US" sz="2000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私有制要有健全的民主机制来支撑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，以减少不公平现象。同时我觉得，一个社会除了私有制之外，还应存在其他形式的所有制，比如公有制、集体所有制、混合所有制等。马克思没有意识到所有制的复杂性。”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775151" y="1437758"/>
            <a:ext cx="3615641" cy="4893129"/>
            <a:chOff x="7720560" y="1638299"/>
            <a:chExt cx="3615641" cy="489312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0560" y="1638299"/>
              <a:ext cx="3615641" cy="4893129"/>
            </a:xfrm>
            <a:prstGeom prst="roundRect">
              <a:avLst>
                <a:gd name="adj" fmla="val 3427"/>
              </a:avLst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49089" y="1750189"/>
              <a:ext cx="3386240" cy="4664899"/>
            </a:xfrm>
            <a:prstGeom prst="rect">
              <a:avLst/>
            </a:prstGeom>
            <a:noFill/>
            <a:ln w="28575">
              <a:noFill/>
            </a:ln>
            <a:effectLst/>
          </p:spPr>
        </p:pic>
      </p:grpSp>
      <p:sp>
        <p:nvSpPr>
          <p:cNvPr id="16" name="矩形 15"/>
          <p:cNvSpPr/>
          <p:nvPr/>
        </p:nvSpPr>
        <p:spPr>
          <a:xfrm>
            <a:off x="10731556" y="1590592"/>
            <a:ext cx="281258" cy="1263968"/>
          </a:xfrm>
          <a:prstGeom prst="rect">
            <a:avLst/>
          </a:prstGeom>
          <a:solidFill>
            <a:srgbClr val="FF0000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托马斯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皮凯蒂</a:t>
            </a:r>
          </a:p>
        </p:txBody>
      </p:sp>
    </p:spTree>
    <p:extLst>
      <p:ext uri="{BB962C8B-B14F-4D97-AF65-F5344CB8AC3E}">
        <p14:creationId xmlns:p14="http://schemas.microsoft.com/office/powerpoint/2010/main" val="742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这本书到底在讨论什么？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06206" y="2767828"/>
            <a:ext cx="11198109" cy="2158153"/>
            <a:chOff x="274970" y="2767828"/>
            <a:chExt cx="11198109" cy="2158153"/>
          </a:xfrm>
        </p:grpSpPr>
        <p:grpSp>
          <p:nvGrpSpPr>
            <p:cNvPr id="12" name="组合 11"/>
            <p:cNvGrpSpPr/>
            <p:nvPr/>
          </p:nvGrpSpPr>
          <p:grpSpPr>
            <a:xfrm>
              <a:off x="5417565" y="2767828"/>
              <a:ext cx="6055514" cy="2158153"/>
              <a:chOff x="4805758" y="2780020"/>
              <a:chExt cx="6055514" cy="2158153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805758" y="2780020"/>
                <a:ext cx="6055514" cy="461665"/>
                <a:chOff x="2694158" y="2241857"/>
                <a:chExt cx="6055514" cy="461665"/>
              </a:xfrm>
            </p:grpSpPr>
            <p:sp>
              <p:nvSpPr>
                <p:cNvPr id="25" name="矩形 24"/>
                <p:cNvSpPr/>
                <p:nvPr/>
              </p:nvSpPr>
              <p:spPr>
                <a:xfrm>
                  <a:off x="3948358" y="2268974"/>
                  <a:ext cx="4801314" cy="400110"/>
                </a:xfrm>
                <a:prstGeom prst="rect">
                  <a:avLst/>
                </a:prstGeom>
                <a:solidFill>
                  <a:srgbClr val="D90110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财富是不是越来越集中在少数人手中？</a:t>
                  </a: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2694158" y="2241857"/>
                  <a:ext cx="1103187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rgbClr val="D90110"/>
                      </a:solidFill>
                      <a:latin typeface="Adobe 黑体 Std R" panose="020B0400000000000000" pitchFamily="34" charset="-122"/>
                      <a:ea typeface="Adobe 黑体 Std R" panose="020B0400000000000000" pitchFamily="34" charset="-122"/>
                    </a:rPr>
                    <a:t>STEP 1</a:t>
                  </a:r>
                  <a:endParaRPr lang="zh-CN" altLang="en-US" sz="2400" dirty="0">
                    <a:solidFill>
                      <a:srgbClr val="D90110"/>
                    </a:solidFill>
                    <a:latin typeface="Adobe 黑体 Std R" panose="020B0400000000000000" pitchFamily="34" charset="-122"/>
                    <a:ea typeface="Adobe 黑体 Std R" panose="020B0400000000000000" pitchFamily="34" charset="-122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4805758" y="3345516"/>
                <a:ext cx="6055514" cy="461665"/>
                <a:chOff x="2694158" y="2814881"/>
                <a:chExt cx="6055514" cy="461665"/>
              </a:xfrm>
            </p:grpSpPr>
            <p:sp>
              <p:nvSpPr>
                <p:cNvPr id="23" name="矩形 22"/>
                <p:cNvSpPr/>
                <p:nvPr/>
              </p:nvSpPr>
              <p:spPr>
                <a:xfrm>
                  <a:off x="3948358" y="2841998"/>
                  <a:ext cx="4801314" cy="400110"/>
                </a:xfrm>
                <a:prstGeom prst="rect">
                  <a:avLst/>
                </a:prstGeom>
                <a:solidFill>
                  <a:srgbClr val="D90110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人类社会贫富差距是扩大还是缩小？</a:t>
                  </a: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2694158" y="2814881"/>
                  <a:ext cx="1103187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400">
                      <a:solidFill>
                        <a:srgbClr val="D90110"/>
                      </a:solidFill>
                      <a:latin typeface="Adobe 黑体 Std R" panose="020B0400000000000000" pitchFamily="34" charset="-122"/>
                      <a:ea typeface="Adobe 黑体 Std R" panose="020B0400000000000000" pitchFamily="34" charset="-122"/>
                    </a:defRPr>
                  </a:lvl1pPr>
                </a:lstStyle>
                <a:p>
                  <a:r>
                    <a:rPr lang="en-US" altLang="zh-CN" dirty="0"/>
                    <a:t>STEP 2</a:t>
                  </a:r>
                  <a:endParaRPr lang="zh-CN" altLang="en-US" dirty="0"/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4805758" y="3911012"/>
                <a:ext cx="6055514" cy="461665"/>
                <a:chOff x="2694158" y="2241857"/>
                <a:chExt cx="6055514" cy="461665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3948358" y="2268974"/>
                  <a:ext cx="4801314" cy="400110"/>
                </a:xfrm>
                <a:prstGeom prst="rect">
                  <a:avLst/>
                </a:prstGeom>
                <a:solidFill>
                  <a:srgbClr val="D90110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决定财富积累和分配的因素有哪些？</a:t>
                  </a: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2694158" y="2241857"/>
                  <a:ext cx="110799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400" dirty="0">
                      <a:solidFill>
                        <a:srgbClr val="D90110"/>
                      </a:solidFill>
                      <a:latin typeface="Adobe 黑体 Std R" panose="020B0400000000000000" pitchFamily="34" charset="-122"/>
                      <a:ea typeface="Adobe 黑体 Std R" panose="020B0400000000000000" pitchFamily="34" charset="-122"/>
                    </a:rPr>
                    <a:t>STEP</a:t>
                  </a:r>
                  <a:r>
                    <a:rPr lang="en-US" altLang="zh-CN" sz="2400" dirty="0" smtClean="0">
                      <a:solidFill>
                        <a:srgbClr val="D90110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 </a:t>
                  </a:r>
                  <a:r>
                    <a:rPr lang="en-US" altLang="zh-CN" sz="2400" dirty="0" smtClean="0">
                      <a:solidFill>
                        <a:srgbClr val="D90110"/>
                      </a:solidFill>
                      <a:latin typeface="Adobe 黑体 Std R" panose="020B0400000000000000" pitchFamily="34" charset="-122"/>
                      <a:ea typeface="Adobe 黑体 Std R" panose="020B0400000000000000" pitchFamily="34" charset="-122"/>
                    </a:rPr>
                    <a:t>3</a:t>
                  </a:r>
                  <a:endParaRPr lang="zh-CN" altLang="en-US" sz="2400" dirty="0">
                    <a:solidFill>
                      <a:srgbClr val="D90110"/>
                    </a:solidFill>
                    <a:latin typeface="Adobe 黑体 Std R" panose="020B0400000000000000" pitchFamily="34" charset="-122"/>
                    <a:ea typeface="Adobe 黑体 Std R" panose="020B0400000000000000" pitchFamily="34" charset="-122"/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4805758" y="4476508"/>
                <a:ext cx="6055514" cy="461665"/>
                <a:chOff x="2694158" y="2241857"/>
                <a:chExt cx="6055514" cy="461665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3948358" y="2268974"/>
                  <a:ext cx="4801314" cy="400110"/>
                </a:xfrm>
                <a:prstGeom prst="rect">
                  <a:avLst/>
                </a:prstGeom>
                <a:solidFill>
                  <a:srgbClr val="D90110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真如马克思预言那样出现极端不平等吗？</a:t>
                  </a: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2694158" y="2241857"/>
                  <a:ext cx="110799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400">
                      <a:solidFill>
                        <a:srgbClr val="D90110"/>
                      </a:solidFill>
                      <a:latin typeface="Adobe 黑体 Std R" panose="020B0400000000000000" pitchFamily="34" charset="-122"/>
                      <a:ea typeface="Adobe 黑体 Std R" panose="020B0400000000000000" pitchFamily="34" charset="-122"/>
                    </a:defRPr>
                  </a:lvl1pPr>
                </a:lstStyle>
                <a:p>
                  <a:r>
                    <a:rPr lang="en-US" altLang="zh-CN" dirty="0"/>
                    <a:t>STEP 4</a:t>
                  </a:r>
                  <a:endParaRPr lang="zh-CN" altLang="en-US" dirty="0"/>
                </a:p>
              </p:txBody>
            </p:sp>
          </p:grpSp>
        </p:grpSp>
        <p:sp>
          <p:nvSpPr>
            <p:cNvPr id="13" name="矩形 12"/>
            <p:cNvSpPr/>
            <p:nvPr/>
          </p:nvSpPr>
          <p:spPr>
            <a:xfrm>
              <a:off x="274970" y="2794944"/>
              <a:ext cx="5056604" cy="2065821"/>
            </a:xfrm>
            <a:prstGeom prst="rect">
              <a:avLst/>
            </a:pr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821624" y="3048362"/>
              <a:ext cx="450995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人类社会</a:t>
              </a:r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财富</a:t>
              </a:r>
              <a:endParaRPr lang="en-US" altLang="zh-CN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分配</a:t>
              </a:r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公平吗？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688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托马斯</a:t>
            </a:r>
            <a:r>
              <a:rPr lang="en-US" altLang="zh-CN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·</a:t>
            </a:r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皮凯蒂书中核心观点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48253" y="1523873"/>
            <a:ext cx="10533066" cy="690531"/>
            <a:chOff x="1296984" y="1757950"/>
            <a:chExt cx="9709346" cy="690531"/>
          </a:xfrm>
        </p:grpSpPr>
        <p:sp>
          <p:nvSpPr>
            <p:cNvPr id="2" name="矩形 1"/>
            <p:cNvSpPr/>
            <p:nvPr/>
          </p:nvSpPr>
          <p:spPr>
            <a:xfrm>
              <a:off x="1631928" y="1986816"/>
              <a:ext cx="93744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rgbClr val="D9011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人生而不</a:t>
              </a:r>
              <a:r>
                <a:rPr lang="zh-CN" altLang="en-US" sz="2400" dirty="0" smtClean="0">
                  <a:solidFill>
                    <a:srgbClr val="D9011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平等：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富有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的那批人不是因为劳动创造了财富，只是因为他们本来就富有。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296984" y="1757950"/>
              <a:ext cx="3800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1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40329" y="1929664"/>
              <a:ext cx="370251" cy="4840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848253" y="2313426"/>
            <a:ext cx="10533066" cy="690531"/>
            <a:chOff x="1296984" y="1757950"/>
            <a:chExt cx="9709346" cy="690531"/>
          </a:xfrm>
        </p:grpSpPr>
        <p:sp>
          <p:nvSpPr>
            <p:cNvPr id="44" name="矩形 43"/>
            <p:cNvSpPr/>
            <p:nvPr/>
          </p:nvSpPr>
          <p:spPr>
            <a:xfrm>
              <a:off x="1631928" y="1986816"/>
              <a:ext cx="93744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solidFill>
                    <a:srgbClr val="D9011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现象：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数据证明财富不平等在美国和欧洲都呈上升趋势。 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296984" y="1757950"/>
              <a:ext cx="3800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2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 flipH="1">
              <a:off x="1440329" y="1929664"/>
              <a:ext cx="370251" cy="4840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848253" y="3098064"/>
            <a:ext cx="10533066" cy="690531"/>
            <a:chOff x="1296984" y="1757950"/>
            <a:chExt cx="9709346" cy="690531"/>
          </a:xfrm>
        </p:grpSpPr>
        <p:sp>
          <p:nvSpPr>
            <p:cNvPr id="48" name="矩形 47"/>
            <p:cNvSpPr/>
            <p:nvPr/>
          </p:nvSpPr>
          <p:spPr>
            <a:xfrm>
              <a:off x="1631928" y="1986816"/>
              <a:ext cx="93744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solidFill>
                    <a:srgbClr val="D9011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原因：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我们正在倒退回“承袭制资本主义”的年代。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296984" y="1757950"/>
              <a:ext cx="3800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3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 flipH="1">
              <a:off x="1440329" y="1929664"/>
              <a:ext cx="370251" cy="4840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848253" y="3882702"/>
            <a:ext cx="10533066" cy="690531"/>
            <a:chOff x="1296984" y="1757950"/>
            <a:chExt cx="9709346" cy="690531"/>
          </a:xfrm>
        </p:grpSpPr>
        <p:sp>
          <p:nvSpPr>
            <p:cNvPr id="52" name="矩形 51"/>
            <p:cNvSpPr/>
            <p:nvPr/>
          </p:nvSpPr>
          <p:spPr>
            <a:xfrm>
              <a:off x="1631928" y="1986816"/>
              <a:ext cx="93744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solidFill>
                    <a:srgbClr val="D9011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问题：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出身要比后天的努力和才能更重要。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296984" y="1757950"/>
              <a:ext cx="3800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4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 flipH="1">
              <a:off x="1440329" y="1929664"/>
              <a:ext cx="370251" cy="4840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848253" y="4667340"/>
            <a:ext cx="10533066" cy="690531"/>
            <a:chOff x="1296984" y="1757950"/>
            <a:chExt cx="9709346" cy="690531"/>
          </a:xfrm>
        </p:grpSpPr>
        <p:sp>
          <p:nvSpPr>
            <p:cNvPr id="56" name="矩形 55"/>
            <p:cNvSpPr/>
            <p:nvPr/>
          </p:nvSpPr>
          <p:spPr>
            <a:xfrm>
              <a:off x="1631928" y="1986816"/>
              <a:ext cx="93744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solidFill>
                    <a:srgbClr val="D9011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后果：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财富分配不平等必然导致社会危机。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296984" y="1757950"/>
              <a:ext cx="3800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5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 flipH="1">
              <a:off x="1440329" y="1929664"/>
              <a:ext cx="370251" cy="4840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848253" y="5451980"/>
            <a:ext cx="10533066" cy="690531"/>
            <a:chOff x="1296984" y="1757950"/>
            <a:chExt cx="9709346" cy="690531"/>
          </a:xfrm>
        </p:grpSpPr>
        <p:sp>
          <p:nvSpPr>
            <p:cNvPr id="60" name="矩形 59"/>
            <p:cNvSpPr/>
            <p:nvPr/>
          </p:nvSpPr>
          <p:spPr>
            <a:xfrm>
              <a:off x="1631928" y="1986816"/>
              <a:ext cx="937440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solidFill>
                    <a:srgbClr val="D9011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对策：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市场不是万能的，必须通过制度优化财富分配。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296984" y="1757950"/>
              <a:ext cx="3800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6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 flipH="1">
              <a:off x="1440329" y="1929664"/>
              <a:ext cx="370251" cy="4840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10164" y="3999182"/>
            <a:ext cx="2222849" cy="248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69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49" y="325138"/>
            <a:ext cx="9541363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在中国，个人成就总是扯上家庭</a:t>
            </a:r>
            <a:r>
              <a:rPr lang="zh-CN" altLang="en-US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背景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65291" y="1479831"/>
            <a:ext cx="844715" cy="103874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3665291" y="2781461"/>
            <a:ext cx="844715" cy="103874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3665291" y="4083091"/>
            <a:ext cx="844715" cy="103874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3665291" y="5382093"/>
            <a:ext cx="844715" cy="103874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8126749" y="1479831"/>
            <a:ext cx="844715" cy="103874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8126749" y="2781461"/>
            <a:ext cx="844715" cy="103874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8126749" y="4083091"/>
            <a:ext cx="844715" cy="103874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8126749" y="5382093"/>
            <a:ext cx="844715" cy="103874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7" name="组合 96"/>
          <p:cNvGrpSpPr/>
          <p:nvPr/>
        </p:nvGrpSpPr>
        <p:grpSpPr>
          <a:xfrm>
            <a:off x="3702896" y="2722211"/>
            <a:ext cx="3654527" cy="1153241"/>
            <a:chOff x="6013175" y="1683453"/>
            <a:chExt cx="3654527" cy="1153241"/>
          </a:xfrm>
        </p:grpSpPr>
        <p:sp>
          <p:nvSpPr>
            <p:cNvPr id="119" name="对角圆角矩形 118"/>
            <p:cNvSpPr/>
            <p:nvPr/>
          </p:nvSpPr>
          <p:spPr>
            <a:xfrm>
              <a:off x="6410243" y="1829008"/>
              <a:ext cx="3257459" cy="1007686"/>
            </a:xfrm>
            <a:prstGeom prst="round2DiagRect">
              <a:avLst/>
            </a:pr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lvl="0" algn="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我爸是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局长</a:t>
              </a:r>
            </a:p>
            <a:p>
              <a:pPr marL="0" lvl="1" algn="r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马化腾</a:t>
              </a:r>
            </a:p>
          </p:txBody>
        </p:sp>
        <p:sp>
          <p:nvSpPr>
            <p:cNvPr id="120" name="矩形 119"/>
            <p:cNvSpPr/>
            <p:nvPr/>
          </p:nvSpPr>
          <p:spPr>
            <a:xfrm>
              <a:off x="6013175" y="1683453"/>
              <a:ext cx="844715" cy="1058072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98" name="组合 97"/>
          <p:cNvGrpSpPr/>
          <p:nvPr/>
        </p:nvGrpSpPr>
        <p:grpSpPr>
          <a:xfrm>
            <a:off x="3702896" y="1412875"/>
            <a:ext cx="3654528" cy="1168640"/>
            <a:chOff x="6011817" y="1778621"/>
            <a:chExt cx="3654528" cy="1168640"/>
          </a:xfrm>
        </p:grpSpPr>
        <p:sp>
          <p:nvSpPr>
            <p:cNvPr id="117" name="对角圆角矩形 116"/>
            <p:cNvSpPr/>
            <p:nvPr/>
          </p:nvSpPr>
          <p:spPr>
            <a:xfrm>
              <a:off x="6408886" y="1939575"/>
              <a:ext cx="3257459" cy="1007686"/>
            </a:xfrm>
            <a:prstGeom prst="round2DiagRect">
              <a:avLst/>
            </a:pr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lvl="0" algn="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我爸是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曲艺元老</a:t>
              </a:r>
            </a:p>
            <a:p>
              <a:pPr marL="0" lvl="1" algn="r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马云</a:t>
              </a:r>
            </a:p>
          </p:txBody>
        </p:sp>
        <p:sp>
          <p:nvSpPr>
            <p:cNvPr id="118" name="矩形 117"/>
            <p:cNvSpPr/>
            <p:nvPr/>
          </p:nvSpPr>
          <p:spPr>
            <a:xfrm>
              <a:off x="6011817" y="1778621"/>
              <a:ext cx="844715" cy="1058072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99" name="组合 98"/>
          <p:cNvGrpSpPr/>
          <p:nvPr/>
        </p:nvGrpSpPr>
        <p:grpSpPr>
          <a:xfrm>
            <a:off x="8173935" y="1412875"/>
            <a:ext cx="3654527" cy="1158751"/>
            <a:chOff x="1915178" y="4129299"/>
            <a:chExt cx="3654527" cy="1158751"/>
          </a:xfrm>
        </p:grpSpPr>
        <p:sp>
          <p:nvSpPr>
            <p:cNvPr id="115" name="对角圆角矩形 114"/>
            <p:cNvSpPr/>
            <p:nvPr/>
          </p:nvSpPr>
          <p:spPr>
            <a:xfrm>
              <a:off x="2312246" y="4280364"/>
              <a:ext cx="3257459" cy="1007686"/>
            </a:xfrm>
            <a:prstGeom prst="round2DiagRect">
              <a:avLst/>
            </a:pr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我爸是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研究员</a:t>
              </a:r>
            </a:p>
            <a:p>
              <a:pPr marL="0" lvl="1" algn="r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柳传志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 flipH="1">
              <a:off x="1915178" y="4129299"/>
              <a:ext cx="844715" cy="1058072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00" name="组合 99"/>
          <p:cNvGrpSpPr/>
          <p:nvPr/>
        </p:nvGrpSpPr>
        <p:grpSpPr>
          <a:xfrm>
            <a:off x="3702895" y="4016148"/>
            <a:ext cx="3654528" cy="1155159"/>
            <a:chOff x="6011817" y="3047188"/>
            <a:chExt cx="3654528" cy="1155159"/>
          </a:xfrm>
        </p:grpSpPr>
        <p:sp>
          <p:nvSpPr>
            <p:cNvPr id="113" name="对角圆角矩形 112"/>
            <p:cNvSpPr/>
            <p:nvPr/>
          </p:nvSpPr>
          <p:spPr>
            <a:xfrm>
              <a:off x="6408886" y="3194661"/>
              <a:ext cx="3257459" cy="1007686"/>
            </a:xfrm>
            <a:prstGeom prst="round2DiagRect">
              <a:avLst/>
            </a:pr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我爸是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市长</a:t>
              </a:r>
            </a:p>
            <a:p>
              <a:pPr marL="0" lvl="1" algn="r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薛蛮子</a:t>
              </a:r>
            </a:p>
          </p:txBody>
        </p:sp>
        <p:sp>
          <p:nvSpPr>
            <p:cNvPr id="114" name="矩形 113"/>
            <p:cNvSpPr/>
            <p:nvPr/>
          </p:nvSpPr>
          <p:spPr>
            <a:xfrm>
              <a:off x="6011817" y="3047188"/>
              <a:ext cx="844715" cy="1058072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01" name="组合 100"/>
          <p:cNvGrpSpPr/>
          <p:nvPr/>
        </p:nvGrpSpPr>
        <p:grpSpPr>
          <a:xfrm>
            <a:off x="8173662" y="5324674"/>
            <a:ext cx="3654527" cy="1134249"/>
            <a:chOff x="6013175" y="5423751"/>
            <a:chExt cx="3654527" cy="1134249"/>
          </a:xfrm>
        </p:grpSpPr>
        <p:sp>
          <p:nvSpPr>
            <p:cNvPr id="111" name="对角圆角矩形 110"/>
            <p:cNvSpPr/>
            <p:nvPr/>
          </p:nvSpPr>
          <p:spPr>
            <a:xfrm>
              <a:off x="6410243" y="5550314"/>
              <a:ext cx="3257459" cy="1007686"/>
            </a:xfrm>
            <a:prstGeom prst="round2DiagRect">
              <a:avLst/>
            </a:pr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我岳父是</a:t>
              </a:r>
              <a:r>
                <a:rPr lang="zh-CN" altLang="zh-CN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省长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1" algn="r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王石</a:t>
              </a:r>
            </a:p>
          </p:txBody>
        </p:sp>
        <p:sp>
          <p:nvSpPr>
            <p:cNvPr id="112" name="矩形 111"/>
            <p:cNvSpPr/>
            <p:nvPr/>
          </p:nvSpPr>
          <p:spPr>
            <a:xfrm flipH="1">
              <a:off x="6013175" y="5423751"/>
              <a:ext cx="844715" cy="1058072"/>
            </a:xfrm>
            <a:prstGeom prst="rect">
              <a:avLst/>
            </a:prstGeom>
            <a:blipFill rotWithShape="1">
              <a:blip r:embed="rId7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09" name="对角圆角矩形 108"/>
          <p:cNvSpPr/>
          <p:nvPr/>
        </p:nvSpPr>
        <p:spPr>
          <a:xfrm>
            <a:off x="8570731" y="4155932"/>
            <a:ext cx="3257459" cy="1007686"/>
          </a:xfrm>
          <a:prstGeom prst="round2Diag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我爸是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部长</a:t>
            </a:r>
          </a:p>
          <a:p>
            <a:pPr marL="0" lvl="1" algn="r" defTabSz="11557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任志强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8173662" y="4021939"/>
            <a:ext cx="844715" cy="1058072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3" name="组合 102"/>
          <p:cNvGrpSpPr/>
          <p:nvPr/>
        </p:nvGrpSpPr>
        <p:grpSpPr>
          <a:xfrm>
            <a:off x="3702895" y="5312002"/>
            <a:ext cx="3654527" cy="1159593"/>
            <a:chOff x="6046035" y="2938215"/>
            <a:chExt cx="3654527" cy="1159593"/>
          </a:xfrm>
        </p:grpSpPr>
        <p:sp>
          <p:nvSpPr>
            <p:cNvPr id="107" name="对角圆角矩形 106"/>
            <p:cNvSpPr/>
            <p:nvPr/>
          </p:nvSpPr>
          <p:spPr>
            <a:xfrm>
              <a:off x="6443103" y="3090122"/>
              <a:ext cx="3257459" cy="1007686"/>
            </a:xfrm>
            <a:prstGeom prst="round2DiagRect">
              <a:avLst/>
            </a:pr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爸是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省长</a:t>
              </a:r>
            </a:p>
            <a:p>
              <a:pPr marL="0" lvl="1" algn="r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任正非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矩形 107"/>
            <p:cNvSpPr/>
            <p:nvPr/>
          </p:nvSpPr>
          <p:spPr>
            <a:xfrm flipH="1">
              <a:off x="6046035" y="2938215"/>
              <a:ext cx="844715" cy="1058072"/>
            </a:xfrm>
            <a:prstGeom prst="rect">
              <a:avLst/>
            </a:prstGeom>
            <a:blipFill rotWithShape="1">
              <a:blip r:embed="rId9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04" name="组合 103"/>
          <p:cNvGrpSpPr/>
          <p:nvPr/>
        </p:nvGrpSpPr>
        <p:grpSpPr>
          <a:xfrm>
            <a:off x="8173935" y="2732683"/>
            <a:ext cx="3654255" cy="1128199"/>
            <a:chOff x="5974158" y="4295552"/>
            <a:chExt cx="3654255" cy="1128199"/>
          </a:xfrm>
        </p:grpSpPr>
        <p:sp>
          <p:nvSpPr>
            <p:cNvPr id="105" name="对角圆角矩形 104"/>
            <p:cNvSpPr/>
            <p:nvPr/>
          </p:nvSpPr>
          <p:spPr>
            <a:xfrm>
              <a:off x="6194613" y="4416065"/>
              <a:ext cx="3433800" cy="1007686"/>
            </a:xfrm>
            <a:prstGeom prst="round2DiagRect">
              <a:avLst/>
            </a:prstGeom>
            <a:solidFill>
              <a:srgbClr val="D901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爸是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局长</a:t>
              </a:r>
            </a:p>
            <a:p>
              <a:pPr marL="0" lvl="1" algn="r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王健林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 flipH="1">
              <a:off x="5974158" y="4295552"/>
              <a:ext cx="844715" cy="1058072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40" name="矩形 39"/>
          <p:cNvSpPr/>
          <p:nvPr/>
        </p:nvSpPr>
        <p:spPr>
          <a:xfrm>
            <a:off x="265193" y="1860806"/>
            <a:ext cx="502470" cy="4026370"/>
          </a:xfrm>
          <a:prstGeom prst="rect">
            <a:avLst/>
          </a:prstGeom>
          <a:solidFill>
            <a:srgbClr val="D9011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847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49" y="325138"/>
            <a:ext cx="9541363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在国外，也有人在抱怨拼爹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957638" y="1611706"/>
            <a:ext cx="7816109" cy="4798062"/>
            <a:chOff x="2154336" y="1778621"/>
            <a:chExt cx="7816109" cy="4798062"/>
          </a:xfrm>
        </p:grpSpPr>
        <p:grpSp>
          <p:nvGrpSpPr>
            <p:cNvPr id="42" name="组合 41"/>
            <p:cNvGrpSpPr/>
            <p:nvPr/>
          </p:nvGrpSpPr>
          <p:grpSpPr>
            <a:xfrm>
              <a:off x="2154336" y="1778621"/>
              <a:ext cx="7771782" cy="1338526"/>
              <a:chOff x="1756962" y="1494987"/>
              <a:chExt cx="7771782" cy="1338526"/>
            </a:xfrm>
          </p:grpSpPr>
          <p:sp>
            <p:nvSpPr>
              <p:cNvPr id="49" name="圆角矩形 48"/>
              <p:cNvSpPr>
                <a:spLocks/>
              </p:cNvSpPr>
              <p:nvPr/>
            </p:nvSpPr>
            <p:spPr>
              <a:xfrm rot="16200000">
                <a:off x="5547230" y="-1148002"/>
                <a:ext cx="1338524" cy="6624505"/>
              </a:xfrm>
              <a:prstGeom prst="roundRect">
                <a:avLst/>
              </a:prstGeom>
              <a:solidFill>
                <a:srgbClr val="D90110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eaVert" wrap="square" lIns="192024" tIns="345967" rIns="192024" bIns="192024" numCol="1" spcCol="1270" anchor="t" anchorCtr="0">
                <a:noAutofit/>
              </a:bodyPr>
              <a:lstStyle/>
              <a:p>
                <a:pPr marL="0" lvl="1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zh-CN" altLang="en-US" sz="2100" kern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矩形 49"/>
              <p:cNvSpPr>
                <a:spLocks/>
              </p:cNvSpPr>
              <p:nvPr/>
            </p:nvSpPr>
            <p:spPr>
              <a:xfrm>
                <a:off x="1756962" y="1494987"/>
                <a:ext cx="1356704" cy="13385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D90110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grpSp>
          <p:nvGrpSpPr>
            <p:cNvPr id="43" name="组合 42"/>
            <p:cNvGrpSpPr/>
            <p:nvPr/>
          </p:nvGrpSpPr>
          <p:grpSpPr>
            <a:xfrm>
              <a:off x="2154336" y="5219979"/>
              <a:ext cx="7816109" cy="1356704"/>
              <a:chOff x="1712634" y="5300642"/>
              <a:chExt cx="7816109" cy="1356704"/>
            </a:xfrm>
          </p:grpSpPr>
          <p:sp>
            <p:nvSpPr>
              <p:cNvPr id="47" name="圆角矩形 46"/>
              <p:cNvSpPr>
                <a:spLocks/>
              </p:cNvSpPr>
              <p:nvPr/>
            </p:nvSpPr>
            <p:spPr>
              <a:xfrm rot="16200000">
                <a:off x="5538140" y="2666742"/>
                <a:ext cx="1356702" cy="6624505"/>
              </a:xfrm>
              <a:prstGeom prst="roundRect">
                <a:avLst/>
              </a:prstGeom>
              <a:solidFill>
                <a:srgbClr val="D90110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eaVert" wrap="square" lIns="192024" tIns="345967" rIns="192024" bIns="192024" numCol="1" spcCol="1270" anchor="t" anchorCtr="0">
                <a:noAutofit/>
              </a:bodyPr>
              <a:lstStyle/>
              <a:p>
                <a:pPr marL="0" lvl="1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zh-CN" altLang="en-US" sz="2100" kern="12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8" name="矩形 47"/>
              <p:cNvSpPr>
                <a:spLocks/>
              </p:cNvSpPr>
              <p:nvPr/>
            </p:nvSpPr>
            <p:spPr>
              <a:xfrm>
                <a:off x="1712634" y="5300642"/>
                <a:ext cx="1356704" cy="13567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D90110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grpSp>
          <p:nvGrpSpPr>
            <p:cNvPr id="44" name="组合 43"/>
            <p:cNvGrpSpPr/>
            <p:nvPr/>
          </p:nvGrpSpPr>
          <p:grpSpPr>
            <a:xfrm>
              <a:off x="2154336" y="3499300"/>
              <a:ext cx="7782918" cy="1356704"/>
              <a:chOff x="1745825" y="3397816"/>
              <a:chExt cx="7782918" cy="1356704"/>
            </a:xfrm>
          </p:grpSpPr>
          <p:sp>
            <p:nvSpPr>
              <p:cNvPr id="45" name="圆角矩形 44"/>
              <p:cNvSpPr>
                <a:spLocks/>
              </p:cNvSpPr>
              <p:nvPr/>
            </p:nvSpPr>
            <p:spPr>
              <a:xfrm rot="16200000">
                <a:off x="5538140" y="763915"/>
                <a:ext cx="1356702" cy="6624505"/>
              </a:xfrm>
              <a:prstGeom prst="roundRect">
                <a:avLst/>
              </a:prstGeom>
              <a:solidFill>
                <a:srgbClr val="D90110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eaVert" wrap="square" lIns="192024" tIns="345967" rIns="192024" bIns="192024" numCol="1" spcCol="1270" anchor="t" anchorCtr="0">
                <a:noAutofit/>
              </a:bodyPr>
              <a:lstStyle/>
              <a:p>
                <a:pPr marL="0" lvl="1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zh-CN" altLang="en-US" sz="2100" kern="12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6" name="矩形 45"/>
              <p:cNvSpPr>
                <a:spLocks/>
              </p:cNvSpPr>
              <p:nvPr/>
            </p:nvSpPr>
            <p:spPr>
              <a:xfrm>
                <a:off x="1745825" y="3397816"/>
                <a:ext cx="1356704" cy="13567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rgbClr val="D90110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</p:grpSp>
      <p:sp>
        <p:nvSpPr>
          <p:cNvPr id="7" name="矩形 6"/>
          <p:cNvSpPr/>
          <p:nvPr/>
        </p:nvSpPr>
        <p:spPr>
          <a:xfrm>
            <a:off x="5380304" y="1696450"/>
            <a:ext cx="6252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在日本，你知道吗？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细川护熙、桥本龙太郎、小渊惠三、小泉纯一郎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田康夫、麻生太郎、安培都是官二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代；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380304" y="342621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在德国，居然也有人认为收入不平等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人认为收入差距是因为家庭背景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差异；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不过有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人认为是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教育；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380304" y="514681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为什么美国会爆发占领华尔街运动？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金融制度偏袒权贵和富人，导致贫富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差距；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少数人主宰一切，多数人被迫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沉默；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5193" y="1860806"/>
            <a:ext cx="502470" cy="4026370"/>
          </a:xfrm>
          <a:prstGeom prst="rect">
            <a:avLst/>
          </a:prstGeom>
          <a:solidFill>
            <a:srgbClr val="D9011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707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70000" contrast="-40000"/>
                    </a14:imgEffect>
                  </a14:imgLayer>
                </a14:imgProps>
              </a:ext>
            </a:extLst>
          </a:blip>
          <a:srcRect r="784"/>
          <a:stretch/>
        </p:blipFill>
        <p:spPr>
          <a:xfrm>
            <a:off x="0" y="-51594"/>
            <a:ext cx="12187452" cy="6909594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65193" y="191530"/>
            <a:ext cx="11699186" cy="6470525"/>
          </a:xfrm>
          <a:prstGeom prst="roundRect">
            <a:avLst>
              <a:gd name="adj" fmla="val 2459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endParaRPr lang="zh-CN" altLang="en-US" sz="60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65194" y="191530"/>
            <a:ext cx="11699186" cy="812800"/>
          </a:xfrm>
          <a:prstGeom prst="round2Same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>
            <a:spLocks noGrp="1"/>
          </p:cNvSpPr>
          <p:nvPr>
            <p:ph type="title"/>
          </p:nvPr>
        </p:nvSpPr>
        <p:spPr>
          <a:xfrm>
            <a:off x="388450" y="325138"/>
            <a:ext cx="8229600" cy="51811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一些国家的贫富差距</a:t>
            </a:r>
            <a:endParaRPr lang="en-US" altLang="zh-CN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63537" y="980431"/>
            <a:ext cx="7502286" cy="5001524"/>
            <a:chOff x="2239912" y="934819"/>
            <a:chExt cx="8128000" cy="5418667"/>
          </a:xfrm>
        </p:grpSpPr>
        <p:graphicFrame>
          <p:nvGraphicFramePr>
            <p:cNvPr id="9" name="图表 8"/>
            <p:cNvGraphicFramePr/>
            <p:nvPr>
              <p:extLst>
                <p:ext uri="{D42A27DB-BD31-4B8C-83A1-F6EECF244321}">
                  <p14:modId xmlns:p14="http://schemas.microsoft.com/office/powerpoint/2010/main" val="878063928"/>
                </p:ext>
              </p:extLst>
            </p:nvPr>
          </p:nvGraphicFramePr>
          <p:xfrm>
            <a:off x="2239912" y="934819"/>
            <a:ext cx="8128000" cy="54186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文本框 9"/>
            <p:cNvSpPr txBox="1"/>
            <p:nvPr/>
          </p:nvSpPr>
          <p:spPr>
            <a:xfrm>
              <a:off x="3083959" y="4540624"/>
              <a:ext cx="500169" cy="8695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南非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737478" y="4543612"/>
              <a:ext cx="600203" cy="8695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巴西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546574" y="4543612"/>
              <a:ext cx="533514" cy="8695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193321" y="4543612"/>
              <a:ext cx="600203" cy="8695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美国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034915" y="4543612"/>
              <a:ext cx="533514" cy="8695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德国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792845" y="4543612"/>
              <a:ext cx="533514" cy="119660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俄罗斯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281184" y="4543612"/>
              <a:ext cx="533514" cy="8695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印度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011599" y="4540624"/>
              <a:ext cx="533514" cy="8695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日本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537015" y="4543612"/>
              <a:ext cx="533514" cy="8695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法国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1142030" y="3191260"/>
            <a:ext cx="6313714" cy="0"/>
          </a:xfrm>
          <a:prstGeom prst="line">
            <a:avLst/>
          </a:prstGeom>
          <a:ln w="38100">
            <a:solidFill>
              <a:srgbClr val="D9011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02956" y="3019528"/>
            <a:ext cx="650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0.4</a:t>
            </a:r>
            <a:endParaRPr lang="zh-CN" altLang="en-US" sz="2400" dirty="0">
              <a:solidFill>
                <a:srgbClr val="D901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663474" y="3191260"/>
            <a:ext cx="535884" cy="0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65192" y="5842000"/>
            <a:ext cx="164000" cy="664701"/>
          </a:xfrm>
          <a:prstGeom prst="rect">
            <a:avLst/>
          </a:prstGeom>
          <a:solidFill>
            <a:srgbClr val="D901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678552" y="1881095"/>
            <a:ext cx="4181773" cy="3960905"/>
            <a:chOff x="7774752" y="2549943"/>
            <a:chExt cx="4181773" cy="3960905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74752" y="2549943"/>
              <a:ext cx="4107007" cy="3960905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7774753" y="2679030"/>
              <a:ext cx="4181772" cy="3831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基尼</a:t>
              </a:r>
              <a:r>
                <a:rPr lang="zh-CN" altLang="en-US" b="1" dirty="0" smtClean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系数：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判断收入分配公平程度的指标。基尼系数越小收入分配越平均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按照国际一般标准0.4以上表示收入差距较大</a:t>
              </a:r>
              <a:r>
                <a:rPr lang="zh-CN" altLang="en-US" b="1" dirty="0" smtClean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b="1" dirty="0" smtClean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b="1" dirty="0">
                <a:solidFill>
                  <a:srgbClr val="D901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rgbClr val="D901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悄悄话：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西南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财经大学中国家庭金融调查报告显示，2010年中国家庭基尼系数为0.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61。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9163879" y="6018299"/>
            <a:ext cx="2621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</a:t>
            </a:r>
            <a:r>
              <a:rPr lang="en-US" altLang="zh-CN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World 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Bank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839049" y="6018299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年部分国家基尼系数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524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1.pptx" id="{F8300352-A1A1-4AF8-9F3E-E41105C3D63B}" vid="{5A80A362-E917-4A54-882D-53FFBD69BF08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PPT2</Template>
  <TotalTime>3139</TotalTime>
  <Words>1410</Words>
  <Application>Microsoft Office PowerPoint</Application>
  <PresentationFormat>宽屏</PresentationFormat>
  <Paragraphs>205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Adobe 黑体 Std R</vt:lpstr>
      <vt:lpstr>Meiryo</vt:lpstr>
      <vt:lpstr>黑体</vt:lpstr>
      <vt:lpstr>华康俪金黑W8(P)</vt:lpstr>
      <vt:lpstr>华康宋体W12(P)</vt:lpstr>
      <vt:lpstr>华文细黑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主题</vt:lpstr>
      <vt:lpstr>Office Theme</vt:lpstr>
      <vt:lpstr>PowerPoint 演示文稿</vt:lpstr>
      <vt:lpstr>这本书是有多火？</vt:lpstr>
      <vt:lpstr>托马斯·皮凯蒂：有才、任性、颜值高！</vt:lpstr>
      <vt:lpstr>托马斯·皮凯蒂语录</vt:lpstr>
      <vt:lpstr>这本书到底在讨论什么？</vt:lpstr>
      <vt:lpstr>托马斯·皮凯蒂书中核心观点</vt:lpstr>
      <vt:lpstr>在中国，个人成就总是扯上家庭背景</vt:lpstr>
      <vt:lpstr>在国外，也有人在抱怨拼爹</vt:lpstr>
      <vt:lpstr>一些国家的贫富差距</vt:lpstr>
      <vt:lpstr>战后发达国家普通群众不是一直情绪稳定吗？</vt:lpstr>
      <vt:lpstr>看看藏在历史数据中财富集中秘密</vt:lpstr>
      <vt:lpstr>曾经财富集中的变化</vt:lpstr>
      <vt:lpstr>为什么欧洲财富集中变低了？</vt:lpstr>
      <vt:lpstr>看看藏在历史数据中财富集中秘密</vt:lpstr>
      <vt:lpstr>和平时代又是资本玩家的时代</vt:lpstr>
      <vt:lpstr>再看看美国财富集中历史数据</vt:lpstr>
      <vt:lpstr>美国怎么劳动收入集中度更大？</vt:lpstr>
      <vt:lpstr>未来会如何呢？</vt:lpstr>
      <vt:lpstr>如果采用了我的办法…</vt:lpstr>
      <vt:lpstr>等等！经济学家有不同观点：</vt:lpstr>
      <vt:lpstr>属于1%的比尔盖茨也有不同意见！</vt:lpstr>
      <vt:lpstr>我们也做了一个在线调研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309</cp:revision>
  <dcterms:created xsi:type="dcterms:W3CDTF">2015-02-24T05:53:33Z</dcterms:created>
  <dcterms:modified xsi:type="dcterms:W3CDTF">2021-04-04T07:24:10Z</dcterms:modified>
</cp:coreProperties>
</file>