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29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6" r:id="rId10"/>
    <p:sldId id="265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80" r:id="rId24"/>
    <p:sldId id="279" r:id="rId25"/>
    <p:sldId id="281" r:id="rId26"/>
    <p:sldId id="282" r:id="rId27"/>
    <p:sldId id="283" r:id="rId28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15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1ECD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6314" autoAdjust="0"/>
  </p:normalViewPr>
  <p:slideViewPr>
    <p:cSldViewPr snapToGrid="0">
      <p:cViewPr varScale="1">
        <p:scale>
          <a:sx n="108" d="100"/>
          <a:sy n="108" d="100"/>
        </p:scale>
        <p:origin x="678" y="114"/>
      </p:cViewPr>
      <p:guideLst>
        <p:guide orient="horz" pos="2115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presProps" Target="presProps.xml"/><Relationship Id="rId8" Type="http://schemas.openxmlformats.org/officeDocument/2006/relationships/slide" Target="slides/slide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D55C89C-99B7-48A4-8B3A-47575AE4418D}" type="datetimeFigureOut">
              <a:rPr lang="zh-CN" altLang="en-US" smtClean="0"/>
              <a:t>2021/4/7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BDB4AAB-0843-4268-BBF6-E595E4ED4D7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617538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DB4AAB-0843-4268-BBF6-E595E4ED4D73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0780504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26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251889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CB9145-1B09-4726-B7AA-067B4A1CA636}" type="datetimeFigureOut">
              <a:rPr lang="zh-CN" altLang="en-US" smtClean="0"/>
              <a:t>2021/4/7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9A419-77D7-4325-8325-FFB51B88999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940602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CB9145-1B09-4726-B7AA-067B4A1CA636}" type="datetimeFigureOut">
              <a:rPr lang="zh-CN" altLang="en-US" smtClean="0"/>
              <a:t>2021/4/7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9A419-77D7-4325-8325-FFB51B88999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887275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CB9145-1B09-4726-B7AA-067B4A1CA636}" type="datetimeFigureOut">
              <a:rPr lang="zh-CN" altLang="en-US" smtClean="0"/>
              <a:t>2021/4/7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9A419-77D7-4325-8325-FFB51B88999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45716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719282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25442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321373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220248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703150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777968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035789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75757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CB9145-1B09-4726-B7AA-067B4A1CA636}" type="datetimeFigureOut">
              <a:rPr lang="zh-CN" altLang="en-US" smtClean="0"/>
              <a:t>2021/4/7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9A419-77D7-4325-8325-FFB51B88999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164165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647857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621484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60021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CB9145-1B09-4726-B7AA-067B4A1CA636}" type="datetimeFigureOut">
              <a:rPr lang="zh-CN" altLang="en-US" smtClean="0"/>
              <a:t>2021/4/7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9A419-77D7-4325-8325-FFB51B88999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900908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CB9145-1B09-4726-B7AA-067B4A1CA636}" type="datetimeFigureOut">
              <a:rPr lang="zh-CN" altLang="en-US" smtClean="0"/>
              <a:t>2021/4/7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9A419-77D7-4325-8325-FFB51B88999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179874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CB9145-1B09-4726-B7AA-067B4A1CA636}" type="datetimeFigureOut">
              <a:rPr lang="zh-CN" altLang="en-US" smtClean="0"/>
              <a:t>2021/4/7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9A419-77D7-4325-8325-FFB51B88999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293639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CB9145-1B09-4726-B7AA-067B4A1CA636}" type="datetimeFigureOut">
              <a:rPr lang="zh-CN" altLang="en-US" smtClean="0"/>
              <a:t>2021/4/7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9A419-77D7-4325-8325-FFB51B88999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591084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CB9145-1B09-4726-B7AA-067B4A1CA636}" type="datetimeFigureOut">
              <a:rPr lang="zh-CN" altLang="en-US" smtClean="0"/>
              <a:t>2021/4/7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9A419-77D7-4325-8325-FFB51B88999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44628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CB9145-1B09-4726-B7AA-067B4A1CA636}" type="datetimeFigureOut">
              <a:rPr lang="zh-CN" altLang="en-US" smtClean="0"/>
              <a:t>2021/4/7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9A419-77D7-4325-8325-FFB51B88999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880006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CB9145-1B09-4726-B7AA-067B4A1CA636}" type="datetimeFigureOut">
              <a:rPr lang="zh-CN" altLang="en-US" smtClean="0"/>
              <a:t>2021/4/7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9A419-77D7-4325-8325-FFB51B88999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216973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CB9145-1B09-4726-B7AA-067B4A1CA636}" type="datetimeFigureOut">
              <a:rPr lang="zh-CN" altLang="en-US" smtClean="0"/>
              <a:t>2021/4/7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E9A419-77D7-4325-8325-FFB51B88999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948636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77053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1EC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矩形 19"/>
          <p:cNvSpPr/>
          <p:nvPr/>
        </p:nvSpPr>
        <p:spPr>
          <a:xfrm>
            <a:off x="1030514" y="0"/>
            <a:ext cx="3226469" cy="6858000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矩形 20"/>
          <p:cNvSpPr/>
          <p:nvPr/>
        </p:nvSpPr>
        <p:spPr>
          <a:xfrm>
            <a:off x="2017951" y="0"/>
            <a:ext cx="2705799" cy="6858000"/>
          </a:xfrm>
          <a:prstGeom prst="rect">
            <a:avLst/>
          </a:prstGeom>
          <a:solidFill>
            <a:schemeClr val="bg1">
              <a:alpha val="3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743167" y="2662500"/>
            <a:ext cx="6417141" cy="92333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n-US" altLang="zh-CN" sz="5400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《</a:t>
            </a:r>
            <a:r>
              <a:rPr lang="zh-CN" altLang="en-US" sz="5400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伊丽莎白女王传</a:t>
            </a:r>
            <a:r>
              <a:rPr lang="en-US" altLang="zh-CN" sz="5400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》</a:t>
            </a:r>
            <a:endParaRPr lang="zh-CN" altLang="en-US" sz="5400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3450861" y="3908976"/>
            <a:ext cx="3230372" cy="707886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zh-CN" altLang="en-US" sz="4000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PPT读书笔记</a:t>
            </a:r>
            <a:endParaRPr lang="zh-CN" altLang="en-US" sz="4000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7096840" y="1156286"/>
            <a:ext cx="4137218" cy="4137218"/>
            <a:chOff x="6980726" y="1200734"/>
            <a:chExt cx="4137218" cy="4137218"/>
          </a:xfrm>
        </p:grpSpPr>
        <p:pic>
          <p:nvPicPr>
            <p:cNvPr id="10" name="图片 9"/>
            <p:cNvPicPr>
              <a:picLocks noChangeAspect="1"/>
            </p:cNvPicPr>
            <p:nvPr/>
          </p:nvPicPr>
          <p:blipFill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-515"/>
            <a:stretch/>
          </p:blipFill>
          <p:spPr>
            <a:xfrm>
              <a:off x="7200241" y="1457566"/>
              <a:ext cx="3698188" cy="3623554"/>
            </a:xfrm>
            <a:prstGeom prst="ellipse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13" name="空心弧 12"/>
            <p:cNvSpPr/>
            <p:nvPr/>
          </p:nvSpPr>
          <p:spPr>
            <a:xfrm rot="10359748">
              <a:off x="6980726" y="1200734"/>
              <a:ext cx="4137218" cy="4137218"/>
            </a:xfrm>
            <a:prstGeom prst="blockArc">
              <a:avLst>
                <a:gd name="adj1" fmla="val 1220643"/>
                <a:gd name="adj2" fmla="val 30119"/>
                <a:gd name="adj3" fmla="val 917"/>
              </a:avLst>
            </a:prstGeom>
            <a:solidFill>
              <a:srgbClr val="C00000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14" name="空心弧 13"/>
          <p:cNvSpPr/>
          <p:nvPr/>
        </p:nvSpPr>
        <p:spPr>
          <a:xfrm rot="11464450" flipH="1">
            <a:off x="1658669" y="3702601"/>
            <a:ext cx="1444860" cy="1444860"/>
          </a:xfrm>
          <a:prstGeom prst="blockArc">
            <a:avLst>
              <a:gd name="adj1" fmla="val 4166515"/>
              <a:gd name="adj2" fmla="val 30119"/>
              <a:gd name="adj3" fmla="val 917"/>
            </a:avLst>
          </a:prstGeom>
          <a:solidFill>
            <a:srgbClr val="C0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5" name="等腰三角形 14"/>
          <p:cNvSpPr/>
          <p:nvPr/>
        </p:nvSpPr>
        <p:spPr>
          <a:xfrm rot="3699350">
            <a:off x="2873153" y="3784703"/>
            <a:ext cx="614261" cy="529535"/>
          </a:xfrm>
          <a:prstGeom prst="triangle">
            <a:avLst/>
          </a:prstGeom>
          <a:solidFill>
            <a:srgbClr val="C0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等腰三角形 16"/>
          <p:cNvSpPr/>
          <p:nvPr/>
        </p:nvSpPr>
        <p:spPr>
          <a:xfrm rot="16200000">
            <a:off x="6754196" y="2906723"/>
            <a:ext cx="436194" cy="376029"/>
          </a:xfrm>
          <a:prstGeom prst="triangle">
            <a:avLst/>
          </a:prstGeom>
          <a:solidFill>
            <a:srgbClr val="C0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文本框 18"/>
          <p:cNvSpPr txBox="1"/>
          <p:nvPr/>
        </p:nvSpPr>
        <p:spPr>
          <a:xfrm>
            <a:off x="1691589" y="4163421"/>
            <a:ext cx="1292277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n-US" altLang="zh-CN" sz="1400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Design By</a:t>
            </a:r>
          </a:p>
          <a:p>
            <a:pPr algn="ctr"/>
            <a:r>
              <a:rPr lang="en-US" altLang="zh-CN" sz="1400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@</a:t>
            </a:r>
            <a:r>
              <a:rPr lang="zh-CN" altLang="en-US" sz="1400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花生</a:t>
            </a:r>
            <a:r>
              <a:rPr lang="en-US" altLang="zh-CN" sz="1400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PPTer</a:t>
            </a:r>
            <a:endParaRPr lang="zh-CN" altLang="en-US" sz="1400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3481091" y="3547858"/>
            <a:ext cx="3198696" cy="40011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4000" b="1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en-US" altLang="zh-CN" sz="2000" dirty="0"/>
              <a:t>ELIZABETH THE QUEEN</a:t>
            </a:r>
            <a:endParaRPr lang="zh-CN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084690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1EC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5476796" cy="6858000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1447800" y="460272"/>
            <a:ext cx="4028997" cy="830997"/>
          </a:xfrm>
          <a:prstGeom prst="rect">
            <a:avLst/>
          </a:prstGeom>
          <a:solidFill>
            <a:srgbClr val="C00000"/>
          </a:solidFill>
          <a:effectLst/>
        </p:spPr>
        <p:txBody>
          <a:bodyPr wrap="square" rtlCol="0">
            <a:spAutoFit/>
          </a:bodyPr>
          <a:lstStyle/>
          <a:p>
            <a:pPr algn="r"/>
            <a:r>
              <a:rPr lang="zh-CN" altLang="en-US" sz="4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录制电视节目</a:t>
            </a:r>
            <a:endParaRPr lang="zh-CN" altLang="en-US" sz="4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830121" y="1349326"/>
            <a:ext cx="3646676" cy="58003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文本框 7"/>
          <p:cNvSpPr txBox="1"/>
          <p:nvPr/>
        </p:nvSpPr>
        <p:spPr>
          <a:xfrm>
            <a:off x="5632184" y="1751541"/>
            <a:ext cx="5956832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n"/>
            </a:pPr>
            <a:r>
              <a:rPr lang="zh-CN" altLang="en-US" sz="2000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苏伊士危机，媒体报纸的质疑与炮轰</a:t>
            </a:r>
            <a:r>
              <a:rPr lang="en-US" altLang="zh-CN" sz="2000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···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n"/>
            </a:pPr>
            <a:r>
              <a:rPr lang="zh-CN" altLang="en-US" sz="2000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伊丽莎白在圣诞电视直播致辞给予了有力的反击。</a:t>
            </a:r>
            <a:endParaRPr lang="en-US" altLang="zh-CN" sz="2000" b="1" dirty="0" smtClean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n"/>
            </a:pPr>
            <a:r>
              <a:rPr lang="zh-CN" altLang="en-US" sz="2000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电视直播的被允许引入，</a:t>
            </a:r>
            <a:r>
              <a:rPr lang="zh-CN" altLang="en-US" sz="20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不仅</a:t>
            </a:r>
            <a:r>
              <a:rPr lang="zh-CN" altLang="en-US" sz="2000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适应了时代的发展，同时为宣传王室起到了很好的帮助。</a:t>
            </a:r>
            <a:endParaRPr lang="en-US" altLang="zh-CN" sz="2000" b="1" dirty="0" smtClean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n"/>
            </a:pPr>
            <a:r>
              <a:rPr lang="en-US" altLang="zh-CN" sz="2000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1960</a:t>
            </a:r>
            <a:r>
              <a:rPr lang="zh-CN" altLang="en-US" sz="2000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</a:t>
            </a:r>
            <a:r>
              <a:rPr lang="en-US" altLang="zh-CN" sz="2000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2000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月</a:t>
            </a:r>
            <a:r>
              <a:rPr lang="en-US" altLang="zh-CN" sz="2000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19</a:t>
            </a:r>
            <a:r>
              <a:rPr lang="zh-CN" altLang="en-US" sz="2000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日，伊丽莎白的第二个儿子安德鲁出生。</a:t>
            </a:r>
            <a:endParaRPr lang="zh-CN" altLang="en-US" sz="2000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直角三角形 9"/>
          <p:cNvSpPr/>
          <p:nvPr/>
        </p:nvSpPr>
        <p:spPr>
          <a:xfrm>
            <a:off x="0" y="3788229"/>
            <a:ext cx="3069771" cy="3069771"/>
          </a:xfrm>
          <a:prstGeom prst="rtTriangle">
            <a:avLst/>
          </a:prstGeom>
          <a:solidFill>
            <a:schemeClr val="bg1">
              <a:alpha val="4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12020551" y="1443841"/>
            <a:ext cx="171449" cy="3970318"/>
          </a:xfrm>
          <a:prstGeom prst="rect">
            <a:avLst/>
          </a:prstGeom>
          <a:solidFill>
            <a:srgbClr val="C0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39001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1EC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63968" y="0"/>
            <a:ext cx="4828032" cy="6858000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3334971" y="460272"/>
            <a:ext cx="4028997" cy="830997"/>
          </a:xfrm>
          <a:prstGeom prst="rect">
            <a:avLst/>
          </a:prstGeom>
          <a:solidFill>
            <a:srgbClr val="C00000"/>
          </a:solidFill>
          <a:effectLst/>
        </p:spPr>
        <p:txBody>
          <a:bodyPr wrap="square" rtlCol="0">
            <a:spAutoFit/>
          </a:bodyPr>
          <a:lstStyle/>
          <a:p>
            <a:pPr algn="r"/>
            <a:r>
              <a:rPr lang="zh-CN" altLang="en-US" sz="4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新的开始</a:t>
            </a:r>
            <a:endParaRPr lang="zh-CN" altLang="en-US" sz="4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12800" y="1349326"/>
            <a:ext cx="6551168" cy="58560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 rot="440495">
            <a:off x="913187" y="3383844"/>
            <a:ext cx="5733143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342900" indent="-342900">
              <a:lnSpc>
                <a:spcPct val="150000"/>
              </a:lnSpc>
              <a:buFont typeface="Wingdings" panose="05000000000000000000" pitchFamily="2" charset="2"/>
              <a:buChar char="n"/>
              <a:defRPr sz="2000" b="1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en-US" altLang="zh-CN" dirty="0"/>
              <a:t>1960</a:t>
            </a:r>
            <a:r>
              <a:rPr lang="zh-CN" altLang="en-US" dirty="0"/>
              <a:t>年</a:t>
            </a:r>
            <a:r>
              <a:rPr lang="en-US" altLang="zh-CN" dirty="0"/>
              <a:t>5</a:t>
            </a:r>
            <a:r>
              <a:rPr lang="zh-CN" altLang="en-US" dirty="0"/>
              <a:t>月</a:t>
            </a:r>
            <a:r>
              <a:rPr lang="en-US" altLang="zh-CN" dirty="0"/>
              <a:t>6</a:t>
            </a:r>
            <a:r>
              <a:rPr lang="zh-CN" altLang="en-US" dirty="0"/>
              <a:t>日，妹妹玛格丽大婚</a:t>
            </a:r>
            <a:endParaRPr lang="en-US" altLang="zh-CN" dirty="0"/>
          </a:p>
          <a:p>
            <a:r>
              <a:rPr lang="en-US" altLang="zh-CN" dirty="0"/>
              <a:t>1964</a:t>
            </a:r>
            <a:r>
              <a:rPr lang="zh-CN" altLang="en-US" dirty="0"/>
              <a:t>年</a:t>
            </a:r>
            <a:r>
              <a:rPr lang="en-US" altLang="zh-CN" dirty="0"/>
              <a:t>3</a:t>
            </a:r>
            <a:r>
              <a:rPr lang="zh-CN" altLang="en-US" dirty="0"/>
              <a:t>月</a:t>
            </a:r>
            <a:r>
              <a:rPr lang="en-US" altLang="zh-CN" dirty="0"/>
              <a:t>10</a:t>
            </a:r>
            <a:r>
              <a:rPr lang="zh-CN" altLang="en-US" dirty="0"/>
              <a:t>日，迎来第四个孩子的出生</a:t>
            </a:r>
            <a:endParaRPr lang="en-US" altLang="zh-CN" dirty="0"/>
          </a:p>
          <a:p>
            <a:r>
              <a:rPr lang="zh-CN" altLang="en-US" dirty="0"/>
              <a:t>对加纳国的访问，使加纳国从美联邦分离的风险大大降低，同时也更好的</a:t>
            </a:r>
            <a:r>
              <a:rPr lang="zh-CN" altLang="en-US" dirty="0" smtClean="0"/>
              <a:t>树立</a:t>
            </a:r>
            <a:r>
              <a:rPr lang="zh-CN" altLang="en-US" dirty="0"/>
              <a:t>了</a:t>
            </a:r>
            <a:r>
              <a:rPr lang="zh-CN" altLang="en-US" dirty="0" smtClean="0"/>
              <a:t>女王</a:t>
            </a:r>
            <a:r>
              <a:rPr lang="zh-CN" altLang="en-US" dirty="0"/>
              <a:t>的地位！</a:t>
            </a:r>
          </a:p>
        </p:txBody>
      </p:sp>
      <p:sp>
        <p:nvSpPr>
          <p:cNvPr id="7" name="矩形 6"/>
          <p:cNvSpPr/>
          <p:nvPr/>
        </p:nvSpPr>
        <p:spPr>
          <a:xfrm>
            <a:off x="1" y="5130800"/>
            <a:ext cx="8568652" cy="1727200"/>
          </a:xfrm>
          <a:custGeom>
            <a:avLst/>
            <a:gdLst>
              <a:gd name="connsiteX0" fmla="*/ 0 w 7363967"/>
              <a:gd name="connsiteY0" fmla="*/ 0 h 1727200"/>
              <a:gd name="connsiteX1" fmla="*/ 7363967 w 7363967"/>
              <a:gd name="connsiteY1" fmla="*/ 0 h 1727200"/>
              <a:gd name="connsiteX2" fmla="*/ 7363967 w 7363967"/>
              <a:gd name="connsiteY2" fmla="*/ 1727200 h 1727200"/>
              <a:gd name="connsiteX3" fmla="*/ 0 w 7363967"/>
              <a:gd name="connsiteY3" fmla="*/ 1727200 h 1727200"/>
              <a:gd name="connsiteX4" fmla="*/ 0 w 7363967"/>
              <a:gd name="connsiteY4" fmla="*/ 0 h 1727200"/>
              <a:gd name="connsiteX0" fmla="*/ 0 w 8046139"/>
              <a:gd name="connsiteY0" fmla="*/ 0 h 1727200"/>
              <a:gd name="connsiteX1" fmla="*/ 8046139 w 8046139"/>
              <a:gd name="connsiteY1" fmla="*/ 943428 h 1727200"/>
              <a:gd name="connsiteX2" fmla="*/ 7363967 w 8046139"/>
              <a:gd name="connsiteY2" fmla="*/ 1727200 h 1727200"/>
              <a:gd name="connsiteX3" fmla="*/ 0 w 8046139"/>
              <a:gd name="connsiteY3" fmla="*/ 1727200 h 1727200"/>
              <a:gd name="connsiteX4" fmla="*/ 0 w 8046139"/>
              <a:gd name="connsiteY4" fmla="*/ 0 h 1727200"/>
              <a:gd name="connsiteX0" fmla="*/ 0 w 8568652"/>
              <a:gd name="connsiteY0" fmla="*/ 0 h 1727200"/>
              <a:gd name="connsiteX1" fmla="*/ 8046139 w 8568652"/>
              <a:gd name="connsiteY1" fmla="*/ 943428 h 1727200"/>
              <a:gd name="connsiteX2" fmla="*/ 8568652 w 8568652"/>
              <a:gd name="connsiteY2" fmla="*/ 1727200 h 1727200"/>
              <a:gd name="connsiteX3" fmla="*/ 0 w 8568652"/>
              <a:gd name="connsiteY3" fmla="*/ 1727200 h 1727200"/>
              <a:gd name="connsiteX4" fmla="*/ 0 w 8568652"/>
              <a:gd name="connsiteY4" fmla="*/ 0 h 172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568652" h="1727200">
                <a:moveTo>
                  <a:pt x="0" y="0"/>
                </a:moveTo>
                <a:lnTo>
                  <a:pt x="8046139" y="943428"/>
                </a:lnTo>
                <a:lnTo>
                  <a:pt x="8568652" y="1727200"/>
                </a:lnTo>
                <a:lnTo>
                  <a:pt x="0" y="1727200"/>
                </a:lnTo>
                <a:lnTo>
                  <a:pt x="0" y="0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41994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1EC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98554" y="0"/>
            <a:ext cx="4793446" cy="6858000"/>
          </a:xfrm>
          <a:prstGeom prst="rect">
            <a:avLst/>
          </a:prstGeom>
        </p:spPr>
      </p:pic>
      <p:sp>
        <p:nvSpPr>
          <p:cNvPr id="4" name="矩形 6"/>
          <p:cNvSpPr/>
          <p:nvPr/>
        </p:nvSpPr>
        <p:spPr>
          <a:xfrm flipH="1">
            <a:off x="-1" y="2917565"/>
            <a:ext cx="7646204" cy="3940435"/>
          </a:xfrm>
          <a:custGeom>
            <a:avLst/>
            <a:gdLst>
              <a:gd name="connsiteX0" fmla="*/ 0 w 7363967"/>
              <a:gd name="connsiteY0" fmla="*/ 0 h 1727200"/>
              <a:gd name="connsiteX1" fmla="*/ 7363967 w 7363967"/>
              <a:gd name="connsiteY1" fmla="*/ 0 h 1727200"/>
              <a:gd name="connsiteX2" fmla="*/ 7363967 w 7363967"/>
              <a:gd name="connsiteY2" fmla="*/ 1727200 h 1727200"/>
              <a:gd name="connsiteX3" fmla="*/ 0 w 7363967"/>
              <a:gd name="connsiteY3" fmla="*/ 1727200 h 1727200"/>
              <a:gd name="connsiteX4" fmla="*/ 0 w 7363967"/>
              <a:gd name="connsiteY4" fmla="*/ 0 h 1727200"/>
              <a:gd name="connsiteX0" fmla="*/ 0 w 8046139"/>
              <a:gd name="connsiteY0" fmla="*/ 0 h 1727200"/>
              <a:gd name="connsiteX1" fmla="*/ 8046139 w 8046139"/>
              <a:gd name="connsiteY1" fmla="*/ 943428 h 1727200"/>
              <a:gd name="connsiteX2" fmla="*/ 7363967 w 8046139"/>
              <a:gd name="connsiteY2" fmla="*/ 1727200 h 1727200"/>
              <a:gd name="connsiteX3" fmla="*/ 0 w 8046139"/>
              <a:gd name="connsiteY3" fmla="*/ 1727200 h 1727200"/>
              <a:gd name="connsiteX4" fmla="*/ 0 w 8046139"/>
              <a:gd name="connsiteY4" fmla="*/ 0 h 1727200"/>
              <a:gd name="connsiteX0" fmla="*/ 0 w 8568652"/>
              <a:gd name="connsiteY0" fmla="*/ 0 h 1727200"/>
              <a:gd name="connsiteX1" fmla="*/ 8046139 w 8568652"/>
              <a:gd name="connsiteY1" fmla="*/ 943428 h 1727200"/>
              <a:gd name="connsiteX2" fmla="*/ 8568652 w 8568652"/>
              <a:gd name="connsiteY2" fmla="*/ 1727200 h 1727200"/>
              <a:gd name="connsiteX3" fmla="*/ 0 w 8568652"/>
              <a:gd name="connsiteY3" fmla="*/ 1727200 h 1727200"/>
              <a:gd name="connsiteX4" fmla="*/ 0 w 8568652"/>
              <a:gd name="connsiteY4" fmla="*/ 0 h 1727200"/>
              <a:gd name="connsiteX0" fmla="*/ 0 w 8568652"/>
              <a:gd name="connsiteY0" fmla="*/ 0 h 1727200"/>
              <a:gd name="connsiteX1" fmla="*/ 7398086 w 8568652"/>
              <a:gd name="connsiteY1" fmla="*/ 558567 h 1727200"/>
              <a:gd name="connsiteX2" fmla="*/ 8568652 w 8568652"/>
              <a:gd name="connsiteY2" fmla="*/ 1727200 h 1727200"/>
              <a:gd name="connsiteX3" fmla="*/ 0 w 8568652"/>
              <a:gd name="connsiteY3" fmla="*/ 1727200 h 1727200"/>
              <a:gd name="connsiteX4" fmla="*/ 0 w 8568652"/>
              <a:gd name="connsiteY4" fmla="*/ 0 h 1727200"/>
              <a:gd name="connsiteX0" fmla="*/ 0 w 8855468"/>
              <a:gd name="connsiteY0" fmla="*/ 0 h 1610417"/>
              <a:gd name="connsiteX1" fmla="*/ 7684902 w 8855468"/>
              <a:gd name="connsiteY1" fmla="*/ 441784 h 1610417"/>
              <a:gd name="connsiteX2" fmla="*/ 8855468 w 8855468"/>
              <a:gd name="connsiteY2" fmla="*/ 1610417 h 1610417"/>
              <a:gd name="connsiteX3" fmla="*/ 286816 w 8855468"/>
              <a:gd name="connsiteY3" fmla="*/ 1610417 h 1610417"/>
              <a:gd name="connsiteX4" fmla="*/ 0 w 8855468"/>
              <a:gd name="connsiteY4" fmla="*/ 0 h 16104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855468" h="1610417">
                <a:moveTo>
                  <a:pt x="0" y="0"/>
                </a:moveTo>
                <a:lnTo>
                  <a:pt x="7684902" y="441784"/>
                </a:lnTo>
                <a:lnTo>
                  <a:pt x="8855468" y="1610417"/>
                </a:lnTo>
                <a:lnTo>
                  <a:pt x="286816" y="1610417"/>
                </a:lnTo>
                <a:lnTo>
                  <a:pt x="0" y="0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6"/>
          <p:cNvSpPr/>
          <p:nvPr/>
        </p:nvSpPr>
        <p:spPr>
          <a:xfrm flipV="1">
            <a:off x="1" y="-1"/>
            <a:ext cx="8868228" cy="2322286"/>
          </a:xfrm>
          <a:custGeom>
            <a:avLst/>
            <a:gdLst>
              <a:gd name="connsiteX0" fmla="*/ 0 w 7363967"/>
              <a:gd name="connsiteY0" fmla="*/ 0 h 1727200"/>
              <a:gd name="connsiteX1" fmla="*/ 7363967 w 7363967"/>
              <a:gd name="connsiteY1" fmla="*/ 0 h 1727200"/>
              <a:gd name="connsiteX2" fmla="*/ 7363967 w 7363967"/>
              <a:gd name="connsiteY2" fmla="*/ 1727200 h 1727200"/>
              <a:gd name="connsiteX3" fmla="*/ 0 w 7363967"/>
              <a:gd name="connsiteY3" fmla="*/ 1727200 h 1727200"/>
              <a:gd name="connsiteX4" fmla="*/ 0 w 7363967"/>
              <a:gd name="connsiteY4" fmla="*/ 0 h 1727200"/>
              <a:gd name="connsiteX0" fmla="*/ 0 w 8046139"/>
              <a:gd name="connsiteY0" fmla="*/ 0 h 1727200"/>
              <a:gd name="connsiteX1" fmla="*/ 8046139 w 8046139"/>
              <a:gd name="connsiteY1" fmla="*/ 943428 h 1727200"/>
              <a:gd name="connsiteX2" fmla="*/ 7363967 w 8046139"/>
              <a:gd name="connsiteY2" fmla="*/ 1727200 h 1727200"/>
              <a:gd name="connsiteX3" fmla="*/ 0 w 8046139"/>
              <a:gd name="connsiteY3" fmla="*/ 1727200 h 1727200"/>
              <a:gd name="connsiteX4" fmla="*/ 0 w 8046139"/>
              <a:gd name="connsiteY4" fmla="*/ 0 h 1727200"/>
              <a:gd name="connsiteX0" fmla="*/ 0 w 8568652"/>
              <a:gd name="connsiteY0" fmla="*/ 0 h 1727200"/>
              <a:gd name="connsiteX1" fmla="*/ 8046139 w 8568652"/>
              <a:gd name="connsiteY1" fmla="*/ 943428 h 1727200"/>
              <a:gd name="connsiteX2" fmla="*/ 8568652 w 8568652"/>
              <a:gd name="connsiteY2" fmla="*/ 1727200 h 1727200"/>
              <a:gd name="connsiteX3" fmla="*/ 0 w 8568652"/>
              <a:gd name="connsiteY3" fmla="*/ 1727200 h 1727200"/>
              <a:gd name="connsiteX4" fmla="*/ 0 w 8568652"/>
              <a:gd name="connsiteY4" fmla="*/ 0 h 172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568652" h="1727200">
                <a:moveTo>
                  <a:pt x="0" y="0"/>
                </a:moveTo>
                <a:lnTo>
                  <a:pt x="8046139" y="943428"/>
                </a:lnTo>
                <a:lnTo>
                  <a:pt x="8568652" y="1727200"/>
                </a:lnTo>
                <a:lnTo>
                  <a:pt x="0" y="1727200"/>
                </a:lnTo>
                <a:lnTo>
                  <a:pt x="0" y="0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 rot="21083692">
            <a:off x="488157" y="715743"/>
            <a:ext cx="387798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7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远离喧嚣</a:t>
            </a:r>
          </a:p>
        </p:txBody>
      </p:sp>
      <p:sp>
        <p:nvSpPr>
          <p:cNvPr id="7" name="文本框 6"/>
          <p:cNvSpPr txBox="1"/>
          <p:nvPr/>
        </p:nvSpPr>
        <p:spPr>
          <a:xfrm rot="21097273">
            <a:off x="227814" y="2017650"/>
            <a:ext cx="694292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342900" indent="-342900">
              <a:lnSpc>
                <a:spcPct val="150000"/>
              </a:lnSpc>
              <a:buFont typeface="Wingdings" panose="05000000000000000000" pitchFamily="2" charset="2"/>
              <a:buChar char="n"/>
              <a:defRPr sz="2000" b="1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en-US" altLang="zh-CN" dirty="0"/>
              <a:t>1965</a:t>
            </a:r>
            <a:r>
              <a:rPr lang="zh-CN" altLang="en-US" dirty="0"/>
              <a:t>年</a:t>
            </a:r>
            <a:r>
              <a:rPr lang="en-US" altLang="zh-CN" dirty="0"/>
              <a:t>1</a:t>
            </a:r>
            <a:r>
              <a:rPr lang="zh-CN" altLang="en-US" dirty="0"/>
              <a:t>月</a:t>
            </a:r>
            <a:r>
              <a:rPr lang="en-US" altLang="zh-CN" dirty="0"/>
              <a:t>24</a:t>
            </a:r>
            <a:r>
              <a:rPr lang="zh-CN" altLang="en-US" dirty="0"/>
              <a:t>日，丘吉尔去世</a:t>
            </a:r>
            <a:endParaRPr lang="en-US" altLang="zh-CN" dirty="0"/>
          </a:p>
          <a:p>
            <a:r>
              <a:rPr lang="zh-CN" altLang="en-US" dirty="0"/>
              <a:t>随着女王步入中年，马成为了她热情所在和“心灵港湾”</a:t>
            </a:r>
          </a:p>
        </p:txBody>
      </p:sp>
    </p:spTree>
    <p:extLst>
      <p:ext uri="{BB962C8B-B14F-4D97-AF65-F5344CB8AC3E}">
        <p14:creationId xmlns:p14="http://schemas.microsoft.com/office/powerpoint/2010/main" val="2626777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1EC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5690310" cy="6858000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1113761" y="4299857"/>
            <a:ext cx="4576549" cy="830997"/>
          </a:xfrm>
          <a:prstGeom prst="rect">
            <a:avLst/>
          </a:prstGeom>
          <a:solidFill>
            <a:srgbClr val="C00000"/>
          </a:solidFill>
          <a:effectLst/>
        </p:spPr>
        <p:txBody>
          <a:bodyPr wrap="square" rtlCol="0">
            <a:spAutoFit/>
          </a:bodyPr>
          <a:lstStyle/>
          <a:p>
            <a:pPr algn="r"/>
            <a:r>
              <a:rPr lang="zh-CN" altLang="en-US" sz="4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面纱初解</a:t>
            </a:r>
            <a:endParaRPr lang="zh-CN" altLang="en-US" sz="4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2043634" y="5188911"/>
            <a:ext cx="3646676" cy="58003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5690310" y="2558143"/>
            <a:ext cx="6501690" cy="1741714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6328228" y="2828835"/>
            <a:ext cx="544285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342900" indent="-342900">
              <a:lnSpc>
                <a:spcPct val="150000"/>
              </a:lnSpc>
              <a:buFont typeface="Wingdings" panose="05000000000000000000" pitchFamily="2" charset="2"/>
              <a:buChar char="n"/>
              <a:defRPr sz="2000" b="1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marL="0" indent="0" algn="ctr">
              <a:buNone/>
            </a:pPr>
            <a:r>
              <a:rPr lang="en-US" altLang="zh-CN" sz="2400" dirty="0" smtClean="0">
                <a:solidFill>
                  <a:schemeClr val="bg1"/>
                </a:solidFill>
              </a:rPr>
              <a:t>《</a:t>
            </a:r>
            <a:r>
              <a:rPr lang="zh-CN" altLang="en-US" sz="2400" dirty="0" smtClean="0">
                <a:solidFill>
                  <a:schemeClr val="bg1"/>
                </a:solidFill>
              </a:rPr>
              <a:t>英国王室</a:t>
            </a:r>
            <a:r>
              <a:rPr lang="en-US" altLang="zh-CN" sz="2400" dirty="0" smtClean="0">
                <a:solidFill>
                  <a:schemeClr val="bg1"/>
                </a:solidFill>
              </a:rPr>
              <a:t>》</a:t>
            </a:r>
            <a:r>
              <a:rPr lang="zh-CN" altLang="en-US" sz="2400" dirty="0" smtClean="0">
                <a:solidFill>
                  <a:schemeClr val="bg1"/>
                </a:solidFill>
              </a:rPr>
              <a:t>纪录片的拍摄，让人们更加全面深入的了解伊丽莎白和王室。</a:t>
            </a:r>
            <a:endParaRPr lang="zh-CN" altLang="en-US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344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-57150"/>
            <a:ext cx="12192000" cy="6915150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263123" y="-57149"/>
            <a:ext cx="3646676" cy="3238499"/>
          </a:xfrm>
          <a:prstGeom prst="rect">
            <a:avLst/>
          </a:prstGeom>
          <a:solidFill>
            <a:srgbClr val="C0000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7615451" y="5462571"/>
            <a:ext cx="4576549" cy="830997"/>
          </a:xfrm>
          <a:prstGeom prst="rect">
            <a:avLst/>
          </a:prstGeom>
          <a:solidFill>
            <a:srgbClr val="C00000"/>
          </a:solidFill>
          <a:effectLst/>
        </p:spPr>
        <p:txBody>
          <a:bodyPr wrap="square" rtlCol="0">
            <a:spAutoFit/>
          </a:bodyPr>
          <a:lstStyle/>
          <a:p>
            <a:pPr algn="r"/>
            <a:r>
              <a:rPr lang="zh-CN" altLang="en-US" sz="4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无声的沉默</a:t>
            </a:r>
            <a:endParaRPr lang="zh-CN" altLang="en-US" sz="4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545324" y="6351625"/>
            <a:ext cx="3646676" cy="58003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438636" y="619791"/>
            <a:ext cx="3295650" cy="18846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小插曲：</a:t>
            </a:r>
            <a:r>
              <a: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她的建议“很可靠、很实际、也很睿智”</a:t>
            </a:r>
            <a:r>
              <a:rPr lang="zh-CN" altLang="en-US" sz="2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。还有</a:t>
            </a:r>
            <a:r>
              <a: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一个雷打不动的规矩是不要重复女王说明白的话</a:t>
            </a:r>
            <a:r>
              <a:rPr lang="zh-CN" altLang="en-US" sz="2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en-US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263123" y="3486506"/>
            <a:ext cx="3646676" cy="2369953"/>
          </a:xfrm>
          <a:prstGeom prst="rect">
            <a:avLst/>
          </a:prstGeom>
          <a:solidFill>
            <a:srgbClr val="C0000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438636" y="3988838"/>
            <a:ext cx="329565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英国经济的不景气，通货膨胀，王室年俸面临着很大压力！</a:t>
            </a:r>
            <a:endParaRPr lang="en-US" altLang="zh-CN" sz="20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49174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1EC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1500" y="1871663"/>
            <a:ext cx="4728286" cy="31242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4" name="矩形 3"/>
          <p:cNvSpPr/>
          <p:nvPr/>
        </p:nvSpPr>
        <p:spPr>
          <a:xfrm>
            <a:off x="5486400" y="3852863"/>
            <a:ext cx="6324600" cy="1143000"/>
          </a:xfrm>
          <a:prstGeom prst="rect">
            <a:avLst/>
          </a:prstGeom>
          <a:solidFill>
            <a:srgbClr val="C0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9194763" y="3923050"/>
            <a:ext cx="2305437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zh-CN" altLang="en-US" sz="6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就不！</a:t>
            </a:r>
            <a:endParaRPr lang="zh-CN" altLang="en-US" sz="6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5486400" y="1971676"/>
            <a:ext cx="63246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342900" indent="-342900">
              <a:lnSpc>
                <a:spcPct val="150000"/>
              </a:lnSpc>
              <a:buFont typeface="Wingdings" panose="05000000000000000000" pitchFamily="2" charset="2"/>
              <a:buChar char="n"/>
              <a:defRPr sz="2000" b="1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en-US" altLang="zh-CN" dirty="0"/>
              <a:t>1974</a:t>
            </a:r>
            <a:r>
              <a:rPr lang="zh-CN" altLang="en-US" dirty="0"/>
              <a:t>年</a:t>
            </a:r>
            <a:r>
              <a:rPr lang="en-US" altLang="zh-CN" dirty="0"/>
              <a:t>3</a:t>
            </a:r>
            <a:r>
              <a:rPr lang="zh-CN" altLang="en-US" dirty="0"/>
              <a:t>月</a:t>
            </a:r>
            <a:r>
              <a:rPr lang="en-US" altLang="zh-CN" dirty="0"/>
              <a:t>20</a:t>
            </a:r>
            <a:r>
              <a:rPr lang="zh-CN" altLang="en-US" dirty="0"/>
              <a:t>日，安妮公主和丈夫遭受一起恐怖的枪击案，安妮公主的无畏和坚决令人难以置信！</a:t>
            </a:r>
            <a:endParaRPr lang="en-US" altLang="zh-CN" dirty="0"/>
          </a:p>
          <a:p>
            <a:r>
              <a:rPr lang="en-US" altLang="zh-CN" dirty="0"/>
              <a:t>1975</a:t>
            </a:r>
            <a:r>
              <a:rPr lang="zh-CN" altLang="en-US" dirty="0"/>
              <a:t>年初，女王的挚友、完美助理帕特里克去世。</a:t>
            </a:r>
          </a:p>
        </p:txBody>
      </p:sp>
    </p:spTree>
    <p:extLst>
      <p:ext uri="{BB962C8B-B14F-4D97-AF65-F5344CB8AC3E}">
        <p14:creationId xmlns:p14="http://schemas.microsoft.com/office/powerpoint/2010/main" val="357191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1EC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74046" y="0"/>
            <a:ext cx="10317954" cy="6858000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0" y="0"/>
            <a:ext cx="1874046" cy="6858000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7615451" y="5462571"/>
            <a:ext cx="4576549" cy="830997"/>
          </a:xfrm>
          <a:prstGeom prst="rect">
            <a:avLst/>
          </a:prstGeom>
          <a:solidFill>
            <a:srgbClr val="C00000"/>
          </a:solidFill>
          <a:effectLst/>
        </p:spPr>
        <p:txBody>
          <a:bodyPr wrap="square" rtlCol="0">
            <a:spAutoFit/>
          </a:bodyPr>
          <a:lstStyle/>
          <a:p>
            <a:pPr algn="r"/>
            <a:r>
              <a:rPr lang="zh-CN" altLang="en-US" sz="4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感受人们的爱戴</a:t>
            </a:r>
            <a:endParaRPr lang="zh-CN" altLang="en-US" sz="4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8545324" y="6351625"/>
            <a:ext cx="3646676" cy="58003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1874046" y="835479"/>
            <a:ext cx="4412454" cy="2707821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2112360" y="1216202"/>
            <a:ext cx="375504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1977</a:t>
            </a:r>
            <a:r>
              <a:rPr lang="zh-CN" altLang="en-US" sz="2400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年，在伊丽莎白二世登基</a:t>
            </a:r>
            <a:r>
              <a:rPr lang="en-US" altLang="zh-CN" sz="2400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25</a:t>
            </a:r>
            <a:r>
              <a:rPr lang="zh-CN" altLang="en-US" sz="2400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周年庆典活动中，女王头戴一顶饰有</a:t>
            </a:r>
            <a:r>
              <a:rPr lang="en-US" altLang="zh-CN" sz="2400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25</a:t>
            </a:r>
            <a:r>
              <a:rPr lang="zh-CN" altLang="en-US" sz="2400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朵编织花的帽子与前来向她表示祝贺的人们会面。</a:t>
            </a:r>
            <a:endParaRPr lang="zh-CN" altLang="en-US" sz="2400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1874046" y="3587507"/>
            <a:ext cx="4412454" cy="2707821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文本框 9"/>
          <p:cNvSpPr txBox="1"/>
          <p:nvPr/>
        </p:nvSpPr>
        <p:spPr>
          <a:xfrm>
            <a:off x="2112360" y="3924023"/>
            <a:ext cx="375504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女王重申了</a:t>
            </a:r>
            <a:r>
              <a:rPr lang="en-US" altLang="zh-CN" sz="2400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21</a:t>
            </a:r>
            <a:r>
              <a:rPr lang="zh-CN" altLang="en-US" sz="2400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岁生日时所做的终生为国家效力的誓言，“最初立下这个誓言时，我尚小，阅历尚浅，但我从不后悔，也不实验”</a:t>
            </a:r>
            <a:endParaRPr lang="zh-CN" altLang="en-US" sz="2400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52415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1EC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45680" y="0"/>
            <a:ext cx="4846320" cy="6858000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6400801" y="4583161"/>
            <a:ext cx="5791200" cy="830997"/>
          </a:xfrm>
          <a:prstGeom prst="rect">
            <a:avLst/>
          </a:prstGeom>
          <a:solidFill>
            <a:srgbClr val="C00000"/>
          </a:solidFill>
          <a:effectLst/>
        </p:spPr>
        <p:txBody>
          <a:bodyPr wrap="square" rtlCol="0">
            <a:spAutoFit/>
          </a:bodyPr>
          <a:lstStyle/>
          <a:p>
            <a:pPr algn="r"/>
            <a:r>
              <a:rPr lang="zh-CN" altLang="en-US" sz="4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铁</a:t>
            </a:r>
            <a:r>
              <a:rPr lang="zh-CN" altLang="en-US" sz="4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娘子与英国玫瑰</a:t>
            </a:r>
            <a:endParaRPr lang="zh-CN" altLang="en-US" sz="4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545324" y="5472215"/>
            <a:ext cx="3646676" cy="58003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1353691" y="2828835"/>
            <a:ext cx="5991988" cy="1754326"/>
          </a:xfrm>
          <a:prstGeom prst="rect">
            <a:avLst/>
          </a:prstGeom>
          <a:solidFill>
            <a:srgbClr val="C00000"/>
          </a:solidFill>
        </p:spPr>
        <p:txBody>
          <a:bodyPr wrap="square" rtlCol="0">
            <a:spAutoFit/>
          </a:bodyPr>
          <a:lstStyle/>
          <a:p>
            <a:r>
              <a:rPr lang="zh-CN" altLang="en-US" sz="3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本章节更多的讲述了</a:t>
            </a:r>
            <a:endParaRPr lang="en-US" altLang="zh-CN" sz="3600" b="1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3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长子查尔斯与戴安娜的婚姻经历</a:t>
            </a:r>
            <a:r>
              <a:rPr lang="en-US" altLang="zh-CN" sz="3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···</a:t>
            </a:r>
            <a:endParaRPr lang="zh-CN" altLang="en-US" sz="3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68135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1EC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2113" y="-1"/>
            <a:ext cx="4963887" cy="6874671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6967970" y="5445750"/>
            <a:ext cx="5224030" cy="830997"/>
          </a:xfrm>
          <a:prstGeom prst="rect">
            <a:avLst/>
          </a:prstGeom>
          <a:solidFill>
            <a:srgbClr val="C00000"/>
          </a:solidFill>
          <a:effectLst/>
        </p:spPr>
        <p:txBody>
          <a:bodyPr wrap="square" rtlCol="0">
            <a:spAutoFit/>
          </a:bodyPr>
          <a:lstStyle/>
          <a:p>
            <a:pPr algn="r"/>
            <a:r>
              <a:rPr lang="zh-CN" altLang="en-US" sz="4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极特殊关系</a:t>
            </a:r>
            <a:endParaRPr lang="zh-CN" altLang="en-US" sz="4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545323" y="6334804"/>
            <a:ext cx="3646676" cy="58003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67970" y="0"/>
            <a:ext cx="5224030" cy="4099214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6967970" y="4117959"/>
            <a:ext cx="522403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342900" indent="-342900">
              <a:lnSpc>
                <a:spcPct val="150000"/>
              </a:lnSpc>
              <a:buFont typeface="Wingdings" panose="05000000000000000000" pitchFamily="2" charset="2"/>
              <a:buChar char="n"/>
              <a:defRPr sz="2000" b="1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en-US" altLang="zh-CN" dirty="0"/>
              <a:t>1982</a:t>
            </a:r>
            <a:r>
              <a:rPr lang="zh-CN" altLang="en-US" dirty="0"/>
              <a:t>年</a:t>
            </a:r>
            <a:r>
              <a:rPr lang="en-US" altLang="zh-CN" dirty="0"/>
              <a:t>6</a:t>
            </a:r>
            <a:r>
              <a:rPr lang="zh-CN" altLang="en-US" dirty="0"/>
              <a:t>月，经过精心安排，女王与美国总统里根在温莎家庭公园里一同骑马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0" y="5133622"/>
            <a:ext cx="6096000" cy="954107"/>
          </a:xfrm>
          <a:prstGeom prst="rect">
            <a:avLst/>
          </a:prstGeom>
          <a:solidFill>
            <a:srgbClr val="C00000"/>
          </a:solidFill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1985</a:t>
            </a:r>
            <a:r>
              <a:rPr lang="zh-CN" altLang="en-US" sz="2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</a:t>
            </a:r>
            <a:r>
              <a:rPr lang="en-US" altLang="zh-CN" sz="2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12</a:t>
            </a:r>
            <a:r>
              <a:rPr lang="zh-CN" altLang="en-US" sz="2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月，玛格丽特</a:t>
            </a:r>
            <a:r>
              <a:rPr lang="en-US" altLang="zh-CN" sz="2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·</a:t>
            </a:r>
            <a:r>
              <a:rPr lang="zh-CN" altLang="en-US" sz="2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撒切尔首相在唐宁街</a:t>
            </a:r>
            <a:r>
              <a:rPr lang="en-US" altLang="zh-CN" sz="2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10</a:t>
            </a:r>
            <a:r>
              <a:rPr lang="zh-CN" altLang="en-US" sz="2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号向女王行屈膝礼。</a:t>
            </a:r>
            <a:endParaRPr lang="zh-CN" altLang="en-US" sz="2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40994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1EC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55408" y="0"/>
            <a:ext cx="4736592" cy="6858000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7455408" y="4226550"/>
            <a:ext cx="4736592" cy="830997"/>
          </a:xfrm>
          <a:prstGeom prst="rect">
            <a:avLst/>
          </a:prstGeom>
          <a:solidFill>
            <a:srgbClr val="C00000"/>
          </a:solidFill>
          <a:effectLst/>
        </p:spPr>
        <p:txBody>
          <a:bodyPr wrap="square" rtlCol="0">
            <a:spAutoFit/>
          </a:bodyPr>
          <a:lstStyle/>
          <a:p>
            <a:pPr algn="r"/>
            <a:r>
              <a:rPr lang="zh-CN" altLang="en-US" sz="4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儿女的家庭危机</a:t>
            </a:r>
            <a:endParaRPr lang="zh-CN" altLang="en-US" sz="4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545323" y="5115604"/>
            <a:ext cx="3646676" cy="58003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871970" y="1563446"/>
            <a:ext cx="5224030" cy="9612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342900" indent="-342900">
              <a:lnSpc>
                <a:spcPct val="150000"/>
              </a:lnSpc>
              <a:buFont typeface="Wingdings" panose="05000000000000000000" pitchFamily="2" charset="2"/>
              <a:buChar char="n"/>
              <a:defRPr sz="2000" b="1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en-US" altLang="zh-CN" dirty="0" smtClean="0"/>
              <a:t>1992</a:t>
            </a:r>
            <a:r>
              <a:rPr lang="zh-CN" altLang="en-US" dirty="0" smtClean="0"/>
              <a:t>年</a:t>
            </a:r>
            <a:r>
              <a:rPr lang="en-US" altLang="zh-CN" dirty="0" smtClean="0"/>
              <a:t>11</a:t>
            </a:r>
            <a:r>
              <a:rPr lang="zh-CN" altLang="en-US" dirty="0" smtClean="0"/>
              <a:t>月，伊丽莎白二世发表“多灾之年”演讲，就近期王室的麻烦事表态！</a:t>
            </a:r>
            <a:endParaRPr lang="en-US" altLang="zh-CN" dirty="0" smtClean="0"/>
          </a:p>
        </p:txBody>
      </p:sp>
      <p:sp>
        <p:nvSpPr>
          <p:cNvPr id="7" name="文本框 6"/>
          <p:cNvSpPr txBox="1"/>
          <p:nvPr/>
        </p:nvSpPr>
        <p:spPr>
          <a:xfrm>
            <a:off x="1144717" y="2849763"/>
            <a:ext cx="5224030" cy="27535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342900" indent="-342900">
              <a:lnSpc>
                <a:spcPct val="150000"/>
              </a:lnSpc>
              <a:buFont typeface="Wingdings" panose="05000000000000000000" pitchFamily="2" charset="2"/>
              <a:buChar char="n"/>
              <a:defRPr sz="2000" b="1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marL="0" indent="0">
              <a:buNone/>
            </a:pPr>
            <a:r>
              <a:rPr lang="zh-CN" altLang="en-US" sz="4000" dirty="0" smtClean="0"/>
              <a:t>审查</a:t>
            </a:r>
            <a:r>
              <a:rPr lang="en-US" altLang="zh-CN" sz="4000" dirty="0" smtClean="0"/>
              <a:t>····</a:t>
            </a:r>
            <a:r>
              <a:rPr lang="zh-CN" altLang="en-US" sz="4000" dirty="0" smtClean="0"/>
              <a:t>只有在亲切、幽默、互谅的基础上才能有效</a:t>
            </a:r>
            <a:endParaRPr lang="zh-CN" altLang="en-US" sz="4000" dirty="0"/>
          </a:p>
        </p:txBody>
      </p:sp>
      <p:sp>
        <p:nvSpPr>
          <p:cNvPr id="8" name="文本框 7"/>
          <p:cNvSpPr txBox="1"/>
          <p:nvPr/>
        </p:nvSpPr>
        <p:spPr>
          <a:xfrm>
            <a:off x="7455408" y="5231664"/>
            <a:ext cx="4736592" cy="830997"/>
          </a:xfrm>
          <a:prstGeom prst="rect">
            <a:avLst/>
          </a:prstGeom>
          <a:solidFill>
            <a:srgbClr val="C00000"/>
          </a:solidFill>
          <a:effectLst/>
        </p:spPr>
        <p:txBody>
          <a:bodyPr wrap="square" rtlCol="0">
            <a:spAutoFit/>
          </a:bodyPr>
          <a:lstStyle/>
          <a:p>
            <a:pPr algn="r"/>
            <a:r>
              <a:rPr lang="zh-CN" altLang="en-US" sz="4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多灾之年</a:t>
            </a:r>
          </a:p>
        </p:txBody>
      </p:sp>
      <p:sp>
        <p:nvSpPr>
          <p:cNvPr id="9" name="矩形 8"/>
          <p:cNvSpPr/>
          <p:nvPr/>
        </p:nvSpPr>
        <p:spPr>
          <a:xfrm>
            <a:off x="8545323" y="6120718"/>
            <a:ext cx="3646676" cy="58003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1565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1EC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1030514" y="0"/>
            <a:ext cx="3226469" cy="6858000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2017951" y="0"/>
            <a:ext cx="2705799" cy="6858000"/>
          </a:xfrm>
          <a:prstGeom prst="rect">
            <a:avLst/>
          </a:prstGeom>
          <a:solidFill>
            <a:schemeClr val="bg1">
              <a:alpha val="3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4426486" y="1298262"/>
            <a:ext cx="7063565" cy="44135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b="0" i="0" dirty="0" smtClean="0">
                <a:solidFill>
                  <a:srgbClr val="C0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1.</a:t>
            </a:r>
            <a:r>
              <a:rPr lang="zh-CN" altLang="en-US" b="0" i="0" dirty="0" smtClean="0">
                <a:solidFill>
                  <a:srgbClr val="C0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伊丽莎白女王极具传奇性，她是当今世界上最神秘也是知名度最高的女性，她是百年来和平时期出席政府内阁会议的第一位英国君主。她</a:t>
            </a:r>
            <a:r>
              <a:rPr lang="en-US" altLang="zh-CN" b="0" i="0" dirty="0" smtClean="0">
                <a:solidFill>
                  <a:srgbClr val="C0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25</a:t>
            </a:r>
            <a:r>
              <a:rPr lang="zh-CN" altLang="en-US" b="0" i="0" dirty="0" smtClean="0">
                <a:solidFill>
                  <a:srgbClr val="C0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岁登基，即位六十二年，经历过种种波澜起伏，但是她一直守口如瓶，对外保持永恒的神秘。</a:t>
            </a:r>
          </a:p>
          <a:p>
            <a:pPr>
              <a:lnSpc>
                <a:spcPct val="130000"/>
              </a:lnSpc>
            </a:pPr>
            <a:r>
              <a:rPr lang="en-US" altLang="zh-CN" b="0" i="0" dirty="0" smtClean="0">
                <a:solidFill>
                  <a:srgbClr val="C0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2.</a:t>
            </a:r>
            <a:r>
              <a:rPr lang="zh-CN" altLang="en-US" b="0" i="0" dirty="0" smtClean="0">
                <a:solidFill>
                  <a:srgbClr val="C0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本书含有不为人知的第一手资料，多幅少见的精美插图</a:t>
            </a:r>
            <a:r>
              <a:rPr lang="en-US" altLang="zh-CN" b="0" i="0" dirty="0" smtClean="0">
                <a:solidFill>
                  <a:srgbClr val="C0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——</a:t>
            </a:r>
            <a:r>
              <a:rPr lang="zh-CN" altLang="en-US" b="0" i="0" dirty="0" smtClean="0">
                <a:solidFill>
                  <a:srgbClr val="C0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作者是世界知名报刊杂志</a:t>
            </a:r>
            <a:r>
              <a:rPr lang="en-US" altLang="zh-CN" b="0" i="0" dirty="0" smtClean="0">
                <a:solidFill>
                  <a:srgbClr val="C0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《</a:t>
            </a:r>
            <a:r>
              <a:rPr lang="zh-CN" altLang="en-US" b="0" i="0" dirty="0" smtClean="0">
                <a:solidFill>
                  <a:srgbClr val="C0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纽约时报</a:t>
            </a:r>
            <a:r>
              <a:rPr lang="en-US" altLang="zh-CN" b="0" i="0" dirty="0" smtClean="0">
                <a:solidFill>
                  <a:srgbClr val="C0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》</a:t>
            </a:r>
            <a:r>
              <a:rPr lang="zh-CN" altLang="en-US" b="0" i="0" dirty="0" smtClean="0">
                <a:solidFill>
                  <a:srgbClr val="C0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r>
              <a:rPr lang="en-US" altLang="zh-CN" b="0" i="0" dirty="0" smtClean="0">
                <a:solidFill>
                  <a:srgbClr val="C0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《</a:t>
            </a:r>
            <a:r>
              <a:rPr lang="zh-CN" altLang="en-US" b="0" i="0" dirty="0" smtClean="0">
                <a:solidFill>
                  <a:srgbClr val="C0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名利场</a:t>
            </a:r>
            <a:r>
              <a:rPr lang="en-US" altLang="zh-CN" b="0" i="0" dirty="0" smtClean="0">
                <a:solidFill>
                  <a:srgbClr val="C0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》</a:t>
            </a:r>
            <a:r>
              <a:rPr lang="zh-CN" altLang="en-US" b="0" i="0" dirty="0" smtClean="0">
                <a:solidFill>
                  <a:srgbClr val="C0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的记者，同时也是著名的畅销书作家，写过多部欧美畅销的传记作品。作者与女王有多次接触，通过多次采访，并查阅了之前从未面世的文件，取得了大量的珍贵照片。</a:t>
            </a:r>
          </a:p>
          <a:p>
            <a:pPr>
              <a:lnSpc>
                <a:spcPct val="130000"/>
              </a:lnSpc>
            </a:pPr>
            <a:r>
              <a:rPr lang="en-US" altLang="zh-CN" b="0" i="0" dirty="0" smtClean="0">
                <a:solidFill>
                  <a:srgbClr val="C0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3.</a:t>
            </a:r>
            <a:r>
              <a:rPr lang="zh-CN" altLang="en-US" b="0" i="0" dirty="0" smtClean="0">
                <a:solidFill>
                  <a:srgbClr val="C0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英国最伟大的历史学家重磅推荐</a:t>
            </a:r>
            <a:r>
              <a:rPr lang="en-US" altLang="zh-CN" b="0" i="0" dirty="0" smtClean="0">
                <a:solidFill>
                  <a:srgbClr val="C0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——</a:t>
            </a:r>
            <a:r>
              <a:rPr lang="zh-CN" altLang="en-US" b="0" i="0" dirty="0" smtClean="0">
                <a:solidFill>
                  <a:srgbClr val="C0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世界闻名的历史学家保罗</a:t>
            </a:r>
            <a:r>
              <a:rPr lang="en-US" altLang="zh-CN" b="0" i="0" dirty="0" smtClean="0">
                <a:solidFill>
                  <a:srgbClr val="C0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•</a:t>
            </a:r>
            <a:r>
              <a:rPr lang="zh-CN" altLang="en-US" b="0" i="0" dirty="0" smtClean="0">
                <a:solidFill>
                  <a:srgbClr val="C0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约翰逊强力推荐，称赞本书“将一个棘手的题材写得趣味十足、鞭辟入里、文思巧妙，是不可多得的佳作”。</a:t>
            </a:r>
            <a:endParaRPr lang="zh-CN" altLang="en-US" b="0" i="0" dirty="0">
              <a:solidFill>
                <a:srgbClr val="C00000"/>
              </a:solidFill>
              <a:effectLst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7827" y="1264334"/>
            <a:ext cx="3337192" cy="448137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7" name="文本框 6"/>
          <p:cNvSpPr txBox="1"/>
          <p:nvPr/>
        </p:nvSpPr>
        <p:spPr>
          <a:xfrm>
            <a:off x="10062635" y="6237027"/>
            <a:ext cx="1338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dirty="0" smtClean="0">
                <a:solidFill>
                  <a:srgbClr val="C00000"/>
                </a:solidFill>
              </a:rPr>
              <a:t>摘自豆瓣网</a:t>
            </a:r>
            <a:endParaRPr lang="zh-CN" altLang="en-US" b="1" dirty="0">
              <a:solidFill>
                <a:srgbClr val="C00000"/>
              </a:solidFill>
            </a:endParaRPr>
          </a:p>
        </p:txBody>
      </p:sp>
      <p:sp>
        <p:nvSpPr>
          <p:cNvPr id="8" name="斜纹 7"/>
          <p:cNvSpPr/>
          <p:nvPr/>
        </p:nvSpPr>
        <p:spPr>
          <a:xfrm>
            <a:off x="-36755" y="0"/>
            <a:ext cx="2279177" cy="2279177"/>
          </a:xfrm>
          <a:prstGeom prst="diagStripe">
            <a:avLst/>
          </a:prstGeom>
          <a:solidFill>
            <a:srgbClr val="C0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9" name="矩形 8"/>
          <p:cNvSpPr/>
          <p:nvPr/>
        </p:nvSpPr>
        <p:spPr>
          <a:xfrm rot="18946580">
            <a:off x="-358644" y="491688"/>
            <a:ext cx="2339102" cy="597921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800" b="1" i="0" dirty="0" smtClean="0">
                <a:solidFill>
                  <a:schemeClr val="bg1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【</a:t>
            </a:r>
            <a:r>
              <a:rPr lang="zh-CN" altLang="en-US" sz="2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本书</a:t>
            </a:r>
            <a:r>
              <a:rPr lang="zh-CN" altLang="en-US" sz="2800" b="1" i="0" dirty="0" smtClean="0">
                <a:solidFill>
                  <a:schemeClr val="bg1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推荐</a:t>
            </a:r>
            <a:r>
              <a:rPr lang="en-US" altLang="zh-CN" sz="2800" b="1" i="0" dirty="0" smtClean="0">
                <a:solidFill>
                  <a:schemeClr val="bg1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】</a:t>
            </a:r>
          </a:p>
        </p:txBody>
      </p:sp>
    </p:spTree>
    <p:extLst>
      <p:ext uri="{BB962C8B-B14F-4D97-AF65-F5344CB8AC3E}">
        <p14:creationId xmlns:p14="http://schemas.microsoft.com/office/powerpoint/2010/main" val="2847033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8199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3" name="矩形 2"/>
          <p:cNvSpPr/>
          <p:nvPr/>
        </p:nvSpPr>
        <p:spPr>
          <a:xfrm>
            <a:off x="95250" y="4900632"/>
            <a:ext cx="8617681" cy="830997"/>
          </a:xfrm>
          <a:prstGeom prst="rect">
            <a:avLst/>
          </a:prstGeom>
          <a:solidFill>
            <a:srgbClr val="C00000"/>
          </a:solidFill>
        </p:spPr>
        <p:txBody>
          <a:bodyPr wrap="square">
            <a:spAutoFit/>
          </a:bodyPr>
          <a:lstStyle/>
          <a:p>
            <a:r>
              <a:rPr lang="en-US" altLang="zh-CN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1997</a:t>
            </a:r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</a:t>
            </a:r>
            <a:r>
              <a:rPr lang="en-US" altLang="zh-CN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9</a:t>
            </a:r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月，白金汉宫门前。女王与菲利普亲王走在数千束献给已故王妃戴安娜的鲜花中</a:t>
            </a:r>
            <a:r>
              <a:rPr lang="en-US" altLang="zh-CN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···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95250" y="3665640"/>
            <a:ext cx="4736592" cy="830997"/>
          </a:xfrm>
          <a:prstGeom prst="rect">
            <a:avLst/>
          </a:prstGeom>
          <a:solidFill>
            <a:srgbClr val="C00000"/>
          </a:solidFill>
          <a:effectLst/>
        </p:spPr>
        <p:txBody>
          <a:bodyPr wrap="square" rtlCol="0">
            <a:spAutoFit/>
          </a:bodyPr>
          <a:lstStyle/>
          <a:p>
            <a:r>
              <a:rPr lang="zh-CN" altLang="en-US" sz="4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悲剧与传统</a:t>
            </a:r>
            <a:endParaRPr lang="zh-CN" altLang="en-US" sz="4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95250" y="4554694"/>
            <a:ext cx="3646676" cy="58003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12779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1EC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632" y="348234"/>
            <a:ext cx="4068318" cy="255356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02578" y="348233"/>
            <a:ext cx="3892176" cy="255356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5" name="矩形 4"/>
          <p:cNvSpPr/>
          <p:nvPr/>
        </p:nvSpPr>
        <p:spPr>
          <a:xfrm>
            <a:off x="8325382" y="348232"/>
            <a:ext cx="3866618" cy="2553563"/>
          </a:xfrm>
          <a:prstGeom prst="rect">
            <a:avLst/>
          </a:prstGeom>
          <a:solidFill>
            <a:srgbClr val="C0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8781363" y="1163348"/>
            <a:ext cx="2954655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zh-CN" altLang="en-US" sz="5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爱与悲痛</a:t>
            </a:r>
            <a:endParaRPr lang="zh-CN" altLang="en-US" sz="5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871970" y="3357563"/>
            <a:ext cx="706734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342900" indent="-342900">
              <a:lnSpc>
                <a:spcPct val="150000"/>
              </a:lnSpc>
              <a:buFont typeface="Wingdings" panose="05000000000000000000" pitchFamily="2" charset="2"/>
              <a:buChar char="n"/>
              <a:defRPr sz="2000" b="1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en-US" altLang="zh-CN" dirty="0" smtClean="0"/>
              <a:t>1997</a:t>
            </a:r>
            <a:r>
              <a:rPr lang="zh-CN" altLang="en-US" dirty="0" smtClean="0"/>
              <a:t>年</a:t>
            </a:r>
            <a:r>
              <a:rPr lang="en-US" altLang="zh-CN" dirty="0" smtClean="0"/>
              <a:t>10</a:t>
            </a:r>
            <a:r>
              <a:rPr lang="zh-CN" altLang="en-US" dirty="0" smtClean="0"/>
              <a:t>月</a:t>
            </a:r>
            <a:r>
              <a:rPr lang="en-US" altLang="zh-CN" dirty="0" smtClean="0"/>
              <a:t>20</a:t>
            </a:r>
            <a:r>
              <a:rPr lang="zh-CN" altLang="en-US" dirty="0" smtClean="0"/>
              <a:t>日，伊丽莎白与菲利普的金婚纪念日；</a:t>
            </a:r>
            <a:endParaRPr lang="en-US" altLang="zh-CN" dirty="0" smtClean="0"/>
          </a:p>
          <a:p>
            <a:r>
              <a:rPr lang="en-US" altLang="zh-CN" dirty="0" smtClean="0"/>
              <a:t>1997</a:t>
            </a:r>
            <a:r>
              <a:rPr lang="zh-CN" altLang="en-US" dirty="0" smtClean="0"/>
              <a:t>年</a:t>
            </a:r>
            <a:r>
              <a:rPr lang="en-US" altLang="zh-CN" dirty="0" smtClean="0"/>
              <a:t>12</a:t>
            </a:r>
            <a:r>
              <a:rPr lang="zh-CN" altLang="en-US" dirty="0" smtClean="0"/>
              <a:t>月</a:t>
            </a:r>
            <a:r>
              <a:rPr lang="en-US" altLang="zh-CN" dirty="0" smtClean="0"/>
              <a:t>11</a:t>
            </a:r>
            <a:r>
              <a:rPr lang="zh-CN" altLang="en-US" dirty="0" smtClean="0"/>
              <a:t>日，不列颠尼亚号退役；</a:t>
            </a:r>
            <a:endParaRPr lang="en-US" altLang="zh-CN" dirty="0" smtClean="0"/>
          </a:p>
          <a:p>
            <a:r>
              <a:rPr lang="en-US" altLang="zh-CN" dirty="0" smtClean="0"/>
              <a:t>2000</a:t>
            </a:r>
            <a:r>
              <a:rPr lang="zh-CN" altLang="en-US" dirty="0" smtClean="0"/>
              <a:t>年</a:t>
            </a:r>
            <a:r>
              <a:rPr lang="en-US" altLang="zh-CN" dirty="0" smtClean="0"/>
              <a:t>8</a:t>
            </a:r>
            <a:r>
              <a:rPr lang="zh-CN" altLang="en-US" dirty="0" smtClean="0"/>
              <a:t>月</a:t>
            </a:r>
            <a:r>
              <a:rPr lang="en-US" altLang="zh-CN" dirty="0" smtClean="0"/>
              <a:t>4</a:t>
            </a:r>
            <a:r>
              <a:rPr lang="zh-CN" altLang="en-US" dirty="0" smtClean="0"/>
              <a:t>日，王太后的百岁生日；</a:t>
            </a:r>
            <a:endParaRPr lang="en-US" altLang="zh-CN" dirty="0" smtClean="0"/>
          </a:p>
          <a:p>
            <a:r>
              <a:rPr lang="en-US" altLang="zh-CN" dirty="0" smtClean="0"/>
              <a:t>2002</a:t>
            </a:r>
            <a:r>
              <a:rPr lang="zh-CN" altLang="en-US" dirty="0" smtClean="0"/>
              <a:t>年</a:t>
            </a:r>
            <a:r>
              <a:rPr lang="en-US" altLang="zh-CN" dirty="0" smtClean="0"/>
              <a:t>3</a:t>
            </a:r>
            <a:r>
              <a:rPr lang="zh-CN" altLang="en-US" dirty="0" smtClean="0"/>
              <a:t>月</a:t>
            </a:r>
            <a:r>
              <a:rPr lang="en-US" altLang="zh-CN" dirty="0" smtClean="0"/>
              <a:t>30</a:t>
            </a:r>
            <a:r>
              <a:rPr lang="zh-CN" altLang="en-US" dirty="0" smtClean="0"/>
              <a:t>日，王太后去世。</a:t>
            </a:r>
            <a:endParaRPr lang="en-US" altLang="zh-CN" dirty="0" smtClean="0"/>
          </a:p>
        </p:txBody>
      </p:sp>
    </p:spTree>
    <p:extLst>
      <p:ext uri="{BB962C8B-B14F-4D97-AF65-F5344CB8AC3E}">
        <p14:creationId xmlns:p14="http://schemas.microsoft.com/office/powerpoint/2010/main" val="1496395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1EC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80289" y="0"/>
            <a:ext cx="9411711" cy="6858000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0" y="568950"/>
            <a:ext cx="4736592" cy="830997"/>
          </a:xfrm>
          <a:prstGeom prst="rect">
            <a:avLst/>
          </a:prstGeom>
          <a:solidFill>
            <a:srgbClr val="C00000"/>
          </a:solidFill>
          <a:effectLst/>
        </p:spPr>
        <p:txBody>
          <a:bodyPr wrap="square" rtlCol="0">
            <a:spAutoFit/>
          </a:bodyPr>
          <a:lstStyle/>
          <a:p>
            <a:pPr algn="r"/>
            <a:r>
              <a:rPr lang="zh-CN" altLang="en-US" sz="4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</a:t>
            </a:r>
            <a:r>
              <a:rPr lang="zh-CN" altLang="en-US" sz="4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颗军人的心</a:t>
            </a:r>
            <a:endParaRPr lang="zh-CN" altLang="en-US" sz="4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089915" y="1458004"/>
            <a:ext cx="3646676" cy="58003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0" y="5311775"/>
            <a:ext cx="7067344" cy="961289"/>
          </a:xfrm>
          <a:prstGeom prst="rect">
            <a:avLst/>
          </a:prstGeom>
          <a:solidFill>
            <a:srgbClr val="C00000"/>
          </a:solidFill>
        </p:spPr>
        <p:txBody>
          <a:bodyPr wrap="square" rtlCol="0">
            <a:spAutoFit/>
          </a:bodyPr>
          <a:lstStyle>
            <a:defPPr>
              <a:defRPr lang="zh-CN"/>
            </a:defPPr>
            <a:lvl1pPr marL="342900" indent="-342900">
              <a:lnSpc>
                <a:spcPct val="150000"/>
              </a:lnSpc>
              <a:buFont typeface="Wingdings" panose="05000000000000000000" pitchFamily="2" charset="2"/>
              <a:buChar char="n"/>
              <a:defRPr sz="2000" b="1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marL="0" indent="0">
              <a:buNone/>
            </a:pPr>
            <a:r>
              <a:rPr lang="en-US" altLang="zh-CN" dirty="0" smtClean="0">
                <a:solidFill>
                  <a:schemeClr val="bg1"/>
                </a:solidFill>
              </a:rPr>
              <a:t>2006</a:t>
            </a:r>
            <a:r>
              <a:rPr lang="zh-CN" altLang="en-US" dirty="0" smtClean="0">
                <a:solidFill>
                  <a:schemeClr val="bg1"/>
                </a:solidFill>
              </a:rPr>
              <a:t>年</a:t>
            </a:r>
            <a:r>
              <a:rPr lang="en-US" altLang="zh-CN" dirty="0" smtClean="0">
                <a:solidFill>
                  <a:schemeClr val="bg1"/>
                </a:solidFill>
              </a:rPr>
              <a:t>4</a:t>
            </a:r>
            <a:r>
              <a:rPr lang="zh-CN" altLang="en-US" dirty="0" smtClean="0">
                <a:solidFill>
                  <a:schemeClr val="bg1"/>
                </a:solidFill>
              </a:rPr>
              <a:t>月</a:t>
            </a:r>
            <a:r>
              <a:rPr lang="en-US" altLang="zh-CN" dirty="0" smtClean="0">
                <a:solidFill>
                  <a:schemeClr val="bg1"/>
                </a:solidFill>
              </a:rPr>
              <a:t>12</a:t>
            </a:r>
            <a:r>
              <a:rPr lang="zh-CN" altLang="en-US" dirty="0" smtClean="0">
                <a:solidFill>
                  <a:schemeClr val="bg1"/>
                </a:solidFill>
              </a:rPr>
              <a:t>日，查尔斯亲王与两个儿子</a:t>
            </a:r>
            <a:r>
              <a:rPr lang="en-US" altLang="zh-CN" dirty="0" smtClean="0">
                <a:solidFill>
                  <a:schemeClr val="bg1"/>
                </a:solidFill>
              </a:rPr>
              <a:t>——</a:t>
            </a:r>
            <a:r>
              <a:rPr lang="zh-CN" altLang="en-US" dirty="0" smtClean="0">
                <a:solidFill>
                  <a:schemeClr val="bg1"/>
                </a:solidFill>
              </a:rPr>
              <a:t>王位第二第三顺位继承人威廉王子、哈里王子在一起。</a:t>
            </a:r>
            <a:endParaRPr lang="en-US" altLang="zh-CN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5940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1EC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91284" y="0"/>
            <a:ext cx="5400716" cy="6858000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7808686" y="5169979"/>
            <a:ext cx="4383313" cy="830997"/>
          </a:xfrm>
          <a:prstGeom prst="rect">
            <a:avLst/>
          </a:prstGeom>
          <a:solidFill>
            <a:srgbClr val="C00000"/>
          </a:solidFill>
          <a:effectLst/>
        </p:spPr>
        <p:txBody>
          <a:bodyPr wrap="square" rtlCol="0">
            <a:spAutoFit/>
          </a:bodyPr>
          <a:lstStyle/>
          <a:p>
            <a:pPr algn="r"/>
            <a:r>
              <a:rPr lang="zh-CN" altLang="en-US" sz="4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女王万岁</a:t>
            </a:r>
            <a:endParaRPr lang="zh-CN" altLang="en-US" sz="4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545323" y="6059033"/>
            <a:ext cx="3646676" cy="58003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1045028" y="2306735"/>
            <a:ext cx="4847771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342900" indent="-342900">
              <a:lnSpc>
                <a:spcPct val="150000"/>
              </a:lnSpc>
              <a:buFont typeface="Wingdings" panose="05000000000000000000" pitchFamily="2" charset="2"/>
              <a:buChar char="n"/>
              <a:defRPr sz="2000" b="1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迄今为止，英国历史上唯一一个在位时间超过</a:t>
            </a:r>
            <a:r>
              <a:rPr lang="en-US" altLang="zh-CN" dirty="0"/>
              <a:t>60</a:t>
            </a:r>
            <a:r>
              <a:rPr lang="zh-CN" altLang="en-US" dirty="0"/>
              <a:t>年的国王就是维多利亚女王。在位时间共</a:t>
            </a:r>
            <a:r>
              <a:rPr lang="en-US" altLang="zh-CN" dirty="0"/>
              <a:t>63</a:t>
            </a:r>
            <a:r>
              <a:rPr lang="zh-CN" altLang="en-US" dirty="0"/>
              <a:t>年零</a:t>
            </a:r>
            <a:r>
              <a:rPr lang="en-US" altLang="zh-CN" dirty="0"/>
              <a:t>216</a:t>
            </a:r>
            <a:r>
              <a:rPr lang="zh-CN" altLang="en-US" dirty="0"/>
              <a:t>天，而这个纪录到</a:t>
            </a:r>
            <a:r>
              <a:rPr lang="en-US" altLang="zh-CN" dirty="0"/>
              <a:t>2015</a:t>
            </a:r>
            <a:r>
              <a:rPr lang="zh-CN" altLang="en-US" dirty="0"/>
              <a:t>年</a:t>
            </a:r>
            <a:r>
              <a:rPr lang="en-US" altLang="zh-CN" dirty="0"/>
              <a:t>9</a:t>
            </a:r>
            <a:r>
              <a:rPr lang="zh-CN" altLang="en-US" dirty="0"/>
              <a:t>月就会被伊丽莎白二世打破！</a:t>
            </a:r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3957048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1EC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文本框 1"/>
          <p:cNvSpPr txBox="1"/>
          <p:nvPr/>
        </p:nvSpPr>
        <p:spPr>
          <a:xfrm>
            <a:off x="908522" y="2876918"/>
            <a:ext cx="10524035" cy="961289"/>
          </a:xfrm>
          <a:prstGeom prst="rect">
            <a:avLst/>
          </a:prstGeom>
          <a:solidFill>
            <a:srgbClr val="C00000"/>
          </a:solidFill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本</a:t>
            </a:r>
            <a:r>
              <a:rPr lang="zh-CN" altLang="en-US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书中通过更多的实例来表烘托伊丽莎白为人处事、政治头脑、高超交际、应变能力等</a:t>
            </a:r>
            <a:r>
              <a:rPr lang="en-US" altLang="zh-CN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···</a:t>
            </a:r>
          </a:p>
          <a:p>
            <a:pPr>
              <a:lnSpc>
                <a:spcPct val="150000"/>
              </a:lnSpc>
            </a:pPr>
            <a:r>
              <a:rPr lang="zh-CN" altLang="en-US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建议通过书中的实际案例来加以体会，以上的只是摘录了其中的一些重要历史片段、镜头</a:t>
            </a:r>
            <a:r>
              <a:rPr lang="en-US" altLang="zh-CN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···</a:t>
            </a:r>
            <a:endParaRPr lang="zh-CN" altLang="en-US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573511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1EC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文本框 1"/>
          <p:cNvSpPr txBox="1"/>
          <p:nvPr/>
        </p:nvSpPr>
        <p:spPr>
          <a:xfrm>
            <a:off x="4484021" y="2887909"/>
            <a:ext cx="32239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4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爱</a:t>
            </a:r>
            <a:r>
              <a:rPr lang="zh-CN" altLang="en-US" sz="2400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创意</a:t>
            </a:r>
            <a:r>
              <a:rPr lang="en-US" altLang="zh-CN" sz="2400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·</a:t>
            </a:r>
            <a:r>
              <a:rPr lang="zh-CN" altLang="en-US" sz="2400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爱分享</a:t>
            </a:r>
            <a:r>
              <a:rPr lang="en-US" altLang="zh-CN" sz="2400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·</a:t>
            </a:r>
            <a:r>
              <a:rPr lang="zh-CN" altLang="en-US" sz="2400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爱生活</a:t>
            </a:r>
            <a:endParaRPr lang="zh-CN" altLang="en-US" sz="2400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4772561" y="3452255"/>
            <a:ext cx="26468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4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再不</a:t>
            </a:r>
            <a:r>
              <a:rPr lang="zh-CN" altLang="en-US" sz="2400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努力就掉队了</a:t>
            </a:r>
            <a:endParaRPr lang="zh-CN" altLang="en-US" sz="2400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388114" y="4016601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4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</a:t>
            </a:r>
            <a:r>
              <a:rPr lang="zh-CN" altLang="en-US" sz="2400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是花生</a:t>
            </a:r>
            <a:endParaRPr lang="zh-CN" altLang="en-US" sz="2400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635993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19273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>
            <a:off x="1" y="0"/>
            <a:ext cx="4078514" cy="6858000"/>
          </a:xfrm>
          <a:prstGeom prst="rect">
            <a:avLst/>
          </a:prstGeom>
          <a:solidFill>
            <a:srgbClr val="F1ECD9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1" name="组合 10"/>
          <p:cNvGrpSpPr/>
          <p:nvPr/>
        </p:nvGrpSpPr>
        <p:grpSpPr>
          <a:xfrm>
            <a:off x="713391" y="870854"/>
            <a:ext cx="2618515" cy="2630821"/>
            <a:chOff x="1264933" y="1762495"/>
            <a:chExt cx="3392386" cy="3408329"/>
          </a:xfrm>
        </p:grpSpPr>
        <p:sp>
          <p:nvSpPr>
            <p:cNvPr id="2" name="矩形 1"/>
            <p:cNvSpPr/>
            <p:nvPr/>
          </p:nvSpPr>
          <p:spPr>
            <a:xfrm>
              <a:off x="1837676" y="2332894"/>
              <a:ext cx="2274204" cy="2274204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/>
            </a:p>
          </p:txBody>
        </p:sp>
        <p:sp>
          <p:nvSpPr>
            <p:cNvPr id="3" name="文本框 2"/>
            <p:cNvSpPr txBox="1"/>
            <p:nvPr/>
          </p:nvSpPr>
          <p:spPr>
            <a:xfrm>
              <a:off x="1959115" y="2332895"/>
              <a:ext cx="2033554" cy="2272796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rtlCol="0">
              <a:spAutoFit/>
            </a:bodyPr>
            <a:lstStyle/>
            <a:p>
              <a:r>
                <a:rPr lang="zh-CN" altLang="en-US" sz="54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本</a:t>
              </a:r>
              <a:r>
                <a:rPr lang="zh-CN" altLang="en-US" sz="54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书</a:t>
              </a:r>
              <a:endParaRPr lang="en-US" altLang="zh-CN" sz="5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r>
                <a:rPr lang="zh-CN" altLang="en-US" sz="54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导读</a:t>
              </a:r>
              <a:endParaRPr lang="zh-CN" altLang="en-US" sz="5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" name="矩形 4"/>
            <p:cNvSpPr/>
            <p:nvPr/>
          </p:nvSpPr>
          <p:spPr>
            <a:xfrm>
              <a:off x="1641277" y="2153556"/>
              <a:ext cx="2667000" cy="2667000"/>
            </a:xfrm>
            <a:prstGeom prst="rect">
              <a:avLst/>
            </a:prstGeom>
            <a:noFill/>
            <a:ln>
              <a:solidFill>
                <a:srgbClr val="C00000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/>
            </a:p>
          </p:txBody>
        </p:sp>
        <p:sp>
          <p:nvSpPr>
            <p:cNvPr id="6" name="矩形 5"/>
            <p:cNvSpPr/>
            <p:nvPr/>
          </p:nvSpPr>
          <p:spPr>
            <a:xfrm>
              <a:off x="4084577" y="1762495"/>
              <a:ext cx="572742" cy="572742"/>
            </a:xfrm>
            <a:prstGeom prst="rect">
              <a:avLst/>
            </a:prstGeom>
            <a:noFill/>
            <a:ln>
              <a:solidFill>
                <a:srgbClr val="C00000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/>
            </a:p>
          </p:txBody>
        </p:sp>
        <p:sp>
          <p:nvSpPr>
            <p:cNvPr id="7" name="矩形 6"/>
            <p:cNvSpPr/>
            <p:nvPr/>
          </p:nvSpPr>
          <p:spPr>
            <a:xfrm>
              <a:off x="1264933" y="4598082"/>
              <a:ext cx="572742" cy="572742"/>
            </a:xfrm>
            <a:prstGeom prst="rect">
              <a:avLst/>
            </a:prstGeom>
            <a:noFill/>
            <a:ln>
              <a:solidFill>
                <a:srgbClr val="C00000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/>
            </a:p>
          </p:txBody>
        </p:sp>
      </p:grpSp>
      <p:sp>
        <p:nvSpPr>
          <p:cNvPr id="10" name="文本框 9"/>
          <p:cNvSpPr txBox="1"/>
          <p:nvPr/>
        </p:nvSpPr>
        <p:spPr>
          <a:xfrm>
            <a:off x="707010" y="4052864"/>
            <a:ext cx="2886153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伊丽莎白二世的故事是围绕着一个主题展开的，那就是她如何处理着天降的大任和由此而来的生活！</a:t>
            </a:r>
            <a:endParaRPr lang="zh-CN" altLang="en-US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4369007" y="712779"/>
            <a:ext cx="7398179" cy="5548763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n"/>
            </a:pPr>
            <a:r>
              <a:rPr lang="zh-CN" altLang="en-US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她是</a:t>
            </a:r>
            <a:r>
              <a:rPr lang="zh-CN" altLang="en-US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谁？</a:t>
            </a:r>
            <a:endParaRPr lang="en-US" altLang="zh-CN" b="1" dirty="0" smtClean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n"/>
            </a:pPr>
            <a:r>
              <a:rPr lang="zh-CN" altLang="en-US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她的生活</a:t>
            </a:r>
            <a:r>
              <a:rPr lang="zh-CN" altLang="en-US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是</a:t>
            </a:r>
            <a:r>
              <a:rPr lang="zh-CN" altLang="en-US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什么样子的？</a:t>
            </a:r>
            <a:endParaRPr lang="en-US" altLang="zh-CN" b="1" dirty="0" smtClean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n"/>
            </a:pPr>
            <a:r>
              <a:rPr lang="zh-CN" altLang="en-US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她在工作中是怎样学会与各色人打交道？</a:t>
            </a:r>
            <a:endParaRPr lang="en-US" altLang="zh-CN" b="1" dirty="0" smtClean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n"/>
            </a:pPr>
            <a:r>
              <a:rPr lang="zh-CN" altLang="en-US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她是怎样体验周围世界的？</a:t>
            </a:r>
            <a:endParaRPr lang="en-US" altLang="zh-CN" b="1" dirty="0" smtClean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n"/>
            </a:pPr>
            <a:r>
              <a:rPr lang="zh-CN" altLang="en-US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她的策略是什么？</a:t>
            </a:r>
            <a:endParaRPr lang="en-US" altLang="zh-CN" b="1" dirty="0" smtClean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n"/>
            </a:pPr>
            <a:r>
              <a:rPr lang="zh-CN" altLang="en-US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她的家庭是什么情况？</a:t>
            </a:r>
            <a:endParaRPr lang="en-US" altLang="zh-CN" b="1" dirty="0" smtClean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n"/>
            </a:pPr>
            <a:r>
              <a:rPr lang="zh-CN" altLang="en-US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她</a:t>
            </a:r>
            <a:r>
              <a:rPr lang="zh-CN" altLang="en-US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是怎么保持均衡又维持自己的基本价值的？</a:t>
            </a:r>
            <a:endParaRPr lang="en-US" altLang="zh-CN" b="1" dirty="0" smtClean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n"/>
            </a:pPr>
            <a:r>
              <a:rPr lang="zh-CN" altLang="en-US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她是怎样最大限度地生活在公共视线之内却又保护了自己的隐私的？</a:t>
            </a:r>
            <a:endParaRPr lang="en-US" altLang="zh-CN" b="1" dirty="0" smtClean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n"/>
            </a:pPr>
            <a:r>
              <a:rPr lang="zh-CN" altLang="en-US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她会让位给长子查尔斯王子甚至是长孙威廉王子吗？</a:t>
            </a:r>
            <a:endParaRPr lang="en-US" altLang="zh-CN" b="1" dirty="0" smtClean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n"/>
            </a:pPr>
            <a:r>
              <a:rPr lang="zh-CN" altLang="en-US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她是怎样在她一生中最为艰难的时期维持了君主制的安稳和活力的？</a:t>
            </a:r>
            <a:endParaRPr lang="zh-CN" altLang="en-US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314942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1EC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1000479" y="2340030"/>
            <a:ext cx="5519460" cy="1990481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66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带</a:t>
            </a:r>
            <a:r>
              <a:rPr lang="zh-CN" altLang="en-US" sz="6600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着种种疑问</a:t>
            </a:r>
            <a:endParaRPr lang="en-US" altLang="zh-CN" sz="6600" b="1" dirty="0" smtClean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30000"/>
              </a:lnSpc>
            </a:pPr>
            <a:r>
              <a:rPr lang="zh-CN" altLang="en-US" sz="3200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我们一起走进伊丽莎白的世界</a:t>
            </a:r>
            <a:endParaRPr lang="en-US" altLang="zh-CN" sz="3200" b="1" dirty="0" smtClean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直角三角形 5"/>
          <p:cNvSpPr/>
          <p:nvPr/>
        </p:nvSpPr>
        <p:spPr>
          <a:xfrm>
            <a:off x="6606018" y="2569029"/>
            <a:ext cx="1761482" cy="1761482"/>
          </a:xfrm>
          <a:prstGeom prst="rtTriangle">
            <a:avLst/>
          </a:prstGeom>
          <a:solidFill>
            <a:srgbClr val="C0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1" y="2569029"/>
            <a:ext cx="914400" cy="1727200"/>
          </a:xfrm>
          <a:prstGeom prst="rect">
            <a:avLst/>
          </a:prstGeom>
          <a:solidFill>
            <a:srgbClr val="C0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文本框 1"/>
          <p:cNvSpPr txBox="1"/>
          <p:nvPr/>
        </p:nvSpPr>
        <p:spPr>
          <a:xfrm>
            <a:off x="7412854" y="541538"/>
            <a:ext cx="31160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rgbClr val="F1ECD9"/>
                </a:solidFill>
              </a:rPr>
              <a:t>https://www.ypppt.com/</a:t>
            </a:r>
            <a:endParaRPr lang="zh-CN" altLang="en-US" dirty="0">
              <a:solidFill>
                <a:srgbClr val="F1ECD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578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矩形 20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1EC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5122926" cy="6858000"/>
          </a:xfrm>
          <a:prstGeom prst="rect">
            <a:avLst/>
          </a:prstGeom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</p:pic>
      <p:sp>
        <p:nvSpPr>
          <p:cNvPr id="7" name="文本框 6"/>
          <p:cNvSpPr txBox="1"/>
          <p:nvPr/>
        </p:nvSpPr>
        <p:spPr>
          <a:xfrm>
            <a:off x="0" y="348343"/>
            <a:ext cx="5122926" cy="830997"/>
          </a:xfrm>
          <a:prstGeom prst="rect">
            <a:avLst/>
          </a:prstGeom>
          <a:solidFill>
            <a:srgbClr val="C00000"/>
          </a:solidFill>
          <a:effectLst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皇家教育</a:t>
            </a:r>
            <a:endParaRPr lang="zh-CN" altLang="en-US" sz="4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直角三角形 7"/>
          <p:cNvSpPr/>
          <p:nvPr/>
        </p:nvSpPr>
        <p:spPr>
          <a:xfrm>
            <a:off x="0" y="3788229"/>
            <a:ext cx="3069771" cy="3069771"/>
          </a:xfrm>
          <a:prstGeom prst="rtTriangle">
            <a:avLst/>
          </a:prstGeom>
          <a:solidFill>
            <a:schemeClr val="bg1">
              <a:alpha val="4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0" y="1237397"/>
            <a:ext cx="4686300" cy="58003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文本框 9"/>
          <p:cNvSpPr txBox="1"/>
          <p:nvPr/>
        </p:nvSpPr>
        <p:spPr>
          <a:xfrm>
            <a:off x="5715001" y="385557"/>
            <a:ext cx="6012542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n"/>
            </a:pPr>
            <a:r>
              <a:rPr lang="en-US" altLang="zh-CN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1926</a:t>
            </a:r>
            <a:r>
              <a:rPr lang="zh-CN" altLang="en-US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</a:t>
            </a:r>
            <a:r>
              <a:rPr lang="en-US" altLang="zh-CN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r>
              <a:rPr lang="zh-CN" altLang="en-US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月</a:t>
            </a:r>
            <a:r>
              <a:rPr lang="en-US" altLang="zh-CN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21</a:t>
            </a:r>
            <a:r>
              <a:rPr lang="zh-CN" altLang="en-US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日，伊丽莎白出生。</a:t>
            </a:r>
            <a:endParaRPr lang="en-US" altLang="zh-CN" dirty="0" smtClean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n"/>
            </a:pPr>
            <a:r>
              <a:rPr lang="en-US" altLang="zh-CN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1936</a:t>
            </a:r>
            <a:r>
              <a:rPr lang="zh-CN" altLang="en-US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</a:t>
            </a:r>
            <a:r>
              <a:rPr lang="en-US" altLang="zh-CN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12</a:t>
            </a:r>
            <a:r>
              <a:rPr lang="zh-CN" altLang="en-US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月</a:t>
            </a:r>
            <a:r>
              <a:rPr lang="en-US" altLang="zh-CN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10</a:t>
            </a:r>
            <a:r>
              <a:rPr lang="zh-CN" altLang="en-US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日，伯父爱德华的退位，父亲意外当上了国王，伊丽莎白自然成了公主，按照世袭，也就是下一个女王，此时伊丽莎白已被指定为“准继承人”而不是“女王储”。</a:t>
            </a:r>
            <a:endParaRPr lang="en-US" altLang="zh-CN" dirty="0" smtClean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n"/>
            </a:pPr>
            <a:r>
              <a:rPr lang="zh-CN" altLang="en-US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为了让伊丽莎白做好准备，她开始了一系列的学习、积累、培训</a:t>
            </a:r>
            <a:r>
              <a:rPr lang="en-US" altLang="zh-CN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——</a:t>
            </a:r>
            <a:r>
              <a:rPr lang="zh-CN" altLang="en-US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广泛的阅读、学习法语、宪法、读报、礼仪等等。</a:t>
            </a:r>
            <a:endParaRPr lang="zh-CN" altLang="en-US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椭圆 10"/>
          <p:cNvSpPr/>
          <p:nvPr/>
        </p:nvSpPr>
        <p:spPr>
          <a:xfrm>
            <a:off x="5638800" y="3917971"/>
            <a:ext cx="1487714" cy="1487714"/>
          </a:xfrm>
          <a:prstGeom prst="ellipse">
            <a:avLst/>
          </a:prstGeom>
          <a:solidFill>
            <a:srgbClr val="C0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文本框 12"/>
          <p:cNvSpPr txBox="1"/>
          <p:nvPr/>
        </p:nvSpPr>
        <p:spPr>
          <a:xfrm>
            <a:off x="5828659" y="4338662"/>
            <a:ext cx="1107996" cy="646331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zh-CN" altLang="en-US" sz="3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自学</a:t>
            </a:r>
          </a:p>
        </p:txBody>
      </p:sp>
      <p:sp>
        <p:nvSpPr>
          <p:cNvPr id="14" name="椭圆 13"/>
          <p:cNvSpPr/>
          <p:nvPr/>
        </p:nvSpPr>
        <p:spPr>
          <a:xfrm>
            <a:off x="7126514" y="3917971"/>
            <a:ext cx="1487714" cy="1487714"/>
          </a:xfrm>
          <a:prstGeom prst="ellipse">
            <a:avLst/>
          </a:prstGeom>
          <a:solidFill>
            <a:srgbClr val="C0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文本框 14"/>
          <p:cNvSpPr txBox="1"/>
          <p:nvPr/>
        </p:nvSpPr>
        <p:spPr>
          <a:xfrm>
            <a:off x="7265077" y="4338662"/>
            <a:ext cx="1210588" cy="707886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zh-CN" altLang="en-US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母亲的</a:t>
            </a:r>
            <a:endParaRPr lang="en-US" altLang="zh-CN" sz="2000" b="1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言传身教</a:t>
            </a:r>
            <a:endParaRPr lang="zh-CN" altLang="en-US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椭圆 15"/>
          <p:cNvSpPr/>
          <p:nvPr/>
        </p:nvSpPr>
        <p:spPr>
          <a:xfrm>
            <a:off x="8614228" y="3917971"/>
            <a:ext cx="1487714" cy="1487714"/>
          </a:xfrm>
          <a:prstGeom prst="ellipse">
            <a:avLst/>
          </a:prstGeom>
          <a:solidFill>
            <a:srgbClr val="C0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文本框 16"/>
          <p:cNvSpPr txBox="1"/>
          <p:nvPr/>
        </p:nvSpPr>
        <p:spPr>
          <a:xfrm>
            <a:off x="8881031" y="4050908"/>
            <a:ext cx="954107" cy="1323439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zh-CN" altLang="en-US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父亲的</a:t>
            </a:r>
            <a:endParaRPr lang="en-US" altLang="zh-CN" sz="2000" b="1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毅力</a:t>
            </a:r>
            <a:endParaRPr lang="en-US" altLang="zh-CN" sz="2000" b="1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勇气</a:t>
            </a:r>
            <a:endParaRPr lang="en-US" altLang="zh-CN" sz="2000" b="1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责任感</a:t>
            </a:r>
            <a:endParaRPr lang="zh-CN" altLang="en-US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椭圆 17"/>
          <p:cNvSpPr/>
          <p:nvPr/>
        </p:nvSpPr>
        <p:spPr>
          <a:xfrm>
            <a:off x="10101941" y="3917971"/>
            <a:ext cx="1487714" cy="1487714"/>
          </a:xfrm>
          <a:prstGeom prst="ellipse">
            <a:avLst/>
          </a:prstGeom>
          <a:solidFill>
            <a:srgbClr val="C0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文本框 18"/>
          <p:cNvSpPr txBox="1"/>
          <p:nvPr/>
        </p:nvSpPr>
        <p:spPr>
          <a:xfrm>
            <a:off x="10368744" y="4307884"/>
            <a:ext cx="954107" cy="707886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zh-CN" altLang="en-US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老师的</a:t>
            </a:r>
            <a:endParaRPr lang="en-US" altLang="zh-CN" sz="2000" b="1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教导</a:t>
            </a:r>
            <a:endParaRPr lang="zh-CN" altLang="en-US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5712546" y="5552270"/>
            <a:ext cx="4288353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慢慢的伊丽莎白由一个羞怯的小女孩</a:t>
            </a:r>
            <a:endParaRPr lang="en-US" altLang="zh-CN" sz="2000" dirty="0" smtClean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000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变成一位魅力十足的年轻人！</a:t>
            </a:r>
            <a:endParaRPr lang="zh-CN" altLang="en-US" sz="2000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81277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107977" y="0"/>
            <a:ext cx="8084024" cy="6838950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0" y="0"/>
            <a:ext cx="4401769" cy="6858000"/>
          </a:xfrm>
          <a:prstGeom prst="rect">
            <a:avLst/>
          </a:prstGeom>
          <a:solidFill>
            <a:srgbClr val="F1ECD9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4401769" y="4891315"/>
            <a:ext cx="7169707" cy="830997"/>
          </a:xfrm>
          <a:prstGeom prst="rect">
            <a:avLst/>
          </a:prstGeom>
          <a:solidFill>
            <a:srgbClr val="C00000"/>
          </a:solidFill>
          <a:effectLst/>
        </p:spPr>
        <p:txBody>
          <a:bodyPr wrap="square" rtlCol="0">
            <a:spAutoFit/>
          </a:bodyPr>
          <a:lstStyle/>
          <a:p>
            <a:pPr algn="r"/>
            <a:r>
              <a:rPr lang="zh-CN" altLang="en-US" sz="4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爱</a:t>
            </a:r>
            <a:r>
              <a:rPr lang="zh-CN" altLang="en-US" sz="4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的历程</a:t>
            </a:r>
            <a:endParaRPr lang="zh-CN" altLang="en-US" sz="4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4401769" y="5780369"/>
            <a:ext cx="7169707" cy="58003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343527" y="812799"/>
            <a:ext cx="3714713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n"/>
            </a:pPr>
            <a:r>
              <a:rPr lang="en-US" altLang="zh-CN" sz="20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1939</a:t>
            </a:r>
            <a:r>
              <a:rPr lang="zh-CN" altLang="en-US" sz="20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年，她爱上了菲利普王子，也就是她的丈夫，那时她才</a:t>
            </a:r>
            <a:r>
              <a:rPr lang="en-US" altLang="zh-CN" sz="20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13</a:t>
            </a:r>
            <a:r>
              <a:rPr lang="zh-CN" altLang="en-US" sz="20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岁。经过</a:t>
            </a:r>
            <a:r>
              <a:rPr lang="en-US" altLang="zh-CN" sz="20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8</a:t>
            </a:r>
            <a:r>
              <a:rPr lang="zh-CN" altLang="en-US" sz="20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年的时间才正式对外公布。</a:t>
            </a:r>
            <a:endParaRPr lang="en-US" altLang="zh-CN" sz="2000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n"/>
            </a:pPr>
            <a:r>
              <a:rPr lang="zh-CN" altLang="en-US" sz="20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伊丽莎白在处理可能导致英联邦分裂的种族问题上，充分展示出了王室的传承不息、团结稳定。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n"/>
            </a:pPr>
            <a:r>
              <a:rPr lang="zh-CN" altLang="en-US" sz="2000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菲利普也把自己的梦想与伊丽莎白融为一体，开始了美好人生之旅。</a:t>
            </a:r>
            <a:endParaRPr lang="zh-CN" altLang="en-US" sz="2000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n"/>
            </a:pPr>
            <a:endParaRPr lang="zh-CN" altLang="en-US" sz="2000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02781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3889828" y="0"/>
            <a:ext cx="8302172" cy="6858000"/>
          </a:xfrm>
          <a:custGeom>
            <a:avLst/>
            <a:gdLst>
              <a:gd name="connsiteX0" fmla="*/ 0 w 5776686"/>
              <a:gd name="connsiteY0" fmla="*/ 0 h 6858000"/>
              <a:gd name="connsiteX1" fmla="*/ 5776686 w 5776686"/>
              <a:gd name="connsiteY1" fmla="*/ 0 h 6858000"/>
              <a:gd name="connsiteX2" fmla="*/ 5776686 w 5776686"/>
              <a:gd name="connsiteY2" fmla="*/ 6858000 h 6858000"/>
              <a:gd name="connsiteX3" fmla="*/ 0 w 5776686"/>
              <a:gd name="connsiteY3" fmla="*/ 6858000 h 6858000"/>
              <a:gd name="connsiteX4" fmla="*/ 0 w 5776686"/>
              <a:gd name="connsiteY4" fmla="*/ 0 h 6858000"/>
              <a:gd name="connsiteX0" fmla="*/ 0 w 8302172"/>
              <a:gd name="connsiteY0" fmla="*/ 29029 h 6858000"/>
              <a:gd name="connsiteX1" fmla="*/ 8302172 w 8302172"/>
              <a:gd name="connsiteY1" fmla="*/ 0 h 6858000"/>
              <a:gd name="connsiteX2" fmla="*/ 8302172 w 8302172"/>
              <a:gd name="connsiteY2" fmla="*/ 6858000 h 6858000"/>
              <a:gd name="connsiteX3" fmla="*/ 2525486 w 8302172"/>
              <a:gd name="connsiteY3" fmla="*/ 6858000 h 6858000"/>
              <a:gd name="connsiteX4" fmla="*/ 0 w 8302172"/>
              <a:gd name="connsiteY4" fmla="*/ 29029 h 6858000"/>
              <a:gd name="connsiteX0" fmla="*/ 0 w 8302172"/>
              <a:gd name="connsiteY0" fmla="*/ 0 h 6858000"/>
              <a:gd name="connsiteX1" fmla="*/ 8302172 w 8302172"/>
              <a:gd name="connsiteY1" fmla="*/ 0 h 6858000"/>
              <a:gd name="connsiteX2" fmla="*/ 8302172 w 8302172"/>
              <a:gd name="connsiteY2" fmla="*/ 6858000 h 6858000"/>
              <a:gd name="connsiteX3" fmla="*/ 2525486 w 8302172"/>
              <a:gd name="connsiteY3" fmla="*/ 6858000 h 6858000"/>
              <a:gd name="connsiteX4" fmla="*/ 0 w 8302172"/>
              <a:gd name="connsiteY4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302172" h="6858000">
                <a:moveTo>
                  <a:pt x="0" y="0"/>
                </a:moveTo>
                <a:lnTo>
                  <a:pt x="8302172" y="0"/>
                </a:lnTo>
                <a:lnTo>
                  <a:pt x="8302172" y="6858000"/>
                </a:lnTo>
                <a:lnTo>
                  <a:pt x="2525486" y="6858000"/>
                </a:lnTo>
                <a:lnTo>
                  <a:pt x="0" y="0"/>
                </a:lnTo>
                <a:close/>
              </a:path>
            </a:pathLst>
          </a:custGeom>
          <a:solidFill>
            <a:srgbClr val="F1EC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7910333" y="3106167"/>
            <a:ext cx="4310696" cy="2975428"/>
          </a:xfrm>
          <a:custGeom>
            <a:avLst/>
            <a:gdLst>
              <a:gd name="connsiteX0" fmla="*/ 0 w 3265667"/>
              <a:gd name="connsiteY0" fmla="*/ 0 h 1727200"/>
              <a:gd name="connsiteX1" fmla="*/ 3265667 w 3265667"/>
              <a:gd name="connsiteY1" fmla="*/ 0 h 1727200"/>
              <a:gd name="connsiteX2" fmla="*/ 3265667 w 3265667"/>
              <a:gd name="connsiteY2" fmla="*/ 1727200 h 1727200"/>
              <a:gd name="connsiteX3" fmla="*/ 0 w 3265667"/>
              <a:gd name="connsiteY3" fmla="*/ 1727200 h 1727200"/>
              <a:gd name="connsiteX4" fmla="*/ 0 w 3265667"/>
              <a:gd name="connsiteY4" fmla="*/ 0 h 1727200"/>
              <a:gd name="connsiteX0" fmla="*/ 0 w 3265667"/>
              <a:gd name="connsiteY0" fmla="*/ 1625600 h 3352800"/>
              <a:gd name="connsiteX1" fmla="*/ 2598010 w 3265667"/>
              <a:gd name="connsiteY1" fmla="*/ 0 h 3352800"/>
              <a:gd name="connsiteX2" fmla="*/ 3265667 w 3265667"/>
              <a:gd name="connsiteY2" fmla="*/ 3352800 h 3352800"/>
              <a:gd name="connsiteX3" fmla="*/ 0 w 3265667"/>
              <a:gd name="connsiteY3" fmla="*/ 3352800 h 3352800"/>
              <a:gd name="connsiteX4" fmla="*/ 0 w 3265667"/>
              <a:gd name="connsiteY4" fmla="*/ 1625600 h 3352800"/>
              <a:gd name="connsiteX0" fmla="*/ 0 w 4310696"/>
              <a:gd name="connsiteY0" fmla="*/ 1625600 h 3352800"/>
              <a:gd name="connsiteX1" fmla="*/ 2598010 w 4310696"/>
              <a:gd name="connsiteY1" fmla="*/ 0 h 3352800"/>
              <a:gd name="connsiteX2" fmla="*/ 4310696 w 4310696"/>
              <a:gd name="connsiteY2" fmla="*/ 0 h 3352800"/>
              <a:gd name="connsiteX3" fmla="*/ 0 w 4310696"/>
              <a:gd name="connsiteY3" fmla="*/ 3352800 h 3352800"/>
              <a:gd name="connsiteX4" fmla="*/ 0 w 4310696"/>
              <a:gd name="connsiteY4" fmla="*/ 1625600 h 3352800"/>
              <a:gd name="connsiteX0" fmla="*/ 0 w 4310696"/>
              <a:gd name="connsiteY0" fmla="*/ 1625600 h 3323771"/>
              <a:gd name="connsiteX1" fmla="*/ 2598010 w 4310696"/>
              <a:gd name="connsiteY1" fmla="*/ 0 h 3323771"/>
              <a:gd name="connsiteX2" fmla="*/ 4310696 w 4310696"/>
              <a:gd name="connsiteY2" fmla="*/ 0 h 3323771"/>
              <a:gd name="connsiteX3" fmla="*/ 2627086 w 4310696"/>
              <a:gd name="connsiteY3" fmla="*/ 3323771 h 3323771"/>
              <a:gd name="connsiteX4" fmla="*/ 0 w 4310696"/>
              <a:gd name="connsiteY4" fmla="*/ 1625600 h 3323771"/>
              <a:gd name="connsiteX0" fmla="*/ 0 w 4310696"/>
              <a:gd name="connsiteY0" fmla="*/ 1625600 h 2975428"/>
              <a:gd name="connsiteX1" fmla="*/ 2598010 w 4310696"/>
              <a:gd name="connsiteY1" fmla="*/ 0 h 2975428"/>
              <a:gd name="connsiteX2" fmla="*/ 4310696 w 4310696"/>
              <a:gd name="connsiteY2" fmla="*/ 0 h 2975428"/>
              <a:gd name="connsiteX3" fmla="*/ 3004458 w 4310696"/>
              <a:gd name="connsiteY3" fmla="*/ 2975428 h 2975428"/>
              <a:gd name="connsiteX4" fmla="*/ 0 w 4310696"/>
              <a:gd name="connsiteY4" fmla="*/ 1625600 h 29754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10696" h="2975428">
                <a:moveTo>
                  <a:pt x="0" y="1625600"/>
                </a:moveTo>
                <a:lnTo>
                  <a:pt x="2598010" y="0"/>
                </a:lnTo>
                <a:lnTo>
                  <a:pt x="4310696" y="0"/>
                </a:lnTo>
                <a:lnTo>
                  <a:pt x="3004458" y="2975428"/>
                </a:lnTo>
                <a:lnTo>
                  <a:pt x="0" y="1625600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6524101" cy="6858000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0" y="5544458"/>
            <a:ext cx="3646676" cy="830997"/>
          </a:xfrm>
          <a:prstGeom prst="rect">
            <a:avLst/>
          </a:prstGeom>
          <a:solidFill>
            <a:srgbClr val="C00000"/>
          </a:solidFill>
          <a:effectLst/>
        </p:spPr>
        <p:txBody>
          <a:bodyPr wrap="square" rtlCol="0">
            <a:spAutoFit/>
          </a:bodyPr>
          <a:lstStyle/>
          <a:p>
            <a:pPr algn="r"/>
            <a:r>
              <a:rPr lang="zh-CN" altLang="en-US" sz="4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使命召唤</a:t>
            </a:r>
            <a:endParaRPr lang="zh-CN" altLang="en-US" sz="4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0" y="6433512"/>
            <a:ext cx="3646676" cy="58003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3657599" y="961569"/>
            <a:ext cx="8563429" cy="2144487"/>
          </a:xfrm>
          <a:custGeom>
            <a:avLst/>
            <a:gdLst>
              <a:gd name="connsiteX0" fmla="*/ 0 w 8302172"/>
              <a:gd name="connsiteY0" fmla="*/ 0 h 2144487"/>
              <a:gd name="connsiteX1" fmla="*/ 8302172 w 8302172"/>
              <a:gd name="connsiteY1" fmla="*/ 0 h 2144487"/>
              <a:gd name="connsiteX2" fmla="*/ 8302172 w 8302172"/>
              <a:gd name="connsiteY2" fmla="*/ 2144487 h 2144487"/>
              <a:gd name="connsiteX3" fmla="*/ 0 w 8302172"/>
              <a:gd name="connsiteY3" fmla="*/ 2144487 h 2144487"/>
              <a:gd name="connsiteX4" fmla="*/ 0 w 8302172"/>
              <a:gd name="connsiteY4" fmla="*/ 0 h 2144487"/>
              <a:gd name="connsiteX0" fmla="*/ 0 w 8534400"/>
              <a:gd name="connsiteY0" fmla="*/ 14514 h 2144487"/>
              <a:gd name="connsiteX1" fmla="*/ 8534400 w 8534400"/>
              <a:gd name="connsiteY1" fmla="*/ 0 h 2144487"/>
              <a:gd name="connsiteX2" fmla="*/ 8534400 w 8534400"/>
              <a:gd name="connsiteY2" fmla="*/ 2144487 h 2144487"/>
              <a:gd name="connsiteX3" fmla="*/ 232228 w 8534400"/>
              <a:gd name="connsiteY3" fmla="*/ 2144487 h 2144487"/>
              <a:gd name="connsiteX4" fmla="*/ 0 w 8534400"/>
              <a:gd name="connsiteY4" fmla="*/ 14514 h 2144487"/>
              <a:gd name="connsiteX0" fmla="*/ 0 w 8534400"/>
              <a:gd name="connsiteY0" fmla="*/ 14514 h 2144487"/>
              <a:gd name="connsiteX1" fmla="*/ 8534400 w 8534400"/>
              <a:gd name="connsiteY1" fmla="*/ 0 h 2144487"/>
              <a:gd name="connsiteX2" fmla="*/ 8534400 w 8534400"/>
              <a:gd name="connsiteY2" fmla="*/ 2144487 h 2144487"/>
              <a:gd name="connsiteX3" fmla="*/ 406399 w 8534400"/>
              <a:gd name="connsiteY3" fmla="*/ 2129972 h 2144487"/>
              <a:gd name="connsiteX4" fmla="*/ 0 w 8534400"/>
              <a:gd name="connsiteY4" fmla="*/ 14514 h 21444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534400" h="2144487">
                <a:moveTo>
                  <a:pt x="0" y="14514"/>
                </a:moveTo>
                <a:lnTo>
                  <a:pt x="8534400" y="0"/>
                </a:lnTo>
                <a:lnTo>
                  <a:pt x="8534400" y="2144487"/>
                </a:lnTo>
                <a:lnTo>
                  <a:pt x="406399" y="2129972"/>
                </a:lnTo>
                <a:lnTo>
                  <a:pt x="0" y="14514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4042063" y="1030513"/>
            <a:ext cx="7997702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n"/>
            </a:pPr>
            <a:r>
              <a:rPr lang="en-US" altLang="zh-CN" sz="2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1948</a:t>
            </a:r>
            <a:r>
              <a:rPr lang="zh-CN" altLang="en-US" sz="2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</a:t>
            </a:r>
            <a:r>
              <a:rPr lang="en-US" altLang="zh-CN" sz="2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11</a:t>
            </a:r>
            <a:r>
              <a:rPr lang="zh-CN" altLang="en-US" sz="2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月，爱的结晶</a:t>
            </a:r>
            <a:r>
              <a:rPr lang="en-US" altLang="zh-CN" sz="2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——</a:t>
            </a:r>
            <a:r>
              <a:rPr lang="zh-CN" altLang="en-US" sz="2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第一位王子查尔斯诞生；</a:t>
            </a:r>
            <a:endParaRPr lang="en-US" altLang="zh-CN" sz="20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n"/>
            </a:pPr>
            <a:r>
              <a:rPr lang="en-US" altLang="zh-CN" sz="2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1950</a:t>
            </a:r>
            <a:r>
              <a:rPr lang="zh-CN" altLang="en-US" sz="2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</a:t>
            </a:r>
            <a:r>
              <a:rPr lang="en-US" altLang="zh-CN" sz="2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8</a:t>
            </a:r>
            <a:r>
              <a:rPr lang="zh-CN" altLang="en-US" sz="2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月，第二个孩子安妮</a:t>
            </a:r>
            <a:r>
              <a:rPr lang="en-US" altLang="zh-CN" sz="2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·</a:t>
            </a:r>
            <a:r>
              <a:rPr lang="zh-CN" altLang="en-US" sz="2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伊丽莎白</a:t>
            </a:r>
            <a:r>
              <a:rPr lang="en-US" altLang="zh-CN" sz="2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·</a:t>
            </a:r>
            <a:r>
              <a:rPr lang="zh-CN" altLang="en-US" sz="2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爱丽斯</a:t>
            </a:r>
            <a:r>
              <a:rPr lang="en-US" altLang="zh-CN" sz="2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·</a:t>
            </a:r>
            <a:r>
              <a:rPr lang="zh-CN" altLang="en-US" sz="2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路易斯出生；</a:t>
            </a:r>
            <a:endParaRPr lang="en-US" altLang="zh-CN" sz="20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n"/>
            </a:pPr>
            <a:r>
              <a:rPr lang="en-US" altLang="zh-CN" sz="2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1952</a:t>
            </a:r>
            <a:r>
              <a:rPr lang="zh-CN" altLang="en-US" sz="2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</a:t>
            </a:r>
            <a:r>
              <a:rPr lang="en-US" altLang="zh-CN" sz="2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2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月，父亲路易六世去世。</a:t>
            </a:r>
            <a:endParaRPr lang="en-US" altLang="zh-CN" sz="20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n"/>
            </a:pPr>
            <a:r>
              <a:rPr lang="en-US" altLang="zh-CN" sz="2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1953</a:t>
            </a:r>
            <a:r>
              <a:rPr lang="zh-CN" altLang="en-US" sz="2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</a:t>
            </a:r>
            <a:r>
              <a:rPr lang="en-US" altLang="zh-CN" sz="2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6</a:t>
            </a:r>
            <a:r>
              <a:rPr lang="zh-CN" altLang="en-US" sz="2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月，</a:t>
            </a:r>
            <a:r>
              <a:rPr lang="en-US" altLang="zh-CN" sz="2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26</a:t>
            </a:r>
            <a:r>
              <a:rPr lang="zh-CN" altLang="en-US" sz="2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岁的伊丽莎白二世在威斯敏斯特大教堂加冕受膏。</a:t>
            </a:r>
            <a:endParaRPr lang="zh-CN" altLang="en-US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760514">
            <a:off x="7924800" y="3131512"/>
            <a:ext cx="2626191" cy="33020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3898920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1EC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artisticBlur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37604" y="0"/>
            <a:ext cx="5454396" cy="6858000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105098" y="3051628"/>
            <a:ext cx="1433762" cy="1422400"/>
          </a:xfrm>
          <a:prstGeom prst="ellipse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4" name="椭圆 3"/>
          <p:cNvSpPr/>
          <p:nvPr/>
        </p:nvSpPr>
        <p:spPr>
          <a:xfrm>
            <a:off x="8856894" y="2797743"/>
            <a:ext cx="1930170" cy="1930170"/>
          </a:xfrm>
          <a:prstGeom prst="ellipse">
            <a:avLst/>
          </a:prstGeom>
          <a:noFill/>
          <a:ln w="57150">
            <a:solidFill>
              <a:srgbClr val="C0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7615451" y="5462571"/>
            <a:ext cx="4576549" cy="830997"/>
          </a:xfrm>
          <a:prstGeom prst="rect">
            <a:avLst/>
          </a:prstGeom>
          <a:solidFill>
            <a:srgbClr val="C00000"/>
          </a:solidFill>
          <a:effectLst/>
        </p:spPr>
        <p:txBody>
          <a:bodyPr wrap="square" rtlCol="0">
            <a:spAutoFit/>
          </a:bodyPr>
          <a:lstStyle/>
          <a:p>
            <a:pPr algn="r"/>
            <a:r>
              <a:rPr lang="zh-CN" altLang="en-US" sz="4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准备好了吗？</a:t>
            </a:r>
            <a:endParaRPr lang="zh-CN" altLang="en-US" sz="4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8545324" y="6351625"/>
            <a:ext cx="3646676" cy="58003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任意多边形 7"/>
          <p:cNvSpPr/>
          <p:nvPr/>
        </p:nvSpPr>
        <p:spPr>
          <a:xfrm>
            <a:off x="7629099" y="4531057"/>
            <a:ext cx="1583140" cy="982639"/>
          </a:xfrm>
          <a:custGeom>
            <a:avLst/>
            <a:gdLst>
              <a:gd name="connsiteX0" fmla="*/ 1583140 w 1583140"/>
              <a:gd name="connsiteY0" fmla="*/ 0 h 982639"/>
              <a:gd name="connsiteX1" fmla="*/ 0 w 1583140"/>
              <a:gd name="connsiteY1" fmla="*/ 982639 h 9826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583140" h="982639">
                <a:moveTo>
                  <a:pt x="1583140" y="0"/>
                </a:moveTo>
                <a:lnTo>
                  <a:pt x="0" y="982639"/>
                </a:lnTo>
              </a:path>
            </a:pathLst>
          </a:custGeom>
          <a:noFill/>
          <a:ln w="57150">
            <a:solidFill>
              <a:srgbClr val="C000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文本框 9"/>
          <p:cNvSpPr txBox="1"/>
          <p:nvPr/>
        </p:nvSpPr>
        <p:spPr>
          <a:xfrm>
            <a:off x="559172" y="1443841"/>
            <a:ext cx="544908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342900" indent="-342900">
              <a:lnSpc>
                <a:spcPct val="150000"/>
              </a:lnSpc>
              <a:buFont typeface="Wingdings" panose="05000000000000000000" pitchFamily="2" charset="2"/>
              <a:buChar char="n"/>
              <a:defRPr sz="200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2400" dirty="0"/>
              <a:t>父亲路易六世的去世，重任落在了伊丽莎白的肩上。</a:t>
            </a:r>
            <a:endParaRPr lang="en-US" altLang="zh-CN" sz="2400" dirty="0"/>
          </a:p>
          <a:p>
            <a:r>
              <a:rPr lang="en-US" altLang="zh-CN" sz="2400" dirty="0"/>
              <a:t>1953</a:t>
            </a:r>
            <a:r>
              <a:rPr lang="zh-CN" altLang="en-US" sz="2400" dirty="0"/>
              <a:t>年，沿用“温莎王朝”作为本朝</a:t>
            </a:r>
            <a:r>
              <a:rPr lang="zh-CN" altLang="en-US" sz="2400" dirty="0" smtClean="0"/>
              <a:t>称号。</a:t>
            </a:r>
            <a:endParaRPr lang="en-US" altLang="zh-CN" sz="2400" dirty="0" smtClean="0"/>
          </a:p>
          <a:p>
            <a:r>
              <a:rPr lang="en-US" altLang="zh-CN" sz="2400" dirty="0" smtClean="0"/>
              <a:t>1953</a:t>
            </a:r>
            <a:r>
              <a:rPr lang="zh-CN" altLang="en-US" sz="2400" dirty="0" smtClean="0"/>
              <a:t>年</a:t>
            </a:r>
            <a:r>
              <a:rPr lang="en-US" altLang="zh-CN" sz="2400" dirty="0" smtClean="0"/>
              <a:t>3</a:t>
            </a:r>
            <a:r>
              <a:rPr lang="zh-CN" altLang="en-US" sz="2400" dirty="0" smtClean="0"/>
              <a:t>月</a:t>
            </a:r>
            <a:r>
              <a:rPr lang="en-US" altLang="zh-CN" sz="2400" dirty="0" smtClean="0"/>
              <a:t>24</a:t>
            </a:r>
            <a:r>
              <a:rPr lang="zh-CN" altLang="en-US" sz="2400" dirty="0" smtClean="0"/>
              <a:t>日，玛丽太王太后去世。</a:t>
            </a:r>
            <a:endParaRPr lang="en-US" altLang="zh-CN" sz="2400" dirty="0" smtClean="0"/>
          </a:p>
          <a:p>
            <a:r>
              <a:rPr lang="en-US" altLang="zh-CN" sz="2400" dirty="0" smtClean="0"/>
              <a:t>1953</a:t>
            </a:r>
            <a:r>
              <a:rPr lang="zh-CN" altLang="en-US" sz="2400" dirty="0" smtClean="0"/>
              <a:t>年伊丽莎白加冕典礼使得英国的团队和凝聚力达到了空前的高度。</a:t>
            </a:r>
            <a:endParaRPr lang="zh-CN" altLang="en-US" sz="2400" dirty="0"/>
          </a:p>
        </p:txBody>
      </p:sp>
      <p:sp>
        <p:nvSpPr>
          <p:cNvPr id="11" name="矩形 10"/>
          <p:cNvSpPr/>
          <p:nvPr/>
        </p:nvSpPr>
        <p:spPr>
          <a:xfrm>
            <a:off x="1" y="1443841"/>
            <a:ext cx="171449" cy="3970318"/>
          </a:xfrm>
          <a:prstGeom prst="rect">
            <a:avLst/>
          </a:prstGeom>
          <a:solidFill>
            <a:srgbClr val="C0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56780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1EC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8"/>
          <p:cNvSpPr/>
          <p:nvPr/>
        </p:nvSpPr>
        <p:spPr>
          <a:xfrm>
            <a:off x="0" y="2400803"/>
            <a:ext cx="7170011" cy="3701143"/>
          </a:xfrm>
          <a:custGeom>
            <a:avLst/>
            <a:gdLst>
              <a:gd name="connsiteX0" fmla="*/ 0 w 3265667"/>
              <a:gd name="connsiteY0" fmla="*/ 0 h 1727200"/>
              <a:gd name="connsiteX1" fmla="*/ 3265667 w 3265667"/>
              <a:gd name="connsiteY1" fmla="*/ 0 h 1727200"/>
              <a:gd name="connsiteX2" fmla="*/ 3265667 w 3265667"/>
              <a:gd name="connsiteY2" fmla="*/ 1727200 h 1727200"/>
              <a:gd name="connsiteX3" fmla="*/ 0 w 3265667"/>
              <a:gd name="connsiteY3" fmla="*/ 1727200 h 1727200"/>
              <a:gd name="connsiteX4" fmla="*/ 0 w 3265667"/>
              <a:gd name="connsiteY4" fmla="*/ 0 h 1727200"/>
              <a:gd name="connsiteX0" fmla="*/ 0 w 3265667"/>
              <a:gd name="connsiteY0" fmla="*/ 1625600 h 3352800"/>
              <a:gd name="connsiteX1" fmla="*/ 2598010 w 3265667"/>
              <a:gd name="connsiteY1" fmla="*/ 0 h 3352800"/>
              <a:gd name="connsiteX2" fmla="*/ 3265667 w 3265667"/>
              <a:gd name="connsiteY2" fmla="*/ 3352800 h 3352800"/>
              <a:gd name="connsiteX3" fmla="*/ 0 w 3265667"/>
              <a:gd name="connsiteY3" fmla="*/ 3352800 h 3352800"/>
              <a:gd name="connsiteX4" fmla="*/ 0 w 3265667"/>
              <a:gd name="connsiteY4" fmla="*/ 1625600 h 3352800"/>
              <a:gd name="connsiteX0" fmla="*/ 0 w 4310696"/>
              <a:gd name="connsiteY0" fmla="*/ 1625600 h 3352800"/>
              <a:gd name="connsiteX1" fmla="*/ 2598010 w 4310696"/>
              <a:gd name="connsiteY1" fmla="*/ 0 h 3352800"/>
              <a:gd name="connsiteX2" fmla="*/ 4310696 w 4310696"/>
              <a:gd name="connsiteY2" fmla="*/ 0 h 3352800"/>
              <a:gd name="connsiteX3" fmla="*/ 0 w 4310696"/>
              <a:gd name="connsiteY3" fmla="*/ 3352800 h 3352800"/>
              <a:gd name="connsiteX4" fmla="*/ 0 w 4310696"/>
              <a:gd name="connsiteY4" fmla="*/ 1625600 h 3352800"/>
              <a:gd name="connsiteX0" fmla="*/ 0 w 4310696"/>
              <a:gd name="connsiteY0" fmla="*/ 1625600 h 3323771"/>
              <a:gd name="connsiteX1" fmla="*/ 2598010 w 4310696"/>
              <a:gd name="connsiteY1" fmla="*/ 0 h 3323771"/>
              <a:gd name="connsiteX2" fmla="*/ 4310696 w 4310696"/>
              <a:gd name="connsiteY2" fmla="*/ 0 h 3323771"/>
              <a:gd name="connsiteX3" fmla="*/ 2627086 w 4310696"/>
              <a:gd name="connsiteY3" fmla="*/ 3323771 h 3323771"/>
              <a:gd name="connsiteX4" fmla="*/ 0 w 4310696"/>
              <a:gd name="connsiteY4" fmla="*/ 1625600 h 3323771"/>
              <a:gd name="connsiteX0" fmla="*/ 0 w 4310696"/>
              <a:gd name="connsiteY0" fmla="*/ 1625600 h 2975428"/>
              <a:gd name="connsiteX1" fmla="*/ 2598010 w 4310696"/>
              <a:gd name="connsiteY1" fmla="*/ 0 h 2975428"/>
              <a:gd name="connsiteX2" fmla="*/ 4310696 w 4310696"/>
              <a:gd name="connsiteY2" fmla="*/ 0 h 2975428"/>
              <a:gd name="connsiteX3" fmla="*/ 3004458 w 4310696"/>
              <a:gd name="connsiteY3" fmla="*/ 2975428 h 2975428"/>
              <a:gd name="connsiteX4" fmla="*/ 0 w 4310696"/>
              <a:gd name="connsiteY4" fmla="*/ 1625600 h 2975428"/>
              <a:gd name="connsiteX0" fmla="*/ 0 w 4572001"/>
              <a:gd name="connsiteY0" fmla="*/ 1625600 h 3701143"/>
              <a:gd name="connsiteX1" fmla="*/ 2598010 w 4572001"/>
              <a:gd name="connsiteY1" fmla="*/ 0 h 3701143"/>
              <a:gd name="connsiteX2" fmla="*/ 4310696 w 4572001"/>
              <a:gd name="connsiteY2" fmla="*/ 0 h 3701143"/>
              <a:gd name="connsiteX3" fmla="*/ 4572001 w 4572001"/>
              <a:gd name="connsiteY3" fmla="*/ 3701143 h 3701143"/>
              <a:gd name="connsiteX4" fmla="*/ 0 w 4572001"/>
              <a:gd name="connsiteY4" fmla="*/ 1625600 h 3701143"/>
              <a:gd name="connsiteX0" fmla="*/ 0 w 7170011"/>
              <a:gd name="connsiteY0" fmla="*/ 1625600 h 3701143"/>
              <a:gd name="connsiteX1" fmla="*/ 2598010 w 7170011"/>
              <a:gd name="connsiteY1" fmla="*/ 0 h 3701143"/>
              <a:gd name="connsiteX2" fmla="*/ 7170011 w 7170011"/>
              <a:gd name="connsiteY2" fmla="*/ 2670629 h 3701143"/>
              <a:gd name="connsiteX3" fmla="*/ 4572001 w 7170011"/>
              <a:gd name="connsiteY3" fmla="*/ 3701143 h 3701143"/>
              <a:gd name="connsiteX4" fmla="*/ 0 w 7170011"/>
              <a:gd name="connsiteY4" fmla="*/ 1625600 h 37011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170011" h="3701143">
                <a:moveTo>
                  <a:pt x="0" y="1625600"/>
                </a:moveTo>
                <a:lnTo>
                  <a:pt x="2598010" y="0"/>
                </a:lnTo>
                <a:lnTo>
                  <a:pt x="7170011" y="2670629"/>
                </a:lnTo>
                <a:lnTo>
                  <a:pt x="4572001" y="3701143"/>
                </a:lnTo>
                <a:lnTo>
                  <a:pt x="0" y="1625600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30746" y="0"/>
            <a:ext cx="5461254" cy="6858000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 rot="962775">
            <a:off x="-730422" y="2008850"/>
            <a:ext cx="10626171" cy="3252598"/>
          </a:xfrm>
          <a:custGeom>
            <a:avLst/>
            <a:gdLst>
              <a:gd name="connsiteX0" fmla="*/ 0 w 8153399"/>
              <a:gd name="connsiteY0" fmla="*/ 0 h 2928148"/>
              <a:gd name="connsiteX1" fmla="*/ 8153399 w 8153399"/>
              <a:gd name="connsiteY1" fmla="*/ 0 h 2928148"/>
              <a:gd name="connsiteX2" fmla="*/ 8153399 w 8153399"/>
              <a:gd name="connsiteY2" fmla="*/ 2928148 h 2928148"/>
              <a:gd name="connsiteX3" fmla="*/ 0 w 8153399"/>
              <a:gd name="connsiteY3" fmla="*/ 2928148 h 2928148"/>
              <a:gd name="connsiteX4" fmla="*/ 0 w 8153399"/>
              <a:gd name="connsiteY4" fmla="*/ 0 h 2928148"/>
              <a:gd name="connsiteX0" fmla="*/ 0 w 10626171"/>
              <a:gd name="connsiteY0" fmla="*/ 17437 h 2945585"/>
              <a:gd name="connsiteX1" fmla="*/ 10626171 w 10626171"/>
              <a:gd name="connsiteY1" fmla="*/ 0 h 2945585"/>
              <a:gd name="connsiteX2" fmla="*/ 8153399 w 10626171"/>
              <a:gd name="connsiteY2" fmla="*/ 2945585 h 2945585"/>
              <a:gd name="connsiteX3" fmla="*/ 0 w 10626171"/>
              <a:gd name="connsiteY3" fmla="*/ 2945585 h 2945585"/>
              <a:gd name="connsiteX4" fmla="*/ 0 w 10626171"/>
              <a:gd name="connsiteY4" fmla="*/ 17437 h 2945585"/>
              <a:gd name="connsiteX0" fmla="*/ 0 w 10626171"/>
              <a:gd name="connsiteY0" fmla="*/ 17437 h 2945585"/>
              <a:gd name="connsiteX1" fmla="*/ 10626171 w 10626171"/>
              <a:gd name="connsiteY1" fmla="*/ 0 h 2945585"/>
              <a:gd name="connsiteX2" fmla="*/ 10216914 w 10626171"/>
              <a:gd name="connsiteY2" fmla="*/ 2332256 h 2945585"/>
              <a:gd name="connsiteX3" fmla="*/ 0 w 10626171"/>
              <a:gd name="connsiteY3" fmla="*/ 2945585 h 2945585"/>
              <a:gd name="connsiteX4" fmla="*/ 0 w 10626171"/>
              <a:gd name="connsiteY4" fmla="*/ 17437 h 2945585"/>
              <a:gd name="connsiteX0" fmla="*/ 0 w 10626171"/>
              <a:gd name="connsiteY0" fmla="*/ 17437 h 3252598"/>
              <a:gd name="connsiteX1" fmla="*/ 10626171 w 10626171"/>
              <a:gd name="connsiteY1" fmla="*/ 0 h 3252598"/>
              <a:gd name="connsiteX2" fmla="*/ 10216914 w 10626171"/>
              <a:gd name="connsiteY2" fmla="*/ 2332256 h 3252598"/>
              <a:gd name="connsiteX3" fmla="*/ 1000128 w 10626171"/>
              <a:gd name="connsiteY3" fmla="*/ 3252598 h 3252598"/>
              <a:gd name="connsiteX4" fmla="*/ 0 w 10626171"/>
              <a:gd name="connsiteY4" fmla="*/ 17437 h 3252598"/>
              <a:gd name="connsiteX0" fmla="*/ 0 w 10626171"/>
              <a:gd name="connsiteY0" fmla="*/ 17437 h 3252598"/>
              <a:gd name="connsiteX1" fmla="*/ 10626171 w 10626171"/>
              <a:gd name="connsiteY1" fmla="*/ 0 h 3252598"/>
              <a:gd name="connsiteX2" fmla="*/ 10216914 w 10626171"/>
              <a:gd name="connsiteY2" fmla="*/ 2332256 h 3252598"/>
              <a:gd name="connsiteX3" fmla="*/ 1000128 w 10626171"/>
              <a:gd name="connsiteY3" fmla="*/ 3252598 h 3252598"/>
              <a:gd name="connsiteX4" fmla="*/ 0 w 10626171"/>
              <a:gd name="connsiteY4" fmla="*/ 17437 h 32525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626171" h="3252598">
                <a:moveTo>
                  <a:pt x="0" y="17437"/>
                </a:moveTo>
                <a:lnTo>
                  <a:pt x="10626171" y="0"/>
                </a:lnTo>
                <a:lnTo>
                  <a:pt x="10216914" y="2332256"/>
                </a:lnTo>
                <a:lnTo>
                  <a:pt x="1000128" y="3252598"/>
                </a:lnTo>
                <a:lnTo>
                  <a:pt x="0" y="17437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 rot="858885">
            <a:off x="350919" y="1997839"/>
            <a:ext cx="8463487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342900" indent="-342900">
              <a:lnSpc>
                <a:spcPct val="150000"/>
              </a:lnSpc>
              <a:buFont typeface="Wingdings" panose="05000000000000000000" pitchFamily="2" charset="2"/>
              <a:buChar char="n"/>
              <a:defRPr sz="200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en-US" altLang="zh-CN" sz="2400" dirty="0">
                <a:solidFill>
                  <a:schemeClr val="bg1"/>
                </a:solidFill>
              </a:rPr>
              <a:t>5</a:t>
            </a:r>
            <a:r>
              <a:rPr lang="zh-CN" altLang="en-US" sz="2400" dirty="0">
                <a:solidFill>
                  <a:schemeClr val="bg1"/>
                </a:solidFill>
              </a:rPr>
              <a:t>个月的时间访问联邦成员国，共计</a:t>
            </a:r>
            <a:r>
              <a:rPr lang="en-US" altLang="zh-CN" sz="2400" dirty="0">
                <a:solidFill>
                  <a:schemeClr val="bg1"/>
                </a:solidFill>
              </a:rPr>
              <a:t>43000</a:t>
            </a:r>
            <a:r>
              <a:rPr lang="zh-CN" altLang="en-US" sz="2400" dirty="0">
                <a:solidFill>
                  <a:schemeClr val="bg1"/>
                </a:solidFill>
              </a:rPr>
              <a:t>英里。</a:t>
            </a:r>
            <a:endParaRPr lang="en-US" altLang="zh-CN" sz="2400" dirty="0">
              <a:solidFill>
                <a:schemeClr val="bg1"/>
              </a:solidFill>
            </a:endParaRPr>
          </a:p>
          <a:p>
            <a:r>
              <a:rPr lang="zh-CN" altLang="en-US" sz="2400" dirty="0">
                <a:solidFill>
                  <a:schemeClr val="bg1"/>
                </a:solidFill>
              </a:rPr>
              <a:t>首位环游地球的英国君主，也得到了联邦成员国的</a:t>
            </a:r>
            <a:r>
              <a:rPr lang="zh-CN" altLang="en-US" sz="2400" dirty="0" smtClean="0">
                <a:solidFill>
                  <a:schemeClr val="bg1"/>
                </a:solidFill>
              </a:rPr>
              <a:t>认可。</a:t>
            </a:r>
            <a:endParaRPr lang="en-US" altLang="zh-CN" sz="2400" dirty="0">
              <a:solidFill>
                <a:schemeClr val="bg1"/>
              </a:solidFill>
            </a:endParaRPr>
          </a:p>
          <a:p>
            <a:r>
              <a:rPr lang="en-US" altLang="zh-CN" sz="2400" dirty="0">
                <a:solidFill>
                  <a:schemeClr val="bg1"/>
                </a:solidFill>
              </a:rPr>
              <a:t>29</a:t>
            </a:r>
            <a:r>
              <a:rPr lang="zh-CN" altLang="en-US" sz="2400" dirty="0">
                <a:solidFill>
                  <a:schemeClr val="bg1"/>
                </a:solidFill>
              </a:rPr>
              <a:t>个海外领土和殖民地都将伊丽莎白视为</a:t>
            </a:r>
            <a:r>
              <a:rPr lang="zh-CN" altLang="en-US" sz="2400" dirty="0" smtClean="0">
                <a:solidFill>
                  <a:schemeClr val="bg1"/>
                </a:solidFill>
              </a:rPr>
              <a:t>国家元首。</a:t>
            </a:r>
            <a:endParaRPr lang="en-US" altLang="zh-CN" sz="2400" dirty="0" smtClean="0">
              <a:solidFill>
                <a:schemeClr val="bg1"/>
              </a:solidFill>
            </a:endParaRPr>
          </a:p>
          <a:p>
            <a:r>
              <a:rPr lang="zh-CN" altLang="en-US" sz="2400" dirty="0" smtClean="0">
                <a:solidFill>
                  <a:schemeClr val="bg1"/>
                </a:solidFill>
              </a:rPr>
              <a:t>在政党领袖的选择山，使得“新伊丽莎白时代”的幻想在指责声讨中暗淡了下来。</a:t>
            </a:r>
            <a:endParaRPr lang="en-US" altLang="zh-CN" sz="2400" dirty="0">
              <a:solidFill>
                <a:schemeClr val="bg1"/>
              </a:solidFill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6730746" y="5544458"/>
            <a:ext cx="3646676" cy="830997"/>
          </a:xfrm>
          <a:prstGeom prst="rect">
            <a:avLst/>
          </a:prstGeom>
          <a:solidFill>
            <a:srgbClr val="C00000"/>
          </a:solidFill>
          <a:effectLst/>
        </p:spPr>
        <p:txBody>
          <a:bodyPr wrap="square" rtlCol="0">
            <a:spAutoFit/>
          </a:bodyPr>
          <a:lstStyle/>
          <a:p>
            <a:pPr algn="r"/>
            <a:r>
              <a:rPr lang="zh-CN" altLang="en-US" sz="4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国家事务</a:t>
            </a:r>
            <a:endParaRPr lang="zh-CN" altLang="en-US" sz="4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6730746" y="6433512"/>
            <a:ext cx="3646676" cy="58003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20361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231</TotalTime>
  <Words>1493</Words>
  <Application>Microsoft Office PowerPoint</Application>
  <PresentationFormat>宽屏</PresentationFormat>
  <Paragraphs>120</Paragraphs>
  <Slides>26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26</vt:i4>
      </vt:variant>
    </vt:vector>
  </HeadingPairs>
  <TitlesOfParts>
    <vt:vector size="35" baseType="lpstr">
      <vt:lpstr>Meiryo</vt:lpstr>
      <vt:lpstr>宋体</vt:lpstr>
      <vt:lpstr>微软雅黑</vt:lpstr>
      <vt:lpstr>Arial</vt:lpstr>
      <vt:lpstr>Calibri</vt:lpstr>
      <vt:lpstr>Calibri Light</vt:lpstr>
      <vt:lpstr>Wingdings</vt:lpstr>
      <vt:lpstr>Office 主题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lastModifiedBy>kan</cp:lastModifiedBy>
  <cp:revision>31</cp:revision>
  <dcterms:created xsi:type="dcterms:W3CDTF">2014-04-27T12:21:50Z</dcterms:created>
  <dcterms:modified xsi:type="dcterms:W3CDTF">2021-04-07T06:29:21Z</dcterms:modified>
</cp:coreProperties>
</file>