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92" r:id="rId3"/>
    <p:sldId id="293" r:id="rId4"/>
    <p:sldId id="28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81" r:id="rId24"/>
    <p:sldId id="278" r:id="rId25"/>
    <p:sldId id="279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4" r:id="rId3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725" userDrawn="1">
          <p15:clr>
            <a:srgbClr val="A4A3A4"/>
          </p15:clr>
        </p15:guide>
        <p15:guide id="3" pos="2706" userDrawn="1">
          <p15:clr>
            <a:srgbClr val="A4A3A4"/>
          </p15:clr>
        </p15:guide>
        <p15:guide id="4" pos="6924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pos="75" userDrawn="1">
          <p15:clr>
            <a:srgbClr val="A4A3A4"/>
          </p15:clr>
        </p15:guide>
        <p15:guide id="7" orient="horz" pos="504" userDrawn="1">
          <p15:clr>
            <a:srgbClr val="A4A3A4"/>
          </p15:clr>
        </p15:guide>
        <p15:guide id="8" pos="4180" userDrawn="1">
          <p15:clr>
            <a:srgbClr val="A4A3A4"/>
          </p15:clr>
        </p15:guide>
        <p15:guide id="9" pos="4838" userDrawn="1">
          <p15:clr>
            <a:srgbClr val="A4A3A4"/>
          </p15:clr>
        </p15:guide>
        <p15:guide id="10" pos="56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赵威然" initials="赵威然" lastIdx="1" clrIdx="0">
    <p:extLst>
      <p:ext uri="{19B8F6BF-5375-455C-9EA6-DF929625EA0E}">
        <p15:presenceInfo xmlns:p15="http://schemas.microsoft.com/office/powerpoint/2012/main" userId="f02bcac5c33efa7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A01"/>
    <a:srgbClr val="FEEE1E"/>
    <a:srgbClr val="C22126"/>
    <a:srgbClr val="D80A1E"/>
    <a:srgbClr val="FEEB34"/>
    <a:srgbClr val="AE0819"/>
    <a:srgbClr val="A30A1E"/>
    <a:srgbClr val="FEE81C"/>
    <a:srgbClr val="FDE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orient="horz" pos="2160"/>
        <p:guide orient="horz" pos="3725"/>
        <p:guide pos="2706"/>
        <p:guide pos="6924"/>
        <p:guide orient="horz" pos="4110"/>
        <p:guide pos="75"/>
        <p:guide orient="horz" pos="504"/>
        <p:guide pos="4180"/>
        <p:guide pos="4838"/>
        <p:guide pos="56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ommentAuthors" Target="commentAuthor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4FD14-CC9D-4224-9053-7975A1B21F21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F5299-AD9B-441B-BB6A-DB71129633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928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F5299-AD9B-441B-BB6A-DB711296337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87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61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F97F7-5B5C-4572-A067-3DB44E3FB8BA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E36F-CFE9-424A-B94A-367F4CC721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44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D2E2-743B-406C-B822-75F61DC8A382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1E9EF-12BA-47F0-AE22-CF307ADB83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8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6A267-8971-43FD-9905-5049AB6EF02E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E2F4-8D75-4F9A-ADE5-63136C3B84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79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72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29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28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35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979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52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093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3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DE004-C7E6-45E0-8F1D-248D300372F4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74B39-33DB-47F1-95ED-F17AA8B151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919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9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7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93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B0EBB-B2FC-417E-9031-F403D6E74078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4538-8CDC-4427-A3FE-4235A9E278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08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D78B0-94F8-484B-BEF0-1F529ECF66FC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42A42-F9BC-4087-B694-9EF4623846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41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7DF6-400E-442A-A6F0-BE3337FDBFE2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6E77-C3FF-4DF7-82EE-83D7F8E3A4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49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5BD66-AB48-4B08-9D3C-91FD65B92F46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4B642-4CC6-4CF7-9E52-7064A5C5FC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65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B212-4205-401D-BC41-847EF507A2EB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96024-BEF4-497C-8910-5F979DB8FD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5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E4F0-30C2-43CB-A341-0D968653669F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951E-8241-43FE-ADD0-DBEFA49EE2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42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070B3-DB11-41E3-B7B6-0A11CF341BEB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430B-37EF-42B0-A832-ABDF2378C3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916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A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CEECC09-2C5C-49BD-9C06-410A1523C94D}" type="datetimeFigureOut">
              <a:rPr lang="zh-CN" altLang="en-US"/>
              <a:pPr>
                <a:defRPr/>
              </a:pPr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FE167F-F1C0-4C42-87B2-6667AF56AF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9750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b="575"/>
          <a:stretch/>
        </p:blipFill>
        <p:spPr>
          <a:xfrm>
            <a:off x="167370" y="965868"/>
            <a:ext cx="3053558" cy="352833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5217" y="4494202"/>
            <a:ext cx="12197217" cy="1664964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1" name="文本框 15"/>
          <p:cNvSpPr txBox="1">
            <a:spLocks noChangeArrowheads="1"/>
          </p:cNvSpPr>
          <p:nvPr/>
        </p:nvSpPr>
        <p:spPr bwMode="auto">
          <a:xfrm>
            <a:off x="1524365" y="4865019"/>
            <a:ext cx="1869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ct val="100000"/>
              </a:lnSpc>
              <a:buFontTx/>
              <a:buNone/>
              <a:def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r>
              <a:rPr lang="zh-CN" altLang="en-US" b="1" dirty="0" smtClean="0">
                <a:solidFill>
                  <a:srgbClr val="FBEA01"/>
                </a:solidFill>
              </a:rPr>
              <a:t>作者：邹鑫</a:t>
            </a:r>
            <a:endParaRPr lang="zh-CN" altLang="en-US" b="1" dirty="0">
              <a:solidFill>
                <a:srgbClr val="FBEA01"/>
              </a:solidFill>
            </a:endParaRPr>
          </a:p>
        </p:txBody>
      </p:sp>
      <p:sp>
        <p:nvSpPr>
          <p:cNvPr id="2052" name="文本框 17"/>
          <p:cNvSpPr txBox="1">
            <a:spLocks noChangeArrowheads="1"/>
          </p:cNvSpPr>
          <p:nvPr/>
        </p:nvSpPr>
        <p:spPr bwMode="auto">
          <a:xfrm>
            <a:off x="5307301" y="4678091"/>
            <a:ext cx="562042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时间管理根本不是一种方法或者技能，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时间管理是一种习惯，一种生活方式！</a:t>
            </a:r>
          </a:p>
        </p:txBody>
      </p:sp>
      <p:sp>
        <p:nvSpPr>
          <p:cNvPr id="2054" name="文本框 21"/>
          <p:cNvSpPr txBox="1">
            <a:spLocks noChangeArrowheads="1"/>
          </p:cNvSpPr>
          <p:nvPr/>
        </p:nvSpPr>
        <p:spPr bwMode="auto">
          <a:xfrm>
            <a:off x="5657850" y="15430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70" name="文本框 19"/>
          <p:cNvSpPr txBox="1">
            <a:spLocks noChangeArrowheads="1"/>
          </p:cNvSpPr>
          <p:nvPr/>
        </p:nvSpPr>
        <p:spPr bwMode="auto">
          <a:xfrm>
            <a:off x="0" y="6305550"/>
            <a:ext cx="1219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电子工业出版社</a:t>
            </a:r>
          </a:p>
        </p:txBody>
      </p:sp>
      <p:sp>
        <p:nvSpPr>
          <p:cNvPr id="2071" name="文本框 18"/>
          <p:cNvSpPr txBox="1">
            <a:spLocks noChangeArrowheads="1"/>
          </p:cNvSpPr>
          <p:nvPr/>
        </p:nvSpPr>
        <p:spPr bwMode="auto">
          <a:xfrm>
            <a:off x="873476" y="5326684"/>
            <a:ext cx="31711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ct val="100000"/>
              </a:lnSpc>
              <a:buFontTx/>
              <a:buNone/>
              <a:defRPr sz="2400" b="1">
                <a:solidFill>
                  <a:srgbClr val="FBEA0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r>
              <a:rPr lang="zh-CN" altLang="en-US" dirty="0"/>
              <a:t>读书笔记</a:t>
            </a:r>
            <a:r>
              <a:rPr lang="en-US" altLang="zh-CN" dirty="0"/>
              <a:t>:@</a:t>
            </a:r>
            <a:r>
              <a:rPr lang="zh-CN" altLang="en-US" dirty="0"/>
              <a:t>赵威然然</a:t>
            </a:r>
          </a:p>
        </p:txBody>
      </p:sp>
      <p:sp>
        <p:nvSpPr>
          <p:cNvPr id="2" name="矩形 1"/>
          <p:cNvSpPr/>
          <p:nvPr/>
        </p:nvSpPr>
        <p:spPr>
          <a:xfrm>
            <a:off x="5126540" y="2360214"/>
            <a:ext cx="38779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C22126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升职记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238041" y="3907249"/>
            <a:ext cx="3562336" cy="465715"/>
            <a:chOff x="4679443" y="3962146"/>
            <a:chExt cx="3562336" cy="465715"/>
          </a:xfrm>
        </p:grpSpPr>
        <p:sp>
          <p:nvSpPr>
            <p:cNvPr id="7" name="椭圆 6"/>
            <p:cNvSpPr/>
            <p:nvPr/>
          </p:nvSpPr>
          <p:spPr>
            <a:xfrm>
              <a:off x="4679443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201975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720976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210668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6718561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7258049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776064" y="3962146"/>
              <a:ext cx="465715" cy="465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314" y="1849621"/>
            <a:ext cx="2078916" cy="969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9782" y="204475"/>
            <a:ext cx="5450296" cy="39505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6402" y="3878617"/>
            <a:ext cx="3773751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0" y="0"/>
            <a:ext cx="1727200" cy="685800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离页连接符 17"/>
          <p:cNvSpPr/>
          <p:nvPr/>
        </p:nvSpPr>
        <p:spPr>
          <a:xfrm rot="16200000">
            <a:off x="3710782" y="2697956"/>
            <a:ext cx="496888" cy="1539875"/>
          </a:xfrm>
          <a:prstGeom prst="flowChartOffpageConnector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5" name="文本框 2"/>
          <p:cNvSpPr txBox="1">
            <a:spLocks noChangeArrowheads="1"/>
          </p:cNvSpPr>
          <p:nvPr/>
        </p:nvSpPr>
        <p:spPr bwMode="auto">
          <a:xfrm>
            <a:off x="0" y="312519"/>
            <a:ext cx="224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36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文本框 4"/>
          <p:cNvSpPr txBox="1">
            <a:spLocks noChangeArrowheads="1"/>
          </p:cNvSpPr>
          <p:nvPr/>
        </p:nvSpPr>
        <p:spPr bwMode="auto">
          <a:xfrm>
            <a:off x="0" y="1916113"/>
            <a:ext cx="17272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文本框 5"/>
          <p:cNvSpPr txBox="1">
            <a:spLocks noChangeArrowheads="1"/>
          </p:cNvSpPr>
          <p:nvPr/>
        </p:nvSpPr>
        <p:spPr bwMode="auto">
          <a:xfrm>
            <a:off x="0" y="3716338"/>
            <a:ext cx="17272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文本框 6"/>
          <p:cNvSpPr txBox="1">
            <a:spLocks noChangeArrowheads="1"/>
          </p:cNvSpPr>
          <p:nvPr/>
        </p:nvSpPr>
        <p:spPr bwMode="auto">
          <a:xfrm>
            <a:off x="0" y="2816225"/>
            <a:ext cx="1727200" cy="769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四象限法则</a:t>
            </a:r>
          </a:p>
        </p:txBody>
      </p:sp>
      <p:sp>
        <p:nvSpPr>
          <p:cNvPr id="11" name="剪去对角的矩形 10"/>
          <p:cNvSpPr/>
          <p:nvPr/>
        </p:nvSpPr>
        <p:spPr>
          <a:xfrm>
            <a:off x="5048250" y="1539875"/>
            <a:ext cx="4251325" cy="719138"/>
          </a:xfrm>
          <a:prstGeom prst="snip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271713" y="1620838"/>
            <a:ext cx="9804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摆脱第三象限干扰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?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方正艺黑简体" panose="03000509000000000000" pitchFamily="65" charset="-122"/>
              <a:ea typeface="方正艺黑简体" panose="03000509000000000000" pitchFamily="65" charset="-122"/>
            </a:endParaRPr>
          </a:p>
        </p:txBody>
      </p:sp>
      <p:pic>
        <p:nvPicPr>
          <p:cNvPr id="10253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4371975"/>
            <a:ext cx="1944687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5135563" y="3081338"/>
            <a:ext cx="61531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目的在于帮助经理人确定由适当人选在适当的时间，用正确的方法做正确的事。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89288" y="3251200"/>
            <a:ext cx="17065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猴子法则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005638" y="4810125"/>
            <a:ext cx="45862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明确职责，确定这只猴子不是你的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注意沟通方式，明确、坚决、不生硬</a:t>
            </a:r>
          </a:p>
        </p:txBody>
      </p:sp>
      <p:grpSp>
        <p:nvGrpSpPr>
          <p:cNvPr id="10257" name="组合 37"/>
          <p:cNvGrpSpPr>
            <a:grpSpLocks/>
          </p:cNvGrpSpPr>
          <p:nvPr/>
        </p:nvGrpSpPr>
        <p:grpSpPr bwMode="auto">
          <a:xfrm>
            <a:off x="5048250" y="5024438"/>
            <a:ext cx="2351088" cy="496887"/>
            <a:chOff x="5047942" y="5025293"/>
            <a:chExt cx="2351314" cy="496768"/>
          </a:xfrm>
        </p:grpSpPr>
        <p:sp>
          <p:nvSpPr>
            <p:cNvPr id="37" name="流程图: 离页连接符 36"/>
            <p:cNvSpPr/>
            <p:nvPr/>
          </p:nvSpPr>
          <p:spPr>
            <a:xfrm rot="16200000">
              <a:off x="5568775" y="4504460"/>
              <a:ext cx="496768" cy="1538436"/>
            </a:xfrm>
            <a:prstGeom prst="flowChartOffpageConnector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047942" y="5039577"/>
              <a:ext cx="2351314" cy="460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个重点</a:t>
              </a:r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3744913" y="4224338"/>
            <a:ext cx="949325" cy="901700"/>
          </a:xfrm>
          <a:custGeom>
            <a:avLst/>
            <a:gdLst>
              <a:gd name="connsiteX0" fmla="*/ 0 w 914456"/>
              <a:gd name="connsiteY0" fmla="*/ 0 h 885372"/>
              <a:gd name="connsiteX1" fmla="*/ 72571 w 914456"/>
              <a:gd name="connsiteY1" fmla="*/ 246743 h 885372"/>
              <a:gd name="connsiteX2" fmla="*/ 246743 w 914456"/>
              <a:gd name="connsiteY2" fmla="*/ 478972 h 885372"/>
              <a:gd name="connsiteX3" fmla="*/ 290285 w 914456"/>
              <a:gd name="connsiteY3" fmla="*/ 522514 h 885372"/>
              <a:gd name="connsiteX4" fmla="*/ 551543 w 914456"/>
              <a:gd name="connsiteY4" fmla="*/ 725714 h 885372"/>
              <a:gd name="connsiteX5" fmla="*/ 682171 w 914456"/>
              <a:gd name="connsiteY5" fmla="*/ 798286 h 885372"/>
              <a:gd name="connsiteX6" fmla="*/ 841828 w 914456"/>
              <a:gd name="connsiteY6" fmla="*/ 885372 h 885372"/>
              <a:gd name="connsiteX7" fmla="*/ 914400 w 914456"/>
              <a:gd name="connsiteY7" fmla="*/ 856343 h 885372"/>
              <a:gd name="connsiteX0" fmla="*/ 0 w 949325"/>
              <a:gd name="connsiteY0" fmla="*/ 0 h 902055"/>
              <a:gd name="connsiteX1" fmla="*/ 72571 w 949325"/>
              <a:gd name="connsiteY1" fmla="*/ 246743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6743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37621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37621 h 902055"/>
              <a:gd name="connsiteX5" fmla="*/ 672646 w 949325"/>
              <a:gd name="connsiteY5" fmla="*/ 805430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9325" h="902055">
                <a:moveTo>
                  <a:pt x="0" y="0"/>
                </a:moveTo>
                <a:cubicBezTo>
                  <a:pt x="24190" y="82248"/>
                  <a:pt x="29463" y="161754"/>
                  <a:pt x="72571" y="244361"/>
                </a:cubicBezTo>
                <a:cubicBezTo>
                  <a:pt x="115679" y="326968"/>
                  <a:pt x="222364" y="449282"/>
                  <a:pt x="258650" y="495641"/>
                </a:cubicBezTo>
                <a:cubicBezTo>
                  <a:pt x="294936" y="542000"/>
                  <a:pt x="241470" y="482184"/>
                  <a:pt x="290285" y="522514"/>
                </a:cubicBezTo>
                <a:cubicBezTo>
                  <a:pt x="339101" y="562844"/>
                  <a:pt x="487816" y="690468"/>
                  <a:pt x="551543" y="737621"/>
                </a:cubicBezTo>
                <a:cubicBezTo>
                  <a:pt x="615270" y="784774"/>
                  <a:pt x="624265" y="780805"/>
                  <a:pt x="672646" y="805430"/>
                </a:cubicBezTo>
                <a:cubicBezTo>
                  <a:pt x="721027" y="830055"/>
                  <a:pt x="621923" y="791127"/>
                  <a:pt x="841828" y="885372"/>
                </a:cubicBezTo>
                <a:cubicBezTo>
                  <a:pt x="919144" y="869908"/>
                  <a:pt x="949325" y="927277"/>
                  <a:pt x="949325" y="888093"/>
                </a:cubicBezTo>
              </a:path>
            </a:pathLst>
          </a:custGeom>
          <a:noFill/>
          <a:ln w="25400">
            <a:solidFill>
              <a:schemeClr val="bg1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0" y="0"/>
            <a:ext cx="1727200" cy="685800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文本框 2"/>
          <p:cNvSpPr txBox="1">
            <a:spLocks noChangeArrowheads="1"/>
          </p:cNvSpPr>
          <p:nvPr/>
        </p:nvSpPr>
        <p:spPr bwMode="auto">
          <a:xfrm>
            <a:off x="-1" y="307976"/>
            <a:ext cx="21621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36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文本框 3"/>
          <p:cNvSpPr txBox="1">
            <a:spLocks noChangeArrowheads="1"/>
          </p:cNvSpPr>
          <p:nvPr/>
        </p:nvSpPr>
        <p:spPr bwMode="auto">
          <a:xfrm>
            <a:off x="0" y="2028825"/>
            <a:ext cx="17494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文本框 4"/>
          <p:cNvSpPr txBox="1">
            <a:spLocks noChangeArrowheads="1"/>
          </p:cNvSpPr>
          <p:nvPr/>
        </p:nvSpPr>
        <p:spPr bwMode="auto">
          <a:xfrm>
            <a:off x="-22225" y="2814638"/>
            <a:ext cx="1749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文本框 5"/>
          <p:cNvSpPr txBox="1">
            <a:spLocks noChangeArrowheads="1"/>
          </p:cNvSpPr>
          <p:nvPr/>
        </p:nvSpPr>
        <p:spPr bwMode="auto">
          <a:xfrm>
            <a:off x="6351" y="3581400"/>
            <a:ext cx="1720850" cy="769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剪去对角的矩形 6"/>
          <p:cNvSpPr/>
          <p:nvPr/>
        </p:nvSpPr>
        <p:spPr>
          <a:xfrm>
            <a:off x="5048250" y="1539875"/>
            <a:ext cx="4251325" cy="719138"/>
          </a:xfrm>
          <a:prstGeom prst="snip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271713" y="1620838"/>
            <a:ext cx="9804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如何进入第二象限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87600" y="3098800"/>
            <a:ext cx="9804400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对第二象限进行目标描述和任务分解</a:t>
            </a:r>
          </a:p>
        </p:txBody>
      </p:sp>
      <p:grpSp>
        <p:nvGrpSpPr>
          <p:cNvPr id="11275" name="组合 12"/>
          <p:cNvGrpSpPr>
            <a:grpSpLocks/>
          </p:cNvGrpSpPr>
          <p:nvPr/>
        </p:nvGrpSpPr>
        <p:grpSpPr bwMode="auto">
          <a:xfrm>
            <a:off x="3179763" y="3089275"/>
            <a:ext cx="1538287" cy="496888"/>
            <a:chOff x="3189859" y="3219573"/>
            <a:chExt cx="1539001" cy="496768"/>
          </a:xfrm>
        </p:grpSpPr>
        <p:sp>
          <p:nvSpPr>
            <p:cNvPr id="11" name="流程图: 离页连接符 10"/>
            <p:cNvSpPr/>
            <p:nvPr/>
          </p:nvSpPr>
          <p:spPr>
            <a:xfrm rot="16200000">
              <a:off x="3710976" y="2698456"/>
              <a:ext cx="496768" cy="1539001"/>
            </a:xfrm>
            <a:prstGeom prst="flowChartOffpageConnector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89859" y="3251315"/>
              <a:ext cx="1294413" cy="461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办法</a:t>
              </a:r>
            </a:p>
          </p:txBody>
        </p:sp>
      </p:grpSp>
      <p:grpSp>
        <p:nvGrpSpPr>
          <p:cNvPr id="11276" name="组合 17"/>
          <p:cNvGrpSpPr>
            <a:grpSpLocks/>
          </p:cNvGrpSpPr>
          <p:nvPr/>
        </p:nvGrpSpPr>
        <p:grpSpPr bwMode="auto">
          <a:xfrm>
            <a:off x="4938713" y="4697413"/>
            <a:ext cx="2351087" cy="496887"/>
            <a:chOff x="5047942" y="4955177"/>
            <a:chExt cx="2351314" cy="496768"/>
          </a:xfrm>
        </p:grpSpPr>
        <p:sp>
          <p:nvSpPr>
            <p:cNvPr id="15" name="流程图: 离页连接符 14"/>
            <p:cNvSpPr/>
            <p:nvPr/>
          </p:nvSpPr>
          <p:spPr>
            <a:xfrm rot="16200000">
              <a:off x="5568776" y="4434343"/>
              <a:ext cx="496768" cy="1538436"/>
            </a:xfrm>
            <a:prstGeom prst="flowChartOffpageConnector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47942" y="4990094"/>
              <a:ext cx="2351314" cy="4618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个好处</a:t>
              </a: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3768725" y="3998913"/>
            <a:ext cx="949325" cy="901700"/>
          </a:xfrm>
          <a:custGeom>
            <a:avLst/>
            <a:gdLst>
              <a:gd name="connsiteX0" fmla="*/ 0 w 914456"/>
              <a:gd name="connsiteY0" fmla="*/ 0 h 885372"/>
              <a:gd name="connsiteX1" fmla="*/ 72571 w 914456"/>
              <a:gd name="connsiteY1" fmla="*/ 246743 h 885372"/>
              <a:gd name="connsiteX2" fmla="*/ 246743 w 914456"/>
              <a:gd name="connsiteY2" fmla="*/ 478972 h 885372"/>
              <a:gd name="connsiteX3" fmla="*/ 290285 w 914456"/>
              <a:gd name="connsiteY3" fmla="*/ 522514 h 885372"/>
              <a:gd name="connsiteX4" fmla="*/ 551543 w 914456"/>
              <a:gd name="connsiteY4" fmla="*/ 725714 h 885372"/>
              <a:gd name="connsiteX5" fmla="*/ 682171 w 914456"/>
              <a:gd name="connsiteY5" fmla="*/ 798286 h 885372"/>
              <a:gd name="connsiteX6" fmla="*/ 841828 w 914456"/>
              <a:gd name="connsiteY6" fmla="*/ 885372 h 885372"/>
              <a:gd name="connsiteX7" fmla="*/ 914400 w 914456"/>
              <a:gd name="connsiteY7" fmla="*/ 856343 h 885372"/>
              <a:gd name="connsiteX0" fmla="*/ 0 w 949325"/>
              <a:gd name="connsiteY0" fmla="*/ 0 h 902055"/>
              <a:gd name="connsiteX1" fmla="*/ 72571 w 949325"/>
              <a:gd name="connsiteY1" fmla="*/ 246743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6743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46743 w 949325"/>
              <a:gd name="connsiteY2" fmla="*/ 478972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25714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37621 h 902055"/>
              <a:gd name="connsiteX5" fmla="*/ 682171 w 949325"/>
              <a:gd name="connsiteY5" fmla="*/ 798286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  <a:gd name="connsiteX0" fmla="*/ 0 w 949325"/>
              <a:gd name="connsiteY0" fmla="*/ 0 h 902055"/>
              <a:gd name="connsiteX1" fmla="*/ 72571 w 949325"/>
              <a:gd name="connsiteY1" fmla="*/ 244361 h 902055"/>
              <a:gd name="connsiteX2" fmla="*/ 258650 w 949325"/>
              <a:gd name="connsiteY2" fmla="*/ 495641 h 902055"/>
              <a:gd name="connsiteX3" fmla="*/ 290285 w 949325"/>
              <a:gd name="connsiteY3" fmla="*/ 522514 h 902055"/>
              <a:gd name="connsiteX4" fmla="*/ 551543 w 949325"/>
              <a:gd name="connsiteY4" fmla="*/ 737621 h 902055"/>
              <a:gd name="connsiteX5" fmla="*/ 672646 w 949325"/>
              <a:gd name="connsiteY5" fmla="*/ 805430 h 902055"/>
              <a:gd name="connsiteX6" fmla="*/ 841828 w 949325"/>
              <a:gd name="connsiteY6" fmla="*/ 885372 h 902055"/>
              <a:gd name="connsiteX7" fmla="*/ 949325 w 949325"/>
              <a:gd name="connsiteY7" fmla="*/ 888093 h 90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9325" h="902055">
                <a:moveTo>
                  <a:pt x="0" y="0"/>
                </a:moveTo>
                <a:cubicBezTo>
                  <a:pt x="24190" y="82248"/>
                  <a:pt x="29463" y="161754"/>
                  <a:pt x="72571" y="244361"/>
                </a:cubicBezTo>
                <a:cubicBezTo>
                  <a:pt x="115679" y="326968"/>
                  <a:pt x="222364" y="449282"/>
                  <a:pt x="258650" y="495641"/>
                </a:cubicBezTo>
                <a:cubicBezTo>
                  <a:pt x="294936" y="542000"/>
                  <a:pt x="241470" y="482184"/>
                  <a:pt x="290285" y="522514"/>
                </a:cubicBezTo>
                <a:cubicBezTo>
                  <a:pt x="339101" y="562844"/>
                  <a:pt x="487816" y="690468"/>
                  <a:pt x="551543" y="737621"/>
                </a:cubicBezTo>
                <a:cubicBezTo>
                  <a:pt x="615270" y="784774"/>
                  <a:pt x="624265" y="780805"/>
                  <a:pt x="672646" y="805430"/>
                </a:cubicBezTo>
                <a:cubicBezTo>
                  <a:pt x="721027" y="830055"/>
                  <a:pt x="621923" y="791127"/>
                  <a:pt x="841828" y="885372"/>
                </a:cubicBezTo>
                <a:cubicBezTo>
                  <a:pt x="919144" y="869908"/>
                  <a:pt x="949325" y="927277"/>
                  <a:pt x="949325" y="888093"/>
                </a:cubicBezTo>
              </a:path>
            </a:pathLst>
          </a:custGeom>
          <a:noFill/>
          <a:ln w="25400">
            <a:solidFill>
              <a:schemeClr val="bg1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565900" y="4068763"/>
            <a:ext cx="465455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分解后步骤多，迫使集中注意到第二象限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可讲一个项目做细，做得有计划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明确任务完成的标准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分成小的任务后有利于进度控制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四象限法则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324350"/>
            <a:ext cx="12192000" cy="2533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sp>
        <p:nvSpPr>
          <p:cNvPr id="7" name="平行四边形 6"/>
          <p:cNvSpPr/>
          <p:nvPr/>
        </p:nvSpPr>
        <p:spPr>
          <a:xfrm>
            <a:off x="438150" y="5162550"/>
            <a:ext cx="1827213" cy="838200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2808288" y="5162550"/>
            <a:ext cx="1827212" cy="838200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7546975" y="5162550"/>
            <a:ext cx="1827213" cy="838200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0" name="平行四边形 9"/>
          <p:cNvSpPr/>
          <p:nvPr/>
        </p:nvSpPr>
        <p:spPr>
          <a:xfrm>
            <a:off x="5176838" y="5162550"/>
            <a:ext cx="1827212" cy="838200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9915525" y="5162550"/>
            <a:ext cx="1827213" cy="838200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299" name="文本框 11"/>
          <p:cNvSpPr txBox="1">
            <a:spLocks noChangeArrowheads="1"/>
          </p:cNvSpPr>
          <p:nvPr/>
        </p:nvSpPr>
        <p:spPr bwMode="auto">
          <a:xfrm>
            <a:off x="438150" y="5329238"/>
            <a:ext cx="18272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捕捉</a:t>
            </a:r>
          </a:p>
        </p:txBody>
      </p:sp>
      <p:sp>
        <p:nvSpPr>
          <p:cNvPr id="12300" name="文本框 12"/>
          <p:cNvSpPr txBox="1">
            <a:spLocks noChangeArrowheads="1"/>
          </p:cNvSpPr>
          <p:nvPr/>
        </p:nvSpPr>
        <p:spPr bwMode="auto">
          <a:xfrm>
            <a:off x="2808288" y="5362575"/>
            <a:ext cx="1827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明确意义</a:t>
            </a:r>
          </a:p>
        </p:txBody>
      </p:sp>
      <p:sp>
        <p:nvSpPr>
          <p:cNvPr id="12301" name="文本框 13"/>
          <p:cNvSpPr txBox="1">
            <a:spLocks noChangeArrowheads="1"/>
          </p:cNvSpPr>
          <p:nvPr/>
        </p:nvSpPr>
        <p:spPr bwMode="auto">
          <a:xfrm>
            <a:off x="5176838" y="5362575"/>
            <a:ext cx="1827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组织整理</a:t>
            </a:r>
          </a:p>
        </p:txBody>
      </p:sp>
      <p:sp>
        <p:nvSpPr>
          <p:cNvPr id="12302" name="文本框 14"/>
          <p:cNvSpPr txBox="1">
            <a:spLocks noChangeArrowheads="1"/>
          </p:cNvSpPr>
          <p:nvPr/>
        </p:nvSpPr>
        <p:spPr bwMode="auto">
          <a:xfrm>
            <a:off x="7546975" y="5362575"/>
            <a:ext cx="182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深思</a:t>
            </a:r>
            <a:endParaRPr lang="zh-CN" altLang="en-US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3" name="文本框 15"/>
          <p:cNvSpPr txBox="1">
            <a:spLocks noChangeArrowheads="1"/>
          </p:cNvSpPr>
          <p:nvPr/>
        </p:nvSpPr>
        <p:spPr bwMode="auto">
          <a:xfrm>
            <a:off x="9915525" y="5373688"/>
            <a:ext cx="18272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0" y="2376488"/>
            <a:ext cx="12192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什么是衣柜整理法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?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方正艺黑简体" panose="03000509000000000000" pitchFamily="65" charset="-122"/>
              <a:ea typeface="方正艺黑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306" name="文本框 25"/>
          <p:cNvSpPr txBox="1">
            <a:spLocks noChangeArrowheads="1"/>
          </p:cNvSpPr>
          <p:nvPr/>
        </p:nvSpPr>
        <p:spPr bwMode="auto">
          <a:xfrm rot="-9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7"/>
          <p:cNvGrpSpPr>
            <a:grpSpLocks/>
          </p:cNvGrpSpPr>
          <p:nvPr/>
        </p:nvGrpSpPr>
        <p:grpSpPr bwMode="auto">
          <a:xfrm>
            <a:off x="7656513" y="2270125"/>
            <a:ext cx="990600" cy="460375"/>
            <a:chOff x="7658348" y="2225318"/>
            <a:chExt cx="991623" cy="551907"/>
          </a:xfrm>
        </p:grpSpPr>
        <p:sp>
          <p:nvSpPr>
            <p:cNvPr id="35" name="平行四边形 34"/>
            <p:cNvSpPr/>
            <p:nvPr/>
          </p:nvSpPr>
          <p:spPr bwMode="auto">
            <a:xfrm>
              <a:off x="7707611" y="2225318"/>
              <a:ext cx="942360" cy="517651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 bwMode="auto">
            <a:xfrm>
              <a:off x="7658348" y="2259574"/>
              <a:ext cx="942359" cy="517651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7181850" y="3567113"/>
            <a:ext cx="1074738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072188" y="1879600"/>
            <a:ext cx="1074737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032625" y="1879600"/>
            <a:ext cx="0" cy="3376613"/>
          </a:xfrm>
          <a:prstGeom prst="line">
            <a:avLst/>
          </a:prstGeom>
          <a:ln w="1016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7808913" y="3417888"/>
            <a:ext cx="1849437" cy="185102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93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65475" y="4191000"/>
            <a:ext cx="2122488" cy="21209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793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484688" y="1103313"/>
            <a:ext cx="1552575" cy="155257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793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884988" y="1730375"/>
            <a:ext cx="296862" cy="29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884988" y="3417888"/>
            <a:ext cx="296862" cy="29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884988" y="5102225"/>
            <a:ext cx="296862" cy="298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0" name="直接连接符 19"/>
          <p:cNvCxnSpPr>
            <a:stCxn id="8" idx="6"/>
          </p:cNvCxnSpPr>
          <p:nvPr/>
        </p:nvCxnSpPr>
        <p:spPr>
          <a:xfrm>
            <a:off x="5287963" y="5251450"/>
            <a:ext cx="1597025" cy="4763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808913" y="2189163"/>
            <a:ext cx="3867150" cy="968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捕捉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将一切引起我们注意的事记下来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484813" y="4851400"/>
            <a:ext cx="13525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数码工具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30" name="文本框 28"/>
          <p:cNvSpPr txBox="1">
            <a:spLocks noChangeArrowheads="1"/>
          </p:cNvSpPr>
          <p:nvPr/>
        </p:nvSpPr>
        <p:spPr bwMode="auto">
          <a:xfrm rot="-9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15925" y="4111625"/>
            <a:ext cx="31210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推荐锤子便签和印象笔记，日程管理软件推荐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any.do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9800" y="2084388"/>
            <a:ext cx="34480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方便的纸质笔记本，小巧的可随身携带的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39800" y="1663700"/>
            <a:ext cx="15081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纸质工具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4"/>
          <p:cNvGrpSpPr>
            <a:grpSpLocks/>
          </p:cNvGrpSpPr>
          <p:nvPr/>
        </p:nvGrpSpPr>
        <p:grpSpPr bwMode="auto">
          <a:xfrm>
            <a:off x="3713163" y="1343025"/>
            <a:ext cx="2060575" cy="539750"/>
            <a:chOff x="3632742" y="1331417"/>
            <a:chExt cx="2059952" cy="540646"/>
          </a:xfrm>
        </p:grpSpPr>
        <p:sp>
          <p:nvSpPr>
            <p:cNvPr id="13" name="平行四边形 12"/>
            <p:cNvSpPr/>
            <p:nvPr/>
          </p:nvSpPr>
          <p:spPr bwMode="auto">
            <a:xfrm>
              <a:off x="3720028" y="1331417"/>
              <a:ext cx="1972666" cy="491352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 bwMode="auto">
            <a:xfrm>
              <a:off x="3632742" y="1380712"/>
              <a:ext cx="1972665" cy="491351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42" name="文本框 4"/>
          <p:cNvSpPr txBox="1">
            <a:spLocks noChangeArrowheads="1"/>
          </p:cNvSpPr>
          <p:nvPr/>
        </p:nvSpPr>
        <p:spPr bwMode="auto">
          <a:xfrm rot="-9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56138" y="2317750"/>
            <a:ext cx="12001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可以行动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35713" y="2317750"/>
            <a:ext cx="12049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不能行动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0" y="1349375"/>
            <a:ext cx="121920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明确意义：“为衣物分类”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997201" y="2824163"/>
            <a:ext cx="285908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两分钟行动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指派给别人完成的事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r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特定时间做的事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35713" y="3697288"/>
            <a:ext cx="2303463" cy="167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垃圾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将来某时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+mj-ea"/>
              <a:buAutoNum type="circleNumDbPlain"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参考资料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6096000" y="2255520"/>
            <a:ext cx="0" cy="5413641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791441" y="2263140"/>
            <a:ext cx="660911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791441" y="2249072"/>
            <a:ext cx="0" cy="2730891"/>
          </a:xfrm>
          <a:prstGeom prst="line">
            <a:avLst/>
          </a:prstGeom>
          <a:ln w="25400">
            <a:solidFill>
              <a:schemeClr val="bg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390366" y="2249072"/>
            <a:ext cx="0" cy="2730891"/>
          </a:xfrm>
          <a:prstGeom prst="line">
            <a:avLst/>
          </a:prstGeom>
          <a:ln w="25400">
            <a:solidFill>
              <a:schemeClr val="bg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6096000" y="-33635"/>
            <a:ext cx="0" cy="5983585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文本框 4"/>
          <p:cNvSpPr txBox="1">
            <a:spLocks noChangeArrowheads="1"/>
          </p:cNvSpPr>
          <p:nvPr/>
        </p:nvSpPr>
        <p:spPr bwMode="auto">
          <a:xfrm rot="207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2182132" y="1589763"/>
            <a:ext cx="3591607" cy="562273"/>
            <a:chOff x="2182132" y="1589763"/>
            <a:chExt cx="3591607" cy="562273"/>
          </a:xfrm>
        </p:grpSpPr>
        <p:sp>
          <p:nvSpPr>
            <p:cNvPr id="9" name="平行四边形 8"/>
            <p:cNvSpPr/>
            <p:nvPr/>
          </p:nvSpPr>
          <p:spPr bwMode="auto">
            <a:xfrm>
              <a:off x="2288721" y="1589763"/>
              <a:ext cx="3485018" cy="490538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 bwMode="auto">
            <a:xfrm>
              <a:off x="2182132" y="1661499"/>
              <a:ext cx="3485016" cy="490537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23886" y="1617021"/>
              <a:ext cx="32146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脑袋里只装一件事</a:t>
              </a: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1466396" y="1882104"/>
            <a:ext cx="63227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471156" y="1869105"/>
            <a:ext cx="0" cy="408311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350454" y="3395888"/>
            <a:ext cx="241404" cy="1080399"/>
          </a:xfrm>
          <a:prstGeom prst="rect">
            <a:avLst/>
          </a:prstGeom>
          <a:solidFill>
            <a:srgbClr val="FEE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229161" y="3520588"/>
            <a:ext cx="593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好处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4" name="直接连接符 23"/>
          <p:cNvCxnSpPr>
            <a:stCxn id="21" idx="3"/>
          </p:cNvCxnSpPr>
          <p:nvPr/>
        </p:nvCxnSpPr>
        <p:spPr>
          <a:xfrm flipV="1">
            <a:off x="1822262" y="2985143"/>
            <a:ext cx="1083420" cy="9509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21" idx="3"/>
          </p:cNvCxnSpPr>
          <p:nvPr/>
        </p:nvCxnSpPr>
        <p:spPr>
          <a:xfrm flipV="1">
            <a:off x="1822262" y="3674761"/>
            <a:ext cx="1103804" cy="26132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822262" y="3944692"/>
            <a:ext cx="1103804" cy="32330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21" idx="3"/>
          </p:cNvCxnSpPr>
          <p:nvPr/>
        </p:nvCxnSpPr>
        <p:spPr>
          <a:xfrm>
            <a:off x="1822262" y="3936087"/>
            <a:ext cx="1065462" cy="96679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3263897" y="2393008"/>
            <a:ext cx="26651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摆脱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50000"/>
              </a:lnSpc>
              <a:buFont typeface="+mj-ea"/>
              <a:buAutoNum type="circleNumDbPlain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更好的结果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505803" y="1587968"/>
            <a:ext cx="3591607" cy="562273"/>
            <a:chOff x="2182132" y="1589763"/>
            <a:chExt cx="3591607" cy="562273"/>
          </a:xfrm>
        </p:grpSpPr>
        <p:sp>
          <p:nvSpPr>
            <p:cNvPr id="49" name="平行四边形 48"/>
            <p:cNvSpPr/>
            <p:nvPr/>
          </p:nvSpPr>
          <p:spPr bwMode="auto">
            <a:xfrm>
              <a:off x="2288721" y="1589763"/>
              <a:ext cx="3485018" cy="490538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 bwMode="auto">
            <a:xfrm>
              <a:off x="2182132" y="1661499"/>
              <a:ext cx="3485016" cy="490537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423886" y="1617021"/>
              <a:ext cx="32146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脑袋里只</a:t>
              </a:r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装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哪</a:t>
              </a:r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件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</a:t>
              </a: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430080" y="2673552"/>
            <a:ext cx="1957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“下一步行动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8354901" y="2328566"/>
            <a:ext cx="0" cy="3130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9331897" y="2834884"/>
            <a:ext cx="140197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10733875" y="2834884"/>
            <a:ext cx="1" cy="31150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10613174" y="3453947"/>
            <a:ext cx="241404" cy="1952400"/>
          </a:xfrm>
          <a:prstGeom prst="rect">
            <a:avLst/>
          </a:prstGeom>
          <a:solidFill>
            <a:srgbClr val="FEE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10289280" y="3645317"/>
            <a:ext cx="8891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人的记忆力不可靠</a:t>
            </a:r>
          </a:p>
        </p:txBody>
      </p:sp>
      <p:cxnSp>
        <p:nvCxnSpPr>
          <p:cNvPr id="81" name="直接连接符 80"/>
          <p:cNvCxnSpPr/>
          <p:nvPr/>
        </p:nvCxnSpPr>
        <p:spPr>
          <a:xfrm flipH="1">
            <a:off x="9055251" y="4594909"/>
            <a:ext cx="1103804" cy="7932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9055251" y="4594909"/>
            <a:ext cx="1103804" cy="25820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 flipV="1">
            <a:off x="9055251" y="4336702"/>
            <a:ext cx="1103804" cy="24960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H="1" flipV="1">
            <a:off x="9055251" y="3886326"/>
            <a:ext cx="1103804" cy="70858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7064320" y="3366753"/>
            <a:ext cx="2665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动词开头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cxnSp>
        <p:nvCxnSpPr>
          <p:cNvPr id="90" name="直接连接符 89"/>
          <p:cNvCxnSpPr/>
          <p:nvPr/>
        </p:nvCxnSpPr>
        <p:spPr>
          <a:xfrm>
            <a:off x="1456871" y="5954318"/>
            <a:ext cx="8505374" cy="0"/>
          </a:xfrm>
          <a:prstGeom prst="line">
            <a:avLst/>
          </a:prstGeom>
          <a:ln w="25400">
            <a:solidFill>
              <a:schemeClr val="bg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 rot="207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grpSp>
        <p:nvGrpSpPr>
          <p:cNvPr id="7" name="组合 14"/>
          <p:cNvGrpSpPr>
            <a:grpSpLocks/>
          </p:cNvGrpSpPr>
          <p:nvPr/>
        </p:nvGrpSpPr>
        <p:grpSpPr bwMode="auto">
          <a:xfrm>
            <a:off x="2840966" y="1340644"/>
            <a:ext cx="2060575" cy="539750"/>
            <a:chOff x="3632742" y="1331417"/>
            <a:chExt cx="2059952" cy="540646"/>
          </a:xfrm>
        </p:grpSpPr>
        <p:sp>
          <p:nvSpPr>
            <p:cNvPr id="8" name="平行四边形 7"/>
            <p:cNvSpPr/>
            <p:nvPr/>
          </p:nvSpPr>
          <p:spPr bwMode="auto">
            <a:xfrm>
              <a:off x="3720028" y="1331417"/>
              <a:ext cx="1972666" cy="491352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 bwMode="auto">
            <a:xfrm>
              <a:off x="3632742" y="1380712"/>
              <a:ext cx="1972665" cy="491351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0" y="1349375"/>
            <a:ext cx="121920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组织整理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：“将分类的衣物重新储存”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7738" y="2377415"/>
            <a:ext cx="10333037" cy="658586"/>
          </a:xfrm>
          <a:prstGeom prst="rect">
            <a:avLst/>
          </a:prstGeom>
          <a:solidFill>
            <a:schemeClr val="tx1">
              <a:lumMod val="75000"/>
              <a:lumOff val="2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59850">
            <a:off x="1405788" y="3610367"/>
            <a:ext cx="1997188" cy="257900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398716" y="3610367"/>
            <a:ext cx="1997188" cy="257900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59850">
            <a:off x="5072119" y="3610367"/>
            <a:ext cx="1997188" cy="257900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065047" y="3610367"/>
            <a:ext cx="1997188" cy="257900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59850">
            <a:off x="8738450" y="3610367"/>
            <a:ext cx="1997188" cy="257900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731378" y="3610367"/>
            <a:ext cx="1997188" cy="257900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597297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175814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228046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806563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897983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476500" y="3713480"/>
            <a:ext cx="98426" cy="9842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1642814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221602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277553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856341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942888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0521676" y="3035776"/>
            <a:ext cx="0" cy="67770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五边形 34"/>
          <p:cNvSpPr/>
          <p:nvPr/>
        </p:nvSpPr>
        <p:spPr>
          <a:xfrm rot="5400000">
            <a:off x="5581821" y="2309668"/>
            <a:ext cx="1054074" cy="901229"/>
          </a:xfrm>
          <a:prstGeom prst="homePlate">
            <a:avLst>
              <a:gd name="adj" fmla="val 29708"/>
            </a:avLst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377817" y="2297112"/>
            <a:ext cx="1453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3+1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7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清单系统</a:t>
            </a:r>
            <a:endParaRPr lang="zh-CN" altLang="en-US" sz="1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072347" y="2440828"/>
            <a:ext cx="10402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日程表：这里面存放              特定时间要做的事情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805128" y="3933826"/>
            <a:ext cx="1201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将来清单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904999" y="4295833"/>
            <a:ext cx="101375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1398716" y="4479616"/>
            <a:ext cx="2027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哪天有空去打羽毛球</a:t>
            </a:r>
            <a:r>
              <a:rPr lang="en-US" altLang="zh-CN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98716" y="4841918"/>
            <a:ext cx="2027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049832" y="4479616"/>
            <a:ext cx="202761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给研发部</a:t>
            </a:r>
            <a:r>
              <a:rPr lang="en-US" altLang="zh-CN" sz="1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luke</a:t>
            </a: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提供新版本软件的用户使用报告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455335" y="3933826"/>
            <a:ext cx="1201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清单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555206" y="4295833"/>
            <a:ext cx="101375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9147108" y="3933826"/>
            <a:ext cx="1201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清单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9246979" y="4295833"/>
            <a:ext cx="101375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8690703" y="4479616"/>
            <a:ext cx="2027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针对产品做市场调研</a:t>
            </a:r>
            <a:endParaRPr lang="en-US" altLang="zh-CN" sz="15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ctr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调查相同定位产品的销售策略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五边形 46"/>
          <p:cNvSpPr/>
          <p:nvPr/>
        </p:nvSpPr>
        <p:spPr>
          <a:xfrm>
            <a:off x="4851270" y="5368719"/>
            <a:ext cx="5485484" cy="717323"/>
          </a:xfrm>
          <a:prstGeom prst="homePlat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五边形 42"/>
          <p:cNvSpPr/>
          <p:nvPr/>
        </p:nvSpPr>
        <p:spPr>
          <a:xfrm>
            <a:off x="3332163" y="4083480"/>
            <a:ext cx="5485484" cy="717323"/>
          </a:xfrm>
          <a:prstGeom prst="homePlat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五边形 41"/>
          <p:cNvSpPr/>
          <p:nvPr/>
        </p:nvSpPr>
        <p:spPr>
          <a:xfrm>
            <a:off x="1624021" y="2798241"/>
            <a:ext cx="5485484" cy="717323"/>
          </a:xfrm>
          <a:prstGeom prst="homePlat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 rot="207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sp>
        <p:nvSpPr>
          <p:cNvPr id="8" name="平行四边形 7"/>
          <p:cNvSpPr/>
          <p:nvPr/>
        </p:nvSpPr>
        <p:spPr bwMode="auto">
          <a:xfrm>
            <a:off x="3355702" y="1340644"/>
            <a:ext cx="1443317" cy="490538"/>
          </a:xfrm>
          <a:prstGeom prst="parallelogram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平行四边形 8"/>
          <p:cNvSpPr/>
          <p:nvPr/>
        </p:nvSpPr>
        <p:spPr bwMode="auto">
          <a:xfrm>
            <a:off x="3291838" y="1389857"/>
            <a:ext cx="1443317" cy="490537"/>
          </a:xfrm>
          <a:prstGeom prst="parallelogram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0" y="1349375"/>
            <a:ext cx="121920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深思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：“对衣物做到心中有数”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13527" y="2657248"/>
            <a:ext cx="1020989" cy="1020989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290603" y="2745785"/>
            <a:ext cx="843913" cy="8439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698985" y="3922916"/>
            <a:ext cx="1020989" cy="1020989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876061" y="4011453"/>
            <a:ext cx="843913" cy="8439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340776" y="5216888"/>
            <a:ext cx="1020989" cy="1020989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4517852" y="5305425"/>
            <a:ext cx="843913" cy="8439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2730919" y="2895074"/>
            <a:ext cx="340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孵化杂事，灵活变换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31454" y="4171799"/>
            <a:ext cx="340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重新审视，产生灵感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74905" y="5465770"/>
            <a:ext cx="340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主动选择，提升高度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直接连接符 84"/>
          <p:cNvCxnSpPr/>
          <p:nvPr/>
        </p:nvCxnSpPr>
        <p:spPr>
          <a:xfrm flipV="1">
            <a:off x="9926614" y="5124870"/>
            <a:ext cx="182612" cy="30197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V="1">
            <a:off x="8069096" y="3645001"/>
            <a:ext cx="146226" cy="79383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6345811" y="4973638"/>
            <a:ext cx="182612" cy="30197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3312290" y="4896064"/>
            <a:ext cx="163557" cy="24058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5053649" y="3950719"/>
            <a:ext cx="132417" cy="3362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1747169" y="3744686"/>
            <a:ext cx="212260" cy="41206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10109226" y="4339793"/>
            <a:ext cx="2082774" cy="79968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6528423" y="4429389"/>
            <a:ext cx="1517331" cy="544249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8129876" y="4417644"/>
            <a:ext cx="1979350" cy="707227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011092" y="4340540"/>
            <a:ext cx="1543606" cy="615914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3493761" y="4345234"/>
            <a:ext cx="1517331" cy="567678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747169" y="4156752"/>
            <a:ext cx="1726907" cy="739312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-60960" y="4176083"/>
            <a:ext cx="1788444" cy="652449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-2028825" y="-3265488"/>
            <a:ext cx="4476750" cy="4476751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 rot="20700000">
            <a:off x="-88900" y="63500"/>
            <a:ext cx="21605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衣柜整理法</a:t>
            </a:r>
          </a:p>
        </p:txBody>
      </p:sp>
      <p:grpSp>
        <p:nvGrpSpPr>
          <p:cNvPr id="21" name="组合 14"/>
          <p:cNvGrpSpPr>
            <a:grpSpLocks/>
          </p:cNvGrpSpPr>
          <p:nvPr/>
        </p:nvGrpSpPr>
        <p:grpSpPr bwMode="auto">
          <a:xfrm>
            <a:off x="3857895" y="1340644"/>
            <a:ext cx="1507181" cy="539750"/>
            <a:chOff x="3632742" y="1331417"/>
            <a:chExt cx="2059952" cy="540646"/>
          </a:xfrm>
        </p:grpSpPr>
        <p:sp>
          <p:nvSpPr>
            <p:cNvPr id="22" name="平行四边形 21"/>
            <p:cNvSpPr/>
            <p:nvPr/>
          </p:nvSpPr>
          <p:spPr bwMode="auto">
            <a:xfrm>
              <a:off x="3720028" y="1331417"/>
              <a:ext cx="1972666" cy="491352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 bwMode="auto">
            <a:xfrm>
              <a:off x="3632742" y="1380712"/>
              <a:ext cx="1972665" cy="491351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0" y="1349375"/>
            <a:ext cx="121920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：“选择最佳方案”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685632" y="4078901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396412" y="4822852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956752" y="4265697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6476847" y="4875595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8006829" y="4339793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031375" y="5058794"/>
            <a:ext cx="155702" cy="15570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1077352" y="2607713"/>
            <a:ext cx="23461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原则（五万英尺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思考自己的价值观、原则和目标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320696" y="5190559"/>
            <a:ext cx="2346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愿景（四万英尺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3—5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年内的工作目标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182293" y="2881965"/>
            <a:ext cx="2346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目标（三万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年内一个阶段性目标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578222" y="2517774"/>
            <a:ext cx="2346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任务（一万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将注意力放在眼前的项目上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365076" y="5313466"/>
            <a:ext cx="249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责任范围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（两万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思考工作上的角色，生活上的角色，兴趣爱好上的角色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119551" y="5525420"/>
            <a:ext cx="2292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下一步行动（跑道）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一一消灭清单，做好细节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5217" y="3429001"/>
            <a:ext cx="12197217" cy="2447924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2414588" y="178752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4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3910818" y="3663412"/>
            <a:ext cx="5965020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臣服与拖延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做到要事第一？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如何应对临时突发时间？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397711" y="3419475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 rot="10800000">
            <a:off x="9883734" y="4051233"/>
            <a:ext cx="8953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0625" y="1762870"/>
            <a:ext cx="51647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遇到问题怎么办？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梯形 11"/>
          <p:cNvSpPr/>
          <p:nvPr/>
        </p:nvSpPr>
        <p:spPr>
          <a:xfrm rot="5400000">
            <a:off x="2540001" y="-658878"/>
            <a:ext cx="3744686" cy="8824688"/>
          </a:xfrm>
          <a:prstGeom prst="trapezoid">
            <a:avLst>
              <a:gd name="adj" fmla="val 3036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68941" y="2737804"/>
            <a:ext cx="54326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总觉得一天什么都没干就过去了</a:t>
            </a:r>
            <a:r>
              <a:rPr lang="en-US" altLang="zh-CN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总</a:t>
            </a:r>
            <a:r>
              <a:rPr lang="zh-CN" altLang="en-US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觉得不应该再拖延下去了</a:t>
            </a:r>
            <a:r>
              <a:rPr lang="en-US" altLang="zh-CN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总</a:t>
            </a:r>
            <a:r>
              <a:rPr lang="zh-CN" altLang="en-US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觉得突如其来的事情太多</a:t>
            </a:r>
            <a:r>
              <a:rPr lang="en-US" altLang="zh-CN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?</a:t>
            </a:r>
          </a:p>
        </p:txBody>
      </p:sp>
      <p:sp>
        <p:nvSpPr>
          <p:cNvPr id="11" name="矩形 10"/>
          <p:cNvSpPr/>
          <p:nvPr/>
        </p:nvSpPr>
        <p:spPr>
          <a:xfrm>
            <a:off x="8905875" y="3020436"/>
            <a:ext cx="318177" cy="146606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18555" y="550416"/>
            <a:ext cx="415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EA01"/>
                </a:solidFill>
              </a:rPr>
              <a:t>https://www.ypppt.com/</a:t>
            </a:r>
            <a:endParaRPr lang="zh-CN" altLang="en-US" dirty="0">
              <a:solidFill>
                <a:srgbClr val="FBEA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09600" y="688975"/>
            <a:ext cx="7616024" cy="3669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-13691" y="5922706"/>
            <a:ext cx="12205691" cy="58875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-1025439" y="-1004491"/>
            <a:ext cx="2101510" cy="2101510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臣服与拖延</a:t>
            </a:r>
          </a:p>
        </p:txBody>
      </p:sp>
      <p:sp>
        <p:nvSpPr>
          <p:cNvPr id="24" name="文本框 23"/>
          <p:cNvSpPr txBox="1"/>
          <p:nvPr/>
        </p:nvSpPr>
        <p:spPr>
          <a:xfrm rot="18924127">
            <a:off x="-218581" y="101835"/>
            <a:ext cx="132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臣服</a:t>
            </a:r>
          </a:p>
        </p:txBody>
      </p:sp>
      <p:sp>
        <p:nvSpPr>
          <p:cNvPr id="27" name="椭圆 26"/>
          <p:cNvSpPr/>
          <p:nvPr/>
        </p:nvSpPr>
        <p:spPr>
          <a:xfrm>
            <a:off x="1000206" y="1661716"/>
            <a:ext cx="3954434" cy="39544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139090" y="1661716"/>
            <a:ext cx="3954434" cy="39544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7277974" y="1661716"/>
            <a:ext cx="3954434" cy="39544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00206" y="1447800"/>
            <a:ext cx="1384697" cy="1384697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139090" y="1447800"/>
            <a:ext cx="1384697" cy="1384697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277974" y="1447800"/>
            <a:ext cx="1384697" cy="1384697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142492" y="1816983"/>
            <a:ext cx="1100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精力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281376" y="1816983"/>
            <a:ext cx="1100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420260" y="1816983"/>
            <a:ext cx="1100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天性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41328" y="2906495"/>
            <a:ext cx="2272190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人的精力是有限的，并且随着持续工作精力会越来越下降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80212" y="2803742"/>
            <a:ext cx="227219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这事现在必须做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是→果断中断番茄时间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否→写在收集篮里面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66113" y="3208660"/>
            <a:ext cx="2272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完成后给自己一定奖励，符合天性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0" y="6030125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番茄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时间：每工作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分钟休息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/>
          <p:nvPr/>
        </p:nvCxnSpPr>
        <p:spPr>
          <a:xfrm>
            <a:off x="670785" y="655111"/>
            <a:ext cx="7554839" cy="7055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4766769" y="2667468"/>
            <a:ext cx="2654710" cy="265471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417161" y="2076356"/>
            <a:ext cx="1080102" cy="1080102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686667" y="2076356"/>
            <a:ext cx="1080102" cy="1080102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686667" y="4832927"/>
            <a:ext cx="1080102" cy="1080102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417161" y="4832927"/>
            <a:ext cx="1080102" cy="1080102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27847" y="3733213"/>
            <a:ext cx="2132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拖延怎么治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23709" y="2440216"/>
            <a:ext cx="806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65534" y="5055367"/>
            <a:ext cx="806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自愿参与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56362" y="2440216"/>
            <a:ext cx="806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规则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11281" y="5059868"/>
            <a:ext cx="806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及时反馈</a:t>
            </a:r>
          </a:p>
        </p:txBody>
      </p:sp>
      <p:cxnSp>
        <p:nvCxnSpPr>
          <p:cNvPr id="24" name="直接连接符 23"/>
          <p:cNvCxnSpPr>
            <a:stCxn id="14" idx="5"/>
          </p:cNvCxnSpPr>
          <p:nvPr/>
        </p:nvCxnSpPr>
        <p:spPr>
          <a:xfrm>
            <a:off x="4608592" y="2998281"/>
            <a:ext cx="342027" cy="31384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7211160" y="2974068"/>
            <a:ext cx="342027" cy="31384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4685820" y="4771462"/>
            <a:ext cx="342027" cy="31384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160401" y="4771462"/>
            <a:ext cx="342027" cy="31384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106380" y="2178606"/>
            <a:ext cx="1840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明确记下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来，分成若干小目标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75205" y="1949082"/>
            <a:ext cx="179333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建立小系统并变成仪式，养成习惯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06380" y="4947645"/>
            <a:ext cx="1840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写成功日志，给自己小奖励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175205" y="4703564"/>
            <a:ext cx="179333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调整心态，从“要我做”到我要做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>
            <a:stCxn id="14" idx="4"/>
          </p:cNvCxnSpPr>
          <p:nvPr/>
        </p:nvCxnSpPr>
        <p:spPr>
          <a:xfrm flipH="1">
            <a:off x="1184550" y="3156458"/>
            <a:ext cx="304216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184550" y="5918733"/>
            <a:ext cx="304216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7957212" y="3156458"/>
            <a:ext cx="304216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7957212" y="5918733"/>
            <a:ext cx="304216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-1025439" y="-1004491"/>
            <a:ext cx="2101510" cy="2101510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rot="18924127">
            <a:off x="-218581" y="101835"/>
            <a:ext cx="132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臣服与拖延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38617" y="2852963"/>
            <a:ext cx="11853383" cy="4005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38617" y="5922706"/>
            <a:ext cx="11853384" cy="58875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88868" y="1818537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536634" y="1818537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984400" y="1808128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396985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</a:t>
            </a:r>
            <a:r>
              <a:rPr lang="zh-CN" altLang="en-US" sz="2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44751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即时满足</a:t>
            </a:r>
            <a:endParaRPr lang="zh-CN" altLang="en-US" sz="2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292517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不愿改变</a:t>
            </a:r>
            <a:endParaRPr lang="zh-CN" altLang="en-US" sz="2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68785" y="4177970"/>
            <a:ext cx="23090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大脑喜欢简单的事情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36633" y="4121187"/>
            <a:ext cx="2068853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大多数人总是倾向于即时满足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88721" y="4067157"/>
            <a:ext cx="2068853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大多人成年人都没有理性到不顾沉没成本的地步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09709" y="5913438"/>
            <a:ext cx="1124188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①工作很无趣           ②失去野心、失去梦想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613831" y="5935406"/>
            <a:ext cx="178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导致</a:t>
            </a:r>
          </a:p>
        </p:txBody>
      </p:sp>
      <p:sp>
        <p:nvSpPr>
          <p:cNvPr id="32" name="椭圆 31"/>
          <p:cNvSpPr/>
          <p:nvPr/>
        </p:nvSpPr>
        <p:spPr>
          <a:xfrm>
            <a:off x="2088868" y="1818537"/>
            <a:ext cx="2068852" cy="206885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536632" y="1818537"/>
            <a:ext cx="2072255" cy="206885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8984400" y="1804469"/>
            <a:ext cx="2068852" cy="206885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10800000" flipH="1">
            <a:off x="326005" y="2852962"/>
            <a:ext cx="673016" cy="4014561"/>
          </a:xfrm>
          <a:prstGeom prst="rtTriangle">
            <a:avLst/>
          </a:prstGeom>
          <a:solidFill>
            <a:srgbClr val="FBE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274" y="1476338"/>
            <a:ext cx="4310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为什么会琐事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358900" y="688975"/>
            <a:ext cx="6866724" cy="3669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臣服与拖延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38617" y="0"/>
            <a:ext cx="1138749" cy="685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42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8617" y="2852963"/>
            <a:ext cx="11853383" cy="4005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088868" y="1818537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36634" y="1818537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984400" y="1808128"/>
            <a:ext cx="2068852" cy="2068852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396985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</a:t>
            </a:r>
            <a:r>
              <a:rPr lang="zh-CN" altLang="en-US" sz="2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44751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即时满足</a:t>
            </a:r>
            <a:endParaRPr lang="zh-CN" altLang="en-US" sz="2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92517" y="2626023"/>
            <a:ext cx="145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不愿改变</a:t>
            </a:r>
            <a:endParaRPr lang="zh-CN" altLang="en-US" sz="2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68785" y="4387520"/>
            <a:ext cx="23090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谋定而后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动，让事情简单和明确，易于执行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36633" y="4330737"/>
            <a:ext cx="206885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找准事件核心，将其分解执行，做到“断点续传”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88721" y="4276707"/>
            <a:ext cx="2068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利用时间日志找到大块时间，用番茄工作法将重要不紧急的事情搬走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38617" y="0"/>
            <a:ext cx="1138749" cy="685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直角三角形 26"/>
          <p:cNvSpPr/>
          <p:nvPr/>
        </p:nvSpPr>
        <p:spPr>
          <a:xfrm rot="10800000" flipH="1">
            <a:off x="326005" y="2852962"/>
            <a:ext cx="673016" cy="4014561"/>
          </a:xfrm>
          <a:prstGeom prst="rtTriangle">
            <a:avLst/>
          </a:prstGeom>
          <a:solidFill>
            <a:srgbClr val="FBE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9472" y="1731179"/>
            <a:ext cx="5058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怎么解决琐事优先？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358900" y="688975"/>
            <a:ext cx="6866724" cy="3669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臣服与拖延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8617" y="2852963"/>
            <a:ext cx="11853383" cy="4005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416399" y="1467367"/>
            <a:ext cx="11253439" cy="757238"/>
            <a:chOff x="1841849" y="2050937"/>
            <a:chExt cx="11253439" cy="757238"/>
          </a:xfrm>
        </p:grpSpPr>
        <p:grpSp>
          <p:nvGrpSpPr>
            <p:cNvPr id="12" name="组合 11"/>
            <p:cNvGrpSpPr/>
            <p:nvPr/>
          </p:nvGrpSpPr>
          <p:grpSpPr>
            <a:xfrm>
              <a:off x="1841849" y="2050937"/>
              <a:ext cx="4127936" cy="757238"/>
              <a:chOff x="1841849" y="2050937"/>
              <a:chExt cx="4127936" cy="757238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1962377" y="2050937"/>
                <a:ext cx="4007408" cy="673101"/>
              </a:xfrm>
              <a:prstGeom prst="parallelogram">
                <a:avLst>
                  <a:gd name="adj" fmla="val 31469"/>
                </a:avLst>
              </a:pr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1841849" y="2135074"/>
                <a:ext cx="4007408" cy="673101"/>
              </a:xfrm>
              <a:prstGeom prst="parallelogram">
                <a:avLst>
                  <a:gd name="adj" fmla="val 31469"/>
                </a:avLst>
              </a:pr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2122488" y="2221740"/>
              <a:ext cx="1097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做事靠系统，而不是感觉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797573" y="1679994"/>
            <a:ext cx="1124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尝试建立自己的知识管理系统、健康锻炼系统等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93516" y="3150506"/>
            <a:ext cx="2544763" cy="340995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855019" y="3175906"/>
            <a:ext cx="27416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会前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为什么开这次会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主题（不超过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个）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确定相关人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确定会议记录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会议室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发送会议邀请、通知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设置行事历，提前到场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60898" y="3214864"/>
            <a:ext cx="115711" cy="115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81504" y="3150506"/>
            <a:ext cx="2544763" cy="340995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141134" y="3198989"/>
            <a:ext cx="259964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会中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组织者控制会议节奏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设置番茄时间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会议不超过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着开会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最后用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分钟来总结，确定每个议题行动计划以及负责人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267488" y="3214864"/>
            <a:ext cx="115711" cy="115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313352" y="3150506"/>
            <a:ext cx="2544763" cy="340995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9285282" y="3198989"/>
            <a:ext cx="2599647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会议记录员发送会议纪要给与会成员，会议纪要要符合金字塔原理：先写行动计划、负责人、时间底线，在写讨论过程。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413470" y="3214864"/>
            <a:ext cx="115711" cy="115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338617" y="0"/>
            <a:ext cx="1138749" cy="685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直角三角形 39"/>
          <p:cNvSpPr/>
          <p:nvPr/>
        </p:nvSpPr>
        <p:spPr>
          <a:xfrm rot="10800000" flipH="1">
            <a:off x="326005" y="2852962"/>
            <a:ext cx="673016" cy="4014561"/>
          </a:xfrm>
          <a:prstGeom prst="rtTriangle">
            <a:avLst/>
          </a:prstGeom>
          <a:solidFill>
            <a:srgbClr val="FBE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9376" y="1177925"/>
            <a:ext cx="50586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如何应对临时突发事件？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燕尾形 52"/>
          <p:cNvSpPr/>
          <p:nvPr/>
        </p:nvSpPr>
        <p:spPr>
          <a:xfrm>
            <a:off x="942530" y="4577944"/>
            <a:ext cx="1376743" cy="499624"/>
          </a:xfrm>
          <a:prstGeom prst="chevron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216443" y="4548166"/>
            <a:ext cx="930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例子</a:t>
            </a:r>
            <a:endParaRPr lang="zh-CN" altLang="en-US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358900" y="688975"/>
            <a:ext cx="6866724" cy="3669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臣服与拖延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5217" y="3429001"/>
            <a:ext cx="12197217" cy="2447924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2414588" y="178752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4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3132172" y="3976285"/>
            <a:ext cx="5927657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我们不是在培养习惯，也不是在时间管理，而是选择内心自由的生活方式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397711" y="3412716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 rot="10800000">
            <a:off x="9883734" y="4044474"/>
            <a:ext cx="8953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54596" y="1787525"/>
            <a:ext cx="5778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如何养成一个好习惯？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660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 flipV="1">
            <a:off x="9759950" y="1412834"/>
            <a:ext cx="1212850" cy="4961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364485" y="4160463"/>
            <a:ext cx="3810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培养习惯不是一个人的事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151805" y="2214496"/>
            <a:ext cx="3810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习惯首先找到驱动力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963547" y="-2228453"/>
            <a:ext cx="4456906" cy="44569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-495300" y="847725"/>
            <a:ext cx="8913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1503025" y="8413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013700" y="517525"/>
            <a:ext cx="6804025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培养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好习惯</a:t>
            </a:r>
          </a:p>
        </p:txBody>
      </p:sp>
      <p:sp>
        <p:nvSpPr>
          <p:cNvPr id="8" name="椭圆 7"/>
          <p:cNvSpPr/>
          <p:nvPr/>
        </p:nvSpPr>
        <p:spPr>
          <a:xfrm>
            <a:off x="-1828800" y="4456113"/>
            <a:ext cx="4456906" cy="4456906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382718" y="5021258"/>
            <a:ext cx="467179" cy="467179"/>
          </a:xfrm>
          <a:prstGeom prst="ellipse">
            <a:avLst/>
          </a:prstGeom>
          <a:noFill/>
          <a:ln w="69850">
            <a:solidFill>
              <a:srgbClr val="FEEB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67877" y="5106417"/>
            <a:ext cx="296860" cy="296860"/>
          </a:xfrm>
          <a:prstGeom prst="ellipse">
            <a:avLst/>
          </a:prstGeom>
          <a:solidFill>
            <a:srgbClr val="FEE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616307" y="2579683"/>
            <a:ext cx="535498" cy="267516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616307" y="3552821"/>
            <a:ext cx="980098" cy="17020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616307" y="4543421"/>
            <a:ext cx="1748178" cy="711426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151805" y="2579681"/>
            <a:ext cx="4445845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2596405" y="3552821"/>
            <a:ext cx="4001245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350197" y="4543421"/>
            <a:ext cx="324745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2596405" y="3150442"/>
            <a:ext cx="4152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再微不足道的成就也要大肆庆祝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 rot="259850">
            <a:off x="8024466" y="2493044"/>
            <a:ext cx="3040409" cy="3926137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8013700" y="2493044"/>
            <a:ext cx="3040409" cy="3926137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2" name="直接连接符 51"/>
          <p:cNvCxnSpPr/>
          <p:nvPr/>
        </p:nvCxnSpPr>
        <p:spPr>
          <a:xfrm>
            <a:off x="6600825" y="2579681"/>
            <a:ext cx="1671638" cy="970871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6600825" y="3550552"/>
            <a:ext cx="1671638" cy="970871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6597650" y="4541151"/>
            <a:ext cx="1671638" cy="970871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8303227" y="3236847"/>
            <a:ext cx="2792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驱动力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约束力，力量来自内心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303227" y="4346051"/>
            <a:ext cx="2792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培养习惯要给自己奖励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303227" y="5225613"/>
            <a:ext cx="2792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组队有利于培养习惯，自律自由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9528473" y="2719818"/>
            <a:ext cx="115711" cy="1157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2" name="直接连接符 61"/>
          <p:cNvCxnSpPr>
            <a:endCxn id="59" idx="4"/>
          </p:cNvCxnSpPr>
          <p:nvPr/>
        </p:nvCxnSpPr>
        <p:spPr>
          <a:xfrm flipH="1">
            <a:off x="9586329" y="1898516"/>
            <a:ext cx="173621" cy="93701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-1443168" y="5431685"/>
            <a:ext cx="3095702" cy="3095702"/>
          </a:xfrm>
          <a:prstGeom prst="ellipse">
            <a:avLst/>
          </a:prstGeom>
          <a:solidFill>
            <a:srgbClr val="C22126"/>
          </a:solidFill>
          <a:ln w="152400">
            <a:solidFill>
              <a:srgbClr val="FEEB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五边形 71"/>
          <p:cNvSpPr/>
          <p:nvPr/>
        </p:nvSpPr>
        <p:spPr>
          <a:xfrm rot="19210008">
            <a:off x="-2214150" y="6630731"/>
            <a:ext cx="3437701" cy="1086169"/>
          </a:xfrm>
          <a:prstGeom prst="homePlate">
            <a:avLst/>
          </a:prstGeom>
          <a:solidFill>
            <a:srgbClr val="FEE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6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5217" y="3560201"/>
            <a:ext cx="12197217" cy="2316723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2414588" y="178752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4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3132172" y="4035279"/>
            <a:ext cx="5927657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优秀的人有优秀的系统，普通的人有普通的系统，失败的人没有系统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397711" y="3471710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 rot="10800000">
            <a:off x="9883734" y="4103468"/>
            <a:ext cx="8953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2896" y="1800225"/>
            <a:ext cx="5778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如何让想法落地？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98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1924489" y="5256212"/>
            <a:ext cx="670516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924489" y="3290880"/>
            <a:ext cx="670516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-495300" y="847725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503025" y="8413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115300" y="503237"/>
            <a:ext cx="6804025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S.M.A.R.T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法则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-2542715" y="3423315"/>
            <a:ext cx="5977400" cy="891970"/>
          </a:xfrm>
          <a:prstGeom prst="triangl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平行四边形 25"/>
          <p:cNvSpPr/>
          <p:nvPr/>
        </p:nvSpPr>
        <p:spPr>
          <a:xfrm>
            <a:off x="1432237" y="1585685"/>
            <a:ext cx="984503" cy="740228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432237" y="2565626"/>
            <a:ext cx="984503" cy="740228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/>
        </p:nvSpPr>
        <p:spPr>
          <a:xfrm>
            <a:off x="1383666" y="3545567"/>
            <a:ext cx="984503" cy="740228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1346134" y="5505449"/>
            <a:ext cx="984503" cy="740228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1383666" y="4525508"/>
            <a:ext cx="984503" cy="740228"/>
          </a:xfrm>
          <a:prstGeom prst="parallelogram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614488" y="1632634"/>
            <a:ext cx="62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14488" y="2612574"/>
            <a:ext cx="62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3974" y="3592515"/>
            <a:ext cx="62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3974" y="4572457"/>
            <a:ext cx="62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526442" y="5552397"/>
            <a:ext cx="62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924489" y="2311625"/>
            <a:ext cx="67051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1924489" y="4276271"/>
            <a:ext cx="67051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924489" y="6237620"/>
            <a:ext cx="67051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2458014" y="1868808"/>
            <a:ext cx="5016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目标一定要明确，不能够模糊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448490" y="2844189"/>
            <a:ext cx="6339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目标的可衡量性，是否有一个实现目标的标准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448490" y="3822146"/>
            <a:ext cx="6339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目标的可实现性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448490" y="4787059"/>
            <a:ext cx="6339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目标必须和其他目标具有相关性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448490" y="5779984"/>
            <a:ext cx="6339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目标必须有明确的截止期限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195694" y="1929320"/>
            <a:ext cx="5857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厘清目标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69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685800" y="847725"/>
            <a:ext cx="81915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601450" y="841375"/>
            <a:ext cx="87788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876" y="1470612"/>
            <a:ext cx="3421062" cy="2202400"/>
          </a:xfrm>
          <a:prstGeom prst="rect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876" y="4062414"/>
            <a:ext cx="3430225" cy="2100138"/>
          </a:xfrm>
          <a:prstGeom prst="rect">
            <a:avLst/>
          </a:prstGeom>
          <a:ln w="2222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1098343" y="1475569"/>
            <a:ext cx="5708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思维导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图：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5856" y="4174089"/>
            <a:ext cx="5708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甘特图：掌握进度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35856" y="2195684"/>
            <a:ext cx="38552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建立框架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对每个要素进行发散思维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做精简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495300" y="3860800"/>
            <a:ext cx="126873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135856" y="4834871"/>
            <a:ext cx="406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找到项目的里程碑和任务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每个里程碑和任务的时间期限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分别由谁负责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458258" y="4231741"/>
            <a:ext cx="640086" cy="481268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458258" y="1527322"/>
            <a:ext cx="640086" cy="481268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37624" y="1627279"/>
            <a:ext cx="281354" cy="281354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37624" y="4325799"/>
            <a:ext cx="281354" cy="281354"/>
          </a:xfrm>
          <a:prstGeom prst="ellips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681913" y="485775"/>
            <a:ext cx="6804025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思维导图、甘特图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H="1">
            <a:off x="10345609" y="2216023"/>
            <a:ext cx="2800813" cy="891970"/>
          </a:xfrm>
          <a:prstGeom prst="triangl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 flipH="1">
            <a:off x="10345609" y="4627435"/>
            <a:ext cx="2800813" cy="891970"/>
          </a:xfrm>
          <a:prstGeom prst="triangl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7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500" y="1543050"/>
            <a:ext cx="103251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我看到的那些能做成事情的人都是时间管理的高手，因为时间管理其实就是人生管理，是时间的管理方法或者说艺术，构成了不同的人生。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王利芬，优米网创始人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5500" y="3905250"/>
            <a:ext cx="103251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这是近年来中国本土最实用、最靠谱的时间管理书，不仅仅谈时间管理，更重要的是谈到了在职场中的应用，睿智而实用。值得一读。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古典，新精英总裁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1950" y="679450"/>
            <a:ext cx="11468100" cy="5702300"/>
          </a:xfrm>
          <a:prstGeom prst="roundRect">
            <a:avLst>
              <a:gd name="adj" fmla="val 4666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77900" y="304800"/>
            <a:ext cx="6184900" cy="630376"/>
          </a:xfrm>
          <a:prstGeom prst="roundRect">
            <a:avLst>
              <a:gd name="adj" fmla="val 16457"/>
            </a:avLst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8" name="文本框 5"/>
          <p:cNvSpPr txBox="1">
            <a:spLocks noChangeArrowheads="1"/>
          </p:cNvSpPr>
          <p:nvPr/>
        </p:nvSpPr>
        <p:spPr bwMode="auto">
          <a:xfrm>
            <a:off x="1284358" y="304800"/>
            <a:ext cx="557198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小强升职记，时间管理故事书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01200" y="503237"/>
            <a:ext cx="6804025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九宫格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-685800" y="847725"/>
            <a:ext cx="99250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1425238" y="841375"/>
            <a:ext cx="10541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20297" y="1601787"/>
            <a:ext cx="4518025" cy="45180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cxnSp>
        <p:nvCxnSpPr>
          <p:cNvPr id="11" name="直接连接符 10"/>
          <p:cNvCxnSpPr/>
          <p:nvPr/>
        </p:nvCxnSpPr>
        <p:spPr>
          <a:xfrm>
            <a:off x="920297" y="4648200"/>
            <a:ext cx="4518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20297" y="3143250"/>
            <a:ext cx="4518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200000">
            <a:off x="1657917" y="3874293"/>
            <a:ext cx="4518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200000">
            <a:off x="136524" y="3873274"/>
            <a:ext cx="4518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920297" y="2148483"/>
            <a:ext cx="147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心灵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95536" y="2148483"/>
            <a:ext cx="147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40006" y="2148483"/>
            <a:ext cx="1475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微梦想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4811" y="3673319"/>
            <a:ext cx="147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54520" y="3559970"/>
            <a:ext cx="14752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（人际关系）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4811" y="5151656"/>
            <a:ext cx="14752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心智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（阅读、技能）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10050" y="5151656"/>
            <a:ext cx="147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54520" y="5151656"/>
            <a:ext cx="14752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（家庭）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454273" y="3207543"/>
            <a:ext cx="1379538" cy="1379538"/>
          </a:xfrm>
          <a:prstGeom prst="ellipse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cxnSp>
        <p:nvCxnSpPr>
          <p:cNvPr id="27" name="直接连接符 26"/>
          <p:cNvCxnSpPr/>
          <p:nvPr/>
        </p:nvCxnSpPr>
        <p:spPr>
          <a:xfrm>
            <a:off x="3098348" y="3373100"/>
            <a:ext cx="0" cy="580571"/>
          </a:xfrm>
          <a:prstGeom prst="line">
            <a:avLst/>
          </a:prstGeom>
          <a:ln w="730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075207" y="3927477"/>
            <a:ext cx="472600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6010321" y="3487311"/>
            <a:ext cx="56315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我们过于认真地工作，却不够认真地生活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平衡是要跳出框框，站在更高的角度看到我们一共有多少个格子需要照顾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27202" y="2471648"/>
            <a:ext cx="3433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平衡人生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101443" y="3487311"/>
            <a:ext cx="532379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等腰三角形 34"/>
          <p:cNvSpPr/>
          <p:nvPr/>
        </p:nvSpPr>
        <p:spPr>
          <a:xfrm rot="18792649" flipH="1">
            <a:off x="10509910" y="6099415"/>
            <a:ext cx="2800813" cy="891970"/>
          </a:xfrm>
          <a:prstGeom prst="triangle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2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5217" y="3560201"/>
            <a:ext cx="12197217" cy="2316723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2414588" y="178752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44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44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/>
        </p:nvSpPr>
        <p:spPr bwMode="auto">
          <a:xfrm>
            <a:off x="2941672" y="4338962"/>
            <a:ext cx="652617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或许，身边的环境才是自己成功的根源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397711" y="3471710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 rot="10800000">
            <a:off x="9883734" y="4103468"/>
            <a:ext cx="8953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9596" y="1800225"/>
            <a:ext cx="5778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建立高效工作区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95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943429" y="3463128"/>
            <a:ext cx="216262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550412" y="3463128"/>
            <a:ext cx="216262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221349" y="3463128"/>
            <a:ext cx="216262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892286" y="3463128"/>
            <a:ext cx="216262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867401" y="503237"/>
            <a:ext cx="5886450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花半小时彻底清理办公环境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-685800" y="847725"/>
            <a:ext cx="63436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stCxn id="2" idx="3"/>
          </p:cNvCxnSpPr>
          <p:nvPr/>
        </p:nvCxnSpPr>
        <p:spPr>
          <a:xfrm>
            <a:off x="11753851" y="827087"/>
            <a:ext cx="725487" cy="142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0" y="1602814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资料分类</a:t>
            </a:r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4+1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1233236" y="2785157"/>
            <a:ext cx="1572892" cy="1355941"/>
          </a:xfrm>
          <a:prstGeom prst="hexagon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3845280" y="2785157"/>
            <a:ext cx="1572892" cy="1355941"/>
          </a:xfrm>
          <a:prstGeom prst="hexagon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6516217" y="2785157"/>
            <a:ext cx="1572892" cy="1355941"/>
          </a:xfrm>
          <a:prstGeom prst="hexagon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>
            <a:off x="9187154" y="2785157"/>
            <a:ext cx="1572892" cy="1355941"/>
          </a:xfrm>
          <a:prstGeom prst="hexagon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577269" y="3253967"/>
            <a:ext cx="134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</a:t>
            </a:r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  <a:endParaRPr lang="en-US" altLang="zh-CN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96630" y="2852767"/>
            <a:ext cx="1342571" cy="770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委托他人</a:t>
            </a:r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  <a:endParaRPr lang="en-US" altLang="zh-CN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21462" y="3253967"/>
            <a:ext cx="135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整理归档</a:t>
            </a:r>
            <a:endParaRPr lang="zh-CN" altLang="en-US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298118" y="3253967"/>
            <a:ext cx="135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扔进废纸篓</a:t>
            </a:r>
            <a:endParaRPr lang="zh-CN" altLang="en-US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96630" y="5182742"/>
            <a:ext cx="3975795" cy="892175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996631" y="5444163"/>
            <a:ext cx="397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无法分类放进“</a:t>
            </a:r>
            <a:r>
              <a:rPr lang="en-US" altLang="zh-CN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David </a:t>
            </a:r>
            <a:r>
              <a:rPr lang="en-US" altLang="zh-CN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r>
              <a:rPr lang="en-US" altLang="zh-CN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ang</a:t>
            </a:r>
            <a:r>
              <a:rPr lang="zh-CN" altLang="en-US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3220361" y="2173301"/>
            <a:ext cx="298994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772154" y="2201877"/>
            <a:ext cx="298994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48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800975" y="4460140"/>
            <a:ext cx="4391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2843212"/>
            <a:ext cx="8058150" cy="1631216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67401" y="503237"/>
            <a:ext cx="5886450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花半小时彻底清理办公环境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-685800" y="847725"/>
            <a:ext cx="63436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stCxn id="2" idx="3"/>
          </p:cNvCxnSpPr>
          <p:nvPr/>
        </p:nvCxnSpPr>
        <p:spPr>
          <a:xfrm>
            <a:off x="11753851" y="827087"/>
            <a:ext cx="725487" cy="142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0" y="2845534"/>
            <a:ext cx="8058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关于桌面摆放</a:t>
            </a:r>
            <a:endParaRPr lang="en-US" altLang="zh-CN" sz="4000" dirty="0" smtClean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6000" dirty="0" smtClean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适合自己的才是最好的</a:t>
            </a:r>
            <a:endParaRPr lang="zh-CN" altLang="en-US" sz="60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74076" y="4102894"/>
            <a:ext cx="4005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（原书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P200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页可借鉴书中摆放）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166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847405">
            <a:off x="-2849430" y="3055680"/>
            <a:ext cx="12192000" cy="281046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79" y="4065073"/>
            <a:ext cx="1417642" cy="1417642"/>
          </a:xfrm>
          <a:prstGeom prst="rect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6893828" y="4603105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分享：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赵威然然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5"/>
          <p:cNvSpPr txBox="1">
            <a:spLocks noChangeArrowheads="1"/>
          </p:cNvSpPr>
          <p:nvPr/>
        </p:nvSpPr>
        <p:spPr bwMode="auto">
          <a:xfrm>
            <a:off x="2286000" y="1193286"/>
            <a:ext cx="12192000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600" dirty="0">
                <a:solidFill>
                  <a:srgbClr val="D80A1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小强升职记</a:t>
            </a:r>
            <a:endParaRPr lang="en-US" altLang="zh-CN" sz="9600" dirty="0">
              <a:solidFill>
                <a:srgbClr val="D80A1E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000" dirty="0">
              <a:solidFill>
                <a:srgbClr val="D80A1E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时间管理故事书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邹鑫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8587" y="2336792"/>
            <a:ext cx="2010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THE END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35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5217" y="3422811"/>
            <a:ext cx="12197217" cy="2443001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00" name="文本框 9"/>
          <p:cNvSpPr txBox="1">
            <a:spLocks noChangeArrowheads="1"/>
          </p:cNvSpPr>
          <p:nvPr/>
        </p:nvSpPr>
        <p:spPr bwMode="auto">
          <a:xfrm>
            <a:off x="2314575" y="176847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BEA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</a:t>
            </a:r>
            <a:endParaRPr lang="zh-CN" altLang="en-US" sz="4400" b="1" dirty="0">
              <a:solidFill>
                <a:srgbClr val="FBEA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00638" y="1787525"/>
            <a:ext cx="58674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你的时间去哪了</a:t>
            </a:r>
            <a:r>
              <a:rPr lang="en-US" altLang="zh-CN" sz="44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?</a:t>
            </a:r>
            <a:endParaRPr lang="zh-CN" altLang="en-US" sz="44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4102" name="文本框 11"/>
          <p:cNvSpPr txBox="1">
            <a:spLocks noChangeArrowheads="1"/>
          </p:cNvSpPr>
          <p:nvPr/>
        </p:nvSpPr>
        <p:spPr bwMode="auto">
          <a:xfrm>
            <a:off x="2314575" y="3713163"/>
            <a:ext cx="75628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世界上有两种人，一种是“确实很忙的人”，另一种是“假装很忙的人”。“确实很忙”的人又分为两种：一种是会自我管理的人，另一种则不会，这两种人忙碌的内容和结果都截然不同：前一种人用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的时间管理完成了后一种人用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的时间才能完成的事情。</a:t>
            </a:r>
          </a:p>
        </p:txBody>
      </p:sp>
      <p:sp>
        <p:nvSpPr>
          <p:cNvPr id="4103" name="文本框 12"/>
          <p:cNvSpPr txBox="1">
            <a:spLocks noChangeArrowheads="1"/>
          </p:cNvSpPr>
          <p:nvPr/>
        </p:nvSpPr>
        <p:spPr bwMode="auto">
          <a:xfrm>
            <a:off x="338138" y="3324225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104" name="文本框 13"/>
          <p:cNvSpPr txBox="1">
            <a:spLocks noChangeArrowheads="1"/>
          </p:cNvSpPr>
          <p:nvPr/>
        </p:nvSpPr>
        <p:spPr bwMode="auto">
          <a:xfrm rot="10800000">
            <a:off x="10968038" y="4003675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>
          <a:xfrm>
            <a:off x="4335463" y="-658813"/>
            <a:ext cx="8577262" cy="857726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-20071" y="5684045"/>
            <a:ext cx="12197217" cy="663574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22" name="组合 54"/>
          <p:cNvGrpSpPr>
            <a:grpSpLocks/>
          </p:cNvGrpSpPr>
          <p:nvPr/>
        </p:nvGrpSpPr>
        <p:grpSpPr bwMode="auto">
          <a:xfrm>
            <a:off x="180975" y="3138488"/>
            <a:ext cx="5048250" cy="871537"/>
            <a:chOff x="252792" y="3083975"/>
            <a:chExt cx="5047727" cy="872365"/>
          </a:xfrm>
        </p:grpSpPr>
        <p:sp>
          <p:nvSpPr>
            <p:cNvPr id="34" name="平行四边形 33"/>
            <p:cNvSpPr/>
            <p:nvPr/>
          </p:nvSpPr>
          <p:spPr>
            <a:xfrm>
              <a:off x="408351" y="3083975"/>
              <a:ext cx="4892168" cy="764312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252792" y="3192028"/>
              <a:ext cx="4892168" cy="764312"/>
            </a:xfrm>
            <a:prstGeom prst="parallelogram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817563" y="3317875"/>
            <a:ext cx="47926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人类大脑喜欢做的事情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39063" y="350838"/>
            <a:ext cx="68040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为什么你那么忙</a:t>
            </a:r>
            <a:r>
              <a:rPr lang="en-US" altLang="zh-CN" sz="36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?</a:t>
            </a:r>
            <a:endParaRPr lang="zh-CN" altLang="en-US" sz="36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0" y="688975"/>
            <a:ext cx="773906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1379538" y="5786438"/>
            <a:ext cx="104496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互相关联的信息吸引了我们的大量注意力，使消耗的时间在不知不觉中膨胀</a:t>
            </a:r>
          </a:p>
        </p:txBody>
      </p:sp>
      <p:sp>
        <p:nvSpPr>
          <p:cNvPr id="56" name="椭圆 55"/>
          <p:cNvSpPr/>
          <p:nvPr/>
        </p:nvSpPr>
        <p:spPr>
          <a:xfrm>
            <a:off x="5353050" y="1468438"/>
            <a:ext cx="3262313" cy="326231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9061450" y="1216025"/>
            <a:ext cx="3262313" cy="3262313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7739063" y="2701925"/>
            <a:ext cx="3262312" cy="3262313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940425" y="2776538"/>
            <a:ext cx="26971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超市黑洞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653588" y="2524125"/>
            <a:ext cx="26971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电视黑洞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316913" y="4051300"/>
            <a:ext cx="2698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网络黑洞</a:t>
            </a:r>
          </a:p>
        </p:txBody>
      </p:sp>
      <p:pic>
        <p:nvPicPr>
          <p:cNvPr id="5135" name="图片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9538" y="4776788"/>
            <a:ext cx="3122613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4914900" y="649288"/>
            <a:ext cx="9477375" cy="9477375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20071" y="5303732"/>
            <a:ext cx="12212071" cy="1173163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46" name="文本框 19"/>
          <p:cNvSpPr txBox="1">
            <a:spLocks noChangeArrowheads="1"/>
          </p:cNvSpPr>
          <p:nvPr/>
        </p:nvSpPr>
        <p:spPr bwMode="auto">
          <a:xfrm>
            <a:off x="7326313" y="2416175"/>
            <a:ext cx="40338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提醒你珍惜时间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分析自己时间的投入与产出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找到你的最高效时间段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1909763" y="3024188"/>
            <a:ext cx="4048125" cy="631825"/>
          </a:xfrm>
          <a:prstGeom prst="parallelogram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平行四边形 22"/>
          <p:cNvSpPr/>
          <p:nvPr/>
        </p:nvSpPr>
        <p:spPr>
          <a:xfrm>
            <a:off x="1781175" y="3114675"/>
            <a:ext cx="4048125" cy="631825"/>
          </a:xfrm>
          <a:prstGeom prst="parallelogram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0" y="695325"/>
            <a:ext cx="773906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2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0" y="3832117"/>
            <a:ext cx="25654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2259013" y="3168650"/>
            <a:ext cx="40703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记录与分析时间日志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29654" y="5382481"/>
            <a:ext cx="9803534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时间分为主动时间和被动时间，做事之前有预期，并且追求预期的结果，这是主动运用时间，否则就是被动运用时间，而时间黑洞就是指被动时间的集合。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48613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如何改变忙碌？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-3381375" y="1154113"/>
            <a:ext cx="9477375" cy="9477375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0071" y="5484584"/>
            <a:ext cx="12212071" cy="849313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0" y="695325"/>
            <a:ext cx="6629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938963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最重要的事是什么？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69156" y="5552279"/>
            <a:ext cx="9791474" cy="708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所谓价值观是指一个人对周围的客观事物（包括人、事、物）的意义、重要性的总评价和总看法</a:t>
            </a:r>
          </a:p>
        </p:txBody>
      </p:sp>
      <p:sp>
        <p:nvSpPr>
          <p:cNvPr id="12" name="平行四边形 11"/>
          <p:cNvSpPr/>
          <p:nvPr/>
        </p:nvSpPr>
        <p:spPr>
          <a:xfrm>
            <a:off x="1039813" y="2967038"/>
            <a:ext cx="4070350" cy="569912"/>
          </a:xfrm>
          <a:prstGeom prst="parallelogram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65225" y="3013075"/>
            <a:ext cx="38195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找到职业价值观是关键</a:t>
            </a:r>
          </a:p>
        </p:txBody>
      </p:sp>
      <p:pic>
        <p:nvPicPr>
          <p:cNvPr id="7177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1775"/>
            <a:ext cx="1878013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91213" y="2460625"/>
            <a:ext cx="5459412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当面临一件事的时候，根据自己的职业价值观来判断它的重要与否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你身边的和你关系比较密切的同事他的最高分三项是和你差不多的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5217" y="3669549"/>
            <a:ext cx="12197217" cy="2085815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314575" y="1657350"/>
            <a:ext cx="7562850" cy="990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314575" y="1657350"/>
            <a:ext cx="2686050" cy="990600"/>
          </a:xfrm>
          <a:custGeom>
            <a:avLst/>
            <a:gdLst>
              <a:gd name="connsiteX0" fmla="*/ 0 w 2686050"/>
              <a:gd name="connsiteY0" fmla="*/ 0 h 990600"/>
              <a:gd name="connsiteX1" fmla="*/ 2686049 w 2686050"/>
              <a:gd name="connsiteY1" fmla="*/ 0 h 990600"/>
              <a:gd name="connsiteX2" fmla="*/ 1933575 w 2686050"/>
              <a:gd name="connsiteY2" fmla="*/ 990600 h 990600"/>
              <a:gd name="connsiteX3" fmla="*/ 2686050 w 2686050"/>
              <a:gd name="connsiteY3" fmla="*/ 990600 h 990600"/>
              <a:gd name="connsiteX4" fmla="*/ 2686050 w 2686050"/>
              <a:gd name="connsiteY4" fmla="*/ 0 h 990600"/>
              <a:gd name="connsiteX5" fmla="*/ 2686050 w 2686050"/>
              <a:gd name="connsiteY5" fmla="*/ 0 h 990600"/>
              <a:gd name="connsiteX6" fmla="*/ 2686050 w 2686050"/>
              <a:gd name="connsiteY6" fmla="*/ 990600 h 990600"/>
              <a:gd name="connsiteX7" fmla="*/ 0 w 2686050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6050" h="990600">
                <a:moveTo>
                  <a:pt x="0" y="0"/>
                </a:moveTo>
                <a:lnTo>
                  <a:pt x="2686049" y="0"/>
                </a:lnTo>
                <a:lnTo>
                  <a:pt x="1933575" y="990600"/>
                </a:lnTo>
                <a:lnTo>
                  <a:pt x="2686050" y="990600"/>
                </a:lnTo>
                <a:lnTo>
                  <a:pt x="2686050" y="0"/>
                </a:lnTo>
                <a:lnTo>
                  <a:pt x="2686050" y="0"/>
                </a:lnTo>
                <a:lnTo>
                  <a:pt x="2686050" y="990600"/>
                </a:lnTo>
                <a:lnTo>
                  <a:pt x="0" y="990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6" name="文本框 6"/>
          <p:cNvSpPr txBox="1">
            <a:spLocks noChangeArrowheads="1"/>
          </p:cNvSpPr>
          <p:nvPr/>
        </p:nvSpPr>
        <p:spPr bwMode="auto">
          <a:xfrm>
            <a:off x="2414588" y="1787525"/>
            <a:ext cx="2486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73725" y="1787525"/>
            <a:ext cx="58674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无压工作术</a:t>
            </a:r>
          </a:p>
        </p:txBody>
      </p:sp>
      <p:sp>
        <p:nvSpPr>
          <p:cNvPr id="8198" name="文本框 8"/>
          <p:cNvSpPr txBox="1">
            <a:spLocks noChangeArrowheads="1"/>
          </p:cNvSpPr>
          <p:nvPr/>
        </p:nvSpPr>
        <p:spPr bwMode="auto">
          <a:xfrm>
            <a:off x="2387600" y="4041769"/>
            <a:ext cx="7416800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四象限法则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衣柜整理法</a:t>
            </a:r>
          </a:p>
        </p:txBody>
      </p:sp>
      <p:sp>
        <p:nvSpPr>
          <p:cNvPr id="8199" name="文本框 9"/>
          <p:cNvSpPr txBox="1">
            <a:spLocks noChangeArrowheads="1"/>
          </p:cNvSpPr>
          <p:nvPr/>
        </p:nvSpPr>
        <p:spPr bwMode="auto">
          <a:xfrm>
            <a:off x="2255838" y="3629019"/>
            <a:ext cx="8953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200" name="文本框 10"/>
          <p:cNvSpPr txBox="1">
            <a:spLocks noChangeArrowheads="1"/>
          </p:cNvSpPr>
          <p:nvPr/>
        </p:nvSpPr>
        <p:spPr bwMode="auto">
          <a:xfrm rot="10800000">
            <a:off x="9067800" y="3951282"/>
            <a:ext cx="8953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150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剪去对角的矩形 42"/>
          <p:cNvSpPr/>
          <p:nvPr/>
        </p:nvSpPr>
        <p:spPr>
          <a:xfrm>
            <a:off x="5048250" y="1539875"/>
            <a:ext cx="4251325" cy="719138"/>
          </a:xfrm>
          <a:prstGeom prst="snip2Diag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0" y="695325"/>
            <a:ext cx="82661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350625" y="688975"/>
            <a:ext cx="116681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861300" y="365125"/>
            <a:ext cx="6804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   四象限法则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727200" cy="6858000"/>
          </a:xfrm>
          <a:prstGeom prst="rect">
            <a:avLst/>
          </a:prstGeom>
          <a:solidFill>
            <a:srgbClr val="C2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3" name="文本框 5"/>
          <p:cNvSpPr txBox="1">
            <a:spLocks noChangeArrowheads="1"/>
          </p:cNvSpPr>
          <p:nvPr/>
        </p:nvSpPr>
        <p:spPr bwMode="auto">
          <a:xfrm>
            <a:off x="0" y="327492"/>
            <a:ext cx="21621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</a:t>
            </a:r>
            <a:endParaRPr lang="zh-CN" altLang="en-US" sz="3600" dirty="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898650"/>
            <a:ext cx="1727200" cy="788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5" name="文本框 7"/>
          <p:cNvSpPr txBox="1">
            <a:spLocks noChangeArrowheads="1"/>
          </p:cNvSpPr>
          <p:nvPr/>
        </p:nvSpPr>
        <p:spPr bwMode="auto">
          <a:xfrm>
            <a:off x="0" y="1906588"/>
            <a:ext cx="17272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文本框 8"/>
          <p:cNvSpPr txBox="1">
            <a:spLocks noChangeArrowheads="1"/>
          </p:cNvSpPr>
          <p:nvPr/>
        </p:nvSpPr>
        <p:spPr bwMode="auto">
          <a:xfrm>
            <a:off x="0" y="2820988"/>
            <a:ext cx="17272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7" name="文本框 9"/>
          <p:cNvSpPr txBox="1">
            <a:spLocks noChangeArrowheads="1"/>
          </p:cNvSpPr>
          <p:nvPr/>
        </p:nvSpPr>
        <p:spPr bwMode="auto">
          <a:xfrm>
            <a:off x="0" y="3733800"/>
            <a:ext cx="1727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FEEB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400">
              <a:solidFill>
                <a:srgbClr val="FEEB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28" name="组合 28"/>
          <p:cNvGrpSpPr>
            <a:grpSpLocks/>
          </p:cNvGrpSpPr>
          <p:nvPr/>
        </p:nvGrpSpPr>
        <p:grpSpPr bwMode="auto">
          <a:xfrm>
            <a:off x="6290437" y="2473588"/>
            <a:ext cx="5934902" cy="3606538"/>
            <a:chOff x="2614345" y="2242157"/>
            <a:chExt cx="5246955" cy="3189940"/>
          </a:xfrm>
        </p:grpSpPr>
        <p:cxnSp>
          <p:nvCxnSpPr>
            <p:cNvPr id="12" name="直接箭头连接符 11"/>
            <p:cNvCxnSpPr/>
            <p:nvPr/>
          </p:nvCxnSpPr>
          <p:spPr>
            <a:xfrm flipV="1">
              <a:off x="2960333" y="2242157"/>
              <a:ext cx="0" cy="2899369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>
              <a:off x="2960333" y="5127235"/>
              <a:ext cx="4259778" cy="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974616" y="3691841"/>
              <a:ext cx="3904268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4941035" y="2504148"/>
              <a:ext cx="0" cy="26230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3109520" y="2986846"/>
              <a:ext cx="1645823" cy="7383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一、重要而且紧急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（立即去做）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614345" y="2486682"/>
              <a:ext cx="309484" cy="7383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重要性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131360" y="5124059"/>
              <a:ext cx="1729940" cy="3080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紧迫程度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106093" y="2986846"/>
              <a:ext cx="1629952" cy="7383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二、重要但不紧急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（有计划去做）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06093" y="4193593"/>
              <a:ext cx="1969592" cy="7383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四、不重要而且不紧急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（尽量别做）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109520" y="4193593"/>
              <a:ext cx="1645823" cy="7002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三、不重要但紧急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（交给别人去做）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006600" y="3842018"/>
            <a:ext cx="4252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放入四象限（根据职业价值观）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先轻重再缓急（根据意愿分高中低）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等腰三角形 35"/>
          <p:cNvSpPr/>
          <p:nvPr/>
        </p:nvSpPr>
        <p:spPr>
          <a:xfrm flipV="1">
            <a:off x="2094924" y="3416300"/>
            <a:ext cx="195262" cy="85725"/>
          </a:xfrm>
          <a:prstGeom prst="triangle">
            <a:avLst>
              <a:gd name="adj" fmla="val 268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900000" flipH="1" flipV="1">
            <a:off x="5763636" y="5607050"/>
            <a:ext cx="195263" cy="87313"/>
          </a:xfrm>
          <a:prstGeom prst="triangle">
            <a:avLst>
              <a:gd name="adj" fmla="val 268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271713" y="1620838"/>
            <a:ext cx="9804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什么是四象限法则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艺黑简体" panose="03000509000000000000" pitchFamily="65" charset="-122"/>
                <a:ea typeface="方正艺黑简体" panose="03000509000000000000" pitchFamily="65" charset="-122"/>
              </a:rPr>
              <a:t>?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方正艺黑简体" panose="03000509000000000000" pitchFamily="65" charset="-122"/>
              <a:ea typeface="方正艺黑简体" panose="03000509000000000000" pitchFamily="65" charset="-122"/>
            </a:endParaRPr>
          </a:p>
        </p:txBody>
      </p:sp>
      <p:pic>
        <p:nvPicPr>
          <p:cNvPr id="9233" name="图片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639" y="4139110"/>
            <a:ext cx="1830388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3921</TotalTime>
  <Words>1797</Words>
  <Application>Microsoft Office PowerPoint</Application>
  <PresentationFormat>宽屏</PresentationFormat>
  <Paragraphs>322</Paragraphs>
  <Slides>35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48" baseType="lpstr">
      <vt:lpstr>Meiryo</vt:lpstr>
      <vt:lpstr>方正超粗黑简体</vt:lpstr>
      <vt:lpstr>方正艺黑简体</vt:lpstr>
      <vt:lpstr>方正综艺简体</vt:lpstr>
      <vt:lpstr>华康俪金黑W8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149</cp:revision>
  <dcterms:created xsi:type="dcterms:W3CDTF">2014-04-24T08:39:18Z</dcterms:created>
  <dcterms:modified xsi:type="dcterms:W3CDTF">2021-04-19T00:23:17Z</dcterms:modified>
</cp:coreProperties>
</file>