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4"/>
  </p:notesMasterIdLst>
  <p:sldIdLst>
    <p:sldId id="261" r:id="rId3"/>
    <p:sldId id="264" r:id="rId4"/>
    <p:sldId id="266" r:id="rId5"/>
    <p:sldId id="265" r:id="rId6"/>
    <p:sldId id="267" r:id="rId7"/>
    <p:sldId id="283" r:id="rId8"/>
    <p:sldId id="280" r:id="rId9"/>
    <p:sldId id="271" r:id="rId10"/>
    <p:sldId id="270" r:id="rId11"/>
    <p:sldId id="278" r:id="rId12"/>
    <p:sldId id="268" r:id="rId13"/>
    <p:sldId id="269" r:id="rId14"/>
    <p:sldId id="272" r:id="rId15"/>
    <p:sldId id="281" r:id="rId16"/>
    <p:sldId id="282" r:id="rId17"/>
    <p:sldId id="274" r:id="rId18"/>
    <p:sldId id="273" r:id="rId19"/>
    <p:sldId id="279" r:id="rId20"/>
    <p:sldId id="277" r:id="rId21"/>
    <p:sldId id="275" r:id="rId22"/>
    <p:sldId id="284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2529"/>
    <a:srgbClr val="000000"/>
    <a:srgbClr val="020202"/>
    <a:srgbClr val="21202E"/>
    <a:srgbClr val="D6D3C4"/>
    <a:srgbClr val="282739"/>
    <a:srgbClr val="DCDCE0"/>
    <a:srgbClr val="A11F22"/>
    <a:srgbClr val="A82023"/>
    <a:srgbClr val="9E1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92" y="114"/>
      </p:cViewPr>
      <p:guideLst>
        <p:guide orient="horz" pos="2160"/>
        <p:guide pos="37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14455-28FC-4ED9-A5CF-7F1CD88C379F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882CC-770B-4AC4-B108-835006891C8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7170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882CC-770B-4AC4-B108-835006891C8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274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2650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31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86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4117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8116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305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2505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0474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2206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471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159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68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3428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497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3923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221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294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751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049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13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820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7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7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2021/5/13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89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思源黑体 CN Light" panose="020B0300000000000000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548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8" descr="http://images.apple.com/v/ipad/business/home/e/images/ipadair_hero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000">
            <a:off x="9564092" y="4485259"/>
            <a:ext cx="3450217" cy="2444786"/>
          </a:xfrm>
          <a:prstGeom prst="roundRect">
            <a:avLst>
              <a:gd name="adj" fmla="val 5662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store.storeimages.cdn-apple.com/8368/as-images.apple.com/is/image/AppleInc/aos/published/images/i/ph/iphone6/plus/iphone6-plus-box-silver-2014_GEO_CN?wid=478&amp;hei=595&amp;fmt=jpeg&amp;qlt=95&amp;op_sharpen=0&amp;resMode=bicub&amp;op_usm=0.5,0.5,0,0&amp;iccEmbed=0&amp;layer=comp&amp;.v=14102656165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833" r="89749">
                        <a14:foregroundMark x1="25732" y1="6218" x2="26987" y2="92941"/>
                        <a14:foregroundMark x1="44142" y1="11429" x2="45188" y2="92773"/>
                        <a14:foregroundMark x1="64854" y1="14958" x2="60251" y2="93277"/>
                        <a14:foregroundMark x1="29498" y1="94958" x2="67573" y2="94958"/>
                        <a14:foregroundMark x1="61715" y1="93445" x2="76151" y2="94454"/>
                        <a14:foregroundMark x1="76360" y1="91933" x2="77824" y2="5042"/>
                        <a14:foregroundMark x1="78243" y1="17815" x2="78661" y2="92101"/>
                        <a14:foregroundMark x1="24895" y1="4706" x2="77406" y2="7731"/>
                        <a14:foregroundMark x1="21548" y1="10588" x2="21967" y2="90588"/>
                        <a14:foregroundMark x1="33473" y1="12269" x2="33473" y2="68235"/>
                        <a14:foregroundMark x1="55230" y1="16807" x2="69247" y2="59832"/>
                        <a14:foregroundMark x1="72803" y1="24706" x2="63808" y2="55630"/>
                        <a14:foregroundMark x1="68828" y1="16639" x2="55021" y2="90252"/>
                        <a14:foregroundMark x1="55858" y1="42689" x2="55649" y2="93277"/>
                        <a14:foregroundMark x1="71339" y1="98992" x2="75523" y2="98319"/>
                        <a14:foregroundMark x1="28033" y1="99160" x2="72176" y2="98992"/>
                        <a14:foregroundMark x1="34728" y1="840" x2="72385" y2="1176"/>
                        <a14:foregroundMark x1="43305" y1="1008" x2="73222" y2="840"/>
                        <a14:backgroundMark x1="79916" y1="99328" x2="27197" y2="99832"/>
                        <a14:backgroundMark x1="75732" y1="504" x2="26569" y2="1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09456" y="4961232"/>
            <a:ext cx="1721911" cy="2143381"/>
          </a:xfrm>
          <a:prstGeom prst="rect">
            <a:avLst/>
          </a:prstGeom>
          <a:noFill/>
          <a:effectLst>
            <a:outerShdw blurRad="698500" sx="102000" sy="102000" algn="ctr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432501" y="1195298"/>
            <a:ext cx="7416348" cy="1089529"/>
          </a:xfrm>
          <a:prstGeom prst="rect">
            <a:avLst/>
          </a:prstGeom>
          <a:noFill/>
          <a:effectLst>
            <a:outerShdw blurRad="88900" dist="7493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sz="5400" dirty="0"/>
              <a:t>入口：营销还能去</a:t>
            </a:r>
            <a:r>
              <a:rPr lang="zh-CN" altLang="en-US" sz="5400" dirty="0" smtClean="0"/>
              <a:t>哪</a:t>
            </a:r>
            <a:r>
              <a:rPr lang="zh-CN" altLang="en-US" sz="5400" dirty="0"/>
              <a:t>儿</a:t>
            </a:r>
            <a:r>
              <a:rPr lang="zh-CN" altLang="en-US" sz="5400" dirty="0" smtClean="0"/>
              <a:t>？</a:t>
            </a:r>
            <a:endParaRPr lang="zh-CN" altLang="en-US" sz="5400" dirty="0"/>
          </a:p>
        </p:txBody>
      </p:sp>
      <p:pic>
        <p:nvPicPr>
          <p:cNvPr id="12" name="Picture 4" descr="http://images.apple.com/cn/macbook-pro/features-retina/images/av_speakers.jpg"/>
          <p:cNvPicPr>
            <a:picLocks noChangeAspect="1" noChangeArrowheads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053"/>
          <a:stretch/>
        </p:blipFill>
        <p:spPr bwMode="auto">
          <a:xfrm>
            <a:off x="1957388" y="3052312"/>
            <a:ext cx="8134350" cy="1606774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2943718" y="2081318"/>
            <a:ext cx="6006905" cy="369332"/>
          </a:xfrm>
          <a:prstGeom prst="rect">
            <a:avLst/>
          </a:prstGeom>
          <a:noFill/>
          <a:effectLst>
            <a:outerShdw blurRad="88900" dist="381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Entrance: </a:t>
            </a:r>
            <a:r>
              <a:rPr lang="en-US" altLang="zh-CN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Where </a:t>
            </a:r>
            <a:r>
              <a:rPr lang="en-US" altLang="zh-CN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else would </a:t>
            </a:r>
            <a:r>
              <a:rPr lang="zh-CN" altLang="en-US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marketing </a:t>
            </a:r>
            <a:r>
              <a:rPr lang="en-US" altLang="zh-CN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go</a:t>
            </a:r>
            <a:r>
              <a:rPr lang="zh-CN" altLang="en-US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?</a:t>
            </a:r>
            <a:endParaRPr lang="zh-CN" altLang="en-US" dirty="0">
              <a:gradFill>
                <a:gsLst>
                  <a:gs pos="0">
                    <a:srgbClr val="BFBFBF"/>
                  </a:gs>
                  <a:gs pos="54000">
                    <a:srgbClr val="FFFFFF"/>
                  </a:gs>
                  <a:gs pos="100000">
                    <a:schemeClr val="bg1">
                      <a:tint val="0"/>
                    </a:schemeClr>
                  </a:gs>
                </a:gsLst>
                <a:lin ang="13500000" scaled="1"/>
              </a:gra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14" name="Picture 4" descr="http://store.storeimages.cdn-apple.com/8368/as-images.apple.com/is/image/AppleInc/aos/published/images/i/ph/iphone6/plus/iphone6-plus-box-silver-2014_GEO_CN?wid=478&amp;hei=595&amp;fmt=jpeg&amp;qlt=95&amp;op_sharpen=0&amp;resMode=bicub&amp;op_usm=0.5,0.5,0,0&amp;iccEmbed=0&amp;layer=comp&amp;.v=14102656165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833" r="89749">
                        <a14:foregroundMark x1="25732" y1="6218" x2="26987" y2="92941"/>
                        <a14:foregroundMark x1="44142" y1="11429" x2="45188" y2="92773"/>
                        <a14:foregroundMark x1="64854" y1="14958" x2="60251" y2="93277"/>
                        <a14:foregroundMark x1="29498" y1="94958" x2="67573" y2="94958"/>
                        <a14:foregroundMark x1="61715" y1="93445" x2="76151" y2="94454"/>
                        <a14:foregroundMark x1="76360" y1="91933" x2="77824" y2="5042"/>
                        <a14:foregroundMark x1="78243" y1="17815" x2="78661" y2="92101"/>
                        <a14:foregroundMark x1="24895" y1="4706" x2="77406" y2="7731"/>
                        <a14:foregroundMark x1="21548" y1="10588" x2="21967" y2="90588"/>
                        <a14:foregroundMark x1="33473" y1="12269" x2="33473" y2="68235"/>
                        <a14:foregroundMark x1="55230" y1="16807" x2="69247" y2="59832"/>
                        <a14:foregroundMark x1="72803" y1="24706" x2="63808" y2="55630"/>
                        <a14:foregroundMark x1="68828" y1="16639" x2="55021" y2="90252"/>
                        <a14:foregroundMark x1="55858" y1="42689" x2="55649" y2="93277"/>
                        <a14:foregroundMark x1="71339" y1="98992" x2="75523" y2="98319"/>
                        <a14:foregroundMark x1="28033" y1="99160" x2="72176" y2="98992"/>
                        <a14:foregroundMark x1="34728" y1="840" x2="72385" y2="1176"/>
                        <a14:foregroundMark x1="43305" y1="1008" x2="73222" y2="840"/>
                        <a14:backgroundMark x1="79916" y1="99328" x2="27197" y2="99832"/>
                        <a14:backgroundMark x1="75732" y1="504" x2="26569" y2="1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2267">
            <a:off x="25382" y="4979250"/>
            <a:ext cx="1430890" cy="1781128"/>
          </a:xfrm>
          <a:prstGeom prst="rect">
            <a:avLst/>
          </a:prstGeom>
          <a:noFill/>
          <a:effectLst>
            <a:outerShdw blurRad="139700" sx="102000" sy="102000" algn="ctr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00000">
            <a:off x="-170551" y="-960631"/>
            <a:ext cx="2180058" cy="2928545"/>
          </a:xfrm>
          <a:prstGeom prst="roundRect">
            <a:avLst>
              <a:gd name="adj" fmla="val 0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933" b="83733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28564"/>
          <a:stretch/>
        </p:blipFill>
        <p:spPr>
          <a:xfrm rot="1341187">
            <a:off x="9280326" y="-927553"/>
            <a:ext cx="3462511" cy="1855107"/>
          </a:xfrm>
          <a:prstGeom prst="rect">
            <a:avLst/>
          </a:prstGeom>
          <a:noFill/>
          <a:effectLst>
            <a:outerShdw blurRad="139700" sx="102000" sy="102000" algn="ctr" rotWithShape="0">
              <a:prstClr val="black">
                <a:alpha val="50000"/>
              </a:prstClr>
            </a:outerShdw>
          </a:effectLst>
        </p:spPr>
      </p:pic>
      <p:grpSp>
        <p:nvGrpSpPr>
          <p:cNvPr id="20" name="组合 19"/>
          <p:cNvGrpSpPr/>
          <p:nvPr/>
        </p:nvGrpSpPr>
        <p:grpSpPr>
          <a:xfrm>
            <a:off x="2271712" y="3060280"/>
            <a:ext cx="7577137" cy="5792450"/>
            <a:chOff x="2271712" y="3060280"/>
            <a:chExt cx="7577137" cy="5792450"/>
          </a:xfrm>
        </p:grpSpPr>
        <p:pic>
          <p:nvPicPr>
            <p:cNvPr id="21" name="Picture 4" descr="http://images.apple.com/cn/macbook-pro/features-retina/images/av_speakers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7" t="176" r="4264" b="98010"/>
            <a:stretch/>
          </p:blipFill>
          <p:spPr bwMode="auto">
            <a:xfrm>
              <a:off x="2271712" y="3060280"/>
              <a:ext cx="7577137" cy="108181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http://images.apple.com/cn/macbook-pro/features-retina/images/av_speakers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4" t="26015" r="12298" b="2664"/>
            <a:stretch/>
          </p:blipFill>
          <p:spPr bwMode="auto">
            <a:xfrm>
              <a:off x="2961199" y="4600045"/>
              <a:ext cx="6125030" cy="4252685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00177" y="3201413"/>
              <a:ext cx="7248772" cy="1444877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  <a:scene3d>
              <a:camera prst="perspectiveBelow" fov="6000000"/>
              <a:lightRig rig="threePt" dir="t"/>
            </a:scene3d>
          </p:spPr>
        </p:pic>
      </p:grpSp>
      <p:sp>
        <p:nvSpPr>
          <p:cNvPr id="24" name="文本框 23"/>
          <p:cNvSpPr txBox="1"/>
          <p:nvPr/>
        </p:nvSpPr>
        <p:spPr>
          <a:xfrm>
            <a:off x="5694927" y="2485733"/>
            <a:ext cx="2722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1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l"/>
            <a:r>
              <a:rPr lang="en-US" altLang="zh-CN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@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水</a:t>
            </a:r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蓦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华文黑体" panose="02010600040101010101" pitchFamily="2" charset="-122"/>
              </a:rPr>
              <a:t>◎</a:t>
            </a:r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读书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笔记</a:t>
            </a:r>
            <a:r>
              <a:rPr lang="en-US" altLang="zh-CN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PPT</a:t>
            </a:r>
            <a:endParaRPr lang="zh-CN" altLang="en-US" sz="20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178105" y="2485733"/>
            <a:ext cx="155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1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l"/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叶茂中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华文黑体" panose="02010600040101010101" pitchFamily="2" charset="-122"/>
              </a:rPr>
              <a:t>◎</a:t>
            </a:r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著</a:t>
            </a:r>
            <a:endParaRPr lang="zh-CN" altLang="en-US" sz="20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454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3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4" descr="https://drscdn.500px.org/photo/58644958/m%3D2048/e7522cf0a8c202adb2d1ff326c522fa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671"/>
            <a:ext cx="12193200" cy="812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-3117000" y="372648"/>
            <a:ext cx="3045732" cy="854942"/>
          </a:xfrm>
          <a:prstGeom prst="roundRect">
            <a:avLst>
              <a:gd name="adj" fmla="val 50000"/>
            </a:avLst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-2957342" y="476953"/>
            <a:ext cx="2726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洞察力入口</a:t>
            </a:r>
            <a:endParaRPr lang="zh-CN" altLang="en-US" sz="3600" dirty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621223" y="-149204"/>
            <a:ext cx="54178" cy="374563"/>
            <a:chOff x="5987087" y="403359"/>
            <a:chExt cx="74952" cy="518185"/>
          </a:xfrm>
          <a:solidFill>
            <a:schemeClr val="bg1">
              <a:alpha val="70000"/>
            </a:schemeClr>
          </a:solidFill>
        </p:grpSpPr>
        <p:sp>
          <p:nvSpPr>
            <p:cNvPr id="6" name="矩形 5"/>
            <p:cNvSpPr/>
            <p:nvPr/>
          </p:nvSpPr>
          <p:spPr>
            <a:xfrm>
              <a:off x="5987087" y="846592"/>
              <a:ext cx="74952" cy="749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987087" y="624976"/>
              <a:ext cx="74952" cy="749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987087" y="403359"/>
              <a:ext cx="74952" cy="749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182340" y="-3291248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solidFill>
                  <a:srgbClr val="2E2E2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洞察力入口</a:t>
            </a:r>
            <a:endParaRPr lang="en-US" altLang="zh-CN" sz="3200" dirty="0" smtClean="0">
              <a:solidFill>
                <a:srgbClr val="2E2E2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71363" y="-3295245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solidFill>
                  <a:srgbClr val="2E2E2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想象力入口</a:t>
            </a:r>
            <a:endParaRPr lang="en-US" altLang="zh-CN" sz="3200" dirty="0" smtClean="0">
              <a:solidFill>
                <a:srgbClr val="2E2E2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960386" y="-3234752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solidFill>
                  <a:srgbClr val="2E2E2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创造力入口</a:t>
            </a:r>
            <a:endParaRPr lang="en-US" altLang="zh-CN" sz="3200" dirty="0" smtClean="0">
              <a:solidFill>
                <a:srgbClr val="2E2E2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625105" y="-8498090"/>
            <a:ext cx="9267568" cy="68580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-6014878" y="6496665"/>
            <a:ext cx="4869312" cy="4869312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-4203102" y="5854132"/>
            <a:ext cx="1245760" cy="124576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83626" y="11121419"/>
            <a:ext cx="1682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洞察力</a:t>
            </a:r>
            <a:endParaRPr lang="zh-CN" altLang="en-US" sz="3600" dirty="0">
              <a:solidFill>
                <a:prstClr val="whit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83626" y="11717276"/>
            <a:ext cx="1516442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</a:rPr>
              <a:t>Insight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83302" y="11064923"/>
            <a:ext cx="1682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想象</a:t>
            </a:r>
            <a:r>
              <a:rPr lang="zh-CN" altLang="en-US" sz="3600" dirty="0" smtClea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力</a:t>
            </a:r>
            <a:endParaRPr lang="zh-CN" altLang="en-US" sz="3600" dirty="0">
              <a:solidFill>
                <a:prstClr val="whit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83302" y="11660780"/>
            <a:ext cx="1516442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Imagination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343749" y="11121419"/>
            <a:ext cx="1682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创造力</a:t>
            </a:r>
            <a:endParaRPr lang="zh-CN" altLang="en-US" sz="3600" dirty="0">
              <a:solidFill>
                <a:prstClr val="whit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343749" y="11717276"/>
            <a:ext cx="1516442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Creative ability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864115" y="7617326"/>
            <a:ext cx="832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冲进入口时所必需的武器，那就是洞察力、想象力和创造力</a:t>
            </a:r>
            <a:endParaRPr lang="zh-CN" altLang="en-US" sz="2400" dirty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428101" y="8695525"/>
            <a:ext cx="78000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营销入口的寻找，某种意义商业就是一种思维方式的找寻</a:t>
            </a:r>
            <a:endParaRPr lang="en-US" altLang="zh-CN" sz="2800" dirty="0" smtClean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r>
              <a:rPr lang="zh-CN" altLang="en-US" sz="2800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“时代在变，人性不变。”谁真正洞察了这句话，谁也就快领悟了入口的真谛</a:t>
            </a:r>
            <a:endParaRPr lang="zh-CN" altLang="en-US" sz="2800" dirty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2" name="任意多边形 21"/>
          <p:cNvSpPr/>
          <p:nvPr/>
        </p:nvSpPr>
        <p:spPr>
          <a:xfrm rot="20132043" flipH="1">
            <a:off x="-5800170" y="-11869047"/>
            <a:ext cx="25707321" cy="151331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C0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 rot="20132043" flipV="1">
            <a:off x="-7937981" y="3484594"/>
            <a:ext cx="25707321" cy="151331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21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700416" y="1953520"/>
            <a:ext cx="2040410" cy="707886"/>
          </a:xfrm>
          <a:prstGeom prst="rect">
            <a:avLst/>
          </a:prstGeom>
          <a:noFill/>
          <a:effectLst>
            <a:outerShdw blurRad="101600" dist="38100" dir="2700000" algn="tl" rotWithShape="0">
              <a:prstClr val="black">
                <a:alpha val="6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sz="4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想象力</a:t>
            </a:r>
            <a:endParaRPr lang="zh-CN" altLang="en-US" sz="40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962400" y="2524137"/>
            <a:ext cx="1516442" cy="414665"/>
          </a:xfrm>
          <a:prstGeom prst="rect">
            <a:avLst/>
          </a:prstGeom>
          <a:noFill/>
          <a:effectLst>
            <a:outerShdw blurRad="101600" dist="38100" dir="2700000" algn="tl" rotWithShape="0">
              <a:prstClr val="black">
                <a:alpha val="6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dirty="0">
                <a:solidFill>
                  <a:prstClr val="white"/>
                </a:solidFill>
              </a:rPr>
              <a:t>Imagination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0551582" y="2292997"/>
            <a:ext cx="351514" cy="202905"/>
          </a:xfrm>
          <a:prstGeom prst="roundRect">
            <a:avLst>
              <a:gd name="adj" fmla="val 112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直角三角形 39"/>
          <p:cNvSpPr/>
          <p:nvPr/>
        </p:nvSpPr>
        <p:spPr>
          <a:xfrm flipH="1">
            <a:off x="10478842" y="2436028"/>
            <a:ext cx="116237" cy="5987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10510723" y="2277916"/>
            <a:ext cx="46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入口</a:t>
            </a:r>
            <a:endParaRPr lang="zh-CN" altLang="en-US" sz="10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7"/>
          <a:stretch>
            <a:fillRect/>
          </a:stretch>
        </p:blipFill>
        <p:spPr>
          <a:xfrm>
            <a:off x="6923996" y="-5109315"/>
            <a:ext cx="4339293" cy="6016629"/>
          </a:xfrm>
          <a:custGeom>
            <a:avLst/>
            <a:gdLst>
              <a:gd name="connsiteX0" fmla="*/ 0 w 4339293"/>
              <a:gd name="connsiteY0" fmla="*/ 0 h 6016629"/>
              <a:gd name="connsiteX1" fmla="*/ 4339293 w 4339293"/>
              <a:gd name="connsiteY1" fmla="*/ 0 h 6016629"/>
              <a:gd name="connsiteX2" fmla="*/ 4339293 w 4339293"/>
              <a:gd name="connsiteY2" fmla="*/ 5892972 h 6016629"/>
              <a:gd name="connsiteX3" fmla="*/ 4167636 w 4339293"/>
              <a:gd name="connsiteY3" fmla="*/ 5907337 h 6016629"/>
              <a:gd name="connsiteX4" fmla="*/ 213256 w 4339293"/>
              <a:gd name="connsiteY4" fmla="*/ 6002338 h 6016629"/>
              <a:gd name="connsiteX5" fmla="*/ 0 w 4339293"/>
              <a:gd name="connsiteY5" fmla="*/ 5994691 h 601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339293" h="6016629">
                <a:moveTo>
                  <a:pt x="0" y="0"/>
                </a:moveTo>
                <a:lnTo>
                  <a:pt x="4339293" y="0"/>
                </a:lnTo>
                <a:lnTo>
                  <a:pt x="4339293" y="5892972"/>
                </a:lnTo>
                <a:lnTo>
                  <a:pt x="4167636" y="5907337"/>
                </a:lnTo>
                <a:cubicBezTo>
                  <a:pt x="2841235" y="6006982"/>
                  <a:pt x="1521228" y="6038056"/>
                  <a:pt x="213256" y="6002338"/>
                </a:cubicBezTo>
                <a:lnTo>
                  <a:pt x="0" y="5994691"/>
                </a:lnTo>
                <a:close/>
              </a:path>
            </a:pathLst>
          </a:custGeom>
        </p:spPr>
      </p:pic>
      <p:grpSp>
        <p:nvGrpSpPr>
          <p:cNvPr id="43" name="组合 42"/>
          <p:cNvGrpSpPr/>
          <p:nvPr/>
        </p:nvGrpSpPr>
        <p:grpSpPr>
          <a:xfrm>
            <a:off x="421479" y="6022752"/>
            <a:ext cx="184313" cy="1057821"/>
            <a:chOff x="773024" y="406400"/>
            <a:chExt cx="288000" cy="1652907"/>
          </a:xfrm>
          <a:solidFill>
            <a:schemeClr val="bg1">
              <a:alpha val="10000"/>
            </a:schemeClr>
          </a:solidFill>
        </p:grpSpPr>
        <p:sp>
          <p:nvSpPr>
            <p:cNvPr id="44" name="椭圆 43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0079" y="5804374"/>
            <a:ext cx="184313" cy="1057821"/>
            <a:chOff x="773024" y="406400"/>
            <a:chExt cx="288000" cy="1652907"/>
          </a:xfrm>
          <a:solidFill>
            <a:schemeClr val="bg1">
              <a:alpha val="10000"/>
            </a:schemeClr>
          </a:solidFill>
        </p:grpSpPr>
        <p:sp>
          <p:nvSpPr>
            <p:cNvPr id="50" name="椭圆 49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78678" y="5568757"/>
            <a:ext cx="184313" cy="1057821"/>
            <a:chOff x="773024" y="406400"/>
            <a:chExt cx="288000" cy="1652907"/>
          </a:xfrm>
          <a:solidFill>
            <a:schemeClr val="bg1">
              <a:alpha val="10000"/>
            </a:schemeClr>
          </a:solidFill>
        </p:grpSpPr>
        <p:sp>
          <p:nvSpPr>
            <p:cNvPr id="56" name="椭圆 55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465575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518386" y="285001"/>
            <a:ext cx="2306950" cy="2948470"/>
            <a:chOff x="4057679" y="1749604"/>
            <a:chExt cx="2306950" cy="2948470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6362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6" name="弧形 25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弧形 26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任意多边形 17"/>
          <p:cNvSpPr/>
          <p:nvPr/>
        </p:nvSpPr>
        <p:spPr>
          <a:xfrm rot="9519892" flipH="1">
            <a:off x="-4448678" y="414984"/>
            <a:ext cx="17914353" cy="745642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42688" y="2906036"/>
            <a:ext cx="4985111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 smtClean="0"/>
              <a:t>不能打动人心的“炫科技”，只是毫无商业价值的炫技。以可穿戴设备为例，想要卖好一件可以穿戴设备，并不容易。他的目标消费群，并不是仅仅用“好用”就能打发的。苹果可以吗？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1543679" y="2016754"/>
            <a:ext cx="3879221" cy="7571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要多炫，才能变现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1542689" y="1447933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NO.1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9226" name="Picture 10" descr="http://store.storeimages.cdn-apple.com/8371/as-images.apple.com/is/image/AppleInc/aos/published/images/c/ol/colorstory/watch/colorstory-watch-gray-flat-201505?wid=449&amp;hei=529&amp;fmt=jpeg&amp;qlt=95&amp;op_sharpen=0&amp;resMode=bicub&amp;op_usm=0.5,0.5,0,0&amp;iccEmbed=0&amp;layer=comp&amp;.v=14320418489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39866" y1="10397" x2="13586" y2="74669"/>
                        <a14:foregroundMark x1="44766" y1="13043" x2="40980" y2="59924"/>
                        <a14:foregroundMark x1="49889" y1="18526" x2="43653" y2="68809"/>
                        <a14:foregroundMark x1="48775" y1="45369" x2="46102" y2="62571"/>
                        <a14:foregroundMark x1="26058" y1="26087" x2="15145" y2="43667"/>
                        <a14:foregroundMark x1="85078" y1="30246" x2="83073" y2="69376"/>
                        <a14:foregroundMark x1="74165" y1="43478" x2="75501" y2="62382"/>
                        <a14:foregroundMark x1="71715" y1="44991" x2="70379" y2="52363"/>
                        <a14:foregroundMark x1="69710" y1="49149" x2="66592" y2="51796"/>
                        <a14:foregroundMark x1="68597" y1="48582" x2="66592" y2="50473"/>
                        <a14:foregroundMark x1="66370" y1="51418" x2="67038" y2="56522"/>
                        <a14:foregroundMark x1="66370" y1="52174" x2="65702" y2="53875"/>
                        <a14:foregroundMark x1="65924" y1="53875" x2="66592" y2="56144"/>
                        <a14:foregroundMark x1="93987" y1="48393" x2="96659" y2="53497"/>
                        <a14:foregroundMark x1="52116" y1="48204" x2="50111" y2="61059"/>
                        <a14:foregroundMark x1="52339" y1="9074" x2="51670" y2="14934"/>
                        <a14:foregroundMark x1="22272" y1="10964" x2="19376" y2="12287"/>
                        <a14:foregroundMark x1="20935" y1="11342" x2="22049" y2="10586"/>
                        <a14:foregroundMark x1="96659" y1="52552" x2="98441" y2="57845"/>
                        <a14:backgroundMark x1="52784" y1="48771" x2="50557" y2="59924"/>
                        <a14:backgroundMark x1="74833" y1="76181" x2="75947" y2="75803"/>
                        <a14:backgroundMark x1="77506" y1="68620" x2="78396" y2="68620"/>
                        <a14:backgroundMark x1="92873" y1="70132" x2="92873" y2="70132"/>
                        <a14:backgroundMark x1="99555" y1="51229" x2="99777" y2="53686"/>
                        <a14:backgroundMark x1="99777" y1="58790" x2="99777" y2="57656"/>
                        <a14:backgroundMark x1="99777" y1="51418" x2="99777" y2="546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291" r="397"/>
          <a:stretch/>
        </p:blipFill>
        <p:spPr bwMode="auto">
          <a:xfrm>
            <a:off x="7112527" y="543234"/>
            <a:ext cx="4893466" cy="577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6874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227907" y="38874"/>
            <a:ext cx="2306950" cy="2948470"/>
            <a:chOff x="4057679" y="1749604"/>
            <a:chExt cx="2306950" cy="294847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20" name="任意多边形 19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6362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8" name="弧形 17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弧形 18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任意多边形 10"/>
          <p:cNvSpPr/>
          <p:nvPr/>
        </p:nvSpPr>
        <p:spPr>
          <a:xfrm rot="11456208" flipH="1" flipV="1">
            <a:off x="-6760386" y="-1770041"/>
            <a:ext cx="19872464" cy="9178746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52210" y="2877160"/>
            <a:ext cx="5620922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/>
              <a:t>如今这个时代，吃什么已经不是问题，怎么吃、在哪里吃似乎更能引发围观。所以今天我们吃饭</a:t>
            </a:r>
            <a:r>
              <a:rPr lang="zh-CN" altLang="en-US" dirty="0" smtClean="0"/>
              <a:t>，更多</a:t>
            </a:r>
            <a:r>
              <a:rPr lang="zh-CN" altLang="en-US" dirty="0"/>
              <a:t>的时候，吃饭满足的是我们拍摄的欲望和分享的心情</a:t>
            </a:r>
            <a:r>
              <a:rPr lang="zh-CN" altLang="en-US" dirty="0" smtClean="0"/>
              <a:t>。雕爷牛腩究竟只能火爆一时，还是能够持久继续</a:t>
            </a:r>
            <a:r>
              <a:rPr lang="en-US" altLang="zh-CN" dirty="0" smtClean="0"/>
              <a:t>?</a:t>
            </a:r>
            <a:endParaRPr lang="zh-CN" altLang="en-US" dirty="0"/>
          </a:p>
        </p:txBody>
      </p:sp>
      <p:pic>
        <p:nvPicPr>
          <p:cNvPr id="1026" name="Picture 2" descr="http://www.diaoye.net/img/menu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7" t="6241" r="31280" b="57357"/>
          <a:stretch/>
        </p:blipFill>
        <p:spPr bwMode="auto">
          <a:xfrm>
            <a:off x="-1279654" y="820227"/>
            <a:ext cx="7531863" cy="5094013"/>
          </a:xfrm>
          <a:prstGeom prst="roundRect">
            <a:avLst>
              <a:gd name="adj" fmla="val 5662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文本框 8"/>
          <p:cNvSpPr txBox="1"/>
          <p:nvPr/>
        </p:nvSpPr>
        <p:spPr>
          <a:xfrm>
            <a:off x="6253200" y="2081930"/>
            <a:ext cx="3879221" cy="7107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en-US" altLang="zh-CN" dirty="0" smtClean="0"/>
              <a:t>Cross the Line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6252210" y="1513109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NO.2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9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564656" y="285001"/>
            <a:ext cx="2306950" cy="2948470"/>
            <a:chOff x="4057679" y="1749604"/>
            <a:chExt cx="2306950" cy="2948470"/>
          </a:xfrm>
        </p:grpSpPr>
        <p:cxnSp>
          <p:nvCxnSpPr>
            <p:cNvPr id="13" name="直接连接符 12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20" name="任意多边形 19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6362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8" name="弧形 17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弧形 18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任意多边形 6"/>
          <p:cNvSpPr/>
          <p:nvPr/>
        </p:nvSpPr>
        <p:spPr>
          <a:xfrm rot="12430665" flipH="1" flipV="1">
            <a:off x="-6760386" y="-1770041"/>
            <a:ext cx="19872464" cy="9178746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42688" y="2906036"/>
            <a:ext cx="49851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 smtClean="0"/>
              <a:t>商品不一定只是件用来买卖的死物，而是一个发现和制造有趣方式的载体；电商网站也不一定是一个只有价格和促销的卖场，也可以是一个打发周末下午休闲时光的跳蚤市场。</a:t>
            </a:r>
            <a:endParaRPr lang="zh-CN" altLang="en-US" dirty="0"/>
          </a:p>
        </p:txBody>
      </p:sp>
      <p:sp>
        <p:nvSpPr>
          <p:cNvPr id="9" name="文本框 8"/>
          <p:cNvSpPr txBox="1"/>
          <p:nvPr/>
        </p:nvSpPr>
        <p:spPr>
          <a:xfrm>
            <a:off x="1543679" y="2016754"/>
            <a:ext cx="2647133" cy="7571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文艺的花钱</a:t>
            </a:r>
            <a:endParaRPr lang="zh-CN" altLang="en-US" dirty="0"/>
          </a:p>
        </p:txBody>
      </p:sp>
      <p:sp>
        <p:nvSpPr>
          <p:cNvPr id="10" name="文本框 9"/>
          <p:cNvSpPr txBox="1"/>
          <p:nvPr/>
        </p:nvSpPr>
        <p:spPr>
          <a:xfrm>
            <a:off x="1542689" y="1447933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NO.3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2052" name="Picture 4" descr="http://img.alicdn.com/bao/uploaded/i2/TB1Q2RqHVXXXXcDXFXXv2lN8pXX_0226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620" y="0"/>
            <a:ext cx="6892925" cy="689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531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955627" y="-143974"/>
            <a:ext cx="2306950" cy="2948470"/>
            <a:chOff x="4057679" y="1749604"/>
            <a:chExt cx="2306950" cy="2948470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组合 18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22" name="任意多边形 21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6362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24" name="椭圆 23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椭圆 25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" name="椭圆 26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0" name="弧形 19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弧形 20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任意多边形 10"/>
          <p:cNvSpPr/>
          <p:nvPr/>
        </p:nvSpPr>
        <p:spPr>
          <a:xfrm rot="11336892" flipH="1" flipV="1">
            <a:off x="-6760386" y="-1655741"/>
            <a:ext cx="19872464" cy="9178746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chemeClr val="bg1"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" name="Picture 4" descr="http://img11.360buyimg.com/n0/jfs/t742/113/676792181/448363/1ace4688/54cc7cb9N5d09a4b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4250" r="100000">
                        <a14:foregroundMark x1="62500" y1="42750" x2="76500" y2="58000"/>
                        <a14:foregroundMark x1="77750" y1="49750" x2="54750" y2="65250"/>
                        <a14:backgroundMark x1="46000" y1="13000" x2="500" y2="34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50" t="18250" b="16500"/>
          <a:stretch/>
        </p:blipFill>
        <p:spPr bwMode="auto">
          <a:xfrm rot="21409223">
            <a:off x="-1917290" y="871811"/>
            <a:ext cx="7450138" cy="5114377"/>
          </a:xfrm>
          <a:prstGeom prst="roundRect">
            <a:avLst>
              <a:gd name="adj" fmla="val 5662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5951538" y="2344909"/>
            <a:ext cx="5756684" cy="358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/>
              <a:t>前两年有篇网</a:t>
            </a:r>
            <a:r>
              <a:rPr lang="zh-CN" altLang="en-US" dirty="0" smtClean="0"/>
              <a:t>文</a:t>
            </a:r>
            <a:r>
              <a:rPr lang="zh-CN" altLang="en-US" dirty="0"/>
              <a:t>叫</a:t>
            </a:r>
            <a:r>
              <a:rPr lang="en-US" altLang="zh-CN" dirty="0"/>
              <a:t>《</a:t>
            </a:r>
            <a:r>
              <a:rPr lang="zh-CN" altLang="en-US" dirty="0"/>
              <a:t>一曲忠诚的赞歌</a:t>
            </a:r>
            <a:r>
              <a:rPr lang="en-US" altLang="zh-CN" dirty="0"/>
              <a:t>》</a:t>
            </a:r>
            <a:r>
              <a:rPr lang="zh-CN" altLang="en-US" dirty="0" smtClean="0"/>
              <a:t>很</a:t>
            </a:r>
            <a:r>
              <a:rPr lang="zh-CN" altLang="en-US" dirty="0"/>
              <a:t>火</a:t>
            </a:r>
            <a:r>
              <a:rPr lang="zh-CN" altLang="en-US" dirty="0" smtClean="0"/>
              <a:t>，讲</a:t>
            </a:r>
            <a:r>
              <a:rPr lang="zh-CN" altLang="en-US" dirty="0"/>
              <a:t>了沙县小吃与中央情报局的渊源关系，还提到本</a:t>
            </a:r>
            <a:r>
              <a:rPr lang="en-US" altLang="zh-CN" dirty="0"/>
              <a:t>·</a:t>
            </a:r>
            <a:r>
              <a:rPr lang="zh-CN" altLang="en-US" dirty="0"/>
              <a:t>拉登的位置情报就是由绝味鸭脖的同志提供</a:t>
            </a:r>
            <a:r>
              <a:rPr lang="zh-CN" altLang="en-US" dirty="0" smtClean="0"/>
              <a:t>，并说去</a:t>
            </a:r>
            <a:r>
              <a:rPr lang="zh-CN" altLang="en-US" dirty="0"/>
              <a:t>绝味说暗号还有八折。本来是一篇娱乐大众</a:t>
            </a:r>
            <a:r>
              <a:rPr lang="zh-CN" altLang="en-US" dirty="0" smtClean="0"/>
              <a:t>的网文，真被绝味鸭脖给借了势，推出了说暗号享八折活动，随即大卖。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980920" y="1587779"/>
            <a:ext cx="3879221" cy="7107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能上天就是好风</a:t>
            </a:r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5979930" y="1018958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NO.4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1872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s://drscdn.500px.org/photo/78573591/m%3D1170/e966e964707bc1b220e5aefc0a42165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" b="17917"/>
          <a:stretch/>
        </p:blipFill>
        <p:spPr bwMode="auto">
          <a:xfrm>
            <a:off x="0" y="-723257"/>
            <a:ext cx="12192000" cy="121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任意多边形 2"/>
          <p:cNvSpPr/>
          <p:nvPr/>
        </p:nvSpPr>
        <p:spPr>
          <a:xfrm rot="20132043" flipV="1">
            <a:off x="-9407707" y="5001653"/>
            <a:ext cx="24262616" cy="12525353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C0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467957">
            <a:off x="-10218870" y="-9448329"/>
            <a:ext cx="24262616" cy="12525353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21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rot="20132043" flipV="1">
            <a:off x="-7937981" y="3484594"/>
            <a:ext cx="25707321" cy="151331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C0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700416" y="1953520"/>
            <a:ext cx="2040410" cy="707886"/>
          </a:xfrm>
          <a:prstGeom prst="rect">
            <a:avLst/>
          </a:prstGeom>
          <a:noFill/>
          <a:effectLst>
            <a:outerShdw blurRad="101600" dist="38100" dir="2700000" algn="tl" rotWithShape="0">
              <a:prstClr val="black">
                <a:alpha val="6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sz="4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创造力</a:t>
            </a:r>
          </a:p>
        </p:txBody>
      </p:sp>
      <p:sp>
        <p:nvSpPr>
          <p:cNvPr id="17" name="矩形 16"/>
          <p:cNvSpPr/>
          <p:nvPr/>
        </p:nvSpPr>
        <p:spPr>
          <a:xfrm>
            <a:off x="8962400" y="2524137"/>
            <a:ext cx="1516442" cy="414665"/>
          </a:xfrm>
          <a:prstGeom prst="rect">
            <a:avLst/>
          </a:prstGeom>
          <a:noFill/>
          <a:effectLst>
            <a:outerShdw blurRad="101600" dist="38100" dir="2700000" algn="tl" rotWithShape="0">
              <a:prstClr val="black">
                <a:alpha val="6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dirty="0">
                <a:solidFill>
                  <a:prstClr val="white"/>
                </a:solidFill>
              </a:rPr>
              <a:t>Imagination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0551582" y="2292997"/>
            <a:ext cx="351514" cy="202905"/>
          </a:xfrm>
          <a:prstGeom prst="roundRect">
            <a:avLst>
              <a:gd name="adj" fmla="val 11262"/>
            </a:avLst>
          </a:prstGeom>
          <a:solidFill>
            <a:srgbClr val="21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flipH="1">
            <a:off x="10478842" y="2436028"/>
            <a:ext cx="116237" cy="59874"/>
          </a:xfrm>
          <a:prstGeom prst="rtTriangle">
            <a:avLst/>
          </a:prstGeom>
          <a:solidFill>
            <a:srgbClr val="21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10510723" y="2264445"/>
            <a:ext cx="46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入口</a:t>
            </a:r>
            <a:endParaRPr lang="zh-CN" altLang="en-US" sz="10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7338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467957">
            <a:off x="-4732717" y="-2200209"/>
            <a:ext cx="17914353" cy="105456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83053" y="2637284"/>
            <a:ext cx="46009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/>
              <a:t>互联网时代，消费者已经被养的越来越精明</a:t>
            </a:r>
            <a:r>
              <a:rPr lang="en-US" altLang="zh-CN" dirty="0"/>
              <a:t>……</a:t>
            </a:r>
            <a:r>
              <a:rPr lang="zh-CN" altLang="en-US" dirty="0"/>
              <a:t>想让他们从口袋里拿钱越来越困难。但电影院的爆米花却能让他们不知不觉中无意识地付出另一笔费用。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79021" y="749740"/>
            <a:ext cx="9787715" cy="6108260"/>
          </a:xfrm>
          <a:prstGeom prst="rect">
            <a:avLst/>
          </a:prstGeom>
          <a:effectLst>
            <a:outerShdw blurRad="254000" dist="38100" dir="2700000" algn="tl" rotWithShape="0">
              <a:prstClr val="black">
                <a:alpha val="30000"/>
              </a:prstClr>
            </a:outerShdw>
          </a:effectLst>
        </p:spPr>
      </p:pic>
      <p:grpSp>
        <p:nvGrpSpPr>
          <p:cNvPr id="11" name="组合 10"/>
          <p:cNvGrpSpPr/>
          <p:nvPr/>
        </p:nvGrpSpPr>
        <p:grpSpPr>
          <a:xfrm>
            <a:off x="6082273" y="364974"/>
            <a:ext cx="2306950" cy="2948470"/>
            <a:chOff x="4057679" y="1749604"/>
            <a:chExt cx="2306950" cy="2948470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组合 15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0" name="组合 19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21" name="椭圆 20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" name="椭圆 21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椭圆 22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椭圆 23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7" name="弧形 16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弧形 17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7091767" y="1839209"/>
            <a:ext cx="3637921" cy="7107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爆米花经济学</a:t>
            </a:r>
            <a:endParaRPr lang="zh-CN" altLang="en-US" dirty="0"/>
          </a:p>
        </p:txBody>
      </p:sp>
      <p:sp>
        <p:nvSpPr>
          <p:cNvPr id="27" name="文本框 26"/>
          <p:cNvSpPr txBox="1"/>
          <p:nvPr/>
        </p:nvSpPr>
        <p:spPr>
          <a:xfrm>
            <a:off x="7090777" y="1270388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NO.1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4755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 22"/>
          <p:cNvSpPr/>
          <p:nvPr/>
        </p:nvSpPr>
        <p:spPr>
          <a:xfrm rot="11503206">
            <a:off x="-2548539" y="-489054"/>
            <a:ext cx="26187274" cy="9937623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93779" y="2328198"/>
            <a:ext cx="4451928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/>
              <a:t>在信息爆炸、碎片化的今天，想要形成脑部识别，出色的产品包装是必不可少的，这是最有力的传播载体。绑架眼睛、抢占入口，乌江榨菜就是在这样改进下获得成功的。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6532075" y="1013414"/>
            <a:ext cx="6132009" cy="4363219"/>
            <a:chOff x="5053823" y="1524000"/>
            <a:chExt cx="6223776" cy="44285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/>
            <a:srcRect l="3093" t="3688" r="4824" b="3858"/>
            <a:stretch/>
          </p:blipFill>
          <p:spPr>
            <a:xfrm>
              <a:off x="8805747" y="1974367"/>
              <a:ext cx="2471852" cy="3729153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/>
            <a:srcRect l="3093" t="3688" r="4824" b="3858"/>
            <a:stretch/>
          </p:blipFill>
          <p:spPr>
            <a:xfrm>
              <a:off x="5053823" y="1974367"/>
              <a:ext cx="2471852" cy="3729153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colorTemperature colorTemp="7200"/>
                      </a14:imgEffect>
                    </a14:imgLayer>
                  </a14:imgProps>
                </a:ext>
              </a:extLst>
            </a:blip>
            <a:srcRect l="3093" t="3688" r="4824" b="3858"/>
            <a:stretch/>
          </p:blipFill>
          <p:spPr>
            <a:xfrm>
              <a:off x="6713764" y="1524000"/>
              <a:ext cx="2935421" cy="4428515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4" name="组合 23"/>
          <p:cNvGrpSpPr/>
          <p:nvPr/>
        </p:nvGrpSpPr>
        <p:grpSpPr>
          <a:xfrm>
            <a:off x="285275" y="49579"/>
            <a:ext cx="2306950" cy="2948470"/>
            <a:chOff x="4057679" y="1749604"/>
            <a:chExt cx="2306950" cy="294847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组合 28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32" name="任意多边形 31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0" name="弧形 29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弧形 30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294769" y="1523814"/>
            <a:ext cx="4396231" cy="7571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包装是最凶猛的容器</a:t>
            </a:r>
            <a:endParaRPr lang="zh-CN" altLang="en-US" dirty="0"/>
          </a:p>
        </p:txBody>
      </p:sp>
      <p:sp>
        <p:nvSpPr>
          <p:cNvPr id="39" name="文本框 38"/>
          <p:cNvSpPr txBox="1"/>
          <p:nvPr/>
        </p:nvSpPr>
        <p:spPr>
          <a:xfrm>
            <a:off x="1293779" y="954993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NO.2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020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任意多边形 53"/>
          <p:cNvSpPr/>
          <p:nvPr/>
        </p:nvSpPr>
        <p:spPr>
          <a:xfrm rot="907265">
            <a:off x="-4880201" y="-2524674"/>
            <a:ext cx="17914353" cy="105456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170" name="Picture 2" descr="http://c1.mifile.cn/f/i/2014/cn/goods/minote/gallery/gallery-04-full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6042" l="10000" r="90000">
                        <a14:foregroundMark x1="32422" y1="23681" x2="58672" y2="78819"/>
                        <a14:foregroundMark x1="39063" y1="24792" x2="63750" y2="75625"/>
                        <a14:foregroundMark x1="30469" y1="21042" x2="42188" y2="26458"/>
                        <a14:foregroundMark x1="42422" y1="25069" x2="65469" y2="77986"/>
                        <a14:foregroundMark x1="32188" y1="29097" x2="37969" y2="436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347" t="7832" r="23945" b="4705"/>
          <a:stretch/>
        </p:blipFill>
        <p:spPr bwMode="auto">
          <a:xfrm>
            <a:off x="-908305" y="211819"/>
            <a:ext cx="6576109" cy="664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文本框 36"/>
          <p:cNvSpPr txBox="1"/>
          <p:nvPr/>
        </p:nvSpPr>
        <p:spPr>
          <a:xfrm>
            <a:off x="6600403" y="2441561"/>
            <a:ext cx="5132052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/>
              <a:t>小米近几年的火爆，无数人都在思考原因，是凭</a:t>
            </a:r>
            <a:r>
              <a:rPr lang="en-US" altLang="zh-CN" dirty="0"/>
              <a:t>MIUI</a:t>
            </a:r>
            <a:r>
              <a:rPr lang="zh-CN" altLang="en-US" dirty="0"/>
              <a:t>、米聊还是米粉？其实最主要的还是</a:t>
            </a:r>
            <a:r>
              <a:rPr lang="en-US" altLang="zh-CN" dirty="0"/>
              <a:t>1999</a:t>
            </a:r>
            <a:r>
              <a:rPr lang="zh-CN" altLang="en-US" dirty="0"/>
              <a:t>元的售价。或专注极致口碑快的互联网思维多少有点牵强，人们更倾向于可实现的“免费”。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5838440" y="211819"/>
            <a:ext cx="2306950" cy="2948470"/>
            <a:chOff x="4057679" y="1749604"/>
            <a:chExt cx="2306950" cy="2948470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46" name="任意多边形 45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7" name="组合 46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48" name="椭圆 47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椭圆 48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椭圆 49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椭圆 50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4" name="弧形 43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弧形 44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6600403" y="1730854"/>
            <a:ext cx="3637921" cy="7107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另一种免费</a:t>
            </a:r>
            <a:endParaRPr lang="zh-CN" altLang="en-US" dirty="0"/>
          </a:p>
        </p:txBody>
      </p:sp>
      <p:sp>
        <p:nvSpPr>
          <p:cNvPr id="53" name="文本框 52"/>
          <p:cNvSpPr txBox="1"/>
          <p:nvPr/>
        </p:nvSpPr>
        <p:spPr>
          <a:xfrm>
            <a:off x="6599413" y="1162033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NO.3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1703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/>
        </p:nvSpPr>
        <p:spPr>
          <a:xfrm rot="1467957">
            <a:off x="-4732717" y="-2200209"/>
            <a:ext cx="17914353" cy="105456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78229" y="2487772"/>
            <a:ext cx="50540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dirty="0" smtClean="0"/>
              <a:t>2014</a:t>
            </a:r>
            <a:r>
              <a:rPr lang="zh-CN" altLang="en-US" dirty="0" smtClean="0"/>
              <a:t>年年底，一部电影</a:t>
            </a:r>
            <a:r>
              <a:rPr lang="en-US" altLang="zh-CN" dirty="0" smtClean="0"/>
              <a:t>《</a:t>
            </a:r>
            <a:r>
              <a:rPr lang="zh-CN" altLang="en-US" dirty="0"/>
              <a:t>超能陆战队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里的的</a:t>
            </a:r>
            <a:r>
              <a:rPr lang="zh-CN" altLang="en-US" dirty="0"/>
              <a:t>大白</a:t>
            </a:r>
            <a:r>
              <a:rPr lang="en-US" altLang="zh-CN" dirty="0" err="1" smtClean="0"/>
              <a:t>Baymax</a:t>
            </a:r>
            <a:r>
              <a:rPr lang="zh-CN" altLang="en-US" dirty="0" smtClean="0"/>
              <a:t>着实火了一把。大白这么萌，想要一只？最后大白被“复活”了么？广告，就是要调情，给消费者无穷的想象空间。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280505" y="168276"/>
            <a:ext cx="2306950" cy="2948470"/>
            <a:chOff x="4057679" y="1749604"/>
            <a:chExt cx="2306950" cy="294847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16" name="椭圆 15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2" name="弧形 11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89999" y="1642511"/>
            <a:ext cx="3853501" cy="7571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最好的营销是调情</a:t>
            </a:r>
            <a:endParaRPr lang="zh-CN" altLang="en-US" dirty="0"/>
          </a:p>
        </p:txBody>
      </p:sp>
      <p:sp>
        <p:nvSpPr>
          <p:cNvPr id="21" name="文本框 20"/>
          <p:cNvSpPr txBox="1"/>
          <p:nvPr/>
        </p:nvSpPr>
        <p:spPr>
          <a:xfrm>
            <a:off x="1289009" y="1073690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NO.4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6847456"/>
            <a:ext cx="1240824" cy="56299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884" y="898988"/>
            <a:ext cx="10675253" cy="11701078"/>
          </a:xfrm>
          <a:prstGeom prst="rect">
            <a:avLst/>
          </a:prstGeom>
          <a:effectLst>
            <a:outerShdw blurRad="292100" dist="177800" dir="42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45905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任意多边形 58"/>
          <p:cNvSpPr/>
          <p:nvPr/>
        </p:nvSpPr>
        <p:spPr>
          <a:xfrm rot="1467957">
            <a:off x="-10218870" y="-9448329"/>
            <a:ext cx="24262616" cy="12525353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C0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4057679" y="1510453"/>
            <a:ext cx="2306950" cy="2948470"/>
            <a:chOff x="4057679" y="1749604"/>
            <a:chExt cx="2306950" cy="2948470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组合 40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39" name="任意多边形 38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6362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0" name="组合 39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32" name="椭圆 31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32323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7" name="弧形 46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弧形 47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ln>
              <a:solidFill>
                <a:srgbClr val="3232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926268" y="2650833"/>
            <a:ext cx="2491520" cy="757130"/>
          </a:xfrm>
          <a:prstGeom prst="rect">
            <a:avLst/>
          </a:prstGeom>
          <a:noFill/>
          <a:effectLst>
            <a:outerShdw blurRad="88900" dist="74930" dir="2700000" algn="tl" rotWithShape="0">
              <a:prstClr val="black">
                <a:alpha val="18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sz="3600" dirty="0"/>
              <a:t>什么是入口</a:t>
            </a:r>
            <a:endParaRPr lang="en-US" altLang="zh-CN" sz="3600" dirty="0"/>
          </a:p>
        </p:txBody>
      </p:sp>
      <p:sp>
        <p:nvSpPr>
          <p:cNvPr id="7" name="矩形 6"/>
          <p:cNvSpPr/>
          <p:nvPr/>
        </p:nvSpPr>
        <p:spPr>
          <a:xfrm>
            <a:off x="845245" y="3919484"/>
            <a:ext cx="10356937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5000"/>
              </a:lnSpc>
            </a:pPr>
            <a:r>
              <a:rPr lang="zh-CN" altLang="en-US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 营销史前时代</a:t>
            </a:r>
            <a:r>
              <a:rPr lang="zh-CN" altLang="en-US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，无论是电视广播还是报纸杂志，消费者都只是接收者，无从</a:t>
            </a:r>
            <a:r>
              <a:rPr lang="zh-CN" altLang="en-US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选择。而移动互联网时代</a:t>
            </a:r>
            <a:r>
              <a:rPr lang="zh-CN" altLang="en-US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的到来，彻底颠覆了消费者与品牌主之间的关系。</a:t>
            </a:r>
            <a:endParaRPr lang="en-US" altLang="zh-CN" sz="2400" dirty="0">
              <a:solidFill>
                <a:srgbClr val="DCDCE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lvl="0">
              <a:lnSpc>
                <a:spcPct val="135000"/>
              </a:lnSpc>
            </a:pPr>
            <a:r>
              <a:rPr lang="zh-CN" altLang="en-US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 入口的想象空间也更为</a:t>
            </a:r>
            <a:r>
              <a:rPr lang="zh-CN" altLang="en-US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广泛</a:t>
            </a:r>
            <a:r>
              <a:rPr lang="zh-CN" altLang="en-US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，除了门户网站、搜索引擎、电</a:t>
            </a:r>
            <a:r>
              <a:rPr lang="zh-CN" altLang="en-US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商</a:t>
            </a:r>
            <a:r>
              <a:rPr lang="zh-CN" altLang="en-US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平台，手机、操作系统、超级</a:t>
            </a:r>
            <a:r>
              <a:rPr lang="en-US" altLang="zh-CN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APP</a:t>
            </a:r>
            <a:r>
              <a:rPr lang="zh-CN" altLang="en-US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统统都成为了入口。</a:t>
            </a:r>
            <a:endParaRPr lang="en-US" altLang="zh-CN" sz="2400" dirty="0">
              <a:solidFill>
                <a:srgbClr val="DCDCE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lvl="0">
              <a:lnSpc>
                <a:spcPct val="135000"/>
              </a:lnSpc>
            </a:pPr>
            <a:r>
              <a:rPr lang="en-US" altLang="zh-CN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</a:t>
            </a:r>
            <a:r>
              <a:rPr lang="en-US" altLang="zh-CN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      </a:t>
            </a:r>
            <a:r>
              <a:rPr lang="zh-CN" altLang="en-US" sz="2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无数</a:t>
            </a:r>
            <a:r>
              <a:rPr lang="zh-CN" altLang="en-US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例子告诉我们</a:t>
            </a:r>
            <a:r>
              <a:rPr lang="en-US" altLang="zh-CN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——</a:t>
            </a:r>
            <a:r>
              <a:rPr lang="zh-CN" altLang="en-US" sz="2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找对入口，找到风口；找错入口，粉身碎骨。</a:t>
            </a:r>
            <a:endParaRPr lang="en-US" altLang="zh-CN" sz="2400" dirty="0">
              <a:solidFill>
                <a:srgbClr val="DCDCE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992727" y="3254489"/>
            <a:ext cx="1911786" cy="350865"/>
          </a:xfrm>
          <a:prstGeom prst="rect">
            <a:avLst/>
          </a:prstGeom>
          <a:effectLst>
            <a:outerShdw blurRad="88900" dist="38100" dir="2700000" algn="tl" rotWithShape="0">
              <a:prstClr val="black">
                <a:alpha val="10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dist">
              <a:lnSpc>
                <a:spcPct val="120000"/>
              </a:lnSpc>
            </a:pPr>
            <a:r>
              <a:rPr lang="en-US" altLang="zh-CN" sz="1400" dirty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What is the </a:t>
            </a:r>
            <a:r>
              <a:rPr lang="en-US" altLang="zh-CN" sz="1400" dirty="0" smtClean="0">
                <a:solidFill>
                  <a:srgbClr val="DCDCE0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entrance</a:t>
            </a:r>
            <a:endParaRPr lang="en-US" altLang="zh-CN" sz="1400" dirty="0">
              <a:solidFill>
                <a:srgbClr val="DCDCE0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51" name="Picture 8" descr="http://images.apple.com/v/ipad/business/home/e/images/ipadair_hero_lar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000000">
            <a:off x="9564092" y="-2368716"/>
            <a:ext cx="3450217" cy="2444786"/>
          </a:xfrm>
          <a:prstGeom prst="roundRect">
            <a:avLst>
              <a:gd name="adj" fmla="val 5662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http://store.storeimages.cdn-apple.com/8368/as-images.apple.com/is/image/AppleInc/aos/published/images/i/ph/iphone6/plus/iphone6-plus-box-silver-2014_GEO_CN?wid=478&amp;hei=595&amp;fmt=jpeg&amp;qlt=95&amp;op_sharpen=0&amp;resMode=bicub&amp;op_usm=0.5,0.5,0,0&amp;iccEmbed=0&amp;layer=comp&amp;.v=14102656165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833" r="89749">
                        <a14:foregroundMark x1="25732" y1="6218" x2="26987" y2="92941"/>
                        <a14:foregroundMark x1="44142" y1="11429" x2="45188" y2="92773"/>
                        <a14:foregroundMark x1="64854" y1="14958" x2="60251" y2="93277"/>
                        <a14:foregroundMark x1="29498" y1="94958" x2="67573" y2="94958"/>
                        <a14:foregroundMark x1="61715" y1="93445" x2="76151" y2="94454"/>
                        <a14:foregroundMark x1="76360" y1="91933" x2="77824" y2="5042"/>
                        <a14:foregroundMark x1="78243" y1="17815" x2="78661" y2="92101"/>
                        <a14:foregroundMark x1="24895" y1="4706" x2="77406" y2="7731"/>
                        <a14:foregroundMark x1="21548" y1="10588" x2="21967" y2="90588"/>
                        <a14:foregroundMark x1="33473" y1="12269" x2="33473" y2="68235"/>
                        <a14:foregroundMark x1="55230" y1="16807" x2="69247" y2="59832"/>
                        <a14:foregroundMark x1="72803" y1="24706" x2="63808" y2="55630"/>
                        <a14:foregroundMark x1="68828" y1="16639" x2="55021" y2="90252"/>
                        <a14:foregroundMark x1="55858" y1="42689" x2="55649" y2="93277"/>
                        <a14:foregroundMark x1="71339" y1="98992" x2="75523" y2="98319"/>
                        <a14:foregroundMark x1="28033" y1="99160" x2="72176" y2="98992"/>
                        <a14:foregroundMark x1="34728" y1="840" x2="72385" y2="1176"/>
                        <a14:foregroundMark x1="43305" y1="1008" x2="73222" y2="840"/>
                        <a14:backgroundMark x1="79916" y1="99328" x2="27197" y2="99832"/>
                        <a14:backgroundMark x1="75732" y1="504" x2="26569" y2="1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09456" y="-1892743"/>
            <a:ext cx="1721911" cy="2143381"/>
          </a:xfrm>
          <a:prstGeom prst="rect">
            <a:avLst/>
          </a:prstGeom>
          <a:noFill/>
          <a:effectLst>
            <a:outerShdw blurRad="698500" sx="102000" sy="102000" algn="ctr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 descr="http://store.storeimages.cdn-apple.com/8368/as-images.apple.com/is/image/AppleInc/aos/published/images/i/ph/iphone6/plus/iphone6-plus-box-silver-2014_GEO_CN?wid=478&amp;hei=595&amp;fmt=jpeg&amp;qlt=95&amp;op_sharpen=0&amp;resMode=bicub&amp;op_usm=0.5,0.5,0,0&amp;iccEmbed=0&amp;layer=comp&amp;.v=141026561653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9833" r="89749">
                        <a14:foregroundMark x1="25732" y1="6218" x2="26987" y2="92941"/>
                        <a14:foregroundMark x1="44142" y1="11429" x2="45188" y2="92773"/>
                        <a14:foregroundMark x1="64854" y1="14958" x2="60251" y2="93277"/>
                        <a14:foregroundMark x1="29498" y1="94958" x2="67573" y2="94958"/>
                        <a14:foregroundMark x1="61715" y1="93445" x2="76151" y2="94454"/>
                        <a14:foregroundMark x1="76360" y1="91933" x2="77824" y2="5042"/>
                        <a14:foregroundMark x1="78243" y1="17815" x2="78661" y2="92101"/>
                        <a14:foregroundMark x1="24895" y1="4706" x2="77406" y2="7731"/>
                        <a14:foregroundMark x1="21548" y1="10588" x2="21967" y2="90588"/>
                        <a14:foregroundMark x1="33473" y1="12269" x2="33473" y2="68235"/>
                        <a14:foregroundMark x1="55230" y1="16807" x2="69247" y2="59832"/>
                        <a14:foregroundMark x1="72803" y1="24706" x2="63808" y2="55630"/>
                        <a14:foregroundMark x1="68828" y1="16639" x2="55021" y2="90252"/>
                        <a14:foregroundMark x1="55858" y1="42689" x2="55649" y2="93277"/>
                        <a14:foregroundMark x1="71339" y1="98992" x2="75523" y2="98319"/>
                        <a14:foregroundMark x1="28033" y1="99160" x2="72176" y2="98992"/>
                        <a14:foregroundMark x1="34728" y1="840" x2="72385" y2="1176"/>
                        <a14:foregroundMark x1="43305" y1="1008" x2="73222" y2="840"/>
                        <a14:backgroundMark x1="79916" y1="99328" x2="27197" y2="99832"/>
                        <a14:backgroundMark x1="75732" y1="504" x2="26569" y2="16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32267">
            <a:off x="25382" y="-1874725"/>
            <a:ext cx="1430890" cy="1781128"/>
          </a:xfrm>
          <a:prstGeom prst="rect">
            <a:avLst/>
          </a:prstGeom>
          <a:noFill/>
          <a:effectLst>
            <a:outerShdw blurRad="139700" sx="102000" sy="102000" algn="ctr" rotWithShape="0">
              <a:prstClr val="black">
                <a:alpha val="5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5" name="组合 54"/>
          <p:cNvGrpSpPr/>
          <p:nvPr/>
        </p:nvGrpSpPr>
        <p:grpSpPr>
          <a:xfrm>
            <a:off x="2271712" y="-3793695"/>
            <a:ext cx="7577137" cy="5792450"/>
            <a:chOff x="2271712" y="3060280"/>
            <a:chExt cx="7577137" cy="5792450"/>
          </a:xfrm>
        </p:grpSpPr>
        <p:pic>
          <p:nvPicPr>
            <p:cNvPr id="56" name="Picture 4" descr="http://images.apple.com/cn/macbook-pro/features-retina/images/av_speakers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7" t="176" r="4264" b="98010"/>
            <a:stretch/>
          </p:blipFill>
          <p:spPr bwMode="auto">
            <a:xfrm>
              <a:off x="2271712" y="3060280"/>
              <a:ext cx="7577137" cy="108181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7" name="Picture 4" descr="http://images.apple.com/cn/macbook-pro/features-retina/images/av_speakers.jpg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04" t="26015" r="12298" b="2664"/>
            <a:stretch/>
          </p:blipFill>
          <p:spPr bwMode="auto">
            <a:xfrm>
              <a:off x="2961199" y="4600045"/>
              <a:ext cx="6125030" cy="4252685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00177" y="3201413"/>
              <a:ext cx="7248772" cy="1444877"/>
            </a:xfrm>
            <a:prstGeom prst="roundRect">
              <a:avLst>
                <a:gd name="adj" fmla="val 5662"/>
              </a:avLst>
            </a:prstGeom>
            <a:noFill/>
            <a:effectLst>
              <a:outerShdw blurRad="381000" dir="5400000" algn="t" rotWithShape="0">
                <a:prstClr val="black">
                  <a:alpha val="40000"/>
                </a:prstClr>
              </a:outerShdw>
            </a:effectLst>
            <a:scene3d>
              <a:camera prst="perspectiveBelow" fov="6000000"/>
              <a:lightRig rig="threePt" dir="t"/>
            </a:scene3d>
          </p:spPr>
        </p:pic>
      </p:grpSp>
    </p:spTree>
    <p:extLst>
      <p:ext uri="{BB962C8B-B14F-4D97-AF65-F5344CB8AC3E}">
        <p14:creationId xmlns:p14="http://schemas.microsoft.com/office/powerpoint/2010/main" val="32460905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 rot="20132043" flipH="1">
            <a:off x="-5800170" y="-11869047"/>
            <a:ext cx="25707321" cy="151331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C0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29"/>
          <a:stretch>
            <a:fillRect/>
          </a:stretch>
        </p:blipFill>
        <p:spPr>
          <a:xfrm>
            <a:off x="4440885" y="-5948466"/>
            <a:ext cx="10675252" cy="6841713"/>
          </a:xfrm>
          <a:custGeom>
            <a:avLst/>
            <a:gdLst>
              <a:gd name="connsiteX0" fmla="*/ 0 w 10675252"/>
              <a:gd name="connsiteY0" fmla="*/ 0 h 6841713"/>
              <a:gd name="connsiteX1" fmla="*/ 10675252 w 10675252"/>
              <a:gd name="connsiteY1" fmla="*/ 0 h 6841713"/>
              <a:gd name="connsiteX2" fmla="*/ 10675252 w 10675252"/>
              <a:gd name="connsiteY2" fmla="*/ 6219946 h 6841713"/>
              <a:gd name="connsiteX3" fmla="*/ 10643487 w 10675252"/>
              <a:gd name="connsiteY3" fmla="*/ 6226001 h 6841713"/>
              <a:gd name="connsiteX4" fmla="*/ 98141 w 10675252"/>
              <a:gd name="connsiteY4" fmla="*/ 6667458 h 6841713"/>
              <a:gd name="connsiteX5" fmla="*/ 0 w 10675252"/>
              <a:gd name="connsiteY5" fmla="*/ 6657169 h 684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75252" h="6841713">
                <a:moveTo>
                  <a:pt x="0" y="0"/>
                </a:moveTo>
                <a:lnTo>
                  <a:pt x="10675252" y="0"/>
                </a:lnTo>
                <a:lnTo>
                  <a:pt x="10675252" y="6219946"/>
                </a:lnTo>
                <a:lnTo>
                  <a:pt x="10643487" y="6226001"/>
                </a:lnTo>
                <a:cubicBezTo>
                  <a:pt x="7087366" y="6862166"/>
                  <a:pt x="3536588" y="6998080"/>
                  <a:pt x="98141" y="6667458"/>
                </a:cubicBezTo>
                <a:lnTo>
                  <a:pt x="0" y="6657169"/>
                </a:lnTo>
                <a:close/>
              </a:path>
            </a:pathLst>
          </a:custGeom>
          <a:effectLst/>
        </p:spPr>
      </p:pic>
      <p:sp>
        <p:nvSpPr>
          <p:cNvPr id="15" name="文本框 14"/>
          <p:cNvSpPr txBox="1"/>
          <p:nvPr/>
        </p:nvSpPr>
        <p:spPr>
          <a:xfrm>
            <a:off x="5172916" y="4005892"/>
            <a:ext cx="6326087" cy="1274195"/>
          </a:xfrm>
          <a:prstGeom prst="rect">
            <a:avLst/>
          </a:prstGeom>
          <a:noFill/>
          <a:effectLst>
            <a:outerShdw blurRad="88900" dist="7493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 algn="l"/>
            <a:r>
              <a:rPr lang="zh-CN" altLang="en-US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去洞察、去想象、去创造，</a:t>
            </a:r>
            <a:endParaRPr lang="en-US" altLang="zh-CN" dirty="0" smtClean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 algn="l"/>
            <a:r>
              <a:rPr lang="zh-CN" altLang="en-US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去对抗地心引力，翱翔于九天之上</a:t>
            </a:r>
            <a:endParaRPr lang="zh-CN" altLang="en-US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92683" y="5477865"/>
            <a:ext cx="27221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1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l"/>
            <a:r>
              <a:rPr lang="en-US" altLang="zh-CN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@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水</a:t>
            </a:r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蓦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华文黑体" panose="02010600040101010101" pitchFamily="2" charset="-122"/>
              </a:rPr>
              <a:t>◎</a:t>
            </a:r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读书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笔记</a:t>
            </a:r>
            <a:r>
              <a:rPr lang="en-US" altLang="zh-CN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PPT</a:t>
            </a:r>
            <a:endParaRPr lang="zh-CN" altLang="en-US" sz="20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175861" y="5477865"/>
            <a:ext cx="15513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dist">
              <a:defRPr sz="1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l"/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叶茂中</a:t>
            </a:r>
            <a:r>
              <a:rPr lang="zh-CN" altLang="en-US" sz="2000" dirty="0">
                <a:latin typeface="思源黑体 CN Medium" panose="020B0600000000000000" pitchFamily="34" charset="-122"/>
                <a:ea typeface="思源黑体 CN Medium" panose="020B0600000000000000" pitchFamily="34" charset="-122"/>
                <a:cs typeface="华文黑体" panose="02010600040101010101" pitchFamily="2" charset="-122"/>
              </a:rPr>
              <a:t>◎</a:t>
            </a:r>
            <a:r>
              <a:rPr lang="zh-CN" altLang="en-US" sz="20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著</a:t>
            </a:r>
            <a:endParaRPr lang="zh-CN" altLang="en-US" sz="20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-279501" y="491945"/>
            <a:ext cx="4967615" cy="6740317"/>
            <a:chOff x="534467" y="413749"/>
            <a:chExt cx="4749414" cy="6444251"/>
          </a:xfrm>
        </p:grpSpPr>
        <p:pic>
          <p:nvPicPr>
            <p:cNvPr id="20" name="Picture 2" descr="http://ec4.images-amazon.com/images/I/61RqOJk1-iL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5800" b="100000" l="3664" r="100000">
                          <a14:backgroundMark x1="89959" y1="47200" x2="89824" y2="47400"/>
                          <a14:backgroundMark x1="88602" y1="51100" x2="88874" y2="5210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467" y="413749"/>
              <a:ext cx="4749414" cy="64442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任意多边形 20"/>
            <p:cNvSpPr/>
            <p:nvPr/>
          </p:nvSpPr>
          <p:spPr>
            <a:xfrm>
              <a:off x="1778000" y="5892800"/>
              <a:ext cx="3314700" cy="673100"/>
            </a:xfrm>
            <a:custGeom>
              <a:avLst/>
              <a:gdLst>
                <a:gd name="connsiteX0" fmla="*/ 3314700 w 3314700"/>
                <a:gd name="connsiteY0" fmla="*/ 0 h 673100"/>
                <a:gd name="connsiteX1" fmla="*/ 3276600 w 3314700"/>
                <a:gd name="connsiteY1" fmla="*/ 482600 h 673100"/>
                <a:gd name="connsiteX2" fmla="*/ 330200 w 3314700"/>
                <a:gd name="connsiteY2" fmla="*/ 660400 h 673100"/>
                <a:gd name="connsiteX3" fmla="*/ 279400 w 3314700"/>
                <a:gd name="connsiteY3" fmla="*/ 673100 h 673100"/>
                <a:gd name="connsiteX4" fmla="*/ 139700 w 3314700"/>
                <a:gd name="connsiteY4" fmla="*/ 508000 h 673100"/>
                <a:gd name="connsiteX5" fmla="*/ 114300 w 3314700"/>
                <a:gd name="connsiteY5" fmla="*/ 457200 h 673100"/>
                <a:gd name="connsiteX6" fmla="*/ 63500 w 3314700"/>
                <a:gd name="connsiteY6" fmla="*/ 381000 h 673100"/>
                <a:gd name="connsiteX7" fmla="*/ 50800 w 3314700"/>
                <a:gd name="connsiteY7" fmla="*/ 330200 h 673100"/>
                <a:gd name="connsiteX8" fmla="*/ 0 w 3314700"/>
                <a:gd name="connsiteY8" fmla="*/ 254000 h 673100"/>
                <a:gd name="connsiteX9" fmla="*/ 12700 w 3314700"/>
                <a:gd name="connsiteY9" fmla="*/ 190500 h 673100"/>
                <a:gd name="connsiteX10" fmla="*/ 76200 w 3314700"/>
                <a:gd name="connsiteY10" fmla="*/ 152400 h 673100"/>
                <a:gd name="connsiteX11" fmla="*/ 114300 w 3314700"/>
                <a:gd name="connsiteY11" fmla="*/ 139700 h 673100"/>
                <a:gd name="connsiteX12" fmla="*/ 1524000 w 3314700"/>
                <a:gd name="connsiteY12" fmla="*/ 101600 h 673100"/>
                <a:gd name="connsiteX13" fmla="*/ 3314700 w 3314700"/>
                <a:gd name="connsiteY13" fmla="*/ 0 h 67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314700" h="673100">
                  <a:moveTo>
                    <a:pt x="3314700" y="0"/>
                  </a:moveTo>
                  <a:lnTo>
                    <a:pt x="3276600" y="482600"/>
                  </a:lnTo>
                  <a:lnTo>
                    <a:pt x="330200" y="660400"/>
                  </a:lnTo>
                  <a:lnTo>
                    <a:pt x="279400" y="673100"/>
                  </a:lnTo>
                  <a:cubicBezTo>
                    <a:pt x="219740" y="613440"/>
                    <a:pt x="176723" y="582046"/>
                    <a:pt x="139700" y="508000"/>
                  </a:cubicBezTo>
                  <a:cubicBezTo>
                    <a:pt x="131233" y="491067"/>
                    <a:pt x="124040" y="473434"/>
                    <a:pt x="114300" y="457200"/>
                  </a:cubicBezTo>
                  <a:cubicBezTo>
                    <a:pt x="98594" y="431023"/>
                    <a:pt x="63500" y="381000"/>
                    <a:pt x="63500" y="381000"/>
                  </a:cubicBezTo>
                  <a:cubicBezTo>
                    <a:pt x="59267" y="364067"/>
                    <a:pt x="58606" y="345812"/>
                    <a:pt x="50800" y="330200"/>
                  </a:cubicBezTo>
                  <a:cubicBezTo>
                    <a:pt x="37148" y="302896"/>
                    <a:pt x="0" y="254000"/>
                    <a:pt x="0" y="254000"/>
                  </a:cubicBezTo>
                  <a:cubicBezTo>
                    <a:pt x="4233" y="232833"/>
                    <a:pt x="-252" y="207769"/>
                    <a:pt x="12700" y="190500"/>
                  </a:cubicBezTo>
                  <a:cubicBezTo>
                    <a:pt x="27511" y="170753"/>
                    <a:pt x="54122" y="163439"/>
                    <a:pt x="76200" y="152400"/>
                  </a:cubicBezTo>
                  <a:cubicBezTo>
                    <a:pt x="88174" y="146413"/>
                    <a:pt x="114300" y="139700"/>
                    <a:pt x="114300" y="139700"/>
                  </a:cubicBezTo>
                  <a:lnTo>
                    <a:pt x="1524000" y="101600"/>
                  </a:lnTo>
                  <a:lnTo>
                    <a:pt x="3314700" y="0"/>
                  </a:ln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981200" y="920750"/>
              <a:ext cx="2578100" cy="996950"/>
            </a:xfrm>
            <a:custGeom>
              <a:avLst/>
              <a:gdLst>
                <a:gd name="connsiteX0" fmla="*/ 1009650 w 2578100"/>
                <a:gd name="connsiteY0" fmla="*/ 0 h 996950"/>
                <a:gd name="connsiteX1" fmla="*/ 1009650 w 2578100"/>
                <a:gd name="connsiteY1" fmla="*/ 0 h 996950"/>
                <a:gd name="connsiteX2" fmla="*/ 958850 w 2578100"/>
                <a:gd name="connsiteY2" fmla="*/ 19050 h 996950"/>
                <a:gd name="connsiteX3" fmla="*/ 933450 w 2578100"/>
                <a:gd name="connsiteY3" fmla="*/ 31750 h 996950"/>
                <a:gd name="connsiteX4" fmla="*/ 889000 w 2578100"/>
                <a:gd name="connsiteY4" fmla="*/ 38100 h 996950"/>
                <a:gd name="connsiteX5" fmla="*/ 857250 w 2578100"/>
                <a:gd name="connsiteY5" fmla="*/ 44450 h 996950"/>
                <a:gd name="connsiteX6" fmla="*/ 800100 w 2578100"/>
                <a:gd name="connsiteY6" fmla="*/ 63500 h 996950"/>
                <a:gd name="connsiteX7" fmla="*/ 774700 w 2578100"/>
                <a:gd name="connsiteY7" fmla="*/ 69850 h 996950"/>
                <a:gd name="connsiteX8" fmla="*/ 755650 w 2578100"/>
                <a:gd name="connsiteY8" fmla="*/ 82550 h 996950"/>
                <a:gd name="connsiteX9" fmla="*/ 723900 w 2578100"/>
                <a:gd name="connsiteY9" fmla="*/ 88900 h 996950"/>
                <a:gd name="connsiteX10" fmla="*/ 698500 w 2578100"/>
                <a:gd name="connsiteY10" fmla="*/ 95250 h 996950"/>
                <a:gd name="connsiteX11" fmla="*/ 641350 w 2578100"/>
                <a:gd name="connsiteY11" fmla="*/ 114300 h 996950"/>
                <a:gd name="connsiteX12" fmla="*/ 609600 w 2578100"/>
                <a:gd name="connsiteY12" fmla="*/ 127000 h 996950"/>
                <a:gd name="connsiteX13" fmla="*/ 565150 w 2578100"/>
                <a:gd name="connsiteY13" fmla="*/ 146050 h 996950"/>
                <a:gd name="connsiteX14" fmla="*/ 539750 w 2578100"/>
                <a:gd name="connsiteY14" fmla="*/ 165100 h 996950"/>
                <a:gd name="connsiteX15" fmla="*/ 520700 w 2578100"/>
                <a:gd name="connsiteY15" fmla="*/ 171450 h 996950"/>
                <a:gd name="connsiteX16" fmla="*/ 482600 w 2578100"/>
                <a:gd name="connsiteY16" fmla="*/ 190500 h 996950"/>
                <a:gd name="connsiteX17" fmla="*/ 438150 w 2578100"/>
                <a:gd name="connsiteY17" fmla="*/ 222250 h 996950"/>
                <a:gd name="connsiteX18" fmla="*/ 419100 w 2578100"/>
                <a:gd name="connsiteY18" fmla="*/ 228600 h 996950"/>
                <a:gd name="connsiteX19" fmla="*/ 381000 w 2578100"/>
                <a:gd name="connsiteY19" fmla="*/ 260350 h 996950"/>
                <a:gd name="connsiteX20" fmla="*/ 323850 w 2578100"/>
                <a:gd name="connsiteY20" fmla="*/ 304800 h 996950"/>
                <a:gd name="connsiteX21" fmla="*/ 292100 w 2578100"/>
                <a:gd name="connsiteY21" fmla="*/ 361950 h 996950"/>
                <a:gd name="connsiteX22" fmla="*/ 273050 w 2578100"/>
                <a:gd name="connsiteY22" fmla="*/ 374650 h 996950"/>
                <a:gd name="connsiteX23" fmla="*/ 266700 w 2578100"/>
                <a:gd name="connsiteY23" fmla="*/ 400050 h 996950"/>
                <a:gd name="connsiteX24" fmla="*/ 234950 w 2578100"/>
                <a:gd name="connsiteY24" fmla="*/ 438150 h 996950"/>
                <a:gd name="connsiteX25" fmla="*/ 215900 w 2578100"/>
                <a:gd name="connsiteY25" fmla="*/ 444500 h 996950"/>
                <a:gd name="connsiteX26" fmla="*/ 177800 w 2578100"/>
                <a:gd name="connsiteY26" fmla="*/ 508000 h 996950"/>
                <a:gd name="connsiteX27" fmla="*/ 139700 w 2578100"/>
                <a:gd name="connsiteY27" fmla="*/ 546100 h 996950"/>
                <a:gd name="connsiteX28" fmla="*/ 120650 w 2578100"/>
                <a:gd name="connsiteY28" fmla="*/ 584200 h 996950"/>
                <a:gd name="connsiteX29" fmla="*/ 114300 w 2578100"/>
                <a:gd name="connsiteY29" fmla="*/ 603250 h 996950"/>
                <a:gd name="connsiteX30" fmla="*/ 107950 w 2578100"/>
                <a:gd name="connsiteY30" fmla="*/ 628650 h 996950"/>
                <a:gd name="connsiteX31" fmla="*/ 88900 w 2578100"/>
                <a:gd name="connsiteY31" fmla="*/ 647700 h 996950"/>
                <a:gd name="connsiteX32" fmla="*/ 57150 w 2578100"/>
                <a:gd name="connsiteY32" fmla="*/ 679450 h 996950"/>
                <a:gd name="connsiteX33" fmla="*/ 31750 w 2578100"/>
                <a:gd name="connsiteY33" fmla="*/ 736600 h 996950"/>
                <a:gd name="connsiteX34" fmla="*/ 19050 w 2578100"/>
                <a:gd name="connsiteY34" fmla="*/ 774700 h 996950"/>
                <a:gd name="connsiteX35" fmla="*/ 12700 w 2578100"/>
                <a:gd name="connsiteY35" fmla="*/ 800100 h 996950"/>
                <a:gd name="connsiteX36" fmla="*/ 0 w 2578100"/>
                <a:gd name="connsiteY36" fmla="*/ 838200 h 996950"/>
                <a:gd name="connsiteX37" fmla="*/ 6350 w 2578100"/>
                <a:gd name="connsiteY37" fmla="*/ 958850 h 996950"/>
                <a:gd name="connsiteX38" fmla="*/ 57150 w 2578100"/>
                <a:gd name="connsiteY38" fmla="*/ 990600 h 996950"/>
                <a:gd name="connsiteX39" fmla="*/ 209550 w 2578100"/>
                <a:gd name="connsiteY39" fmla="*/ 996950 h 996950"/>
                <a:gd name="connsiteX40" fmla="*/ 539750 w 2578100"/>
                <a:gd name="connsiteY40" fmla="*/ 984250 h 996950"/>
                <a:gd name="connsiteX41" fmla="*/ 558800 w 2578100"/>
                <a:gd name="connsiteY41" fmla="*/ 977900 h 996950"/>
                <a:gd name="connsiteX42" fmla="*/ 641350 w 2578100"/>
                <a:gd name="connsiteY42" fmla="*/ 958850 h 996950"/>
                <a:gd name="connsiteX43" fmla="*/ 666750 w 2578100"/>
                <a:gd name="connsiteY43" fmla="*/ 946150 h 996950"/>
                <a:gd name="connsiteX44" fmla="*/ 749300 w 2578100"/>
                <a:gd name="connsiteY44" fmla="*/ 927100 h 996950"/>
                <a:gd name="connsiteX45" fmla="*/ 831850 w 2578100"/>
                <a:gd name="connsiteY45" fmla="*/ 920750 h 996950"/>
                <a:gd name="connsiteX46" fmla="*/ 1009650 w 2578100"/>
                <a:gd name="connsiteY46" fmla="*/ 882650 h 996950"/>
                <a:gd name="connsiteX47" fmla="*/ 1111250 w 2578100"/>
                <a:gd name="connsiteY47" fmla="*/ 869950 h 996950"/>
                <a:gd name="connsiteX48" fmla="*/ 1162050 w 2578100"/>
                <a:gd name="connsiteY48" fmla="*/ 857250 h 996950"/>
                <a:gd name="connsiteX49" fmla="*/ 1187450 w 2578100"/>
                <a:gd name="connsiteY49" fmla="*/ 850900 h 996950"/>
                <a:gd name="connsiteX50" fmla="*/ 1270000 w 2578100"/>
                <a:gd name="connsiteY50" fmla="*/ 844550 h 996950"/>
                <a:gd name="connsiteX51" fmla="*/ 1416050 w 2578100"/>
                <a:gd name="connsiteY51" fmla="*/ 838200 h 996950"/>
                <a:gd name="connsiteX52" fmla="*/ 1441450 w 2578100"/>
                <a:gd name="connsiteY52" fmla="*/ 850900 h 996950"/>
                <a:gd name="connsiteX53" fmla="*/ 1473200 w 2578100"/>
                <a:gd name="connsiteY53" fmla="*/ 857250 h 996950"/>
                <a:gd name="connsiteX54" fmla="*/ 1517650 w 2578100"/>
                <a:gd name="connsiteY54" fmla="*/ 869950 h 996950"/>
                <a:gd name="connsiteX55" fmla="*/ 1930400 w 2578100"/>
                <a:gd name="connsiteY55" fmla="*/ 876300 h 996950"/>
                <a:gd name="connsiteX56" fmla="*/ 1974850 w 2578100"/>
                <a:gd name="connsiteY56" fmla="*/ 895350 h 996950"/>
                <a:gd name="connsiteX57" fmla="*/ 2000250 w 2578100"/>
                <a:gd name="connsiteY57" fmla="*/ 882650 h 996950"/>
                <a:gd name="connsiteX58" fmla="*/ 2019300 w 2578100"/>
                <a:gd name="connsiteY58" fmla="*/ 876300 h 996950"/>
                <a:gd name="connsiteX59" fmla="*/ 2044700 w 2578100"/>
                <a:gd name="connsiteY59" fmla="*/ 825500 h 996950"/>
                <a:gd name="connsiteX60" fmla="*/ 2076450 w 2578100"/>
                <a:gd name="connsiteY60" fmla="*/ 787400 h 996950"/>
                <a:gd name="connsiteX61" fmla="*/ 2101850 w 2578100"/>
                <a:gd name="connsiteY61" fmla="*/ 857250 h 996950"/>
                <a:gd name="connsiteX62" fmla="*/ 2120900 w 2578100"/>
                <a:gd name="connsiteY62" fmla="*/ 876300 h 996950"/>
                <a:gd name="connsiteX63" fmla="*/ 2146300 w 2578100"/>
                <a:gd name="connsiteY63" fmla="*/ 914400 h 996950"/>
                <a:gd name="connsiteX64" fmla="*/ 2171700 w 2578100"/>
                <a:gd name="connsiteY64" fmla="*/ 920750 h 996950"/>
                <a:gd name="connsiteX65" fmla="*/ 2501900 w 2578100"/>
                <a:gd name="connsiteY65" fmla="*/ 914400 h 996950"/>
                <a:gd name="connsiteX66" fmla="*/ 2540000 w 2578100"/>
                <a:gd name="connsiteY66" fmla="*/ 908050 h 996950"/>
                <a:gd name="connsiteX67" fmla="*/ 2559050 w 2578100"/>
                <a:gd name="connsiteY67" fmla="*/ 857250 h 996950"/>
                <a:gd name="connsiteX68" fmla="*/ 2578100 w 2578100"/>
                <a:gd name="connsiteY68" fmla="*/ 742950 h 996950"/>
                <a:gd name="connsiteX69" fmla="*/ 2565400 w 2578100"/>
                <a:gd name="connsiteY69" fmla="*/ 666750 h 996950"/>
                <a:gd name="connsiteX70" fmla="*/ 2552700 w 2578100"/>
                <a:gd name="connsiteY70" fmla="*/ 647700 h 996950"/>
                <a:gd name="connsiteX71" fmla="*/ 2533650 w 2578100"/>
                <a:gd name="connsiteY71" fmla="*/ 609600 h 996950"/>
                <a:gd name="connsiteX72" fmla="*/ 2527300 w 2578100"/>
                <a:gd name="connsiteY72" fmla="*/ 584200 h 996950"/>
                <a:gd name="connsiteX73" fmla="*/ 2489200 w 2578100"/>
                <a:gd name="connsiteY73" fmla="*/ 539750 h 996950"/>
                <a:gd name="connsiteX74" fmla="*/ 2451100 w 2578100"/>
                <a:gd name="connsiteY74" fmla="*/ 508000 h 996950"/>
                <a:gd name="connsiteX75" fmla="*/ 2425700 w 2578100"/>
                <a:gd name="connsiteY75" fmla="*/ 488950 h 996950"/>
                <a:gd name="connsiteX76" fmla="*/ 2387600 w 2578100"/>
                <a:gd name="connsiteY76" fmla="*/ 457200 h 996950"/>
                <a:gd name="connsiteX77" fmla="*/ 2368550 w 2578100"/>
                <a:gd name="connsiteY77" fmla="*/ 450850 h 996950"/>
                <a:gd name="connsiteX78" fmla="*/ 2324100 w 2578100"/>
                <a:gd name="connsiteY78" fmla="*/ 431800 h 996950"/>
                <a:gd name="connsiteX79" fmla="*/ 2279650 w 2578100"/>
                <a:gd name="connsiteY79" fmla="*/ 425450 h 996950"/>
                <a:gd name="connsiteX80" fmla="*/ 2165350 w 2578100"/>
                <a:gd name="connsiteY80" fmla="*/ 387350 h 996950"/>
                <a:gd name="connsiteX81" fmla="*/ 2127250 w 2578100"/>
                <a:gd name="connsiteY81" fmla="*/ 374650 h 996950"/>
                <a:gd name="connsiteX82" fmla="*/ 2089150 w 2578100"/>
                <a:gd name="connsiteY82" fmla="*/ 361950 h 996950"/>
                <a:gd name="connsiteX83" fmla="*/ 2038350 w 2578100"/>
                <a:gd name="connsiteY83" fmla="*/ 349250 h 996950"/>
                <a:gd name="connsiteX84" fmla="*/ 1993900 w 2578100"/>
                <a:gd name="connsiteY84" fmla="*/ 330200 h 996950"/>
                <a:gd name="connsiteX85" fmla="*/ 1949450 w 2578100"/>
                <a:gd name="connsiteY85" fmla="*/ 323850 h 996950"/>
                <a:gd name="connsiteX86" fmla="*/ 1860550 w 2578100"/>
                <a:gd name="connsiteY86" fmla="*/ 298450 h 996950"/>
                <a:gd name="connsiteX87" fmla="*/ 1828800 w 2578100"/>
                <a:gd name="connsiteY87" fmla="*/ 285750 h 996950"/>
                <a:gd name="connsiteX88" fmla="*/ 1809750 w 2578100"/>
                <a:gd name="connsiteY88" fmla="*/ 279400 h 996950"/>
                <a:gd name="connsiteX89" fmla="*/ 1739900 w 2578100"/>
                <a:gd name="connsiteY89" fmla="*/ 260350 h 996950"/>
                <a:gd name="connsiteX90" fmla="*/ 1676400 w 2578100"/>
                <a:gd name="connsiteY90" fmla="*/ 247650 h 996950"/>
                <a:gd name="connsiteX91" fmla="*/ 1549400 w 2578100"/>
                <a:gd name="connsiteY91" fmla="*/ 234950 h 996950"/>
                <a:gd name="connsiteX92" fmla="*/ 1498600 w 2578100"/>
                <a:gd name="connsiteY92" fmla="*/ 228600 h 996950"/>
                <a:gd name="connsiteX93" fmla="*/ 1435100 w 2578100"/>
                <a:gd name="connsiteY93" fmla="*/ 215900 h 996950"/>
                <a:gd name="connsiteX94" fmla="*/ 1384300 w 2578100"/>
                <a:gd name="connsiteY94" fmla="*/ 203200 h 996950"/>
                <a:gd name="connsiteX95" fmla="*/ 1365250 w 2578100"/>
                <a:gd name="connsiteY95" fmla="*/ 190500 h 996950"/>
                <a:gd name="connsiteX96" fmla="*/ 1301750 w 2578100"/>
                <a:gd name="connsiteY96" fmla="*/ 177800 h 996950"/>
                <a:gd name="connsiteX97" fmla="*/ 1270000 w 2578100"/>
                <a:gd name="connsiteY97" fmla="*/ 165100 h 996950"/>
                <a:gd name="connsiteX98" fmla="*/ 1206500 w 2578100"/>
                <a:gd name="connsiteY98" fmla="*/ 158750 h 996950"/>
                <a:gd name="connsiteX99" fmla="*/ 1149350 w 2578100"/>
                <a:gd name="connsiteY99" fmla="*/ 152400 h 996950"/>
                <a:gd name="connsiteX100" fmla="*/ 1123950 w 2578100"/>
                <a:gd name="connsiteY100" fmla="*/ 139700 h 996950"/>
                <a:gd name="connsiteX101" fmla="*/ 1117600 w 2578100"/>
                <a:gd name="connsiteY101" fmla="*/ 120650 h 996950"/>
                <a:gd name="connsiteX102" fmla="*/ 1098550 w 2578100"/>
                <a:gd name="connsiteY102" fmla="*/ 57150 h 996950"/>
                <a:gd name="connsiteX103" fmla="*/ 1073150 w 2578100"/>
                <a:gd name="connsiteY103" fmla="*/ 50800 h 996950"/>
                <a:gd name="connsiteX104" fmla="*/ 1009650 w 2578100"/>
                <a:gd name="connsiteY104" fmla="*/ 0 h 99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2578100" h="996950">
                  <a:moveTo>
                    <a:pt x="1009650" y="0"/>
                  </a:moveTo>
                  <a:lnTo>
                    <a:pt x="1009650" y="0"/>
                  </a:lnTo>
                  <a:cubicBezTo>
                    <a:pt x="992717" y="6350"/>
                    <a:pt x="975544" y="12094"/>
                    <a:pt x="958850" y="19050"/>
                  </a:cubicBezTo>
                  <a:cubicBezTo>
                    <a:pt x="950112" y="22691"/>
                    <a:pt x="942582" y="29259"/>
                    <a:pt x="933450" y="31750"/>
                  </a:cubicBezTo>
                  <a:cubicBezTo>
                    <a:pt x="919010" y="35688"/>
                    <a:pt x="903763" y="35639"/>
                    <a:pt x="889000" y="38100"/>
                  </a:cubicBezTo>
                  <a:cubicBezTo>
                    <a:pt x="878354" y="39874"/>
                    <a:pt x="867628" y="41485"/>
                    <a:pt x="857250" y="44450"/>
                  </a:cubicBezTo>
                  <a:cubicBezTo>
                    <a:pt x="837942" y="49967"/>
                    <a:pt x="819581" y="58630"/>
                    <a:pt x="800100" y="63500"/>
                  </a:cubicBezTo>
                  <a:lnTo>
                    <a:pt x="774700" y="69850"/>
                  </a:lnTo>
                  <a:cubicBezTo>
                    <a:pt x="768350" y="74083"/>
                    <a:pt x="762796" y="79870"/>
                    <a:pt x="755650" y="82550"/>
                  </a:cubicBezTo>
                  <a:cubicBezTo>
                    <a:pt x="745544" y="86340"/>
                    <a:pt x="734436" y="86559"/>
                    <a:pt x="723900" y="88900"/>
                  </a:cubicBezTo>
                  <a:cubicBezTo>
                    <a:pt x="715381" y="90793"/>
                    <a:pt x="706841" y="92683"/>
                    <a:pt x="698500" y="95250"/>
                  </a:cubicBezTo>
                  <a:cubicBezTo>
                    <a:pt x="679308" y="101155"/>
                    <a:pt x="659994" y="106842"/>
                    <a:pt x="641350" y="114300"/>
                  </a:cubicBezTo>
                  <a:cubicBezTo>
                    <a:pt x="630767" y="118533"/>
                    <a:pt x="620273" y="122998"/>
                    <a:pt x="609600" y="127000"/>
                  </a:cubicBezTo>
                  <a:cubicBezTo>
                    <a:pt x="587995" y="135102"/>
                    <a:pt x="587450" y="132112"/>
                    <a:pt x="565150" y="146050"/>
                  </a:cubicBezTo>
                  <a:cubicBezTo>
                    <a:pt x="556175" y="151659"/>
                    <a:pt x="548939" y="159849"/>
                    <a:pt x="539750" y="165100"/>
                  </a:cubicBezTo>
                  <a:cubicBezTo>
                    <a:pt x="533938" y="168421"/>
                    <a:pt x="526687" y="168457"/>
                    <a:pt x="520700" y="171450"/>
                  </a:cubicBezTo>
                  <a:cubicBezTo>
                    <a:pt x="471461" y="196069"/>
                    <a:pt x="530483" y="174539"/>
                    <a:pt x="482600" y="190500"/>
                  </a:cubicBezTo>
                  <a:cubicBezTo>
                    <a:pt x="476847" y="194814"/>
                    <a:pt x="447435" y="217607"/>
                    <a:pt x="438150" y="222250"/>
                  </a:cubicBezTo>
                  <a:cubicBezTo>
                    <a:pt x="432163" y="225243"/>
                    <a:pt x="425087" y="225607"/>
                    <a:pt x="419100" y="228600"/>
                  </a:cubicBezTo>
                  <a:cubicBezTo>
                    <a:pt x="391871" y="242215"/>
                    <a:pt x="406279" y="240689"/>
                    <a:pt x="381000" y="260350"/>
                  </a:cubicBezTo>
                  <a:cubicBezTo>
                    <a:pt x="312642" y="313517"/>
                    <a:pt x="367099" y="261551"/>
                    <a:pt x="323850" y="304800"/>
                  </a:cubicBezTo>
                  <a:cubicBezTo>
                    <a:pt x="317233" y="324651"/>
                    <a:pt x="310815" y="349473"/>
                    <a:pt x="292100" y="361950"/>
                  </a:cubicBezTo>
                  <a:lnTo>
                    <a:pt x="273050" y="374650"/>
                  </a:lnTo>
                  <a:cubicBezTo>
                    <a:pt x="270933" y="383117"/>
                    <a:pt x="270138" y="392028"/>
                    <a:pt x="266700" y="400050"/>
                  </a:cubicBezTo>
                  <a:cubicBezTo>
                    <a:pt x="262014" y="410983"/>
                    <a:pt x="244104" y="432047"/>
                    <a:pt x="234950" y="438150"/>
                  </a:cubicBezTo>
                  <a:cubicBezTo>
                    <a:pt x="229381" y="441863"/>
                    <a:pt x="222250" y="442383"/>
                    <a:pt x="215900" y="444500"/>
                  </a:cubicBezTo>
                  <a:cubicBezTo>
                    <a:pt x="205878" y="464543"/>
                    <a:pt x="193125" y="492675"/>
                    <a:pt x="177800" y="508000"/>
                  </a:cubicBezTo>
                  <a:lnTo>
                    <a:pt x="139700" y="546100"/>
                  </a:lnTo>
                  <a:cubicBezTo>
                    <a:pt x="123739" y="593983"/>
                    <a:pt x="145269" y="534961"/>
                    <a:pt x="120650" y="584200"/>
                  </a:cubicBezTo>
                  <a:cubicBezTo>
                    <a:pt x="117657" y="590187"/>
                    <a:pt x="116139" y="596814"/>
                    <a:pt x="114300" y="603250"/>
                  </a:cubicBezTo>
                  <a:cubicBezTo>
                    <a:pt x="111902" y="611641"/>
                    <a:pt x="112280" y="621073"/>
                    <a:pt x="107950" y="628650"/>
                  </a:cubicBezTo>
                  <a:cubicBezTo>
                    <a:pt x="103495" y="636447"/>
                    <a:pt x="94649" y="640801"/>
                    <a:pt x="88900" y="647700"/>
                  </a:cubicBezTo>
                  <a:cubicBezTo>
                    <a:pt x="62442" y="679450"/>
                    <a:pt x="92075" y="656167"/>
                    <a:pt x="57150" y="679450"/>
                  </a:cubicBezTo>
                  <a:cubicBezTo>
                    <a:pt x="37024" y="709639"/>
                    <a:pt x="46863" y="691260"/>
                    <a:pt x="31750" y="736600"/>
                  </a:cubicBezTo>
                  <a:cubicBezTo>
                    <a:pt x="27517" y="749300"/>
                    <a:pt x="22297" y="761713"/>
                    <a:pt x="19050" y="774700"/>
                  </a:cubicBezTo>
                  <a:cubicBezTo>
                    <a:pt x="16933" y="783167"/>
                    <a:pt x="15208" y="791741"/>
                    <a:pt x="12700" y="800100"/>
                  </a:cubicBezTo>
                  <a:cubicBezTo>
                    <a:pt x="8853" y="812922"/>
                    <a:pt x="0" y="838200"/>
                    <a:pt x="0" y="838200"/>
                  </a:cubicBezTo>
                  <a:cubicBezTo>
                    <a:pt x="2117" y="878417"/>
                    <a:pt x="909" y="918947"/>
                    <a:pt x="6350" y="958850"/>
                  </a:cubicBezTo>
                  <a:cubicBezTo>
                    <a:pt x="9341" y="980786"/>
                    <a:pt x="41866" y="989963"/>
                    <a:pt x="57150" y="990600"/>
                  </a:cubicBezTo>
                  <a:lnTo>
                    <a:pt x="209550" y="996950"/>
                  </a:lnTo>
                  <a:lnTo>
                    <a:pt x="539750" y="984250"/>
                  </a:lnTo>
                  <a:cubicBezTo>
                    <a:pt x="546434" y="983885"/>
                    <a:pt x="552306" y="979523"/>
                    <a:pt x="558800" y="977900"/>
                  </a:cubicBezTo>
                  <a:cubicBezTo>
                    <a:pt x="579552" y="972712"/>
                    <a:pt x="625545" y="966753"/>
                    <a:pt x="641350" y="958850"/>
                  </a:cubicBezTo>
                  <a:cubicBezTo>
                    <a:pt x="649817" y="954617"/>
                    <a:pt x="657770" y="949143"/>
                    <a:pt x="666750" y="946150"/>
                  </a:cubicBezTo>
                  <a:cubicBezTo>
                    <a:pt x="673434" y="943922"/>
                    <a:pt x="734188" y="928779"/>
                    <a:pt x="749300" y="927100"/>
                  </a:cubicBezTo>
                  <a:cubicBezTo>
                    <a:pt x="776729" y="924052"/>
                    <a:pt x="804333" y="922867"/>
                    <a:pt x="831850" y="920750"/>
                  </a:cubicBezTo>
                  <a:cubicBezTo>
                    <a:pt x="916686" y="892471"/>
                    <a:pt x="891347" y="897438"/>
                    <a:pt x="1009650" y="882650"/>
                  </a:cubicBezTo>
                  <a:cubicBezTo>
                    <a:pt x="1043517" y="878417"/>
                    <a:pt x="1078139" y="878228"/>
                    <a:pt x="1111250" y="869950"/>
                  </a:cubicBezTo>
                  <a:lnTo>
                    <a:pt x="1162050" y="857250"/>
                  </a:lnTo>
                  <a:cubicBezTo>
                    <a:pt x="1170517" y="855133"/>
                    <a:pt x="1178748" y="851569"/>
                    <a:pt x="1187450" y="850900"/>
                  </a:cubicBezTo>
                  <a:lnTo>
                    <a:pt x="1270000" y="844550"/>
                  </a:lnTo>
                  <a:cubicBezTo>
                    <a:pt x="1339038" y="830742"/>
                    <a:pt x="1339497" y="824691"/>
                    <a:pt x="1416050" y="838200"/>
                  </a:cubicBezTo>
                  <a:cubicBezTo>
                    <a:pt x="1425372" y="839845"/>
                    <a:pt x="1432470" y="847907"/>
                    <a:pt x="1441450" y="850900"/>
                  </a:cubicBezTo>
                  <a:cubicBezTo>
                    <a:pt x="1451689" y="854313"/>
                    <a:pt x="1462729" y="854632"/>
                    <a:pt x="1473200" y="857250"/>
                  </a:cubicBezTo>
                  <a:cubicBezTo>
                    <a:pt x="1486373" y="860543"/>
                    <a:pt x="1504215" y="869561"/>
                    <a:pt x="1517650" y="869950"/>
                  </a:cubicBezTo>
                  <a:cubicBezTo>
                    <a:pt x="1655192" y="873937"/>
                    <a:pt x="1792817" y="874183"/>
                    <a:pt x="1930400" y="876300"/>
                  </a:cubicBezTo>
                  <a:cubicBezTo>
                    <a:pt x="1943123" y="884782"/>
                    <a:pt x="1957585" y="897508"/>
                    <a:pt x="1974850" y="895350"/>
                  </a:cubicBezTo>
                  <a:cubicBezTo>
                    <a:pt x="1984243" y="894176"/>
                    <a:pt x="1991549" y="886379"/>
                    <a:pt x="2000250" y="882650"/>
                  </a:cubicBezTo>
                  <a:cubicBezTo>
                    <a:pt x="2006402" y="880013"/>
                    <a:pt x="2012950" y="878417"/>
                    <a:pt x="2019300" y="876300"/>
                  </a:cubicBezTo>
                  <a:cubicBezTo>
                    <a:pt x="2055430" y="840170"/>
                    <a:pt x="2025233" y="877412"/>
                    <a:pt x="2044700" y="825500"/>
                  </a:cubicBezTo>
                  <a:cubicBezTo>
                    <a:pt x="2050004" y="811355"/>
                    <a:pt x="2066567" y="797283"/>
                    <a:pt x="2076450" y="787400"/>
                  </a:cubicBezTo>
                  <a:cubicBezTo>
                    <a:pt x="2119350" y="830300"/>
                    <a:pt x="2071995" y="775147"/>
                    <a:pt x="2101850" y="857250"/>
                  </a:cubicBezTo>
                  <a:cubicBezTo>
                    <a:pt x="2104919" y="865690"/>
                    <a:pt x="2114550" y="869950"/>
                    <a:pt x="2120900" y="876300"/>
                  </a:cubicBezTo>
                  <a:cubicBezTo>
                    <a:pt x="2126962" y="894485"/>
                    <a:pt x="2126714" y="903208"/>
                    <a:pt x="2146300" y="914400"/>
                  </a:cubicBezTo>
                  <a:cubicBezTo>
                    <a:pt x="2153877" y="918730"/>
                    <a:pt x="2163233" y="918633"/>
                    <a:pt x="2171700" y="920750"/>
                  </a:cubicBezTo>
                  <a:lnTo>
                    <a:pt x="2501900" y="914400"/>
                  </a:lnTo>
                  <a:cubicBezTo>
                    <a:pt x="2514768" y="913956"/>
                    <a:pt x="2529082" y="914874"/>
                    <a:pt x="2540000" y="908050"/>
                  </a:cubicBezTo>
                  <a:cubicBezTo>
                    <a:pt x="2549502" y="902112"/>
                    <a:pt x="2556951" y="866694"/>
                    <a:pt x="2559050" y="857250"/>
                  </a:cubicBezTo>
                  <a:cubicBezTo>
                    <a:pt x="2567439" y="819499"/>
                    <a:pt x="2572636" y="781198"/>
                    <a:pt x="2578100" y="742950"/>
                  </a:cubicBezTo>
                  <a:cubicBezTo>
                    <a:pt x="2576700" y="731749"/>
                    <a:pt x="2572804" y="684026"/>
                    <a:pt x="2565400" y="666750"/>
                  </a:cubicBezTo>
                  <a:cubicBezTo>
                    <a:pt x="2562394" y="659735"/>
                    <a:pt x="2556113" y="654526"/>
                    <a:pt x="2552700" y="647700"/>
                  </a:cubicBezTo>
                  <a:cubicBezTo>
                    <a:pt x="2526410" y="595120"/>
                    <a:pt x="2570046" y="664195"/>
                    <a:pt x="2533650" y="609600"/>
                  </a:cubicBezTo>
                  <a:cubicBezTo>
                    <a:pt x="2531533" y="601133"/>
                    <a:pt x="2530738" y="592222"/>
                    <a:pt x="2527300" y="584200"/>
                  </a:cubicBezTo>
                  <a:cubicBezTo>
                    <a:pt x="2519142" y="565165"/>
                    <a:pt x="2502450" y="554893"/>
                    <a:pt x="2489200" y="539750"/>
                  </a:cubicBezTo>
                  <a:cubicBezTo>
                    <a:pt x="2460707" y="507186"/>
                    <a:pt x="2483623" y="518841"/>
                    <a:pt x="2451100" y="508000"/>
                  </a:cubicBezTo>
                  <a:cubicBezTo>
                    <a:pt x="2442633" y="501650"/>
                    <a:pt x="2433735" y="495838"/>
                    <a:pt x="2425700" y="488950"/>
                  </a:cubicBezTo>
                  <a:cubicBezTo>
                    <a:pt x="2406039" y="472098"/>
                    <a:pt x="2410055" y="468428"/>
                    <a:pt x="2387600" y="457200"/>
                  </a:cubicBezTo>
                  <a:cubicBezTo>
                    <a:pt x="2381613" y="454207"/>
                    <a:pt x="2374702" y="453487"/>
                    <a:pt x="2368550" y="450850"/>
                  </a:cubicBezTo>
                  <a:cubicBezTo>
                    <a:pt x="2350479" y="443105"/>
                    <a:pt x="2342715" y="435523"/>
                    <a:pt x="2324100" y="431800"/>
                  </a:cubicBezTo>
                  <a:cubicBezTo>
                    <a:pt x="2309424" y="428865"/>
                    <a:pt x="2294467" y="427567"/>
                    <a:pt x="2279650" y="425450"/>
                  </a:cubicBezTo>
                  <a:lnTo>
                    <a:pt x="2165350" y="387350"/>
                  </a:lnTo>
                  <a:lnTo>
                    <a:pt x="2127250" y="374650"/>
                  </a:lnTo>
                  <a:cubicBezTo>
                    <a:pt x="2114550" y="370417"/>
                    <a:pt x="2102137" y="365197"/>
                    <a:pt x="2089150" y="361950"/>
                  </a:cubicBezTo>
                  <a:cubicBezTo>
                    <a:pt x="2072217" y="357717"/>
                    <a:pt x="2053962" y="357056"/>
                    <a:pt x="2038350" y="349250"/>
                  </a:cubicBezTo>
                  <a:cubicBezTo>
                    <a:pt x="2024581" y="342366"/>
                    <a:pt x="2009472" y="333314"/>
                    <a:pt x="1993900" y="330200"/>
                  </a:cubicBezTo>
                  <a:cubicBezTo>
                    <a:pt x="1979224" y="327265"/>
                    <a:pt x="1964267" y="325967"/>
                    <a:pt x="1949450" y="323850"/>
                  </a:cubicBezTo>
                  <a:cubicBezTo>
                    <a:pt x="1805111" y="269723"/>
                    <a:pt x="1974499" y="329527"/>
                    <a:pt x="1860550" y="298450"/>
                  </a:cubicBezTo>
                  <a:cubicBezTo>
                    <a:pt x="1849553" y="295451"/>
                    <a:pt x="1839473" y="289752"/>
                    <a:pt x="1828800" y="285750"/>
                  </a:cubicBezTo>
                  <a:cubicBezTo>
                    <a:pt x="1822533" y="283400"/>
                    <a:pt x="1816161" y="281323"/>
                    <a:pt x="1809750" y="279400"/>
                  </a:cubicBezTo>
                  <a:cubicBezTo>
                    <a:pt x="1795401" y="275095"/>
                    <a:pt x="1758449" y="264325"/>
                    <a:pt x="1739900" y="260350"/>
                  </a:cubicBezTo>
                  <a:cubicBezTo>
                    <a:pt x="1718793" y="255827"/>
                    <a:pt x="1697879" y="249798"/>
                    <a:pt x="1676400" y="247650"/>
                  </a:cubicBezTo>
                  <a:lnTo>
                    <a:pt x="1549400" y="234950"/>
                  </a:lnTo>
                  <a:cubicBezTo>
                    <a:pt x="1532432" y="233132"/>
                    <a:pt x="1515433" y="231405"/>
                    <a:pt x="1498600" y="228600"/>
                  </a:cubicBezTo>
                  <a:cubicBezTo>
                    <a:pt x="1477308" y="225051"/>
                    <a:pt x="1455578" y="222726"/>
                    <a:pt x="1435100" y="215900"/>
                  </a:cubicBezTo>
                  <a:cubicBezTo>
                    <a:pt x="1405811" y="206137"/>
                    <a:pt x="1422614" y="210863"/>
                    <a:pt x="1384300" y="203200"/>
                  </a:cubicBezTo>
                  <a:cubicBezTo>
                    <a:pt x="1377950" y="198967"/>
                    <a:pt x="1372076" y="193913"/>
                    <a:pt x="1365250" y="190500"/>
                  </a:cubicBezTo>
                  <a:cubicBezTo>
                    <a:pt x="1347517" y="181634"/>
                    <a:pt x="1318131" y="180140"/>
                    <a:pt x="1301750" y="177800"/>
                  </a:cubicBezTo>
                  <a:cubicBezTo>
                    <a:pt x="1291167" y="173567"/>
                    <a:pt x="1281177" y="167335"/>
                    <a:pt x="1270000" y="165100"/>
                  </a:cubicBezTo>
                  <a:cubicBezTo>
                    <a:pt x="1249141" y="160928"/>
                    <a:pt x="1227655" y="160977"/>
                    <a:pt x="1206500" y="158750"/>
                  </a:cubicBezTo>
                  <a:lnTo>
                    <a:pt x="1149350" y="152400"/>
                  </a:lnTo>
                  <a:cubicBezTo>
                    <a:pt x="1140883" y="148167"/>
                    <a:pt x="1130643" y="146393"/>
                    <a:pt x="1123950" y="139700"/>
                  </a:cubicBezTo>
                  <a:cubicBezTo>
                    <a:pt x="1119217" y="134967"/>
                    <a:pt x="1118913" y="127214"/>
                    <a:pt x="1117600" y="120650"/>
                  </a:cubicBezTo>
                  <a:cubicBezTo>
                    <a:pt x="1114663" y="105964"/>
                    <a:pt x="1117262" y="69625"/>
                    <a:pt x="1098550" y="57150"/>
                  </a:cubicBezTo>
                  <a:cubicBezTo>
                    <a:pt x="1091288" y="52309"/>
                    <a:pt x="1081617" y="52917"/>
                    <a:pt x="1073150" y="50800"/>
                  </a:cubicBezTo>
                  <a:cubicBezTo>
                    <a:pt x="1051609" y="36440"/>
                    <a:pt x="1020233" y="8467"/>
                    <a:pt x="1009650" y="0"/>
                  </a:cubicBez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965450" y="1529297"/>
              <a:ext cx="1244600" cy="394753"/>
            </a:xfrm>
            <a:custGeom>
              <a:avLst/>
              <a:gdLst>
                <a:gd name="connsiteX0" fmla="*/ 107950 w 1244600"/>
                <a:gd name="connsiteY0" fmla="*/ 51853 h 394753"/>
                <a:gd name="connsiteX1" fmla="*/ 107950 w 1244600"/>
                <a:gd name="connsiteY1" fmla="*/ 51853 h 394753"/>
                <a:gd name="connsiteX2" fmla="*/ 63500 w 1244600"/>
                <a:gd name="connsiteY2" fmla="*/ 89953 h 394753"/>
                <a:gd name="connsiteX3" fmla="*/ 38100 w 1244600"/>
                <a:gd name="connsiteY3" fmla="*/ 140753 h 394753"/>
                <a:gd name="connsiteX4" fmla="*/ 25400 w 1244600"/>
                <a:gd name="connsiteY4" fmla="*/ 166153 h 394753"/>
                <a:gd name="connsiteX5" fmla="*/ 12700 w 1244600"/>
                <a:gd name="connsiteY5" fmla="*/ 191553 h 394753"/>
                <a:gd name="connsiteX6" fmla="*/ 0 w 1244600"/>
                <a:gd name="connsiteY6" fmla="*/ 210603 h 394753"/>
                <a:gd name="connsiteX7" fmla="*/ 6350 w 1244600"/>
                <a:gd name="connsiteY7" fmla="*/ 305853 h 394753"/>
                <a:gd name="connsiteX8" fmla="*/ 57150 w 1244600"/>
                <a:gd name="connsiteY8" fmla="*/ 363003 h 394753"/>
                <a:gd name="connsiteX9" fmla="*/ 76200 w 1244600"/>
                <a:gd name="connsiteY9" fmla="*/ 375703 h 394753"/>
                <a:gd name="connsiteX10" fmla="*/ 95250 w 1244600"/>
                <a:gd name="connsiteY10" fmla="*/ 382053 h 394753"/>
                <a:gd name="connsiteX11" fmla="*/ 114300 w 1244600"/>
                <a:gd name="connsiteY11" fmla="*/ 394753 h 394753"/>
                <a:gd name="connsiteX12" fmla="*/ 336550 w 1244600"/>
                <a:gd name="connsiteY12" fmla="*/ 388403 h 394753"/>
                <a:gd name="connsiteX13" fmla="*/ 374650 w 1244600"/>
                <a:gd name="connsiteY13" fmla="*/ 369353 h 394753"/>
                <a:gd name="connsiteX14" fmla="*/ 438150 w 1244600"/>
                <a:gd name="connsiteY14" fmla="*/ 363003 h 394753"/>
                <a:gd name="connsiteX15" fmla="*/ 482600 w 1244600"/>
                <a:gd name="connsiteY15" fmla="*/ 356653 h 394753"/>
                <a:gd name="connsiteX16" fmla="*/ 514350 w 1244600"/>
                <a:gd name="connsiteY16" fmla="*/ 343953 h 394753"/>
                <a:gd name="connsiteX17" fmla="*/ 539750 w 1244600"/>
                <a:gd name="connsiteY17" fmla="*/ 331253 h 394753"/>
                <a:gd name="connsiteX18" fmla="*/ 558800 w 1244600"/>
                <a:gd name="connsiteY18" fmla="*/ 324903 h 394753"/>
                <a:gd name="connsiteX19" fmla="*/ 577850 w 1244600"/>
                <a:gd name="connsiteY19" fmla="*/ 312203 h 394753"/>
                <a:gd name="connsiteX20" fmla="*/ 603250 w 1244600"/>
                <a:gd name="connsiteY20" fmla="*/ 299503 h 394753"/>
                <a:gd name="connsiteX21" fmla="*/ 977900 w 1244600"/>
                <a:gd name="connsiteY21" fmla="*/ 305853 h 394753"/>
                <a:gd name="connsiteX22" fmla="*/ 1003300 w 1244600"/>
                <a:gd name="connsiteY22" fmla="*/ 299503 h 394753"/>
                <a:gd name="connsiteX23" fmla="*/ 1009650 w 1244600"/>
                <a:gd name="connsiteY23" fmla="*/ 267753 h 394753"/>
                <a:gd name="connsiteX24" fmla="*/ 1022350 w 1244600"/>
                <a:gd name="connsiteY24" fmla="*/ 242353 h 394753"/>
                <a:gd name="connsiteX25" fmla="*/ 1028700 w 1244600"/>
                <a:gd name="connsiteY25" fmla="*/ 223303 h 394753"/>
                <a:gd name="connsiteX26" fmla="*/ 1073150 w 1244600"/>
                <a:gd name="connsiteY26" fmla="*/ 159803 h 394753"/>
                <a:gd name="connsiteX27" fmla="*/ 1085850 w 1244600"/>
                <a:gd name="connsiteY27" fmla="*/ 140753 h 394753"/>
                <a:gd name="connsiteX28" fmla="*/ 1104900 w 1244600"/>
                <a:gd name="connsiteY28" fmla="*/ 159803 h 394753"/>
                <a:gd name="connsiteX29" fmla="*/ 1123950 w 1244600"/>
                <a:gd name="connsiteY29" fmla="*/ 236003 h 394753"/>
                <a:gd name="connsiteX30" fmla="*/ 1136650 w 1244600"/>
                <a:gd name="connsiteY30" fmla="*/ 274103 h 394753"/>
                <a:gd name="connsiteX31" fmla="*/ 1193800 w 1244600"/>
                <a:gd name="connsiteY31" fmla="*/ 305853 h 394753"/>
                <a:gd name="connsiteX32" fmla="*/ 1231900 w 1244600"/>
                <a:gd name="connsiteY32" fmla="*/ 280453 h 394753"/>
                <a:gd name="connsiteX33" fmla="*/ 1244600 w 1244600"/>
                <a:gd name="connsiteY33" fmla="*/ 242353 h 394753"/>
                <a:gd name="connsiteX34" fmla="*/ 1219200 w 1244600"/>
                <a:gd name="connsiteY34" fmla="*/ 312203 h 394753"/>
                <a:gd name="connsiteX35" fmla="*/ 1200150 w 1244600"/>
                <a:gd name="connsiteY35" fmla="*/ 318553 h 394753"/>
                <a:gd name="connsiteX36" fmla="*/ 1136650 w 1244600"/>
                <a:gd name="connsiteY36" fmla="*/ 312203 h 394753"/>
                <a:gd name="connsiteX37" fmla="*/ 1130300 w 1244600"/>
                <a:gd name="connsiteY37" fmla="*/ 293153 h 394753"/>
                <a:gd name="connsiteX38" fmla="*/ 1098550 w 1244600"/>
                <a:gd name="connsiteY38" fmla="*/ 236003 h 394753"/>
                <a:gd name="connsiteX39" fmla="*/ 1092200 w 1244600"/>
                <a:gd name="connsiteY39" fmla="*/ 70903 h 394753"/>
                <a:gd name="connsiteX40" fmla="*/ 1066800 w 1244600"/>
                <a:gd name="connsiteY40" fmla="*/ 45503 h 394753"/>
                <a:gd name="connsiteX41" fmla="*/ 1009650 w 1244600"/>
                <a:gd name="connsiteY41" fmla="*/ 20103 h 394753"/>
                <a:gd name="connsiteX42" fmla="*/ 990600 w 1244600"/>
                <a:gd name="connsiteY42" fmla="*/ 13753 h 394753"/>
                <a:gd name="connsiteX43" fmla="*/ 971550 w 1244600"/>
                <a:gd name="connsiteY43" fmla="*/ 7403 h 394753"/>
                <a:gd name="connsiteX44" fmla="*/ 825500 w 1244600"/>
                <a:gd name="connsiteY44" fmla="*/ 20103 h 394753"/>
                <a:gd name="connsiteX45" fmla="*/ 793750 w 1244600"/>
                <a:gd name="connsiteY45" fmla="*/ 26453 h 394753"/>
                <a:gd name="connsiteX46" fmla="*/ 349250 w 1244600"/>
                <a:gd name="connsiteY46" fmla="*/ 20103 h 394753"/>
                <a:gd name="connsiteX47" fmla="*/ 330200 w 1244600"/>
                <a:gd name="connsiteY47" fmla="*/ 1053 h 394753"/>
                <a:gd name="connsiteX48" fmla="*/ 241300 w 1244600"/>
                <a:gd name="connsiteY48" fmla="*/ 20103 h 394753"/>
                <a:gd name="connsiteX49" fmla="*/ 222250 w 1244600"/>
                <a:gd name="connsiteY49" fmla="*/ 32803 h 394753"/>
                <a:gd name="connsiteX50" fmla="*/ 190500 w 1244600"/>
                <a:gd name="connsiteY50" fmla="*/ 39153 h 394753"/>
                <a:gd name="connsiteX51" fmla="*/ 171450 w 1244600"/>
                <a:gd name="connsiteY51" fmla="*/ 45503 h 394753"/>
                <a:gd name="connsiteX52" fmla="*/ 107950 w 1244600"/>
                <a:gd name="connsiteY52" fmla="*/ 51853 h 394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44600" h="394753">
                  <a:moveTo>
                    <a:pt x="107950" y="51853"/>
                  </a:moveTo>
                  <a:lnTo>
                    <a:pt x="107950" y="51853"/>
                  </a:lnTo>
                  <a:cubicBezTo>
                    <a:pt x="93133" y="64553"/>
                    <a:pt x="75557" y="74608"/>
                    <a:pt x="63500" y="89953"/>
                  </a:cubicBezTo>
                  <a:cubicBezTo>
                    <a:pt x="51803" y="104840"/>
                    <a:pt x="46567" y="123820"/>
                    <a:pt x="38100" y="140753"/>
                  </a:cubicBezTo>
                  <a:lnTo>
                    <a:pt x="25400" y="166153"/>
                  </a:lnTo>
                  <a:cubicBezTo>
                    <a:pt x="21167" y="174620"/>
                    <a:pt x="17951" y="183677"/>
                    <a:pt x="12700" y="191553"/>
                  </a:cubicBezTo>
                  <a:lnTo>
                    <a:pt x="0" y="210603"/>
                  </a:lnTo>
                  <a:cubicBezTo>
                    <a:pt x="2117" y="242353"/>
                    <a:pt x="-1020" y="274898"/>
                    <a:pt x="6350" y="305853"/>
                  </a:cubicBezTo>
                  <a:cubicBezTo>
                    <a:pt x="12843" y="333123"/>
                    <a:pt x="36719" y="348410"/>
                    <a:pt x="57150" y="363003"/>
                  </a:cubicBezTo>
                  <a:cubicBezTo>
                    <a:pt x="63360" y="367439"/>
                    <a:pt x="69374" y="372290"/>
                    <a:pt x="76200" y="375703"/>
                  </a:cubicBezTo>
                  <a:cubicBezTo>
                    <a:pt x="82187" y="378696"/>
                    <a:pt x="89263" y="379060"/>
                    <a:pt x="95250" y="382053"/>
                  </a:cubicBezTo>
                  <a:cubicBezTo>
                    <a:pt x="102076" y="385466"/>
                    <a:pt x="107950" y="390520"/>
                    <a:pt x="114300" y="394753"/>
                  </a:cubicBezTo>
                  <a:cubicBezTo>
                    <a:pt x="188383" y="392636"/>
                    <a:pt x="262787" y="395599"/>
                    <a:pt x="336550" y="388403"/>
                  </a:cubicBezTo>
                  <a:cubicBezTo>
                    <a:pt x="350682" y="387024"/>
                    <a:pt x="360875" y="372797"/>
                    <a:pt x="374650" y="369353"/>
                  </a:cubicBezTo>
                  <a:cubicBezTo>
                    <a:pt x="395287" y="364194"/>
                    <a:pt x="417023" y="365488"/>
                    <a:pt x="438150" y="363003"/>
                  </a:cubicBezTo>
                  <a:cubicBezTo>
                    <a:pt x="453015" y="361254"/>
                    <a:pt x="467783" y="358770"/>
                    <a:pt x="482600" y="356653"/>
                  </a:cubicBezTo>
                  <a:cubicBezTo>
                    <a:pt x="493183" y="352420"/>
                    <a:pt x="503934" y="348582"/>
                    <a:pt x="514350" y="343953"/>
                  </a:cubicBezTo>
                  <a:cubicBezTo>
                    <a:pt x="523000" y="340108"/>
                    <a:pt x="531049" y="334982"/>
                    <a:pt x="539750" y="331253"/>
                  </a:cubicBezTo>
                  <a:cubicBezTo>
                    <a:pt x="545902" y="328616"/>
                    <a:pt x="552813" y="327896"/>
                    <a:pt x="558800" y="324903"/>
                  </a:cubicBezTo>
                  <a:cubicBezTo>
                    <a:pt x="565626" y="321490"/>
                    <a:pt x="571224" y="315989"/>
                    <a:pt x="577850" y="312203"/>
                  </a:cubicBezTo>
                  <a:cubicBezTo>
                    <a:pt x="586069" y="307507"/>
                    <a:pt x="594783" y="303736"/>
                    <a:pt x="603250" y="299503"/>
                  </a:cubicBezTo>
                  <a:lnTo>
                    <a:pt x="977900" y="305853"/>
                  </a:lnTo>
                  <a:cubicBezTo>
                    <a:pt x="986627" y="305853"/>
                    <a:pt x="997713" y="306207"/>
                    <a:pt x="1003300" y="299503"/>
                  </a:cubicBezTo>
                  <a:cubicBezTo>
                    <a:pt x="1010209" y="291212"/>
                    <a:pt x="1006237" y="277992"/>
                    <a:pt x="1009650" y="267753"/>
                  </a:cubicBezTo>
                  <a:cubicBezTo>
                    <a:pt x="1012643" y="258773"/>
                    <a:pt x="1018621" y="251054"/>
                    <a:pt x="1022350" y="242353"/>
                  </a:cubicBezTo>
                  <a:cubicBezTo>
                    <a:pt x="1024987" y="236201"/>
                    <a:pt x="1025449" y="229154"/>
                    <a:pt x="1028700" y="223303"/>
                  </a:cubicBezTo>
                  <a:cubicBezTo>
                    <a:pt x="1043298" y="197027"/>
                    <a:pt x="1056502" y="183110"/>
                    <a:pt x="1073150" y="159803"/>
                  </a:cubicBezTo>
                  <a:cubicBezTo>
                    <a:pt x="1077586" y="153593"/>
                    <a:pt x="1081617" y="147103"/>
                    <a:pt x="1085850" y="140753"/>
                  </a:cubicBezTo>
                  <a:cubicBezTo>
                    <a:pt x="1092200" y="147103"/>
                    <a:pt x="1100539" y="151953"/>
                    <a:pt x="1104900" y="159803"/>
                  </a:cubicBezTo>
                  <a:cubicBezTo>
                    <a:pt x="1120606" y="188074"/>
                    <a:pt x="1116424" y="205899"/>
                    <a:pt x="1123950" y="236003"/>
                  </a:cubicBezTo>
                  <a:cubicBezTo>
                    <a:pt x="1127197" y="248990"/>
                    <a:pt x="1125511" y="266677"/>
                    <a:pt x="1136650" y="274103"/>
                  </a:cubicBezTo>
                  <a:cubicBezTo>
                    <a:pt x="1180319" y="303216"/>
                    <a:pt x="1160270" y="294676"/>
                    <a:pt x="1193800" y="305853"/>
                  </a:cubicBezTo>
                  <a:cubicBezTo>
                    <a:pt x="1211700" y="299886"/>
                    <a:pt x="1221090" y="299912"/>
                    <a:pt x="1231900" y="280453"/>
                  </a:cubicBezTo>
                  <a:cubicBezTo>
                    <a:pt x="1238401" y="268751"/>
                    <a:pt x="1244600" y="242353"/>
                    <a:pt x="1244600" y="242353"/>
                  </a:cubicBezTo>
                  <a:cubicBezTo>
                    <a:pt x="1239131" y="291577"/>
                    <a:pt x="1253512" y="295047"/>
                    <a:pt x="1219200" y="312203"/>
                  </a:cubicBezTo>
                  <a:cubicBezTo>
                    <a:pt x="1213213" y="315196"/>
                    <a:pt x="1206500" y="316436"/>
                    <a:pt x="1200150" y="318553"/>
                  </a:cubicBezTo>
                  <a:cubicBezTo>
                    <a:pt x="1178983" y="316436"/>
                    <a:pt x="1156642" y="319473"/>
                    <a:pt x="1136650" y="312203"/>
                  </a:cubicBezTo>
                  <a:cubicBezTo>
                    <a:pt x="1130360" y="309916"/>
                    <a:pt x="1133551" y="299004"/>
                    <a:pt x="1130300" y="293153"/>
                  </a:cubicBezTo>
                  <a:cubicBezTo>
                    <a:pt x="1093909" y="227649"/>
                    <a:pt x="1112918" y="279108"/>
                    <a:pt x="1098550" y="236003"/>
                  </a:cubicBezTo>
                  <a:cubicBezTo>
                    <a:pt x="1096433" y="180970"/>
                    <a:pt x="1101254" y="125228"/>
                    <a:pt x="1092200" y="70903"/>
                  </a:cubicBezTo>
                  <a:cubicBezTo>
                    <a:pt x="1090232" y="59092"/>
                    <a:pt x="1075891" y="53295"/>
                    <a:pt x="1066800" y="45503"/>
                  </a:cubicBezTo>
                  <a:cubicBezTo>
                    <a:pt x="1047589" y="29036"/>
                    <a:pt x="1035734" y="28798"/>
                    <a:pt x="1009650" y="20103"/>
                  </a:cubicBezTo>
                  <a:lnTo>
                    <a:pt x="990600" y="13753"/>
                  </a:lnTo>
                  <a:lnTo>
                    <a:pt x="971550" y="7403"/>
                  </a:lnTo>
                  <a:cubicBezTo>
                    <a:pt x="922867" y="11636"/>
                    <a:pt x="874089" y="14897"/>
                    <a:pt x="825500" y="20103"/>
                  </a:cubicBezTo>
                  <a:cubicBezTo>
                    <a:pt x="814768" y="21253"/>
                    <a:pt x="804543" y="26453"/>
                    <a:pt x="793750" y="26453"/>
                  </a:cubicBezTo>
                  <a:cubicBezTo>
                    <a:pt x="645568" y="26453"/>
                    <a:pt x="497417" y="22220"/>
                    <a:pt x="349250" y="20103"/>
                  </a:cubicBezTo>
                  <a:cubicBezTo>
                    <a:pt x="342900" y="13753"/>
                    <a:pt x="339058" y="2529"/>
                    <a:pt x="330200" y="1053"/>
                  </a:cubicBezTo>
                  <a:cubicBezTo>
                    <a:pt x="302751" y="-3522"/>
                    <a:pt x="266446" y="7530"/>
                    <a:pt x="241300" y="20103"/>
                  </a:cubicBezTo>
                  <a:cubicBezTo>
                    <a:pt x="234474" y="23516"/>
                    <a:pt x="229396" y="30123"/>
                    <a:pt x="222250" y="32803"/>
                  </a:cubicBezTo>
                  <a:cubicBezTo>
                    <a:pt x="212144" y="36593"/>
                    <a:pt x="200971" y="36535"/>
                    <a:pt x="190500" y="39153"/>
                  </a:cubicBezTo>
                  <a:cubicBezTo>
                    <a:pt x="184006" y="40776"/>
                    <a:pt x="178014" y="44190"/>
                    <a:pt x="171450" y="45503"/>
                  </a:cubicBezTo>
                  <a:cubicBezTo>
                    <a:pt x="135210" y="52751"/>
                    <a:pt x="118533" y="50795"/>
                    <a:pt x="107950" y="51853"/>
                  </a:cubicBezTo>
                  <a:close/>
                </a:path>
              </a:pathLst>
            </a:custGeom>
            <a:solidFill>
              <a:srgbClr val="0202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02952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74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1182340" y="-3291248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洞察力入口</a:t>
            </a:r>
            <a:endParaRPr lang="en-US" altLang="zh-CN" sz="3200" dirty="0" smtClean="0"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71363" y="-3295245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想象力入口</a:t>
            </a:r>
            <a:endParaRPr lang="en-US" altLang="zh-CN" sz="3200" dirty="0" smtClean="0"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74429" y="3154325"/>
            <a:ext cx="1682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[</a:t>
            </a:r>
            <a:r>
              <a:rPr lang="zh-CN" altLang="en-US" sz="28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叶茂中</a:t>
            </a:r>
            <a:r>
              <a:rPr lang="en-US" altLang="zh-CN" sz="28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]</a:t>
            </a:r>
            <a:endParaRPr lang="zh-CN" altLang="en-US" sz="2800" dirty="0">
              <a:gradFill>
                <a:gsLst>
                  <a:gs pos="0">
                    <a:srgbClr val="BFBFBF"/>
                  </a:gs>
                  <a:gs pos="54000">
                    <a:srgbClr val="FFFFFF"/>
                  </a:gs>
                  <a:gs pos="100000">
                    <a:schemeClr val="bg1">
                      <a:tint val="0"/>
                    </a:schemeClr>
                  </a:gs>
                </a:gsLst>
                <a:lin ang="13500000" scaled="1"/>
              </a:gra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098438" y="3909107"/>
            <a:ext cx="6353468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国内著名策划人</a:t>
            </a:r>
            <a:r>
              <a:rPr lang="zh-CN" altLang="en-US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，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中央电视台广告策略顾问、清华大学特聘教授</a:t>
            </a:r>
            <a:r>
              <a:rPr lang="zh-CN" altLang="en-US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。</a:t>
            </a:r>
            <a:endParaRPr lang="en-US" altLang="zh-CN" sz="2400" dirty="0" smtClean="0">
              <a:gradFill>
                <a:gsLst>
                  <a:gs pos="0">
                    <a:srgbClr val="BFBFBF"/>
                  </a:gs>
                  <a:gs pos="54000">
                    <a:srgbClr val="FFFFFF"/>
                  </a:gs>
                  <a:gs pos="100000">
                    <a:schemeClr val="bg1">
                      <a:tint val="0"/>
                    </a:schemeClr>
                  </a:gs>
                </a:gsLst>
                <a:lin ang="13500000" scaled="1"/>
              </a:gra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2008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</a:t>
            </a:r>
            <a:r>
              <a:rPr lang="zh-CN" altLang="en-US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荣获中国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广告</a:t>
            </a:r>
            <a:r>
              <a:rPr lang="en-US" altLang="zh-CN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30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年突出贡献</a:t>
            </a:r>
            <a:r>
              <a:rPr lang="zh-CN" altLang="en-US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大奖</a:t>
            </a:r>
            <a:endParaRPr lang="en-US" altLang="zh-CN" sz="2400" dirty="0" smtClean="0">
              <a:gradFill>
                <a:gsLst>
                  <a:gs pos="0">
                    <a:srgbClr val="BFBFBF"/>
                  </a:gs>
                  <a:gs pos="54000">
                    <a:srgbClr val="FFFFFF"/>
                  </a:gs>
                  <a:gs pos="100000">
                    <a:schemeClr val="bg1">
                      <a:tint val="0"/>
                    </a:schemeClr>
                  </a:gs>
                </a:gsLst>
                <a:lin ang="13500000" scaled="1"/>
              </a:gra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2005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年入选中国十大营销</a:t>
            </a:r>
            <a:r>
              <a:rPr lang="zh-CN" altLang="en-US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专家</a:t>
            </a:r>
            <a:endParaRPr lang="en-US" altLang="zh-CN" sz="2400" dirty="0" smtClean="0">
              <a:gradFill>
                <a:gsLst>
                  <a:gs pos="0">
                    <a:srgbClr val="BFBFBF"/>
                  </a:gs>
                  <a:gs pos="54000">
                    <a:srgbClr val="FFFFFF"/>
                  </a:gs>
                  <a:gs pos="100000">
                    <a:schemeClr val="bg1">
                      <a:tint val="0"/>
                    </a:schemeClr>
                  </a:gs>
                </a:gsLst>
                <a:lin ang="13500000" scaled="1"/>
              </a:gra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pPr>
              <a:lnSpc>
                <a:spcPct val="135000"/>
              </a:lnSpc>
            </a:pPr>
            <a:r>
              <a:rPr lang="en-US" altLang="zh-CN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2004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年入选影响中国营销进程的</a:t>
            </a:r>
            <a:r>
              <a:rPr lang="en-US" altLang="zh-CN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25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位</a:t>
            </a:r>
            <a:r>
              <a:rPr lang="zh-CN" altLang="en-US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风云人物</a:t>
            </a:r>
            <a:r>
              <a:rPr lang="en-US" altLang="zh-CN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2003</a:t>
            </a:r>
            <a:r>
              <a:rPr lang="zh-CN" altLang="en-US" sz="2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年入选中国十大广告经理人</a:t>
            </a:r>
            <a:r>
              <a:rPr lang="zh-CN" altLang="en-US" sz="24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、</a:t>
            </a:r>
            <a:endParaRPr lang="en-US" altLang="zh-CN" sz="2400" dirty="0" smtClean="0">
              <a:gradFill>
                <a:gsLst>
                  <a:gs pos="0">
                    <a:srgbClr val="BFBFBF"/>
                  </a:gs>
                  <a:gs pos="54000">
                    <a:srgbClr val="FFFFFF"/>
                  </a:gs>
                  <a:gs pos="100000">
                    <a:schemeClr val="bg1">
                      <a:tint val="0"/>
                    </a:schemeClr>
                  </a:gs>
                </a:gsLst>
                <a:lin ang="13500000" scaled="1"/>
              </a:gra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900657" y="7856663"/>
            <a:ext cx="1516442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solidFill>
                  <a:schemeClr val="bg1"/>
                </a:solidFill>
              </a:rPr>
              <a:t>Author profile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3673860" y="7176092"/>
            <a:ext cx="332323" cy="332323"/>
            <a:chOff x="4418240" y="1919085"/>
            <a:chExt cx="432000" cy="43200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4418240" y="2135085"/>
              <a:ext cx="432000" cy="0"/>
            </a:xfrm>
            <a:prstGeom prst="line">
              <a:avLst/>
            </a:prstGeom>
            <a:ln w="31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6200000">
              <a:off x="4418240" y="2135085"/>
              <a:ext cx="432000" cy="0"/>
            </a:xfrm>
            <a:prstGeom prst="line">
              <a:avLst/>
            </a:prstGeom>
            <a:ln w="31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5250937" y="8102922"/>
            <a:ext cx="332323" cy="332323"/>
            <a:chOff x="4418240" y="1919085"/>
            <a:chExt cx="432000" cy="43200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4418240" y="2135085"/>
              <a:ext cx="432000" cy="0"/>
            </a:xfrm>
            <a:prstGeom prst="line">
              <a:avLst/>
            </a:prstGeom>
            <a:ln w="31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16200000">
              <a:off x="4418240" y="2135085"/>
              <a:ext cx="432000" cy="0"/>
            </a:xfrm>
            <a:prstGeom prst="line">
              <a:avLst/>
            </a:prstGeom>
            <a:ln w="3175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>
          <a:xfrm>
            <a:off x="4006183" y="968812"/>
            <a:ext cx="2306950" cy="2948470"/>
            <a:chOff x="4057679" y="1749604"/>
            <a:chExt cx="2306950" cy="2948470"/>
          </a:xfrm>
        </p:grpSpPr>
        <p:cxnSp>
          <p:nvCxnSpPr>
            <p:cNvPr id="31" name="直接连接符 30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" name="组合 34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38" name="任意多边形 37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9" name="组合 38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40" name="椭圆 39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" name="椭圆 40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椭圆 41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椭圆 42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6" name="弧形 35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弧形 36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4" name="矩形 43"/>
          <p:cNvSpPr/>
          <p:nvPr/>
        </p:nvSpPr>
        <p:spPr>
          <a:xfrm>
            <a:off x="5059821" y="2714286"/>
            <a:ext cx="1312905" cy="350865"/>
          </a:xfrm>
          <a:prstGeom prst="rect">
            <a:avLst/>
          </a:prstGeom>
          <a:effectLst>
            <a:outerShdw blurRad="88900" dist="74930" dir="2700000" algn="tl" rotWithShape="0">
              <a:prstClr val="black">
                <a:alpha val="18000"/>
              </a:prstClr>
            </a:outerShdw>
          </a:effectLst>
        </p:spPr>
        <p:txBody>
          <a:bodyPr wrap="square">
            <a:spAutoFit/>
          </a:bodyPr>
          <a:lstStyle/>
          <a:p>
            <a:pPr lvl="0" algn="dist">
              <a:lnSpc>
                <a:spcPct val="120000"/>
              </a:lnSpc>
            </a:pPr>
            <a:r>
              <a:rPr lang="en-US" altLang="zh-CN" sz="1400" dirty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Author profile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795657" y="2085568"/>
            <a:ext cx="2491520" cy="710707"/>
          </a:xfrm>
          <a:prstGeom prst="rect">
            <a:avLst/>
          </a:prstGeom>
          <a:noFill/>
          <a:effectLst>
            <a:outerShdw blurRad="88900" dist="38100" dir="2700000" algn="tl" rotWithShape="0">
              <a:prstClr val="black">
                <a:alpha val="1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600" dirty="0" smtClean="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作者简介</a:t>
            </a:r>
            <a:endParaRPr lang="en-US" altLang="zh-CN" sz="3600" dirty="0" smtClean="0">
              <a:gradFill>
                <a:gsLst>
                  <a:gs pos="0">
                    <a:srgbClr val="BFBFBF"/>
                  </a:gs>
                  <a:gs pos="54000">
                    <a:srgbClr val="FFFFFF"/>
                  </a:gs>
                  <a:gs pos="100000">
                    <a:schemeClr val="bg1">
                      <a:tint val="0"/>
                    </a:schemeClr>
                  </a:gs>
                </a:gsLst>
                <a:lin ang="13500000" scaled="1"/>
              </a:gra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50" name="任意多边形 49"/>
          <p:cNvSpPr/>
          <p:nvPr/>
        </p:nvSpPr>
        <p:spPr>
          <a:xfrm rot="2370966">
            <a:off x="-10523670" y="-10359453"/>
            <a:ext cx="24262616" cy="12525353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21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6" name="Picture 2" descr="http://ec4.images-amazon.com/images/I/61RqOJk1-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75712" y1="13100" x2="6377" y2="97100"/>
                        <a14:foregroundMark x1="13026" y1="6600" x2="20217" y2="80600"/>
                        <a14:foregroundMark x1="14383" y1="11000" x2="97965" y2="7300"/>
                        <a14:foregroundMark x1="94166" y1="11600" x2="93758" y2="85600"/>
                        <a14:foregroundMark x1="3392" y1="6000" x2="11805" y2="95200"/>
                        <a14:foregroundMark x1="65672" y1="89600" x2="2985" y2="95500"/>
                        <a14:foregroundMark x1="2171" y1="79700" x2="1764" y2="5100"/>
                        <a14:foregroundMark x1="14383" y1="14700" x2="32836" y2="24900"/>
                        <a14:foregroundMark x1="17775" y1="4800" x2="84125" y2="7900"/>
                        <a14:foregroundMark x1="1764" y1="6900" x2="3664" y2="1100"/>
                        <a14:backgroundMark x1="99457" y1="1500" x2="12619" y2="0"/>
                        <a14:backgroundMark x1="1221" y1="600" x2="2171" y2="100"/>
                        <a14:backgroundMark x1="1221" y1="300" x2="4885" y2="0"/>
                        <a14:backgroundMark x1="37313" y1="99100" x2="98507" y2="95900"/>
                        <a14:backgroundMark x1="678" y1="99400" x2="136" y2="99400"/>
                        <a14:backgroundMark x1="950" y1="500" x2="0" y2="19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124" y="2384111"/>
            <a:ext cx="3292577" cy="4467539"/>
          </a:xfrm>
          <a:prstGeom prst="roundRect">
            <a:avLst>
              <a:gd name="adj" fmla="val 0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1" name="组合 50"/>
          <p:cNvGrpSpPr/>
          <p:nvPr/>
        </p:nvGrpSpPr>
        <p:grpSpPr>
          <a:xfrm>
            <a:off x="10994707" y="326036"/>
            <a:ext cx="184313" cy="1057821"/>
            <a:chOff x="773024" y="406400"/>
            <a:chExt cx="288000" cy="1652907"/>
          </a:xfrm>
          <a:solidFill>
            <a:schemeClr val="bg1">
              <a:alpha val="10000"/>
            </a:schemeClr>
          </a:solidFill>
        </p:grpSpPr>
        <p:sp>
          <p:nvSpPr>
            <p:cNvPr id="52" name="椭圆 51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1223307" y="107658"/>
            <a:ext cx="184313" cy="1057821"/>
            <a:chOff x="773024" y="406400"/>
            <a:chExt cx="288000" cy="1652907"/>
          </a:xfrm>
          <a:solidFill>
            <a:schemeClr val="bg1">
              <a:alpha val="10000"/>
            </a:schemeClr>
          </a:solidFill>
        </p:grpSpPr>
        <p:sp>
          <p:nvSpPr>
            <p:cNvPr id="58" name="椭圆 57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1451906" y="-127959"/>
            <a:ext cx="184313" cy="1057821"/>
            <a:chOff x="773024" y="406400"/>
            <a:chExt cx="288000" cy="1652907"/>
          </a:xfrm>
          <a:solidFill>
            <a:schemeClr val="bg1">
              <a:alpha val="10000"/>
            </a:schemeClr>
          </a:solidFill>
        </p:grpSpPr>
        <p:sp>
          <p:nvSpPr>
            <p:cNvPr id="64" name="椭圆 63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564578" y="2299580"/>
            <a:ext cx="3071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02529"/>
                </a:solidFill>
              </a:rPr>
              <a:t>https://www.ypppt.com/</a:t>
            </a:r>
            <a:endParaRPr lang="zh-CN" altLang="en-US" dirty="0">
              <a:solidFill>
                <a:srgbClr val="C025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8607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0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8" descr="https://drscdn.500px.org/photo/78573591/m%3D1170/e966e964707bc1b220e5aefc0a42165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7" b="17917"/>
          <a:stretch/>
        </p:blipFill>
        <p:spPr bwMode="auto">
          <a:xfrm>
            <a:off x="8311063" y="3080417"/>
            <a:ext cx="2937510" cy="2937510"/>
          </a:xfrm>
          <a:prstGeom prst="ellipse">
            <a:avLst/>
          </a:prstGeom>
          <a:noFill/>
          <a:ln w="152400">
            <a:solidFill>
              <a:srgbClr val="282739">
                <a:alpha val="67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drscdn.500px.org/photo/61711539/m%3D2048/116f7c784e7f58365bb4988f4328da1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/>
        </p:blipFill>
        <p:spPr bwMode="auto">
          <a:xfrm>
            <a:off x="773024" y="3081673"/>
            <a:ext cx="2937510" cy="2937510"/>
          </a:xfrm>
          <a:prstGeom prst="ellipse">
            <a:avLst/>
          </a:prstGeom>
          <a:noFill/>
          <a:ln w="152400">
            <a:solidFill>
              <a:srgbClr val="282739">
                <a:alpha val="67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s://drscdn.500px.org/photo/58644958/m%3D2048/e7522cf0a8c202adb2d1ff326c522fa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6" r="21459" b="7178"/>
          <a:stretch/>
        </p:blipFill>
        <p:spPr bwMode="auto">
          <a:xfrm>
            <a:off x="4490488" y="3081673"/>
            <a:ext cx="2937510" cy="2937510"/>
          </a:xfrm>
          <a:prstGeom prst="ellipse">
            <a:avLst/>
          </a:prstGeom>
          <a:noFill/>
          <a:ln w="152400">
            <a:solidFill>
              <a:srgbClr val="282739">
                <a:alpha val="67000"/>
              </a:srgb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任意多边形 27"/>
          <p:cNvSpPr/>
          <p:nvPr/>
        </p:nvSpPr>
        <p:spPr>
          <a:xfrm rot="1645517">
            <a:off x="-13547989" y="-10648480"/>
            <a:ext cx="25707321" cy="151331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C0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 rot="269507">
            <a:off x="-5914435" y="7728873"/>
            <a:ext cx="22626880" cy="9866245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C025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545595" y="6080962"/>
            <a:ext cx="1431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dirty="0" smtClean="0"/>
              <a:t>洞察力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556128" y="6552215"/>
            <a:ext cx="1516442" cy="30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200" dirty="0" smtClean="0">
                <a:solidFill>
                  <a:prstClr val="white"/>
                </a:solidFill>
              </a:rPr>
              <a:t>Perspicacity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317659" y="6080962"/>
            <a:ext cx="14310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dirty="0"/>
              <a:t>想象力</a:t>
            </a:r>
          </a:p>
        </p:txBody>
      </p:sp>
      <p:sp>
        <p:nvSpPr>
          <p:cNvPr id="19" name="矩形 18"/>
          <p:cNvSpPr/>
          <p:nvPr/>
        </p:nvSpPr>
        <p:spPr>
          <a:xfrm>
            <a:off x="5314803" y="6552215"/>
            <a:ext cx="1516442" cy="30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200" dirty="0">
                <a:solidFill>
                  <a:prstClr val="white"/>
                </a:solidFill>
              </a:rPr>
              <a:t>Imagination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000823" y="6080962"/>
            <a:ext cx="16825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/>
              <a:t>创造力</a:t>
            </a:r>
          </a:p>
        </p:txBody>
      </p:sp>
      <p:sp>
        <p:nvSpPr>
          <p:cNvPr id="21" name="矩形 20"/>
          <p:cNvSpPr/>
          <p:nvPr/>
        </p:nvSpPr>
        <p:spPr>
          <a:xfrm>
            <a:off x="9094167" y="6552215"/>
            <a:ext cx="1516442" cy="30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200" dirty="0">
                <a:solidFill>
                  <a:prstClr val="white"/>
                </a:solidFill>
              </a:rPr>
              <a:t>Creative ability</a:t>
            </a:r>
            <a:endParaRPr lang="zh-CN" altLang="en-US" sz="1200" dirty="0">
              <a:solidFill>
                <a:prstClr val="white"/>
              </a:solidFill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2933182" y="6349310"/>
            <a:ext cx="351514" cy="202905"/>
          </a:xfrm>
          <a:prstGeom prst="roundRect">
            <a:avLst>
              <a:gd name="adj" fmla="val 11262"/>
            </a:avLst>
          </a:prstGeom>
          <a:solidFill>
            <a:srgbClr val="DCD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直角三角形 29"/>
          <p:cNvSpPr/>
          <p:nvPr/>
        </p:nvSpPr>
        <p:spPr>
          <a:xfrm flipH="1">
            <a:off x="2860442" y="6492341"/>
            <a:ext cx="116237" cy="59874"/>
          </a:xfrm>
          <a:prstGeom prst="rtTriangle">
            <a:avLst/>
          </a:prstGeom>
          <a:solidFill>
            <a:srgbClr val="DCD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2892241" y="6334229"/>
            <a:ext cx="46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入口</a:t>
            </a:r>
            <a:endParaRPr lang="zh-CN" altLang="en-US" sz="10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4100" name="Picture 4" descr="https://drscdn.500px.org/photo/58644958/m%3D2048/e7522cf0a8c202adb2d1ff326c522fa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08051" y="0"/>
            <a:ext cx="19507200" cy="1300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圆角矩形 34"/>
          <p:cNvSpPr/>
          <p:nvPr/>
        </p:nvSpPr>
        <p:spPr>
          <a:xfrm>
            <a:off x="6732444" y="6349310"/>
            <a:ext cx="351514" cy="202905"/>
          </a:xfrm>
          <a:prstGeom prst="roundRect">
            <a:avLst>
              <a:gd name="adj" fmla="val 11262"/>
            </a:avLst>
          </a:prstGeom>
          <a:solidFill>
            <a:srgbClr val="DCD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直角三角形 35"/>
          <p:cNvSpPr/>
          <p:nvPr/>
        </p:nvSpPr>
        <p:spPr>
          <a:xfrm flipH="1">
            <a:off x="6659704" y="6492341"/>
            <a:ext cx="116237" cy="59874"/>
          </a:xfrm>
          <a:prstGeom prst="rtTriangle">
            <a:avLst/>
          </a:prstGeom>
          <a:solidFill>
            <a:srgbClr val="DCD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6691503" y="6334229"/>
            <a:ext cx="46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入口</a:t>
            </a:r>
            <a:endParaRPr lang="zh-CN" altLang="en-US" sz="10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pic>
        <p:nvPicPr>
          <p:cNvPr id="4104" name="Picture 8" descr="https://drscdn.500px.org/photo/78573591/m%3D1170/e966e964707bc1b220e5aefc0a42165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08289" y="-3258283"/>
            <a:ext cx="7239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圆角矩形 40"/>
          <p:cNvSpPr/>
          <p:nvPr/>
        </p:nvSpPr>
        <p:spPr>
          <a:xfrm>
            <a:off x="10560365" y="6349310"/>
            <a:ext cx="351514" cy="202905"/>
          </a:xfrm>
          <a:prstGeom prst="roundRect">
            <a:avLst>
              <a:gd name="adj" fmla="val 11262"/>
            </a:avLst>
          </a:prstGeom>
          <a:solidFill>
            <a:srgbClr val="DCD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直角三角形 41"/>
          <p:cNvSpPr/>
          <p:nvPr/>
        </p:nvSpPr>
        <p:spPr>
          <a:xfrm flipH="1">
            <a:off x="10487625" y="6492341"/>
            <a:ext cx="116237" cy="59874"/>
          </a:xfrm>
          <a:prstGeom prst="rtTriangle">
            <a:avLst/>
          </a:prstGeom>
          <a:solidFill>
            <a:srgbClr val="DCD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10519424" y="6334229"/>
            <a:ext cx="46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入口</a:t>
            </a:r>
            <a:endParaRPr lang="zh-CN" altLang="en-US" sz="10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4967210" y="2010757"/>
            <a:ext cx="1954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dirty="0" smtClean="0"/>
              <a:t>三大入口</a:t>
            </a:r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177372" y="1462796"/>
            <a:ext cx="184313" cy="1057821"/>
            <a:chOff x="773024" y="406400"/>
            <a:chExt cx="288000" cy="1652907"/>
          </a:xfrm>
        </p:grpSpPr>
        <p:sp>
          <p:nvSpPr>
            <p:cNvPr id="32" name="椭圆 31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05972" y="1244418"/>
            <a:ext cx="184313" cy="1057821"/>
            <a:chOff x="773024" y="406400"/>
            <a:chExt cx="288000" cy="1652907"/>
          </a:xfrm>
        </p:grpSpPr>
        <p:sp>
          <p:nvSpPr>
            <p:cNvPr id="52" name="椭圆 51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634571" y="1008801"/>
            <a:ext cx="184313" cy="1057821"/>
            <a:chOff x="773024" y="406400"/>
            <a:chExt cx="288000" cy="1652907"/>
          </a:xfrm>
        </p:grpSpPr>
        <p:sp>
          <p:nvSpPr>
            <p:cNvPr id="58" name="椭圆 57"/>
            <p:cNvSpPr/>
            <p:nvPr/>
          </p:nvSpPr>
          <p:spPr>
            <a:xfrm>
              <a:off x="773024" y="406400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773024" y="747627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73024" y="1088854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773024" y="1430081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773024" y="1771307"/>
              <a:ext cx="288000" cy="288000"/>
            </a:xfrm>
            <a:prstGeom prst="ellipse">
              <a:avLst/>
            </a:prstGeom>
            <a:solidFill>
              <a:srgbClr val="00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5213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6D3C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6" descr="https://drscdn.500px.org/photo/61711539/m%3D2048/116f7c784e7f58365bb4988f4328da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/>
          <a:stretch/>
        </p:blipFill>
        <p:spPr bwMode="auto">
          <a:xfrm>
            <a:off x="19" y="-2157123"/>
            <a:ext cx="12191981" cy="12191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圆角矩形 3"/>
          <p:cNvSpPr/>
          <p:nvPr/>
        </p:nvSpPr>
        <p:spPr>
          <a:xfrm>
            <a:off x="-3117000" y="372648"/>
            <a:ext cx="3045732" cy="854942"/>
          </a:xfrm>
          <a:prstGeom prst="roundRect">
            <a:avLst>
              <a:gd name="adj" fmla="val 50000"/>
            </a:avLst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-2957342" y="476953"/>
            <a:ext cx="2726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洞察力入口</a:t>
            </a:r>
            <a:endParaRPr lang="zh-CN" altLang="en-US" sz="3600" dirty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-1621223" y="-149204"/>
            <a:ext cx="54178" cy="374563"/>
            <a:chOff x="5987087" y="403359"/>
            <a:chExt cx="74952" cy="518185"/>
          </a:xfrm>
          <a:solidFill>
            <a:schemeClr val="bg1">
              <a:alpha val="70000"/>
            </a:schemeClr>
          </a:solidFill>
        </p:grpSpPr>
        <p:sp>
          <p:nvSpPr>
            <p:cNvPr id="6" name="矩形 5"/>
            <p:cNvSpPr/>
            <p:nvPr/>
          </p:nvSpPr>
          <p:spPr>
            <a:xfrm>
              <a:off x="5987087" y="846592"/>
              <a:ext cx="74952" cy="749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987087" y="624976"/>
              <a:ext cx="74952" cy="749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987087" y="403359"/>
              <a:ext cx="74952" cy="7495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182340" y="-3291248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solidFill>
                  <a:srgbClr val="2E2E2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洞察力入口</a:t>
            </a:r>
            <a:endParaRPr lang="en-US" altLang="zh-CN" sz="3200" dirty="0" smtClean="0">
              <a:solidFill>
                <a:srgbClr val="2E2E2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71363" y="-3295245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solidFill>
                  <a:srgbClr val="2E2E2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想象力入口</a:t>
            </a:r>
            <a:endParaRPr lang="en-US" altLang="zh-CN" sz="3200" dirty="0" smtClean="0">
              <a:solidFill>
                <a:srgbClr val="2E2E2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8960386" y="-3234752"/>
            <a:ext cx="2491520" cy="642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3200" dirty="0" smtClean="0">
                <a:solidFill>
                  <a:srgbClr val="2E2E2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创造力入口</a:t>
            </a:r>
            <a:endParaRPr lang="en-US" altLang="zh-CN" sz="3200" dirty="0" smtClean="0">
              <a:solidFill>
                <a:srgbClr val="2E2E2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625105" y="-8498090"/>
            <a:ext cx="9267568" cy="6858000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-6014878" y="6496665"/>
            <a:ext cx="4869312" cy="4869312"/>
          </a:xfrm>
          <a:prstGeom prst="ellipse">
            <a:avLst/>
          </a:prstGeom>
          <a:solidFill>
            <a:srgbClr val="00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-4203102" y="5854132"/>
            <a:ext cx="1245760" cy="124576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83626" y="11121419"/>
            <a:ext cx="1682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洞察力</a:t>
            </a:r>
            <a:endParaRPr lang="zh-CN" altLang="en-US" sz="3600" dirty="0">
              <a:solidFill>
                <a:prstClr val="whit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83626" y="11717276"/>
            <a:ext cx="1516442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 smtClean="0">
                <a:solidFill>
                  <a:prstClr val="white"/>
                </a:solidFill>
              </a:rPr>
              <a:t>Insight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183302" y="11064923"/>
            <a:ext cx="1682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想象</a:t>
            </a:r>
            <a:r>
              <a:rPr lang="zh-CN" altLang="en-US" sz="3600" dirty="0" smtClea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力</a:t>
            </a:r>
            <a:endParaRPr lang="zh-CN" altLang="en-US" sz="3600" dirty="0">
              <a:solidFill>
                <a:prstClr val="whit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183302" y="11660780"/>
            <a:ext cx="1516442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Imagination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9343749" y="11121419"/>
            <a:ext cx="1682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prstClr val="white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创造力</a:t>
            </a:r>
            <a:endParaRPr lang="zh-CN" altLang="en-US" sz="3600" dirty="0">
              <a:solidFill>
                <a:prstClr val="white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343749" y="11717276"/>
            <a:ext cx="1516442" cy="378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sz="1600" dirty="0">
                <a:solidFill>
                  <a:prstClr val="white"/>
                </a:solidFill>
              </a:rPr>
              <a:t>Creative ability</a:t>
            </a:r>
            <a:endParaRPr lang="zh-CN" altLang="en-US" sz="1600" dirty="0">
              <a:solidFill>
                <a:prstClr val="white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864115" y="7617326"/>
            <a:ext cx="8320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冲进入口时所必需的武器，那就是洞察力、想象力和创造力</a:t>
            </a:r>
            <a:endParaRPr lang="zh-CN" altLang="en-US" sz="24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428101" y="8695525"/>
            <a:ext cx="780003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营销入口的寻找，某种意义商业就是一种思维方式的找寻</a:t>
            </a:r>
            <a:endParaRPr lang="en-US" altLang="zh-CN" sz="2800" dirty="0" smtClean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  <a:p>
            <a:r>
              <a:rPr lang="zh-CN" altLang="en-US" sz="2800" dirty="0" smtClean="0">
                <a:solidFill>
                  <a:prstClr val="white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“时代在变，人性不变。”谁真正洞察了这句话，谁也就快领悟了入口的真谛</a:t>
            </a:r>
            <a:endParaRPr lang="zh-CN" altLang="en-US" sz="2800" dirty="0">
              <a:solidFill>
                <a:prstClr val="white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00416" y="1953520"/>
            <a:ext cx="2040410" cy="707886"/>
          </a:xfrm>
          <a:prstGeom prst="rect">
            <a:avLst/>
          </a:prstGeom>
          <a:noFill/>
          <a:effectLst>
            <a:outerShdw blurRad="101600" dist="38100" dir="2700000" algn="tl" rotWithShape="0">
              <a:prstClr val="black">
                <a:alpha val="60000"/>
              </a:prstClr>
            </a:outerShdw>
          </a:effectLst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pPr algn="ctr"/>
            <a:r>
              <a:rPr lang="zh-CN" altLang="en-US" sz="4000" dirty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洞察力</a:t>
            </a:r>
          </a:p>
        </p:txBody>
      </p:sp>
      <p:sp>
        <p:nvSpPr>
          <p:cNvPr id="29" name="矩形 28"/>
          <p:cNvSpPr/>
          <p:nvPr/>
        </p:nvSpPr>
        <p:spPr>
          <a:xfrm>
            <a:off x="8962400" y="2524137"/>
            <a:ext cx="1516442" cy="452432"/>
          </a:xfrm>
          <a:prstGeom prst="rect">
            <a:avLst/>
          </a:prstGeom>
          <a:noFill/>
          <a:effectLst>
            <a:outerShdw blurRad="101600" dist="38100" dir="2700000" algn="tl" rotWithShape="0">
              <a:prstClr val="black">
                <a:alpha val="6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en-US" altLang="zh-CN" dirty="0" smtClean="0">
                <a:solidFill>
                  <a:prstClr val="white"/>
                </a:solidFill>
              </a:rPr>
              <a:t>Perspicacity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10551582" y="2292997"/>
            <a:ext cx="351514" cy="202905"/>
          </a:xfrm>
          <a:prstGeom prst="roundRect">
            <a:avLst>
              <a:gd name="adj" fmla="val 112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直角三角形 37"/>
          <p:cNvSpPr/>
          <p:nvPr/>
        </p:nvSpPr>
        <p:spPr>
          <a:xfrm flipH="1">
            <a:off x="10478842" y="2436028"/>
            <a:ext cx="116237" cy="59874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0510723" y="2277916"/>
            <a:ext cx="460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入口</a:t>
            </a:r>
            <a:endParaRPr lang="zh-CN" altLang="en-US" sz="1000" dirty="0"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41" name="任意多边形 40"/>
          <p:cNvSpPr/>
          <p:nvPr/>
        </p:nvSpPr>
        <p:spPr>
          <a:xfrm rot="1467957">
            <a:off x="-10218870" y="-9448329"/>
            <a:ext cx="24262616" cy="12525353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212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6471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任意多边形 63"/>
          <p:cNvSpPr/>
          <p:nvPr/>
        </p:nvSpPr>
        <p:spPr>
          <a:xfrm rot="1467957">
            <a:off x="-1564884" y="-2133199"/>
            <a:ext cx="17914353" cy="105456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4942534" y="613480"/>
            <a:ext cx="2306950" cy="2948470"/>
            <a:chOff x="4057679" y="1749604"/>
            <a:chExt cx="2306950" cy="2948470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组合 53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57" name="任意多边形 56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8" name="组合 57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59" name="椭圆 58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55" name="弧形 54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弧形 55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5" name="图片 44" descr="https://drscdn.500px.org/photo/61711539/m%3D2048/116f7c784e7f58365bb4988f4328da1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5" r="16675" b="17748"/>
          <a:stretch/>
        </p:blipFill>
        <p:spPr bwMode="auto">
          <a:xfrm>
            <a:off x="19" y="-9050644"/>
            <a:ext cx="12191981" cy="10028158"/>
          </a:xfrm>
          <a:custGeom>
            <a:avLst/>
            <a:gdLst>
              <a:gd name="connsiteX0" fmla="*/ 0 w 12191981"/>
              <a:gd name="connsiteY0" fmla="*/ 0 h 10028158"/>
              <a:gd name="connsiteX1" fmla="*/ 12191981 w 12191981"/>
              <a:gd name="connsiteY1" fmla="*/ 0 h 10028158"/>
              <a:gd name="connsiteX2" fmla="*/ 12191981 w 12191981"/>
              <a:gd name="connsiteY2" fmla="*/ 10028158 h 10028158"/>
              <a:gd name="connsiteX3" fmla="*/ 12130870 w 12191981"/>
              <a:gd name="connsiteY3" fmla="*/ 10012596 h 10028158"/>
              <a:gd name="connsiteX4" fmla="*/ 442113 w 12191981"/>
              <a:gd name="connsiteY4" fmla="*/ 9163910 h 10028158"/>
              <a:gd name="connsiteX5" fmla="*/ 0 w 12191981"/>
              <a:gd name="connsiteY5" fmla="*/ 9204837 h 1002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1981" h="10028158">
                <a:moveTo>
                  <a:pt x="0" y="0"/>
                </a:moveTo>
                <a:lnTo>
                  <a:pt x="12191981" y="0"/>
                </a:lnTo>
                <a:lnTo>
                  <a:pt x="12191981" y="10028158"/>
                </a:lnTo>
                <a:lnTo>
                  <a:pt x="12130870" y="10012596"/>
                </a:lnTo>
                <a:cubicBezTo>
                  <a:pt x="8479397" y="9116597"/>
                  <a:pt x="4519754" y="8818146"/>
                  <a:pt x="442113" y="9163910"/>
                </a:cubicBezTo>
                <a:lnTo>
                  <a:pt x="0" y="9204837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文本框 45"/>
          <p:cNvSpPr txBox="1"/>
          <p:nvPr/>
        </p:nvSpPr>
        <p:spPr>
          <a:xfrm>
            <a:off x="5878040" y="2216758"/>
            <a:ext cx="3939060" cy="7571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每个人都是</a:t>
            </a:r>
            <a:r>
              <a:rPr lang="zh-CN" altLang="en-US" dirty="0"/>
              <a:t>消费者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5877050" y="3116001"/>
            <a:ext cx="5657477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 smtClean="0"/>
              <a:t>每个人都是消费者，都有着这样那样的</a:t>
            </a:r>
            <a:r>
              <a:rPr lang="zh-CN" altLang="en-US" dirty="0"/>
              <a:t>痛点</a:t>
            </a:r>
            <a:r>
              <a:rPr lang="zh-CN" altLang="en-US" dirty="0" smtClean="0"/>
              <a:t>。想找陌生人说话，却苦于没有这么一个通道，陌陌堪称救世主；每每立志早起，却舍不得温暖的被窝，就有了“谁叫我起床”这样的软件；需求就在那里，看你是否洞察的到。</a:t>
            </a:r>
            <a:endParaRPr lang="zh-CN" altLang="en-US" dirty="0"/>
          </a:p>
        </p:txBody>
      </p:sp>
      <p:sp>
        <p:nvSpPr>
          <p:cNvPr id="63" name="文本框 62"/>
          <p:cNvSpPr txBox="1"/>
          <p:nvPr/>
        </p:nvSpPr>
        <p:spPr>
          <a:xfrm>
            <a:off x="5877050" y="1647937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NO.1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76" y="609600"/>
            <a:ext cx="5498836" cy="636564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09" y="1208774"/>
            <a:ext cx="2645885" cy="47103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3"/>
          <a:stretch/>
        </p:blipFill>
        <p:spPr>
          <a:xfrm>
            <a:off x="3314700" y="1208774"/>
            <a:ext cx="1711098" cy="470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04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 21"/>
          <p:cNvSpPr/>
          <p:nvPr/>
        </p:nvSpPr>
        <p:spPr>
          <a:xfrm rot="20132043" flipH="1">
            <a:off x="-1564884" y="-2133199"/>
            <a:ext cx="17914353" cy="105456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16137" y="872662"/>
            <a:ext cx="2306950" cy="2948470"/>
            <a:chOff x="4057679" y="1749604"/>
            <a:chExt cx="2306950" cy="2948470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组合 10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14" name="任意多边形 13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16" name="椭圆 15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" name="椭圆 16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椭圆 17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椭圆 18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2" name="弧形 11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弧形 12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74" name="Picture 2" descr="http://img10.360buyimg.com/n0/jfs/t1207/302/683585626/134233/ed29b0eb/553c4e7cNbe64096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250" b="96750" l="1750" r="98750">
                        <a14:foregroundMark x1="94375" y1="44125" x2="92750" y2="68750"/>
                        <a14:foregroundMark x1="35500" y1="91250" x2="53250" y2="92125"/>
                        <a14:foregroundMark x1="53750" y1="92750" x2="65250" y2="92125"/>
                        <a14:foregroundMark x1="67750" y1="90250" x2="70875" y2="78875"/>
                        <a14:foregroundMark x1="72125" y1="78875" x2="70625" y2="86875"/>
                        <a14:foregroundMark x1="69375" y1="79125" x2="80000" y2="79250"/>
                        <a14:foregroundMark x1="11125" y1="72125" x2="36875" y2="73875"/>
                        <a14:foregroundMark x1="7750" y1="70875" x2="7750" y2="29875"/>
                        <a14:foregroundMark x1="6500" y1="34125" x2="6750" y2="66250"/>
                        <a14:foregroundMark x1="20000" y1="75500" x2="29000" y2="76250"/>
                        <a14:foregroundMark x1="29000" y1="76375" x2="30125" y2="88125"/>
                        <a14:foregroundMark x1="45875" y1="94125" x2="52500" y2="94500"/>
                        <a14:foregroundMark x1="47125" y1="95250" x2="53375" y2="95250"/>
                        <a14:foregroundMark x1="54750" y1="94875" x2="51000" y2="95625"/>
                        <a14:foregroundMark x1="44750" y1="94500" x2="47875" y2="95375"/>
                        <a14:backgroundMark x1="23875" y1="81750" x2="27625" y2="77500"/>
                      </a14:backgroundRemoval>
                    </a14:imgEffect>
                    <a14:imgEffect>
                      <a14:colorTemperature colorTemp="7200"/>
                    </a14:imgEffect>
                    <a14:imgEffect>
                      <a14:brightnessContrast bright="3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635" y="1296049"/>
            <a:ext cx="4932365" cy="4932365"/>
          </a:xfrm>
          <a:prstGeom prst="roundRect">
            <a:avLst>
              <a:gd name="adj" fmla="val 5662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1272889" y="3111991"/>
            <a:ext cx="58043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 smtClean="0"/>
              <a:t>饭后</a:t>
            </a:r>
            <a:r>
              <a:rPr lang="zh-CN" altLang="en-US" dirty="0"/>
              <a:t>为什么要嚼两粒益</a:t>
            </a:r>
            <a:r>
              <a:rPr lang="zh-CN" altLang="en-US" dirty="0" smtClean="0"/>
              <a:t>达？情人节为什么要送巧克力？吃</a:t>
            </a:r>
            <a:r>
              <a:rPr lang="en-US" altLang="zh-CN" dirty="0" smtClean="0"/>
              <a:t>KFC</a:t>
            </a:r>
            <a:r>
              <a:rPr lang="zh-CN" altLang="en-US" dirty="0" smtClean="0"/>
              <a:t>为什么总要搭配薯条？</a:t>
            </a:r>
            <a:r>
              <a:rPr lang="zh-CN" altLang="en-US" dirty="0"/>
              <a:t>广告，其实首先就是“建立标准”</a:t>
            </a:r>
            <a:r>
              <a:rPr lang="zh-CN" altLang="en-US" dirty="0" smtClean="0"/>
              <a:t>，标准会带来习惯。习惯一旦形成，商家便可坐享其成。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272889" y="2331488"/>
            <a:ext cx="2582692" cy="7571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pPr algn="l"/>
            <a:r>
              <a:rPr lang="zh-CN" altLang="en-US" dirty="0"/>
              <a:t>习惯的力量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1268406" y="1742128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NO.2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24373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40"/>
          <p:cNvSpPr/>
          <p:nvPr/>
        </p:nvSpPr>
        <p:spPr>
          <a:xfrm rot="20132043" flipH="1">
            <a:off x="10733" y="-2218888"/>
            <a:ext cx="17914353" cy="1054567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438548" y="611952"/>
            <a:ext cx="2306950" cy="2948470"/>
            <a:chOff x="4057679" y="1749604"/>
            <a:chExt cx="2306950" cy="2948470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组合 28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32" name="任意多边形 31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椭圆 34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椭圆 35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" name="椭圆 36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0" name="弧形 29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弧形 30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194" name="Picture 2" descr="http://store.storeimages.cdn-apple.com/8371/as-images.apple.com/is/image/AppleInc/aos/published/images/M/KL/MKLF2/MKLF2?wid=1000&amp;hei=1000&amp;fmt=jpeg&amp;qlt=95&amp;op_sharpen=0&amp;resMode=bicub&amp;op_usm=0.5,0.5,0,0&amp;iccEmbed=0&amp;layer=comp&amp;.v=14272213634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7737" y="87573"/>
            <a:ext cx="6770427" cy="6770427"/>
          </a:xfrm>
          <a:prstGeom prst="roundRect">
            <a:avLst>
              <a:gd name="adj" fmla="val 5662"/>
            </a:avLst>
          </a:prstGeom>
          <a:noFill/>
          <a:effectLst>
            <a:outerShdw blurRad="3810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文本框 37"/>
          <p:cNvSpPr txBox="1"/>
          <p:nvPr/>
        </p:nvSpPr>
        <p:spPr>
          <a:xfrm>
            <a:off x="5329989" y="2263497"/>
            <a:ext cx="3637921" cy="7107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死忠分子</a:t>
            </a:r>
            <a:endParaRPr lang="zh-CN" altLang="en-US" dirty="0"/>
          </a:p>
        </p:txBody>
      </p:sp>
      <p:sp>
        <p:nvSpPr>
          <p:cNvPr id="39" name="文本框 38"/>
          <p:cNvSpPr txBox="1"/>
          <p:nvPr/>
        </p:nvSpPr>
        <p:spPr>
          <a:xfrm>
            <a:off x="5397399" y="3053948"/>
            <a:ext cx="6315630" cy="308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 smtClean="0"/>
              <a:t>有一条营销法则：首先你无法满足所有消费者的需求，其次你无法满足消费者的所有需求。</a:t>
            </a:r>
            <a:r>
              <a:rPr lang="en-US" altLang="zh-CN" dirty="0" smtClean="0"/>
              <a:t>Beats</a:t>
            </a:r>
            <a:r>
              <a:rPr lang="zh-CN" altLang="en-US" dirty="0" smtClean="0"/>
              <a:t>很好的认识到这一点，走在大街上你会发现</a:t>
            </a:r>
            <a:r>
              <a:rPr lang="zh-CN" altLang="en-US" dirty="0"/>
              <a:t>，音乐有时无关音质，因为音乐有时候是用来看的。</a:t>
            </a:r>
          </a:p>
          <a:p>
            <a:endParaRPr lang="zh-CN" altLang="en-US" dirty="0"/>
          </a:p>
        </p:txBody>
      </p:sp>
      <p:sp>
        <p:nvSpPr>
          <p:cNvPr id="40" name="文本框 39"/>
          <p:cNvSpPr txBox="1"/>
          <p:nvPr/>
        </p:nvSpPr>
        <p:spPr>
          <a:xfrm>
            <a:off x="5328999" y="1694676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NO.3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14603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252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任意多边形 40"/>
          <p:cNvSpPr/>
          <p:nvPr/>
        </p:nvSpPr>
        <p:spPr>
          <a:xfrm rot="9320408" flipH="1">
            <a:off x="-3700669" y="-69128"/>
            <a:ext cx="17914353" cy="7456422"/>
          </a:xfrm>
          <a:custGeom>
            <a:avLst/>
            <a:gdLst>
              <a:gd name="connsiteX0" fmla="*/ 15993207 w 16716401"/>
              <a:gd name="connsiteY0" fmla="*/ 0 h 10945606"/>
              <a:gd name="connsiteX1" fmla="*/ 16098942 w 16716401"/>
              <a:gd name="connsiteY1" fmla="*/ 241207 h 10945606"/>
              <a:gd name="connsiteX2" fmla="*/ 16712367 w 16716401"/>
              <a:gd name="connsiteY2" fmla="*/ 2990038 h 10945606"/>
              <a:gd name="connsiteX3" fmla="*/ 16716401 w 16716401"/>
              <a:gd name="connsiteY3" fmla="*/ 3149551 h 10945606"/>
              <a:gd name="connsiteX4" fmla="*/ 16406351 w 16716401"/>
              <a:gd name="connsiteY4" fmla="*/ 3516235 h 10945606"/>
              <a:gd name="connsiteX5" fmla="*/ 4838382 w 16716401"/>
              <a:gd name="connsiteY5" fmla="*/ 10893652 h 10945606"/>
              <a:gd name="connsiteX6" fmla="*/ 4646389 w 16716401"/>
              <a:gd name="connsiteY6" fmla="*/ 10945606 h 10945606"/>
              <a:gd name="connsiteX7" fmla="*/ 4345915 w 16716401"/>
              <a:gd name="connsiteY7" fmla="*/ 10791713 h 10945606"/>
              <a:gd name="connsiteX8" fmla="*/ 5274 w 16716401"/>
              <a:gd name="connsiteY8" fmla="*/ 4304790 h 10945606"/>
              <a:gd name="connsiteX9" fmla="*/ 0 w 16716401"/>
              <a:gd name="connsiteY9" fmla="*/ 4244304 h 10945606"/>
              <a:gd name="connsiteX10" fmla="*/ 316561 w 16716401"/>
              <a:gd name="connsiteY10" fmla="*/ 4296752 h 10945606"/>
              <a:gd name="connsiteX11" fmla="*/ 3350173 w 16716401"/>
              <a:gd name="connsiteY11" fmla="*/ 4526275 h 10945606"/>
              <a:gd name="connsiteX12" fmla="*/ 15648492 w 16716401"/>
              <a:gd name="connsiteY12" fmla="*/ 277627 h 10945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6716401" h="10945606">
                <a:moveTo>
                  <a:pt x="15993207" y="0"/>
                </a:moveTo>
                <a:lnTo>
                  <a:pt x="16098942" y="241207"/>
                </a:lnTo>
                <a:cubicBezTo>
                  <a:pt x="16449659" y="1095838"/>
                  <a:pt x="16663258" y="2021239"/>
                  <a:pt x="16712367" y="2990038"/>
                </a:cubicBezTo>
                <a:lnTo>
                  <a:pt x="16716401" y="3149551"/>
                </a:lnTo>
                <a:lnTo>
                  <a:pt x="16406351" y="3516235"/>
                </a:lnTo>
                <a:cubicBezTo>
                  <a:pt x="13391190" y="6997014"/>
                  <a:pt x="9390552" y="9600802"/>
                  <a:pt x="4838382" y="10893652"/>
                </a:cubicBezTo>
                <a:lnTo>
                  <a:pt x="4646389" y="10945606"/>
                </a:lnTo>
                <a:lnTo>
                  <a:pt x="4345915" y="10791713"/>
                </a:lnTo>
                <a:cubicBezTo>
                  <a:pt x="1977992" y="9505380"/>
                  <a:pt x="299230" y="7111191"/>
                  <a:pt x="5274" y="4304790"/>
                </a:cubicBezTo>
                <a:lnTo>
                  <a:pt x="0" y="4244304"/>
                </a:lnTo>
                <a:lnTo>
                  <a:pt x="316561" y="4296752"/>
                </a:lnTo>
                <a:cubicBezTo>
                  <a:pt x="1305702" y="4447889"/>
                  <a:pt x="2318784" y="4526275"/>
                  <a:pt x="3350173" y="4526275"/>
                </a:cubicBezTo>
                <a:cubicBezTo>
                  <a:pt x="7991425" y="4526275"/>
                  <a:pt x="12261944" y="2938979"/>
                  <a:pt x="15648492" y="277627"/>
                </a:cubicBezTo>
                <a:close/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3996" y="1740989"/>
            <a:ext cx="4339293" cy="6056447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633181" y="693912"/>
            <a:ext cx="2306950" cy="2948470"/>
            <a:chOff x="4057679" y="1749604"/>
            <a:chExt cx="2306950" cy="2948470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5305425" y="2536370"/>
              <a:ext cx="0" cy="1452563"/>
            </a:xfrm>
            <a:prstGeom prst="line">
              <a:avLst/>
            </a:prstGeom>
            <a:ln w="317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510890" y="2536370"/>
              <a:ext cx="0" cy="1452563"/>
            </a:xfrm>
            <a:prstGeom prst="line">
              <a:avLst/>
            </a:prstGeom>
            <a:ln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716355" y="2536370"/>
              <a:ext cx="0" cy="1452563"/>
            </a:xfrm>
            <a:prstGeom prst="line">
              <a:avLst/>
            </a:prstGeom>
            <a:ln w="9525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921821" y="2536370"/>
              <a:ext cx="0" cy="1452563"/>
            </a:xfrm>
            <a:prstGeom prst="line">
              <a:avLst/>
            </a:prstGeom>
            <a:ln w="12700">
              <a:solidFill>
                <a:srgbClr val="AB212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组合 24"/>
            <p:cNvGrpSpPr/>
            <p:nvPr/>
          </p:nvGrpSpPr>
          <p:grpSpPr>
            <a:xfrm>
              <a:off x="4057679" y="1749604"/>
              <a:ext cx="1658621" cy="1912149"/>
              <a:chOff x="3048825" y="1072919"/>
              <a:chExt cx="3008045" cy="3467839"/>
            </a:xfrm>
          </p:grpSpPr>
          <p:sp>
            <p:nvSpPr>
              <p:cNvPr id="28" name="任意多边形 27"/>
              <p:cNvSpPr/>
              <p:nvPr/>
            </p:nvSpPr>
            <p:spPr>
              <a:xfrm>
                <a:off x="4161364" y="2820913"/>
                <a:ext cx="1322191" cy="921799"/>
              </a:xfrm>
              <a:custGeom>
                <a:avLst/>
                <a:gdLst>
                  <a:gd name="connsiteX0" fmla="*/ 1286131 w 1322191"/>
                  <a:gd name="connsiteY0" fmla="*/ 0 h 921799"/>
                  <a:gd name="connsiteX1" fmla="*/ 1307299 w 1322191"/>
                  <a:gd name="connsiteY1" fmla="*/ 68191 h 921799"/>
                  <a:gd name="connsiteX2" fmla="*/ 1322191 w 1322191"/>
                  <a:gd name="connsiteY2" fmla="*/ 215920 h 921799"/>
                  <a:gd name="connsiteX3" fmla="*/ 1319544 w 1322191"/>
                  <a:gd name="connsiteY3" fmla="*/ 242177 h 921799"/>
                  <a:gd name="connsiteX4" fmla="*/ 1297567 w 1322191"/>
                  <a:gd name="connsiteY4" fmla="*/ 235355 h 921799"/>
                  <a:gd name="connsiteX5" fmla="*/ 1146420 w 1322191"/>
                  <a:gd name="connsiteY5" fmla="*/ 220118 h 921799"/>
                  <a:gd name="connsiteX6" fmla="*/ 411678 w 1322191"/>
                  <a:gd name="connsiteY6" fmla="*/ 818950 h 921799"/>
                  <a:gd name="connsiteX7" fmla="*/ 401310 w 1322191"/>
                  <a:gd name="connsiteY7" fmla="*/ 921799 h 921799"/>
                  <a:gd name="connsiteX8" fmla="*/ 384187 w 1322191"/>
                  <a:gd name="connsiteY8" fmla="*/ 917174 h 921799"/>
                  <a:gd name="connsiteX9" fmla="*/ 373075 w 1322191"/>
                  <a:gd name="connsiteY9" fmla="*/ 806953 h 921799"/>
                  <a:gd name="connsiteX10" fmla="*/ 57654 w 1322191"/>
                  <a:gd name="connsiteY10" fmla="*/ 336206 h 921799"/>
                  <a:gd name="connsiteX11" fmla="*/ 0 w 1322191"/>
                  <a:gd name="connsiteY11" fmla="*/ 304912 h 921799"/>
                  <a:gd name="connsiteX12" fmla="*/ 35670 w 1322191"/>
                  <a:gd name="connsiteY12" fmla="*/ 285551 h 921799"/>
                  <a:gd name="connsiteX13" fmla="*/ 144653 w 1322191"/>
                  <a:gd name="connsiteY13" fmla="*/ 80579 h 921799"/>
                  <a:gd name="connsiteX14" fmla="*/ 131500 w 1322191"/>
                  <a:gd name="connsiteY14" fmla="*/ 15427 h 921799"/>
                  <a:gd name="connsiteX15" fmla="*/ 154690 w 1322191"/>
                  <a:gd name="connsiteY15" fmla="*/ 34561 h 921799"/>
                  <a:gd name="connsiteX16" fmla="*/ 699466 w 1322191"/>
                  <a:gd name="connsiteY16" fmla="*/ 200967 h 921799"/>
                  <a:gd name="connsiteX17" fmla="*/ 1244243 w 1322191"/>
                  <a:gd name="connsiteY17" fmla="*/ 34561 h 9217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322191" h="921799">
                    <a:moveTo>
                      <a:pt x="1286131" y="0"/>
                    </a:moveTo>
                    <a:lnTo>
                      <a:pt x="1307299" y="68191"/>
                    </a:lnTo>
                    <a:cubicBezTo>
                      <a:pt x="1317063" y="115909"/>
                      <a:pt x="1322191" y="165316"/>
                      <a:pt x="1322191" y="215920"/>
                    </a:cubicBezTo>
                    <a:lnTo>
                      <a:pt x="1319544" y="242177"/>
                    </a:lnTo>
                    <a:lnTo>
                      <a:pt x="1297567" y="235355"/>
                    </a:lnTo>
                    <a:cubicBezTo>
                      <a:pt x="1248745" y="225365"/>
                      <a:pt x="1198196" y="220118"/>
                      <a:pt x="1146420" y="220118"/>
                    </a:cubicBezTo>
                    <a:cubicBezTo>
                      <a:pt x="783994" y="220118"/>
                      <a:pt x="481611" y="477197"/>
                      <a:pt x="411678" y="818950"/>
                    </a:cubicBezTo>
                    <a:lnTo>
                      <a:pt x="401310" y="921799"/>
                    </a:lnTo>
                    <a:lnTo>
                      <a:pt x="384187" y="917174"/>
                    </a:lnTo>
                    <a:lnTo>
                      <a:pt x="373075" y="806953"/>
                    </a:lnTo>
                    <a:cubicBezTo>
                      <a:pt x="333114" y="611666"/>
                      <a:pt x="217250" y="444027"/>
                      <a:pt x="57654" y="336206"/>
                    </a:cubicBezTo>
                    <a:lnTo>
                      <a:pt x="0" y="304912"/>
                    </a:lnTo>
                    <a:lnTo>
                      <a:pt x="35670" y="285551"/>
                    </a:lnTo>
                    <a:cubicBezTo>
                      <a:pt x="101423" y="241130"/>
                      <a:pt x="144653" y="165903"/>
                      <a:pt x="144653" y="80579"/>
                    </a:cubicBezTo>
                    <a:lnTo>
                      <a:pt x="131500" y="15427"/>
                    </a:lnTo>
                    <a:lnTo>
                      <a:pt x="154690" y="34561"/>
                    </a:lnTo>
                    <a:cubicBezTo>
                      <a:pt x="310200" y="139621"/>
                      <a:pt x="497669" y="200967"/>
                      <a:pt x="699466" y="200967"/>
                    </a:cubicBezTo>
                    <a:cubicBezTo>
                      <a:pt x="901264" y="200967"/>
                      <a:pt x="1088733" y="139621"/>
                      <a:pt x="1244243" y="34561"/>
                    </a:cubicBezTo>
                    <a:close/>
                  </a:path>
                </a:pathLst>
              </a:custGeom>
              <a:solidFill>
                <a:srgbClr val="9E1E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3048825" y="1072919"/>
                <a:ext cx="3008045" cy="3467839"/>
                <a:chOff x="3048825" y="1072919"/>
                <a:chExt cx="3008045" cy="3467839"/>
              </a:xfrm>
            </p:grpSpPr>
            <p:sp>
              <p:nvSpPr>
                <p:cNvPr id="30" name="椭圆 29"/>
                <p:cNvSpPr/>
                <p:nvPr/>
              </p:nvSpPr>
              <p:spPr>
                <a:xfrm>
                  <a:off x="3885572" y="1072919"/>
                  <a:ext cx="1948729" cy="1948729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3048825" y="3028803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2" name="椭圆 31"/>
                <p:cNvSpPr/>
                <p:nvPr/>
              </p:nvSpPr>
              <p:spPr>
                <a:xfrm>
                  <a:off x="4556912" y="3040800"/>
                  <a:ext cx="1499958" cy="1499958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椭圆 32"/>
                <p:cNvSpPr/>
                <p:nvPr/>
              </p:nvSpPr>
              <p:spPr>
                <a:xfrm>
                  <a:off x="3810747" y="2654073"/>
                  <a:ext cx="494375" cy="494375"/>
                </a:xfrm>
                <a:prstGeom prst="ellipse">
                  <a:avLst/>
                </a:prstGeom>
                <a:noFill/>
                <a:ln w="3175">
                  <a:solidFill>
                    <a:srgbClr val="A11F2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26" name="弧形 25"/>
            <p:cNvSpPr/>
            <p:nvPr/>
          </p:nvSpPr>
          <p:spPr>
            <a:xfrm rot="17497460">
              <a:off x="4707230" y="3040675"/>
              <a:ext cx="1657399" cy="1657399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弧形 26"/>
            <p:cNvSpPr/>
            <p:nvPr/>
          </p:nvSpPr>
          <p:spPr>
            <a:xfrm rot="17497460">
              <a:off x="4859858" y="3150412"/>
              <a:ext cx="1361417" cy="1361417"/>
            </a:xfrm>
            <a:prstGeom prst="arc">
              <a:avLst>
                <a:gd name="adj1" fmla="val 14711324"/>
                <a:gd name="adj2" fmla="val 0"/>
              </a:avLst>
            </a:prstGeom>
            <a:noFill/>
            <a:ln w="3175">
              <a:solidFill>
                <a:srgbClr val="A11F2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427292" y="1775157"/>
            <a:ext cx="3106737" cy="71070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36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Heavy" panose="020B0A00000000000000" pitchFamily="34" charset="-122"/>
                <a:ea typeface="思源黑体 CN Heavy" panose="020B0A00000000000000" pitchFamily="34" charset="-122"/>
              </a:defRPr>
            </a:lvl1pPr>
          </a:lstStyle>
          <a:p>
            <a:r>
              <a:rPr lang="zh-CN" altLang="en-US" dirty="0" smtClean="0"/>
              <a:t>人心的入口</a:t>
            </a:r>
            <a:endParaRPr lang="zh-CN" altLang="en-US" dirty="0"/>
          </a:p>
        </p:txBody>
      </p:sp>
      <p:sp>
        <p:nvSpPr>
          <p:cNvPr id="35" name="文本框 34"/>
          <p:cNvSpPr txBox="1"/>
          <p:nvPr/>
        </p:nvSpPr>
        <p:spPr>
          <a:xfrm>
            <a:off x="1426301" y="2558560"/>
            <a:ext cx="4598261" cy="3582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zh-CN" altLang="en-US" dirty="0" smtClean="0"/>
              <a:t>营销的本质肯定售卖情怀，否则锤子怎么会有如此悲伤的剧情。圣诞节延续至今，不是靠耶稣的悲情，更多的是爱和奉献的指引。营销的目的不仅仅是销售，但如何提高销售过程中的满意度，需要从人性的本质出发。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1426302" y="1206336"/>
            <a:ext cx="1282647" cy="622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5000"/>
              </a:lnSpc>
              <a:defRPr sz="2400">
                <a:gradFill>
                  <a:gsLst>
                    <a:gs pos="0">
                      <a:srgbClr val="BFBFBF"/>
                    </a:gs>
                    <a:gs pos="54000">
                      <a:srgbClr val="FFFFFF"/>
                    </a:gs>
                    <a:gs pos="100000">
                      <a:schemeClr val="bg1">
                        <a:tint val="0"/>
                      </a:schemeClr>
                    </a:gs>
                  </a:gsLst>
                  <a:lin ang="13500000" scaled="1"/>
                </a:gradFill>
                <a:latin typeface="思源黑体 CN Light" panose="020B0300000000000000" pitchFamily="34" charset="-122"/>
                <a:ea typeface="思源黑体 CN Light" panose="020B0300000000000000" pitchFamily="34" charset="-122"/>
              </a:defRPr>
            </a:lvl1pPr>
          </a:lstStyle>
          <a:p>
            <a:r>
              <a:rPr lang="en-US" altLang="zh-CN" sz="2800" dirty="0" smtClean="0"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NO.4</a:t>
            </a:r>
            <a:endParaRPr lang="zh-CN" altLang="en-US" sz="2800" dirty="0">
              <a:latin typeface="思源黑体 CN Medium" panose="020B0600000000000000" pitchFamily="34" charset="-122"/>
              <a:ea typeface="思源黑体 CN Medium" panose="020B06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707010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8_Office 主题">
  <a:themeElements>
    <a:clrScheme name="我懂个P">
      <a:dk1>
        <a:srgbClr val="2E2E2E"/>
      </a:dk1>
      <a:lt1>
        <a:sysClr val="window" lastClr="FFFFFF"/>
      </a:lt1>
      <a:dk2>
        <a:srgbClr val="44546A"/>
      </a:dk2>
      <a:lt2>
        <a:srgbClr val="E7E6E6"/>
      </a:lt2>
      <a:accent1>
        <a:srgbClr val="FFD03B"/>
      </a:accent1>
      <a:accent2>
        <a:srgbClr val="2E2E2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D03B"/>
      </a:hlink>
      <a:folHlink>
        <a:srgbClr val="954F72"/>
      </a:folHlink>
    </a:clrScheme>
    <a:fontScheme name="自定义 1">
      <a:majorFont>
        <a:latin typeface="Segoe UI"/>
        <a:ea typeface="微软雅黑"/>
        <a:cs typeface=""/>
      </a:majorFont>
      <a:minorFont>
        <a:latin typeface="Segoe UI"/>
        <a:ea typeface="Microsoft Jheng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2958</TotalTime>
  <Words>1187</Words>
  <Application>Microsoft Office PowerPoint</Application>
  <PresentationFormat>宽屏</PresentationFormat>
  <Paragraphs>116</Paragraphs>
  <Slides>21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Meiryo</vt:lpstr>
      <vt:lpstr>Microsoft JhengHei</vt:lpstr>
      <vt:lpstr>华文黑体</vt:lpstr>
      <vt:lpstr>思源黑体 CN Heavy</vt:lpstr>
      <vt:lpstr>思源黑体 CN Light</vt:lpstr>
      <vt:lpstr>思源黑体 CN Medium</vt:lpstr>
      <vt:lpstr>思源黑体 CN Normal</vt:lpstr>
      <vt:lpstr>宋体</vt:lpstr>
      <vt:lpstr>微软雅黑</vt:lpstr>
      <vt:lpstr>Arial</vt:lpstr>
      <vt:lpstr>Calibri</vt:lpstr>
      <vt:lpstr>Calibri Light</vt:lpstr>
      <vt:lpstr>Segoe UI</vt:lpstr>
      <vt:lpstr>18_Office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lastModifiedBy>kan</cp:lastModifiedBy>
  <cp:revision>115</cp:revision>
  <dcterms:created xsi:type="dcterms:W3CDTF">2015-06-06T03:21:01Z</dcterms:created>
  <dcterms:modified xsi:type="dcterms:W3CDTF">2021-05-13T02:35:25Z</dcterms:modified>
</cp:coreProperties>
</file>