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57" r:id="rId4"/>
    <p:sldId id="258" r:id="rId5"/>
    <p:sldId id="259" r:id="rId6"/>
    <p:sldId id="286" r:id="rId7"/>
    <p:sldId id="265" r:id="rId8"/>
    <p:sldId id="266" r:id="rId9"/>
    <p:sldId id="276" r:id="rId10"/>
    <p:sldId id="260" r:id="rId11"/>
    <p:sldId id="277" r:id="rId12"/>
    <p:sldId id="279" r:id="rId13"/>
    <p:sldId id="280" r:id="rId14"/>
    <p:sldId id="281" r:id="rId15"/>
    <p:sldId id="288" r:id="rId16"/>
    <p:sldId id="278" r:id="rId17"/>
    <p:sldId id="283" r:id="rId18"/>
    <p:sldId id="285" r:id="rId19"/>
    <p:sldId id="284" r:id="rId20"/>
    <p:sldId id="261" r:id="rId21"/>
    <p:sldId id="262" r:id="rId22"/>
    <p:sldId id="289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CDF"/>
    <a:srgbClr val="A29D78"/>
    <a:srgbClr val="ECDDA6"/>
    <a:srgbClr val="62401E"/>
    <a:srgbClr val="031C24"/>
    <a:srgbClr val="FF9966"/>
    <a:srgbClr val="EDE0B1"/>
    <a:srgbClr val="FF6565"/>
    <a:srgbClr val="A86ED4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36D37-F2CD-4FEA-AD60-206F4311D945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73C5CC-B6E2-49E6-80A2-51DD70A456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960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73C5CC-B6E2-49E6-80A2-51DD70A4567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4840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1446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8E03-4132-4F4A-8300-F18415E7DAB9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9B27F-00EC-4280-95C4-5167D0FEC7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424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8E03-4132-4F4A-8300-F18415E7DAB9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9B27F-00EC-4280-95C4-5167D0FEC7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774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8E03-4132-4F4A-8300-F18415E7DAB9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9B27F-00EC-4280-95C4-5167D0FEC7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960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8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3723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684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0222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7459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0357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3809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414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8E03-4132-4F4A-8300-F18415E7DAB9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9B27F-00EC-4280-95C4-5167D0FEC7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3652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8921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7937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765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8E03-4132-4F4A-8300-F18415E7DAB9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9B27F-00EC-4280-95C4-5167D0FEC7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629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8E03-4132-4F4A-8300-F18415E7DAB9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9B27F-00EC-4280-95C4-5167D0FEC7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477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8E03-4132-4F4A-8300-F18415E7DAB9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9B27F-00EC-4280-95C4-5167D0FEC7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3454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8E03-4132-4F4A-8300-F18415E7DAB9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9B27F-00EC-4280-95C4-5167D0FEC7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1957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8E03-4132-4F4A-8300-F18415E7DAB9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9B27F-00EC-4280-95C4-5167D0FEC7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6578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8E03-4132-4F4A-8300-F18415E7DAB9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9B27F-00EC-4280-95C4-5167D0FEC7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7134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8E03-4132-4F4A-8300-F18415E7DAB9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9B27F-00EC-4280-95C4-5167D0FEC7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501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C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88E03-4132-4F4A-8300-F18415E7DAB9}" type="datetimeFigureOut">
              <a:rPr lang="zh-CN" altLang="en-US" smtClean="0"/>
              <a:t>2021/5/18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9B27F-00EC-4280-95C4-5167D0FEC7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1826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676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9.jp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1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14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15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C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269" y="0"/>
            <a:ext cx="4572000" cy="685800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7922695" y="3274141"/>
            <a:ext cx="1831412" cy="2282097"/>
            <a:chOff x="2433484" y="1341203"/>
            <a:chExt cx="3510116" cy="4454914"/>
          </a:xfrm>
        </p:grpSpPr>
        <p:sp>
          <p:nvSpPr>
            <p:cNvPr id="13" name="任意多边形 12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10556085" y="918739"/>
            <a:ext cx="37651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62401E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  <a:cs typeface="Arial Unicode MS" panose="020B0604020202020204" pitchFamily="34" charset="-122"/>
              </a:rPr>
              <a:t>就想开间自己的</a:t>
            </a:r>
            <a:endParaRPr lang="en-US" altLang="zh-CN" sz="4400" dirty="0" smtClean="0">
              <a:solidFill>
                <a:srgbClr val="62401E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  <a:cs typeface="Arial Unicode MS" panose="020B0604020202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904063" y="936667"/>
            <a:ext cx="15942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srgbClr val="62401E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  <a:cs typeface="Arial Unicode MS" panose="020B0604020202020204" pitchFamily="34" charset="-122"/>
              </a:rPr>
              <a:t>小店</a:t>
            </a:r>
            <a:endParaRPr lang="zh-CN" altLang="en-US" sz="4400" dirty="0">
              <a:solidFill>
                <a:srgbClr val="62401E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  <a:cs typeface="Arial Unicode MS" panose="020B0604020202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282738" y="4442301"/>
            <a:ext cx="1107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夏小暖</a:t>
            </a:r>
            <a:endParaRPr lang="en-US" altLang="zh-CN" sz="24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（著）</a:t>
            </a:r>
            <a:endParaRPr lang="zh-CN" altLang="en-US" sz="24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925886" y="6259442"/>
            <a:ext cx="4515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PPT Design By @</a:t>
            </a:r>
            <a:r>
              <a:rPr lang="zh-CN" altLang="en-US" sz="2400" dirty="0" smtClean="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路飞的金蛋蛋</a:t>
            </a:r>
            <a:endParaRPr lang="zh-CN" altLang="en-US" sz="2400" dirty="0">
              <a:solidFill>
                <a:srgbClr val="62401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050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4"/>
          <a:srcRect l="6667" r="6667"/>
          <a:stretch/>
        </p:blipFill>
        <p:spPr>
          <a:xfrm>
            <a:off x="9425314" y="4409968"/>
            <a:ext cx="2364905" cy="2364905"/>
          </a:xfrm>
          <a:prstGeom prst="ellipse">
            <a:avLst/>
          </a:prstGeom>
          <a:solidFill>
            <a:srgbClr val="EEECDF"/>
          </a:solidFill>
        </p:spPr>
      </p:pic>
      <p:sp>
        <p:nvSpPr>
          <p:cNvPr id="13" name="矩形 12"/>
          <p:cNvSpPr/>
          <p:nvPr/>
        </p:nvSpPr>
        <p:spPr>
          <a:xfrm>
            <a:off x="752167" y="2382982"/>
            <a:ext cx="10722078" cy="3826090"/>
          </a:xfrm>
          <a:prstGeom prst="rect">
            <a:avLst/>
          </a:prstGeom>
          <a:solidFill>
            <a:srgbClr val="A29D78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86369" y="659850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rgbClr val="C00000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善</a:t>
            </a:r>
            <a:endParaRPr lang="zh-CN" altLang="en-US" sz="9600" dirty="0">
              <a:solidFill>
                <a:srgbClr val="C00000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69459" y="1377030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待家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flipH="1">
            <a:off x="2420478" y="489518"/>
            <a:ext cx="708214" cy="865526"/>
            <a:chOff x="2433484" y="1341203"/>
            <a:chExt cx="3510116" cy="4454914"/>
          </a:xfrm>
        </p:grpSpPr>
        <p:sp>
          <p:nvSpPr>
            <p:cNvPr id="6" name="任意多边形 5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19" y="2395674"/>
            <a:ext cx="5818747" cy="3799269"/>
          </a:xfrm>
          <a:prstGeom prst="rect">
            <a:avLst/>
          </a:prstGeom>
          <a:ln>
            <a:noFill/>
          </a:ln>
          <a:effectLst>
            <a:outerShdw blurRad="292100" dist="139700" dir="2700000" sx="1000" sy="1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6815444" y="3750852"/>
            <a:ext cx="4487656" cy="1071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40000"/>
              </a:lnSpc>
              <a:defRPr sz="240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dirty="0"/>
              <a:t>每个创业者的</a:t>
            </a:r>
            <a:r>
              <a:rPr lang="zh-CN" altLang="en-US" dirty="0" smtClean="0"/>
              <a:t>背后</a:t>
            </a:r>
            <a:endParaRPr lang="en-US" altLang="zh-CN" dirty="0" smtClean="0"/>
          </a:p>
          <a:p>
            <a:r>
              <a:rPr lang="zh-CN" altLang="en-US" dirty="0" smtClean="0"/>
              <a:t>都</a:t>
            </a:r>
            <a:r>
              <a:rPr lang="zh-CN" altLang="en-US" dirty="0"/>
              <a:t>有一个忍辱负重的</a:t>
            </a:r>
            <a:r>
              <a:rPr lang="zh-CN" altLang="en-US" dirty="0" smtClean="0"/>
              <a:t>家庭</a:t>
            </a:r>
            <a:endParaRPr lang="en-US" altLang="zh-CN" dirty="0"/>
          </a:p>
        </p:txBody>
      </p:sp>
      <p:cxnSp>
        <p:nvCxnSpPr>
          <p:cNvPr id="24" name="直接连接符 23"/>
          <p:cNvCxnSpPr/>
          <p:nvPr/>
        </p:nvCxnSpPr>
        <p:spPr>
          <a:xfrm>
            <a:off x="737419" y="2168011"/>
            <a:ext cx="10722078" cy="0"/>
          </a:xfrm>
          <a:prstGeom prst="line">
            <a:avLst/>
          </a:prstGeom>
          <a:ln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52167" y="6489290"/>
            <a:ext cx="10722078" cy="0"/>
          </a:xfrm>
          <a:prstGeom prst="line">
            <a:avLst/>
          </a:prstGeom>
          <a:ln w="57150"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94257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/>
          <a:srcRect l="6667" r="6667"/>
          <a:stretch/>
        </p:blipFill>
        <p:spPr>
          <a:xfrm>
            <a:off x="9827095" y="4493095"/>
            <a:ext cx="2364905" cy="2364905"/>
          </a:xfrm>
          <a:prstGeom prst="ellipse">
            <a:avLst/>
          </a:prstGeom>
        </p:spPr>
      </p:pic>
      <p:grpSp>
        <p:nvGrpSpPr>
          <p:cNvPr id="10" name="组合 9"/>
          <p:cNvGrpSpPr/>
          <p:nvPr/>
        </p:nvGrpSpPr>
        <p:grpSpPr>
          <a:xfrm flipH="1">
            <a:off x="5243564" y="1663382"/>
            <a:ext cx="541272" cy="699247"/>
            <a:chOff x="6454588" y="1057835"/>
            <a:chExt cx="667571" cy="699247"/>
          </a:xfrm>
        </p:grpSpPr>
        <p:sp>
          <p:nvSpPr>
            <p:cNvPr id="6" name="矩形 5"/>
            <p:cNvSpPr/>
            <p:nvPr/>
          </p:nvSpPr>
          <p:spPr>
            <a:xfrm>
              <a:off x="6454588" y="1057835"/>
              <a:ext cx="663389" cy="8964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7122159" y="1093694"/>
              <a:ext cx="0" cy="6633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674955" y="3976279"/>
            <a:ext cx="4320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文鼎习字体" panose="020B0602010101010101" pitchFamily="33" charset="-122"/>
                <a:ea typeface="文鼎习字体" panose="020B0602010101010101" pitchFamily="33" charset="-122"/>
              </a:rPr>
              <a:t>有多少人生可以</a:t>
            </a:r>
            <a:endParaRPr lang="zh-CN" altLang="en-US" sz="4400" dirty="0"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 flipH="1">
            <a:off x="5515895" y="2065903"/>
            <a:ext cx="59886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如果人生是一趟旅行，那么，它绝对没有固定的攻略可循。但可以确定的是，最美妙的旅行，往往是一半靠攻略，一半靠胡来。</a:t>
            </a:r>
            <a:endParaRPr lang="zh-CN" altLang="en-US" sz="36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965874" y="1555808"/>
            <a:ext cx="1255059" cy="1600634"/>
            <a:chOff x="2433484" y="1341203"/>
            <a:chExt cx="3510116" cy="4454914"/>
          </a:xfrm>
        </p:grpSpPr>
        <p:sp>
          <p:nvSpPr>
            <p:cNvPr id="18" name="任意多边形 17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342392" y="2272984"/>
            <a:ext cx="5020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3</a:t>
            </a:r>
            <a:endParaRPr lang="zh-CN" altLang="en-US" sz="4400" dirty="0"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  <p:grpSp>
        <p:nvGrpSpPr>
          <p:cNvPr id="23" name="组合 22"/>
          <p:cNvGrpSpPr/>
          <p:nvPr/>
        </p:nvGrpSpPr>
        <p:grpSpPr>
          <a:xfrm rot="10800000" flipH="1">
            <a:off x="10933876" y="4557466"/>
            <a:ext cx="537881" cy="699247"/>
            <a:chOff x="6454588" y="1057835"/>
            <a:chExt cx="663389" cy="699247"/>
          </a:xfrm>
        </p:grpSpPr>
        <p:sp>
          <p:nvSpPr>
            <p:cNvPr id="24" name="矩形 23"/>
            <p:cNvSpPr/>
            <p:nvPr/>
          </p:nvSpPr>
          <p:spPr>
            <a:xfrm>
              <a:off x="6454588" y="1057835"/>
              <a:ext cx="663389" cy="8964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7090391" y="1093694"/>
              <a:ext cx="0" cy="6633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矩形 25"/>
          <p:cNvSpPr/>
          <p:nvPr/>
        </p:nvSpPr>
        <p:spPr>
          <a:xfrm>
            <a:off x="2025083" y="4686767"/>
            <a:ext cx="13131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latin typeface="文鼎习字体" panose="020B0602010101010101" pitchFamily="33" charset="-122"/>
                <a:ea typeface="文鼎习字体" panose="020B0602010101010101" pitchFamily="33" charset="-122"/>
              </a:rPr>
              <a:t>胡来</a:t>
            </a:r>
            <a:endParaRPr lang="zh-CN" altLang="en-US" sz="4400" dirty="0"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98359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3"/>
          <a:srcRect l="6667" r="6667"/>
          <a:stretch/>
        </p:blipFill>
        <p:spPr>
          <a:xfrm>
            <a:off x="9425314" y="4409968"/>
            <a:ext cx="2364905" cy="2364905"/>
          </a:xfrm>
          <a:prstGeom prst="ellipse">
            <a:avLst/>
          </a:prstGeom>
          <a:solidFill>
            <a:srgbClr val="EEECDF"/>
          </a:solidFill>
        </p:spPr>
      </p:pic>
      <p:sp>
        <p:nvSpPr>
          <p:cNvPr id="38" name="矩形 37"/>
          <p:cNvSpPr/>
          <p:nvPr/>
        </p:nvSpPr>
        <p:spPr>
          <a:xfrm>
            <a:off x="752167" y="2330245"/>
            <a:ext cx="10722078" cy="3878827"/>
          </a:xfrm>
          <a:prstGeom prst="rect">
            <a:avLst/>
          </a:prstGeom>
          <a:solidFill>
            <a:srgbClr val="A29D78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99249" y="630353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rgbClr val="C00000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爱</a:t>
            </a:r>
            <a:endParaRPr lang="zh-CN" altLang="en-US" sz="9600" dirty="0">
              <a:solidFill>
                <a:srgbClr val="C00000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69459" y="1377030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现实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 flipH="1">
            <a:off x="2420478" y="489518"/>
            <a:ext cx="708214" cy="865526"/>
            <a:chOff x="2433484" y="1341203"/>
            <a:chExt cx="3510116" cy="4454914"/>
          </a:xfrm>
        </p:grpSpPr>
        <p:sp>
          <p:nvSpPr>
            <p:cNvPr id="28" name="任意多边形 27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6" b="12958"/>
          <a:stretch/>
        </p:blipFill>
        <p:spPr>
          <a:xfrm>
            <a:off x="754541" y="2335906"/>
            <a:ext cx="5802469" cy="3871711"/>
          </a:xfrm>
          <a:prstGeom prst="rect">
            <a:avLst/>
          </a:prstGeom>
          <a:ln>
            <a:noFill/>
          </a:ln>
          <a:effectLst>
            <a:outerShdw blurRad="292100" dist="139700" dir="2700000" sx="1000" sy="1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文本框 18"/>
          <p:cNvSpPr txBox="1"/>
          <p:nvPr/>
        </p:nvSpPr>
        <p:spPr>
          <a:xfrm>
            <a:off x="6040574" y="3240723"/>
            <a:ext cx="5361709" cy="2106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40000"/>
              </a:lnSpc>
              <a:defRPr sz="240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dirty="0"/>
              <a:t>再甜蜜的</a:t>
            </a:r>
            <a:r>
              <a:rPr lang="zh-CN" altLang="en-US" dirty="0" smtClean="0"/>
              <a:t>爱情</a:t>
            </a:r>
            <a:endParaRPr lang="en-US" altLang="zh-CN" dirty="0" smtClean="0"/>
          </a:p>
          <a:p>
            <a:r>
              <a:rPr lang="zh-CN" altLang="en-US" dirty="0" smtClean="0"/>
              <a:t>也</a:t>
            </a:r>
            <a:r>
              <a:rPr lang="zh-CN" altLang="en-US" dirty="0"/>
              <a:t>会遭遇现实</a:t>
            </a:r>
            <a:r>
              <a:rPr lang="zh-CN" altLang="en-US" dirty="0" smtClean="0"/>
              <a:t>的阻碍</a:t>
            </a:r>
            <a:endParaRPr lang="en-US" altLang="zh-CN" dirty="0" smtClean="0"/>
          </a:p>
          <a:p>
            <a:r>
              <a:rPr lang="zh-CN" altLang="en-US" dirty="0" smtClean="0"/>
              <a:t>每个</a:t>
            </a:r>
            <a:r>
              <a:rPr lang="zh-CN" altLang="en-US" dirty="0"/>
              <a:t>人心中都有一份崇高的</a:t>
            </a:r>
            <a:r>
              <a:rPr lang="zh-CN" altLang="en-US" dirty="0" smtClean="0"/>
              <a:t>爱情</a:t>
            </a:r>
            <a:endParaRPr lang="en-US" altLang="zh-CN" dirty="0" smtClean="0"/>
          </a:p>
          <a:p>
            <a:r>
              <a:rPr lang="zh-CN" altLang="en-US" dirty="0" smtClean="0"/>
              <a:t>但</a:t>
            </a:r>
            <a:r>
              <a:rPr lang="zh-CN" altLang="en-US" dirty="0"/>
              <a:t>现实却往往是</a:t>
            </a:r>
            <a:r>
              <a:rPr lang="zh-CN" altLang="en-US" dirty="0" smtClean="0"/>
              <a:t>另一回事</a:t>
            </a:r>
            <a:endParaRPr lang="zh-CN" altLang="en-US" dirty="0"/>
          </a:p>
        </p:txBody>
      </p:sp>
      <p:cxnSp>
        <p:nvCxnSpPr>
          <p:cNvPr id="34" name="直接连接符 33"/>
          <p:cNvCxnSpPr/>
          <p:nvPr/>
        </p:nvCxnSpPr>
        <p:spPr>
          <a:xfrm>
            <a:off x="737419" y="2168011"/>
            <a:ext cx="10722078" cy="0"/>
          </a:xfrm>
          <a:prstGeom prst="line">
            <a:avLst/>
          </a:prstGeom>
          <a:ln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752167" y="6489290"/>
            <a:ext cx="10722078" cy="0"/>
          </a:xfrm>
          <a:prstGeom prst="line">
            <a:avLst/>
          </a:prstGeom>
          <a:ln w="57150"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8995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/>
          <a:srcRect l="6667" r="6667"/>
          <a:stretch/>
        </p:blipFill>
        <p:spPr>
          <a:xfrm>
            <a:off x="9425314" y="4409968"/>
            <a:ext cx="2364905" cy="2364905"/>
          </a:xfrm>
          <a:prstGeom prst="ellipse">
            <a:avLst/>
          </a:prstGeom>
          <a:solidFill>
            <a:srgbClr val="EEECDF"/>
          </a:solidFill>
        </p:spPr>
      </p:pic>
      <p:sp>
        <p:nvSpPr>
          <p:cNvPr id="12" name="矩形 11"/>
          <p:cNvSpPr/>
          <p:nvPr/>
        </p:nvSpPr>
        <p:spPr>
          <a:xfrm>
            <a:off x="752167" y="2330245"/>
            <a:ext cx="10722078" cy="3878827"/>
          </a:xfrm>
          <a:prstGeom prst="rect">
            <a:avLst/>
          </a:prstGeom>
          <a:solidFill>
            <a:srgbClr val="A29D78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871643" y="562868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rgbClr val="C00000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毋</a:t>
            </a:r>
            <a:endParaRPr lang="zh-CN" altLang="en-US" sz="9600" dirty="0">
              <a:solidFill>
                <a:srgbClr val="C00000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371350" y="1280048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盲从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 flipH="1">
            <a:off x="10622369" y="392536"/>
            <a:ext cx="708214" cy="865526"/>
            <a:chOff x="2433484" y="1341203"/>
            <a:chExt cx="3510116" cy="4454914"/>
          </a:xfrm>
        </p:grpSpPr>
        <p:sp>
          <p:nvSpPr>
            <p:cNvPr id="28" name="任意多边形 27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58"/>
          <a:stretch/>
        </p:blipFill>
        <p:spPr>
          <a:xfrm>
            <a:off x="757462" y="2333983"/>
            <a:ext cx="5776073" cy="3863661"/>
          </a:xfrm>
          <a:prstGeom prst="rect">
            <a:avLst/>
          </a:prstGeom>
          <a:ln>
            <a:noFill/>
          </a:ln>
          <a:effectLst>
            <a:outerShdw blurRad="292100" dist="139700" dir="2700000" sx="1000" sy="1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文本框 18"/>
          <p:cNvSpPr txBox="1"/>
          <p:nvPr/>
        </p:nvSpPr>
        <p:spPr>
          <a:xfrm>
            <a:off x="6720001" y="3358390"/>
            <a:ext cx="4485161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40000"/>
              </a:lnSpc>
              <a:defRPr sz="240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dirty="0"/>
              <a:t>每个人出生时都是</a:t>
            </a:r>
            <a:r>
              <a:rPr lang="zh-CN" altLang="en-US" dirty="0" smtClean="0"/>
              <a:t>原创</a:t>
            </a:r>
            <a:endParaRPr lang="en-US" altLang="zh-CN" dirty="0" smtClean="0"/>
          </a:p>
          <a:p>
            <a:r>
              <a:rPr lang="zh-CN" altLang="en-US" dirty="0" smtClean="0"/>
              <a:t>但</a:t>
            </a:r>
            <a:r>
              <a:rPr lang="zh-CN" altLang="en-US" dirty="0"/>
              <a:t>绝大多数</a:t>
            </a:r>
            <a:r>
              <a:rPr lang="zh-CN" altLang="en-US" dirty="0" smtClean="0"/>
              <a:t>人</a:t>
            </a:r>
            <a:endParaRPr lang="en-US" altLang="zh-CN" dirty="0" smtClean="0"/>
          </a:p>
          <a:p>
            <a:r>
              <a:rPr lang="zh-CN" altLang="en-US" dirty="0" smtClean="0"/>
              <a:t>渐渐</a:t>
            </a:r>
            <a:r>
              <a:rPr lang="zh-CN" altLang="en-US" dirty="0"/>
              <a:t>活成了</a:t>
            </a:r>
            <a:r>
              <a:rPr lang="zh-CN" altLang="en-US" dirty="0" smtClean="0"/>
              <a:t>盗版</a:t>
            </a:r>
            <a:endParaRPr lang="zh-CN" altLang="en-US" dirty="0"/>
          </a:p>
        </p:txBody>
      </p:sp>
      <p:cxnSp>
        <p:nvCxnSpPr>
          <p:cNvPr id="24" name="直接连接符 23"/>
          <p:cNvCxnSpPr/>
          <p:nvPr/>
        </p:nvCxnSpPr>
        <p:spPr>
          <a:xfrm>
            <a:off x="737419" y="2168011"/>
            <a:ext cx="10722078" cy="0"/>
          </a:xfrm>
          <a:prstGeom prst="line">
            <a:avLst/>
          </a:prstGeom>
          <a:ln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52167" y="6489290"/>
            <a:ext cx="10722078" cy="0"/>
          </a:xfrm>
          <a:prstGeom prst="line">
            <a:avLst/>
          </a:prstGeom>
          <a:ln w="57150"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0012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/>
          <a:srcRect l="6667" r="6667"/>
          <a:stretch/>
        </p:blipFill>
        <p:spPr>
          <a:xfrm>
            <a:off x="9425314" y="4409968"/>
            <a:ext cx="2364905" cy="2364905"/>
          </a:xfrm>
          <a:prstGeom prst="ellipse">
            <a:avLst/>
          </a:prstGeom>
          <a:solidFill>
            <a:srgbClr val="EEECDF"/>
          </a:solidFill>
        </p:spPr>
      </p:pic>
      <p:sp>
        <p:nvSpPr>
          <p:cNvPr id="32" name="矩形 31"/>
          <p:cNvSpPr/>
          <p:nvPr/>
        </p:nvSpPr>
        <p:spPr>
          <a:xfrm>
            <a:off x="752167" y="2330246"/>
            <a:ext cx="10722078" cy="3878826"/>
          </a:xfrm>
          <a:prstGeom prst="rect">
            <a:avLst/>
          </a:prstGeom>
          <a:solidFill>
            <a:srgbClr val="A29D78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84500" y="615606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rgbClr val="C00000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新</a:t>
            </a:r>
            <a:endParaRPr lang="zh-CN" altLang="en-US" sz="9600" dirty="0">
              <a:solidFill>
                <a:srgbClr val="C00000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69459" y="1347534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 flipH="1">
            <a:off x="2420478" y="445274"/>
            <a:ext cx="708214" cy="865526"/>
            <a:chOff x="2433484" y="1341203"/>
            <a:chExt cx="3510116" cy="4454914"/>
          </a:xfrm>
        </p:grpSpPr>
        <p:sp>
          <p:nvSpPr>
            <p:cNvPr id="28" name="任意多边形 27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01"/>
          <a:stretch/>
        </p:blipFill>
        <p:spPr>
          <a:xfrm>
            <a:off x="748334" y="2331076"/>
            <a:ext cx="5795800" cy="3881944"/>
          </a:xfrm>
          <a:prstGeom prst="rect">
            <a:avLst/>
          </a:prstGeom>
          <a:ln>
            <a:noFill/>
          </a:ln>
          <a:effectLst>
            <a:outerShdw blurRad="292100" dist="139700" dir="2700000" sx="1000" sy="1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8" name="组合 37"/>
          <p:cNvGrpSpPr/>
          <p:nvPr/>
        </p:nvGrpSpPr>
        <p:grpSpPr>
          <a:xfrm flipH="1">
            <a:off x="439271" y="5417574"/>
            <a:ext cx="878251" cy="1091381"/>
            <a:chOff x="2433484" y="1341203"/>
            <a:chExt cx="3510116" cy="4454914"/>
          </a:xfrm>
        </p:grpSpPr>
        <p:sp>
          <p:nvSpPr>
            <p:cNvPr id="39" name="任意多边形 38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rgbClr val="ECDD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rgbClr val="ECDD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solidFill>
              <a:srgbClr val="ECDD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solidFill>
              <a:srgbClr val="ECDD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6778513" y="3445644"/>
            <a:ext cx="4487656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40000"/>
              </a:lnSpc>
              <a:defRPr sz="240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dirty="0"/>
              <a:t>只要你勇敢地说出</a:t>
            </a:r>
            <a:r>
              <a:rPr lang="zh-CN" altLang="en-US" dirty="0" smtClean="0"/>
              <a:t>再见</a:t>
            </a:r>
            <a:endParaRPr lang="en-US" altLang="zh-CN" dirty="0" smtClean="0"/>
          </a:p>
          <a:p>
            <a:r>
              <a:rPr lang="zh-CN" altLang="en-US" dirty="0" smtClean="0"/>
              <a:t>生命</a:t>
            </a:r>
            <a:r>
              <a:rPr lang="zh-CN" altLang="en-US" dirty="0"/>
              <a:t>一定会赐予</a:t>
            </a:r>
            <a:r>
              <a:rPr lang="zh-CN" altLang="en-US" dirty="0" smtClean="0"/>
              <a:t>你</a:t>
            </a:r>
            <a:endParaRPr lang="en-US" altLang="zh-CN" dirty="0" smtClean="0"/>
          </a:p>
          <a:p>
            <a:r>
              <a:rPr lang="zh-CN" altLang="en-US" dirty="0" smtClean="0"/>
              <a:t>一</a:t>
            </a:r>
            <a:r>
              <a:rPr lang="zh-CN" altLang="en-US" dirty="0"/>
              <a:t>个新的</a:t>
            </a:r>
            <a:r>
              <a:rPr lang="zh-CN" altLang="en-US" dirty="0" smtClean="0"/>
              <a:t>开始</a:t>
            </a:r>
            <a:endParaRPr lang="en-US" altLang="zh-CN" dirty="0"/>
          </a:p>
        </p:txBody>
      </p:sp>
      <p:cxnSp>
        <p:nvCxnSpPr>
          <p:cNvPr id="24" name="直接连接符 23"/>
          <p:cNvCxnSpPr/>
          <p:nvPr/>
        </p:nvCxnSpPr>
        <p:spPr>
          <a:xfrm>
            <a:off x="737419" y="2168011"/>
            <a:ext cx="10722078" cy="0"/>
          </a:xfrm>
          <a:prstGeom prst="line">
            <a:avLst/>
          </a:prstGeom>
          <a:ln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52167" y="6489290"/>
            <a:ext cx="10722078" cy="0"/>
          </a:xfrm>
          <a:prstGeom prst="line">
            <a:avLst/>
          </a:prstGeom>
          <a:ln w="57150"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2214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/>
          <a:srcRect l="6667" r="6667"/>
          <a:stretch/>
        </p:blipFill>
        <p:spPr>
          <a:xfrm>
            <a:off x="9827095" y="4493095"/>
            <a:ext cx="2364905" cy="2364905"/>
          </a:xfrm>
          <a:prstGeom prst="ellipse">
            <a:avLst/>
          </a:prstGeom>
        </p:spPr>
      </p:pic>
      <p:grpSp>
        <p:nvGrpSpPr>
          <p:cNvPr id="10" name="组合 9"/>
          <p:cNvGrpSpPr/>
          <p:nvPr/>
        </p:nvGrpSpPr>
        <p:grpSpPr>
          <a:xfrm flipH="1">
            <a:off x="5214067" y="1515898"/>
            <a:ext cx="541272" cy="699247"/>
            <a:chOff x="6454588" y="1057835"/>
            <a:chExt cx="667571" cy="699247"/>
          </a:xfrm>
        </p:grpSpPr>
        <p:sp>
          <p:nvSpPr>
            <p:cNvPr id="6" name="矩形 5"/>
            <p:cNvSpPr/>
            <p:nvPr/>
          </p:nvSpPr>
          <p:spPr>
            <a:xfrm>
              <a:off x="6454588" y="1057835"/>
              <a:ext cx="663389" cy="8964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7122159" y="1093694"/>
              <a:ext cx="0" cy="6633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645458" y="3828795"/>
            <a:ext cx="4320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文鼎习字体" panose="020B0602010101010101" pitchFamily="33" charset="-122"/>
                <a:ea typeface="文鼎习字体" panose="020B0602010101010101" pitchFamily="33" charset="-122"/>
              </a:rPr>
              <a:t>这是个玩物明志</a:t>
            </a:r>
            <a:endParaRPr lang="zh-CN" altLang="en-US" sz="4400" dirty="0"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 flipH="1">
            <a:off x="5486398" y="1918419"/>
            <a:ext cx="598867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它们大都未满</a:t>
            </a:r>
            <a:r>
              <a:rPr lang="en-US" altLang="zh-CN" sz="3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30</a:t>
            </a:r>
            <a:r>
              <a:rPr lang="zh-CN" altLang="en-US" sz="3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岁，不想把最好的岁月花在打工上，也不妥协，却认真努力地做着无关紧要的事，把创业积极地做成一种生活方式，一种自由的状态。</a:t>
            </a:r>
            <a:endParaRPr lang="en-US" altLang="zh-CN" sz="36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sz="36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936377" y="1408324"/>
            <a:ext cx="1255059" cy="1600634"/>
            <a:chOff x="2433484" y="1341203"/>
            <a:chExt cx="3510116" cy="4454914"/>
          </a:xfrm>
        </p:grpSpPr>
        <p:sp>
          <p:nvSpPr>
            <p:cNvPr id="18" name="任意多边形 17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312895" y="2125500"/>
            <a:ext cx="5020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4</a:t>
            </a:r>
            <a:endParaRPr lang="zh-CN" altLang="en-US" sz="4400" dirty="0"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  <p:grpSp>
        <p:nvGrpSpPr>
          <p:cNvPr id="23" name="组合 22"/>
          <p:cNvGrpSpPr/>
          <p:nvPr/>
        </p:nvGrpSpPr>
        <p:grpSpPr>
          <a:xfrm rot="10800000" flipH="1">
            <a:off x="10736954" y="4731954"/>
            <a:ext cx="537881" cy="699247"/>
            <a:chOff x="6454588" y="1057835"/>
            <a:chExt cx="663389" cy="699247"/>
          </a:xfrm>
        </p:grpSpPr>
        <p:sp>
          <p:nvSpPr>
            <p:cNvPr id="24" name="矩形 23"/>
            <p:cNvSpPr/>
            <p:nvPr/>
          </p:nvSpPr>
          <p:spPr>
            <a:xfrm>
              <a:off x="6454588" y="1057835"/>
              <a:ext cx="663389" cy="8964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7090391" y="1093694"/>
              <a:ext cx="0" cy="6633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矩形 25"/>
          <p:cNvSpPr/>
          <p:nvPr/>
        </p:nvSpPr>
        <p:spPr>
          <a:xfrm>
            <a:off x="1445533" y="4570857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latin typeface="文鼎习字体" panose="020B0602010101010101" pitchFamily="33" charset="-122"/>
                <a:ea typeface="文鼎习字体" panose="020B0602010101010101" pitchFamily="33" charset="-122"/>
              </a:rPr>
              <a:t>的小时代</a:t>
            </a:r>
            <a:endParaRPr lang="zh-CN" altLang="en-US" sz="4400" dirty="0"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81292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3"/>
          <a:srcRect l="6667" r="6667"/>
          <a:stretch/>
        </p:blipFill>
        <p:spPr>
          <a:xfrm>
            <a:off x="9425314" y="4409968"/>
            <a:ext cx="2364905" cy="2364905"/>
          </a:xfrm>
          <a:prstGeom prst="ellipse">
            <a:avLst/>
          </a:prstGeom>
          <a:solidFill>
            <a:srgbClr val="EEECDF"/>
          </a:solidFill>
        </p:spPr>
      </p:pic>
      <p:sp>
        <p:nvSpPr>
          <p:cNvPr id="12" name="矩形 11"/>
          <p:cNvSpPr/>
          <p:nvPr/>
        </p:nvSpPr>
        <p:spPr>
          <a:xfrm>
            <a:off x="752167" y="2308247"/>
            <a:ext cx="10722078" cy="3942390"/>
          </a:xfrm>
          <a:prstGeom prst="rect">
            <a:avLst/>
          </a:prstGeom>
          <a:solidFill>
            <a:schemeClr val="accent3">
              <a:lumMod val="75000"/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825610" y="615605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rgbClr val="C00000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生</a:t>
            </a:r>
            <a:endParaRPr lang="zh-CN" altLang="en-US" sz="9600" dirty="0">
              <a:solidFill>
                <a:srgbClr val="C00000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325317" y="1332785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命线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 flipH="1">
            <a:off x="10576336" y="445273"/>
            <a:ext cx="708214" cy="865526"/>
            <a:chOff x="2433484" y="1341203"/>
            <a:chExt cx="3510116" cy="4454914"/>
          </a:xfrm>
        </p:grpSpPr>
        <p:sp>
          <p:nvSpPr>
            <p:cNvPr id="28" name="任意多边形 27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41" y="2308246"/>
            <a:ext cx="5908898" cy="3922241"/>
          </a:xfrm>
          <a:prstGeom prst="rect">
            <a:avLst/>
          </a:prstGeom>
          <a:ln>
            <a:noFill/>
          </a:ln>
          <a:effectLst>
            <a:outerShdw blurRad="292100" dist="139700" dir="2700000" sx="1000" sy="1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文本框 18"/>
          <p:cNvSpPr txBox="1"/>
          <p:nvPr/>
        </p:nvSpPr>
        <p:spPr>
          <a:xfrm>
            <a:off x="6865611" y="3520663"/>
            <a:ext cx="4487656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40000"/>
              </a:lnSpc>
              <a:defRPr sz="240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dirty="0"/>
              <a:t>那些意料之外</a:t>
            </a:r>
            <a:r>
              <a:rPr lang="zh-CN" altLang="en-US" dirty="0" smtClean="0"/>
              <a:t>的才</a:t>
            </a:r>
            <a:r>
              <a:rPr lang="zh-CN" altLang="en-US" dirty="0"/>
              <a:t>会</a:t>
            </a:r>
            <a:r>
              <a:rPr lang="zh-CN" altLang="en-US" dirty="0" smtClean="0"/>
              <a:t>真正</a:t>
            </a:r>
            <a:endParaRPr lang="en-US" altLang="zh-CN" dirty="0" smtClean="0"/>
          </a:p>
          <a:p>
            <a:r>
              <a:rPr lang="zh-CN" altLang="en-US" dirty="0" smtClean="0"/>
              <a:t>改变</a:t>
            </a:r>
            <a:r>
              <a:rPr lang="zh-CN" altLang="en-US" dirty="0"/>
              <a:t>我们的</a:t>
            </a:r>
            <a:r>
              <a:rPr lang="zh-CN" altLang="en-US" dirty="0" smtClean="0"/>
              <a:t>人生</a:t>
            </a:r>
            <a:endParaRPr lang="zh-CN" altLang="en-US" dirty="0"/>
          </a:p>
        </p:txBody>
      </p:sp>
      <p:cxnSp>
        <p:nvCxnSpPr>
          <p:cNvPr id="35" name="直接连接符 34"/>
          <p:cNvCxnSpPr/>
          <p:nvPr/>
        </p:nvCxnSpPr>
        <p:spPr>
          <a:xfrm>
            <a:off x="737419" y="2168011"/>
            <a:ext cx="10722078" cy="0"/>
          </a:xfrm>
          <a:prstGeom prst="line">
            <a:avLst/>
          </a:prstGeom>
          <a:ln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752167" y="6489290"/>
            <a:ext cx="10722078" cy="0"/>
          </a:xfrm>
          <a:prstGeom prst="line">
            <a:avLst/>
          </a:prstGeom>
          <a:ln w="57150"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7136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3"/>
          <a:srcRect l="6667" r="6667"/>
          <a:stretch/>
        </p:blipFill>
        <p:spPr>
          <a:xfrm>
            <a:off x="9827095" y="4312987"/>
            <a:ext cx="2364905" cy="2364905"/>
          </a:xfrm>
          <a:prstGeom prst="ellipse">
            <a:avLst/>
          </a:prstGeom>
          <a:solidFill>
            <a:srgbClr val="EEECDF"/>
          </a:solidFill>
        </p:spPr>
      </p:pic>
      <p:sp>
        <p:nvSpPr>
          <p:cNvPr id="26" name="矩形 25"/>
          <p:cNvSpPr/>
          <p:nvPr/>
        </p:nvSpPr>
        <p:spPr>
          <a:xfrm>
            <a:off x="752167" y="2309222"/>
            <a:ext cx="10722078" cy="3928057"/>
          </a:xfrm>
          <a:prstGeom prst="rect">
            <a:avLst/>
          </a:prstGeom>
          <a:solidFill>
            <a:schemeClr val="accent3">
              <a:lumMod val="75000"/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828637" y="3103555"/>
            <a:ext cx="4487656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40000"/>
              </a:lnSpc>
              <a:defRPr sz="240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dirty="0"/>
              <a:t>总有一些东西是</a:t>
            </a:r>
            <a:r>
              <a:rPr lang="zh-CN" altLang="en-US" dirty="0" smtClean="0"/>
              <a:t>我们</a:t>
            </a:r>
            <a:endParaRPr lang="en-US" altLang="zh-CN" dirty="0" smtClean="0"/>
          </a:p>
          <a:p>
            <a:r>
              <a:rPr lang="zh-CN" altLang="en-US" dirty="0" smtClean="0"/>
              <a:t>拼</a:t>
            </a:r>
            <a:r>
              <a:rPr lang="zh-CN" altLang="en-US" dirty="0"/>
              <a:t>了命也要带走</a:t>
            </a:r>
            <a:r>
              <a:rPr lang="zh-CN" altLang="en-US" dirty="0" smtClean="0"/>
              <a:t>的</a:t>
            </a:r>
            <a:endParaRPr lang="en-US" altLang="zh-CN" dirty="0" smtClean="0"/>
          </a:p>
          <a:p>
            <a:r>
              <a:rPr lang="zh-CN" altLang="en-US" dirty="0" smtClean="0"/>
              <a:t>比如</a:t>
            </a:r>
            <a:r>
              <a:rPr lang="zh-CN" altLang="en-US" dirty="0"/>
              <a:t>那些年少轻狂的</a:t>
            </a:r>
            <a:r>
              <a:rPr lang="zh-CN" altLang="en-US" dirty="0" smtClean="0"/>
              <a:t>梦</a:t>
            </a:r>
            <a:endParaRPr lang="en-US" altLang="zh-CN" dirty="0" smtClean="0"/>
          </a:p>
          <a:p>
            <a:r>
              <a:rPr lang="zh-CN" altLang="en-US" dirty="0" smtClean="0"/>
              <a:t>那</a:t>
            </a:r>
            <a:r>
              <a:rPr lang="zh-CN" altLang="en-US" dirty="0"/>
              <a:t>一颗</a:t>
            </a:r>
            <a:r>
              <a:rPr lang="zh-CN" altLang="en-US" dirty="0" smtClean="0"/>
              <a:t>赤子之心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69752" y="468126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rgbClr val="C00000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赤</a:t>
            </a:r>
            <a:endParaRPr lang="zh-CN" altLang="en-US" sz="9600" dirty="0">
              <a:solidFill>
                <a:srgbClr val="C00000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43201" y="1214797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子心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 flipH="1">
            <a:off x="2483046" y="312537"/>
            <a:ext cx="708214" cy="865526"/>
            <a:chOff x="2433484" y="1341203"/>
            <a:chExt cx="3510116" cy="4454914"/>
          </a:xfrm>
        </p:grpSpPr>
        <p:sp>
          <p:nvSpPr>
            <p:cNvPr id="28" name="任意多边形 27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89"/>
          <a:stretch/>
        </p:blipFill>
        <p:spPr>
          <a:xfrm>
            <a:off x="748067" y="2322102"/>
            <a:ext cx="5950609" cy="3907284"/>
          </a:xfrm>
          <a:prstGeom prst="rect">
            <a:avLst/>
          </a:prstGeom>
          <a:ln>
            <a:noFill/>
          </a:ln>
          <a:effectLst>
            <a:outerShdw blurRad="292100" dist="139700" dir="2700000" sx="1000" sy="1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42" name="直接连接符 41"/>
          <p:cNvCxnSpPr/>
          <p:nvPr/>
        </p:nvCxnSpPr>
        <p:spPr>
          <a:xfrm>
            <a:off x="737419" y="2168011"/>
            <a:ext cx="10722078" cy="0"/>
          </a:xfrm>
          <a:prstGeom prst="line">
            <a:avLst/>
          </a:prstGeom>
          <a:ln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752167" y="6489290"/>
            <a:ext cx="10722078" cy="0"/>
          </a:xfrm>
          <a:prstGeom prst="line">
            <a:avLst/>
          </a:prstGeom>
          <a:ln w="57150"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63807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3"/>
          <a:srcRect l="6667" r="6667"/>
          <a:stretch/>
        </p:blipFill>
        <p:spPr>
          <a:xfrm>
            <a:off x="9425314" y="4409968"/>
            <a:ext cx="2364905" cy="2364905"/>
          </a:xfrm>
          <a:prstGeom prst="ellipse">
            <a:avLst/>
          </a:prstGeom>
          <a:solidFill>
            <a:srgbClr val="EEECDF"/>
          </a:solidFill>
        </p:spPr>
      </p:pic>
      <p:sp>
        <p:nvSpPr>
          <p:cNvPr id="12" name="矩形 11"/>
          <p:cNvSpPr/>
          <p:nvPr/>
        </p:nvSpPr>
        <p:spPr>
          <a:xfrm>
            <a:off x="752167" y="2253802"/>
            <a:ext cx="10722078" cy="3955269"/>
          </a:xfrm>
          <a:prstGeom prst="rect">
            <a:avLst/>
          </a:prstGeom>
          <a:solidFill>
            <a:schemeClr val="accent3">
              <a:lumMod val="75000"/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917074" y="610206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rgbClr val="C00000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寻</a:t>
            </a:r>
            <a:endParaRPr lang="zh-CN" altLang="en-US" sz="9600" dirty="0">
              <a:solidFill>
                <a:srgbClr val="C00000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369562" y="1318039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真实</a:t>
            </a:r>
            <a:endParaRPr lang="zh-CN" altLang="en-US" sz="4000" dirty="0">
              <a:latin typeface="华文黑体" panose="02010600040101010101" pitchFamily="2" charset="-122"/>
              <a:ea typeface="华文黑体" panose="02010600040101010101" pitchFamily="2" charset="-122"/>
              <a:cs typeface="华文黑体" panose="02010600040101010101" pitchFamily="2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 flipH="1">
            <a:off x="10618795" y="549409"/>
            <a:ext cx="708214" cy="865526"/>
            <a:chOff x="2433484" y="1341203"/>
            <a:chExt cx="3510116" cy="4454914"/>
          </a:xfrm>
        </p:grpSpPr>
        <p:sp>
          <p:nvSpPr>
            <p:cNvPr id="28" name="任意多边形 27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77"/>
          <a:stretch/>
        </p:blipFill>
        <p:spPr>
          <a:xfrm>
            <a:off x="756187" y="2266682"/>
            <a:ext cx="5997745" cy="3927646"/>
          </a:xfrm>
          <a:prstGeom prst="rect">
            <a:avLst/>
          </a:prstGeom>
          <a:ln>
            <a:noFill/>
          </a:ln>
          <a:effectLst>
            <a:outerShdw blurRad="292100" dist="139700" dir="2700000" sx="1000" sy="1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文本框 18"/>
          <p:cNvSpPr txBox="1"/>
          <p:nvPr/>
        </p:nvSpPr>
        <p:spPr>
          <a:xfrm>
            <a:off x="6862163" y="2940344"/>
            <a:ext cx="44876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2400" dirty="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如果我没有站在那里</a:t>
            </a:r>
            <a:endParaRPr lang="en-US" altLang="zh-CN" sz="2400" dirty="0">
              <a:solidFill>
                <a:srgbClr val="62401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sz="2400" dirty="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那个地方对我而言就是不存在的</a:t>
            </a:r>
            <a:endParaRPr lang="en-US" altLang="zh-CN" sz="2400" dirty="0">
              <a:solidFill>
                <a:srgbClr val="62401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sz="2400" dirty="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哪怕它曾在别人的照片</a:t>
            </a:r>
            <a:r>
              <a:rPr lang="zh-CN" altLang="en-US" sz="2400" dirty="0" smtClean="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上</a:t>
            </a:r>
            <a:endParaRPr lang="en-US" altLang="zh-CN" sz="2400" dirty="0" smtClean="0">
              <a:solidFill>
                <a:srgbClr val="62401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sz="2400" dirty="0" smtClean="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反复出现</a:t>
            </a:r>
            <a:r>
              <a:rPr lang="zh-CN" altLang="en-US" sz="2400" dirty="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过再多次</a:t>
            </a:r>
            <a:endParaRPr lang="en-US" altLang="zh-CN" sz="2400" dirty="0">
              <a:solidFill>
                <a:srgbClr val="62401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sz="2400" dirty="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被再多的人热议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737419" y="2138515"/>
            <a:ext cx="10722078" cy="0"/>
          </a:xfrm>
          <a:prstGeom prst="line">
            <a:avLst/>
          </a:prstGeom>
          <a:ln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752167" y="6489290"/>
            <a:ext cx="10722078" cy="0"/>
          </a:xfrm>
          <a:prstGeom prst="line">
            <a:avLst/>
          </a:prstGeom>
          <a:ln w="57150"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3423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/>
          <a:srcRect l="6667" r="6667"/>
          <a:stretch/>
        </p:blipFill>
        <p:spPr>
          <a:xfrm>
            <a:off x="9827095" y="4493095"/>
            <a:ext cx="2364905" cy="2364905"/>
          </a:xfrm>
          <a:prstGeom prst="ellipse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125721" y="37986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rgbClr val="A29D78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蛋</a:t>
            </a:r>
            <a:r>
              <a:rPr lang="zh-CN" altLang="en-US" sz="3600" dirty="0" smtClean="0">
                <a:solidFill>
                  <a:srgbClr val="A29D78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蛋读后感</a:t>
            </a:r>
            <a:endParaRPr lang="zh-CN" altLang="en-US" sz="3600" dirty="0">
              <a:solidFill>
                <a:srgbClr val="A29D78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7562905" y="1027500"/>
            <a:ext cx="3955586" cy="0"/>
          </a:xfrm>
          <a:prstGeom prst="line">
            <a:avLst/>
          </a:prstGeom>
          <a:ln>
            <a:solidFill>
              <a:srgbClr val="A29D78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5235676" y="1031059"/>
            <a:ext cx="6415550" cy="7331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24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    青春，来的很</a:t>
            </a:r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急</a:t>
            </a:r>
            <a:endParaRPr lang="en-US" altLang="zh-CN" sz="24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正如</a:t>
            </a:r>
            <a:r>
              <a:rPr lang="zh-CN" altLang="en-US" sz="24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你所要的</a:t>
            </a:r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那样</a:t>
            </a:r>
            <a:endParaRPr lang="en-US" altLang="zh-CN" sz="24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褪去了稚嫩 也带来了伤痕 </a:t>
            </a:r>
            <a:endParaRPr lang="en-US" altLang="zh-CN" sz="24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sz="24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    </a:t>
            </a:r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青春用来</a:t>
            </a:r>
            <a:r>
              <a:rPr lang="zh-CN" altLang="en-US" sz="24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挥霍或者在迷茫中</a:t>
            </a:r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度过</a:t>
            </a:r>
            <a:endParaRPr lang="en-US" altLang="zh-CN" sz="24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也许</a:t>
            </a:r>
            <a:r>
              <a:rPr lang="zh-CN" altLang="en-US" sz="24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你有天</a:t>
            </a:r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会想</a:t>
            </a:r>
            <a:r>
              <a:rPr lang="zh-CN" altLang="en-US" sz="24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，是不是该做点什么</a:t>
            </a:r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了</a:t>
            </a:r>
            <a:endParaRPr lang="en-US" altLang="zh-CN" sz="24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>
              <a:lnSpc>
                <a:spcPct val="140000"/>
              </a:lnSpc>
            </a:pPr>
            <a:r>
              <a:rPr lang="en-US" altLang="zh-CN" sz="24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     </a:t>
            </a:r>
            <a:r>
              <a:rPr lang="zh-CN" altLang="en-US" sz="24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一切不</a:t>
            </a:r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晚，只是</a:t>
            </a:r>
            <a:r>
              <a:rPr lang="zh-CN" altLang="en-US" sz="24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现在的你需要</a:t>
            </a:r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沉淀</a:t>
            </a:r>
            <a:endParaRPr lang="en-US" altLang="zh-CN" sz="24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路是一步步走出来的</a:t>
            </a:r>
            <a:endParaRPr lang="en-US" altLang="zh-CN" sz="24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安静</a:t>
            </a:r>
            <a:r>
              <a:rPr lang="zh-CN" altLang="en-US" sz="24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的好好听听这个</a:t>
            </a:r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世界</a:t>
            </a:r>
            <a:endParaRPr lang="en-US" altLang="zh-CN" sz="24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夏</a:t>
            </a:r>
            <a:r>
              <a:rPr lang="zh-CN" altLang="en-US" sz="24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小暖会</a:t>
            </a:r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静静的聊聊她</a:t>
            </a:r>
            <a:r>
              <a:rPr lang="zh-CN" altLang="en-US" sz="24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的</a:t>
            </a:r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故事</a:t>
            </a:r>
            <a:endParaRPr lang="en-US" altLang="zh-CN" sz="24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>
              <a:lnSpc>
                <a:spcPct val="140000"/>
              </a:lnSpc>
            </a:pPr>
            <a:endParaRPr lang="en-US" altLang="zh-CN" sz="24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一个大龄未婚文艺女青年的创业之路</a:t>
            </a:r>
            <a:endParaRPr lang="en-US" altLang="zh-CN" sz="24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>
              <a:lnSpc>
                <a:spcPct val="140000"/>
              </a:lnSpc>
            </a:pPr>
            <a:endParaRPr lang="en-US" altLang="zh-CN" sz="2400" dirty="0" smtClean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algn="r">
              <a:lnSpc>
                <a:spcPct val="140000"/>
              </a:lnSpc>
            </a:pPr>
            <a:endParaRPr lang="en-US" altLang="zh-CN" sz="2400" dirty="0" smtClean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algn="r">
              <a:lnSpc>
                <a:spcPct val="140000"/>
              </a:lnSpc>
            </a:pPr>
            <a:endParaRPr lang="zh-CN" altLang="en-US" sz="24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2668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6667" r="6667"/>
          <a:stretch/>
        </p:blipFill>
        <p:spPr>
          <a:xfrm>
            <a:off x="9827095" y="0"/>
            <a:ext cx="2364905" cy="2364905"/>
          </a:xfrm>
          <a:prstGeom prst="ellipse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251" y="862885"/>
            <a:ext cx="3749944" cy="5298252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102651" y="2945341"/>
            <a:ext cx="4206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选择并坚持做自己喜欢的事情，</a:t>
            </a:r>
            <a:endParaRPr lang="en-US" altLang="zh-CN" sz="3600" dirty="0" smtClean="0">
              <a:solidFill>
                <a:srgbClr val="62401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r>
              <a:rPr lang="zh-CN" altLang="en-US" sz="3600" dirty="0" smtClean="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才是拥有这个世界最好的途径。</a:t>
            </a:r>
            <a:endParaRPr lang="zh-CN" altLang="en-US" sz="3600" dirty="0">
              <a:solidFill>
                <a:srgbClr val="62401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554067" y="5734230"/>
            <a:ext cx="3284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—@</a:t>
            </a:r>
            <a:r>
              <a:rPr lang="zh-CN" altLang="en-US" sz="28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夏小暖</a:t>
            </a:r>
            <a:r>
              <a:rPr lang="en-US" altLang="zh-CN" sz="28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summer</a:t>
            </a:r>
            <a:endParaRPr lang="zh-CN" altLang="en-US" sz="28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102651" y="1352802"/>
            <a:ext cx="52911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生活的理想，</a:t>
            </a:r>
            <a:endParaRPr lang="en-US" altLang="zh-CN" sz="3600" dirty="0" smtClean="0">
              <a:solidFill>
                <a:srgbClr val="62401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r>
              <a:rPr lang="zh-CN" altLang="en-US" sz="3600" dirty="0" smtClean="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是为了理想的生活。</a:t>
            </a:r>
            <a:endParaRPr lang="zh-CN" altLang="en-US" sz="3600" dirty="0">
              <a:solidFill>
                <a:srgbClr val="62401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236372" y="773145"/>
            <a:ext cx="3747752" cy="0"/>
          </a:xfrm>
          <a:prstGeom prst="line">
            <a:avLst/>
          </a:prstGeom>
          <a:ln w="222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241291" y="6264469"/>
            <a:ext cx="3747752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439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37417" y="3274142"/>
            <a:ext cx="10722078" cy="1253614"/>
          </a:xfrm>
          <a:prstGeom prst="rect">
            <a:avLst/>
          </a:prstGeom>
          <a:solidFill>
            <a:srgbClr val="A29D78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 flipH="1">
            <a:off x="10433760" y="3760839"/>
            <a:ext cx="878251" cy="1091381"/>
            <a:chOff x="2433484" y="1341203"/>
            <a:chExt cx="3510116" cy="4454914"/>
          </a:xfrm>
          <a:solidFill>
            <a:srgbClr val="EEECDF"/>
          </a:solidFill>
        </p:grpSpPr>
        <p:sp>
          <p:nvSpPr>
            <p:cNvPr id="13" name="任意多边形 12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 flipH="1">
            <a:off x="822727" y="3824748"/>
            <a:ext cx="878251" cy="1091381"/>
            <a:chOff x="2433484" y="1341203"/>
            <a:chExt cx="3510116" cy="4454914"/>
          </a:xfrm>
          <a:solidFill>
            <a:srgbClr val="EEECDF"/>
          </a:solidFill>
        </p:grpSpPr>
        <p:sp>
          <p:nvSpPr>
            <p:cNvPr id="18" name="任意多边形 17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712601" y="1772601"/>
            <a:ext cx="2752165" cy="3429435"/>
            <a:chOff x="2433484" y="1341203"/>
            <a:chExt cx="3510116" cy="4454914"/>
          </a:xfrm>
        </p:grpSpPr>
        <p:sp>
          <p:nvSpPr>
            <p:cNvPr id="5" name="任意多边形 4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176683" y="3562046"/>
            <a:ext cx="18793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</a:rPr>
              <a:t>THANKS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57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261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 flipH="1">
            <a:off x="5184570" y="1574892"/>
            <a:ext cx="541272" cy="699247"/>
            <a:chOff x="6454588" y="1057835"/>
            <a:chExt cx="667571" cy="699247"/>
          </a:xfrm>
        </p:grpSpPr>
        <p:sp>
          <p:nvSpPr>
            <p:cNvPr id="6" name="矩形 5"/>
            <p:cNvSpPr/>
            <p:nvPr/>
          </p:nvSpPr>
          <p:spPr>
            <a:xfrm>
              <a:off x="6454588" y="1057835"/>
              <a:ext cx="663389" cy="8964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7122159" y="1093694"/>
              <a:ext cx="0" cy="6633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615961" y="3887789"/>
            <a:ext cx="4320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文鼎习字体" panose="020B0602010101010101" pitchFamily="33" charset="-122"/>
                <a:ea typeface="文鼎习字体" panose="020B0602010101010101" pitchFamily="33" charset="-122"/>
              </a:rPr>
              <a:t>我和我的创业小</a:t>
            </a:r>
            <a:endParaRPr lang="zh-CN" altLang="en-US" sz="4400" dirty="0"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 flipH="1">
            <a:off x="5456901" y="1977413"/>
            <a:ext cx="57194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年少的时候以为，为了理想可以</a:t>
            </a:r>
            <a:r>
              <a:rPr lang="zh-CN" altLang="en-US" sz="36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去</a:t>
            </a:r>
            <a:r>
              <a:rPr lang="zh-CN" altLang="en-US" sz="3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死，长大的时候才知道，为了理想需要卑微的去活。</a:t>
            </a:r>
          </a:p>
          <a:p>
            <a:endParaRPr lang="en-US" altLang="zh-CN" sz="36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en-US" altLang="zh-CN" sz="36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sz="36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906880" y="1467318"/>
            <a:ext cx="1255059" cy="1600634"/>
            <a:chOff x="2433484" y="1341203"/>
            <a:chExt cx="3510116" cy="4454914"/>
          </a:xfrm>
        </p:grpSpPr>
        <p:sp>
          <p:nvSpPr>
            <p:cNvPr id="18" name="任意多边形 17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283398" y="2184494"/>
            <a:ext cx="5020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1</a:t>
            </a:r>
            <a:endParaRPr lang="zh-CN" altLang="en-US" sz="4400" dirty="0"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  <p:grpSp>
        <p:nvGrpSpPr>
          <p:cNvPr id="23" name="组合 22"/>
          <p:cNvGrpSpPr/>
          <p:nvPr/>
        </p:nvGrpSpPr>
        <p:grpSpPr>
          <a:xfrm rot="10800000" flipH="1">
            <a:off x="10823367" y="3825033"/>
            <a:ext cx="537881" cy="699247"/>
            <a:chOff x="6454588" y="1057835"/>
            <a:chExt cx="663389" cy="699247"/>
          </a:xfrm>
        </p:grpSpPr>
        <p:sp>
          <p:nvSpPr>
            <p:cNvPr id="24" name="矩形 23"/>
            <p:cNvSpPr/>
            <p:nvPr/>
          </p:nvSpPr>
          <p:spPr>
            <a:xfrm>
              <a:off x="6454588" y="1057835"/>
              <a:ext cx="663389" cy="8964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7090391" y="1093694"/>
              <a:ext cx="0" cy="6633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1922051" y="4622373"/>
            <a:ext cx="13131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>
                <a:latin typeface="文鼎习字体" panose="020B0602010101010101" pitchFamily="33" charset="-122"/>
                <a:ea typeface="文鼎习字体" panose="020B0602010101010101" pitchFamily="33" charset="-122"/>
              </a:rPr>
              <a:t>伙伴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/>
          <a:srcRect l="6667" r="6667"/>
          <a:stretch/>
        </p:blipFill>
        <p:spPr>
          <a:xfrm>
            <a:off x="9827095" y="4493095"/>
            <a:ext cx="2364905" cy="2364905"/>
          </a:xfrm>
          <a:prstGeom prst="ellipse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725842" y="408373"/>
            <a:ext cx="3524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EECDF"/>
                </a:solidFill>
              </a:rPr>
              <a:t>https://www.ypppt.com/</a:t>
            </a:r>
            <a:endParaRPr lang="zh-CN" altLang="en-US" dirty="0">
              <a:solidFill>
                <a:srgbClr val="EEECD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0140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3"/>
          <a:srcRect l="6667" r="6667"/>
          <a:stretch/>
        </p:blipFill>
        <p:spPr>
          <a:xfrm>
            <a:off x="9425314" y="4409968"/>
            <a:ext cx="2364905" cy="2364905"/>
          </a:xfrm>
          <a:prstGeom prst="ellipse">
            <a:avLst/>
          </a:prstGeom>
          <a:solidFill>
            <a:srgbClr val="EEECDF"/>
          </a:solidFill>
        </p:spPr>
      </p:pic>
      <p:sp>
        <p:nvSpPr>
          <p:cNvPr id="18" name="矩形 17"/>
          <p:cNvSpPr/>
          <p:nvPr/>
        </p:nvSpPr>
        <p:spPr>
          <a:xfrm>
            <a:off x="752167" y="2382592"/>
            <a:ext cx="10722078" cy="3826480"/>
          </a:xfrm>
          <a:prstGeom prst="rect">
            <a:avLst/>
          </a:prstGeom>
          <a:solidFill>
            <a:srgbClr val="A29D78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99" y="2376210"/>
            <a:ext cx="5715000" cy="3819525"/>
          </a:xfrm>
          <a:prstGeom prst="rect">
            <a:avLst/>
          </a:prstGeom>
          <a:ln>
            <a:noFill/>
          </a:ln>
          <a:effectLst>
            <a:outerShdw blurRad="292100" dist="139700" dir="2700000" sx="1000" sy="1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42" name="组合 41"/>
          <p:cNvGrpSpPr/>
          <p:nvPr/>
        </p:nvGrpSpPr>
        <p:grpSpPr>
          <a:xfrm flipH="1">
            <a:off x="2384619" y="503307"/>
            <a:ext cx="708214" cy="865526"/>
            <a:chOff x="2433484" y="1341203"/>
            <a:chExt cx="3510116" cy="4454914"/>
          </a:xfrm>
        </p:grpSpPr>
        <p:sp>
          <p:nvSpPr>
            <p:cNvPr id="43" name="任意多边形 42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657026" y="631423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rgbClr val="C00000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初</a:t>
            </a:r>
            <a:endParaRPr lang="zh-CN" altLang="en-US" sz="9600" dirty="0">
              <a:solidFill>
                <a:srgbClr val="C00000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133603" y="1348596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梦想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386609" y="3339780"/>
            <a:ext cx="4980374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40000"/>
              </a:lnSpc>
              <a:defRPr sz="240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dirty="0" smtClean="0"/>
              <a:t>所以</a:t>
            </a:r>
            <a:endParaRPr lang="en-US" altLang="zh-CN" dirty="0"/>
          </a:p>
          <a:p>
            <a:r>
              <a:rPr lang="zh-CN" altLang="en-US" dirty="0"/>
              <a:t>梦想也不是</a:t>
            </a:r>
            <a:r>
              <a:rPr lang="zh-CN" altLang="en-US" dirty="0" smtClean="0"/>
              <a:t>信仰</a:t>
            </a:r>
            <a:endParaRPr lang="en-US" altLang="zh-CN" dirty="0"/>
          </a:p>
          <a:p>
            <a:r>
              <a:rPr lang="zh-CN" altLang="en-US" dirty="0"/>
              <a:t>而是你即使不成功也能快乐的</a:t>
            </a:r>
            <a:r>
              <a:rPr lang="zh-CN" altLang="en-US" dirty="0" smtClean="0"/>
              <a:t>因素</a:t>
            </a:r>
            <a:endParaRPr lang="zh-CN" altLang="en-US" dirty="0"/>
          </a:p>
        </p:txBody>
      </p:sp>
      <p:cxnSp>
        <p:nvCxnSpPr>
          <p:cNvPr id="34" name="直接连接符 33"/>
          <p:cNvCxnSpPr/>
          <p:nvPr/>
        </p:nvCxnSpPr>
        <p:spPr>
          <a:xfrm>
            <a:off x="737419" y="2168011"/>
            <a:ext cx="10722078" cy="0"/>
          </a:xfrm>
          <a:prstGeom prst="line">
            <a:avLst/>
          </a:prstGeom>
          <a:ln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752167" y="6489290"/>
            <a:ext cx="10722078" cy="0"/>
          </a:xfrm>
          <a:prstGeom prst="line">
            <a:avLst/>
          </a:prstGeom>
          <a:ln w="57150"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06765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3"/>
          <a:srcRect l="6667" r="6667"/>
          <a:stretch/>
        </p:blipFill>
        <p:spPr>
          <a:xfrm>
            <a:off x="9425314" y="4409968"/>
            <a:ext cx="2364905" cy="2364905"/>
          </a:xfrm>
          <a:prstGeom prst="ellipse">
            <a:avLst/>
          </a:prstGeom>
          <a:solidFill>
            <a:srgbClr val="EEECDF"/>
          </a:solidFill>
        </p:spPr>
      </p:pic>
      <p:sp>
        <p:nvSpPr>
          <p:cNvPr id="8" name="矩形 7"/>
          <p:cNvSpPr/>
          <p:nvPr/>
        </p:nvSpPr>
        <p:spPr>
          <a:xfrm>
            <a:off x="752167" y="2418735"/>
            <a:ext cx="10722078" cy="3790337"/>
          </a:xfrm>
          <a:prstGeom prst="rect">
            <a:avLst/>
          </a:prstGeom>
          <a:solidFill>
            <a:srgbClr val="A29D78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017338" y="571360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rgbClr val="C00000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非</a:t>
            </a:r>
            <a:endParaRPr lang="zh-CN" altLang="en-US" sz="9600" dirty="0">
              <a:solidFill>
                <a:srgbClr val="C00000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443305" y="1288540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廉价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 flipH="1">
            <a:off x="10694324" y="401028"/>
            <a:ext cx="708214" cy="865526"/>
            <a:chOff x="2433484" y="1341203"/>
            <a:chExt cx="3510116" cy="4454914"/>
          </a:xfrm>
        </p:grpSpPr>
        <p:sp>
          <p:nvSpPr>
            <p:cNvPr id="28" name="任意多边形 27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69" y="2423703"/>
            <a:ext cx="5715000" cy="3781425"/>
          </a:xfrm>
          <a:prstGeom prst="rect">
            <a:avLst/>
          </a:prstGeom>
          <a:ln>
            <a:noFill/>
          </a:ln>
          <a:effectLst>
            <a:outerShdw blurRad="292100" dist="139700" dir="2700000" sx="1000" sy="1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文本框 18"/>
          <p:cNvSpPr txBox="1"/>
          <p:nvPr/>
        </p:nvSpPr>
        <p:spPr>
          <a:xfrm>
            <a:off x="6903844" y="3278785"/>
            <a:ext cx="4487656" cy="2106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40000"/>
              </a:lnSpc>
              <a:defRPr sz="240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dirty="0"/>
              <a:t>我们还</a:t>
            </a:r>
            <a:r>
              <a:rPr lang="zh-CN" altLang="en-US" dirty="0" smtClean="0"/>
              <a:t>廉价</a:t>
            </a:r>
            <a:endParaRPr lang="en-US" altLang="zh-CN" dirty="0" smtClean="0"/>
          </a:p>
          <a:p>
            <a:r>
              <a:rPr lang="zh-CN" altLang="en-US" dirty="0" smtClean="0"/>
              <a:t>但是</a:t>
            </a:r>
            <a:r>
              <a:rPr lang="zh-CN" altLang="en-US" dirty="0"/>
              <a:t>我们不能</a:t>
            </a:r>
            <a:r>
              <a:rPr lang="zh-CN" altLang="en-US" dirty="0" smtClean="0"/>
              <a:t>廉价</a:t>
            </a:r>
            <a:endParaRPr lang="en-US" altLang="zh-CN" dirty="0" smtClean="0"/>
          </a:p>
          <a:p>
            <a:r>
              <a:rPr lang="zh-CN" altLang="en-US" dirty="0" smtClean="0"/>
              <a:t>不能</a:t>
            </a:r>
            <a:r>
              <a:rPr lang="zh-CN" altLang="en-US" dirty="0"/>
              <a:t>因为自己的好心和容易</a:t>
            </a:r>
            <a:r>
              <a:rPr lang="zh-CN" altLang="en-US" dirty="0" smtClean="0"/>
              <a:t>满足再</a:t>
            </a:r>
            <a:r>
              <a:rPr lang="zh-CN" altLang="en-US" dirty="0"/>
              <a:t>有下一次</a:t>
            </a:r>
            <a:r>
              <a:rPr lang="zh-CN" altLang="en-US" dirty="0" smtClean="0"/>
              <a:t>廉价</a:t>
            </a:r>
            <a:endParaRPr lang="zh-CN" altLang="en-US" dirty="0"/>
          </a:p>
        </p:txBody>
      </p:sp>
      <p:cxnSp>
        <p:nvCxnSpPr>
          <p:cNvPr id="26" name="直接连接符 25"/>
          <p:cNvCxnSpPr/>
          <p:nvPr/>
        </p:nvCxnSpPr>
        <p:spPr>
          <a:xfrm>
            <a:off x="737419" y="2168011"/>
            <a:ext cx="10722078" cy="0"/>
          </a:xfrm>
          <a:prstGeom prst="line">
            <a:avLst/>
          </a:prstGeom>
          <a:ln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752167" y="6489290"/>
            <a:ext cx="10722078" cy="0"/>
          </a:xfrm>
          <a:prstGeom prst="line">
            <a:avLst/>
          </a:prstGeom>
          <a:ln w="57150"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87304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/>
          <a:srcRect l="6667" r="6667"/>
          <a:stretch/>
        </p:blipFill>
        <p:spPr>
          <a:xfrm>
            <a:off x="9425314" y="4409968"/>
            <a:ext cx="2364905" cy="2364905"/>
          </a:xfrm>
          <a:prstGeom prst="ellipse">
            <a:avLst/>
          </a:prstGeom>
          <a:solidFill>
            <a:srgbClr val="EEECDF"/>
          </a:solidFill>
        </p:spPr>
      </p:pic>
      <p:sp>
        <p:nvSpPr>
          <p:cNvPr id="12" name="矩形 11"/>
          <p:cNvSpPr/>
          <p:nvPr/>
        </p:nvSpPr>
        <p:spPr>
          <a:xfrm>
            <a:off x="752167" y="2359743"/>
            <a:ext cx="10722078" cy="3849330"/>
          </a:xfrm>
          <a:prstGeom prst="rect">
            <a:avLst/>
          </a:prstGeom>
          <a:solidFill>
            <a:srgbClr val="A29D78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99248" y="615604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rgbClr val="C00000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创</a:t>
            </a:r>
            <a:endParaRPr lang="zh-CN" altLang="en-US" sz="9600" dirty="0">
              <a:solidFill>
                <a:srgbClr val="C00000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69459" y="1332784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业者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 flipH="1">
            <a:off x="2420478" y="445272"/>
            <a:ext cx="708214" cy="865526"/>
            <a:chOff x="2433484" y="1341203"/>
            <a:chExt cx="3510116" cy="4454914"/>
          </a:xfrm>
        </p:grpSpPr>
        <p:sp>
          <p:nvSpPr>
            <p:cNvPr id="28" name="任意多边形 27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99" y="2377952"/>
            <a:ext cx="5715000" cy="3810000"/>
          </a:xfrm>
          <a:prstGeom prst="rect">
            <a:avLst/>
          </a:prstGeom>
          <a:ln>
            <a:noFill/>
          </a:ln>
          <a:effectLst>
            <a:outerShdw blurRad="292100" dist="139700" dir="2700000" sx="1000" sy="1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文本框 18"/>
          <p:cNvSpPr txBox="1"/>
          <p:nvPr/>
        </p:nvSpPr>
        <p:spPr>
          <a:xfrm>
            <a:off x="6776226" y="2910089"/>
            <a:ext cx="4487656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40000"/>
              </a:lnSpc>
              <a:defRPr sz="240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dirty="0"/>
              <a:t>所谓创业必备</a:t>
            </a:r>
            <a:r>
              <a:rPr lang="zh-CN" altLang="en-US" dirty="0" smtClean="0"/>
              <a:t>技能</a:t>
            </a:r>
            <a:endParaRPr lang="en-US" altLang="zh-CN" dirty="0" smtClean="0"/>
          </a:p>
          <a:p>
            <a:r>
              <a:rPr lang="zh-CN" altLang="en-US" dirty="0" smtClean="0"/>
              <a:t>去</a:t>
            </a:r>
            <a:r>
              <a:rPr lang="zh-CN" altLang="en-US" dirty="0"/>
              <a:t>得了</a:t>
            </a:r>
            <a:r>
              <a:rPr lang="zh-CN" altLang="en-US" dirty="0" smtClean="0"/>
              <a:t>公司，回</a:t>
            </a:r>
            <a:r>
              <a:rPr lang="zh-CN" altLang="en-US" dirty="0"/>
              <a:t>得了</a:t>
            </a:r>
            <a:r>
              <a:rPr lang="zh-CN" altLang="en-US" dirty="0" smtClean="0"/>
              <a:t>厨房</a:t>
            </a:r>
            <a:endParaRPr lang="en-US" altLang="zh-CN" dirty="0" smtClean="0"/>
          </a:p>
          <a:p>
            <a:r>
              <a:rPr lang="en-US" altLang="zh-CN" dirty="0" smtClean="0"/>
              <a:t>  </a:t>
            </a:r>
            <a:r>
              <a:rPr lang="zh-CN" altLang="en-US" dirty="0"/>
              <a:t>不羡慕好车，不想买</a:t>
            </a:r>
            <a:r>
              <a:rPr lang="zh-CN" altLang="en-US" dirty="0" smtClean="0"/>
              <a:t>新房</a:t>
            </a:r>
            <a:r>
              <a:rPr lang="en-US" altLang="zh-CN" dirty="0" smtClean="0"/>
              <a:t>  </a:t>
            </a:r>
          </a:p>
          <a:p>
            <a:r>
              <a:rPr lang="zh-CN" altLang="en-US" dirty="0" smtClean="0"/>
              <a:t>经得起吹捧</a:t>
            </a:r>
            <a:endParaRPr lang="en-US" altLang="zh-CN" dirty="0" smtClean="0"/>
          </a:p>
          <a:p>
            <a:r>
              <a:rPr lang="zh-CN" altLang="en-US" dirty="0" smtClean="0"/>
              <a:t>受得了诋毁</a:t>
            </a:r>
            <a:endParaRPr lang="en-US" altLang="zh-CN" dirty="0"/>
          </a:p>
          <a:p>
            <a:endParaRPr lang="en-US" altLang="zh-CN" dirty="0"/>
          </a:p>
        </p:txBody>
      </p:sp>
      <p:cxnSp>
        <p:nvCxnSpPr>
          <p:cNvPr id="24" name="直接连接符 23"/>
          <p:cNvCxnSpPr/>
          <p:nvPr/>
        </p:nvCxnSpPr>
        <p:spPr>
          <a:xfrm>
            <a:off x="737419" y="2168011"/>
            <a:ext cx="10722078" cy="0"/>
          </a:xfrm>
          <a:prstGeom prst="line">
            <a:avLst/>
          </a:prstGeom>
          <a:ln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52167" y="6489290"/>
            <a:ext cx="10722078" cy="0"/>
          </a:xfrm>
          <a:prstGeom prst="line">
            <a:avLst/>
          </a:prstGeom>
          <a:ln w="57150"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1341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 flipH="1">
            <a:off x="5214067" y="1663382"/>
            <a:ext cx="541272" cy="699247"/>
            <a:chOff x="6454588" y="1057835"/>
            <a:chExt cx="667571" cy="699247"/>
          </a:xfrm>
        </p:grpSpPr>
        <p:sp>
          <p:nvSpPr>
            <p:cNvPr id="6" name="矩形 5"/>
            <p:cNvSpPr/>
            <p:nvPr/>
          </p:nvSpPr>
          <p:spPr>
            <a:xfrm>
              <a:off x="6454588" y="1057835"/>
              <a:ext cx="663389" cy="8964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7122159" y="1093694"/>
              <a:ext cx="0" cy="6633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645458" y="3976279"/>
            <a:ext cx="4320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文鼎习字体" panose="020B0602010101010101" pitchFamily="33" charset="-122"/>
                <a:ea typeface="文鼎习字体" panose="020B0602010101010101" pitchFamily="33" charset="-122"/>
              </a:rPr>
              <a:t>再不创业就</a:t>
            </a:r>
            <a:r>
              <a:rPr lang="en-US" altLang="zh-CN" sz="4400" dirty="0" smtClean="0">
                <a:latin typeface="文鼎习字体" panose="020B0602010101010101" pitchFamily="33" charset="-122"/>
                <a:ea typeface="文鼎习字体" panose="020B0602010101010101" pitchFamily="33" charset="-122"/>
              </a:rPr>
              <a:t>30</a:t>
            </a:r>
            <a:endParaRPr lang="zh-CN" altLang="en-US" sz="4400" dirty="0"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 flipH="1">
            <a:off x="5486398" y="2065903"/>
            <a:ext cx="57194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理想不只是遥远的未来，更是每一个你珍惜的当下生活。再不创业就</a:t>
            </a:r>
            <a:r>
              <a:rPr lang="en-US" altLang="zh-CN" sz="3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30</a:t>
            </a:r>
            <a:r>
              <a:rPr lang="zh-CN" altLang="en-US" sz="3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岁了！</a:t>
            </a:r>
            <a:r>
              <a:rPr lang="en-US" altLang="zh-CN" sz="36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en-US" altLang="zh-CN" sz="36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r>
              <a:rPr lang="en-US" altLang="zh-CN" sz="36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r>
              <a:rPr lang="en-US" altLang="zh-CN" sz="3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     To be or not to be</a:t>
            </a:r>
            <a:r>
              <a:rPr lang="zh-CN" altLang="en-US" sz="36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？</a:t>
            </a:r>
            <a:endParaRPr lang="en-US" altLang="zh-CN" sz="36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en-US" altLang="zh-CN" sz="36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sz="36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936377" y="1555808"/>
            <a:ext cx="1255059" cy="1600634"/>
            <a:chOff x="2433484" y="1341203"/>
            <a:chExt cx="3510116" cy="4454914"/>
          </a:xfrm>
        </p:grpSpPr>
        <p:sp>
          <p:nvSpPr>
            <p:cNvPr id="18" name="任意多边形 17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312895" y="2272984"/>
            <a:ext cx="5020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2</a:t>
            </a:r>
            <a:endParaRPr lang="zh-CN" altLang="en-US" sz="4400" dirty="0"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  <p:grpSp>
        <p:nvGrpSpPr>
          <p:cNvPr id="23" name="组合 22"/>
          <p:cNvGrpSpPr/>
          <p:nvPr/>
        </p:nvGrpSpPr>
        <p:grpSpPr>
          <a:xfrm rot="10800000" flipH="1">
            <a:off x="10852864" y="3913523"/>
            <a:ext cx="537881" cy="699247"/>
            <a:chOff x="6454588" y="1057835"/>
            <a:chExt cx="663389" cy="699247"/>
          </a:xfrm>
        </p:grpSpPr>
        <p:sp>
          <p:nvSpPr>
            <p:cNvPr id="24" name="矩形 23"/>
            <p:cNvSpPr/>
            <p:nvPr/>
          </p:nvSpPr>
          <p:spPr>
            <a:xfrm>
              <a:off x="6454588" y="1057835"/>
              <a:ext cx="663389" cy="8964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7090391" y="1093694"/>
              <a:ext cx="0" cy="6633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矩形 25"/>
          <p:cNvSpPr/>
          <p:nvPr/>
        </p:nvSpPr>
        <p:spPr>
          <a:xfrm>
            <a:off x="1896293" y="4712526"/>
            <a:ext cx="13131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latin typeface="文鼎习字体" panose="020B0602010101010101" pitchFamily="33" charset="-122"/>
                <a:ea typeface="文鼎习字体" panose="020B0602010101010101" pitchFamily="33" charset="-122"/>
              </a:rPr>
              <a:t>岁了</a:t>
            </a:r>
            <a:endParaRPr lang="zh-CN" altLang="en-US" sz="4400" dirty="0"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/>
          <a:srcRect l="6667" r="6667"/>
          <a:stretch/>
        </p:blipFill>
        <p:spPr>
          <a:xfrm>
            <a:off x="9827095" y="4493095"/>
            <a:ext cx="2364905" cy="2364905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5371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3"/>
          <a:srcRect l="6667" r="6667"/>
          <a:stretch/>
        </p:blipFill>
        <p:spPr>
          <a:xfrm>
            <a:off x="9425314" y="4409968"/>
            <a:ext cx="2364905" cy="2364905"/>
          </a:xfrm>
          <a:prstGeom prst="ellipse">
            <a:avLst/>
          </a:prstGeom>
          <a:solidFill>
            <a:srgbClr val="EEECDF"/>
          </a:solidFill>
        </p:spPr>
      </p:pic>
      <p:sp>
        <p:nvSpPr>
          <p:cNvPr id="12" name="矩形 11"/>
          <p:cNvSpPr/>
          <p:nvPr/>
        </p:nvSpPr>
        <p:spPr>
          <a:xfrm>
            <a:off x="752167" y="2311030"/>
            <a:ext cx="10722078" cy="3967317"/>
          </a:xfrm>
          <a:prstGeom prst="rect">
            <a:avLst/>
          </a:prstGeom>
          <a:solidFill>
            <a:srgbClr val="A29D78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43828" y="645995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rgbClr val="C00000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安</a:t>
            </a:r>
            <a:endParaRPr lang="zh-CN" altLang="en-US" sz="9600" dirty="0">
              <a:solidFill>
                <a:srgbClr val="C00000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14039" y="1363175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全感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flipH="1">
            <a:off x="2365058" y="475663"/>
            <a:ext cx="708214" cy="865526"/>
            <a:chOff x="2433484" y="1341203"/>
            <a:chExt cx="3510116" cy="4454914"/>
          </a:xfrm>
        </p:grpSpPr>
        <p:sp>
          <p:nvSpPr>
            <p:cNvPr id="6" name="任意多边形 5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180" y="2315194"/>
            <a:ext cx="5761219" cy="3944454"/>
          </a:xfrm>
          <a:prstGeom prst="rect">
            <a:avLst/>
          </a:prstGeom>
          <a:ln>
            <a:noFill/>
          </a:ln>
          <a:effectLst>
            <a:outerShdw blurRad="292100" dist="139700" dir="2700000" sx="1000" sy="1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6769039" y="3755129"/>
            <a:ext cx="4487656" cy="1071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40000"/>
              </a:lnSpc>
              <a:defRPr sz="240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dirty="0"/>
              <a:t>看不到未来，就意味着未来</a:t>
            </a:r>
            <a:r>
              <a:rPr lang="zh-CN" altLang="en-US" dirty="0" smtClean="0"/>
              <a:t>有</a:t>
            </a:r>
            <a:endParaRPr lang="en-US" altLang="zh-CN" dirty="0" smtClean="0"/>
          </a:p>
          <a:p>
            <a:r>
              <a:rPr lang="zh-CN" altLang="en-US" dirty="0" smtClean="0"/>
              <a:t>无限可能</a:t>
            </a:r>
            <a:endParaRPr lang="en-US" altLang="zh-CN" dirty="0"/>
          </a:p>
        </p:txBody>
      </p:sp>
      <p:cxnSp>
        <p:nvCxnSpPr>
          <p:cNvPr id="36" name="直接连接符 35"/>
          <p:cNvCxnSpPr/>
          <p:nvPr/>
        </p:nvCxnSpPr>
        <p:spPr>
          <a:xfrm>
            <a:off x="737419" y="2168011"/>
            <a:ext cx="10722078" cy="0"/>
          </a:xfrm>
          <a:prstGeom prst="line">
            <a:avLst/>
          </a:prstGeom>
          <a:ln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752167" y="6489290"/>
            <a:ext cx="10722078" cy="0"/>
          </a:xfrm>
          <a:prstGeom prst="line">
            <a:avLst/>
          </a:prstGeom>
          <a:ln w="57150"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4262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/>
          <a:srcRect l="6667" r="6667"/>
          <a:stretch/>
        </p:blipFill>
        <p:spPr>
          <a:xfrm>
            <a:off x="9425314" y="4409968"/>
            <a:ext cx="2364905" cy="2364905"/>
          </a:xfrm>
          <a:prstGeom prst="ellipse">
            <a:avLst/>
          </a:prstGeom>
          <a:solidFill>
            <a:srgbClr val="EEECDF"/>
          </a:solidFill>
        </p:spPr>
      </p:pic>
      <p:sp>
        <p:nvSpPr>
          <p:cNvPr id="13" name="矩形 12"/>
          <p:cNvSpPr/>
          <p:nvPr/>
        </p:nvSpPr>
        <p:spPr>
          <a:xfrm>
            <a:off x="752167" y="2355273"/>
            <a:ext cx="10722078" cy="3853799"/>
          </a:xfrm>
          <a:prstGeom prst="rect">
            <a:avLst/>
          </a:prstGeom>
          <a:solidFill>
            <a:srgbClr val="A29D78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928848" y="618287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rgbClr val="C00000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常</a:t>
            </a:r>
            <a:endParaRPr lang="zh-CN" altLang="en-US" sz="9600" dirty="0">
              <a:solidFill>
                <a:srgbClr val="C00000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399059" y="1335467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感恩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flipH="1">
            <a:off x="10650078" y="447955"/>
            <a:ext cx="708214" cy="865526"/>
            <a:chOff x="2433484" y="1341203"/>
            <a:chExt cx="3510116" cy="4454914"/>
          </a:xfrm>
        </p:grpSpPr>
        <p:sp>
          <p:nvSpPr>
            <p:cNvPr id="6" name="任意多边形 5"/>
            <p:cNvSpPr/>
            <p:nvPr/>
          </p:nvSpPr>
          <p:spPr>
            <a:xfrm rot="5902259">
              <a:off x="4475516" y="1759972"/>
              <a:ext cx="434998" cy="652570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3867403" y="1341203"/>
              <a:ext cx="486697" cy="858184"/>
            </a:xfrm>
            <a:custGeom>
              <a:avLst/>
              <a:gdLst>
                <a:gd name="connsiteX0" fmla="*/ 486697 w 486697"/>
                <a:gd name="connsiteY0" fmla="*/ 796413 h 796413"/>
                <a:gd name="connsiteX1" fmla="*/ 442452 w 486697"/>
                <a:gd name="connsiteY1" fmla="*/ 634181 h 796413"/>
                <a:gd name="connsiteX2" fmla="*/ 427704 w 486697"/>
                <a:gd name="connsiteY2" fmla="*/ 162233 h 796413"/>
                <a:gd name="connsiteX3" fmla="*/ 0 w 486697"/>
                <a:gd name="connsiteY3" fmla="*/ 0 h 796413"/>
                <a:gd name="connsiteX4" fmla="*/ 73742 w 486697"/>
                <a:gd name="connsiteY4" fmla="*/ 589936 h 796413"/>
                <a:gd name="connsiteX5" fmla="*/ 442452 w 486697"/>
                <a:gd name="connsiteY5" fmla="*/ 663678 h 796413"/>
                <a:gd name="connsiteX6" fmla="*/ 486697 w 486697"/>
                <a:gd name="connsiteY6" fmla="*/ 796413 h 796413"/>
                <a:gd name="connsiteX0" fmla="*/ 486697 w 486697"/>
                <a:gd name="connsiteY0" fmla="*/ 817061 h 817061"/>
                <a:gd name="connsiteX1" fmla="*/ 442452 w 486697"/>
                <a:gd name="connsiteY1" fmla="*/ 654829 h 817061"/>
                <a:gd name="connsiteX2" fmla="*/ 427704 w 486697"/>
                <a:gd name="connsiteY2" fmla="*/ 182881 h 817061"/>
                <a:gd name="connsiteX3" fmla="*/ 0 w 486697"/>
                <a:gd name="connsiteY3" fmla="*/ 20648 h 817061"/>
                <a:gd name="connsiteX4" fmla="*/ 73742 w 486697"/>
                <a:gd name="connsiteY4" fmla="*/ 610584 h 817061"/>
                <a:gd name="connsiteX5" fmla="*/ 442452 w 486697"/>
                <a:gd name="connsiteY5" fmla="*/ 684326 h 817061"/>
                <a:gd name="connsiteX6" fmla="*/ 486697 w 486697"/>
                <a:gd name="connsiteY6" fmla="*/ 817061 h 817061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  <a:gd name="connsiteX0" fmla="*/ 486697 w 486697"/>
                <a:gd name="connsiteY0" fmla="*/ 858184 h 858184"/>
                <a:gd name="connsiteX1" fmla="*/ 442452 w 486697"/>
                <a:gd name="connsiteY1" fmla="*/ 695952 h 858184"/>
                <a:gd name="connsiteX2" fmla="*/ 427704 w 486697"/>
                <a:gd name="connsiteY2" fmla="*/ 224004 h 858184"/>
                <a:gd name="connsiteX3" fmla="*/ 76156 w 486697"/>
                <a:gd name="connsiteY3" fmla="*/ 35385 h 858184"/>
                <a:gd name="connsiteX4" fmla="*/ 0 w 486697"/>
                <a:gd name="connsiteY4" fmla="*/ 61771 h 858184"/>
                <a:gd name="connsiteX5" fmla="*/ 73742 w 486697"/>
                <a:gd name="connsiteY5" fmla="*/ 651707 h 858184"/>
                <a:gd name="connsiteX6" fmla="*/ 442452 w 486697"/>
                <a:gd name="connsiteY6" fmla="*/ 725449 h 858184"/>
                <a:gd name="connsiteX7" fmla="*/ 486697 w 486697"/>
                <a:gd name="connsiteY7" fmla="*/ 858184 h 85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697" h="858184">
                  <a:moveTo>
                    <a:pt x="486697" y="858184"/>
                  </a:moveTo>
                  <a:lnTo>
                    <a:pt x="442452" y="695952"/>
                  </a:lnTo>
                  <a:cubicBezTo>
                    <a:pt x="432620" y="590255"/>
                    <a:pt x="488753" y="334098"/>
                    <a:pt x="427704" y="224004"/>
                  </a:cubicBezTo>
                  <a:cubicBezTo>
                    <a:pt x="366655" y="113910"/>
                    <a:pt x="147440" y="62424"/>
                    <a:pt x="76156" y="35385"/>
                  </a:cubicBezTo>
                  <a:cubicBezTo>
                    <a:pt x="4872" y="8346"/>
                    <a:pt x="6498" y="-39841"/>
                    <a:pt x="0" y="61771"/>
                  </a:cubicBezTo>
                  <a:cubicBezTo>
                    <a:pt x="24581" y="258416"/>
                    <a:pt x="-33966" y="551489"/>
                    <a:pt x="73742" y="651707"/>
                  </a:cubicBezTo>
                  <a:cubicBezTo>
                    <a:pt x="181450" y="751925"/>
                    <a:pt x="373626" y="691036"/>
                    <a:pt x="442452" y="725449"/>
                  </a:cubicBezTo>
                  <a:lnTo>
                    <a:pt x="486697" y="85818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2433484" y="2470068"/>
              <a:ext cx="3510116" cy="3326049"/>
            </a:xfrm>
            <a:custGeom>
              <a:avLst/>
              <a:gdLst>
                <a:gd name="connsiteX0" fmla="*/ 2533998 w 3510116"/>
                <a:gd name="connsiteY0" fmla="*/ 0 h 3326049"/>
                <a:gd name="connsiteX1" fmla="*/ 2591623 w 3510116"/>
                <a:gd name="connsiteY1" fmla="*/ 27759 h 3326049"/>
                <a:gd name="connsiteX2" fmla="*/ 3510116 w 3510116"/>
                <a:gd name="connsiteY2" fmla="*/ 1570991 h 3326049"/>
                <a:gd name="connsiteX3" fmla="*/ 1755058 w 3510116"/>
                <a:gd name="connsiteY3" fmla="*/ 3326049 h 3326049"/>
                <a:gd name="connsiteX4" fmla="*/ 0 w 3510116"/>
                <a:gd name="connsiteY4" fmla="*/ 1570991 h 3326049"/>
                <a:gd name="connsiteX5" fmla="*/ 918493 w 3510116"/>
                <a:gd name="connsiteY5" fmla="*/ 27759 h 3326049"/>
                <a:gd name="connsiteX6" fmla="*/ 923961 w 3510116"/>
                <a:gd name="connsiteY6" fmla="*/ 25125 h 3326049"/>
                <a:gd name="connsiteX7" fmla="*/ 950966 w 3510116"/>
                <a:gd name="connsiteY7" fmla="*/ 98910 h 3326049"/>
                <a:gd name="connsiteX8" fmla="*/ 972537 w 3510116"/>
                <a:gd name="connsiteY8" fmla="*/ 138652 h 3326049"/>
                <a:gd name="connsiteX9" fmla="*/ 842536 w 3510116"/>
                <a:gd name="connsiteY9" fmla="*/ 217629 h 3326049"/>
                <a:gd name="connsiteX10" fmla="*/ 122959 w 3510116"/>
                <a:gd name="connsiteY10" fmla="*/ 1570991 h 3326049"/>
                <a:gd name="connsiteX11" fmla="*/ 1755058 w 3510116"/>
                <a:gd name="connsiteY11" fmla="*/ 3203090 h 3326049"/>
                <a:gd name="connsiteX12" fmla="*/ 3387157 w 3510116"/>
                <a:gd name="connsiteY12" fmla="*/ 1570991 h 3326049"/>
                <a:gd name="connsiteX13" fmla="*/ 2533013 w 3510116"/>
                <a:gd name="connsiteY13" fmla="*/ 135878 h 3326049"/>
                <a:gd name="connsiteX14" fmla="*/ 2491061 w 3510116"/>
                <a:gd name="connsiteY14" fmla="*/ 115668 h 3326049"/>
                <a:gd name="connsiteX15" fmla="*/ 2500156 w 3510116"/>
                <a:gd name="connsiteY15" fmla="*/ 98910 h 3326049"/>
                <a:gd name="connsiteX16" fmla="*/ 2528425 w 3510116"/>
                <a:gd name="connsiteY16" fmla="*/ 21674 h 3326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10116" h="3326049">
                  <a:moveTo>
                    <a:pt x="2533998" y="0"/>
                  </a:moveTo>
                  <a:lnTo>
                    <a:pt x="2591623" y="27759"/>
                  </a:lnTo>
                  <a:cubicBezTo>
                    <a:pt x="3138719" y="324959"/>
                    <a:pt x="3510116" y="904603"/>
                    <a:pt x="3510116" y="1570991"/>
                  </a:cubicBezTo>
                  <a:cubicBezTo>
                    <a:pt x="3510116" y="2540283"/>
                    <a:pt x="2724350" y="3326049"/>
                    <a:pt x="1755058" y="3326049"/>
                  </a:cubicBezTo>
                  <a:cubicBezTo>
                    <a:pt x="785766" y="3326049"/>
                    <a:pt x="0" y="2540283"/>
                    <a:pt x="0" y="1570991"/>
                  </a:cubicBezTo>
                  <a:cubicBezTo>
                    <a:pt x="0" y="904603"/>
                    <a:pt x="371397" y="324959"/>
                    <a:pt x="918493" y="27759"/>
                  </a:cubicBezTo>
                  <a:lnTo>
                    <a:pt x="923961" y="25125"/>
                  </a:lnTo>
                  <a:lnTo>
                    <a:pt x="950966" y="98910"/>
                  </a:lnTo>
                  <a:lnTo>
                    <a:pt x="972537" y="138652"/>
                  </a:lnTo>
                  <a:lnTo>
                    <a:pt x="842536" y="217629"/>
                  </a:lnTo>
                  <a:cubicBezTo>
                    <a:pt x="408395" y="510929"/>
                    <a:pt x="122959" y="1007627"/>
                    <a:pt x="122959" y="1570991"/>
                  </a:cubicBezTo>
                  <a:cubicBezTo>
                    <a:pt x="122959" y="2472374"/>
                    <a:pt x="853675" y="3203090"/>
                    <a:pt x="1755058" y="3203090"/>
                  </a:cubicBezTo>
                  <a:cubicBezTo>
                    <a:pt x="2656441" y="3203090"/>
                    <a:pt x="3387157" y="2472374"/>
                    <a:pt x="3387157" y="1570991"/>
                  </a:cubicBezTo>
                  <a:cubicBezTo>
                    <a:pt x="3387157" y="951290"/>
                    <a:pt x="3041780" y="412256"/>
                    <a:pt x="2533013" y="135878"/>
                  </a:cubicBezTo>
                  <a:lnTo>
                    <a:pt x="2491061" y="115668"/>
                  </a:lnTo>
                  <a:lnTo>
                    <a:pt x="2500156" y="98910"/>
                  </a:lnTo>
                  <a:cubicBezTo>
                    <a:pt x="2510791" y="73767"/>
                    <a:pt x="2520238" y="47998"/>
                    <a:pt x="2528425" y="216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805084" y="2153265"/>
              <a:ext cx="619432" cy="1266073"/>
            </a:xfrm>
            <a:custGeom>
              <a:avLst/>
              <a:gdLst>
                <a:gd name="connsiteX0" fmla="*/ 884904 w 884904"/>
                <a:gd name="connsiteY0" fmla="*/ 0 h 1897968"/>
                <a:gd name="connsiteX1" fmla="*/ 884904 w 884904"/>
                <a:gd name="connsiteY1" fmla="*/ 293616 h 1897968"/>
                <a:gd name="connsiteX2" fmla="*/ 800597 w 884904"/>
                <a:gd name="connsiteY2" fmla="*/ 302410 h 1897968"/>
                <a:gd name="connsiteX3" fmla="*/ 291288 w 884904"/>
                <a:gd name="connsiteY3" fmla="*/ 948984 h 1897968"/>
                <a:gd name="connsiteX4" fmla="*/ 800597 w 884904"/>
                <a:gd name="connsiteY4" fmla="*/ 1595559 h 1897968"/>
                <a:gd name="connsiteX5" fmla="*/ 884904 w 884904"/>
                <a:gd name="connsiteY5" fmla="*/ 1604352 h 1897968"/>
                <a:gd name="connsiteX6" fmla="*/ 884904 w 884904"/>
                <a:gd name="connsiteY6" fmla="*/ 1897968 h 1897968"/>
                <a:gd name="connsiteX7" fmla="*/ 834149 w 884904"/>
                <a:gd name="connsiteY7" fmla="*/ 1895344 h 1897968"/>
                <a:gd name="connsiteX8" fmla="*/ 0 w 884904"/>
                <a:gd name="connsiteY8" fmla="*/ 948984 h 1897968"/>
                <a:gd name="connsiteX9" fmla="*/ 834149 w 884904"/>
                <a:gd name="connsiteY9" fmla="*/ 2624 h 18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4904" h="1897968">
                  <a:moveTo>
                    <a:pt x="884904" y="0"/>
                  </a:moveTo>
                  <a:lnTo>
                    <a:pt x="884904" y="293616"/>
                  </a:lnTo>
                  <a:lnTo>
                    <a:pt x="800597" y="302410"/>
                  </a:lnTo>
                  <a:cubicBezTo>
                    <a:pt x="509935" y="363950"/>
                    <a:pt x="291288" y="630048"/>
                    <a:pt x="291288" y="948984"/>
                  </a:cubicBezTo>
                  <a:cubicBezTo>
                    <a:pt x="291288" y="1267921"/>
                    <a:pt x="509935" y="1534018"/>
                    <a:pt x="800597" y="1595559"/>
                  </a:cubicBezTo>
                  <a:lnTo>
                    <a:pt x="884904" y="1604352"/>
                  </a:lnTo>
                  <a:lnTo>
                    <a:pt x="884904" y="1897968"/>
                  </a:lnTo>
                  <a:lnTo>
                    <a:pt x="834149" y="1895344"/>
                  </a:lnTo>
                  <a:cubicBezTo>
                    <a:pt x="365620" y="1846629"/>
                    <a:pt x="0" y="1441520"/>
                    <a:pt x="0" y="948984"/>
                  </a:cubicBezTo>
                  <a:cubicBezTo>
                    <a:pt x="0" y="456448"/>
                    <a:pt x="365620" y="51339"/>
                    <a:pt x="834149" y="26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04" y="2349561"/>
            <a:ext cx="5665094" cy="3837906"/>
          </a:xfrm>
          <a:prstGeom prst="rect">
            <a:avLst/>
          </a:prstGeom>
          <a:ln>
            <a:noFill/>
          </a:ln>
          <a:effectLst>
            <a:outerShdw blurRad="292100" dist="139700" dir="2700000" sx="1000" sy="1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6796627" y="3712735"/>
            <a:ext cx="4487656" cy="1071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40000"/>
              </a:lnSpc>
              <a:defRPr sz="2400">
                <a:solidFill>
                  <a:srgbClr val="62401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dirty="0"/>
              <a:t>往往是那些“糟透了”的</a:t>
            </a:r>
            <a:r>
              <a:rPr lang="zh-CN" altLang="en-US" dirty="0" smtClean="0"/>
              <a:t>时刻</a:t>
            </a:r>
            <a:endParaRPr lang="en-US" altLang="zh-CN" dirty="0" smtClean="0"/>
          </a:p>
          <a:p>
            <a:r>
              <a:rPr lang="zh-CN" altLang="en-US" dirty="0" smtClean="0"/>
              <a:t>成就</a:t>
            </a:r>
            <a:r>
              <a:rPr lang="zh-CN" altLang="en-US" dirty="0"/>
              <a:t>了更好的</a:t>
            </a:r>
            <a:r>
              <a:rPr lang="zh-CN" altLang="en-US" dirty="0" smtClean="0"/>
              <a:t>我们</a:t>
            </a:r>
            <a:endParaRPr lang="en-US" altLang="zh-CN" dirty="0"/>
          </a:p>
        </p:txBody>
      </p:sp>
      <p:cxnSp>
        <p:nvCxnSpPr>
          <p:cNvPr id="25" name="直接连接符 24"/>
          <p:cNvCxnSpPr/>
          <p:nvPr/>
        </p:nvCxnSpPr>
        <p:spPr>
          <a:xfrm>
            <a:off x="737419" y="2168011"/>
            <a:ext cx="10722078" cy="0"/>
          </a:xfrm>
          <a:prstGeom prst="line">
            <a:avLst/>
          </a:prstGeom>
          <a:ln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752167" y="6489290"/>
            <a:ext cx="10722078" cy="0"/>
          </a:xfrm>
          <a:prstGeom prst="line">
            <a:avLst/>
          </a:prstGeom>
          <a:ln w="57150">
            <a:solidFill>
              <a:srgbClr val="6240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0715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1293</TotalTime>
  <Words>645</Words>
  <Application>Microsoft Office PowerPoint</Application>
  <PresentationFormat>宽屏</PresentationFormat>
  <Paragraphs>116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5" baseType="lpstr">
      <vt:lpstr>Adobe 繁黑體 Std B</vt:lpstr>
      <vt:lpstr>Arial Unicode MS</vt:lpstr>
      <vt:lpstr>Meiryo</vt:lpstr>
      <vt:lpstr>方正风雅宋简体</vt:lpstr>
      <vt:lpstr>方正清刻本悦宋简体</vt:lpstr>
      <vt:lpstr>华文黑体</vt:lpstr>
      <vt:lpstr>宋体</vt:lpstr>
      <vt:lpstr>微软雅黑</vt:lpstr>
      <vt:lpstr>文鼎习字体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122</cp:revision>
  <dcterms:created xsi:type="dcterms:W3CDTF">2014-08-20T10:11:43Z</dcterms:created>
  <dcterms:modified xsi:type="dcterms:W3CDTF">2021-05-18T03:17:26Z</dcterms:modified>
</cp:coreProperties>
</file>