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ags/tag70.xml" ContentType="application/vnd.openxmlformats-officedocument.presentationml.tags+xml"/>
  <Override PartName="/ppt/notesSlides/notesSlide1.xml" ContentType="application/vnd.openxmlformats-officedocument.presentationml.notesSlide+xml"/>
  <Override PartName="/ppt/tags/tag71.xml" ContentType="application/vnd.openxmlformats-officedocument.presentationml.tags+xml"/>
  <Override PartName="/ppt/notesSlides/notesSlide2.xml" ContentType="application/vnd.openxmlformats-officedocument.presentationml.notesSlide+xml"/>
  <Override PartName="/ppt/tags/tag72.xml" ContentType="application/vnd.openxmlformats-officedocument.presentationml.tags+xml"/>
  <Override PartName="/ppt/notesSlides/notesSlide3.xml" ContentType="application/vnd.openxmlformats-officedocument.presentationml.notesSlide+xml"/>
  <Override PartName="/ppt/tags/tag73.xml" ContentType="application/vnd.openxmlformats-officedocument.presentationml.tags+xml"/>
  <Override PartName="/ppt/notesSlides/notesSlide4.xml" ContentType="application/vnd.openxmlformats-officedocument.presentationml.notesSlide+xml"/>
  <Override PartName="/ppt/tags/tag74.xml" ContentType="application/vnd.openxmlformats-officedocument.presentationml.tags+xml"/>
  <Override PartName="/ppt/notesSlides/notesSlide5.xml" ContentType="application/vnd.openxmlformats-officedocument.presentationml.notesSlide+xml"/>
  <Override PartName="/ppt/tags/tag75.xml" ContentType="application/vnd.openxmlformats-officedocument.presentationml.tags+xml"/>
  <Override PartName="/ppt/notesSlides/notesSlide6.xml" ContentType="application/vnd.openxmlformats-officedocument.presentationml.notesSlide+xml"/>
  <Override PartName="/ppt/tags/tag76.xml" ContentType="application/vnd.openxmlformats-officedocument.presentationml.tags+xml"/>
  <Override PartName="/ppt/notesSlides/notesSlide7.xml" ContentType="application/vnd.openxmlformats-officedocument.presentationml.notesSlide+xml"/>
  <Override PartName="/ppt/tags/tag77.xml" ContentType="application/vnd.openxmlformats-officedocument.presentationml.tags+xml"/>
  <Override PartName="/ppt/notesSlides/notesSlide8.xml" ContentType="application/vnd.openxmlformats-officedocument.presentationml.notesSlide+xml"/>
  <Override PartName="/ppt/tags/tag78.xml" ContentType="application/vnd.openxmlformats-officedocument.presentationml.tags+xml"/>
  <Override PartName="/ppt/notesSlides/notesSlide9.xml" ContentType="application/vnd.openxmlformats-officedocument.presentationml.notesSlide+xml"/>
  <Override PartName="/ppt/tags/tag79.xml" ContentType="application/vnd.openxmlformats-officedocument.presentationml.tags+xml"/>
  <Override PartName="/ppt/notesSlides/notesSlide10.xml" ContentType="application/vnd.openxmlformats-officedocument.presentationml.notesSlide+xml"/>
  <Override PartName="/ppt/tags/tag80.xml" ContentType="application/vnd.openxmlformats-officedocument.presentationml.tags+xml"/>
  <Override PartName="/ppt/notesSlides/notesSlide11.xml" ContentType="application/vnd.openxmlformats-officedocument.presentationml.notesSlide+xml"/>
  <Override PartName="/ppt/tags/tag81.xml" ContentType="application/vnd.openxmlformats-officedocument.presentationml.tags+xml"/>
  <Override PartName="/ppt/notesSlides/notesSlide12.xml" ContentType="application/vnd.openxmlformats-officedocument.presentationml.notesSlide+xml"/>
  <Override PartName="/ppt/tags/tag82.xml" ContentType="application/vnd.openxmlformats-officedocument.presentationml.tags+xml"/>
  <Override PartName="/ppt/notesSlides/notesSlide13.xml" ContentType="application/vnd.openxmlformats-officedocument.presentationml.notesSlide+xml"/>
  <Override PartName="/ppt/tags/tag83.xml" ContentType="application/vnd.openxmlformats-officedocument.presentationml.tags+xml"/>
  <Override PartName="/ppt/notesSlides/notesSlide14.xml" ContentType="application/vnd.openxmlformats-officedocument.presentationml.notesSlide+xml"/>
  <Override PartName="/ppt/tags/tag84.xml" ContentType="application/vnd.openxmlformats-officedocument.presentationml.tags+xml"/>
  <Override PartName="/ppt/notesSlides/notesSlide15.xml" ContentType="application/vnd.openxmlformats-officedocument.presentationml.notesSlide+xml"/>
  <Override PartName="/ppt/tags/tag85.xml" ContentType="application/vnd.openxmlformats-officedocument.presentationml.tags+xml"/>
  <Override PartName="/ppt/notesSlides/notesSlide16.xml" ContentType="application/vnd.openxmlformats-officedocument.presentationml.notesSlide+xml"/>
  <Override PartName="/ppt/tags/tag86.xml" ContentType="application/vnd.openxmlformats-officedocument.presentationml.tags+xml"/>
  <Override PartName="/ppt/notesSlides/notesSlide17.xml" ContentType="application/vnd.openxmlformats-officedocument.presentationml.notesSlide+xml"/>
  <Override PartName="/ppt/tags/tag87.xml" ContentType="application/vnd.openxmlformats-officedocument.presentationml.tags+xml"/>
  <Override PartName="/ppt/notesSlides/notesSlide18.xml" ContentType="application/vnd.openxmlformats-officedocument.presentationml.notesSlide+xml"/>
  <Override PartName="/ppt/tags/tag88.xml" ContentType="application/vnd.openxmlformats-officedocument.presentationml.tags+xml"/>
  <Override PartName="/ppt/notesSlides/notesSlide19.xml" ContentType="application/vnd.openxmlformats-officedocument.presentationml.notesSlide+xml"/>
  <Override PartName="/ppt/tags/tag89.xml" ContentType="application/vnd.openxmlformats-officedocument.presentationml.tags+xml"/>
  <Override PartName="/ppt/notesSlides/notesSlide20.xml" ContentType="application/vnd.openxmlformats-officedocument.presentationml.notesSlide+xml"/>
  <Override PartName="/ppt/tags/tag90.xml" ContentType="application/vnd.openxmlformats-officedocument.presentationml.tags+xml"/>
  <Override PartName="/ppt/notesSlides/notesSlide21.xml" ContentType="application/vnd.openxmlformats-officedocument.presentationml.notesSlide+xml"/>
  <Override PartName="/ppt/tags/tag91.xml" ContentType="application/vnd.openxmlformats-officedocument.presentationml.tags+xml"/>
  <Override PartName="/ppt/notesSlides/notesSlide22.xml" ContentType="application/vnd.openxmlformats-officedocument.presentationml.notesSlide+xml"/>
  <Override PartName="/ppt/tags/tag92.xml" ContentType="application/vnd.openxmlformats-officedocument.presentationml.tags+xml"/>
  <Override PartName="/ppt/notesSlides/notesSlide23.xml" ContentType="application/vnd.openxmlformats-officedocument.presentationml.notesSlide+xml"/>
  <Override PartName="/ppt/tags/tag93.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65" r:id="rId3"/>
  </p:sldMasterIdLst>
  <p:notesMasterIdLst>
    <p:notesMasterId r:id="rId29"/>
  </p:notesMasterIdLst>
  <p:handoutMasterIdLst>
    <p:handoutMasterId r:id="rId30"/>
  </p:handoutMasterIdLst>
  <p:sldIdLst>
    <p:sldId id="261" r:id="rId4"/>
    <p:sldId id="256" r:id="rId5"/>
    <p:sldId id="257" r:id="rId6"/>
    <p:sldId id="258" r:id="rId7"/>
    <p:sldId id="281" r:id="rId8"/>
    <p:sldId id="282" r:id="rId9"/>
    <p:sldId id="283" r:id="rId10"/>
    <p:sldId id="284" r:id="rId11"/>
    <p:sldId id="285" r:id="rId12"/>
    <p:sldId id="288" r:id="rId13"/>
    <p:sldId id="289" r:id="rId14"/>
    <p:sldId id="259" r:id="rId15"/>
    <p:sldId id="260" r:id="rId16"/>
    <p:sldId id="262" r:id="rId17"/>
    <p:sldId id="263" r:id="rId18"/>
    <p:sldId id="270" r:id="rId19"/>
    <p:sldId id="271" r:id="rId20"/>
    <p:sldId id="272" r:id="rId21"/>
    <p:sldId id="273" r:id="rId22"/>
    <p:sldId id="274" r:id="rId23"/>
    <p:sldId id="275" r:id="rId24"/>
    <p:sldId id="276" r:id="rId25"/>
    <p:sldId id="277" r:id="rId26"/>
    <p:sldId id="279" r:id="rId27"/>
    <p:sldId id="290"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9">
          <p15:clr>
            <a:srgbClr val="A4A3A4"/>
          </p15:clr>
        </p15:guide>
        <p15:guide id="2" pos="382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07234"/>
    <a:srgbClr val="208338"/>
    <a:srgbClr val="DCDCDC"/>
    <a:srgbClr val="F0F0F0"/>
    <a:srgbClr val="E6E6E6"/>
    <a:srgbClr val="C8C8C8"/>
    <a:srgbClr val="FFFFFF"/>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29" autoAdjust="0"/>
    <p:restoredTop sz="96314" autoAdjust="0"/>
  </p:normalViewPr>
  <p:slideViewPr>
    <p:cSldViewPr snapToGrid="0">
      <p:cViewPr varScale="1">
        <p:scale>
          <a:sx n="108" d="100"/>
          <a:sy n="108" d="100"/>
        </p:scale>
        <p:origin x="732" y="114"/>
      </p:cViewPr>
      <p:guideLst>
        <p:guide orient="horz" pos="2139"/>
        <p:guide pos="3821"/>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handoutMaster" Target="handoutMasters/handoutMaster1.xml"/><Relationship Id="rId8"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微软雅黑" panose="020B0503020204020204" charset="-122"/>
              <a:ea typeface="微软雅黑" panose="020B050302020402020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微软雅黑" panose="020B0503020204020204" charset="-122"/>
                <a:ea typeface="微软雅黑" panose="020B0503020204020204" charset="-122"/>
              </a:rPr>
              <a:t>2021/7/8</a:t>
            </a:fld>
            <a:endParaRPr lang="zh-CN" altLang="en-US">
              <a:latin typeface="微软雅黑" panose="020B0503020204020204" charset="-122"/>
              <a:ea typeface="微软雅黑" panose="020B050302020402020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微软雅黑" panose="020B0503020204020204" charset="-122"/>
              <a:ea typeface="微软雅黑" panose="020B050302020402020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微软雅黑" panose="020B0503020204020204" charset="-122"/>
                <a:ea typeface="微软雅黑" panose="020B0503020204020204" charset="-122"/>
              </a:rPr>
              <a:t>‹#›</a:t>
            </a:fld>
            <a:endParaRPr lang="zh-CN" altLang="en-US">
              <a:latin typeface="微软雅黑" panose="020B0503020204020204" charset="-122"/>
              <a:ea typeface="微软雅黑" panose="020B0503020204020204" charset="-122"/>
            </a:endParaRPr>
          </a:p>
        </p:txBody>
      </p:sp>
    </p:spTree>
    <p:extLst>
      <p:ext uri="{BB962C8B-B14F-4D97-AF65-F5344CB8AC3E}">
        <p14:creationId xmlns:p14="http://schemas.microsoft.com/office/powerpoint/2010/main" val="1751254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charset="-122"/>
                <a:ea typeface="微软雅黑" panose="020B050302020402020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charset="-122"/>
                <a:ea typeface="微软雅黑" panose="020B0503020204020204" charset="-122"/>
              </a:defRPr>
            </a:lvl1pPr>
          </a:lstStyle>
          <a:p>
            <a:fld id="{1AC49D05-6128-4D0D-A32A-06A5E73B386C}" type="datetimeFigureOut">
              <a:rPr lang="zh-CN" altLang="en-US" smtClean="0"/>
              <a:t>2021/7/8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charset="-122"/>
                <a:ea typeface="微软雅黑" panose="020B050302020402020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charset="-122"/>
                <a:ea typeface="微软雅黑" panose="020B0503020204020204" charset="-122"/>
              </a:defRPr>
            </a:lvl1pPr>
          </a:lstStyle>
          <a:p>
            <a:fld id="{5849F42C-2DAE-424C-A4B8-3140182C3E9F}" type="slidenum">
              <a:rPr lang="zh-CN" altLang="en-US" smtClean="0"/>
              <a:t>‹#›</a:t>
            </a:fld>
            <a:endParaRPr lang="zh-CN" altLang="en-US"/>
          </a:p>
        </p:txBody>
      </p:sp>
    </p:spTree>
    <p:extLst>
      <p:ext uri="{BB962C8B-B14F-4D97-AF65-F5344CB8AC3E}">
        <p14:creationId xmlns:p14="http://schemas.microsoft.com/office/powerpoint/2010/main" val="1901883674"/>
      </p:ext>
    </p:extLst>
  </p:cSld>
  <p:clrMap bg1="lt1" tx1="dk1" bg2="lt2" tx2="dk2" accent1="accent1" accent2="accent2" accent3="accent3" accent4="accent4" accent5="accent5" accent6="accent6" hlink="hlink" folHlink="folHlink"/>
  <p:notesStyle>
    <a:lvl1pPr marL="0" algn="l" defTabSz="914400" rtl="0" eaLnBrk="1" latinLnBrk="0" hangingPunct="1">
      <a:defRPr sz="1600" kern="1200">
        <a:solidFill>
          <a:schemeClr val="tx1"/>
        </a:solidFill>
        <a:latin typeface="微软雅黑" panose="020B0503020204020204" charset="-122"/>
        <a:ea typeface="微软雅黑" panose="020B0503020204020204" charset="-122"/>
        <a:cs typeface="+mn-cs"/>
      </a:defRPr>
    </a:lvl1pPr>
    <a:lvl2pPr marL="4572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2pPr>
    <a:lvl3pPr marL="9144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3pPr>
    <a:lvl4pPr marL="13716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4pPr>
    <a:lvl5pPr marL="18288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a:t>
            </a:fld>
            <a:endParaRPr lang="zh-CN" altLang="en-US"/>
          </a:p>
        </p:txBody>
      </p:sp>
    </p:spTree>
    <p:extLst>
      <p:ext uri="{BB962C8B-B14F-4D97-AF65-F5344CB8AC3E}">
        <p14:creationId xmlns:p14="http://schemas.microsoft.com/office/powerpoint/2010/main" val="29039971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10</a:t>
            </a:fld>
            <a:endParaRPr lang="zh-CN" altLang="en-US"/>
          </a:p>
        </p:txBody>
      </p:sp>
    </p:spTree>
    <p:extLst>
      <p:ext uri="{BB962C8B-B14F-4D97-AF65-F5344CB8AC3E}">
        <p14:creationId xmlns:p14="http://schemas.microsoft.com/office/powerpoint/2010/main" val="3928363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11</a:t>
            </a:fld>
            <a:endParaRPr lang="zh-CN" altLang="en-US"/>
          </a:p>
        </p:txBody>
      </p:sp>
    </p:spTree>
    <p:extLst>
      <p:ext uri="{BB962C8B-B14F-4D97-AF65-F5344CB8AC3E}">
        <p14:creationId xmlns:p14="http://schemas.microsoft.com/office/powerpoint/2010/main" val="38111882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mtClean="0"/>
              <a:t>https://www.ypppt.com/</a:t>
            </a:r>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12</a:t>
            </a:fld>
            <a:endParaRPr lang="zh-CN" altLang="en-US"/>
          </a:p>
        </p:txBody>
      </p:sp>
    </p:spTree>
    <p:extLst>
      <p:ext uri="{BB962C8B-B14F-4D97-AF65-F5344CB8AC3E}">
        <p14:creationId xmlns:p14="http://schemas.microsoft.com/office/powerpoint/2010/main" val="24327282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13</a:t>
            </a:fld>
            <a:endParaRPr lang="zh-CN" altLang="en-US"/>
          </a:p>
        </p:txBody>
      </p:sp>
    </p:spTree>
    <p:extLst>
      <p:ext uri="{BB962C8B-B14F-4D97-AF65-F5344CB8AC3E}">
        <p14:creationId xmlns:p14="http://schemas.microsoft.com/office/powerpoint/2010/main" val="36509025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14</a:t>
            </a:fld>
            <a:endParaRPr lang="zh-CN" altLang="en-US"/>
          </a:p>
        </p:txBody>
      </p:sp>
    </p:spTree>
    <p:extLst>
      <p:ext uri="{BB962C8B-B14F-4D97-AF65-F5344CB8AC3E}">
        <p14:creationId xmlns:p14="http://schemas.microsoft.com/office/powerpoint/2010/main" val="5485000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15</a:t>
            </a:fld>
            <a:endParaRPr lang="zh-CN" altLang="en-US"/>
          </a:p>
        </p:txBody>
      </p:sp>
    </p:spTree>
    <p:extLst>
      <p:ext uri="{BB962C8B-B14F-4D97-AF65-F5344CB8AC3E}">
        <p14:creationId xmlns:p14="http://schemas.microsoft.com/office/powerpoint/2010/main" val="37422856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16</a:t>
            </a:fld>
            <a:endParaRPr lang="zh-CN" altLang="en-US"/>
          </a:p>
        </p:txBody>
      </p:sp>
    </p:spTree>
    <p:extLst>
      <p:ext uri="{BB962C8B-B14F-4D97-AF65-F5344CB8AC3E}">
        <p14:creationId xmlns:p14="http://schemas.microsoft.com/office/powerpoint/2010/main" val="655329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17</a:t>
            </a:fld>
            <a:endParaRPr lang="zh-CN" altLang="en-US"/>
          </a:p>
        </p:txBody>
      </p:sp>
    </p:spTree>
    <p:extLst>
      <p:ext uri="{BB962C8B-B14F-4D97-AF65-F5344CB8AC3E}">
        <p14:creationId xmlns:p14="http://schemas.microsoft.com/office/powerpoint/2010/main" val="38571311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18</a:t>
            </a:fld>
            <a:endParaRPr lang="zh-CN" altLang="en-US"/>
          </a:p>
        </p:txBody>
      </p:sp>
    </p:spTree>
    <p:extLst>
      <p:ext uri="{BB962C8B-B14F-4D97-AF65-F5344CB8AC3E}">
        <p14:creationId xmlns:p14="http://schemas.microsoft.com/office/powerpoint/2010/main" val="41301534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19</a:t>
            </a:fld>
            <a:endParaRPr lang="zh-CN" altLang="en-US"/>
          </a:p>
        </p:txBody>
      </p:sp>
    </p:spTree>
    <p:extLst>
      <p:ext uri="{BB962C8B-B14F-4D97-AF65-F5344CB8AC3E}">
        <p14:creationId xmlns:p14="http://schemas.microsoft.com/office/powerpoint/2010/main" val="6018779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2</a:t>
            </a:fld>
            <a:endParaRPr lang="zh-CN" altLang="en-US"/>
          </a:p>
        </p:txBody>
      </p:sp>
    </p:spTree>
    <p:extLst>
      <p:ext uri="{BB962C8B-B14F-4D97-AF65-F5344CB8AC3E}">
        <p14:creationId xmlns:p14="http://schemas.microsoft.com/office/powerpoint/2010/main" val="31188926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20</a:t>
            </a:fld>
            <a:endParaRPr lang="zh-CN" altLang="en-US"/>
          </a:p>
        </p:txBody>
      </p:sp>
    </p:spTree>
    <p:extLst>
      <p:ext uri="{BB962C8B-B14F-4D97-AF65-F5344CB8AC3E}">
        <p14:creationId xmlns:p14="http://schemas.microsoft.com/office/powerpoint/2010/main" val="37584756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21</a:t>
            </a:fld>
            <a:endParaRPr lang="zh-CN" altLang="en-US"/>
          </a:p>
        </p:txBody>
      </p:sp>
    </p:spTree>
    <p:extLst>
      <p:ext uri="{BB962C8B-B14F-4D97-AF65-F5344CB8AC3E}">
        <p14:creationId xmlns:p14="http://schemas.microsoft.com/office/powerpoint/2010/main" val="25493447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22</a:t>
            </a:fld>
            <a:endParaRPr lang="zh-CN" altLang="en-US"/>
          </a:p>
        </p:txBody>
      </p:sp>
    </p:spTree>
    <p:extLst>
      <p:ext uri="{BB962C8B-B14F-4D97-AF65-F5344CB8AC3E}">
        <p14:creationId xmlns:p14="http://schemas.microsoft.com/office/powerpoint/2010/main" val="34096279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23</a:t>
            </a:fld>
            <a:endParaRPr lang="zh-CN" altLang="en-US"/>
          </a:p>
        </p:txBody>
      </p:sp>
    </p:spTree>
    <p:extLst>
      <p:ext uri="{BB962C8B-B14F-4D97-AF65-F5344CB8AC3E}">
        <p14:creationId xmlns:p14="http://schemas.microsoft.com/office/powerpoint/2010/main" val="3211379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24</a:t>
            </a:fld>
            <a:endParaRPr lang="zh-CN" altLang="en-US"/>
          </a:p>
        </p:txBody>
      </p:sp>
    </p:spTree>
    <p:extLst>
      <p:ext uri="{BB962C8B-B14F-4D97-AF65-F5344CB8AC3E}">
        <p14:creationId xmlns:p14="http://schemas.microsoft.com/office/powerpoint/2010/main" val="25889015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0352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3</a:t>
            </a:fld>
            <a:endParaRPr lang="zh-CN" altLang="en-US"/>
          </a:p>
        </p:txBody>
      </p:sp>
    </p:spTree>
    <p:extLst>
      <p:ext uri="{BB962C8B-B14F-4D97-AF65-F5344CB8AC3E}">
        <p14:creationId xmlns:p14="http://schemas.microsoft.com/office/powerpoint/2010/main" val="2561277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4</a:t>
            </a:fld>
            <a:endParaRPr lang="zh-CN" altLang="en-US"/>
          </a:p>
        </p:txBody>
      </p:sp>
    </p:spTree>
    <p:extLst>
      <p:ext uri="{BB962C8B-B14F-4D97-AF65-F5344CB8AC3E}">
        <p14:creationId xmlns:p14="http://schemas.microsoft.com/office/powerpoint/2010/main" val="15418827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5</a:t>
            </a:fld>
            <a:endParaRPr lang="zh-CN" altLang="en-US"/>
          </a:p>
        </p:txBody>
      </p:sp>
    </p:spTree>
    <p:extLst>
      <p:ext uri="{BB962C8B-B14F-4D97-AF65-F5344CB8AC3E}">
        <p14:creationId xmlns:p14="http://schemas.microsoft.com/office/powerpoint/2010/main" val="33181051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6</a:t>
            </a:fld>
            <a:endParaRPr lang="zh-CN" altLang="en-US"/>
          </a:p>
        </p:txBody>
      </p:sp>
    </p:spTree>
    <p:extLst>
      <p:ext uri="{BB962C8B-B14F-4D97-AF65-F5344CB8AC3E}">
        <p14:creationId xmlns:p14="http://schemas.microsoft.com/office/powerpoint/2010/main" val="4336203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7</a:t>
            </a:fld>
            <a:endParaRPr lang="zh-CN" altLang="en-US"/>
          </a:p>
        </p:txBody>
      </p:sp>
    </p:spTree>
    <p:extLst>
      <p:ext uri="{BB962C8B-B14F-4D97-AF65-F5344CB8AC3E}">
        <p14:creationId xmlns:p14="http://schemas.microsoft.com/office/powerpoint/2010/main" val="13379770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8</a:t>
            </a:fld>
            <a:endParaRPr lang="zh-CN" altLang="en-US"/>
          </a:p>
        </p:txBody>
      </p:sp>
    </p:spTree>
    <p:extLst>
      <p:ext uri="{BB962C8B-B14F-4D97-AF65-F5344CB8AC3E}">
        <p14:creationId xmlns:p14="http://schemas.microsoft.com/office/powerpoint/2010/main" val="28354266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9</a:t>
            </a:fld>
            <a:endParaRPr lang="zh-CN" altLang="en-US"/>
          </a:p>
        </p:txBody>
      </p:sp>
    </p:spTree>
    <p:extLst>
      <p:ext uri="{BB962C8B-B14F-4D97-AF65-F5344CB8AC3E}">
        <p14:creationId xmlns:p14="http://schemas.microsoft.com/office/powerpoint/2010/main" val="29680144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slideMaster" Target="../slideMasters/slideMaster1.xml"/><Relationship Id="rId5" Type="http://schemas.openxmlformats.org/officeDocument/2006/relationships/tags" Target="../tags/tag11.xml"/><Relationship Id="rId4" Type="http://schemas.openxmlformats.org/officeDocument/2006/relationships/tags" Target="../tags/tag10.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slideMaster" Target="../slideMasters/slideMaster1.xml"/><Relationship Id="rId5" Type="http://schemas.openxmlformats.org/officeDocument/2006/relationships/tags" Target="../tags/tag61.xml"/><Relationship Id="rId4" Type="http://schemas.openxmlformats.org/officeDocument/2006/relationships/tags" Target="../tags/tag60.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tags" Target="../tags/tag62.xml"/><Relationship Id="rId5" Type="http://schemas.openxmlformats.org/officeDocument/2006/relationships/slideMaster" Target="../slideMasters/slideMaster1.xml"/><Relationship Id="rId4" Type="http://schemas.openxmlformats.org/officeDocument/2006/relationships/tags" Target="../tags/tag65.xml"/></Relationships>
</file>

<file path=ppt/slideLayouts/_rels/slideLayout12.xml.rels><?xml version="1.0" encoding="UTF-8" standalone="yes"?>
<Relationships xmlns="http://schemas.openxmlformats.org/package/2006/relationships"><Relationship Id="rId3" Type="http://schemas.openxmlformats.org/officeDocument/2006/relationships/tags" Target="../tags/tag68.xml"/><Relationship Id="rId2" Type="http://schemas.openxmlformats.org/officeDocument/2006/relationships/tags" Target="../tags/tag67.xml"/><Relationship Id="rId1" Type="http://schemas.openxmlformats.org/officeDocument/2006/relationships/tags" Target="../tags/tag66.xml"/><Relationship Id="rId5" Type="http://schemas.openxmlformats.org/officeDocument/2006/relationships/slideMaster" Target="../slideMasters/slideMaster1.xml"/><Relationship Id="rId4" Type="http://schemas.openxmlformats.org/officeDocument/2006/relationships/tags" Target="../tags/tag69.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Master" Target="../slideMasters/slideMaster1.xml"/><Relationship Id="rId5" Type="http://schemas.openxmlformats.org/officeDocument/2006/relationships/tags" Target="../tags/tag21.xml"/><Relationship Id="rId4" Type="http://schemas.openxmlformats.org/officeDocument/2006/relationships/tags" Target="../tags/tag20.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24.xml"/><Relationship Id="rId7" Type="http://schemas.openxmlformats.org/officeDocument/2006/relationships/slideMaster" Target="../slideMasters/slideMaster1.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35.xml"/><Relationship Id="rId3" Type="http://schemas.openxmlformats.org/officeDocument/2006/relationships/tags" Target="../tags/tag30.xml"/><Relationship Id="rId7" Type="http://schemas.openxmlformats.org/officeDocument/2006/relationships/tags" Target="../tags/tag34.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tags" Target="../tags/tag43.xml"/><Relationship Id="rId3" Type="http://schemas.openxmlformats.org/officeDocument/2006/relationships/tags" Target="../tags/tag38.xml"/><Relationship Id="rId7" Type="http://schemas.openxmlformats.org/officeDocument/2006/relationships/tags" Target="../tags/tag42.xml"/><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tags" Target="../tags/tag41.xml"/><Relationship Id="rId5" Type="http://schemas.openxmlformats.org/officeDocument/2006/relationships/tags" Target="../tags/tag40.xml"/><Relationship Id="rId10" Type="http://schemas.openxmlformats.org/officeDocument/2006/relationships/hyperlink" Target="http://www.1ppt.com/xiazai/" TargetMode="External"/><Relationship Id="rId4" Type="http://schemas.openxmlformats.org/officeDocument/2006/relationships/tags" Target="../tags/tag39.xml"/><Relationship Id="rId9"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tags" Target="../tags/tag44.xml"/><Relationship Id="rId5" Type="http://schemas.openxmlformats.org/officeDocument/2006/relationships/slideMaster" Target="../slideMasters/slideMaster1.xml"/><Relationship Id="rId4" Type="http://schemas.openxmlformats.org/officeDocument/2006/relationships/tags" Target="../tags/tag47.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50.xml"/><Relationship Id="rId2" Type="http://schemas.openxmlformats.org/officeDocument/2006/relationships/tags" Target="../tags/tag49.xml"/><Relationship Id="rId1" Type="http://schemas.openxmlformats.org/officeDocument/2006/relationships/tags" Target="../tags/tag48.xml"/><Relationship Id="rId4"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53.xml"/><Relationship Id="rId7" Type="http://schemas.openxmlformats.org/officeDocument/2006/relationships/slideMaster" Target="../slideMasters/slideMaster1.xml"/><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1"/>
            </p:custDataLst>
          </p:nvPr>
        </p:nvSpPr>
        <p:spPr>
          <a:xfrm>
            <a:off x="669882" y="2588281"/>
            <a:ext cx="10852237" cy="899167"/>
          </a:xfrm>
        </p:spPr>
        <p:txBody>
          <a:bodyPr lIns="101600" tIns="38100" rIns="25400" bIns="38100" anchor="t" anchorCtr="0">
            <a:noAutofit/>
          </a:bodyPr>
          <a:lstStyle>
            <a:lvl1pPr algn="ctr">
              <a:defRPr sz="5400" b="0" spc="600">
                <a:effectLst>
                  <a:outerShdw blurRad="38100" dist="38100" dir="2700000" algn="tl">
                    <a:srgbClr val="000000">
                      <a:alpha val="43137"/>
                    </a:srgbClr>
                  </a:outerShdw>
                </a:effectLst>
              </a:defRPr>
            </a:lvl1pPr>
          </a:lstStyle>
          <a:p>
            <a:r>
              <a:rPr lang="zh-CN" altLang="en-US" dirty="0"/>
              <a:t>单击此处编辑标题</a:t>
            </a:r>
          </a:p>
        </p:txBody>
      </p:sp>
      <p:sp>
        <p:nvSpPr>
          <p:cNvPr id="3" name="副标题 2"/>
          <p:cNvSpPr>
            <a:spLocks noGrp="1"/>
          </p:cNvSpPr>
          <p:nvPr>
            <p:ph type="subTitle" idx="1" hasCustomPrompt="1"/>
            <p:custDataLst>
              <p:tags r:id="rId2"/>
            </p:custDataLst>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16" name="日期占位符 15"/>
          <p:cNvSpPr>
            <a:spLocks noGrp="1"/>
          </p:cNvSpPr>
          <p:nvPr>
            <p:ph type="dt" sz="half" idx="10"/>
            <p:custDataLst>
              <p:tags r:id="rId3"/>
            </p:custDataLst>
          </p:nvPr>
        </p:nvSpPr>
        <p:spPr/>
        <p:txBody>
          <a:bodyPr/>
          <a:lstStyle/>
          <a:p>
            <a:fld id="{760FBDFE-C587-4B4C-A407-44438C67B59E}" type="datetimeFigureOut">
              <a:rPr lang="zh-CN" altLang="en-US" smtClean="0"/>
              <a:t>2021/7/8</a:t>
            </a:fld>
            <a:endParaRPr lang="zh-CN" altLang="en-US"/>
          </a:p>
        </p:txBody>
      </p:sp>
      <p:sp>
        <p:nvSpPr>
          <p:cNvPr id="17" name="页脚占位符 16"/>
          <p:cNvSpPr>
            <a:spLocks noGrp="1"/>
          </p:cNvSpPr>
          <p:nvPr>
            <p:ph type="ftr" sz="quarter" idx="11"/>
            <p:custDataLst>
              <p:tags r:id="rId4"/>
            </p:custDataLst>
          </p:nvPr>
        </p:nvSpPr>
        <p:spPr/>
        <p:txBody>
          <a:bodyPr/>
          <a:lstStyle/>
          <a:p>
            <a:endParaRPr lang="zh-CN" altLang="en-US" dirty="0"/>
          </a:p>
        </p:txBody>
      </p:sp>
      <p:sp>
        <p:nvSpPr>
          <p:cNvPr id="18" name="灯片编号占位符 17"/>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1"/>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mj-lt"/>
                <a:ea typeface="+mj-ea"/>
                <a:cs typeface="+mj-cs"/>
                <a:sym typeface="+mn-ea"/>
              </a:defRPr>
            </a:lvl1pPr>
          </a:lstStyle>
          <a:p>
            <a:pPr lvl="0"/>
            <a:r>
              <a:rPr>
                <a:sym typeface="+mn-ea"/>
              </a:rPr>
              <a:t>单击此处编辑母版标题样式</a:t>
            </a:r>
          </a:p>
        </p:txBody>
      </p:sp>
      <p:sp>
        <p:nvSpPr>
          <p:cNvPr id="3" name="竖排文字占位符 2"/>
          <p:cNvSpPr>
            <a:spLocks noGrp="1"/>
          </p:cNvSpPr>
          <p:nvPr>
            <p:ph type="body" orient="vert" idx="1"/>
            <p:custDataLst>
              <p:tags r:id="rId2"/>
            </p:custDataLst>
          </p:nvPr>
        </p:nvSpPr>
        <p:spPr>
          <a:xfrm>
            <a:off x="669925" y="952500"/>
            <a:ext cx="9828101" cy="5388907"/>
          </a:xfrm>
        </p:spPr>
        <p:txBody>
          <a:bodyPr vert="eaVert"/>
          <a:lstStyle>
            <a:lvl1pPr indent="0" eaLnBrk="1" fontAlgn="auto" latinLnBrk="0" hangingPunct="1">
              <a:defRPr>
                <a:solidFill>
                  <a:schemeClr val="tx1">
                    <a:lumMod val="75000"/>
                    <a:lumOff val="25000"/>
                  </a:schemeClr>
                </a:solidFill>
              </a:defRPr>
            </a:lvl1pPr>
            <a:lvl2pPr indent="0" eaLnBrk="1" fontAlgn="auto" latinLnBrk="0" hangingPunct="1">
              <a:defRPr>
                <a:solidFill>
                  <a:schemeClr val="tx1">
                    <a:lumMod val="75000"/>
                    <a:lumOff val="25000"/>
                  </a:schemeClr>
                </a:solidFill>
              </a:defRPr>
            </a:lvl2pPr>
            <a:lvl3pPr indent="0" eaLnBrk="1" fontAlgn="auto" latinLnBrk="0" hangingPunct="1">
              <a:defRPr>
                <a:solidFill>
                  <a:schemeClr val="tx1">
                    <a:lumMod val="75000"/>
                    <a:lumOff val="25000"/>
                  </a:schemeClr>
                </a:solidFill>
              </a:defRPr>
            </a:lvl3pPr>
            <a:lvl4pPr indent="0" eaLnBrk="1" fontAlgn="auto" latinLnBrk="0" hangingPunct="1">
              <a:defRPr>
                <a:solidFill>
                  <a:schemeClr val="tx1">
                    <a:lumMod val="75000"/>
                    <a:lumOff val="25000"/>
                  </a:schemeClr>
                </a:solidFill>
              </a:defRPr>
            </a:lvl4pPr>
            <a:lvl5pPr indent="0" eaLnBrk="1" fontAlgn="auto" latinLnBrk="0" hangingPunct="1">
              <a:defRPr>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2021/7/8</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2021/7/8</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4"/>
            </p:custDataLst>
          </p:nvPr>
        </p:nvSpPr>
        <p:spPr>
          <a:xfrm>
            <a:off x="669930" y="952508"/>
            <a:ext cx="10852237" cy="504000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2021/7/8</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2" name="标题 1"/>
          <p:cNvSpPr>
            <a:spLocks noGrp="1"/>
          </p:cNvSpPr>
          <p:nvPr>
            <p:ph type="title" hasCustomPrompt="1"/>
            <p:custDataLst>
              <p:tags r:id="rId4"/>
            </p:custDataLst>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0" i="0" u="none" strike="noStrike" kern="1200" cap="none" spc="600" normalizeH="0" baseline="0" noProof="1" dirty="0">
                <a:solidFill>
                  <a:schemeClr val="tx1"/>
                </a:solidFill>
                <a:effectLst>
                  <a:outerShdw blurRad="38100" dist="38100" dir="2700000" algn="tl">
                    <a:srgbClr val="000000">
                      <a:alpha val="43137"/>
                    </a:srgbClr>
                  </a:outerShdw>
                </a:effectLst>
                <a:uFillTx/>
                <a:latin typeface="+mj-lt"/>
                <a:ea typeface="+mj-ea"/>
                <a:cs typeface="+mj-cs"/>
                <a:sym typeface="+mn-ea"/>
              </a:defRPr>
            </a:lvl1pPr>
          </a:lstStyle>
          <a:p>
            <a:pPr lvl="0"/>
            <a:r>
              <a:rPr>
                <a:sym typeface="+mn-ea"/>
              </a:rPr>
              <a:t>单击此处编辑标题</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3"/>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pPr/>
              <a:t>2021/7/8</a:t>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685078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pPr/>
              <a:t>2021/7/8</a:t>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7393991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1154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16104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94683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56064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07234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882" y="432000"/>
            <a:ext cx="10852237" cy="648000"/>
          </a:xfrm>
        </p:spPr>
        <p:txBody>
          <a:bodyPr vert="horz" lIns="101600" tIns="38100" rIns="76200" bIns="38100" rtlCol="0" anchor="ctr" anchorCtr="0">
            <a:noAutofit/>
          </a:bodyPr>
          <a:lstStyle>
            <a:lvl1pPr marL="0" marR="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p>
        </p:txBody>
      </p:sp>
      <p:sp>
        <p:nvSpPr>
          <p:cNvPr id="3" name="内容占位符 2"/>
          <p:cNvSpPr>
            <a:spLocks noGrp="1"/>
          </p:cNvSpPr>
          <p:nvPr>
            <p:ph idx="1"/>
            <p:custDataLst>
              <p:tags r:id="rId2"/>
            </p:custDataLst>
          </p:nvPr>
        </p:nvSpPr>
        <p:spPr>
          <a:xfrm>
            <a:off x="669882" y="1296000"/>
            <a:ext cx="10852237" cy="5041355"/>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2021/7/8</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84958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29759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19527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09878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724573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005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13624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930" y="3808730"/>
            <a:ext cx="10852237" cy="624845"/>
          </a:xfrm>
        </p:spPr>
        <p:txBody>
          <a:bodyPr lIns="101600" tIns="38100" rIns="63500" bIns="38100" anchor="t" anchorCtr="0">
            <a:noAutofit/>
          </a:bodyPr>
          <a:lstStyle>
            <a:lvl1pPr>
              <a:defRPr sz="3600" b="0" u="none" strike="noStrike" kern="1200" cap="none" spc="300" normalizeH="0">
                <a:solidFill>
                  <a:schemeClr val="tx1"/>
                </a:solidFill>
                <a:effectLst>
                  <a:outerShdw blurRad="38100" dist="38100" dir="2700000" algn="tl">
                    <a:srgbClr val="000000">
                      <a:alpha val="43137"/>
                    </a:srgbClr>
                  </a:outerShdw>
                </a:effectLst>
                <a:uFillTx/>
              </a:defRPr>
            </a:lvl1pPr>
          </a:lstStyle>
          <a:p>
            <a:r>
              <a:rPr lang="zh-CN" altLang="en-US" dirty="0"/>
              <a:t>单击此处编辑母版标题样式</a:t>
            </a:r>
          </a:p>
        </p:txBody>
      </p:sp>
      <p:sp>
        <p:nvSpPr>
          <p:cNvPr id="3" name="文本占位符 2"/>
          <p:cNvSpPr>
            <a:spLocks noGrp="1"/>
          </p:cNvSpPr>
          <p:nvPr>
            <p:ph type="body" idx="1"/>
            <p:custDataLst>
              <p:tags r:id="rId2"/>
            </p:custDataLst>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mn-lt"/>
                <a:ea typeface="+mn-ea"/>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2021/7/8</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882" y="432000"/>
            <a:ext cx="10852237" cy="648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p>
        </p:txBody>
      </p:sp>
      <p:sp>
        <p:nvSpPr>
          <p:cNvPr id="3" name="内容占位符 2"/>
          <p:cNvSpPr>
            <a:spLocks noGrp="1"/>
          </p:cNvSpPr>
          <p:nvPr>
            <p:ph sz="half" idx="1"/>
            <p:custDataLst>
              <p:tags r:id="rId2"/>
            </p:custDataLst>
          </p:nvPr>
        </p:nvSpPr>
        <p:spPr>
          <a:xfrm>
            <a:off x="669930" y="1296000"/>
            <a:ext cx="5283242" cy="5040000"/>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内容占位符 3"/>
          <p:cNvSpPr>
            <a:spLocks noGrp="1"/>
          </p:cNvSpPr>
          <p:nvPr>
            <p:ph sz="half" idx="2"/>
            <p:custDataLst>
              <p:tags r:id="rId3"/>
            </p:custDataLst>
          </p:nvPr>
        </p:nvSpPr>
        <p:spPr>
          <a:xfrm>
            <a:off x="6238877" y="1296000"/>
            <a:ext cx="5283242" cy="5040000"/>
          </a:xfrm>
        </p:spPr>
        <p:txBody>
          <a:bodyPr>
            <a:noAutofit/>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p:txBody>
          <a:bodyPr/>
          <a:lstStyle/>
          <a:p>
            <a:fld id="{760FBDFE-C587-4B4C-A407-44438C67B59E}" type="datetimeFigureOut">
              <a:rPr lang="zh-CN" altLang="en-US" smtClean="0"/>
              <a:t>2021/7/8</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882" y="432000"/>
            <a:ext cx="10852237" cy="648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2"/>
            </p:custDataLst>
          </p:nvPr>
        </p:nvSpPr>
        <p:spPr>
          <a:xfrm>
            <a:off x="669930" y="1296000"/>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solidFill>
                <a:uFillTx/>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669925" y="1789043"/>
            <a:ext cx="5283200" cy="4552234"/>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4"/>
            </p:custDataLst>
          </p:nvPr>
        </p:nvSpPr>
        <p:spPr>
          <a:xfrm>
            <a:off x="6235750" y="1296000"/>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solidFill>
                <a:uFillTx/>
                <a:latin typeface="+mn-lt"/>
                <a:ea typeface="+mn-ea"/>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5"/>
            </p:custDataLst>
          </p:nvPr>
        </p:nvSpPr>
        <p:spPr>
          <a:xfrm>
            <a:off x="6235750" y="1789043"/>
            <a:ext cx="5283242" cy="4552234"/>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t>2021/7/8</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882" y="432000"/>
            <a:ext cx="10852237" cy="648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2"/>
            </p:custDataLst>
          </p:nvPr>
        </p:nvSpPr>
        <p:spPr>
          <a:xfrm>
            <a:off x="669930" y="1296000"/>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solidFill>
                <a:uFillTx/>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669925" y="1789043"/>
            <a:ext cx="5283200" cy="4552234"/>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4"/>
            </p:custDataLst>
          </p:nvPr>
        </p:nvSpPr>
        <p:spPr>
          <a:xfrm>
            <a:off x="6235750" y="1296000"/>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solidFill>
                <a:uFillTx/>
                <a:latin typeface="+mn-lt"/>
                <a:ea typeface="+mn-ea"/>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5"/>
            </p:custDataLst>
          </p:nvPr>
        </p:nvSpPr>
        <p:spPr>
          <a:xfrm>
            <a:off x="6235750" y="1789043"/>
            <a:ext cx="5283242" cy="4552234"/>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t>2021/7/8</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t>‹#›</a:t>
            </a:fld>
            <a:endParaRPr lang="zh-CN" altLang="en-US"/>
          </a:p>
        </p:txBody>
      </p:sp>
      <p:sp>
        <p:nvSpPr>
          <p:cNvPr id="11" name="TextBox 10"/>
          <p:cNvSpPr txBox="1"/>
          <p:nvPr userDrawn="1"/>
        </p:nvSpPr>
        <p:spPr>
          <a:xfrm>
            <a:off x="1628304" y="6858000"/>
            <a:ext cx="1224136" cy="118430"/>
          </a:xfrm>
          <a:prstGeom prst="rect">
            <a:avLst/>
          </a:prstGeom>
          <a:noFill/>
        </p:spPr>
        <p:txBody>
          <a:bodyPr wrap="square" rtlCol="0">
            <a:spAutoFit/>
          </a:bodyPr>
          <a:lstStyle/>
          <a:p>
            <a:pPr>
              <a:lnSpc>
                <a:spcPct val="200000"/>
              </a:lnSpc>
            </a:pPr>
            <a:r>
              <a:rPr lang="en-US" altLang="zh-CN" sz="100" dirty="0" smtClean="0">
                <a:solidFill>
                  <a:prstClr val="black"/>
                </a:solidFill>
                <a:latin typeface="微软雅黑" panose="020B0503020204020204" pitchFamily="34" charset="-122"/>
                <a:hlinkClick r:id="rId10"/>
              </a:rPr>
              <a:t>PPT</a:t>
            </a:r>
            <a:r>
              <a:rPr lang="zh-CN" altLang="en-US" sz="100" dirty="0" smtClean="0">
                <a:solidFill>
                  <a:prstClr val="black"/>
                </a:solidFill>
                <a:latin typeface="微软雅黑" panose="020B0503020204020204" pitchFamily="34" charset="-122"/>
                <a:hlinkClick r:id="rId10"/>
              </a:rPr>
              <a:t>下载</a:t>
            </a:r>
            <a:r>
              <a:rPr lang="zh-CN" altLang="en-US" sz="100" dirty="0" smtClean="0">
                <a:solidFill>
                  <a:prstClr val="black"/>
                </a:solidFill>
                <a:latin typeface="微软雅黑" panose="020B0503020204020204" pitchFamily="34" charset="-122"/>
              </a:rPr>
              <a:t> </a:t>
            </a:r>
            <a:r>
              <a:rPr lang="en-US" altLang="zh-CN" sz="100" dirty="0">
                <a:solidFill>
                  <a:prstClr val="black"/>
                </a:solidFill>
                <a:latin typeface="微软雅黑" panose="020B0503020204020204" pitchFamily="34" charset="-122"/>
              </a:rPr>
              <a:t>http://www.1ppt.com/xiazai/</a:t>
            </a:r>
            <a:endParaRPr lang="en-US" altLang="zh-CN" sz="100" dirty="0" smtClean="0">
              <a:solidFill>
                <a:prstClr val="black"/>
              </a:solidFill>
              <a:latin typeface="微软雅黑" panose="020B0503020204020204" pitchFamily="34" charset="-122"/>
            </a:endParaRPr>
          </a:p>
        </p:txBody>
      </p:sp>
    </p:spTree>
    <p:extLst>
      <p:ext uri="{BB962C8B-B14F-4D97-AF65-F5344CB8AC3E}">
        <p14:creationId xmlns:p14="http://schemas.microsoft.com/office/powerpoint/2010/main" val="27460103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t>2021/7/8</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t>2021/7/8</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1"/>
            </p:custDataLst>
          </p:nvPr>
        </p:nvSpPr>
        <p:spPr>
          <a:xfrm>
            <a:off x="669930" y="1296000"/>
            <a:ext cx="5283242" cy="5040000"/>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2"/>
            </p:custDataLst>
          </p:nvPr>
        </p:nvSpPr>
        <p:spPr>
          <a:xfrm>
            <a:off x="6238925" y="1296000"/>
            <a:ext cx="5283242" cy="50400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stStyle>
          <a:p>
            <a:pPr lvl="0"/>
            <a:r>
              <a:rPr>
                <a:sym typeface="+mn-ea"/>
              </a:rPr>
              <a:t>单击此处编辑母版文本样式</a:t>
            </a:r>
          </a:p>
        </p:txBody>
      </p:sp>
      <p:sp>
        <p:nvSpPr>
          <p:cNvPr id="5" name="日期占位符 4"/>
          <p:cNvSpPr>
            <a:spLocks noGrp="1"/>
          </p:cNvSpPr>
          <p:nvPr>
            <p:ph type="dt" sz="half" idx="10"/>
            <p:custDataLst>
              <p:tags r:id="rId3"/>
            </p:custDataLst>
          </p:nvPr>
        </p:nvSpPr>
        <p:spPr/>
        <p:txBody>
          <a:bodyPr/>
          <a:lstStyle/>
          <a:p>
            <a:fld id="{9EFD9D74-47D9-4702-A33C-335B63B48DBF}" type="datetimeFigureOut">
              <a:rPr lang="zh-CN" altLang="en-US" smtClean="0"/>
              <a:t>2021/7/8</a:t>
            </a:fld>
            <a:endParaRPr lang="zh-CN" altLang="en-US" dirty="0"/>
          </a:p>
        </p:txBody>
      </p:sp>
      <p:sp>
        <p:nvSpPr>
          <p:cNvPr id="6" name="页脚占位符 5"/>
          <p:cNvSpPr>
            <a:spLocks noGrp="1"/>
          </p:cNvSpPr>
          <p:nvPr>
            <p:ph type="ftr" sz="quarter" idx="11"/>
            <p:custDataLst>
              <p:tags r:id="rId4"/>
            </p:custDataLst>
          </p:nvPr>
        </p:nvSpPr>
        <p:spPr/>
        <p:txBody>
          <a:bodyPr/>
          <a:lstStyle/>
          <a:p>
            <a:endParaRPr lang="zh-CN" altLang="en-US" dirty="0"/>
          </a:p>
        </p:txBody>
      </p:sp>
      <p:sp>
        <p:nvSpPr>
          <p:cNvPr id="7" name="灯片编号占位符 6"/>
          <p:cNvSpPr>
            <a:spLocks noGrp="1"/>
          </p:cNvSpPr>
          <p:nvPr>
            <p:ph type="sldNum" sz="quarter" idx="12"/>
            <p:custDataLst>
              <p:tags r:id="rId5"/>
            </p:custDataLst>
          </p:nvPr>
        </p:nvSpPr>
        <p:spPr/>
        <p:txBody>
          <a:bodyPr/>
          <a:lstStyle/>
          <a:p>
            <a:fld id="{FABC47A4-756D-490B-A52F-7D9E2C9FC05F}" type="slidenum">
              <a:rPr lang="zh-CN" altLang="en-US" smtClean="0"/>
              <a:t>‹#›</a:t>
            </a:fld>
            <a:endParaRPr lang="zh-CN" altLang="en-US"/>
          </a:p>
        </p:txBody>
      </p:sp>
      <p:sp>
        <p:nvSpPr>
          <p:cNvPr id="9" name="标题 8"/>
          <p:cNvSpPr>
            <a:spLocks noGrp="1"/>
          </p:cNvSpPr>
          <p:nvPr>
            <p:ph type="title"/>
            <p:custDataLst>
              <p:tags r:id="rId6"/>
            </p:custDataLst>
          </p:nvPr>
        </p:nvSpPr>
        <p:spPr/>
        <p:txBody>
          <a:bodyPr/>
          <a:lstStyle/>
          <a:p>
            <a:r>
              <a:rPr lang="zh-CN" altLang="en-US"/>
              <a:t>单击此处编辑母版标题样式</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tags" Target="../tags/tag5.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4.xml"/><Relationship Id="rId2" Type="http://schemas.openxmlformats.org/officeDocument/2006/relationships/slideLayout" Target="../slideLayouts/slideLayout2.xml"/><Relationship Id="rId16" Type="http://schemas.openxmlformats.org/officeDocument/2006/relationships/tags" Target="../tags/tag3.xml"/><Relationship Id="rId20"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19" Type="http://schemas.openxmlformats.org/officeDocument/2006/relationships/tags" Target="../tags/tag6.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gs>
            <a:gs pos="100000">
              <a:srgbClr val="DCDCDC"/>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4"/>
            </p:custDataLst>
          </p:nvPr>
        </p:nvSpPr>
        <p:spPr>
          <a:xfrm>
            <a:off x="669882" y="432000"/>
            <a:ext cx="10852237" cy="648000"/>
          </a:xfrm>
          <a:prstGeom prst="rect">
            <a:avLst/>
          </a:prstGeom>
        </p:spPr>
        <p:txBody>
          <a:bodyPr vert="horz" lIns="101600" tIns="38100" rIns="76200" bIns="38100" rtlCol="0" anchor="ctr" anchorCtr="0">
            <a:noAutofit/>
          </a:bodyPr>
          <a:lstStyle/>
          <a:p>
            <a:r>
              <a:rPr lang="zh-CN" altLang="en-US" dirty="0"/>
              <a:t>单击此处编辑母版标题样式</a:t>
            </a:r>
          </a:p>
        </p:txBody>
      </p:sp>
      <p:sp>
        <p:nvSpPr>
          <p:cNvPr id="3" name="文本占位符 2"/>
          <p:cNvSpPr>
            <a:spLocks noGrp="1"/>
          </p:cNvSpPr>
          <p:nvPr>
            <p:ph type="body" idx="1"/>
            <p:custDataLst>
              <p:tags r:id="rId15"/>
            </p:custDataLst>
          </p:nvPr>
        </p:nvSpPr>
        <p:spPr>
          <a:xfrm>
            <a:off x="669882" y="1296000"/>
            <a:ext cx="10852237" cy="5040000"/>
          </a:xfrm>
          <a:prstGeom prst="rect">
            <a:avLst/>
          </a:prstGeom>
        </p:spPr>
        <p:txBody>
          <a:bodyPr vert="horz" lIns="101600" tIns="0" rIns="82550"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16"/>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t>2021/7/8</a:t>
            </a:fld>
            <a:endParaRPr lang="zh-CN" altLang="en-US"/>
          </a:p>
        </p:txBody>
      </p:sp>
      <p:sp>
        <p:nvSpPr>
          <p:cNvPr id="5" name="页脚占位符 4"/>
          <p:cNvSpPr>
            <a:spLocks noGrp="1"/>
          </p:cNvSpPr>
          <p:nvPr>
            <p:ph type="ftr" sz="quarter" idx="3"/>
            <p:custDataLst>
              <p:tags r:id="rId17"/>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8"/>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t>‹#›</a:t>
            </a:fld>
            <a:endParaRPr lang="zh-CN" altLang="en-US" dirty="0"/>
          </a:p>
        </p:txBody>
      </p:sp>
      <p:sp>
        <p:nvSpPr>
          <p:cNvPr id="7" name="KSO_TEMPLATE" hidden="1"/>
          <p:cNvSpPr/>
          <p:nvPr userDrawn="1">
            <p:custDataLst>
              <p:tags r:id="rId19"/>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p:cNvPicPr>
            <a:picLocks noChangeAspect="1"/>
          </p:cNvPicPr>
          <p:nvPr userDrawn="1"/>
        </p:nvPicPr>
        <p:blipFill rotWithShape="1">
          <a:blip r:embed="rId20" cstate="email">
            <a:extLst>
              <a:ext uri="{28A0092B-C50C-407E-A947-70E740481C1C}">
                <a14:useLocalDpi xmlns:a14="http://schemas.microsoft.com/office/drawing/2010/main"/>
              </a:ext>
            </a:extLst>
          </a:blip>
          <a:srcRect l="16356" t="5067" r="19959" b="3010"/>
          <a:stretch>
            <a:fillRect/>
          </a:stretch>
        </p:blipFill>
        <p:spPr>
          <a:xfrm>
            <a:off x="-3175" y="0"/>
            <a:ext cx="12195175" cy="697042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0"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fontAlgn="auto" latinLnBrk="0" hangingPunct="1">
        <a:lnSpc>
          <a:spcPct val="100000"/>
        </a:lnSpc>
        <a:spcBef>
          <a:spcPct val="0"/>
        </a:spcBef>
        <a:buNone/>
        <a:defRPr sz="2800" b="1" u="none" strike="noStrike" kern="1200" cap="none" spc="200" normalizeH="0">
          <a:solidFill>
            <a:schemeClr val="tx1"/>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mn-lt"/>
          <a:ea typeface="+mn-ea"/>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971130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2021/7/8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4445273"/>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tags" Target="../tags/tag70.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79.xml"/><Relationship Id="rId6" Type="http://schemas.openxmlformats.org/officeDocument/2006/relationships/image" Target="../media/image15.png"/><Relationship Id="rId5" Type="http://schemas.openxmlformats.org/officeDocument/2006/relationships/image" Target="../media/image9.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80.xml"/><Relationship Id="rId6" Type="http://schemas.openxmlformats.org/officeDocument/2006/relationships/image" Target="../media/image16.png"/><Relationship Id="rId5" Type="http://schemas.openxmlformats.org/officeDocument/2006/relationships/image" Target="../media/image9.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81.xml"/><Relationship Id="rId6" Type="http://schemas.openxmlformats.org/officeDocument/2006/relationships/image" Target="../media/image17.png"/><Relationship Id="rId5" Type="http://schemas.openxmlformats.org/officeDocument/2006/relationships/image" Target="../media/image9.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82.xml"/><Relationship Id="rId6" Type="http://schemas.openxmlformats.org/officeDocument/2006/relationships/image" Target="../media/image18.png"/><Relationship Id="rId5" Type="http://schemas.openxmlformats.org/officeDocument/2006/relationships/image" Target="../media/image9.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83.xml"/><Relationship Id="rId6" Type="http://schemas.openxmlformats.org/officeDocument/2006/relationships/image" Target="../media/image19.png"/><Relationship Id="rId5" Type="http://schemas.openxmlformats.org/officeDocument/2006/relationships/image" Target="../media/image9.pn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84.xml"/><Relationship Id="rId6" Type="http://schemas.openxmlformats.org/officeDocument/2006/relationships/image" Target="../media/image20.png"/><Relationship Id="rId5" Type="http://schemas.openxmlformats.org/officeDocument/2006/relationships/image" Target="../media/image9.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85.xml"/><Relationship Id="rId6" Type="http://schemas.openxmlformats.org/officeDocument/2006/relationships/image" Target="../media/image21.png"/><Relationship Id="rId5" Type="http://schemas.openxmlformats.org/officeDocument/2006/relationships/image" Target="../media/image9.png"/><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86.xml"/><Relationship Id="rId6" Type="http://schemas.openxmlformats.org/officeDocument/2006/relationships/image" Target="../media/image22.png"/><Relationship Id="rId5" Type="http://schemas.openxmlformats.org/officeDocument/2006/relationships/image" Target="../media/image9.png"/><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87.xml"/><Relationship Id="rId6" Type="http://schemas.openxmlformats.org/officeDocument/2006/relationships/image" Target="../media/image23.png"/><Relationship Id="rId5" Type="http://schemas.openxmlformats.org/officeDocument/2006/relationships/image" Target="../media/image9.png"/><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88.xml"/><Relationship Id="rId6" Type="http://schemas.openxmlformats.org/officeDocument/2006/relationships/image" Target="../media/image24.png"/><Relationship Id="rId5" Type="http://schemas.openxmlformats.org/officeDocument/2006/relationships/image" Target="../media/image9.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notesSlide" Target="../notesSlides/notesSlide2.xml"/><Relationship Id="rId7" Type="http://schemas.openxmlformats.org/officeDocument/2006/relationships/image" Target="../media/image7.png"/><Relationship Id="rId2" Type="http://schemas.openxmlformats.org/officeDocument/2006/relationships/slideLayout" Target="../slideLayouts/slideLayout1.xml"/><Relationship Id="rId1" Type="http://schemas.openxmlformats.org/officeDocument/2006/relationships/tags" Target="../tags/tag71.xml"/><Relationship Id="rId6" Type="http://schemas.openxmlformats.org/officeDocument/2006/relationships/image" Target="../media/image6.png"/><Relationship Id="rId5" Type="http://schemas.openxmlformats.org/officeDocument/2006/relationships/image" Target="../media/image2.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89.xml"/><Relationship Id="rId6" Type="http://schemas.openxmlformats.org/officeDocument/2006/relationships/image" Target="../media/image25.png"/><Relationship Id="rId5" Type="http://schemas.openxmlformats.org/officeDocument/2006/relationships/image" Target="../media/image9.png"/><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ags" Target="../tags/tag90.xml"/><Relationship Id="rId6" Type="http://schemas.openxmlformats.org/officeDocument/2006/relationships/image" Target="../media/image26.png"/><Relationship Id="rId5" Type="http://schemas.openxmlformats.org/officeDocument/2006/relationships/image" Target="../media/image9.png"/><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9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tags" Target="../tags/tag92.xml"/><Relationship Id="rId6" Type="http://schemas.openxmlformats.org/officeDocument/2006/relationships/image" Target="../media/image27.png"/><Relationship Id="rId5" Type="http://schemas.openxmlformats.org/officeDocument/2006/relationships/image" Target="../media/image9.png"/><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tags" Target="../tags/tag93.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2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7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7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12.png"/><Relationship Id="rId2" Type="http://schemas.openxmlformats.org/officeDocument/2006/relationships/slideLayout" Target="../slideLayouts/slideLayout1.xml"/><Relationship Id="rId1" Type="http://schemas.openxmlformats.org/officeDocument/2006/relationships/tags" Target="../tags/tag74.xml"/><Relationship Id="rId6" Type="http://schemas.openxmlformats.org/officeDocument/2006/relationships/image" Target="../media/image11.png"/><Relationship Id="rId5" Type="http://schemas.openxmlformats.org/officeDocument/2006/relationships/image" Target="../media/image9.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75.xml"/><Relationship Id="rId6" Type="http://schemas.openxmlformats.org/officeDocument/2006/relationships/image" Target="../media/image13.png"/><Relationship Id="rId5" Type="http://schemas.openxmlformats.org/officeDocument/2006/relationships/image" Target="../media/image9.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76.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77.xml"/><Relationship Id="rId5" Type="http://schemas.openxmlformats.org/officeDocument/2006/relationships/image" Target="../media/image9.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78.xml"/><Relationship Id="rId6" Type="http://schemas.openxmlformats.org/officeDocument/2006/relationships/image" Target="../media/image14.png"/><Relationship Id="rId5" Type="http://schemas.openxmlformats.org/officeDocument/2006/relationships/image" Target="../media/image9.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图片 9"/>
          <p:cNvPicPr>
            <a:picLocks noChangeAspect="1"/>
          </p:cNvPicPr>
          <p:nvPr/>
        </p:nvPicPr>
        <p:blipFill rotWithShape="1">
          <a:blip r:embed="rId4" cstate="email">
            <a:extLst>
              <a:ext uri="{28A0092B-C50C-407E-A947-70E740481C1C}">
                <a14:useLocalDpi xmlns:a14="http://schemas.microsoft.com/office/drawing/2010/main"/>
              </a:ext>
            </a:extLst>
          </a:blip>
          <a:srcRect l="16356" t="5067" r="19959" b="3010"/>
          <a:stretch>
            <a:fillRect/>
          </a:stretch>
        </p:blipFill>
        <p:spPr>
          <a:xfrm>
            <a:off x="-3175" y="0"/>
            <a:ext cx="12195175" cy="6970426"/>
          </a:xfrm>
          <a:prstGeom prst="rect">
            <a:avLst/>
          </a:prstGeom>
        </p:spPr>
      </p:pic>
      <p:pic>
        <p:nvPicPr>
          <p:cNvPr id="16" name="图片 15"/>
          <p:cNvPicPr>
            <a:picLocks noChangeAspect="1"/>
          </p:cNvPicPr>
          <p:nvPr/>
        </p:nvPicPr>
        <p:blipFill rotWithShape="1">
          <a:blip r:embed="rId5" cstate="screen">
            <a:extLst>
              <a:ext uri="{28A0092B-C50C-407E-A947-70E740481C1C}">
                <a14:useLocalDpi xmlns:a14="http://schemas.microsoft.com/office/drawing/2010/main"/>
              </a:ext>
            </a:extLst>
          </a:blip>
          <a:srcRect/>
          <a:stretch>
            <a:fillRect/>
          </a:stretch>
        </p:blipFill>
        <p:spPr>
          <a:xfrm>
            <a:off x="0" y="3932904"/>
            <a:ext cx="12192000" cy="3106994"/>
          </a:xfrm>
          <a:custGeom>
            <a:avLst/>
            <a:gdLst>
              <a:gd name="connsiteX0" fmla="*/ 0 w 12192000"/>
              <a:gd name="connsiteY0" fmla="*/ 0 h 3106994"/>
              <a:gd name="connsiteX1" fmla="*/ 1413918 w 12192000"/>
              <a:gd name="connsiteY1" fmla="*/ 0 h 3106994"/>
              <a:gd name="connsiteX2" fmla="*/ 1424428 w 12192000"/>
              <a:gd name="connsiteY2" fmla="*/ 33857 h 3106994"/>
              <a:gd name="connsiteX3" fmla="*/ 1640352 w 12192000"/>
              <a:gd name="connsiteY3" fmla="*/ 176981 h 3106994"/>
              <a:gd name="connsiteX4" fmla="*/ 12055982 w 12192000"/>
              <a:gd name="connsiteY4" fmla="*/ 176981 h 3106994"/>
              <a:gd name="connsiteX5" fmla="*/ 12187004 w 12192000"/>
              <a:gd name="connsiteY5" fmla="*/ 136959 h 3106994"/>
              <a:gd name="connsiteX6" fmla="*/ 12192000 w 12192000"/>
              <a:gd name="connsiteY6" fmla="*/ 132837 h 3106994"/>
              <a:gd name="connsiteX7" fmla="*/ 12192000 w 12192000"/>
              <a:gd name="connsiteY7" fmla="*/ 3106994 h 3106994"/>
              <a:gd name="connsiteX8" fmla="*/ 0 w 12192000"/>
              <a:gd name="connsiteY8" fmla="*/ 3106994 h 3106994"/>
              <a:gd name="connsiteX9" fmla="*/ 0 w 12192000"/>
              <a:gd name="connsiteY9" fmla="*/ 0 h 3106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3106994">
                <a:moveTo>
                  <a:pt x="0" y="0"/>
                </a:moveTo>
                <a:lnTo>
                  <a:pt x="1413918" y="0"/>
                </a:lnTo>
                <a:lnTo>
                  <a:pt x="1424428" y="33857"/>
                </a:lnTo>
                <a:cubicBezTo>
                  <a:pt x="1460003" y="117965"/>
                  <a:pt x="1543286" y="176981"/>
                  <a:pt x="1640352" y="176981"/>
                </a:cubicBezTo>
                <a:lnTo>
                  <a:pt x="12055982" y="176981"/>
                </a:lnTo>
                <a:cubicBezTo>
                  <a:pt x="12104515" y="176981"/>
                  <a:pt x="12149603" y="162227"/>
                  <a:pt x="12187004" y="136959"/>
                </a:cubicBezTo>
                <a:lnTo>
                  <a:pt x="12192000" y="132837"/>
                </a:lnTo>
                <a:lnTo>
                  <a:pt x="12192000" y="3106994"/>
                </a:lnTo>
                <a:lnTo>
                  <a:pt x="0" y="3106994"/>
                </a:lnTo>
                <a:lnTo>
                  <a:pt x="0" y="0"/>
                </a:lnTo>
                <a:close/>
              </a:path>
            </a:pathLst>
          </a:custGeom>
        </p:spPr>
      </p:pic>
      <p:pic>
        <p:nvPicPr>
          <p:cNvPr id="17" name="图片 16"/>
          <p:cNvPicPr>
            <a:picLocks noChangeAspect="1"/>
          </p:cNvPicPr>
          <p:nvPr/>
        </p:nvPicPr>
        <p:blipFill rotWithShape="1">
          <a:blip r:embed="rId6" cstate="screen">
            <a:extLst>
              <a:ext uri="{28A0092B-C50C-407E-A947-70E740481C1C}">
                <a14:useLocalDpi xmlns:a14="http://schemas.microsoft.com/office/drawing/2010/main"/>
              </a:ext>
            </a:extLst>
          </a:blip>
          <a:srcRect/>
          <a:stretch>
            <a:fillRect/>
          </a:stretch>
        </p:blipFill>
        <p:spPr>
          <a:xfrm>
            <a:off x="7000875" y="0"/>
            <a:ext cx="5191125" cy="3044190"/>
          </a:xfrm>
          <a:custGeom>
            <a:avLst/>
            <a:gdLst>
              <a:gd name="connsiteX0" fmla="*/ 0 w 5840361"/>
              <a:gd name="connsiteY0" fmla="*/ 0 h 3425004"/>
              <a:gd name="connsiteX1" fmla="*/ 5840361 w 5840361"/>
              <a:gd name="connsiteY1" fmla="*/ 0 h 3425004"/>
              <a:gd name="connsiteX2" fmla="*/ 5840361 w 5840361"/>
              <a:gd name="connsiteY2" fmla="*/ 3425004 h 3425004"/>
              <a:gd name="connsiteX3" fmla="*/ 2310581 w 5840361"/>
              <a:gd name="connsiteY3" fmla="*/ 3425004 h 3425004"/>
              <a:gd name="connsiteX4" fmla="*/ 2310581 w 5840361"/>
              <a:gd name="connsiteY4" fmla="*/ 1209356 h 3425004"/>
              <a:gd name="connsiteX5" fmla="*/ 0 w 5840361"/>
              <a:gd name="connsiteY5" fmla="*/ 1209356 h 3425004"/>
              <a:gd name="connsiteX6" fmla="*/ 0 w 5840361"/>
              <a:gd name="connsiteY6" fmla="*/ 0 h 3425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0361" h="3425004">
                <a:moveTo>
                  <a:pt x="0" y="0"/>
                </a:moveTo>
                <a:lnTo>
                  <a:pt x="5840361" y="0"/>
                </a:lnTo>
                <a:lnTo>
                  <a:pt x="5840361" y="3425004"/>
                </a:lnTo>
                <a:lnTo>
                  <a:pt x="2310581" y="3425004"/>
                </a:lnTo>
                <a:lnTo>
                  <a:pt x="2310581" y="1209356"/>
                </a:lnTo>
                <a:lnTo>
                  <a:pt x="0" y="1209356"/>
                </a:lnTo>
                <a:lnTo>
                  <a:pt x="0" y="0"/>
                </a:lnTo>
                <a:close/>
              </a:path>
            </a:pathLst>
          </a:custGeom>
        </p:spPr>
      </p:pic>
      <p:sp>
        <p:nvSpPr>
          <p:cNvPr id="13" name="矩形 12"/>
          <p:cNvSpPr/>
          <p:nvPr/>
        </p:nvSpPr>
        <p:spPr>
          <a:xfrm>
            <a:off x="2299144" y="2458646"/>
            <a:ext cx="7590539" cy="1862048"/>
          </a:xfrm>
          <a:prstGeom prst="rect">
            <a:avLst/>
          </a:prstGeom>
        </p:spPr>
        <p:txBody>
          <a:bodyPr wrap="none">
            <a:spAutoFit/>
          </a:bodyPr>
          <a:lstStyle/>
          <a:p>
            <a:pPr algn="ctr"/>
            <a:r>
              <a:rPr lang="zh-CN" altLang="en-US" sz="11500" dirty="0">
                <a:solidFill>
                  <a:srgbClr val="207234"/>
                </a:solidFill>
                <a:latin typeface="义启小魏楷" panose="02010601030101010101" pitchFamily="2" charset="-128"/>
                <a:ea typeface="义启小魏楷" panose="02010601030101010101" pitchFamily="2" charset="-128"/>
              </a:rPr>
              <a:t>我是行动者</a:t>
            </a:r>
          </a:p>
        </p:txBody>
      </p:sp>
      <p:sp>
        <p:nvSpPr>
          <p:cNvPr id="14" name="文本框 13"/>
          <p:cNvSpPr txBox="1"/>
          <p:nvPr/>
        </p:nvSpPr>
        <p:spPr>
          <a:xfrm>
            <a:off x="2894013" y="1455175"/>
            <a:ext cx="6400799" cy="1322070"/>
          </a:xfrm>
          <a:prstGeom prst="rect">
            <a:avLst/>
          </a:prstGeom>
          <a:noFill/>
        </p:spPr>
        <p:txBody>
          <a:bodyPr wrap="square" rtlCol="0">
            <a:spAutoFit/>
          </a:bodyPr>
          <a:lstStyle/>
          <a:p>
            <a:pPr algn="ctr"/>
            <a:r>
              <a:rPr lang="en-US" altLang="zh-CN" sz="8000" dirty="0">
                <a:solidFill>
                  <a:srgbClr val="207234"/>
                </a:solidFill>
                <a:latin typeface="义启小魏楷" panose="02010601030101010101" pitchFamily="2" charset="-128"/>
                <a:ea typeface="义启小魏楷" panose="02010601030101010101" pitchFamily="2" charset="-128"/>
              </a:rPr>
              <a:t>美丽中国</a:t>
            </a:r>
          </a:p>
        </p:txBody>
      </p:sp>
      <p:sp>
        <p:nvSpPr>
          <p:cNvPr id="20" name="矩形 19"/>
          <p:cNvSpPr/>
          <p:nvPr/>
        </p:nvSpPr>
        <p:spPr>
          <a:xfrm>
            <a:off x="3309836" y="4248117"/>
            <a:ext cx="5569152" cy="477054"/>
          </a:xfrm>
          <a:prstGeom prst="rect">
            <a:avLst/>
          </a:prstGeom>
        </p:spPr>
        <p:txBody>
          <a:bodyPr wrap="none">
            <a:spAutoFit/>
          </a:bodyPr>
          <a:lstStyle/>
          <a:p>
            <a:pPr algn="ctr"/>
            <a:r>
              <a:rPr sz="2500" dirty="0" err="1" smtClean="0">
                <a:solidFill>
                  <a:srgbClr val="207234"/>
                </a:solidFill>
                <a:latin typeface="微软雅黑" panose="020B0503020204020204" charset="-122"/>
                <a:ea typeface="微软雅黑" panose="020B0503020204020204" charset="-122"/>
              </a:rPr>
              <a:t>小学生绿色环保知识科普教育</a:t>
            </a:r>
            <a:r>
              <a:rPr lang="en-US" altLang="zh-CN" sz="2500" dirty="0" err="1" smtClean="0">
                <a:solidFill>
                  <a:srgbClr val="207234"/>
                </a:solidFill>
                <a:latin typeface="微软雅黑" panose="020B0503020204020204" charset="-122"/>
                <a:ea typeface="微软雅黑" panose="020B0503020204020204" charset="-122"/>
              </a:rPr>
              <a:t>PPT</a:t>
            </a:r>
            <a:r>
              <a:rPr sz="2500" dirty="0" err="1" smtClean="0">
                <a:solidFill>
                  <a:srgbClr val="207234"/>
                </a:solidFill>
                <a:latin typeface="微软雅黑" panose="020B0503020204020204" charset="-122"/>
                <a:ea typeface="微软雅黑" panose="020B0503020204020204" charset="-122"/>
              </a:rPr>
              <a:t>课件</a:t>
            </a:r>
            <a:endParaRPr sz="2500" dirty="0">
              <a:solidFill>
                <a:srgbClr val="207234"/>
              </a:solidFill>
              <a:latin typeface="微软雅黑" panose="020B0503020204020204" charset="-122"/>
              <a:ea typeface="微软雅黑" panose="020B0503020204020204" charset="-122"/>
            </a:endParaRPr>
          </a:p>
        </p:txBody>
      </p:sp>
      <p:pic>
        <p:nvPicPr>
          <p:cNvPr id="18" name="图片 17" descr="图片包含 物体&#10;&#10;已生成高可信度的说明"/>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20280000">
            <a:off x="317746" y="523772"/>
            <a:ext cx="3529779" cy="1526067"/>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4291"/>
    </mc:Choice>
    <mc:Fallback xmlns="" xmlns:a14="http://schemas.microsoft.com/office/drawing/2010/main">
      <p:transition spd="slow" advTm="429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dissolve">
                                      <p:cBhvr>
                                        <p:cTn id="7" dur="500"/>
                                        <p:tgtEl>
                                          <p:spTgt spid="18"/>
                                        </p:tgtEl>
                                      </p:cBhvr>
                                    </p:animEffect>
                                  </p:childTnLst>
                                </p:cTn>
                              </p:par>
                              <p:par>
                                <p:cTn id="8" presetID="9"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dissolve">
                                      <p:cBhvr>
                                        <p:cTn id="10" dur="500"/>
                                        <p:tgtEl>
                                          <p:spTgt spid="17"/>
                                        </p:tgtEl>
                                      </p:cBhvr>
                                    </p:animEffect>
                                  </p:childTnLst>
                                </p:cTn>
                              </p:par>
                            </p:childTnLst>
                          </p:cTn>
                        </p:par>
                        <p:par>
                          <p:cTn id="11" fill="hold">
                            <p:stCondLst>
                              <p:cond delay="500"/>
                            </p:stCondLst>
                            <p:childTnLst>
                              <p:par>
                                <p:cTn id="12" presetID="2" presetClass="entr" presetSubtype="4" fill="hold" nodeType="after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500" fill="hold"/>
                                        <p:tgtEl>
                                          <p:spTgt spid="16"/>
                                        </p:tgtEl>
                                        <p:attrNameLst>
                                          <p:attrName>ppt_x</p:attrName>
                                        </p:attrNameLst>
                                      </p:cBhvr>
                                      <p:tavLst>
                                        <p:tav tm="0">
                                          <p:val>
                                            <p:strVal val="#ppt_x"/>
                                          </p:val>
                                        </p:tav>
                                        <p:tav tm="100000">
                                          <p:val>
                                            <p:strVal val="#ppt_x"/>
                                          </p:val>
                                        </p:tav>
                                      </p:tavLst>
                                    </p:anim>
                                    <p:anim calcmode="lin" valueType="num">
                                      <p:cBhvr additive="base">
                                        <p:cTn id="15" dur="500" fill="hold"/>
                                        <p:tgtEl>
                                          <p:spTgt spid="16"/>
                                        </p:tgtEl>
                                        <p:attrNameLst>
                                          <p:attrName>ppt_y</p:attrName>
                                        </p:attrNameLst>
                                      </p:cBhvr>
                                      <p:tavLst>
                                        <p:tav tm="0">
                                          <p:val>
                                            <p:strVal val="1+#ppt_h/2"/>
                                          </p:val>
                                        </p:tav>
                                        <p:tav tm="100000">
                                          <p:val>
                                            <p:strVal val="#ppt_y"/>
                                          </p:val>
                                        </p:tav>
                                      </p:tavLst>
                                    </p:anim>
                                  </p:childTnLst>
                                </p:cTn>
                              </p:par>
                            </p:childTnLst>
                          </p:cTn>
                        </p:par>
                        <p:par>
                          <p:cTn id="16" fill="hold">
                            <p:stCondLst>
                              <p:cond delay="1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14"/>
                                        </p:tgtEl>
                                        <p:attrNameLst>
                                          <p:attrName>ppt_y</p:attrName>
                                        </p:attrNameLst>
                                      </p:cBhvr>
                                      <p:tavLst>
                                        <p:tav tm="0">
                                          <p:val>
                                            <p:strVal val="#ppt_y"/>
                                          </p:val>
                                        </p:tav>
                                        <p:tav tm="100000">
                                          <p:val>
                                            <p:strVal val="#ppt_y"/>
                                          </p:val>
                                        </p:tav>
                                      </p:tavLst>
                                    </p:anim>
                                    <p:anim calcmode="lin" valueType="num">
                                      <p:cBhvr>
                                        <p:cTn id="21"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14"/>
                                        </p:tgtEl>
                                      </p:cBhvr>
                                    </p:animEffect>
                                  </p:childTnLst>
                                </p:cTn>
                              </p:par>
                            </p:childTnLst>
                          </p:cTn>
                        </p:par>
                        <p:par>
                          <p:cTn id="24" fill="hold">
                            <p:stCondLst>
                              <p:cond delay="1650"/>
                            </p:stCondLst>
                            <p:childTnLst>
                              <p:par>
                                <p:cTn id="25" presetID="56" presetClass="entr" presetSubtype="0" fill="hold" grpId="0" nodeType="afterEffect">
                                  <p:stCondLst>
                                    <p:cond delay="0"/>
                                  </p:stCondLst>
                                  <p:iterate type="lt">
                                    <p:tmPct val="10000"/>
                                  </p:iterate>
                                  <p:childTnLst>
                                    <p:set>
                                      <p:cBhvr>
                                        <p:cTn id="26" dur="1" fill="hold">
                                          <p:stCondLst>
                                            <p:cond delay="0"/>
                                          </p:stCondLst>
                                        </p:cTn>
                                        <p:tgtEl>
                                          <p:spTgt spid="13"/>
                                        </p:tgtEl>
                                        <p:attrNameLst>
                                          <p:attrName>style.visibility</p:attrName>
                                        </p:attrNameLst>
                                      </p:cBhvr>
                                      <p:to>
                                        <p:strVal val="visible"/>
                                      </p:to>
                                    </p:set>
                                    <p:anim by="(-#ppt_w*2)" calcmode="lin" valueType="num">
                                      <p:cBhvr rctx="PPT">
                                        <p:cTn id="27" dur="500" autoRev="1" fill="hold">
                                          <p:stCondLst>
                                            <p:cond delay="0"/>
                                          </p:stCondLst>
                                        </p:cTn>
                                        <p:tgtEl>
                                          <p:spTgt spid="13"/>
                                        </p:tgtEl>
                                        <p:attrNameLst>
                                          <p:attrName>ppt_w</p:attrName>
                                        </p:attrNameLst>
                                      </p:cBhvr>
                                    </p:anim>
                                    <p:anim by="(#ppt_w*0.50)" calcmode="lin" valueType="num">
                                      <p:cBhvr>
                                        <p:cTn id="28" dur="500" decel="50000" autoRev="1" fill="hold">
                                          <p:stCondLst>
                                            <p:cond delay="0"/>
                                          </p:stCondLst>
                                        </p:cTn>
                                        <p:tgtEl>
                                          <p:spTgt spid="13"/>
                                        </p:tgtEl>
                                        <p:attrNameLst>
                                          <p:attrName>ppt_x</p:attrName>
                                        </p:attrNameLst>
                                      </p:cBhvr>
                                    </p:anim>
                                    <p:anim from="(-#ppt_h/2)" to="(#ppt_y)" calcmode="lin" valueType="num">
                                      <p:cBhvr>
                                        <p:cTn id="29" dur="1000" fill="hold">
                                          <p:stCondLst>
                                            <p:cond delay="0"/>
                                          </p:stCondLst>
                                        </p:cTn>
                                        <p:tgtEl>
                                          <p:spTgt spid="13"/>
                                        </p:tgtEl>
                                        <p:attrNameLst>
                                          <p:attrName>ppt_y</p:attrName>
                                        </p:attrNameLst>
                                      </p:cBhvr>
                                    </p:anim>
                                    <p:animRot by="21600000">
                                      <p:cBhvr>
                                        <p:cTn id="30" dur="1000" fill="hold">
                                          <p:stCondLst>
                                            <p:cond delay="0"/>
                                          </p:stCondLst>
                                        </p:cTn>
                                        <p:tgtEl>
                                          <p:spTgt spid="13"/>
                                        </p:tgtEl>
                                        <p:attrNameLst>
                                          <p:attrName>r</p:attrName>
                                        </p:attrNameLst>
                                      </p:cBhvr>
                                    </p:animRot>
                                  </p:childTnLst>
                                </p:cTn>
                              </p:par>
                            </p:childTnLst>
                          </p:cTn>
                        </p:par>
                        <p:par>
                          <p:cTn id="31" fill="hold">
                            <p:stCondLst>
                              <p:cond delay="3050"/>
                            </p:stCondLst>
                            <p:childTnLst>
                              <p:par>
                                <p:cTn id="32" presetID="9" presetClass="entr" presetSubtype="0"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dissolve">
                                      <p:cBhvr>
                                        <p:cTn id="3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0" grpId="0"/>
    </p:bldLst>
  </p:timing>
  <p:extLst mod="1">
    <p:ext uri="{E180D4A7-C9FB-4DFB-919C-405C955672EB}">
      <p14:showEvtLst xmlns:p14="http://schemas.microsoft.com/office/powerpoint/2010/main">
        <p14:playEvt time="294" objId="4"/>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6" name="直接连接符 5"/>
          <p:cNvCxnSpPr/>
          <p:nvPr userDrawn="1"/>
        </p:nvCxnSpPr>
        <p:spPr>
          <a:xfrm>
            <a:off x="927753" y="822573"/>
            <a:ext cx="10276541" cy="0"/>
          </a:xfrm>
          <a:prstGeom prst="line">
            <a:avLst/>
          </a:prstGeom>
          <a:ln w="28575">
            <a:gradFill flip="none" rotWithShape="1">
              <a:gsLst>
                <a:gs pos="0">
                  <a:srgbClr val="208338">
                    <a:alpha val="36000"/>
                  </a:srgbClr>
                </a:gs>
                <a:gs pos="100000">
                  <a:srgbClr val="207234"/>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17" name="图片 16"/>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9121140" y="0"/>
            <a:ext cx="3070860" cy="1800860"/>
          </a:xfrm>
          <a:custGeom>
            <a:avLst/>
            <a:gdLst>
              <a:gd name="connsiteX0" fmla="*/ 0 w 5840361"/>
              <a:gd name="connsiteY0" fmla="*/ 0 h 3425004"/>
              <a:gd name="connsiteX1" fmla="*/ 5840361 w 5840361"/>
              <a:gd name="connsiteY1" fmla="*/ 0 h 3425004"/>
              <a:gd name="connsiteX2" fmla="*/ 5840361 w 5840361"/>
              <a:gd name="connsiteY2" fmla="*/ 3425004 h 3425004"/>
              <a:gd name="connsiteX3" fmla="*/ 2310581 w 5840361"/>
              <a:gd name="connsiteY3" fmla="*/ 3425004 h 3425004"/>
              <a:gd name="connsiteX4" fmla="*/ 2310581 w 5840361"/>
              <a:gd name="connsiteY4" fmla="*/ 1209356 h 3425004"/>
              <a:gd name="connsiteX5" fmla="*/ 0 w 5840361"/>
              <a:gd name="connsiteY5" fmla="*/ 1209356 h 3425004"/>
              <a:gd name="connsiteX6" fmla="*/ 0 w 5840361"/>
              <a:gd name="connsiteY6" fmla="*/ 0 h 3425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0361" h="3425004">
                <a:moveTo>
                  <a:pt x="0" y="0"/>
                </a:moveTo>
                <a:lnTo>
                  <a:pt x="5840361" y="0"/>
                </a:lnTo>
                <a:lnTo>
                  <a:pt x="5840361" y="3425004"/>
                </a:lnTo>
                <a:lnTo>
                  <a:pt x="2310581" y="3425004"/>
                </a:lnTo>
                <a:lnTo>
                  <a:pt x="2310581" y="1209356"/>
                </a:lnTo>
                <a:lnTo>
                  <a:pt x="0" y="1209356"/>
                </a:lnTo>
                <a:lnTo>
                  <a:pt x="0" y="0"/>
                </a:lnTo>
                <a:close/>
              </a:path>
            </a:pathLst>
          </a:custGeom>
        </p:spPr>
      </p:pic>
      <p:sp>
        <p:nvSpPr>
          <p:cNvPr id="12" name="文本框 11"/>
          <p:cNvSpPr txBox="1"/>
          <p:nvPr/>
        </p:nvSpPr>
        <p:spPr>
          <a:xfrm>
            <a:off x="1621254" y="359173"/>
            <a:ext cx="3477499" cy="475615"/>
          </a:xfrm>
          <a:prstGeom prst="rect">
            <a:avLst/>
          </a:prstGeom>
          <a:noFill/>
        </p:spPr>
        <p:txBody>
          <a:bodyPr wrap="square" rtlCol="0">
            <a:spAutoFit/>
          </a:bodyPr>
          <a:lstStyle/>
          <a:p>
            <a:r>
              <a:rPr lang="zh-CN" altLang="en-US" sz="2500" dirty="0">
                <a:solidFill>
                  <a:srgbClr val="207234"/>
                </a:solidFill>
                <a:latin typeface="+mj-ea"/>
                <a:ea typeface="+mj-ea"/>
                <a:sym typeface="Arial" panose="020B0604020202020204" pitchFamily="34" charset="0"/>
              </a:rPr>
              <a:t>污染类型及相关知识</a:t>
            </a:r>
          </a:p>
        </p:txBody>
      </p:sp>
      <p:pic>
        <p:nvPicPr>
          <p:cNvPr id="18" name="图片 17" descr="图片包含 物体&#10;&#10;已生成高可信度的说明"/>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0280000">
            <a:off x="137160" y="245110"/>
            <a:ext cx="1628775" cy="704215"/>
          </a:xfrm>
          <a:prstGeom prst="rect">
            <a:avLst/>
          </a:prstGeom>
        </p:spPr>
      </p:pic>
      <p:grpSp>
        <p:nvGrpSpPr>
          <p:cNvPr id="10" name="组合 9"/>
          <p:cNvGrpSpPr/>
          <p:nvPr/>
        </p:nvGrpSpPr>
        <p:grpSpPr>
          <a:xfrm>
            <a:off x="4804093" y="1578385"/>
            <a:ext cx="6245807" cy="4504906"/>
            <a:chOff x="4972567" y="1372668"/>
            <a:chExt cx="6245807" cy="4504906"/>
          </a:xfrm>
        </p:grpSpPr>
        <p:sp>
          <p:nvSpPr>
            <p:cNvPr id="11" name="矩形: 圆角 10"/>
            <p:cNvSpPr/>
            <p:nvPr/>
          </p:nvSpPr>
          <p:spPr>
            <a:xfrm>
              <a:off x="4972567" y="1652506"/>
              <a:ext cx="6245807" cy="4225068"/>
            </a:xfrm>
            <a:prstGeom prst="roundRect">
              <a:avLst>
                <a:gd name="adj" fmla="val 3482"/>
              </a:avLst>
            </a:prstGeom>
            <a:noFill/>
            <a:ln>
              <a:solidFill>
                <a:srgbClr val="2072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文本框 2"/>
            <p:cNvSpPr txBox="1"/>
            <p:nvPr/>
          </p:nvSpPr>
          <p:spPr>
            <a:xfrm>
              <a:off x="5184477" y="1372668"/>
              <a:ext cx="2293033" cy="585350"/>
            </a:xfrm>
            <a:prstGeom prst="roundRect">
              <a:avLst>
                <a:gd name="adj" fmla="val 50000"/>
              </a:avLst>
            </a:prstGeom>
            <a:solidFill>
              <a:srgbClr val="207234"/>
            </a:solidFill>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zh-CN" altLang="en-US" sz="2100" b="1" dirty="0">
                  <a:solidFill>
                    <a:schemeClr val="bg1"/>
                  </a:solidFill>
                  <a:latin typeface="+mj-ea"/>
                  <a:ea typeface="+mj-ea"/>
                  <a:sym typeface="Arial" panose="020B0604020202020204" pitchFamily="34" charset="0"/>
                </a:rPr>
                <a:t>水污染：</a:t>
              </a:r>
            </a:p>
          </p:txBody>
        </p:sp>
      </p:grpSp>
      <p:sp>
        <p:nvSpPr>
          <p:cNvPr id="4" name="矩形 3"/>
          <p:cNvSpPr/>
          <p:nvPr/>
        </p:nvSpPr>
        <p:spPr>
          <a:xfrm>
            <a:off x="5015865" y="2311400"/>
            <a:ext cx="5894070" cy="3136900"/>
          </a:xfrm>
          <a:prstGeom prst="rect">
            <a:avLst/>
          </a:prstGeom>
        </p:spPr>
        <p:txBody>
          <a:bodyPr wrap="square">
            <a:spAutoFit/>
          </a:bodyPr>
          <a:lstStyle/>
          <a:p>
            <a:pPr algn="just">
              <a:lnSpc>
                <a:spcPct val="110000"/>
              </a:lnSpc>
            </a:pPr>
            <a:r>
              <a:rPr dirty="0">
                <a:latin typeface="+mj-ea"/>
                <a:ea typeface="+mj-ea"/>
              </a:rPr>
              <a:t>定义：是由有害化学物质造成水的使用价值降低或丧失，污染环境的水。</a:t>
            </a:r>
          </a:p>
          <a:p>
            <a:pPr algn="just">
              <a:lnSpc>
                <a:spcPct val="110000"/>
              </a:lnSpc>
            </a:pPr>
            <a:r>
              <a:rPr dirty="0">
                <a:latin typeface="+mj-ea"/>
                <a:ea typeface="+mj-ea"/>
              </a:rPr>
              <a:t>水污染类型：</a:t>
            </a:r>
          </a:p>
          <a:p>
            <a:pPr algn="just">
              <a:lnSpc>
                <a:spcPct val="110000"/>
              </a:lnSpc>
            </a:pPr>
            <a:r>
              <a:rPr dirty="0">
                <a:latin typeface="+mj-ea"/>
                <a:ea typeface="+mj-ea"/>
              </a:rPr>
              <a:t>1、污水中的酸、碱、氧化剂，以及铜、镉、汞、砷等化合物，苯、二氯乙烷、乙二醇等有机毒物，会毒死水生生物，影响饮用水源、风景区景观。</a:t>
            </a:r>
          </a:p>
          <a:p>
            <a:pPr algn="just">
              <a:lnSpc>
                <a:spcPct val="110000"/>
              </a:lnSpc>
            </a:pPr>
            <a:r>
              <a:rPr dirty="0">
                <a:latin typeface="+mj-ea"/>
                <a:ea typeface="+mj-ea"/>
              </a:rPr>
              <a:t>2、污水中的有机物被微生物分解时消耗水中的氧，影响水生生物的生命，水中溶解氧耗尽后，有机物进行厌氧分解，产生硫化氢、硫醇等难闻气体，使水质进一步恶化。</a:t>
            </a:r>
          </a:p>
        </p:txBody>
      </p:sp>
      <p:pic>
        <p:nvPicPr>
          <p:cNvPr id="5" name="图片 4" descr="E:\素材\春\0a3b58cbc8e9a50f51d3bd78f60e63b1.png0a3b58cbc8e9a50f51d3bd78f60e63b1"/>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589915" y="1478280"/>
            <a:ext cx="4508500" cy="45085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Tm="822">
        <p:blinds dir="vert"/>
      </p:transition>
    </mc:Choice>
    <mc:Fallback xmlns="" xmlns:a14="http://schemas.microsoft.com/office/drawing/2010/main">
      <p:transition spd="slow" advTm="822">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0.70"/>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par>
                                <p:cTn id="16" presetID="9" presetClass="entr" presetSubtype="0"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dissolve">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6" name="直接连接符 5"/>
          <p:cNvCxnSpPr/>
          <p:nvPr userDrawn="1"/>
        </p:nvCxnSpPr>
        <p:spPr>
          <a:xfrm>
            <a:off x="927753" y="822573"/>
            <a:ext cx="10276541" cy="0"/>
          </a:xfrm>
          <a:prstGeom prst="line">
            <a:avLst/>
          </a:prstGeom>
          <a:ln w="28575">
            <a:gradFill flip="none" rotWithShape="1">
              <a:gsLst>
                <a:gs pos="0">
                  <a:srgbClr val="208338">
                    <a:alpha val="36000"/>
                  </a:srgbClr>
                </a:gs>
                <a:gs pos="100000">
                  <a:srgbClr val="207234"/>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17" name="图片 16"/>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9121140" y="0"/>
            <a:ext cx="3070860" cy="1800860"/>
          </a:xfrm>
          <a:custGeom>
            <a:avLst/>
            <a:gdLst>
              <a:gd name="connsiteX0" fmla="*/ 0 w 5840361"/>
              <a:gd name="connsiteY0" fmla="*/ 0 h 3425004"/>
              <a:gd name="connsiteX1" fmla="*/ 5840361 w 5840361"/>
              <a:gd name="connsiteY1" fmla="*/ 0 h 3425004"/>
              <a:gd name="connsiteX2" fmla="*/ 5840361 w 5840361"/>
              <a:gd name="connsiteY2" fmla="*/ 3425004 h 3425004"/>
              <a:gd name="connsiteX3" fmla="*/ 2310581 w 5840361"/>
              <a:gd name="connsiteY3" fmla="*/ 3425004 h 3425004"/>
              <a:gd name="connsiteX4" fmla="*/ 2310581 w 5840361"/>
              <a:gd name="connsiteY4" fmla="*/ 1209356 h 3425004"/>
              <a:gd name="connsiteX5" fmla="*/ 0 w 5840361"/>
              <a:gd name="connsiteY5" fmla="*/ 1209356 h 3425004"/>
              <a:gd name="connsiteX6" fmla="*/ 0 w 5840361"/>
              <a:gd name="connsiteY6" fmla="*/ 0 h 3425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0361" h="3425004">
                <a:moveTo>
                  <a:pt x="0" y="0"/>
                </a:moveTo>
                <a:lnTo>
                  <a:pt x="5840361" y="0"/>
                </a:lnTo>
                <a:lnTo>
                  <a:pt x="5840361" y="3425004"/>
                </a:lnTo>
                <a:lnTo>
                  <a:pt x="2310581" y="3425004"/>
                </a:lnTo>
                <a:lnTo>
                  <a:pt x="2310581" y="1209356"/>
                </a:lnTo>
                <a:lnTo>
                  <a:pt x="0" y="1209356"/>
                </a:lnTo>
                <a:lnTo>
                  <a:pt x="0" y="0"/>
                </a:lnTo>
                <a:close/>
              </a:path>
            </a:pathLst>
          </a:custGeom>
        </p:spPr>
      </p:pic>
      <p:sp>
        <p:nvSpPr>
          <p:cNvPr id="12" name="文本框 11"/>
          <p:cNvSpPr txBox="1"/>
          <p:nvPr/>
        </p:nvSpPr>
        <p:spPr>
          <a:xfrm>
            <a:off x="1621254" y="359173"/>
            <a:ext cx="3477499" cy="475615"/>
          </a:xfrm>
          <a:prstGeom prst="rect">
            <a:avLst/>
          </a:prstGeom>
          <a:noFill/>
        </p:spPr>
        <p:txBody>
          <a:bodyPr wrap="square" rtlCol="0">
            <a:spAutoFit/>
          </a:bodyPr>
          <a:lstStyle/>
          <a:p>
            <a:r>
              <a:rPr lang="zh-CN" altLang="en-US" sz="2500" dirty="0">
                <a:solidFill>
                  <a:srgbClr val="207234"/>
                </a:solidFill>
                <a:latin typeface="+mj-ea"/>
                <a:ea typeface="+mj-ea"/>
                <a:sym typeface="Arial" panose="020B0604020202020204" pitchFamily="34" charset="0"/>
              </a:rPr>
              <a:t>污染类型及相关知识</a:t>
            </a:r>
          </a:p>
        </p:txBody>
      </p:sp>
      <p:pic>
        <p:nvPicPr>
          <p:cNvPr id="18" name="图片 17" descr="图片包含 物体&#10;&#10;已生成高可信度的说明"/>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0280000">
            <a:off x="137160" y="245110"/>
            <a:ext cx="1628775" cy="704215"/>
          </a:xfrm>
          <a:prstGeom prst="rect">
            <a:avLst/>
          </a:prstGeom>
        </p:spPr>
      </p:pic>
      <p:grpSp>
        <p:nvGrpSpPr>
          <p:cNvPr id="10" name="组合 9"/>
          <p:cNvGrpSpPr/>
          <p:nvPr/>
        </p:nvGrpSpPr>
        <p:grpSpPr>
          <a:xfrm>
            <a:off x="4804093" y="1578385"/>
            <a:ext cx="6245807" cy="4504906"/>
            <a:chOff x="4972567" y="1372668"/>
            <a:chExt cx="6245807" cy="4504906"/>
          </a:xfrm>
        </p:grpSpPr>
        <p:sp>
          <p:nvSpPr>
            <p:cNvPr id="11" name="矩形: 圆角 10"/>
            <p:cNvSpPr/>
            <p:nvPr/>
          </p:nvSpPr>
          <p:spPr>
            <a:xfrm>
              <a:off x="4972567" y="1652506"/>
              <a:ext cx="6245807" cy="4225068"/>
            </a:xfrm>
            <a:prstGeom prst="roundRect">
              <a:avLst>
                <a:gd name="adj" fmla="val 3482"/>
              </a:avLst>
            </a:prstGeom>
            <a:noFill/>
            <a:ln>
              <a:solidFill>
                <a:srgbClr val="2072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文本框 2"/>
            <p:cNvSpPr txBox="1"/>
            <p:nvPr/>
          </p:nvSpPr>
          <p:spPr>
            <a:xfrm>
              <a:off x="5184477" y="1372668"/>
              <a:ext cx="2293033" cy="585350"/>
            </a:xfrm>
            <a:prstGeom prst="roundRect">
              <a:avLst>
                <a:gd name="adj" fmla="val 50000"/>
              </a:avLst>
            </a:prstGeom>
            <a:solidFill>
              <a:srgbClr val="207234"/>
            </a:solidFill>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zh-CN" altLang="en-US" sz="2100" b="1" dirty="0">
                  <a:solidFill>
                    <a:schemeClr val="bg1"/>
                  </a:solidFill>
                  <a:latin typeface="+mj-ea"/>
                  <a:ea typeface="+mj-ea"/>
                  <a:sym typeface="Arial" panose="020B0604020202020204" pitchFamily="34" charset="0"/>
                </a:rPr>
                <a:t>水污染：</a:t>
              </a:r>
            </a:p>
          </p:txBody>
        </p:sp>
      </p:grpSp>
      <p:sp>
        <p:nvSpPr>
          <p:cNvPr id="4" name="矩形 3"/>
          <p:cNvSpPr/>
          <p:nvPr/>
        </p:nvSpPr>
        <p:spPr>
          <a:xfrm>
            <a:off x="5015865" y="2311400"/>
            <a:ext cx="5894070" cy="3415030"/>
          </a:xfrm>
          <a:prstGeom prst="rect">
            <a:avLst/>
          </a:prstGeom>
        </p:spPr>
        <p:txBody>
          <a:bodyPr wrap="square">
            <a:spAutoFit/>
          </a:bodyPr>
          <a:lstStyle/>
          <a:p>
            <a:pPr>
              <a:lnSpc>
                <a:spcPct val="150000"/>
              </a:lnSpc>
            </a:pPr>
            <a:r>
              <a:rPr dirty="0">
                <a:latin typeface="+mj-ea"/>
                <a:ea typeface="+mj-ea"/>
              </a:rPr>
              <a:t>常见污染源：分为生活废水和工业废水两大类</a:t>
            </a:r>
          </a:p>
          <a:p>
            <a:pPr>
              <a:lnSpc>
                <a:spcPct val="150000"/>
              </a:lnSpc>
            </a:pPr>
            <a:r>
              <a:rPr dirty="0">
                <a:latin typeface="+mj-ea"/>
                <a:ea typeface="+mj-ea"/>
              </a:rPr>
              <a:t>污染物：</a:t>
            </a:r>
          </a:p>
          <a:p>
            <a:pPr>
              <a:lnSpc>
                <a:spcPct val="150000"/>
              </a:lnSpc>
            </a:pPr>
            <a:r>
              <a:rPr dirty="0">
                <a:latin typeface="+mj-ea"/>
                <a:ea typeface="+mj-ea"/>
              </a:rPr>
              <a:t>（1）未经处理而排放的工业废水；</a:t>
            </a:r>
          </a:p>
          <a:p>
            <a:pPr>
              <a:lnSpc>
                <a:spcPct val="150000"/>
              </a:lnSpc>
            </a:pPr>
            <a:r>
              <a:rPr dirty="0">
                <a:latin typeface="+mj-ea"/>
                <a:ea typeface="+mj-ea"/>
              </a:rPr>
              <a:t>（2）未经处理而排放的生活污水；</a:t>
            </a:r>
          </a:p>
          <a:p>
            <a:pPr>
              <a:lnSpc>
                <a:spcPct val="150000"/>
              </a:lnSpc>
            </a:pPr>
            <a:r>
              <a:rPr dirty="0">
                <a:latin typeface="+mj-ea"/>
                <a:ea typeface="+mj-ea"/>
              </a:rPr>
              <a:t>（3）大量使用化肥、农药、除草剂而造成的农田污水；</a:t>
            </a:r>
          </a:p>
          <a:p>
            <a:pPr>
              <a:lnSpc>
                <a:spcPct val="150000"/>
              </a:lnSpc>
            </a:pPr>
            <a:r>
              <a:rPr dirty="0">
                <a:latin typeface="+mj-ea"/>
                <a:ea typeface="+mj-ea"/>
              </a:rPr>
              <a:t>（4）堆放在河边的工业废弃物和生活垃圾；</a:t>
            </a:r>
          </a:p>
          <a:p>
            <a:pPr>
              <a:lnSpc>
                <a:spcPct val="150000"/>
              </a:lnSpc>
            </a:pPr>
            <a:r>
              <a:rPr dirty="0">
                <a:latin typeface="+mj-ea"/>
                <a:ea typeface="+mj-ea"/>
              </a:rPr>
              <a:t>（5）森林砍伐，水土流失；</a:t>
            </a:r>
          </a:p>
          <a:p>
            <a:pPr>
              <a:lnSpc>
                <a:spcPct val="150000"/>
              </a:lnSpc>
            </a:pPr>
            <a:r>
              <a:rPr dirty="0">
                <a:latin typeface="+mj-ea"/>
                <a:ea typeface="+mj-ea"/>
              </a:rPr>
              <a:t>（6）因过度开采，产生矿山污水。</a:t>
            </a:r>
          </a:p>
        </p:txBody>
      </p:sp>
      <p:pic>
        <p:nvPicPr>
          <p:cNvPr id="5" name="图片 4" descr="E:\素材\春\089a8de6eebc73bc7a17a13861ca7c4e.png089a8de6eebc73bc7a17a13861ca7c4e"/>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1007745" y="1800860"/>
            <a:ext cx="3271520" cy="431419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Tm="2644">
        <p:blinds dir="vert"/>
      </p:transition>
    </mc:Choice>
    <mc:Fallback xmlns="" xmlns:a14="http://schemas.microsoft.com/office/drawing/2010/main">
      <p:transition spd="slow" advTm="2644">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0.70"/>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par>
                                <p:cTn id="16" presetID="9" presetClass="entr" presetSubtype="0"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dissolve">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6" name="直接连接符 5"/>
          <p:cNvCxnSpPr/>
          <p:nvPr userDrawn="1"/>
        </p:nvCxnSpPr>
        <p:spPr>
          <a:xfrm>
            <a:off x="927753" y="822573"/>
            <a:ext cx="10276541" cy="0"/>
          </a:xfrm>
          <a:prstGeom prst="line">
            <a:avLst/>
          </a:prstGeom>
          <a:ln w="28575">
            <a:gradFill flip="none" rotWithShape="1">
              <a:gsLst>
                <a:gs pos="0">
                  <a:srgbClr val="208338">
                    <a:alpha val="36000"/>
                  </a:srgbClr>
                </a:gs>
                <a:gs pos="100000">
                  <a:srgbClr val="207234"/>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17" name="图片 16"/>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9121140" y="0"/>
            <a:ext cx="3070860" cy="1800860"/>
          </a:xfrm>
          <a:custGeom>
            <a:avLst/>
            <a:gdLst>
              <a:gd name="connsiteX0" fmla="*/ 0 w 5840361"/>
              <a:gd name="connsiteY0" fmla="*/ 0 h 3425004"/>
              <a:gd name="connsiteX1" fmla="*/ 5840361 w 5840361"/>
              <a:gd name="connsiteY1" fmla="*/ 0 h 3425004"/>
              <a:gd name="connsiteX2" fmla="*/ 5840361 w 5840361"/>
              <a:gd name="connsiteY2" fmla="*/ 3425004 h 3425004"/>
              <a:gd name="connsiteX3" fmla="*/ 2310581 w 5840361"/>
              <a:gd name="connsiteY3" fmla="*/ 3425004 h 3425004"/>
              <a:gd name="connsiteX4" fmla="*/ 2310581 w 5840361"/>
              <a:gd name="connsiteY4" fmla="*/ 1209356 h 3425004"/>
              <a:gd name="connsiteX5" fmla="*/ 0 w 5840361"/>
              <a:gd name="connsiteY5" fmla="*/ 1209356 h 3425004"/>
              <a:gd name="connsiteX6" fmla="*/ 0 w 5840361"/>
              <a:gd name="connsiteY6" fmla="*/ 0 h 3425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0361" h="3425004">
                <a:moveTo>
                  <a:pt x="0" y="0"/>
                </a:moveTo>
                <a:lnTo>
                  <a:pt x="5840361" y="0"/>
                </a:lnTo>
                <a:lnTo>
                  <a:pt x="5840361" y="3425004"/>
                </a:lnTo>
                <a:lnTo>
                  <a:pt x="2310581" y="3425004"/>
                </a:lnTo>
                <a:lnTo>
                  <a:pt x="2310581" y="1209356"/>
                </a:lnTo>
                <a:lnTo>
                  <a:pt x="0" y="1209356"/>
                </a:lnTo>
                <a:lnTo>
                  <a:pt x="0" y="0"/>
                </a:lnTo>
                <a:close/>
              </a:path>
            </a:pathLst>
          </a:custGeom>
        </p:spPr>
      </p:pic>
      <p:sp>
        <p:nvSpPr>
          <p:cNvPr id="12" name="文本框 11"/>
          <p:cNvSpPr txBox="1"/>
          <p:nvPr/>
        </p:nvSpPr>
        <p:spPr>
          <a:xfrm>
            <a:off x="1621254" y="359173"/>
            <a:ext cx="3477499" cy="475615"/>
          </a:xfrm>
          <a:prstGeom prst="rect">
            <a:avLst/>
          </a:prstGeom>
          <a:noFill/>
        </p:spPr>
        <p:txBody>
          <a:bodyPr wrap="square" rtlCol="0">
            <a:spAutoFit/>
          </a:bodyPr>
          <a:lstStyle/>
          <a:p>
            <a:r>
              <a:rPr lang="zh-CN" altLang="en-US" sz="2500" dirty="0">
                <a:solidFill>
                  <a:srgbClr val="207234"/>
                </a:solidFill>
                <a:latin typeface="+mj-ea"/>
                <a:ea typeface="+mj-ea"/>
                <a:sym typeface="Arial" panose="020B0604020202020204" pitchFamily="34" charset="0"/>
              </a:rPr>
              <a:t>污染类型及相关知识</a:t>
            </a:r>
          </a:p>
        </p:txBody>
      </p:sp>
      <p:pic>
        <p:nvPicPr>
          <p:cNvPr id="18" name="图片 17" descr="图片包含 物体&#10;&#10;已生成高可信度的说明"/>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0280000">
            <a:off x="137160" y="245110"/>
            <a:ext cx="1628775" cy="704215"/>
          </a:xfrm>
          <a:prstGeom prst="rect">
            <a:avLst/>
          </a:prstGeom>
        </p:spPr>
      </p:pic>
      <p:grpSp>
        <p:nvGrpSpPr>
          <p:cNvPr id="10" name="组合 9"/>
          <p:cNvGrpSpPr/>
          <p:nvPr/>
        </p:nvGrpSpPr>
        <p:grpSpPr>
          <a:xfrm>
            <a:off x="4804093" y="1578385"/>
            <a:ext cx="6245807" cy="4504906"/>
            <a:chOff x="4972567" y="1372668"/>
            <a:chExt cx="6245807" cy="4504906"/>
          </a:xfrm>
        </p:grpSpPr>
        <p:sp>
          <p:nvSpPr>
            <p:cNvPr id="11" name="矩形: 圆角 10"/>
            <p:cNvSpPr/>
            <p:nvPr/>
          </p:nvSpPr>
          <p:spPr>
            <a:xfrm>
              <a:off x="4972567" y="1652506"/>
              <a:ext cx="6245807" cy="4225068"/>
            </a:xfrm>
            <a:prstGeom prst="roundRect">
              <a:avLst>
                <a:gd name="adj" fmla="val 3482"/>
              </a:avLst>
            </a:prstGeom>
            <a:noFill/>
            <a:ln>
              <a:solidFill>
                <a:srgbClr val="2072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文本框 2"/>
            <p:cNvSpPr txBox="1"/>
            <p:nvPr/>
          </p:nvSpPr>
          <p:spPr>
            <a:xfrm>
              <a:off x="5184477" y="1372668"/>
              <a:ext cx="2293033" cy="585350"/>
            </a:xfrm>
            <a:prstGeom prst="roundRect">
              <a:avLst>
                <a:gd name="adj" fmla="val 50000"/>
              </a:avLst>
            </a:prstGeom>
            <a:solidFill>
              <a:srgbClr val="207234"/>
            </a:solidFill>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zh-CN" altLang="en-US" sz="2100" b="1" dirty="0">
                  <a:solidFill>
                    <a:schemeClr val="bg1"/>
                  </a:solidFill>
                  <a:latin typeface="+mj-ea"/>
                  <a:ea typeface="+mj-ea"/>
                  <a:sym typeface="Arial" panose="020B0604020202020204" pitchFamily="34" charset="0"/>
                </a:rPr>
                <a:t>噪声污染：</a:t>
              </a:r>
            </a:p>
          </p:txBody>
        </p:sp>
      </p:grpSp>
      <p:sp>
        <p:nvSpPr>
          <p:cNvPr id="4" name="矩形 3"/>
          <p:cNvSpPr/>
          <p:nvPr/>
        </p:nvSpPr>
        <p:spPr>
          <a:xfrm>
            <a:off x="5015865" y="2311400"/>
            <a:ext cx="5894070" cy="3412490"/>
          </a:xfrm>
          <a:prstGeom prst="rect">
            <a:avLst/>
          </a:prstGeom>
        </p:spPr>
        <p:txBody>
          <a:bodyPr wrap="square">
            <a:spAutoFit/>
          </a:bodyPr>
          <a:lstStyle/>
          <a:p>
            <a:pPr>
              <a:lnSpc>
                <a:spcPct val="120000"/>
              </a:lnSpc>
            </a:pPr>
            <a:r>
              <a:rPr dirty="0">
                <a:latin typeface="+mj-ea"/>
                <a:ea typeface="+mj-ea"/>
              </a:rPr>
              <a:t>定义：噪声是指发声体做无规则振动时发出的声音。通常所说的噪声污染是指人为造成的，当噪声对人及周围环境造成不良影响时，就形成噪声污染。</a:t>
            </a:r>
          </a:p>
          <a:p>
            <a:pPr>
              <a:lnSpc>
                <a:spcPct val="120000"/>
              </a:lnSpc>
            </a:pPr>
            <a:r>
              <a:rPr dirty="0">
                <a:latin typeface="+mj-ea"/>
                <a:ea typeface="+mj-ea"/>
              </a:rPr>
              <a:t>常见噪声源：</a:t>
            </a:r>
          </a:p>
          <a:p>
            <a:pPr>
              <a:lnSpc>
                <a:spcPct val="120000"/>
              </a:lnSpc>
            </a:pPr>
            <a:r>
              <a:rPr dirty="0">
                <a:latin typeface="+mj-ea"/>
                <a:ea typeface="+mj-ea"/>
              </a:rPr>
              <a:t>（1）交通噪声包括机动车辆、船舶、地铁、火车、飞机等的噪声。也是城市的主要噪声源。</a:t>
            </a:r>
          </a:p>
          <a:p>
            <a:pPr>
              <a:lnSpc>
                <a:spcPct val="120000"/>
              </a:lnSpc>
            </a:pPr>
            <a:r>
              <a:rPr dirty="0">
                <a:latin typeface="+mj-ea"/>
                <a:ea typeface="+mj-ea"/>
              </a:rPr>
              <a:t>（2）工业噪声工厂的各种设备产生的噪声。</a:t>
            </a:r>
          </a:p>
          <a:p>
            <a:pPr>
              <a:lnSpc>
                <a:spcPct val="120000"/>
              </a:lnSpc>
            </a:pPr>
            <a:r>
              <a:rPr dirty="0">
                <a:latin typeface="+mj-ea"/>
                <a:ea typeface="+mj-ea"/>
              </a:rPr>
              <a:t>（3）建筑噪声主要来源于建筑机械发出的噪声</a:t>
            </a:r>
          </a:p>
          <a:p>
            <a:pPr>
              <a:lnSpc>
                <a:spcPct val="120000"/>
              </a:lnSpc>
            </a:pPr>
            <a:r>
              <a:rPr dirty="0">
                <a:latin typeface="+mj-ea"/>
                <a:ea typeface="+mj-ea"/>
              </a:rPr>
              <a:t>（4）社会噪声包括人们的社会活动和家用电器、音响设备发出的噪声。</a:t>
            </a:r>
          </a:p>
        </p:txBody>
      </p:sp>
      <p:pic>
        <p:nvPicPr>
          <p:cNvPr id="5" name="图片 4" descr="E:\素材\春\176f701c1213030797cc6f47651db6d7.png176f701c1213030797cc6f47651db6d7"/>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812984" y="1900919"/>
            <a:ext cx="3991877" cy="38227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Tm="136">
        <p:blinds dir="vert"/>
      </p:transition>
    </mc:Choice>
    <mc:Fallback xmlns="" xmlns:a14="http://schemas.microsoft.com/office/drawing/2010/main">
      <p:transition spd="slow" advTm="13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0.70"/>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par>
                                <p:cTn id="16" presetID="9" presetClass="entr" presetSubtype="0"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dissolve">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6" name="直接连接符 5"/>
          <p:cNvCxnSpPr/>
          <p:nvPr userDrawn="1"/>
        </p:nvCxnSpPr>
        <p:spPr>
          <a:xfrm>
            <a:off x="927753" y="822573"/>
            <a:ext cx="10276541" cy="0"/>
          </a:xfrm>
          <a:prstGeom prst="line">
            <a:avLst/>
          </a:prstGeom>
          <a:ln w="28575">
            <a:gradFill flip="none" rotWithShape="1">
              <a:gsLst>
                <a:gs pos="0">
                  <a:srgbClr val="208338">
                    <a:alpha val="36000"/>
                  </a:srgbClr>
                </a:gs>
                <a:gs pos="100000">
                  <a:srgbClr val="207234"/>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17" name="图片 16"/>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9121140" y="0"/>
            <a:ext cx="3070860" cy="1800860"/>
          </a:xfrm>
          <a:custGeom>
            <a:avLst/>
            <a:gdLst>
              <a:gd name="connsiteX0" fmla="*/ 0 w 5840361"/>
              <a:gd name="connsiteY0" fmla="*/ 0 h 3425004"/>
              <a:gd name="connsiteX1" fmla="*/ 5840361 w 5840361"/>
              <a:gd name="connsiteY1" fmla="*/ 0 h 3425004"/>
              <a:gd name="connsiteX2" fmla="*/ 5840361 w 5840361"/>
              <a:gd name="connsiteY2" fmla="*/ 3425004 h 3425004"/>
              <a:gd name="connsiteX3" fmla="*/ 2310581 w 5840361"/>
              <a:gd name="connsiteY3" fmla="*/ 3425004 h 3425004"/>
              <a:gd name="connsiteX4" fmla="*/ 2310581 w 5840361"/>
              <a:gd name="connsiteY4" fmla="*/ 1209356 h 3425004"/>
              <a:gd name="connsiteX5" fmla="*/ 0 w 5840361"/>
              <a:gd name="connsiteY5" fmla="*/ 1209356 h 3425004"/>
              <a:gd name="connsiteX6" fmla="*/ 0 w 5840361"/>
              <a:gd name="connsiteY6" fmla="*/ 0 h 3425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0361" h="3425004">
                <a:moveTo>
                  <a:pt x="0" y="0"/>
                </a:moveTo>
                <a:lnTo>
                  <a:pt x="5840361" y="0"/>
                </a:lnTo>
                <a:lnTo>
                  <a:pt x="5840361" y="3425004"/>
                </a:lnTo>
                <a:lnTo>
                  <a:pt x="2310581" y="3425004"/>
                </a:lnTo>
                <a:lnTo>
                  <a:pt x="2310581" y="1209356"/>
                </a:lnTo>
                <a:lnTo>
                  <a:pt x="0" y="1209356"/>
                </a:lnTo>
                <a:lnTo>
                  <a:pt x="0" y="0"/>
                </a:lnTo>
                <a:close/>
              </a:path>
            </a:pathLst>
          </a:custGeom>
        </p:spPr>
      </p:pic>
      <p:sp>
        <p:nvSpPr>
          <p:cNvPr id="12" name="文本框 11"/>
          <p:cNvSpPr txBox="1"/>
          <p:nvPr/>
        </p:nvSpPr>
        <p:spPr>
          <a:xfrm>
            <a:off x="1621254" y="359173"/>
            <a:ext cx="3477499" cy="475615"/>
          </a:xfrm>
          <a:prstGeom prst="rect">
            <a:avLst/>
          </a:prstGeom>
          <a:noFill/>
        </p:spPr>
        <p:txBody>
          <a:bodyPr wrap="square" rtlCol="0">
            <a:spAutoFit/>
          </a:bodyPr>
          <a:lstStyle/>
          <a:p>
            <a:r>
              <a:rPr lang="zh-CN" altLang="en-US" sz="2500" dirty="0">
                <a:solidFill>
                  <a:srgbClr val="207234"/>
                </a:solidFill>
                <a:latin typeface="+mj-ea"/>
                <a:ea typeface="+mj-ea"/>
                <a:sym typeface="Arial" panose="020B0604020202020204" pitchFamily="34" charset="0"/>
              </a:rPr>
              <a:t>污染类型及相关知识</a:t>
            </a:r>
          </a:p>
        </p:txBody>
      </p:sp>
      <p:pic>
        <p:nvPicPr>
          <p:cNvPr id="18" name="图片 17" descr="图片包含 物体&#10;&#10;已生成高可信度的说明"/>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0280000">
            <a:off x="137160" y="245110"/>
            <a:ext cx="1628775" cy="704215"/>
          </a:xfrm>
          <a:prstGeom prst="rect">
            <a:avLst/>
          </a:prstGeom>
        </p:spPr>
      </p:pic>
      <p:grpSp>
        <p:nvGrpSpPr>
          <p:cNvPr id="10" name="组合 9"/>
          <p:cNvGrpSpPr/>
          <p:nvPr/>
        </p:nvGrpSpPr>
        <p:grpSpPr>
          <a:xfrm>
            <a:off x="4804093" y="1578385"/>
            <a:ext cx="6245807" cy="4504906"/>
            <a:chOff x="4972567" y="1372668"/>
            <a:chExt cx="6245807" cy="4504906"/>
          </a:xfrm>
        </p:grpSpPr>
        <p:sp>
          <p:nvSpPr>
            <p:cNvPr id="11" name="矩形: 圆角 10"/>
            <p:cNvSpPr/>
            <p:nvPr/>
          </p:nvSpPr>
          <p:spPr>
            <a:xfrm>
              <a:off x="4972567" y="1652506"/>
              <a:ext cx="6245807" cy="4225068"/>
            </a:xfrm>
            <a:prstGeom prst="roundRect">
              <a:avLst>
                <a:gd name="adj" fmla="val 3482"/>
              </a:avLst>
            </a:prstGeom>
            <a:noFill/>
            <a:ln>
              <a:solidFill>
                <a:srgbClr val="2072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文本框 2"/>
            <p:cNvSpPr txBox="1"/>
            <p:nvPr/>
          </p:nvSpPr>
          <p:spPr>
            <a:xfrm>
              <a:off x="5184477" y="1372668"/>
              <a:ext cx="2293033" cy="585350"/>
            </a:xfrm>
            <a:prstGeom prst="roundRect">
              <a:avLst>
                <a:gd name="adj" fmla="val 50000"/>
              </a:avLst>
            </a:prstGeom>
            <a:solidFill>
              <a:srgbClr val="207234"/>
            </a:solidFill>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zh-CN" altLang="en-US" sz="2100" b="1" dirty="0">
                  <a:solidFill>
                    <a:schemeClr val="bg1"/>
                  </a:solidFill>
                  <a:latin typeface="+mj-ea"/>
                  <a:ea typeface="+mj-ea"/>
                  <a:sym typeface="Arial" panose="020B0604020202020204" pitchFamily="34" charset="0"/>
                </a:rPr>
                <a:t>噪声污染：</a:t>
              </a:r>
            </a:p>
          </p:txBody>
        </p:sp>
      </p:grpSp>
      <p:sp>
        <p:nvSpPr>
          <p:cNvPr id="4" name="矩形 3"/>
          <p:cNvSpPr/>
          <p:nvPr/>
        </p:nvSpPr>
        <p:spPr>
          <a:xfrm>
            <a:off x="5015865" y="2311400"/>
            <a:ext cx="5894070" cy="3688080"/>
          </a:xfrm>
          <a:prstGeom prst="rect">
            <a:avLst/>
          </a:prstGeom>
        </p:spPr>
        <p:txBody>
          <a:bodyPr wrap="square">
            <a:spAutoFit/>
          </a:bodyPr>
          <a:lstStyle/>
          <a:p>
            <a:pPr>
              <a:lnSpc>
                <a:spcPct val="130000"/>
              </a:lnSpc>
            </a:pPr>
            <a:r>
              <a:rPr dirty="0">
                <a:latin typeface="+mj-ea"/>
                <a:ea typeface="+mj-ea"/>
              </a:rPr>
              <a:t>声压级标准（单位：分贝）:</a:t>
            </a:r>
          </a:p>
          <a:p>
            <a:pPr>
              <a:lnSpc>
                <a:spcPct val="130000"/>
              </a:lnSpc>
            </a:pPr>
            <a:r>
              <a:rPr dirty="0">
                <a:latin typeface="+mj-ea"/>
                <a:ea typeface="+mj-ea"/>
              </a:rPr>
              <a:t>10~20分贝几乎感觉不到。</a:t>
            </a:r>
          </a:p>
          <a:p>
            <a:pPr>
              <a:lnSpc>
                <a:spcPct val="130000"/>
              </a:lnSpc>
            </a:pPr>
            <a:r>
              <a:rPr dirty="0">
                <a:latin typeface="+mj-ea"/>
                <a:ea typeface="+mj-ea"/>
              </a:rPr>
              <a:t>20~40分贝相当于轻声说话。</a:t>
            </a:r>
          </a:p>
          <a:p>
            <a:pPr>
              <a:lnSpc>
                <a:spcPct val="130000"/>
              </a:lnSpc>
            </a:pPr>
            <a:r>
              <a:rPr dirty="0">
                <a:latin typeface="+mj-ea"/>
                <a:ea typeface="+mj-ea"/>
              </a:rPr>
              <a:t>40~60分贝相当于室内谈话。</a:t>
            </a:r>
          </a:p>
          <a:p>
            <a:pPr>
              <a:lnSpc>
                <a:spcPct val="130000"/>
              </a:lnSpc>
            </a:pPr>
            <a:r>
              <a:rPr dirty="0">
                <a:latin typeface="+mj-ea"/>
                <a:ea typeface="+mj-ea"/>
              </a:rPr>
              <a:t>60~70分贝有损神经。</a:t>
            </a:r>
          </a:p>
          <a:p>
            <a:pPr>
              <a:lnSpc>
                <a:spcPct val="130000"/>
              </a:lnSpc>
            </a:pPr>
            <a:r>
              <a:rPr dirty="0">
                <a:latin typeface="+mj-ea"/>
                <a:ea typeface="+mj-ea"/>
              </a:rPr>
              <a:t>70~90分贝很吵。长期在这种环境下学习和生活，会使人的神经细胞逐渐受到破坏。</a:t>
            </a:r>
          </a:p>
          <a:p>
            <a:pPr>
              <a:lnSpc>
                <a:spcPct val="130000"/>
              </a:lnSpc>
            </a:pPr>
            <a:r>
              <a:rPr dirty="0">
                <a:latin typeface="+mj-ea"/>
                <a:ea typeface="+mj-ea"/>
              </a:rPr>
              <a:t>90~100分贝会使听力受损。</a:t>
            </a:r>
          </a:p>
          <a:p>
            <a:pPr>
              <a:lnSpc>
                <a:spcPct val="130000"/>
              </a:lnSpc>
            </a:pPr>
            <a:r>
              <a:rPr dirty="0">
                <a:latin typeface="+mj-ea"/>
                <a:ea typeface="+mj-ea"/>
              </a:rPr>
              <a:t>100~120分贝使人难以忍受，几分钟就可暂时致聋。</a:t>
            </a:r>
          </a:p>
          <a:p>
            <a:pPr>
              <a:lnSpc>
                <a:spcPct val="130000"/>
              </a:lnSpc>
            </a:pPr>
            <a:r>
              <a:rPr dirty="0">
                <a:latin typeface="+mj-ea"/>
                <a:ea typeface="+mj-ea"/>
              </a:rPr>
              <a:t>超过80分贝时即为噪音</a:t>
            </a:r>
          </a:p>
        </p:txBody>
      </p:sp>
      <p:pic>
        <p:nvPicPr>
          <p:cNvPr id="5" name="图片 4" descr="E:\素材\春\d7b8eae6ca618816c61902d0f21af661(3).pngd7b8eae6ca618816c61902d0f21af661(3)"/>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807085" y="1787525"/>
            <a:ext cx="3918585" cy="429577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Tm="561">
        <p:blinds dir="vert"/>
      </p:transition>
    </mc:Choice>
    <mc:Fallback xmlns="" xmlns:a14="http://schemas.microsoft.com/office/drawing/2010/main">
      <p:transition spd="slow" advTm="561">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0.70"/>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par>
                                <p:cTn id="16" presetID="9" presetClass="entr" presetSubtype="0"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dissolve">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6" name="直接连接符 5"/>
          <p:cNvCxnSpPr/>
          <p:nvPr userDrawn="1"/>
        </p:nvCxnSpPr>
        <p:spPr>
          <a:xfrm>
            <a:off x="927753" y="822573"/>
            <a:ext cx="10276541" cy="0"/>
          </a:xfrm>
          <a:prstGeom prst="line">
            <a:avLst/>
          </a:prstGeom>
          <a:ln w="28575">
            <a:gradFill flip="none" rotWithShape="1">
              <a:gsLst>
                <a:gs pos="0">
                  <a:srgbClr val="208338">
                    <a:alpha val="36000"/>
                  </a:srgbClr>
                </a:gs>
                <a:gs pos="100000">
                  <a:srgbClr val="207234"/>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17" name="图片 16"/>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9121140" y="0"/>
            <a:ext cx="3070860" cy="1800860"/>
          </a:xfrm>
          <a:custGeom>
            <a:avLst/>
            <a:gdLst>
              <a:gd name="connsiteX0" fmla="*/ 0 w 5840361"/>
              <a:gd name="connsiteY0" fmla="*/ 0 h 3425004"/>
              <a:gd name="connsiteX1" fmla="*/ 5840361 w 5840361"/>
              <a:gd name="connsiteY1" fmla="*/ 0 h 3425004"/>
              <a:gd name="connsiteX2" fmla="*/ 5840361 w 5840361"/>
              <a:gd name="connsiteY2" fmla="*/ 3425004 h 3425004"/>
              <a:gd name="connsiteX3" fmla="*/ 2310581 w 5840361"/>
              <a:gd name="connsiteY3" fmla="*/ 3425004 h 3425004"/>
              <a:gd name="connsiteX4" fmla="*/ 2310581 w 5840361"/>
              <a:gd name="connsiteY4" fmla="*/ 1209356 h 3425004"/>
              <a:gd name="connsiteX5" fmla="*/ 0 w 5840361"/>
              <a:gd name="connsiteY5" fmla="*/ 1209356 h 3425004"/>
              <a:gd name="connsiteX6" fmla="*/ 0 w 5840361"/>
              <a:gd name="connsiteY6" fmla="*/ 0 h 3425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0361" h="3425004">
                <a:moveTo>
                  <a:pt x="0" y="0"/>
                </a:moveTo>
                <a:lnTo>
                  <a:pt x="5840361" y="0"/>
                </a:lnTo>
                <a:lnTo>
                  <a:pt x="5840361" y="3425004"/>
                </a:lnTo>
                <a:lnTo>
                  <a:pt x="2310581" y="3425004"/>
                </a:lnTo>
                <a:lnTo>
                  <a:pt x="2310581" y="1209356"/>
                </a:lnTo>
                <a:lnTo>
                  <a:pt x="0" y="1209356"/>
                </a:lnTo>
                <a:lnTo>
                  <a:pt x="0" y="0"/>
                </a:lnTo>
                <a:close/>
              </a:path>
            </a:pathLst>
          </a:custGeom>
        </p:spPr>
      </p:pic>
      <p:sp>
        <p:nvSpPr>
          <p:cNvPr id="12" name="文本框 11"/>
          <p:cNvSpPr txBox="1"/>
          <p:nvPr/>
        </p:nvSpPr>
        <p:spPr>
          <a:xfrm>
            <a:off x="1621254" y="359173"/>
            <a:ext cx="3477499" cy="475615"/>
          </a:xfrm>
          <a:prstGeom prst="rect">
            <a:avLst/>
          </a:prstGeom>
          <a:noFill/>
        </p:spPr>
        <p:txBody>
          <a:bodyPr wrap="square" rtlCol="0">
            <a:spAutoFit/>
          </a:bodyPr>
          <a:lstStyle/>
          <a:p>
            <a:r>
              <a:rPr lang="zh-CN" altLang="en-US" sz="2500" dirty="0">
                <a:solidFill>
                  <a:srgbClr val="207234"/>
                </a:solidFill>
                <a:latin typeface="+mj-ea"/>
                <a:ea typeface="+mj-ea"/>
                <a:sym typeface="Arial" panose="020B0604020202020204" pitchFamily="34" charset="0"/>
              </a:rPr>
              <a:t>污染类型及相关知识</a:t>
            </a:r>
          </a:p>
        </p:txBody>
      </p:sp>
      <p:pic>
        <p:nvPicPr>
          <p:cNvPr id="18" name="图片 17" descr="图片包含 物体&#10;&#10;已生成高可信度的说明"/>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0280000">
            <a:off x="137160" y="245110"/>
            <a:ext cx="1628775" cy="704215"/>
          </a:xfrm>
          <a:prstGeom prst="rect">
            <a:avLst/>
          </a:prstGeom>
        </p:spPr>
      </p:pic>
      <p:grpSp>
        <p:nvGrpSpPr>
          <p:cNvPr id="10" name="组合 9"/>
          <p:cNvGrpSpPr/>
          <p:nvPr/>
        </p:nvGrpSpPr>
        <p:grpSpPr>
          <a:xfrm>
            <a:off x="4804093" y="1578385"/>
            <a:ext cx="6245807" cy="4504906"/>
            <a:chOff x="4972567" y="1372668"/>
            <a:chExt cx="6245807" cy="4504906"/>
          </a:xfrm>
        </p:grpSpPr>
        <p:sp>
          <p:nvSpPr>
            <p:cNvPr id="11" name="矩形: 圆角 10"/>
            <p:cNvSpPr/>
            <p:nvPr/>
          </p:nvSpPr>
          <p:spPr>
            <a:xfrm>
              <a:off x="4972567" y="1652506"/>
              <a:ext cx="6245807" cy="4225068"/>
            </a:xfrm>
            <a:prstGeom prst="roundRect">
              <a:avLst>
                <a:gd name="adj" fmla="val 3482"/>
              </a:avLst>
            </a:prstGeom>
            <a:noFill/>
            <a:ln>
              <a:solidFill>
                <a:srgbClr val="2072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文本框 2"/>
            <p:cNvSpPr txBox="1"/>
            <p:nvPr/>
          </p:nvSpPr>
          <p:spPr>
            <a:xfrm>
              <a:off x="5184477" y="1372668"/>
              <a:ext cx="2293033" cy="585350"/>
            </a:xfrm>
            <a:prstGeom prst="roundRect">
              <a:avLst>
                <a:gd name="adj" fmla="val 50000"/>
              </a:avLst>
            </a:prstGeom>
            <a:solidFill>
              <a:srgbClr val="207234"/>
            </a:solidFill>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zh-CN" altLang="en-US" sz="2100" b="1" dirty="0">
                  <a:solidFill>
                    <a:schemeClr val="bg1"/>
                  </a:solidFill>
                  <a:latin typeface="+mj-ea"/>
                  <a:ea typeface="+mj-ea"/>
                  <a:sym typeface="Arial" panose="020B0604020202020204" pitchFamily="34" charset="0"/>
                </a:rPr>
                <a:t>放射性污染：</a:t>
              </a:r>
            </a:p>
          </p:txBody>
        </p:sp>
      </p:grpSp>
      <p:sp>
        <p:nvSpPr>
          <p:cNvPr id="4" name="矩形 3"/>
          <p:cNvSpPr/>
          <p:nvPr/>
        </p:nvSpPr>
        <p:spPr>
          <a:xfrm>
            <a:off x="5015865" y="2311400"/>
            <a:ext cx="5894070" cy="3576955"/>
          </a:xfrm>
          <a:prstGeom prst="rect">
            <a:avLst/>
          </a:prstGeom>
        </p:spPr>
        <p:txBody>
          <a:bodyPr wrap="square">
            <a:spAutoFit/>
          </a:bodyPr>
          <a:lstStyle/>
          <a:p>
            <a:pPr>
              <a:lnSpc>
                <a:spcPct val="140000"/>
              </a:lnSpc>
            </a:pPr>
            <a:r>
              <a:rPr dirty="0">
                <a:latin typeface="+mj-ea"/>
                <a:ea typeface="+mj-ea"/>
              </a:rPr>
              <a:t>定义：在自然界和人工生产的元素中，有一些能自动发生衰变，并放射出肉眼看不见的射线。人的活动使得人工辐射和人工放射性物质大大增加，环境中的射线强度随之增强，危机生物的生存，从而产生了放射性污染。放射性污染很难消除，射线强弱只能随时间的推移而减弱。</a:t>
            </a:r>
          </a:p>
          <a:p>
            <a:pPr>
              <a:lnSpc>
                <a:spcPct val="140000"/>
              </a:lnSpc>
            </a:pPr>
            <a:r>
              <a:rPr dirty="0">
                <a:latin typeface="+mj-ea"/>
                <a:ea typeface="+mj-ea"/>
              </a:rPr>
              <a:t>污染源：</a:t>
            </a:r>
          </a:p>
          <a:p>
            <a:pPr>
              <a:lnSpc>
                <a:spcPct val="140000"/>
              </a:lnSpc>
            </a:pPr>
            <a:r>
              <a:rPr dirty="0">
                <a:latin typeface="+mj-ea"/>
                <a:ea typeface="+mj-ea"/>
              </a:rPr>
              <a:t>原子能工业排放的废物、核武器试验的沉降物、 医疗放射性、科研放射性</a:t>
            </a:r>
          </a:p>
        </p:txBody>
      </p:sp>
      <p:pic>
        <p:nvPicPr>
          <p:cNvPr id="5" name="图片 4" descr="E:\素材\春\61601862960fb241ee3eafefb3e3a403.png61601862960fb241ee3eafefb3e3a403"/>
          <p:cNvPicPr>
            <a:picLocks noChangeAspect="1"/>
          </p:cNvPicPr>
          <p:nvPr/>
        </p:nvPicPr>
        <p:blipFill>
          <a:blip r:embed="rId6" cstate="screen">
            <a:extLst>
              <a:ext uri="{28A0092B-C50C-407E-A947-70E740481C1C}">
                <a14:useLocalDpi xmlns:a14="http://schemas.microsoft.com/office/drawing/2010/main"/>
              </a:ext>
            </a:extLst>
          </a:blip>
          <a:srcRect t="24603"/>
          <a:stretch>
            <a:fillRect/>
          </a:stretch>
        </p:blipFill>
        <p:spPr>
          <a:xfrm>
            <a:off x="586740" y="1351280"/>
            <a:ext cx="4858385" cy="488188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Tm="814">
        <p:blinds dir="vert"/>
      </p:transition>
    </mc:Choice>
    <mc:Fallback xmlns="" xmlns:a14="http://schemas.microsoft.com/office/drawing/2010/main">
      <p:transition spd="slow" advTm="814">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0.70"/>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par>
                                <p:cTn id="16" presetID="9" presetClass="entr" presetSubtype="0"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dissolve">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6" name="直接连接符 5"/>
          <p:cNvCxnSpPr/>
          <p:nvPr userDrawn="1"/>
        </p:nvCxnSpPr>
        <p:spPr>
          <a:xfrm>
            <a:off x="927753" y="822573"/>
            <a:ext cx="10276541" cy="0"/>
          </a:xfrm>
          <a:prstGeom prst="line">
            <a:avLst/>
          </a:prstGeom>
          <a:ln w="28575">
            <a:gradFill flip="none" rotWithShape="1">
              <a:gsLst>
                <a:gs pos="0">
                  <a:srgbClr val="208338">
                    <a:alpha val="36000"/>
                  </a:srgbClr>
                </a:gs>
                <a:gs pos="100000">
                  <a:srgbClr val="207234"/>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17" name="图片 16"/>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9121140" y="0"/>
            <a:ext cx="3070860" cy="1800860"/>
          </a:xfrm>
          <a:custGeom>
            <a:avLst/>
            <a:gdLst>
              <a:gd name="connsiteX0" fmla="*/ 0 w 5840361"/>
              <a:gd name="connsiteY0" fmla="*/ 0 h 3425004"/>
              <a:gd name="connsiteX1" fmla="*/ 5840361 w 5840361"/>
              <a:gd name="connsiteY1" fmla="*/ 0 h 3425004"/>
              <a:gd name="connsiteX2" fmla="*/ 5840361 w 5840361"/>
              <a:gd name="connsiteY2" fmla="*/ 3425004 h 3425004"/>
              <a:gd name="connsiteX3" fmla="*/ 2310581 w 5840361"/>
              <a:gd name="connsiteY3" fmla="*/ 3425004 h 3425004"/>
              <a:gd name="connsiteX4" fmla="*/ 2310581 w 5840361"/>
              <a:gd name="connsiteY4" fmla="*/ 1209356 h 3425004"/>
              <a:gd name="connsiteX5" fmla="*/ 0 w 5840361"/>
              <a:gd name="connsiteY5" fmla="*/ 1209356 h 3425004"/>
              <a:gd name="connsiteX6" fmla="*/ 0 w 5840361"/>
              <a:gd name="connsiteY6" fmla="*/ 0 h 3425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0361" h="3425004">
                <a:moveTo>
                  <a:pt x="0" y="0"/>
                </a:moveTo>
                <a:lnTo>
                  <a:pt x="5840361" y="0"/>
                </a:lnTo>
                <a:lnTo>
                  <a:pt x="5840361" y="3425004"/>
                </a:lnTo>
                <a:lnTo>
                  <a:pt x="2310581" y="3425004"/>
                </a:lnTo>
                <a:lnTo>
                  <a:pt x="2310581" y="1209356"/>
                </a:lnTo>
                <a:lnTo>
                  <a:pt x="0" y="1209356"/>
                </a:lnTo>
                <a:lnTo>
                  <a:pt x="0" y="0"/>
                </a:lnTo>
                <a:close/>
              </a:path>
            </a:pathLst>
          </a:custGeom>
        </p:spPr>
      </p:pic>
      <p:sp>
        <p:nvSpPr>
          <p:cNvPr id="12" name="文本框 11"/>
          <p:cNvSpPr txBox="1"/>
          <p:nvPr/>
        </p:nvSpPr>
        <p:spPr>
          <a:xfrm>
            <a:off x="1621254" y="359173"/>
            <a:ext cx="3477499" cy="475615"/>
          </a:xfrm>
          <a:prstGeom prst="rect">
            <a:avLst/>
          </a:prstGeom>
          <a:noFill/>
        </p:spPr>
        <p:txBody>
          <a:bodyPr wrap="square" rtlCol="0">
            <a:spAutoFit/>
          </a:bodyPr>
          <a:lstStyle/>
          <a:p>
            <a:r>
              <a:rPr lang="zh-CN" altLang="en-US" sz="2500" dirty="0">
                <a:solidFill>
                  <a:srgbClr val="207234"/>
                </a:solidFill>
                <a:latin typeface="+mj-ea"/>
                <a:ea typeface="+mj-ea"/>
                <a:sym typeface="Arial" panose="020B0604020202020204" pitchFamily="34" charset="0"/>
              </a:rPr>
              <a:t>污染类型及相关知识</a:t>
            </a:r>
          </a:p>
        </p:txBody>
      </p:sp>
      <p:pic>
        <p:nvPicPr>
          <p:cNvPr id="18" name="图片 17" descr="图片包含 物体&#10;&#10;已生成高可信度的说明"/>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0280000">
            <a:off x="137160" y="245110"/>
            <a:ext cx="1628775" cy="704215"/>
          </a:xfrm>
          <a:prstGeom prst="rect">
            <a:avLst/>
          </a:prstGeom>
        </p:spPr>
      </p:pic>
      <p:grpSp>
        <p:nvGrpSpPr>
          <p:cNvPr id="10" name="组合 9"/>
          <p:cNvGrpSpPr/>
          <p:nvPr/>
        </p:nvGrpSpPr>
        <p:grpSpPr>
          <a:xfrm>
            <a:off x="4804093" y="1578385"/>
            <a:ext cx="6245807" cy="4504906"/>
            <a:chOff x="4972567" y="1372668"/>
            <a:chExt cx="6245807" cy="4504906"/>
          </a:xfrm>
        </p:grpSpPr>
        <p:sp>
          <p:nvSpPr>
            <p:cNvPr id="11" name="矩形: 圆角 10"/>
            <p:cNvSpPr/>
            <p:nvPr/>
          </p:nvSpPr>
          <p:spPr>
            <a:xfrm>
              <a:off x="4972567" y="1652506"/>
              <a:ext cx="6245807" cy="4225068"/>
            </a:xfrm>
            <a:prstGeom prst="roundRect">
              <a:avLst>
                <a:gd name="adj" fmla="val 3482"/>
              </a:avLst>
            </a:prstGeom>
            <a:noFill/>
            <a:ln>
              <a:solidFill>
                <a:srgbClr val="2072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文本框 2"/>
            <p:cNvSpPr txBox="1"/>
            <p:nvPr/>
          </p:nvSpPr>
          <p:spPr>
            <a:xfrm>
              <a:off x="5184477" y="1372668"/>
              <a:ext cx="2293033" cy="585350"/>
            </a:xfrm>
            <a:prstGeom prst="roundRect">
              <a:avLst>
                <a:gd name="adj" fmla="val 50000"/>
              </a:avLst>
            </a:prstGeom>
            <a:solidFill>
              <a:srgbClr val="207234"/>
            </a:solidFill>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zh-CN" altLang="en-US" sz="2100" b="1" dirty="0">
                  <a:solidFill>
                    <a:schemeClr val="bg1"/>
                  </a:solidFill>
                  <a:latin typeface="+mj-ea"/>
                  <a:ea typeface="+mj-ea"/>
                  <a:sym typeface="Arial" panose="020B0604020202020204" pitchFamily="34" charset="0"/>
                </a:rPr>
                <a:t>放射性污染：</a:t>
              </a:r>
            </a:p>
          </p:txBody>
        </p:sp>
      </p:grpSp>
      <p:sp>
        <p:nvSpPr>
          <p:cNvPr id="4" name="矩形 3"/>
          <p:cNvSpPr/>
          <p:nvPr/>
        </p:nvSpPr>
        <p:spPr>
          <a:xfrm>
            <a:off x="5015865" y="2311400"/>
            <a:ext cx="5894070" cy="3412490"/>
          </a:xfrm>
          <a:prstGeom prst="rect">
            <a:avLst/>
          </a:prstGeom>
        </p:spPr>
        <p:txBody>
          <a:bodyPr wrap="square">
            <a:spAutoFit/>
          </a:bodyPr>
          <a:lstStyle/>
          <a:p>
            <a:pPr>
              <a:lnSpc>
                <a:spcPct val="120000"/>
              </a:lnSpc>
            </a:pPr>
            <a:r>
              <a:rPr dirty="0">
                <a:latin typeface="+mj-ea"/>
                <a:ea typeface="+mj-ea"/>
              </a:rPr>
              <a:t>损害方式：</a:t>
            </a:r>
          </a:p>
          <a:p>
            <a:pPr>
              <a:lnSpc>
                <a:spcPct val="120000"/>
              </a:lnSpc>
            </a:pPr>
            <a:r>
              <a:rPr dirty="0">
                <a:latin typeface="+mj-ea"/>
                <a:ea typeface="+mj-ea"/>
              </a:rPr>
              <a:t>（1）呼吸道吸入</a:t>
            </a:r>
          </a:p>
          <a:p>
            <a:pPr>
              <a:lnSpc>
                <a:spcPct val="120000"/>
              </a:lnSpc>
            </a:pPr>
            <a:r>
              <a:rPr dirty="0">
                <a:latin typeface="+mj-ea"/>
                <a:ea typeface="+mj-ea"/>
              </a:rPr>
              <a:t>（2）消化道食入</a:t>
            </a:r>
          </a:p>
          <a:p>
            <a:pPr>
              <a:lnSpc>
                <a:spcPct val="120000"/>
              </a:lnSpc>
            </a:pPr>
            <a:r>
              <a:rPr dirty="0">
                <a:latin typeface="+mj-ea"/>
                <a:ea typeface="+mj-ea"/>
              </a:rPr>
              <a:t>（3）皮肤或粘膜侵入</a:t>
            </a:r>
          </a:p>
          <a:p>
            <a:pPr>
              <a:lnSpc>
                <a:spcPct val="120000"/>
              </a:lnSpc>
            </a:pPr>
            <a:r>
              <a:rPr dirty="0">
                <a:latin typeface="+mj-ea"/>
                <a:ea typeface="+mj-ea"/>
              </a:rPr>
              <a:t>对人体的危害：</a:t>
            </a:r>
          </a:p>
          <a:p>
            <a:pPr>
              <a:lnSpc>
                <a:spcPct val="120000"/>
              </a:lnSpc>
            </a:pPr>
            <a:r>
              <a:rPr dirty="0">
                <a:latin typeface="+mj-ea"/>
                <a:ea typeface="+mj-ea"/>
              </a:rPr>
              <a:t>（1）直接损伤                （2）间接损伤</a:t>
            </a:r>
          </a:p>
          <a:p>
            <a:pPr>
              <a:lnSpc>
                <a:spcPct val="120000"/>
              </a:lnSpc>
            </a:pPr>
            <a:r>
              <a:rPr dirty="0">
                <a:latin typeface="+mj-ea"/>
                <a:ea typeface="+mj-ea"/>
              </a:rPr>
              <a:t>（3）远期效应：主要包括辐射致癌、白血病、白内障、寿命缩短等方面的损害以及遗传效应等</a:t>
            </a:r>
          </a:p>
          <a:p>
            <a:pPr>
              <a:lnSpc>
                <a:spcPct val="120000"/>
              </a:lnSpc>
            </a:pPr>
            <a:r>
              <a:rPr dirty="0">
                <a:latin typeface="+mj-ea"/>
                <a:ea typeface="+mj-ea"/>
              </a:rPr>
              <a:t>放射性污染很难消除</a:t>
            </a:r>
          </a:p>
          <a:p>
            <a:pPr>
              <a:lnSpc>
                <a:spcPct val="120000"/>
              </a:lnSpc>
            </a:pPr>
            <a:r>
              <a:rPr dirty="0">
                <a:latin typeface="+mj-ea"/>
                <a:ea typeface="+mj-ea"/>
              </a:rPr>
              <a:t>射线强弱只能随时间的推移而减弱。</a:t>
            </a:r>
          </a:p>
        </p:txBody>
      </p:sp>
      <p:pic>
        <p:nvPicPr>
          <p:cNvPr id="5" name="图片 4" descr="E:\素材\春\ff011de0a8a96dca9d0e1314c04a3ef7.pngff011de0a8a96dca9d0e1314c04a3ef7"/>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1063307" y="1975081"/>
            <a:ext cx="3741420" cy="3991877"/>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Tm="516">
        <p:blinds dir="vert"/>
      </p:transition>
    </mc:Choice>
    <mc:Fallback xmlns="" xmlns:a14="http://schemas.microsoft.com/office/drawing/2010/main">
      <p:transition spd="slow" advTm="51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0.70"/>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par>
                                <p:cTn id="16" presetID="9" presetClass="entr" presetSubtype="0"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dissolve">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6" name="直接连接符 5"/>
          <p:cNvCxnSpPr/>
          <p:nvPr userDrawn="1"/>
        </p:nvCxnSpPr>
        <p:spPr>
          <a:xfrm>
            <a:off x="927753" y="822573"/>
            <a:ext cx="10276541" cy="0"/>
          </a:xfrm>
          <a:prstGeom prst="line">
            <a:avLst/>
          </a:prstGeom>
          <a:ln w="28575">
            <a:gradFill flip="none" rotWithShape="1">
              <a:gsLst>
                <a:gs pos="0">
                  <a:srgbClr val="208338">
                    <a:alpha val="36000"/>
                  </a:srgbClr>
                </a:gs>
                <a:gs pos="100000">
                  <a:srgbClr val="207234"/>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17" name="图片 16"/>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9121140" y="0"/>
            <a:ext cx="3070860" cy="1800860"/>
          </a:xfrm>
          <a:custGeom>
            <a:avLst/>
            <a:gdLst>
              <a:gd name="connsiteX0" fmla="*/ 0 w 5840361"/>
              <a:gd name="connsiteY0" fmla="*/ 0 h 3425004"/>
              <a:gd name="connsiteX1" fmla="*/ 5840361 w 5840361"/>
              <a:gd name="connsiteY1" fmla="*/ 0 h 3425004"/>
              <a:gd name="connsiteX2" fmla="*/ 5840361 w 5840361"/>
              <a:gd name="connsiteY2" fmla="*/ 3425004 h 3425004"/>
              <a:gd name="connsiteX3" fmla="*/ 2310581 w 5840361"/>
              <a:gd name="connsiteY3" fmla="*/ 3425004 h 3425004"/>
              <a:gd name="connsiteX4" fmla="*/ 2310581 w 5840361"/>
              <a:gd name="connsiteY4" fmla="*/ 1209356 h 3425004"/>
              <a:gd name="connsiteX5" fmla="*/ 0 w 5840361"/>
              <a:gd name="connsiteY5" fmla="*/ 1209356 h 3425004"/>
              <a:gd name="connsiteX6" fmla="*/ 0 w 5840361"/>
              <a:gd name="connsiteY6" fmla="*/ 0 h 3425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0361" h="3425004">
                <a:moveTo>
                  <a:pt x="0" y="0"/>
                </a:moveTo>
                <a:lnTo>
                  <a:pt x="5840361" y="0"/>
                </a:lnTo>
                <a:lnTo>
                  <a:pt x="5840361" y="3425004"/>
                </a:lnTo>
                <a:lnTo>
                  <a:pt x="2310581" y="3425004"/>
                </a:lnTo>
                <a:lnTo>
                  <a:pt x="2310581" y="1209356"/>
                </a:lnTo>
                <a:lnTo>
                  <a:pt x="0" y="1209356"/>
                </a:lnTo>
                <a:lnTo>
                  <a:pt x="0" y="0"/>
                </a:lnTo>
                <a:close/>
              </a:path>
            </a:pathLst>
          </a:custGeom>
        </p:spPr>
      </p:pic>
      <p:sp>
        <p:nvSpPr>
          <p:cNvPr id="12" name="文本框 11"/>
          <p:cNvSpPr txBox="1"/>
          <p:nvPr/>
        </p:nvSpPr>
        <p:spPr>
          <a:xfrm>
            <a:off x="1621254" y="359173"/>
            <a:ext cx="3477499" cy="475615"/>
          </a:xfrm>
          <a:prstGeom prst="rect">
            <a:avLst/>
          </a:prstGeom>
          <a:noFill/>
        </p:spPr>
        <p:txBody>
          <a:bodyPr wrap="square" rtlCol="0">
            <a:spAutoFit/>
          </a:bodyPr>
          <a:lstStyle/>
          <a:p>
            <a:r>
              <a:rPr lang="zh-CN" altLang="en-US" sz="2500" dirty="0">
                <a:solidFill>
                  <a:srgbClr val="207234"/>
                </a:solidFill>
                <a:latin typeface="+mj-ea"/>
                <a:ea typeface="+mj-ea"/>
                <a:sym typeface="Arial" panose="020B0604020202020204" pitchFamily="34" charset="0"/>
              </a:rPr>
              <a:t>污染类型及相关知识</a:t>
            </a:r>
          </a:p>
        </p:txBody>
      </p:sp>
      <p:pic>
        <p:nvPicPr>
          <p:cNvPr id="18" name="图片 17" descr="图片包含 物体&#10;&#10;已生成高可信度的说明"/>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0280000">
            <a:off x="137160" y="245110"/>
            <a:ext cx="1628775" cy="704215"/>
          </a:xfrm>
          <a:prstGeom prst="rect">
            <a:avLst/>
          </a:prstGeom>
        </p:spPr>
      </p:pic>
      <p:grpSp>
        <p:nvGrpSpPr>
          <p:cNvPr id="10" name="组合 9"/>
          <p:cNvGrpSpPr/>
          <p:nvPr/>
        </p:nvGrpSpPr>
        <p:grpSpPr>
          <a:xfrm>
            <a:off x="4804093" y="1578385"/>
            <a:ext cx="6245807" cy="4504906"/>
            <a:chOff x="4972567" y="1372668"/>
            <a:chExt cx="6245807" cy="4504906"/>
          </a:xfrm>
        </p:grpSpPr>
        <p:sp>
          <p:nvSpPr>
            <p:cNvPr id="11" name="矩形: 圆角 10"/>
            <p:cNvSpPr/>
            <p:nvPr/>
          </p:nvSpPr>
          <p:spPr>
            <a:xfrm>
              <a:off x="4972567" y="1652506"/>
              <a:ext cx="6245807" cy="4225068"/>
            </a:xfrm>
            <a:prstGeom prst="roundRect">
              <a:avLst>
                <a:gd name="adj" fmla="val 3482"/>
              </a:avLst>
            </a:prstGeom>
            <a:noFill/>
            <a:ln>
              <a:solidFill>
                <a:srgbClr val="2072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文本框 2"/>
            <p:cNvSpPr txBox="1"/>
            <p:nvPr/>
          </p:nvSpPr>
          <p:spPr>
            <a:xfrm>
              <a:off x="5184477" y="1372668"/>
              <a:ext cx="2293033" cy="585350"/>
            </a:xfrm>
            <a:prstGeom prst="roundRect">
              <a:avLst>
                <a:gd name="adj" fmla="val 50000"/>
              </a:avLst>
            </a:prstGeom>
            <a:solidFill>
              <a:srgbClr val="207234"/>
            </a:solidFill>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zh-CN" altLang="en-US" sz="2100" b="1" dirty="0">
                  <a:solidFill>
                    <a:schemeClr val="bg1"/>
                  </a:solidFill>
                  <a:latin typeface="+mj-ea"/>
                  <a:ea typeface="+mj-ea"/>
                  <a:sym typeface="Arial" panose="020B0604020202020204" pitchFamily="34" charset="0"/>
                </a:rPr>
                <a:t>放射性污染案例：</a:t>
              </a:r>
            </a:p>
          </p:txBody>
        </p:sp>
      </p:grpSp>
      <p:sp>
        <p:nvSpPr>
          <p:cNvPr id="4" name="矩形 3"/>
          <p:cNvSpPr/>
          <p:nvPr/>
        </p:nvSpPr>
        <p:spPr>
          <a:xfrm>
            <a:off x="5015865" y="2311400"/>
            <a:ext cx="5894070" cy="3441700"/>
          </a:xfrm>
          <a:prstGeom prst="rect">
            <a:avLst/>
          </a:prstGeom>
        </p:spPr>
        <p:txBody>
          <a:bodyPr wrap="square">
            <a:spAutoFit/>
          </a:bodyPr>
          <a:lstStyle/>
          <a:p>
            <a:pPr>
              <a:lnSpc>
                <a:spcPct val="110000"/>
              </a:lnSpc>
            </a:pPr>
            <a:r>
              <a:rPr dirty="0">
                <a:latin typeface="+mj-ea"/>
                <a:ea typeface="+mj-ea"/>
              </a:rPr>
              <a:t>福岛核电站泄漏：</a:t>
            </a:r>
          </a:p>
          <a:p>
            <a:pPr>
              <a:lnSpc>
                <a:spcPct val="110000"/>
              </a:lnSpc>
            </a:pPr>
            <a:r>
              <a:rPr dirty="0">
                <a:latin typeface="+mj-ea"/>
                <a:ea typeface="+mj-ea"/>
              </a:rPr>
              <a:t>福岛核电站(Fukushima Nuclear Power Plant)是世界上最大的核电站之一，地处日本福岛工业区，由福岛一站、福岛二站组成，共10台机组。</a:t>
            </a:r>
          </a:p>
          <a:p>
            <a:pPr>
              <a:lnSpc>
                <a:spcPct val="110000"/>
              </a:lnSpc>
            </a:pPr>
            <a:r>
              <a:rPr dirty="0">
                <a:latin typeface="+mj-ea"/>
                <a:ea typeface="+mj-ea"/>
              </a:rPr>
              <a:t>2011年3月受9级特大地震影响，福岛第一核电站的放射性物质发生泄露，第一核电站的1至6号机组将全部永久废弃。</a:t>
            </a:r>
          </a:p>
          <a:p>
            <a:pPr>
              <a:lnSpc>
                <a:spcPct val="110000"/>
              </a:lnSpc>
            </a:pPr>
            <a:r>
              <a:rPr dirty="0">
                <a:latin typeface="+mj-ea"/>
                <a:ea typeface="+mj-ea"/>
              </a:rPr>
              <a:t>2013年10月9日，福岛第一核电站工作人员因误操作导致约7吨污水泄漏。日本东京电力公司2013年11月20日宣布，将对福岛第一核电站第五和第六座核反应堆实施封堆作业。福岛第一核电站将完全退出历史舞台。</a:t>
            </a:r>
          </a:p>
        </p:txBody>
      </p:sp>
      <p:pic>
        <p:nvPicPr>
          <p:cNvPr id="5" name="图片 4" descr="E:\素材\春\eb56e55adc7f18431d141ce2d7beeb2d(1).pngeb56e55adc7f18431d141ce2d7beeb2d(1)"/>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592455" y="1332865"/>
            <a:ext cx="4423410" cy="4832985"/>
          </a:xfrm>
          <a:prstGeom prst="rect">
            <a:avLst/>
          </a:prstGeom>
        </p:spPr>
      </p:pic>
      <p:sp>
        <p:nvSpPr>
          <p:cNvPr id="14" name="TextBox 13"/>
          <p:cNvSpPr txBox="1"/>
          <p:nvPr/>
        </p:nvSpPr>
        <p:spPr>
          <a:xfrm>
            <a:off x="167804" y="6703039"/>
            <a:ext cx="1224136" cy="123111"/>
          </a:xfrm>
          <a:prstGeom prst="rect">
            <a:avLst/>
          </a:prstGeom>
          <a:noFill/>
        </p:spPr>
        <p:txBody>
          <a:bodyPr wrap="square" rtlCol="0">
            <a:spAutoFit/>
          </a:bodyPr>
          <a:lstStyle/>
          <a:p>
            <a:pPr>
              <a:lnSpc>
                <a:spcPct val="200000"/>
              </a:lnSpc>
            </a:pPr>
            <a:r>
              <a:rPr lang="en-US" altLang="zh-CN" sz="100" dirty="0" smtClean="0">
                <a:solidFill>
                  <a:schemeClr val="bg1">
                    <a:lumMod val="95000"/>
                  </a:schemeClr>
                </a:solidFill>
                <a:latin typeface="微软雅黑" panose="020B0503020204020204" pitchFamily="34" charset="-122"/>
              </a:rPr>
              <a:t>PPT</a:t>
            </a:r>
            <a:r>
              <a:rPr lang="zh-CN" altLang="en-US" sz="100" dirty="0" smtClean="0">
                <a:solidFill>
                  <a:schemeClr val="bg1">
                    <a:lumMod val="95000"/>
                  </a:schemeClr>
                </a:solidFill>
                <a:latin typeface="微软雅黑" panose="020B0503020204020204" pitchFamily="34" charset="-122"/>
              </a:rPr>
              <a:t>下载 </a:t>
            </a:r>
            <a:r>
              <a:rPr lang="en-US" altLang="zh-CN" sz="100" dirty="0">
                <a:solidFill>
                  <a:schemeClr val="bg1">
                    <a:lumMod val="95000"/>
                  </a:schemeClr>
                </a:solidFill>
                <a:latin typeface="微软雅黑" panose="020B0503020204020204" pitchFamily="34" charset="-122"/>
              </a:rPr>
              <a:t>http://www.1ppt.com/xiazai/</a:t>
            </a:r>
            <a:endParaRPr lang="en-US" altLang="zh-CN" sz="100" dirty="0" smtClean="0">
              <a:solidFill>
                <a:schemeClr val="bg1">
                  <a:lumMod val="95000"/>
                </a:schemeClr>
              </a:solidFill>
              <a:latin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Tm="1126">
        <p:blinds dir="vert"/>
      </p:transition>
    </mc:Choice>
    <mc:Fallback xmlns="" xmlns:a14="http://schemas.microsoft.com/office/drawing/2010/main">
      <p:transition spd="slow" advTm="112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0.70"/>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par>
                                <p:cTn id="16" presetID="9" presetClass="entr" presetSubtype="0"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dissolve">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6" name="直接连接符 5"/>
          <p:cNvCxnSpPr/>
          <p:nvPr userDrawn="1"/>
        </p:nvCxnSpPr>
        <p:spPr>
          <a:xfrm>
            <a:off x="927753" y="822573"/>
            <a:ext cx="10276541" cy="0"/>
          </a:xfrm>
          <a:prstGeom prst="line">
            <a:avLst/>
          </a:prstGeom>
          <a:ln w="28575">
            <a:gradFill flip="none" rotWithShape="1">
              <a:gsLst>
                <a:gs pos="0">
                  <a:srgbClr val="208338">
                    <a:alpha val="36000"/>
                  </a:srgbClr>
                </a:gs>
                <a:gs pos="100000">
                  <a:srgbClr val="207234"/>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17" name="图片 16"/>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9121140" y="0"/>
            <a:ext cx="3070860" cy="1800860"/>
          </a:xfrm>
          <a:custGeom>
            <a:avLst/>
            <a:gdLst>
              <a:gd name="connsiteX0" fmla="*/ 0 w 5840361"/>
              <a:gd name="connsiteY0" fmla="*/ 0 h 3425004"/>
              <a:gd name="connsiteX1" fmla="*/ 5840361 w 5840361"/>
              <a:gd name="connsiteY1" fmla="*/ 0 h 3425004"/>
              <a:gd name="connsiteX2" fmla="*/ 5840361 w 5840361"/>
              <a:gd name="connsiteY2" fmla="*/ 3425004 h 3425004"/>
              <a:gd name="connsiteX3" fmla="*/ 2310581 w 5840361"/>
              <a:gd name="connsiteY3" fmla="*/ 3425004 h 3425004"/>
              <a:gd name="connsiteX4" fmla="*/ 2310581 w 5840361"/>
              <a:gd name="connsiteY4" fmla="*/ 1209356 h 3425004"/>
              <a:gd name="connsiteX5" fmla="*/ 0 w 5840361"/>
              <a:gd name="connsiteY5" fmla="*/ 1209356 h 3425004"/>
              <a:gd name="connsiteX6" fmla="*/ 0 w 5840361"/>
              <a:gd name="connsiteY6" fmla="*/ 0 h 3425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0361" h="3425004">
                <a:moveTo>
                  <a:pt x="0" y="0"/>
                </a:moveTo>
                <a:lnTo>
                  <a:pt x="5840361" y="0"/>
                </a:lnTo>
                <a:lnTo>
                  <a:pt x="5840361" y="3425004"/>
                </a:lnTo>
                <a:lnTo>
                  <a:pt x="2310581" y="3425004"/>
                </a:lnTo>
                <a:lnTo>
                  <a:pt x="2310581" y="1209356"/>
                </a:lnTo>
                <a:lnTo>
                  <a:pt x="0" y="1209356"/>
                </a:lnTo>
                <a:lnTo>
                  <a:pt x="0" y="0"/>
                </a:lnTo>
                <a:close/>
              </a:path>
            </a:pathLst>
          </a:custGeom>
        </p:spPr>
      </p:pic>
      <p:sp>
        <p:nvSpPr>
          <p:cNvPr id="12" name="文本框 11"/>
          <p:cNvSpPr txBox="1"/>
          <p:nvPr/>
        </p:nvSpPr>
        <p:spPr>
          <a:xfrm>
            <a:off x="1621254" y="359173"/>
            <a:ext cx="3477499" cy="475615"/>
          </a:xfrm>
          <a:prstGeom prst="rect">
            <a:avLst/>
          </a:prstGeom>
          <a:noFill/>
        </p:spPr>
        <p:txBody>
          <a:bodyPr wrap="square" rtlCol="0">
            <a:spAutoFit/>
          </a:bodyPr>
          <a:lstStyle/>
          <a:p>
            <a:r>
              <a:rPr lang="zh-CN" altLang="en-US" sz="2500" dirty="0">
                <a:solidFill>
                  <a:srgbClr val="207234"/>
                </a:solidFill>
                <a:latin typeface="+mj-ea"/>
                <a:ea typeface="+mj-ea"/>
                <a:sym typeface="Arial" panose="020B0604020202020204" pitchFamily="34" charset="0"/>
              </a:rPr>
              <a:t>污染类型及相关知识</a:t>
            </a:r>
          </a:p>
        </p:txBody>
      </p:sp>
      <p:pic>
        <p:nvPicPr>
          <p:cNvPr id="18" name="图片 17" descr="图片包含 物体&#10;&#10;已生成高可信度的说明"/>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0280000">
            <a:off x="137160" y="245110"/>
            <a:ext cx="1628775" cy="704215"/>
          </a:xfrm>
          <a:prstGeom prst="rect">
            <a:avLst/>
          </a:prstGeom>
        </p:spPr>
      </p:pic>
      <p:grpSp>
        <p:nvGrpSpPr>
          <p:cNvPr id="10" name="组合 9"/>
          <p:cNvGrpSpPr/>
          <p:nvPr/>
        </p:nvGrpSpPr>
        <p:grpSpPr>
          <a:xfrm>
            <a:off x="4804093" y="1578385"/>
            <a:ext cx="6245807" cy="4504906"/>
            <a:chOff x="4972567" y="1372668"/>
            <a:chExt cx="6245807" cy="4504906"/>
          </a:xfrm>
        </p:grpSpPr>
        <p:sp>
          <p:nvSpPr>
            <p:cNvPr id="11" name="矩形: 圆角 10"/>
            <p:cNvSpPr/>
            <p:nvPr/>
          </p:nvSpPr>
          <p:spPr>
            <a:xfrm>
              <a:off x="4972567" y="1652506"/>
              <a:ext cx="6245807" cy="4225068"/>
            </a:xfrm>
            <a:prstGeom prst="roundRect">
              <a:avLst>
                <a:gd name="adj" fmla="val 3482"/>
              </a:avLst>
            </a:prstGeom>
            <a:noFill/>
            <a:ln>
              <a:solidFill>
                <a:srgbClr val="2072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文本框 2"/>
            <p:cNvSpPr txBox="1"/>
            <p:nvPr/>
          </p:nvSpPr>
          <p:spPr>
            <a:xfrm>
              <a:off x="5184477" y="1372668"/>
              <a:ext cx="2293033" cy="585350"/>
            </a:xfrm>
            <a:prstGeom prst="roundRect">
              <a:avLst>
                <a:gd name="adj" fmla="val 50000"/>
              </a:avLst>
            </a:prstGeom>
            <a:solidFill>
              <a:srgbClr val="207234"/>
            </a:solidFill>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zh-CN" altLang="en-US" sz="2100" b="1" dirty="0">
                  <a:solidFill>
                    <a:schemeClr val="bg1"/>
                  </a:solidFill>
                  <a:latin typeface="+mj-ea"/>
                  <a:ea typeface="+mj-ea"/>
                  <a:sym typeface="Arial" panose="020B0604020202020204" pitchFamily="34" charset="0"/>
                </a:rPr>
                <a:t>放射性污染案例：</a:t>
              </a:r>
            </a:p>
          </p:txBody>
        </p:sp>
      </p:grpSp>
      <p:sp>
        <p:nvSpPr>
          <p:cNvPr id="4" name="矩形 3"/>
          <p:cNvSpPr/>
          <p:nvPr/>
        </p:nvSpPr>
        <p:spPr>
          <a:xfrm>
            <a:off x="5015865" y="2311400"/>
            <a:ext cx="5894070" cy="3441700"/>
          </a:xfrm>
          <a:prstGeom prst="rect">
            <a:avLst/>
          </a:prstGeom>
        </p:spPr>
        <p:txBody>
          <a:bodyPr wrap="square">
            <a:spAutoFit/>
          </a:bodyPr>
          <a:lstStyle/>
          <a:p>
            <a:pPr>
              <a:lnSpc>
                <a:spcPct val="110000"/>
              </a:lnSpc>
            </a:pPr>
            <a:r>
              <a:rPr dirty="0">
                <a:latin typeface="+mj-ea"/>
                <a:ea typeface="+mj-ea"/>
              </a:rPr>
              <a:t>主要危害：</a:t>
            </a:r>
          </a:p>
          <a:p>
            <a:pPr>
              <a:lnSpc>
                <a:spcPct val="110000"/>
              </a:lnSpc>
            </a:pPr>
            <a:r>
              <a:rPr dirty="0">
                <a:latin typeface="+mj-ea"/>
                <a:ea typeface="+mj-ea"/>
              </a:rPr>
              <a:t>（1）氢气爆炸      （2）核能外泄     （3）放射扩散</a:t>
            </a:r>
          </a:p>
          <a:p>
            <a:pPr>
              <a:lnSpc>
                <a:spcPct val="110000"/>
              </a:lnSpc>
            </a:pPr>
            <a:r>
              <a:rPr dirty="0">
                <a:latin typeface="+mj-ea"/>
                <a:ea typeface="+mj-ea"/>
              </a:rPr>
              <a:t>癌患增加</a:t>
            </a:r>
          </a:p>
          <a:p>
            <a:pPr>
              <a:lnSpc>
                <a:spcPct val="110000"/>
              </a:lnSpc>
            </a:pPr>
            <a:r>
              <a:rPr dirty="0">
                <a:latin typeface="+mj-ea"/>
                <a:ea typeface="+mj-ea"/>
              </a:rPr>
              <a:t>2015年1月至3月期间，以事故发生时未满十八岁的青少年为对象的核辐射对甲状腺影响的检查中，确诊患癌的人数新增16人。现如今福岛县38.5万名青少年当中已有103人被确诊患有甲状腺癌</a:t>
            </a:r>
          </a:p>
          <a:p>
            <a:pPr>
              <a:lnSpc>
                <a:spcPct val="110000"/>
              </a:lnSpc>
            </a:pPr>
            <a:r>
              <a:rPr dirty="0">
                <a:latin typeface="+mj-ea"/>
                <a:ea typeface="+mj-ea"/>
              </a:rPr>
              <a:t>基因突变</a:t>
            </a:r>
          </a:p>
          <a:p>
            <a:pPr>
              <a:lnSpc>
                <a:spcPct val="110000"/>
              </a:lnSpc>
            </a:pPr>
            <a:r>
              <a:rPr dirty="0">
                <a:latin typeface="+mj-ea"/>
                <a:ea typeface="+mj-ea"/>
              </a:rPr>
              <a:t>故发生6个月后在福岛收集另外240只蝴蝶。结果显示，这组蝴蝶的畸形比例为52%。</a:t>
            </a:r>
          </a:p>
          <a:p>
            <a:pPr>
              <a:lnSpc>
                <a:spcPct val="110000"/>
              </a:lnSpc>
            </a:pPr>
            <a:r>
              <a:rPr dirty="0">
                <a:latin typeface="+mj-ea"/>
                <a:ea typeface="+mj-ea"/>
              </a:rPr>
              <a:t>中国25个省区市监测到极微量放射性物质。</a:t>
            </a:r>
          </a:p>
        </p:txBody>
      </p:sp>
      <p:pic>
        <p:nvPicPr>
          <p:cNvPr id="5" name="图片 4" descr="E:\素材\春\206a245210f3db2448f317519cf50569.png206a245210f3db2448f317519cf50569"/>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548640" y="1228725"/>
            <a:ext cx="4467225" cy="475805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Tm="876">
        <p:blinds dir="vert"/>
      </p:transition>
    </mc:Choice>
    <mc:Fallback xmlns="" xmlns:a14="http://schemas.microsoft.com/office/drawing/2010/main">
      <p:transition spd="slow" advTm="87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0.70"/>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par>
                                <p:cTn id="16" presetID="9" presetClass="entr" presetSubtype="0"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dissolve">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6" name="直接连接符 5"/>
          <p:cNvCxnSpPr/>
          <p:nvPr userDrawn="1"/>
        </p:nvCxnSpPr>
        <p:spPr>
          <a:xfrm>
            <a:off x="927753" y="822573"/>
            <a:ext cx="10276541" cy="0"/>
          </a:xfrm>
          <a:prstGeom prst="line">
            <a:avLst/>
          </a:prstGeom>
          <a:ln w="28575">
            <a:gradFill flip="none" rotWithShape="1">
              <a:gsLst>
                <a:gs pos="0">
                  <a:srgbClr val="208338">
                    <a:alpha val="36000"/>
                  </a:srgbClr>
                </a:gs>
                <a:gs pos="100000">
                  <a:srgbClr val="207234"/>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17" name="图片 16"/>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9121140" y="0"/>
            <a:ext cx="3070860" cy="1800860"/>
          </a:xfrm>
          <a:custGeom>
            <a:avLst/>
            <a:gdLst>
              <a:gd name="connsiteX0" fmla="*/ 0 w 5840361"/>
              <a:gd name="connsiteY0" fmla="*/ 0 h 3425004"/>
              <a:gd name="connsiteX1" fmla="*/ 5840361 w 5840361"/>
              <a:gd name="connsiteY1" fmla="*/ 0 h 3425004"/>
              <a:gd name="connsiteX2" fmla="*/ 5840361 w 5840361"/>
              <a:gd name="connsiteY2" fmla="*/ 3425004 h 3425004"/>
              <a:gd name="connsiteX3" fmla="*/ 2310581 w 5840361"/>
              <a:gd name="connsiteY3" fmla="*/ 3425004 h 3425004"/>
              <a:gd name="connsiteX4" fmla="*/ 2310581 w 5840361"/>
              <a:gd name="connsiteY4" fmla="*/ 1209356 h 3425004"/>
              <a:gd name="connsiteX5" fmla="*/ 0 w 5840361"/>
              <a:gd name="connsiteY5" fmla="*/ 1209356 h 3425004"/>
              <a:gd name="connsiteX6" fmla="*/ 0 w 5840361"/>
              <a:gd name="connsiteY6" fmla="*/ 0 h 3425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0361" h="3425004">
                <a:moveTo>
                  <a:pt x="0" y="0"/>
                </a:moveTo>
                <a:lnTo>
                  <a:pt x="5840361" y="0"/>
                </a:lnTo>
                <a:lnTo>
                  <a:pt x="5840361" y="3425004"/>
                </a:lnTo>
                <a:lnTo>
                  <a:pt x="2310581" y="3425004"/>
                </a:lnTo>
                <a:lnTo>
                  <a:pt x="2310581" y="1209356"/>
                </a:lnTo>
                <a:lnTo>
                  <a:pt x="0" y="1209356"/>
                </a:lnTo>
                <a:lnTo>
                  <a:pt x="0" y="0"/>
                </a:lnTo>
                <a:close/>
              </a:path>
            </a:pathLst>
          </a:custGeom>
        </p:spPr>
      </p:pic>
      <p:sp>
        <p:nvSpPr>
          <p:cNvPr id="12" name="文本框 11"/>
          <p:cNvSpPr txBox="1"/>
          <p:nvPr/>
        </p:nvSpPr>
        <p:spPr>
          <a:xfrm>
            <a:off x="1621254" y="359173"/>
            <a:ext cx="3477499" cy="475615"/>
          </a:xfrm>
          <a:prstGeom prst="rect">
            <a:avLst/>
          </a:prstGeom>
          <a:noFill/>
        </p:spPr>
        <p:txBody>
          <a:bodyPr wrap="square" rtlCol="0">
            <a:spAutoFit/>
          </a:bodyPr>
          <a:lstStyle/>
          <a:p>
            <a:r>
              <a:rPr lang="zh-CN" altLang="en-US" sz="2500" dirty="0">
                <a:solidFill>
                  <a:srgbClr val="207234"/>
                </a:solidFill>
                <a:latin typeface="+mj-ea"/>
                <a:ea typeface="+mj-ea"/>
                <a:sym typeface="Arial" panose="020B0604020202020204" pitchFamily="34" charset="0"/>
              </a:rPr>
              <a:t>污染类型及相关知识</a:t>
            </a:r>
          </a:p>
        </p:txBody>
      </p:sp>
      <p:pic>
        <p:nvPicPr>
          <p:cNvPr id="18" name="图片 17" descr="图片包含 物体&#10;&#10;已生成高可信度的说明"/>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0280000">
            <a:off x="137160" y="245110"/>
            <a:ext cx="1628775" cy="704215"/>
          </a:xfrm>
          <a:prstGeom prst="rect">
            <a:avLst/>
          </a:prstGeom>
        </p:spPr>
      </p:pic>
      <p:grpSp>
        <p:nvGrpSpPr>
          <p:cNvPr id="10" name="组合 9"/>
          <p:cNvGrpSpPr/>
          <p:nvPr/>
        </p:nvGrpSpPr>
        <p:grpSpPr>
          <a:xfrm>
            <a:off x="4804093" y="1578385"/>
            <a:ext cx="6245807" cy="4504906"/>
            <a:chOff x="4972567" y="1372668"/>
            <a:chExt cx="6245807" cy="4504906"/>
          </a:xfrm>
        </p:grpSpPr>
        <p:sp>
          <p:nvSpPr>
            <p:cNvPr id="11" name="矩形: 圆角 10"/>
            <p:cNvSpPr/>
            <p:nvPr/>
          </p:nvSpPr>
          <p:spPr>
            <a:xfrm>
              <a:off x="4972567" y="1652506"/>
              <a:ext cx="6245807" cy="4225068"/>
            </a:xfrm>
            <a:prstGeom prst="roundRect">
              <a:avLst>
                <a:gd name="adj" fmla="val 3482"/>
              </a:avLst>
            </a:prstGeom>
            <a:noFill/>
            <a:ln>
              <a:solidFill>
                <a:srgbClr val="2072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文本框 2"/>
            <p:cNvSpPr txBox="1"/>
            <p:nvPr/>
          </p:nvSpPr>
          <p:spPr>
            <a:xfrm>
              <a:off x="5184477" y="1372668"/>
              <a:ext cx="2293033" cy="585350"/>
            </a:xfrm>
            <a:prstGeom prst="roundRect">
              <a:avLst>
                <a:gd name="adj" fmla="val 50000"/>
              </a:avLst>
            </a:prstGeom>
            <a:solidFill>
              <a:srgbClr val="207234"/>
            </a:solidFill>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zh-CN" altLang="en-US" sz="2100" b="1" dirty="0">
                  <a:solidFill>
                    <a:schemeClr val="bg1"/>
                  </a:solidFill>
                  <a:latin typeface="+mj-ea"/>
                  <a:ea typeface="+mj-ea"/>
                  <a:sym typeface="Arial" panose="020B0604020202020204" pitchFamily="34" charset="0"/>
                </a:rPr>
                <a:t>土壤污染：</a:t>
              </a:r>
            </a:p>
          </p:txBody>
        </p:sp>
      </p:grpSp>
      <p:sp>
        <p:nvSpPr>
          <p:cNvPr id="4" name="矩形 3"/>
          <p:cNvSpPr/>
          <p:nvPr/>
        </p:nvSpPr>
        <p:spPr>
          <a:xfrm>
            <a:off x="5015865" y="2748280"/>
            <a:ext cx="5894070" cy="2584450"/>
          </a:xfrm>
          <a:prstGeom prst="rect">
            <a:avLst/>
          </a:prstGeom>
        </p:spPr>
        <p:txBody>
          <a:bodyPr wrap="square">
            <a:spAutoFit/>
          </a:bodyPr>
          <a:lstStyle/>
          <a:p>
            <a:pPr>
              <a:lnSpc>
                <a:spcPct val="150000"/>
              </a:lnSpc>
            </a:pPr>
            <a:r>
              <a:rPr dirty="0">
                <a:latin typeface="+mj-ea"/>
                <a:ea typeface="+mj-ea"/>
              </a:rPr>
              <a:t>定义：可分为无机污染物和有机污染物两大类。</a:t>
            </a:r>
          </a:p>
          <a:p>
            <a:pPr>
              <a:lnSpc>
                <a:spcPct val="150000"/>
              </a:lnSpc>
            </a:pPr>
            <a:r>
              <a:rPr dirty="0">
                <a:latin typeface="+mj-ea"/>
                <a:ea typeface="+mj-ea"/>
              </a:rPr>
              <a:t>无机污染物主要包括酸、碱、重金属，盐类、放射性元素铯、锶的化合物、含砷、硒、氟的化合物等。有机污染物主要包括有机农药、酚类、氰化物、石油、合成洗涤剂、3，4-苯并芘以及由城市污水、污泥及厩肥带来的有害微生物等。</a:t>
            </a:r>
          </a:p>
        </p:txBody>
      </p:sp>
      <p:pic>
        <p:nvPicPr>
          <p:cNvPr id="5" name="图片 4" descr="E:\素材\春\bd7f0f4c5e974e311c6f7eeaadb41bb8.pngbd7f0f4c5e974e311c6f7eeaadb41bb8"/>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153670" y="1145540"/>
            <a:ext cx="4944745" cy="469519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Tm="689">
        <p:blinds dir="vert"/>
      </p:transition>
    </mc:Choice>
    <mc:Fallback xmlns="" xmlns:a14="http://schemas.microsoft.com/office/drawing/2010/main">
      <p:transition spd="slow" advTm="689">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0.70"/>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par>
                                <p:cTn id="16" presetID="9" presetClass="entr" presetSubtype="0"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dissolve">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6" name="直接连接符 5"/>
          <p:cNvCxnSpPr/>
          <p:nvPr userDrawn="1"/>
        </p:nvCxnSpPr>
        <p:spPr>
          <a:xfrm>
            <a:off x="927753" y="822573"/>
            <a:ext cx="10276541" cy="0"/>
          </a:xfrm>
          <a:prstGeom prst="line">
            <a:avLst/>
          </a:prstGeom>
          <a:ln w="28575">
            <a:gradFill flip="none" rotWithShape="1">
              <a:gsLst>
                <a:gs pos="0">
                  <a:srgbClr val="208338">
                    <a:alpha val="36000"/>
                  </a:srgbClr>
                </a:gs>
                <a:gs pos="100000">
                  <a:srgbClr val="207234"/>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17" name="图片 16"/>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9121140" y="0"/>
            <a:ext cx="3070860" cy="1800860"/>
          </a:xfrm>
          <a:custGeom>
            <a:avLst/>
            <a:gdLst>
              <a:gd name="connsiteX0" fmla="*/ 0 w 5840361"/>
              <a:gd name="connsiteY0" fmla="*/ 0 h 3425004"/>
              <a:gd name="connsiteX1" fmla="*/ 5840361 w 5840361"/>
              <a:gd name="connsiteY1" fmla="*/ 0 h 3425004"/>
              <a:gd name="connsiteX2" fmla="*/ 5840361 w 5840361"/>
              <a:gd name="connsiteY2" fmla="*/ 3425004 h 3425004"/>
              <a:gd name="connsiteX3" fmla="*/ 2310581 w 5840361"/>
              <a:gd name="connsiteY3" fmla="*/ 3425004 h 3425004"/>
              <a:gd name="connsiteX4" fmla="*/ 2310581 w 5840361"/>
              <a:gd name="connsiteY4" fmla="*/ 1209356 h 3425004"/>
              <a:gd name="connsiteX5" fmla="*/ 0 w 5840361"/>
              <a:gd name="connsiteY5" fmla="*/ 1209356 h 3425004"/>
              <a:gd name="connsiteX6" fmla="*/ 0 w 5840361"/>
              <a:gd name="connsiteY6" fmla="*/ 0 h 3425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0361" h="3425004">
                <a:moveTo>
                  <a:pt x="0" y="0"/>
                </a:moveTo>
                <a:lnTo>
                  <a:pt x="5840361" y="0"/>
                </a:lnTo>
                <a:lnTo>
                  <a:pt x="5840361" y="3425004"/>
                </a:lnTo>
                <a:lnTo>
                  <a:pt x="2310581" y="3425004"/>
                </a:lnTo>
                <a:lnTo>
                  <a:pt x="2310581" y="1209356"/>
                </a:lnTo>
                <a:lnTo>
                  <a:pt x="0" y="1209356"/>
                </a:lnTo>
                <a:lnTo>
                  <a:pt x="0" y="0"/>
                </a:lnTo>
                <a:close/>
              </a:path>
            </a:pathLst>
          </a:custGeom>
        </p:spPr>
      </p:pic>
      <p:sp>
        <p:nvSpPr>
          <p:cNvPr id="12" name="文本框 11"/>
          <p:cNvSpPr txBox="1"/>
          <p:nvPr/>
        </p:nvSpPr>
        <p:spPr>
          <a:xfrm>
            <a:off x="1621254" y="359173"/>
            <a:ext cx="3477499" cy="475615"/>
          </a:xfrm>
          <a:prstGeom prst="rect">
            <a:avLst/>
          </a:prstGeom>
          <a:noFill/>
        </p:spPr>
        <p:txBody>
          <a:bodyPr wrap="square" rtlCol="0">
            <a:spAutoFit/>
          </a:bodyPr>
          <a:lstStyle/>
          <a:p>
            <a:r>
              <a:rPr lang="zh-CN" altLang="en-US" sz="2500" dirty="0">
                <a:solidFill>
                  <a:srgbClr val="207234"/>
                </a:solidFill>
                <a:latin typeface="+mj-ea"/>
                <a:ea typeface="+mj-ea"/>
                <a:sym typeface="Arial" panose="020B0604020202020204" pitchFamily="34" charset="0"/>
              </a:rPr>
              <a:t>污染类型及相关知识</a:t>
            </a:r>
          </a:p>
        </p:txBody>
      </p:sp>
      <p:pic>
        <p:nvPicPr>
          <p:cNvPr id="18" name="图片 17" descr="图片包含 物体&#10;&#10;已生成高可信度的说明"/>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0280000">
            <a:off x="137160" y="245110"/>
            <a:ext cx="1628775" cy="704215"/>
          </a:xfrm>
          <a:prstGeom prst="rect">
            <a:avLst/>
          </a:prstGeom>
        </p:spPr>
      </p:pic>
      <p:grpSp>
        <p:nvGrpSpPr>
          <p:cNvPr id="10" name="组合 9"/>
          <p:cNvGrpSpPr/>
          <p:nvPr/>
        </p:nvGrpSpPr>
        <p:grpSpPr>
          <a:xfrm>
            <a:off x="4804093" y="1578385"/>
            <a:ext cx="6245807" cy="4504906"/>
            <a:chOff x="4972567" y="1372668"/>
            <a:chExt cx="6245807" cy="4504906"/>
          </a:xfrm>
        </p:grpSpPr>
        <p:sp>
          <p:nvSpPr>
            <p:cNvPr id="11" name="矩形: 圆角 10"/>
            <p:cNvSpPr/>
            <p:nvPr/>
          </p:nvSpPr>
          <p:spPr>
            <a:xfrm>
              <a:off x="4972567" y="1652506"/>
              <a:ext cx="6245807" cy="4225068"/>
            </a:xfrm>
            <a:prstGeom prst="roundRect">
              <a:avLst>
                <a:gd name="adj" fmla="val 3482"/>
              </a:avLst>
            </a:prstGeom>
            <a:noFill/>
            <a:ln>
              <a:solidFill>
                <a:srgbClr val="2072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文本框 2"/>
            <p:cNvSpPr txBox="1"/>
            <p:nvPr/>
          </p:nvSpPr>
          <p:spPr>
            <a:xfrm>
              <a:off x="5184477" y="1372668"/>
              <a:ext cx="2293033" cy="585350"/>
            </a:xfrm>
            <a:prstGeom prst="roundRect">
              <a:avLst>
                <a:gd name="adj" fmla="val 50000"/>
              </a:avLst>
            </a:prstGeom>
            <a:solidFill>
              <a:srgbClr val="207234"/>
            </a:solidFill>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zh-CN" altLang="en-US" sz="2100" b="1" dirty="0">
                  <a:solidFill>
                    <a:schemeClr val="bg1"/>
                  </a:solidFill>
                  <a:latin typeface="+mj-ea"/>
                  <a:ea typeface="+mj-ea"/>
                  <a:sym typeface="Arial" panose="020B0604020202020204" pitchFamily="34" charset="0"/>
                </a:rPr>
                <a:t>土壤污染：</a:t>
              </a:r>
            </a:p>
          </p:txBody>
        </p:sp>
      </p:grpSp>
      <p:sp>
        <p:nvSpPr>
          <p:cNvPr id="4" name="矩形 3"/>
          <p:cNvSpPr/>
          <p:nvPr/>
        </p:nvSpPr>
        <p:spPr>
          <a:xfrm>
            <a:off x="5015865" y="2738120"/>
            <a:ext cx="5894070" cy="2168525"/>
          </a:xfrm>
          <a:prstGeom prst="rect">
            <a:avLst/>
          </a:prstGeom>
        </p:spPr>
        <p:txBody>
          <a:bodyPr wrap="square">
            <a:spAutoFit/>
          </a:bodyPr>
          <a:lstStyle/>
          <a:p>
            <a:pPr>
              <a:lnSpc>
                <a:spcPct val="150000"/>
              </a:lnSpc>
            </a:pPr>
            <a:r>
              <a:rPr dirty="0">
                <a:latin typeface="+mj-ea"/>
                <a:ea typeface="+mj-ea"/>
              </a:rPr>
              <a:t>当土壤中含有害物质过多，超过土壤的自净能力，就会引起土壤的组成、结构和功能发生变化，微生物活动受到抑制，有害物质或其分解产物在土壤中逐渐积累通过"土壤→植物→人体"，或通过"土壤→水→人体" 间接被人体吸收，达到危害人体健康的程度，就是土壤污染。</a:t>
            </a:r>
          </a:p>
        </p:txBody>
      </p:sp>
      <p:pic>
        <p:nvPicPr>
          <p:cNvPr id="5" name="图片 4" descr="E:\素材\春\dcaea851db9c62ad31edee4dcc515d18.pngdcaea851db9c62ad31edee4dcc515d18"/>
          <p:cNvPicPr>
            <a:picLocks noChangeAspect="1"/>
          </p:cNvPicPr>
          <p:nvPr/>
        </p:nvPicPr>
        <p:blipFill>
          <a:blip r:embed="rId6"/>
          <a:srcRect/>
          <a:stretch>
            <a:fillRect/>
          </a:stretch>
        </p:blipFill>
        <p:spPr>
          <a:xfrm>
            <a:off x="1010920" y="1270000"/>
            <a:ext cx="3862070" cy="510476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Tm="830">
        <p:blinds dir="vert"/>
      </p:transition>
    </mc:Choice>
    <mc:Fallback xmlns="" xmlns:a14="http://schemas.microsoft.com/office/drawing/2010/main">
      <p:transition spd="slow" advTm="83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0.70"/>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par>
                                <p:cTn id="16" presetID="9" presetClass="entr" presetSubtype="0"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dissolve">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7" name="图片 26"/>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0" y="0"/>
            <a:ext cx="3611245" cy="2675255"/>
          </a:xfrm>
          <a:prstGeom prst="rect">
            <a:avLst/>
          </a:prstGeom>
        </p:spPr>
      </p:pic>
      <p:pic>
        <p:nvPicPr>
          <p:cNvPr id="25" name="图片 24"/>
          <p:cNvPicPr>
            <a:picLocks noChangeAspect="1"/>
          </p:cNvPicPr>
          <p:nvPr/>
        </p:nvPicPr>
        <p:blipFill rotWithShape="1">
          <a:blip r:embed="rId5" cstate="screen">
            <a:extLst>
              <a:ext uri="{28A0092B-C50C-407E-A947-70E740481C1C}">
                <a14:useLocalDpi xmlns:a14="http://schemas.microsoft.com/office/drawing/2010/main"/>
              </a:ext>
            </a:extLst>
          </a:blip>
          <a:srcRect/>
          <a:stretch>
            <a:fillRect/>
          </a:stretch>
        </p:blipFill>
        <p:spPr>
          <a:xfrm>
            <a:off x="0" y="3932904"/>
            <a:ext cx="12192000" cy="3106994"/>
          </a:xfrm>
          <a:custGeom>
            <a:avLst/>
            <a:gdLst>
              <a:gd name="connsiteX0" fmla="*/ 0 w 12192000"/>
              <a:gd name="connsiteY0" fmla="*/ 0 h 3106994"/>
              <a:gd name="connsiteX1" fmla="*/ 1413918 w 12192000"/>
              <a:gd name="connsiteY1" fmla="*/ 0 h 3106994"/>
              <a:gd name="connsiteX2" fmla="*/ 1424428 w 12192000"/>
              <a:gd name="connsiteY2" fmla="*/ 33857 h 3106994"/>
              <a:gd name="connsiteX3" fmla="*/ 1640352 w 12192000"/>
              <a:gd name="connsiteY3" fmla="*/ 176981 h 3106994"/>
              <a:gd name="connsiteX4" fmla="*/ 12055982 w 12192000"/>
              <a:gd name="connsiteY4" fmla="*/ 176981 h 3106994"/>
              <a:gd name="connsiteX5" fmla="*/ 12187004 w 12192000"/>
              <a:gd name="connsiteY5" fmla="*/ 136959 h 3106994"/>
              <a:gd name="connsiteX6" fmla="*/ 12192000 w 12192000"/>
              <a:gd name="connsiteY6" fmla="*/ 132837 h 3106994"/>
              <a:gd name="connsiteX7" fmla="*/ 12192000 w 12192000"/>
              <a:gd name="connsiteY7" fmla="*/ 3106994 h 3106994"/>
              <a:gd name="connsiteX8" fmla="*/ 0 w 12192000"/>
              <a:gd name="connsiteY8" fmla="*/ 3106994 h 3106994"/>
              <a:gd name="connsiteX9" fmla="*/ 0 w 12192000"/>
              <a:gd name="connsiteY9" fmla="*/ 0 h 3106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3106994">
                <a:moveTo>
                  <a:pt x="0" y="0"/>
                </a:moveTo>
                <a:lnTo>
                  <a:pt x="1413918" y="0"/>
                </a:lnTo>
                <a:lnTo>
                  <a:pt x="1424428" y="33857"/>
                </a:lnTo>
                <a:cubicBezTo>
                  <a:pt x="1460003" y="117965"/>
                  <a:pt x="1543286" y="176981"/>
                  <a:pt x="1640352" y="176981"/>
                </a:cubicBezTo>
                <a:lnTo>
                  <a:pt x="12055982" y="176981"/>
                </a:lnTo>
                <a:cubicBezTo>
                  <a:pt x="12104515" y="176981"/>
                  <a:pt x="12149603" y="162227"/>
                  <a:pt x="12187004" y="136959"/>
                </a:cubicBezTo>
                <a:lnTo>
                  <a:pt x="12192000" y="132837"/>
                </a:lnTo>
                <a:lnTo>
                  <a:pt x="12192000" y="3106994"/>
                </a:lnTo>
                <a:lnTo>
                  <a:pt x="0" y="3106994"/>
                </a:lnTo>
                <a:lnTo>
                  <a:pt x="0" y="0"/>
                </a:lnTo>
                <a:close/>
              </a:path>
            </a:pathLst>
          </a:custGeom>
        </p:spPr>
      </p:pic>
      <p:pic>
        <p:nvPicPr>
          <p:cNvPr id="6" name="图片 5"/>
          <p:cNvPicPr>
            <a:picLocks noChangeAspect="1"/>
          </p:cNvPicPr>
          <p:nvPr/>
        </p:nvPicPr>
        <p:blipFill rotWithShape="1">
          <a:blip r:embed="rId6" cstate="screen">
            <a:extLst>
              <a:ext uri="{28A0092B-C50C-407E-A947-70E740481C1C}">
                <a14:useLocalDpi xmlns:a14="http://schemas.microsoft.com/office/drawing/2010/main"/>
              </a:ext>
            </a:extLst>
          </a:blip>
          <a:srcRect t="32260" r="50524"/>
          <a:stretch>
            <a:fillRect/>
          </a:stretch>
        </p:blipFill>
        <p:spPr>
          <a:xfrm>
            <a:off x="-431800" y="2427605"/>
            <a:ext cx="5989320" cy="4612640"/>
          </a:xfrm>
          <a:prstGeom prst="rect">
            <a:avLst/>
          </a:prstGeom>
        </p:spPr>
      </p:pic>
      <p:sp>
        <p:nvSpPr>
          <p:cNvPr id="7" name="文本框 6"/>
          <p:cNvSpPr txBox="1"/>
          <p:nvPr/>
        </p:nvSpPr>
        <p:spPr>
          <a:xfrm>
            <a:off x="2538145" y="1398266"/>
            <a:ext cx="1903778" cy="1107996"/>
          </a:xfrm>
          <a:prstGeom prst="rect">
            <a:avLst/>
          </a:prstGeom>
          <a:noFill/>
          <a:effectLst>
            <a:outerShdw blurRad="50800" dist="38100" algn="l" rotWithShape="0">
              <a:prstClr val="black">
                <a:alpha val="20000"/>
              </a:prstClr>
            </a:outerShdw>
          </a:effectLst>
        </p:spPr>
        <p:txBody>
          <a:bodyPr wrap="square" rtlCol="0">
            <a:spAutoFit/>
          </a:bodyPr>
          <a:lstStyle/>
          <a:p>
            <a:pPr algn="dist"/>
            <a:r>
              <a:rPr lang="zh-CN" altLang="en-US" sz="6600" dirty="0">
                <a:solidFill>
                  <a:srgbClr val="208338"/>
                </a:solidFill>
                <a:latin typeface="+mj-ea"/>
                <a:ea typeface="+mj-ea"/>
                <a:sym typeface="Arial" panose="020B0604020202020204" pitchFamily="34" charset="0"/>
              </a:rPr>
              <a:t>目录</a:t>
            </a:r>
          </a:p>
        </p:txBody>
      </p:sp>
      <p:grpSp>
        <p:nvGrpSpPr>
          <p:cNvPr id="10" name="组合 9"/>
          <p:cNvGrpSpPr/>
          <p:nvPr/>
        </p:nvGrpSpPr>
        <p:grpSpPr>
          <a:xfrm>
            <a:off x="6396287" y="2802416"/>
            <a:ext cx="3869690" cy="553085"/>
            <a:chOff x="6485890" y="3743183"/>
            <a:chExt cx="3869690" cy="553085"/>
          </a:xfrm>
        </p:grpSpPr>
        <p:sp>
          <p:nvSpPr>
            <p:cNvPr id="8" name="文本框 7"/>
            <p:cNvSpPr txBox="1"/>
            <p:nvPr/>
          </p:nvSpPr>
          <p:spPr>
            <a:xfrm>
              <a:off x="6485890" y="3743183"/>
              <a:ext cx="3817620" cy="553085"/>
            </a:xfrm>
            <a:prstGeom prst="rect">
              <a:avLst/>
            </a:prstGeom>
            <a:noFill/>
          </p:spPr>
          <p:txBody>
            <a:bodyPr wrap="square" rtlCol="0">
              <a:spAutoFit/>
            </a:bodyPr>
            <a:lstStyle/>
            <a:p>
              <a:pPr algn="l"/>
              <a:r>
                <a:rPr lang="zh-CN" altLang="en-US" sz="3000" dirty="0">
                  <a:solidFill>
                    <a:srgbClr val="208338"/>
                  </a:solidFill>
                  <a:latin typeface="+mj-ea"/>
                  <a:ea typeface="+mj-ea"/>
                  <a:sym typeface="Arial" panose="020B0604020202020204" pitchFamily="34" charset="0"/>
                </a:rPr>
                <a:t>污染类型及相关知识</a:t>
              </a:r>
            </a:p>
          </p:txBody>
        </p:sp>
        <p:cxnSp>
          <p:nvCxnSpPr>
            <p:cNvPr id="17" name="直接连接符 16"/>
            <p:cNvCxnSpPr/>
            <p:nvPr/>
          </p:nvCxnSpPr>
          <p:spPr>
            <a:xfrm>
              <a:off x="6528707" y="4203610"/>
              <a:ext cx="3826873" cy="0"/>
            </a:xfrm>
            <a:prstGeom prst="line">
              <a:avLst/>
            </a:prstGeom>
            <a:ln w="28575">
              <a:solidFill>
                <a:srgbClr val="208338"/>
              </a:solidFill>
            </a:ln>
          </p:spPr>
          <p:style>
            <a:lnRef idx="1">
              <a:srgbClr val="4F81BD"/>
            </a:lnRef>
            <a:fillRef idx="0">
              <a:srgbClr val="4F81BD"/>
            </a:fillRef>
            <a:effectRef idx="0">
              <a:srgbClr val="4F81BD"/>
            </a:effectRef>
            <a:fontRef idx="minor">
              <a:sysClr val="windowText" lastClr="000000"/>
            </a:fontRef>
          </p:style>
        </p:cxnSp>
      </p:grpSp>
      <p:grpSp>
        <p:nvGrpSpPr>
          <p:cNvPr id="9" name="组合 8"/>
          <p:cNvGrpSpPr/>
          <p:nvPr/>
        </p:nvGrpSpPr>
        <p:grpSpPr>
          <a:xfrm>
            <a:off x="6396287" y="2003728"/>
            <a:ext cx="3869690" cy="553085"/>
            <a:chOff x="6485890" y="2933065"/>
            <a:chExt cx="3869690" cy="553085"/>
          </a:xfrm>
        </p:grpSpPr>
        <p:sp>
          <p:nvSpPr>
            <p:cNvPr id="11" name="文本框 10"/>
            <p:cNvSpPr txBox="1"/>
            <p:nvPr/>
          </p:nvSpPr>
          <p:spPr>
            <a:xfrm>
              <a:off x="6485890" y="2933065"/>
              <a:ext cx="2702909" cy="553085"/>
            </a:xfrm>
            <a:prstGeom prst="rect">
              <a:avLst/>
            </a:prstGeom>
            <a:noFill/>
          </p:spPr>
          <p:txBody>
            <a:bodyPr wrap="square" rtlCol="0">
              <a:spAutoFit/>
            </a:bodyPr>
            <a:lstStyle/>
            <a:p>
              <a:pPr algn="l"/>
              <a:r>
                <a:rPr lang="zh-CN" altLang="en-US" sz="3000" dirty="0">
                  <a:solidFill>
                    <a:srgbClr val="208338"/>
                  </a:solidFill>
                  <a:latin typeface="+mj-ea"/>
                  <a:ea typeface="+mj-ea"/>
                  <a:sym typeface="Arial" panose="020B0604020202020204" pitchFamily="34" charset="0"/>
                </a:rPr>
                <a:t>环保基本知识</a:t>
              </a:r>
            </a:p>
          </p:txBody>
        </p:sp>
        <p:cxnSp>
          <p:nvCxnSpPr>
            <p:cNvPr id="18" name="直接连接符 17"/>
            <p:cNvCxnSpPr/>
            <p:nvPr/>
          </p:nvCxnSpPr>
          <p:spPr>
            <a:xfrm>
              <a:off x="6538232" y="3446690"/>
              <a:ext cx="3817348" cy="0"/>
            </a:xfrm>
            <a:prstGeom prst="line">
              <a:avLst/>
            </a:prstGeom>
            <a:ln w="28575">
              <a:solidFill>
                <a:srgbClr val="208338"/>
              </a:solidFill>
            </a:ln>
          </p:spPr>
          <p:style>
            <a:lnRef idx="1">
              <a:srgbClr val="4F81BD"/>
            </a:lnRef>
            <a:fillRef idx="0">
              <a:srgbClr val="4F81BD"/>
            </a:fillRef>
            <a:effectRef idx="0">
              <a:srgbClr val="4F81BD"/>
            </a:effectRef>
            <a:fontRef idx="minor">
              <a:sysClr val="windowText" lastClr="000000"/>
            </a:fontRef>
          </p:style>
        </p:cxnSp>
      </p:grpSp>
      <p:grpSp>
        <p:nvGrpSpPr>
          <p:cNvPr id="12" name="组合 11"/>
          <p:cNvGrpSpPr/>
          <p:nvPr/>
        </p:nvGrpSpPr>
        <p:grpSpPr>
          <a:xfrm>
            <a:off x="6396287" y="3686102"/>
            <a:ext cx="3869690" cy="553085"/>
            <a:chOff x="6485890" y="4626869"/>
            <a:chExt cx="3869690" cy="553085"/>
          </a:xfrm>
        </p:grpSpPr>
        <p:sp>
          <p:nvSpPr>
            <p:cNvPr id="13" name="文本框 12"/>
            <p:cNvSpPr txBox="1"/>
            <p:nvPr/>
          </p:nvSpPr>
          <p:spPr>
            <a:xfrm>
              <a:off x="6485890" y="4626869"/>
              <a:ext cx="3817620" cy="553085"/>
            </a:xfrm>
            <a:prstGeom prst="rect">
              <a:avLst/>
            </a:prstGeom>
            <a:noFill/>
          </p:spPr>
          <p:txBody>
            <a:bodyPr wrap="square" rtlCol="0">
              <a:spAutoFit/>
            </a:bodyPr>
            <a:lstStyle/>
            <a:p>
              <a:pPr algn="l"/>
              <a:r>
                <a:rPr lang="zh-CN" altLang="en-US" sz="3000" dirty="0">
                  <a:solidFill>
                    <a:srgbClr val="208338"/>
                  </a:solidFill>
                  <a:latin typeface="+mj-ea"/>
                  <a:ea typeface="+mj-ea"/>
                  <a:sym typeface="Arial" panose="020B0604020202020204" pitchFamily="34" charset="0"/>
                </a:rPr>
                <a:t>日常环保行动</a:t>
              </a:r>
            </a:p>
          </p:txBody>
        </p:sp>
        <p:cxnSp>
          <p:nvCxnSpPr>
            <p:cNvPr id="19" name="直接连接符 18"/>
            <p:cNvCxnSpPr/>
            <p:nvPr/>
          </p:nvCxnSpPr>
          <p:spPr>
            <a:xfrm>
              <a:off x="6528707" y="5086895"/>
              <a:ext cx="3826873" cy="0"/>
            </a:xfrm>
            <a:prstGeom prst="line">
              <a:avLst/>
            </a:prstGeom>
            <a:ln w="28575">
              <a:solidFill>
                <a:srgbClr val="208338"/>
              </a:solidFill>
            </a:ln>
          </p:spPr>
          <p:style>
            <a:lnRef idx="1">
              <a:srgbClr val="4F81BD"/>
            </a:lnRef>
            <a:fillRef idx="0">
              <a:srgbClr val="4F81BD"/>
            </a:fillRef>
            <a:effectRef idx="0">
              <a:srgbClr val="4F81BD"/>
            </a:effectRef>
            <a:fontRef idx="minor">
              <a:sysClr val="windowText" lastClr="000000"/>
            </a:fontRef>
          </p:style>
        </p:cxnSp>
      </p:grpSp>
      <p:pic>
        <p:nvPicPr>
          <p:cNvPr id="21" name="图片 20"/>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783596" y="1871823"/>
            <a:ext cx="634100" cy="634100"/>
          </a:xfrm>
          <a:prstGeom prst="rect">
            <a:avLst/>
          </a:prstGeom>
          <a:effectLst>
            <a:outerShdw blurRad="152400" dist="317500" dir="5400000" sx="90000" sy="-19000" rotWithShape="0">
              <a:prstClr val="black">
                <a:alpha val="15000"/>
              </a:prstClr>
            </a:outerShdw>
          </a:effectLst>
        </p:spPr>
      </p:pic>
      <p:pic>
        <p:nvPicPr>
          <p:cNvPr id="22" name="图片 2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783596" y="2812346"/>
            <a:ext cx="634100" cy="634100"/>
          </a:xfrm>
          <a:prstGeom prst="rect">
            <a:avLst/>
          </a:prstGeom>
          <a:effectLst>
            <a:outerShdw blurRad="152400" dist="317500" dir="5400000" sx="90000" sy="-19000" rotWithShape="0">
              <a:prstClr val="black">
                <a:alpha val="15000"/>
              </a:prstClr>
            </a:outerShdw>
          </a:effectLst>
        </p:spPr>
      </p:pic>
      <p:pic>
        <p:nvPicPr>
          <p:cNvPr id="23" name="图片 22"/>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783596" y="3752869"/>
            <a:ext cx="634100" cy="634100"/>
          </a:xfrm>
          <a:prstGeom prst="rect">
            <a:avLst/>
          </a:prstGeom>
          <a:effectLst>
            <a:outerShdw blurRad="152400" dist="317500" dir="5400000" sx="90000" sy="-19000" rotWithShape="0">
              <a:prstClr val="black">
                <a:alpha val="15000"/>
              </a:prstClr>
            </a:outerShdw>
          </a:effectLst>
        </p:spPr>
      </p:pic>
      <p:pic>
        <p:nvPicPr>
          <p:cNvPr id="28" name="图片 27" descr="图片包含 物体&#10;&#10;已生成高可信度的说明"/>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1260000">
            <a:off x="8870315" y="852805"/>
            <a:ext cx="3068955" cy="1326515"/>
          </a:xfrm>
          <a:prstGeom prst="rect">
            <a:avLst/>
          </a:prstGeom>
        </p:spPr>
      </p:pic>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advTm="806">
        <p15:prstTrans prst="origami"/>
      </p:transition>
    </mc:Choice>
    <mc:Fallback xmlns="">
      <p:transition spd="slow" advTm="80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dissolve">
                                      <p:cBhvr>
                                        <p:cTn id="7" dur="500"/>
                                        <p:tgtEl>
                                          <p:spTgt spid="27"/>
                                        </p:tgtEl>
                                      </p:cBhvr>
                                    </p:animEffect>
                                  </p:childTnLst>
                                </p:cTn>
                              </p:par>
                              <p:par>
                                <p:cTn id="8" presetID="9" presetClass="entr" presetSubtype="0"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dissolve">
                                      <p:cBhvr>
                                        <p:cTn id="10" dur="500"/>
                                        <p:tgtEl>
                                          <p:spTgt spid="28"/>
                                        </p:tgtEl>
                                      </p:cBhvr>
                                    </p:animEffect>
                                  </p:childTnLst>
                                </p:cTn>
                              </p:par>
                              <p:par>
                                <p:cTn id="11" presetID="9" presetClass="entr" presetSubtype="0" fill="hold"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dissolve">
                                      <p:cBhvr>
                                        <p:cTn id="13" dur="500"/>
                                        <p:tgtEl>
                                          <p:spTgt spid="25"/>
                                        </p:tgtEl>
                                      </p:cBhvr>
                                    </p:animEffect>
                                  </p:childTnLst>
                                </p:cTn>
                              </p:par>
                            </p:childTnLst>
                          </p:cTn>
                        </p:par>
                        <p:par>
                          <p:cTn id="14" fill="hold">
                            <p:stCondLst>
                              <p:cond delay="500"/>
                            </p:stCondLst>
                            <p:childTnLst>
                              <p:par>
                                <p:cTn id="15" presetID="47" presetClass="entr" presetSubtype="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7"/>
                                        </p:tgtEl>
                                        <p:attrNameLst>
                                          <p:attrName>style.visibility</p:attrName>
                                        </p:attrNameLst>
                                      </p:cBhvr>
                                      <p:to>
                                        <p:strVal val="visible"/>
                                      </p:to>
                                    </p:set>
                                    <p:anim by="(-#ppt_w*2)" calcmode="lin" valueType="num">
                                      <p:cBhvr rctx="PPT">
                                        <p:cTn id="23" dur="500" autoRev="1" fill="hold">
                                          <p:stCondLst>
                                            <p:cond delay="0"/>
                                          </p:stCondLst>
                                        </p:cTn>
                                        <p:tgtEl>
                                          <p:spTgt spid="7"/>
                                        </p:tgtEl>
                                        <p:attrNameLst>
                                          <p:attrName>ppt_w</p:attrName>
                                        </p:attrNameLst>
                                      </p:cBhvr>
                                    </p:anim>
                                    <p:anim by="(#ppt_w*0.50)" calcmode="lin" valueType="num">
                                      <p:cBhvr>
                                        <p:cTn id="24" dur="500" decel="50000" autoRev="1" fill="hold">
                                          <p:stCondLst>
                                            <p:cond delay="0"/>
                                          </p:stCondLst>
                                        </p:cTn>
                                        <p:tgtEl>
                                          <p:spTgt spid="7"/>
                                        </p:tgtEl>
                                        <p:attrNameLst>
                                          <p:attrName>ppt_x</p:attrName>
                                        </p:attrNameLst>
                                      </p:cBhvr>
                                    </p:anim>
                                    <p:anim from="(-#ppt_h/2)" to="(#ppt_y)" calcmode="lin" valueType="num">
                                      <p:cBhvr>
                                        <p:cTn id="25" dur="1000" fill="hold">
                                          <p:stCondLst>
                                            <p:cond delay="0"/>
                                          </p:stCondLst>
                                        </p:cTn>
                                        <p:tgtEl>
                                          <p:spTgt spid="7"/>
                                        </p:tgtEl>
                                        <p:attrNameLst>
                                          <p:attrName>ppt_y</p:attrName>
                                        </p:attrNameLst>
                                      </p:cBhvr>
                                    </p:anim>
                                    <p:animRot by="21600000">
                                      <p:cBhvr>
                                        <p:cTn id="26" dur="1000" fill="hold">
                                          <p:stCondLst>
                                            <p:cond delay="0"/>
                                          </p:stCondLst>
                                        </p:cTn>
                                        <p:tgtEl>
                                          <p:spTgt spid="7"/>
                                        </p:tgtEl>
                                        <p:attrNameLst>
                                          <p:attrName>r</p:attrName>
                                        </p:attrNameLst>
                                      </p:cBhvr>
                                    </p:animRot>
                                  </p:childTnLst>
                                </p:cTn>
                              </p:par>
                            </p:childTnLst>
                          </p:cTn>
                        </p:par>
                        <p:par>
                          <p:cTn id="27" fill="hold">
                            <p:stCondLst>
                              <p:cond delay="2599"/>
                            </p:stCondLst>
                            <p:childTnLst>
                              <p:par>
                                <p:cTn id="28" presetID="9" presetClass="entr" presetSubtype="0" fill="hold"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dissolve">
                                      <p:cBhvr>
                                        <p:cTn id="30" dur="500"/>
                                        <p:tgtEl>
                                          <p:spTgt spid="10"/>
                                        </p:tgtEl>
                                      </p:cBhvr>
                                    </p:animEffect>
                                  </p:childTnLst>
                                </p:cTn>
                              </p:par>
                              <p:par>
                                <p:cTn id="31" presetID="9" presetClass="entr" presetSubtype="0" fill="hold"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dissolve">
                                      <p:cBhvr>
                                        <p:cTn id="33" dur="500"/>
                                        <p:tgtEl>
                                          <p:spTgt spid="9"/>
                                        </p:tgtEl>
                                      </p:cBhvr>
                                    </p:animEffect>
                                  </p:childTnLst>
                                </p:cTn>
                              </p:par>
                              <p:par>
                                <p:cTn id="34" presetID="9" presetClass="entr" presetSubtype="0" fill="hold"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dissolve">
                                      <p:cBhvr>
                                        <p:cTn id="36" dur="500"/>
                                        <p:tgtEl>
                                          <p:spTgt spid="12"/>
                                        </p:tgtEl>
                                      </p:cBhvr>
                                    </p:animEffect>
                                  </p:childTnLst>
                                </p:cTn>
                              </p:par>
                              <p:par>
                                <p:cTn id="37" presetID="9" presetClass="entr" presetSubtype="0" fill="hold"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dissolve">
                                      <p:cBhvr>
                                        <p:cTn id="39" dur="500"/>
                                        <p:tgtEl>
                                          <p:spTgt spid="21"/>
                                        </p:tgtEl>
                                      </p:cBhvr>
                                    </p:animEffect>
                                  </p:childTnLst>
                                </p:cTn>
                              </p:par>
                              <p:par>
                                <p:cTn id="40" presetID="9" presetClass="entr" presetSubtype="0" fill="hold"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dissolve">
                                      <p:cBhvr>
                                        <p:cTn id="42" dur="500"/>
                                        <p:tgtEl>
                                          <p:spTgt spid="22"/>
                                        </p:tgtEl>
                                      </p:cBhvr>
                                    </p:animEffect>
                                  </p:childTnLst>
                                </p:cTn>
                              </p:par>
                              <p:par>
                                <p:cTn id="43" presetID="9" presetClass="entr" presetSubtype="0" fill="hold" nodeType="with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dissolve">
                                      <p:cBhvr>
                                        <p:cTn id="4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6" name="直接连接符 5"/>
          <p:cNvCxnSpPr/>
          <p:nvPr userDrawn="1"/>
        </p:nvCxnSpPr>
        <p:spPr>
          <a:xfrm>
            <a:off x="927753" y="822573"/>
            <a:ext cx="10276541" cy="0"/>
          </a:xfrm>
          <a:prstGeom prst="line">
            <a:avLst/>
          </a:prstGeom>
          <a:ln w="28575">
            <a:gradFill flip="none" rotWithShape="1">
              <a:gsLst>
                <a:gs pos="0">
                  <a:srgbClr val="208338">
                    <a:alpha val="36000"/>
                  </a:srgbClr>
                </a:gs>
                <a:gs pos="100000">
                  <a:srgbClr val="207234"/>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17" name="图片 16"/>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9121140" y="0"/>
            <a:ext cx="3070860" cy="1800860"/>
          </a:xfrm>
          <a:custGeom>
            <a:avLst/>
            <a:gdLst>
              <a:gd name="connsiteX0" fmla="*/ 0 w 5840361"/>
              <a:gd name="connsiteY0" fmla="*/ 0 h 3425004"/>
              <a:gd name="connsiteX1" fmla="*/ 5840361 w 5840361"/>
              <a:gd name="connsiteY1" fmla="*/ 0 h 3425004"/>
              <a:gd name="connsiteX2" fmla="*/ 5840361 w 5840361"/>
              <a:gd name="connsiteY2" fmla="*/ 3425004 h 3425004"/>
              <a:gd name="connsiteX3" fmla="*/ 2310581 w 5840361"/>
              <a:gd name="connsiteY3" fmla="*/ 3425004 h 3425004"/>
              <a:gd name="connsiteX4" fmla="*/ 2310581 w 5840361"/>
              <a:gd name="connsiteY4" fmla="*/ 1209356 h 3425004"/>
              <a:gd name="connsiteX5" fmla="*/ 0 w 5840361"/>
              <a:gd name="connsiteY5" fmla="*/ 1209356 h 3425004"/>
              <a:gd name="connsiteX6" fmla="*/ 0 w 5840361"/>
              <a:gd name="connsiteY6" fmla="*/ 0 h 3425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0361" h="3425004">
                <a:moveTo>
                  <a:pt x="0" y="0"/>
                </a:moveTo>
                <a:lnTo>
                  <a:pt x="5840361" y="0"/>
                </a:lnTo>
                <a:lnTo>
                  <a:pt x="5840361" y="3425004"/>
                </a:lnTo>
                <a:lnTo>
                  <a:pt x="2310581" y="3425004"/>
                </a:lnTo>
                <a:lnTo>
                  <a:pt x="2310581" y="1209356"/>
                </a:lnTo>
                <a:lnTo>
                  <a:pt x="0" y="1209356"/>
                </a:lnTo>
                <a:lnTo>
                  <a:pt x="0" y="0"/>
                </a:lnTo>
                <a:close/>
              </a:path>
            </a:pathLst>
          </a:custGeom>
        </p:spPr>
      </p:pic>
      <p:sp>
        <p:nvSpPr>
          <p:cNvPr id="12" name="文本框 11"/>
          <p:cNvSpPr txBox="1"/>
          <p:nvPr/>
        </p:nvSpPr>
        <p:spPr>
          <a:xfrm>
            <a:off x="1621254" y="359173"/>
            <a:ext cx="3477499" cy="475615"/>
          </a:xfrm>
          <a:prstGeom prst="rect">
            <a:avLst/>
          </a:prstGeom>
          <a:noFill/>
        </p:spPr>
        <p:txBody>
          <a:bodyPr wrap="square" rtlCol="0">
            <a:spAutoFit/>
          </a:bodyPr>
          <a:lstStyle/>
          <a:p>
            <a:r>
              <a:rPr lang="zh-CN" altLang="en-US" sz="2500" dirty="0">
                <a:solidFill>
                  <a:srgbClr val="207234"/>
                </a:solidFill>
                <a:latin typeface="+mj-ea"/>
                <a:ea typeface="+mj-ea"/>
                <a:sym typeface="Arial" panose="020B0604020202020204" pitchFamily="34" charset="0"/>
              </a:rPr>
              <a:t>污染类型及相关知识</a:t>
            </a:r>
          </a:p>
        </p:txBody>
      </p:sp>
      <p:pic>
        <p:nvPicPr>
          <p:cNvPr id="18" name="图片 17" descr="图片包含 物体&#10;&#10;已生成高可信度的说明"/>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0280000">
            <a:off x="137160" y="245110"/>
            <a:ext cx="1628775" cy="704215"/>
          </a:xfrm>
          <a:prstGeom prst="rect">
            <a:avLst/>
          </a:prstGeom>
        </p:spPr>
      </p:pic>
      <p:grpSp>
        <p:nvGrpSpPr>
          <p:cNvPr id="10" name="组合 9"/>
          <p:cNvGrpSpPr/>
          <p:nvPr/>
        </p:nvGrpSpPr>
        <p:grpSpPr>
          <a:xfrm>
            <a:off x="4804093" y="1578385"/>
            <a:ext cx="6245807" cy="4504906"/>
            <a:chOff x="4972567" y="1372668"/>
            <a:chExt cx="6245807" cy="4504906"/>
          </a:xfrm>
        </p:grpSpPr>
        <p:sp>
          <p:nvSpPr>
            <p:cNvPr id="11" name="矩形: 圆角 10"/>
            <p:cNvSpPr/>
            <p:nvPr/>
          </p:nvSpPr>
          <p:spPr>
            <a:xfrm>
              <a:off x="4972567" y="1652506"/>
              <a:ext cx="6245807" cy="4225068"/>
            </a:xfrm>
            <a:prstGeom prst="roundRect">
              <a:avLst>
                <a:gd name="adj" fmla="val 3482"/>
              </a:avLst>
            </a:prstGeom>
            <a:noFill/>
            <a:ln>
              <a:solidFill>
                <a:srgbClr val="2072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文本框 2"/>
            <p:cNvSpPr txBox="1"/>
            <p:nvPr/>
          </p:nvSpPr>
          <p:spPr>
            <a:xfrm>
              <a:off x="5184477" y="1372668"/>
              <a:ext cx="2293033" cy="585350"/>
            </a:xfrm>
            <a:prstGeom prst="roundRect">
              <a:avLst>
                <a:gd name="adj" fmla="val 50000"/>
              </a:avLst>
            </a:prstGeom>
            <a:solidFill>
              <a:srgbClr val="207234"/>
            </a:solidFill>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zh-CN" altLang="en-US" sz="2100" b="1" dirty="0">
                  <a:solidFill>
                    <a:schemeClr val="bg1"/>
                  </a:solidFill>
                  <a:latin typeface="+mj-ea"/>
                  <a:ea typeface="+mj-ea"/>
                  <a:sym typeface="Arial" panose="020B0604020202020204" pitchFamily="34" charset="0"/>
                </a:rPr>
                <a:t>海洋污染：</a:t>
              </a:r>
            </a:p>
          </p:txBody>
        </p:sp>
      </p:grpSp>
      <p:sp>
        <p:nvSpPr>
          <p:cNvPr id="4" name="矩形 3"/>
          <p:cNvSpPr/>
          <p:nvPr/>
        </p:nvSpPr>
        <p:spPr>
          <a:xfrm>
            <a:off x="5015865" y="2705735"/>
            <a:ext cx="5894070" cy="2168525"/>
          </a:xfrm>
          <a:prstGeom prst="rect">
            <a:avLst/>
          </a:prstGeom>
        </p:spPr>
        <p:txBody>
          <a:bodyPr wrap="square">
            <a:spAutoFit/>
          </a:bodyPr>
          <a:lstStyle/>
          <a:p>
            <a:pPr>
              <a:lnSpc>
                <a:spcPct val="150000"/>
              </a:lnSpc>
            </a:pPr>
            <a:r>
              <a:rPr dirty="0">
                <a:latin typeface="+mj-ea"/>
                <a:ea typeface="+mj-ea"/>
              </a:rPr>
              <a:t>定义：指人类改变了海洋原来的状态，使海洋生态系统遭到破坏。</a:t>
            </a:r>
          </a:p>
          <a:p>
            <a:pPr>
              <a:lnSpc>
                <a:spcPct val="150000"/>
              </a:lnSpc>
            </a:pPr>
            <a:r>
              <a:rPr dirty="0">
                <a:latin typeface="+mj-ea"/>
                <a:ea typeface="+mj-ea"/>
              </a:rPr>
              <a:t>有害物质进入海洋环境而造成的污染，会损害生物资源，危害人类健康，妨碍捕鱼和人类在海上的其他活动，损坏海水质量和环境质量等。</a:t>
            </a:r>
          </a:p>
        </p:txBody>
      </p:sp>
      <p:pic>
        <p:nvPicPr>
          <p:cNvPr id="5" name="图片 4" descr="E:\素材\春\39832433b2ec37ea1683417f65af43d9.png39832433b2ec37ea1683417f65af43d9"/>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854075" y="1794106"/>
            <a:ext cx="3505835" cy="3991877"/>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Tm="877">
        <p:blinds dir="vert"/>
      </p:transition>
    </mc:Choice>
    <mc:Fallback xmlns="" xmlns:a14="http://schemas.microsoft.com/office/drawing/2010/main">
      <p:transition spd="slow" advTm="877">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0.70"/>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par>
                                <p:cTn id="16" presetID="9" presetClass="entr" presetSubtype="0"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dissolve">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6" name="直接连接符 5"/>
          <p:cNvCxnSpPr/>
          <p:nvPr userDrawn="1"/>
        </p:nvCxnSpPr>
        <p:spPr>
          <a:xfrm>
            <a:off x="927753" y="822573"/>
            <a:ext cx="10276541" cy="0"/>
          </a:xfrm>
          <a:prstGeom prst="line">
            <a:avLst/>
          </a:prstGeom>
          <a:ln w="28575">
            <a:gradFill flip="none" rotWithShape="1">
              <a:gsLst>
                <a:gs pos="0">
                  <a:srgbClr val="208338">
                    <a:alpha val="36000"/>
                  </a:srgbClr>
                </a:gs>
                <a:gs pos="100000">
                  <a:srgbClr val="207234"/>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17" name="图片 16"/>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9121140" y="0"/>
            <a:ext cx="3070860" cy="1800860"/>
          </a:xfrm>
          <a:custGeom>
            <a:avLst/>
            <a:gdLst>
              <a:gd name="connsiteX0" fmla="*/ 0 w 5840361"/>
              <a:gd name="connsiteY0" fmla="*/ 0 h 3425004"/>
              <a:gd name="connsiteX1" fmla="*/ 5840361 w 5840361"/>
              <a:gd name="connsiteY1" fmla="*/ 0 h 3425004"/>
              <a:gd name="connsiteX2" fmla="*/ 5840361 w 5840361"/>
              <a:gd name="connsiteY2" fmla="*/ 3425004 h 3425004"/>
              <a:gd name="connsiteX3" fmla="*/ 2310581 w 5840361"/>
              <a:gd name="connsiteY3" fmla="*/ 3425004 h 3425004"/>
              <a:gd name="connsiteX4" fmla="*/ 2310581 w 5840361"/>
              <a:gd name="connsiteY4" fmla="*/ 1209356 h 3425004"/>
              <a:gd name="connsiteX5" fmla="*/ 0 w 5840361"/>
              <a:gd name="connsiteY5" fmla="*/ 1209356 h 3425004"/>
              <a:gd name="connsiteX6" fmla="*/ 0 w 5840361"/>
              <a:gd name="connsiteY6" fmla="*/ 0 h 3425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0361" h="3425004">
                <a:moveTo>
                  <a:pt x="0" y="0"/>
                </a:moveTo>
                <a:lnTo>
                  <a:pt x="5840361" y="0"/>
                </a:lnTo>
                <a:lnTo>
                  <a:pt x="5840361" y="3425004"/>
                </a:lnTo>
                <a:lnTo>
                  <a:pt x="2310581" y="3425004"/>
                </a:lnTo>
                <a:lnTo>
                  <a:pt x="2310581" y="1209356"/>
                </a:lnTo>
                <a:lnTo>
                  <a:pt x="0" y="1209356"/>
                </a:lnTo>
                <a:lnTo>
                  <a:pt x="0" y="0"/>
                </a:lnTo>
                <a:close/>
              </a:path>
            </a:pathLst>
          </a:custGeom>
        </p:spPr>
      </p:pic>
      <p:sp>
        <p:nvSpPr>
          <p:cNvPr id="12" name="文本框 11"/>
          <p:cNvSpPr txBox="1"/>
          <p:nvPr/>
        </p:nvSpPr>
        <p:spPr>
          <a:xfrm>
            <a:off x="1621254" y="359173"/>
            <a:ext cx="3477499" cy="475615"/>
          </a:xfrm>
          <a:prstGeom prst="rect">
            <a:avLst/>
          </a:prstGeom>
          <a:noFill/>
        </p:spPr>
        <p:txBody>
          <a:bodyPr wrap="square" rtlCol="0">
            <a:spAutoFit/>
          </a:bodyPr>
          <a:lstStyle/>
          <a:p>
            <a:r>
              <a:rPr lang="zh-CN" altLang="en-US" sz="2500" dirty="0">
                <a:solidFill>
                  <a:srgbClr val="207234"/>
                </a:solidFill>
                <a:latin typeface="+mj-ea"/>
                <a:ea typeface="+mj-ea"/>
                <a:sym typeface="Arial" panose="020B0604020202020204" pitchFamily="34" charset="0"/>
              </a:rPr>
              <a:t>污染类型及相关知识</a:t>
            </a:r>
          </a:p>
        </p:txBody>
      </p:sp>
      <p:pic>
        <p:nvPicPr>
          <p:cNvPr id="18" name="图片 17" descr="图片包含 物体&#10;&#10;已生成高可信度的说明"/>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0280000">
            <a:off x="137160" y="245110"/>
            <a:ext cx="1628775" cy="704215"/>
          </a:xfrm>
          <a:prstGeom prst="rect">
            <a:avLst/>
          </a:prstGeom>
        </p:spPr>
      </p:pic>
      <p:grpSp>
        <p:nvGrpSpPr>
          <p:cNvPr id="10" name="组合 9"/>
          <p:cNvGrpSpPr/>
          <p:nvPr/>
        </p:nvGrpSpPr>
        <p:grpSpPr>
          <a:xfrm>
            <a:off x="4804093" y="1578385"/>
            <a:ext cx="6245807" cy="4504906"/>
            <a:chOff x="4972567" y="1372668"/>
            <a:chExt cx="6245807" cy="4504906"/>
          </a:xfrm>
        </p:grpSpPr>
        <p:sp>
          <p:nvSpPr>
            <p:cNvPr id="11" name="矩形: 圆角 10"/>
            <p:cNvSpPr/>
            <p:nvPr/>
          </p:nvSpPr>
          <p:spPr>
            <a:xfrm>
              <a:off x="4972567" y="1652506"/>
              <a:ext cx="6245807" cy="4225068"/>
            </a:xfrm>
            <a:prstGeom prst="roundRect">
              <a:avLst>
                <a:gd name="adj" fmla="val 3482"/>
              </a:avLst>
            </a:prstGeom>
            <a:noFill/>
            <a:ln>
              <a:solidFill>
                <a:srgbClr val="2072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文本框 2"/>
            <p:cNvSpPr txBox="1"/>
            <p:nvPr/>
          </p:nvSpPr>
          <p:spPr>
            <a:xfrm>
              <a:off x="5184477" y="1372668"/>
              <a:ext cx="2293033" cy="585350"/>
            </a:xfrm>
            <a:prstGeom prst="roundRect">
              <a:avLst>
                <a:gd name="adj" fmla="val 50000"/>
              </a:avLst>
            </a:prstGeom>
            <a:solidFill>
              <a:srgbClr val="207234"/>
            </a:solidFill>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zh-CN" altLang="en-US" sz="2100" b="1" dirty="0">
                  <a:solidFill>
                    <a:schemeClr val="bg1"/>
                  </a:solidFill>
                  <a:latin typeface="+mj-ea"/>
                  <a:ea typeface="+mj-ea"/>
                  <a:sym typeface="Arial" panose="020B0604020202020204" pitchFamily="34" charset="0"/>
                </a:rPr>
                <a:t>海洋污染：</a:t>
              </a:r>
            </a:p>
          </p:txBody>
        </p:sp>
      </p:grpSp>
      <p:sp>
        <p:nvSpPr>
          <p:cNvPr id="4" name="矩形 3"/>
          <p:cNvSpPr/>
          <p:nvPr/>
        </p:nvSpPr>
        <p:spPr>
          <a:xfrm>
            <a:off x="5015865" y="2443573"/>
            <a:ext cx="5894070" cy="3046988"/>
          </a:xfrm>
          <a:prstGeom prst="rect">
            <a:avLst/>
          </a:prstGeom>
        </p:spPr>
        <p:txBody>
          <a:bodyPr wrap="square">
            <a:spAutoFit/>
          </a:bodyPr>
          <a:lstStyle/>
          <a:p>
            <a:r>
              <a:rPr sz="1600" dirty="0">
                <a:latin typeface="+mj-ea"/>
                <a:ea typeface="+mj-ea"/>
              </a:rPr>
              <a:t>污染源：</a:t>
            </a:r>
          </a:p>
          <a:p>
            <a:r>
              <a:rPr sz="1600" dirty="0">
                <a:latin typeface="+mj-ea"/>
                <a:ea typeface="+mj-ea"/>
              </a:rPr>
              <a:t>①石油及其产品(海洋石油污染)。</a:t>
            </a:r>
          </a:p>
          <a:p>
            <a:r>
              <a:rPr sz="1600" dirty="0">
                <a:latin typeface="+mj-ea"/>
                <a:ea typeface="+mj-ea"/>
              </a:rPr>
              <a:t>②金属和酸、碱。包括铬、锰、铁等金属，磷、砷等非金属，以及酸和碱等。它们直接危害海洋生物的生存和影响其利用价值。</a:t>
            </a:r>
          </a:p>
          <a:p>
            <a:r>
              <a:rPr sz="1600" dirty="0">
                <a:latin typeface="+mj-ea"/>
                <a:ea typeface="+mj-ea"/>
              </a:rPr>
              <a:t>③农药。主要由径流带入海洋。对海洋生物有危害。</a:t>
            </a:r>
          </a:p>
          <a:p>
            <a:r>
              <a:rPr sz="1600" dirty="0">
                <a:latin typeface="+mj-ea"/>
                <a:ea typeface="+mj-ea"/>
              </a:rPr>
              <a:t>④放射性物质。主要来自核爆炸、核工业或核舰艇的排污。</a:t>
            </a:r>
          </a:p>
          <a:p>
            <a:r>
              <a:rPr sz="1600" dirty="0">
                <a:latin typeface="+mj-ea"/>
                <a:ea typeface="+mj-ea"/>
              </a:rPr>
              <a:t>⑤有机废液和生活污水。由径流带入海洋，极严重的可形成赤潮。</a:t>
            </a:r>
          </a:p>
          <a:p>
            <a:r>
              <a:rPr sz="1600" dirty="0">
                <a:latin typeface="+mj-ea"/>
                <a:ea typeface="+mj-ea"/>
              </a:rPr>
              <a:t>⑥热污染和固体废物。主要包括工业冷却水和工程残土、垃圾及疏浚泥等。前者入海后能提高局部海区的水温，使溶解氧的含量降低 ，影响生物的新陈代谢，甚至使生物群落发生改变;后者可破坏海滨环境和海洋生物的栖息环境。</a:t>
            </a:r>
          </a:p>
        </p:txBody>
      </p:sp>
      <p:pic>
        <p:nvPicPr>
          <p:cNvPr id="5" name="图片 4" descr="E:\素材\春\32edc925d19b98d30a71f5510f45a503.png32edc925d19b98d30a71f5510f45a503"/>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1315085" y="1578610"/>
            <a:ext cx="3380740" cy="448627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Tm="912">
        <p:blinds dir="vert"/>
      </p:transition>
    </mc:Choice>
    <mc:Fallback xmlns="" xmlns:a14="http://schemas.microsoft.com/office/drawing/2010/main">
      <p:transition spd="slow" advTm="912">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par>
                          <p:cTn id="8" fill="hold">
                            <p:stCondLst>
                              <p:cond delay="500"/>
                            </p:stCondLst>
                            <p:childTnLst>
                              <p:par>
                                <p:cTn id="9" presetID="55"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1000" fill="hold"/>
                                        <p:tgtEl>
                                          <p:spTgt spid="10"/>
                                        </p:tgtEl>
                                        <p:attrNameLst>
                                          <p:attrName>ppt_w</p:attrName>
                                        </p:attrNameLst>
                                      </p:cBhvr>
                                      <p:tavLst>
                                        <p:tav tm="0">
                                          <p:val>
                                            <p:strVal val="#ppt_w*0.70"/>
                                          </p:val>
                                        </p:tav>
                                        <p:tav tm="100000">
                                          <p:val>
                                            <p:strVal val="#ppt_w"/>
                                          </p:val>
                                        </p:tav>
                                      </p:tavLst>
                                    </p:anim>
                                    <p:anim calcmode="lin" valueType="num">
                                      <p:cBhvr>
                                        <p:cTn id="12" dur="1000" fill="hold"/>
                                        <p:tgtEl>
                                          <p:spTgt spid="10"/>
                                        </p:tgtEl>
                                        <p:attrNameLst>
                                          <p:attrName>ppt_h</p:attrName>
                                        </p:attrNameLst>
                                      </p:cBhvr>
                                      <p:tavLst>
                                        <p:tav tm="0">
                                          <p:val>
                                            <p:strVal val="#ppt_h"/>
                                          </p:val>
                                        </p:tav>
                                        <p:tav tm="100000">
                                          <p:val>
                                            <p:strVal val="#ppt_h"/>
                                          </p:val>
                                        </p:tav>
                                      </p:tavLst>
                                    </p:anim>
                                    <p:animEffect transition="in" filter="fade">
                                      <p:cBhvr>
                                        <p:cTn id="13" dur="1000"/>
                                        <p:tgtEl>
                                          <p:spTgt spid="10"/>
                                        </p:tgtEl>
                                      </p:cBhvr>
                                    </p:animEffect>
                                  </p:childTnLst>
                                </p:cTn>
                              </p:par>
                            </p:childTnLst>
                          </p:cTn>
                        </p:par>
                        <p:par>
                          <p:cTn id="14" fill="hold">
                            <p:stCondLst>
                              <p:cond delay="1500"/>
                            </p:stCondLst>
                            <p:childTnLst>
                              <p:par>
                                <p:cTn id="15" presetID="47" presetClass="entr" presetSubtype="0"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5" name="图片 24"/>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0" y="3932904"/>
            <a:ext cx="12192000" cy="3106994"/>
          </a:xfrm>
          <a:custGeom>
            <a:avLst/>
            <a:gdLst>
              <a:gd name="connsiteX0" fmla="*/ 0 w 12192000"/>
              <a:gd name="connsiteY0" fmla="*/ 0 h 3106994"/>
              <a:gd name="connsiteX1" fmla="*/ 1413918 w 12192000"/>
              <a:gd name="connsiteY1" fmla="*/ 0 h 3106994"/>
              <a:gd name="connsiteX2" fmla="*/ 1424428 w 12192000"/>
              <a:gd name="connsiteY2" fmla="*/ 33857 h 3106994"/>
              <a:gd name="connsiteX3" fmla="*/ 1640352 w 12192000"/>
              <a:gd name="connsiteY3" fmla="*/ 176981 h 3106994"/>
              <a:gd name="connsiteX4" fmla="*/ 12055982 w 12192000"/>
              <a:gd name="connsiteY4" fmla="*/ 176981 h 3106994"/>
              <a:gd name="connsiteX5" fmla="*/ 12187004 w 12192000"/>
              <a:gd name="connsiteY5" fmla="*/ 136959 h 3106994"/>
              <a:gd name="connsiteX6" fmla="*/ 12192000 w 12192000"/>
              <a:gd name="connsiteY6" fmla="*/ 132837 h 3106994"/>
              <a:gd name="connsiteX7" fmla="*/ 12192000 w 12192000"/>
              <a:gd name="connsiteY7" fmla="*/ 3106994 h 3106994"/>
              <a:gd name="connsiteX8" fmla="*/ 0 w 12192000"/>
              <a:gd name="connsiteY8" fmla="*/ 3106994 h 3106994"/>
              <a:gd name="connsiteX9" fmla="*/ 0 w 12192000"/>
              <a:gd name="connsiteY9" fmla="*/ 0 h 3106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3106994">
                <a:moveTo>
                  <a:pt x="0" y="0"/>
                </a:moveTo>
                <a:lnTo>
                  <a:pt x="1413918" y="0"/>
                </a:lnTo>
                <a:lnTo>
                  <a:pt x="1424428" y="33857"/>
                </a:lnTo>
                <a:cubicBezTo>
                  <a:pt x="1460003" y="117965"/>
                  <a:pt x="1543286" y="176981"/>
                  <a:pt x="1640352" y="176981"/>
                </a:cubicBezTo>
                <a:lnTo>
                  <a:pt x="12055982" y="176981"/>
                </a:lnTo>
                <a:cubicBezTo>
                  <a:pt x="12104515" y="176981"/>
                  <a:pt x="12149603" y="162227"/>
                  <a:pt x="12187004" y="136959"/>
                </a:cubicBezTo>
                <a:lnTo>
                  <a:pt x="12192000" y="132837"/>
                </a:lnTo>
                <a:lnTo>
                  <a:pt x="12192000" y="3106994"/>
                </a:lnTo>
                <a:lnTo>
                  <a:pt x="0" y="3106994"/>
                </a:lnTo>
                <a:lnTo>
                  <a:pt x="0" y="0"/>
                </a:lnTo>
                <a:close/>
              </a:path>
            </a:pathLst>
          </a:custGeom>
        </p:spPr>
      </p:pic>
      <p:pic>
        <p:nvPicPr>
          <p:cNvPr id="2" name="图片 1"/>
          <p:cNvPicPr>
            <a:picLocks noChangeAspect="1"/>
          </p:cNvPicPr>
          <p:nvPr/>
        </p:nvPicPr>
        <p:blipFill rotWithShape="1">
          <a:blip r:embed="rId5" cstate="screen">
            <a:extLst>
              <a:ext uri="{28A0092B-C50C-407E-A947-70E740481C1C}">
                <a14:useLocalDpi xmlns:a14="http://schemas.microsoft.com/office/drawing/2010/main"/>
              </a:ext>
            </a:extLst>
          </a:blip>
          <a:srcRect/>
          <a:stretch>
            <a:fillRect/>
          </a:stretch>
        </p:blipFill>
        <p:spPr>
          <a:xfrm>
            <a:off x="7000875" y="0"/>
            <a:ext cx="5191125" cy="3044190"/>
          </a:xfrm>
          <a:custGeom>
            <a:avLst/>
            <a:gdLst>
              <a:gd name="connsiteX0" fmla="*/ 0 w 5840361"/>
              <a:gd name="connsiteY0" fmla="*/ 0 h 3425004"/>
              <a:gd name="connsiteX1" fmla="*/ 5840361 w 5840361"/>
              <a:gd name="connsiteY1" fmla="*/ 0 h 3425004"/>
              <a:gd name="connsiteX2" fmla="*/ 5840361 w 5840361"/>
              <a:gd name="connsiteY2" fmla="*/ 3425004 h 3425004"/>
              <a:gd name="connsiteX3" fmla="*/ 2310581 w 5840361"/>
              <a:gd name="connsiteY3" fmla="*/ 3425004 h 3425004"/>
              <a:gd name="connsiteX4" fmla="*/ 2310581 w 5840361"/>
              <a:gd name="connsiteY4" fmla="*/ 1209356 h 3425004"/>
              <a:gd name="connsiteX5" fmla="*/ 0 w 5840361"/>
              <a:gd name="connsiteY5" fmla="*/ 1209356 h 3425004"/>
              <a:gd name="connsiteX6" fmla="*/ 0 w 5840361"/>
              <a:gd name="connsiteY6" fmla="*/ 0 h 3425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0361" h="3425004">
                <a:moveTo>
                  <a:pt x="0" y="0"/>
                </a:moveTo>
                <a:lnTo>
                  <a:pt x="5840361" y="0"/>
                </a:lnTo>
                <a:lnTo>
                  <a:pt x="5840361" y="3425004"/>
                </a:lnTo>
                <a:lnTo>
                  <a:pt x="2310581" y="3425004"/>
                </a:lnTo>
                <a:lnTo>
                  <a:pt x="2310581" y="1209356"/>
                </a:lnTo>
                <a:lnTo>
                  <a:pt x="0" y="1209356"/>
                </a:lnTo>
                <a:lnTo>
                  <a:pt x="0" y="0"/>
                </a:lnTo>
                <a:close/>
              </a:path>
            </a:pathLst>
          </a:custGeom>
        </p:spPr>
      </p:pic>
      <p:pic>
        <p:nvPicPr>
          <p:cNvPr id="3" name="图片 2" descr="图片包含 物体&#10;&#10;已生成高可信度的说明"/>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20280000">
            <a:off x="317746" y="523772"/>
            <a:ext cx="3529779" cy="1526067"/>
          </a:xfrm>
          <a:prstGeom prst="rect">
            <a:avLst/>
          </a:prstGeom>
        </p:spPr>
      </p:pic>
      <p:sp>
        <p:nvSpPr>
          <p:cNvPr id="4" name="文本框 3"/>
          <p:cNvSpPr txBox="1"/>
          <p:nvPr/>
        </p:nvSpPr>
        <p:spPr>
          <a:xfrm>
            <a:off x="3000930" y="3904962"/>
            <a:ext cx="5820697" cy="829945"/>
          </a:xfrm>
          <a:prstGeom prst="rect">
            <a:avLst/>
          </a:prstGeom>
          <a:noFill/>
        </p:spPr>
        <p:txBody>
          <a:bodyPr wrap="square" rtlCol="0">
            <a:spAutoFit/>
          </a:bodyPr>
          <a:lstStyle/>
          <a:p>
            <a:pPr algn="ctr"/>
            <a:r>
              <a:rPr lang="zh-CN" altLang="en-US" sz="4800" b="1" dirty="0">
                <a:solidFill>
                  <a:srgbClr val="207234"/>
                </a:solidFill>
                <a:latin typeface="幼圆" panose="02010509060101010101" pitchFamily="49" charset="-122"/>
                <a:ea typeface="幼圆" panose="02010509060101010101" pitchFamily="49" charset="-122"/>
              </a:rPr>
              <a:t>日常环保行动</a:t>
            </a:r>
          </a:p>
        </p:txBody>
      </p:sp>
      <p:sp>
        <p:nvSpPr>
          <p:cNvPr id="5" name="云形 4"/>
          <p:cNvSpPr/>
          <p:nvPr/>
        </p:nvSpPr>
        <p:spPr>
          <a:xfrm>
            <a:off x="2912439" y="1358409"/>
            <a:ext cx="6056670" cy="2389238"/>
          </a:xfrm>
          <a:prstGeom prst="cloud">
            <a:avLst/>
          </a:prstGeom>
          <a:solidFill>
            <a:schemeClr val="bg1"/>
          </a:solidFill>
          <a:ln>
            <a:solidFill>
              <a:srgbClr val="2072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062813" y="1899181"/>
            <a:ext cx="3696930" cy="1106805"/>
          </a:xfrm>
          <a:prstGeom prst="rect">
            <a:avLst/>
          </a:prstGeom>
          <a:noFill/>
        </p:spPr>
        <p:txBody>
          <a:bodyPr wrap="square" rtlCol="0">
            <a:spAutoFit/>
          </a:bodyPr>
          <a:lstStyle/>
          <a:p>
            <a:r>
              <a:rPr lang="zh-CN" altLang="en-US" sz="6600" b="1" dirty="0">
                <a:solidFill>
                  <a:srgbClr val="207234"/>
                </a:solidFill>
                <a:latin typeface="幼圆" panose="02010509060101010101" pitchFamily="49" charset="-122"/>
                <a:ea typeface="幼圆" panose="02010509060101010101" pitchFamily="49" charset="-122"/>
              </a:rPr>
              <a:t>第三部分</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Tm="836">
        <p:blinds dir="vert"/>
      </p:transition>
    </mc:Choice>
    <mc:Fallback xmlns="" xmlns:a14="http://schemas.microsoft.com/office/drawing/2010/main">
      <p:transition spd="slow" advTm="83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childTnLst>
                          </p:cTn>
                        </p:par>
                        <p:par>
                          <p:cTn id="11" fill="hold">
                            <p:stCondLst>
                              <p:cond delay="500"/>
                            </p:stCondLst>
                            <p:childTnLst>
                              <p:par>
                                <p:cTn id="12" presetID="55"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1000" fill="hold"/>
                                        <p:tgtEl>
                                          <p:spTgt spid="7"/>
                                        </p:tgtEl>
                                        <p:attrNameLst>
                                          <p:attrName>ppt_w</p:attrName>
                                        </p:attrNameLst>
                                      </p:cBhvr>
                                      <p:tavLst>
                                        <p:tav tm="0">
                                          <p:val>
                                            <p:strVal val="#ppt_w*0.70"/>
                                          </p:val>
                                        </p:tav>
                                        <p:tav tm="100000">
                                          <p:val>
                                            <p:strVal val="#ppt_w"/>
                                          </p:val>
                                        </p:tav>
                                      </p:tavLst>
                                    </p:anim>
                                    <p:anim calcmode="lin" valueType="num">
                                      <p:cBhvr>
                                        <p:cTn id="15" dur="1000" fill="hold"/>
                                        <p:tgtEl>
                                          <p:spTgt spid="7"/>
                                        </p:tgtEl>
                                        <p:attrNameLst>
                                          <p:attrName>ppt_h</p:attrName>
                                        </p:attrNameLst>
                                      </p:cBhvr>
                                      <p:tavLst>
                                        <p:tav tm="0">
                                          <p:val>
                                            <p:strVal val="#ppt_h"/>
                                          </p:val>
                                        </p:tav>
                                        <p:tav tm="100000">
                                          <p:val>
                                            <p:strVal val="#ppt_h"/>
                                          </p:val>
                                        </p:tav>
                                      </p:tavLst>
                                    </p:anim>
                                    <p:animEffect transition="in" filter="fade">
                                      <p:cBhvr>
                                        <p:cTn id="16" dur="1000"/>
                                        <p:tgtEl>
                                          <p:spTgt spid="7"/>
                                        </p:tgtEl>
                                      </p:cBhvr>
                                    </p:animEffect>
                                  </p:childTnLst>
                                </p:cTn>
                              </p:par>
                              <p:par>
                                <p:cTn id="17" presetID="55"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strVal val="#ppt_w*0.70"/>
                                          </p:val>
                                        </p:tav>
                                        <p:tav tm="100000">
                                          <p:val>
                                            <p:strVal val="#ppt_w"/>
                                          </p:val>
                                        </p:tav>
                                      </p:tavLst>
                                    </p:anim>
                                    <p:anim calcmode="lin" valueType="num">
                                      <p:cBhvr>
                                        <p:cTn id="20" dur="1000" fill="hold"/>
                                        <p:tgtEl>
                                          <p:spTgt spid="5"/>
                                        </p:tgtEl>
                                        <p:attrNameLst>
                                          <p:attrName>ppt_h</p:attrName>
                                        </p:attrNameLst>
                                      </p:cBhvr>
                                      <p:tavLst>
                                        <p:tav tm="0">
                                          <p:val>
                                            <p:strVal val="#ppt_h"/>
                                          </p:val>
                                        </p:tav>
                                        <p:tav tm="100000">
                                          <p:val>
                                            <p:strVal val="#ppt_h"/>
                                          </p:val>
                                        </p:tav>
                                      </p:tavLst>
                                    </p:anim>
                                    <p:animEffect transition="in" filter="fade">
                                      <p:cBhvr>
                                        <p:cTn id="21" dur="1000"/>
                                        <p:tgtEl>
                                          <p:spTgt spid="5"/>
                                        </p:tgtEl>
                                      </p:cBhvr>
                                    </p:animEffect>
                                  </p:childTnLst>
                                </p:cTn>
                              </p:par>
                            </p:childTnLst>
                          </p:cTn>
                        </p:par>
                        <p:par>
                          <p:cTn id="22" fill="hold">
                            <p:stCondLst>
                              <p:cond delay="1500"/>
                            </p:stCondLst>
                            <p:childTnLst>
                              <p:par>
                                <p:cTn id="23" presetID="55" presetClass="entr" presetSubtype="0" fill="hold" nodeType="after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p:cTn id="25" dur="1000" fill="hold"/>
                                        <p:tgtEl>
                                          <p:spTgt spid="25"/>
                                        </p:tgtEl>
                                        <p:attrNameLst>
                                          <p:attrName>ppt_w</p:attrName>
                                        </p:attrNameLst>
                                      </p:cBhvr>
                                      <p:tavLst>
                                        <p:tav tm="0">
                                          <p:val>
                                            <p:strVal val="#ppt_w*0.70"/>
                                          </p:val>
                                        </p:tav>
                                        <p:tav tm="100000">
                                          <p:val>
                                            <p:strVal val="#ppt_w"/>
                                          </p:val>
                                        </p:tav>
                                      </p:tavLst>
                                    </p:anim>
                                    <p:anim calcmode="lin" valueType="num">
                                      <p:cBhvr>
                                        <p:cTn id="26" dur="1000" fill="hold"/>
                                        <p:tgtEl>
                                          <p:spTgt spid="25"/>
                                        </p:tgtEl>
                                        <p:attrNameLst>
                                          <p:attrName>ppt_h</p:attrName>
                                        </p:attrNameLst>
                                      </p:cBhvr>
                                      <p:tavLst>
                                        <p:tav tm="0">
                                          <p:val>
                                            <p:strVal val="#ppt_h"/>
                                          </p:val>
                                        </p:tav>
                                        <p:tav tm="100000">
                                          <p:val>
                                            <p:strVal val="#ppt_h"/>
                                          </p:val>
                                        </p:tav>
                                      </p:tavLst>
                                    </p:anim>
                                    <p:animEffect transition="in" filter="fade">
                                      <p:cBhvr>
                                        <p:cTn id="27" dur="1000"/>
                                        <p:tgtEl>
                                          <p:spTgt spid="25"/>
                                        </p:tgtEl>
                                      </p:cBhvr>
                                    </p:animEffect>
                                  </p:childTnLst>
                                </p:cTn>
                              </p:par>
                            </p:childTnLst>
                          </p:cTn>
                        </p:par>
                        <p:par>
                          <p:cTn id="28" fill="hold">
                            <p:stCondLst>
                              <p:cond delay="25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4"/>
                                        </p:tgtEl>
                                        <p:attrNameLst>
                                          <p:attrName>ppt_y</p:attrName>
                                        </p:attrNameLst>
                                      </p:cBhvr>
                                      <p:tavLst>
                                        <p:tav tm="0">
                                          <p:val>
                                            <p:strVal val="#ppt_y"/>
                                          </p:val>
                                        </p:tav>
                                        <p:tav tm="100000">
                                          <p:val>
                                            <p:strVal val="#ppt_y"/>
                                          </p:val>
                                        </p:tav>
                                      </p:tavLst>
                                    </p:anim>
                                    <p:anim calcmode="lin" valueType="num">
                                      <p:cBhvr>
                                        <p:cTn id="33"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ldLvl="0" animBg="1"/>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6" name="直接连接符 5"/>
          <p:cNvCxnSpPr/>
          <p:nvPr userDrawn="1"/>
        </p:nvCxnSpPr>
        <p:spPr>
          <a:xfrm>
            <a:off x="927753" y="822573"/>
            <a:ext cx="10276541" cy="0"/>
          </a:xfrm>
          <a:prstGeom prst="line">
            <a:avLst/>
          </a:prstGeom>
          <a:ln w="28575">
            <a:gradFill flip="none" rotWithShape="1">
              <a:gsLst>
                <a:gs pos="0">
                  <a:srgbClr val="208338">
                    <a:alpha val="36000"/>
                  </a:srgbClr>
                </a:gs>
                <a:gs pos="100000">
                  <a:srgbClr val="207234"/>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17" name="图片 16"/>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9121140" y="0"/>
            <a:ext cx="3070860" cy="1800860"/>
          </a:xfrm>
          <a:custGeom>
            <a:avLst/>
            <a:gdLst>
              <a:gd name="connsiteX0" fmla="*/ 0 w 5840361"/>
              <a:gd name="connsiteY0" fmla="*/ 0 h 3425004"/>
              <a:gd name="connsiteX1" fmla="*/ 5840361 w 5840361"/>
              <a:gd name="connsiteY1" fmla="*/ 0 h 3425004"/>
              <a:gd name="connsiteX2" fmla="*/ 5840361 w 5840361"/>
              <a:gd name="connsiteY2" fmla="*/ 3425004 h 3425004"/>
              <a:gd name="connsiteX3" fmla="*/ 2310581 w 5840361"/>
              <a:gd name="connsiteY3" fmla="*/ 3425004 h 3425004"/>
              <a:gd name="connsiteX4" fmla="*/ 2310581 w 5840361"/>
              <a:gd name="connsiteY4" fmla="*/ 1209356 h 3425004"/>
              <a:gd name="connsiteX5" fmla="*/ 0 w 5840361"/>
              <a:gd name="connsiteY5" fmla="*/ 1209356 h 3425004"/>
              <a:gd name="connsiteX6" fmla="*/ 0 w 5840361"/>
              <a:gd name="connsiteY6" fmla="*/ 0 h 3425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0361" h="3425004">
                <a:moveTo>
                  <a:pt x="0" y="0"/>
                </a:moveTo>
                <a:lnTo>
                  <a:pt x="5840361" y="0"/>
                </a:lnTo>
                <a:lnTo>
                  <a:pt x="5840361" y="3425004"/>
                </a:lnTo>
                <a:lnTo>
                  <a:pt x="2310581" y="3425004"/>
                </a:lnTo>
                <a:lnTo>
                  <a:pt x="2310581" y="1209356"/>
                </a:lnTo>
                <a:lnTo>
                  <a:pt x="0" y="1209356"/>
                </a:lnTo>
                <a:lnTo>
                  <a:pt x="0" y="0"/>
                </a:lnTo>
                <a:close/>
              </a:path>
            </a:pathLst>
          </a:custGeom>
        </p:spPr>
      </p:pic>
      <p:sp>
        <p:nvSpPr>
          <p:cNvPr id="12" name="文本框 11"/>
          <p:cNvSpPr txBox="1"/>
          <p:nvPr/>
        </p:nvSpPr>
        <p:spPr>
          <a:xfrm>
            <a:off x="1621254" y="359173"/>
            <a:ext cx="3477499" cy="475615"/>
          </a:xfrm>
          <a:prstGeom prst="rect">
            <a:avLst/>
          </a:prstGeom>
          <a:noFill/>
        </p:spPr>
        <p:txBody>
          <a:bodyPr wrap="square" rtlCol="0">
            <a:spAutoFit/>
          </a:bodyPr>
          <a:lstStyle/>
          <a:p>
            <a:r>
              <a:rPr lang="zh-CN" altLang="en-US" sz="2500" dirty="0">
                <a:solidFill>
                  <a:srgbClr val="207234"/>
                </a:solidFill>
                <a:latin typeface="+mj-ea"/>
                <a:ea typeface="+mj-ea"/>
                <a:sym typeface="Arial" panose="020B0604020202020204" pitchFamily="34" charset="0"/>
              </a:rPr>
              <a:t>日常环保行动</a:t>
            </a:r>
          </a:p>
        </p:txBody>
      </p:sp>
      <p:pic>
        <p:nvPicPr>
          <p:cNvPr id="18" name="图片 17" descr="图片包含 物体&#10;&#10;已生成高可信度的说明"/>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0280000">
            <a:off x="137160" y="245110"/>
            <a:ext cx="1628775" cy="704215"/>
          </a:xfrm>
          <a:prstGeom prst="rect">
            <a:avLst/>
          </a:prstGeom>
        </p:spPr>
      </p:pic>
      <p:grpSp>
        <p:nvGrpSpPr>
          <p:cNvPr id="10" name="组合 9"/>
          <p:cNvGrpSpPr/>
          <p:nvPr/>
        </p:nvGrpSpPr>
        <p:grpSpPr>
          <a:xfrm>
            <a:off x="4804093" y="1578385"/>
            <a:ext cx="6245807" cy="4504906"/>
            <a:chOff x="4972567" y="1372668"/>
            <a:chExt cx="6245807" cy="4504906"/>
          </a:xfrm>
        </p:grpSpPr>
        <p:sp>
          <p:nvSpPr>
            <p:cNvPr id="11" name="矩形: 圆角 10"/>
            <p:cNvSpPr/>
            <p:nvPr/>
          </p:nvSpPr>
          <p:spPr>
            <a:xfrm>
              <a:off x="4972567" y="1652506"/>
              <a:ext cx="6245807" cy="4225068"/>
            </a:xfrm>
            <a:prstGeom prst="roundRect">
              <a:avLst>
                <a:gd name="adj" fmla="val 3482"/>
              </a:avLst>
            </a:prstGeom>
            <a:noFill/>
            <a:ln>
              <a:solidFill>
                <a:srgbClr val="2072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文本框 2"/>
            <p:cNvSpPr txBox="1"/>
            <p:nvPr/>
          </p:nvSpPr>
          <p:spPr>
            <a:xfrm>
              <a:off x="5184477" y="1372668"/>
              <a:ext cx="2293033" cy="585494"/>
            </a:xfrm>
            <a:prstGeom prst="roundRect">
              <a:avLst>
                <a:gd name="adj" fmla="val 50000"/>
              </a:avLst>
            </a:prstGeom>
            <a:solidFill>
              <a:srgbClr val="207234"/>
            </a:solidFill>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zh-CN" altLang="en-US" sz="2100" b="1" dirty="0">
                  <a:solidFill>
                    <a:schemeClr val="bg1"/>
                  </a:solidFill>
                  <a:latin typeface="+mj-ea"/>
                  <a:ea typeface="+mj-ea"/>
                  <a:sym typeface="Arial" panose="020B0604020202020204" pitchFamily="34" charset="0"/>
                </a:rPr>
                <a:t>日常环保行动</a:t>
              </a:r>
            </a:p>
          </p:txBody>
        </p:sp>
      </p:grpSp>
      <p:sp>
        <p:nvSpPr>
          <p:cNvPr id="4" name="矩形 3"/>
          <p:cNvSpPr/>
          <p:nvPr/>
        </p:nvSpPr>
        <p:spPr>
          <a:xfrm>
            <a:off x="5015865" y="2311400"/>
            <a:ext cx="5894070" cy="3189605"/>
          </a:xfrm>
          <a:prstGeom prst="rect">
            <a:avLst/>
          </a:prstGeom>
        </p:spPr>
        <p:txBody>
          <a:bodyPr wrap="square">
            <a:spAutoFit/>
          </a:bodyPr>
          <a:lstStyle/>
          <a:p>
            <a:pPr>
              <a:lnSpc>
                <a:spcPct val="140000"/>
              </a:lnSpc>
            </a:pPr>
            <a:r>
              <a:rPr dirty="0">
                <a:latin typeface="+mj-ea"/>
                <a:ea typeface="+mj-ea"/>
              </a:rPr>
              <a:t>1、尽量避免使用一次性筷子、塑料袋。</a:t>
            </a:r>
          </a:p>
          <a:p>
            <a:pPr>
              <a:lnSpc>
                <a:spcPct val="140000"/>
              </a:lnSpc>
            </a:pPr>
            <a:r>
              <a:rPr dirty="0">
                <a:latin typeface="+mj-ea"/>
                <a:ea typeface="+mj-ea"/>
              </a:rPr>
              <a:t>2、如果不得已使用一次性便捷物，不乱扔垃圾</a:t>
            </a:r>
          </a:p>
          <a:p>
            <a:pPr>
              <a:lnSpc>
                <a:spcPct val="140000"/>
              </a:lnSpc>
            </a:pPr>
            <a:r>
              <a:rPr dirty="0">
                <a:latin typeface="+mj-ea"/>
                <a:ea typeface="+mj-ea"/>
              </a:rPr>
              <a:t>3、关紧水龙头，即便是暂停间隙也能将开关关起来</a:t>
            </a:r>
          </a:p>
          <a:p>
            <a:pPr>
              <a:lnSpc>
                <a:spcPct val="140000"/>
              </a:lnSpc>
            </a:pPr>
            <a:r>
              <a:rPr dirty="0">
                <a:latin typeface="+mj-ea"/>
                <a:ea typeface="+mj-ea"/>
              </a:rPr>
              <a:t>4、循环使用水，比如洗完菜可以冲厕所等</a:t>
            </a:r>
          </a:p>
          <a:p>
            <a:pPr>
              <a:lnSpc>
                <a:spcPct val="140000"/>
              </a:lnSpc>
            </a:pPr>
            <a:r>
              <a:rPr dirty="0">
                <a:latin typeface="+mj-ea"/>
                <a:ea typeface="+mj-ea"/>
              </a:rPr>
              <a:t>5、使用无磷洗衣服，避免水污染</a:t>
            </a:r>
          </a:p>
          <a:p>
            <a:pPr>
              <a:lnSpc>
                <a:spcPct val="140000"/>
              </a:lnSpc>
            </a:pPr>
            <a:r>
              <a:rPr dirty="0">
                <a:latin typeface="+mj-ea"/>
                <a:ea typeface="+mj-ea"/>
              </a:rPr>
              <a:t>6、低碳出行，尽量乘公交或骑自行车、步行</a:t>
            </a:r>
          </a:p>
          <a:p>
            <a:pPr>
              <a:lnSpc>
                <a:spcPct val="140000"/>
              </a:lnSpc>
            </a:pPr>
            <a:r>
              <a:rPr dirty="0">
                <a:latin typeface="+mj-ea"/>
                <a:ea typeface="+mj-ea"/>
              </a:rPr>
              <a:t>7、节约用电，随手关开关，控制空调温度</a:t>
            </a:r>
          </a:p>
          <a:p>
            <a:pPr>
              <a:lnSpc>
                <a:spcPct val="140000"/>
              </a:lnSpc>
            </a:pPr>
            <a:r>
              <a:rPr dirty="0">
                <a:latin typeface="+mj-ea"/>
                <a:ea typeface="+mj-ea"/>
              </a:rPr>
              <a:t>8、不燃烧烟花爆竹、不焚烧皮革等垃圾、不使用散煤</a:t>
            </a:r>
          </a:p>
        </p:txBody>
      </p:sp>
      <p:pic>
        <p:nvPicPr>
          <p:cNvPr id="5" name="图片 4" descr="E:\素材\春\e48f4846527c3fda0d2655629d81d2bf.pnge48f4846527c3fda0d2655629d81d2bf"/>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64770" y="1260475"/>
            <a:ext cx="4822825" cy="482282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Tm="697">
        <p:blinds dir="vert"/>
      </p:transition>
    </mc:Choice>
    <mc:Fallback xmlns="" xmlns:a14="http://schemas.microsoft.com/office/drawing/2010/main">
      <p:transition spd="slow" advTm="697">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par>
                          <p:cTn id="8" fill="hold">
                            <p:stCondLst>
                              <p:cond delay="500"/>
                            </p:stCondLst>
                            <p:childTnLst>
                              <p:par>
                                <p:cTn id="9" presetID="55"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1000" fill="hold"/>
                                        <p:tgtEl>
                                          <p:spTgt spid="10"/>
                                        </p:tgtEl>
                                        <p:attrNameLst>
                                          <p:attrName>ppt_w</p:attrName>
                                        </p:attrNameLst>
                                      </p:cBhvr>
                                      <p:tavLst>
                                        <p:tav tm="0">
                                          <p:val>
                                            <p:strVal val="#ppt_w*0.70"/>
                                          </p:val>
                                        </p:tav>
                                        <p:tav tm="100000">
                                          <p:val>
                                            <p:strVal val="#ppt_w"/>
                                          </p:val>
                                        </p:tav>
                                      </p:tavLst>
                                    </p:anim>
                                    <p:anim calcmode="lin" valueType="num">
                                      <p:cBhvr>
                                        <p:cTn id="12" dur="1000" fill="hold"/>
                                        <p:tgtEl>
                                          <p:spTgt spid="10"/>
                                        </p:tgtEl>
                                        <p:attrNameLst>
                                          <p:attrName>ppt_h</p:attrName>
                                        </p:attrNameLst>
                                      </p:cBhvr>
                                      <p:tavLst>
                                        <p:tav tm="0">
                                          <p:val>
                                            <p:strVal val="#ppt_h"/>
                                          </p:val>
                                        </p:tav>
                                        <p:tav tm="100000">
                                          <p:val>
                                            <p:strVal val="#ppt_h"/>
                                          </p:val>
                                        </p:tav>
                                      </p:tavLst>
                                    </p:anim>
                                    <p:animEffect transition="in" filter="fade">
                                      <p:cBhvr>
                                        <p:cTn id="13" dur="1000"/>
                                        <p:tgtEl>
                                          <p:spTgt spid="10"/>
                                        </p:tgtEl>
                                      </p:cBhvr>
                                    </p:animEffect>
                                  </p:childTnLst>
                                </p:cTn>
                              </p:par>
                            </p:childTnLst>
                          </p:cTn>
                        </p:par>
                        <p:par>
                          <p:cTn id="14" fill="hold">
                            <p:stCondLst>
                              <p:cond delay="1500"/>
                            </p:stCondLst>
                            <p:childTnLst>
                              <p:par>
                                <p:cTn id="15" presetID="47" presetClass="entr" presetSubtype="0"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图片 15"/>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0" y="3932904"/>
            <a:ext cx="12192000" cy="3106994"/>
          </a:xfrm>
          <a:custGeom>
            <a:avLst/>
            <a:gdLst>
              <a:gd name="connsiteX0" fmla="*/ 0 w 12192000"/>
              <a:gd name="connsiteY0" fmla="*/ 0 h 3106994"/>
              <a:gd name="connsiteX1" fmla="*/ 1413918 w 12192000"/>
              <a:gd name="connsiteY1" fmla="*/ 0 h 3106994"/>
              <a:gd name="connsiteX2" fmla="*/ 1424428 w 12192000"/>
              <a:gd name="connsiteY2" fmla="*/ 33857 h 3106994"/>
              <a:gd name="connsiteX3" fmla="*/ 1640352 w 12192000"/>
              <a:gd name="connsiteY3" fmla="*/ 176981 h 3106994"/>
              <a:gd name="connsiteX4" fmla="*/ 12055982 w 12192000"/>
              <a:gd name="connsiteY4" fmla="*/ 176981 h 3106994"/>
              <a:gd name="connsiteX5" fmla="*/ 12187004 w 12192000"/>
              <a:gd name="connsiteY5" fmla="*/ 136959 h 3106994"/>
              <a:gd name="connsiteX6" fmla="*/ 12192000 w 12192000"/>
              <a:gd name="connsiteY6" fmla="*/ 132837 h 3106994"/>
              <a:gd name="connsiteX7" fmla="*/ 12192000 w 12192000"/>
              <a:gd name="connsiteY7" fmla="*/ 3106994 h 3106994"/>
              <a:gd name="connsiteX8" fmla="*/ 0 w 12192000"/>
              <a:gd name="connsiteY8" fmla="*/ 3106994 h 3106994"/>
              <a:gd name="connsiteX9" fmla="*/ 0 w 12192000"/>
              <a:gd name="connsiteY9" fmla="*/ 0 h 3106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3106994">
                <a:moveTo>
                  <a:pt x="0" y="0"/>
                </a:moveTo>
                <a:lnTo>
                  <a:pt x="1413918" y="0"/>
                </a:lnTo>
                <a:lnTo>
                  <a:pt x="1424428" y="33857"/>
                </a:lnTo>
                <a:cubicBezTo>
                  <a:pt x="1460003" y="117965"/>
                  <a:pt x="1543286" y="176981"/>
                  <a:pt x="1640352" y="176981"/>
                </a:cubicBezTo>
                <a:lnTo>
                  <a:pt x="12055982" y="176981"/>
                </a:lnTo>
                <a:cubicBezTo>
                  <a:pt x="12104515" y="176981"/>
                  <a:pt x="12149603" y="162227"/>
                  <a:pt x="12187004" y="136959"/>
                </a:cubicBezTo>
                <a:lnTo>
                  <a:pt x="12192000" y="132837"/>
                </a:lnTo>
                <a:lnTo>
                  <a:pt x="12192000" y="3106994"/>
                </a:lnTo>
                <a:lnTo>
                  <a:pt x="0" y="3106994"/>
                </a:lnTo>
                <a:lnTo>
                  <a:pt x="0" y="0"/>
                </a:lnTo>
                <a:close/>
              </a:path>
            </a:pathLst>
          </a:custGeom>
        </p:spPr>
      </p:pic>
      <p:pic>
        <p:nvPicPr>
          <p:cNvPr id="17" name="图片 16"/>
          <p:cNvPicPr>
            <a:picLocks noChangeAspect="1"/>
          </p:cNvPicPr>
          <p:nvPr/>
        </p:nvPicPr>
        <p:blipFill rotWithShape="1">
          <a:blip r:embed="rId5" cstate="screen">
            <a:extLst>
              <a:ext uri="{28A0092B-C50C-407E-A947-70E740481C1C}">
                <a14:useLocalDpi xmlns:a14="http://schemas.microsoft.com/office/drawing/2010/main"/>
              </a:ext>
            </a:extLst>
          </a:blip>
          <a:srcRect/>
          <a:stretch>
            <a:fillRect/>
          </a:stretch>
        </p:blipFill>
        <p:spPr>
          <a:xfrm>
            <a:off x="7000875" y="0"/>
            <a:ext cx="5191125" cy="3044190"/>
          </a:xfrm>
          <a:custGeom>
            <a:avLst/>
            <a:gdLst>
              <a:gd name="connsiteX0" fmla="*/ 0 w 5840361"/>
              <a:gd name="connsiteY0" fmla="*/ 0 h 3425004"/>
              <a:gd name="connsiteX1" fmla="*/ 5840361 w 5840361"/>
              <a:gd name="connsiteY1" fmla="*/ 0 h 3425004"/>
              <a:gd name="connsiteX2" fmla="*/ 5840361 w 5840361"/>
              <a:gd name="connsiteY2" fmla="*/ 3425004 h 3425004"/>
              <a:gd name="connsiteX3" fmla="*/ 2310581 w 5840361"/>
              <a:gd name="connsiteY3" fmla="*/ 3425004 h 3425004"/>
              <a:gd name="connsiteX4" fmla="*/ 2310581 w 5840361"/>
              <a:gd name="connsiteY4" fmla="*/ 1209356 h 3425004"/>
              <a:gd name="connsiteX5" fmla="*/ 0 w 5840361"/>
              <a:gd name="connsiteY5" fmla="*/ 1209356 h 3425004"/>
              <a:gd name="connsiteX6" fmla="*/ 0 w 5840361"/>
              <a:gd name="connsiteY6" fmla="*/ 0 h 3425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0361" h="3425004">
                <a:moveTo>
                  <a:pt x="0" y="0"/>
                </a:moveTo>
                <a:lnTo>
                  <a:pt x="5840361" y="0"/>
                </a:lnTo>
                <a:lnTo>
                  <a:pt x="5840361" y="3425004"/>
                </a:lnTo>
                <a:lnTo>
                  <a:pt x="2310581" y="3425004"/>
                </a:lnTo>
                <a:lnTo>
                  <a:pt x="2310581" y="1209356"/>
                </a:lnTo>
                <a:lnTo>
                  <a:pt x="0" y="1209356"/>
                </a:lnTo>
                <a:lnTo>
                  <a:pt x="0" y="0"/>
                </a:lnTo>
                <a:close/>
              </a:path>
            </a:pathLst>
          </a:custGeom>
        </p:spPr>
      </p:pic>
      <p:sp>
        <p:nvSpPr>
          <p:cNvPr id="13" name="矩形 12"/>
          <p:cNvSpPr/>
          <p:nvPr/>
        </p:nvSpPr>
        <p:spPr>
          <a:xfrm>
            <a:off x="3039731" y="1936041"/>
            <a:ext cx="6109365" cy="1862048"/>
          </a:xfrm>
          <a:prstGeom prst="rect">
            <a:avLst/>
          </a:prstGeom>
        </p:spPr>
        <p:txBody>
          <a:bodyPr wrap="none">
            <a:spAutoFit/>
          </a:bodyPr>
          <a:lstStyle/>
          <a:p>
            <a:pPr algn="ctr"/>
            <a:r>
              <a:rPr lang="zh-CN" altLang="en-US" sz="11500" dirty="0">
                <a:solidFill>
                  <a:srgbClr val="207234"/>
                </a:solidFill>
                <a:latin typeface="义启小魏楷" panose="02010601030101010101" pitchFamily="2" charset="-128"/>
                <a:ea typeface="义启小魏楷" panose="02010601030101010101" pitchFamily="2" charset="-128"/>
              </a:rPr>
              <a:t>谢谢观看</a:t>
            </a:r>
          </a:p>
        </p:txBody>
      </p:sp>
      <p:sp>
        <p:nvSpPr>
          <p:cNvPr id="20" name="矩形 19"/>
          <p:cNvSpPr/>
          <p:nvPr/>
        </p:nvSpPr>
        <p:spPr>
          <a:xfrm>
            <a:off x="3309835" y="3725512"/>
            <a:ext cx="5569152" cy="477054"/>
          </a:xfrm>
          <a:prstGeom prst="rect">
            <a:avLst/>
          </a:prstGeom>
        </p:spPr>
        <p:txBody>
          <a:bodyPr wrap="none">
            <a:spAutoFit/>
          </a:bodyPr>
          <a:lstStyle/>
          <a:p>
            <a:pPr algn="ctr"/>
            <a:r>
              <a:rPr sz="2500" dirty="0" err="1" smtClean="0">
                <a:solidFill>
                  <a:srgbClr val="207234"/>
                </a:solidFill>
                <a:latin typeface="微软雅黑" panose="020B0503020204020204" charset="-122"/>
                <a:ea typeface="微软雅黑" panose="020B0503020204020204" charset="-122"/>
              </a:rPr>
              <a:t>小学生绿色环保知识科普教育</a:t>
            </a:r>
            <a:r>
              <a:rPr lang="en-US" altLang="zh-CN" sz="2500" dirty="0" err="1" smtClean="0">
                <a:solidFill>
                  <a:srgbClr val="207234"/>
                </a:solidFill>
                <a:latin typeface="微软雅黑" panose="020B0503020204020204" charset="-122"/>
                <a:ea typeface="微软雅黑" panose="020B0503020204020204" charset="-122"/>
              </a:rPr>
              <a:t>PPT</a:t>
            </a:r>
            <a:r>
              <a:rPr sz="2500" dirty="0" err="1" smtClean="0">
                <a:solidFill>
                  <a:srgbClr val="207234"/>
                </a:solidFill>
                <a:latin typeface="微软雅黑" panose="020B0503020204020204" charset="-122"/>
                <a:ea typeface="微软雅黑" panose="020B0503020204020204" charset="-122"/>
              </a:rPr>
              <a:t>课件</a:t>
            </a:r>
            <a:endParaRPr sz="2500" dirty="0">
              <a:solidFill>
                <a:srgbClr val="207234"/>
              </a:solidFill>
              <a:latin typeface="微软雅黑" panose="020B0503020204020204" charset="-122"/>
              <a:ea typeface="微软雅黑" panose="020B0503020204020204" charset="-122"/>
            </a:endParaRPr>
          </a:p>
        </p:txBody>
      </p:sp>
      <p:pic>
        <p:nvPicPr>
          <p:cNvPr id="18" name="图片 17" descr="图片包含 物体&#10;&#10;已生成高可信度的说明"/>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20280000">
            <a:off x="317746" y="523772"/>
            <a:ext cx="3529779" cy="1526067"/>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Tm="680">
        <p:blinds dir="vert"/>
      </p:transition>
    </mc:Choice>
    <mc:Fallback xmlns="" xmlns:a14="http://schemas.microsoft.com/office/drawing/2010/main">
      <p:transition spd="slow" advTm="68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dissolve">
                                      <p:cBhvr>
                                        <p:cTn id="7" dur="500"/>
                                        <p:tgtEl>
                                          <p:spTgt spid="18"/>
                                        </p:tgtEl>
                                      </p:cBhvr>
                                    </p:animEffect>
                                  </p:childTnLst>
                                </p:cTn>
                              </p:par>
                              <p:par>
                                <p:cTn id="8" presetID="9"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dissolve">
                                      <p:cBhvr>
                                        <p:cTn id="10" dur="500"/>
                                        <p:tgtEl>
                                          <p:spTgt spid="17"/>
                                        </p:tgtEl>
                                      </p:cBhvr>
                                    </p:animEffect>
                                  </p:childTnLst>
                                </p:cTn>
                              </p:par>
                            </p:childTnLst>
                          </p:cTn>
                        </p:par>
                        <p:par>
                          <p:cTn id="11" fill="hold">
                            <p:stCondLst>
                              <p:cond delay="500"/>
                            </p:stCondLst>
                            <p:childTnLst>
                              <p:par>
                                <p:cTn id="12" presetID="2" presetClass="entr" presetSubtype="4" fill="hold" nodeType="after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500" fill="hold"/>
                                        <p:tgtEl>
                                          <p:spTgt spid="16"/>
                                        </p:tgtEl>
                                        <p:attrNameLst>
                                          <p:attrName>ppt_x</p:attrName>
                                        </p:attrNameLst>
                                      </p:cBhvr>
                                      <p:tavLst>
                                        <p:tav tm="0">
                                          <p:val>
                                            <p:strVal val="#ppt_x"/>
                                          </p:val>
                                        </p:tav>
                                        <p:tav tm="100000">
                                          <p:val>
                                            <p:strVal val="#ppt_x"/>
                                          </p:val>
                                        </p:tav>
                                      </p:tavLst>
                                    </p:anim>
                                    <p:anim calcmode="lin" valueType="num">
                                      <p:cBhvr additive="base">
                                        <p:cTn id="15" dur="500" fill="hold"/>
                                        <p:tgtEl>
                                          <p:spTgt spid="16"/>
                                        </p:tgtEl>
                                        <p:attrNameLst>
                                          <p:attrName>ppt_y</p:attrName>
                                        </p:attrNameLst>
                                      </p:cBhvr>
                                      <p:tavLst>
                                        <p:tav tm="0">
                                          <p:val>
                                            <p:strVal val="1+#ppt_h/2"/>
                                          </p:val>
                                        </p:tav>
                                        <p:tav tm="100000">
                                          <p:val>
                                            <p:strVal val="#ppt_y"/>
                                          </p:val>
                                        </p:tav>
                                      </p:tavLst>
                                    </p:anim>
                                  </p:childTnLst>
                                </p:cTn>
                              </p:par>
                            </p:childTnLst>
                          </p:cTn>
                        </p:par>
                        <p:par>
                          <p:cTn id="16" fill="hold">
                            <p:stCondLst>
                              <p:cond delay="1000"/>
                            </p:stCondLst>
                            <p:childTnLst>
                              <p:par>
                                <p:cTn id="17" presetID="56" presetClass="entr" presetSubtype="0" fill="hold" grpId="0" nodeType="afterEffect">
                                  <p:stCondLst>
                                    <p:cond delay="0"/>
                                  </p:stCondLst>
                                  <p:iterate type="lt">
                                    <p:tmPct val="10000"/>
                                  </p:iterate>
                                  <p:childTnLst>
                                    <p:set>
                                      <p:cBhvr>
                                        <p:cTn id="18" dur="1" fill="hold">
                                          <p:stCondLst>
                                            <p:cond delay="0"/>
                                          </p:stCondLst>
                                        </p:cTn>
                                        <p:tgtEl>
                                          <p:spTgt spid="13"/>
                                        </p:tgtEl>
                                        <p:attrNameLst>
                                          <p:attrName>style.visibility</p:attrName>
                                        </p:attrNameLst>
                                      </p:cBhvr>
                                      <p:to>
                                        <p:strVal val="visible"/>
                                      </p:to>
                                    </p:set>
                                    <p:anim by="(-#ppt_w*2)" calcmode="lin" valueType="num">
                                      <p:cBhvr rctx="PPT">
                                        <p:cTn id="19" dur="500" autoRev="1" fill="hold">
                                          <p:stCondLst>
                                            <p:cond delay="0"/>
                                          </p:stCondLst>
                                        </p:cTn>
                                        <p:tgtEl>
                                          <p:spTgt spid="13"/>
                                        </p:tgtEl>
                                        <p:attrNameLst>
                                          <p:attrName>ppt_w</p:attrName>
                                        </p:attrNameLst>
                                      </p:cBhvr>
                                    </p:anim>
                                    <p:anim by="(#ppt_w*0.50)" calcmode="lin" valueType="num">
                                      <p:cBhvr>
                                        <p:cTn id="20" dur="500" decel="50000" autoRev="1" fill="hold">
                                          <p:stCondLst>
                                            <p:cond delay="0"/>
                                          </p:stCondLst>
                                        </p:cTn>
                                        <p:tgtEl>
                                          <p:spTgt spid="13"/>
                                        </p:tgtEl>
                                        <p:attrNameLst>
                                          <p:attrName>ppt_x</p:attrName>
                                        </p:attrNameLst>
                                      </p:cBhvr>
                                    </p:anim>
                                    <p:anim from="(-#ppt_h/2)" to="(#ppt_y)" calcmode="lin" valueType="num">
                                      <p:cBhvr>
                                        <p:cTn id="21" dur="1000" fill="hold">
                                          <p:stCondLst>
                                            <p:cond delay="0"/>
                                          </p:stCondLst>
                                        </p:cTn>
                                        <p:tgtEl>
                                          <p:spTgt spid="13"/>
                                        </p:tgtEl>
                                        <p:attrNameLst>
                                          <p:attrName>ppt_y</p:attrName>
                                        </p:attrNameLst>
                                      </p:cBhvr>
                                    </p:anim>
                                    <p:animRot by="21600000">
                                      <p:cBhvr>
                                        <p:cTn id="22" dur="1000" fill="hold">
                                          <p:stCondLst>
                                            <p:cond delay="0"/>
                                          </p:stCondLst>
                                        </p:cTn>
                                        <p:tgtEl>
                                          <p:spTgt spid="13"/>
                                        </p:tgtEl>
                                        <p:attrNameLst>
                                          <p:attrName>r</p:attrName>
                                        </p:attrNameLst>
                                      </p:cBhvr>
                                    </p:animRot>
                                  </p:childTnLst>
                                </p:cTn>
                              </p:par>
                            </p:childTnLst>
                          </p:cTn>
                        </p:par>
                        <p:par>
                          <p:cTn id="23" fill="hold">
                            <p:stCondLst>
                              <p:cond delay="2299"/>
                            </p:stCondLst>
                            <p:childTnLst>
                              <p:par>
                                <p:cTn id="24" presetID="9" presetClass="entr" presetSubtype="0"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dissolve">
                                      <p:cBhvr>
                                        <p:cTn id="2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260644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5" name="图片 24"/>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0" y="3932904"/>
            <a:ext cx="12192000" cy="3106994"/>
          </a:xfrm>
          <a:custGeom>
            <a:avLst/>
            <a:gdLst>
              <a:gd name="connsiteX0" fmla="*/ 0 w 12192000"/>
              <a:gd name="connsiteY0" fmla="*/ 0 h 3106994"/>
              <a:gd name="connsiteX1" fmla="*/ 1413918 w 12192000"/>
              <a:gd name="connsiteY1" fmla="*/ 0 h 3106994"/>
              <a:gd name="connsiteX2" fmla="*/ 1424428 w 12192000"/>
              <a:gd name="connsiteY2" fmla="*/ 33857 h 3106994"/>
              <a:gd name="connsiteX3" fmla="*/ 1640352 w 12192000"/>
              <a:gd name="connsiteY3" fmla="*/ 176981 h 3106994"/>
              <a:gd name="connsiteX4" fmla="*/ 12055982 w 12192000"/>
              <a:gd name="connsiteY4" fmla="*/ 176981 h 3106994"/>
              <a:gd name="connsiteX5" fmla="*/ 12187004 w 12192000"/>
              <a:gd name="connsiteY5" fmla="*/ 136959 h 3106994"/>
              <a:gd name="connsiteX6" fmla="*/ 12192000 w 12192000"/>
              <a:gd name="connsiteY6" fmla="*/ 132837 h 3106994"/>
              <a:gd name="connsiteX7" fmla="*/ 12192000 w 12192000"/>
              <a:gd name="connsiteY7" fmla="*/ 3106994 h 3106994"/>
              <a:gd name="connsiteX8" fmla="*/ 0 w 12192000"/>
              <a:gd name="connsiteY8" fmla="*/ 3106994 h 3106994"/>
              <a:gd name="connsiteX9" fmla="*/ 0 w 12192000"/>
              <a:gd name="connsiteY9" fmla="*/ 0 h 3106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3106994">
                <a:moveTo>
                  <a:pt x="0" y="0"/>
                </a:moveTo>
                <a:lnTo>
                  <a:pt x="1413918" y="0"/>
                </a:lnTo>
                <a:lnTo>
                  <a:pt x="1424428" y="33857"/>
                </a:lnTo>
                <a:cubicBezTo>
                  <a:pt x="1460003" y="117965"/>
                  <a:pt x="1543286" y="176981"/>
                  <a:pt x="1640352" y="176981"/>
                </a:cubicBezTo>
                <a:lnTo>
                  <a:pt x="12055982" y="176981"/>
                </a:lnTo>
                <a:cubicBezTo>
                  <a:pt x="12104515" y="176981"/>
                  <a:pt x="12149603" y="162227"/>
                  <a:pt x="12187004" y="136959"/>
                </a:cubicBezTo>
                <a:lnTo>
                  <a:pt x="12192000" y="132837"/>
                </a:lnTo>
                <a:lnTo>
                  <a:pt x="12192000" y="3106994"/>
                </a:lnTo>
                <a:lnTo>
                  <a:pt x="0" y="3106994"/>
                </a:lnTo>
                <a:lnTo>
                  <a:pt x="0" y="0"/>
                </a:lnTo>
                <a:close/>
              </a:path>
            </a:pathLst>
          </a:custGeom>
        </p:spPr>
      </p:pic>
      <p:pic>
        <p:nvPicPr>
          <p:cNvPr id="17" name="图片 16"/>
          <p:cNvPicPr>
            <a:picLocks noChangeAspect="1"/>
          </p:cNvPicPr>
          <p:nvPr/>
        </p:nvPicPr>
        <p:blipFill rotWithShape="1">
          <a:blip r:embed="rId5" cstate="screen">
            <a:extLst>
              <a:ext uri="{28A0092B-C50C-407E-A947-70E740481C1C}">
                <a14:useLocalDpi xmlns:a14="http://schemas.microsoft.com/office/drawing/2010/main"/>
              </a:ext>
            </a:extLst>
          </a:blip>
          <a:srcRect/>
          <a:stretch>
            <a:fillRect/>
          </a:stretch>
        </p:blipFill>
        <p:spPr>
          <a:xfrm>
            <a:off x="7000875" y="0"/>
            <a:ext cx="5191125" cy="3044190"/>
          </a:xfrm>
          <a:custGeom>
            <a:avLst/>
            <a:gdLst>
              <a:gd name="connsiteX0" fmla="*/ 0 w 5840361"/>
              <a:gd name="connsiteY0" fmla="*/ 0 h 3425004"/>
              <a:gd name="connsiteX1" fmla="*/ 5840361 w 5840361"/>
              <a:gd name="connsiteY1" fmla="*/ 0 h 3425004"/>
              <a:gd name="connsiteX2" fmla="*/ 5840361 w 5840361"/>
              <a:gd name="connsiteY2" fmla="*/ 3425004 h 3425004"/>
              <a:gd name="connsiteX3" fmla="*/ 2310581 w 5840361"/>
              <a:gd name="connsiteY3" fmla="*/ 3425004 h 3425004"/>
              <a:gd name="connsiteX4" fmla="*/ 2310581 w 5840361"/>
              <a:gd name="connsiteY4" fmla="*/ 1209356 h 3425004"/>
              <a:gd name="connsiteX5" fmla="*/ 0 w 5840361"/>
              <a:gd name="connsiteY5" fmla="*/ 1209356 h 3425004"/>
              <a:gd name="connsiteX6" fmla="*/ 0 w 5840361"/>
              <a:gd name="connsiteY6" fmla="*/ 0 h 3425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0361" h="3425004">
                <a:moveTo>
                  <a:pt x="0" y="0"/>
                </a:moveTo>
                <a:lnTo>
                  <a:pt x="5840361" y="0"/>
                </a:lnTo>
                <a:lnTo>
                  <a:pt x="5840361" y="3425004"/>
                </a:lnTo>
                <a:lnTo>
                  <a:pt x="2310581" y="3425004"/>
                </a:lnTo>
                <a:lnTo>
                  <a:pt x="2310581" y="1209356"/>
                </a:lnTo>
                <a:lnTo>
                  <a:pt x="0" y="1209356"/>
                </a:lnTo>
                <a:lnTo>
                  <a:pt x="0" y="0"/>
                </a:lnTo>
                <a:close/>
              </a:path>
            </a:pathLst>
          </a:custGeom>
        </p:spPr>
      </p:pic>
      <p:pic>
        <p:nvPicPr>
          <p:cNvPr id="18" name="图片 17" descr="图片包含 物体&#10;&#10;已生成高可信度的说明"/>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20280000">
            <a:off x="317746" y="523772"/>
            <a:ext cx="3529779" cy="1526067"/>
          </a:xfrm>
          <a:prstGeom prst="rect">
            <a:avLst/>
          </a:prstGeom>
        </p:spPr>
      </p:pic>
      <p:sp>
        <p:nvSpPr>
          <p:cNvPr id="4" name="文本框 3"/>
          <p:cNvSpPr txBox="1"/>
          <p:nvPr/>
        </p:nvSpPr>
        <p:spPr>
          <a:xfrm>
            <a:off x="3000930" y="3904962"/>
            <a:ext cx="5820697" cy="829945"/>
          </a:xfrm>
          <a:prstGeom prst="rect">
            <a:avLst/>
          </a:prstGeom>
          <a:noFill/>
        </p:spPr>
        <p:txBody>
          <a:bodyPr wrap="square" rtlCol="0">
            <a:spAutoFit/>
          </a:bodyPr>
          <a:lstStyle/>
          <a:p>
            <a:pPr algn="ctr"/>
            <a:r>
              <a:rPr lang="zh-CN" altLang="en-US" sz="4800" b="1" dirty="0">
                <a:solidFill>
                  <a:srgbClr val="207234"/>
                </a:solidFill>
                <a:latin typeface="幼圆" panose="02010509060101010101" pitchFamily="49" charset="-122"/>
                <a:ea typeface="幼圆" panose="02010509060101010101" pitchFamily="49" charset="-122"/>
              </a:rPr>
              <a:t>环保基本知识</a:t>
            </a:r>
          </a:p>
        </p:txBody>
      </p:sp>
      <p:sp>
        <p:nvSpPr>
          <p:cNvPr id="5" name="云形 4"/>
          <p:cNvSpPr/>
          <p:nvPr/>
        </p:nvSpPr>
        <p:spPr>
          <a:xfrm>
            <a:off x="2912439" y="1358409"/>
            <a:ext cx="6056670" cy="2389238"/>
          </a:xfrm>
          <a:prstGeom prst="cloud">
            <a:avLst/>
          </a:prstGeom>
          <a:solidFill>
            <a:schemeClr val="bg1"/>
          </a:solidFill>
          <a:ln>
            <a:solidFill>
              <a:srgbClr val="2072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4062813" y="1899181"/>
            <a:ext cx="3696930" cy="1107996"/>
          </a:xfrm>
          <a:prstGeom prst="rect">
            <a:avLst/>
          </a:prstGeom>
          <a:noFill/>
        </p:spPr>
        <p:txBody>
          <a:bodyPr wrap="square" rtlCol="0">
            <a:spAutoFit/>
          </a:bodyPr>
          <a:lstStyle/>
          <a:p>
            <a:r>
              <a:rPr lang="zh-CN" altLang="en-US" sz="6600" b="1" dirty="0">
                <a:solidFill>
                  <a:srgbClr val="207234"/>
                </a:solidFill>
                <a:latin typeface="幼圆" panose="02010509060101010101" pitchFamily="49" charset="-122"/>
                <a:ea typeface="幼圆" panose="02010509060101010101" pitchFamily="49" charset="-122"/>
              </a:rPr>
              <a:t>第一部分</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400" advTm="577">
        <p14:ripple/>
      </p:transition>
    </mc:Choice>
    <mc:Fallback xmlns="" xmlns:a14="http://schemas.microsoft.com/office/drawing/2010/main">
      <p:transition spd="slow" advTm="57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dissolve">
                                      <p:cBhvr>
                                        <p:cTn id="7" dur="500"/>
                                        <p:tgtEl>
                                          <p:spTgt spid="18"/>
                                        </p:tgtEl>
                                      </p:cBhvr>
                                    </p:animEffect>
                                  </p:childTnLst>
                                </p:cTn>
                              </p:par>
                              <p:par>
                                <p:cTn id="8" presetID="9"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dissolve">
                                      <p:cBhvr>
                                        <p:cTn id="10" dur="500"/>
                                        <p:tgtEl>
                                          <p:spTgt spid="17"/>
                                        </p:tgtEl>
                                      </p:cBhvr>
                                    </p:animEffect>
                                  </p:childTnLst>
                                </p:cTn>
                              </p:par>
                            </p:childTnLst>
                          </p:cTn>
                        </p:par>
                        <p:par>
                          <p:cTn id="11" fill="hold">
                            <p:stCondLst>
                              <p:cond delay="500"/>
                            </p:stCondLst>
                            <p:childTnLst>
                              <p:par>
                                <p:cTn id="12" presetID="55"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ppt_w</p:attrName>
                                        </p:attrNameLst>
                                      </p:cBhvr>
                                      <p:tavLst>
                                        <p:tav tm="0">
                                          <p:val>
                                            <p:strVal val="#ppt_w*0.70"/>
                                          </p:val>
                                        </p:tav>
                                        <p:tav tm="100000">
                                          <p:val>
                                            <p:strVal val="#ppt_w"/>
                                          </p:val>
                                        </p:tav>
                                      </p:tavLst>
                                    </p:anim>
                                    <p:anim calcmode="lin" valueType="num">
                                      <p:cBhvr>
                                        <p:cTn id="15" dur="1000" fill="hold"/>
                                        <p:tgtEl>
                                          <p:spTgt spid="6"/>
                                        </p:tgtEl>
                                        <p:attrNameLst>
                                          <p:attrName>ppt_h</p:attrName>
                                        </p:attrNameLst>
                                      </p:cBhvr>
                                      <p:tavLst>
                                        <p:tav tm="0">
                                          <p:val>
                                            <p:strVal val="#ppt_h"/>
                                          </p:val>
                                        </p:tav>
                                        <p:tav tm="100000">
                                          <p:val>
                                            <p:strVal val="#ppt_h"/>
                                          </p:val>
                                        </p:tav>
                                      </p:tavLst>
                                    </p:anim>
                                    <p:animEffect transition="in" filter="fade">
                                      <p:cBhvr>
                                        <p:cTn id="16" dur="1000"/>
                                        <p:tgtEl>
                                          <p:spTgt spid="6"/>
                                        </p:tgtEl>
                                      </p:cBhvr>
                                    </p:animEffect>
                                  </p:childTnLst>
                                </p:cTn>
                              </p:par>
                              <p:par>
                                <p:cTn id="17" presetID="55"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strVal val="#ppt_w*0.70"/>
                                          </p:val>
                                        </p:tav>
                                        <p:tav tm="100000">
                                          <p:val>
                                            <p:strVal val="#ppt_w"/>
                                          </p:val>
                                        </p:tav>
                                      </p:tavLst>
                                    </p:anim>
                                    <p:anim calcmode="lin" valueType="num">
                                      <p:cBhvr>
                                        <p:cTn id="20" dur="1000" fill="hold"/>
                                        <p:tgtEl>
                                          <p:spTgt spid="5"/>
                                        </p:tgtEl>
                                        <p:attrNameLst>
                                          <p:attrName>ppt_h</p:attrName>
                                        </p:attrNameLst>
                                      </p:cBhvr>
                                      <p:tavLst>
                                        <p:tav tm="0">
                                          <p:val>
                                            <p:strVal val="#ppt_h"/>
                                          </p:val>
                                        </p:tav>
                                        <p:tav tm="100000">
                                          <p:val>
                                            <p:strVal val="#ppt_h"/>
                                          </p:val>
                                        </p:tav>
                                      </p:tavLst>
                                    </p:anim>
                                    <p:animEffect transition="in" filter="fade">
                                      <p:cBhvr>
                                        <p:cTn id="21" dur="1000"/>
                                        <p:tgtEl>
                                          <p:spTgt spid="5"/>
                                        </p:tgtEl>
                                      </p:cBhvr>
                                    </p:animEffect>
                                  </p:childTnLst>
                                </p:cTn>
                              </p:par>
                            </p:childTnLst>
                          </p:cTn>
                        </p:par>
                        <p:par>
                          <p:cTn id="22" fill="hold">
                            <p:stCondLst>
                              <p:cond delay="1500"/>
                            </p:stCondLst>
                            <p:childTnLst>
                              <p:par>
                                <p:cTn id="23" presetID="55" presetClass="entr" presetSubtype="0" fill="hold" nodeType="after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p:cTn id="25" dur="1000" fill="hold"/>
                                        <p:tgtEl>
                                          <p:spTgt spid="25"/>
                                        </p:tgtEl>
                                        <p:attrNameLst>
                                          <p:attrName>ppt_w</p:attrName>
                                        </p:attrNameLst>
                                      </p:cBhvr>
                                      <p:tavLst>
                                        <p:tav tm="0">
                                          <p:val>
                                            <p:strVal val="#ppt_w*0.70"/>
                                          </p:val>
                                        </p:tav>
                                        <p:tav tm="100000">
                                          <p:val>
                                            <p:strVal val="#ppt_w"/>
                                          </p:val>
                                        </p:tav>
                                      </p:tavLst>
                                    </p:anim>
                                    <p:anim calcmode="lin" valueType="num">
                                      <p:cBhvr>
                                        <p:cTn id="26" dur="1000" fill="hold"/>
                                        <p:tgtEl>
                                          <p:spTgt spid="25"/>
                                        </p:tgtEl>
                                        <p:attrNameLst>
                                          <p:attrName>ppt_h</p:attrName>
                                        </p:attrNameLst>
                                      </p:cBhvr>
                                      <p:tavLst>
                                        <p:tav tm="0">
                                          <p:val>
                                            <p:strVal val="#ppt_h"/>
                                          </p:val>
                                        </p:tav>
                                        <p:tav tm="100000">
                                          <p:val>
                                            <p:strVal val="#ppt_h"/>
                                          </p:val>
                                        </p:tav>
                                      </p:tavLst>
                                    </p:anim>
                                    <p:animEffect transition="in" filter="fade">
                                      <p:cBhvr>
                                        <p:cTn id="27" dur="1000"/>
                                        <p:tgtEl>
                                          <p:spTgt spid="25"/>
                                        </p:tgtEl>
                                      </p:cBhvr>
                                    </p:animEffect>
                                  </p:childTnLst>
                                </p:cTn>
                              </p:par>
                            </p:childTnLst>
                          </p:cTn>
                        </p:par>
                        <p:par>
                          <p:cTn id="28" fill="hold">
                            <p:stCondLst>
                              <p:cond delay="25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4"/>
                                        </p:tgtEl>
                                        <p:attrNameLst>
                                          <p:attrName>ppt_y</p:attrName>
                                        </p:attrNameLst>
                                      </p:cBhvr>
                                      <p:tavLst>
                                        <p:tav tm="0">
                                          <p:val>
                                            <p:strVal val="#ppt_y"/>
                                          </p:val>
                                        </p:tav>
                                        <p:tav tm="100000">
                                          <p:val>
                                            <p:strVal val="#ppt_y"/>
                                          </p:val>
                                        </p:tav>
                                      </p:tavLst>
                                    </p:anim>
                                    <p:anim calcmode="lin" valueType="num">
                                      <p:cBhvr>
                                        <p:cTn id="33"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6" name="直接连接符 5"/>
          <p:cNvCxnSpPr/>
          <p:nvPr userDrawn="1"/>
        </p:nvCxnSpPr>
        <p:spPr>
          <a:xfrm>
            <a:off x="927753" y="822573"/>
            <a:ext cx="10276541" cy="0"/>
          </a:xfrm>
          <a:prstGeom prst="line">
            <a:avLst/>
          </a:prstGeom>
          <a:ln w="28575">
            <a:gradFill flip="none" rotWithShape="1">
              <a:gsLst>
                <a:gs pos="0">
                  <a:srgbClr val="208338">
                    <a:alpha val="36000"/>
                  </a:srgbClr>
                </a:gs>
                <a:gs pos="100000">
                  <a:srgbClr val="207234"/>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17" name="图片 16"/>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9121140" y="0"/>
            <a:ext cx="3070860" cy="1800860"/>
          </a:xfrm>
          <a:custGeom>
            <a:avLst/>
            <a:gdLst>
              <a:gd name="connsiteX0" fmla="*/ 0 w 5840361"/>
              <a:gd name="connsiteY0" fmla="*/ 0 h 3425004"/>
              <a:gd name="connsiteX1" fmla="*/ 5840361 w 5840361"/>
              <a:gd name="connsiteY1" fmla="*/ 0 h 3425004"/>
              <a:gd name="connsiteX2" fmla="*/ 5840361 w 5840361"/>
              <a:gd name="connsiteY2" fmla="*/ 3425004 h 3425004"/>
              <a:gd name="connsiteX3" fmla="*/ 2310581 w 5840361"/>
              <a:gd name="connsiteY3" fmla="*/ 3425004 h 3425004"/>
              <a:gd name="connsiteX4" fmla="*/ 2310581 w 5840361"/>
              <a:gd name="connsiteY4" fmla="*/ 1209356 h 3425004"/>
              <a:gd name="connsiteX5" fmla="*/ 0 w 5840361"/>
              <a:gd name="connsiteY5" fmla="*/ 1209356 h 3425004"/>
              <a:gd name="connsiteX6" fmla="*/ 0 w 5840361"/>
              <a:gd name="connsiteY6" fmla="*/ 0 h 3425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0361" h="3425004">
                <a:moveTo>
                  <a:pt x="0" y="0"/>
                </a:moveTo>
                <a:lnTo>
                  <a:pt x="5840361" y="0"/>
                </a:lnTo>
                <a:lnTo>
                  <a:pt x="5840361" y="3425004"/>
                </a:lnTo>
                <a:lnTo>
                  <a:pt x="2310581" y="3425004"/>
                </a:lnTo>
                <a:lnTo>
                  <a:pt x="2310581" y="1209356"/>
                </a:lnTo>
                <a:lnTo>
                  <a:pt x="0" y="1209356"/>
                </a:lnTo>
                <a:lnTo>
                  <a:pt x="0" y="0"/>
                </a:lnTo>
                <a:close/>
              </a:path>
            </a:pathLst>
          </a:custGeom>
        </p:spPr>
      </p:pic>
      <p:sp>
        <p:nvSpPr>
          <p:cNvPr id="12" name="文本框 11"/>
          <p:cNvSpPr txBox="1"/>
          <p:nvPr/>
        </p:nvSpPr>
        <p:spPr>
          <a:xfrm>
            <a:off x="1621254" y="359173"/>
            <a:ext cx="3477499" cy="475615"/>
          </a:xfrm>
          <a:prstGeom prst="rect">
            <a:avLst/>
          </a:prstGeom>
          <a:noFill/>
        </p:spPr>
        <p:txBody>
          <a:bodyPr wrap="square" rtlCol="0">
            <a:spAutoFit/>
          </a:bodyPr>
          <a:lstStyle/>
          <a:p>
            <a:r>
              <a:rPr lang="zh-CN" altLang="en-US" sz="2500" dirty="0">
                <a:solidFill>
                  <a:srgbClr val="207234"/>
                </a:solidFill>
                <a:latin typeface="+mj-ea"/>
                <a:ea typeface="+mj-ea"/>
                <a:sym typeface="Arial" panose="020B0604020202020204" pitchFamily="34" charset="0"/>
              </a:rPr>
              <a:t>环保基本知识</a:t>
            </a:r>
          </a:p>
        </p:txBody>
      </p:sp>
      <p:pic>
        <p:nvPicPr>
          <p:cNvPr id="18" name="图片 17" descr="图片包含 物体&#10;&#10;已生成高可信度的说明"/>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0280000">
            <a:off x="137160" y="245110"/>
            <a:ext cx="1628775" cy="704215"/>
          </a:xfrm>
          <a:prstGeom prst="rect">
            <a:avLst/>
          </a:prstGeom>
        </p:spPr>
      </p:pic>
      <p:pic>
        <p:nvPicPr>
          <p:cNvPr id="3" name="图片 2" descr="图片包含 矢量图形&#10;&#10;已生成高可信度的说明"/>
          <p:cNvPicPr>
            <a:picLocks noChangeAspect="1"/>
          </p:cNvPicPr>
          <p:nvPr/>
        </p:nvPicPr>
        <p:blipFill rotWithShape="1">
          <a:blip r:embed="rId6" cstate="screen">
            <a:extLst>
              <a:ext uri="{28A0092B-C50C-407E-A947-70E740481C1C}">
                <a14:useLocalDpi xmlns:a14="http://schemas.microsoft.com/office/drawing/2010/main"/>
              </a:ext>
            </a:extLst>
          </a:blip>
          <a:srcRect/>
          <a:stretch>
            <a:fillRect/>
          </a:stretch>
        </p:blipFill>
        <p:spPr>
          <a:xfrm>
            <a:off x="271065" y="1120422"/>
            <a:ext cx="4896464" cy="5470740"/>
          </a:xfrm>
          <a:prstGeom prst="rect">
            <a:avLst/>
          </a:prstGeom>
        </p:spPr>
      </p:pic>
      <p:grpSp>
        <p:nvGrpSpPr>
          <p:cNvPr id="10" name="组合 9"/>
          <p:cNvGrpSpPr/>
          <p:nvPr/>
        </p:nvGrpSpPr>
        <p:grpSpPr>
          <a:xfrm>
            <a:off x="5240973" y="1692685"/>
            <a:ext cx="6245860" cy="3812540"/>
            <a:chOff x="4972567" y="1372668"/>
            <a:chExt cx="6245860" cy="3812540"/>
          </a:xfrm>
        </p:grpSpPr>
        <p:sp>
          <p:nvSpPr>
            <p:cNvPr id="11" name="矩形: 圆角 10"/>
            <p:cNvSpPr/>
            <p:nvPr/>
          </p:nvSpPr>
          <p:spPr>
            <a:xfrm>
              <a:off x="4972567" y="1652703"/>
              <a:ext cx="6245860" cy="3532505"/>
            </a:xfrm>
            <a:prstGeom prst="roundRect">
              <a:avLst>
                <a:gd name="adj" fmla="val 3482"/>
              </a:avLst>
            </a:prstGeom>
            <a:noFill/>
            <a:ln>
              <a:solidFill>
                <a:srgbClr val="2072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文本框 3"/>
            <p:cNvSpPr txBox="1"/>
            <p:nvPr/>
          </p:nvSpPr>
          <p:spPr>
            <a:xfrm>
              <a:off x="5184477" y="1372668"/>
              <a:ext cx="2293033" cy="585350"/>
            </a:xfrm>
            <a:prstGeom prst="roundRect">
              <a:avLst>
                <a:gd name="adj" fmla="val 50000"/>
              </a:avLst>
            </a:prstGeom>
            <a:solidFill>
              <a:srgbClr val="207234"/>
            </a:solidFill>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zh-CN" altLang="en-US" sz="2100" b="1" dirty="0">
                  <a:solidFill>
                    <a:schemeClr val="bg1"/>
                  </a:solidFill>
                  <a:latin typeface="+mj-ea"/>
                  <a:ea typeface="+mj-ea"/>
                  <a:sym typeface="Arial" panose="020B0604020202020204" pitchFamily="34" charset="0"/>
                </a:rPr>
                <a:t>一、环保的概念</a:t>
              </a:r>
            </a:p>
          </p:txBody>
        </p:sp>
      </p:grpSp>
      <p:sp>
        <p:nvSpPr>
          <p:cNvPr id="5" name="矩形 4"/>
          <p:cNvSpPr/>
          <p:nvPr/>
        </p:nvSpPr>
        <p:spPr>
          <a:xfrm>
            <a:off x="5452745" y="2840990"/>
            <a:ext cx="5894070" cy="1753235"/>
          </a:xfrm>
          <a:prstGeom prst="rect">
            <a:avLst/>
          </a:prstGeom>
        </p:spPr>
        <p:txBody>
          <a:bodyPr wrap="square">
            <a:spAutoFit/>
          </a:bodyPr>
          <a:lstStyle/>
          <a:p>
            <a:pPr>
              <a:lnSpc>
                <a:spcPct val="150000"/>
              </a:lnSpc>
            </a:pPr>
            <a:r>
              <a:rPr dirty="0">
                <a:latin typeface="+mj-ea"/>
                <a:ea typeface="+mj-ea"/>
              </a:rPr>
              <a:t>环保：也就是环境保护，一般是指人类为解决现实或潜在的环境问题，协调人类与环境的关系，保护人类的生存环境、保障经济社会的可持续发展而采取的各种行动的总称。</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Tm="991">
        <p15:prstTrans prst="curtains"/>
      </p:transition>
    </mc:Choice>
    <mc:Fallback xmlns="">
      <p:transition spd="slow" advTm="99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55" presetClass="entr" presetSubtype="0"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1000" fill="hold"/>
                                        <p:tgtEl>
                                          <p:spTgt spid="10"/>
                                        </p:tgtEl>
                                        <p:attrNameLst>
                                          <p:attrName>ppt_w</p:attrName>
                                        </p:attrNameLst>
                                      </p:cBhvr>
                                      <p:tavLst>
                                        <p:tav tm="0">
                                          <p:val>
                                            <p:strVal val="#ppt_w*0.70"/>
                                          </p:val>
                                        </p:tav>
                                        <p:tav tm="100000">
                                          <p:val>
                                            <p:strVal val="#ppt_w"/>
                                          </p:val>
                                        </p:tav>
                                      </p:tavLst>
                                    </p:anim>
                                    <p:anim calcmode="lin" valueType="num">
                                      <p:cBhvr>
                                        <p:cTn id="14" dur="1000" fill="hold"/>
                                        <p:tgtEl>
                                          <p:spTgt spid="10"/>
                                        </p:tgtEl>
                                        <p:attrNameLst>
                                          <p:attrName>ppt_h</p:attrName>
                                        </p:attrNameLst>
                                      </p:cBhvr>
                                      <p:tavLst>
                                        <p:tav tm="0">
                                          <p:val>
                                            <p:strVal val="#ppt_h"/>
                                          </p:val>
                                        </p:tav>
                                        <p:tav tm="100000">
                                          <p:val>
                                            <p:strVal val="#ppt_h"/>
                                          </p:val>
                                        </p:tav>
                                      </p:tavLst>
                                    </p:anim>
                                    <p:animEffect transition="in" filter="fade">
                                      <p:cBhvr>
                                        <p:cTn id="15" dur="1000"/>
                                        <p:tgtEl>
                                          <p:spTgt spid="10"/>
                                        </p:tgtEl>
                                      </p:cBhvr>
                                    </p:animEffect>
                                  </p:childTnLst>
                                </p:cTn>
                              </p:par>
                            </p:childTnLst>
                          </p:cTn>
                        </p:par>
                        <p:par>
                          <p:cTn id="16" fill="hold">
                            <p:stCondLst>
                              <p:cond delay="2000"/>
                            </p:stCondLst>
                            <p:childTnLst>
                              <p:par>
                                <p:cTn id="17" presetID="47"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6" name="直接连接符 5"/>
          <p:cNvCxnSpPr/>
          <p:nvPr userDrawn="1"/>
        </p:nvCxnSpPr>
        <p:spPr>
          <a:xfrm>
            <a:off x="927753" y="822573"/>
            <a:ext cx="10276541" cy="0"/>
          </a:xfrm>
          <a:prstGeom prst="line">
            <a:avLst/>
          </a:prstGeom>
          <a:ln w="28575">
            <a:gradFill flip="none" rotWithShape="1">
              <a:gsLst>
                <a:gs pos="0">
                  <a:srgbClr val="208338">
                    <a:alpha val="36000"/>
                  </a:srgbClr>
                </a:gs>
                <a:gs pos="100000">
                  <a:srgbClr val="207234"/>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17" name="图片 16"/>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9121140" y="0"/>
            <a:ext cx="3070860" cy="1800860"/>
          </a:xfrm>
          <a:custGeom>
            <a:avLst/>
            <a:gdLst>
              <a:gd name="connsiteX0" fmla="*/ 0 w 5840361"/>
              <a:gd name="connsiteY0" fmla="*/ 0 h 3425004"/>
              <a:gd name="connsiteX1" fmla="*/ 5840361 w 5840361"/>
              <a:gd name="connsiteY1" fmla="*/ 0 h 3425004"/>
              <a:gd name="connsiteX2" fmla="*/ 5840361 w 5840361"/>
              <a:gd name="connsiteY2" fmla="*/ 3425004 h 3425004"/>
              <a:gd name="connsiteX3" fmla="*/ 2310581 w 5840361"/>
              <a:gd name="connsiteY3" fmla="*/ 3425004 h 3425004"/>
              <a:gd name="connsiteX4" fmla="*/ 2310581 w 5840361"/>
              <a:gd name="connsiteY4" fmla="*/ 1209356 h 3425004"/>
              <a:gd name="connsiteX5" fmla="*/ 0 w 5840361"/>
              <a:gd name="connsiteY5" fmla="*/ 1209356 h 3425004"/>
              <a:gd name="connsiteX6" fmla="*/ 0 w 5840361"/>
              <a:gd name="connsiteY6" fmla="*/ 0 h 3425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0361" h="3425004">
                <a:moveTo>
                  <a:pt x="0" y="0"/>
                </a:moveTo>
                <a:lnTo>
                  <a:pt x="5840361" y="0"/>
                </a:lnTo>
                <a:lnTo>
                  <a:pt x="5840361" y="3425004"/>
                </a:lnTo>
                <a:lnTo>
                  <a:pt x="2310581" y="3425004"/>
                </a:lnTo>
                <a:lnTo>
                  <a:pt x="2310581" y="1209356"/>
                </a:lnTo>
                <a:lnTo>
                  <a:pt x="0" y="1209356"/>
                </a:lnTo>
                <a:lnTo>
                  <a:pt x="0" y="0"/>
                </a:lnTo>
                <a:close/>
              </a:path>
            </a:pathLst>
          </a:custGeom>
        </p:spPr>
      </p:pic>
      <p:sp>
        <p:nvSpPr>
          <p:cNvPr id="12" name="文本框 11"/>
          <p:cNvSpPr txBox="1"/>
          <p:nvPr/>
        </p:nvSpPr>
        <p:spPr>
          <a:xfrm>
            <a:off x="1621254" y="359173"/>
            <a:ext cx="3477499" cy="475615"/>
          </a:xfrm>
          <a:prstGeom prst="rect">
            <a:avLst/>
          </a:prstGeom>
          <a:noFill/>
        </p:spPr>
        <p:txBody>
          <a:bodyPr wrap="square" rtlCol="0">
            <a:spAutoFit/>
          </a:bodyPr>
          <a:lstStyle/>
          <a:p>
            <a:r>
              <a:rPr lang="zh-CN" altLang="en-US" sz="2500" dirty="0">
                <a:solidFill>
                  <a:srgbClr val="207234"/>
                </a:solidFill>
                <a:latin typeface="+mj-ea"/>
                <a:ea typeface="+mj-ea"/>
                <a:sym typeface="Arial" panose="020B0604020202020204" pitchFamily="34" charset="0"/>
              </a:rPr>
              <a:t>环保基本知识</a:t>
            </a:r>
          </a:p>
        </p:txBody>
      </p:sp>
      <p:pic>
        <p:nvPicPr>
          <p:cNvPr id="18" name="图片 17" descr="图片包含 物体&#10;&#10;已生成高可信度的说明"/>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0280000">
            <a:off x="137160" y="245110"/>
            <a:ext cx="1628775" cy="704215"/>
          </a:xfrm>
          <a:prstGeom prst="rect">
            <a:avLst/>
          </a:prstGeom>
        </p:spPr>
      </p:pic>
      <p:pic>
        <p:nvPicPr>
          <p:cNvPr id="3" name="图片 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79619" y="1130709"/>
            <a:ext cx="4961692" cy="5171769"/>
          </a:xfrm>
          <a:prstGeom prst="rect">
            <a:avLst/>
          </a:prstGeom>
        </p:spPr>
      </p:pic>
      <p:grpSp>
        <p:nvGrpSpPr>
          <p:cNvPr id="10" name="组合 9"/>
          <p:cNvGrpSpPr/>
          <p:nvPr/>
        </p:nvGrpSpPr>
        <p:grpSpPr>
          <a:xfrm>
            <a:off x="6142030" y="2297154"/>
            <a:ext cx="5206056" cy="1045609"/>
            <a:chOff x="6366512" y="3020133"/>
            <a:chExt cx="5206056" cy="1045609"/>
          </a:xfrm>
        </p:grpSpPr>
        <p:pic>
          <p:nvPicPr>
            <p:cNvPr id="8" name="图片 7" descr="图片包含 植物, 树叶, 绿色, 剪切&#10;&#10;已生成极高可信度的说明"/>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2020664">
              <a:off x="6366512" y="3020133"/>
              <a:ext cx="772447" cy="1029285"/>
            </a:xfrm>
            <a:prstGeom prst="rect">
              <a:avLst/>
            </a:prstGeom>
          </p:spPr>
        </p:pic>
        <p:sp>
          <p:nvSpPr>
            <p:cNvPr id="2" name="文本框 1"/>
            <p:cNvSpPr txBox="1"/>
            <p:nvPr/>
          </p:nvSpPr>
          <p:spPr>
            <a:xfrm>
              <a:off x="7364361" y="3205317"/>
              <a:ext cx="4208207" cy="860425"/>
            </a:xfrm>
            <a:prstGeom prst="rect">
              <a:avLst/>
            </a:prstGeom>
            <a:noFill/>
          </p:spPr>
          <p:txBody>
            <a:bodyPr wrap="square" rtlCol="0">
              <a:spAutoFit/>
            </a:bodyPr>
            <a:lstStyle/>
            <a:p>
              <a:r>
                <a:rPr lang="zh-CN" altLang="en-US" sz="2500" b="1" dirty="0">
                  <a:solidFill>
                    <a:srgbClr val="207234"/>
                  </a:solidFill>
                  <a:latin typeface="幼圆" panose="02010509060101010101" pitchFamily="49" charset="-122"/>
                  <a:ea typeface="幼圆" panose="02010509060101010101" pitchFamily="49" charset="-122"/>
                </a:rPr>
                <a:t>1、环境保护日：</a:t>
              </a:r>
            </a:p>
            <a:p>
              <a:r>
                <a:rPr lang="zh-CN" altLang="en-US" sz="2500" b="1" dirty="0">
                  <a:solidFill>
                    <a:srgbClr val="207234"/>
                  </a:solidFill>
                  <a:latin typeface="幼圆" panose="02010509060101010101" pitchFamily="49" charset="-122"/>
                  <a:ea typeface="幼圆" panose="02010509060101010101" pitchFamily="49" charset="-122"/>
                </a:rPr>
                <a:t>每年的6月5日</a:t>
              </a:r>
            </a:p>
          </p:txBody>
        </p:sp>
      </p:grpSp>
      <p:grpSp>
        <p:nvGrpSpPr>
          <p:cNvPr id="11" name="组合 10"/>
          <p:cNvGrpSpPr/>
          <p:nvPr/>
        </p:nvGrpSpPr>
        <p:grpSpPr>
          <a:xfrm>
            <a:off x="6142030" y="3375527"/>
            <a:ext cx="5510855" cy="1045609"/>
            <a:chOff x="6366512" y="3020133"/>
            <a:chExt cx="5510855" cy="1045609"/>
          </a:xfrm>
        </p:grpSpPr>
        <p:pic>
          <p:nvPicPr>
            <p:cNvPr id="4" name="图片 3" descr="图片包含 植物, 树叶, 绿色, 剪切&#10;&#10;已生成极高可信度的说明"/>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2020664">
              <a:off x="6366512" y="3020133"/>
              <a:ext cx="772447" cy="1029285"/>
            </a:xfrm>
            <a:prstGeom prst="rect">
              <a:avLst/>
            </a:prstGeom>
          </p:spPr>
        </p:pic>
        <p:sp>
          <p:nvSpPr>
            <p:cNvPr id="13" name="文本框 12"/>
            <p:cNvSpPr txBox="1"/>
            <p:nvPr/>
          </p:nvSpPr>
          <p:spPr>
            <a:xfrm>
              <a:off x="7364361" y="3205317"/>
              <a:ext cx="4513006" cy="860425"/>
            </a:xfrm>
            <a:prstGeom prst="rect">
              <a:avLst/>
            </a:prstGeom>
            <a:noFill/>
          </p:spPr>
          <p:txBody>
            <a:bodyPr wrap="square" rtlCol="0">
              <a:spAutoFit/>
            </a:bodyPr>
            <a:lstStyle/>
            <a:p>
              <a:r>
                <a:rPr lang="zh-CN" altLang="en-US" sz="2500" b="1" dirty="0">
                  <a:solidFill>
                    <a:srgbClr val="207234"/>
                  </a:solidFill>
                  <a:latin typeface="幼圆" panose="02010509060101010101" pitchFamily="49" charset="-122"/>
                  <a:ea typeface="幼圆" panose="02010509060101010101" pitchFamily="49" charset="-122"/>
                </a:rPr>
                <a:t>2、环保举保电话：</a:t>
              </a:r>
            </a:p>
            <a:p>
              <a:r>
                <a:rPr lang="zh-CN" altLang="en-US" sz="2500" b="1" dirty="0">
                  <a:solidFill>
                    <a:srgbClr val="207234"/>
                  </a:solidFill>
                  <a:latin typeface="幼圆" panose="02010509060101010101" pitchFamily="49" charset="-122"/>
                  <a:ea typeface="幼圆" panose="02010509060101010101" pitchFamily="49" charset="-122"/>
                </a:rPr>
                <a:t>12369</a:t>
              </a:r>
            </a:p>
          </p:txBody>
        </p:sp>
      </p:grpSp>
      <p:grpSp>
        <p:nvGrpSpPr>
          <p:cNvPr id="14" name="组合 13"/>
          <p:cNvGrpSpPr/>
          <p:nvPr/>
        </p:nvGrpSpPr>
        <p:grpSpPr>
          <a:xfrm>
            <a:off x="6142030" y="4304676"/>
            <a:ext cx="5206056" cy="1045609"/>
            <a:chOff x="6366512" y="3020133"/>
            <a:chExt cx="5206056" cy="1045609"/>
          </a:xfrm>
        </p:grpSpPr>
        <p:pic>
          <p:nvPicPr>
            <p:cNvPr id="15" name="图片 14" descr="图片包含 植物, 树叶, 绿色, 剪切&#10;&#10;已生成极高可信度的说明"/>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2020664">
              <a:off x="6366512" y="3020133"/>
              <a:ext cx="772447" cy="1029285"/>
            </a:xfrm>
            <a:prstGeom prst="rect">
              <a:avLst/>
            </a:prstGeom>
          </p:spPr>
        </p:pic>
        <p:sp>
          <p:nvSpPr>
            <p:cNvPr id="16" name="文本框 15"/>
            <p:cNvSpPr txBox="1"/>
            <p:nvPr/>
          </p:nvSpPr>
          <p:spPr>
            <a:xfrm>
              <a:off x="7364361" y="3205317"/>
              <a:ext cx="4208207" cy="860425"/>
            </a:xfrm>
            <a:prstGeom prst="rect">
              <a:avLst/>
            </a:prstGeom>
            <a:noFill/>
          </p:spPr>
          <p:txBody>
            <a:bodyPr wrap="square" rtlCol="0">
              <a:spAutoFit/>
            </a:bodyPr>
            <a:lstStyle/>
            <a:p>
              <a:r>
                <a:rPr lang="zh-CN" altLang="en-US" sz="2500" b="1" dirty="0">
                  <a:solidFill>
                    <a:srgbClr val="207234"/>
                  </a:solidFill>
                  <a:latin typeface="幼圆" panose="02010509060101010101" pitchFamily="49" charset="-122"/>
                  <a:ea typeface="幼圆" panose="02010509060101010101" pitchFamily="49" charset="-122"/>
                </a:rPr>
                <a:t>3、2018年环保主题：</a:t>
              </a:r>
            </a:p>
            <a:p>
              <a:r>
                <a:rPr lang="zh-CN" altLang="en-US" sz="2500" b="1" dirty="0">
                  <a:solidFill>
                    <a:srgbClr val="207234"/>
                  </a:solidFill>
                  <a:latin typeface="幼圆" panose="02010509060101010101" pitchFamily="49" charset="-122"/>
                  <a:ea typeface="幼圆" panose="02010509060101010101" pitchFamily="49" charset="-122"/>
                </a:rPr>
                <a:t>美丽中国  我是行动者</a:t>
              </a: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Tm="846">
        <p:blinds dir="vert"/>
      </p:transition>
    </mc:Choice>
    <mc:Fallback xmlns="" xmlns:a14="http://schemas.microsoft.com/office/drawing/2010/main">
      <p:transition spd="slow" advTm="8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par>
                                <p:cTn id="14" presetID="47" presetClass="entr" presetSubtype="0"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1000"/>
                                        <p:tgtEl>
                                          <p:spTgt spid="11"/>
                                        </p:tgtEl>
                                      </p:cBhvr>
                                    </p:animEffect>
                                    <p:anim calcmode="lin" valueType="num">
                                      <p:cBhvr>
                                        <p:cTn id="17" dur="1000" fill="hold"/>
                                        <p:tgtEl>
                                          <p:spTgt spid="11"/>
                                        </p:tgtEl>
                                        <p:attrNameLst>
                                          <p:attrName>ppt_x</p:attrName>
                                        </p:attrNameLst>
                                      </p:cBhvr>
                                      <p:tavLst>
                                        <p:tav tm="0">
                                          <p:val>
                                            <p:strVal val="#ppt_x"/>
                                          </p:val>
                                        </p:tav>
                                        <p:tav tm="100000">
                                          <p:val>
                                            <p:strVal val="#ppt_x"/>
                                          </p:val>
                                        </p:tav>
                                      </p:tavLst>
                                    </p:anim>
                                    <p:anim calcmode="lin" valueType="num">
                                      <p:cBhvr>
                                        <p:cTn id="18" dur="1000" fill="hold"/>
                                        <p:tgtEl>
                                          <p:spTgt spid="11"/>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6" name="直接连接符 5"/>
          <p:cNvCxnSpPr/>
          <p:nvPr userDrawn="1"/>
        </p:nvCxnSpPr>
        <p:spPr>
          <a:xfrm>
            <a:off x="927753" y="822573"/>
            <a:ext cx="10276541" cy="0"/>
          </a:xfrm>
          <a:prstGeom prst="line">
            <a:avLst/>
          </a:prstGeom>
          <a:ln w="28575">
            <a:gradFill flip="none" rotWithShape="1">
              <a:gsLst>
                <a:gs pos="0">
                  <a:srgbClr val="208338">
                    <a:alpha val="36000"/>
                  </a:srgbClr>
                </a:gs>
                <a:gs pos="100000">
                  <a:srgbClr val="207234"/>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17" name="图片 16"/>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9121140" y="0"/>
            <a:ext cx="3070860" cy="1800860"/>
          </a:xfrm>
          <a:custGeom>
            <a:avLst/>
            <a:gdLst>
              <a:gd name="connsiteX0" fmla="*/ 0 w 5840361"/>
              <a:gd name="connsiteY0" fmla="*/ 0 h 3425004"/>
              <a:gd name="connsiteX1" fmla="*/ 5840361 w 5840361"/>
              <a:gd name="connsiteY1" fmla="*/ 0 h 3425004"/>
              <a:gd name="connsiteX2" fmla="*/ 5840361 w 5840361"/>
              <a:gd name="connsiteY2" fmla="*/ 3425004 h 3425004"/>
              <a:gd name="connsiteX3" fmla="*/ 2310581 w 5840361"/>
              <a:gd name="connsiteY3" fmla="*/ 3425004 h 3425004"/>
              <a:gd name="connsiteX4" fmla="*/ 2310581 w 5840361"/>
              <a:gd name="connsiteY4" fmla="*/ 1209356 h 3425004"/>
              <a:gd name="connsiteX5" fmla="*/ 0 w 5840361"/>
              <a:gd name="connsiteY5" fmla="*/ 1209356 h 3425004"/>
              <a:gd name="connsiteX6" fmla="*/ 0 w 5840361"/>
              <a:gd name="connsiteY6" fmla="*/ 0 h 3425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0361" h="3425004">
                <a:moveTo>
                  <a:pt x="0" y="0"/>
                </a:moveTo>
                <a:lnTo>
                  <a:pt x="5840361" y="0"/>
                </a:lnTo>
                <a:lnTo>
                  <a:pt x="5840361" y="3425004"/>
                </a:lnTo>
                <a:lnTo>
                  <a:pt x="2310581" y="3425004"/>
                </a:lnTo>
                <a:lnTo>
                  <a:pt x="2310581" y="1209356"/>
                </a:lnTo>
                <a:lnTo>
                  <a:pt x="0" y="1209356"/>
                </a:lnTo>
                <a:lnTo>
                  <a:pt x="0" y="0"/>
                </a:lnTo>
                <a:close/>
              </a:path>
            </a:pathLst>
          </a:custGeom>
        </p:spPr>
      </p:pic>
      <p:sp>
        <p:nvSpPr>
          <p:cNvPr id="12" name="文本框 11"/>
          <p:cNvSpPr txBox="1"/>
          <p:nvPr/>
        </p:nvSpPr>
        <p:spPr>
          <a:xfrm>
            <a:off x="1621254" y="359173"/>
            <a:ext cx="3477499" cy="475615"/>
          </a:xfrm>
          <a:prstGeom prst="rect">
            <a:avLst/>
          </a:prstGeom>
          <a:noFill/>
        </p:spPr>
        <p:txBody>
          <a:bodyPr wrap="square" rtlCol="0">
            <a:spAutoFit/>
          </a:bodyPr>
          <a:lstStyle/>
          <a:p>
            <a:r>
              <a:rPr lang="zh-CN" altLang="en-US" sz="2500" dirty="0">
                <a:solidFill>
                  <a:srgbClr val="207234"/>
                </a:solidFill>
                <a:latin typeface="+mj-ea"/>
                <a:ea typeface="+mj-ea"/>
                <a:sym typeface="Arial" panose="020B0604020202020204" pitchFamily="34" charset="0"/>
              </a:rPr>
              <a:t>环保基本知识</a:t>
            </a:r>
          </a:p>
        </p:txBody>
      </p:sp>
      <p:pic>
        <p:nvPicPr>
          <p:cNvPr id="18" name="图片 17" descr="图片包含 物体&#10;&#10;已生成高可信度的说明"/>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0280000">
            <a:off x="137160" y="245110"/>
            <a:ext cx="1628775" cy="704215"/>
          </a:xfrm>
          <a:prstGeom prst="rect">
            <a:avLst/>
          </a:prstGeom>
        </p:spPr>
      </p:pic>
      <p:pic>
        <p:nvPicPr>
          <p:cNvPr id="2" name="图片 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13715" y="1800860"/>
            <a:ext cx="4025265" cy="4025265"/>
          </a:xfrm>
          <a:prstGeom prst="rect">
            <a:avLst/>
          </a:prstGeom>
        </p:spPr>
      </p:pic>
      <p:grpSp>
        <p:nvGrpSpPr>
          <p:cNvPr id="10" name="组合 9"/>
          <p:cNvGrpSpPr/>
          <p:nvPr/>
        </p:nvGrpSpPr>
        <p:grpSpPr>
          <a:xfrm>
            <a:off x="4804093" y="1578385"/>
            <a:ext cx="6245807" cy="4504906"/>
            <a:chOff x="4972567" y="1372668"/>
            <a:chExt cx="6245807" cy="4504906"/>
          </a:xfrm>
        </p:grpSpPr>
        <p:sp>
          <p:nvSpPr>
            <p:cNvPr id="11" name="矩形: 圆角 10"/>
            <p:cNvSpPr/>
            <p:nvPr/>
          </p:nvSpPr>
          <p:spPr>
            <a:xfrm>
              <a:off x="4972567" y="1652506"/>
              <a:ext cx="6245807" cy="4225068"/>
            </a:xfrm>
            <a:prstGeom prst="roundRect">
              <a:avLst>
                <a:gd name="adj" fmla="val 3482"/>
              </a:avLst>
            </a:prstGeom>
            <a:noFill/>
            <a:ln>
              <a:solidFill>
                <a:srgbClr val="2072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文本框 2"/>
            <p:cNvSpPr txBox="1"/>
            <p:nvPr/>
          </p:nvSpPr>
          <p:spPr>
            <a:xfrm>
              <a:off x="5184477" y="1372668"/>
              <a:ext cx="2293033" cy="583660"/>
            </a:xfrm>
            <a:prstGeom prst="roundRect">
              <a:avLst>
                <a:gd name="adj" fmla="val 50000"/>
              </a:avLst>
            </a:prstGeom>
            <a:solidFill>
              <a:srgbClr val="207234"/>
            </a:solidFill>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zh-CN" altLang="en-US" sz="2100" b="1" dirty="0">
                  <a:solidFill>
                    <a:schemeClr val="bg1"/>
                  </a:solidFill>
                  <a:latin typeface="+mj-ea"/>
                  <a:ea typeface="+mj-ea"/>
                  <a:sym typeface="Arial" panose="020B0604020202020204" pitchFamily="34" charset="0"/>
                </a:rPr>
                <a:t>环保基本知识</a:t>
              </a:r>
            </a:p>
          </p:txBody>
        </p:sp>
      </p:grpSp>
      <p:sp>
        <p:nvSpPr>
          <p:cNvPr id="4" name="矩形 3"/>
          <p:cNvSpPr/>
          <p:nvPr/>
        </p:nvSpPr>
        <p:spPr>
          <a:xfrm>
            <a:off x="5015865" y="2311400"/>
            <a:ext cx="5894070" cy="3415030"/>
          </a:xfrm>
          <a:prstGeom prst="rect">
            <a:avLst/>
          </a:prstGeom>
        </p:spPr>
        <p:txBody>
          <a:bodyPr wrap="square">
            <a:spAutoFit/>
          </a:bodyPr>
          <a:lstStyle/>
          <a:p>
            <a:pPr>
              <a:lnSpc>
                <a:spcPct val="150000"/>
              </a:lnSpc>
            </a:pPr>
            <a:r>
              <a:rPr dirty="0">
                <a:latin typeface="+mj-ea"/>
                <a:ea typeface="+mj-ea"/>
              </a:rPr>
              <a:t>4、环保法律支持：</a:t>
            </a:r>
          </a:p>
          <a:p>
            <a:pPr>
              <a:lnSpc>
                <a:spcPct val="150000"/>
              </a:lnSpc>
            </a:pPr>
            <a:r>
              <a:rPr dirty="0">
                <a:latin typeface="+mj-ea"/>
                <a:ea typeface="+mj-ea"/>
              </a:rPr>
              <a:t>《中华人民共和国环境保护法》、《中华人民共和国固体废弃物污染环境防治法》、《中华人民共和国大气污染防治法》、《中华人民共和国水污染防治法》、《中华人名共和国环境噪声污染防治法》、《中华人名共和国放射性污染防治法》、《中华人民共和国海洋环境保护法》、《大气污染防治行动计划》、《水污染防治行动计划》、《土壤污染防治行动计划》等</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Tm="649">
        <p:blinds dir="vert"/>
      </p:transition>
    </mc:Choice>
    <mc:Fallback xmlns="" xmlns:a14="http://schemas.microsoft.com/office/drawing/2010/main">
      <p:transition spd="slow" advTm="649">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0.70"/>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childTnLst>
                          </p:cTn>
                        </p:par>
                        <p:par>
                          <p:cTn id="10" fill="hold">
                            <p:stCondLst>
                              <p:cond delay="1000"/>
                            </p:stCondLst>
                            <p:childTnLst>
                              <p:par>
                                <p:cTn id="11" presetID="9"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dissolve">
                                      <p:cBhvr>
                                        <p:cTn id="13" dur="500"/>
                                        <p:tgtEl>
                                          <p:spTgt spid="2"/>
                                        </p:tgtEl>
                                      </p:cBhvr>
                                    </p:animEffect>
                                  </p:childTnLst>
                                </p:cTn>
                              </p:par>
                            </p:childTnLst>
                          </p:cTn>
                        </p:par>
                        <p:par>
                          <p:cTn id="14" fill="hold">
                            <p:stCondLst>
                              <p:cond delay="1500"/>
                            </p:stCondLst>
                            <p:childTnLst>
                              <p:par>
                                <p:cTn id="15" presetID="47" presetClass="entr" presetSubtype="0"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5" name="图片 24"/>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0" y="3932904"/>
            <a:ext cx="12192000" cy="3106994"/>
          </a:xfrm>
          <a:custGeom>
            <a:avLst/>
            <a:gdLst>
              <a:gd name="connsiteX0" fmla="*/ 0 w 12192000"/>
              <a:gd name="connsiteY0" fmla="*/ 0 h 3106994"/>
              <a:gd name="connsiteX1" fmla="*/ 1413918 w 12192000"/>
              <a:gd name="connsiteY1" fmla="*/ 0 h 3106994"/>
              <a:gd name="connsiteX2" fmla="*/ 1424428 w 12192000"/>
              <a:gd name="connsiteY2" fmla="*/ 33857 h 3106994"/>
              <a:gd name="connsiteX3" fmla="*/ 1640352 w 12192000"/>
              <a:gd name="connsiteY3" fmla="*/ 176981 h 3106994"/>
              <a:gd name="connsiteX4" fmla="*/ 12055982 w 12192000"/>
              <a:gd name="connsiteY4" fmla="*/ 176981 h 3106994"/>
              <a:gd name="connsiteX5" fmla="*/ 12187004 w 12192000"/>
              <a:gd name="connsiteY5" fmla="*/ 136959 h 3106994"/>
              <a:gd name="connsiteX6" fmla="*/ 12192000 w 12192000"/>
              <a:gd name="connsiteY6" fmla="*/ 132837 h 3106994"/>
              <a:gd name="connsiteX7" fmla="*/ 12192000 w 12192000"/>
              <a:gd name="connsiteY7" fmla="*/ 3106994 h 3106994"/>
              <a:gd name="connsiteX8" fmla="*/ 0 w 12192000"/>
              <a:gd name="connsiteY8" fmla="*/ 3106994 h 3106994"/>
              <a:gd name="connsiteX9" fmla="*/ 0 w 12192000"/>
              <a:gd name="connsiteY9" fmla="*/ 0 h 3106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3106994">
                <a:moveTo>
                  <a:pt x="0" y="0"/>
                </a:moveTo>
                <a:lnTo>
                  <a:pt x="1413918" y="0"/>
                </a:lnTo>
                <a:lnTo>
                  <a:pt x="1424428" y="33857"/>
                </a:lnTo>
                <a:cubicBezTo>
                  <a:pt x="1460003" y="117965"/>
                  <a:pt x="1543286" y="176981"/>
                  <a:pt x="1640352" y="176981"/>
                </a:cubicBezTo>
                <a:lnTo>
                  <a:pt x="12055982" y="176981"/>
                </a:lnTo>
                <a:cubicBezTo>
                  <a:pt x="12104515" y="176981"/>
                  <a:pt x="12149603" y="162227"/>
                  <a:pt x="12187004" y="136959"/>
                </a:cubicBezTo>
                <a:lnTo>
                  <a:pt x="12192000" y="132837"/>
                </a:lnTo>
                <a:lnTo>
                  <a:pt x="12192000" y="3106994"/>
                </a:lnTo>
                <a:lnTo>
                  <a:pt x="0" y="3106994"/>
                </a:lnTo>
                <a:lnTo>
                  <a:pt x="0" y="0"/>
                </a:lnTo>
                <a:close/>
              </a:path>
            </a:pathLst>
          </a:custGeom>
        </p:spPr>
      </p:pic>
      <p:pic>
        <p:nvPicPr>
          <p:cNvPr id="2" name="图片 1"/>
          <p:cNvPicPr>
            <a:picLocks noChangeAspect="1"/>
          </p:cNvPicPr>
          <p:nvPr/>
        </p:nvPicPr>
        <p:blipFill rotWithShape="1">
          <a:blip r:embed="rId5" cstate="screen">
            <a:extLst>
              <a:ext uri="{28A0092B-C50C-407E-A947-70E740481C1C}">
                <a14:useLocalDpi xmlns:a14="http://schemas.microsoft.com/office/drawing/2010/main"/>
              </a:ext>
            </a:extLst>
          </a:blip>
          <a:srcRect/>
          <a:stretch>
            <a:fillRect/>
          </a:stretch>
        </p:blipFill>
        <p:spPr>
          <a:xfrm>
            <a:off x="7000875" y="0"/>
            <a:ext cx="5191125" cy="3044190"/>
          </a:xfrm>
          <a:custGeom>
            <a:avLst/>
            <a:gdLst>
              <a:gd name="connsiteX0" fmla="*/ 0 w 5840361"/>
              <a:gd name="connsiteY0" fmla="*/ 0 h 3425004"/>
              <a:gd name="connsiteX1" fmla="*/ 5840361 w 5840361"/>
              <a:gd name="connsiteY1" fmla="*/ 0 h 3425004"/>
              <a:gd name="connsiteX2" fmla="*/ 5840361 w 5840361"/>
              <a:gd name="connsiteY2" fmla="*/ 3425004 h 3425004"/>
              <a:gd name="connsiteX3" fmla="*/ 2310581 w 5840361"/>
              <a:gd name="connsiteY3" fmla="*/ 3425004 h 3425004"/>
              <a:gd name="connsiteX4" fmla="*/ 2310581 w 5840361"/>
              <a:gd name="connsiteY4" fmla="*/ 1209356 h 3425004"/>
              <a:gd name="connsiteX5" fmla="*/ 0 w 5840361"/>
              <a:gd name="connsiteY5" fmla="*/ 1209356 h 3425004"/>
              <a:gd name="connsiteX6" fmla="*/ 0 w 5840361"/>
              <a:gd name="connsiteY6" fmla="*/ 0 h 3425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0361" h="3425004">
                <a:moveTo>
                  <a:pt x="0" y="0"/>
                </a:moveTo>
                <a:lnTo>
                  <a:pt x="5840361" y="0"/>
                </a:lnTo>
                <a:lnTo>
                  <a:pt x="5840361" y="3425004"/>
                </a:lnTo>
                <a:lnTo>
                  <a:pt x="2310581" y="3425004"/>
                </a:lnTo>
                <a:lnTo>
                  <a:pt x="2310581" y="1209356"/>
                </a:lnTo>
                <a:lnTo>
                  <a:pt x="0" y="1209356"/>
                </a:lnTo>
                <a:lnTo>
                  <a:pt x="0" y="0"/>
                </a:lnTo>
                <a:close/>
              </a:path>
            </a:pathLst>
          </a:custGeom>
        </p:spPr>
      </p:pic>
      <p:pic>
        <p:nvPicPr>
          <p:cNvPr id="3" name="图片 2" descr="图片包含 物体&#10;&#10;已生成高可信度的说明"/>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20280000">
            <a:off x="317746" y="523772"/>
            <a:ext cx="3529779" cy="1526067"/>
          </a:xfrm>
          <a:prstGeom prst="rect">
            <a:avLst/>
          </a:prstGeom>
        </p:spPr>
      </p:pic>
      <p:sp>
        <p:nvSpPr>
          <p:cNvPr id="4" name="文本框 3"/>
          <p:cNvSpPr txBox="1"/>
          <p:nvPr/>
        </p:nvSpPr>
        <p:spPr>
          <a:xfrm>
            <a:off x="3000930" y="3904962"/>
            <a:ext cx="5820697" cy="829945"/>
          </a:xfrm>
          <a:prstGeom prst="rect">
            <a:avLst/>
          </a:prstGeom>
          <a:noFill/>
        </p:spPr>
        <p:txBody>
          <a:bodyPr wrap="square" rtlCol="0">
            <a:spAutoFit/>
          </a:bodyPr>
          <a:lstStyle/>
          <a:p>
            <a:pPr algn="ctr"/>
            <a:r>
              <a:rPr lang="zh-CN" altLang="en-US" sz="4800" b="1" dirty="0">
                <a:solidFill>
                  <a:srgbClr val="207234"/>
                </a:solidFill>
                <a:latin typeface="幼圆" panose="02010509060101010101" pitchFamily="49" charset="-122"/>
                <a:ea typeface="幼圆" panose="02010509060101010101" pitchFamily="49" charset="-122"/>
              </a:rPr>
              <a:t>污染类型及相关知识</a:t>
            </a:r>
          </a:p>
        </p:txBody>
      </p:sp>
      <p:sp>
        <p:nvSpPr>
          <p:cNvPr id="5" name="云形 4"/>
          <p:cNvSpPr/>
          <p:nvPr/>
        </p:nvSpPr>
        <p:spPr>
          <a:xfrm>
            <a:off x="2912439" y="1358409"/>
            <a:ext cx="6056670" cy="2389238"/>
          </a:xfrm>
          <a:prstGeom prst="cloud">
            <a:avLst/>
          </a:prstGeom>
          <a:solidFill>
            <a:schemeClr val="bg1"/>
          </a:solidFill>
          <a:ln>
            <a:solidFill>
              <a:srgbClr val="2072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062813" y="1899181"/>
            <a:ext cx="3696930" cy="1106805"/>
          </a:xfrm>
          <a:prstGeom prst="rect">
            <a:avLst/>
          </a:prstGeom>
          <a:noFill/>
        </p:spPr>
        <p:txBody>
          <a:bodyPr wrap="square" rtlCol="0">
            <a:spAutoFit/>
          </a:bodyPr>
          <a:lstStyle/>
          <a:p>
            <a:r>
              <a:rPr lang="zh-CN" altLang="en-US" sz="6600" b="1" dirty="0">
                <a:solidFill>
                  <a:srgbClr val="207234"/>
                </a:solidFill>
                <a:latin typeface="幼圆" panose="02010509060101010101" pitchFamily="49" charset="-122"/>
                <a:ea typeface="幼圆" panose="02010509060101010101" pitchFamily="49" charset="-122"/>
              </a:rPr>
              <a:t>第二部分</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Tm="643">
        <p:blinds dir="vert"/>
      </p:transition>
    </mc:Choice>
    <mc:Fallback xmlns="" xmlns:a14="http://schemas.microsoft.com/office/drawing/2010/main">
      <p:transition spd="slow" advTm="643">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childTnLst>
                          </p:cTn>
                        </p:par>
                        <p:par>
                          <p:cTn id="11" fill="hold">
                            <p:stCondLst>
                              <p:cond delay="500"/>
                            </p:stCondLst>
                            <p:childTnLst>
                              <p:par>
                                <p:cTn id="12" presetID="55"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1000" fill="hold"/>
                                        <p:tgtEl>
                                          <p:spTgt spid="7"/>
                                        </p:tgtEl>
                                        <p:attrNameLst>
                                          <p:attrName>ppt_w</p:attrName>
                                        </p:attrNameLst>
                                      </p:cBhvr>
                                      <p:tavLst>
                                        <p:tav tm="0">
                                          <p:val>
                                            <p:strVal val="#ppt_w*0.70"/>
                                          </p:val>
                                        </p:tav>
                                        <p:tav tm="100000">
                                          <p:val>
                                            <p:strVal val="#ppt_w"/>
                                          </p:val>
                                        </p:tav>
                                      </p:tavLst>
                                    </p:anim>
                                    <p:anim calcmode="lin" valueType="num">
                                      <p:cBhvr>
                                        <p:cTn id="15" dur="1000" fill="hold"/>
                                        <p:tgtEl>
                                          <p:spTgt spid="7"/>
                                        </p:tgtEl>
                                        <p:attrNameLst>
                                          <p:attrName>ppt_h</p:attrName>
                                        </p:attrNameLst>
                                      </p:cBhvr>
                                      <p:tavLst>
                                        <p:tav tm="0">
                                          <p:val>
                                            <p:strVal val="#ppt_h"/>
                                          </p:val>
                                        </p:tav>
                                        <p:tav tm="100000">
                                          <p:val>
                                            <p:strVal val="#ppt_h"/>
                                          </p:val>
                                        </p:tav>
                                      </p:tavLst>
                                    </p:anim>
                                    <p:animEffect transition="in" filter="fade">
                                      <p:cBhvr>
                                        <p:cTn id="16" dur="1000"/>
                                        <p:tgtEl>
                                          <p:spTgt spid="7"/>
                                        </p:tgtEl>
                                      </p:cBhvr>
                                    </p:animEffect>
                                  </p:childTnLst>
                                </p:cTn>
                              </p:par>
                              <p:par>
                                <p:cTn id="17" presetID="55"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strVal val="#ppt_w*0.70"/>
                                          </p:val>
                                        </p:tav>
                                        <p:tav tm="100000">
                                          <p:val>
                                            <p:strVal val="#ppt_w"/>
                                          </p:val>
                                        </p:tav>
                                      </p:tavLst>
                                    </p:anim>
                                    <p:anim calcmode="lin" valueType="num">
                                      <p:cBhvr>
                                        <p:cTn id="20" dur="1000" fill="hold"/>
                                        <p:tgtEl>
                                          <p:spTgt spid="5"/>
                                        </p:tgtEl>
                                        <p:attrNameLst>
                                          <p:attrName>ppt_h</p:attrName>
                                        </p:attrNameLst>
                                      </p:cBhvr>
                                      <p:tavLst>
                                        <p:tav tm="0">
                                          <p:val>
                                            <p:strVal val="#ppt_h"/>
                                          </p:val>
                                        </p:tav>
                                        <p:tav tm="100000">
                                          <p:val>
                                            <p:strVal val="#ppt_h"/>
                                          </p:val>
                                        </p:tav>
                                      </p:tavLst>
                                    </p:anim>
                                    <p:animEffect transition="in" filter="fade">
                                      <p:cBhvr>
                                        <p:cTn id="21" dur="1000"/>
                                        <p:tgtEl>
                                          <p:spTgt spid="5"/>
                                        </p:tgtEl>
                                      </p:cBhvr>
                                    </p:animEffect>
                                  </p:childTnLst>
                                </p:cTn>
                              </p:par>
                            </p:childTnLst>
                          </p:cTn>
                        </p:par>
                        <p:par>
                          <p:cTn id="22" fill="hold">
                            <p:stCondLst>
                              <p:cond delay="1500"/>
                            </p:stCondLst>
                            <p:childTnLst>
                              <p:par>
                                <p:cTn id="23" presetID="55" presetClass="entr" presetSubtype="0" fill="hold" nodeType="after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p:cTn id="25" dur="1000" fill="hold"/>
                                        <p:tgtEl>
                                          <p:spTgt spid="25"/>
                                        </p:tgtEl>
                                        <p:attrNameLst>
                                          <p:attrName>ppt_w</p:attrName>
                                        </p:attrNameLst>
                                      </p:cBhvr>
                                      <p:tavLst>
                                        <p:tav tm="0">
                                          <p:val>
                                            <p:strVal val="#ppt_w*0.70"/>
                                          </p:val>
                                        </p:tav>
                                        <p:tav tm="100000">
                                          <p:val>
                                            <p:strVal val="#ppt_w"/>
                                          </p:val>
                                        </p:tav>
                                      </p:tavLst>
                                    </p:anim>
                                    <p:anim calcmode="lin" valueType="num">
                                      <p:cBhvr>
                                        <p:cTn id="26" dur="1000" fill="hold"/>
                                        <p:tgtEl>
                                          <p:spTgt spid="25"/>
                                        </p:tgtEl>
                                        <p:attrNameLst>
                                          <p:attrName>ppt_h</p:attrName>
                                        </p:attrNameLst>
                                      </p:cBhvr>
                                      <p:tavLst>
                                        <p:tav tm="0">
                                          <p:val>
                                            <p:strVal val="#ppt_h"/>
                                          </p:val>
                                        </p:tav>
                                        <p:tav tm="100000">
                                          <p:val>
                                            <p:strVal val="#ppt_h"/>
                                          </p:val>
                                        </p:tav>
                                      </p:tavLst>
                                    </p:anim>
                                    <p:animEffect transition="in" filter="fade">
                                      <p:cBhvr>
                                        <p:cTn id="27" dur="1000"/>
                                        <p:tgtEl>
                                          <p:spTgt spid="25"/>
                                        </p:tgtEl>
                                      </p:cBhvr>
                                    </p:animEffect>
                                  </p:childTnLst>
                                </p:cTn>
                              </p:par>
                            </p:childTnLst>
                          </p:cTn>
                        </p:par>
                        <p:par>
                          <p:cTn id="28" fill="hold">
                            <p:stCondLst>
                              <p:cond delay="25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4"/>
                                        </p:tgtEl>
                                        <p:attrNameLst>
                                          <p:attrName>ppt_y</p:attrName>
                                        </p:attrNameLst>
                                      </p:cBhvr>
                                      <p:tavLst>
                                        <p:tav tm="0">
                                          <p:val>
                                            <p:strVal val="#ppt_y"/>
                                          </p:val>
                                        </p:tav>
                                        <p:tav tm="100000">
                                          <p:val>
                                            <p:strVal val="#ppt_y"/>
                                          </p:val>
                                        </p:tav>
                                      </p:tavLst>
                                    </p:anim>
                                    <p:anim calcmode="lin" valueType="num">
                                      <p:cBhvr>
                                        <p:cTn id="33"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ldLvl="0" animBg="1"/>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6" name="直接连接符 5"/>
          <p:cNvCxnSpPr/>
          <p:nvPr userDrawn="1"/>
        </p:nvCxnSpPr>
        <p:spPr>
          <a:xfrm>
            <a:off x="927753" y="822573"/>
            <a:ext cx="10276541" cy="0"/>
          </a:xfrm>
          <a:prstGeom prst="line">
            <a:avLst/>
          </a:prstGeom>
          <a:ln w="28575">
            <a:gradFill flip="none" rotWithShape="1">
              <a:gsLst>
                <a:gs pos="0">
                  <a:srgbClr val="208338">
                    <a:alpha val="36000"/>
                  </a:srgbClr>
                </a:gs>
                <a:gs pos="100000">
                  <a:srgbClr val="207234"/>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17" name="图片 16"/>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9121140" y="0"/>
            <a:ext cx="3070860" cy="1800860"/>
          </a:xfrm>
          <a:custGeom>
            <a:avLst/>
            <a:gdLst>
              <a:gd name="connsiteX0" fmla="*/ 0 w 5840361"/>
              <a:gd name="connsiteY0" fmla="*/ 0 h 3425004"/>
              <a:gd name="connsiteX1" fmla="*/ 5840361 w 5840361"/>
              <a:gd name="connsiteY1" fmla="*/ 0 h 3425004"/>
              <a:gd name="connsiteX2" fmla="*/ 5840361 w 5840361"/>
              <a:gd name="connsiteY2" fmla="*/ 3425004 h 3425004"/>
              <a:gd name="connsiteX3" fmla="*/ 2310581 w 5840361"/>
              <a:gd name="connsiteY3" fmla="*/ 3425004 h 3425004"/>
              <a:gd name="connsiteX4" fmla="*/ 2310581 w 5840361"/>
              <a:gd name="connsiteY4" fmla="*/ 1209356 h 3425004"/>
              <a:gd name="connsiteX5" fmla="*/ 0 w 5840361"/>
              <a:gd name="connsiteY5" fmla="*/ 1209356 h 3425004"/>
              <a:gd name="connsiteX6" fmla="*/ 0 w 5840361"/>
              <a:gd name="connsiteY6" fmla="*/ 0 h 3425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0361" h="3425004">
                <a:moveTo>
                  <a:pt x="0" y="0"/>
                </a:moveTo>
                <a:lnTo>
                  <a:pt x="5840361" y="0"/>
                </a:lnTo>
                <a:lnTo>
                  <a:pt x="5840361" y="3425004"/>
                </a:lnTo>
                <a:lnTo>
                  <a:pt x="2310581" y="3425004"/>
                </a:lnTo>
                <a:lnTo>
                  <a:pt x="2310581" y="1209356"/>
                </a:lnTo>
                <a:lnTo>
                  <a:pt x="0" y="1209356"/>
                </a:lnTo>
                <a:lnTo>
                  <a:pt x="0" y="0"/>
                </a:lnTo>
                <a:close/>
              </a:path>
            </a:pathLst>
          </a:custGeom>
        </p:spPr>
      </p:pic>
      <p:sp>
        <p:nvSpPr>
          <p:cNvPr id="12" name="文本框 11"/>
          <p:cNvSpPr txBox="1"/>
          <p:nvPr/>
        </p:nvSpPr>
        <p:spPr>
          <a:xfrm>
            <a:off x="1621254" y="359173"/>
            <a:ext cx="3477499" cy="475615"/>
          </a:xfrm>
          <a:prstGeom prst="rect">
            <a:avLst/>
          </a:prstGeom>
          <a:noFill/>
        </p:spPr>
        <p:txBody>
          <a:bodyPr wrap="square" rtlCol="0">
            <a:spAutoFit/>
          </a:bodyPr>
          <a:lstStyle/>
          <a:p>
            <a:r>
              <a:rPr lang="zh-CN" altLang="en-US" sz="2500" dirty="0">
                <a:solidFill>
                  <a:srgbClr val="207234"/>
                </a:solidFill>
                <a:latin typeface="+mj-ea"/>
                <a:ea typeface="+mj-ea"/>
                <a:sym typeface="Arial" panose="020B0604020202020204" pitchFamily="34" charset="0"/>
              </a:rPr>
              <a:t>污染类型</a:t>
            </a:r>
          </a:p>
        </p:txBody>
      </p:sp>
      <p:pic>
        <p:nvPicPr>
          <p:cNvPr id="18" name="图片 17" descr="图片包含 物体&#10;&#10;已生成高可信度的说明"/>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0280000">
            <a:off x="137160" y="245110"/>
            <a:ext cx="1628775" cy="704215"/>
          </a:xfrm>
          <a:prstGeom prst="rect">
            <a:avLst/>
          </a:prstGeom>
        </p:spPr>
      </p:pic>
      <p:grpSp>
        <p:nvGrpSpPr>
          <p:cNvPr id="60" name="Group 3"/>
          <p:cNvGrpSpPr/>
          <p:nvPr/>
        </p:nvGrpSpPr>
        <p:grpSpPr>
          <a:xfrm>
            <a:off x="3750915" y="1965070"/>
            <a:ext cx="5184774" cy="4663937"/>
            <a:chOff x="3472716" y="1660243"/>
            <a:chExt cx="5246568" cy="4719523"/>
          </a:xfrm>
          <a:solidFill>
            <a:srgbClr val="669900"/>
          </a:solidFill>
        </p:grpSpPr>
        <p:sp>
          <p:nvSpPr>
            <p:cNvPr id="61" name="Freeform 4"/>
            <p:cNvSpPr/>
            <p:nvPr/>
          </p:nvSpPr>
          <p:spPr bwMode="auto">
            <a:xfrm flipH="1">
              <a:off x="5395367" y="4135502"/>
              <a:ext cx="1397174" cy="2244264"/>
            </a:xfrm>
            <a:custGeom>
              <a:avLst/>
              <a:gdLst>
                <a:gd name="connsiteX0" fmla="*/ 759198 w 1653886"/>
                <a:gd name="connsiteY0" fmla="*/ 850 h 2656618"/>
                <a:gd name="connsiteX1" fmla="*/ 763881 w 1653886"/>
                <a:gd name="connsiteY1" fmla="*/ 488839 h 2656618"/>
                <a:gd name="connsiteX2" fmla="*/ 459348 w 1653886"/>
                <a:gd name="connsiteY2" fmla="*/ 298375 h 2656618"/>
                <a:gd name="connsiteX3" fmla="*/ 233486 w 1653886"/>
                <a:gd name="connsiteY3" fmla="*/ 125688 h 2656618"/>
                <a:gd name="connsiteX4" fmla="*/ 502490 w 1653886"/>
                <a:gd name="connsiteY4" fmla="*/ 735172 h 2656618"/>
                <a:gd name="connsiteX5" fmla="*/ 55842 w 1653886"/>
                <a:gd name="connsiteY5" fmla="*/ 326310 h 2656618"/>
                <a:gd name="connsiteX6" fmla="*/ 48228 w 1653886"/>
                <a:gd name="connsiteY6" fmla="*/ 514234 h 2656618"/>
                <a:gd name="connsiteX7" fmla="*/ 411130 w 1653886"/>
                <a:gd name="connsiteY7" fmla="*/ 930715 h 2656618"/>
                <a:gd name="connsiteX8" fmla="*/ 65993 w 1653886"/>
                <a:gd name="connsiteY8" fmla="*/ 750409 h 2656618"/>
                <a:gd name="connsiteX9" fmla="*/ 170042 w 1653886"/>
                <a:gd name="connsiteY9" fmla="*/ 981505 h 2656618"/>
                <a:gd name="connsiteX10" fmla="*/ 723277 w 1653886"/>
                <a:gd name="connsiteY10" fmla="*/ 1641780 h 2656618"/>
                <a:gd name="connsiteX11" fmla="*/ 671256 w 1653886"/>
                <a:gd name="connsiteY11" fmla="*/ 2645894 h 2656618"/>
                <a:gd name="connsiteX12" fmla="*/ 670238 w 1653886"/>
                <a:gd name="connsiteY12" fmla="*/ 2656618 h 2656618"/>
                <a:gd name="connsiteX13" fmla="*/ 1288826 w 1653886"/>
                <a:gd name="connsiteY13" fmla="*/ 2656618 h 2656618"/>
                <a:gd name="connsiteX14" fmla="*/ 1277268 w 1653886"/>
                <a:gd name="connsiteY14" fmla="*/ 2583272 h 2656618"/>
                <a:gd name="connsiteX15" fmla="*/ 1266361 w 1653886"/>
                <a:gd name="connsiteY15" fmla="*/ 1331959 h 2656618"/>
                <a:gd name="connsiteX16" fmla="*/ 1652103 w 1653886"/>
                <a:gd name="connsiteY16" fmla="*/ 430430 h 2656618"/>
                <a:gd name="connsiteX17" fmla="*/ 1459232 w 1653886"/>
                <a:gd name="connsiteY17" fmla="*/ 471062 h 2656618"/>
                <a:gd name="connsiteX18" fmla="*/ 1098868 w 1653886"/>
                <a:gd name="connsiteY18" fmla="*/ 732633 h 2656618"/>
                <a:gd name="connsiteX19" fmla="*/ 794335 w 1653886"/>
                <a:gd name="connsiteY19" fmla="*/ 8870 h 2656618"/>
                <a:gd name="connsiteX20" fmla="*/ 759198 w 1653886"/>
                <a:gd name="connsiteY20" fmla="*/ 850 h 2656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53886" h="2656618">
                  <a:moveTo>
                    <a:pt x="759198" y="850"/>
                  </a:moveTo>
                  <a:cubicBezTo>
                    <a:pt x="692269" y="17203"/>
                    <a:pt x="726132" y="266631"/>
                    <a:pt x="763881" y="488839"/>
                  </a:cubicBezTo>
                  <a:cubicBezTo>
                    <a:pt x="807024" y="740251"/>
                    <a:pt x="593850" y="600578"/>
                    <a:pt x="459348" y="298375"/>
                  </a:cubicBezTo>
                  <a:cubicBezTo>
                    <a:pt x="324846" y="-3827"/>
                    <a:pt x="246175" y="82516"/>
                    <a:pt x="233486" y="125688"/>
                  </a:cubicBezTo>
                  <a:cubicBezTo>
                    <a:pt x="218259" y="168860"/>
                    <a:pt x="525330" y="707237"/>
                    <a:pt x="502490" y="735172"/>
                  </a:cubicBezTo>
                  <a:cubicBezTo>
                    <a:pt x="482188" y="760567"/>
                    <a:pt x="93908" y="313612"/>
                    <a:pt x="55842" y="326310"/>
                  </a:cubicBezTo>
                  <a:cubicBezTo>
                    <a:pt x="20313" y="339007"/>
                    <a:pt x="-45669" y="374561"/>
                    <a:pt x="48228" y="514234"/>
                  </a:cubicBezTo>
                  <a:cubicBezTo>
                    <a:pt x="139588" y="656447"/>
                    <a:pt x="428895" y="892622"/>
                    <a:pt x="411130" y="930715"/>
                  </a:cubicBezTo>
                  <a:cubicBezTo>
                    <a:pt x="393366" y="971347"/>
                    <a:pt x="152277" y="755488"/>
                    <a:pt x="65993" y="750409"/>
                  </a:cubicBezTo>
                  <a:cubicBezTo>
                    <a:pt x="-22829" y="745330"/>
                    <a:pt x="12700" y="869767"/>
                    <a:pt x="170042" y="981505"/>
                  </a:cubicBezTo>
                  <a:cubicBezTo>
                    <a:pt x="327384" y="1093244"/>
                    <a:pt x="710588" y="1217680"/>
                    <a:pt x="723277" y="1641780"/>
                  </a:cubicBezTo>
                  <a:cubicBezTo>
                    <a:pt x="732001" y="1933348"/>
                    <a:pt x="695144" y="2389360"/>
                    <a:pt x="671256" y="2645894"/>
                  </a:cubicBezTo>
                  <a:lnTo>
                    <a:pt x="670238" y="2656618"/>
                  </a:lnTo>
                  <a:lnTo>
                    <a:pt x="1288826" y="2656618"/>
                  </a:lnTo>
                  <a:lnTo>
                    <a:pt x="1277268" y="2583272"/>
                  </a:lnTo>
                  <a:cubicBezTo>
                    <a:pt x="1221841" y="2210562"/>
                    <a:pt x="1177856" y="1703363"/>
                    <a:pt x="1266361" y="1331959"/>
                  </a:cubicBezTo>
                  <a:cubicBezTo>
                    <a:pt x="1426241" y="669145"/>
                    <a:pt x="1677481" y="532011"/>
                    <a:pt x="1652103" y="430430"/>
                  </a:cubicBezTo>
                  <a:cubicBezTo>
                    <a:pt x="1629263" y="328849"/>
                    <a:pt x="1499836" y="377100"/>
                    <a:pt x="1459232" y="471062"/>
                  </a:cubicBezTo>
                  <a:cubicBezTo>
                    <a:pt x="1418628" y="562485"/>
                    <a:pt x="1253672" y="765646"/>
                    <a:pt x="1098868" y="732633"/>
                  </a:cubicBezTo>
                  <a:cubicBezTo>
                    <a:pt x="946601" y="699619"/>
                    <a:pt x="905997" y="69819"/>
                    <a:pt x="794335" y="8870"/>
                  </a:cubicBezTo>
                  <a:cubicBezTo>
                    <a:pt x="780377" y="934"/>
                    <a:pt x="768759" y="-1486"/>
                    <a:pt x="759198" y="850"/>
                  </a:cubicBezTo>
                  <a:close/>
                </a:path>
              </a:pathLst>
            </a:custGeom>
            <a:solidFill>
              <a:srgbClr val="207234"/>
            </a:solidFill>
            <a:ln>
              <a:noFill/>
            </a:ln>
          </p:spPr>
          <p:txBody>
            <a:bodyPr vert="horz" wrap="square" lIns="128580" tIns="64290" rIns="128580" bIns="64290" numCol="1" anchor="t" anchorCtr="0" compatLnSpc="1">
              <a:noAutofit/>
            </a:bodyPr>
            <a:lstStyle/>
            <a:p>
              <a:endParaRPr lang="id-ID">
                <a:solidFill>
                  <a:schemeClr val="tx1">
                    <a:lumMod val="85000"/>
                    <a:lumOff val="15000"/>
                  </a:schemeClr>
                </a:solidFill>
                <a:latin typeface="+mj-ea"/>
                <a:ea typeface="+mj-ea"/>
              </a:endParaRPr>
            </a:p>
          </p:txBody>
        </p:sp>
        <p:sp>
          <p:nvSpPr>
            <p:cNvPr id="63" name="Freeform 67"/>
            <p:cNvSpPr/>
            <p:nvPr/>
          </p:nvSpPr>
          <p:spPr bwMode="auto">
            <a:xfrm rot="1883109">
              <a:off x="3472716" y="3045404"/>
              <a:ext cx="1975673" cy="1969537"/>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rgbClr val="207234"/>
            </a:solidFill>
            <a:ln>
              <a:noFill/>
            </a:ln>
          </p:spPr>
          <p:txBody>
            <a:bodyPr vert="horz" wrap="square" lIns="128580" tIns="64290" rIns="128580" bIns="64290" numCol="1" anchor="t" anchorCtr="0" compatLnSpc="1"/>
            <a:lstStyle/>
            <a:p>
              <a:endParaRPr lang="en-US">
                <a:solidFill>
                  <a:schemeClr val="tx1">
                    <a:lumMod val="85000"/>
                    <a:lumOff val="15000"/>
                  </a:schemeClr>
                </a:solidFill>
                <a:latin typeface="+mj-ea"/>
                <a:ea typeface="+mj-ea"/>
              </a:endParaRPr>
            </a:p>
          </p:txBody>
        </p:sp>
        <p:sp>
          <p:nvSpPr>
            <p:cNvPr id="64" name="Freeform 67"/>
            <p:cNvSpPr/>
            <p:nvPr/>
          </p:nvSpPr>
          <p:spPr bwMode="auto">
            <a:xfrm rot="4961872">
              <a:off x="4339838" y="2042516"/>
              <a:ext cx="2397282" cy="2389837"/>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rgbClr val="208338"/>
            </a:solidFill>
            <a:ln>
              <a:noFill/>
            </a:ln>
          </p:spPr>
          <p:txBody>
            <a:bodyPr vert="horz" wrap="square" lIns="128580" tIns="64290" rIns="128580" bIns="64290" numCol="1" anchor="t" anchorCtr="0" compatLnSpc="1"/>
            <a:lstStyle/>
            <a:p>
              <a:endParaRPr lang="en-US">
                <a:solidFill>
                  <a:schemeClr val="tx1">
                    <a:lumMod val="85000"/>
                    <a:lumOff val="15000"/>
                  </a:schemeClr>
                </a:solidFill>
                <a:latin typeface="+mj-ea"/>
                <a:ea typeface="+mj-ea"/>
              </a:endParaRPr>
            </a:p>
          </p:txBody>
        </p:sp>
        <p:sp>
          <p:nvSpPr>
            <p:cNvPr id="65" name="Freeform 67"/>
            <p:cNvSpPr/>
            <p:nvPr/>
          </p:nvSpPr>
          <p:spPr bwMode="auto">
            <a:xfrm rot="7696778">
              <a:off x="5819972" y="2184633"/>
              <a:ext cx="2112165" cy="2105606"/>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rgbClr val="208338"/>
            </a:solidFill>
            <a:ln>
              <a:noFill/>
            </a:ln>
          </p:spPr>
          <p:txBody>
            <a:bodyPr vert="horz" wrap="square" lIns="128580" tIns="64290" rIns="128580" bIns="64290" numCol="1" anchor="t" anchorCtr="0" compatLnSpc="1"/>
            <a:lstStyle/>
            <a:p>
              <a:endParaRPr lang="en-US">
                <a:solidFill>
                  <a:schemeClr val="tx1">
                    <a:lumMod val="85000"/>
                    <a:lumOff val="15000"/>
                  </a:schemeClr>
                </a:solidFill>
                <a:latin typeface="+mj-ea"/>
                <a:ea typeface="+mj-ea"/>
              </a:endParaRPr>
            </a:p>
          </p:txBody>
        </p:sp>
        <p:sp>
          <p:nvSpPr>
            <p:cNvPr id="66" name="Freeform 67"/>
            <p:cNvSpPr/>
            <p:nvPr/>
          </p:nvSpPr>
          <p:spPr bwMode="auto">
            <a:xfrm rot="10345882">
              <a:off x="6798191" y="3266787"/>
              <a:ext cx="1921093" cy="1915127"/>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rgbClr val="207234"/>
            </a:solidFill>
            <a:ln>
              <a:noFill/>
            </a:ln>
          </p:spPr>
          <p:txBody>
            <a:bodyPr vert="horz" wrap="square" lIns="128580" tIns="64290" rIns="128580" bIns="64290" numCol="1" anchor="t" anchorCtr="0" compatLnSpc="1"/>
            <a:lstStyle/>
            <a:p>
              <a:endParaRPr lang="en-US">
                <a:solidFill>
                  <a:schemeClr val="tx1">
                    <a:lumMod val="85000"/>
                    <a:lumOff val="15000"/>
                  </a:schemeClr>
                </a:solidFill>
                <a:latin typeface="+mj-ea"/>
                <a:ea typeface="+mj-ea"/>
              </a:endParaRPr>
            </a:p>
          </p:txBody>
        </p:sp>
        <p:sp>
          <p:nvSpPr>
            <p:cNvPr id="67" name="Freeform 67"/>
            <p:cNvSpPr/>
            <p:nvPr/>
          </p:nvSpPr>
          <p:spPr bwMode="auto">
            <a:xfrm rot="12440007">
              <a:off x="6858380" y="4585461"/>
              <a:ext cx="1424405" cy="1419981"/>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rgbClr val="208338"/>
            </a:solidFill>
            <a:ln>
              <a:noFill/>
            </a:ln>
          </p:spPr>
          <p:txBody>
            <a:bodyPr vert="horz" wrap="square" lIns="128580" tIns="64290" rIns="128580" bIns="64290" numCol="1" anchor="t" anchorCtr="0" compatLnSpc="1"/>
            <a:lstStyle/>
            <a:p>
              <a:endParaRPr lang="en-US">
                <a:solidFill>
                  <a:schemeClr val="tx1">
                    <a:lumMod val="85000"/>
                    <a:lumOff val="15000"/>
                  </a:schemeClr>
                </a:solidFill>
                <a:latin typeface="+mj-ea"/>
                <a:ea typeface="+mj-ea"/>
              </a:endParaRPr>
            </a:p>
          </p:txBody>
        </p:sp>
        <p:sp>
          <p:nvSpPr>
            <p:cNvPr id="69" name="Freeform 67"/>
            <p:cNvSpPr/>
            <p:nvPr/>
          </p:nvSpPr>
          <p:spPr bwMode="auto">
            <a:xfrm rot="20954305">
              <a:off x="3963464" y="4418983"/>
              <a:ext cx="1424405" cy="1419981"/>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rgbClr val="208338"/>
            </a:solidFill>
            <a:ln>
              <a:noFill/>
            </a:ln>
          </p:spPr>
          <p:txBody>
            <a:bodyPr vert="horz" wrap="square" lIns="128580" tIns="64290" rIns="128580" bIns="64290" numCol="1" anchor="t" anchorCtr="0" compatLnSpc="1"/>
            <a:lstStyle/>
            <a:p>
              <a:endParaRPr lang="en-US">
                <a:solidFill>
                  <a:schemeClr val="tx1">
                    <a:lumMod val="85000"/>
                    <a:lumOff val="15000"/>
                  </a:schemeClr>
                </a:solidFill>
                <a:latin typeface="+mj-ea"/>
                <a:ea typeface="+mj-ea"/>
              </a:endParaRPr>
            </a:p>
          </p:txBody>
        </p:sp>
        <p:sp>
          <p:nvSpPr>
            <p:cNvPr id="70" name="Freeform 67"/>
            <p:cNvSpPr/>
            <p:nvPr/>
          </p:nvSpPr>
          <p:spPr bwMode="auto">
            <a:xfrm rot="2241606">
              <a:off x="3489891" y="2395401"/>
              <a:ext cx="1187759" cy="1184070"/>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rgbClr val="208338"/>
            </a:solidFill>
            <a:ln>
              <a:noFill/>
            </a:ln>
          </p:spPr>
          <p:txBody>
            <a:bodyPr vert="horz" wrap="square" lIns="128580" tIns="64290" rIns="128580" bIns="64290" numCol="1" anchor="t" anchorCtr="0" compatLnSpc="1"/>
            <a:lstStyle/>
            <a:p>
              <a:endParaRPr lang="en-US">
                <a:solidFill>
                  <a:schemeClr val="tx1">
                    <a:lumMod val="85000"/>
                    <a:lumOff val="15000"/>
                  </a:schemeClr>
                </a:solidFill>
                <a:latin typeface="+mj-ea"/>
                <a:ea typeface="+mj-ea"/>
              </a:endParaRPr>
            </a:p>
          </p:txBody>
        </p:sp>
        <p:sp>
          <p:nvSpPr>
            <p:cNvPr id="71" name="Freeform 67"/>
            <p:cNvSpPr/>
            <p:nvPr/>
          </p:nvSpPr>
          <p:spPr bwMode="auto">
            <a:xfrm rot="6355571">
              <a:off x="5654693" y="1662087"/>
              <a:ext cx="1187759" cy="1184070"/>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rgbClr val="207234"/>
            </a:solidFill>
            <a:ln>
              <a:noFill/>
            </a:ln>
          </p:spPr>
          <p:txBody>
            <a:bodyPr vert="horz" wrap="square" lIns="128580" tIns="64290" rIns="128580" bIns="64290" numCol="1" anchor="t" anchorCtr="0" compatLnSpc="1"/>
            <a:lstStyle/>
            <a:p>
              <a:endParaRPr lang="en-US">
                <a:solidFill>
                  <a:schemeClr val="tx1">
                    <a:lumMod val="85000"/>
                    <a:lumOff val="15000"/>
                  </a:schemeClr>
                </a:solidFill>
                <a:latin typeface="+mj-ea"/>
                <a:ea typeface="+mj-ea"/>
              </a:endParaRPr>
            </a:p>
          </p:txBody>
        </p:sp>
        <p:sp>
          <p:nvSpPr>
            <p:cNvPr id="72" name="Freeform 67"/>
            <p:cNvSpPr/>
            <p:nvPr/>
          </p:nvSpPr>
          <p:spPr bwMode="auto">
            <a:xfrm rot="9774375">
              <a:off x="7378684" y="2641108"/>
              <a:ext cx="1187759" cy="1184070"/>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rgbClr val="208338"/>
            </a:solidFill>
            <a:ln>
              <a:noFill/>
            </a:ln>
          </p:spPr>
          <p:txBody>
            <a:bodyPr vert="horz" wrap="square" lIns="128580" tIns="64290" rIns="128580" bIns="64290" numCol="1" anchor="t" anchorCtr="0" compatLnSpc="1"/>
            <a:lstStyle/>
            <a:p>
              <a:endParaRPr lang="en-US">
                <a:solidFill>
                  <a:schemeClr val="tx1">
                    <a:lumMod val="85000"/>
                    <a:lumOff val="15000"/>
                  </a:schemeClr>
                </a:solidFill>
                <a:latin typeface="+mj-ea"/>
                <a:ea typeface="+mj-ea"/>
              </a:endParaRPr>
            </a:p>
          </p:txBody>
        </p:sp>
      </p:grpSp>
      <p:sp>
        <p:nvSpPr>
          <p:cNvPr id="79" name="Text Placeholder 2"/>
          <p:cNvSpPr txBox="1"/>
          <p:nvPr/>
        </p:nvSpPr>
        <p:spPr>
          <a:xfrm>
            <a:off x="1880235" y="2065655"/>
            <a:ext cx="2123440" cy="276225"/>
          </a:xfrm>
          <a:prstGeom prst="rect">
            <a:avLst/>
          </a:prstGeom>
          <a:noFill/>
        </p:spPr>
        <p:txBody>
          <a:bodyPr vert="horz" lIns="128580" tIns="64290" rIns="128580" bIns="6429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id-ID" sz="2500" dirty="0">
                <a:solidFill>
                  <a:schemeClr val="tx1">
                    <a:lumMod val="85000"/>
                    <a:lumOff val="15000"/>
                  </a:schemeClr>
                </a:solidFill>
                <a:latin typeface="+mj-ea"/>
                <a:ea typeface="+mj-ea"/>
                <a:cs typeface="Clear Sans" panose="020B0503030202020304" pitchFamily="34" charset="0"/>
              </a:rPr>
              <a:t>大气污染</a:t>
            </a:r>
          </a:p>
        </p:txBody>
      </p:sp>
      <p:sp>
        <p:nvSpPr>
          <p:cNvPr id="82" name="Text Placeholder 2"/>
          <p:cNvSpPr txBox="1"/>
          <p:nvPr/>
        </p:nvSpPr>
        <p:spPr>
          <a:xfrm>
            <a:off x="1030605" y="3509645"/>
            <a:ext cx="2434590" cy="276225"/>
          </a:xfrm>
          <a:prstGeom prst="rect">
            <a:avLst/>
          </a:prstGeom>
          <a:noFill/>
        </p:spPr>
        <p:txBody>
          <a:bodyPr vert="horz" lIns="128580" tIns="64290" rIns="128580" bIns="6429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id-ID" sz="2500" dirty="0">
                <a:solidFill>
                  <a:schemeClr val="tx1">
                    <a:lumMod val="85000"/>
                    <a:lumOff val="15000"/>
                  </a:schemeClr>
                </a:solidFill>
                <a:latin typeface="+mj-ea"/>
                <a:ea typeface="+mj-ea"/>
                <a:cs typeface="Clear Sans" panose="020B0503030202020304" pitchFamily="34" charset="0"/>
              </a:rPr>
              <a:t>噪声污染</a:t>
            </a:r>
          </a:p>
        </p:txBody>
      </p:sp>
      <p:sp>
        <p:nvSpPr>
          <p:cNvPr id="85" name="Text Placeholder 2"/>
          <p:cNvSpPr txBox="1"/>
          <p:nvPr/>
        </p:nvSpPr>
        <p:spPr>
          <a:xfrm>
            <a:off x="1880235" y="4914900"/>
            <a:ext cx="2123440" cy="276225"/>
          </a:xfrm>
          <a:prstGeom prst="rect">
            <a:avLst/>
          </a:prstGeom>
          <a:noFill/>
        </p:spPr>
        <p:txBody>
          <a:bodyPr vert="horz" lIns="128580" tIns="64290" rIns="128580" bIns="6429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id-ID" sz="2500" dirty="0">
                <a:solidFill>
                  <a:schemeClr val="tx1">
                    <a:lumMod val="85000"/>
                    <a:lumOff val="15000"/>
                  </a:schemeClr>
                </a:solidFill>
                <a:latin typeface="+mj-ea"/>
                <a:ea typeface="+mj-ea"/>
                <a:cs typeface="Clear Sans" panose="020B0503030202020304" pitchFamily="34" charset="0"/>
              </a:rPr>
              <a:t>土壤污染</a:t>
            </a:r>
          </a:p>
        </p:txBody>
      </p:sp>
      <p:sp>
        <p:nvSpPr>
          <p:cNvPr id="88" name="Text Placeholder 2"/>
          <p:cNvSpPr txBox="1"/>
          <p:nvPr/>
        </p:nvSpPr>
        <p:spPr>
          <a:xfrm>
            <a:off x="8520430" y="2065655"/>
            <a:ext cx="2123440" cy="276225"/>
          </a:xfrm>
          <a:prstGeom prst="rect">
            <a:avLst/>
          </a:prstGeom>
          <a:noFill/>
        </p:spPr>
        <p:txBody>
          <a:bodyPr vert="horz" lIns="128580" tIns="64290" rIns="128580" bIns="6429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id-ID" sz="2500" dirty="0">
                <a:solidFill>
                  <a:schemeClr val="tx1">
                    <a:lumMod val="85000"/>
                    <a:lumOff val="15000"/>
                  </a:schemeClr>
                </a:solidFill>
                <a:latin typeface="+mj-ea"/>
                <a:ea typeface="+mj-ea"/>
                <a:cs typeface="Clear Sans" panose="020B0503030202020304" pitchFamily="34" charset="0"/>
              </a:rPr>
              <a:t>水污染</a:t>
            </a:r>
          </a:p>
        </p:txBody>
      </p:sp>
      <p:sp>
        <p:nvSpPr>
          <p:cNvPr id="91" name="Text Placeholder 2"/>
          <p:cNvSpPr txBox="1"/>
          <p:nvPr/>
        </p:nvSpPr>
        <p:spPr>
          <a:xfrm>
            <a:off x="9116060" y="3509645"/>
            <a:ext cx="2123440" cy="276225"/>
          </a:xfrm>
          <a:prstGeom prst="rect">
            <a:avLst/>
          </a:prstGeom>
          <a:noFill/>
        </p:spPr>
        <p:txBody>
          <a:bodyPr vert="horz" lIns="128580" tIns="64290" rIns="128580" bIns="6429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id-ID" sz="2500" dirty="0">
                <a:solidFill>
                  <a:schemeClr val="tx1">
                    <a:lumMod val="85000"/>
                    <a:lumOff val="15000"/>
                  </a:schemeClr>
                </a:solidFill>
                <a:latin typeface="+mj-ea"/>
                <a:ea typeface="+mj-ea"/>
                <a:cs typeface="Clear Sans" panose="020B0503030202020304" pitchFamily="34" charset="0"/>
              </a:rPr>
              <a:t>放射性污染</a:t>
            </a:r>
          </a:p>
        </p:txBody>
      </p:sp>
      <p:sp>
        <p:nvSpPr>
          <p:cNvPr id="94" name="Text Placeholder 2"/>
          <p:cNvSpPr txBox="1"/>
          <p:nvPr/>
        </p:nvSpPr>
        <p:spPr>
          <a:xfrm>
            <a:off x="8520430" y="4914900"/>
            <a:ext cx="2123440" cy="276225"/>
          </a:xfrm>
          <a:prstGeom prst="rect">
            <a:avLst/>
          </a:prstGeom>
          <a:noFill/>
        </p:spPr>
        <p:txBody>
          <a:bodyPr vert="horz" lIns="128580" tIns="64290" rIns="128580" bIns="6429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id-ID" sz="2500" dirty="0">
                <a:solidFill>
                  <a:schemeClr val="tx1">
                    <a:lumMod val="85000"/>
                    <a:lumOff val="15000"/>
                  </a:schemeClr>
                </a:solidFill>
                <a:latin typeface="+mj-ea"/>
                <a:ea typeface="+mj-ea"/>
                <a:cs typeface="Clear Sans" panose="020B0503030202020304" pitchFamily="34" charset="0"/>
              </a:rPr>
              <a:t>海洋污染</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Tm="778">
        <p:blinds dir="vert"/>
      </p:transition>
    </mc:Choice>
    <mc:Fallback xmlns="" xmlns:a14="http://schemas.microsoft.com/office/drawing/2010/main">
      <p:transition spd="slow" advTm="778">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1000"/>
                                        <p:tgtEl>
                                          <p:spTgt spid="60"/>
                                        </p:tgtEl>
                                      </p:cBhvr>
                                    </p:animEffect>
                                    <p:anim calcmode="lin" valueType="num">
                                      <p:cBhvr>
                                        <p:cTn id="8" dur="1000" fill="hold"/>
                                        <p:tgtEl>
                                          <p:spTgt spid="60"/>
                                        </p:tgtEl>
                                        <p:attrNameLst>
                                          <p:attrName>ppt_x</p:attrName>
                                        </p:attrNameLst>
                                      </p:cBhvr>
                                      <p:tavLst>
                                        <p:tav tm="0">
                                          <p:val>
                                            <p:strVal val="#ppt_x"/>
                                          </p:val>
                                        </p:tav>
                                        <p:tav tm="100000">
                                          <p:val>
                                            <p:strVal val="#ppt_x"/>
                                          </p:val>
                                        </p:tav>
                                      </p:tavLst>
                                    </p:anim>
                                    <p:anim calcmode="lin" valueType="num">
                                      <p:cBhvr>
                                        <p:cTn id="9"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6" name="直接连接符 5"/>
          <p:cNvCxnSpPr/>
          <p:nvPr userDrawn="1"/>
        </p:nvCxnSpPr>
        <p:spPr>
          <a:xfrm>
            <a:off x="927753" y="822573"/>
            <a:ext cx="10276541" cy="0"/>
          </a:xfrm>
          <a:prstGeom prst="line">
            <a:avLst/>
          </a:prstGeom>
          <a:ln w="28575">
            <a:gradFill flip="none" rotWithShape="1">
              <a:gsLst>
                <a:gs pos="0">
                  <a:srgbClr val="208338">
                    <a:alpha val="36000"/>
                  </a:srgbClr>
                </a:gs>
                <a:gs pos="100000">
                  <a:srgbClr val="207234"/>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17" name="图片 16"/>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9121140" y="0"/>
            <a:ext cx="3070860" cy="1800860"/>
          </a:xfrm>
          <a:custGeom>
            <a:avLst/>
            <a:gdLst>
              <a:gd name="connsiteX0" fmla="*/ 0 w 5840361"/>
              <a:gd name="connsiteY0" fmla="*/ 0 h 3425004"/>
              <a:gd name="connsiteX1" fmla="*/ 5840361 w 5840361"/>
              <a:gd name="connsiteY1" fmla="*/ 0 h 3425004"/>
              <a:gd name="connsiteX2" fmla="*/ 5840361 w 5840361"/>
              <a:gd name="connsiteY2" fmla="*/ 3425004 h 3425004"/>
              <a:gd name="connsiteX3" fmla="*/ 2310581 w 5840361"/>
              <a:gd name="connsiteY3" fmla="*/ 3425004 h 3425004"/>
              <a:gd name="connsiteX4" fmla="*/ 2310581 w 5840361"/>
              <a:gd name="connsiteY4" fmla="*/ 1209356 h 3425004"/>
              <a:gd name="connsiteX5" fmla="*/ 0 w 5840361"/>
              <a:gd name="connsiteY5" fmla="*/ 1209356 h 3425004"/>
              <a:gd name="connsiteX6" fmla="*/ 0 w 5840361"/>
              <a:gd name="connsiteY6" fmla="*/ 0 h 3425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0361" h="3425004">
                <a:moveTo>
                  <a:pt x="0" y="0"/>
                </a:moveTo>
                <a:lnTo>
                  <a:pt x="5840361" y="0"/>
                </a:lnTo>
                <a:lnTo>
                  <a:pt x="5840361" y="3425004"/>
                </a:lnTo>
                <a:lnTo>
                  <a:pt x="2310581" y="3425004"/>
                </a:lnTo>
                <a:lnTo>
                  <a:pt x="2310581" y="1209356"/>
                </a:lnTo>
                <a:lnTo>
                  <a:pt x="0" y="1209356"/>
                </a:lnTo>
                <a:lnTo>
                  <a:pt x="0" y="0"/>
                </a:lnTo>
                <a:close/>
              </a:path>
            </a:pathLst>
          </a:custGeom>
        </p:spPr>
      </p:pic>
      <p:sp>
        <p:nvSpPr>
          <p:cNvPr id="12" name="文本框 11"/>
          <p:cNvSpPr txBox="1"/>
          <p:nvPr/>
        </p:nvSpPr>
        <p:spPr>
          <a:xfrm>
            <a:off x="1621254" y="359173"/>
            <a:ext cx="3477499" cy="475615"/>
          </a:xfrm>
          <a:prstGeom prst="rect">
            <a:avLst/>
          </a:prstGeom>
          <a:noFill/>
        </p:spPr>
        <p:txBody>
          <a:bodyPr wrap="square" rtlCol="0">
            <a:spAutoFit/>
          </a:bodyPr>
          <a:lstStyle/>
          <a:p>
            <a:r>
              <a:rPr lang="zh-CN" altLang="en-US" sz="2500" dirty="0">
                <a:solidFill>
                  <a:srgbClr val="207234"/>
                </a:solidFill>
                <a:latin typeface="+mj-ea"/>
                <a:ea typeface="+mj-ea"/>
                <a:sym typeface="Arial" panose="020B0604020202020204" pitchFamily="34" charset="0"/>
              </a:rPr>
              <a:t>污染类型及相关知识</a:t>
            </a:r>
          </a:p>
        </p:txBody>
      </p:sp>
      <p:pic>
        <p:nvPicPr>
          <p:cNvPr id="18" name="图片 17" descr="图片包含 物体&#10;&#10;已生成高可信度的说明"/>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0280000">
            <a:off x="137160" y="245110"/>
            <a:ext cx="1628775" cy="704215"/>
          </a:xfrm>
          <a:prstGeom prst="rect">
            <a:avLst/>
          </a:prstGeom>
        </p:spPr>
      </p:pic>
      <p:grpSp>
        <p:nvGrpSpPr>
          <p:cNvPr id="10" name="组合 9"/>
          <p:cNvGrpSpPr/>
          <p:nvPr/>
        </p:nvGrpSpPr>
        <p:grpSpPr>
          <a:xfrm>
            <a:off x="4804093" y="1578385"/>
            <a:ext cx="6245807" cy="4504906"/>
            <a:chOff x="4972567" y="1372668"/>
            <a:chExt cx="6245807" cy="4504906"/>
          </a:xfrm>
        </p:grpSpPr>
        <p:sp>
          <p:nvSpPr>
            <p:cNvPr id="11" name="矩形: 圆角 10"/>
            <p:cNvSpPr/>
            <p:nvPr/>
          </p:nvSpPr>
          <p:spPr>
            <a:xfrm>
              <a:off x="4972567" y="1652506"/>
              <a:ext cx="6245807" cy="4225068"/>
            </a:xfrm>
            <a:prstGeom prst="roundRect">
              <a:avLst>
                <a:gd name="adj" fmla="val 3482"/>
              </a:avLst>
            </a:prstGeom>
            <a:noFill/>
            <a:ln>
              <a:solidFill>
                <a:srgbClr val="2072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文本框 2"/>
            <p:cNvSpPr txBox="1"/>
            <p:nvPr/>
          </p:nvSpPr>
          <p:spPr>
            <a:xfrm>
              <a:off x="5184477" y="1372668"/>
              <a:ext cx="2293033" cy="585350"/>
            </a:xfrm>
            <a:prstGeom prst="roundRect">
              <a:avLst>
                <a:gd name="adj" fmla="val 50000"/>
              </a:avLst>
            </a:prstGeom>
            <a:solidFill>
              <a:srgbClr val="207234"/>
            </a:solidFill>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zh-CN" altLang="en-US" sz="2100" b="1" dirty="0">
                  <a:solidFill>
                    <a:schemeClr val="bg1"/>
                  </a:solidFill>
                  <a:latin typeface="+mj-ea"/>
                  <a:ea typeface="+mj-ea"/>
                  <a:sym typeface="Arial" panose="020B0604020202020204" pitchFamily="34" charset="0"/>
                </a:rPr>
                <a:t>大气污染：</a:t>
              </a:r>
            </a:p>
          </p:txBody>
        </p:sp>
      </p:grpSp>
      <p:sp>
        <p:nvSpPr>
          <p:cNvPr id="4" name="矩形 3"/>
          <p:cNvSpPr/>
          <p:nvPr/>
        </p:nvSpPr>
        <p:spPr>
          <a:xfrm>
            <a:off x="5015865" y="2759075"/>
            <a:ext cx="5894070" cy="2168525"/>
          </a:xfrm>
          <a:prstGeom prst="rect">
            <a:avLst/>
          </a:prstGeom>
        </p:spPr>
        <p:txBody>
          <a:bodyPr wrap="square">
            <a:spAutoFit/>
          </a:bodyPr>
          <a:lstStyle/>
          <a:p>
            <a:pPr>
              <a:lnSpc>
                <a:spcPct val="150000"/>
              </a:lnSpc>
            </a:pPr>
            <a:r>
              <a:rPr dirty="0">
                <a:latin typeface="+mj-ea"/>
                <a:ea typeface="+mj-ea"/>
              </a:rPr>
              <a:t>定义：大气污染是指大气中一些物质的含量达到有害的程度以至破坏生态系统和人类正常生存和发展的条件，对人或物造成危害的现象。</a:t>
            </a:r>
          </a:p>
          <a:p>
            <a:pPr>
              <a:lnSpc>
                <a:spcPct val="150000"/>
              </a:lnSpc>
            </a:pPr>
            <a:r>
              <a:rPr dirty="0">
                <a:latin typeface="+mj-ea"/>
                <a:ea typeface="+mj-ea"/>
              </a:rPr>
              <a:t>主要有害气体：硫氧、碳氢化物，氮氧化物，微粒</a:t>
            </a:r>
          </a:p>
          <a:p>
            <a:pPr>
              <a:lnSpc>
                <a:spcPct val="150000"/>
              </a:lnSpc>
            </a:pPr>
            <a:r>
              <a:rPr dirty="0">
                <a:latin typeface="+mj-ea"/>
                <a:ea typeface="+mj-ea"/>
              </a:rPr>
              <a:t>常见污染源：工业废气、生活燃煤、汽车尾气等</a:t>
            </a:r>
          </a:p>
        </p:txBody>
      </p:sp>
      <p:pic>
        <p:nvPicPr>
          <p:cNvPr id="5" name="图片 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25329" y="1801091"/>
            <a:ext cx="3991877" cy="3991877"/>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Tm="774">
        <p:blinds dir="vert"/>
      </p:transition>
    </mc:Choice>
    <mc:Fallback xmlns="" xmlns:a14="http://schemas.microsoft.com/office/drawing/2010/main">
      <p:transition spd="slow" advTm="774">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par>
                          <p:cTn id="8" fill="hold">
                            <p:stCondLst>
                              <p:cond delay="500"/>
                            </p:stCondLst>
                            <p:childTnLst>
                              <p:par>
                                <p:cTn id="9" presetID="55"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1000" fill="hold"/>
                                        <p:tgtEl>
                                          <p:spTgt spid="10"/>
                                        </p:tgtEl>
                                        <p:attrNameLst>
                                          <p:attrName>ppt_w</p:attrName>
                                        </p:attrNameLst>
                                      </p:cBhvr>
                                      <p:tavLst>
                                        <p:tav tm="0">
                                          <p:val>
                                            <p:strVal val="#ppt_w*0.70"/>
                                          </p:val>
                                        </p:tav>
                                        <p:tav tm="100000">
                                          <p:val>
                                            <p:strVal val="#ppt_w"/>
                                          </p:val>
                                        </p:tav>
                                      </p:tavLst>
                                    </p:anim>
                                    <p:anim calcmode="lin" valueType="num">
                                      <p:cBhvr>
                                        <p:cTn id="12" dur="1000" fill="hold"/>
                                        <p:tgtEl>
                                          <p:spTgt spid="10"/>
                                        </p:tgtEl>
                                        <p:attrNameLst>
                                          <p:attrName>ppt_h</p:attrName>
                                        </p:attrNameLst>
                                      </p:cBhvr>
                                      <p:tavLst>
                                        <p:tav tm="0">
                                          <p:val>
                                            <p:strVal val="#ppt_h"/>
                                          </p:val>
                                        </p:tav>
                                        <p:tav tm="100000">
                                          <p:val>
                                            <p:strVal val="#ppt_h"/>
                                          </p:val>
                                        </p:tav>
                                      </p:tavLst>
                                    </p:anim>
                                    <p:animEffect transition="in" filter="fade">
                                      <p:cBhvr>
                                        <p:cTn id="13" dur="1000"/>
                                        <p:tgtEl>
                                          <p:spTgt spid="10"/>
                                        </p:tgtEl>
                                      </p:cBhvr>
                                    </p:animEffect>
                                  </p:childTnLst>
                                </p:cTn>
                              </p:par>
                            </p:childTnLst>
                          </p:cTn>
                        </p:par>
                        <p:par>
                          <p:cTn id="14" fill="hold">
                            <p:stCondLst>
                              <p:cond delay="1500"/>
                            </p:stCondLst>
                            <p:childTnLst>
                              <p:par>
                                <p:cTn id="15" presetID="47" presetClass="entr" presetSubtype="0"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TEMPLATE_SUBCATEGORY" val="0"/>
  <p:tag name="KSO_WM_TAG_VERSION" val="1.0"/>
  <p:tag name="KSO_WM_BEAUTIFY_FLAG" val="#wm#"/>
  <p:tag name="KSO_WM_TEMPLATE_CATEGORY" val="custom"/>
  <p:tag name="KSO_WM_TEMPLATE_INDEX" val="20187308"/>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1.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2.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3.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4.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5.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6.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7.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8.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9.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81.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82.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83.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84.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85.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86.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87.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88.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89.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91.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92.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93.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TotalTime>
  <Words>894</Words>
  <Application>Microsoft Office PowerPoint</Application>
  <PresentationFormat>宽屏</PresentationFormat>
  <Paragraphs>172</Paragraphs>
  <Slides>25</Slides>
  <Notes>25</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25</vt:i4>
      </vt:variant>
    </vt:vector>
  </HeadingPairs>
  <TitlesOfParts>
    <vt:vector size="37" baseType="lpstr">
      <vt:lpstr>Clear Sans</vt:lpstr>
      <vt:lpstr>Meiryo</vt:lpstr>
      <vt:lpstr>宋体</vt:lpstr>
      <vt:lpstr>微软雅黑</vt:lpstr>
      <vt:lpstr>义启小魏楷</vt:lpstr>
      <vt:lpstr>幼圆</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24</cp:revision>
  <dcterms:created xsi:type="dcterms:W3CDTF">2019-05-13T12:18:16Z</dcterms:created>
  <dcterms:modified xsi:type="dcterms:W3CDTF">2021-07-08T02:59:49Z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2052-11.1.0.8696</vt:lpwstr>
  </property>
</Properties>
</file>