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6" r:id="rId3"/>
  </p:sldMasterIdLst>
  <p:notesMasterIdLst>
    <p:notesMasterId r:id="rId23"/>
  </p:notesMasterIdLst>
  <p:sldIdLst>
    <p:sldId id="256" r:id="rId4"/>
    <p:sldId id="11615" r:id="rId5"/>
    <p:sldId id="290" r:id="rId6"/>
    <p:sldId id="260" r:id="rId7"/>
    <p:sldId id="259" r:id="rId8"/>
    <p:sldId id="313" r:id="rId9"/>
    <p:sldId id="11617" r:id="rId10"/>
    <p:sldId id="284" r:id="rId11"/>
    <p:sldId id="283" r:id="rId12"/>
    <p:sldId id="11619" r:id="rId13"/>
    <p:sldId id="312" r:id="rId14"/>
    <p:sldId id="288" r:id="rId15"/>
    <p:sldId id="287" r:id="rId16"/>
    <p:sldId id="11618" r:id="rId17"/>
    <p:sldId id="295" r:id="rId18"/>
    <p:sldId id="310" r:id="rId19"/>
    <p:sldId id="311" r:id="rId20"/>
    <p:sldId id="11616" r:id="rId21"/>
    <p:sldId id="1162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BBBEE-DB6D-4678-9229-CE314203A0DF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D22B6-5009-4CF0-94BF-9D2A7EA0F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87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4395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569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328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815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939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5443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223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7424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0039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464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912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231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67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018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876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455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168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823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D22B6-5009-4CF0-94BF-9D2A7EA0FD3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71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5343B76-39B6-49D2-BD4E-748B9A507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6EA0105-9E02-4312-8FC4-762ACB7219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8EAA5FA-A4DF-4DDF-AA7D-60282327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24BE86-8F6C-4CE8-9F0A-97DED1DC7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2D76F68-4E28-49AB-8AE8-8B14F9508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7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9042E5E-CD04-4B0D-9180-6363911B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BC6774B-7465-4DB8-B034-DBDC74B3D9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3F0998E-7F5C-44F9-AF38-ABE3F1D55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EFEE0B2-6D14-4A2E-B986-0A1414DEA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82F3AC8-600A-41F2-B424-C0AED16AF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BD40633-01C0-45AA-BEE7-142C85ED1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45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713DE5D-59DE-4B95-86ED-7E6CE43FF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F426D44-2BF9-41C1-B19F-3929432513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CCFAEE-0DDC-4122-9158-097E86385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157382A-8763-47D5-BF1F-4640E3E14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BE9B4B8-42C0-43C9-A3D2-C25BABF8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14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D34F1C4-ED32-454C-8440-B71C325981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ACABBC0-CA7E-4328-9277-EB092CF5A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EBCC446-C010-45F1-AB24-07B46149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F1295B4-46DC-4C21-B748-584317224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35D16E8-2316-4F1C-BC78-E3AF99BF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08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00122E72-3557-471B-A3C7-41328F3EDD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3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DE1E0C21-73BD-4457-A797-62F6F3E7C77D}"/>
              </a:ext>
            </a:extLst>
          </p:cNvPr>
          <p:cNvSpPr/>
          <p:nvPr userDrawn="1"/>
        </p:nvSpPr>
        <p:spPr>
          <a:xfrm>
            <a:off x="362857" y="325833"/>
            <a:ext cx="11466286" cy="620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ekie lishuti" panose="02010601030101010101" pitchFamily="2" charset="-122"/>
              <a:ea typeface="iekie lishuti" panose="02010601030101010101" pitchFamily="2" charset="-122"/>
              <a:sym typeface="iekie lishuti" panose="02010601030101010101" pitchFamily="2" charset="-122"/>
            </a:endParaRPr>
          </a:p>
        </p:txBody>
      </p:sp>
      <p:pic>
        <p:nvPicPr>
          <p:cNvPr id="9" name="图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C191C49B-307C-45BD-A227-A4A1CFFE0E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5"/>
              </a:ext>
            </a:extLst>
          </a:blip>
          <a:srcRect t="-10965" b="61915"/>
          <a:stretch/>
        </p:blipFill>
        <p:spPr>
          <a:xfrm>
            <a:off x="362857" y="5428343"/>
            <a:ext cx="11466286" cy="110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5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svg="http://schemas.microsoft.com/office/drawing/2016/SVG/main"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2021/7/18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31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2021/7/18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2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6754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81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54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64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682876A-DE91-4A1A-BD7F-C7D562EF2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39C6F61-6C38-4EF3-BDEF-5488F4FE4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ACA95F6-0D1F-4E3C-8D41-9032EBF40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DC5946F-E3B8-4951-86C5-0D7A4FDF3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A4B5EF7-21FD-44A1-AE9A-4EE435098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69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96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15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4479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083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28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122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32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8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594FA90-14C1-44DC-AA68-045FFBA74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6CCAD10-5AF4-4BB1-B294-BCF2B146B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6E9A85-DD63-4BBF-B1F4-46ECF945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6C6B604-FC84-42DF-B57F-8EB210C5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63CBE5A-65DD-4015-B554-4F1C1DEDE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8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D81F3C2-7941-4B3A-9801-EE74D5753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332AF2-AC0C-4247-889E-7E13F6CB9F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C559481-4951-496E-8434-50B11DBA44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5987D26-1A78-46F8-BCD2-E3486E96C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F97561A-9BA0-481C-890A-8B8045F09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6E0DCB3-CCE6-442C-97EC-0E68EBD33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85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2C9C80F-202A-4A11-AAF1-0C79C75C6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B4043FC-0D23-41C8-94B7-F67894F73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9394D62-4957-48D4-8162-F8FDF79AE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E1BD2E-7DCA-445E-A6B2-A3EE4E2C13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9896239-C477-4213-AB51-6728A4F11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D72FB1-D3EE-4C73-B459-66F62197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0B0C22B-EA28-49DF-B475-6B74D198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1F05C24-1EB7-4DD6-90C6-25D1A6F0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55600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0117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B08E9C0-36EB-4774-97A3-D7B0F9360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FFCA10B-ADC3-42EF-91C7-6801A1DA6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BC3D601-89CB-468D-9052-6BF6D2DF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0A459DD-B00A-4B32-8210-2566D0AD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39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EF0690D-FDF5-417B-9E87-4BB66429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3C381A0-88E9-4034-9564-74488C589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B50B1E0-3646-4A89-B872-F469A3646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0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35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0D8BC022-9E2C-42A5-83DD-384874DF3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BE7BEF30-F2A0-42C9-A7F9-62E90F45007B}"/>
              </a:ext>
            </a:extLst>
          </p:cNvPr>
          <p:cNvSpPr/>
          <p:nvPr userDrawn="1"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形 37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2C661696-F6EC-4825-992A-A1A1864130F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6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8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B6E18FC-75A5-4F25-9B02-D21D98924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4A71858-9ED6-4803-9A41-C54050DAF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B6B78F6-BC1B-4B4F-BD6C-B4D7A68FD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A1D1604-EB88-4837-9513-DF7042AEF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C0AB968-636E-469F-9006-940CF5EE3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C95C7A0-AE3B-45C6-AC9C-E58A44C8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51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B4B0AC3-B649-400C-A47A-A45AB9712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5355518-D7A8-4053-8CE6-492E03762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CE55F0-B9E4-4CC9-BE57-40F74111F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C3375-5806-4AE3-9C52-9F7470264E1A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7264F7F-6A99-44EF-8C8C-AEF5F8A69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CB5E18-AE1F-4F6A-A99D-7E207717C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441B6-FC8A-4DC4-8F99-DA772F540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12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8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30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sv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sv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sv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sv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BAA2769C-3488-46C9-80A0-F765AF5ED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B881666C-3DA2-498A-95EF-E9883E1C0593}"/>
              </a:ext>
            </a:extLst>
          </p:cNvPr>
          <p:cNvSpPr/>
          <p:nvPr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2B9299CF-E1F8-410C-93EF-F3FB95381D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6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  <p:pic>
        <p:nvPicPr>
          <p:cNvPr id="7" name="图形 6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E893A7E0-0557-421B-B689-D4C3D659B4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8"/>
              </a:ext>
            </a:extLst>
          </a:blip>
          <a:stretch>
            <a:fillRect/>
          </a:stretch>
        </p:blipFill>
        <p:spPr>
          <a:xfrm>
            <a:off x="3375858" y="3400012"/>
            <a:ext cx="5440283" cy="300951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A8D7CC63-0150-4E8E-AE70-682AD82FE6DA}"/>
              </a:ext>
            </a:extLst>
          </p:cNvPr>
          <p:cNvSpPr txBox="1"/>
          <p:nvPr/>
        </p:nvSpPr>
        <p:spPr>
          <a:xfrm>
            <a:off x="2045016" y="1278734"/>
            <a:ext cx="81019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6600" b="1" kern="1000" spc="600" dirty="0">
                <a:cs typeface="+mn-ea"/>
                <a:sym typeface="+mn-lt"/>
              </a:rPr>
              <a:t>安全施</a:t>
            </a:r>
            <a:r>
              <a:rPr lang="zh-CN" altLang="en-US" sz="6600" b="1" kern="1000" spc="600" dirty="0" smtClean="0">
                <a:cs typeface="+mn-ea"/>
                <a:sym typeface="+mn-lt"/>
              </a:rPr>
              <a:t>工周例</a:t>
            </a:r>
            <a:r>
              <a:rPr lang="zh-CN" altLang="en-US" sz="6600" b="1" kern="1000" spc="600" dirty="0">
                <a:cs typeface="+mn-ea"/>
                <a:sym typeface="+mn-lt"/>
              </a:rPr>
              <a:t>会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8BAD6F4B-769E-4593-AE23-8D866E703A27}"/>
              </a:ext>
            </a:extLst>
          </p:cNvPr>
          <p:cNvSpPr txBox="1"/>
          <p:nvPr/>
        </p:nvSpPr>
        <p:spPr>
          <a:xfrm>
            <a:off x="3669196" y="2657738"/>
            <a:ext cx="4866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简约</a:t>
            </a:r>
            <a:r>
              <a:rPr kumimoji="0" lang="en-US" altLang="zh-CN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商务</a:t>
            </a:r>
            <a:r>
              <a:rPr kumimoji="0" lang="en-US" altLang="zh-CN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计划</a:t>
            </a:r>
            <a:r>
              <a:rPr kumimoji="0" lang="en-US" altLang="zh-CN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总结</a:t>
            </a:r>
            <a:r>
              <a:rPr kumimoji="0" lang="en-US" altLang="zh-CN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通用模板</a:t>
            </a:r>
          </a:p>
        </p:txBody>
      </p:sp>
    </p:spTree>
    <p:extLst>
      <p:ext uri="{BB962C8B-B14F-4D97-AF65-F5344CB8AC3E}">
        <p14:creationId xmlns:p14="http://schemas.microsoft.com/office/powerpoint/2010/main" val="3039361151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CCC5EBDE-E553-4C65-ADF6-5BDBA9F86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8D21307B-F3B1-4FBB-A8A9-33428F223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D36B8E25-8755-4C4C-9D52-D3C9FECDB60D}"/>
              </a:ext>
            </a:extLst>
          </p:cNvPr>
          <p:cNvSpPr/>
          <p:nvPr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FC99C0E5-785A-4317-8847-B96937759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7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37812676-5BEA-434A-B716-37BB52D53ED7}"/>
              </a:ext>
            </a:extLst>
          </p:cNvPr>
          <p:cNvSpPr txBox="1"/>
          <p:nvPr/>
        </p:nvSpPr>
        <p:spPr>
          <a:xfrm>
            <a:off x="5344155" y="3142661"/>
            <a:ext cx="150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DD1BE98F-135D-4459-811E-5567FB98808C}"/>
              </a:ext>
            </a:extLst>
          </p:cNvPr>
          <p:cNvSpPr txBox="1"/>
          <p:nvPr/>
        </p:nvSpPr>
        <p:spPr>
          <a:xfrm>
            <a:off x="3849587" y="4506508"/>
            <a:ext cx="44928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4000" b="1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存在的问题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和应对措施</a:t>
            </a:r>
          </a:p>
        </p:txBody>
      </p:sp>
      <p:pic>
        <p:nvPicPr>
          <p:cNvPr id="19" name="图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E6FCBE36-43D5-4A81-A7C5-6D208FCE1C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9"/>
              </a:ext>
            </a:extLst>
          </a:blip>
          <a:stretch>
            <a:fillRect/>
          </a:stretch>
        </p:blipFill>
        <p:spPr>
          <a:xfrm>
            <a:off x="4332513" y="1028053"/>
            <a:ext cx="3526971" cy="195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3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:asvg="http://schemas.microsoft.com/office/drawing/2016/SVG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C3A3F38-D17B-4EDE-AFBB-6F2DE4D43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4842" y="4655757"/>
            <a:ext cx="8121112" cy="143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因此，拆迁工作进展迟缓且艰难。为此，我部加大协调队伍组织力度、加大投入，并且向乡村组织的上一级机关和组织寻求帮助。截止到目前为止，已同上级部门取得了部分一致意见，但工作仍很艰难。希望项目部外协加大扶持力度，以促我部便道征地拆迁工作的快速发展，确保周谋划工作的完成。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50BB561-868F-412B-BB08-97E11AA5B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1484313"/>
            <a:ext cx="10747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ADA8E00-644C-40FA-B319-0FC15947812F}"/>
              </a:ext>
            </a:extLst>
          </p:cNvPr>
          <p:cNvSpPr txBox="1"/>
          <p:nvPr/>
        </p:nvSpPr>
        <p:spPr>
          <a:xfrm>
            <a:off x="796742" y="553899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存在的问题及应对措施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EB19C33-C0F9-45D9-AF9D-CAD13ED318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426" y="1668979"/>
            <a:ext cx="4059588" cy="2706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777EC87-971E-43AA-A58D-F9CE0DEC50A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89713" y="1506388"/>
            <a:ext cx="7510462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四、安全质量环保保证措施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FB28F0B4-D7D8-45BA-9EE6-770D115639D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922417" y="4403895"/>
            <a:ext cx="2066040" cy="646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0" eaLnBrk="1" hangingPunct="1">
              <a:buNone/>
            </a:pPr>
            <a:r>
              <a:rPr lang="en-US" altLang="zh-CN" sz="1600" dirty="0">
                <a:cs typeface="+mn-ea"/>
                <a:sym typeface="+mn-lt"/>
              </a:rPr>
              <a:t>4.1.1.4 </a:t>
            </a:r>
            <a:r>
              <a:rPr lang="zh-CN" altLang="zh-CN" sz="1600" dirty="0">
                <a:cs typeface="+mn-ea"/>
                <a:sym typeface="+mn-lt"/>
              </a:rPr>
              <a:t>场区内做好防火防盗工作，由专人进行</a:t>
            </a:r>
            <a:r>
              <a:rPr lang="en-US" altLang="zh-CN" sz="1600" dirty="0">
                <a:cs typeface="+mn-ea"/>
                <a:sym typeface="+mn-lt"/>
              </a:rPr>
              <a:t>24</a:t>
            </a:r>
            <a:r>
              <a:rPr lang="zh-CN" altLang="zh-CN" sz="1600" dirty="0">
                <a:cs typeface="+mn-ea"/>
                <a:sym typeface="+mn-lt"/>
              </a:rPr>
              <a:t>小时巡视。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3488B6D-B656-4AD9-ACD3-0B713604A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2431" y="1602709"/>
            <a:ext cx="10406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cs typeface="+mn-ea"/>
                <a:sym typeface="+mn-lt"/>
              </a:rPr>
              <a:t>4.1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3480DD4-AE67-4375-BF76-82A79D2AFFFB}"/>
              </a:ext>
            </a:extLst>
          </p:cNvPr>
          <p:cNvSpPr txBox="1"/>
          <p:nvPr/>
        </p:nvSpPr>
        <p:spPr>
          <a:xfrm>
            <a:off x="728841" y="5468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存在的问题及应对措施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A4DBD39-5183-4929-8575-E3D96D039582}"/>
              </a:ext>
            </a:extLst>
          </p:cNvPr>
          <p:cNvSpPr/>
          <p:nvPr/>
        </p:nvSpPr>
        <p:spPr>
          <a:xfrm>
            <a:off x="7600697" y="1972041"/>
            <a:ext cx="220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cs typeface="+mn-ea"/>
                <a:sym typeface="+mn-lt"/>
              </a:rPr>
              <a:t>4.1.1 </a:t>
            </a:r>
            <a:r>
              <a:rPr lang="zh-CN" altLang="zh-CN" b="1" dirty="0">
                <a:cs typeface="+mn-ea"/>
                <a:sym typeface="+mn-lt"/>
              </a:rPr>
              <a:t>安全控制重点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D7EDA98-30EE-4BFD-9729-29FC51C7EA58}"/>
              </a:ext>
            </a:extLst>
          </p:cNvPr>
          <p:cNvSpPr/>
          <p:nvPr/>
        </p:nvSpPr>
        <p:spPr>
          <a:xfrm>
            <a:off x="1319821" y="2433916"/>
            <a:ext cx="2066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4.1.1.1 </a:t>
            </a:r>
            <a:r>
              <a:rPr lang="zh-CN" altLang="zh-CN" sz="1600" dirty="0">
                <a:cs typeface="+mn-ea"/>
                <a:sym typeface="+mn-lt"/>
              </a:rPr>
              <a:t>安全施工：加强高空作业的控制；加强安全用电控制；做好防风、防汛准备。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59C3C78-C426-4083-8620-547128957E28}"/>
              </a:ext>
            </a:extLst>
          </p:cNvPr>
          <p:cNvSpPr/>
          <p:nvPr/>
        </p:nvSpPr>
        <p:spPr>
          <a:xfrm>
            <a:off x="7743987" y="2433916"/>
            <a:ext cx="24229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4.1.1.2 </a:t>
            </a:r>
            <a:r>
              <a:rPr lang="zh-CN" altLang="zh-CN" sz="1600" dirty="0">
                <a:cs typeface="+mn-ea"/>
                <a:sym typeface="+mn-lt"/>
              </a:rPr>
              <a:t>基坑开挖：基坑开挖按规范严格控制坡度，并做好围护。现场由专职安全员进行检查、巡视。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F6EF809E-AE18-4206-BDCC-998F027B4A00}"/>
              </a:ext>
            </a:extLst>
          </p:cNvPr>
          <p:cNvSpPr/>
          <p:nvPr/>
        </p:nvSpPr>
        <p:spPr>
          <a:xfrm>
            <a:off x="1172707" y="4465452"/>
            <a:ext cx="2360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4.1.1.3 </a:t>
            </a:r>
            <a:r>
              <a:rPr lang="zh-CN" altLang="zh-CN" sz="1600" dirty="0">
                <a:cs typeface="+mn-ea"/>
                <a:sym typeface="+mn-lt"/>
              </a:rPr>
              <a:t>施工人员进入施工现场必须戴好安全帽。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BD1DF7F-9E0A-4AEA-8827-95D1116466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629" y="2624433"/>
            <a:ext cx="3259449" cy="21652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6" grpId="0"/>
      <p:bldP spid="5" grpId="0"/>
      <p:bldP spid="2" grpId="0"/>
      <p:bldP spid="3" grpId="0"/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05ED633-4FB3-469A-A3C2-F9B1636DE1C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36442" y="1676992"/>
            <a:ext cx="5159558" cy="3773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zh-CN" sz="1600" b="1" dirty="0">
                <a:cs typeface="+mn-ea"/>
                <a:sym typeface="+mn-lt"/>
              </a:rPr>
              <a:t>4.1.2 </a:t>
            </a:r>
            <a:r>
              <a:rPr lang="zh-CN" altLang="zh-CN" sz="1600" b="1" dirty="0">
                <a:cs typeface="+mn-ea"/>
                <a:sym typeface="+mn-lt"/>
              </a:rPr>
              <a:t>质量控制：</a:t>
            </a:r>
          </a:p>
          <a:p>
            <a:pPr eaLnBrk="1" hangingPunct="1"/>
            <a:r>
              <a:rPr lang="en-US" altLang="zh-CN" sz="1600" dirty="0">
                <a:cs typeface="+mn-ea"/>
                <a:sym typeface="+mn-lt"/>
              </a:rPr>
              <a:t>4.1.2.1 </a:t>
            </a:r>
            <a:r>
              <a:rPr lang="zh-CN" altLang="zh-CN" sz="1600" dirty="0">
                <a:cs typeface="+mn-ea"/>
                <a:sym typeface="+mn-lt"/>
              </a:rPr>
              <a:t>混凝土振捣：混凝土地坪振捣按规范进行，避免过振、漏振及气泡的产生。</a:t>
            </a:r>
          </a:p>
          <a:p>
            <a:pPr eaLnBrk="1" hangingPunct="1"/>
            <a:r>
              <a:rPr lang="en-US" altLang="zh-CN" sz="1600" dirty="0">
                <a:cs typeface="+mn-ea"/>
                <a:sym typeface="+mn-lt"/>
              </a:rPr>
              <a:t>4.1.2.2 </a:t>
            </a:r>
            <a:r>
              <a:rPr lang="zh-CN" altLang="zh-CN" sz="1600" dirty="0">
                <a:cs typeface="+mn-ea"/>
                <a:sym typeface="+mn-lt"/>
              </a:rPr>
              <a:t>加强冬季施工的保温措施，温度低于</a:t>
            </a:r>
            <a:r>
              <a:rPr lang="en-US" altLang="zh-CN" sz="1600" dirty="0">
                <a:cs typeface="+mn-ea"/>
                <a:sym typeface="+mn-lt"/>
              </a:rPr>
              <a:t>-5℃</a:t>
            </a:r>
            <a:r>
              <a:rPr lang="zh-CN" altLang="zh-CN" sz="1600" dirty="0">
                <a:cs typeface="+mn-ea"/>
                <a:sym typeface="+mn-lt"/>
              </a:rPr>
              <a:t>时，搭设帐篷，内生煤炉进行蓄热保温。</a:t>
            </a:r>
          </a:p>
          <a:p>
            <a:pPr eaLnBrk="1" hangingPunct="1"/>
            <a:r>
              <a:rPr lang="en-US" altLang="zh-CN" sz="1600" b="1" dirty="0">
                <a:cs typeface="+mn-ea"/>
                <a:sym typeface="+mn-lt"/>
              </a:rPr>
              <a:t>4.1.3 </a:t>
            </a:r>
            <a:r>
              <a:rPr lang="zh-CN" altLang="zh-CN" sz="1600" b="1" dirty="0">
                <a:cs typeface="+mn-ea"/>
                <a:sym typeface="+mn-lt"/>
              </a:rPr>
              <a:t>环保方面：</a:t>
            </a:r>
          </a:p>
          <a:p>
            <a:pPr eaLnBrk="1" hangingPunct="1"/>
            <a:r>
              <a:rPr lang="zh-CN" altLang="zh-CN" sz="1600" dirty="0">
                <a:cs typeface="+mn-ea"/>
                <a:sym typeface="+mn-lt"/>
              </a:rPr>
              <a:t>对于施工便道便桥施工过程中产生的弃土及废渣及时处理，保证施工现场整洁、畅通；弃土集中处理，堆放到指定的地点。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74B0E45-FDFD-40EB-BA1A-6BD64AFC457A}"/>
              </a:ext>
            </a:extLst>
          </p:cNvPr>
          <p:cNvSpPr txBox="1"/>
          <p:nvPr/>
        </p:nvSpPr>
        <p:spPr>
          <a:xfrm>
            <a:off x="936442" y="5468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存在的问题及应对措施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9E5458F-AC03-4336-B405-0CF2FC75E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32" y="1471014"/>
            <a:ext cx="3618718" cy="3625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22FB53D0-1E2A-44DC-8360-2821FAAB8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E590FDBA-148C-49A6-ABB0-A8C6CFE7FF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21CFB598-0398-484E-B32F-1549D2E8E92D}"/>
              </a:ext>
            </a:extLst>
          </p:cNvPr>
          <p:cNvSpPr/>
          <p:nvPr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形 1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5F97AEE4-23CA-4C5D-A5D1-56F6E3A0FE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7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C337E6B4-7A2E-4299-8F7B-C931D0E39776}"/>
              </a:ext>
            </a:extLst>
          </p:cNvPr>
          <p:cNvSpPr txBox="1"/>
          <p:nvPr/>
        </p:nvSpPr>
        <p:spPr>
          <a:xfrm>
            <a:off x="5344155" y="3142661"/>
            <a:ext cx="150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8B598D5C-3BC2-4117-A215-4AA2D7C47700}"/>
              </a:ext>
            </a:extLst>
          </p:cNvPr>
          <p:cNvSpPr txBox="1"/>
          <p:nvPr/>
        </p:nvSpPr>
        <p:spPr>
          <a:xfrm>
            <a:off x="3849587" y="4506508"/>
            <a:ext cx="44928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4000" b="1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安全质量环保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保证措施</a:t>
            </a:r>
          </a:p>
        </p:txBody>
      </p:sp>
      <p:pic>
        <p:nvPicPr>
          <p:cNvPr id="19" name="图形 1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813B4A55-D0A7-4941-8244-00CE2D6661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9"/>
              </a:ext>
            </a:extLst>
          </a:blip>
          <a:stretch>
            <a:fillRect/>
          </a:stretch>
        </p:blipFill>
        <p:spPr>
          <a:xfrm>
            <a:off x="4332513" y="1028053"/>
            <a:ext cx="3526971" cy="195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6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A22B4B23-6ED5-467A-BB15-B165B5F56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635" y="1412875"/>
            <a:ext cx="8121865" cy="109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4.2.2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质量控制：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4.2.2.1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混凝土振捣：混凝土地坪振捣按规范进行，避免过振、漏振及气泡的产生；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4.2.2.2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加强冬季施工的保温措施，温度低于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-5℃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时，搭设帐篷，内生煤炉进行蓄热保温。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0FAA0580-8E96-49DC-956E-E259CBDDB9F6}"/>
              </a:ext>
            </a:extLst>
          </p:cNvPr>
          <p:cNvSpPr txBox="1"/>
          <p:nvPr/>
        </p:nvSpPr>
        <p:spPr>
          <a:xfrm>
            <a:off x="771342" y="6230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安全质量环保保证措施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9B3A7CEA-9B76-471A-9FB6-51D74B215B5E}"/>
              </a:ext>
            </a:extLst>
          </p:cNvPr>
          <p:cNvSpPr/>
          <p:nvPr/>
        </p:nvSpPr>
        <p:spPr>
          <a:xfrm>
            <a:off x="5527729" y="2619803"/>
            <a:ext cx="6096000" cy="11757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zh-CN" sz="1600" dirty="0">
                <a:cs typeface="+mn-ea"/>
                <a:sym typeface="+mn-lt"/>
              </a:rPr>
              <a:t>4.2.3 </a:t>
            </a:r>
            <a:r>
              <a:rPr lang="zh-CN" altLang="zh-CN" sz="1600" dirty="0">
                <a:cs typeface="+mn-ea"/>
                <a:sym typeface="+mn-lt"/>
              </a:rPr>
              <a:t>环保方面：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zh-CN" sz="1600" dirty="0">
                <a:cs typeface="+mn-ea"/>
                <a:sym typeface="+mn-lt"/>
              </a:rPr>
              <a:t>4.2.3.1 </a:t>
            </a:r>
            <a:r>
              <a:rPr lang="zh-CN" altLang="zh-CN" sz="1600" dirty="0">
                <a:cs typeface="+mn-ea"/>
                <a:sym typeface="+mn-lt"/>
              </a:rPr>
              <a:t>西侧围墙外侧进行渠道清理，围墙基础做浆砌片石处理；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zh-CN" sz="1600" dirty="0">
                <a:cs typeface="+mn-ea"/>
                <a:sym typeface="+mn-lt"/>
              </a:rPr>
              <a:t>4.2.3.2 </a:t>
            </a:r>
            <a:r>
              <a:rPr lang="zh-CN" altLang="zh-CN" sz="1600" dirty="0">
                <a:cs typeface="+mn-ea"/>
                <a:sym typeface="+mn-lt"/>
              </a:rPr>
              <a:t>对于拌合站及路基主线内的弃土及废渣及时、集中处理，堆放到指定的地点，保证施工现场整洁、畅通。</a:t>
            </a:r>
            <a:endParaRPr lang="en-US" altLang="zh-CN" sz="1600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8A51DF72-20DA-40EE-AEFE-B9C01CDBF5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626" y="3092643"/>
            <a:ext cx="3485181" cy="2323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3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77C83A6B-77A9-42DB-ADC6-366551836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280" y="1330408"/>
            <a:ext cx="4339543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u"/>
              <a:defRPr/>
            </a:pPr>
            <a:r>
              <a:rPr lang="zh-CN" altLang="en-US" sz="1600" dirty="0">
                <a:cs typeface="+mn-ea"/>
                <a:sym typeface="+mn-lt"/>
              </a:rPr>
              <a:t>会议要求落实情况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600" dirty="0">
                <a:cs typeface="+mn-ea"/>
                <a:sym typeface="+mn-lt"/>
              </a:rPr>
              <a:t>    </a:t>
            </a:r>
            <a:r>
              <a:rPr lang="en-US" sz="1600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zh-CN" sz="1600" dirty="0">
                <a:cs typeface="+mn-ea"/>
                <a:sym typeface="+mn-lt"/>
              </a:rPr>
              <a:t>5</a:t>
            </a:r>
            <a:r>
              <a:rPr lang="en-US" sz="1600" dirty="0">
                <a:cs typeface="+mn-ea"/>
                <a:sym typeface="+mn-lt"/>
              </a:rPr>
              <a:t>.1 </a:t>
            </a:r>
            <a:r>
              <a:rPr lang="zh-CN" altLang="en-US" sz="1600" dirty="0">
                <a:cs typeface="+mn-ea"/>
                <a:sym typeface="+mn-lt"/>
              </a:rPr>
              <a:t>桥队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cs typeface="+mn-ea"/>
                <a:sym typeface="+mn-lt"/>
              </a:rPr>
              <a:t>     </a:t>
            </a:r>
            <a:r>
              <a:rPr lang="zh-CN" altLang="zh-CN" sz="1600" dirty="0">
                <a:cs typeface="+mn-ea"/>
                <a:sym typeface="+mn-lt"/>
              </a:rPr>
              <a:t>5.1.1</a:t>
            </a:r>
            <a:r>
              <a:rPr lang="zh-CN" altLang="en-US" sz="1600" dirty="0">
                <a:cs typeface="+mn-ea"/>
                <a:sym typeface="+mn-lt"/>
              </a:rPr>
              <a:t>平阿高速地域加大外协力量已略有成功，以便桥的施工和标准作业为标志，我部已取得了初步的胜利。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cs typeface="+mn-ea"/>
                <a:sym typeface="+mn-lt"/>
              </a:rPr>
              <a:t>     </a:t>
            </a:r>
            <a:r>
              <a:rPr lang="zh-CN" altLang="zh-CN" sz="1600" dirty="0">
                <a:cs typeface="+mn-ea"/>
                <a:sym typeface="+mn-lt"/>
              </a:rPr>
              <a:t>5.1.2</a:t>
            </a:r>
            <a:r>
              <a:rPr lang="zh-CN" altLang="en-US" sz="1600" dirty="0">
                <a:cs typeface="+mn-ea"/>
                <a:sym typeface="+mn-lt"/>
              </a:rPr>
              <a:t>引入线便道和标准化钢筋场，作为将来的视线中心参观场地。为此，我部组织了专门针对两地方的技术、安全整治，在本周已大有改观。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cs typeface="+mn-ea"/>
                <a:sym typeface="+mn-lt"/>
              </a:rPr>
              <a:t>     </a:t>
            </a:r>
            <a:r>
              <a:rPr lang="zh-CN" altLang="zh-CN" sz="1600" dirty="0">
                <a:cs typeface="+mn-ea"/>
                <a:sym typeface="+mn-lt"/>
              </a:rPr>
              <a:t>5.1.3</a:t>
            </a:r>
            <a:r>
              <a:rPr lang="zh-CN" altLang="en-US" sz="1600" dirty="0">
                <a:cs typeface="+mn-ea"/>
                <a:sym typeface="+mn-lt"/>
              </a:rPr>
              <a:t>前期工作以抓临道临时工程为主（包括临电、临水），目前已全面展开工作。临道方案、临水、临电方案已全面落实就位。前期便道修筑工作已开展，便桥方案已基本完成。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D2DCDD35-9884-4876-B157-EA3DC1FB0485}"/>
              </a:ext>
            </a:extLst>
          </p:cNvPr>
          <p:cNvSpPr txBox="1"/>
          <p:nvPr/>
        </p:nvSpPr>
        <p:spPr>
          <a:xfrm>
            <a:off x="631642" y="607366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安全质量环保保证措施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723989F6-CF36-45D3-8128-C0A24EC95ED9}"/>
              </a:ext>
            </a:extLst>
          </p:cNvPr>
          <p:cNvSpPr/>
          <p:nvPr/>
        </p:nvSpPr>
        <p:spPr>
          <a:xfrm>
            <a:off x="5822197" y="1439597"/>
            <a:ext cx="505761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dirty="0">
                <a:cs typeface="+mn-ea"/>
                <a:sym typeface="+mn-lt"/>
              </a:rPr>
              <a:t> </a:t>
            </a:r>
            <a:r>
              <a:rPr lang="zh-CN" altLang="zh-CN" dirty="0">
                <a:cs typeface="+mn-ea"/>
                <a:sym typeface="+mn-lt"/>
              </a:rPr>
              <a:t>5.1.4</a:t>
            </a:r>
            <a:r>
              <a:rPr lang="zh-CN" altLang="en-US" dirty="0">
                <a:cs typeface="+mn-ea"/>
                <a:sym typeface="+mn-lt"/>
              </a:rPr>
              <a:t>迎检办公室已成立，相关的人员安排是：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dirty="0">
                <a:cs typeface="+mn-ea"/>
                <a:sym typeface="+mn-lt"/>
              </a:rPr>
              <a:t>          </a:t>
            </a:r>
            <a:r>
              <a:rPr lang="zh-CN" altLang="zh-CN" dirty="0">
                <a:cs typeface="+mn-ea"/>
                <a:sym typeface="+mn-lt"/>
              </a:rPr>
              <a:t>a.</a:t>
            </a:r>
            <a:r>
              <a:rPr lang="zh-CN" altLang="en-US" dirty="0">
                <a:cs typeface="+mn-ea"/>
                <a:sym typeface="+mn-lt"/>
              </a:rPr>
              <a:t>迎检办主任：李杰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dirty="0">
                <a:cs typeface="+mn-ea"/>
                <a:sym typeface="+mn-lt"/>
              </a:rPr>
              <a:t>          </a:t>
            </a:r>
            <a:r>
              <a:rPr lang="zh-CN" altLang="zh-CN" dirty="0">
                <a:cs typeface="+mn-ea"/>
                <a:sym typeface="+mn-lt"/>
              </a:rPr>
              <a:t>b.</a:t>
            </a:r>
            <a:r>
              <a:rPr lang="zh-CN" altLang="en-US" dirty="0">
                <a:cs typeface="+mn-ea"/>
                <a:sym typeface="+mn-lt"/>
              </a:rPr>
              <a:t>副主任：李长全、曾广林、谭林虎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7DFED168-39C4-4415-B1C8-3B0DA99E0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196" y="3035108"/>
            <a:ext cx="3574942" cy="2383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3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AF4D25F9-302C-4960-8C8E-DE9CE2F16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392" y="1658200"/>
            <a:ext cx="7056437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c.现场迎检负责人：莫建军、王党生、吴建明、胡林波、何继宇、刘圆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d.迎检办成员各工点负责人、技术负责人：冯永明、李建华、任凯、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欧阳锋、张平武、黑会勇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7B6B63A6-0F24-46EE-B7C0-167D7A69F73C}"/>
              </a:ext>
            </a:extLst>
          </p:cNvPr>
          <p:cNvSpPr txBox="1"/>
          <p:nvPr/>
        </p:nvSpPr>
        <p:spPr>
          <a:xfrm>
            <a:off x="961842" y="6357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安全质量环保保证措施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p14="http://schemas.microsoft.com/office/powerpoint/2010/main" xmlns:p15="http://schemas.microsoft.com/office/powerpoint/2012/main" xmlns:mc="http://schemas.openxmlformats.org/markup-compatibility/2006" xmlns:a14="http://schemas.microsoft.com/office/drawing/2010/main" xmlns="" id="{96E14A8F-9B51-458A-9133-AEFDEFE854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592" y="3196553"/>
            <a:ext cx="4096383" cy="2731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形 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870C8323-16EE-4F1C-9C17-E247DCBAB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0A8F15C3-798F-4938-80EC-A43DF09FA5ED}"/>
              </a:ext>
            </a:extLst>
          </p:cNvPr>
          <p:cNvSpPr/>
          <p:nvPr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形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742406A2-EDFC-4EBA-9186-81CBEE704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6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F9822EA0-14F9-4872-AE12-7C63FBF261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6="http://schemas.microsoft.com/office/drawing/2014/main" xmlns="" r:embed="rId8"/>
              </a:ext>
            </a:extLst>
          </a:blip>
          <a:stretch>
            <a:fillRect/>
          </a:stretch>
        </p:blipFill>
        <p:spPr>
          <a:xfrm>
            <a:off x="3375858" y="3400012"/>
            <a:ext cx="5440283" cy="300951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01EE1C98-B6E3-42FE-84A3-55FFE1EDF21D}"/>
              </a:ext>
            </a:extLst>
          </p:cNvPr>
          <p:cNvSpPr txBox="1"/>
          <p:nvPr/>
        </p:nvSpPr>
        <p:spPr>
          <a:xfrm>
            <a:off x="2045016" y="1539986"/>
            <a:ext cx="8101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4000" b="1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r>
              <a:rPr lang="zh-CN" altLang="en-US" sz="5400" dirty="0">
                <a:sym typeface="+mn-lt"/>
              </a:rPr>
              <a:t>演示完毕 感谢观看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="" id="{D114AE4B-2B46-48E3-B5BB-E8EA48830A5B}"/>
              </a:ext>
            </a:extLst>
          </p:cNvPr>
          <p:cNvSpPr txBox="1"/>
          <p:nvPr/>
        </p:nvSpPr>
        <p:spPr>
          <a:xfrm>
            <a:off x="3669196" y="2715794"/>
            <a:ext cx="4866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简约</a:t>
            </a:r>
            <a:r>
              <a:rPr kumimoji="0" lang="en-US" altLang="zh-CN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商务</a:t>
            </a:r>
            <a:r>
              <a:rPr kumimoji="0" lang="en-US" altLang="zh-CN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计划</a:t>
            </a:r>
            <a:r>
              <a:rPr kumimoji="0" lang="en-US" altLang="zh-CN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总结</a:t>
            </a:r>
            <a:r>
              <a:rPr kumimoji="0" lang="en-US" altLang="zh-CN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6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通用模板</a:t>
            </a:r>
          </a:p>
        </p:txBody>
      </p:sp>
    </p:spTree>
    <p:extLst>
      <p:ext uri="{BB962C8B-B14F-4D97-AF65-F5344CB8AC3E}">
        <p14:creationId xmlns:p14="http://schemas.microsoft.com/office/powerpoint/2010/main" val="4217737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9000">
        <p15:prstTrans prst="wind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8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1FD6DCC6-2A4F-4624-879E-4F3BA19274EB}"/>
              </a:ext>
            </a:extLst>
          </p:cNvPr>
          <p:cNvSpPr txBox="1"/>
          <p:nvPr/>
        </p:nvSpPr>
        <p:spPr>
          <a:xfrm>
            <a:off x="5154822" y="1228506"/>
            <a:ext cx="188757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 defTabSz="12191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55F2BC72-6DC7-49CD-86E3-6B38D975CBE2}"/>
              </a:ext>
            </a:extLst>
          </p:cNvPr>
          <p:cNvGrpSpPr/>
          <p:nvPr/>
        </p:nvGrpSpPr>
        <p:grpSpPr>
          <a:xfrm>
            <a:off x="2345535" y="2518869"/>
            <a:ext cx="3753074" cy="820664"/>
            <a:chOff x="3513309" y="1873667"/>
            <a:chExt cx="2464944" cy="61549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54FF9D88-5736-481C-BD03-6BA9EE3559AB}"/>
                </a:ext>
              </a:extLst>
            </p:cNvPr>
            <p:cNvSpPr/>
            <p:nvPr/>
          </p:nvSpPr>
          <p:spPr>
            <a:xfrm>
              <a:off x="4059982" y="1873667"/>
              <a:ext cx="1918271" cy="615497"/>
            </a:xfrm>
            <a:prstGeom prst="rect">
              <a:avLst/>
            </a:prstGeom>
            <a:ln>
              <a:noFill/>
            </a:ln>
          </p:spPr>
          <p:txBody>
            <a:bodyPr wrap="square" lIns="162613" tIns="81307" rIns="162613" bIns="81307">
              <a:spAutoFit/>
            </a:bodyPr>
            <a:lstStyle/>
            <a:p>
              <a:pPr defTabSz="1219170">
                <a:defRPr/>
              </a:pP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本周施工进度及与计划对比情况</a:t>
              </a:r>
            </a:p>
          </p:txBody>
        </p:sp>
        <p:sp>
          <p:nvSpPr>
            <p:cNvPr id="19" name="圆角矩形 56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D8011FB8-D436-43BD-9E5A-76685C600C30}"/>
                </a:ext>
              </a:extLst>
            </p:cNvPr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48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7959C87D-6F99-4A8D-A580-C97B9AD7BE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3309" y="1974069"/>
              <a:ext cx="501137" cy="3615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533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2533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289344CE-3747-4F47-9899-F8BF7C00BF94}"/>
              </a:ext>
            </a:extLst>
          </p:cNvPr>
          <p:cNvGrpSpPr/>
          <p:nvPr/>
        </p:nvGrpSpPr>
        <p:grpSpPr>
          <a:xfrm>
            <a:off x="2389430" y="3804447"/>
            <a:ext cx="4011539" cy="513761"/>
            <a:chOff x="3542139" y="1954206"/>
            <a:chExt cx="2634699" cy="385318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30F1B53A-4235-443E-B9CA-AAA93942FFC4}"/>
                </a:ext>
              </a:extLst>
            </p:cNvPr>
            <p:cNvSpPr/>
            <p:nvPr/>
          </p:nvSpPr>
          <p:spPr>
            <a:xfrm>
              <a:off x="4118848" y="1962061"/>
              <a:ext cx="2057990" cy="369325"/>
            </a:xfrm>
            <a:prstGeom prst="rect">
              <a:avLst/>
            </a:prstGeom>
            <a:ln>
              <a:noFill/>
            </a:ln>
          </p:spPr>
          <p:txBody>
            <a:bodyPr wrap="square" lIns="162613" tIns="81307" rIns="162613" bIns="81307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存在的问</a:t>
              </a:r>
              <a:r>
                <a:rPr lang="zh-CN" altLang="en-US" sz="2133" b="1" kern="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题和</a:t>
              </a: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应对措施</a:t>
              </a:r>
            </a:p>
          </p:txBody>
        </p:sp>
        <p:sp>
          <p:nvSpPr>
            <p:cNvPr id="24" name="圆角矩形 61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1CAA5863-0FDF-4122-B9E0-D21EC7BA8FD9}"/>
                </a:ext>
              </a:extLst>
            </p:cNvPr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B3114758-9ECB-4C35-8E07-FA225C581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139" y="1966070"/>
              <a:ext cx="501137" cy="3615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533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2533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FE18660C-864F-43E0-B559-1DB059FBD017}"/>
              </a:ext>
            </a:extLst>
          </p:cNvPr>
          <p:cNvGrpSpPr/>
          <p:nvPr/>
        </p:nvGrpSpPr>
        <p:grpSpPr>
          <a:xfrm>
            <a:off x="6427153" y="2594132"/>
            <a:ext cx="3375416" cy="517439"/>
            <a:chOff x="3538613" y="1954206"/>
            <a:chExt cx="2222483" cy="388082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62DF22B1-765C-434F-8CB2-4AD4FF65C68B}"/>
                </a:ext>
              </a:extLst>
            </p:cNvPr>
            <p:cNvSpPr/>
            <p:nvPr/>
          </p:nvSpPr>
          <p:spPr>
            <a:xfrm>
              <a:off x="3984694" y="1972963"/>
              <a:ext cx="1776402" cy="369325"/>
            </a:xfrm>
            <a:prstGeom prst="rect">
              <a:avLst/>
            </a:prstGeom>
            <a:ln>
              <a:noFill/>
            </a:ln>
          </p:spPr>
          <p:txBody>
            <a:bodyPr wrap="square" lIns="162613" tIns="81307" rIns="162613" bIns="81307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下周施</a:t>
              </a:r>
              <a:r>
                <a:rPr lang="zh-CN" altLang="en-US" sz="2133" b="1" kern="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工进</a:t>
              </a: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度计划</a:t>
              </a:r>
            </a:p>
          </p:txBody>
        </p:sp>
        <p:sp>
          <p:nvSpPr>
            <p:cNvPr id="29" name="圆角矩形 66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46C1AE3A-7165-4BE5-9D5A-CC087B4C581B}"/>
                </a:ext>
              </a:extLst>
            </p:cNvPr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48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A0D2DC38-96C8-41B2-AB3F-C98681FE0B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8613" y="1963053"/>
              <a:ext cx="501137" cy="3615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533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2533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E6EF136E-FB34-47DF-ACAC-BD1A6BFB57E1}"/>
              </a:ext>
            </a:extLst>
          </p:cNvPr>
          <p:cNvGrpSpPr/>
          <p:nvPr/>
        </p:nvGrpSpPr>
        <p:grpSpPr>
          <a:xfrm>
            <a:off x="6432507" y="3783568"/>
            <a:ext cx="3959718" cy="531938"/>
            <a:chOff x="3474834" y="1954206"/>
            <a:chExt cx="2993696" cy="398953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699FF9F0-1179-4B93-985E-C1E213289DCE}"/>
                </a:ext>
              </a:extLst>
            </p:cNvPr>
            <p:cNvSpPr/>
            <p:nvPr/>
          </p:nvSpPr>
          <p:spPr>
            <a:xfrm>
              <a:off x="4042374" y="1983835"/>
              <a:ext cx="2426156" cy="369324"/>
            </a:xfrm>
            <a:prstGeom prst="rect">
              <a:avLst/>
            </a:prstGeom>
            <a:ln>
              <a:noFill/>
            </a:ln>
          </p:spPr>
          <p:txBody>
            <a:bodyPr wrap="square" lIns="162613" tIns="81307" rIns="162613" bIns="81307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安全质量环</a:t>
              </a:r>
              <a:r>
                <a:rPr lang="zh-CN" altLang="en-US" sz="2133" b="1" kern="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保保</a:t>
              </a:r>
              <a:r>
                <a:rPr lang="zh-CN" altLang="en-US" sz="2133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证措施</a:t>
              </a:r>
            </a:p>
          </p:txBody>
        </p:sp>
        <p:sp>
          <p:nvSpPr>
            <p:cNvPr id="34" name="圆角矩形 71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6F04F636-BF06-47C8-8FF9-3DA44E590730}"/>
                </a:ext>
              </a:extLst>
            </p:cNvPr>
            <p:cNvSpPr/>
            <p:nvPr/>
          </p:nvSpPr>
          <p:spPr>
            <a:xfrm>
              <a:off x="3483908" y="1954206"/>
              <a:ext cx="443549" cy="38531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48">
              <a:extLst>
                <a:ext uri="{FF2B5EF4-FFF2-40B4-BE49-F238E27FC236}">
                  <a16:creationId xmlns:a16="http://schemas.microsoft.com/office/drawing/2014/main" xmlns:p14="http://schemas.microsoft.com/office/powerpoint/2010/main" xmlns:asvg="http://schemas.microsoft.com/office/drawing/2016/SVG/main" xmlns="" id="{28EF7E2E-E56B-462F-ACA6-A4275E3C7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4834" y="1973332"/>
              <a:ext cx="561452" cy="3615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533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2533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358283" y="1020932"/>
            <a:ext cx="316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80410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形 11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8FB2AE87-834B-4FD7-BEC0-30B272475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F8ED589A-7940-4228-8CBC-C7A1AF1A7B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7078469D-6AD2-434E-A380-193D219DD6DE}"/>
              </a:ext>
            </a:extLst>
          </p:cNvPr>
          <p:cNvSpPr/>
          <p:nvPr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287FF63E-10E8-48F4-B024-09965191A8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7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3CA3ABCE-8B34-44D0-8BE4-3714F283C79B}"/>
              </a:ext>
            </a:extLst>
          </p:cNvPr>
          <p:cNvSpPr txBox="1"/>
          <p:nvPr/>
        </p:nvSpPr>
        <p:spPr>
          <a:xfrm>
            <a:off x="5344155" y="3142661"/>
            <a:ext cx="150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C1C3A779-FB41-47A7-9021-50779A5C62A0}"/>
              </a:ext>
            </a:extLst>
          </p:cNvPr>
          <p:cNvSpPr txBox="1"/>
          <p:nvPr/>
        </p:nvSpPr>
        <p:spPr>
          <a:xfrm>
            <a:off x="3849587" y="4506508"/>
            <a:ext cx="44928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本周施工进度及与计划对比情况</a:t>
            </a:r>
          </a:p>
        </p:txBody>
      </p:sp>
      <p:pic>
        <p:nvPicPr>
          <p:cNvPr id="15" name="图形 14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="" id="{240263A7-0032-4290-B122-14E98F7C0E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:p14="http://schemas.microsoft.com/office/powerpoint/2010/main" xmlns:a16="http://schemas.microsoft.com/office/drawing/2014/main" xmlns="" r:embed="rId9"/>
              </a:ext>
            </a:extLst>
          </a:blip>
          <a:stretch>
            <a:fillRect/>
          </a:stretch>
        </p:blipFill>
        <p:spPr>
          <a:xfrm>
            <a:off x="4332513" y="1028053"/>
            <a:ext cx="3526971" cy="195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077321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xmlns:a14="http://schemas.microsoft.com/office/drawing/2010/main" xmlns="" id="{ABDC5A20-AA8C-4C4E-ACB0-22DAC2007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5750" y="1793309"/>
            <a:ext cx="4122549" cy="2215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1.1.9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全项目便道放样。为便道平纵断面图绘制做准备。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1.1.10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平阿高速跨线桥主桥墩位放样，及跨径设置情况调查。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1.1.11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三座跨线桥施工安全方案，便桥方案已完成九套。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1.1.12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与务、防汛部门协调本项目涉水工程的设计原则与思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路，便桥征迁。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1.1.13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试验人员专题培训，上报劳务人员信息表。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1.1.14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抓紧项目驻地建设中心违章立制、和生产场所的标志标识的设置工作。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a14="http://schemas.microsoft.com/office/drawing/2010/main" xmlns="" id="{607EAED1-054E-4821-8796-0A240BDDADB1}"/>
              </a:ext>
            </a:extLst>
          </p:cNvPr>
          <p:cNvSpPr txBox="1"/>
          <p:nvPr/>
        </p:nvSpPr>
        <p:spPr>
          <a:xfrm>
            <a:off x="809442" y="5468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本周施工进度及与计划对比情况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a14="http://schemas.microsoft.com/office/drawing/2010/main" xmlns="" id="{33290B9C-C719-4740-A049-55666B052F5E}"/>
              </a:ext>
            </a:extLst>
          </p:cNvPr>
          <p:cNvSpPr/>
          <p:nvPr/>
        </p:nvSpPr>
        <p:spPr>
          <a:xfrm>
            <a:off x="1275833" y="1331233"/>
            <a:ext cx="45219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设</a:t>
            </a:r>
            <a:r>
              <a:rPr lang="zh-CN" altLang="zh-CN" sz="1600" dirty="0">
                <a:cs typeface="+mn-ea"/>
                <a:sym typeface="+mn-lt"/>
              </a:rPr>
              <a:t>备和人员均已进场。但由于征地拆迁过程群众情绪反复和青苗补偿标准不同意见等影响，至今尚没有交地。受此因素影响的还有平阿东道开段近</a:t>
            </a:r>
            <a:r>
              <a:rPr lang="zh-CN" altLang="en-US" sz="1600" dirty="0">
                <a:cs typeface="+mn-ea"/>
                <a:sym typeface="+mn-lt"/>
              </a:rPr>
              <a:t>设</a:t>
            </a:r>
            <a:r>
              <a:rPr lang="zh-CN" altLang="zh-CN" sz="1600" dirty="0">
                <a:cs typeface="+mn-ea"/>
                <a:sym typeface="+mn-lt"/>
              </a:rPr>
              <a:t>四百米便道的交地，延至今日已造成我部大量设备、人员的空耗，故特请项目部外协部门加大扶助力度以协助我部首开段全面开展。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a14="http://schemas.microsoft.com/office/drawing/2010/main" xmlns="" id="{5577FDAC-86BB-4482-BEA5-C0E153A5AF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388" y="3053166"/>
            <a:ext cx="4258864" cy="27804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:a14="http://schemas.microsoft.com/office/drawing/2010/main" xmlns="" id="{B678393A-953B-4B13-A506-F44DFA356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2378" y="1867353"/>
            <a:ext cx="5367796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平阿高速引入线便道新浇砼完成，共计完成浇筑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C20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砼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25㎡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0.2m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厚）。凿除陈旧性砼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5.8m3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整理平阿高速引入线边坡及堤身已完成；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1.1.3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平阿高速引入线合格全面形式，至今日下午五时已完成导流清挖基。垫砂垫层和浇底板板砼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C20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砼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80㎡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，共砂垫层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32㎡,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底板砼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18m3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1.1.4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平阿高速引入线便桥涵管安装就位；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1.1.5 DK182+666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处河岸修直，并该段便道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DK182+666-DK182+686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导完成清表和路基成形、碾压；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1.1.6 DK156+633.67-DK157+884.68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承台顶标高已到位；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1.1.7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标准化钢筋场整改工作基本完成；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1.1.8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平阿西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DK162+900-DK163+400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处便道施工队伍、机械设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xmlns:a14="http://schemas.microsoft.com/office/drawing/2010/main" xmlns="" id="{16C13F7B-DE80-4E5E-B7A2-54179CBC109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79499" y="1543503"/>
            <a:ext cx="5688013" cy="6477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1800" dirty="0">
                <a:latin typeface="+mn-lt"/>
                <a:ea typeface="+mn-ea"/>
                <a:cs typeface="+mn-ea"/>
                <a:sym typeface="+mn-lt"/>
              </a:rPr>
              <a:t>1.1 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桥队本周施工进度完成情况</a:t>
            </a:r>
            <a:endParaRPr 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xmlns:a14="http://schemas.microsoft.com/office/drawing/2010/main" xmlns="" id="{7A937A28-C356-4DEE-A309-9F3D71C8A0A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079499" y="967241"/>
            <a:ext cx="5400675" cy="6048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indent="0" eaLnBrk="1" hangingPunct="1">
              <a:buNone/>
              <a:defRPr/>
            </a:pPr>
            <a:r>
              <a:rPr lang="zh-CN" b="1" dirty="0">
                <a:cs typeface="+mn-ea"/>
                <a:sym typeface="+mn-lt"/>
              </a:rPr>
              <a:t>一、本周施工进度及与计划对比情况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a14="http://schemas.microsoft.com/office/drawing/2010/main" xmlns="" id="{2CA58AE3-1B03-45FA-9858-9DA2094564D4}"/>
              </a:ext>
            </a:extLst>
          </p:cNvPr>
          <p:cNvSpPr txBox="1"/>
          <p:nvPr/>
        </p:nvSpPr>
        <p:spPr>
          <a:xfrm>
            <a:off x="857497" y="476703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本周施工进度及与计划对比情况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a14="http://schemas.microsoft.com/office/drawing/2010/main" xmlns="" id="{3080D543-B503-4E43-9322-1E181E585B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512" y="1867353"/>
            <a:ext cx="4238937" cy="2826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7171" grpId="0" animBg="1"/>
      <p:bldP spid="7172" grpId="0" uiExpand="1" build="p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xmlns:a14="http://schemas.microsoft.com/office/drawing/2010/main" xmlns="" id="{312E68E6-F9C5-4FB5-9192-DA4BF49E401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30738" y="1212459"/>
            <a:ext cx="6850062" cy="4318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zh-CN" altLang="zh-CN" sz="2000" dirty="0">
                <a:latin typeface="+mn-lt"/>
                <a:ea typeface="+mn-ea"/>
                <a:cs typeface="+mn-ea"/>
                <a:sym typeface="+mn-lt"/>
              </a:rPr>
              <a:t>1.2 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本周完成与上周计划完成对比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xmlns:a14="http://schemas.microsoft.com/office/drawing/2010/main" xmlns="" id="{C7B6B6CE-53E6-42E6-8165-E48917B53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1" y="1341438"/>
            <a:ext cx="30972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xmlns:a14="http://schemas.microsoft.com/office/drawing/2010/main" xmlns="" id="{3DD360D7-25C6-4D1D-A35C-C5E8511B6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2743" y="1806411"/>
            <a:ext cx="10268057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indent="0"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1.2.1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上周计划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完成800m便道之50%征地和平阿、河湟东两便桥方案。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                 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1.2.2上周计划落实情况</a:t>
            </a:r>
          </a:p>
          <a:p>
            <a:pPr algn="r"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                  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本周已完成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120m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便道的征迁工作，占计划完成量的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30%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，河湟便桥经多方经济比较，拟采用下游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30m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处原来兰西高速施工便道加局部加征地的方法解决，因此已得到落实。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平阿东便桥已于三日前动工目前已完成铺管，该方案报批顺利通过。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综上所述：我部除便道征迁工作没能及时完成，其余工作均已超额完成任务。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a14="http://schemas.microsoft.com/office/drawing/2010/main" xmlns="" id="{67EA55A0-5AA9-4512-A7DD-48A0A57B150C}"/>
              </a:ext>
            </a:extLst>
          </p:cNvPr>
          <p:cNvSpPr txBox="1"/>
          <p:nvPr/>
        </p:nvSpPr>
        <p:spPr>
          <a:xfrm>
            <a:off x="745942" y="576710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本周施工进度及与计划对比情况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a14="http://schemas.microsoft.com/office/drawing/2010/main" xmlns="" id="{2AEC0007-3712-41FE-B692-8032B52798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582" y="3192622"/>
            <a:ext cx="2139218" cy="28522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35D8CF20-AB5A-4862-933D-8C0932132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01D870C9-F9DB-4D9B-B279-3194A077B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A0E405EB-B584-45C0-B5A5-668E72536BEE}"/>
              </a:ext>
            </a:extLst>
          </p:cNvPr>
          <p:cNvSpPr/>
          <p:nvPr/>
        </p:nvSpPr>
        <p:spPr>
          <a:xfrm>
            <a:off x="495300" y="448469"/>
            <a:ext cx="11214100" cy="5961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C46D57DD-6DA9-4D0C-8EFC-6ECEB9C48F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7"/>
              </a:ext>
            </a:extLst>
          </a:blip>
          <a:stretch>
            <a:fillRect/>
          </a:stretch>
        </p:blipFill>
        <p:spPr>
          <a:xfrm>
            <a:off x="495300" y="1941711"/>
            <a:ext cx="11214100" cy="446782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E1BBA094-60DC-420D-820E-4A879D959BCC}"/>
              </a:ext>
            </a:extLst>
          </p:cNvPr>
          <p:cNvSpPr txBox="1"/>
          <p:nvPr/>
        </p:nvSpPr>
        <p:spPr>
          <a:xfrm>
            <a:off x="5344155" y="3142661"/>
            <a:ext cx="150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198A4DB5-3FE5-4E21-BCEE-AD8D8358BE09}"/>
              </a:ext>
            </a:extLst>
          </p:cNvPr>
          <p:cNvSpPr txBox="1"/>
          <p:nvPr/>
        </p:nvSpPr>
        <p:spPr>
          <a:xfrm>
            <a:off x="3849587" y="4506508"/>
            <a:ext cx="44928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4000" b="1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下周施工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进度计划</a:t>
            </a:r>
          </a:p>
        </p:txBody>
      </p:sp>
      <p:pic>
        <p:nvPicPr>
          <p:cNvPr id="19" name="图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="" id="{D1555A82-67BC-4417-9FD0-EFE4E5908C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6="http://schemas.microsoft.com/office/drawing/2014/main" xmlns="" r:embed="rId9"/>
              </a:ext>
            </a:extLst>
          </a:blip>
          <a:stretch>
            <a:fillRect/>
          </a:stretch>
        </p:blipFill>
        <p:spPr>
          <a:xfrm>
            <a:off x="4332513" y="1028053"/>
            <a:ext cx="3526971" cy="195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6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:asvg="http://schemas.microsoft.com/office/drawing/2016/SVG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65DF146-74BE-49AB-8E73-802FED16120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249" y="1251953"/>
            <a:ext cx="6850062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二、下周施工进度计划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BE5C0AB-B02B-4D1B-A4D8-9A544A2D6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258" y="2172386"/>
            <a:ext cx="3097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ea"/>
                <a:sym typeface="+mn-lt"/>
              </a:rPr>
              <a:t>2.1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1F07F6E-EEBA-4081-8485-27F5BA5C1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258" y="2640838"/>
            <a:ext cx="4829095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2.1.1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日迎检做准备工作。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2.1.2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对已交地进行便道施工，并完成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400m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便道征迁工作。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2.1.3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平阿东便桥施工完成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80%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2.1.4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完善全线防洪方案，桩基施工方案和便桥方案等作业方案，开始绘制便道纵横断面图。并落实已批准的方案。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A712670-0D89-40A5-A8F7-159DEE500D40}"/>
              </a:ext>
            </a:extLst>
          </p:cNvPr>
          <p:cNvSpPr txBox="1"/>
          <p:nvPr/>
        </p:nvSpPr>
        <p:spPr>
          <a:xfrm>
            <a:off x="762249" y="5087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下周施工进度计划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3108C4A-FBAD-4FE8-A1EE-92E5662896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871" y="1467853"/>
            <a:ext cx="2561357" cy="388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4F0BF3A-AD94-46B3-9C20-6E313212DD9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1288883"/>
            <a:ext cx="5410200" cy="50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三、存在的问题及应对措施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C6BB722-EC67-4022-973F-4B0F08B8A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3570" y="2023145"/>
            <a:ext cx="5118234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3.1.1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存在的问题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征地拆迁难度大，群众情绪反复和对补偿标准不同意，加上陈年的历史原因，造成了本地拆迁工作困难，加上地方组织政府在群众中威信不高，地方协助拆迁的力度有限。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3.1.2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应对措施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      由外协专职人员积极与高速公路管理局、水务局和当地政府部门相关人员进行沟通，协助做好征地拆迁工作。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8BDA209-BD80-4FF7-A204-84484F1A6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544096"/>
            <a:ext cx="1074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ea"/>
                <a:sym typeface="+mn-lt"/>
              </a:rPr>
              <a:t>3.1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A2CE0DF-0488-497B-8224-03772FF6594B}"/>
              </a:ext>
            </a:extLst>
          </p:cNvPr>
          <p:cNvSpPr txBox="1"/>
          <p:nvPr/>
        </p:nvSpPr>
        <p:spPr>
          <a:xfrm>
            <a:off x="741611" y="602544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下周施工进度计划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A8842FA-69B9-4EB1-96CD-65E018463D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22" y="2389412"/>
            <a:ext cx="3884908" cy="2532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11268" grpId="0"/>
      <p:bldP spid="5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自定义 19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B69"/>
      </a:accent1>
      <a:accent2>
        <a:srgbClr val="262626"/>
      </a:accent2>
      <a:accent3>
        <a:srgbClr val="FFCB69"/>
      </a:accent3>
      <a:accent4>
        <a:srgbClr val="262626"/>
      </a:accent4>
      <a:accent5>
        <a:srgbClr val="FFCB69"/>
      </a:accent5>
      <a:accent6>
        <a:srgbClr val="262626"/>
      </a:accent6>
      <a:hlink>
        <a:srgbClr val="0563C1"/>
      </a:hlink>
      <a:folHlink>
        <a:srgbClr val="954F72"/>
      </a:folHlink>
    </a:clrScheme>
    <a:fontScheme name="pcsr1ea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1510</Words>
  <Application>Microsoft Office PowerPoint</Application>
  <PresentationFormat>宽屏</PresentationFormat>
  <Paragraphs>134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iekie lishuti</vt:lpstr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1.1 桥队本周施工进度完成情况</vt:lpstr>
      <vt:lpstr>1.2 本周完成与上周计划完成对比</vt:lpstr>
      <vt:lpstr>PowerPoint 演示文稿</vt:lpstr>
      <vt:lpstr>二、下周施工进度计划</vt:lpstr>
      <vt:lpstr>三、存在的问题及应对措施</vt:lpstr>
      <vt:lpstr>PowerPoint 演示文稿</vt:lpstr>
      <vt:lpstr>PowerPoint 演示文稿</vt:lpstr>
      <vt:lpstr>四、安全质量环保保证措施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46</cp:revision>
  <dcterms:created xsi:type="dcterms:W3CDTF">2019-10-25T10:09:14Z</dcterms:created>
  <dcterms:modified xsi:type="dcterms:W3CDTF">2021-07-18T08:40:45Z</dcterms:modified>
</cp:coreProperties>
</file>