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50" r:id="rId2"/>
  </p:sldMasterIdLst>
  <p:notesMasterIdLst>
    <p:notesMasterId r:id="rId34"/>
  </p:notes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6" r:id="rId32"/>
    <p:sldId id="287" r:id="rId33"/>
  </p:sldIdLst>
  <p:sldSz cx="12192000" cy="6858000"/>
  <p:notesSz cx="6858000" cy="9144000"/>
  <p:custDataLst>
    <p:tags r:id="rId35"/>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319" userDrawn="1">
          <p15:clr>
            <a:srgbClr val="A4A3A4"/>
          </p15:clr>
        </p15:guide>
        <p15:guide id="2" pos="3817" userDrawn="1">
          <p15:clr>
            <a:srgbClr val="A4A3A4"/>
          </p15:clr>
        </p15:guide>
        <p15:guide id="3" orient="horz" pos="56" userDrawn="1">
          <p15:clr>
            <a:srgbClr val="A4A3A4"/>
          </p15:clr>
        </p15:guide>
        <p15:guide id="4" pos="416" userDrawn="1">
          <p15:clr>
            <a:srgbClr val="A4A3A4"/>
          </p15:clr>
        </p15:guide>
        <p15:guide id="5" pos="7256" userDrawn="1">
          <p15:clr>
            <a:srgbClr val="A4A3A4"/>
          </p15:clr>
        </p15:guide>
        <p15:guide id="6" orient="horz" pos="482" userDrawn="1">
          <p15:clr>
            <a:srgbClr val="A4A3A4"/>
          </p15:clr>
        </p15:guide>
        <p15:guide id="7" orient="horz" pos="768" userDrawn="1">
          <p15:clr>
            <a:srgbClr val="A4A3A4"/>
          </p15:clr>
        </p15:guide>
        <p15:guide id="8" orient="horz" pos="3928" userDrawn="1">
          <p15:clr>
            <a:srgbClr val="A4A3A4"/>
          </p15:clr>
        </p15:guide>
        <p15:guide id="9" orient="horz" pos="3861"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0E4D90"/>
    <a:srgbClr val="7F7F7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96314" autoAdjust="0"/>
  </p:normalViewPr>
  <p:slideViewPr>
    <p:cSldViewPr snapToGrid="0" showGuides="1">
      <p:cViewPr varScale="1">
        <p:scale>
          <a:sx n="108" d="100"/>
          <a:sy n="108" d="100"/>
        </p:scale>
        <p:origin x="714" y="120"/>
      </p:cViewPr>
      <p:guideLst>
        <p:guide orient="horz" pos="2319"/>
        <p:guide pos="3817"/>
        <p:guide orient="horz" pos="56"/>
        <p:guide pos="416"/>
        <p:guide pos="7256"/>
        <p:guide orient="horz" pos="482"/>
        <p:guide orient="horz" pos="768"/>
        <p:guide orient="horz" pos="3928"/>
        <p:guide orient="horz" pos="3861"/>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tableStyles" Target="tableStyles.xml"/><Relationship Id="rId21" Type="http://schemas.openxmlformats.org/officeDocument/2006/relationships/slide" Target="slides/slide19.xml"/><Relationship Id="rId34" Type="http://schemas.openxmlformats.org/officeDocument/2006/relationships/notesMaster" Target="notesMasters/notesMaster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tags" Target="tags/tag1.xml"/><Relationship Id="rId8" Type="http://schemas.openxmlformats.org/officeDocument/2006/relationships/slide" Target="slides/slide6.xml"/><Relationship Id="rId3" Type="http://schemas.openxmlformats.org/officeDocument/2006/relationships/slide" Target="slides/slid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BDA0B21-F325-4636-AF8D-F4E6761384F7}" type="datetimeFigureOut">
              <a:rPr lang="zh-CN" altLang="en-US" smtClean="0"/>
              <a:t>2021/9/18</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6CCC921-3C21-43CE-8818-13A0E6130D2A}" type="slidenum">
              <a:rPr lang="zh-CN" altLang="en-US" smtClean="0"/>
              <a:t>‹#›</a:t>
            </a:fld>
            <a:endParaRPr lang="zh-CN" altLang="en-US"/>
          </a:p>
        </p:txBody>
      </p:sp>
    </p:spTree>
    <p:extLst>
      <p:ext uri="{BB962C8B-B14F-4D97-AF65-F5344CB8AC3E}">
        <p14:creationId xmlns:p14="http://schemas.microsoft.com/office/powerpoint/2010/main" val="267329377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66CCC921-3C21-43CE-8818-13A0E6130D2A}" type="slidenum">
              <a:rPr lang="zh-CN" altLang="en-US" smtClean="0"/>
              <a:t>1</a:t>
            </a:fld>
            <a:endParaRPr lang="zh-CN" altLang="en-US"/>
          </a:p>
        </p:txBody>
      </p:sp>
    </p:spTree>
    <p:extLst>
      <p:ext uri="{BB962C8B-B14F-4D97-AF65-F5344CB8AC3E}">
        <p14:creationId xmlns:p14="http://schemas.microsoft.com/office/powerpoint/2010/main" val="75085702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66CCC921-3C21-43CE-8818-13A0E6130D2A}" type="slidenum">
              <a:rPr lang="zh-CN" altLang="en-US" smtClean="0"/>
              <a:t>10</a:t>
            </a:fld>
            <a:endParaRPr lang="zh-CN" altLang="en-US"/>
          </a:p>
        </p:txBody>
      </p:sp>
    </p:spTree>
    <p:extLst>
      <p:ext uri="{BB962C8B-B14F-4D97-AF65-F5344CB8AC3E}">
        <p14:creationId xmlns:p14="http://schemas.microsoft.com/office/powerpoint/2010/main" val="313449532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66CCC921-3C21-43CE-8818-13A0E6130D2A}" type="slidenum">
              <a:rPr lang="zh-CN" altLang="en-US" smtClean="0"/>
              <a:t>11</a:t>
            </a:fld>
            <a:endParaRPr lang="zh-CN" altLang="en-US"/>
          </a:p>
        </p:txBody>
      </p:sp>
    </p:spTree>
    <p:extLst>
      <p:ext uri="{BB962C8B-B14F-4D97-AF65-F5344CB8AC3E}">
        <p14:creationId xmlns:p14="http://schemas.microsoft.com/office/powerpoint/2010/main" val="93350212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66CCC921-3C21-43CE-8818-13A0E6130D2A}" type="slidenum">
              <a:rPr lang="zh-CN" altLang="en-US" smtClean="0"/>
              <a:t>12</a:t>
            </a:fld>
            <a:endParaRPr lang="zh-CN" altLang="en-US"/>
          </a:p>
        </p:txBody>
      </p:sp>
    </p:spTree>
    <p:extLst>
      <p:ext uri="{BB962C8B-B14F-4D97-AF65-F5344CB8AC3E}">
        <p14:creationId xmlns:p14="http://schemas.microsoft.com/office/powerpoint/2010/main" val="390648590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66CCC921-3C21-43CE-8818-13A0E6130D2A}" type="slidenum">
              <a:rPr lang="zh-CN" altLang="en-US" smtClean="0"/>
              <a:t>13</a:t>
            </a:fld>
            <a:endParaRPr lang="zh-CN" altLang="en-US"/>
          </a:p>
        </p:txBody>
      </p:sp>
    </p:spTree>
    <p:extLst>
      <p:ext uri="{BB962C8B-B14F-4D97-AF65-F5344CB8AC3E}">
        <p14:creationId xmlns:p14="http://schemas.microsoft.com/office/powerpoint/2010/main" val="61617348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66CCC921-3C21-43CE-8818-13A0E6130D2A}" type="slidenum">
              <a:rPr lang="zh-CN" altLang="en-US" smtClean="0"/>
              <a:t>14</a:t>
            </a:fld>
            <a:endParaRPr lang="zh-CN" altLang="en-US"/>
          </a:p>
        </p:txBody>
      </p:sp>
    </p:spTree>
    <p:extLst>
      <p:ext uri="{BB962C8B-B14F-4D97-AF65-F5344CB8AC3E}">
        <p14:creationId xmlns:p14="http://schemas.microsoft.com/office/powerpoint/2010/main" val="427449619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smtClean="0"/>
              <a:t>https://www.ypppt.com/</a:t>
            </a:r>
            <a:endParaRPr lang="zh-CN" altLang="en-US" dirty="0"/>
          </a:p>
        </p:txBody>
      </p:sp>
      <p:sp>
        <p:nvSpPr>
          <p:cNvPr id="4" name="灯片编号占位符 3"/>
          <p:cNvSpPr>
            <a:spLocks noGrp="1"/>
          </p:cNvSpPr>
          <p:nvPr>
            <p:ph type="sldNum" sz="quarter" idx="5"/>
          </p:nvPr>
        </p:nvSpPr>
        <p:spPr/>
        <p:txBody>
          <a:bodyPr/>
          <a:lstStyle/>
          <a:p>
            <a:fld id="{66CCC921-3C21-43CE-8818-13A0E6130D2A}" type="slidenum">
              <a:rPr lang="zh-CN" altLang="en-US" smtClean="0"/>
              <a:t>15</a:t>
            </a:fld>
            <a:endParaRPr lang="zh-CN" altLang="en-US"/>
          </a:p>
        </p:txBody>
      </p:sp>
    </p:spTree>
    <p:extLst>
      <p:ext uri="{BB962C8B-B14F-4D97-AF65-F5344CB8AC3E}">
        <p14:creationId xmlns:p14="http://schemas.microsoft.com/office/powerpoint/2010/main" val="290950450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66CCC921-3C21-43CE-8818-13A0E6130D2A}" type="slidenum">
              <a:rPr lang="zh-CN" altLang="en-US" smtClean="0"/>
              <a:t>16</a:t>
            </a:fld>
            <a:endParaRPr lang="zh-CN" altLang="en-US"/>
          </a:p>
        </p:txBody>
      </p:sp>
    </p:spTree>
    <p:extLst>
      <p:ext uri="{BB962C8B-B14F-4D97-AF65-F5344CB8AC3E}">
        <p14:creationId xmlns:p14="http://schemas.microsoft.com/office/powerpoint/2010/main" val="30845324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66CCC921-3C21-43CE-8818-13A0E6130D2A}" type="slidenum">
              <a:rPr lang="zh-CN" altLang="en-US" smtClean="0"/>
              <a:t>17</a:t>
            </a:fld>
            <a:endParaRPr lang="zh-CN" altLang="en-US"/>
          </a:p>
        </p:txBody>
      </p:sp>
    </p:spTree>
    <p:extLst>
      <p:ext uri="{BB962C8B-B14F-4D97-AF65-F5344CB8AC3E}">
        <p14:creationId xmlns:p14="http://schemas.microsoft.com/office/powerpoint/2010/main" val="385655556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66CCC921-3C21-43CE-8818-13A0E6130D2A}" type="slidenum">
              <a:rPr lang="zh-CN" altLang="en-US" smtClean="0"/>
              <a:t>18</a:t>
            </a:fld>
            <a:endParaRPr lang="zh-CN" altLang="en-US"/>
          </a:p>
        </p:txBody>
      </p:sp>
    </p:spTree>
    <p:extLst>
      <p:ext uri="{BB962C8B-B14F-4D97-AF65-F5344CB8AC3E}">
        <p14:creationId xmlns:p14="http://schemas.microsoft.com/office/powerpoint/2010/main" val="184582171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66CCC921-3C21-43CE-8818-13A0E6130D2A}" type="slidenum">
              <a:rPr lang="zh-CN" altLang="en-US" smtClean="0"/>
              <a:t>19</a:t>
            </a:fld>
            <a:endParaRPr lang="zh-CN" altLang="en-US"/>
          </a:p>
        </p:txBody>
      </p:sp>
    </p:spTree>
    <p:extLst>
      <p:ext uri="{BB962C8B-B14F-4D97-AF65-F5344CB8AC3E}">
        <p14:creationId xmlns:p14="http://schemas.microsoft.com/office/powerpoint/2010/main" val="202835949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66CCC921-3C21-43CE-8818-13A0E6130D2A}" type="slidenum">
              <a:rPr lang="zh-CN" altLang="en-US" smtClean="0"/>
              <a:t>2</a:t>
            </a:fld>
            <a:endParaRPr lang="zh-CN" altLang="en-US"/>
          </a:p>
        </p:txBody>
      </p:sp>
    </p:spTree>
    <p:extLst>
      <p:ext uri="{BB962C8B-B14F-4D97-AF65-F5344CB8AC3E}">
        <p14:creationId xmlns:p14="http://schemas.microsoft.com/office/powerpoint/2010/main" val="230246777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66CCC921-3C21-43CE-8818-13A0E6130D2A}" type="slidenum">
              <a:rPr lang="zh-CN" altLang="en-US" smtClean="0"/>
              <a:t>20</a:t>
            </a:fld>
            <a:endParaRPr lang="zh-CN" altLang="en-US"/>
          </a:p>
        </p:txBody>
      </p:sp>
    </p:spTree>
    <p:extLst>
      <p:ext uri="{BB962C8B-B14F-4D97-AF65-F5344CB8AC3E}">
        <p14:creationId xmlns:p14="http://schemas.microsoft.com/office/powerpoint/2010/main" val="191150946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66CCC921-3C21-43CE-8818-13A0E6130D2A}" type="slidenum">
              <a:rPr lang="zh-CN" altLang="en-US" smtClean="0"/>
              <a:t>21</a:t>
            </a:fld>
            <a:endParaRPr lang="zh-CN" altLang="en-US"/>
          </a:p>
        </p:txBody>
      </p:sp>
    </p:spTree>
    <p:extLst>
      <p:ext uri="{BB962C8B-B14F-4D97-AF65-F5344CB8AC3E}">
        <p14:creationId xmlns:p14="http://schemas.microsoft.com/office/powerpoint/2010/main" val="406518752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66CCC921-3C21-43CE-8818-13A0E6130D2A}" type="slidenum">
              <a:rPr lang="zh-CN" altLang="en-US" smtClean="0"/>
              <a:t>22</a:t>
            </a:fld>
            <a:endParaRPr lang="zh-CN" altLang="en-US"/>
          </a:p>
        </p:txBody>
      </p:sp>
    </p:spTree>
    <p:extLst>
      <p:ext uri="{BB962C8B-B14F-4D97-AF65-F5344CB8AC3E}">
        <p14:creationId xmlns:p14="http://schemas.microsoft.com/office/powerpoint/2010/main" val="2875420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66CCC921-3C21-43CE-8818-13A0E6130D2A}" type="slidenum">
              <a:rPr lang="zh-CN" altLang="en-US" smtClean="0"/>
              <a:t>23</a:t>
            </a:fld>
            <a:endParaRPr lang="zh-CN" altLang="en-US"/>
          </a:p>
        </p:txBody>
      </p:sp>
    </p:spTree>
    <p:extLst>
      <p:ext uri="{BB962C8B-B14F-4D97-AF65-F5344CB8AC3E}">
        <p14:creationId xmlns:p14="http://schemas.microsoft.com/office/powerpoint/2010/main" val="314077149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66CCC921-3C21-43CE-8818-13A0E6130D2A}" type="slidenum">
              <a:rPr lang="zh-CN" altLang="en-US" smtClean="0"/>
              <a:t>24</a:t>
            </a:fld>
            <a:endParaRPr lang="zh-CN" altLang="en-US"/>
          </a:p>
        </p:txBody>
      </p:sp>
    </p:spTree>
    <p:extLst>
      <p:ext uri="{BB962C8B-B14F-4D97-AF65-F5344CB8AC3E}">
        <p14:creationId xmlns:p14="http://schemas.microsoft.com/office/powerpoint/2010/main" val="227483752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66CCC921-3C21-43CE-8818-13A0E6130D2A}" type="slidenum">
              <a:rPr lang="zh-CN" altLang="en-US" smtClean="0"/>
              <a:t>25</a:t>
            </a:fld>
            <a:endParaRPr lang="zh-CN" altLang="en-US"/>
          </a:p>
        </p:txBody>
      </p:sp>
    </p:spTree>
    <p:extLst>
      <p:ext uri="{BB962C8B-B14F-4D97-AF65-F5344CB8AC3E}">
        <p14:creationId xmlns:p14="http://schemas.microsoft.com/office/powerpoint/2010/main" val="94054980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66CCC921-3C21-43CE-8818-13A0E6130D2A}" type="slidenum">
              <a:rPr lang="zh-CN" altLang="en-US" smtClean="0"/>
              <a:t>26</a:t>
            </a:fld>
            <a:endParaRPr lang="zh-CN" altLang="en-US"/>
          </a:p>
        </p:txBody>
      </p:sp>
    </p:spTree>
    <p:extLst>
      <p:ext uri="{BB962C8B-B14F-4D97-AF65-F5344CB8AC3E}">
        <p14:creationId xmlns:p14="http://schemas.microsoft.com/office/powerpoint/2010/main" val="1546724992"/>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66CCC921-3C21-43CE-8818-13A0E6130D2A}" type="slidenum">
              <a:rPr lang="zh-CN" altLang="en-US" smtClean="0"/>
              <a:t>27</a:t>
            </a:fld>
            <a:endParaRPr lang="zh-CN" altLang="en-US"/>
          </a:p>
        </p:txBody>
      </p:sp>
    </p:spTree>
    <p:extLst>
      <p:ext uri="{BB962C8B-B14F-4D97-AF65-F5344CB8AC3E}">
        <p14:creationId xmlns:p14="http://schemas.microsoft.com/office/powerpoint/2010/main" val="2199796343"/>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66CCC921-3C21-43CE-8818-13A0E6130D2A}" type="slidenum">
              <a:rPr lang="zh-CN" altLang="en-US" smtClean="0"/>
              <a:t>28</a:t>
            </a:fld>
            <a:endParaRPr lang="zh-CN" altLang="en-US"/>
          </a:p>
        </p:txBody>
      </p:sp>
    </p:spTree>
    <p:extLst>
      <p:ext uri="{BB962C8B-B14F-4D97-AF65-F5344CB8AC3E}">
        <p14:creationId xmlns:p14="http://schemas.microsoft.com/office/powerpoint/2010/main" val="4284083473"/>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66CCC921-3C21-43CE-8818-13A0E6130D2A}" type="slidenum">
              <a:rPr lang="zh-CN" altLang="en-US" smtClean="0"/>
              <a:t>29</a:t>
            </a:fld>
            <a:endParaRPr lang="zh-CN" altLang="en-US"/>
          </a:p>
        </p:txBody>
      </p:sp>
    </p:spTree>
    <p:extLst>
      <p:ext uri="{BB962C8B-B14F-4D97-AF65-F5344CB8AC3E}">
        <p14:creationId xmlns:p14="http://schemas.microsoft.com/office/powerpoint/2010/main" val="406366297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66CCC921-3C21-43CE-8818-13A0E6130D2A}" type="slidenum">
              <a:rPr lang="zh-CN" altLang="en-US" smtClean="0"/>
              <a:t>3</a:t>
            </a:fld>
            <a:endParaRPr lang="zh-CN" altLang="en-US"/>
          </a:p>
        </p:txBody>
      </p:sp>
    </p:spTree>
    <p:extLst>
      <p:ext uri="{BB962C8B-B14F-4D97-AF65-F5344CB8AC3E}">
        <p14:creationId xmlns:p14="http://schemas.microsoft.com/office/powerpoint/2010/main" val="3406274132"/>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66CCC921-3C21-43CE-8818-13A0E6130D2A}" type="slidenum">
              <a:rPr lang="zh-CN" altLang="en-US" smtClean="0"/>
              <a:t>30</a:t>
            </a:fld>
            <a:endParaRPr lang="zh-CN" altLang="en-US"/>
          </a:p>
        </p:txBody>
      </p:sp>
    </p:spTree>
    <p:extLst>
      <p:ext uri="{BB962C8B-B14F-4D97-AF65-F5344CB8AC3E}">
        <p14:creationId xmlns:p14="http://schemas.microsoft.com/office/powerpoint/2010/main" val="2522179077"/>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优品</a:t>
            </a:r>
            <a:r>
              <a:rPr lang="en-US" altLang="zh-CN" dirty="0" smtClean="0"/>
              <a:t>PPT</a:t>
            </a:r>
            <a:r>
              <a:rPr lang="zh-CN" altLang="en-US" dirty="0" smtClean="0"/>
              <a:t> </a:t>
            </a:r>
            <a:r>
              <a:rPr lang="en-US" altLang="zh-CN" smtClean="0"/>
              <a:t>https://www.ypppt.com/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31</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258574020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66CCC921-3C21-43CE-8818-13A0E6130D2A}" type="slidenum">
              <a:rPr lang="zh-CN" altLang="en-US" smtClean="0"/>
              <a:t>4</a:t>
            </a:fld>
            <a:endParaRPr lang="zh-CN" altLang="en-US"/>
          </a:p>
        </p:txBody>
      </p:sp>
    </p:spTree>
    <p:extLst>
      <p:ext uri="{BB962C8B-B14F-4D97-AF65-F5344CB8AC3E}">
        <p14:creationId xmlns:p14="http://schemas.microsoft.com/office/powerpoint/2010/main" val="131555593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66CCC921-3C21-43CE-8818-13A0E6130D2A}" type="slidenum">
              <a:rPr lang="zh-CN" altLang="en-US" smtClean="0"/>
              <a:t>5</a:t>
            </a:fld>
            <a:endParaRPr lang="zh-CN" altLang="en-US"/>
          </a:p>
        </p:txBody>
      </p:sp>
    </p:spTree>
    <p:extLst>
      <p:ext uri="{BB962C8B-B14F-4D97-AF65-F5344CB8AC3E}">
        <p14:creationId xmlns:p14="http://schemas.microsoft.com/office/powerpoint/2010/main" val="55404572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66CCC921-3C21-43CE-8818-13A0E6130D2A}" type="slidenum">
              <a:rPr lang="zh-CN" altLang="en-US" smtClean="0"/>
              <a:t>6</a:t>
            </a:fld>
            <a:endParaRPr lang="zh-CN" altLang="en-US"/>
          </a:p>
        </p:txBody>
      </p:sp>
    </p:spTree>
    <p:extLst>
      <p:ext uri="{BB962C8B-B14F-4D97-AF65-F5344CB8AC3E}">
        <p14:creationId xmlns:p14="http://schemas.microsoft.com/office/powerpoint/2010/main" val="302960883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66CCC921-3C21-43CE-8818-13A0E6130D2A}" type="slidenum">
              <a:rPr lang="zh-CN" altLang="en-US" smtClean="0"/>
              <a:t>7</a:t>
            </a:fld>
            <a:endParaRPr lang="zh-CN" altLang="en-US"/>
          </a:p>
        </p:txBody>
      </p:sp>
    </p:spTree>
    <p:extLst>
      <p:ext uri="{BB962C8B-B14F-4D97-AF65-F5344CB8AC3E}">
        <p14:creationId xmlns:p14="http://schemas.microsoft.com/office/powerpoint/2010/main" val="317476547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66CCC921-3C21-43CE-8818-13A0E6130D2A}" type="slidenum">
              <a:rPr lang="zh-CN" altLang="en-US" smtClean="0"/>
              <a:t>8</a:t>
            </a:fld>
            <a:endParaRPr lang="zh-CN" altLang="en-US"/>
          </a:p>
        </p:txBody>
      </p:sp>
    </p:spTree>
    <p:extLst>
      <p:ext uri="{BB962C8B-B14F-4D97-AF65-F5344CB8AC3E}">
        <p14:creationId xmlns:p14="http://schemas.microsoft.com/office/powerpoint/2010/main" val="270593195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66CCC921-3C21-43CE-8818-13A0E6130D2A}" type="slidenum">
              <a:rPr lang="zh-CN" altLang="en-US" smtClean="0"/>
              <a:t>9</a:t>
            </a:fld>
            <a:endParaRPr lang="zh-CN" altLang="en-US"/>
          </a:p>
        </p:txBody>
      </p:sp>
    </p:spTree>
    <p:extLst>
      <p:ext uri="{BB962C8B-B14F-4D97-AF65-F5344CB8AC3E}">
        <p14:creationId xmlns:p14="http://schemas.microsoft.com/office/powerpoint/2010/main" val="366384874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
        <p:nvSpPr>
          <p:cNvPr id="2" name="矩形 1">
            <a:extLst>
              <a:ext uri="{FF2B5EF4-FFF2-40B4-BE49-F238E27FC236}">
                <a16:creationId xmlns="" xmlns:a16="http://schemas.microsoft.com/office/drawing/2014/main" id="{117A5382-61ED-4E13-AE82-E7BEE1EC879E}"/>
              </a:ext>
            </a:extLst>
          </p:cNvPr>
          <p:cNvSpPr/>
          <p:nvPr userDrawn="1"/>
        </p:nvSpPr>
        <p:spPr>
          <a:xfrm>
            <a:off x="1130309" y="6603677"/>
            <a:ext cx="11078624" cy="266467"/>
          </a:xfrm>
          <a:prstGeom prst="rect">
            <a:avLst/>
          </a:prstGeom>
          <a:solidFill>
            <a:srgbClr val="013B6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160" dirty="0"/>
          </a:p>
        </p:txBody>
      </p:sp>
      <p:sp>
        <p:nvSpPr>
          <p:cNvPr id="3" name="矩形 2">
            <a:extLst>
              <a:ext uri="{FF2B5EF4-FFF2-40B4-BE49-F238E27FC236}">
                <a16:creationId xmlns="" xmlns:a16="http://schemas.microsoft.com/office/drawing/2014/main" id="{D7910F1C-89A0-4D64-8668-DFC1EEA3B9A3}"/>
              </a:ext>
            </a:extLst>
          </p:cNvPr>
          <p:cNvSpPr/>
          <p:nvPr userDrawn="1"/>
        </p:nvSpPr>
        <p:spPr>
          <a:xfrm>
            <a:off x="3" y="6603677"/>
            <a:ext cx="1130308" cy="266467"/>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zh-CN" altLang="en-US" sz="2160"/>
          </a:p>
        </p:txBody>
      </p:sp>
      <p:cxnSp>
        <p:nvCxnSpPr>
          <p:cNvPr id="4" name="直接连接符 3">
            <a:extLst>
              <a:ext uri="{FF2B5EF4-FFF2-40B4-BE49-F238E27FC236}">
                <a16:creationId xmlns="" xmlns:a16="http://schemas.microsoft.com/office/drawing/2014/main" id="{BF78E53E-D083-4BE2-BBAA-282F743E2B2F}"/>
              </a:ext>
            </a:extLst>
          </p:cNvPr>
          <p:cNvCxnSpPr/>
          <p:nvPr userDrawn="1"/>
        </p:nvCxnSpPr>
        <p:spPr>
          <a:xfrm flipH="1">
            <a:off x="2" y="6569386"/>
            <a:ext cx="12208932" cy="0"/>
          </a:xfrm>
          <a:prstGeom prst="line">
            <a:avLst/>
          </a:prstGeom>
          <a:ln w="12700">
            <a:solidFill>
              <a:srgbClr val="013B6D"/>
            </a:solidFill>
          </a:ln>
        </p:spPr>
        <p:style>
          <a:lnRef idx="1">
            <a:schemeClr val="accent1"/>
          </a:lnRef>
          <a:fillRef idx="0">
            <a:schemeClr val="accent1"/>
          </a:fillRef>
          <a:effectRef idx="0">
            <a:schemeClr val="accent1"/>
          </a:effectRef>
          <a:fontRef idx="minor">
            <a:schemeClr val="tx1"/>
          </a:fontRef>
        </p:style>
      </p:cxnSp>
      <p:sp>
        <p:nvSpPr>
          <p:cNvPr id="5" name="矩形 4">
            <a:extLst>
              <a:ext uri="{FF2B5EF4-FFF2-40B4-BE49-F238E27FC236}">
                <a16:creationId xmlns="" xmlns:a16="http://schemas.microsoft.com/office/drawing/2014/main" id="{3F0521B1-62F0-4B39-95CC-D94D3DD21F99}"/>
              </a:ext>
            </a:extLst>
          </p:cNvPr>
          <p:cNvSpPr/>
          <p:nvPr userDrawn="1"/>
        </p:nvSpPr>
        <p:spPr>
          <a:xfrm>
            <a:off x="1" y="366819"/>
            <a:ext cx="12192000" cy="84407"/>
          </a:xfrm>
          <a:prstGeom prst="rect">
            <a:avLst/>
          </a:prstGeom>
          <a:solidFill>
            <a:schemeClr val="bg1">
              <a:lumMod val="85000"/>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矩形 5">
            <a:extLst>
              <a:ext uri="{FF2B5EF4-FFF2-40B4-BE49-F238E27FC236}">
                <a16:creationId xmlns="" xmlns:a16="http://schemas.microsoft.com/office/drawing/2014/main" id="{CC29CFA3-4B9A-4346-B1E7-2BB7D9AB4407}"/>
              </a:ext>
            </a:extLst>
          </p:cNvPr>
          <p:cNvSpPr/>
          <p:nvPr userDrawn="1"/>
        </p:nvSpPr>
        <p:spPr>
          <a:xfrm>
            <a:off x="0" y="-1"/>
            <a:ext cx="12192000" cy="310663"/>
          </a:xfrm>
          <a:prstGeom prst="rect">
            <a:avLst/>
          </a:prstGeom>
          <a:solidFill>
            <a:srgbClr val="0E4D9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矩形 6">
            <a:extLst>
              <a:ext uri="{FF2B5EF4-FFF2-40B4-BE49-F238E27FC236}">
                <a16:creationId xmlns="" xmlns:a16="http://schemas.microsoft.com/office/drawing/2014/main" id="{D76280E4-F95C-40CE-8249-DD4CBD8FB998}"/>
              </a:ext>
            </a:extLst>
          </p:cNvPr>
          <p:cNvSpPr/>
          <p:nvPr userDrawn="1"/>
        </p:nvSpPr>
        <p:spPr>
          <a:xfrm>
            <a:off x="1" y="308277"/>
            <a:ext cx="12192001" cy="91441"/>
          </a:xfrm>
          <a:prstGeom prst="rect">
            <a:avLst/>
          </a:prstGeom>
          <a:solidFill>
            <a:schemeClr val="bg1">
              <a:lumMod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矩形 7">
            <a:extLst>
              <a:ext uri="{FF2B5EF4-FFF2-40B4-BE49-F238E27FC236}">
                <a16:creationId xmlns="" xmlns:a16="http://schemas.microsoft.com/office/drawing/2014/main" id="{5C86479D-8D60-45D2-8C09-52EA74254D7E}"/>
              </a:ext>
            </a:extLst>
          </p:cNvPr>
          <p:cNvSpPr/>
          <p:nvPr userDrawn="1"/>
        </p:nvSpPr>
        <p:spPr>
          <a:xfrm flipV="1">
            <a:off x="7213577" y="360247"/>
            <a:ext cx="4978425" cy="91087"/>
          </a:xfrm>
          <a:prstGeom prst="rect">
            <a:avLst/>
          </a:prstGeom>
          <a:solidFill>
            <a:schemeClr val="bg1">
              <a:lumMod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矩形 8">
            <a:extLst>
              <a:ext uri="{FF2B5EF4-FFF2-40B4-BE49-F238E27FC236}">
                <a16:creationId xmlns="" xmlns:a16="http://schemas.microsoft.com/office/drawing/2014/main" id="{19DBF069-AE2E-4ADC-ACFC-9008D251CD89}"/>
              </a:ext>
            </a:extLst>
          </p:cNvPr>
          <p:cNvSpPr/>
          <p:nvPr userDrawn="1"/>
        </p:nvSpPr>
        <p:spPr>
          <a:xfrm flipV="1">
            <a:off x="7213601" y="440113"/>
            <a:ext cx="4978401" cy="180035"/>
          </a:xfrm>
          <a:prstGeom prst="rect">
            <a:avLst/>
          </a:prstGeom>
          <a:solidFill>
            <a:schemeClr val="bg1">
              <a:lumMod val="65000"/>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10" name="圆角矩形 32">
            <a:extLst>
              <a:ext uri="{FF2B5EF4-FFF2-40B4-BE49-F238E27FC236}">
                <a16:creationId xmlns="" xmlns:a16="http://schemas.microsoft.com/office/drawing/2014/main" id="{93F5D0F1-4800-47E4-9A3F-DF0D081A13C8}"/>
              </a:ext>
            </a:extLst>
          </p:cNvPr>
          <p:cNvSpPr/>
          <p:nvPr userDrawn="1"/>
        </p:nvSpPr>
        <p:spPr bwMode="white">
          <a:xfrm>
            <a:off x="7209785" y="497504"/>
            <a:ext cx="4084320" cy="2743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11" name="圆角矩形 33">
            <a:extLst>
              <a:ext uri="{FF2B5EF4-FFF2-40B4-BE49-F238E27FC236}">
                <a16:creationId xmlns="" xmlns:a16="http://schemas.microsoft.com/office/drawing/2014/main" id="{13306876-514A-4ABE-8A76-0B8C9FB16FAF}"/>
              </a:ext>
            </a:extLst>
          </p:cNvPr>
          <p:cNvSpPr/>
          <p:nvPr userDrawn="1"/>
        </p:nvSpPr>
        <p:spPr bwMode="white">
          <a:xfrm>
            <a:off x="9831528" y="588943"/>
            <a:ext cx="2133600" cy="36576"/>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extLst>
      <p:ext uri="{BB962C8B-B14F-4D97-AF65-F5344CB8AC3E}">
        <p14:creationId xmlns:p14="http://schemas.microsoft.com/office/powerpoint/2010/main" val="561693901"/>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2021/9/18</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497686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2021/9/18</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0597725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2021/9/18</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7474643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2021/9/18</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4138329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2021/9/18</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7840057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2021/9/18</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1357369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2021/9/18</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3911985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2021/9/18</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1921589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2021/9/18</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0282068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2021/9/18</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432448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2021/9/18</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9797373"/>
      </p:ext>
    </p:extLst>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9.xml"/><Relationship Id="rId3" Type="http://schemas.openxmlformats.org/officeDocument/2006/relationships/slideLayout" Target="../slideLayouts/slideLayout4.xml"/><Relationship Id="rId7" Type="http://schemas.openxmlformats.org/officeDocument/2006/relationships/slideLayout" Target="../slideLayouts/slideLayout8.xml"/><Relationship Id="rId12" Type="http://schemas.openxmlformats.org/officeDocument/2006/relationships/theme" Target="../theme/theme2.xml"/><Relationship Id="rId2" Type="http://schemas.openxmlformats.org/officeDocument/2006/relationships/slideLayout" Target="../slideLayouts/slideLayout3.xml"/><Relationship Id="rId1" Type="http://schemas.openxmlformats.org/officeDocument/2006/relationships/slideLayout" Target="../slideLayouts/slideLayout2.xml"/><Relationship Id="rId6" Type="http://schemas.openxmlformats.org/officeDocument/2006/relationships/slideLayout" Target="../slideLayouts/slideLayout7.xml"/><Relationship Id="rId11" Type="http://schemas.openxmlformats.org/officeDocument/2006/relationships/slideLayout" Target="../slideLayouts/slideLayout12.xml"/><Relationship Id="rId5" Type="http://schemas.openxmlformats.org/officeDocument/2006/relationships/slideLayout" Target="../slideLayouts/slideLayout6.xml"/><Relationship Id="rId10" Type="http://schemas.openxmlformats.org/officeDocument/2006/relationships/slideLayout" Target="../slideLayouts/slideLayout11.xml"/><Relationship Id="rId4" Type="http://schemas.openxmlformats.org/officeDocument/2006/relationships/slideLayout" Target="../slideLayouts/slideLayout5.xml"/><Relationship Id="rId9"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326993046"/>
      </p:ext>
    </p:extLst>
  </p:cSld>
  <p:clrMap bg1="lt1" tx1="dk1" bg2="lt2" tx2="dk2" accent1="accent1" accent2="accent2" accent3="accent3" accent4="accent4" accent5="accent5" accent6="accent6" hlink="hlink" folHlink="folHlink"/>
  <p:sldLayoutIdLst>
    <p:sldLayoutId id="2147483649" r:id="rId1"/>
  </p:sldLayoutIdLst>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312" userDrawn="1">
          <p15:clr>
            <a:srgbClr val="F26B43"/>
          </p15:clr>
        </p15:guide>
        <p15:guide id="2" pos="3840" userDrawn="1">
          <p15:clr>
            <a:srgbClr val="F26B43"/>
          </p15:clr>
        </p15:guide>
        <p15:guide id="3" orient="horz" pos="56" userDrawn="1">
          <p15:clr>
            <a:srgbClr val="F26B43"/>
          </p15:clr>
        </p15:guide>
        <p15:guide id="4" pos="416" userDrawn="1">
          <p15:clr>
            <a:srgbClr val="F26B43"/>
          </p15:clr>
        </p15:guide>
        <p15:guide id="5" pos="7256" userDrawn="1">
          <p15:clr>
            <a:srgbClr val="F26B43"/>
          </p15:clr>
        </p15:guide>
        <p15:guide id="6" orient="horz" pos="704" userDrawn="1">
          <p15:clr>
            <a:srgbClr val="F26B43"/>
          </p15:clr>
        </p15:guide>
        <p15:guide id="7" orient="horz" pos="768" userDrawn="1">
          <p15:clr>
            <a:srgbClr val="F26B43"/>
          </p15:clr>
        </p15:guide>
        <p15:guide id="8" orient="horz" pos="3928" userDrawn="1">
          <p15:clr>
            <a:srgbClr val="F26B43"/>
          </p15:clr>
        </p15:guide>
        <p15:guide id="9" orient="horz" pos="3864" userDrawn="1">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5758D-A3C3-4E88-8AC0-22500507BD7E}" type="datetimeFigureOut">
              <a:rPr lang="zh-CN" altLang="en-US" smtClean="0">
                <a:solidFill>
                  <a:prstClr val="black">
                    <a:tint val="75000"/>
                  </a:prstClr>
                </a:solidFill>
              </a:rPr>
              <a:pPr/>
              <a:t>2021/9/18</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43419258"/>
      </p:ext>
    </p:extLst>
  </p:cSld>
  <p:clrMap bg1="lt1" tx1="dk1" bg2="lt2" tx2="dk2" accent1="accent1" accent2="accent2" accent3="accent3" accent4="accent4" accent5="accent5" accent6="accent6" hlink="hlink" folHlink="folHlink"/>
  <p:sldLayoutIdLst>
    <p:sldLayoutId id="2147483651" r:id="rId1"/>
    <p:sldLayoutId id="2147483652" r:id="rId2"/>
    <p:sldLayoutId id="2147483653" r:id="rId3"/>
    <p:sldLayoutId id="2147483654" r:id="rId4"/>
    <p:sldLayoutId id="2147483655" r:id="rId5"/>
    <p:sldLayoutId id="2147483656" r:id="rId6"/>
    <p:sldLayoutId id="2147483657" r:id="rId7"/>
    <p:sldLayoutId id="2147483658" r:id="rId8"/>
    <p:sldLayoutId id="2147483659" r:id="rId9"/>
    <p:sldLayoutId id="2147483660" r:id="rId10"/>
    <p:sldLayoutId id="214748366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28.xml"/><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0.xml"/><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8" Type="http://schemas.openxmlformats.org/officeDocument/2006/relationships/hyperlink" Target="https://www.ypppt.com/jiaocheng/" TargetMode="External"/><Relationship Id="rId3" Type="http://schemas.openxmlformats.org/officeDocument/2006/relationships/hyperlink" Target="https://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31.xml"/><Relationship Id="rId1" Type="http://schemas.openxmlformats.org/officeDocument/2006/relationships/slideLayout" Target="../slideLayouts/slideLayout8.xml"/><Relationship Id="rId6" Type="http://schemas.openxmlformats.org/officeDocument/2006/relationships/hyperlink" Target="https://www.ypppt.com/tubiao/" TargetMode="External"/><Relationship Id="rId11" Type="http://schemas.openxmlformats.org/officeDocument/2006/relationships/hyperlink" Target="https://www.ypppt.com/kejian/" TargetMode="External"/><Relationship Id="rId5" Type="http://schemas.openxmlformats.org/officeDocument/2006/relationships/hyperlink" Target="https://www.ypppt.com/beijing/" TargetMode="External"/><Relationship Id="rId10" Type="http://schemas.openxmlformats.org/officeDocument/2006/relationships/hyperlink" Target="http://www.ypppt.com/gushi/" TargetMode="External"/><Relationship Id="rId4" Type="http://schemas.openxmlformats.org/officeDocument/2006/relationships/hyperlink" Target="https://www.ypppt.com/jieri/" TargetMode="External"/><Relationship Id="rId9" Type="http://schemas.openxmlformats.org/officeDocument/2006/relationships/hyperlink" Target="http://www.ypppt.com/ziti/" TargetMode="Externa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5.xml"/><Relationship Id="rId1" Type="http://schemas.openxmlformats.org/officeDocument/2006/relationships/slideLayout" Target="../slideLayouts/slideLayout1.xml"/><Relationship Id="rId6" Type="http://schemas.openxmlformats.org/officeDocument/2006/relationships/image" Target="../media/image6.jpeg"/><Relationship Id="rId5" Type="http://schemas.openxmlformats.org/officeDocument/2006/relationships/image" Target="../media/image5.jpeg"/><Relationship Id="rId4" Type="http://schemas.openxmlformats.org/officeDocument/2006/relationships/image" Target="../media/image4.jpeg"/></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6.xml"/><Relationship Id="rId1" Type="http://schemas.openxmlformats.org/officeDocument/2006/relationships/slideLayout" Target="../slideLayouts/slideLayout1.xml"/><Relationship Id="rId4" Type="http://schemas.openxmlformats.org/officeDocument/2006/relationships/image" Target="../media/image8.pn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9.xml"/><Relationship Id="rId1" Type="http://schemas.openxmlformats.org/officeDocument/2006/relationships/slideLayout" Target="../slideLayouts/slideLayout1.xml"/><Relationship Id="rId4" Type="http://schemas.openxmlformats.org/officeDocument/2006/relationships/image" Target="../media/image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33">
            <a:extLst>
              <a:ext uri="{FF2B5EF4-FFF2-40B4-BE49-F238E27FC236}">
                <a16:creationId xmlns="" xmlns:a16="http://schemas.microsoft.com/office/drawing/2014/main" id="{9E9C3DAF-4492-4431-A9CB-3C7189FC8512}"/>
              </a:ext>
            </a:extLst>
          </p:cNvPr>
          <p:cNvSpPr/>
          <p:nvPr/>
        </p:nvSpPr>
        <p:spPr>
          <a:xfrm>
            <a:off x="0" y="1"/>
            <a:ext cx="12207240" cy="3688229"/>
          </a:xfrm>
          <a:prstGeom prst="rect">
            <a:avLst/>
          </a:prstGeom>
          <a:solidFill>
            <a:srgbClr val="013B6D"/>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pPr algn="ctr" defTabSz="1097280">
              <a:lnSpc>
                <a:spcPct val="150000"/>
              </a:lnSpc>
            </a:pPr>
            <a:endParaRPr lang="en-US" sz="2160" dirty="0">
              <a:solidFill>
                <a:prstClr val="white"/>
              </a:solidFill>
              <a:latin typeface=""/>
              <a:ea typeface="微软雅黑" panose="020B0503020204020204" pitchFamily="34" charset="-122"/>
              <a:sym typeface=""/>
            </a:endParaRPr>
          </a:p>
        </p:txBody>
      </p:sp>
      <p:sp>
        <p:nvSpPr>
          <p:cNvPr id="4" name="TextBox 3">
            <a:extLst>
              <a:ext uri="{FF2B5EF4-FFF2-40B4-BE49-F238E27FC236}">
                <a16:creationId xmlns="" xmlns:a16="http://schemas.microsoft.com/office/drawing/2014/main" id="{30BFD2A9-D4D5-4B58-BE21-44D0C0AE950E}"/>
              </a:ext>
            </a:extLst>
          </p:cNvPr>
          <p:cNvSpPr txBox="1">
            <a:spLocks noChangeArrowheads="1"/>
          </p:cNvSpPr>
          <p:nvPr/>
        </p:nvSpPr>
        <p:spPr bwMode="auto">
          <a:xfrm>
            <a:off x="1056747" y="4038280"/>
            <a:ext cx="10462153" cy="1343441"/>
          </a:xfrm>
          <a:prstGeom prst="rect">
            <a:avLst/>
          </a:prstGeom>
          <a:noFill/>
          <a:ln w="9525">
            <a:noFill/>
            <a:miter lim="800000"/>
          </a:ln>
        </p:spPr>
        <p:txBody>
          <a:bodyPr wrap="none" lIns="121917" tIns="60958" rIns="121917" bIns="60958">
            <a:spAutoFit/>
          </a:bodyPr>
          <a:lstStyle/>
          <a:p>
            <a:pPr>
              <a:lnSpc>
                <a:spcPct val="150000"/>
              </a:lnSpc>
            </a:pPr>
            <a:r>
              <a:rPr lang="zh-CN" altLang="en-US" sz="6000" b="1" dirty="0">
                <a:latin typeface=""/>
                <a:ea typeface="微软雅黑" panose="020B0503020204020204" pitchFamily="34" charset="-122"/>
                <a:sym typeface=""/>
              </a:rPr>
              <a:t>读书分享之</a:t>
            </a:r>
            <a:r>
              <a:rPr lang="en-US" altLang="zh-CN" sz="6000" b="1" dirty="0">
                <a:latin typeface=""/>
                <a:ea typeface="微软雅黑" panose="020B0503020204020204" pitchFamily="34" charset="-122"/>
                <a:sym typeface=""/>
              </a:rPr>
              <a:t> —《</a:t>
            </a:r>
            <a:r>
              <a:rPr lang="zh-CN" altLang="en-US" sz="6000" b="1" dirty="0">
                <a:latin typeface=""/>
                <a:ea typeface="微软雅黑" panose="020B0503020204020204" pitchFamily="34" charset="-122"/>
                <a:sym typeface=""/>
              </a:rPr>
              <a:t>非暴力沟通</a:t>
            </a:r>
            <a:r>
              <a:rPr lang="en-US" altLang="zh-CN" sz="6000" b="1" dirty="0">
                <a:latin typeface=""/>
                <a:ea typeface="微软雅黑" panose="020B0503020204020204" pitchFamily="34" charset="-122"/>
                <a:sym typeface=""/>
              </a:rPr>
              <a:t>》</a:t>
            </a:r>
            <a:endParaRPr lang="zh-CN" altLang="en-US" sz="6000" b="1" dirty="0">
              <a:latin typeface=""/>
              <a:ea typeface="微软雅黑" panose="020B0503020204020204" pitchFamily="34" charset="-122"/>
              <a:sym typeface=""/>
            </a:endParaRPr>
          </a:p>
        </p:txBody>
      </p:sp>
      <p:sp>
        <p:nvSpPr>
          <p:cNvPr id="14" name="矩形 13">
            <a:extLst>
              <a:ext uri="{FF2B5EF4-FFF2-40B4-BE49-F238E27FC236}">
                <a16:creationId xmlns="" xmlns:a16="http://schemas.microsoft.com/office/drawing/2014/main" id="{F8232C42-5309-42C3-A4B2-37825974B2F6}"/>
              </a:ext>
            </a:extLst>
          </p:cNvPr>
          <p:cNvSpPr/>
          <p:nvPr/>
        </p:nvSpPr>
        <p:spPr>
          <a:xfrm>
            <a:off x="8229861" y="5657880"/>
            <a:ext cx="2185214" cy="400110"/>
          </a:xfrm>
          <a:prstGeom prst="rect">
            <a:avLst/>
          </a:prstGeom>
        </p:spPr>
        <p:txBody>
          <a:bodyPr wrap="none">
            <a:spAutoFit/>
          </a:bodyPr>
          <a:lstStyle/>
          <a:p>
            <a:r>
              <a:rPr lang="zh-CN" altLang="en-US" sz="2000" dirty="0">
                <a:latin typeface="微软雅黑" panose="020B0503020204020204" pitchFamily="34" charset="-122"/>
                <a:ea typeface="微软雅黑" panose="020B0503020204020204" pitchFamily="34" charset="-122"/>
              </a:rPr>
              <a:t>汇报人</a:t>
            </a:r>
            <a:r>
              <a:rPr lang="zh-CN" altLang="en-US" sz="2000" dirty="0" smtClean="0">
                <a:latin typeface="微软雅黑" panose="020B0503020204020204" pitchFamily="34" charset="-122"/>
                <a:ea typeface="微软雅黑" panose="020B0503020204020204" pitchFamily="34" charset="-122"/>
              </a:rPr>
              <a:t>：</a:t>
            </a:r>
            <a:r>
              <a:rPr lang="zh-CN" altLang="en-US" sz="2000" dirty="0">
                <a:latin typeface="微软雅黑" panose="020B0503020204020204" pitchFamily="34" charset="-122"/>
                <a:ea typeface="微软雅黑" panose="020B0503020204020204" pitchFamily="34" charset="-122"/>
              </a:rPr>
              <a:t>优</a:t>
            </a:r>
            <a:r>
              <a:rPr lang="zh-CN" altLang="en-US" sz="2000" dirty="0" smtClean="0">
                <a:latin typeface="微软雅黑" panose="020B0503020204020204" pitchFamily="34" charset="-122"/>
                <a:ea typeface="微软雅黑" panose="020B0503020204020204" pitchFamily="34" charset="-122"/>
              </a:rPr>
              <a:t>品</a:t>
            </a:r>
            <a:r>
              <a:rPr lang="en-US" altLang="zh-CN" sz="2000" dirty="0" smtClean="0">
                <a:latin typeface="微软雅黑" panose="020B0503020204020204" pitchFamily="34" charset="-122"/>
                <a:ea typeface="微软雅黑" panose="020B0503020204020204" pitchFamily="34" charset="-122"/>
              </a:rPr>
              <a:t>PPT</a:t>
            </a:r>
            <a:endParaRPr lang="zh-CN" altLang="en-US" sz="2000" dirty="0">
              <a:latin typeface="微软雅黑" panose="020B0503020204020204" pitchFamily="34" charset="-122"/>
              <a:ea typeface="微软雅黑" panose="020B0503020204020204" pitchFamily="34" charset="-122"/>
            </a:endParaRPr>
          </a:p>
        </p:txBody>
      </p:sp>
      <p:pic>
        <p:nvPicPr>
          <p:cNvPr id="24" name="图片 23">
            <a:extLst>
              <a:ext uri="{FF2B5EF4-FFF2-40B4-BE49-F238E27FC236}">
                <a16:creationId xmlns="" xmlns:a16="http://schemas.microsoft.com/office/drawing/2014/main" id="{C116B43D-99B9-4F59-AF0C-0D943EBF3E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945185" y="-69078"/>
            <a:ext cx="8228606" cy="3932333"/>
          </a:xfrm>
          <a:prstGeom prst="rect">
            <a:avLst/>
          </a:prstGeom>
        </p:spPr>
      </p:pic>
    </p:spTree>
    <p:extLst>
      <p:ext uri="{BB962C8B-B14F-4D97-AF65-F5344CB8AC3E}">
        <p14:creationId xmlns:p14="http://schemas.microsoft.com/office/powerpoint/2010/main" val="1400080308"/>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a:extLst>
              <a:ext uri="{FF2B5EF4-FFF2-40B4-BE49-F238E27FC236}">
                <a16:creationId xmlns="" xmlns:a16="http://schemas.microsoft.com/office/drawing/2014/main" id="{80B23A7E-7074-43E1-867F-17873F45C0BD}"/>
              </a:ext>
            </a:extLst>
          </p:cNvPr>
          <p:cNvSpPr/>
          <p:nvPr/>
        </p:nvSpPr>
        <p:spPr>
          <a:xfrm>
            <a:off x="5434312" y="1610943"/>
            <a:ext cx="2923309" cy="3003261"/>
          </a:xfrm>
          <a:prstGeom prst="rect">
            <a:avLst/>
          </a:prstGeom>
        </p:spPr>
        <p:txBody>
          <a:bodyPr/>
          <a:lstStyle/>
          <a:p>
            <a:pPr>
              <a:lnSpc>
                <a:spcPct val="150000"/>
              </a:lnSpc>
              <a:spcBef>
                <a:spcPct val="0"/>
              </a:spcBef>
            </a:pPr>
            <a:r>
              <a:rPr lang="zh-CN" altLang="en-US" dirty="0">
                <a:latin typeface="微软雅黑" panose="020B0503020204020204" pitchFamily="34" charset="-122"/>
                <a:ea typeface="微软雅黑" panose="020B0503020204020204" pitchFamily="34" charset="-122"/>
                <a:sym typeface=""/>
              </a:rPr>
              <a:t>第一章 让爱融入生活</a:t>
            </a:r>
            <a:br>
              <a:rPr lang="zh-CN" altLang="en-US" dirty="0">
                <a:latin typeface="微软雅黑" panose="020B0503020204020204" pitchFamily="34" charset="-122"/>
                <a:ea typeface="微软雅黑" panose="020B0503020204020204" pitchFamily="34" charset="-122"/>
                <a:sym typeface=""/>
              </a:rPr>
            </a:br>
            <a:r>
              <a:rPr lang="zh-CN" altLang="en-US" dirty="0">
                <a:latin typeface="微软雅黑" panose="020B0503020204020204" pitchFamily="34" charset="-122"/>
                <a:ea typeface="微软雅黑" panose="020B0503020204020204" pitchFamily="34" charset="-122"/>
                <a:sym typeface=""/>
              </a:rPr>
              <a:t>第二章 是什么蒙蔽了爱？</a:t>
            </a:r>
            <a:br>
              <a:rPr lang="zh-CN" altLang="en-US" dirty="0">
                <a:latin typeface="微软雅黑" panose="020B0503020204020204" pitchFamily="34" charset="-122"/>
                <a:ea typeface="微软雅黑" panose="020B0503020204020204" pitchFamily="34" charset="-122"/>
                <a:sym typeface=""/>
              </a:rPr>
            </a:br>
            <a:r>
              <a:rPr lang="zh-CN" altLang="en-US" dirty="0">
                <a:latin typeface="微软雅黑" panose="020B0503020204020204" pitchFamily="34" charset="-122"/>
                <a:ea typeface="微软雅黑" panose="020B0503020204020204" pitchFamily="34" charset="-122"/>
                <a:sym typeface=""/>
              </a:rPr>
              <a:t>第三章 区分观察和评论</a:t>
            </a:r>
            <a:br>
              <a:rPr lang="zh-CN" altLang="en-US" dirty="0">
                <a:latin typeface="微软雅黑" panose="020B0503020204020204" pitchFamily="34" charset="-122"/>
                <a:ea typeface="微软雅黑" panose="020B0503020204020204" pitchFamily="34" charset="-122"/>
                <a:sym typeface=""/>
              </a:rPr>
            </a:br>
            <a:r>
              <a:rPr lang="zh-CN" altLang="en-US" dirty="0">
                <a:latin typeface="微软雅黑" panose="020B0503020204020204" pitchFamily="34" charset="-122"/>
                <a:ea typeface="微软雅黑" panose="020B0503020204020204" pitchFamily="34" charset="-122"/>
                <a:sym typeface=""/>
              </a:rPr>
              <a:t>第四章 体会和表达感受</a:t>
            </a:r>
            <a:br>
              <a:rPr lang="zh-CN" altLang="en-US" dirty="0">
                <a:latin typeface="微软雅黑" panose="020B0503020204020204" pitchFamily="34" charset="-122"/>
                <a:ea typeface="微软雅黑" panose="020B0503020204020204" pitchFamily="34" charset="-122"/>
                <a:sym typeface=""/>
              </a:rPr>
            </a:br>
            <a:r>
              <a:rPr lang="zh-CN" altLang="en-US" dirty="0">
                <a:latin typeface="微软雅黑" panose="020B0503020204020204" pitchFamily="34" charset="-122"/>
                <a:ea typeface="微软雅黑" panose="020B0503020204020204" pitchFamily="34" charset="-122"/>
                <a:sym typeface=""/>
              </a:rPr>
              <a:t>第五章 感受的根源</a:t>
            </a:r>
            <a:br>
              <a:rPr lang="zh-CN" altLang="en-US" dirty="0">
                <a:latin typeface="微软雅黑" panose="020B0503020204020204" pitchFamily="34" charset="-122"/>
                <a:ea typeface="微软雅黑" panose="020B0503020204020204" pitchFamily="34" charset="-122"/>
                <a:sym typeface=""/>
              </a:rPr>
            </a:br>
            <a:r>
              <a:rPr lang="zh-CN" altLang="en-US" dirty="0">
                <a:latin typeface="微软雅黑" panose="020B0503020204020204" pitchFamily="34" charset="-122"/>
                <a:ea typeface="微软雅黑" panose="020B0503020204020204" pitchFamily="34" charset="-122"/>
                <a:sym typeface=""/>
              </a:rPr>
              <a:t>第六章 请求帮助</a:t>
            </a:r>
          </a:p>
        </p:txBody>
      </p:sp>
      <p:sp>
        <p:nvSpPr>
          <p:cNvPr id="3" name="矩形 2">
            <a:extLst>
              <a:ext uri="{FF2B5EF4-FFF2-40B4-BE49-F238E27FC236}">
                <a16:creationId xmlns="" xmlns:a16="http://schemas.microsoft.com/office/drawing/2014/main" id="{2FEE862A-A2E4-4D16-88A9-5911F07F66C3}"/>
              </a:ext>
            </a:extLst>
          </p:cNvPr>
          <p:cNvSpPr/>
          <p:nvPr/>
        </p:nvSpPr>
        <p:spPr>
          <a:xfrm>
            <a:off x="8357621" y="1610364"/>
            <a:ext cx="3325091" cy="3372655"/>
          </a:xfrm>
          <a:prstGeom prst="rect">
            <a:avLst/>
          </a:prstGeom>
        </p:spPr>
        <p:txBody>
          <a:bodyPr/>
          <a:lstStyle/>
          <a:p>
            <a:pPr>
              <a:lnSpc>
                <a:spcPct val="150000"/>
              </a:lnSpc>
              <a:spcBef>
                <a:spcPct val="0"/>
              </a:spcBef>
            </a:pPr>
            <a:r>
              <a:rPr lang="zh-CN" altLang="en-US" dirty="0">
                <a:latin typeface="微软雅黑" panose="020B0503020204020204" pitchFamily="34" charset="-122"/>
                <a:ea typeface="微软雅黑" panose="020B0503020204020204" pitchFamily="34" charset="-122"/>
                <a:sym typeface=""/>
              </a:rPr>
              <a:t>第七章 用全身心倾听</a:t>
            </a:r>
            <a:br>
              <a:rPr lang="zh-CN" altLang="en-US" dirty="0">
                <a:latin typeface="微软雅黑" panose="020B0503020204020204" pitchFamily="34" charset="-122"/>
                <a:ea typeface="微软雅黑" panose="020B0503020204020204" pitchFamily="34" charset="-122"/>
                <a:sym typeface=""/>
              </a:rPr>
            </a:br>
            <a:r>
              <a:rPr lang="zh-CN" altLang="en-US" dirty="0">
                <a:latin typeface="微软雅黑" panose="020B0503020204020204" pitchFamily="34" charset="-122"/>
                <a:ea typeface="微软雅黑" panose="020B0503020204020204" pitchFamily="34" charset="-122"/>
                <a:sym typeface=""/>
              </a:rPr>
              <a:t>第八章 倾听的力量</a:t>
            </a:r>
            <a:br>
              <a:rPr lang="zh-CN" altLang="en-US" dirty="0">
                <a:latin typeface="微软雅黑" panose="020B0503020204020204" pitchFamily="34" charset="-122"/>
                <a:ea typeface="微软雅黑" panose="020B0503020204020204" pitchFamily="34" charset="-122"/>
                <a:sym typeface=""/>
              </a:rPr>
            </a:br>
            <a:r>
              <a:rPr lang="zh-CN" altLang="en-US" dirty="0">
                <a:latin typeface="微软雅黑" panose="020B0503020204020204" pitchFamily="34" charset="-122"/>
                <a:ea typeface="微软雅黑" panose="020B0503020204020204" pitchFamily="34" charset="-122"/>
                <a:sym typeface=""/>
              </a:rPr>
              <a:t>第九章 爱自己</a:t>
            </a:r>
            <a:br>
              <a:rPr lang="zh-CN" altLang="en-US" dirty="0">
                <a:latin typeface="微软雅黑" panose="020B0503020204020204" pitchFamily="34" charset="-122"/>
                <a:ea typeface="微软雅黑" panose="020B0503020204020204" pitchFamily="34" charset="-122"/>
                <a:sym typeface=""/>
              </a:rPr>
            </a:br>
            <a:r>
              <a:rPr lang="zh-CN" altLang="en-US" dirty="0">
                <a:latin typeface="微软雅黑" panose="020B0503020204020204" pitchFamily="34" charset="-122"/>
                <a:ea typeface="微软雅黑" panose="020B0503020204020204" pitchFamily="34" charset="-122"/>
                <a:sym typeface=""/>
              </a:rPr>
              <a:t>第十章 充分表达愤怒</a:t>
            </a:r>
            <a:br>
              <a:rPr lang="zh-CN" altLang="en-US" dirty="0">
                <a:latin typeface="微软雅黑" panose="020B0503020204020204" pitchFamily="34" charset="-122"/>
                <a:ea typeface="微软雅黑" panose="020B0503020204020204" pitchFamily="34" charset="-122"/>
                <a:sym typeface=""/>
              </a:rPr>
            </a:br>
            <a:r>
              <a:rPr lang="zh-CN" altLang="en-US" dirty="0">
                <a:latin typeface="微软雅黑" panose="020B0503020204020204" pitchFamily="34" charset="-122"/>
                <a:ea typeface="微软雅黑" panose="020B0503020204020204" pitchFamily="34" charset="-122"/>
                <a:sym typeface=""/>
              </a:rPr>
              <a:t>第十一章 运用强制力避免伤害</a:t>
            </a:r>
            <a:br>
              <a:rPr lang="zh-CN" altLang="en-US" dirty="0">
                <a:latin typeface="微软雅黑" panose="020B0503020204020204" pitchFamily="34" charset="-122"/>
                <a:ea typeface="微软雅黑" panose="020B0503020204020204" pitchFamily="34" charset="-122"/>
                <a:sym typeface=""/>
              </a:rPr>
            </a:br>
            <a:r>
              <a:rPr lang="zh-CN" altLang="en-US" dirty="0">
                <a:latin typeface="微软雅黑" panose="020B0503020204020204" pitchFamily="34" charset="-122"/>
                <a:ea typeface="微软雅黑" panose="020B0503020204020204" pitchFamily="34" charset="-122"/>
                <a:sym typeface=""/>
              </a:rPr>
              <a:t>第十二章 重获生活的热情</a:t>
            </a:r>
            <a:br>
              <a:rPr lang="zh-CN" altLang="en-US" dirty="0">
                <a:latin typeface="微软雅黑" panose="020B0503020204020204" pitchFamily="34" charset="-122"/>
                <a:ea typeface="微软雅黑" panose="020B0503020204020204" pitchFamily="34" charset="-122"/>
                <a:sym typeface=""/>
              </a:rPr>
            </a:br>
            <a:r>
              <a:rPr lang="zh-CN" altLang="en-US" dirty="0">
                <a:latin typeface="微软雅黑" panose="020B0503020204020204" pitchFamily="34" charset="-122"/>
                <a:ea typeface="微软雅黑" panose="020B0503020204020204" pitchFamily="34" charset="-122"/>
                <a:sym typeface=""/>
              </a:rPr>
              <a:t>第十三章 表达感激</a:t>
            </a:r>
            <a:endParaRPr lang="zh-CN" altLang="en-US" dirty="0">
              <a:latin typeface="微软雅黑" panose="020B0503020204020204" pitchFamily="34" charset="-122"/>
              <a:ea typeface="微软雅黑" panose="020B0503020204020204" pitchFamily="34" charset="-122"/>
            </a:endParaRPr>
          </a:p>
        </p:txBody>
      </p:sp>
      <p:pic>
        <p:nvPicPr>
          <p:cNvPr id="7" name="图片 6">
            <a:extLst>
              <a:ext uri="{FF2B5EF4-FFF2-40B4-BE49-F238E27FC236}">
                <a16:creationId xmlns="" xmlns:a16="http://schemas.microsoft.com/office/drawing/2014/main" id="{5D3BF733-174A-456D-9FED-B49964604985}"/>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91129" y="2734146"/>
            <a:ext cx="4073235" cy="2994805"/>
          </a:xfrm>
          <a:prstGeom prst="rect">
            <a:avLst/>
          </a:prstGeom>
        </p:spPr>
      </p:pic>
      <p:sp>
        <p:nvSpPr>
          <p:cNvPr id="8" name="矩形 7">
            <a:extLst>
              <a:ext uri="{FF2B5EF4-FFF2-40B4-BE49-F238E27FC236}">
                <a16:creationId xmlns="" xmlns:a16="http://schemas.microsoft.com/office/drawing/2014/main" id="{0A54FB3B-3CC2-45C4-8401-330979B8D675}"/>
              </a:ext>
            </a:extLst>
          </p:cNvPr>
          <p:cNvSpPr/>
          <p:nvPr/>
        </p:nvSpPr>
        <p:spPr>
          <a:xfrm>
            <a:off x="2109221" y="1610364"/>
            <a:ext cx="1313180" cy="769441"/>
          </a:xfrm>
          <a:prstGeom prst="rect">
            <a:avLst/>
          </a:prstGeom>
        </p:spPr>
        <p:txBody>
          <a:bodyPr wrap="none">
            <a:spAutoFit/>
          </a:bodyPr>
          <a:lstStyle/>
          <a:p>
            <a:r>
              <a:rPr lang="zh-CN" altLang="en-US" sz="4400" dirty="0">
                <a:latin typeface="微软雅黑" panose="020B0503020204020204" pitchFamily="34" charset="-122"/>
                <a:ea typeface="微软雅黑" panose="020B0503020204020204" pitchFamily="34" charset="-122"/>
                <a:sym typeface=""/>
              </a:rPr>
              <a:t>目录</a:t>
            </a:r>
            <a:endParaRPr lang="zh-CN" altLang="en-US" sz="4400" dirty="0"/>
          </a:p>
        </p:txBody>
      </p:sp>
    </p:spTree>
    <p:extLst>
      <p:ext uri="{BB962C8B-B14F-4D97-AF65-F5344CB8AC3E}">
        <p14:creationId xmlns:p14="http://schemas.microsoft.com/office/powerpoint/2010/main" val="4379429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4">
            <a:extLst>
              <a:ext uri="{FF2B5EF4-FFF2-40B4-BE49-F238E27FC236}">
                <a16:creationId xmlns="" xmlns:a16="http://schemas.microsoft.com/office/drawing/2014/main" id="{9D42633B-3BF1-469A-A965-169828C7B195}"/>
              </a:ext>
            </a:extLst>
          </p:cNvPr>
          <p:cNvSpPr txBox="1">
            <a:spLocks/>
          </p:cNvSpPr>
          <p:nvPr/>
        </p:nvSpPr>
        <p:spPr>
          <a:xfrm>
            <a:off x="861249" y="1404855"/>
            <a:ext cx="5493812" cy="458908"/>
          </a:xfrm>
          <a:prstGeom prst="rect">
            <a:avLst/>
          </a:prstGeom>
        </p:spPr>
        <p:txBody>
          <a:bodyPr wrap="none">
            <a:spAutoFit/>
          </a:bodyPr>
          <a:lstStyle>
            <a:defPPr>
              <a:defRPr lang="zh-CN"/>
            </a:defPPr>
            <a:lvl1pPr>
              <a:lnSpc>
                <a:spcPct val="150000"/>
              </a:lnSpc>
              <a:defRPr>
                <a:latin typeface="微软雅黑" panose="020B0503020204020204" pitchFamily="34" charset="-122"/>
                <a:ea typeface="微软雅黑" panose="020B0503020204020204" pitchFamily="34" charset="-122"/>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zh-CN" altLang="en-US" dirty="0">
                <a:sym typeface=""/>
              </a:rPr>
              <a:t>非暴力沟通的四个要素：观察，感受，需要，请求。</a:t>
            </a:r>
            <a:endParaRPr lang="en-US" altLang="zh-CN" dirty="0">
              <a:sym typeface=""/>
            </a:endParaRPr>
          </a:p>
        </p:txBody>
      </p:sp>
      <p:sp>
        <p:nvSpPr>
          <p:cNvPr id="3" name="矩形 2">
            <a:extLst>
              <a:ext uri="{FF2B5EF4-FFF2-40B4-BE49-F238E27FC236}">
                <a16:creationId xmlns="" xmlns:a16="http://schemas.microsoft.com/office/drawing/2014/main" id="{8E3A74EB-AB04-4F64-95FE-3AB53598068A}"/>
              </a:ext>
            </a:extLst>
          </p:cNvPr>
          <p:cNvSpPr/>
          <p:nvPr/>
        </p:nvSpPr>
        <p:spPr>
          <a:xfrm>
            <a:off x="660400" y="594380"/>
            <a:ext cx="3523722" cy="523220"/>
          </a:xfrm>
          <a:prstGeom prst="rect">
            <a:avLst/>
          </a:prstGeom>
        </p:spPr>
        <p:txBody>
          <a:bodyPr wrap="none">
            <a:spAutoFit/>
          </a:bodyPr>
          <a:lstStyle/>
          <a:p>
            <a:r>
              <a:rPr lang="zh-CN" altLang="en-US" sz="2800" b="1" dirty="0">
                <a:latin typeface="微软雅黑" panose="020B0503020204020204" pitchFamily="34" charset="-122"/>
                <a:ea typeface="微软雅黑" panose="020B0503020204020204" pitchFamily="34" charset="-122"/>
                <a:sym typeface=""/>
              </a:rPr>
              <a:t>第一章 让爱融入生活</a:t>
            </a:r>
          </a:p>
        </p:txBody>
      </p:sp>
      <p:sp>
        <p:nvSpPr>
          <p:cNvPr id="4" name="内容占位符 4">
            <a:extLst>
              <a:ext uri="{FF2B5EF4-FFF2-40B4-BE49-F238E27FC236}">
                <a16:creationId xmlns="" xmlns:a16="http://schemas.microsoft.com/office/drawing/2014/main" id="{046ED7D6-755C-4770-9E20-1D650C1F4558}"/>
              </a:ext>
            </a:extLst>
          </p:cNvPr>
          <p:cNvSpPr txBox="1">
            <a:spLocks/>
          </p:cNvSpPr>
          <p:nvPr/>
        </p:nvSpPr>
        <p:spPr>
          <a:xfrm>
            <a:off x="8024624" y="2194351"/>
            <a:ext cx="3448528" cy="2951898"/>
          </a:xfrm>
          <a:prstGeom prst="rect">
            <a:avLst/>
          </a:prstGeom>
        </p:spPr>
        <p:txBody>
          <a:bodyPr wrap="square">
            <a:spAutoFit/>
          </a:bodyPr>
          <a:lstStyle>
            <a:defPPr>
              <a:defRPr lang="zh-CN"/>
            </a:defPPr>
            <a:lvl1pPr>
              <a:lnSpc>
                <a:spcPct val="150000"/>
              </a:lnSpc>
              <a:defRPr>
                <a:latin typeface="微软雅黑" panose="020B0503020204020204" pitchFamily="34" charset="-122"/>
                <a:ea typeface="微软雅黑" panose="020B0503020204020204" pitchFamily="34" charset="-122"/>
              </a:defRPr>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marL="285750" indent="-285750">
              <a:buFont typeface="Wingdings" panose="05000000000000000000" pitchFamily="2" charset="2"/>
              <a:buChar char="n"/>
            </a:pPr>
            <a:r>
              <a:rPr lang="zh-CN" altLang="en-US" dirty="0">
                <a:sym typeface=""/>
              </a:rPr>
              <a:t>描述你观察到的事实，不带道德评判。</a:t>
            </a:r>
            <a:endParaRPr lang="en-US" altLang="zh-CN" dirty="0">
              <a:sym typeface=""/>
            </a:endParaRPr>
          </a:p>
          <a:p>
            <a:pPr marL="285750" indent="-285750">
              <a:buFont typeface="Wingdings" panose="05000000000000000000" pitchFamily="2" charset="2"/>
              <a:buChar char="n"/>
            </a:pPr>
            <a:r>
              <a:rPr lang="zh-CN" altLang="en-US" dirty="0">
                <a:sym typeface=""/>
              </a:rPr>
              <a:t>体会和表达你的感受，而非看法。</a:t>
            </a:r>
            <a:endParaRPr lang="en-US" altLang="zh-CN" dirty="0">
              <a:sym typeface=""/>
            </a:endParaRPr>
          </a:p>
          <a:p>
            <a:pPr marL="285750" indent="-285750">
              <a:buFont typeface="Wingdings" panose="05000000000000000000" pitchFamily="2" charset="2"/>
              <a:buChar char="n"/>
            </a:pPr>
            <a:r>
              <a:rPr lang="zh-CN" altLang="en-US" dirty="0">
                <a:sym typeface=""/>
              </a:rPr>
              <a:t>感受的根源是你的需要是否得到满足。</a:t>
            </a:r>
            <a:endParaRPr lang="en-US" altLang="zh-CN" dirty="0">
              <a:sym typeface=""/>
            </a:endParaRPr>
          </a:p>
          <a:p>
            <a:pPr marL="285750" indent="-285750">
              <a:buFont typeface="Wingdings" panose="05000000000000000000" pitchFamily="2" charset="2"/>
              <a:buChar char="n"/>
            </a:pPr>
            <a:r>
              <a:rPr lang="zh-CN" altLang="en-US" dirty="0">
                <a:sym typeface=""/>
              </a:rPr>
              <a:t>明确具体的提出你的请求。</a:t>
            </a:r>
          </a:p>
        </p:txBody>
      </p:sp>
      <p:grpSp>
        <p:nvGrpSpPr>
          <p:cNvPr id="27" name="组合 26">
            <a:extLst>
              <a:ext uri="{FF2B5EF4-FFF2-40B4-BE49-F238E27FC236}">
                <a16:creationId xmlns="" xmlns:a16="http://schemas.microsoft.com/office/drawing/2014/main" id="{BD8EC114-7E77-41D2-BE17-80E08A7B4E9D}"/>
              </a:ext>
            </a:extLst>
          </p:cNvPr>
          <p:cNvGrpSpPr/>
          <p:nvPr/>
        </p:nvGrpSpPr>
        <p:grpSpPr>
          <a:xfrm>
            <a:off x="690512" y="2290478"/>
            <a:ext cx="6732923" cy="2703760"/>
            <a:chOff x="840189" y="2289449"/>
            <a:chExt cx="6732923" cy="2703760"/>
          </a:xfrm>
        </p:grpSpPr>
        <p:grpSp>
          <p:nvGrpSpPr>
            <p:cNvPr id="23" name="组合 22">
              <a:extLst>
                <a:ext uri="{FF2B5EF4-FFF2-40B4-BE49-F238E27FC236}">
                  <a16:creationId xmlns="" xmlns:a16="http://schemas.microsoft.com/office/drawing/2014/main" id="{413CB9F0-3D32-4A96-91AD-D844CC77FFBD}"/>
                </a:ext>
              </a:extLst>
            </p:cNvPr>
            <p:cNvGrpSpPr/>
            <p:nvPr/>
          </p:nvGrpSpPr>
          <p:grpSpPr>
            <a:xfrm>
              <a:off x="2922852" y="2289449"/>
              <a:ext cx="2685458" cy="2703760"/>
              <a:chOff x="2690116" y="2579148"/>
              <a:chExt cx="2189607" cy="2204530"/>
            </a:xfrm>
          </p:grpSpPr>
          <p:grpSp>
            <p:nvGrpSpPr>
              <p:cNvPr id="11" name="组合 10">
                <a:extLst>
                  <a:ext uri="{FF2B5EF4-FFF2-40B4-BE49-F238E27FC236}">
                    <a16:creationId xmlns="" xmlns:a16="http://schemas.microsoft.com/office/drawing/2014/main" id="{5E3FCA91-8989-4E0A-B35D-911E717C2E1E}"/>
                  </a:ext>
                </a:extLst>
              </p:cNvPr>
              <p:cNvGrpSpPr/>
              <p:nvPr/>
            </p:nvGrpSpPr>
            <p:grpSpPr>
              <a:xfrm>
                <a:off x="2690116" y="2579148"/>
                <a:ext cx="2189607" cy="2204530"/>
                <a:chOff x="4375824" y="2277415"/>
                <a:chExt cx="2189607" cy="2204530"/>
              </a:xfrm>
            </p:grpSpPr>
            <p:sp>
              <p:nvSpPr>
                <p:cNvPr id="7" name="泪滴形 6">
                  <a:extLst>
                    <a:ext uri="{FF2B5EF4-FFF2-40B4-BE49-F238E27FC236}">
                      <a16:creationId xmlns="" xmlns:a16="http://schemas.microsoft.com/office/drawing/2014/main" id="{4D5191CD-C52D-4C5C-808A-4F1F1177FD3B}"/>
                    </a:ext>
                  </a:extLst>
                </p:cNvPr>
                <p:cNvSpPr/>
                <p:nvPr/>
              </p:nvSpPr>
              <p:spPr>
                <a:xfrm flipV="1">
                  <a:off x="4387272" y="2277415"/>
                  <a:ext cx="1052945" cy="1052945"/>
                </a:xfrm>
                <a:prstGeom prst="teardrop">
                  <a:avLst/>
                </a:prstGeom>
                <a:solidFill>
                  <a:srgbClr val="0E4D9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泪滴形 7">
                  <a:extLst>
                    <a:ext uri="{FF2B5EF4-FFF2-40B4-BE49-F238E27FC236}">
                      <a16:creationId xmlns="" xmlns:a16="http://schemas.microsoft.com/office/drawing/2014/main" id="{EAD32A20-EBB0-435A-A3DD-6F44DAF3EA74}"/>
                    </a:ext>
                  </a:extLst>
                </p:cNvPr>
                <p:cNvSpPr/>
                <p:nvPr/>
              </p:nvSpPr>
              <p:spPr>
                <a:xfrm flipH="1" flipV="1">
                  <a:off x="5512486" y="2286651"/>
                  <a:ext cx="1052945" cy="1052945"/>
                </a:xfrm>
                <a:prstGeom prst="teardrop">
                  <a:avLst/>
                </a:prstGeom>
                <a:solidFill>
                  <a:srgbClr val="0E4D9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泪滴形 8">
                  <a:extLst>
                    <a:ext uri="{FF2B5EF4-FFF2-40B4-BE49-F238E27FC236}">
                      <a16:creationId xmlns="" xmlns:a16="http://schemas.microsoft.com/office/drawing/2014/main" id="{FA5FAF58-EA4A-4183-9582-0F4C77B9C2B0}"/>
                    </a:ext>
                  </a:extLst>
                </p:cNvPr>
                <p:cNvSpPr/>
                <p:nvPr/>
              </p:nvSpPr>
              <p:spPr>
                <a:xfrm>
                  <a:off x="4375824" y="3429000"/>
                  <a:ext cx="1052945" cy="1052945"/>
                </a:xfrm>
                <a:prstGeom prst="teardrop">
                  <a:avLst/>
                </a:prstGeom>
                <a:solidFill>
                  <a:srgbClr val="7F7F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泪滴形 9">
                  <a:extLst>
                    <a:ext uri="{FF2B5EF4-FFF2-40B4-BE49-F238E27FC236}">
                      <a16:creationId xmlns="" xmlns:a16="http://schemas.microsoft.com/office/drawing/2014/main" id="{D3AAF6AD-FE73-4C9D-9735-AB78B1DFFE33}"/>
                    </a:ext>
                  </a:extLst>
                </p:cNvPr>
                <p:cNvSpPr/>
                <p:nvPr/>
              </p:nvSpPr>
              <p:spPr>
                <a:xfrm flipH="1">
                  <a:off x="5512486" y="3426328"/>
                  <a:ext cx="1052945" cy="1052945"/>
                </a:xfrm>
                <a:prstGeom prst="teardrop">
                  <a:avLst/>
                </a:prstGeom>
                <a:solidFill>
                  <a:srgbClr val="7F7F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2" name="文本框 11">
                <a:extLst>
                  <a:ext uri="{FF2B5EF4-FFF2-40B4-BE49-F238E27FC236}">
                    <a16:creationId xmlns="" xmlns:a16="http://schemas.microsoft.com/office/drawing/2014/main" id="{19A664CB-34C1-4C44-BC3F-980D3E4A2715}"/>
                  </a:ext>
                </a:extLst>
              </p:cNvPr>
              <p:cNvSpPr txBox="1"/>
              <p:nvPr/>
            </p:nvSpPr>
            <p:spPr>
              <a:xfrm>
                <a:off x="2869522" y="3009497"/>
                <a:ext cx="837089" cy="369332"/>
              </a:xfrm>
              <a:prstGeom prst="rect">
                <a:avLst/>
              </a:prstGeom>
              <a:noFill/>
            </p:spPr>
            <p:txBody>
              <a:bodyPr wrap="none" rtlCol="0">
                <a:spAutoFit/>
              </a:bodyPr>
              <a:lstStyle/>
              <a:p>
                <a:r>
                  <a:rPr lang="en-US" altLang="zh-CN" dirty="0">
                    <a:solidFill>
                      <a:schemeClr val="bg1"/>
                    </a:solidFill>
                    <a:latin typeface="微软雅黑" panose="020B0503020204020204" pitchFamily="34" charset="-122"/>
                    <a:ea typeface="微软雅黑" panose="020B0503020204020204" pitchFamily="34" charset="-122"/>
                  </a:rPr>
                  <a:t>1.</a:t>
                </a:r>
                <a:r>
                  <a:rPr lang="zh-CN" altLang="en-US" dirty="0">
                    <a:solidFill>
                      <a:schemeClr val="bg1"/>
                    </a:solidFill>
                    <a:latin typeface="微软雅黑" panose="020B0503020204020204" pitchFamily="34" charset="-122"/>
                    <a:ea typeface="微软雅黑" panose="020B0503020204020204" pitchFamily="34" charset="-122"/>
                  </a:rPr>
                  <a:t>观察</a:t>
                </a:r>
              </a:p>
            </p:txBody>
          </p:sp>
          <p:sp>
            <p:nvSpPr>
              <p:cNvPr id="13" name="文本框 12">
                <a:extLst>
                  <a:ext uri="{FF2B5EF4-FFF2-40B4-BE49-F238E27FC236}">
                    <a16:creationId xmlns="" xmlns:a16="http://schemas.microsoft.com/office/drawing/2014/main" id="{1F2058B9-650A-448B-86B8-BA1D4A6D51A3}"/>
                  </a:ext>
                </a:extLst>
              </p:cNvPr>
              <p:cNvSpPr txBox="1"/>
              <p:nvPr/>
            </p:nvSpPr>
            <p:spPr>
              <a:xfrm>
                <a:off x="3909407" y="3018683"/>
                <a:ext cx="837089" cy="369332"/>
              </a:xfrm>
              <a:prstGeom prst="rect">
                <a:avLst/>
              </a:prstGeom>
              <a:noFill/>
            </p:spPr>
            <p:txBody>
              <a:bodyPr wrap="none" rtlCol="0">
                <a:spAutoFit/>
              </a:bodyPr>
              <a:lstStyle/>
              <a:p>
                <a:r>
                  <a:rPr lang="en-US" altLang="zh-CN" dirty="0">
                    <a:solidFill>
                      <a:schemeClr val="bg1"/>
                    </a:solidFill>
                    <a:latin typeface="微软雅黑" panose="020B0503020204020204" pitchFamily="34" charset="-122"/>
                    <a:ea typeface="微软雅黑" panose="020B0503020204020204" pitchFamily="34" charset="-122"/>
                  </a:rPr>
                  <a:t>2.</a:t>
                </a:r>
                <a:r>
                  <a:rPr lang="zh-CN" altLang="en-US" dirty="0">
                    <a:solidFill>
                      <a:schemeClr val="bg1"/>
                    </a:solidFill>
                    <a:latin typeface="微软雅黑" panose="020B0503020204020204" pitchFamily="34" charset="-122"/>
                    <a:ea typeface="微软雅黑" panose="020B0503020204020204" pitchFamily="34" charset="-122"/>
                  </a:rPr>
                  <a:t>感受</a:t>
                </a:r>
              </a:p>
            </p:txBody>
          </p:sp>
          <p:sp>
            <p:nvSpPr>
              <p:cNvPr id="14" name="文本框 13">
                <a:extLst>
                  <a:ext uri="{FF2B5EF4-FFF2-40B4-BE49-F238E27FC236}">
                    <a16:creationId xmlns="" xmlns:a16="http://schemas.microsoft.com/office/drawing/2014/main" id="{90A4D409-0B70-4B44-B962-106EC8E34DED}"/>
                  </a:ext>
                </a:extLst>
              </p:cNvPr>
              <p:cNvSpPr txBox="1"/>
              <p:nvPr/>
            </p:nvSpPr>
            <p:spPr>
              <a:xfrm>
                <a:off x="2877255" y="4080255"/>
                <a:ext cx="837089" cy="369332"/>
              </a:xfrm>
              <a:prstGeom prst="rect">
                <a:avLst/>
              </a:prstGeom>
              <a:noFill/>
            </p:spPr>
            <p:txBody>
              <a:bodyPr wrap="none" rtlCol="0">
                <a:spAutoFit/>
              </a:bodyPr>
              <a:lstStyle/>
              <a:p>
                <a:r>
                  <a:rPr lang="en-US" altLang="zh-CN" dirty="0">
                    <a:solidFill>
                      <a:schemeClr val="bg1"/>
                    </a:solidFill>
                    <a:latin typeface="微软雅黑" panose="020B0503020204020204" pitchFamily="34" charset="-122"/>
                    <a:ea typeface="微软雅黑" panose="020B0503020204020204" pitchFamily="34" charset="-122"/>
                  </a:rPr>
                  <a:t>4.</a:t>
                </a:r>
                <a:r>
                  <a:rPr lang="zh-CN" altLang="en-US" dirty="0">
                    <a:solidFill>
                      <a:schemeClr val="bg1"/>
                    </a:solidFill>
                    <a:latin typeface="微软雅黑" panose="020B0503020204020204" pitchFamily="34" charset="-122"/>
                    <a:ea typeface="微软雅黑" panose="020B0503020204020204" pitchFamily="34" charset="-122"/>
                  </a:rPr>
                  <a:t>请求</a:t>
                </a:r>
              </a:p>
            </p:txBody>
          </p:sp>
          <p:sp>
            <p:nvSpPr>
              <p:cNvPr id="15" name="文本框 14">
                <a:extLst>
                  <a:ext uri="{FF2B5EF4-FFF2-40B4-BE49-F238E27FC236}">
                    <a16:creationId xmlns="" xmlns:a16="http://schemas.microsoft.com/office/drawing/2014/main" id="{184A57DF-9599-43FF-B2AB-327EF2B0D007}"/>
                  </a:ext>
                </a:extLst>
              </p:cNvPr>
              <p:cNvSpPr txBox="1"/>
              <p:nvPr/>
            </p:nvSpPr>
            <p:spPr>
              <a:xfrm>
                <a:off x="3904983" y="4080255"/>
                <a:ext cx="837089" cy="369332"/>
              </a:xfrm>
              <a:prstGeom prst="rect">
                <a:avLst/>
              </a:prstGeom>
              <a:noFill/>
            </p:spPr>
            <p:txBody>
              <a:bodyPr wrap="none" rtlCol="0">
                <a:spAutoFit/>
              </a:bodyPr>
              <a:lstStyle/>
              <a:p>
                <a:r>
                  <a:rPr lang="en-US" altLang="zh-CN" dirty="0">
                    <a:solidFill>
                      <a:schemeClr val="bg1"/>
                    </a:solidFill>
                    <a:latin typeface="微软雅黑" panose="020B0503020204020204" pitchFamily="34" charset="-122"/>
                    <a:ea typeface="微软雅黑" panose="020B0503020204020204" pitchFamily="34" charset="-122"/>
                  </a:rPr>
                  <a:t>3.</a:t>
                </a:r>
                <a:r>
                  <a:rPr lang="zh-CN" altLang="en-US" dirty="0">
                    <a:solidFill>
                      <a:schemeClr val="bg1"/>
                    </a:solidFill>
                    <a:latin typeface="微软雅黑" panose="020B0503020204020204" pitchFamily="34" charset="-122"/>
                    <a:ea typeface="微软雅黑" panose="020B0503020204020204" pitchFamily="34" charset="-122"/>
                  </a:rPr>
                  <a:t>需要</a:t>
                </a:r>
              </a:p>
            </p:txBody>
          </p:sp>
        </p:grpSp>
        <p:sp>
          <p:nvSpPr>
            <p:cNvPr id="16" name="矩形 15">
              <a:extLst>
                <a:ext uri="{FF2B5EF4-FFF2-40B4-BE49-F238E27FC236}">
                  <a16:creationId xmlns="" xmlns:a16="http://schemas.microsoft.com/office/drawing/2014/main" id="{FE4BC098-0BD4-4865-9AA4-2FD6A6AE412F}"/>
                </a:ext>
              </a:extLst>
            </p:cNvPr>
            <p:cNvSpPr/>
            <p:nvPr/>
          </p:nvSpPr>
          <p:spPr>
            <a:xfrm>
              <a:off x="861249" y="2532857"/>
              <a:ext cx="2031325" cy="874407"/>
            </a:xfrm>
            <a:prstGeom prst="rect">
              <a:avLst/>
            </a:prstGeom>
          </p:spPr>
          <p:txBody>
            <a:bodyPr wrap="none">
              <a:spAutoFit/>
            </a:bodyPr>
            <a:lstStyle/>
            <a:p>
              <a:pPr>
                <a:lnSpc>
                  <a:spcPct val="150000"/>
                </a:lnSpc>
              </a:pPr>
              <a:r>
                <a:rPr lang="zh-CN" altLang="en-US" dirty="0">
                  <a:latin typeface="微软雅黑" panose="020B0503020204020204" pitchFamily="34" charset="-122"/>
                  <a:ea typeface="微软雅黑" panose="020B0503020204020204" pitchFamily="34" charset="-122"/>
                </a:rPr>
                <a:t>什么是我的观察，</a:t>
              </a:r>
              <a:endParaRPr lang="en-US" altLang="zh-CN" dirty="0">
                <a:latin typeface="微软雅黑" panose="020B0503020204020204" pitchFamily="34" charset="-122"/>
                <a:ea typeface="微软雅黑" panose="020B0503020204020204" pitchFamily="34" charset="-122"/>
              </a:endParaRPr>
            </a:p>
            <a:p>
              <a:pPr>
                <a:lnSpc>
                  <a:spcPct val="150000"/>
                </a:lnSpc>
              </a:pPr>
              <a:r>
                <a:rPr lang="zh-CN" altLang="en-US" dirty="0">
                  <a:latin typeface="微软雅黑" panose="020B0503020204020204" pitchFamily="34" charset="-122"/>
                  <a:ea typeface="微软雅黑" panose="020B0503020204020204" pitchFamily="34" charset="-122"/>
                </a:rPr>
                <a:t>区分观察与评论。</a:t>
              </a:r>
            </a:p>
          </p:txBody>
        </p:sp>
        <p:sp>
          <p:nvSpPr>
            <p:cNvPr id="17" name="矩形 16">
              <a:extLst>
                <a:ext uri="{FF2B5EF4-FFF2-40B4-BE49-F238E27FC236}">
                  <a16:creationId xmlns="" xmlns:a16="http://schemas.microsoft.com/office/drawing/2014/main" id="{3ABF0406-CA4B-47E6-86BA-0E55A6A9579F}"/>
                </a:ext>
              </a:extLst>
            </p:cNvPr>
            <p:cNvSpPr/>
            <p:nvPr/>
          </p:nvSpPr>
          <p:spPr>
            <a:xfrm>
              <a:off x="5772619" y="2488955"/>
              <a:ext cx="1800493" cy="874407"/>
            </a:xfrm>
            <a:prstGeom prst="rect">
              <a:avLst/>
            </a:prstGeom>
          </p:spPr>
          <p:txBody>
            <a:bodyPr wrap="none">
              <a:spAutoFit/>
            </a:bodyPr>
            <a:lstStyle/>
            <a:p>
              <a:pPr>
                <a:lnSpc>
                  <a:spcPct val="150000"/>
                </a:lnSpc>
              </a:pPr>
              <a:r>
                <a:rPr lang="zh-CN" altLang="en-US" dirty="0">
                  <a:latin typeface="微软雅黑" panose="020B0503020204020204" pitchFamily="34" charset="-122"/>
                  <a:ea typeface="微软雅黑" panose="020B0503020204020204" pitchFamily="34" charset="-122"/>
                </a:rPr>
                <a:t>我的感受如何，</a:t>
              </a:r>
              <a:endParaRPr lang="en-US" altLang="zh-CN" dirty="0">
                <a:latin typeface="微软雅黑" panose="020B0503020204020204" pitchFamily="34" charset="-122"/>
                <a:ea typeface="微软雅黑" panose="020B0503020204020204" pitchFamily="34" charset="-122"/>
              </a:endParaRPr>
            </a:p>
            <a:p>
              <a:pPr>
                <a:lnSpc>
                  <a:spcPct val="150000"/>
                </a:lnSpc>
              </a:pPr>
              <a:r>
                <a:rPr lang="zh-CN" altLang="en-US" dirty="0">
                  <a:latin typeface="微软雅黑" panose="020B0503020204020204" pitchFamily="34" charset="-122"/>
                  <a:ea typeface="微软雅黑" panose="020B0503020204020204" pitchFamily="34" charset="-122"/>
                </a:rPr>
                <a:t>体会和表达感受</a:t>
              </a:r>
            </a:p>
          </p:txBody>
        </p:sp>
        <p:sp>
          <p:nvSpPr>
            <p:cNvPr id="18" name="矩形 17">
              <a:extLst>
                <a:ext uri="{FF2B5EF4-FFF2-40B4-BE49-F238E27FC236}">
                  <a16:creationId xmlns="" xmlns:a16="http://schemas.microsoft.com/office/drawing/2014/main" id="{EC3DB86E-10C2-45B1-AEA4-E2581E73F3F4}"/>
                </a:ext>
              </a:extLst>
            </p:cNvPr>
            <p:cNvSpPr/>
            <p:nvPr/>
          </p:nvSpPr>
          <p:spPr>
            <a:xfrm>
              <a:off x="840189" y="3809129"/>
              <a:ext cx="2031325" cy="874407"/>
            </a:xfrm>
            <a:prstGeom prst="rect">
              <a:avLst/>
            </a:prstGeom>
          </p:spPr>
          <p:txBody>
            <a:bodyPr wrap="none">
              <a:spAutoFit/>
            </a:bodyPr>
            <a:lstStyle/>
            <a:p>
              <a:pPr>
                <a:lnSpc>
                  <a:spcPct val="150000"/>
                </a:lnSpc>
              </a:pPr>
              <a:r>
                <a:rPr lang="zh-CN" altLang="en-US" dirty="0">
                  <a:latin typeface="微软雅黑" panose="020B0503020204020204" pitchFamily="34" charset="-122"/>
                  <a:ea typeface="微软雅黑" panose="020B0503020204020204" pitchFamily="34" charset="-122"/>
                </a:rPr>
                <a:t>为了改善生活，</a:t>
              </a:r>
              <a:endParaRPr lang="en-US" altLang="zh-CN" dirty="0">
                <a:latin typeface="微软雅黑" panose="020B0503020204020204" pitchFamily="34" charset="-122"/>
                <a:ea typeface="微软雅黑" panose="020B0503020204020204" pitchFamily="34" charset="-122"/>
              </a:endParaRPr>
            </a:p>
            <a:p>
              <a:pPr>
                <a:lnSpc>
                  <a:spcPct val="150000"/>
                </a:lnSpc>
              </a:pPr>
              <a:r>
                <a:rPr lang="zh-CN" altLang="en-US" dirty="0">
                  <a:latin typeface="微软雅黑" panose="020B0503020204020204" pitchFamily="34" charset="-122"/>
                  <a:ea typeface="微软雅黑" panose="020B0503020204020204" pitchFamily="34" charset="-122"/>
                </a:rPr>
                <a:t>我的请求是什么？</a:t>
              </a:r>
            </a:p>
          </p:txBody>
        </p:sp>
        <p:sp>
          <p:nvSpPr>
            <p:cNvPr id="19" name="矩形 18">
              <a:extLst>
                <a:ext uri="{FF2B5EF4-FFF2-40B4-BE49-F238E27FC236}">
                  <a16:creationId xmlns="" xmlns:a16="http://schemas.microsoft.com/office/drawing/2014/main" id="{18614714-7797-4B1F-8E93-15FA7E0B668C}"/>
                </a:ext>
              </a:extLst>
            </p:cNvPr>
            <p:cNvSpPr/>
            <p:nvPr/>
          </p:nvSpPr>
          <p:spPr>
            <a:xfrm>
              <a:off x="5734335" y="3794563"/>
              <a:ext cx="1800493" cy="874407"/>
            </a:xfrm>
            <a:prstGeom prst="rect">
              <a:avLst/>
            </a:prstGeom>
          </p:spPr>
          <p:txBody>
            <a:bodyPr wrap="none">
              <a:spAutoFit/>
            </a:bodyPr>
            <a:lstStyle/>
            <a:p>
              <a:pPr>
                <a:lnSpc>
                  <a:spcPct val="150000"/>
                </a:lnSpc>
              </a:pPr>
              <a:r>
                <a:rPr lang="zh-CN" altLang="en-US" dirty="0">
                  <a:latin typeface="微软雅黑" panose="020B0503020204020204" pitchFamily="34" charset="-122"/>
                  <a:ea typeface="微软雅黑" panose="020B0503020204020204" pitchFamily="34" charset="-122"/>
                </a:rPr>
                <a:t>哪些需要，</a:t>
              </a:r>
              <a:endParaRPr lang="en-US" altLang="zh-CN" dirty="0">
                <a:latin typeface="微软雅黑" panose="020B0503020204020204" pitchFamily="34" charset="-122"/>
                <a:ea typeface="微软雅黑" panose="020B0503020204020204" pitchFamily="34" charset="-122"/>
              </a:endParaRPr>
            </a:p>
            <a:p>
              <a:pPr>
                <a:lnSpc>
                  <a:spcPct val="150000"/>
                </a:lnSpc>
              </a:pPr>
              <a:r>
                <a:rPr lang="zh-CN" altLang="en-US" dirty="0">
                  <a:latin typeface="微软雅黑" panose="020B0503020204020204" pitchFamily="34" charset="-122"/>
                  <a:ea typeface="微软雅黑" panose="020B0503020204020204" pitchFamily="34" charset="-122"/>
                </a:rPr>
                <a:t>导致那样的感受</a:t>
              </a:r>
            </a:p>
          </p:txBody>
        </p:sp>
      </p:grpSp>
      <p:cxnSp>
        <p:nvCxnSpPr>
          <p:cNvPr id="21" name="直接连接符 20">
            <a:extLst>
              <a:ext uri="{FF2B5EF4-FFF2-40B4-BE49-F238E27FC236}">
                <a16:creationId xmlns="" xmlns:a16="http://schemas.microsoft.com/office/drawing/2014/main" id="{082B99D2-DD72-4B1F-A3AA-0FB436C550FD}"/>
              </a:ext>
            </a:extLst>
          </p:cNvPr>
          <p:cNvCxnSpPr>
            <a:cxnSpLocks/>
            <a:endCxn id="4" idx="1"/>
          </p:cNvCxnSpPr>
          <p:nvPr/>
        </p:nvCxnSpPr>
        <p:spPr>
          <a:xfrm>
            <a:off x="1644507" y="3533689"/>
            <a:ext cx="6380117" cy="136611"/>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43531703"/>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4">
            <a:extLst>
              <a:ext uri="{FF2B5EF4-FFF2-40B4-BE49-F238E27FC236}">
                <a16:creationId xmlns="" xmlns:a16="http://schemas.microsoft.com/office/drawing/2014/main" id="{3F57F678-6A41-47FE-A864-E466B14CA88B}"/>
              </a:ext>
            </a:extLst>
          </p:cNvPr>
          <p:cNvSpPr txBox="1">
            <a:spLocks/>
          </p:cNvSpPr>
          <p:nvPr/>
        </p:nvSpPr>
        <p:spPr>
          <a:xfrm>
            <a:off x="544609" y="1877255"/>
            <a:ext cx="5725394" cy="4390754"/>
          </a:xfrm>
          <a:prstGeom prst="rect">
            <a:avLst/>
          </a:prstGeom>
        </p:spPr>
        <p:txBody>
          <a:bodyPr wrap="square">
            <a:spAutoFit/>
          </a:bodyPr>
          <a:lstStyle>
            <a:defPPr>
              <a:defRPr lang="zh-CN"/>
            </a:defPPr>
            <a:lvl1pPr>
              <a:lnSpc>
                <a:spcPct val="150000"/>
              </a:lnSpc>
              <a:defRPr>
                <a:latin typeface="微软雅黑" panose="020B0503020204020204" pitchFamily="34" charset="-122"/>
                <a:ea typeface="微软雅黑" panose="020B0503020204020204" pitchFamily="34" charset="-122"/>
              </a:defRPr>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zh-CN" altLang="en-US" dirty="0">
                <a:sym typeface=""/>
              </a:rPr>
              <a:t>一、描述你观察到的事实，不带道德评判。</a:t>
            </a:r>
            <a:endParaRPr lang="en-US" altLang="zh-CN" dirty="0">
              <a:sym typeface=""/>
            </a:endParaRPr>
          </a:p>
          <a:p>
            <a:pPr lvl="1">
              <a:lnSpc>
                <a:spcPct val="150000"/>
              </a:lnSpc>
            </a:pPr>
            <a:r>
              <a:rPr lang="zh-CN" altLang="en-US" sz="1800" dirty="0">
                <a:latin typeface="微软雅黑" panose="020B0503020204020204" pitchFamily="34" charset="-122"/>
                <a:ea typeface="微软雅黑" panose="020B0503020204020204" pitchFamily="34" charset="-122"/>
                <a:sym typeface=""/>
              </a:rPr>
              <a:t>你看看这张照片什么感觉？</a:t>
            </a:r>
            <a:br>
              <a:rPr lang="zh-CN" altLang="en-US" sz="1800" dirty="0">
                <a:latin typeface="微软雅黑" panose="020B0503020204020204" pitchFamily="34" charset="-122"/>
                <a:ea typeface="微软雅黑" panose="020B0503020204020204" pitchFamily="34" charset="-122"/>
                <a:sym typeface=""/>
              </a:rPr>
            </a:br>
            <a:r>
              <a:rPr lang="zh-CN" altLang="en-US" sz="1800" dirty="0">
                <a:latin typeface="微软雅黑" panose="020B0503020204020204" pitchFamily="34" charset="-122"/>
                <a:ea typeface="微软雅黑" panose="020B0503020204020204" pitchFamily="34" charset="-122"/>
                <a:sym typeface=""/>
              </a:rPr>
              <a:t>好丑像外星人。（想象下马云的照片放在你面前）</a:t>
            </a:r>
            <a:br>
              <a:rPr lang="zh-CN" altLang="en-US" sz="1800" dirty="0">
                <a:latin typeface="微软雅黑" panose="020B0503020204020204" pitchFamily="34" charset="-122"/>
                <a:ea typeface="微软雅黑" panose="020B0503020204020204" pitchFamily="34" charset="-122"/>
                <a:sym typeface=""/>
              </a:rPr>
            </a:br>
            <a:r>
              <a:rPr lang="zh-CN" altLang="en-US" sz="1800" dirty="0">
                <a:latin typeface="微软雅黑" panose="020B0503020204020204" pitchFamily="34" charset="-122"/>
                <a:ea typeface="微软雅黑" panose="020B0503020204020204" pitchFamily="34" charset="-122"/>
                <a:sym typeface=""/>
              </a:rPr>
              <a:t>不，他只是不符合你审美标准。</a:t>
            </a:r>
            <a:endParaRPr lang="en-US" altLang="zh-CN" sz="1800" dirty="0">
              <a:latin typeface="微软雅黑" panose="020B0503020204020204" pitchFamily="34" charset="-122"/>
              <a:ea typeface="微软雅黑" panose="020B0503020204020204" pitchFamily="34" charset="-122"/>
              <a:sym typeface=""/>
            </a:endParaRPr>
          </a:p>
          <a:p>
            <a:pPr lvl="1">
              <a:lnSpc>
                <a:spcPct val="150000"/>
              </a:lnSpc>
            </a:pPr>
            <a:r>
              <a:rPr lang="zh-CN" altLang="en-US" sz="1800" dirty="0">
                <a:latin typeface="微软雅黑" panose="020B0503020204020204" pitchFamily="34" charset="-122"/>
                <a:ea typeface="微软雅黑" panose="020B0503020204020204" pitchFamily="34" charset="-122"/>
                <a:sym typeface=""/>
              </a:rPr>
              <a:t>如果我一觉睡到中午</a:t>
            </a:r>
            <a:r>
              <a:rPr lang="en-US" altLang="zh-CN" sz="1800" dirty="0">
                <a:latin typeface="微软雅黑" panose="020B0503020204020204" pitchFamily="34" charset="-122"/>
                <a:ea typeface="微软雅黑" panose="020B0503020204020204" pitchFamily="34" charset="-122"/>
                <a:sym typeface=""/>
              </a:rPr>
              <a:t>……</a:t>
            </a:r>
            <a:r>
              <a:rPr lang="zh-CN" altLang="en-US" sz="1800" dirty="0">
                <a:latin typeface="微软雅黑" panose="020B0503020204020204" pitchFamily="34" charset="-122"/>
                <a:ea typeface="微软雅黑" panose="020B0503020204020204" pitchFamily="34" charset="-122"/>
                <a:sym typeface=""/>
              </a:rPr>
              <a:t/>
            </a:r>
            <a:br>
              <a:rPr lang="zh-CN" altLang="en-US" sz="1800" dirty="0">
                <a:latin typeface="微软雅黑" panose="020B0503020204020204" pitchFamily="34" charset="-122"/>
                <a:ea typeface="微软雅黑" panose="020B0503020204020204" pitchFamily="34" charset="-122"/>
                <a:sym typeface=""/>
              </a:rPr>
            </a:br>
            <a:r>
              <a:rPr lang="zh-CN" altLang="en-US" sz="1800" dirty="0">
                <a:latin typeface="微软雅黑" panose="020B0503020204020204" pitchFamily="34" charset="-122"/>
                <a:ea typeface="微软雅黑" panose="020B0503020204020204" pitchFamily="34" charset="-122"/>
                <a:sym typeface=""/>
              </a:rPr>
              <a:t>你好懒阿。</a:t>
            </a:r>
            <a:br>
              <a:rPr lang="zh-CN" altLang="en-US" sz="1800" dirty="0">
                <a:latin typeface="微软雅黑" panose="020B0503020204020204" pitchFamily="34" charset="-122"/>
                <a:ea typeface="微软雅黑" panose="020B0503020204020204" pitchFamily="34" charset="-122"/>
                <a:sym typeface=""/>
              </a:rPr>
            </a:br>
            <a:r>
              <a:rPr lang="zh-CN" altLang="en-US" sz="1800" dirty="0">
                <a:latin typeface="微软雅黑" panose="020B0503020204020204" pitchFamily="34" charset="-122"/>
                <a:ea typeface="微软雅黑" panose="020B0503020204020204" pitchFamily="34" charset="-122"/>
                <a:sym typeface=""/>
              </a:rPr>
              <a:t>想一想，是我懒，还是我的行为被你称为“懒”？</a:t>
            </a:r>
            <a:endParaRPr lang="en-US" altLang="zh-CN" sz="1800" dirty="0">
              <a:latin typeface="微软雅黑" panose="020B0503020204020204" pitchFamily="34" charset="-122"/>
              <a:ea typeface="微软雅黑" panose="020B0503020204020204" pitchFamily="34" charset="-122"/>
              <a:sym typeface=""/>
            </a:endParaRPr>
          </a:p>
          <a:p>
            <a:pPr lvl="1">
              <a:lnSpc>
                <a:spcPct val="150000"/>
              </a:lnSpc>
            </a:pPr>
            <a:r>
              <a:rPr lang="zh-CN" altLang="en-US" sz="1800" dirty="0">
                <a:latin typeface="微软雅黑" panose="020B0503020204020204" pitchFamily="34" charset="-122"/>
                <a:ea typeface="微软雅黑" panose="020B0503020204020204" pitchFamily="34" charset="-122"/>
                <a:sym typeface=""/>
              </a:rPr>
              <a:t>如果你朋友约会迟到了半小时</a:t>
            </a:r>
            <a:r>
              <a:rPr lang="en-US" altLang="zh-CN" sz="1800" dirty="0">
                <a:latin typeface="微软雅黑" panose="020B0503020204020204" pitchFamily="34" charset="-122"/>
                <a:ea typeface="微软雅黑" panose="020B0503020204020204" pitchFamily="34" charset="-122"/>
                <a:sym typeface=""/>
              </a:rPr>
              <a:t>……</a:t>
            </a:r>
            <a:r>
              <a:rPr lang="zh-CN" altLang="en-US" sz="1800" dirty="0">
                <a:latin typeface="微软雅黑" panose="020B0503020204020204" pitchFamily="34" charset="-122"/>
                <a:ea typeface="微软雅黑" panose="020B0503020204020204" pitchFamily="34" charset="-122"/>
                <a:sym typeface=""/>
              </a:rPr>
              <a:t/>
            </a:r>
            <a:br>
              <a:rPr lang="zh-CN" altLang="en-US" sz="1800" dirty="0">
                <a:latin typeface="微软雅黑" panose="020B0503020204020204" pitchFamily="34" charset="-122"/>
                <a:ea typeface="微软雅黑" panose="020B0503020204020204" pitchFamily="34" charset="-122"/>
                <a:sym typeface=""/>
              </a:rPr>
            </a:br>
            <a:r>
              <a:rPr lang="zh-CN" altLang="en-US" sz="1800" dirty="0">
                <a:latin typeface="微软雅黑" panose="020B0503020204020204" pitchFamily="34" charset="-122"/>
                <a:ea typeface="微软雅黑" panose="020B0503020204020204" pitchFamily="34" charset="-122"/>
                <a:sym typeface=""/>
              </a:rPr>
              <a:t>噢</a:t>
            </a:r>
            <a:r>
              <a:rPr lang="en-US" altLang="zh-CN" sz="1800" dirty="0">
                <a:latin typeface="微软雅黑" panose="020B0503020204020204" pitchFamily="34" charset="-122"/>
                <a:ea typeface="微软雅黑" panose="020B0503020204020204" pitchFamily="34" charset="-122"/>
                <a:sym typeface=""/>
              </a:rPr>
              <a:t>~</a:t>
            </a:r>
            <a:r>
              <a:rPr lang="zh-CN" altLang="en-US" sz="1800" dirty="0">
                <a:latin typeface="微软雅黑" panose="020B0503020204020204" pitchFamily="34" charset="-122"/>
                <a:ea typeface="微软雅黑" panose="020B0503020204020204" pitchFamily="34" charset="-122"/>
                <a:sym typeface=""/>
              </a:rPr>
              <a:t>最讨厌不守信用的人了！</a:t>
            </a:r>
            <a:br>
              <a:rPr lang="zh-CN" altLang="en-US" sz="1800" dirty="0">
                <a:latin typeface="微软雅黑" panose="020B0503020204020204" pitchFamily="34" charset="-122"/>
                <a:ea typeface="微软雅黑" panose="020B0503020204020204" pitchFamily="34" charset="-122"/>
                <a:sym typeface=""/>
              </a:rPr>
            </a:br>
            <a:r>
              <a:rPr lang="zh-CN" altLang="en-US" sz="1800" dirty="0">
                <a:latin typeface="微软雅黑" panose="020B0503020204020204" pitchFamily="34" charset="-122"/>
                <a:ea typeface="微软雅黑" panose="020B0503020204020204" pitchFamily="34" charset="-122"/>
                <a:sym typeface=""/>
              </a:rPr>
              <a:t>搞清楚，是他失信还是路上堵车？</a:t>
            </a:r>
            <a:endParaRPr lang="en-US" altLang="zh-CN" sz="1800" dirty="0">
              <a:latin typeface="微软雅黑" panose="020B0503020204020204" pitchFamily="34" charset="-122"/>
              <a:ea typeface="微软雅黑" panose="020B0503020204020204" pitchFamily="34" charset="-122"/>
              <a:sym typeface=""/>
            </a:endParaRPr>
          </a:p>
        </p:txBody>
      </p:sp>
      <p:sp>
        <p:nvSpPr>
          <p:cNvPr id="3" name="矩形 2">
            <a:extLst>
              <a:ext uri="{FF2B5EF4-FFF2-40B4-BE49-F238E27FC236}">
                <a16:creationId xmlns="" xmlns:a16="http://schemas.microsoft.com/office/drawing/2014/main" id="{4384CDF2-6A6E-4BC6-A3BC-CD8339BB2473}"/>
              </a:ext>
            </a:extLst>
          </p:cNvPr>
          <p:cNvSpPr/>
          <p:nvPr/>
        </p:nvSpPr>
        <p:spPr>
          <a:xfrm>
            <a:off x="660400" y="503565"/>
            <a:ext cx="3523722" cy="523220"/>
          </a:xfrm>
          <a:prstGeom prst="rect">
            <a:avLst/>
          </a:prstGeom>
        </p:spPr>
        <p:txBody>
          <a:bodyPr wrap="none">
            <a:spAutoFit/>
          </a:bodyPr>
          <a:lstStyle/>
          <a:p>
            <a:r>
              <a:rPr lang="zh-CN" altLang="en-US" sz="2800" b="1" dirty="0">
                <a:latin typeface="微软雅黑" panose="020B0503020204020204" pitchFamily="34" charset="-122"/>
                <a:ea typeface="微软雅黑" panose="020B0503020204020204" pitchFamily="34" charset="-122"/>
                <a:sym typeface=""/>
              </a:rPr>
              <a:t>第一章 让爱融入生活</a:t>
            </a:r>
          </a:p>
        </p:txBody>
      </p:sp>
      <p:sp>
        <p:nvSpPr>
          <p:cNvPr id="5" name="矩形 4">
            <a:extLst>
              <a:ext uri="{FF2B5EF4-FFF2-40B4-BE49-F238E27FC236}">
                <a16:creationId xmlns="" xmlns:a16="http://schemas.microsoft.com/office/drawing/2014/main" id="{2A91B781-3F4B-494C-B4D0-0FFFBAEF4E5F}"/>
              </a:ext>
            </a:extLst>
          </p:cNvPr>
          <p:cNvSpPr/>
          <p:nvPr/>
        </p:nvSpPr>
        <p:spPr>
          <a:xfrm>
            <a:off x="660400" y="1122992"/>
            <a:ext cx="5545108" cy="499624"/>
          </a:xfrm>
          <a:prstGeom prst="rect">
            <a:avLst/>
          </a:prstGeom>
        </p:spPr>
        <p:txBody>
          <a:bodyPr wrap="none">
            <a:spAutoFit/>
          </a:bodyPr>
          <a:lstStyle/>
          <a:p>
            <a:pPr>
              <a:lnSpc>
                <a:spcPct val="150000"/>
              </a:lnSpc>
            </a:pPr>
            <a:r>
              <a:rPr lang="zh-CN" altLang="en-US" dirty="0">
                <a:latin typeface="微软雅黑" panose="020B0503020204020204" pitchFamily="34" charset="-122"/>
                <a:ea typeface="微软雅黑" panose="020B0503020204020204" pitchFamily="34" charset="-122"/>
                <a:sym typeface=""/>
              </a:rPr>
              <a:t>非暴力沟通的四个要素：</a:t>
            </a:r>
            <a:r>
              <a:rPr lang="zh-CN" altLang="en-US" sz="2000" b="1" dirty="0">
                <a:latin typeface="微软雅黑" panose="020B0503020204020204" pitchFamily="34" charset="-122"/>
                <a:ea typeface="微软雅黑" panose="020B0503020204020204" pitchFamily="34" charset="-122"/>
                <a:sym typeface=""/>
              </a:rPr>
              <a:t>观察</a:t>
            </a:r>
            <a:r>
              <a:rPr lang="zh-CN" altLang="en-US" dirty="0">
                <a:latin typeface="微软雅黑" panose="020B0503020204020204" pitchFamily="34" charset="-122"/>
                <a:ea typeface="微软雅黑" panose="020B0503020204020204" pitchFamily="34" charset="-122"/>
                <a:sym typeface=""/>
              </a:rPr>
              <a:t>，感受，需要，请求。</a:t>
            </a:r>
            <a:endParaRPr lang="en-US" altLang="zh-CN" dirty="0">
              <a:latin typeface="微软雅黑" panose="020B0503020204020204" pitchFamily="34" charset="-122"/>
              <a:ea typeface="微软雅黑" panose="020B0503020204020204" pitchFamily="34" charset="-122"/>
              <a:sym typeface=""/>
            </a:endParaRPr>
          </a:p>
        </p:txBody>
      </p:sp>
      <p:sp>
        <p:nvSpPr>
          <p:cNvPr id="6" name="矩形 5">
            <a:extLst>
              <a:ext uri="{FF2B5EF4-FFF2-40B4-BE49-F238E27FC236}">
                <a16:creationId xmlns="" xmlns:a16="http://schemas.microsoft.com/office/drawing/2014/main" id="{92DD8209-2746-44DE-9239-E77FD1417D90}"/>
              </a:ext>
            </a:extLst>
          </p:cNvPr>
          <p:cNvSpPr/>
          <p:nvPr/>
        </p:nvSpPr>
        <p:spPr>
          <a:xfrm>
            <a:off x="6270003" y="1877255"/>
            <a:ext cx="5377388" cy="3431517"/>
          </a:xfrm>
          <a:prstGeom prst="rect">
            <a:avLst/>
          </a:prstGeom>
        </p:spPr>
        <p:txBody>
          <a:bodyPr wrap="square">
            <a:spAutoFit/>
          </a:bodyPr>
          <a:lstStyle/>
          <a:p>
            <a:pPr marL="685800" lvl="1" indent="-228600">
              <a:lnSpc>
                <a:spcPct val="150000"/>
              </a:lnSpc>
              <a:spcBef>
                <a:spcPts val="500"/>
              </a:spcBef>
              <a:buFont typeface="Arial" panose="020B0604020202020204" pitchFamily="34" charset="0"/>
              <a:buChar char="•"/>
            </a:pPr>
            <a:r>
              <a:rPr lang="zh-CN" altLang="en-US" dirty="0">
                <a:latin typeface="微软雅黑" panose="020B0503020204020204" pitchFamily="34" charset="-122"/>
                <a:ea typeface="微软雅黑" panose="020B0503020204020204" pitchFamily="34" charset="-122"/>
                <a:sym typeface=""/>
              </a:rPr>
              <a:t>你说蜜蜂很勤劳，蝴蝶只是花枝招展</a:t>
            </a:r>
            <a:br>
              <a:rPr lang="zh-CN" altLang="en-US" dirty="0">
                <a:latin typeface="微软雅黑" panose="020B0503020204020204" pitchFamily="34" charset="-122"/>
                <a:ea typeface="微软雅黑" panose="020B0503020204020204" pitchFamily="34" charset="-122"/>
                <a:sym typeface=""/>
              </a:rPr>
            </a:br>
            <a:r>
              <a:rPr lang="zh-CN" altLang="en-US" dirty="0">
                <a:latin typeface="微软雅黑" panose="020B0503020204020204" pitchFamily="34" charset="-122"/>
                <a:ea typeface="微软雅黑" panose="020B0503020204020204" pitchFamily="34" charset="-122"/>
                <a:sym typeface=""/>
              </a:rPr>
              <a:t>可这是你的定义还是事实？</a:t>
            </a:r>
            <a:endParaRPr lang="en-US" altLang="zh-CN" dirty="0">
              <a:latin typeface="微软雅黑" panose="020B0503020204020204" pitchFamily="34" charset="-122"/>
              <a:ea typeface="微软雅黑" panose="020B0503020204020204" pitchFamily="34" charset="-122"/>
              <a:sym typeface=""/>
            </a:endParaRPr>
          </a:p>
          <a:p>
            <a:pPr marL="685800" lvl="1" indent="-228600">
              <a:lnSpc>
                <a:spcPct val="150000"/>
              </a:lnSpc>
              <a:spcBef>
                <a:spcPts val="500"/>
              </a:spcBef>
              <a:buFont typeface="Arial" panose="020B0604020202020204" pitchFamily="34" charset="0"/>
              <a:buChar char="•"/>
            </a:pPr>
            <a:r>
              <a:rPr lang="zh-CN" altLang="en-US" dirty="0">
                <a:latin typeface="微软雅黑" panose="020B0503020204020204" pitchFamily="34" charset="-122"/>
                <a:ea typeface="微软雅黑" panose="020B0503020204020204" pitchFamily="34" charset="-122"/>
                <a:sym typeface=""/>
              </a:rPr>
              <a:t>非暴力沟通的关键之一就是：不把事实和评判混为一谈。</a:t>
            </a:r>
            <a:br>
              <a:rPr lang="zh-CN" altLang="en-US" dirty="0">
                <a:latin typeface="微软雅黑" panose="020B0503020204020204" pitchFamily="34" charset="-122"/>
                <a:ea typeface="微软雅黑" panose="020B0503020204020204" pitchFamily="34" charset="-122"/>
                <a:sym typeface=""/>
              </a:rPr>
            </a:br>
            <a:r>
              <a:rPr lang="zh-CN" altLang="en-US" dirty="0">
                <a:latin typeface="微软雅黑" panose="020B0503020204020204" pitchFamily="34" charset="-122"/>
                <a:ea typeface="微软雅黑" panose="020B0503020204020204" pitchFamily="34" charset="-122"/>
                <a:sym typeface=""/>
              </a:rPr>
              <a:t>我们只是安静地观察，当下，发生了什么事情？</a:t>
            </a:r>
            <a:br>
              <a:rPr lang="zh-CN" altLang="en-US" dirty="0">
                <a:latin typeface="微软雅黑" panose="020B0503020204020204" pitchFamily="34" charset="-122"/>
                <a:ea typeface="微软雅黑" panose="020B0503020204020204" pitchFamily="34" charset="-122"/>
                <a:sym typeface=""/>
              </a:rPr>
            </a:br>
            <a:r>
              <a:rPr lang="zh-CN" altLang="en-US" dirty="0">
                <a:latin typeface="微软雅黑" panose="020B0503020204020204" pitchFamily="34" charset="-122"/>
                <a:ea typeface="微软雅黑" panose="020B0503020204020204" pitchFamily="34" charset="-122"/>
                <a:sym typeface=""/>
              </a:rPr>
              <a:t>像录像机那样，像镜子那样，只是中立地呈现事物。</a:t>
            </a:r>
            <a:endParaRPr lang="zh-CN" altLang="en-US" dirty="0">
              <a:latin typeface="微软雅黑" panose="020B0503020204020204" pitchFamily="34" charset="-122"/>
              <a:ea typeface="微软雅黑" panose="020B0503020204020204" pitchFamily="34" charset="-122"/>
            </a:endParaRPr>
          </a:p>
        </p:txBody>
      </p:sp>
      <p:cxnSp>
        <p:nvCxnSpPr>
          <p:cNvPr id="8" name="直接连接符 7">
            <a:extLst>
              <a:ext uri="{FF2B5EF4-FFF2-40B4-BE49-F238E27FC236}">
                <a16:creationId xmlns="" xmlns:a16="http://schemas.microsoft.com/office/drawing/2014/main" id="{842E3F91-444B-452F-805C-7209649439F3}"/>
              </a:ext>
            </a:extLst>
          </p:cNvPr>
          <p:cNvCxnSpPr>
            <a:cxnSpLocks/>
          </p:cNvCxnSpPr>
          <p:nvPr/>
        </p:nvCxnSpPr>
        <p:spPr>
          <a:xfrm flipV="1">
            <a:off x="660400" y="1684840"/>
            <a:ext cx="5399088" cy="22295"/>
          </a:xfrm>
          <a:prstGeom prst="line">
            <a:avLst/>
          </a:prstGeom>
          <a:ln w="19050">
            <a:solidFill>
              <a:srgbClr val="0E4D90"/>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11278730"/>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4">
            <a:extLst>
              <a:ext uri="{FF2B5EF4-FFF2-40B4-BE49-F238E27FC236}">
                <a16:creationId xmlns="" xmlns:a16="http://schemas.microsoft.com/office/drawing/2014/main" id="{7409903C-7653-4700-99CB-397D325EA2FB}"/>
              </a:ext>
            </a:extLst>
          </p:cNvPr>
          <p:cNvSpPr txBox="1">
            <a:spLocks/>
          </p:cNvSpPr>
          <p:nvPr/>
        </p:nvSpPr>
        <p:spPr>
          <a:xfrm>
            <a:off x="404289" y="1378743"/>
            <a:ext cx="11310397" cy="4583114"/>
          </a:xfrm>
          <a:prstGeom prst="rect">
            <a:avLst/>
          </a:prstGeom>
        </p:spPr>
        <p:txBody>
          <a:bodyPr wrap="square">
            <a:spAutoFit/>
          </a:bodyPr>
          <a:lstStyle>
            <a:defPPr>
              <a:defRPr lang="zh-CN"/>
            </a:defPPr>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lvl="1" indent="-228600">
              <a:lnSpc>
                <a:spcPct val="150000"/>
              </a:lnSpc>
              <a:spcBef>
                <a:spcPts val="500"/>
              </a:spcBef>
              <a:buFont typeface="Arial" panose="020B0604020202020204" pitchFamily="34" charset="0"/>
              <a:buChar char="•"/>
              <a:defRPr>
                <a:latin typeface="微软雅黑" panose="020B0503020204020204" pitchFamily="34" charset="-122"/>
                <a:ea typeface="微软雅黑" panose="020B0503020204020204" pitchFamily="34" charset="-122"/>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1"/>
            <a:r>
              <a:rPr lang="zh-CN" altLang="en-US" dirty="0">
                <a:sym typeface=""/>
              </a:rPr>
              <a:t>印度哲学家克里希那穆提说：“不带评论的观察是人类智力的最高形式。”</a:t>
            </a:r>
            <a:endParaRPr lang="en-US" altLang="zh-CN" dirty="0">
              <a:sym typeface=""/>
            </a:endParaRPr>
          </a:p>
          <a:p>
            <a:pPr lvl="1"/>
            <a:endParaRPr lang="zh-CN" altLang="en-US" dirty="0">
              <a:sym typeface=""/>
            </a:endParaRPr>
          </a:p>
          <a:p>
            <a:pPr lvl="1"/>
            <a:r>
              <a:rPr lang="zh-CN" altLang="en-US" dirty="0">
                <a:sym typeface=""/>
              </a:rPr>
              <a:t>什么是观察？什么是评论？</a:t>
            </a:r>
            <a:endParaRPr lang="en-US" altLang="zh-CN" dirty="0">
              <a:sym typeface=""/>
            </a:endParaRPr>
          </a:p>
          <a:p>
            <a:pPr lvl="1"/>
            <a:endParaRPr lang="en-US" altLang="zh-CN" dirty="0">
              <a:sym typeface=""/>
            </a:endParaRPr>
          </a:p>
          <a:p>
            <a:pPr lvl="1"/>
            <a:r>
              <a:rPr lang="zh-CN" altLang="en-US" dirty="0">
                <a:sym typeface=""/>
              </a:rPr>
              <a:t>观察和评论之间的区别该如何划分，真正做到观察而不评判是很困难的，大多数情况下，智者选择嘴上不说，善莫大焉，但内心还是会有自己的一套标准原则，迅速地根据自己的价值取向做出评判。这种先天性的思考方式也许只能靠后天不断地加强练习，才能强制地更改过来。</a:t>
            </a:r>
            <a:endParaRPr lang="en-US" altLang="zh-CN" dirty="0">
              <a:sym typeface=""/>
            </a:endParaRPr>
          </a:p>
          <a:p>
            <a:pPr lvl="1"/>
            <a:endParaRPr lang="en-US" altLang="zh-CN" dirty="0">
              <a:sym typeface=""/>
            </a:endParaRPr>
          </a:p>
          <a:p>
            <a:pPr lvl="1"/>
            <a:r>
              <a:rPr lang="zh-CN" altLang="en-US" dirty="0">
                <a:sym typeface=""/>
              </a:rPr>
              <a:t>想想我们平时说话时是不是总用到，比如“你怎么老是回家这么晚”，“你从来不关心我”，“你总是乱丢东西”</a:t>
            </a:r>
            <a:r>
              <a:rPr lang="en-US" altLang="zh-CN" dirty="0">
                <a:sym typeface=""/>
              </a:rPr>
              <a:t>,“</a:t>
            </a:r>
            <a:r>
              <a:rPr lang="zh-CN" altLang="en-US" dirty="0">
                <a:sym typeface=""/>
              </a:rPr>
              <a:t>你很少肯定我”。</a:t>
            </a:r>
          </a:p>
        </p:txBody>
      </p:sp>
      <p:sp>
        <p:nvSpPr>
          <p:cNvPr id="3" name="矩形 2">
            <a:extLst>
              <a:ext uri="{FF2B5EF4-FFF2-40B4-BE49-F238E27FC236}">
                <a16:creationId xmlns="" xmlns:a16="http://schemas.microsoft.com/office/drawing/2014/main" id="{CB61AC52-84D6-41C6-A797-394CE6D20715}"/>
              </a:ext>
            </a:extLst>
          </p:cNvPr>
          <p:cNvSpPr/>
          <p:nvPr/>
        </p:nvSpPr>
        <p:spPr>
          <a:xfrm>
            <a:off x="660400" y="503565"/>
            <a:ext cx="3523722" cy="523220"/>
          </a:xfrm>
          <a:prstGeom prst="rect">
            <a:avLst/>
          </a:prstGeom>
        </p:spPr>
        <p:txBody>
          <a:bodyPr wrap="none">
            <a:spAutoFit/>
          </a:bodyPr>
          <a:lstStyle/>
          <a:p>
            <a:r>
              <a:rPr lang="zh-CN" altLang="en-US" sz="2800" b="1" dirty="0">
                <a:latin typeface="微软雅黑" panose="020B0503020204020204" pitchFamily="34" charset="-122"/>
                <a:ea typeface="微软雅黑" panose="020B0503020204020204" pitchFamily="34" charset="-122"/>
                <a:sym typeface=""/>
              </a:rPr>
              <a:t>第一章 让爱融入生活</a:t>
            </a:r>
          </a:p>
        </p:txBody>
      </p:sp>
    </p:spTree>
    <p:extLst>
      <p:ext uri="{BB962C8B-B14F-4D97-AF65-F5344CB8AC3E}">
        <p14:creationId xmlns:p14="http://schemas.microsoft.com/office/powerpoint/2010/main" val="698732306"/>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a:extLst>
              <a:ext uri="{FF2B5EF4-FFF2-40B4-BE49-F238E27FC236}">
                <a16:creationId xmlns="" xmlns:a16="http://schemas.microsoft.com/office/drawing/2014/main" id="{D43B85D7-ABEB-4218-8AF4-1E3B03AFA95D}"/>
              </a:ext>
            </a:extLst>
          </p:cNvPr>
          <p:cNvSpPr/>
          <p:nvPr/>
        </p:nvSpPr>
        <p:spPr>
          <a:xfrm>
            <a:off x="660400" y="1629137"/>
            <a:ext cx="5521198" cy="1289905"/>
          </a:xfrm>
          <a:prstGeom prst="rect">
            <a:avLst/>
          </a:prstGeom>
        </p:spPr>
        <p:txBody>
          <a:bodyPr wrap="square">
            <a:spAutoFit/>
          </a:bodyPr>
          <a:lstStyle/>
          <a:p>
            <a:pPr marL="228600" indent="-228600">
              <a:lnSpc>
                <a:spcPct val="150000"/>
              </a:lnSpc>
              <a:spcBef>
                <a:spcPts val="1000"/>
              </a:spcBef>
              <a:buFont typeface="Arial" panose="020B0604020202020204" pitchFamily="34" charset="0"/>
              <a:buChar char="•"/>
            </a:pPr>
            <a:r>
              <a:rPr lang="zh-CN" altLang="en-US" dirty="0">
                <a:latin typeface="微软雅黑" panose="020B0503020204020204" pitchFamily="34" charset="-122"/>
                <a:ea typeface="微软雅黑" panose="020B0503020204020204" pitchFamily="34" charset="-122"/>
                <a:sym typeface=""/>
              </a:rPr>
              <a:t>而你观察到的事实应该是“你一周有四天的时间都是晚上十点之后才回家”，“你已经连续三天找不到你的钥匙了”</a:t>
            </a:r>
            <a:r>
              <a:rPr lang="en-US" altLang="zh-CN" dirty="0">
                <a:latin typeface="微软雅黑" panose="020B0503020204020204" pitchFamily="34" charset="-122"/>
                <a:ea typeface="微软雅黑" panose="020B0503020204020204" pitchFamily="34" charset="-122"/>
                <a:sym typeface=""/>
              </a:rPr>
              <a:t>.....</a:t>
            </a:r>
            <a:endParaRPr lang="zh-CN" altLang="en-US" dirty="0">
              <a:latin typeface="微软雅黑" panose="020B0503020204020204" pitchFamily="34" charset="-122"/>
              <a:ea typeface="微软雅黑" panose="020B0503020204020204" pitchFamily="34" charset="-122"/>
              <a:sym typeface=""/>
            </a:endParaRPr>
          </a:p>
        </p:txBody>
      </p:sp>
      <p:pic>
        <p:nvPicPr>
          <p:cNvPr id="4" name="图片 3">
            <a:extLst>
              <a:ext uri="{FF2B5EF4-FFF2-40B4-BE49-F238E27FC236}">
                <a16:creationId xmlns="" xmlns:a16="http://schemas.microsoft.com/office/drawing/2014/main" id="{49E214AC-0520-4B7F-8A93-EF351DF994A6}"/>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614391" y="1789208"/>
            <a:ext cx="4708925" cy="3139283"/>
          </a:xfrm>
          <a:prstGeom prst="rect">
            <a:avLst/>
          </a:prstGeom>
        </p:spPr>
      </p:pic>
    </p:spTree>
    <p:extLst>
      <p:ext uri="{BB962C8B-B14F-4D97-AF65-F5344CB8AC3E}">
        <p14:creationId xmlns:p14="http://schemas.microsoft.com/office/powerpoint/2010/main" val="1770006186"/>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4">
            <a:extLst>
              <a:ext uri="{FF2B5EF4-FFF2-40B4-BE49-F238E27FC236}">
                <a16:creationId xmlns="" xmlns:a16="http://schemas.microsoft.com/office/drawing/2014/main" id="{D9ADBC9A-0190-4102-B727-EA83EAE679EC}"/>
              </a:ext>
            </a:extLst>
          </p:cNvPr>
          <p:cNvSpPr txBox="1">
            <a:spLocks/>
          </p:cNvSpPr>
          <p:nvPr/>
        </p:nvSpPr>
        <p:spPr>
          <a:xfrm>
            <a:off x="818101" y="1784508"/>
            <a:ext cx="5545108" cy="3975255"/>
          </a:xfrm>
          <a:prstGeom prst="rect">
            <a:avLst/>
          </a:prstGeom>
        </p:spPr>
        <p:txBody>
          <a:bodyPr wrap="square">
            <a:spAutoFit/>
          </a:bodyPr>
          <a:lstStyle>
            <a:defPPr>
              <a:defRPr lang="zh-CN"/>
            </a:defPPr>
            <a:lvl1pPr>
              <a:lnSpc>
                <a:spcPct val="150000"/>
              </a:lnSpc>
              <a:defRPr>
                <a:latin typeface="微软雅黑" panose="020B0503020204020204" pitchFamily="34" charset="-122"/>
                <a:ea typeface="微软雅黑" panose="020B0503020204020204" pitchFamily="34" charset="-122"/>
              </a:defRPr>
            </a:lvl1pPr>
            <a:lvl2pPr marL="685800" lvl="1" indent="-228600">
              <a:lnSpc>
                <a:spcPct val="150000"/>
              </a:lnSpc>
              <a:spcBef>
                <a:spcPts val="500"/>
              </a:spcBef>
              <a:buFont typeface="Arial" panose="020B0604020202020204" pitchFamily="34" charset="0"/>
              <a:buChar char="•"/>
              <a:defRPr>
                <a:latin typeface="微软雅黑" panose="020B0503020204020204" pitchFamily="34" charset="-122"/>
                <a:ea typeface="微软雅黑" panose="020B0503020204020204" pitchFamily="34" charset="-122"/>
              </a:defRPr>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zh-CN" altLang="en-US" dirty="0">
                <a:sym typeface=""/>
              </a:rPr>
              <a:t>二、体会和表达你的感受，而非看法。</a:t>
            </a:r>
            <a:endParaRPr lang="en-US" altLang="zh-CN" dirty="0">
              <a:sym typeface=""/>
            </a:endParaRPr>
          </a:p>
          <a:p>
            <a:pPr lvl="1"/>
            <a:r>
              <a:rPr lang="zh-CN" altLang="en-US" dirty="0">
                <a:sym typeface=""/>
              </a:rPr>
              <a:t>当你的男朋友提出分手，你的第一反应是？</a:t>
            </a:r>
            <a:br>
              <a:rPr lang="zh-CN" altLang="en-US" dirty="0">
                <a:sym typeface=""/>
              </a:rPr>
            </a:br>
            <a:r>
              <a:rPr lang="zh-CN" altLang="en-US" dirty="0">
                <a:sym typeface=""/>
              </a:rPr>
              <a:t>我被抛弃了！</a:t>
            </a:r>
            <a:br>
              <a:rPr lang="zh-CN" altLang="en-US" dirty="0">
                <a:sym typeface=""/>
              </a:rPr>
            </a:br>
            <a:r>
              <a:rPr lang="zh-CN" altLang="en-US" dirty="0">
                <a:sym typeface=""/>
              </a:rPr>
              <a:t>这是一种想法还是一种感受？你的身体反应是</a:t>
            </a:r>
            <a:endParaRPr lang="en-US" altLang="zh-CN" dirty="0">
              <a:sym typeface=""/>
            </a:endParaRPr>
          </a:p>
          <a:p>
            <a:pPr lvl="1"/>
            <a:r>
              <a:rPr lang="en-US" altLang="zh-CN" dirty="0">
                <a:sym typeface=""/>
              </a:rPr>
              <a:t>  </a:t>
            </a:r>
            <a:r>
              <a:rPr lang="zh-CN" altLang="en-US" dirty="0">
                <a:sym typeface=""/>
              </a:rPr>
              <a:t>什么？</a:t>
            </a:r>
            <a:br>
              <a:rPr lang="zh-CN" altLang="en-US" dirty="0">
                <a:sym typeface=""/>
              </a:rPr>
            </a:br>
            <a:r>
              <a:rPr lang="zh-CN" altLang="en-US" dirty="0">
                <a:sym typeface=""/>
              </a:rPr>
              <a:t>我胃痛，我感到孤单和害怕。</a:t>
            </a:r>
            <a:endParaRPr lang="en-US" altLang="zh-CN" dirty="0">
              <a:sym typeface=""/>
            </a:endParaRPr>
          </a:p>
          <a:p>
            <a:pPr lvl="1"/>
            <a:r>
              <a:rPr lang="zh-CN" altLang="en-US" dirty="0">
                <a:sym typeface=""/>
              </a:rPr>
              <a:t>非暴力沟通关键之二：区分感受和想法。</a:t>
            </a:r>
            <a:br>
              <a:rPr lang="zh-CN" altLang="en-US" dirty="0">
                <a:sym typeface=""/>
              </a:rPr>
            </a:br>
            <a:r>
              <a:rPr lang="zh-CN" altLang="en-US" dirty="0">
                <a:sym typeface=""/>
              </a:rPr>
              <a:t>和自己的感受建立连接，诚实地表达身体感觉和情感状态。</a:t>
            </a:r>
            <a:endParaRPr lang="en-US" altLang="zh-CN" dirty="0">
              <a:sym typeface=""/>
            </a:endParaRPr>
          </a:p>
        </p:txBody>
      </p:sp>
      <p:sp>
        <p:nvSpPr>
          <p:cNvPr id="3" name="矩形 2">
            <a:extLst>
              <a:ext uri="{FF2B5EF4-FFF2-40B4-BE49-F238E27FC236}">
                <a16:creationId xmlns="" xmlns:a16="http://schemas.microsoft.com/office/drawing/2014/main" id="{0ABE8BCC-0C60-4BD5-A4D8-C0F6CCF139A3}"/>
              </a:ext>
            </a:extLst>
          </p:cNvPr>
          <p:cNvSpPr/>
          <p:nvPr/>
        </p:nvSpPr>
        <p:spPr>
          <a:xfrm>
            <a:off x="660400" y="486860"/>
            <a:ext cx="3523722" cy="523220"/>
          </a:xfrm>
          <a:prstGeom prst="rect">
            <a:avLst/>
          </a:prstGeom>
        </p:spPr>
        <p:txBody>
          <a:bodyPr wrap="none">
            <a:spAutoFit/>
          </a:bodyPr>
          <a:lstStyle/>
          <a:p>
            <a:r>
              <a:rPr lang="zh-CN" altLang="en-US" sz="2800" b="1" dirty="0">
                <a:latin typeface="微软雅黑" panose="020B0503020204020204" pitchFamily="34" charset="-122"/>
                <a:ea typeface="微软雅黑" panose="020B0503020204020204" pitchFamily="34" charset="-122"/>
                <a:sym typeface=""/>
              </a:rPr>
              <a:t>第一章 让爱融入生活</a:t>
            </a:r>
          </a:p>
        </p:txBody>
      </p:sp>
      <p:sp>
        <p:nvSpPr>
          <p:cNvPr id="4" name="内容占位符 4">
            <a:extLst>
              <a:ext uri="{FF2B5EF4-FFF2-40B4-BE49-F238E27FC236}">
                <a16:creationId xmlns="" xmlns:a16="http://schemas.microsoft.com/office/drawing/2014/main" id="{EDB6B2FD-F24A-43A7-84B0-BC4B04EC0CBE}"/>
              </a:ext>
            </a:extLst>
          </p:cNvPr>
          <p:cNvSpPr txBox="1">
            <a:spLocks/>
          </p:cNvSpPr>
          <p:nvPr/>
        </p:nvSpPr>
        <p:spPr>
          <a:xfrm>
            <a:off x="818101" y="1219200"/>
            <a:ext cx="5545108" cy="499624"/>
          </a:xfrm>
          <a:prstGeom prst="rect">
            <a:avLst/>
          </a:prstGeom>
        </p:spPr>
        <p:txBody>
          <a:bodyPr wrap="none">
            <a:spAutoFit/>
          </a:bodyPr>
          <a:lstStyle>
            <a:defPPr>
              <a:defRPr lang="zh-CN"/>
            </a:defPPr>
            <a:lvl1pPr>
              <a:lnSpc>
                <a:spcPct val="150000"/>
              </a:lnSpc>
              <a:defRPr>
                <a:latin typeface="微软雅黑" panose="020B0503020204020204" pitchFamily="34" charset="-122"/>
                <a:ea typeface="微软雅黑" panose="020B0503020204020204" pitchFamily="34" charset="-122"/>
              </a:defRPr>
            </a:lvl1pPr>
          </a:lstStyle>
          <a:p>
            <a:r>
              <a:rPr lang="zh-CN" altLang="en-US" dirty="0">
                <a:sym typeface=""/>
              </a:rPr>
              <a:t>非暴力沟通的四个要素：观察，</a:t>
            </a:r>
            <a:r>
              <a:rPr lang="zh-CN" altLang="en-US" sz="2000" b="1" dirty="0">
                <a:sym typeface=""/>
              </a:rPr>
              <a:t>感受</a:t>
            </a:r>
            <a:r>
              <a:rPr lang="zh-CN" altLang="en-US" dirty="0">
                <a:sym typeface=""/>
              </a:rPr>
              <a:t>，需要，请求。</a:t>
            </a:r>
            <a:endParaRPr lang="en-US" altLang="zh-CN" dirty="0">
              <a:sym typeface=""/>
            </a:endParaRPr>
          </a:p>
        </p:txBody>
      </p:sp>
      <p:pic>
        <p:nvPicPr>
          <p:cNvPr id="7" name="图片 6">
            <a:extLst>
              <a:ext uri="{FF2B5EF4-FFF2-40B4-BE49-F238E27FC236}">
                <a16:creationId xmlns="" xmlns:a16="http://schemas.microsoft.com/office/drawing/2014/main" id="{4B000642-CA5C-4680-9C6D-487B07E5E6EF}"/>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862941" y="1637113"/>
            <a:ext cx="4396186" cy="3583773"/>
          </a:xfrm>
          <a:prstGeom prst="rect">
            <a:avLst/>
          </a:prstGeom>
        </p:spPr>
      </p:pic>
    </p:spTree>
    <p:extLst>
      <p:ext uri="{BB962C8B-B14F-4D97-AF65-F5344CB8AC3E}">
        <p14:creationId xmlns:p14="http://schemas.microsoft.com/office/powerpoint/2010/main" val="3784125940"/>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4">
            <a:extLst>
              <a:ext uri="{FF2B5EF4-FFF2-40B4-BE49-F238E27FC236}">
                <a16:creationId xmlns="" xmlns:a16="http://schemas.microsoft.com/office/drawing/2014/main" id="{45E596FC-9EFF-4040-800B-52FA0BE3CE64}"/>
              </a:ext>
            </a:extLst>
          </p:cNvPr>
          <p:cNvSpPr txBox="1">
            <a:spLocks/>
          </p:cNvSpPr>
          <p:nvPr/>
        </p:nvSpPr>
        <p:spPr>
          <a:xfrm>
            <a:off x="513386" y="1365328"/>
            <a:ext cx="11005514" cy="4870372"/>
          </a:xfrm>
          <a:prstGeom prst="rect">
            <a:avLst/>
          </a:prstGeom>
        </p:spPr>
        <p:txBody>
          <a:bodyPr wrap="square">
            <a:spAutoFit/>
          </a:bodyPr>
          <a:lstStyle>
            <a:defPPr>
              <a:defRPr lang="zh-CN"/>
            </a:defPPr>
            <a:lvl1pPr>
              <a:lnSpc>
                <a:spcPct val="150000"/>
              </a:lnSpc>
              <a:defRPr>
                <a:latin typeface="微软雅黑" panose="020B0503020204020204" pitchFamily="34" charset="-122"/>
                <a:ea typeface="微软雅黑" panose="020B0503020204020204" pitchFamily="34" charset="-122"/>
              </a:defRPr>
            </a:lvl1pPr>
            <a:lvl2pPr marL="685800" lvl="1" indent="-228600">
              <a:lnSpc>
                <a:spcPct val="150000"/>
              </a:lnSpc>
              <a:spcBef>
                <a:spcPts val="500"/>
              </a:spcBef>
              <a:buFont typeface="Arial" panose="020B0604020202020204" pitchFamily="34" charset="0"/>
              <a:buChar char="•"/>
              <a:defRPr>
                <a:latin typeface="微软雅黑" panose="020B0503020204020204" pitchFamily="34" charset="-122"/>
                <a:ea typeface="微软雅黑" panose="020B0503020204020204" pitchFamily="34" charset="-122"/>
              </a:defRPr>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lvl="1"/>
            <a:r>
              <a:rPr lang="zh-CN" altLang="en-US" dirty="0">
                <a:sym typeface=""/>
              </a:rPr>
              <a:t>一对夫妻一起参加非暴力沟通培训班。太太对先生说：“我觉得我嫁给了一堵墙。”而丈夫的反应真像一堵墙，坐在那一动不动。太太越看越气，嚷道：“你看，他就是这样，一动不动，闷声不响，你说我是不是嫁给了一面墙？”</a:t>
            </a:r>
            <a:endParaRPr lang="en-US" altLang="zh-CN" dirty="0">
              <a:sym typeface=""/>
            </a:endParaRPr>
          </a:p>
          <a:p>
            <a:pPr lvl="1"/>
            <a:endParaRPr lang="zh-CN" altLang="en-US" dirty="0">
              <a:sym typeface=""/>
            </a:endParaRPr>
          </a:p>
          <a:p>
            <a:pPr lvl="1"/>
            <a:r>
              <a:rPr lang="zh-CN" altLang="en-US" dirty="0">
                <a:sym typeface=""/>
              </a:rPr>
              <a:t>说丈夫像一面墙，这是看法，而不是感受，太太真正的感受是感到孤单，需要体贴。如果你能体会到自己的感受，那就清楚的表达出来，这一点对于女人尤为重要，文章最前面我们还举过一个例子，女人往往爱说：“我觉得你不爱我。”这也是你的看法，而非感受。女人常常觉得我的感受说出来就没劲儿了，我不说出来感受。</a:t>
            </a:r>
            <a:endParaRPr lang="en-US" altLang="zh-CN" dirty="0">
              <a:sym typeface=""/>
            </a:endParaRPr>
          </a:p>
          <a:p>
            <a:pPr lvl="1"/>
            <a:endParaRPr lang="en-US" altLang="zh-CN" dirty="0">
              <a:sym typeface=""/>
            </a:endParaRPr>
          </a:p>
          <a:p>
            <a:pPr lvl="1"/>
            <a:r>
              <a:rPr lang="zh-CN" altLang="en-US" dirty="0">
                <a:sym typeface=""/>
              </a:rPr>
              <a:t>这真是沟通上的认知误区，害人不浅。切忌，清楚大胆的表达你的感受！把“我觉得</a:t>
            </a:r>
            <a:r>
              <a:rPr lang="en-US" altLang="zh-CN" dirty="0">
                <a:sym typeface=""/>
              </a:rPr>
              <a:t>......”</a:t>
            </a:r>
            <a:r>
              <a:rPr lang="zh-CN" altLang="en-US" dirty="0">
                <a:sym typeface=""/>
              </a:rPr>
              <a:t>变成“我感到</a:t>
            </a:r>
            <a:r>
              <a:rPr lang="en-US" altLang="zh-CN" dirty="0">
                <a:sym typeface=""/>
              </a:rPr>
              <a:t>......”</a:t>
            </a:r>
            <a:r>
              <a:rPr lang="zh-CN" altLang="en-US" dirty="0">
                <a:sym typeface=""/>
              </a:rPr>
              <a:t>。</a:t>
            </a:r>
          </a:p>
        </p:txBody>
      </p:sp>
      <p:sp>
        <p:nvSpPr>
          <p:cNvPr id="3" name="矩形 2">
            <a:extLst>
              <a:ext uri="{FF2B5EF4-FFF2-40B4-BE49-F238E27FC236}">
                <a16:creationId xmlns="" xmlns:a16="http://schemas.microsoft.com/office/drawing/2014/main" id="{C9FC4ADA-9F81-48B4-9E15-676FF410824C}"/>
              </a:ext>
            </a:extLst>
          </p:cNvPr>
          <p:cNvSpPr/>
          <p:nvPr/>
        </p:nvSpPr>
        <p:spPr>
          <a:xfrm>
            <a:off x="725823" y="594380"/>
            <a:ext cx="3523722" cy="523220"/>
          </a:xfrm>
          <a:prstGeom prst="rect">
            <a:avLst/>
          </a:prstGeom>
        </p:spPr>
        <p:txBody>
          <a:bodyPr wrap="none">
            <a:spAutoFit/>
          </a:bodyPr>
          <a:lstStyle/>
          <a:p>
            <a:r>
              <a:rPr lang="zh-CN" altLang="en-US" sz="2800" b="1" dirty="0">
                <a:latin typeface="微软雅黑" panose="020B0503020204020204" pitchFamily="34" charset="-122"/>
                <a:ea typeface="微软雅黑" panose="020B0503020204020204" pitchFamily="34" charset="-122"/>
                <a:sym typeface=""/>
              </a:rPr>
              <a:t>第一章 让爱融入生活</a:t>
            </a:r>
          </a:p>
        </p:txBody>
      </p:sp>
    </p:spTree>
    <p:extLst>
      <p:ext uri="{BB962C8B-B14F-4D97-AF65-F5344CB8AC3E}">
        <p14:creationId xmlns:p14="http://schemas.microsoft.com/office/powerpoint/2010/main" val="2477960207"/>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4">
            <a:extLst>
              <a:ext uri="{FF2B5EF4-FFF2-40B4-BE49-F238E27FC236}">
                <a16:creationId xmlns="" xmlns:a16="http://schemas.microsoft.com/office/drawing/2014/main" id="{C5EA167E-94FD-4D34-AC83-F53EBCE12C1E}"/>
              </a:ext>
            </a:extLst>
          </p:cNvPr>
          <p:cNvSpPr txBox="1">
            <a:spLocks/>
          </p:cNvSpPr>
          <p:nvPr/>
        </p:nvSpPr>
        <p:spPr>
          <a:xfrm>
            <a:off x="660400" y="1914884"/>
            <a:ext cx="5768109" cy="4390754"/>
          </a:xfrm>
          <a:prstGeom prst="rect">
            <a:avLst/>
          </a:prstGeom>
        </p:spPr>
        <p:txBody>
          <a:bodyPr wrap="square">
            <a:spAutoFit/>
          </a:bodyPr>
          <a:lstStyle>
            <a:defPPr>
              <a:defRPr lang="zh-CN"/>
            </a:defPPr>
            <a:lvl1pPr>
              <a:lnSpc>
                <a:spcPct val="150000"/>
              </a:lnSpc>
              <a:defRPr>
                <a:latin typeface="微软雅黑" panose="020B0503020204020204" pitchFamily="34" charset="-122"/>
                <a:ea typeface="微软雅黑" panose="020B0503020204020204" pitchFamily="34" charset="-122"/>
              </a:defRPr>
            </a:lvl1pPr>
            <a:lvl2pPr marL="685800" lvl="1" indent="-228600">
              <a:lnSpc>
                <a:spcPct val="150000"/>
              </a:lnSpc>
              <a:spcBef>
                <a:spcPts val="500"/>
              </a:spcBef>
              <a:buFont typeface="Arial" panose="020B0604020202020204" pitchFamily="34" charset="0"/>
              <a:buChar char="•"/>
              <a:defRPr>
                <a:latin typeface="微软雅黑" panose="020B0503020204020204" pitchFamily="34" charset="-122"/>
                <a:ea typeface="微软雅黑" panose="020B0503020204020204" pitchFamily="34" charset="-122"/>
              </a:defRPr>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zh-CN" altLang="en-US" dirty="0">
                <a:sym typeface=""/>
              </a:rPr>
              <a:t>三、感受的根源是你的需要是否得到满足。</a:t>
            </a:r>
            <a:endParaRPr lang="en-US" altLang="zh-CN" dirty="0">
              <a:sym typeface=""/>
            </a:endParaRPr>
          </a:p>
          <a:p>
            <a:pPr marL="0" lvl="1" indent="0"/>
            <a:r>
              <a:rPr lang="zh-CN" altLang="en-US" dirty="0">
                <a:sym typeface=""/>
              </a:rPr>
              <a:t>马歇尔</a:t>
            </a:r>
            <a:r>
              <a:rPr lang="en-US" altLang="zh-CN" dirty="0">
                <a:sym typeface=""/>
              </a:rPr>
              <a:t>·</a:t>
            </a:r>
            <a:r>
              <a:rPr lang="zh-CN" altLang="en-US" dirty="0">
                <a:sym typeface=""/>
              </a:rPr>
              <a:t>卢森堡博士强调，你有所感受的根源不在于别人的行为刺激，而在于你自己本身的需求是否得到满足。</a:t>
            </a:r>
            <a:endParaRPr lang="en-US" altLang="zh-CN" dirty="0">
              <a:sym typeface=""/>
            </a:endParaRPr>
          </a:p>
          <a:p>
            <a:pPr marL="0" lvl="1" indent="0"/>
            <a:r>
              <a:rPr lang="zh-CN" altLang="en-US" dirty="0">
                <a:sym typeface=""/>
              </a:rPr>
              <a:t>明白了这一点，在沟通时就应该不去指责别人，而是从自身找到情绪波动的原因。</a:t>
            </a:r>
            <a:endParaRPr lang="en-US" altLang="zh-CN" dirty="0">
              <a:sym typeface=""/>
            </a:endParaRPr>
          </a:p>
          <a:p>
            <a:pPr marL="0" lvl="1" indent="0"/>
            <a:r>
              <a:rPr lang="zh-CN" altLang="en-US" dirty="0">
                <a:sym typeface=""/>
              </a:rPr>
              <a:t>对他人的指责、批判、评论以及分析其实反映了我们自己的需要和价值观，如果我们通过批评来提出自己的主张，别人的反应往往是申辩和反击，反之，如果我们直接说出自己的需要，并能体会到别人的需要，那么对方就可能做出积极的回应。</a:t>
            </a:r>
          </a:p>
        </p:txBody>
      </p:sp>
      <p:sp>
        <p:nvSpPr>
          <p:cNvPr id="3" name="矩形 2">
            <a:extLst>
              <a:ext uri="{FF2B5EF4-FFF2-40B4-BE49-F238E27FC236}">
                <a16:creationId xmlns="" xmlns:a16="http://schemas.microsoft.com/office/drawing/2014/main" id="{1459B3A9-3DF7-411C-90CE-F8EB7B184118}"/>
              </a:ext>
            </a:extLst>
          </p:cNvPr>
          <p:cNvSpPr/>
          <p:nvPr/>
        </p:nvSpPr>
        <p:spPr>
          <a:xfrm>
            <a:off x="660400" y="552362"/>
            <a:ext cx="3523722" cy="523220"/>
          </a:xfrm>
          <a:prstGeom prst="rect">
            <a:avLst/>
          </a:prstGeom>
        </p:spPr>
        <p:txBody>
          <a:bodyPr wrap="none">
            <a:spAutoFit/>
          </a:bodyPr>
          <a:lstStyle/>
          <a:p>
            <a:r>
              <a:rPr lang="zh-CN" altLang="en-US" sz="2800" b="1" dirty="0">
                <a:latin typeface="微软雅黑" panose="020B0503020204020204" pitchFamily="34" charset="-122"/>
                <a:ea typeface="微软雅黑" panose="020B0503020204020204" pitchFamily="34" charset="-122"/>
                <a:sym typeface=""/>
              </a:rPr>
              <a:t>第一章 让爱融入生活</a:t>
            </a:r>
          </a:p>
        </p:txBody>
      </p:sp>
      <p:sp>
        <p:nvSpPr>
          <p:cNvPr id="4" name="内容占位符 4">
            <a:extLst>
              <a:ext uri="{FF2B5EF4-FFF2-40B4-BE49-F238E27FC236}">
                <a16:creationId xmlns="" xmlns:a16="http://schemas.microsoft.com/office/drawing/2014/main" id="{040F52A8-03C5-4E7A-96F7-8A465F7F7798}"/>
              </a:ext>
            </a:extLst>
          </p:cNvPr>
          <p:cNvSpPr txBox="1">
            <a:spLocks/>
          </p:cNvSpPr>
          <p:nvPr/>
        </p:nvSpPr>
        <p:spPr>
          <a:xfrm>
            <a:off x="660400" y="1219200"/>
            <a:ext cx="5545108" cy="499624"/>
          </a:xfrm>
          <a:prstGeom prst="rect">
            <a:avLst/>
          </a:prstGeom>
        </p:spPr>
        <p:txBody>
          <a:bodyPr wrap="none">
            <a:spAutoFit/>
          </a:bodyPr>
          <a:lstStyle>
            <a:defPPr>
              <a:defRPr lang="zh-CN"/>
            </a:defPPr>
            <a:lvl1pPr>
              <a:lnSpc>
                <a:spcPct val="150000"/>
              </a:lnSpc>
              <a:defRPr>
                <a:latin typeface="微软雅黑" panose="020B0503020204020204" pitchFamily="34" charset="-122"/>
                <a:ea typeface="微软雅黑" panose="020B0503020204020204" pitchFamily="34" charset="-122"/>
              </a:defRPr>
            </a:lvl1pPr>
          </a:lstStyle>
          <a:p>
            <a:r>
              <a:rPr lang="zh-CN" altLang="en-US" dirty="0">
                <a:sym typeface=""/>
              </a:rPr>
              <a:t>非暴力沟通的四个要素：观察，感受，</a:t>
            </a:r>
            <a:r>
              <a:rPr lang="zh-CN" altLang="en-US" sz="2000" b="1" dirty="0">
                <a:sym typeface=""/>
              </a:rPr>
              <a:t>需要</a:t>
            </a:r>
            <a:r>
              <a:rPr lang="zh-CN" altLang="en-US" dirty="0">
                <a:sym typeface=""/>
              </a:rPr>
              <a:t>，请求。</a:t>
            </a:r>
            <a:endParaRPr lang="en-US" altLang="zh-CN" dirty="0">
              <a:sym typeface=""/>
            </a:endParaRPr>
          </a:p>
        </p:txBody>
      </p:sp>
      <p:pic>
        <p:nvPicPr>
          <p:cNvPr id="7" name="图片 6">
            <a:extLst>
              <a:ext uri="{FF2B5EF4-FFF2-40B4-BE49-F238E27FC236}">
                <a16:creationId xmlns="" xmlns:a16="http://schemas.microsoft.com/office/drawing/2014/main" id="{76887C0A-C25B-4982-A423-A719CE98614C}"/>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772078" y="2078181"/>
            <a:ext cx="4746822" cy="3164960"/>
          </a:xfrm>
          <a:prstGeom prst="rect">
            <a:avLst/>
          </a:prstGeom>
        </p:spPr>
      </p:pic>
    </p:spTree>
    <p:extLst>
      <p:ext uri="{BB962C8B-B14F-4D97-AF65-F5344CB8AC3E}">
        <p14:creationId xmlns:p14="http://schemas.microsoft.com/office/powerpoint/2010/main" val="3306995665"/>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4">
            <a:extLst>
              <a:ext uri="{FF2B5EF4-FFF2-40B4-BE49-F238E27FC236}">
                <a16:creationId xmlns="" xmlns:a16="http://schemas.microsoft.com/office/drawing/2014/main" id="{490B50A4-390E-4B36-A9C4-3CCE1481BC9D}"/>
              </a:ext>
            </a:extLst>
          </p:cNvPr>
          <p:cNvSpPr txBox="1">
            <a:spLocks/>
          </p:cNvSpPr>
          <p:nvPr/>
        </p:nvSpPr>
        <p:spPr>
          <a:xfrm>
            <a:off x="660400" y="4417474"/>
            <a:ext cx="10858500" cy="1705403"/>
          </a:xfrm>
          <a:prstGeom prst="rect">
            <a:avLst/>
          </a:prstGeom>
        </p:spPr>
        <p:txBody>
          <a:bodyPr wrap="square">
            <a:spAutoFit/>
          </a:bodyPr>
          <a:lstStyle>
            <a:defPPr>
              <a:defRPr lang="zh-CN"/>
            </a:defPPr>
            <a:lvl1pPr>
              <a:lnSpc>
                <a:spcPct val="150000"/>
              </a:lnSpc>
              <a:defRPr>
                <a:latin typeface="微软雅黑" panose="020B0503020204020204" pitchFamily="34" charset="-122"/>
                <a:ea typeface="微软雅黑" panose="020B0503020204020204" pitchFamily="34" charset="-122"/>
              </a:defRPr>
            </a:lvl1pPr>
            <a:lvl2pPr marL="0" lvl="1" indent="0">
              <a:lnSpc>
                <a:spcPct val="150000"/>
              </a:lnSpc>
              <a:spcBef>
                <a:spcPts val="500"/>
              </a:spcBef>
              <a:buFont typeface="Arial" panose="020B0604020202020204" pitchFamily="34" charset="0"/>
              <a:buChar char="•"/>
              <a:defRPr>
                <a:latin typeface="微软雅黑" panose="020B0503020204020204" pitchFamily="34" charset="-122"/>
                <a:ea typeface="微软雅黑" panose="020B0503020204020204" pitchFamily="34" charset="-122"/>
              </a:defRPr>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lvl="1"/>
            <a:r>
              <a:rPr lang="zh-CN" altLang="en-US" dirty="0">
                <a:sym typeface=""/>
              </a:rPr>
              <a:t>听到说出你的需要。凡事有沟通就是有需要。双方为什么会吵架，其实本质上都是有需要，我们都需要改善双方的生活，比如对方一个习惯，一个错误让你受不了，你要知道只有这个双方的需求被满足了，这个沟通危机才会被解除，两个人才有可能回到正确的轨道，可是我们总是习惯隐藏我们真正的需要，然后无休止的职责对方。</a:t>
            </a:r>
          </a:p>
        </p:txBody>
      </p:sp>
      <p:sp>
        <p:nvSpPr>
          <p:cNvPr id="3" name="矩形 2">
            <a:extLst>
              <a:ext uri="{FF2B5EF4-FFF2-40B4-BE49-F238E27FC236}">
                <a16:creationId xmlns="" xmlns:a16="http://schemas.microsoft.com/office/drawing/2014/main" id="{84863C89-E4C4-4D95-9A4F-4C6B0D560794}"/>
              </a:ext>
            </a:extLst>
          </p:cNvPr>
          <p:cNvSpPr/>
          <p:nvPr/>
        </p:nvSpPr>
        <p:spPr>
          <a:xfrm>
            <a:off x="660399" y="507802"/>
            <a:ext cx="3523722" cy="523220"/>
          </a:xfrm>
          <a:prstGeom prst="rect">
            <a:avLst/>
          </a:prstGeom>
        </p:spPr>
        <p:txBody>
          <a:bodyPr wrap="none">
            <a:spAutoFit/>
          </a:bodyPr>
          <a:lstStyle/>
          <a:p>
            <a:r>
              <a:rPr lang="zh-CN" altLang="en-US" sz="2800" b="1" dirty="0">
                <a:latin typeface="微软雅黑" panose="020B0503020204020204" pitchFamily="34" charset="-122"/>
                <a:ea typeface="微软雅黑" panose="020B0503020204020204" pitchFamily="34" charset="-122"/>
                <a:sym typeface=""/>
              </a:rPr>
              <a:t>第一章 让爱融入生活</a:t>
            </a:r>
          </a:p>
        </p:txBody>
      </p:sp>
      <p:sp>
        <p:nvSpPr>
          <p:cNvPr id="6" name="矩形 5">
            <a:extLst>
              <a:ext uri="{FF2B5EF4-FFF2-40B4-BE49-F238E27FC236}">
                <a16:creationId xmlns="" xmlns:a16="http://schemas.microsoft.com/office/drawing/2014/main" id="{2BAB5CA6-1D4D-4870-AE27-7FCC10ED8E87}"/>
              </a:ext>
            </a:extLst>
          </p:cNvPr>
          <p:cNvSpPr/>
          <p:nvPr/>
        </p:nvSpPr>
        <p:spPr>
          <a:xfrm>
            <a:off x="660399" y="1277791"/>
            <a:ext cx="6673273" cy="2543132"/>
          </a:xfrm>
          <a:prstGeom prst="rect">
            <a:avLst/>
          </a:prstGeom>
        </p:spPr>
        <p:txBody>
          <a:bodyPr wrap="square">
            <a:spAutoFit/>
          </a:bodyPr>
          <a:lstStyle/>
          <a:p>
            <a:pPr>
              <a:lnSpc>
                <a:spcPct val="150000"/>
              </a:lnSpc>
            </a:pPr>
            <a:r>
              <a:rPr lang="zh-CN" altLang="en-US" dirty="0">
                <a:latin typeface="微软雅黑" panose="020B0503020204020204" pitchFamily="34" charset="-122"/>
                <a:ea typeface="微软雅黑" panose="020B0503020204020204" pitchFamily="34" charset="-122"/>
              </a:rPr>
              <a:t>举例：</a:t>
            </a:r>
          </a:p>
          <a:p>
            <a:pPr>
              <a:lnSpc>
                <a:spcPct val="150000"/>
              </a:lnSpc>
            </a:pPr>
            <a:r>
              <a:rPr lang="zh-CN" altLang="en-US" dirty="0">
                <a:latin typeface="微软雅黑" panose="020B0503020204020204" pitchFamily="34" charset="-122"/>
                <a:ea typeface="微软雅黑" panose="020B0503020204020204" pitchFamily="34" charset="-122"/>
              </a:rPr>
              <a:t>1.你昨晚不应该不来。—这是指责。</a:t>
            </a:r>
          </a:p>
          <a:p>
            <a:pPr>
              <a:lnSpc>
                <a:spcPct val="150000"/>
              </a:lnSpc>
            </a:pPr>
            <a:r>
              <a:rPr lang="zh-CN" altLang="en-US" dirty="0">
                <a:latin typeface="微软雅黑" panose="020B0503020204020204" pitchFamily="34" charset="-122"/>
                <a:ea typeface="微软雅黑" panose="020B0503020204020204" pitchFamily="34" charset="-122"/>
              </a:rPr>
              <a:t>2</a:t>
            </a:r>
            <a:r>
              <a:rPr lang="en-US" altLang="zh-CN" dirty="0">
                <a:latin typeface="微软雅黑" panose="020B0503020204020204" pitchFamily="34" charset="-122"/>
                <a:ea typeface="微软雅黑" panose="020B0503020204020204" pitchFamily="34" charset="-122"/>
              </a:rPr>
              <a:t>.</a:t>
            </a:r>
            <a:r>
              <a:rPr lang="zh-CN" altLang="en-US" dirty="0">
                <a:latin typeface="微软雅黑" panose="020B0503020204020204" pitchFamily="34" charset="-122"/>
                <a:ea typeface="微软雅黑" panose="020B0503020204020204" pitchFamily="34" charset="-122"/>
              </a:rPr>
              <a:t>你昨晚没来，我很失望。表达了自己的感受</a:t>
            </a:r>
            <a:endParaRPr lang="en-US" altLang="zh-CN" dirty="0">
              <a:latin typeface="微软雅黑" panose="020B0503020204020204" pitchFamily="34" charset="-122"/>
              <a:ea typeface="微软雅黑" panose="020B0503020204020204" pitchFamily="34" charset="-122"/>
            </a:endParaRPr>
          </a:p>
          <a:p>
            <a:pPr>
              <a:lnSpc>
                <a:spcPct val="150000"/>
              </a:lnSpc>
            </a:pPr>
            <a:r>
              <a:rPr lang="zh-CN" altLang="en-US" dirty="0">
                <a:latin typeface="微软雅黑" panose="020B0503020204020204" pitchFamily="34" charset="-122"/>
                <a:ea typeface="微软雅黑" panose="020B0503020204020204" pitchFamily="34" charset="-122"/>
              </a:rPr>
              <a:t>3</a:t>
            </a:r>
            <a:r>
              <a:rPr lang="en-US" altLang="zh-CN" dirty="0">
                <a:latin typeface="微软雅黑" panose="020B0503020204020204" pitchFamily="34" charset="-122"/>
                <a:ea typeface="微软雅黑" panose="020B0503020204020204" pitchFamily="34" charset="-122"/>
              </a:rPr>
              <a:t>.</a:t>
            </a:r>
            <a:r>
              <a:rPr lang="zh-CN" altLang="en-US" dirty="0">
                <a:latin typeface="微软雅黑" panose="020B0503020204020204" pitchFamily="34" charset="-122"/>
                <a:ea typeface="微软雅黑" panose="020B0503020204020204" pitchFamily="34" charset="-122"/>
              </a:rPr>
              <a:t>你昨晚没来，我很失望。因为我想和你说一些烦心事。</a:t>
            </a:r>
            <a:endParaRPr lang="en-US" altLang="zh-CN" dirty="0">
              <a:latin typeface="微软雅黑" panose="020B0503020204020204" pitchFamily="34" charset="-122"/>
              <a:ea typeface="微软雅黑" panose="020B0503020204020204" pitchFamily="34" charset="-122"/>
            </a:endParaRPr>
          </a:p>
          <a:p>
            <a:pPr>
              <a:lnSpc>
                <a:spcPct val="150000"/>
              </a:lnSpc>
            </a:pPr>
            <a:r>
              <a:rPr lang="en-US" altLang="zh-CN" dirty="0">
                <a:latin typeface="微软雅黑" panose="020B0503020204020204" pitchFamily="34" charset="-122"/>
                <a:ea typeface="微软雅黑" panose="020B0503020204020204" pitchFamily="34" charset="-122"/>
              </a:rPr>
              <a:t>—— </a:t>
            </a:r>
            <a:r>
              <a:rPr lang="zh-CN" altLang="en-US" dirty="0">
                <a:latin typeface="微软雅黑" panose="020B0503020204020204" pitchFamily="34" charset="-122"/>
                <a:ea typeface="微软雅黑" panose="020B0503020204020204" pitchFamily="34" charset="-122"/>
              </a:rPr>
              <a:t>最佳沟通。既表达了感受，又表达了这种感受的原因是因为自己的需要没有得到满足。如此，对方会积极回应。</a:t>
            </a:r>
          </a:p>
        </p:txBody>
      </p:sp>
      <p:pic>
        <p:nvPicPr>
          <p:cNvPr id="8" name="图片 7">
            <a:extLst>
              <a:ext uri="{FF2B5EF4-FFF2-40B4-BE49-F238E27FC236}">
                <a16:creationId xmlns="" xmlns:a16="http://schemas.microsoft.com/office/drawing/2014/main" id="{E98094D3-3004-4578-AF8A-FF3BA59936D1}"/>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466312" y="1091578"/>
            <a:ext cx="3673236" cy="2729345"/>
          </a:xfrm>
          <a:prstGeom prst="rect">
            <a:avLst/>
          </a:prstGeom>
        </p:spPr>
      </p:pic>
    </p:spTree>
    <p:extLst>
      <p:ext uri="{BB962C8B-B14F-4D97-AF65-F5344CB8AC3E}">
        <p14:creationId xmlns:p14="http://schemas.microsoft.com/office/powerpoint/2010/main" val="1628541405"/>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4">
            <a:extLst>
              <a:ext uri="{FF2B5EF4-FFF2-40B4-BE49-F238E27FC236}">
                <a16:creationId xmlns="" xmlns:a16="http://schemas.microsoft.com/office/drawing/2014/main" id="{8B7C1EDC-15FA-47DA-A691-1A66E440A590}"/>
              </a:ext>
            </a:extLst>
          </p:cNvPr>
          <p:cNvSpPr txBox="1">
            <a:spLocks/>
          </p:cNvSpPr>
          <p:nvPr/>
        </p:nvSpPr>
        <p:spPr>
          <a:xfrm>
            <a:off x="660400" y="1609018"/>
            <a:ext cx="10871200" cy="3782895"/>
          </a:xfrm>
          <a:prstGeom prst="rect">
            <a:avLst/>
          </a:prstGeom>
        </p:spPr>
        <p:txBody>
          <a:bodyPr wrap="square">
            <a:spAutoFit/>
          </a:bodyPr>
          <a:lstStyle>
            <a:defPPr>
              <a:defRPr lang="zh-CN"/>
            </a:defPPr>
            <a:lvl1pPr>
              <a:lnSpc>
                <a:spcPct val="150000"/>
              </a:lnSpc>
              <a:defRPr>
                <a:latin typeface="微软雅黑" panose="020B0503020204020204" pitchFamily="34" charset="-122"/>
                <a:ea typeface="微软雅黑" panose="020B0503020204020204" pitchFamily="34" charset="-122"/>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zh-CN" altLang="en-US" dirty="0">
                <a:sym typeface=""/>
              </a:rPr>
              <a:t>四、明确具体的提出你的请求</a:t>
            </a:r>
            <a:endParaRPr lang="en-US" altLang="zh-CN" dirty="0">
              <a:sym typeface=""/>
            </a:endParaRPr>
          </a:p>
          <a:p>
            <a:r>
              <a:rPr lang="en-US" altLang="zh-CN" sz="1800" dirty="0">
                <a:latin typeface="微软雅黑" panose="020B0503020204020204" pitchFamily="34" charset="-122"/>
                <a:ea typeface="微软雅黑" panose="020B0503020204020204" pitchFamily="34" charset="-122"/>
                <a:sym typeface=""/>
              </a:rPr>
              <a:t>1. </a:t>
            </a:r>
            <a:r>
              <a:rPr lang="zh-CN" altLang="en-US" sz="1800" dirty="0">
                <a:latin typeface="微软雅黑" panose="020B0503020204020204" pitchFamily="34" charset="-122"/>
                <a:ea typeface="微软雅黑" panose="020B0503020204020204" pitchFamily="34" charset="-122"/>
                <a:sym typeface=""/>
              </a:rPr>
              <a:t>清楚告诉对方，你希望他做什么，而不是希望他不做什么。</a:t>
            </a:r>
            <a:r>
              <a:rPr lang="en-US" altLang="zh-CN" sz="1800" dirty="0">
                <a:latin typeface="微软雅黑" panose="020B0503020204020204" pitchFamily="34" charset="-122"/>
                <a:ea typeface="微软雅黑" panose="020B0503020204020204" pitchFamily="34" charset="-122"/>
                <a:sym typeface=""/>
              </a:rPr>
              <a:t>2. </a:t>
            </a:r>
            <a:r>
              <a:rPr lang="zh-CN" altLang="en-US" sz="1800" dirty="0">
                <a:latin typeface="微软雅黑" panose="020B0503020204020204" pitchFamily="34" charset="-122"/>
                <a:ea typeface="微软雅黑" panose="020B0503020204020204" pitchFamily="34" charset="-122"/>
                <a:sym typeface=""/>
              </a:rPr>
              <a:t>请求越具体越好，不能含糊不清，不适用抽象语言。</a:t>
            </a:r>
            <a:endParaRPr lang="en-US" altLang="zh-CN" sz="1800" dirty="0">
              <a:latin typeface="微软雅黑" panose="020B0503020204020204" pitchFamily="34" charset="-122"/>
              <a:ea typeface="微软雅黑" panose="020B0503020204020204" pitchFamily="34" charset="-122"/>
              <a:sym typeface=""/>
            </a:endParaRPr>
          </a:p>
          <a:p>
            <a:r>
              <a:rPr lang="en-US" altLang="zh-CN" sz="1800" dirty="0">
                <a:latin typeface="微软雅黑" panose="020B0503020204020204" pitchFamily="34" charset="-122"/>
                <a:ea typeface="微软雅黑" panose="020B0503020204020204" pitchFamily="34" charset="-122"/>
                <a:sym typeface=""/>
              </a:rPr>
              <a:t>3. </a:t>
            </a:r>
            <a:r>
              <a:rPr lang="zh-CN" altLang="en-US" sz="1800" dirty="0">
                <a:latin typeface="微软雅黑" panose="020B0503020204020204" pitchFamily="34" charset="-122"/>
                <a:ea typeface="微软雅黑" panose="020B0503020204020204" pitchFamily="34" charset="-122"/>
                <a:sym typeface=""/>
              </a:rPr>
              <a:t>提出请求后，请对方给予反馈，并表示感谢。</a:t>
            </a:r>
            <a:endParaRPr lang="en-US" altLang="zh-CN" sz="1800" dirty="0">
              <a:latin typeface="微软雅黑" panose="020B0503020204020204" pitchFamily="34" charset="-122"/>
              <a:ea typeface="微软雅黑" panose="020B0503020204020204" pitchFamily="34" charset="-122"/>
              <a:sym typeface=""/>
            </a:endParaRPr>
          </a:p>
          <a:p>
            <a:r>
              <a:rPr lang="en-US" altLang="zh-CN" sz="1800" dirty="0">
                <a:latin typeface="微软雅黑" panose="020B0503020204020204" pitchFamily="34" charset="-122"/>
                <a:ea typeface="微软雅黑" panose="020B0503020204020204" pitchFamily="34" charset="-122"/>
                <a:sym typeface=""/>
              </a:rPr>
              <a:t>4. </a:t>
            </a:r>
            <a:r>
              <a:rPr lang="zh-CN" altLang="en-US" sz="1800" dirty="0">
                <a:latin typeface="微软雅黑" panose="020B0503020204020204" pitchFamily="34" charset="-122"/>
                <a:ea typeface="微软雅黑" panose="020B0503020204020204" pitchFamily="34" charset="-122"/>
                <a:sym typeface=""/>
              </a:rPr>
              <a:t>让对方认识到你提出的是请求，而不是命令。</a:t>
            </a:r>
            <a:endParaRPr lang="en-US" altLang="zh-CN" sz="1800" dirty="0">
              <a:latin typeface="微软雅黑" panose="020B0503020204020204" pitchFamily="34" charset="-122"/>
              <a:ea typeface="微软雅黑" panose="020B0503020204020204" pitchFamily="34" charset="-122"/>
              <a:sym typeface=""/>
            </a:endParaRPr>
          </a:p>
          <a:p>
            <a:r>
              <a:rPr lang="zh-CN" altLang="en-US" sz="1800" dirty="0">
                <a:latin typeface="微软雅黑" panose="020B0503020204020204" pitchFamily="34" charset="-122"/>
                <a:ea typeface="微软雅黑" panose="020B0503020204020204" pitchFamily="34" charset="-122"/>
                <a:sym typeface=""/>
              </a:rPr>
              <a:t>一旦人们认为不答应我们的请求就会受到惩罚，那他们就会把我们的请求看作是命令。听到命令，只有两种选择，要么服从，要么反抗。所以一旦别人觉得我们是在命令，就不会愿意满足我们的请求。</a:t>
            </a:r>
            <a:endParaRPr lang="en-US" altLang="zh-CN" sz="1800" dirty="0">
              <a:latin typeface="微软雅黑" panose="020B0503020204020204" pitchFamily="34" charset="-122"/>
              <a:ea typeface="微软雅黑" panose="020B0503020204020204" pitchFamily="34" charset="-122"/>
              <a:sym typeface=""/>
            </a:endParaRPr>
          </a:p>
          <a:p>
            <a:r>
              <a:rPr lang="zh-CN" altLang="en-US" sz="1800" dirty="0">
                <a:latin typeface="微软雅黑" panose="020B0503020204020204" pitchFamily="34" charset="-122"/>
                <a:ea typeface="微软雅黑" panose="020B0503020204020204" pitchFamily="34" charset="-122"/>
                <a:sym typeface=""/>
              </a:rPr>
              <a:t>如何区分请求和命令？请求没有得到满足时，提出请求的人如果批评或指责，那就是命令；如果想利用对方的内疚来打到目的，这也是命令。</a:t>
            </a:r>
          </a:p>
        </p:txBody>
      </p:sp>
      <p:sp>
        <p:nvSpPr>
          <p:cNvPr id="3" name="矩形 2">
            <a:extLst>
              <a:ext uri="{FF2B5EF4-FFF2-40B4-BE49-F238E27FC236}">
                <a16:creationId xmlns="" xmlns:a16="http://schemas.microsoft.com/office/drawing/2014/main" id="{8F6FBF11-BDB1-4420-BE79-4A1712A1BBC8}"/>
              </a:ext>
            </a:extLst>
          </p:cNvPr>
          <p:cNvSpPr/>
          <p:nvPr/>
        </p:nvSpPr>
        <p:spPr>
          <a:xfrm>
            <a:off x="660400" y="583779"/>
            <a:ext cx="3523722" cy="523220"/>
          </a:xfrm>
          <a:prstGeom prst="rect">
            <a:avLst/>
          </a:prstGeom>
        </p:spPr>
        <p:txBody>
          <a:bodyPr wrap="none">
            <a:spAutoFit/>
          </a:bodyPr>
          <a:lstStyle/>
          <a:p>
            <a:r>
              <a:rPr lang="zh-CN" altLang="en-US" sz="2800" b="1" dirty="0">
                <a:latin typeface="微软雅黑" panose="020B0503020204020204" pitchFamily="34" charset="-122"/>
                <a:ea typeface="微软雅黑" panose="020B0503020204020204" pitchFamily="34" charset="-122"/>
                <a:sym typeface=""/>
              </a:rPr>
              <a:t>第一章 让爱融入生活</a:t>
            </a:r>
          </a:p>
        </p:txBody>
      </p:sp>
      <p:sp>
        <p:nvSpPr>
          <p:cNvPr id="4" name="内容占位符 4">
            <a:extLst>
              <a:ext uri="{FF2B5EF4-FFF2-40B4-BE49-F238E27FC236}">
                <a16:creationId xmlns="" xmlns:a16="http://schemas.microsoft.com/office/drawing/2014/main" id="{B25A9C9A-0CF4-4D6A-A5FC-876084BE3B64}"/>
              </a:ext>
            </a:extLst>
          </p:cNvPr>
          <p:cNvSpPr txBox="1">
            <a:spLocks/>
          </p:cNvSpPr>
          <p:nvPr/>
        </p:nvSpPr>
        <p:spPr>
          <a:xfrm>
            <a:off x="660400" y="1109394"/>
            <a:ext cx="5545108" cy="499624"/>
          </a:xfrm>
          <a:prstGeom prst="rect">
            <a:avLst/>
          </a:prstGeom>
        </p:spPr>
        <p:txBody>
          <a:bodyPr wrap="none">
            <a:spAutoFit/>
          </a:bodyPr>
          <a:lstStyle>
            <a:defPPr>
              <a:defRPr lang="zh-CN"/>
            </a:defPPr>
            <a:lvl1pPr>
              <a:lnSpc>
                <a:spcPct val="150000"/>
              </a:lnSpc>
              <a:defRPr>
                <a:latin typeface="微软雅黑" panose="020B0503020204020204" pitchFamily="34" charset="-122"/>
                <a:ea typeface="微软雅黑" panose="020B0503020204020204" pitchFamily="34" charset="-122"/>
              </a:defRPr>
            </a:lvl1pPr>
          </a:lstStyle>
          <a:p>
            <a:r>
              <a:rPr lang="zh-CN" altLang="en-US" dirty="0">
                <a:sym typeface=""/>
              </a:rPr>
              <a:t>非暴力沟通的四个要素：观察，感受，需要，</a:t>
            </a:r>
            <a:r>
              <a:rPr lang="zh-CN" altLang="en-US" sz="2000" b="1" dirty="0">
                <a:sym typeface=""/>
              </a:rPr>
              <a:t>请求</a:t>
            </a:r>
            <a:r>
              <a:rPr lang="zh-CN" altLang="en-US" dirty="0">
                <a:sym typeface=""/>
              </a:rPr>
              <a:t>。</a:t>
            </a:r>
            <a:endParaRPr lang="en-US" altLang="zh-CN" dirty="0">
              <a:sym typeface=""/>
            </a:endParaRPr>
          </a:p>
        </p:txBody>
      </p:sp>
      <p:sp>
        <p:nvSpPr>
          <p:cNvPr id="5" name="矩形 4">
            <a:extLst>
              <a:ext uri="{FF2B5EF4-FFF2-40B4-BE49-F238E27FC236}">
                <a16:creationId xmlns="" xmlns:a16="http://schemas.microsoft.com/office/drawing/2014/main" id="{2AB70A63-A126-4486-A9F5-C6F9DD73D98E}"/>
              </a:ext>
            </a:extLst>
          </p:cNvPr>
          <p:cNvSpPr/>
          <p:nvPr/>
        </p:nvSpPr>
        <p:spPr>
          <a:xfrm>
            <a:off x="660400" y="5691482"/>
            <a:ext cx="4801314" cy="400110"/>
          </a:xfrm>
          <a:prstGeom prst="rect">
            <a:avLst/>
          </a:prstGeom>
        </p:spPr>
        <p:txBody>
          <a:bodyPr wrap="none">
            <a:spAutoFit/>
          </a:bodyPr>
          <a:lstStyle/>
          <a:p>
            <a:r>
              <a:rPr lang="zh-CN" altLang="en-US" sz="2000" b="1" dirty="0">
                <a:latin typeface="微软雅黑" panose="020B0503020204020204" pitchFamily="34" charset="-122"/>
                <a:ea typeface="微软雅黑" panose="020B0503020204020204" pitchFamily="34" charset="-122"/>
                <a:sym typeface=""/>
              </a:rPr>
              <a:t>很多时候我们不愿意请求是因为勇气不足</a:t>
            </a:r>
          </a:p>
        </p:txBody>
      </p:sp>
      <p:sp>
        <p:nvSpPr>
          <p:cNvPr id="6" name="矩形 5">
            <a:extLst>
              <a:ext uri="{FF2B5EF4-FFF2-40B4-BE49-F238E27FC236}">
                <a16:creationId xmlns="" xmlns:a16="http://schemas.microsoft.com/office/drawing/2014/main" id="{8EC82726-2FAF-458B-BF09-0C345799961D}"/>
              </a:ext>
            </a:extLst>
          </p:cNvPr>
          <p:cNvSpPr/>
          <p:nvPr/>
        </p:nvSpPr>
        <p:spPr>
          <a:xfrm>
            <a:off x="6059488" y="5691482"/>
            <a:ext cx="4544834" cy="400110"/>
          </a:xfrm>
          <a:prstGeom prst="rect">
            <a:avLst/>
          </a:prstGeom>
        </p:spPr>
        <p:txBody>
          <a:bodyPr wrap="none">
            <a:spAutoFit/>
          </a:bodyPr>
          <a:lstStyle/>
          <a:p>
            <a:r>
              <a:rPr lang="zh-CN" altLang="en-US" sz="2000" b="1" dirty="0">
                <a:latin typeface="微软雅黑" panose="020B0503020204020204" pitchFamily="34" charset="-122"/>
                <a:ea typeface="微软雅黑" panose="020B0503020204020204" pitchFamily="34" charset="-122"/>
                <a:sym typeface=""/>
              </a:rPr>
              <a:t>我们被一个叫做“亏欠”的东西所羁绊</a:t>
            </a:r>
          </a:p>
        </p:txBody>
      </p:sp>
    </p:spTree>
    <p:extLst>
      <p:ext uri="{BB962C8B-B14F-4D97-AF65-F5344CB8AC3E}">
        <p14:creationId xmlns:p14="http://schemas.microsoft.com/office/powerpoint/2010/main" val="1096776399"/>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副标题 6">
            <a:extLst>
              <a:ext uri="{FF2B5EF4-FFF2-40B4-BE49-F238E27FC236}">
                <a16:creationId xmlns="" xmlns:a16="http://schemas.microsoft.com/office/drawing/2014/main" id="{2D08C482-7B04-4907-A8D5-3096DB95748D}"/>
              </a:ext>
            </a:extLst>
          </p:cNvPr>
          <p:cNvSpPr txBox="1">
            <a:spLocks/>
          </p:cNvSpPr>
          <p:nvPr/>
        </p:nvSpPr>
        <p:spPr>
          <a:xfrm>
            <a:off x="7037357" y="838772"/>
            <a:ext cx="4481543" cy="4998610"/>
          </a:xfrm>
          <a:prstGeom prst="rect">
            <a:avLst/>
          </a:prstGeom>
          <a:noFill/>
          <a:ln w="3175" cmpd="sng">
            <a:solidFill>
              <a:srgbClr val="969696"/>
            </a:solidFill>
            <a:miter lim="800000"/>
            <a:headEnd/>
            <a:tailEnd/>
          </a:ln>
          <a:extLst>
            <a:ext uri="{909E8E84-426E-40DD-AFC4-6F175D3DCCD1}">
              <a14:hiddenFill xmlns:a14="http://schemas.microsoft.com/office/drawing/2010/main">
                <a:solidFill>
                  <a:srgbClr val="FFFFFF"/>
                </a:solidFill>
              </a14:hiddenFill>
            </a:ext>
          </a:extLst>
        </p:spPr>
        <p:txBody>
          <a:bodyPr/>
          <a:lstStyle>
            <a:defPPr>
              <a:defRPr lang="zh-CN"/>
            </a:defPPr>
            <a:lvl1pPr marL="428626" indent="-428626" defTabSz="1097280">
              <a:lnSpc>
                <a:spcPct val="120000"/>
              </a:lnSpc>
              <a:spcBef>
                <a:spcPct val="50000"/>
              </a:spcBef>
              <a:buClr>
                <a:srgbClr val="1A5264"/>
              </a:buClr>
              <a:buFont typeface="Wingdings" pitchFamily="2" charset="2"/>
              <a:buChar char="l"/>
              <a:defRPr sz="1680" kern="0">
                <a:solidFill>
                  <a:srgbClr val="080808"/>
                </a:solidFill>
                <a:latin typeface="微软雅黑" pitchFamily="34" charset="-122"/>
                <a:ea typeface="微软雅黑" pitchFamily="34" charset="-122"/>
              </a:defRPr>
            </a:lvl1pPr>
          </a:lstStyle>
          <a:p>
            <a:pPr>
              <a:lnSpc>
                <a:spcPct val="140000"/>
              </a:lnSpc>
            </a:pPr>
            <a:r>
              <a:rPr lang="en-US" altLang="zh-CN" sz="1600" dirty="0">
                <a:sym typeface=""/>
              </a:rPr>
              <a:t>《</a:t>
            </a:r>
            <a:r>
              <a:rPr lang="zh-CN" altLang="en-US" sz="1600" dirty="0">
                <a:sym typeface=""/>
              </a:rPr>
              <a:t>非暴力沟通</a:t>
            </a:r>
            <a:r>
              <a:rPr lang="en-US" altLang="zh-CN" sz="1600" dirty="0">
                <a:sym typeface=""/>
              </a:rPr>
              <a:t>》</a:t>
            </a:r>
            <a:r>
              <a:rPr lang="zh-CN" altLang="en-US" sz="1600" dirty="0">
                <a:sym typeface=""/>
              </a:rPr>
              <a:t>是</a:t>
            </a:r>
            <a:r>
              <a:rPr lang="en-US" altLang="zh-CN" sz="1600" dirty="0">
                <a:sym typeface=""/>
              </a:rPr>
              <a:t>2009</a:t>
            </a:r>
            <a:r>
              <a:rPr lang="zh-CN" altLang="en-US" sz="1600" dirty="0">
                <a:sym typeface=""/>
              </a:rPr>
              <a:t>年</a:t>
            </a:r>
            <a:r>
              <a:rPr lang="en-US" altLang="zh-CN" sz="1600" dirty="0">
                <a:sym typeface=""/>
              </a:rPr>
              <a:t>1</a:t>
            </a:r>
            <a:r>
              <a:rPr lang="zh-CN" altLang="en-US" sz="1600" dirty="0">
                <a:sym typeface=""/>
              </a:rPr>
              <a:t>月华夏出版社出版的图书，作者是非暴力沟通专家马歇尔</a:t>
            </a:r>
            <a:r>
              <a:rPr lang="en-US" altLang="zh-CN" sz="1600" dirty="0">
                <a:sym typeface=""/>
              </a:rPr>
              <a:t>·</a:t>
            </a:r>
            <a:r>
              <a:rPr lang="zh-CN" altLang="en-US" sz="1600" dirty="0">
                <a:sym typeface=""/>
              </a:rPr>
              <a:t>卢森堡。</a:t>
            </a:r>
            <a:endParaRPr lang="en-US" altLang="zh-CN" sz="1600" dirty="0">
              <a:sym typeface=""/>
            </a:endParaRPr>
          </a:p>
          <a:p>
            <a:pPr>
              <a:lnSpc>
                <a:spcPct val="140000"/>
              </a:lnSpc>
            </a:pPr>
            <a:r>
              <a:rPr lang="zh-CN" altLang="en-US" sz="1600" dirty="0">
                <a:sym typeface=""/>
              </a:rPr>
              <a:t> 马歇尔</a:t>
            </a:r>
            <a:r>
              <a:rPr lang="en-US" altLang="zh-CN" sz="1600" dirty="0">
                <a:sym typeface=""/>
              </a:rPr>
              <a:t>·</a:t>
            </a:r>
            <a:r>
              <a:rPr lang="zh-CN" altLang="en-US" sz="1600" dirty="0">
                <a:sym typeface=""/>
              </a:rPr>
              <a:t>卢森堡博士致力于让全人类更好、更有智慧、更有效率、更和谐沟通，</a:t>
            </a:r>
            <a:r>
              <a:rPr lang="en-US" altLang="zh-CN" sz="1600" dirty="0">
                <a:sym typeface=""/>
              </a:rPr>
              <a:t>2006</a:t>
            </a:r>
            <a:r>
              <a:rPr lang="zh-CN" altLang="en-US" sz="1600" dirty="0">
                <a:sym typeface=""/>
              </a:rPr>
              <a:t>年他获得了地球村基金会颁发的和平之桥奖。</a:t>
            </a:r>
            <a:endParaRPr lang="en-US" altLang="zh-CN" sz="1600" dirty="0">
              <a:sym typeface=""/>
            </a:endParaRPr>
          </a:p>
          <a:p>
            <a:pPr>
              <a:lnSpc>
                <a:spcPct val="140000"/>
              </a:lnSpc>
            </a:pPr>
            <a:r>
              <a:rPr lang="en-US" altLang="zh-CN" sz="1600" dirty="0">
                <a:sym typeface=""/>
              </a:rPr>
              <a:t> </a:t>
            </a:r>
            <a:r>
              <a:rPr lang="zh-CN" altLang="en-US" sz="1600" dirty="0">
                <a:sym typeface=""/>
              </a:rPr>
              <a:t>他早年师从心理学大师卡尔</a:t>
            </a:r>
            <a:r>
              <a:rPr lang="en-US" altLang="zh-CN" sz="1600" dirty="0">
                <a:sym typeface=""/>
              </a:rPr>
              <a:t>·</a:t>
            </a:r>
            <a:r>
              <a:rPr lang="zh-CN" altLang="en-US" sz="1600" dirty="0">
                <a:sym typeface=""/>
              </a:rPr>
              <a:t>罗杰斯，发展出极具启发性和影响力的非暴力沟通的原则和方法，依照它来谈话和聆听，能使人们情意相通，和谐相处，这就是“非暴力沟通</a:t>
            </a:r>
            <a:r>
              <a:rPr lang="en-US" altLang="zh-CN" sz="1600" dirty="0">
                <a:sym typeface=""/>
              </a:rPr>
              <a:t>NVC(Nonviolent Communication)”</a:t>
            </a:r>
            <a:r>
              <a:rPr lang="zh-CN" altLang="en-US" sz="1600" dirty="0">
                <a:sym typeface=""/>
              </a:rPr>
              <a:t>。</a:t>
            </a:r>
            <a:endParaRPr lang="en-US" altLang="zh-CN" sz="1600" dirty="0">
              <a:sym typeface=""/>
            </a:endParaRPr>
          </a:p>
          <a:p>
            <a:pPr>
              <a:lnSpc>
                <a:spcPct val="140000"/>
              </a:lnSpc>
            </a:pPr>
            <a:r>
              <a:rPr lang="zh-CN" altLang="en-US" sz="1600" dirty="0">
                <a:sym typeface=""/>
              </a:rPr>
              <a:t> 这本书教你如何更好的说话，说不伤人的话，说更有智慧的话。</a:t>
            </a:r>
            <a:endParaRPr lang="en-US" altLang="zh-CN" sz="1600" dirty="0">
              <a:sym typeface=""/>
            </a:endParaRPr>
          </a:p>
        </p:txBody>
      </p:sp>
      <p:sp>
        <p:nvSpPr>
          <p:cNvPr id="4" name="矩形 3">
            <a:extLst>
              <a:ext uri="{FF2B5EF4-FFF2-40B4-BE49-F238E27FC236}">
                <a16:creationId xmlns="" xmlns:a16="http://schemas.microsoft.com/office/drawing/2014/main" id="{52B467B2-19D2-4F1D-8585-91595F8BB191}"/>
              </a:ext>
            </a:extLst>
          </p:cNvPr>
          <p:cNvSpPr/>
          <p:nvPr/>
        </p:nvSpPr>
        <p:spPr>
          <a:xfrm>
            <a:off x="1166515" y="4946625"/>
            <a:ext cx="4476903" cy="523220"/>
          </a:xfrm>
          <a:prstGeom prst="rect">
            <a:avLst/>
          </a:prstGeom>
        </p:spPr>
        <p:txBody>
          <a:bodyPr vert="horz">
            <a:normAutofit fontScale="92500" lnSpcReduction="20000"/>
          </a:bodyPr>
          <a:lstStyle/>
          <a:p>
            <a:pPr marL="109728">
              <a:lnSpc>
                <a:spcPct val="160000"/>
              </a:lnSpc>
              <a:spcAft>
                <a:spcPct val="0"/>
              </a:spcAft>
              <a:buClr>
                <a:schemeClr val="accent3"/>
              </a:buClr>
            </a:pPr>
            <a:r>
              <a:rPr lang="zh-CN" altLang="en-US" sz="2100" dirty="0">
                <a:solidFill>
                  <a:srgbClr val="000000"/>
                </a:solidFill>
                <a:latin typeface=""/>
                <a:ea typeface="微软雅黑" panose="020B0503020204020204" pitchFamily="34" charset="-122"/>
                <a:sym typeface=""/>
              </a:rPr>
              <a:t>帮助你更加有爱的，好好说话的书</a:t>
            </a:r>
          </a:p>
        </p:txBody>
      </p:sp>
      <p:sp>
        <p:nvSpPr>
          <p:cNvPr id="5" name="矩形 4">
            <a:extLst>
              <a:ext uri="{FF2B5EF4-FFF2-40B4-BE49-F238E27FC236}">
                <a16:creationId xmlns="" xmlns:a16="http://schemas.microsoft.com/office/drawing/2014/main" id="{B4923F28-7C96-4635-A6DA-E6D07044C514}"/>
              </a:ext>
            </a:extLst>
          </p:cNvPr>
          <p:cNvSpPr/>
          <p:nvPr/>
        </p:nvSpPr>
        <p:spPr>
          <a:xfrm>
            <a:off x="3482378" y="838772"/>
            <a:ext cx="3458635" cy="3714023"/>
          </a:xfrm>
          <a:prstGeom prst="rect">
            <a:avLst/>
          </a:prstGeom>
          <a:noFill/>
          <a:ln w="3175" cmpd="sng">
            <a:solidFill>
              <a:srgbClr val="969696"/>
            </a:solidFill>
            <a:miter lim="800000"/>
            <a:headEnd/>
            <a:tailEnd/>
          </a:ln>
          <a:extLst>
            <a:ext uri="{909E8E84-426E-40DD-AFC4-6F175D3DCCD1}">
              <a14:hiddenFill xmlns:a14="http://schemas.microsoft.com/office/drawing/2010/main">
                <a:solidFill>
                  <a:srgbClr val="FFFFFF"/>
                </a:solidFill>
              </a14:hiddenFill>
            </a:ext>
          </a:extLst>
        </p:spPr>
        <p:txBody>
          <a:bodyPr/>
          <a:lstStyle/>
          <a:p>
            <a:pPr defTabSz="1097280">
              <a:lnSpc>
                <a:spcPct val="140000"/>
              </a:lnSpc>
              <a:spcBef>
                <a:spcPct val="50000"/>
              </a:spcBef>
              <a:buClr>
                <a:srgbClr val="1A5264"/>
              </a:buClr>
            </a:pPr>
            <a:r>
              <a:rPr lang="zh-CN" altLang="en-US" sz="1600" kern="0" dirty="0">
                <a:solidFill>
                  <a:srgbClr val="080808"/>
                </a:solidFill>
                <a:latin typeface="微软雅黑" pitchFamily="34" charset="-122"/>
                <a:ea typeface="微软雅黑" pitchFamily="34" charset="-122"/>
              </a:rPr>
              <a:t>作者：【美】马歇尔·卢森堡本期分享—《非暴力沟通》</a:t>
            </a:r>
          </a:p>
          <a:p>
            <a:pPr defTabSz="1097280">
              <a:lnSpc>
                <a:spcPct val="140000"/>
              </a:lnSpc>
              <a:spcBef>
                <a:spcPct val="50000"/>
              </a:spcBef>
              <a:buClr>
                <a:srgbClr val="1A5264"/>
              </a:buClr>
            </a:pPr>
            <a:r>
              <a:rPr lang="zh-CN" altLang="en-US" sz="1600" kern="0" dirty="0">
                <a:solidFill>
                  <a:srgbClr val="080808"/>
                </a:solidFill>
                <a:latin typeface="微软雅黑" pitchFamily="34" charset="-122"/>
                <a:ea typeface="微软雅黑" pitchFamily="34" charset="-122"/>
              </a:rPr>
              <a:t>通过非暴力沟通，世界各地无数的大们获得了爱、和谐与幸福。当我们褪去隐蔽的精神暴力，爱与和谐将自然流露！</a:t>
            </a:r>
            <a:endParaRPr lang="en-US" altLang="zh-CN" sz="1600" kern="0" dirty="0">
              <a:solidFill>
                <a:srgbClr val="080808"/>
              </a:solidFill>
              <a:latin typeface="微软雅黑" pitchFamily="34" charset="-122"/>
              <a:ea typeface="微软雅黑" pitchFamily="34" charset="-122"/>
            </a:endParaRPr>
          </a:p>
          <a:p>
            <a:pPr defTabSz="1097280">
              <a:lnSpc>
                <a:spcPct val="140000"/>
              </a:lnSpc>
              <a:spcBef>
                <a:spcPct val="50000"/>
              </a:spcBef>
              <a:buClr>
                <a:srgbClr val="1A5264"/>
              </a:buClr>
            </a:pPr>
            <a:r>
              <a:rPr lang="zh-CN" altLang="en-US" sz="1600" kern="0" dirty="0">
                <a:solidFill>
                  <a:srgbClr val="080808"/>
                </a:solidFill>
                <a:latin typeface="微软雅黑" pitchFamily="34" charset="-122"/>
                <a:ea typeface="微软雅黑" pitchFamily="34" charset="-122"/>
              </a:rPr>
              <a:t>联合国教科文组织将非暴力沟通列为全球正式教育和非正式教育领域非暴力解决冲突的最佳实践之一。</a:t>
            </a:r>
          </a:p>
        </p:txBody>
      </p:sp>
      <p:pic>
        <p:nvPicPr>
          <p:cNvPr id="9" name="图片 8">
            <a:extLst>
              <a:ext uri="{FF2B5EF4-FFF2-40B4-BE49-F238E27FC236}">
                <a16:creationId xmlns="" xmlns:a16="http://schemas.microsoft.com/office/drawing/2014/main" id="{35944B05-3B53-43BC-A9B8-A9BC232DA9C1}"/>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r="50619"/>
          <a:stretch/>
        </p:blipFill>
        <p:spPr>
          <a:xfrm>
            <a:off x="660400" y="874632"/>
            <a:ext cx="2697920" cy="3642302"/>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1214693459"/>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内容占位符 4">
            <a:extLst>
              <a:ext uri="{FF2B5EF4-FFF2-40B4-BE49-F238E27FC236}">
                <a16:creationId xmlns="" xmlns:a16="http://schemas.microsoft.com/office/drawing/2014/main" id="{A2D881DC-5E06-473D-9FA0-DE0740E45EF4}"/>
              </a:ext>
            </a:extLst>
          </p:cNvPr>
          <p:cNvSpPr txBox="1">
            <a:spLocks/>
          </p:cNvSpPr>
          <p:nvPr/>
        </p:nvSpPr>
        <p:spPr>
          <a:xfrm>
            <a:off x="587194" y="1339728"/>
            <a:ext cx="10931706" cy="5029390"/>
          </a:xfrm>
          <a:prstGeom prst="rect">
            <a:avLst/>
          </a:prstGeom>
        </p:spPr>
        <p:txBody>
          <a:bodyPr wrap="square">
            <a:spAutoFit/>
          </a:bodyPr>
          <a:lstStyle>
            <a:defPPr>
              <a:defRPr lang="zh-CN"/>
            </a:defPPr>
            <a:lvl1pPr>
              <a:lnSpc>
                <a:spcPct val="150000"/>
              </a:lnSpc>
              <a:defRPr>
                <a:latin typeface="微软雅黑" panose="020B0503020204020204" pitchFamily="34" charset="-122"/>
                <a:ea typeface="微软雅黑" panose="020B0503020204020204" pitchFamily="34" charset="-122"/>
              </a:defRPr>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zh-CN" altLang="en-US" dirty="0">
                <a:sym typeface=""/>
              </a:rPr>
              <a:t>苏菲派诗人鲁米写道：“在道德与不道德的区分之外，有片田野。我将在那里见你。”然而，语言使我们陷于是非之中。它擅长将人分类，把人看作好人或坏人，正常或不正常，负责任或不负责任，聪明或愚蠢，等等。</a:t>
            </a:r>
            <a:endParaRPr lang="en-US" altLang="zh-CN" dirty="0">
              <a:sym typeface=""/>
            </a:endParaRPr>
          </a:p>
          <a:p>
            <a:endParaRPr lang="zh-CN" altLang="en-US" dirty="0">
              <a:sym typeface=""/>
            </a:endParaRPr>
          </a:p>
          <a:p>
            <a:r>
              <a:rPr lang="zh-CN" altLang="en-US" dirty="0">
                <a:sym typeface=""/>
              </a:rPr>
              <a:t>暴力的根源在于人们忽视彼此的感受与需要，而将冲突归咎于对方</a:t>
            </a:r>
            <a:r>
              <a:rPr lang="en-US" altLang="zh-CN" dirty="0">
                <a:sym typeface=""/>
              </a:rPr>
              <a:t>——</a:t>
            </a:r>
            <a:r>
              <a:rPr lang="zh-CN" altLang="en-US" dirty="0">
                <a:sym typeface=""/>
              </a:rPr>
              <a:t>至少大部分暴力的根源者是如此，不论是语言、精神或身体的暴力，还是家庭、部落以及国家的暴力。冷战期间，我们看到了这种思维的危险性。美国领导人把前苏联看作是致力于摧毁美国生活方式的“邪恶帝国”；前苏联领导人将美国人看作是试图征服他们的“帝国主义压迫者”。双方都没有承认内心的恐惧。</a:t>
            </a:r>
            <a:endParaRPr lang="en-US" altLang="zh-CN" dirty="0">
              <a:sym typeface=""/>
            </a:endParaRPr>
          </a:p>
          <a:p>
            <a:endParaRPr lang="zh-CN" altLang="en-US" dirty="0">
              <a:sym typeface=""/>
            </a:endParaRPr>
          </a:p>
          <a:p>
            <a:r>
              <a:rPr lang="zh-CN" altLang="en-US" dirty="0">
                <a:sym typeface=""/>
              </a:rPr>
              <a:t>我们大多数的人使用的语言倾向于评判、比较、命令和指责，而不是鼓励我们倾听彼此的感受和需要。我相信，异化的沟通方式的基础是性恶论。长期以来，我们强调人性本恶以及通过教育来控制天性。这导致了我们对自己的感受和需要常常心存疑虑，以致不愿去体会自己的内心世界。</a:t>
            </a:r>
          </a:p>
        </p:txBody>
      </p:sp>
      <p:sp>
        <p:nvSpPr>
          <p:cNvPr id="2" name="矩形 1">
            <a:extLst>
              <a:ext uri="{FF2B5EF4-FFF2-40B4-BE49-F238E27FC236}">
                <a16:creationId xmlns="" xmlns:a16="http://schemas.microsoft.com/office/drawing/2014/main" id="{7313E706-41B0-4795-87D5-12B83698353A}"/>
              </a:ext>
            </a:extLst>
          </p:cNvPr>
          <p:cNvSpPr/>
          <p:nvPr/>
        </p:nvSpPr>
        <p:spPr>
          <a:xfrm>
            <a:off x="587194" y="503565"/>
            <a:ext cx="4241867" cy="523220"/>
          </a:xfrm>
          <a:prstGeom prst="rect">
            <a:avLst/>
          </a:prstGeom>
        </p:spPr>
        <p:txBody>
          <a:bodyPr wrap="none">
            <a:spAutoFit/>
          </a:bodyPr>
          <a:lstStyle/>
          <a:p>
            <a:r>
              <a:rPr lang="zh-CN" altLang="en-US" sz="2800" b="1" dirty="0">
                <a:latin typeface="微软雅黑" panose="020B0503020204020204" pitchFamily="34" charset="-122"/>
                <a:ea typeface="微软雅黑" panose="020B0503020204020204" pitchFamily="34" charset="-122"/>
                <a:sym typeface=""/>
              </a:rPr>
              <a:t>第二章 是什么蒙蔽了爱？</a:t>
            </a:r>
            <a:endParaRPr lang="en-US" altLang="zh-CN" sz="2800" b="1" dirty="0">
              <a:latin typeface="微软雅黑" panose="020B0503020204020204" pitchFamily="34" charset="-122"/>
              <a:ea typeface="微软雅黑" panose="020B0503020204020204" pitchFamily="34" charset="-122"/>
              <a:sym typeface=""/>
            </a:endParaRPr>
          </a:p>
        </p:txBody>
      </p:sp>
    </p:spTree>
    <p:extLst>
      <p:ext uri="{BB962C8B-B14F-4D97-AF65-F5344CB8AC3E}">
        <p14:creationId xmlns:p14="http://schemas.microsoft.com/office/powerpoint/2010/main" val="3589125695"/>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4">
            <a:extLst>
              <a:ext uri="{FF2B5EF4-FFF2-40B4-BE49-F238E27FC236}">
                <a16:creationId xmlns="" xmlns:a16="http://schemas.microsoft.com/office/drawing/2014/main" id="{5F9F7547-9B31-473A-80E8-E39F7F3585E1}"/>
              </a:ext>
            </a:extLst>
          </p:cNvPr>
          <p:cNvSpPr txBox="1">
            <a:spLocks/>
          </p:cNvSpPr>
          <p:nvPr/>
        </p:nvSpPr>
        <p:spPr>
          <a:xfrm>
            <a:off x="818103" y="683947"/>
            <a:ext cx="3882794" cy="523220"/>
          </a:xfrm>
          <a:prstGeom prst="rect">
            <a:avLst/>
          </a:prstGeom>
        </p:spPr>
        <p:txBody>
          <a:bodyPr wrap="none">
            <a:spAutoFit/>
          </a:bodyPr>
          <a:lstStyle>
            <a:defPPr>
              <a:defRPr lang="zh-CN"/>
            </a:defPPr>
            <a:lvl1pPr>
              <a:defRPr sz="2800" b="1">
                <a:latin typeface="微软雅黑" panose="020B0503020204020204" pitchFamily="34" charset="-122"/>
                <a:ea typeface="微软雅黑" panose="020B0503020204020204" pitchFamily="34" charset="-122"/>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zh-CN" altLang="en-US" dirty="0">
                <a:sym typeface=""/>
              </a:rPr>
              <a:t>第三章 区分观察和评论</a:t>
            </a:r>
          </a:p>
        </p:txBody>
      </p:sp>
      <p:sp>
        <p:nvSpPr>
          <p:cNvPr id="3" name="矩形 2">
            <a:extLst>
              <a:ext uri="{FF2B5EF4-FFF2-40B4-BE49-F238E27FC236}">
                <a16:creationId xmlns="" xmlns:a16="http://schemas.microsoft.com/office/drawing/2014/main" id="{81A64F04-4A66-483A-A458-9E60B4A5DD37}"/>
              </a:ext>
            </a:extLst>
          </p:cNvPr>
          <p:cNvSpPr/>
          <p:nvPr/>
        </p:nvSpPr>
        <p:spPr>
          <a:xfrm>
            <a:off x="660400" y="1578850"/>
            <a:ext cx="10858500" cy="4205126"/>
          </a:xfrm>
          <a:prstGeom prst="rect">
            <a:avLst/>
          </a:prstGeom>
        </p:spPr>
        <p:txBody>
          <a:bodyPr wrap="square">
            <a:spAutoFit/>
          </a:bodyPr>
          <a:lstStyle/>
          <a:p>
            <a:pPr>
              <a:lnSpc>
                <a:spcPct val="150000"/>
              </a:lnSpc>
            </a:pPr>
            <a:r>
              <a:rPr lang="zh-CN" altLang="en-US" dirty="0">
                <a:latin typeface="微软雅黑" panose="020B0503020204020204" pitchFamily="34" charset="-122"/>
                <a:ea typeface="微软雅黑" panose="020B0503020204020204" pitchFamily="34" charset="-122"/>
                <a:sym typeface=""/>
              </a:rPr>
              <a:t>非暴力沟通的第一个要素是观察。我们仔细观察正在发生的事情，并清楚地说出观察结果。非暴力沟通并不要求我们保持完全的客观而不做任何评论。它只是强调区分观察和评论的重要性。将观察和评论混为一谈，人们将倾向于听到批评，甚至会产生逆反心理。</a:t>
            </a:r>
            <a:endParaRPr lang="en-US" altLang="zh-CN" dirty="0">
              <a:latin typeface="微软雅黑" panose="020B0503020204020204" pitchFamily="34" charset="-122"/>
              <a:ea typeface="微软雅黑" panose="020B0503020204020204" pitchFamily="34" charset="-122"/>
              <a:sym typeface=""/>
            </a:endParaRPr>
          </a:p>
          <a:p>
            <a:pPr>
              <a:lnSpc>
                <a:spcPct val="150000"/>
              </a:lnSpc>
            </a:pPr>
            <a:endParaRPr lang="en-US" altLang="zh-CN" dirty="0">
              <a:latin typeface="微软雅黑" panose="020B0503020204020204" pitchFamily="34" charset="-122"/>
              <a:ea typeface="微软雅黑" panose="020B0503020204020204" pitchFamily="34" charset="-122"/>
              <a:sym typeface=""/>
            </a:endParaRPr>
          </a:p>
          <a:p>
            <a:pPr>
              <a:lnSpc>
                <a:spcPct val="150000"/>
              </a:lnSpc>
            </a:pPr>
            <a:r>
              <a:rPr lang="zh-CN" altLang="en-US" dirty="0">
                <a:latin typeface="微软雅黑" panose="020B0503020204020204" pitchFamily="34" charset="-122"/>
                <a:ea typeface="微软雅黑" panose="020B0503020204020204" pitchFamily="34" charset="-122"/>
                <a:sym typeface=""/>
              </a:rPr>
              <a:t>将观察和评论混为一谈，别人就会倾向于听到批评，并反驳我们。非暴力沟通是动态的语言，不主张绝对化的结论。它提倡在特定的时间和情境中进行，并清楚地描述观察结果。例如它会说“欧文在过去的</a:t>
            </a:r>
            <a:r>
              <a:rPr lang="en-US" altLang="zh-CN" dirty="0">
                <a:latin typeface="微软雅黑" panose="020B0503020204020204" pitchFamily="34" charset="-122"/>
                <a:ea typeface="微软雅黑" panose="020B0503020204020204" pitchFamily="34" charset="-122"/>
                <a:sym typeface=""/>
              </a:rPr>
              <a:t>5</a:t>
            </a:r>
            <a:r>
              <a:rPr lang="zh-CN" altLang="en-US" dirty="0">
                <a:latin typeface="微软雅黑" panose="020B0503020204020204" pitchFamily="34" charset="-122"/>
                <a:ea typeface="微软雅黑" panose="020B0503020204020204" pitchFamily="34" charset="-122"/>
                <a:sym typeface=""/>
              </a:rPr>
              <a:t>场比赛中没有进一个球。”，而不是说“欧文是个差劲的前锋。”</a:t>
            </a:r>
            <a:endParaRPr lang="en-US" altLang="zh-CN" dirty="0">
              <a:latin typeface="微软雅黑" panose="020B0503020204020204" pitchFamily="34" charset="-122"/>
              <a:ea typeface="微软雅黑" panose="020B0503020204020204" pitchFamily="34" charset="-122"/>
              <a:sym typeface=""/>
            </a:endParaRPr>
          </a:p>
          <a:p>
            <a:pPr>
              <a:lnSpc>
                <a:spcPct val="150000"/>
              </a:lnSpc>
            </a:pPr>
            <a:endParaRPr lang="en-US" altLang="zh-CN" dirty="0">
              <a:latin typeface="微软雅黑" panose="020B0503020204020204" pitchFamily="34" charset="-122"/>
              <a:ea typeface="微软雅黑" panose="020B0503020204020204" pitchFamily="34" charset="-122"/>
              <a:sym typeface=""/>
            </a:endParaRPr>
          </a:p>
          <a:p>
            <a:pPr>
              <a:lnSpc>
                <a:spcPct val="150000"/>
              </a:lnSpc>
            </a:pPr>
            <a:r>
              <a:rPr lang="zh-CN" altLang="en-US" dirty="0">
                <a:latin typeface="微软雅黑" panose="020B0503020204020204" pitchFamily="34" charset="-122"/>
                <a:ea typeface="微软雅黑" panose="020B0503020204020204" pitchFamily="34" charset="-122"/>
                <a:sym typeface=""/>
              </a:rPr>
              <a:t>印度哲学家克里希那穆提曾经说：“不带评论的观察是人类智力的最高形式。”对于大多数的人来说，观察他人及其行为，而不评判、指责或以其他方式进行分析，是难以做到的。</a:t>
            </a:r>
          </a:p>
        </p:txBody>
      </p:sp>
    </p:spTree>
    <p:extLst>
      <p:ext uri="{BB962C8B-B14F-4D97-AF65-F5344CB8AC3E}">
        <p14:creationId xmlns:p14="http://schemas.microsoft.com/office/powerpoint/2010/main" val="87048679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4">
            <a:extLst>
              <a:ext uri="{FF2B5EF4-FFF2-40B4-BE49-F238E27FC236}">
                <a16:creationId xmlns="" xmlns:a16="http://schemas.microsoft.com/office/drawing/2014/main" id="{942B9F80-A70D-4228-888E-497B35ACEBBB}"/>
              </a:ext>
            </a:extLst>
          </p:cNvPr>
          <p:cNvSpPr txBox="1">
            <a:spLocks/>
          </p:cNvSpPr>
          <p:nvPr/>
        </p:nvSpPr>
        <p:spPr>
          <a:xfrm>
            <a:off x="660400" y="640562"/>
            <a:ext cx="3882794" cy="523220"/>
          </a:xfrm>
          <a:prstGeom prst="rect">
            <a:avLst/>
          </a:prstGeom>
        </p:spPr>
        <p:txBody>
          <a:bodyPr wrap="none">
            <a:spAutoFit/>
          </a:bodyPr>
          <a:lstStyle>
            <a:defPPr>
              <a:defRPr lang="zh-CN"/>
            </a:defPPr>
            <a:lvl1pPr>
              <a:defRPr sz="2800" b="1">
                <a:latin typeface="微软雅黑" panose="020B0503020204020204" pitchFamily="34" charset="-122"/>
                <a:ea typeface="微软雅黑" panose="020B0503020204020204" pitchFamily="34" charset="-122"/>
              </a:defRPr>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zh-CN" altLang="en-US" dirty="0">
                <a:sym typeface=""/>
              </a:rPr>
              <a:t>第四章 体会和表达感受</a:t>
            </a:r>
          </a:p>
        </p:txBody>
      </p:sp>
      <p:sp>
        <p:nvSpPr>
          <p:cNvPr id="3" name="矩形 2">
            <a:extLst>
              <a:ext uri="{FF2B5EF4-FFF2-40B4-BE49-F238E27FC236}">
                <a16:creationId xmlns="" xmlns:a16="http://schemas.microsoft.com/office/drawing/2014/main" id="{284F3E34-551C-4985-B49A-3CA4EACCD0BE}"/>
              </a:ext>
            </a:extLst>
          </p:cNvPr>
          <p:cNvSpPr/>
          <p:nvPr/>
        </p:nvSpPr>
        <p:spPr>
          <a:xfrm>
            <a:off x="630238" y="1617854"/>
            <a:ext cx="10858500" cy="3782895"/>
          </a:xfrm>
          <a:prstGeom prst="rect">
            <a:avLst/>
          </a:prstGeom>
        </p:spPr>
        <p:txBody>
          <a:bodyPr wrap="square">
            <a:spAutoFit/>
          </a:bodyPr>
          <a:lstStyle/>
          <a:p>
            <a:pPr>
              <a:lnSpc>
                <a:spcPct val="150000"/>
              </a:lnSpc>
            </a:pPr>
            <a:r>
              <a:rPr lang="zh-CN" altLang="en-US" dirty="0">
                <a:latin typeface="微软雅黑" panose="020B0503020204020204" pitchFamily="34" charset="-122"/>
                <a:ea typeface="微软雅黑" panose="020B0503020204020204" pitchFamily="34" charset="-122"/>
                <a:sym typeface=""/>
              </a:rPr>
              <a:t>使用以下表达方式时，我们可能就已经忽视了感受与自身的关系：</a:t>
            </a:r>
          </a:p>
          <a:p>
            <a:pPr>
              <a:lnSpc>
                <a:spcPct val="150000"/>
              </a:lnSpc>
            </a:pPr>
            <a:r>
              <a:rPr lang="zh-CN" altLang="en-US" dirty="0">
                <a:latin typeface="微软雅黑" panose="020B0503020204020204" pitchFamily="34" charset="-122"/>
                <a:ea typeface="微软雅黑" panose="020B0503020204020204" pitchFamily="34" charset="-122"/>
                <a:sym typeface=""/>
              </a:rPr>
              <a:t>只提及相关事情。</a:t>
            </a:r>
            <a:r>
              <a:rPr lang="en-US" altLang="zh-CN" dirty="0">
                <a:latin typeface="微软雅黑" panose="020B0503020204020204" pitchFamily="34" charset="-122"/>
                <a:ea typeface="微软雅黑" panose="020B0503020204020204" pitchFamily="34" charset="-122"/>
                <a:sym typeface=""/>
              </a:rPr>
              <a:t>“</a:t>
            </a:r>
            <a:r>
              <a:rPr lang="zh-CN" altLang="en-US" dirty="0">
                <a:latin typeface="微软雅黑" panose="020B0503020204020204" pitchFamily="34" charset="-122"/>
                <a:ea typeface="微软雅黑" panose="020B0503020204020204" pitchFamily="34" charset="-122"/>
                <a:sym typeface=""/>
              </a:rPr>
              <a:t>公司海报出现拼写错误使我很生气。”“这件事令我心神不宁。”</a:t>
            </a:r>
          </a:p>
          <a:p>
            <a:pPr>
              <a:lnSpc>
                <a:spcPct val="150000"/>
              </a:lnSpc>
            </a:pPr>
            <a:r>
              <a:rPr lang="zh-CN" altLang="en-US" dirty="0">
                <a:latin typeface="微软雅黑" panose="020B0503020204020204" pitchFamily="34" charset="-122"/>
                <a:ea typeface="微软雅黑" panose="020B0503020204020204" pitchFamily="34" charset="-122"/>
                <a:sym typeface=""/>
              </a:rPr>
              <a:t>只提及他人行为。</a:t>
            </a:r>
            <a:r>
              <a:rPr lang="en-US" altLang="zh-CN" dirty="0">
                <a:latin typeface="微软雅黑" panose="020B0503020204020204" pitchFamily="34" charset="-122"/>
                <a:ea typeface="微软雅黑" panose="020B0503020204020204" pitchFamily="34" charset="-122"/>
                <a:sym typeface=""/>
              </a:rPr>
              <a:t>“</a:t>
            </a:r>
            <a:r>
              <a:rPr lang="zh-CN" altLang="en-US" dirty="0">
                <a:latin typeface="微软雅黑" panose="020B0503020204020204" pitchFamily="34" charset="-122"/>
                <a:ea typeface="微软雅黑" panose="020B0503020204020204" pitchFamily="34" charset="-122"/>
                <a:sym typeface=""/>
              </a:rPr>
              <a:t>我生日那天你没打电话，我很伤心。”“你没有把饭吃完，妈妈很失望。”</a:t>
            </a:r>
          </a:p>
          <a:p>
            <a:pPr>
              <a:lnSpc>
                <a:spcPct val="150000"/>
              </a:lnSpc>
            </a:pPr>
            <a:r>
              <a:rPr lang="zh-CN" altLang="en-US" dirty="0">
                <a:latin typeface="微软雅黑" panose="020B0503020204020204" pitchFamily="34" charset="-122"/>
                <a:ea typeface="微软雅黑" panose="020B0503020204020204" pitchFamily="34" charset="-122"/>
                <a:sym typeface=""/>
              </a:rPr>
              <a:t>指责他人。</a:t>
            </a:r>
            <a:r>
              <a:rPr lang="en-US" altLang="zh-CN" dirty="0">
                <a:latin typeface="微软雅黑" panose="020B0503020204020204" pitchFamily="34" charset="-122"/>
                <a:ea typeface="微软雅黑" panose="020B0503020204020204" pitchFamily="34" charset="-122"/>
                <a:sym typeface=""/>
              </a:rPr>
              <a:t>“</a:t>
            </a:r>
            <a:r>
              <a:rPr lang="zh-CN" altLang="en-US" dirty="0">
                <a:latin typeface="微软雅黑" panose="020B0503020204020204" pitchFamily="34" charset="-122"/>
                <a:ea typeface="微软雅黑" panose="020B0503020204020204" pitchFamily="34" charset="-122"/>
                <a:sym typeface=""/>
              </a:rPr>
              <a:t>我很伤心，因为你说你不爱我。”“你很生气，因为老板说话不算数。”</a:t>
            </a:r>
            <a:endParaRPr lang="en-US" altLang="zh-CN" dirty="0">
              <a:latin typeface="微软雅黑" panose="020B0503020204020204" pitchFamily="34" charset="-122"/>
              <a:ea typeface="微软雅黑" panose="020B0503020204020204" pitchFamily="34" charset="-122"/>
              <a:sym typeface=""/>
            </a:endParaRPr>
          </a:p>
          <a:p>
            <a:pPr>
              <a:lnSpc>
                <a:spcPct val="150000"/>
              </a:lnSpc>
            </a:pPr>
            <a:endParaRPr lang="zh-CN" altLang="en-US" dirty="0">
              <a:latin typeface="微软雅黑" panose="020B0503020204020204" pitchFamily="34" charset="-122"/>
              <a:ea typeface="微软雅黑" panose="020B0503020204020204" pitchFamily="34" charset="-122"/>
              <a:sym typeface=""/>
            </a:endParaRPr>
          </a:p>
          <a:p>
            <a:pPr>
              <a:lnSpc>
                <a:spcPct val="150000"/>
              </a:lnSpc>
            </a:pPr>
            <a:r>
              <a:rPr lang="zh-CN" altLang="en-US" dirty="0">
                <a:latin typeface="微软雅黑" panose="020B0503020204020204" pitchFamily="34" charset="-122"/>
                <a:ea typeface="微软雅黑" panose="020B0503020204020204" pitchFamily="34" charset="-122"/>
                <a:sym typeface=""/>
              </a:rPr>
              <a:t>我们可以通过“我（感到）</a:t>
            </a:r>
            <a:r>
              <a:rPr lang="en-US" altLang="zh-CN" dirty="0">
                <a:latin typeface="微软雅黑" panose="020B0503020204020204" pitchFamily="34" charset="-122"/>
                <a:ea typeface="微软雅黑" panose="020B0503020204020204" pitchFamily="34" charset="-122"/>
                <a:sym typeface=""/>
              </a:rPr>
              <a:t>…</a:t>
            </a:r>
            <a:r>
              <a:rPr lang="zh-CN" altLang="en-US" dirty="0">
                <a:latin typeface="微软雅黑" panose="020B0503020204020204" pitchFamily="34" charset="-122"/>
                <a:ea typeface="微软雅黑" panose="020B0503020204020204" pitchFamily="34" charset="-122"/>
                <a:sym typeface=""/>
              </a:rPr>
              <a:t>因为我</a:t>
            </a:r>
            <a:r>
              <a:rPr lang="en-US" altLang="zh-CN" dirty="0">
                <a:latin typeface="微软雅黑" panose="020B0503020204020204" pitchFamily="34" charset="-122"/>
                <a:ea typeface="微软雅黑" panose="020B0503020204020204" pitchFamily="34" charset="-122"/>
                <a:sym typeface=""/>
              </a:rPr>
              <a:t>…”</a:t>
            </a:r>
            <a:r>
              <a:rPr lang="zh-CN" altLang="en-US" dirty="0">
                <a:latin typeface="微软雅黑" panose="020B0503020204020204" pitchFamily="34" charset="-122"/>
                <a:ea typeface="微软雅黑" panose="020B0503020204020204" pitchFamily="34" charset="-122"/>
                <a:sym typeface=""/>
              </a:rPr>
              <a:t>这种表达方式来认识感受与自身的关系。如：</a:t>
            </a:r>
          </a:p>
          <a:p>
            <a:pPr>
              <a:lnSpc>
                <a:spcPct val="150000"/>
              </a:lnSpc>
            </a:pPr>
            <a:r>
              <a:rPr lang="zh-CN" altLang="en-US" dirty="0">
                <a:latin typeface="微软雅黑" panose="020B0503020204020204" pitchFamily="34" charset="-122"/>
                <a:ea typeface="微软雅黑" panose="020B0503020204020204" pitchFamily="34" charset="-122"/>
                <a:sym typeface=""/>
              </a:rPr>
              <a:t>“看到公司海报出现拼写错误，我很不高兴，因为我重视公司的形象。”</a:t>
            </a:r>
          </a:p>
          <a:p>
            <a:pPr>
              <a:lnSpc>
                <a:spcPct val="150000"/>
              </a:lnSpc>
            </a:pPr>
            <a:r>
              <a:rPr lang="zh-CN" altLang="en-US" dirty="0">
                <a:latin typeface="微软雅黑" panose="020B0503020204020204" pitchFamily="34" charset="-122"/>
                <a:ea typeface="微软雅黑" panose="020B0503020204020204" pitchFamily="34" charset="-122"/>
                <a:sym typeface=""/>
              </a:rPr>
              <a:t>“你没把饭吃完，妈妈感到失望。因为妈妈希望你能健康成长。”</a:t>
            </a:r>
          </a:p>
          <a:p>
            <a:pPr>
              <a:lnSpc>
                <a:spcPct val="150000"/>
              </a:lnSpc>
            </a:pPr>
            <a:r>
              <a:rPr lang="zh-CN" altLang="en-US" dirty="0">
                <a:latin typeface="微软雅黑" panose="020B0503020204020204" pitchFamily="34" charset="-122"/>
                <a:ea typeface="微软雅黑" panose="020B0503020204020204" pitchFamily="34" charset="-122"/>
                <a:sym typeface=""/>
              </a:rPr>
              <a:t>“老板说话不算数，我很生气，因为我想有个长假去看弟弟。</a:t>
            </a:r>
          </a:p>
        </p:txBody>
      </p:sp>
    </p:spTree>
    <p:extLst>
      <p:ext uri="{BB962C8B-B14F-4D97-AF65-F5344CB8AC3E}">
        <p14:creationId xmlns:p14="http://schemas.microsoft.com/office/powerpoint/2010/main" val="3411884709"/>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4">
            <a:extLst>
              <a:ext uri="{FF2B5EF4-FFF2-40B4-BE49-F238E27FC236}">
                <a16:creationId xmlns="" xmlns:a16="http://schemas.microsoft.com/office/drawing/2014/main" id="{BFE7DC88-8269-4AA9-9B93-CF4E39632A3D}"/>
              </a:ext>
            </a:extLst>
          </p:cNvPr>
          <p:cNvSpPr txBox="1">
            <a:spLocks/>
          </p:cNvSpPr>
          <p:nvPr/>
        </p:nvSpPr>
        <p:spPr>
          <a:xfrm>
            <a:off x="630238" y="1228436"/>
            <a:ext cx="10858500" cy="5029390"/>
          </a:xfrm>
          <a:prstGeom prst="rect">
            <a:avLst/>
          </a:prstGeom>
        </p:spPr>
        <p:txBody>
          <a:bodyPr wrap="square">
            <a:spAutoFit/>
          </a:bodyPr>
          <a:lstStyle>
            <a:defPPr>
              <a:defRPr lang="zh-CN"/>
            </a:defPPr>
            <a:lvl1pPr>
              <a:lnSpc>
                <a:spcPct val="150000"/>
              </a:lnSpc>
              <a:defRPr>
                <a:latin typeface="微软雅黑" panose="020B0503020204020204" pitchFamily="34" charset="-122"/>
                <a:ea typeface="微软雅黑" panose="020B0503020204020204" pitchFamily="34" charset="-122"/>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zh-CN" altLang="en-US" dirty="0">
                <a:sym typeface=""/>
              </a:rPr>
              <a:t>完成以下的练习，看看自己是否可以熟练区分观察和评论。请标出那些只是描述观察结果而不含任何评论的句子。</a:t>
            </a:r>
          </a:p>
          <a:p>
            <a:r>
              <a:rPr lang="en-US" altLang="zh-CN" dirty="0">
                <a:sym typeface=""/>
              </a:rPr>
              <a:t>1</a:t>
            </a:r>
            <a:r>
              <a:rPr lang="zh-CN" altLang="en-US" dirty="0">
                <a:sym typeface=""/>
              </a:rPr>
              <a:t>、“哥哥昨天无缘无故对我发脾气。”</a:t>
            </a:r>
          </a:p>
          <a:p>
            <a:r>
              <a:rPr lang="en-US" altLang="zh-CN" dirty="0">
                <a:sym typeface=""/>
              </a:rPr>
              <a:t>2</a:t>
            </a:r>
            <a:r>
              <a:rPr lang="zh-CN" altLang="en-US" dirty="0">
                <a:sym typeface=""/>
              </a:rPr>
              <a:t>、“昨晚妹妹在看电视时啃指甲。”</a:t>
            </a:r>
          </a:p>
          <a:p>
            <a:r>
              <a:rPr lang="en-US" altLang="zh-CN" dirty="0">
                <a:sym typeface=""/>
              </a:rPr>
              <a:t>3</a:t>
            </a:r>
            <a:r>
              <a:rPr lang="zh-CN" altLang="en-US" dirty="0">
                <a:sym typeface=""/>
              </a:rPr>
              <a:t>、开会时，经理没有问我的意见。</a:t>
            </a:r>
          </a:p>
          <a:p>
            <a:r>
              <a:rPr lang="en-US" altLang="zh-CN" dirty="0">
                <a:sym typeface=""/>
              </a:rPr>
              <a:t>4</a:t>
            </a:r>
            <a:r>
              <a:rPr lang="zh-CN" altLang="en-US" dirty="0">
                <a:sym typeface=""/>
              </a:rPr>
              <a:t>、我父亲是个好人。</a:t>
            </a:r>
          </a:p>
          <a:p>
            <a:r>
              <a:rPr lang="en-US" altLang="zh-CN" dirty="0">
                <a:sym typeface=""/>
              </a:rPr>
              <a:t>5</a:t>
            </a:r>
            <a:r>
              <a:rPr lang="zh-CN" altLang="en-US" dirty="0">
                <a:sym typeface=""/>
              </a:rPr>
              <a:t>、迈克的工作时间太长了。</a:t>
            </a:r>
          </a:p>
          <a:p>
            <a:r>
              <a:rPr lang="en-US" altLang="zh-CN" dirty="0">
                <a:sym typeface=""/>
              </a:rPr>
              <a:t>6</a:t>
            </a:r>
            <a:r>
              <a:rPr lang="zh-CN" altLang="en-US" dirty="0">
                <a:sym typeface=""/>
              </a:rPr>
              <a:t>、亨利很霸道。</a:t>
            </a:r>
          </a:p>
          <a:p>
            <a:r>
              <a:rPr lang="en-US" altLang="zh-CN" dirty="0">
                <a:sym typeface=""/>
              </a:rPr>
              <a:t>7</a:t>
            </a:r>
            <a:r>
              <a:rPr lang="zh-CN" altLang="en-US" dirty="0">
                <a:sym typeface=""/>
              </a:rPr>
              <a:t>、本周彼得每天都排在最前面。</a:t>
            </a:r>
          </a:p>
          <a:p>
            <a:r>
              <a:rPr lang="en-US" altLang="zh-CN" dirty="0">
                <a:sym typeface=""/>
              </a:rPr>
              <a:t>8</a:t>
            </a:r>
            <a:r>
              <a:rPr lang="zh-CN" altLang="en-US" dirty="0">
                <a:sym typeface=""/>
              </a:rPr>
              <a:t>、我儿子经常不刷牙。</a:t>
            </a:r>
          </a:p>
          <a:p>
            <a:r>
              <a:rPr lang="en-US" altLang="zh-CN" dirty="0">
                <a:sym typeface=""/>
              </a:rPr>
              <a:t>9</a:t>
            </a:r>
            <a:r>
              <a:rPr lang="zh-CN" altLang="en-US" dirty="0">
                <a:sym typeface=""/>
              </a:rPr>
              <a:t>、里奇告诉我，我穿黄色衣服不好看。</a:t>
            </a:r>
          </a:p>
          <a:p>
            <a:r>
              <a:rPr lang="en-US" altLang="zh-CN" dirty="0">
                <a:sym typeface=""/>
              </a:rPr>
              <a:t>10</a:t>
            </a:r>
            <a:r>
              <a:rPr lang="zh-CN" altLang="en-US" dirty="0">
                <a:sym typeface=""/>
              </a:rPr>
              <a:t>、姑姑在和我说话时爱发牢骚。</a:t>
            </a:r>
          </a:p>
        </p:txBody>
      </p:sp>
      <p:sp>
        <p:nvSpPr>
          <p:cNvPr id="3" name="矩形 2">
            <a:extLst>
              <a:ext uri="{FF2B5EF4-FFF2-40B4-BE49-F238E27FC236}">
                <a16:creationId xmlns="" xmlns:a16="http://schemas.microsoft.com/office/drawing/2014/main" id="{53AED292-A76A-4A36-ADEF-72A95AD2DA15}"/>
              </a:ext>
            </a:extLst>
          </p:cNvPr>
          <p:cNvSpPr/>
          <p:nvPr/>
        </p:nvSpPr>
        <p:spPr>
          <a:xfrm>
            <a:off x="660400" y="503565"/>
            <a:ext cx="3775393" cy="523220"/>
          </a:xfrm>
          <a:prstGeom prst="rect">
            <a:avLst/>
          </a:prstGeom>
        </p:spPr>
        <p:txBody>
          <a:bodyPr wrap="none">
            <a:spAutoFit/>
          </a:bodyPr>
          <a:lstStyle/>
          <a:p>
            <a:r>
              <a:rPr lang="zh-CN" altLang="en-US" sz="2800" b="1" dirty="0">
                <a:latin typeface="微软雅黑" panose="020B0503020204020204" pitchFamily="34" charset="-122"/>
                <a:ea typeface="微软雅黑" panose="020B0503020204020204" pitchFamily="34" charset="-122"/>
                <a:sym typeface=""/>
              </a:rPr>
              <a:t>练习一：观察或评论？</a:t>
            </a:r>
            <a:endParaRPr lang="en-US" altLang="zh-CN" sz="2800" b="1" dirty="0">
              <a:latin typeface="微软雅黑" panose="020B0503020204020204" pitchFamily="34" charset="-122"/>
              <a:ea typeface="微软雅黑" panose="020B0503020204020204" pitchFamily="34" charset="-122"/>
              <a:sym typeface=""/>
            </a:endParaRPr>
          </a:p>
        </p:txBody>
      </p:sp>
    </p:spTree>
    <p:extLst>
      <p:ext uri="{BB962C8B-B14F-4D97-AF65-F5344CB8AC3E}">
        <p14:creationId xmlns:p14="http://schemas.microsoft.com/office/powerpoint/2010/main" val="3519741945"/>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4">
            <a:extLst>
              <a:ext uri="{FF2B5EF4-FFF2-40B4-BE49-F238E27FC236}">
                <a16:creationId xmlns="" xmlns:a16="http://schemas.microsoft.com/office/drawing/2014/main" id="{E03E39E8-608D-4A7E-AD5E-A4743823862C}"/>
              </a:ext>
            </a:extLst>
          </p:cNvPr>
          <p:cNvSpPr txBox="1">
            <a:spLocks/>
          </p:cNvSpPr>
          <p:nvPr/>
        </p:nvSpPr>
        <p:spPr>
          <a:xfrm>
            <a:off x="630238" y="1219200"/>
            <a:ext cx="10858500" cy="5352556"/>
          </a:xfrm>
          <a:prstGeom prst="rect">
            <a:avLst/>
          </a:prstGeom>
        </p:spPr>
        <p:txBody>
          <a:bodyPr wrap="square">
            <a:spAutoFit/>
          </a:bodyPr>
          <a:lstStyle>
            <a:defPPr>
              <a:defRPr lang="zh-CN"/>
            </a:defPPr>
            <a:lvl1pPr>
              <a:lnSpc>
                <a:spcPct val="150000"/>
              </a:lnSpc>
              <a:defRPr>
                <a:latin typeface="微软雅黑" panose="020B0503020204020204" pitchFamily="34" charset="-122"/>
                <a:ea typeface="微软雅黑" panose="020B0503020204020204" pitchFamily="34" charset="-122"/>
              </a:defRPr>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en-US" altLang="zh-CN" sz="1600" dirty="0">
                <a:sym typeface=""/>
              </a:rPr>
              <a:t>1.</a:t>
            </a:r>
            <a:r>
              <a:rPr lang="zh-CN" altLang="en-US" sz="1600" dirty="0">
                <a:sym typeface=""/>
              </a:rPr>
              <a:t>“哥哥昨天无缘无故对我发脾气。”“无缘无故”是评论。此外，我认为说哥哥发脾气了也是评论。他也可能是感到害怕、悲伤或别的。描述了观察结果而不含任何评论：“哥哥告诉我，他生气了。”或“哥哥用拳头砸了桌子。”</a:t>
            </a:r>
          </a:p>
          <a:p>
            <a:r>
              <a:rPr lang="en-US" altLang="zh-CN" sz="1600" dirty="0">
                <a:sym typeface=""/>
              </a:rPr>
              <a:t>2.</a:t>
            </a:r>
            <a:r>
              <a:rPr lang="zh-CN" altLang="en-US" sz="1600" dirty="0">
                <a:sym typeface=""/>
              </a:rPr>
              <a:t>“昨晚妹妹在看电视时啃指甲。”观察</a:t>
            </a:r>
          </a:p>
          <a:p>
            <a:r>
              <a:rPr lang="en-US" altLang="zh-CN" sz="1600" dirty="0">
                <a:sym typeface=""/>
              </a:rPr>
              <a:t>3.</a:t>
            </a:r>
            <a:r>
              <a:rPr lang="zh-CN" altLang="en-US" sz="1600" dirty="0">
                <a:sym typeface=""/>
              </a:rPr>
              <a:t>开会时，经理没有问我的意见。观察</a:t>
            </a:r>
          </a:p>
          <a:p>
            <a:r>
              <a:rPr lang="en-US" altLang="zh-CN" sz="1600" dirty="0">
                <a:sym typeface=""/>
              </a:rPr>
              <a:t>4.</a:t>
            </a:r>
            <a:r>
              <a:rPr lang="zh-CN" altLang="en-US" sz="1600" dirty="0">
                <a:sym typeface=""/>
              </a:rPr>
              <a:t>我父亲是个好人。“好人”是评论。描述了观察结果而不含任何评论：“在过去的</a:t>
            </a:r>
            <a:r>
              <a:rPr lang="en-US" altLang="zh-CN" sz="1600" dirty="0">
                <a:sym typeface=""/>
              </a:rPr>
              <a:t>25</a:t>
            </a:r>
            <a:r>
              <a:rPr lang="zh-CN" altLang="en-US" sz="1600" dirty="0">
                <a:sym typeface=""/>
              </a:rPr>
              <a:t>年中，父亲将他工资收入的十分之一捐给了慈善机构。”</a:t>
            </a:r>
          </a:p>
          <a:p>
            <a:r>
              <a:rPr lang="en-US" altLang="zh-CN" sz="1600" dirty="0">
                <a:sym typeface=""/>
              </a:rPr>
              <a:t>5.</a:t>
            </a:r>
            <a:r>
              <a:rPr lang="zh-CN" altLang="en-US" sz="1600" dirty="0">
                <a:sym typeface=""/>
              </a:rPr>
              <a:t>迈克的工作时间太长了。“太长了”是评论。描述了观察结果而不含任何评论：“本周迈克在办公室工作了</a:t>
            </a:r>
            <a:r>
              <a:rPr lang="en-US" altLang="zh-CN" sz="1600" dirty="0">
                <a:sym typeface=""/>
              </a:rPr>
              <a:t>60</a:t>
            </a:r>
            <a:r>
              <a:rPr lang="zh-CN" altLang="en-US" sz="1600" dirty="0">
                <a:sym typeface=""/>
              </a:rPr>
              <a:t>小时以上。”</a:t>
            </a:r>
          </a:p>
          <a:p>
            <a:r>
              <a:rPr lang="en-US" altLang="zh-CN" sz="1600" dirty="0">
                <a:sym typeface=""/>
              </a:rPr>
              <a:t>6.</a:t>
            </a:r>
            <a:r>
              <a:rPr lang="zh-CN" altLang="en-US" sz="1600" dirty="0">
                <a:sym typeface=""/>
              </a:rPr>
              <a:t>亨利很霸道。“很霸道”是评论。描述了观察结果而不是评论：“亨利在她姐姐换电视节目频道时，撞了她一下。”</a:t>
            </a:r>
          </a:p>
          <a:p>
            <a:r>
              <a:rPr lang="en-US" altLang="zh-CN" sz="1600" dirty="0">
                <a:sym typeface=""/>
              </a:rPr>
              <a:t>7.</a:t>
            </a:r>
            <a:r>
              <a:rPr lang="zh-CN" altLang="en-US" sz="1600" dirty="0">
                <a:sym typeface=""/>
              </a:rPr>
              <a:t>本周彼得每天都排在最前面。观察</a:t>
            </a:r>
          </a:p>
          <a:p>
            <a:r>
              <a:rPr lang="en-US" altLang="zh-CN" sz="1600" dirty="0">
                <a:sym typeface=""/>
              </a:rPr>
              <a:t>8.</a:t>
            </a:r>
            <a:r>
              <a:rPr lang="zh-CN" altLang="en-US" sz="1600" dirty="0">
                <a:sym typeface=""/>
              </a:rPr>
              <a:t>我儿子经常不刷牙。“经常”是评论。描述了观察结果而不含任何评论：“本周我儿子有两次没刷牙就上床睡觉。”</a:t>
            </a:r>
          </a:p>
          <a:p>
            <a:r>
              <a:rPr lang="en-US" altLang="zh-CN" sz="1600" dirty="0">
                <a:sym typeface=""/>
              </a:rPr>
              <a:t>9.</a:t>
            </a:r>
            <a:r>
              <a:rPr lang="zh-CN" altLang="en-US" sz="1600" dirty="0">
                <a:sym typeface=""/>
              </a:rPr>
              <a:t>里奇告诉我，我穿黄色衣服不好看。观察</a:t>
            </a:r>
          </a:p>
          <a:p>
            <a:r>
              <a:rPr lang="en-US" altLang="zh-CN" sz="1600" dirty="0">
                <a:sym typeface=""/>
              </a:rPr>
              <a:t>10.</a:t>
            </a:r>
            <a:r>
              <a:rPr lang="zh-CN" altLang="en-US" sz="1600" dirty="0">
                <a:sym typeface=""/>
              </a:rPr>
              <a:t>姑姑在和我说话时爱发牢骚。“爱发牢骚”是评论。不带任何评论的话：“本周姑姑给我打了三次电话，每次都说别人不尊重她。” </a:t>
            </a:r>
          </a:p>
        </p:txBody>
      </p:sp>
      <p:sp>
        <p:nvSpPr>
          <p:cNvPr id="3" name="矩形 2">
            <a:extLst>
              <a:ext uri="{FF2B5EF4-FFF2-40B4-BE49-F238E27FC236}">
                <a16:creationId xmlns="" xmlns:a16="http://schemas.microsoft.com/office/drawing/2014/main" id="{F9527D3E-6DED-4D53-9696-8F56DFE763A9}"/>
              </a:ext>
            </a:extLst>
          </p:cNvPr>
          <p:cNvSpPr/>
          <p:nvPr/>
        </p:nvSpPr>
        <p:spPr>
          <a:xfrm>
            <a:off x="660400" y="503565"/>
            <a:ext cx="1261884" cy="523220"/>
          </a:xfrm>
          <a:prstGeom prst="rect">
            <a:avLst/>
          </a:prstGeom>
        </p:spPr>
        <p:txBody>
          <a:bodyPr wrap="none">
            <a:spAutoFit/>
          </a:bodyPr>
          <a:lstStyle/>
          <a:p>
            <a:r>
              <a:rPr lang="zh-CN" altLang="en-US" sz="2800" b="1" dirty="0">
                <a:latin typeface="微软雅黑" panose="020B0503020204020204" pitchFamily="34" charset="-122"/>
                <a:ea typeface="微软雅黑" panose="020B0503020204020204" pitchFamily="34" charset="-122"/>
                <a:sym typeface=""/>
              </a:rPr>
              <a:t>理解：</a:t>
            </a:r>
            <a:endParaRPr lang="en-US" altLang="zh-CN" sz="2800" b="1" dirty="0">
              <a:latin typeface="微软雅黑" panose="020B0503020204020204" pitchFamily="34" charset="-122"/>
              <a:ea typeface="微软雅黑" panose="020B0503020204020204" pitchFamily="34" charset="-122"/>
              <a:sym typeface=""/>
            </a:endParaRPr>
          </a:p>
        </p:txBody>
      </p:sp>
    </p:spTree>
    <p:extLst>
      <p:ext uri="{BB962C8B-B14F-4D97-AF65-F5344CB8AC3E}">
        <p14:creationId xmlns:p14="http://schemas.microsoft.com/office/powerpoint/2010/main" val="2233874923"/>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4">
            <a:extLst>
              <a:ext uri="{FF2B5EF4-FFF2-40B4-BE49-F238E27FC236}">
                <a16:creationId xmlns="" xmlns:a16="http://schemas.microsoft.com/office/drawing/2014/main" id="{3ECBC3A8-61B4-41BC-ABB1-3DCBE02D17E0}"/>
              </a:ext>
            </a:extLst>
          </p:cNvPr>
          <p:cNvSpPr txBox="1">
            <a:spLocks/>
          </p:cNvSpPr>
          <p:nvPr/>
        </p:nvSpPr>
        <p:spPr>
          <a:xfrm>
            <a:off x="660400" y="1243466"/>
            <a:ext cx="10515600" cy="5029390"/>
          </a:xfrm>
          <a:prstGeom prst="rect">
            <a:avLst/>
          </a:prstGeom>
        </p:spPr>
        <p:txBody>
          <a:bodyPr wrap="square">
            <a:spAutoFit/>
          </a:bodyPr>
          <a:lstStyle>
            <a:defPPr>
              <a:defRPr lang="zh-CN"/>
            </a:defPPr>
            <a:lvl1pPr>
              <a:lnSpc>
                <a:spcPct val="150000"/>
              </a:lnSpc>
              <a:defRPr>
                <a:latin typeface="微软雅黑" panose="020B0503020204020204" pitchFamily="34" charset="-122"/>
                <a:ea typeface="微软雅黑" panose="020B0503020204020204" pitchFamily="34" charset="-122"/>
              </a:defRPr>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zh-CN" altLang="en-US" dirty="0">
                <a:sym typeface=""/>
              </a:rPr>
              <a:t>看看以下的句子是否表达了感受。请标出那些表达感受的句子。</a:t>
            </a:r>
            <a:endParaRPr lang="en-US" altLang="zh-CN" dirty="0">
              <a:sym typeface=""/>
            </a:endParaRPr>
          </a:p>
          <a:p>
            <a:endParaRPr lang="zh-CN" altLang="en-US" dirty="0">
              <a:sym typeface=""/>
            </a:endParaRPr>
          </a:p>
          <a:p>
            <a:r>
              <a:rPr lang="zh-CN" altLang="en-US" dirty="0">
                <a:sym typeface=""/>
              </a:rPr>
              <a:t>“我觉得你不爱我。 ” </a:t>
            </a:r>
          </a:p>
          <a:p>
            <a:r>
              <a:rPr lang="zh-CN" altLang="en-US" dirty="0">
                <a:sym typeface=""/>
              </a:rPr>
              <a:t>“你要离开，我很难过。 ” </a:t>
            </a:r>
          </a:p>
          <a:p>
            <a:r>
              <a:rPr lang="zh-CN" altLang="en-US" dirty="0">
                <a:sym typeface=""/>
              </a:rPr>
              <a:t>“当你说那句话时，我感到害怕。 ” </a:t>
            </a:r>
          </a:p>
          <a:p>
            <a:r>
              <a:rPr lang="zh-CN" altLang="en-US" dirty="0">
                <a:sym typeface=""/>
              </a:rPr>
              <a:t>“如果你不和我打招呼，我会觉得你不在乎我。”</a:t>
            </a:r>
          </a:p>
          <a:p>
            <a:r>
              <a:rPr lang="zh-CN" altLang="en-US" dirty="0">
                <a:sym typeface=""/>
              </a:rPr>
              <a:t>“你能来，我很高兴。 ” </a:t>
            </a:r>
          </a:p>
          <a:p>
            <a:r>
              <a:rPr lang="zh-CN" altLang="en-US" dirty="0">
                <a:sym typeface=""/>
              </a:rPr>
              <a:t>“你真可恶。”</a:t>
            </a:r>
            <a:endParaRPr lang="en-US" altLang="zh-CN" dirty="0">
              <a:sym typeface=""/>
            </a:endParaRPr>
          </a:p>
          <a:p>
            <a:r>
              <a:rPr lang="zh-CN" altLang="en-US" dirty="0">
                <a:sym typeface=""/>
              </a:rPr>
              <a:t>“我想打你。” </a:t>
            </a:r>
          </a:p>
          <a:p>
            <a:r>
              <a:rPr lang="zh-CN" altLang="en-US" dirty="0">
                <a:sym typeface=""/>
              </a:rPr>
              <a:t>“我觉得我被人误解了。”</a:t>
            </a:r>
          </a:p>
          <a:p>
            <a:r>
              <a:rPr lang="zh-CN" altLang="en-US" dirty="0">
                <a:sym typeface=""/>
              </a:rPr>
              <a:t>“你帮我的忙，我很开心。 ” </a:t>
            </a:r>
          </a:p>
          <a:p>
            <a:r>
              <a:rPr lang="zh-CN" altLang="en-US" dirty="0">
                <a:sym typeface=""/>
              </a:rPr>
              <a:t>“我是个没用的人。”</a:t>
            </a:r>
          </a:p>
        </p:txBody>
      </p:sp>
      <p:sp>
        <p:nvSpPr>
          <p:cNvPr id="3" name="矩形 2">
            <a:extLst>
              <a:ext uri="{FF2B5EF4-FFF2-40B4-BE49-F238E27FC236}">
                <a16:creationId xmlns="" xmlns:a16="http://schemas.microsoft.com/office/drawing/2014/main" id="{43041BEA-07AB-4700-94EF-45849AEC9EF4}"/>
              </a:ext>
            </a:extLst>
          </p:cNvPr>
          <p:cNvSpPr/>
          <p:nvPr/>
        </p:nvSpPr>
        <p:spPr>
          <a:xfrm>
            <a:off x="660400" y="594380"/>
            <a:ext cx="3057247" cy="523220"/>
          </a:xfrm>
          <a:prstGeom prst="rect">
            <a:avLst/>
          </a:prstGeom>
        </p:spPr>
        <p:txBody>
          <a:bodyPr wrap="none">
            <a:spAutoFit/>
          </a:bodyPr>
          <a:lstStyle/>
          <a:p>
            <a:r>
              <a:rPr lang="zh-CN" altLang="en-US" sz="2800" b="1" dirty="0">
                <a:latin typeface="微软雅黑" panose="020B0503020204020204" pitchFamily="34" charset="-122"/>
                <a:ea typeface="微软雅黑" panose="020B0503020204020204" pitchFamily="34" charset="-122"/>
                <a:sym typeface=""/>
              </a:rPr>
              <a:t>练习二：表达感受</a:t>
            </a:r>
          </a:p>
        </p:txBody>
      </p:sp>
    </p:spTree>
    <p:extLst>
      <p:ext uri="{BB962C8B-B14F-4D97-AF65-F5344CB8AC3E}">
        <p14:creationId xmlns:p14="http://schemas.microsoft.com/office/powerpoint/2010/main" val="114492109"/>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4">
            <a:extLst>
              <a:ext uri="{FF2B5EF4-FFF2-40B4-BE49-F238E27FC236}">
                <a16:creationId xmlns="" xmlns:a16="http://schemas.microsoft.com/office/drawing/2014/main" id="{DE3A0322-3D16-4C65-9904-2309D82E19D2}"/>
              </a:ext>
            </a:extLst>
          </p:cNvPr>
          <p:cNvSpPr txBox="1">
            <a:spLocks/>
          </p:cNvSpPr>
          <p:nvPr/>
        </p:nvSpPr>
        <p:spPr>
          <a:xfrm>
            <a:off x="660400" y="1219200"/>
            <a:ext cx="10515600" cy="4613892"/>
          </a:xfrm>
          <a:prstGeom prst="rect">
            <a:avLst/>
          </a:prstGeom>
        </p:spPr>
        <p:txBody>
          <a:bodyPr wrap="square">
            <a:spAutoFit/>
          </a:bodyPr>
          <a:lstStyle>
            <a:defPPr>
              <a:defRPr lang="zh-CN"/>
            </a:defPPr>
            <a:lvl1pPr>
              <a:lnSpc>
                <a:spcPct val="150000"/>
              </a:lnSpc>
              <a:defRPr>
                <a:latin typeface="微软雅黑" panose="020B0503020204020204" pitchFamily="34" charset="-122"/>
                <a:ea typeface="微软雅黑" panose="020B0503020204020204" pitchFamily="34" charset="-122"/>
              </a:defRPr>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zh-CN" altLang="en-US" dirty="0">
                <a:sym typeface=""/>
              </a:rPr>
              <a:t>“我觉得你不爱我。 ” （这是对他人生活感受的判断。） </a:t>
            </a:r>
          </a:p>
          <a:p>
            <a:r>
              <a:rPr lang="zh-CN" altLang="en-US" dirty="0">
                <a:sym typeface=""/>
              </a:rPr>
              <a:t>“你要离开，我很难过。 ” </a:t>
            </a:r>
          </a:p>
          <a:p>
            <a:r>
              <a:rPr lang="zh-CN" altLang="en-US" dirty="0">
                <a:sym typeface=""/>
              </a:rPr>
              <a:t>“当你说那句话时，我感到害怕。 ” </a:t>
            </a:r>
          </a:p>
          <a:p>
            <a:r>
              <a:rPr lang="zh-CN" altLang="en-US" dirty="0">
                <a:sym typeface=""/>
              </a:rPr>
              <a:t>“如果你不和我打招呼，我会觉得你不在乎我。”（这是对他人态度的判断。”我进来的时候，你没和我打招呼，我感到孤单。） </a:t>
            </a:r>
          </a:p>
          <a:p>
            <a:r>
              <a:rPr lang="zh-CN" altLang="en-US" dirty="0">
                <a:sym typeface=""/>
              </a:rPr>
              <a:t>“你能来，我很高兴。 ” </a:t>
            </a:r>
          </a:p>
          <a:p>
            <a:r>
              <a:rPr lang="zh-CN" altLang="en-US" dirty="0">
                <a:sym typeface=""/>
              </a:rPr>
              <a:t>“你真可恶。”（这是评价。</a:t>
            </a:r>
            <a:r>
              <a:rPr lang="en-US" altLang="zh-CN" dirty="0">
                <a:sym typeface=""/>
              </a:rPr>
              <a:t>) </a:t>
            </a:r>
          </a:p>
          <a:p>
            <a:r>
              <a:rPr lang="zh-CN" altLang="en-US" dirty="0">
                <a:sym typeface=""/>
              </a:rPr>
              <a:t>“我想打你。”</a:t>
            </a:r>
            <a:r>
              <a:rPr lang="en-US" altLang="zh-CN" dirty="0">
                <a:sym typeface=""/>
              </a:rPr>
              <a:t>(</a:t>
            </a:r>
            <a:r>
              <a:rPr lang="zh-CN" altLang="en-US" dirty="0">
                <a:sym typeface=""/>
              </a:rPr>
              <a:t>这表达的是想法。“我想到你，就火冒三丈。”是表达感受。） </a:t>
            </a:r>
          </a:p>
          <a:p>
            <a:r>
              <a:rPr lang="zh-CN" altLang="en-US" dirty="0">
                <a:sym typeface=""/>
              </a:rPr>
              <a:t>“我觉得我被人误解了。”（这是对他人观点的判断。表达感受的是“我感到郁闷”或“我很伤心”） </a:t>
            </a:r>
          </a:p>
          <a:p>
            <a:r>
              <a:rPr lang="zh-CN" altLang="en-US" dirty="0">
                <a:sym typeface=""/>
              </a:rPr>
              <a:t>“你帮我的忙，我很开心。 ” </a:t>
            </a:r>
          </a:p>
          <a:p>
            <a:r>
              <a:rPr lang="zh-CN" altLang="en-US" dirty="0">
                <a:sym typeface=""/>
              </a:rPr>
              <a:t>“我是个没用的人。”（这是自我评价。表达感受的是“我很沮丧”或“我十分伤心”）</a:t>
            </a:r>
          </a:p>
        </p:txBody>
      </p:sp>
      <p:sp>
        <p:nvSpPr>
          <p:cNvPr id="3" name="矩形 2">
            <a:extLst>
              <a:ext uri="{FF2B5EF4-FFF2-40B4-BE49-F238E27FC236}">
                <a16:creationId xmlns="" xmlns:a16="http://schemas.microsoft.com/office/drawing/2014/main" id="{24891BFD-CF3D-435F-A541-BF884DD7521A}"/>
              </a:ext>
            </a:extLst>
          </p:cNvPr>
          <p:cNvSpPr/>
          <p:nvPr/>
        </p:nvSpPr>
        <p:spPr>
          <a:xfrm>
            <a:off x="854510" y="503565"/>
            <a:ext cx="1261884" cy="523220"/>
          </a:xfrm>
          <a:prstGeom prst="rect">
            <a:avLst/>
          </a:prstGeom>
        </p:spPr>
        <p:txBody>
          <a:bodyPr wrap="none">
            <a:spAutoFit/>
          </a:bodyPr>
          <a:lstStyle/>
          <a:p>
            <a:r>
              <a:rPr lang="zh-CN" altLang="en-US" sz="2800" b="1" dirty="0">
                <a:latin typeface="微软雅黑" panose="020B0503020204020204" pitchFamily="34" charset="-122"/>
                <a:ea typeface="微软雅黑" panose="020B0503020204020204" pitchFamily="34" charset="-122"/>
                <a:sym typeface=""/>
              </a:rPr>
              <a:t>理解：</a:t>
            </a:r>
            <a:endParaRPr lang="en-US" altLang="zh-CN" sz="2800" b="1" dirty="0">
              <a:latin typeface="微软雅黑" panose="020B0503020204020204" pitchFamily="34" charset="-122"/>
              <a:ea typeface="微软雅黑" panose="020B0503020204020204" pitchFamily="34" charset="-122"/>
              <a:sym typeface=""/>
            </a:endParaRPr>
          </a:p>
        </p:txBody>
      </p:sp>
    </p:spTree>
    <p:extLst>
      <p:ext uri="{BB962C8B-B14F-4D97-AF65-F5344CB8AC3E}">
        <p14:creationId xmlns:p14="http://schemas.microsoft.com/office/powerpoint/2010/main" val="3770727280"/>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4">
            <a:extLst>
              <a:ext uri="{FF2B5EF4-FFF2-40B4-BE49-F238E27FC236}">
                <a16:creationId xmlns="" xmlns:a16="http://schemas.microsoft.com/office/drawing/2014/main" id="{CB8DFDE7-CBE8-4AB3-B16F-816875F0A836}"/>
              </a:ext>
            </a:extLst>
          </p:cNvPr>
          <p:cNvSpPr txBox="1">
            <a:spLocks/>
          </p:cNvSpPr>
          <p:nvPr/>
        </p:nvSpPr>
        <p:spPr>
          <a:xfrm>
            <a:off x="660400" y="1329803"/>
            <a:ext cx="10858500" cy="4198393"/>
          </a:xfrm>
          <a:prstGeom prst="rect">
            <a:avLst/>
          </a:prstGeom>
        </p:spPr>
        <p:txBody>
          <a:bodyPr wrap="square">
            <a:spAutoFit/>
          </a:bodyPr>
          <a:lstStyle>
            <a:defPPr>
              <a:defRPr lang="zh-CN"/>
            </a:defPPr>
            <a:lvl1pPr>
              <a:lnSpc>
                <a:spcPct val="150000"/>
              </a:lnSpc>
              <a:defRPr>
                <a:latin typeface="微软雅黑" panose="020B0503020204020204" pitchFamily="34" charset="-122"/>
                <a:ea typeface="微软雅黑" panose="020B0503020204020204" pitchFamily="34" charset="-122"/>
              </a:defRPr>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en-US" altLang="zh-CN" dirty="0">
                <a:sym typeface=""/>
              </a:rPr>
              <a:t>1</a:t>
            </a:r>
            <a:r>
              <a:rPr lang="zh-CN" altLang="en-US" dirty="0">
                <a:sym typeface=""/>
              </a:rPr>
              <a:t>）下列词语可用来表达我们的需要得到满足时的感受：</a:t>
            </a:r>
            <a:br>
              <a:rPr lang="zh-CN" altLang="en-US" dirty="0">
                <a:sym typeface=""/>
              </a:rPr>
            </a:br>
            <a:r>
              <a:rPr lang="zh-CN" altLang="en-US" dirty="0">
                <a:sym typeface=""/>
              </a:rPr>
              <a:t>兴奋，喜悦，欣喜，甜蜜，精力充沛，兴高采烈，感激，感动，乐观，自信，振作，振奋，开心，高兴，快乐，愉快 ，幸福，陶醉，满足，欣慰，心旷神怡，喜出望外，平静，自在，舒适，放松，踏实，安全，温暖，放心，无忧无虑</a:t>
            </a:r>
            <a:r>
              <a:rPr lang="en-US" altLang="zh-CN" dirty="0">
                <a:sym typeface=""/>
              </a:rPr>
              <a:t>……</a:t>
            </a:r>
          </a:p>
          <a:p>
            <a:r>
              <a:rPr lang="en-US" altLang="zh-CN" dirty="0">
                <a:sym typeface=""/>
              </a:rPr>
              <a:t/>
            </a:r>
            <a:br>
              <a:rPr lang="en-US" altLang="zh-CN" dirty="0">
                <a:sym typeface=""/>
              </a:rPr>
            </a:br>
            <a:r>
              <a:rPr lang="en-US" altLang="zh-CN" dirty="0">
                <a:sym typeface=""/>
              </a:rPr>
              <a:t>2</a:t>
            </a:r>
            <a:r>
              <a:rPr lang="zh-CN" altLang="en-US" dirty="0">
                <a:sym typeface=""/>
              </a:rPr>
              <a:t>）下列词语可用来表达我们的需要没有得到满足时的感受：</a:t>
            </a:r>
            <a:br>
              <a:rPr lang="zh-CN" altLang="en-US" dirty="0">
                <a:sym typeface=""/>
              </a:rPr>
            </a:br>
            <a:r>
              <a:rPr lang="zh-CN" altLang="en-US" dirty="0">
                <a:sym typeface=""/>
              </a:rPr>
              <a:t>害怕，担心，焦虑，忧虑，着急，紧张，心神不宁，心烦意乱，忧伤，沮丧，灰心，气馁，泄气，绝望，伤感，凄凉，悲伤，恼怒，愤怒，烦恼，苦恼，生气，厌烦，不满，不快，不耐烦，不高兴，震惊，失望，困惑，茫然，寂寞，孤独，郁闷，难过，悲观，沉重，麻木，精疲力尽，萎靡不振，疲惫不堪，昏昏欲睡，无精打采，尴尬，惭愧，妒忌，遗憾，不舒服</a:t>
            </a:r>
            <a:r>
              <a:rPr lang="en-US" altLang="zh-CN" dirty="0">
                <a:sym typeface=""/>
              </a:rPr>
              <a:t>……</a:t>
            </a:r>
            <a:endParaRPr lang="zh-CN" altLang="en-US" dirty="0">
              <a:sym typeface=""/>
            </a:endParaRPr>
          </a:p>
        </p:txBody>
      </p:sp>
    </p:spTree>
    <p:extLst>
      <p:ext uri="{BB962C8B-B14F-4D97-AF65-F5344CB8AC3E}">
        <p14:creationId xmlns:p14="http://schemas.microsoft.com/office/powerpoint/2010/main" val="3791925077"/>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a:extLst>
              <a:ext uri="{FF2B5EF4-FFF2-40B4-BE49-F238E27FC236}">
                <a16:creationId xmlns="" xmlns:a16="http://schemas.microsoft.com/office/drawing/2014/main" id="{0996DC20-E5F5-4AD7-BFC8-D882FF5150E1}"/>
              </a:ext>
            </a:extLst>
          </p:cNvPr>
          <p:cNvSpPr/>
          <p:nvPr/>
        </p:nvSpPr>
        <p:spPr>
          <a:xfrm>
            <a:off x="660400" y="1739973"/>
            <a:ext cx="5399088" cy="1289905"/>
          </a:xfrm>
          <a:prstGeom prst="rect">
            <a:avLst/>
          </a:prstGeom>
        </p:spPr>
        <p:txBody>
          <a:bodyPr wrap="square">
            <a:spAutoFit/>
          </a:bodyPr>
          <a:lstStyle/>
          <a:p>
            <a:pPr>
              <a:lnSpc>
                <a:spcPct val="150000"/>
              </a:lnSpc>
            </a:pPr>
            <a:r>
              <a:rPr lang="zh-CN" altLang="en-US" dirty="0">
                <a:latin typeface="微软雅黑" panose="020B0503020204020204" pitchFamily="34" charset="-122"/>
                <a:ea typeface="微软雅黑" panose="020B0503020204020204" pitchFamily="34" charset="-122"/>
                <a:sym typeface=""/>
              </a:rPr>
              <a:t>晚上你需要加班没时间吃晚餐，同事随手帮你点了外卖，你需要对同事表示感谢，下面的几种回复，哪一种更好</a:t>
            </a:r>
            <a:r>
              <a:rPr lang="en-US" altLang="zh-CN" dirty="0">
                <a:latin typeface="微软雅黑" panose="020B0503020204020204" pitchFamily="34" charset="-122"/>
                <a:ea typeface="微软雅黑" panose="020B0503020204020204" pitchFamily="34" charset="-122"/>
                <a:sym typeface=""/>
              </a:rPr>
              <a:t>.....</a:t>
            </a:r>
            <a:endParaRPr lang="zh-CN" altLang="en-US" dirty="0">
              <a:latin typeface="微软雅黑" panose="020B0503020204020204" pitchFamily="34" charset="-122"/>
              <a:ea typeface="微软雅黑" panose="020B0503020204020204" pitchFamily="34" charset="-122"/>
              <a:sym typeface=""/>
            </a:endParaRPr>
          </a:p>
        </p:txBody>
      </p:sp>
      <p:pic>
        <p:nvPicPr>
          <p:cNvPr id="4" name="图片 3">
            <a:extLst>
              <a:ext uri="{FF2B5EF4-FFF2-40B4-BE49-F238E27FC236}">
                <a16:creationId xmlns="" xmlns:a16="http://schemas.microsoft.com/office/drawing/2014/main" id="{8E99543A-D70C-49B0-9F14-6A2E74DE4F71}"/>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402624" y="1889620"/>
            <a:ext cx="4958104" cy="3305833"/>
          </a:xfrm>
          <a:prstGeom prst="rect">
            <a:avLst/>
          </a:prstGeom>
        </p:spPr>
      </p:pic>
    </p:spTree>
    <p:extLst>
      <p:ext uri="{BB962C8B-B14F-4D97-AF65-F5344CB8AC3E}">
        <p14:creationId xmlns:p14="http://schemas.microsoft.com/office/powerpoint/2010/main" val="3221710985"/>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4">
            <a:extLst>
              <a:ext uri="{FF2B5EF4-FFF2-40B4-BE49-F238E27FC236}">
                <a16:creationId xmlns="" xmlns:a16="http://schemas.microsoft.com/office/drawing/2014/main" id="{56F5AC9C-6E66-420F-94FC-79E54ADB230E}"/>
              </a:ext>
            </a:extLst>
          </p:cNvPr>
          <p:cNvSpPr txBox="1">
            <a:spLocks/>
          </p:cNvSpPr>
          <p:nvPr/>
        </p:nvSpPr>
        <p:spPr>
          <a:xfrm>
            <a:off x="660400" y="1034473"/>
            <a:ext cx="11005127" cy="5444888"/>
          </a:xfrm>
          <a:prstGeom prst="rect">
            <a:avLst/>
          </a:prstGeom>
        </p:spPr>
        <p:txBody>
          <a:bodyPr wrap="square">
            <a:spAutoFit/>
          </a:bodyPr>
          <a:lstStyle>
            <a:defPPr>
              <a:defRPr lang="zh-CN"/>
            </a:defPPr>
            <a:lvl1pPr>
              <a:lnSpc>
                <a:spcPct val="150000"/>
              </a:lnSpc>
              <a:defRPr>
                <a:latin typeface="微软雅黑" panose="020B0503020204020204" pitchFamily="34" charset="-122"/>
                <a:ea typeface="微软雅黑" panose="020B0503020204020204" pitchFamily="34" charset="-122"/>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zh-CN" altLang="en-US" dirty="0">
                <a:sym typeface=""/>
              </a:rPr>
              <a:t>普通版：谢谢你呀，太感谢了</a:t>
            </a:r>
            <a:r>
              <a:rPr lang="en-US" altLang="zh-CN" dirty="0">
                <a:sym typeface=""/>
              </a:rPr>
              <a:t>!</a:t>
            </a:r>
          </a:p>
          <a:p>
            <a:r>
              <a:rPr lang="zh-CN" altLang="en-US" dirty="0">
                <a:sym typeface=""/>
              </a:rPr>
              <a:t>豪华版：谢谢你为我点的外卖，你太好啦，太感谢啦！</a:t>
            </a:r>
          </a:p>
          <a:p>
            <a:r>
              <a:rPr lang="zh-CN" altLang="en-US" dirty="0">
                <a:sym typeface=""/>
              </a:rPr>
              <a:t>豪华加长版：谢谢亲爱的为我点外卖，能够准时吃上晚餐，不用再挨饿啦，这样我就可以安心地加班啦，谢谢你，有你这样暖心的同事感觉好幸福，好开心。</a:t>
            </a:r>
            <a:endParaRPr lang="en-US" altLang="zh-CN" dirty="0">
              <a:sym typeface=""/>
            </a:endParaRPr>
          </a:p>
          <a:p>
            <a:r>
              <a:rPr lang="zh-CN" altLang="en-US" dirty="0">
                <a:sym typeface=""/>
              </a:rPr>
              <a:t>毫无疑问，人人都喜欢第三个版本。为什么？</a:t>
            </a:r>
          </a:p>
          <a:p>
            <a:r>
              <a:rPr lang="zh-CN" altLang="en-US" dirty="0">
                <a:sym typeface=""/>
              </a:rPr>
              <a:t>豪华加长版为什么更好呢？赞美，背后的逻辑有三个步骤：</a:t>
            </a:r>
          </a:p>
          <a:p>
            <a:r>
              <a:rPr lang="zh-CN" altLang="en-US" dirty="0">
                <a:sym typeface=""/>
              </a:rPr>
              <a:t>第一步、描述事实；一方面描述对方做的事实，另一方面描述自己在工作、生活上得到改善的事实；</a:t>
            </a:r>
          </a:p>
          <a:p>
            <a:r>
              <a:rPr lang="zh-CN" altLang="en-US" dirty="0">
                <a:sym typeface=""/>
              </a:rPr>
              <a:t>第二步、描述问题；对方帮助自己解决了什么具体的问题；</a:t>
            </a:r>
          </a:p>
          <a:p>
            <a:r>
              <a:rPr lang="zh-CN" altLang="en-US" dirty="0">
                <a:sym typeface=""/>
              </a:rPr>
              <a:t>第三步、描述感受；我现在的心情怎么样？谢谢你为我点的外卖，我不用挨饿，也就可以安心地加班啦，我感觉好幸福，好开心。</a:t>
            </a:r>
            <a:endParaRPr lang="en-US" altLang="zh-CN" dirty="0">
              <a:sym typeface=""/>
            </a:endParaRPr>
          </a:p>
          <a:p>
            <a:r>
              <a:rPr lang="en-US" altLang="zh-CN" dirty="0">
                <a:sym typeface=""/>
              </a:rPr>
              <a:t>《</a:t>
            </a:r>
            <a:r>
              <a:rPr lang="zh-CN" altLang="en-US" dirty="0">
                <a:sym typeface=""/>
              </a:rPr>
              <a:t>非暴力沟通</a:t>
            </a:r>
            <a:r>
              <a:rPr lang="en-US" altLang="zh-CN" dirty="0">
                <a:sym typeface=""/>
              </a:rPr>
              <a:t>》</a:t>
            </a:r>
            <a:r>
              <a:rPr lang="zh-CN" altLang="en-US" dirty="0">
                <a:sym typeface=""/>
              </a:rPr>
              <a:t>这本书指导我们要学会转变谈话和聆听的方式，去明了自己的观察、感受和愿望，有意识地使用语言，既诚实、清晰地表达自己，又尊重与倾听他人。在使用爱的语言的同时，我们也提高了自己爱的能力。</a:t>
            </a:r>
          </a:p>
        </p:txBody>
      </p:sp>
    </p:spTree>
    <p:extLst>
      <p:ext uri="{BB962C8B-B14F-4D97-AF65-F5344CB8AC3E}">
        <p14:creationId xmlns:p14="http://schemas.microsoft.com/office/powerpoint/2010/main" val="1814280105"/>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4">
            <a:extLst>
              <a:ext uri="{FF2B5EF4-FFF2-40B4-BE49-F238E27FC236}">
                <a16:creationId xmlns="" xmlns:a16="http://schemas.microsoft.com/office/drawing/2014/main" id="{BC8DE471-9522-478C-B340-01E6CBE33DB4}"/>
              </a:ext>
            </a:extLst>
          </p:cNvPr>
          <p:cNvSpPr txBox="1">
            <a:spLocks/>
          </p:cNvSpPr>
          <p:nvPr/>
        </p:nvSpPr>
        <p:spPr>
          <a:xfrm>
            <a:off x="660400" y="732130"/>
            <a:ext cx="10858500" cy="5876340"/>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60000"/>
              </a:lnSpc>
              <a:spcBef>
                <a:spcPts val="0"/>
              </a:spcBef>
              <a:buNone/>
            </a:pPr>
            <a:r>
              <a:rPr lang="zh-CN" altLang="en-US" sz="1800" dirty="0">
                <a:latin typeface=""/>
                <a:ea typeface="微软雅黑" panose="020B0503020204020204" pitchFamily="34" charset="-122"/>
                <a:sym typeface=""/>
              </a:rPr>
              <a:t> </a:t>
            </a:r>
            <a:r>
              <a:rPr lang="zh-CN" altLang="en-US" sz="1800" b="1" dirty="0">
                <a:latin typeface=""/>
                <a:ea typeface="微软雅黑" panose="020B0503020204020204" pitchFamily="34" charset="-122"/>
                <a:sym typeface=""/>
              </a:rPr>
              <a:t>简史</a:t>
            </a:r>
          </a:p>
          <a:p>
            <a:pPr marL="0" indent="0">
              <a:lnSpc>
                <a:spcPct val="160000"/>
              </a:lnSpc>
              <a:spcBef>
                <a:spcPts val="0"/>
              </a:spcBef>
              <a:buNone/>
            </a:pPr>
            <a:r>
              <a:rPr lang="en-US" altLang="zh-CN" sz="1800" dirty="0">
                <a:latin typeface=""/>
                <a:ea typeface="微软雅黑" panose="020B0503020204020204" pitchFamily="34" charset="-122"/>
                <a:sym typeface=""/>
              </a:rPr>
              <a:t>1.NVC(Nonviolent Communication)</a:t>
            </a:r>
            <a:r>
              <a:rPr lang="zh-CN" altLang="en-US" sz="1800" dirty="0">
                <a:latin typeface=""/>
                <a:ea typeface="微软雅黑" panose="020B0503020204020204" pitchFamily="34" charset="-122"/>
                <a:sym typeface=""/>
              </a:rPr>
              <a:t>由马歇尔</a:t>
            </a:r>
            <a:r>
              <a:rPr lang="en-US" altLang="zh-CN" sz="1800" dirty="0">
                <a:latin typeface=""/>
                <a:ea typeface="微软雅黑" panose="020B0503020204020204" pitchFamily="34" charset="-122"/>
                <a:sym typeface=""/>
              </a:rPr>
              <a:t>·</a:t>
            </a:r>
            <a:r>
              <a:rPr lang="zh-CN" altLang="en-US" sz="1800" dirty="0">
                <a:latin typeface=""/>
                <a:ea typeface="微软雅黑" panose="020B0503020204020204" pitchFamily="34" charset="-122"/>
                <a:sym typeface=""/>
              </a:rPr>
              <a:t>卢森堡（</a:t>
            </a:r>
            <a:r>
              <a:rPr lang="en-US" altLang="zh-CN" sz="1800" dirty="0">
                <a:latin typeface=""/>
                <a:ea typeface="微软雅黑" panose="020B0503020204020204" pitchFamily="34" charset="-122"/>
                <a:sym typeface=""/>
              </a:rPr>
              <a:t>Marshall Rosenberg</a:t>
            </a:r>
            <a:r>
              <a:rPr lang="zh-CN" altLang="en-US" sz="1800" dirty="0">
                <a:latin typeface=""/>
                <a:ea typeface="微软雅黑" panose="020B0503020204020204" pitchFamily="34" charset="-122"/>
                <a:sym typeface=""/>
              </a:rPr>
              <a:t>）于</a:t>
            </a:r>
            <a:r>
              <a:rPr lang="en-US" altLang="zh-CN" sz="1800" dirty="0">
                <a:latin typeface=""/>
                <a:ea typeface="微软雅黑" panose="020B0503020204020204" pitchFamily="34" charset="-122"/>
                <a:sym typeface=""/>
              </a:rPr>
              <a:t>1963</a:t>
            </a:r>
            <a:r>
              <a:rPr lang="zh-CN" altLang="en-US" sz="1800" dirty="0">
                <a:latin typeface=""/>
                <a:ea typeface="微软雅黑" panose="020B0503020204020204" pitchFamily="34" charset="-122"/>
                <a:sym typeface=""/>
              </a:rPr>
              <a:t>年提出。</a:t>
            </a:r>
          </a:p>
          <a:p>
            <a:pPr marL="0" indent="0">
              <a:lnSpc>
                <a:spcPct val="160000"/>
              </a:lnSpc>
              <a:spcBef>
                <a:spcPts val="0"/>
              </a:spcBef>
              <a:buNone/>
            </a:pPr>
            <a:r>
              <a:rPr lang="en-US" altLang="zh-CN" sz="1800" dirty="0">
                <a:latin typeface=""/>
                <a:ea typeface="微软雅黑" panose="020B0503020204020204" pitchFamily="34" charset="-122"/>
                <a:sym typeface=""/>
              </a:rPr>
              <a:t>2.</a:t>
            </a:r>
            <a:r>
              <a:rPr lang="zh-CN" altLang="en-US" sz="1800" dirty="0">
                <a:latin typeface=""/>
                <a:ea typeface="微软雅黑" panose="020B0503020204020204" pitchFamily="34" charset="-122"/>
                <a:sym typeface=""/>
              </a:rPr>
              <a:t>最早是在</a:t>
            </a:r>
            <a:r>
              <a:rPr lang="en-US" altLang="zh-CN" sz="1800" dirty="0">
                <a:latin typeface=""/>
                <a:ea typeface="微软雅黑" panose="020B0503020204020204" pitchFamily="34" charset="-122"/>
                <a:sym typeface=""/>
              </a:rPr>
              <a:t>1960</a:t>
            </a:r>
            <a:r>
              <a:rPr lang="zh-CN" altLang="en-US" sz="1800" dirty="0">
                <a:latin typeface=""/>
                <a:ea typeface="微软雅黑" panose="020B0503020204020204" pitchFamily="34" charset="-122"/>
                <a:sym typeface=""/>
              </a:rPr>
              <a:t>年代为美国联邦政府资助的学校项目提供纠纷调解和人际交流技巧培训。</a:t>
            </a:r>
          </a:p>
          <a:p>
            <a:pPr marL="0" indent="0">
              <a:lnSpc>
                <a:spcPct val="160000"/>
              </a:lnSpc>
              <a:spcBef>
                <a:spcPts val="0"/>
              </a:spcBef>
              <a:buNone/>
            </a:pPr>
            <a:r>
              <a:rPr lang="en-US" altLang="zh-CN" sz="1800" dirty="0">
                <a:latin typeface=""/>
                <a:ea typeface="微软雅黑" panose="020B0503020204020204" pitchFamily="34" charset="-122"/>
                <a:sym typeface=""/>
              </a:rPr>
              <a:t>3.1994</a:t>
            </a:r>
            <a:r>
              <a:rPr lang="zh-CN" altLang="en-US" sz="1800" dirty="0">
                <a:latin typeface=""/>
                <a:ea typeface="微软雅黑" panose="020B0503020204020204" pitchFamily="34" charset="-122"/>
                <a:sym typeface=""/>
              </a:rPr>
              <a:t>年，联合国儿童基金会（</a:t>
            </a:r>
            <a:r>
              <a:rPr lang="en-US" altLang="zh-CN" sz="1800" dirty="0">
                <a:latin typeface=""/>
                <a:ea typeface="微软雅黑" panose="020B0503020204020204" pitchFamily="34" charset="-122"/>
                <a:sym typeface=""/>
              </a:rPr>
              <a:t>UNICEF</a:t>
            </a:r>
            <a:r>
              <a:rPr lang="zh-CN" altLang="en-US" sz="1800" dirty="0">
                <a:latin typeface=""/>
                <a:ea typeface="微软雅黑" panose="020B0503020204020204" pitchFamily="34" charset="-122"/>
                <a:sym typeface=""/>
              </a:rPr>
              <a:t>）将</a:t>
            </a:r>
            <a:r>
              <a:rPr lang="en-US" altLang="zh-CN" sz="1800" dirty="0">
                <a:latin typeface=""/>
                <a:ea typeface="微软雅黑" panose="020B0503020204020204" pitchFamily="34" charset="-122"/>
                <a:sym typeface=""/>
              </a:rPr>
              <a:t>NVC</a:t>
            </a:r>
            <a:r>
              <a:rPr lang="zh-CN" altLang="en-US" sz="1800" dirty="0">
                <a:latin typeface=""/>
                <a:ea typeface="微软雅黑" panose="020B0503020204020204" pitchFamily="34" charset="-122"/>
                <a:sym typeface=""/>
              </a:rPr>
              <a:t>引入前南斯拉夫的学校中，到</a:t>
            </a:r>
            <a:r>
              <a:rPr lang="en-US" altLang="zh-CN" sz="1800" dirty="0">
                <a:latin typeface=""/>
                <a:ea typeface="微软雅黑" panose="020B0503020204020204" pitchFamily="34" charset="-122"/>
                <a:sym typeface=""/>
              </a:rPr>
              <a:t>1998</a:t>
            </a:r>
            <a:r>
              <a:rPr lang="zh-CN" altLang="en-US" sz="1800" dirty="0">
                <a:latin typeface=""/>
                <a:ea typeface="微软雅黑" panose="020B0503020204020204" pitchFamily="34" charset="-122"/>
                <a:sym typeface=""/>
              </a:rPr>
              <a:t>年，有超过</a:t>
            </a:r>
            <a:r>
              <a:rPr lang="en-US" altLang="zh-CN" sz="1800" dirty="0">
                <a:latin typeface=""/>
                <a:ea typeface="微软雅黑" panose="020B0503020204020204" pitchFamily="34" charset="-122"/>
                <a:sym typeface=""/>
              </a:rPr>
              <a:t>1500</a:t>
            </a:r>
            <a:r>
              <a:rPr lang="zh-CN" altLang="en-US" sz="1800" dirty="0">
                <a:latin typeface=""/>
                <a:ea typeface="微软雅黑" panose="020B0503020204020204" pitchFamily="34" charset="-122"/>
                <a:sym typeface=""/>
              </a:rPr>
              <a:t>名来自</a:t>
            </a:r>
            <a:r>
              <a:rPr lang="en-US" altLang="zh-CN" sz="1800" dirty="0">
                <a:latin typeface=""/>
                <a:ea typeface="微软雅黑" panose="020B0503020204020204" pitchFamily="34" charset="-122"/>
                <a:sym typeface=""/>
              </a:rPr>
              <a:t>40</a:t>
            </a:r>
            <a:r>
              <a:rPr lang="zh-CN" altLang="en-US" sz="1800" dirty="0">
                <a:latin typeface=""/>
                <a:ea typeface="微软雅黑" panose="020B0503020204020204" pitchFamily="34" charset="-122"/>
                <a:sym typeface=""/>
              </a:rPr>
              <a:t>个城镇的老师接受了为期</a:t>
            </a:r>
            <a:r>
              <a:rPr lang="en-US" altLang="zh-CN" sz="1800" dirty="0">
                <a:latin typeface=""/>
                <a:ea typeface="微软雅黑" panose="020B0503020204020204" pitchFamily="34" charset="-122"/>
                <a:sym typeface=""/>
              </a:rPr>
              <a:t>6</a:t>
            </a:r>
            <a:r>
              <a:rPr lang="zh-CN" altLang="en-US" sz="1800" dirty="0">
                <a:latin typeface=""/>
                <a:ea typeface="微软雅黑" panose="020B0503020204020204" pitchFamily="34" charset="-122"/>
                <a:sym typeface=""/>
              </a:rPr>
              <a:t>天的培训。</a:t>
            </a:r>
          </a:p>
          <a:p>
            <a:pPr marL="0" indent="0">
              <a:lnSpc>
                <a:spcPct val="160000"/>
              </a:lnSpc>
              <a:spcBef>
                <a:spcPts val="0"/>
              </a:spcBef>
              <a:buNone/>
            </a:pPr>
            <a:r>
              <a:rPr lang="en-US" altLang="zh-CN" sz="1800" dirty="0">
                <a:latin typeface=""/>
                <a:ea typeface="微软雅黑" panose="020B0503020204020204" pitchFamily="34" charset="-122"/>
                <a:sym typeface=""/>
              </a:rPr>
              <a:t>4.</a:t>
            </a:r>
            <a:r>
              <a:rPr lang="zh-CN" altLang="en-US" sz="1800" dirty="0">
                <a:latin typeface=""/>
                <a:ea typeface="微软雅黑" panose="020B0503020204020204" pitchFamily="34" charset="-122"/>
                <a:sym typeface=""/>
              </a:rPr>
              <a:t>接着，</a:t>
            </a:r>
            <a:r>
              <a:rPr lang="en-US" altLang="zh-CN" sz="1800" dirty="0">
                <a:latin typeface=""/>
                <a:ea typeface="微软雅黑" panose="020B0503020204020204" pitchFamily="34" charset="-122"/>
                <a:sym typeface=""/>
              </a:rPr>
              <a:t>NVC</a:t>
            </a:r>
            <a:r>
              <a:rPr lang="zh-CN" altLang="en-US" sz="1800" dirty="0">
                <a:latin typeface=""/>
                <a:ea typeface="微软雅黑" panose="020B0503020204020204" pitchFamily="34" charset="-122"/>
                <a:sym typeface=""/>
              </a:rPr>
              <a:t>被介绍到</a:t>
            </a:r>
            <a:r>
              <a:rPr lang="en-US" altLang="zh-CN" sz="1800" dirty="0">
                <a:latin typeface=""/>
                <a:ea typeface="微软雅黑" panose="020B0503020204020204" pitchFamily="34" charset="-122"/>
                <a:sym typeface=""/>
              </a:rPr>
              <a:t>4</a:t>
            </a:r>
            <a:r>
              <a:rPr lang="zh-CN" altLang="en-US" sz="1800" dirty="0">
                <a:latin typeface=""/>
                <a:ea typeface="微软雅黑" panose="020B0503020204020204" pitchFamily="34" charset="-122"/>
                <a:sym typeface=""/>
              </a:rPr>
              <a:t>所以色列学校、</a:t>
            </a:r>
            <a:r>
              <a:rPr lang="en-US" altLang="zh-CN" sz="1800" dirty="0">
                <a:latin typeface=""/>
                <a:ea typeface="微软雅黑" panose="020B0503020204020204" pitchFamily="34" charset="-122"/>
                <a:sym typeface=""/>
              </a:rPr>
              <a:t>4</a:t>
            </a:r>
            <a:r>
              <a:rPr lang="zh-CN" altLang="en-US" sz="1800" dirty="0">
                <a:latin typeface=""/>
                <a:ea typeface="微软雅黑" panose="020B0503020204020204" pitchFamily="34" charset="-122"/>
                <a:sym typeface=""/>
              </a:rPr>
              <a:t>所巴勒斯坦学校以及北爱尔兰的学校。此后，以色列政府将</a:t>
            </a:r>
            <a:r>
              <a:rPr lang="en-US" altLang="zh-CN" sz="1800" dirty="0">
                <a:latin typeface=""/>
                <a:ea typeface="微软雅黑" panose="020B0503020204020204" pitchFamily="34" charset="-122"/>
                <a:sym typeface=""/>
              </a:rPr>
              <a:t>NVC</a:t>
            </a:r>
            <a:r>
              <a:rPr lang="zh-CN" altLang="en-US" sz="1800" dirty="0">
                <a:latin typeface=""/>
                <a:ea typeface="微软雅黑" panose="020B0503020204020204" pitchFamily="34" charset="-122"/>
                <a:sym typeface=""/>
              </a:rPr>
              <a:t>推广到以色列的学校中；同时，欧盟资助的</a:t>
            </a:r>
            <a:r>
              <a:rPr lang="en-US" altLang="zh-CN" sz="1800" dirty="0">
                <a:latin typeface=""/>
                <a:ea typeface="微软雅黑" panose="020B0503020204020204" pitchFamily="34" charset="-122"/>
                <a:sym typeface=""/>
              </a:rPr>
              <a:t>NVC</a:t>
            </a:r>
            <a:r>
              <a:rPr lang="zh-CN" altLang="en-US" sz="1800" dirty="0">
                <a:latin typeface=""/>
                <a:ea typeface="微软雅黑" panose="020B0503020204020204" pitchFamily="34" charset="-122"/>
                <a:sym typeface=""/>
              </a:rPr>
              <a:t>项目也推广到其他国家。</a:t>
            </a:r>
          </a:p>
          <a:p>
            <a:pPr marL="0" indent="0">
              <a:lnSpc>
                <a:spcPct val="160000"/>
              </a:lnSpc>
              <a:spcBef>
                <a:spcPts val="0"/>
              </a:spcBef>
              <a:buNone/>
            </a:pPr>
            <a:r>
              <a:rPr lang="en-US" altLang="zh-CN" sz="1800" dirty="0">
                <a:latin typeface=""/>
                <a:ea typeface="微软雅黑" panose="020B0503020204020204" pitchFamily="34" charset="-122"/>
                <a:sym typeface=""/>
              </a:rPr>
              <a:t>5.2003</a:t>
            </a:r>
            <a:r>
              <a:rPr lang="zh-CN" altLang="en-US" sz="1800" dirty="0">
                <a:latin typeface=""/>
                <a:ea typeface="微软雅黑" panose="020B0503020204020204" pitchFamily="34" charset="-122"/>
                <a:sym typeface=""/>
              </a:rPr>
              <a:t>年，联合国教科文组织（</a:t>
            </a:r>
            <a:r>
              <a:rPr lang="en-US" altLang="zh-CN" sz="1800" dirty="0">
                <a:latin typeface=""/>
                <a:ea typeface="微软雅黑" panose="020B0503020204020204" pitchFamily="34" charset="-122"/>
                <a:sym typeface=""/>
              </a:rPr>
              <a:t>UNESCO</a:t>
            </a:r>
            <a:r>
              <a:rPr lang="zh-CN" altLang="en-US" sz="1800" dirty="0">
                <a:latin typeface=""/>
                <a:ea typeface="微软雅黑" panose="020B0503020204020204" pitchFamily="34" charset="-122"/>
                <a:sym typeface=""/>
              </a:rPr>
              <a:t>）将</a:t>
            </a:r>
            <a:r>
              <a:rPr lang="en-US" altLang="zh-CN" sz="1800" dirty="0">
                <a:latin typeface=""/>
                <a:ea typeface="微软雅黑" panose="020B0503020204020204" pitchFamily="34" charset="-122"/>
                <a:sym typeface=""/>
              </a:rPr>
              <a:t>NVC</a:t>
            </a:r>
            <a:r>
              <a:rPr lang="zh-CN" altLang="en-US" sz="1800" dirty="0">
                <a:latin typeface=""/>
                <a:ea typeface="微软雅黑" panose="020B0503020204020204" pitchFamily="34" charset="-122"/>
                <a:sym typeface=""/>
              </a:rPr>
              <a:t>列为全球</a:t>
            </a:r>
            <a:endParaRPr lang="en-US" altLang="zh-CN" sz="1800" dirty="0">
              <a:latin typeface=""/>
              <a:ea typeface="微软雅黑" panose="020B0503020204020204" pitchFamily="34" charset="-122"/>
              <a:sym typeface=""/>
            </a:endParaRPr>
          </a:p>
          <a:p>
            <a:pPr marL="0" indent="0">
              <a:lnSpc>
                <a:spcPct val="160000"/>
              </a:lnSpc>
              <a:spcBef>
                <a:spcPts val="0"/>
              </a:spcBef>
              <a:buNone/>
            </a:pPr>
            <a:r>
              <a:rPr lang="zh-CN" altLang="en-US" sz="1800" dirty="0">
                <a:latin typeface=""/>
                <a:ea typeface="微软雅黑" panose="020B0503020204020204" pitchFamily="34" charset="-122"/>
                <a:sym typeface=""/>
              </a:rPr>
              <a:t>  正式教育和非正式教育领域非暴力解决冲突的最佳实践之一。</a:t>
            </a:r>
          </a:p>
          <a:p>
            <a:pPr marL="0" indent="0">
              <a:lnSpc>
                <a:spcPct val="160000"/>
              </a:lnSpc>
              <a:spcBef>
                <a:spcPts val="0"/>
              </a:spcBef>
              <a:buNone/>
            </a:pPr>
            <a:r>
              <a:rPr lang="en-US" altLang="zh-CN" sz="1800" dirty="0">
                <a:latin typeface=""/>
                <a:ea typeface="微软雅黑" panose="020B0503020204020204" pitchFamily="34" charset="-122"/>
                <a:sym typeface=""/>
              </a:rPr>
              <a:t>6.</a:t>
            </a:r>
            <a:r>
              <a:rPr lang="zh-CN" altLang="en-US" sz="1800" dirty="0">
                <a:latin typeface=""/>
                <a:ea typeface="微软雅黑" panose="020B0503020204020204" pitchFamily="34" charset="-122"/>
                <a:sym typeface=""/>
              </a:rPr>
              <a:t>除了在教育领域的运用外，</a:t>
            </a:r>
            <a:r>
              <a:rPr lang="en-US" altLang="zh-CN" sz="1800" dirty="0">
                <a:latin typeface=""/>
                <a:ea typeface="微软雅黑" panose="020B0503020204020204" pitchFamily="34" charset="-122"/>
                <a:sym typeface=""/>
              </a:rPr>
              <a:t>NVC</a:t>
            </a:r>
            <a:r>
              <a:rPr lang="zh-CN" altLang="en-US" sz="1800" dirty="0">
                <a:latin typeface=""/>
                <a:ea typeface="微软雅黑" panose="020B0503020204020204" pitchFamily="34" charset="-122"/>
                <a:sym typeface=""/>
              </a:rPr>
              <a:t>还被广泛运用到世界</a:t>
            </a:r>
            <a:endParaRPr lang="en-US" altLang="zh-CN" sz="1800" dirty="0">
              <a:latin typeface=""/>
              <a:ea typeface="微软雅黑" panose="020B0503020204020204" pitchFamily="34" charset="-122"/>
              <a:sym typeface=""/>
            </a:endParaRPr>
          </a:p>
          <a:p>
            <a:pPr marL="0" indent="0">
              <a:lnSpc>
                <a:spcPct val="160000"/>
              </a:lnSpc>
              <a:spcBef>
                <a:spcPts val="0"/>
              </a:spcBef>
              <a:buNone/>
            </a:pPr>
            <a:r>
              <a:rPr lang="zh-CN" altLang="en-US" sz="1800" dirty="0">
                <a:latin typeface=""/>
                <a:ea typeface="微软雅黑" panose="020B0503020204020204" pitchFamily="34" charset="-122"/>
                <a:sym typeface=""/>
              </a:rPr>
              <a:t>  各地不同层面不同环境中的冲突预防和解决，其中包括</a:t>
            </a:r>
            <a:endParaRPr lang="en-US" altLang="zh-CN" sz="1800" dirty="0">
              <a:latin typeface=""/>
              <a:ea typeface="微软雅黑" panose="020B0503020204020204" pitchFamily="34" charset="-122"/>
              <a:sym typeface=""/>
            </a:endParaRPr>
          </a:p>
          <a:p>
            <a:pPr marL="0" indent="0">
              <a:lnSpc>
                <a:spcPct val="160000"/>
              </a:lnSpc>
              <a:spcBef>
                <a:spcPts val="0"/>
              </a:spcBef>
              <a:buNone/>
            </a:pPr>
            <a:r>
              <a:rPr lang="zh-CN" altLang="en-US" sz="1800" dirty="0">
                <a:latin typeface=""/>
                <a:ea typeface="微软雅黑" panose="020B0503020204020204" pitchFamily="34" charset="-122"/>
                <a:sym typeface=""/>
              </a:rPr>
              <a:t>  世界上饱受战争创伤的地区，如卢旺达、布隆迪、尼日利亚、</a:t>
            </a:r>
            <a:endParaRPr lang="en-US" altLang="zh-CN" sz="1800" dirty="0">
              <a:latin typeface=""/>
              <a:ea typeface="微软雅黑" panose="020B0503020204020204" pitchFamily="34" charset="-122"/>
              <a:sym typeface=""/>
            </a:endParaRPr>
          </a:p>
          <a:p>
            <a:pPr marL="0" indent="0">
              <a:lnSpc>
                <a:spcPct val="160000"/>
              </a:lnSpc>
              <a:spcBef>
                <a:spcPts val="0"/>
              </a:spcBef>
              <a:buNone/>
            </a:pPr>
            <a:r>
              <a:rPr lang="zh-CN" altLang="en-US" sz="1800" dirty="0">
                <a:latin typeface=""/>
                <a:ea typeface="微软雅黑" panose="020B0503020204020204" pitchFamily="34" charset="-122"/>
                <a:sym typeface=""/>
              </a:rPr>
              <a:t>  斯里兰卡、中东、塞尔维亚、克罗地亚、北爱尔兰等。</a:t>
            </a:r>
            <a:endParaRPr lang="zh-CN" altLang="en-US" sz="1800" dirty="0">
              <a:solidFill>
                <a:srgbClr val="000000"/>
              </a:solidFill>
              <a:latin typeface=""/>
              <a:ea typeface="微软雅黑" panose="020B0503020204020204" pitchFamily="34" charset="-122"/>
              <a:sym typeface=""/>
            </a:endParaRPr>
          </a:p>
        </p:txBody>
      </p:sp>
      <p:sp>
        <p:nvSpPr>
          <p:cNvPr id="3" name="文本框 2"/>
          <p:cNvSpPr txBox="1"/>
          <p:nvPr/>
        </p:nvSpPr>
        <p:spPr>
          <a:xfrm>
            <a:off x="2796466" y="594804"/>
            <a:ext cx="2938509" cy="372862"/>
          </a:xfrm>
          <a:prstGeom prst="rect">
            <a:avLst/>
          </a:prstGeom>
          <a:noFill/>
        </p:spPr>
        <p:txBody>
          <a:bodyPr wrap="square" rtlCol="0">
            <a:spAutoFit/>
          </a:bodyPr>
          <a:lstStyle/>
          <a:p>
            <a:r>
              <a:rPr lang="en-US" altLang="zh-CN" dirty="0">
                <a:solidFill>
                  <a:srgbClr val="FFFFFF"/>
                </a:solidFill>
              </a:rPr>
              <a:t>https://www.ypppt.com/</a:t>
            </a:r>
            <a:endParaRPr lang="zh-CN" altLang="en-US" dirty="0">
              <a:solidFill>
                <a:srgbClr val="FFFFFF"/>
              </a:solidFill>
            </a:endParaRPr>
          </a:p>
        </p:txBody>
      </p:sp>
    </p:spTree>
    <p:extLst>
      <p:ext uri="{BB962C8B-B14F-4D97-AF65-F5344CB8AC3E}">
        <p14:creationId xmlns:p14="http://schemas.microsoft.com/office/powerpoint/2010/main" val="3799438843"/>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33">
            <a:extLst>
              <a:ext uri="{FF2B5EF4-FFF2-40B4-BE49-F238E27FC236}">
                <a16:creationId xmlns="" xmlns:a16="http://schemas.microsoft.com/office/drawing/2014/main" id="{9E9C3DAF-4492-4431-A9CB-3C7189FC8512}"/>
              </a:ext>
            </a:extLst>
          </p:cNvPr>
          <p:cNvSpPr/>
          <p:nvPr/>
        </p:nvSpPr>
        <p:spPr>
          <a:xfrm>
            <a:off x="0" y="1"/>
            <a:ext cx="12207240" cy="3688229"/>
          </a:xfrm>
          <a:prstGeom prst="rect">
            <a:avLst/>
          </a:prstGeom>
          <a:solidFill>
            <a:srgbClr val="013B6D"/>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pPr marL="0" marR="0" lvl="0" indent="0" algn="ctr" defTabSz="1097280" rtl="0" eaLnBrk="1" fontAlgn="auto" latinLnBrk="0" hangingPunct="1">
              <a:lnSpc>
                <a:spcPct val="150000"/>
              </a:lnSpc>
              <a:spcBef>
                <a:spcPts val="0"/>
              </a:spcBef>
              <a:spcAft>
                <a:spcPts val="0"/>
              </a:spcAft>
              <a:buClrTx/>
              <a:buSzTx/>
              <a:buFontTx/>
              <a:buNone/>
              <a:tabLst/>
              <a:defRPr/>
            </a:pPr>
            <a:endParaRPr kumimoji="0" lang="en-US" sz="2160" b="0" i="0" u="none" strike="noStrike" kern="1200" cap="none" spc="0" normalizeH="0" baseline="0" noProof="0" dirty="0">
              <a:ln>
                <a:noFill/>
              </a:ln>
              <a:solidFill>
                <a:prstClr val="white"/>
              </a:solidFill>
              <a:effectLst/>
              <a:uLnTx/>
              <a:uFillTx/>
              <a:latin typeface=""/>
              <a:ea typeface="微软雅黑" panose="020B0503020204020204" pitchFamily="34" charset="-122"/>
              <a:cs typeface="+mn-cs"/>
              <a:sym typeface=""/>
            </a:endParaRPr>
          </a:p>
        </p:txBody>
      </p:sp>
      <p:sp>
        <p:nvSpPr>
          <p:cNvPr id="4" name="TextBox 3">
            <a:extLst>
              <a:ext uri="{FF2B5EF4-FFF2-40B4-BE49-F238E27FC236}">
                <a16:creationId xmlns="" xmlns:a16="http://schemas.microsoft.com/office/drawing/2014/main" id="{30BFD2A9-D4D5-4B58-BE21-44D0C0AE950E}"/>
              </a:ext>
            </a:extLst>
          </p:cNvPr>
          <p:cNvSpPr txBox="1">
            <a:spLocks noChangeArrowheads="1"/>
          </p:cNvSpPr>
          <p:nvPr/>
        </p:nvSpPr>
        <p:spPr bwMode="auto">
          <a:xfrm>
            <a:off x="4354128" y="3863255"/>
            <a:ext cx="3631757" cy="1343441"/>
          </a:xfrm>
          <a:prstGeom prst="rect">
            <a:avLst/>
          </a:prstGeom>
          <a:noFill/>
          <a:ln w="9525">
            <a:noFill/>
            <a:miter lim="800000"/>
          </a:ln>
        </p:spPr>
        <p:txBody>
          <a:bodyPr wrap="none" lIns="121917" tIns="60958" rIns="121917" bIns="60958">
            <a:spAutoFit/>
          </a:bodyPr>
          <a:lstStyle/>
          <a:p>
            <a:pPr marL="0" marR="0" lvl="0" indent="0" algn="l" defTabSz="914400" rtl="0" eaLnBrk="1" fontAlgn="auto" latinLnBrk="0" hangingPunct="1">
              <a:lnSpc>
                <a:spcPct val="150000"/>
              </a:lnSpc>
              <a:spcBef>
                <a:spcPts val="0"/>
              </a:spcBef>
              <a:spcAft>
                <a:spcPts val="0"/>
              </a:spcAft>
              <a:buClrTx/>
              <a:buSzTx/>
              <a:buFontTx/>
              <a:buNone/>
              <a:tabLst/>
              <a:defRPr/>
            </a:pPr>
            <a:r>
              <a:rPr kumimoji="0" lang="zh-CN" altLang="en-US" sz="6000" b="1" i="0" u="none" strike="noStrike" kern="1200" cap="none" spc="600" normalizeH="0" baseline="0" noProof="0" dirty="0">
                <a:ln>
                  <a:noFill/>
                </a:ln>
                <a:solidFill>
                  <a:prstClr val="black"/>
                </a:solidFill>
                <a:effectLst/>
                <a:uLnTx/>
                <a:uFillTx/>
                <a:latin typeface=""/>
                <a:ea typeface="微软雅黑" panose="020B0503020204020204" pitchFamily="34" charset="-122"/>
                <a:cs typeface="+mn-cs"/>
                <a:sym typeface=""/>
              </a:rPr>
              <a:t>谢谢观看</a:t>
            </a:r>
          </a:p>
        </p:txBody>
      </p:sp>
      <p:sp>
        <p:nvSpPr>
          <p:cNvPr id="14" name="矩形 13">
            <a:extLst>
              <a:ext uri="{FF2B5EF4-FFF2-40B4-BE49-F238E27FC236}">
                <a16:creationId xmlns="" xmlns:a16="http://schemas.microsoft.com/office/drawing/2014/main" id="{F8232C42-5309-42C3-A4B2-37825974B2F6}"/>
              </a:ext>
            </a:extLst>
          </p:cNvPr>
          <p:cNvSpPr/>
          <p:nvPr/>
        </p:nvSpPr>
        <p:spPr>
          <a:xfrm>
            <a:off x="8229861" y="5657880"/>
            <a:ext cx="2185214" cy="400110"/>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0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汇报人</a:t>
            </a:r>
            <a:r>
              <a:rPr kumimoji="0" lang="zh-CN" altLang="en-US" sz="2000" b="0" i="0" u="none" strike="noStrike" kern="120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cs"/>
              </a:rPr>
              <a:t>：</a:t>
            </a:r>
            <a:r>
              <a:rPr lang="zh-CN" altLang="en-US" sz="2000" dirty="0">
                <a:solidFill>
                  <a:prstClr val="black"/>
                </a:solidFill>
                <a:latin typeface="微软雅黑" panose="020B0503020204020204" pitchFamily="34" charset="-122"/>
                <a:ea typeface="微软雅黑" panose="020B0503020204020204" pitchFamily="34" charset="-122"/>
              </a:rPr>
              <a:t>优</a:t>
            </a:r>
            <a:r>
              <a:rPr lang="zh-CN" altLang="en-US" sz="2000" dirty="0" smtClean="0">
                <a:solidFill>
                  <a:prstClr val="black"/>
                </a:solidFill>
                <a:latin typeface="微软雅黑" panose="020B0503020204020204" pitchFamily="34" charset="-122"/>
                <a:ea typeface="微软雅黑" panose="020B0503020204020204" pitchFamily="34" charset="-122"/>
              </a:rPr>
              <a:t>品</a:t>
            </a:r>
            <a:r>
              <a:rPr lang="en-US" altLang="zh-CN" sz="2000" dirty="0" smtClean="0">
                <a:solidFill>
                  <a:prstClr val="black"/>
                </a:solidFill>
                <a:latin typeface="微软雅黑" panose="020B0503020204020204" pitchFamily="34" charset="-122"/>
                <a:ea typeface="微软雅黑" panose="020B0503020204020204" pitchFamily="34" charset="-122"/>
              </a:rPr>
              <a:t>PPT</a:t>
            </a:r>
            <a:endParaRPr kumimoji="0" lang="zh-CN" altLang="en-US" sz="20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pic>
        <p:nvPicPr>
          <p:cNvPr id="24" name="图片 23">
            <a:extLst>
              <a:ext uri="{FF2B5EF4-FFF2-40B4-BE49-F238E27FC236}">
                <a16:creationId xmlns="" xmlns:a16="http://schemas.microsoft.com/office/drawing/2014/main" id="{C116B43D-99B9-4F59-AF0C-0D943EBF3E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981284" y="32056"/>
            <a:ext cx="8228606" cy="3932333"/>
          </a:xfrm>
          <a:prstGeom prst="rect">
            <a:avLst/>
          </a:prstGeom>
        </p:spPr>
      </p:pic>
    </p:spTree>
    <p:extLst>
      <p:ext uri="{BB962C8B-B14F-4D97-AF65-F5344CB8AC3E}">
        <p14:creationId xmlns:p14="http://schemas.microsoft.com/office/powerpoint/2010/main" val="1006027316"/>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 y="2949865"/>
            <a:ext cx="12191999"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a:defRPr/>
            </a:pPr>
            <a:r>
              <a:rPr lang="en-US" altLang="zh-CN" sz="2800" dirty="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                                             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0" y="2182092"/>
            <a:ext cx="12191999"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defRPr/>
            </a:pP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                更多</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9"/>
              </a:rPr>
              <a:t>www.ypppt.com/ziti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10"/>
              </a:rPr>
              <a:t>www.ypppt.com/gushi/</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课件：</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11"/>
              </a:rPr>
              <a:t>www.ypppt.com/kejian/</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02862439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4">
            <a:extLst>
              <a:ext uri="{FF2B5EF4-FFF2-40B4-BE49-F238E27FC236}">
                <a16:creationId xmlns="" xmlns:a16="http://schemas.microsoft.com/office/drawing/2014/main" id="{31415BEE-8B77-42F8-9E73-6150578A2A42}"/>
              </a:ext>
            </a:extLst>
          </p:cNvPr>
          <p:cNvSpPr txBox="1">
            <a:spLocks/>
          </p:cNvSpPr>
          <p:nvPr/>
        </p:nvSpPr>
        <p:spPr>
          <a:xfrm>
            <a:off x="733647" y="674711"/>
            <a:ext cx="10515600" cy="1675944"/>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spcBef>
                <a:spcPct val="0"/>
              </a:spcBef>
              <a:buNone/>
            </a:pPr>
            <a:r>
              <a:rPr lang="zh-CN" altLang="en-US" sz="1800" dirty="0">
                <a:latin typeface="微软雅黑" panose="020B0503020204020204" pitchFamily="34" charset="-122"/>
                <a:ea typeface="微软雅黑" panose="020B0503020204020204" pitchFamily="34" charset="-122"/>
                <a:sym typeface=""/>
              </a:rPr>
              <a:t>开篇第一句话就很吸引我：“</a:t>
            </a:r>
            <a:r>
              <a:rPr lang="zh-CN" altLang="en-US" sz="1800" b="1" dirty="0">
                <a:latin typeface="微软雅黑" panose="020B0503020204020204" pitchFamily="34" charset="-122"/>
                <a:ea typeface="微软雅黑" panose="020B0503020204020204" pitchFamily="34" charset="-122"/>
                <a:sym typeface=""/>
              </a:rPr>
              <a:t>语言是窗户，或者是墙</a:t>
            </a:r>
            <a:r>
              <a:rPr lang="zh-CN" altLang="en-US" sz="1800" dirty="0">
                <a:latin typeface="微软雅黑" panose="020B0503020204020204" pitchFamily="34" charset="-122"/>
                <a:ea typeface="微软雅黑" panose="020B0503020204020204" pitchFamily="34" charset="-122"/>
                <a:sym typeface=""/>
              </a:rPr>
              <a:t>”。</a:t>
            </a:r>
            <a:endParaRPr lang="en-US" altLang="zh-CN" sz="1800" dirty="0">
              <a:latin typeface="微软雅黑" panose="020B0503020204020204" pitchFamily="34" charset="-122"/>
              <a:ea typeface="微软雅黑" panose="020B0503020204020204" pitchFamily="34" charset="-122"/>
              <a:sym typeface=""/>
            </a:endParaRPr>
          </a:p>
          <a:p>
            <a:pPr marL="0" indent="0">
              <a:lnSpc>
                <a:spcPct val="150000"/>
              </a:lnSpc>
              <a:spcBef>
                <a:spcPct val="0"/>
              </a:spcBef>
              <a:buNone/>
            </a:pPr>
            <a:r>
              <a:rPr lang="zh-CN" altLang="en-US" sz="1800" dirty="0">
                <a:latin typeface="微软雅黑" panose="020B0503020204020204" pitchFamily="34" charset="-122"/>
                <a:ea typeface="微软雅黑" panose="020B0503020204020204" pitchFamily="34" charset="-122"/>
                <a:sym typeface=""/>
              </a:rPr>
              <a:t>当我认真阅读了这本书，体验到这本书完全是关于爱的能力的一份学习。作者在这本书里帮助人们突破引发愤怒、沮丧、焦虑等负面情绪的思维惯性，无伤害地与人沟通交流，从而获得和谐、美好和幸福的生活。</a:t>
            </a:r>
          </a:p>
        </p:txBody>
      </p:sp>
      <p:sp>
        <p:nvSpPr>
          <p:cNvPr id="3" name="矩形 2">
            <a:extLst>
              <a:ext uri="{FF2B5EF4-FFF2-40B4-BE49-F238E27FC236}">
                <a16:creationId xmlns="" xmlns:a16="http://schemas.microsoft.com/office/drawing/2014/main" id="{29FF07A3-E1A9-42B8-A4E2-CFC989C46811}"/>
              </a:ext>
            </a:extLst>
          </p:cNvPr>
          <p:cNvSpPr/>
          <p:nvPr/>
        </p:nvSpPr>
        <p:spPr>
          <a:xfrm>
            <a:off x="733647" y="3702534"/>
            <a:ext cx="10785253" cy="2232647"/>
          </a:xfrm>
          <a:prstGeom prst="rect">
            <a:avLst/>
          </a:prstGeom>
        </p:spPr>
        <p:txBody>
          <a:bodyPr/>
          <a:lstStyle/>
          <a:p>
            <a:pPr>
              <a:lnSpc>
                <a:spcPct val="150000"/>
              </a:lnSpc>
              <a:spcBef>
                <a:spcPct val="0"/>
              </a:spcBef>
            </a:pPr>
            <a:r>
              <a:rPr lang="zh-CN" altLang="en-US" dirty="0">
                <a:latin typeface="微软雅黑" panose="020B0503020204020204" pitchFamily="34" charset="-122"/>
                <a:ea typeface="微软雅黑" panose="020B0503020204020204" pitchFamily="34" charset="-122"/>
                <a:sym typeface=""/>
              </a:rPr>
              <a:t>听了你的话，我仿佛受了审判，无比委屈，又无从分辨，在离开前，我想问，那真的是你的意思吗？</a:t>
            </a:r>
            <a:br>
              <a:rPr lang="zh-CN" altLang="en-US" dirty="0">
                <a:latin typeface="微软雅黑" panose="020B0503020204020204" pitchFamily="34" charset="-122"/>
                <a:ea typeface="微软雅黑" panose="020B0503020204020204" pitchFamily="34" charset="-122"/>
                <a:sym typeface=""/>
              </a:rPr>
            </a:br>
            <a:r>
              <a:rPr lang="zh-CN" altLang="en-US" dirty="0">
                <a:latin typeface="微软雅黑" panose="020B0503020204020204" pitchFamily="34" charset="-122"/>
                <a:ea typeface="微软雅黑" panose="020B0503020204020204" pitchFamily="34" charset="-122"/>
                <a:sym typeface=""/>
              </a:rPr>
              <a:t>在自我辩护前，在带着痛苦或恐惧质问前，在我用言语筑起心灵之墙前，告诉我，我听明白了吗？</a:t>
            </a:r>
            <a:br>
              <a:rPr lang="zh-CN" altLang="en-US" dirty="0">
                <a:latin typeface="微软雅黑" panose="020B0503020204020204" pitchFamily="34" charset="-122"/>
                <a:ea typeface="微软雅黑" panose="020B0503020204020204" pitchFamily="34" charset="-122"/>
                <a:sym typeface=""/>
              </a:rPr>
            </a:br>
            <a:r>
              <a:rPr lang="zh-CN" altLang="en-US" dirty="0">
                <a:latin typeface="微软雅黑" panose="020B0503020204020204" pitchFamily="34" charset="-122"/>
                <a:ea typeface="微软雅黑" panose="020B0503020204020204" pitchFamily="34" charset="-122"/>
                <a:sym typeface=""/>
              </a:rPr>
              <a:t>语言是窗户，或者是墙，它们审判我们，或者让我们自由。在我说与听的时候，请让爱的光芒照耀我。我心里有话要说，那些话对我如此重要，如果言语无法传达我的心志，请你帮我获得自由好吗？</a:t>
            </a:r>
            <a:br>
              <a:rPr lang="zh-CN" altLang="en-US" dirty="0">
                <a:latin typeface="微软雅黑" panose="020B0503020204020204" pitchFamily="34" charset="-122"/>
                <a:ea typeface="微软雅黑" panose="020B0503020204020204" pitchFamily="34" charset="-122"/>
                <a:sym typeface=""/>
              </a:rPr>
            </a:br>
            <a:r>
              <a:rPr lang="zh-CN" altLang="en-US" dirty="0">
                <a:latin typeface="微软雅黑" panose="020B0503020204020204" pitchFamily="34" charset="-122"/>
                <a:ea typeface="微软雅黑" panose="020B0503020204020204" pitchFamily="34" charset="-122"/>
                <a:sym typeface=""/>
              </a:rPr>
              <a:t>如果你以为我想羞辱你，如果你认定我不在乎你，请透过我的言语，倾听我们共有的情感。</a:t>
            </a:r>
          </a:p>
        </p:txBody>
      </p:sp>
      <p:sp>
        <p:nvSpPr>
          <p:cNvPr id="5" name="矩形 4">
            <a:extLst>
              <a:ext uri="{FF2B5EF4-FFF2-40B4-BE49-F238E27FC236}">
                <a16:creationId xmlns="" xmlns:a16="http://schemas.microsoft.com/office/drawing/2014/main" id="{5EC92711-97D4-4759-85AC-450B9BFC1AAB}"/>
              </a:ext>
            </a:extLst>
          </p:cNvPr>
          <p:cNvSpPr/>
          <p:nvPr/>
        </p:nvSpPr>
        <p:spPr>
          <a:xfrm>
            <a:off x="733647" y="2570691"/>
            <a:ext cx="4288353" cy="584775"/>
          </a:xfrm>
          <a:prstGeom prst="rect">
            <a:avLst/>
          </a:prstGeom>
        </p:spPr>
        <p:txBody>
          <a:bodyPr wrap="none">
            <a:spAutoFit/>
          </a:bodyPr>
          <a:lstStyle/>
          <a:p>
            <a:r>
              <a:rPr lang="zh-CN" altLang="en-US" sz="3200" b="1" dirty="0">
                <a:latin typeface="微软雅黑" panose="020B0503020204020204" pitchFamily="34" charset="-122"/>
                <a:ea typeface="微软雅黑" panose="020B0503020204020204" pitchFamily="34" charset="-122"/>
                <a:sym typeface=""/>
              </a:rPr>
              <a:t>语言是窗户，或者是墙</a:t>
            </a:r>
            <a:endParaRPr lang="zh-CN" altLang="en-US" sz="3200" dirty="0"/>
          </a:p>
        </p:txBody>
      </p:sp>
      <p:sp>
        <p:nvSpPr>
          <p:cNvPr id="6" name="矩形 5">
            <a:extLst>
              <a:ext uri="{FF2B5EF4-FFF2-40B4-BE49-F238E27FC236}">
                <a16:creationId xmlns="" xmlns:a16="http://schemas.microsoft.com/office/drawing/2014/main" id="{BD732B2A-A27C-422D-A487-17322D0DDEA9}"/>
              </a:ext>
            </a:extLst>
          </p:cNvPr>
          <p:cNvSpPr/>
          <p:nvPr/>
        </p:nvSpPr>
        <p:spPr>
          <a:xfrm>
            <a:off x="4111971" y="3244334"/>
            <a:ext cx="4028603" cy="369332"/>
          </a:xfrm>
          <a:prstGeom prst="rect">
            <a:avLst/>
          </a:prstGeom>
        </p:spPr>
        <p:txBody>
          <a:bodyPr wrap="none">
            <a:spAutoFit/>
          </a:bodyPr>
          <a:lstStyle/>
          <a:p>
            <a:r>
              <a:rPr lang="en-US" altLang="zh-CN" dirty="0">
                <a:latin typeface="微软雅黑" panose="020B0503020204020204" pitchFamily="34" charset="-122"/>
                <a:ea typeface="微软雅黑" panose="020B0503020204020204" pitchFamily="34" charset="-122"/>
                <a:sym typeface=""/>
              </a:rPr>
              <a:t> _</a:t>
            </a:r>
            <a:r>
              <a:rPr lang="zh-CN" altLang="en-US" dirty="0">
                <a:latin typeface="微软雅黑" panose="020B0503020204020204" pitchFamily="34" charset="-122"/>
                <a:ea typeface="微软雅黑" panose="020B0503020204020204" pitchFamily="34" charset="-122"/>
                <a:sym typeface=""/>
              </a:rPr>
              <a:t>鲁斯</a:t>
            </a:r>
            <a:r>
              <a:rPr lang="en-US" altLang="zh-CN" dirty="0">
                <a:latin typeface="微软雅黑" panose="020B0503020204020204" pitchFamily="34" charset="-122"/>
                <a:ea typeface="微软雅黑" panose="020B0503020204020204" pitchFamily="34" charset="-122"/>
                <a:sym typeface=""/>
              </a:rPr>
              <a:t>.</a:t>
            </a:r>
            <a:r>
              <a:rPr lang="zh-CN" altLang="en-US" dirty="0">
                <a:latin typeface="微软雅黑" panose="020B0503020204020204" pitchFamily="34" charset="-122"/>
                <a:ea typeface="微软雅黑" panose="020B0503020204020204" pitchFamily="34" charset="-122"/>
                <a:sym typeface=""/>
              </a:rPr>
              <a:t>贝本梅尔（</a:t>
            </a:r>
            <a:r>
              <a:rPr lang="en-US" altLang="en-US" dirty="0">
                <a:latin typeface="微软雅黑" panose="020B0503020204020204" pitchFamily="34" charset="-122"/>
                <a:ea typeface="微软雅黑" panose="020B0503020204020204" pitchFamily="34" charset="-122"/>
                <a:sym typeface=""/>
              </a:rPr>
              <a:t>Ruth </a:t>
            </a:r>
            <a:r>
              <a:rPr lang="en-US" altLang="en-US" dirty="0" err="1">
                <a:latin typeface="微软雅黑" panose="020B0503020204020204" pitchFamily="34" charset="-122"/>
                <a:ea typeface="微软雅黑" panose="020B0503020204020204" pitchFamily="34" charset="-122"/>
                <a:sym typeface=""/>
              </a:rPr>
              <a:t>Bebermeyer</a:t>
            </a:r>
            <a:r>
              <a:rPr lang="en-US" altLang="en-US" dirty="0">
                <a:latin typeface="微软雅黑" panose="020B0503020204020204" pitchFamily="34" charset="-122"/>
                <a:ea typeface="微软雅黑" panose="020B0503020204020204" pitchFamily="34" charset="-122"/>
                <a:sym typeface=""/>
              </a:rPr>
              <a:t>)</a:t>
            </a:r>
            <a:endParaRPr lang="zh-CN" altLang="en-US" dirty="0"/>
          </a:p>
        </p:txBody>
      </p:sp>
    </p:spTree>
    <p:extLst>
      <p:ext uri="{BB962C8B-B14F-4D97-AF65-F5344CB8AC3E}">
        <p14:creationId xmlns:p14="http://schemas.microsoft.com/office/powerpoint/2010/main" val="3423840639"/>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a:extLst>
              <a:ext uri="{FF2B5EF4-FFF2-40B4-BE49-F238E27FC236}">
                <a16:creationId xmlns="" xmlns:a16="http://schemas.microsoft.com/office/drawing/2014/main" id="{CE7569F2-E393-471F-A4F6-2E1BAB36FC18}"/>
              </a:ext>
            </a:extLst>
          </p:cNvPr>
          <p:cNvSpPr/>
          <p:nvPr/>
        </p:nvSpPr>
        <p:spPr>
          <a:xfrm>
            <a:off x="2549235" y="3193271"/>
            <a:ext cx="7065819" cy="1777999"/>
          </a:xfrm>
          <a:prstGeom prst="rect">
            <a:avLst/>
          </a:prstGeom>
          <a:solidFill>
            <a:srgbClr val="0E4D9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内容占位符 4">
            <a:extLst>
              <a:ext uri="{FF2B5EF4-FFF2-40B4-BE49-F238E27FC236}">
                <a16:creationId xmlns="" xmlns:a16="http://schemas.microsoft.com/office/drawing/2014/main" id="{0EE449EE-C6D0-4F40-9B24-084302FB978A}"/>
              </a:ext>
            </a:extLst>
          </p:cNvPr>
          <p:cNvSpPr txBox="1">
            <a:spLocks/>
          </p:cNvSpPr>
          <p:nvPr/>
        </p:nvSpPr>
        <p:spPr>
          <a:xfrm>
            <a:off x="818103" y="683947"/>
            <a:ext cx="10515600" cy="1400034"/>
          </a:xfrm>
          <a:prstGeom prst="rect">
            <a:avLst/>
          </a:prstGeom>
        </p:spPr>
        <p:txBody>
          <a:bodyPr/>
          <a:lstStyle>
            <a:defPPr>
              <a:defRPr lang="zh-CN"/>
            </a:defPPr>
            <a:lvl1pPr indent="0">
              <a:lnSpc>
                <a:spcPct val="150000"/>
              </a:lnSpc>
              <a:spcBef>
                <a:spcPct val="0"/>
              </a:spcBef>
              <a:buFont typeface="Arial" panose="020B0604020202020204" pitchFamily="34" charset="0"/>
              <a:buNone/>
              <a:defRPr>
                <a:latin typeface="微软雅黑" panose="020B0503020204020204" pitchFamily="34" charset="-122"/>
                <a:ea typeface="微软雅黑" panose="020B0503020204020204" pitchFamily="34" charset="-122"/>
              </a:defRPr>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zh-CN" altLang="en-US" dirty="0">
                <a:sym typeface=""/>
              </a:rPr>
              <a:t>语言暴力，在当今的社会中，相信大多数人都遇到过，甚至自己也说过。有时专捡人家不爱听的话说，有时说话直来直去，能噎得人家张口说不出话来。有时甚至会明确把暴力语言作为攻击别人的武器来使用，结果可想而知，非但不解决问题，还结下仇人，得不偿失。</a:t>
            </a:r>
          </a:p>
        </p:txBody>
      </p:sp>
      <p:pic>
        <p:nvPicPr>
          <p:cNvPr id="8" name="图片 7">
            <a:extLst>
              <a:ext uri="{FF2B5EF4-FFF2-40B4-BE49-F238E27FC236}">
                <a16:creationId xmlns="" xmlns:a16="http://schemas.microsoft.com/office/drawing/2014/main" id="{30C2E7E7-BB14-4653-8DED-596D44BEC069}"/>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728364" y="2179357"/>
            <a:ext cx="2893222" cy="1928815"/>
          </a:xfrm>
          <a:prstGeom prst="rect">
            <a:avLst/>
          </a:prstGeom>
        </p:spPr>
      </p:pic>
      <p:pic>
        <p:nvPicPr>
          <p:cNvPr id="10" name="图片 9">
            <a:extLst>
              <a:ext uri="{FF2B5EF4-FFF2-40B4-BE49-F238E27FC236}">
                <a16:creationId xmlns="" xmlns:a16="http://schemas.microsoft.com/office/drawing/2014/main" id="{987F21BF-F89A-49CA-BD93-B19BD520719D}"/>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570415" y="2179356"/>
            <a:ext cx="2893222" cy="1928815"/>
          </a:xfrm>
          <a:prstGeom prst="rect">
            <a:avLst/>
          </a:prstGeom>
        </p:spPr>
      </p:pic>
      <p:pic>
        <p:nvPicPr>
          <p:cNvPr id="12" name="图片 11">
            <a:extLst>
              <a:ext uri="{FF2B5EF4-FFF2-40B4-BE49-F238E27FC236}">
                <a16:creationId xmlns="" xmlns:a16="http://schemas.microsoft.com/office/drawing/2014/main" id="{F276CA69-2B60-45EF-A5D4-AB75DFEE13C8}"/>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r="8262"/>
          <a:stretch/>
        </p:blipFill>
        <p:spPr>
          <a:xfrm>
            <a:off x="2728364" y="4203548"/>
            <a:ext cx="2893222" cy="1777999"/>
          </a:xfrm>
          <a:prstGeom prst="rect">
            <a:avLst/>
          </a:prstGeom>
        </p:spPr>
      </p:pic>
      <p:pic>
        <p:nvPicPr>
          <p:cNvPr id="14" name="图片 13">
            <a:extLst>
              <a:ext uri="{FF2B5EF4-FFF2-40B4-BE49-F238E27FC236}">
                <a16:creationId xmlns="" xmlns:a16="http://schemas.microsoft.com/office/drawing/2014/main" id="{84744F53-2408-417B-909F-C18584BCAF36}"/>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t="13132" b="8301"/>
          <a:stretch/>
        </p:blipFill>
        <p:spPr>
          <a:xfrm>
            <a:off x="6570415" y="4203548"/>
            <a:ext cx="2893221" cy="1704835"/>
          </a:xfrm>
          <a:prstGeom prst="rect">
            <a:avLst/>
          </a:prstGeom>
        </p:spPr>
      </p:pic>
    </p:spTree>
    <p:extLst>
      <p:ext uri="{BB962C8B-B14F-4D97-AF65-F5344CB8AC3E}">
        <p14:creationId xmlns:p14="http://schemas.microsoft.com/office/powerpoint/2010/main" val="1208616266"/>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a:extLst>
              <a:ext uri="{FF2B5EF4-FFF2-40B4-BE49-F238E27FC236}">
                <a16:creationId xmlns="" xmlns:a16="http://schemas.microsoft.com/office/drawing/2014/main" id="{52F6924B-E038-4F65-9BFB-3E02E54082A0}"/>
              </a:ext>
            </a:extLst>
          </p:cNvPr>
          <p:cNvSpPr/>
          <p:nvPr/>
        </p:nvSpPr>
        <p:spPr>
          <a:xfrm>
            <a:off x="882174" y="580509"/>
            <a:ext cx="3057247" cy="523220"/>
          </a:xfrm>
          <a:prstGeom prst="rect">
            <a:avLst/>
          </a:prstGeom>
        </p:spPr>
        <p:txBody>
          <a:bodyPr wrap="none">
            <a:spAutoFit/>
          </a:bodyPr>
          <a:lstStyle/>
          <a:p>
            <a:r>
              <a:rPr lang="zh-CN" altLang="en-US" sz="2800" b="1" dirty="0">
                <a:latin typeface="微软雅黑" panose="020B0503020204020204" pitchFamily="34" charset="-122"/>
                <a:ea typeface="微软雅黑" panose="020B0503020204020204" pitchFamily="34" charset="-122"/>
              </a:rPr>
              <a:t>什么是暴力沟通？</a:t>
            </a:r>
          </a:p>
        </p:txBody>
      </p:sp>
      <p:sp>
        <p:nvSpPr>
          <p:cNvPr id="5" name="矩形 4">
            <a:extLst>
              <a:ext uri="{FF2B5EF4-FFF2-40B4-BE49-F238E27FC236}">
                <a16:creationId xmlns="" xmlns:a16="http://schemas.microsoft.com/office/drawing/2014/main" id="{8CC7F421-7D85-487E-A714-20896933CD0D}"/>
              </a:ext>
            </a:extLst>
          </p:cNvPr>
          <p:cNvSpPr/>
          <p:nvPr/>
        </p:nvSpPr>
        <p:spPr>
          <a:xfrm>
            <a:off x="761473" y="2361941"/>
            <a:ext cx="2138218" cy="646331"/>
          </a:xfrm>
          <a:prstGeom prst="rect">
            <a:avLst/>
          </a:prstGeom>
        </p:spPr>
        <p:txBody>
          <a:bodyPr wrap="square">
            <a:spAutoFit/>
          </a:bodyPr>
          <a:lstStyle/>
          <a:p>
            <a:r>
              <a:rPr lang="zh-CN" altLang="en-US" dirty="0">
                <a:latin typeface="微软雅黑" panose="020B0503020204020204" pitchFamily="34" charset="-122"/>
                <a:ea typeface="微软雅黑" panose="020B0503020204020204" pitchFamily="34" charset="-122"/>
              </a:rPr>
              <a:t>请你把房间收拾好</a:t>
            </a:r>
            <a:endParaRPr lang="en-US" altLang="zh-CN" dirty="0">
              <a:latin typeface="微软雅黑" panose="020B0503020204020204" pitchFamily="34" charset="-122"/>
              <a:ea typeface="微软雅黑" panose="020B0503020204020204" pitchFamily="34" charset="-122"/>
            </a:endParaRPr>
          </a:p>
          <a:p>
            <a:r>
              <a:rPr lang="zh-CN" altLang="en-US" dirty="0">
                <a:latin typeface="微软雅黑" panose="020B0503020204020204" pitchFamily="34" charset="-122"/>
                <a:ea typeface="微软雅黑" panose="020B0503020204020204" pitchFamily="34" charset="-122"/>
              </a:rPr>
              <a:t>（命令）</a:t>
            </a:r>
          </a:p>
        </p:txBody>
      </p:sp>
      <p:sp>
        <p:nvSpPr>
          <p:cNvPr id="6" name="矩形 5">
            <a:extLst>
              <a:ext uri="{FF2B5EF4-FFF2-40B4-BE49-F238E27FC236}">
                <a16:creationId xmlns="" xmlns:a16="http://schemas.microsoft.com/office/drawing/2014/main" id="{59CB78F4-D2E7-4B56-9DF4-95238497F23F}"/>
              </a:ext>
            </a:extLst>
          </p:cNvPr>
          <p:cNvSpPr/>
          <p:nvPr/>
        </p:nvSpPr>
        <p:spPr>
          <a:xfrm>
            <a:off x="660400" y="3913500"/>
            <a:ext cx="2625342" cy="646331"/>
          </a:xfrm>
          <a:prstGeom prst="rect">
            <a:avLst/>
          </a:prstGeom>
        </p:spPr>
        <p:txBody>
          <a:bodyPr wrap="square">
            <a:spAutoFit/>
          </a:bodyPr>
          <a:lstStyle/>
          <a:p>
            <a:r>
              <a:rPr lang="zh-CN" altLang="en-US" dirty="0">
                <a:latin typeface="微软雅黑" panose="020B0503020204020204" pitchFamily="34" charset="-122"/>
                <a:ea typeface="微软雅黑" panose="020B0503020204020204" pitchFamily="34" charset="-122"/>
              </a:rPr>
              <a:t>是你的错还是别人的错</a:t>
            </a:r>
            <a:endParaRPr lang="en-US" altLang="zh-CN" dirty="0">
              <a:latin typeface="微软雅黑" panose="020B0503020204020204" pitchFamily="34" charset="-122"/>
              <a:ea typeface="微软雅黑" panose="020B0503020204020204" pitchFamily="34" charset="-122"/>
            </a:endParaRPr>
          </a:p>
          <a:p>
            <a:r>
              <a:rPr lang="zh-CN" altLang="en-US" dirty="0">
                <a:latin typeface="微软雅黑" panose="020B0503020204020204" pitchFamily="34" charset="-122"/>
                <a:ea typeface="微软雅黑" panose="020B0503020204020204" pitchFamily="34" charset="-122"/>
              </a:rPr>
              <a:t>（质疑）</a:t>
            </a:r>
          </a:p>
        </p:txBody>
      </p:sp>
      <p:sp>
        <p:nvSpPr>
          <p:cNvPr id="8" name="矩形 7">
            <a:extLst>
              <a:ext uri="{FF2B5EF4-FFF2-40B4-BE49-F238E27FC236}">
                <a16:creationId xmlns="" xmlns:a16="http://schemas.microsoft.com/office/drawing/2014/main" id="{2AEB9802-CC79-4A2F-9A41-E4802B7CF674}"/>
              </a:ext>
            </a:extLst>
          </p:cNvPr>
          <p:cNvSpPr/>
          <p:nvPr/>
        </p:nvSpPr>
        <p:spPr>
          <a:xfrm>
            <a:off x="5953954" y="2373077"/>
            <a:ext cx="1338828" cy="369332"/>
          </a:xfrm>
          <a:prstGeom prst="rect">
            <a:avLst/>
          </a:prstGeom>
        </p:spPr>
        <p:txBody>
          <a:bodyPr wrap="square">
            <a:spAutoFit/>
          </a:bodyPr>
          <a:lstStyle/>
          <a:p>
            <a:r>
              <a:rPr lang="zh-CN" altLang="en-US" dirty="0">
                <a:latin typeface="微软雅黑" panose="020B0503020204020204" pitchFamily="34" charset="-122"/>
                <a:ea typeface="微软雅黑" panose="020B0503020204020204" pitchFamily="34" charset="-122"/>
              </a:rPr>
              <a:t>冷淡的交流</a:t>
            </a:r>
          </a:p>
        </p:txBody>
      </p:sp>
      <p:sp>
        <p:nvSpPr>
          <p:cNvPr id="9" name="矩形 8">
            <a:extLst>
              <a:ext uri="{FF2B5EF4-FFF2-40B4-BE49-F238E27FC236}">
                <a16:creationId xmlns="" xmlns:a16="http://schemas.microsoft.com/office/drawing/2014/main" id="{F2C023BF-D199-437F-BA22-BD53DD1FEEBA}"/>
              </a:ext>
            </a:extLst>
          </p:cNvPr>
          <p:cNvSpPr/>
          <p:nvPr/>
        </p:nvSpPr>
        <p:spPr>
          <a:xfrm>
            <a:off x="5893507" y="4051999"/>
            <a:ext cx="2031325" cy="369332"/>
          </a:xfrm>
          <a:prstGeom prst="rect">
            <a:avLst/>
          </a:prstGeom>
        </p:spPr>
        <p:txBody>
          <a:bodyPr wrap="square">
            <a:spAutoFit/>
          </a:bodyPr>
          <a:lstStyle/>
          <a:p>
            <a:r>
              <a:rPr lang="zh-CN" altLang="en-US" dirty="0">
                <a:latin typeface="微软雅黑" panose="020B0503020204020204" pitchFamily="34" charset="-122"/>
                <a:ea typeface="微软雅黑" panose="020B0503020204020204" pitchFamily="34" charset="-122"/>
              </a:rPr>
              <a:t>说你什么你都不听</a:t>
            </a:r>
          </a:p>
        </p:txBody>
      </p:sp>
      <p:pic>
        <p:nvPicPr>
          <p:cNvPr id="11" name="图片 10">
            <a:extLst>
              <a:ext uri="{FF2B5EF4-FFF2-40B4-BE49-F238E27FC236}">
                <a16:creationId xmlns="" xmlns:a16="http://schemas.microsoft.com/office/drawing/2014/main" id="{8B94AE11-E85E-4BC1-BA73-D27CEED0EB3B}"/>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540774" y="2301025"/>
            <a:ext cx="1983310" cy="1983310"/>
          </a:xfrm>
          <a:prstGeom prst="rect">
            <a:avLst/>
          </a:prstGeom>
        </p:spPr>
      </p:pic>
      <p:cxnSp>
        <p:nvCxnSpPr>
          <p:cNvPr id="13" name="直接连接符 12">
            <a:extLst>
              <a:ext uri="{FF2B5EF4-FFF2-40B4-BE49-F238E27FC236}">
                <a16:creationId xmlns="" xmlns:a16="http://schemas.microsoft.com/office/drawing/2014/main" id="{C7ACC1C9-6E35-4C95-A654-6356CE65B35D}"/>
              </a:ext>
            </a:extLst>
          </p:cNvPr>
          <p:cNvCxnSpPr/>
          <p:nvPr/>
        </p:nvCxnSpPr>
        <p:spPr>
          <a:xfrm>
            <a:off x="8294255" y="1117600"/>
            <a:ext cx="0" cy="4922982"/>
          </a:xfrm>
          <a:prstGeom prst="line">
            <a:avLst/>
          </a:prstGeom>
          <a:ln w="285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pic>
        <p:nvPicPr>
          <p:cNvPr id="17" name="图片 16">
            <a:extLst>
              <a:ext uri="{FF2B5EF4-FFF2-40B4-BE49-F238E27FC236}">
                <a16:creationId xmlns="" xmlns:a16="http://schemas.microsoft.com/office/drawing/2014/main" id="{FF17B91B-8E20-42D0-9188-84DA5BA28EC1}"/>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958374" y="1966046"/>
            <a:ext cx="2014122" cy="2670659"/>
          </a:xfrm>
          <a:prstGeom prst="rect">
            <a:avLst/>
          </a:prstGeom>
        </p:spPr>
      </p:pic>
    </p:spTree>
    <p:extLst>
      <p:ext uri="{BB962C8B-B14F-4D97-AF65-F5344CB8AC3E}">
        <p14:creationId xmlns:p14="http://schemas.microsoft.com/office/powerpoint/2010/main" val="2781777670"/>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4">
            <a:extLst>
              <a:ext uri="{FF2B5EF4-FFF2-40B4-BE49-F238E27FC236}">
                <a16:creationId xmlns="" xmlns:a16="http://schemas.microsoft.com/office/drawing/2014/main" id="{B8DBDC70-E170-4642-8703-86C63ECB164F}"/>
              </a:ext>
            </a:extLst>
          </p:cNvPr>
          <p:cNvSpPr txBox="1">
            <a:spLocks/>
          </p:cNvSpPr>
          <p:nvPr/>
        </p:nvSpPr>
        <p:spPr>
          <a:xfrm>
            <a:off x="660400" y="683947"/>
            <a:ext cx="11032835" cy="5727486"/>
          </a:xfrm>
          <a:prstGeom prst="rect">
            <a:avLst/>
          </a:prstGeom>
        </p:spPr>
        <p:txBody>
          <a:bodyPr/>
          <a:lstStyle>
            <a:defPPr>
              <a:defRPr lang="zh-CN"/>
            </a:defPPr>
            <a:lvl1pPr>
              <a:lnSpc>
                <a:spcPct val="150000"/>
              </a:lnSpc>
              <a:spcBef>
                <a:spcPct val="0"/>
              </a:spcBef>
              <a:defRPr>
                <a:latin typeface="微软雅黑" panose="020B0503020204020204" pitchFamily="34" charset="-122"/>
                <a:ea typeface="微软雅黑" panose="020B0503020204020204" pitchFamily="34" charset="-122"/>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zh-CN" altLang="en-US" dirty="0">
                <a:sym typeface=""/>
              </a:rPr>
              <a:t>什么是非暴力？</a:t>
            </a:r>
          </a:p>
          <a:p>
            <a:r>
              <a:rPr lang="zh-CN" altLang="en-US" dirty="0">
                <a:sym typeface=""/>
              </a:rPr>
              <a:t>非暴力意味着让爱融入生活。让尊重、理解、欣赏、感激、慈悲和友情，而非自私自利、贪婪、憎恨、偏见、怀疑和敌意，来主导。</a:t>
            </a:r>
            <a:endParaRPr lang="en-US" altLang="zh-CN" dirty="0">
              <a:sym typeface=""/>
            </a:endParaRPr>
          </a:p>
          <a:p>
            <a:r>
              <a:rPr lang="zh-CN" altLang="en-US" dirty="0">
                <a:sym typeface=""/>
              </a:rPr>
              <a:t>人们常说：这是一个弱肉强食的世界，为了生存，我们必须不择手段。这个观点，请恕我无法同意。</a:t>
            </a:r>
            <a:endParaRPr lang="en-US" altLang="zh-CN" dirty="0">
              <a:sym typeface=""/>
            </a:endParaRPr>
          </a:p>
          <a:p>
            <a:r>
              <a:rPr lang="zh-CN" altLang="en-US" dirty="0">
                <a:sym typeface=""/>
              </a:rPr>
              <a:t>非暴力沟通的来源</a:t>
            </a:r>
          </a:p>
          <a:p>
            <a:r>
              <a:rPr lang="zh-CN" altLang="en-US" dirty="0">
                <a:sym typeface=""/>
              </a:rPr>
              <a:t>我们常常认识不到自身的暴力。我们认为，只有打人、鞭挞、杀人以及战争等才算是暴力，而这类事与我们无关。</a:t>
            </a:r>
          </a:p>
          <a:p>
            <a:r>
              <a:rPr lang="zh-CN" altLang="en-US" dirty="0">
                <a:sym typeface=""/>
              </a:rPr>
              <a:t>语言及表达方式的巨大影响。也许我们并不认为自己的谈话方式是“暴力”的，但我们的语言确实常常引发自己和他人的痛苦。</a:t>
            </a:r>
          </a:p>
          <a:p>
            <a:r>
              <a:rPr lang="zh-CN" altLang="en-US" dirty="0">
                <a:sym typeface=""/>
              </a:rPr>
              <a:t>我发现了一种沟通方式，依照它来谈话和聆听，能使我们情意相通，乐于互助。我称之为“非暴力沟通”。这里借用甘地曾用过的“非暴力”一词，来指暴力消退后，自然流露的爱。在一些地区，这种沟通方式被称为“爱的语言”；在本书中，</a:t>
            </a:r>
            <a:r>
              <a:rPr lang="en-US" altLang="zh-CN" dirty="0" err="1">
                <a:sym typeface=""/>
              </a:rPr>
              <a:t>nvc</a:t>
            </a:r>
            <a:r>
              <a:rPr lang="zh-CN" altLang="en-US" dirty="0">
                <a:sym typeface=""/>
              </a:rPr>
              <a:t>（</a:t>
            </a:r>
            <a:r>
              <a:rPr lang="en-US" altLang="zh-CN" dirty="0">
                <a:sym typeface=""/>
              </a:rPr>
              <a:t>Nonviolent communication</a:t>
            </a:r>
            <a:r>
              <a:rPr lang="zh-CN" altLang="en-US" dirty="0">
                <a:sym typeface=""/>
              </a:rPr>
              <a:t>）指非暴力沟通或爱的语言。</a:t>
            </a:r>
          </a:p>
          <a:p>
            <a:r>
              <a:rPr lang="zh-CN" altLang="en-US" dirty="0">
                <a:sym typeface=""/>
              </a:rPr>
              <a:t>虽然我称非暴力沟通为“沟通方式”，但它不只是沟通方式。它更是一种持续不断的提醒，使我们专注于我们人生追求的方向。</a:t>
            </a:r>
          </a:p>
          <a:p>
            <a:pPr lvl="1"/>
            <a:endParaRPr lang="zh-CN" altLang="en-US" dirty="0">
              <a:sym typeface=""/>
            </a:endParaRPr>
          </a:p>
        </p:txBody>
      </p:sp>
    </p:spTree>
    <p:extLst>
      <p:ext uri="{BB962C8B-B14F-4D97-AF65-F5344CB8AC3E}">
        <p14:creationId xmlns:p14="http://schemas.microsoft.com/office/powerpoint/2010/main" val="3000392833"/>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4">
            <a:extLst>
              <a:ext uri="{FF2B5EF4-FFF2-40B4-BE49-F238E27FC236}">
                <a16:creationId xmlns="" xmlns:a16="http://schemas.microsoft.com/office/drawing/2014/main" id="{1F76ADFD-2FFB-4690-BC94-1C15C6E0B431}"/>
              </a:ext>
            </a:extLst>
          </p:cNvPr>
          <p:cNvSpPr txBox="1">
            <a:spLocks/>
          </p:cNvSpPr>
          <p:nvPr/>
        </p:nvSpPr>
        <p:spPr>
          <a:xfrm>
            <a:off x="660400" y="598001"/>
            <a:ext cx="10858500" cy="5536099"/>
          </a:xfrm>
          <a:prstGeom prst="rect">
            <a:avLst/>
          </a:prstGeom>
        </p:spPr>
        <p:txBody>
          <a:bodyPr/>
          <a:lstStyle>
            <a:defPPr>
              <a:defRPr lang="zh-CN"/>
            </a:defPPr>
            <a:lvl1pPr>
              <a:lnSpc>
                <a:spcPct val="150000"/>
              </a:lnSpc>
              <a:spcBef>
                <a:spcPct val="0"/>
              </a:spcBef>
              <a:defRPr>
                <a:latin typeface="微软雅黑" panose="020B0503020204020204" pitchFamily="34" charset="-122"/>
                <a:ea typeface="微软雅黑" panose="020B0503020204020204" pitchFamily="34" charset="-122"/>
              </a:defRPr>
            </a:lvl1pPr>
            <a:lvl2pPr marL="685800" lvl="1"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zh-CN" altLang="en-US" dirty="0">
                <a:sym typeface=""/>
              </a:rPr>
              <a:t>举两个小例子：</a:t>
            </a:r>
            <a:endParaRPr lang="en-US" altLang="zh-CN" dirty="0">
              <a:sym typeface=""/>
            </a:endParaRPr>
          </a:p>
          <a:p>
            <a:endParaRPr lang="zh-CN" altLang="en-US" dirty="0">
              <a:sym typeface=""/>
            </a:endParaRPr>
          </a:p>
          <a:p>
            <a:r>
              <a:rPr lang="zh-CN" altLang="en-US" dirty="0">
                <a:sym typeface=""/>
              </a:rPr>
              <a:t>比如女孩经常会对男朋友说这样的话：</a:t>
            </a:r>
            <a:r>
              <a:rPr lang="en-US" altLang="zh-CN" dirty="0">
                <a:sym typeface=""/>
              </a:rPr>
              <a:t>"</a:t>
            </a:r>
            <a:r>
              <a:rPr lang="zh-CN" altLang="en-US" dirty="0">
                <a:sym typeface=""/>
              </a:rPr>
              <a:t>我觉得你不爱我！</a:t>
            </a:r>
            <a:r>
              <a:rPr lang="en-US" altLang="zh-CN" dirty="0">
                <a:sym typeface=""/>
              </a:rPr>
              <a:t>"</a:t>
            </a:r>
            <a:r>
              <a:rPr lang="zh-CN" altLang="en-US" dirty="0">
                <a:sym typeface=""/>
              </a:rPr>
              <a:t>这样说往往让男人觉得丈二和尚摸不着头脑，他就会反问：“你说这话是什么意思？我怎么不爱你了？这么说你是要分手吗？”女孩被气在那了，赌气回击：“分手就分手！”结果可想而知。</a:t>
            </a:r>
            <a:endParaRPr lang="en-US" altLang="zh-CN" dirty="0">
              <a:sym typeface=""/>
            </a:endParaRPr>
          </a:p>
          <a:p>
            <a:r>
              <a:rPr lang="zh-CN" altLang="en-US" dirty="0">
                <a:sym typeface=""/>
              </a:rPr>
              <a:t>说这句话，其实背后的需求是希望男朋友更多的关心体贴她，更好的表达方式应该是直接把这种感受和需求说出来。</a:t>
            </a:r>
            <a:endParaRPr lang="en-US" altLang="zh-CN" dirty="0">
              <a:sym typeface=""/>
            </a:endParaRPr>
          </a:p>
          <a:p>
            <a:endParaRPr lang="en-US" altLang="zh-CN" dirty="0">
              <a:sym typeface=""/>
            </a:endParaRPr>
          </a:p>
          <a:p>
            <a:r>
              <a:rPr lang="zh-CN" altLang="en-US" dirty="0">
                <a:sym typeface=""/>
              </a:rPr>
              <a:t>再比如，父母经常会这么和孩子说话“如果你不好好学习，我会很失望！”，这其实就是一种暴力沟通，家长以自己的心情为要挟，向孩子施加以心理压力，如此一来，往往会让孩子觉得好好学习是为了让家长高兴，从而可能产生逆反心理。</a:t>
            </a:r>
            <a:endParaRPr lang="en-US" altLang="zh-CN" dirty="0">
              <a:sym typeface=""/>
            </a:endParaRPr>
          </a:p>
          <a:p>
            <a:r>
              <a:rPr lang="zh-CN" altLang="en-US" dirty="0">
                <a:sym typeface=""/>
              </a:rPr>
              <a:t>换成非暴力的沟通方式，家长可以这么说“如果你不好好学习，我担心你长大后没法被别人尊重。”这样会增加孩子的自尊心，刺激他的内生动力。</a:t>
            </a:r>
          </a:p>
          <a:p>
            <a:endParaRPr lang="en-US" altLang="zh-CN" dirty="0">
              <a:sym typeface=""/>
            </a:endParaRPr>
          </a:p>
          <a:p>
            <a:endParaRPr lang="en-US" altLang="zh-CN" dirty="0">
              <a:sym typeface=""/>
            </a:endParaRPr>
          </a:p>
        </p:txBody>
      </p:sp>
    </p:spTree>
    <p:extLst>
      <p:ext uri="{BB962C8B-B14F-4D97-AF65-F5344CB8AC3E}">
        <p14:creationId xmlns:p14="http://schemas.microsoft.com/office/powerpoint/2010/main" val="377406982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a:extLst>
              <a:ext uri="{FF2B5EF4-FFF2-40B4-BE49-F238E27FC236}">
                <a16:creationId xmlns="" xmlns:a16="http://schemas.microsoft.com/office/drawing/2014/main" id="{6D7E19B3-2FF4-4756-BE5F-3587DFAA9CAE}"/>
              </a:ext>
            </a:extLst>
          </p:cNvPr>
          <p:cNvSpPr/>
          <p:nvPr/>
        </p:nvSpPr>
        <p:spPr>
          <a:xfrm>
            <a:off x="945541" y="1219200"/>
            <a:ext cx="4679406" cy="1286536"/>
          </a:xfrm>
          <a:prstGeom prst="rect">
            <a:avLst/>
          </a:prstGeom>
        </p:spPr>
        <p:txBody>
          <a:bodyPr/>
          <a:lstStyle/>
          <a:p>
            <a:pPr>
              <a:lnSpc>
                <a:spcPct val="150000"/>
              </a:lnSpc>
              <a:spcBef>
                <a:spcPct val="0"/>
              </a:spcBef>
            </a:pPr>
            <a:r>
              <a:rPr lang="zh-CN" altLang="en-US" dirty="0">
                <a:latin typeface="微软雅黑" panose="020B0503020204020204" pitchFamily="34" charset="-122"/>
                <a:ea typeface="微软雅黑" panose="020B0503020204020204" pitchFamily="34" charset="-122"/>
                <a:sym typeface=""/>
              </a:rPr>
              <a:t>非暴力沟通：</a:t>
            </a:r>
            <a:endParaRPr lang="en-US" altLang="zh-CN" dirty="0">
              <a:latin typeface="微软雅黑" panose="020B0503020204020204" pitchFamily="34" charset="-122"/>
              <a:ea typeface="微软雅黑" panose="020B0503020204020204" pitchFamily="34" charset="-122"/>
              <a:sym typeface=""/>
            </a:endParaRPr>
          </a:p>
          <a:p>
            <a:pPr>
              <a:lnSpc>
                <a:spcPct val="150000"/>
              </a:lnSpc>
              <a:spcBef>
                <a:spcPct val="0"/>
              </a:spcBef>
            </a:pPr>
            <a:r>
              <a:rPr lang="zh-CN" altLang="en-US" dirty="0">
                <a:latin typeface="微软雅黑" panose="020B0503020204020204" pitchFamily="34" charset="-122"/>
                <a:ea typeface="微软雅黑" panose="020B0503020204020204" pitchFamily="34" charset="-122"/>
                <a:sym typeface=""/>
              </a:rPr>
              <a:t>站在对方的角度看问题，尝试理解对方，尽量谅解别人</a:t>
            </a:r>
          </a:p>
        </p:txBody>
      </p:sp>
      <p:sp>
        <p:nvSpPr>
          <p:cNvPr id="4" name="矩形 3">
            <a:extLst>
              <a:ext uri="{FF2B5EF4-FFF2-40B4-BE49-F238E27FC236}">
                <a16:creationId xmlns="" xmlns:a16="http://schemas.microsoft.com/office/drawing/2014/main" id="{54D43E77-AE3A-4795-9E35-40420F093149}"/>
              </a:ext>
            </a:extLst>
          </p:cNvPr>
          <p:cNvSpPr/>
          <p:nvPr/>
        </p:nvSpPr>
        <p:spPr>
          <a:xfrm>
            <a:off x="6659417" y="1219200"/>
            <a:ext cx="4679406" cy="1421881"/>
          </a:xfrm>
          <a:prstGeom prst="rect">
            <a:avLst/>
          </a:prstGeom>
        </p:spPr>
        <p:txBody>
          <a:bodyPr/>
          <a:lstStyle/>
          <a:p>
            <a:pPr>
              <a:lnSpc>
                <a:spcPct val="150000"/>
              </a:lnSpc>
              <a:spcBef>
                <a:spcPct val="0"/>
              </a:spcBef>
            </a:pPr>
            <a:r>
              <a:rPr lang="zh-CN" altLang="en-US" dirty="0">
                <a:latin typeface="微软雅黑" panose="020B0503020204020204" pitchFamily="34" charset="-122"/>
                <a:ea typeface="微软雅黑" panose="020B0503020204020204" pitchFamily="34" charset="-122"/>
                <a:sym typeface=""/>
              </a:rPr>
              <a:t>暴力沟通：</a:t>
            </a:r>
            <a:endParaRPr lang="en-US" altLang="zh-CN" dirty="0">
              <a:latin typeface="微软雅黑" panose="020B0503020204020204" pitchFamily="34" charset="-122"/>
              <a:ea typeface="微软雅黑" panose="020B0503020204020204" pitchFamily="34" charset="-122"/>
              <a:sym typeface=""/>
            </a:endParaRPr>
          </a:p>
          <a:p>
            <a:pPr>
              <a:lnSpc>
                <a:spcPct val="150000"/>
              </a:lnSpc>
              <a:spcBef>
                <a:spcPct val="0"/>
              </a:spcBef>
            </a:pPr>
            <a:r>
              <a:rPr lang="zh-CN" altLang="en-US" dirty="0">
                <a:latin typeface="微软雅黑" panose="020B0503020204020204" pitchFamily="34" charset="-122"/>
                <a:ea typeface="微软雅黑" panose="020B0503020204020204" pitchFamily="34" charset="-122"/>
                <a:sym typeface=""/>
              </a:rPr>
              <a:t>冷战不回话，任性说气话，说些故意伤害感情的话，甚至谩骂</a:t>
            </a:r>
            <a:endParaRPr lang="zh-CN" altLang="en-US" dirty="0">
              <a:latin typeface="微软雅黑" panose="020B0503020204020204" pitchFamily="34" charset="-122"/>
              <a:ea typeface="微软雅黑" panose="020B0503020204020204" pitchFamily="34" charset="-122"/>
            </a:endParaRPr>
          </a:p>
        </p:txBody>
      </p:sp>
      <p:pic>
        <p:nvPicPr>
          <p:cNvPr id="5" name="图片 4">
            <a:extLst>
              <a:ext uri="{FF2B5EF4-FFF2-40B4-BE49-F238E27FC236}">
                <a16:creationId xmlns="" xmlns:a16="http://schemas.microsoft.com/office/drawing/2014/main" id="{D049D295-09D3-46DC-A886-5C77D9A6C27F}"/>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905428" y="3102118"/>
            <a:ext cx="2014122" cy="2670659"/>
          </a:xfrm>
          <a:prstGeom prst="rect">
            <a:avLst/>
          </a:prstGeom>
        </p:spPr>
      </p:pic>
      <p:pic>
        <p:nvPicPr>
          <p:cNvPr id="7" name="图片 6">
            <a:extLst>
              <a:ext uri="{FF2B5EF4-FFF2-40B4-BE49-F238E27FC236}">
                <a16:creationId xmlns="" xmlns:a16="http://schemas.microsoft.com/office/drawing/2014/main" id="{1307B9A7-AEE2-4C7B-B7AC-FF26FA1398B8}"/>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30024" y="2641081"/>
            <a:ext cx="3488257" cy="3488257"/>
          </a:xfrm>
          <a:prstGeom prst="rect">
            <a:avLst/>
          </a:prstGeom>
        </p:spPr>
      </p:pic>
    </p:spTree>
    <p:extLst>
      <p:ext uri="{BB962C8B-B14F-4D97-AF65-F5344CB8AC3E}">
        <p14:creationId xmlns:p14="http://schemas.microsoft.com/office/powerpoint/2010/main" val="1173938133"/>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ISLIDE.GUIDESSETTING" val="{&quot;Id&quot;:null,&quot;Name&quot;:&quot;正常&quot;,&quot;HeaderHeight&quot;:15.0,&quot;FooterHeight&quot;:9.0,&quot;SideMargin&quot;:5.5,&quot;TopMargin&quot;:1.3,&quot;BottomMargin&quot;:0.0,&quot;IntervalMargin&quot;:1.5,&quot;SettingType&quot;:&quot;System&quot;}"/>
</p:tagLst>
</file>

<file path=ppt/theme/theme1.xml><?xml version="1.0" encoding="utf-8"?>
<a:theme xmlns:a="http://schemas.openxmlformats.org/drawingml/2006/main" name="觅知网">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205</TotalTime>
  <Words>4206</Words>
  <Application>Microsoft Office PowerPoint</Application>
  <PresentationFormat>宽屏</PresentationFormat>
  <Paragraphs>250</Paragraphs>
  <Slides>31</Slides>
  <Notes>31</Notes>
  <HiddenSlides>0</HiddenSlides>
  <MMClips>0</MMClips>
  <ScaleCrop>false</ScaleCrop>
  <HeadingPairs>
    <vt:vector size="6" baseType="variant">
      <vt:variant>
        <vt:lpstr>已用的字体</vt:lpstr>
      </vt:variant>
      <vt:variant>
        <vt:i4>8</vt:i4>
      </vt:variant>
      <vt:variant>
        <vt:lpstr>主题</vt:lpstr>
      </vt:variant>
      <vt:variant>
        <vt:i4>2</vt:i4>
      </vt:variant>
      <vt:variant>
        <vt:lpstr>幻灯片标题</vt:lpstr>
      </vt:variant>
      <vt:variant>
        <vt:i4>31</vt:i4>
      </vt:variant>
    </vt:vector>
  </HeadingPairs>
  <TitlesOfParts>
    <vt:vector size="41" baseType="lpstr">
      <vt:lpstr>Meiryo</vt:lpstr>
      <vt:lpstr>等线</vt:lpstr>
      <vt:lpstr>宋体</vt:lpstr>
      <vt:lpstr>微软雅黑</vt:lpstr>
      <vt:lpstr>Arial</vt:lpstr>
      <vt:lpstr>Calibri</vt:lpstr>
      <vt:lpstr>Calibri Light</vt:lpstr>
      <vt:lpstr>Wingdings</vt:lpstr>
      <vt:lpstr>觅知网</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https://www.ypppt.com/</dc:title>
  <dc:subject>https://www.ypppt.com/</dc:subject>
  <dc:creator>优品PPT</dc:creator>
  <cp:lastModifiedBy>kan</cp:lastModifiedBy>
  <cp:revision>37</cp:revision>
  <dcterms:created xsi:type="dcterms:W3CDTF">2020-08-19T02:34:22Z</dcterms:created>
  <dcterms:modified xsi:type="dcterms:W3CDTF">2021-09-18T07:52:34Z</dcterms:modified>
</cp:coreProperties>
</file>