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32"/>
  </p:notesMasterIdLst>
  <p:sldIdLst>
    <p:sldId id="256" r:id="rId4"/>
    <p:sldId id="258" r:id="rId5"/>
    <p:sldId id="262" r:id="rId6"/>
    <p:sldId id="263" r:id="rId7"/>
    <p:sldId id="265" r:id="rId8"/>
    <p:sldId id="266" r:id="rId9"/>
    <p:sldId id="264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7" r:id="rId29"/>
    <p:sldId id="261" r:id="rId30"/>
    <p:sldId id="288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2" clrIdx="0"/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9FD"/>
    <a:srgbClr val="3DA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82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089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1609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13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89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219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37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988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41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13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327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118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721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526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923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45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8856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204399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7" name="图片 26" descr="5453454353455b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45" y="575310"/>
            <a:ext cx="12190730" cy="6282690"/>
          </a:xfrm>
          <a:prstGeom prst="rect">
            <a:avLst/>
          </a:prstGeom>
        </p:spPr>
      </p:pic>
      <p:pic>
        <p:nvPicPr>
          <p:cNvPr id="26" name="图片 25" descr="C:/Users/ADMINI~1/AppData/Local/Temp/picturecompress_20210401144743/output_1.pngoutput_1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7965" y="5683885"/>
            <a:ext cx="5614035" cy="1190625"/>
          </a:xfrm>
          <a:prstGeom prst="rect">
            <a:avLst/>
          </a:prstGeom>
        </p:spPr>
      </p:pic>
      <p:pic>
        <p:nvPicPr>
          <p:cNvPr id="28" name="图片 27" descr="C:/Users/ADMINI~1/AppData/Local/Temp/picturecompress_20210401144743/output_1.pngoutput_1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8415" y="5660390"/>
            <a:ext cx="5614035" cy="1190625"/>
          </a:xfrm>
          <a:prstGeom prst="rect">
            <a:avLst/>
          </a:prstGeom>
        </p:spPr>
      </p:pic>
      <p:pic>
        <p:nvPicPr>
          <p:cNvPr id="7" name="图片 6" descr="春季预防流感-44445556--7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3427730" y="-2117725"/>
            <a:ext cx="5382260" cy="107676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596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12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545345435345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" y="575310"/>
            <a:ext cx="12190730" cy="6282690"/>
          </a:xfrm>
          <a:prstGeom prst="rect">
            <a:avLst/>
          </a:prstGeom>
        </p:spPr>
      </p:pic>
      <p:pic>
        <p:nvPicPr>
          <p:cNvPr id="26" name="图片 25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7965" y="5062220"/>
            <a:ext cx="5614035" cy="1812290"/>
          </a:xfrm>
          <a:prstGeom prst="rect">
            <a:avLst/>
          </a:prstGeom>
        </p:spPr>
      </p:pic>
      <p:pic>
        <p:nvPicPr>
          <p:cNvPr id="4" name="图片 3" descr="434234234234234234b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095" cy="5027295"/>
          </a:xfrm>
          <a:prstGeom prst="rect">
            <a:avLst/>
          </a:prstGeom>
        </p:spPr>
      </p:pic>
      <p:pic>
        <p:nvPicPr>
          <p:cNvPr id="5" name="图片 4" descr="春季预防流感-44445556--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113530" y="-1929765"/>
            <a:ext cx="4039235" cy="10059035"/>
          </a:xfrm>
          <a:prstGeom prst="rect">
            <a:avLst/>
          </a:prstGeom>
        </p:spPr>
      </p:pic>
      <p:pic>
        <p:nvPicPr>
          <p:cNvPr id="6" name="图片 5" descr="招生展板899999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" y="-233680"/>
            <a:ext cx="11648440" cy="5748655"/>
          </a:xfrm>
          <a:prstGeom prst="rect">
            <a:avLst/>
          </a:prstGeom>
        </p:spPr>
      </p:pic>
      <p:pic>
        <p:nvPicPr>
          <p:cNvPr id="19" name="图片 18" descr="人口普查--444556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" y="-85725"/>
            <a:ext cx="1560195" cy="1644650"/>
          </a:xfrm>
          <a:prstGeom prst="rect">
            <a:avLst/>
          </a:prstGeom>
        </p:spPr>
      </p:pic>
      <p:pic>
        <p:nvPicPr>
          <p:cNvPr id="14" name="图片 13" descr="444444444444444444444a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00030" y="1355090"/>
            <a:ext cx="1090295" cy="694055"/>
          </a:xfrm>
          <a:prstGeom prst="rect">
            <a:avLst/>
          </a:prstGeom>
        </p:spPr>
      </p:pic>
      <p:sp>
        <p:nvSpPr>
          <p:cNvPr id="8" name="666"/>
          <p:cNvSpPr/>
          <p:nvPr/>
        </p:nvSpPr>
        <p:spPr>
          <a:xfrm>
            <a:off x="1744980" y="2584450"/>
            <a:ext cx="8554085" cy="110795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04" tIns="45701" rIns="91404" bIns="45701">
            <a:spAutoFit/>
          </a:bodyPr>
          <a:lstStyle/>
          <a:p>
            <a:pPr algn="dist" defTabSz="914400"/>
            <a:r>
              <a:rPr lang="zh-CN" sz="6600" b="1" spc="200" dirty="0">
                <a:ln w="28575">
                  <a:solidFill>
                    <a:schemeClr val="bg1"/>
                  </a:solidFill>
                </a:ln>
                <a:solidFill>
                  <a:srgbClr val="3DA645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春</a:t>
            </a:r>
            <a:r>
              <a:rPr lang="zh-CN" sz="6600" b="1" spc="200" dirty="0" smtClean="0">
                <a:ln w="28575">
                  <a:solidFill>
                    <a:schemeClr val="bg1"/>
                  </a:solidFill>
                </a:ln>
                <a:solidFill>
                  <a:srgbClr val="3DA645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季</a:t>
            </a:r>
            <a:r>
              <a:rPr lang="zh-CN" altLang="en-US" sz="6600" b="1" spc="200" dirty="0" smtClean="0">
                <a:ln w="28575">
                  <a:solidFill>
                    <a:schemeClr val="bg1"/>
                  </a:solidFill>
                </a:ln>
                <a:solidFill>
                  <a:srgbClr val="3DA645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校园</a:t>
            </a:r>
            <a:r>
              <a:rPr lang="zh-CN" sz="6600" b="1" spc="200" dirty="0" smtClean="0">
                <a:ln w="28575">
                  <a:solidFill>
                    <a:schemeClr val="bg1"/>
                  </a:solidFill>
                </a:ln>
                <a:solidFill>
                  <a:srgbClr val="3DA645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传</a:t>
            </a:r>
            <a:r>
              <a:rPr lang="zh-CN" sz="6600" b="1" spc="200" dirty="0">
                <a:ln w="28575">
                  <a:solidFill>
                    <a:schemeClr val="bg1"/>
                  </a:solidFill>
                </a:ln>
                <a:solidFill>
                  <a:srgbClr val="3DA645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染病预防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3757027" y="1661930"/>
            <a:ext cx="4561106" cy="492913"/>
            <a:chOff x="3815447" y="3099001"/>
            <a:chExt cx="4561106" cy="492913"/>
          </a:xfrm>
          <a:solidFill>
            <a:srgbClr val="3DA645"/>
          </a:solidFill>
        </p:grpSpPr>
        <p:sp>
          <p:nvSpPr>
            <p:cNvPr id="9" name="椭圆 8"/>
            <p:cNvSpPr/>
            <p:nvPr/>
          </p:nvSpPr>
          <p:spPr>
            <a:xfrm>
              <a:off x="3815447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关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4396617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注</a:t>
              </a:r>
            </a:p>
          </p:txBody>
        </p:sp>
        <p:sp>
          <p:nvSpPr>
            <p:cNvPr id="16" name="稻壳儿&amp;花儿小姐"/>
            <p:cNvSpPr/>
            <p:nvPr/>
          </p:nvSpPr>
          <p:spPr>
            <a:xfrm>
              <a:off x="4977788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健</a:t>
              </a:r>
            </a:p>
          </p:txBody>
        </p:sp>
        <p:sp>
          <p:nvSpPr>
            <p:cNvPr id="17" name="稻壳儿&amp;花儿小姐"/>
            <p:cNvSpPr/>
            <p:nvPr/>
          </p:nvSpPr>
          <p:spPr>
            <a:xfrm>
              <a:off x="5558958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康</a:t>
              </a:r>
            </a:p>
          </p:txBody>
        </p:sp>
        <p:sp>
          <p:nvSpPr>
            <p:cNvPr id="18" name="稻壳儿&amp;花儿小姐"/>
            <p:cNvSpPr/>
            <p:nvPr/>
          </p:nvSpPr>
          <p:spPr>
            <a:xfrm>
              <a:off x="6140129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从</a:t>
              </a:r>
            </a:p>
          </p:txBody>
        </p:sp>
        <p:sp>
          <p:nvSpPr>
            <p:cNvPr id="10" name="稻壳儿&amp;花儿小姐"/>
            <p:cNvSpPr/>
            <p:nvPr/>
          </p:nvSpPr>
          <p:spPr>
            <a:xfrm>
              <a:off x="6721299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我</a:t>
              </a:r>
            </a:p>
          </p:txBody>
        </p:sp>
        <p:sp>
          <p:nvSpPr>
            <p:cNvPr id="20" name="稻壳儿&amp;花儿小姐"/>
            <p:cNvSpPr/>
            <p:nvPr/>
          </p:nvSpPr>
          <p:spPr>
            <a:xfrm>
              <a:off x="7302470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做</a:t>
              </a:r>
            </a:p>
          </p:txBody>
        </p:sp>
        <p:sp>
          <p:nvSpPr>
            <p:cNvPr id="21" name="稻壳儿&amp;花儿小姐"/>
            <p:cNvSpPr/>
            <p:nvPr/>
          </p:nvSpPr>
          <p:spPr>
            <a:xfrm>
              <a:off x="7883640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起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00705" y="3521075"/>
            <a:ext cx="5848350" cy="922020"/>
            <a:chOff x="4540" y="5293"/>
            <a:chExt cx="9210" cy="1452"/>
          </a:xfrm>
        </p:grpSpPr>
        <p:sp>
          <p:nvSpPr>
            <p:cNvPr id="12" name="文本框 11"/>
            <p:cNvSpPr txBox="1"/>
            <p:nvPr/>
          </p:nvSpPr>
          <p:spPr>
            <a:xfrm>
              <a:off x="4680" y="5729"/>
              <a:ext cx="89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春季预防传染病  从你我做起   健康你我他</a:t>
              </a:r>
            </a:p>
          </p:txBody>
        </p:sp>
        <p:pic>
          <p:nvPicPr>
            <p:cNvPr id="13" name="图片 12" descr="春季预防流感--4455-7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40" y="5293"/>
              <a:ext cx="1274" cy="1452"/>
            </a:xfrm>
            <a:prstGeom prst="rect">
              <a:avLst/>
            </a:prstGeom>
          </p:spPr>
        </p:pic>
        <p:pic>
          <p:nvPicPr>
            <p:cNvPr id="22" name="图片 21" descr="春季预防流感--4455-7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76" y="5293"/>
              <a:ext cx="1274" cy="1452"/>
            </a:xfrm>
            <a:prstGeom prst="rect">
              <a:avLst/>
            </a:prstGeom>
          </p:spPr>
        </p:pic>
      </p:grpSp>
      <p:pic>
        <p:nvPicPr>
          <p:cNvPr id="25" name="图片 24" descr="C:/Users/ADMINI~1/AppData/Local/Temp/picturecompress_20210401144715/output_1.pngoutput_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10395" y="4373880"/>
            <a:ext cx="2476500" cy="2484120"/>
          </a:xfrm>
          <a:prstGeom prst="rect">
            <a:avLst/>
          </a:prstGeom>
        </p:spPr>
      </p:pic>
      <p:pic>
        <p:nvPicPr>
          <p:cNvPr id="28" name="图片 27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8415" y="5038725"/>
            <a:ext cx="5614035" cy="1812290"/>
          </a:xfrm>
          <a:prstGeom prst="rect">
            <a:avLst/>
          </a:prstGeom>
        </p:spPr>
      </p:pic>
      <p:pic>
        <p:nvPicPr>
          <p:cNvPr id="29" name="图片 28" descr="51miz-E956255-373959F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2240" y="3866515"/>
            <a:ext cx="3253740" cy="2991485"/>
          </a:xfrm>
          <a:prstGeom prst="rect">
            <a:avLst/>
          </a:prstGeom>
        </p:spPr>
      </p:pic>
      <p:pic>
        <p:nvPicPr>
          <p:cNvPr id="31" name="图片 30" descr="51miz-E1139124-573DE18D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0000">
            <a:off x="2666365" y="1842135"/>
            <a:ext cx="824865" cy="824865"/>
          </a:xfrm>
          <a:prstGeom prst="rect">
            <a:avLst/>
          </a:prstGeom>
        </p:spPr>
      </p:pic>
      <p:pic>
        <p:nvPicPr>
          <p:cNvPr id="32" name="图片 31" descr="a5450dec_E379667_849070cd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080" y="3025775"/>
            <a:ext cx="264795" cy="29972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5132403" y="4443095"/>
            <a:ext cx="1927195" cy="345440"/>
          </a:xfrm>
          <a:prstGeom prst="roundRect">
            <a:avLst>
              <a:gd name="adj" fmla="val 50000"/>
            </a:avLst>
          </a:prstGeom>
          <a:solidFill>
            <a:srgbClr val="3DA64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778000" y="2516505"/>
            <a:ext cx="8636000" cy="1064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None/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水痘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是一种由水痘带状疱疹病毒所引起的急性传染病。水痘患者多为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岁的孩子，在幼儿园和小学最容易发生和流行。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24355" y="1951355"/>
            <a:ext cx="2540000" cy="464820"/>
            <a:chOff x="2873" y="3073"/>
            <a:chExt cx="4000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891" y="3073"/>
              <a:ext cx="3982" cy="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二、水痘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778000" y="4130040"/>
            <a:ext cx="4165600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传播途径：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水痘主要通过飞沫经呼吸道传染，接触被病毒污染的尘土、衣服、用具等也可能被传染。</a:t>
            </a:r>
          </a:p>
        </p:txBody>
      </p:sp>
      <p:pic>
        <p:nvPicPr>
          <p:cNvPr id="8" name="图片 7" descr="51miz-E1101675-2C6EB44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580" y="3531870"/>
            <a:ext cx="3249295" cy="2029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824355" y="1951355"/>
            <a:ext cx="2540000" cy="464820"/>
            <a:chOff x="2873" y="3073"/>
            <a:chExt cx="4000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891" y="3073"/>
              <a:ext cx="3982" cy="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二、水痘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591945" y="2502535"/>
            <a:ext cx="9424035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主要症状：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水痘病毒感染人体后，经过大约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周的潜伏期，患者可出现头痛、全身不适、发热、食欲下降等前期症状，继而出现有特征性的红色斑疹，后变为丘疹，再发展为水疱，常伴有瘙痒，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天后开始干枯结痂，持续一周左右痂皮脱落。皮疹躯干部最多，头面部次之，四肢较少，手掌、足底更少。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易感人群：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人群普遍易感。一次发病可终身获得较高的免疫力。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824355" y="1951355"/>
            <a:ext cx="2540000" cy="464820"/>
            <a:chOff x="2873" y="3073"/>
            <a:chExt cx="4000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891" y="3073"/>
              <a:ext cx="3982" cy="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三、结核病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685290" y="2564765"/>
            <a:ext cx="9424035" cy="833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结核病：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过去俗称“痨病”，是由结核杆菌主要经呼吸道传播引起的全身性慢性传染病，其中以肺结核最为常见，也可侵犯脑膜、肠道、肾脏、骨头、卵巢、子宫等器官。</a:t>
            </a:r>
          </a:p>
        </p:txBody>
      </p:sp>
      <p:sp>
        <p:nvSpPr>
          <p:cNvPr id="2" name="矩形 1"/>
          <p:cNvSpPr/>
          <p:nvPr/>
        </p:nvSpPr>
        <p:spPr>
          <a:xfrm>
            <a:off x="3906520" y="3972560"/>
            <a:ext cx="7085965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传播途径：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活动期的排菌（也就是痰涂片阳性或者痰培养阳性）肺结核病人是主要的传染源；结核病的传播途径有呼吸道、消化道和皮肤黏膜接触，但主要通过呼吸道传播。</a:t>
            </a:r>
          </a:p>
        </p:txBody>
      </p:sp>
      <p:pic>
        <p:nvPicPr>
          <p:cNvPr id="7" name="图片 6" descr="51miz-E180641-C920C6A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39925" y="3635375"/>
            <a:ext cx="1703070" cy="26054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824355" y="1951355"/>
            <a:ext cx="2540000" cy="464820"/>
            <a:chOff x="2873" y="3073"/>
            <a:chExt cx="4000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891" y="3073"/>
              <a:ext cx="3982" cy="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三、结核病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614805" y="2657475"/>
            <a:ext cx="9424035" cy="3184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主要症状：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结核病多为缓慢起病，长期伴有疲倦、午后低热、夜间盗汗、食欲不振、体重减轻、女性有月经紊乱等症状。严重的患者可有高热、畏寒、胸痛、呼吸困难、全身衰竭等表现。肺结核病人往往伴有咳嗽、咳痰，痰中可带血丝。结核杆菌侵犯脑膜、肠道、肾脏、骨头、卵巢、子宫等器官，可有头痛、呕吐、意识障碍、消瘦、腹泻与便秘交替等症状。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endParaRPr lang="zh-CN" altLang="en-US" b="1" dirty="0">
              <a:solidFill>
                <a:srgbClr val="3DA645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易感人群：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人群普遍易感，但是与肺结核病人有密切接触的人群，机体对结核菌抵抗力较弱的人群，如幼儿、老年人、营养不良、尘（矽）肺、糖尿病患者、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HIV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阳性或者艾滋病人等群体是重点人群。</a:t>
            </a:r>
            <a:endParaRPr lang="zh-CN" altLang="en-US" dirty="0"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474597" y="1882140"/>
            <a:ext cx="3479797" cy="53403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四、流行性腮腺炎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685290" y="2564765"/>
            <a:ext cx="9424035" cy="833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流行性腮腺炎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简称“腮腺炎”，亦称“痄腮”，是一种通过飞沫传播的急性呼吸道传染病。冬春季节容易发生，多发生于儿童。</a:t>
            </a:r>
          </a:p>
        </p:txBody>
      </p:sp>
      <p:sp>
        <p:nvSpPr>
          <p:cNvPr id="2" name="矩形 1"/>
          <p:cNvSpPr/>
          <p:nvPr/>
        </p:nvSpPr>
        <p:spPr>
          <a:xfrm>
            <a:off x="1685290" y="3867785"/>
            <a:ext cx="4155440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传播途径</a:t>
            </a:r>
            <a:r>
              <a:rPr lang="zh-CN" altLang="en-US" dirty="0">
                <a:solidFill>
                  <a:srgbClr val="3DA645"/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病人是唯一的传染源，主要通过飞沫传染，少数通过用具间接传染，传染性强。</a:t>
            </a:r>
          </a:p>
        </p:txBody>
      </p:sp>
      <p:pic>
        <p:nvPicPr>
          <p:cNvPr id="8" name="图片 7" descr="51miz-E1127051-BCD3DCEB (1)_看图王"/>
          <p:cNvPicPr>
            <a:picLocks noChangeAspect="1"/>
          </p:cNvPicPr>
          <p:nvPr/>
        </p:nvPicPr>
        <p:blipFill>
          <a:blip r:embed="rId6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3325" y="3279140"/>
            <a:ext cx="1768475" cy="3027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187825" y="3041650"/>
            <a:ext cx="6597650" cy="2726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主要症状：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本病大多数起病较急，有发热、畏寒、头痛、咽痛等全身不适症状。患者一侧或双侧耳下腮腺肿大、疼痛，咀嚼时更痛。并发症有脑膜炎、心肌炎、卵巢炎或睾丸炎等。整个病程约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天。</a:t>
            </a: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易感人群：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多见于５到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15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岁的儿童和青少年。一次感染后可获终生免疫。</a:t>
            </a:r>
          </a:p>
          <a:p>
            <a:pPr lvl="0"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 descr="51miz-E1136958-F157FCB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57935" y="2508885"/>
            <a:ext cx="3219450" cy="32194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474597" y="1882140"/>
            <a:ext cx="3479797" cy="534035"/>
            <a:chOff x="2401" y="3073"/>
            <a:chExt cx="4696" cy="732"/>
          </a:xfrm>
        </p:grpSpPr>
        <p:sp>
          <p:nvSpPr>
            <p:cNvPr id="11" name="任意多边形 10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401" y="3126"/>
              <a:ext cx="4696" cy="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四、流行性腮腺炎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904875" y="1731645"/>
            <a:ext cx="607822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五、诺如病毒引起的感染性腹泻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685290" y="2564765"/>
            <a:ext cx="942403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诺如病毒，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又称“诺瓦克病毒”，是一种比较常见、会引起急性感染性腹泻的病毒，全年均可发生感染，冬春季节高发</a:t>
            </a:r>
            <a:r>
              <a:rPr lang="zh-CN" altLang="en-US" dirty="0">
                <a:cs typeface="+mn-ea"/>
                <a:sym typeface="+mn-lt"/>
              </a:rPr>
              <a:t>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24635" y="3646805"/>
            <a:ext cx="5586095" cy="161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传播途径：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诺如病毒感染性强，以肠道传播为主，可通过被诺如病毒污染的水源、食物、物品、空气等传播。容易被感染的地方有很多，特别是像学校食堂、餐馆等人群聚集的公共用餐地，所以，在公用场所用餐最好使用自己的碗筷。</a:t>
            </a:r>
          </a:p>
        </p:txBody>
      </p:sp>
      <p:pic>
        <p:nvPicPr>
          <p:cNvPr id="7" name="图片 6" descr="51miz-E1134147-2820AEE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635" y="2988945"/>
            <a:ext cx="2931160" cy="2931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904875" y="1731645"/>
            <a:ext cx="607822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五、诺如病毒引起的感染性腹泻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662430" y="2988945"/>
            <a:ext cx="5003800" cy="198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主要症状</a:t>
            </a:r>
            <a:r>
              <a:rPr lang="zh-CN" altLang="en-US" dirty="0">
                <a:solidFill>
                  <a:srgbClr val="3DA645"/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腹泻、腹痛、恶心、呕吐，可伴有低热、头痛、乏力及食欲减退；粪便为黄色浠水便，患者经常无预兆剧烈呕吐，呕吐物有感染性，成人腹泻较突出，儿童呕吐较多。诺如病毒潜伏期为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24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小时，病程为自限性，一般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天即可恢复。</a:t>
            </a:r>
          </a:p>
        </p:txBody>
      </p:sp>
      <p:pic>
        <p:nvPicPr>
          <p:cNvPr id="8" name="图片 7" descr="51miz-E1135903-5D77C8A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8825" y="1941830"/>
            <a:ext cx="3700780" cy="37007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545345435345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" y="575310"/>
            <a:ext cx="12190730" cy="6282690"/>
          </a:xfrm>
          <a:prstGeom prst="rect">
            <a:avLst/>
          </a:prstGeom>
        </p:spPr>
      </p:pic>
      <p:pic>
        <p:nvPicPr>
          <p:cNvPr id="26" name="图片 25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7965" y="5062220"/>
            <a:ext cx="5614035" cy="1812290"/>
          </a:xfrm>
          <a:prstGeom prst="rect">
            <a:avLst/>
          </a:prstGeom>
        </p:spPr>
      </p:pic>
      <p:pic>
        <p:nvPicPr>
          <p:cNvPr id="4" name="图片 3" descr="434234234234234234b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095" cy="5027295"/>
          </a:xfrm>
          <a:prstGeom prst="rect">
            <a:avLst/>
          </a:prstGeom>
        </p:spPr>
      </p:pic>
      <p:pic>
        <p:nvPicPr>
          <p:cNvPr id="5" name="图片 4" descr="春季预防流感-44445556--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113530" y="-1929765"/>
            <a:ext cx="4039235" cy="10059035"/>
          </a:xfrm>
          <a:prstGeom prst="rect">
            <a:avLst/>
          </a:prstGeom>
        </p:spPr>
      </p:pic>
      <p:pic>
        <p:nvPicPr>
          <p:cNvPr id="6" name="图片 5" descr="招生展板899999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" y="-233680"/>
            <a:ext cx="11648440" cy="5748655"/>
          </a:xfrm>
          <a:prstGeom prst="rect">
            <a:avLst/>
          </a:prstGeom>
        </p:spPr>
      </p:pic>
      <p:pic>
        <p:nvPicPr>
          <p:cNvPr id="19" name="图片 18" descr="人口普查--444556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" y="-85725"/>
            <a:ext cx="1560195" cy="1644650"/>
          </a:xfrm>
          <a:prstGeom prst="rect">
            <a:avLst/>
          </a:prstGeom>
        </p:spPr>
      </p:pic>
      <p:pic>
        <p:nvPicPr>
          <p:cNvPr id="14" name="图片 13" descr="444444444444444444444a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00030" y="1355090"/>
            <a:ext cx="1090295" cy="694055"/>
          </a:xfrm>
          <a:prstGeom prst="rect">
            <a:avLst/>
          </a:prstGeom>
        </p:spPr>
      </p:pic>
      <p:pic>
        <p:nvPicPr>
          <p:cNvPr id="25" name="图片 24" descr="C:/Users/ADMINI~1/AppData/Local/Temp/picturecompress_20210401144715/output_1.pngoutput_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10395" y="4373880"/>
            <a:ext cx="2476500" cy="2484120"/>
          </a:xfrm>
          <a:prstGeom prst="rect">
            <a:avLst/>
          </a:prstGeom>
        </p:spPr>
      </p:pic>
      <p:pic>
        <p:nvPicPr>
          <p:cNvPr id="28" name="图片 27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8415" y="5038725"/>
            <a:ext cx="5614035" cy="1812290"/>
          </a:xfrm>
          <a:prstGeom prst="rect">
            <a:avLst/>
          </a:prstGeom>
        </p:spPr>
      </p:pic>
      <p:pic>
        <p:nvPicPr>
          <p:cNvPr id="29" name="图片 28" descr="51miz-E956255-373959F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2240" y="3866515"/>
            <a:ext cx="3253740" cy="2991485"/>
          </a:xfrm>
          <a:prstGeom prst="rect">
            <a:avLst/>
          </a:prstGeom>
        </p:spPr>
      </p:pic>
      <p:sp>
        <p:nvSpPr>
          <p:cNvPr id="2" name="文本框 41"/>
          <p:cNvSpPr txBox="1"/>
          <p:nvPr/>
        </p:nvSpPr>
        <p:spPr>
          <a:xfrm>
            <a:off x="4656673" y="1973539"/>
            <a:ext cx="2507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41C241"/>
                </a:solidFill>
                <a:cs typeface="+mn-ea"/>
                <a:sym typeface="+mn-lt"/>
              </a:rPr>
              <a:t>PART  03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119"/>
          <p:cNvSpPr txBox="1"/>
          <p:nvPr/>
        </p:nvSpPr>
        <p:spPr>
          <a:xfrm>
            <a:off x="2193925" y="2839085"/>
            <a:ext cx="7538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3DA645"/>
                </a:solidFill>
                <a:cs typeface="+mn-ea"/>
                <a:sym typeface="+mn-lt"/>
              </a:rPr>
              <a:t>春季传染病的预防措施</a:t>
            </a:r>
            <a:endParaRPr lang="zh-CN" altLang="en-US" sz="4000" b="1" dirty="0">
              <a:solidFill>
                <a:srgbClr val="3DA645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100705" y="3521075"/>
            <a:ext cx="5848350" cy="922020"/>
            <a:chOff x="4540" y="5293"/>
            <a:chExt cx="9210" cy="1452"/>
          </a:xfrm>
        </p:grpSpPr>
        <p:sp>
          <p:nvSpPr>
            <p:cNvPr id="12" name="文本框 11"/>
            <p:cNvSpPr txBox="1"/>
            <p:nvPr/>
          </p:nvSpPr>
          <p:spPr>
            <a:xfrm>
              <a:off x="4680" y="5729"/>
              <a:ext cx="89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春季预防传染病  从你我做起   健康你我他</a:t>
              </a:r>
            </a:p>
          </p:txBody>
        </p:sp>
        <p:pic>
          <p:nvPicPr>
            <p:cNvPr id="13" name="图片 12" descr="春季预防流感--4455-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40" y="5293"/>
              <a:ext cx="1274" cy="1452"/>
            </a:xfrm>
            <a:prstGeom prst="rect">
              <a:avLst/>
            </a:prstGeom>
          </p:spPr>
        </p:pic>
        <p:pic>
          <p:nvPicPr>
            <p:cNvPr id="22" name="图片 21" descr="春季预防流感--4455-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76" y="5293"/>
              <a:ext cx="1274" cy="145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904875" y="1731645"/>
            <a:ext cx="356616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3DA645"/>
                  </a:solidFill>
                  <a:cs typeface="+mn-ea"/>
                  <a:sym typeface="+mn-lt"/>
                </a:rPr>
                <a:t>1.</a:t>
              </a:r>
              <a:r>
                <a:rPr lang="zh-CN" altLang="en-US" sz="2400" dirty="0">
                  <a:solidFill>
                    <a:srgbClr val="3DA645"/>
                  </a:solidFill>
                  <a:cs typeface="+mn-ea"/>
                  <a:sym typeface="+mn-lt"/>
                </a:rPr>
                <a:t>预防接种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487805" y="2628265"/>
            <a:ext cx="579437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接种疫苗是最有效、最经济的预防措施，上述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种疾病中，除了诺如病毒引起的感染性腹泻无针对性疫苗外，其余均有疫苗可以接种预防。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如果家中有漏种的，要及时到社区卫生服务中心或乡镇卫生院接种，接种疫苗是预防传染病发生的最佳手段。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 descr="51miz-E761360-59C8830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680" y="1776730"/>
            <a:ext cx="3574415" cy="3694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545345435345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" y="575310"/>
            <a:ext cx="12190730" cy="6282690"/>
          </a:xfrm>
          <a:prstGeom prst="rect">
            <a:avLst/>
          </a:prstGeom>
        </p:spPr>
      </p:pic>
      <p:pic>
        <p:nvPicPr>
          <p:cNvPr id="26" name="图片 25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7965" y="5062220"/>
            <a:ext cx="5614035" cy="1812290"/>
          </a:xfrm>
          <a:prstGeom prst="rect">
            <a:avLst/>
          </a:prstGeom>
        </p:spPr>
      </p:pic>
      <p:pic>
        <p:nvPicPr>
          <p:cNvPr id="4" name="图片 3" descr="434234234234234234b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095" cy="5027295"/>
          </a:xfrm>
          <a:prstGeom prst="rect">
            <a:avLst/>
          </a:prstGeom>
        </p:spPr>
      </p:pic>
      <p:pic>
        <p:nvPicPr>
          <p:cNvPr id="5" name="图片 4" descr="春季预防流感-44445556--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113530" y="-1929765"/>
            <a:ext cx="4039235" cy="10059035"/>
          </a:xfrm>
          <a:prstGeom prst="rect">
            <a:avLst/>
          </a:prstGeom>
        </p:spPr>
      </p:pic>
      <p:pic>
        <p:nvPicPr>
          <p:cNvPr id="6" name="图片 5" descr="招生展板899999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" y="-233680"/>
            <a:ext cx="11648440" cy="5748655"/>
          </a:xfrm>
          <a:prstGeom prst="rect">
            <a:avLst/>
          </a:prstGeom>
        </p:spPr>
      </p:pic>
      <p:pic>
        <p:nvPicPr>
          <p:cNvPr id="19" name="图片 18" descr="人口普查--444556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" y="-85725"/>
            <a:ext cx="1560195" cy="1644650"/>
          </a:xfrm>
          <a:prstGeom prst="rect">
            <a:avLst/>
          </a:prstGeom>
        </p:spPr>
      </p:pic>
      <p:pic>
        <p:nvPicPr>
          <p:cNvPr id="14" name="图片 13" descr="444444444444444444444a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00030" y="1355090"/>
            <a:ext cx="1090295" cy="694055"/>
          </a:xfrm>
          <a:prstGeom prst="rect">
            <a:avLst/>
          </a:prstGeom>
        </p:spPr>
      </p:pic>
      <p:pic>
        <p:nvPicPr>
          <p:cNvPr id="25" name="图片 24" descr="C:/Users/ADMINI~1/AppData/Local/Temp/picturecompress_20210401144715/output_1.pngoutput_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10395" y="4373880"/>
            <a:ext cx="2476500" cy="2484120"/>
          </a:xfrm>
          <a:prstGeom prst="rect">
            <a:avLst/>
          </a:prstGeom>
        </p:spPr>
      </p:pic>
      <p:pic>
        <p:nvPicPr>
          <p:cNvPr id="28" name="图片 27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8415" y="5038725"/>
            <a:ext cx="5614035" cy="1812290"/>
          </a:xfrm>
          <a:prstGeom prst="rect">
            <a:avLst/>
          </a:prstGeom>
        </p:spPr>
      </p:pic>
      <p:pic>
        <p:nvPicPr>
          <p:cNvPr id="29" name="图片 28" descr="51miz-E956255-373959F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2240" y="3866515"/>
            <a:ext cx="3253740" cy="2991485"/>
          </a:xfrm>
          <a:prstGeom prst="rect">
            <a:avLst/>
          </a:prstGeom>
        </p:spPr>
      </p:pic>
      <p:sp>
        <p:nvSpPr>
          <p:cNvPr id="23" name="文本框 41"/>
          <p:cNvSpPr txBox="1"/>
          <p:nvPr/>
        </p:nvSpPr>
        <p:spPr>
          <a:xfrm>
            <a:off x="4010878" y="1558884"/>
            <a:ext cx="4181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b="1" dirty="0">
                <a:solidFill>
                  <a:srgbClr val="41C241"/>
                </a:solidFill>
                <a:cs typeface="+mn-ea"/>
                <a:sym typeface="+mn-lt"/>
              </a:rPr>
              <a:t>目 录</a:t>
            </a:r>
            <a:r>
              <a:rPr lang="en-US" altLang="zh-CN" sz="4000" b="1" dirty="0">
                <a:solidFill>
                  <a:srgbClr val="41C241"/>
                </a:solidFill>
                <a:cs typeface="+mn-ea"/>
                <a:sym typeface="+mn-lt"/>
              </a:rPr>
              <a:t>/</a:t>
            </a:r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3151505" y="2453640"/>
            <a:ext cx="5918099" cy="555625"/>
            <a:chOff x="9015" y="2331"/>
            <a:chExt cx="9385" cy="875"/>
          </a:xfrm>
        </p:grpSpPr>
        <p:sp>
          <p:nvSpPr>
            <p:cNvPr id="46" name="TextBox 119"/>
            <p:cNvSpPr txBox="1"/>
            <p:nvPr/>
          </p:nvSpPr>
          <p:spPr>
            <a:xfrm>
              <a:off x="9989" y="2384"/>
              <a:ext cx="841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为什么春季传染性疾病多发</a:t>
              </a: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?</a:t>
              </a:r>
              <a:endPara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41C241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8957" y="2787"/>
                <a:ext cx="712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  <a:endParaRPr lang="en-US" altLang="zh-CN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150874" y="3237230"/>
            <a:ext cx="5918099" cy="521970"/>
            <a:chOff x="9014" y="2330"/>
            <a:chExt cx="9385" cy="822"/>
          </a:xfrm>
        </p:grpSpPr>
        <p:sp>
          <p:nvSpPr>
            <p:cNvPr id="11" name="TextBox 119"/>
            <p:cNvSpPr txBox="1"/>
            <p:nvPr/>
          </p:nvSpPr>
          <p:spPr>
            <a:xfrm>
              <a:off x="9989" y="2330"/>
              <a:ext cx="8410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春季校园常见传染病</a:t>
              </a:r>
              <a:endPara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9014" y="2331"/>
              <a:ext cx="788" cy="787"/>
              <a:chOff x="8918" y="2734"/>
              <a:chExt cx="788" cy="787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41C241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8918" y="2787"/>
                <a:ext cx="751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2</a:t>
                </a:r>
                <a:endParaRPr lang="en-US" altLang="zh-CN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150874" y="3997960"/>
            <a:ext cx="5918730" cy="521970"/>
            <a:chOff x="9014" y="2330"/>
            <a:chExt cx="9386" cy="822"/>
          </a:xfrm>
        </p:grpSpPr>
        <p:sp>
          <p:nvSpPr>
            <p:cNvPr id="37" name="TextBox 119"/>
            <p:cNvSpPr txBox="1"/>
            <p:nvPr/>
          </p:nvSpPr>
          <p:spPr>
            <a:xfrm>
              <a:off x="9989" y="2330"/>
              <a:ext cx="8411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春季传染病的预防措施</a:t>
              </a:r>
              <a:endPara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9014" y="2331"/>
              <a:ext cx="788" cy="787"/>
              <a:chOff x="8918" y="2734"/>
              <a:chExt cx="788" cy="78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41C241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8918" y="2787"/>
                <a:ext cx="751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3</a:t>
                </a:r>
                <a:endParaRPr lang="en-US" altLang="zh-CN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41" name="图片 40" descr="51miz-E1139124-573DE18D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0000">
            <a:off x="2239010" y="2273935"/>
            <a:ext cx="824865" cy="824865"/>
          </a:xfrm>
          <a:prstGeom prst="rect">
            <a:avLst/>
          </a:prstGeom>
        </p:spPr>
      </p:pic>
      <p:pic>
        <p:nvPicPr>
          <p:cNvPr id="42" name="图片 41" descr="51miz-E1139124-573DE18D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0000">
            <a:off x="2174875" y="3121025"/>
            <a:ext cx="824865" cy="824865"/>
          </a:xfrm>
          <a:prstGeom prst="rect">
            <a:avLst/>
          </a:prstGeom>
        </p:spPr>
      </p:pic>
      <p:pic>
        <p:nvPicPr>
          <p:cNvPr id="43" name="图片 42" descr="51miz-E1139124-573DE18D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0000">
            <a:off x="2174875" y="3870960"/>
            <a:ext cx="824865" cy="824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5341620" y="2407285"/>
            <a:ext cx="356616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3DA645"/>
                  </a:solidFill>
                  <a:cs typeface="+mn-ea"/>
                  <a:sym typeface="+mn-lt"/>
                </a:rPr>
                <a:t>2.</a:t>
              </a:r>
              <a:r>
                <a:rPr lang="zh-CN" altLang="en-US" sz="2400" dirty="0">
                  <a:solidFill>
                    <a:srgbClr val="3DA645"/>
                  </a:solidFill>
                  <a:cs typeface="+mn-ea"/>
                  <a:sym typeface="+mn-lt"/>
                </a:rPr>
                <a:t>学会穿衣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5699760" y="3268980"/>
            <a:ext cx="507682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遵循传统的“春捂秋冻”的规律，初春不要急着脱去冬装，尤其要注意脚部保暖，根据天气变化和体质情况，适时增减衣服。</a:t>
            </a:r>
          </a:p>
        </p:txBody>
      </p:sp>
      <p:pic>
        <p:nvPicPr>
          <p:cNvPr id="8" name="图片 7" descr="51miz-E1158830-CAC44AA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2555" y="1913255"/>
            <a:ext cx="3560445" cy="35604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5341620" y="2407285"/>
            <a:ext cx="356616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3DA645"/>
                  </a:solidFill>
                  <a:cs typeface="+mn-ea"/>
                  <a:sym typeface="+mn-lt"/>
                </a:rPr>
                <a:t>3.</a:t>
              </a:r>
              <a:r>
                <a:rPr lang="zh-CN" altLang="en-US" sz="2400" dirty="0">
                  <a:solidFill>
                    <a:srgbClr val="3DA645"/>
                  </a:solidFill>
                  <a:cs typeface="+mn-ea"/>
                  <a:sym typeface="+mn-lt"/>
                </a:rPr>
                <a:t>开窗通风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5699760" y="3268980"/>
            <a:ext cx="507682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应定时开窗通风，保持室内空气新鲜，让室内的空气流动起来，新鲜空气能够去除过量的湿气和稀释室内污染物，以减少患病的机会。让阳光射进室内，因为阳光中的紫外线具有杀菌作用。</a:t>
            </a:r>
          </a:p>
        </p:txBody>
      </p:sp>
      <p:pic>
        <p:nvPicPr>
          <p:cNvPr id="2" name="图片 1" descr="51miz-E781989-472350C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180" y="2660015"/>
            <a:ext cx="3992245" cy="2177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311910" y="2127250"/>
            <a:ext cx="356616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3DA645"/>
                  </a:solidFill>
                  <a:cs typeface="+mn-ea"/>
                  <a:sym typeface="+mn-lt"/>
                </a:rPr>
                <a:t>4.</a:t>
              </a:r>
              <a:r>
                <a:rPr lang="zh-CN" altLang="en-US" sz="2400" dirty="0">
                  <a:solidFill>
                    <a:srgbClr val="3DA645"/>
                  </a:solidFill>
                  <a:cs typeface="+mn-ea"/>
                  <a:sym typeface="+mn-lt"/>
                </a:rPr>
                <a:t>勤洗手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522730" y="3314065"/>
            <a:ext cx="491045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呼吸道传染病患者的鼻涕、痰液等呼吸道分泌物中含有大量病原，有可能通过手接触分泌物，传染给健康人，因此特别强调注意手的卫生。</a:t>
            </a:r>
            <a:b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 descr="51miz-E1094804-11FE32A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045" y="2490470"/>
            <a:ext cx="3508375" cy="22244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311910" y="2127250"/>
            <a:ext cx="356616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3DA645"/>
                  </a:solidFill>
                  <a:cs typeface="+mn-ea"/>
                  <a:sym typeface="+mn-lt"/>
                </a:rPr>
                <a:t>5.</a:t>
              </a:r>
              <a:r>
                <a:rPr lang="zh-CN" altLang="en-US" sz="2400" dirty="0">
                  <a:solidFill>
                    <a:srgbClr val="3DA645"/>
                  </a:solidFill>
                  <a:cs typeface="+mn-ea"/>
                  <a:sym typeface="+mn-lt"/>
                </a:rPr>
                <a:t>坚持锻炼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522730" y="3314065"/>
            <a:ext cx="491045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适当增加户外活动，因为运动不仅能促进身体的血液循环，增强心肺功能，还提高皮肤调节温度的能力，维护淋巴系统的功能，从而增强身体的抗病能力</a:t>
            </a:r>
          </a:p>
        </p:txBody>
      </p:sp>
      <p:pic>
        <p:nvPicPr>
          <p:cNvPr id="2" name="图片 1" descr="51miz-E1101901-C78BF14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960" y="2055495"/>
            <a:ext cx="3758565" cy="37585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5341620" y="2407285"/>
            <a:ext cx="356616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3DA645"/>
                  </a:solidFill>
                  <a:cs typeface="+mn-ea"/>
                  <a:sym typeface="+mn-lt"/>
                </a:rPr>
                <a:t>6.</a:t>
              </a:r>
              <a:r>
                <a:rPr lang="zh-CN" altLang="en-US" sz="2400" dirty="0">
                  <a:solidFill>
                    <a:srgbClr val="3DA645"/>
                  </a:solidFill>
                  <a:cs typeface="+mn-ea"/>
                  <a:sym typeface="+mn-lt"/>
                </a:rPr>
                <a:t>平衡营养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5699760" y="3268980"/>
            <a:ext cx="507682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偏食挑食的孩子最容易发生免疫力下降，要想增强身体的抗病能力，合理、均衡营养非常重要。家长可以有意识地增加含钙量丰富的鱼虾、豆制品，适当增加优质蛋白质，注意蔬菜水果的摄取，适当搭配粗粮和杂粮，避免高糖分、高脂肪和油炸食品。</a:t>
            </a:r>
          </a:p>
        </p:txBody>
      </p:sp>
      <p:pic>
        <p:nvPicPr>
          <p:cNvPr id="7" name="图片 6" descr="51miz-E1133963-4DAD00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50" y="1304290"/>
            <a:ext cx="4987290" cy="49872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5341620" y="2407285"/>
            <a:ext cx="3566160" cy="619125"/>
            <a:chOff x="2401" y="3073"/>
            <a:chExt cx="4696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01" y="3126"/>
              <a:ext cx="4696" cy="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3DA645"/>
                  </a:solidFill>
                  <a:cs typeface="+mn-ea"/>
                  <a:sym typeface="+mn-lt"/>
                </a:rPr>
                <a:t>7.</a:t>
              </a:r>
              <a:r>
                <a:rPr lang="zh-CN" altLang="en-US" sz="2400" dirty="0">
                  <a:solidFill>
                    <a:srgbClr val="3DA645"/>
                  </a:solidFill>
                  <a:cs typeface="+mn-ea"/>
                  <a:sym typeface="+mn-lt"/>
                </a:rPr>
                <a:t>保持睡眠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5699760" y="3268980"/>
            <a:ext cx="5076825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晚间要保证孩子充足的睡眠，不使孩子过度疲劳，充足的睡眠能够提高机体免疫力，对抗疾病。</a:t>
            </a:r>
          </a:p>
        </p:txBody>
      </p:sp>
      <p:pic>
        <p:nvPicPr>
          <p:cNvPr id="2" name="图片 1" descr="51miz-E502895-4308E0C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925" y="1758315"/>
            <a:ext cx="3341370" cy="3341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春季传染病的预防措施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sp>
        <p:nvSpPr>
          <p:cNvPr id="7" name="任意多边形 6"/>
          <p:cNvSpPr/>
          <p:nvPr/>
        </p:nvSpPr>
        <p:spPr>
          <a:xfrm>
            <a:off x="1499235" y="2087880"/>
            <a:ext cx="9029065" cy="2681605"/>
          </a:xfrm>
          <a:custGeom>
            <a:avLst/>
            <a:gdLst>
              <a:gd name="connisteX0" fmla="*/ 766776 w 4465660"/>
              <a:gd name="connsiteY0" fmla="*/ 1024 h 1287496"/>
              <a:gd name="connisteX1" fmla="*/ 2336496 w 4465660"/>
              <a:gd name="connsiteY1" fmla="*/ 31504 h 1287496"/>
              <a:gd name="connisteX2" fmla="*/ 3936696 w 4465660"/>
              <a:gd name="connsiteY2" fmla="*/ 61984 h 1287496"/>
              <a:gd name="connisteX3" fmla="*/ 4454856 w 4465660"/>
              <a:gd name="connsiteY3" fmla="*/ 595384 h 1287496"/>
              <a:gd name="connisteX4" fmla="*/ 4150056 w 4465660"/>
              <a:gd name="connsiteY4" fmla="*/ 1204984 h 1287496"/>
              <a:gd name="connisteX5" fmla="*/ 3113736 w 4465660"/>
              <a:gd name="connsiteY5" fmla="*/ 1265944 h 1287496"/>
              <a:gd name="connisteX6" fmla="*/ 1589736 w 4465660"/>
              <a:gd name="connsiteY6" fmla="*/ 1281184 h 1287496"/>
              <a:gd name="connisteX7" fmla="*/ 553416 w 4465660"/>
              <a:gd name="connsiteY7" fmla="*/ 1189744 h 1287496"/>
              <a:gd name="connisteX8" fmla="*/ 172416 w 4465660"/>
              <a:gd name="connsiteY8" fmla="*/ 1052584 h 1287496"/>
              <a:gd name="connisteX9" fmla="*/ 4776 w 4465660"/>
              <a:gd name="connsiteY9" fmla="*/ 641104 h 1287496"/>
              <a:gd name="connisteX10" fmla="*/ 80976 w 4465660"/>
              <a:gd name="connsiteY10" fmla="*/ 336304 h 1287496"/>
              <a:gd name="connisteX11" fmla="*/ 294336 w 4465660"/>
              <a:gd name="connsiteY11" fmla="*/ 61984 h 1287496"/>
              <a:gd name="connisteX12" fmla="*/ 766776 w 4465660"/>
              <a:gd name="connsiteY12" fmla="*/ 1024 h 12874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</a:cxnLst>
            <a:rect l="l" t="t" r="r" b="b"/>
            <a:pathLst>
              <a:path w="4465660" h="1287497">
                <a:moveTo>
                  <a:pt x="766776" y="1024"/>
                </a:moveTo>
                <a:cubicBezTo>
                  <a:pt x="1175081" y="-5326"/>
                  <a:pt x="1702766" y="19439"/>
                  <a:pt x="2336496" y="31504"/>
                </a:cubicBezTo>
                <a:cubicBezTo>
                  <a:pt x="2970226" y="43569"/>
                  <a:pt x="3513151" y="-51046"/>
                  <a:pt x="3936696" y="61984"/>
                </a:cubicBezTo>
                <a:cubicBezTo>
                  <a:pt x="4360241" y="175014"/>
                  <a:pt x="4412311" y="366784"/>
                  <a:pt x="4454856" y="595384"/>
                </a:cubicBezTo>
                <a:cubicBezTo>
                  <a:pt x="4497401" y="823984"/>
                  <a:pt x="4418026" y="1070999"/>
                  <a:pt x="4150056" y="1204984"/>
                </a:cubicBezTo>
                <a:cubicBezTo>
                  <a:pt x="3882086" y="1338969"/>
                  <a:pt x="3625546" y="1250704"/>
                  <a:pt x="3113736" y="1265944"/>
                </a:cubicBezTo>
                <a:cubicBezTo>
                  <a:pt x="2601926" y="1281184"/>
                  <a:pt x="2101546" y="1296424"/>
                  <a:pt x="1589736" y="1281184"/>
                </a:cubicBezTo>
                <a:cubicBezTo>
                  <a:pt x="1077926" y="1265944"/>
                  <a:pt x="836626" y="1235464"/>
                  <a:pt x="553416" y="1189744"/>
                </a:cubicBezTo>
                <a:cubicBezTo>
                  <a:pt x="270206" y="1144024"/>
                  <a:pt x="282271" y="1162439"/>
                  <a:pt x="172416" y="1052584"/>
                </a:cubicBezTo>
                <a:cubicBezTo>
                  <a:pt x="62561" y="942729"/>
                  <a:pt x="23191" y="784614"/>
                  <a:pt x="4776" y="641104"/>
                </a:cubicBezTo>
                <a:cubicBezTo>
                  <a:pt x="-13639" y="497594"/>
                  <a:pt x="23191" y="451874"/>
                  <a:pt x="80976" y="336304"/>
                </a:cubicBezTo>
                <a:cubicBezTo>
                  <a:pt x="138761" y="220734"/>
                  <a:pt x="157176" y="129294"/>
                  <a:pt x="294336" y="61984"/>
                </a:cubicBezTo>
                <a:cubicBezTo>
                  <a:pt x="431496" y="-5326"/>
                  <a:pt x="358471" y="7374"/>
                  <a:pt x="766776" y="1024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346939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75735" y="2552065"/>
            <a:ext cx="5997575" cy="167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春季传染性疾病虽然种类繁多，但只要我们重视预防工作，做到早发现、早诊断、早报告、早隔离、早治疗，就可以有效地阻断疾病的流行与传播。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 descr="51miz-E1043208-54F22D8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955" y="1655445"/>
            <a:ext cx="3951605" cy="3951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545345435345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" y="575310"/>
            <a:ext cx="12190730" cy="6282690"/>
          </a:xfrm>
          <a:prstGeom prst="rect">
            <a:avLst/>
          </a:prstGeom>
        </p:spPr>
      </p:pic>
      <p:pic>
        <p:nvPicPr>
          <p:cNvPr id="26" name="图片 25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7965" y="5062220"/>
            <a:ext cx="5614035" cy="1812290"/>
          </a:xfrm>
          <a:prstGeom prst="rect">
            <a:avLst/>
          </a:prstGeom>
        </p:spPr>
      </p:pic>
      <p:pic>
        <p:nvPicPr>
          <p:cNvPr id="4" name="图片 3" descr="434234234234234234b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095" cy="5027295"/>
          </a:xfrm>
          <a:prstGeom prst="rect">
            <a:avLst/>
          </a:prstGeom>
        </p:spPr>
      </p:pic>
      <p:pic>
        <p:nvPicPr>
          <p:cNvPr id="5" name="图片 4" descr="春季预防流感-44445556--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113530" y="-1929765"/>
            <a:ext cx="4039235" cy="10059035"/>
          </a:xfrm>
          <a:prstGeom prst="rect">
            <a:avLst/>
          </a:prstGeom>
        </p:spPr>
      </p:pic>
      <p:pic>
        <p:nvPicPr>
          <p:cNvPr id="6" name="图片 5" descr="招生展板899999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" y="-233680"/>
            <a:ext cx="11648440" cy="5748655"/>
          </a:xfrm>
          <a:prstGeom prst="rect">
            <a:avLst/>
          </a:prstGeom>
        </p:spPr>
      </p:pic>
      <p:pic>
        <p:nvPicPr>
          <p:cNvPr id="19" name="图片 18" descr="人口普查--444556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" y="-85725"/>
            <a:ext cx="1560195" cy="1644650"/>
          </a:xfrm>
          <a:prstGeom prst="rect">
            <a:avLst/>
          </a:prstGeom>
        </p:spPr>
      </p:pic>
      <p:pic>
        <p:nvPicPr>
          <p:cNvPr id="14" name="图片 13" descr="444444444444444444444a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00030" y="1355090"/>
            <a:ext cx="1090295" cy="694055"/>
          </a:xfrm>
          <a:prstGeom prst="rect">
            <a:avLst/>
          </a:prstGeom>
        </p:spPr>
      </p:pic>
      <p:sp>
        <p:nvSpPr>
          <p:cNvPr id="8" name="666"/>
          <p:cNvSpPr/>
          <p:nvPr/>
        </p:nvSpPr>
        <p:spPr>
          <a:xfrm>
            <a:off x="1744980" y="2254250"/>
            <a:ext cx="8554085" cy="14439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04" tIns="45701" rIns="91404" bIns="45701">
            <a:spAutoFit/>
          </a:bodyPr>
          <a:lstStyle/>
          <a:p>
            <a:pPr algn="ctr" defTabSz="914400"/>
            <a:r>
              <a:rPr lang="zh-CN" altLang="en-US" sz="8800" b="1" spc="200" dirty="0" smtClean="0">
                <a:ln w="28575">
                  <a:solidFill>
                    <a:schemeClr val="bg1"/>
                  </a:solidFill>
                </a:ln>
                <a:solidFill>
                  <a:srgbClr val="3DA645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谢谢观看！</a:t>
            </a:r>
            <a:endParaRPr lang="zh-CN" sz="8800" b="1" spc="200" dirty="0">
              <a:ln w="28575">
                <a:solidFill>
                  <a:schemeClr val="bg1"/>
                </a:solidFill>
              </a:ln>
              <a:solidFill>
                <a:srgbClr val="3DA645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757027" y="1661930"/>
            <a:ext cx="4561106" cy="492913"/>
            <a:chOff x="3815447" y="3099001"/>
            <a:chExt cx="4561106" cy="492913"/>
          </a:xfrm>
          <a:solidFill>
            <a:srgbClr val="3DA645"/>
          </a:solidFill>
        </p:grpSpPr>
        <p:sp>
          <p:nvSpPr>
            <p:cNvPr id="9" name="椭圆 8"/>
            <p:cNvSpPr/>
            <p:nvPr/>
          </p:nvSpPr>
          <p:spPr>
            <a:xfrm>
              <a:off x="3815447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关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4396617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注</a:t>
              </a:r>
            </a:p>
          </p:txBody>
        </p:sp>
        <p:sp>
          <p:nvSpPr>
            <p:cNvPr id="16" name="稻壳儿&amp;花儿小姐"/>
            <p:cNvSpPr/>
            <p:nvPr/>
          </p:nvSpPr>
          <p:spPr>
            <a:xfrm>
              <a:off x="4977788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健</a:t>
              </a:r>
            </a:p>
          </p:txBody>
        </p:sp>
        <p:sp>
          <p:nvSpPr>
            <p:cNvPr id="17" name="稻壳儿&amp;花儿小姐"/>
            <p:cNvSpPr/>
            <p:nvPr/>
          </p:nvSpPr>
          <p:spPr>
            <a:xfrm>
              <a:off x="5558958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康</a:t>
              </a:r>
            </a:p>
          </p:txBody>
        </p:sp>
        <p:sp>
          <p:nvSpPr>
            <p:cNvPr id="18" name="稻壳儿&amp;花儿小姐"/>
            <p:cNvSpPr/>
            <p:nvPr/>
          </p:nvSpPr>
          <p:spPr>
            <a:xfrm>
              <a:off x="6140129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从</a:t>
              </a:r>
            </a:p>
          </p:txBody>
        </p:sp>
        <p:sp>
          <p:nvSpPr>
            <p:cNvPr id="10" name="稻壳儿&amp;花儿小姐"/>
            <p:cNvSpPr/>
            <p:nvPr/>
          </p:nvSpPr>
          <p:spPr>
            <a:xfrm>
              <a:off x="6721299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我</a:t>
              </a:r>
            </a:p>
          </p:txBody>
        </p:sp>
        <p:sp>
          <p:nvSpPr>
            <p:cNvPr id="20" name="稻壳儿&amp;花儿小姐"/>
            <p:cNvSpPr/>
            <p:nvPr/>
          </p:nvSpPr>
          <p:spPr>
            <a:xfrm>
              <a:off x="7302470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做</a:t>
              </a:r>
            </a:p>
          </p:txBody>
        </p:sp>
        <p:sp>
          <p:nvSpPr>
            <p:cNvPr id="21" name="稻壳儿&amp;花儿小姐"/>
            <p:cNvSpPr/>
            <p:nvPr/>
          </p:nvSpPr>
          <p:spPr>
            <a:xfrm>
              <a:off x="7883640" y="3099001"/>
              <a:ext cx="492913" cy="4929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起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00705" y="3521075"/>
            <a:ext cx="5848350" cy="922020"/>
            <a:chOff x="4540" y="5293"/>
            <a:chExt cx="9210" cy="1452"/>
          </a:xfrm>
        </p:grpSpPr>
        <p:sp>
          <p:nvSpPr>
            <p:cNvPr id="12" name="文本框 11"/>
            <p:cNvSpPr txBox="1"/>
            <p:nvPr/>
          </p:nvSpPr>
          <p:spPr>
            <a:xfrm>
              <a:off x="4680" y="5729"/>
              <a:ext cx="89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春季预防传染病  从你我做起   健康你我他</a:t>
              </a:r>
            </a:p>
          </p:txBody>
        </p:sp>
        <p:pic>
          <p:nvPicPr>
            <p:cNvPr id="13" name="图片 12" descr="春季预防流感--4455-7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40" y="5293"/>
              <a:ext cx="1274" cy="1452"/>
            </a:xfrm>
            <a:prstGeom prst="rect">
              <a:avLst/>
            </a:prstGeom>
          </p:spPr>
        </p:pic>
        <p:pic>
          <p:nvPicPr>
            <p:cNvPr id="22" name="图片 21" descr="春季预防流感--4455-7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76" y="5293"/>
              <a:ext cx="1274" cy="1452"/>
            </a:xfrm>
            <a:prstGeom prst="rect">
              <a:avLst/>
            </a:prstGeom>
          </p:spPr>
        </p:pic>
      </p:grpSp>
      <p:pic>
        <p:nvPicPr>
          <p:cNvPr id="25" name="图片 24" descr="C:/Users/ADMINI~1/AppData/Local/Temp/picturecompress_20210401144715/output_1.pngoutput_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10395" y="4373880"/>
            <a:ext cx="2476500" cy="2484120"/>
          </a:xfrm>
          <a:prstGeom prst="rect">
            <a:avLst/>
          </a:prstGeom>
        </p:spPr>
      </p:pic>
      <p:pic>
        <p:nvPicPr>
          <p:cNvPr id="28" name="图片 27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8415" y="5038725"/>
            <a:ext cx="5614035" cy="1812290"/>
          </a:xfrm>
          <a:prstGeom prst="rect">
            <a:avLst/>
          </a:prstGeom>
        </p:spPr>
      </p:pic>
      <p:pic>
        <p:nvPicPr>
          <p:cNvPr id="29" name="图片 28" descr="51miz-E956255-373959F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2240" y="3866515"/>
            <a:ext cx="3253740" cy="2991485"/>
          </a:xfrm>
          <a:prstGeom prst="rect">
            <a:avLst/>
          </a:prstGeom>
        </p:spPr>
      </p:pic>
      <p:pic>
        <p:nvPicPr>
          <p:cNvPr id="31" name="图片 30" descr="51miz-E1139124-573DE18D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0000">
            <a:off x="2666365" y="1842135"/>
            <a:ext cx="824865" cy="824865"/>
          </a:xfrm>
          <a:prstGeom prst="rect">
            <a:avLst/>
          </a:prstGeom>
        </p:spPr>
      </p:pic>
      <p:pic>
        <p:nvPicPr>
          <p:cNvPr id="32" name="图片 31" descr="a5450dec_E379667_849070cd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080" y="3025775"/>
            <a:ext cx="264795" cy="29972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5132403" y="4443095"/>
            <a:ext cx="1927195" cy="345440"/>
          </a:xfrm>
          <a:prstGeom prst="roundRect">
            <a:avLst>
              <a:gd name="adj" fmla="val 50000"/>
            </a:avLst>
          </a:prstGeom>
          <a:solidFill>
            <a:srgbClr val="3DA64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prstClr val="white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prstClr val="white"/>
                </a:solidFill>
                <a:cs typeface="+mn-ea"/>
                <a:sym typeface="+mn-lt"/>
              </a:rPr>
              <a:t>PPT</a:t>
            </a:r>
            <a:endParaRPr lang="en-US" altLang="zh-CN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  <p:bldP spid="2" grpId="0" bldLvl="0" animBg="1"/>
      <p:bldP spid="2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382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545345435345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" y="575310"/>
            <a:ext cx="12190730" cy="6282690"/>
          </a:xfrm>
          <a:prstGeom prst="rect">
            <a:avLst/>
          </a:prstGeom>
        </p:spPr>
      </p:pic>
      <p:pic>
        <p:nvPicPr>
          <p:cNvPr id="26" name="图片 25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7965" y="5062220"/>
            <a:ext cx="5614035" cy="1812290"/>
          </a:xfrm>
          <a:prstGeom prst="rect">
            <a:avLst/>
          </a:prstGeom>
        </p:spPr>
      </p:pic>
      <p:pic>
        <p:nvPicPr>
          <p:cNvPr id="4" name="图片 3" descr="434234234234234234b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095" cy="5027295"/>
          </a:xfrm>
          <a:prstGeom prst="rect">
            <a:avLst/>
          </a:prstGeom>
        </p:spPr>
      </p:pic>
      <p:pic>
        <p:nvPicPr>
          <p:cNvPr id="5" name="图片 4" descr="春季预防流感-44445556--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113530" y="-1929765"/>
            <a:ext cx="4039235" cy="10059035"/>
          </a:xfrm>
          <a:prstGeom prst="rect">
            <a:avLst/>
          </a:prstGeom>
        </p:spPr>
      </p:pic>
      <p:pic>
        <p:nvPicPr>
          <p:cNvPr id="6" name="图片 5" descr="招生展板899999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" y="-233680"/>
            <a:ext cx="11648440" cy="5748655"/>
          </a:xfrm>
          <a:prstGeom prst="rect">
            <a:avLst/>
          </a:prstGeom>
        </p:spPr>
      </p:pic>
      <p:pic>
        <p:nvPicPr>
          <p:cNvPr id="19" name="图片 18" descr="人口普查--444556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" y="-85725"/>
            <a:ext cx="1560195" cy="1644650"/>
          </a:xfrm>
          <a:prstGeom prst="rect">
            <a:avLst/>
          </a:prstGeom>
        </p:spPr>
      </p:pic>
      <p:pic>
        <p:nvPicPr>
          <p:cNvPr id="14" name="图片 13" descr="444444444444444444444a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00030" y="1355090"/>
            <a:ext cx="1090295" cy="694055"/>
          </a:xfrm>
          <a:prstGeom prst="rect">
            <a:avLst/>
          </a:prstGeom>
        </p:spPr>
      </p:pic>
      <p:pic>
        <p:nvPicPr>
          <p:cNvPr id="25" name="图片 24" descr="C:/Users/ADMINI~1/AppData/Local/Temp/picturecompress_20210401144715/output_1.pngoutput_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10395" y="4373880"/>
            <a:ext cx="2476500" cy="2484120"/>
          </a:xfrm>
          <a:prstGeom prst="rect">
            <a:avLst/>
          </a:prstGeom>
        </p:spPr>
      </p:pic>
      <p:pic>
        <p:nvPicPr>
          <p:cNvPr id="28" name="图片 27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8415" y="5038725"/>
            <a:ext cx="5614035" cy="1812290"/>
          </a:xfrm>
          <a:prstGeom prst="rect">
            <a:avLst/>
          </a:prstGeom>
        </p:spPr>
      </p:pic>
      <p:pic>
        <p:nvPicPr>
          <p:cNvPr id="29" name="图片 28" descr="51miz-E956255-373959F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2240" y="3866515"/>
            <a:ext cx="3253740" cy="2991485"/>
          </a:xfrm>
          <a:prstGeom prst="rect">
            <a:avLst/>
          </a:prstGeom>
        </p:spPr>
      </p:pic>
      <p:sp>
        <p:nvSpPr>
          <p:cNvPr id="2" name="文本框 41"/>
          <p:cNvSpPr txBox="1"/>
          <p:nvPr/>
        </p:nvSpPr>
        <p:spPr>
          <a:xfrm>
            <a:off x="4656673" y="1973539"/>
            <a:ext cx="2507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41C241"/>
                </a:solidFill>
                <a:cs typeface="+mn-ea"/>
                <a:sym typeface="+mn-lt"/>
              </a:rPr>
              <a:t>PART  01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119"/>
          <p:cNvSpPr txBox="1"/>
          <p:nvPr/>
        </p:nvSpPr>
        <p:spPr>
          <a:xfrm>
            <a:off x="2193925" y="2839085"/>
            <a:ext cx="7538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3DA645"/>
                </a:solidFill>
                <a:cs typeface="+mn-ea"/>
                <a:sym typeface="+mn-lt"/>
              </a:rPr>
              <a:t>为什么春季传染性疾病多发</a:t>
            </a:r>
            <a:r>
              <a:rPr lang="en-US" altLang="zh-CN" sz="4000" dirty="0">
                <a:solidFill>
                  <a:srgbClr val="3DA645"/>
                </a:solidFill>
                <a:cs typeface="+mn-ea"/>
                <a:sym typeface="+mn-lt"/>
              </a:rPr>
              <a:t>?</a:t>
            </a:r>
            <a:endParaRPr lang="en-US" altLang="zh-CN" sz="4000" b="1" dirty="0">
              <a:solidFill>
                <a:srgbClr val="3DA645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100705" y="3521075"/>
            <a:ext cx="5848350" cy="922020"/>
            <a:chOff x="4540" y="5293"/>
            <a:chExt cx="9210" cy="1452"/>
          </a:xfrm>
        </p:grpSpPr>
        <p:sp>
          <p:nvSpPr>
            <p:cNvPr id="12" name="文本框 11"/>
            <p:cNvSpPr txBox="1"/>
            <p:nvPr/>
          </p:nvSpPr>
          <p:spPr>
            <a:xfrm>
              <a:off x="4680" y="5729"/>
              <a:ext cx="89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春季预防传染病  从你我做起   健康你我他</a:t>
              </a:r>
            </a:p>
          </p:txBody>
        </p:sp>
        <p:pic>
          <p:nvPicPr>
            <p:cNvPr id="13" name="图片 12" descr="春季预防流感--4455-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40" y="5293"/>
              <a:ext cx="1274" cy="1452"/>
            </a:xfrm>
            <a:prstGeom prst="rect">
              <a:avLst/>
            </a:prstGeom>
          </p:spPr>
        </p:pic>
        <p:pic>
          <p:nvPicPr>
            <p:cNvPr id="22" name="图片 21" descr="春季预防流感--4455-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76" y="5293"/>
              <a:ext cx="1274" cy="1452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405849" y="2049145"/>
            <a:ext cx="18021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E9F9FD"/>
                </a:solidFill>
              </a:rPr>
              <a:t>https://www.ypppt.com/</a:t>
            </a:r>
            <a:endParaRPr lang="zh-CN" altLang="en-US" sz="1050" dirty="0">
              <a:solidFill>
                <a:srgbClr val="E9F9F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>
            <a:off x="3496945" y="4134485"/>
            <a:ext cx="2363470" cy="464820"/>
          </a:xfrm>
          <a:custGeom>
            <a:avLst/>
            <a:gdLst>
              <a:gd name="connisteX0" fmla="*/ 766776 w 4465660"/>
              <a:gd name="connsiteY0" fmla="*/ 1024 h 1287496"/>
              <a:gd name="connisteX1" fmla="*/ 2336496 w 4465660"/>
              <a:gd name="connsiteY1" fmla="*/ 31504 h 1287496"/>
              <a:gd name="connisteX2" fmla="*/ 3936696 w 4465660"/>
              <a:gd name="connsiteY2" fmla="*/ 61984 h 1287496"/>
              <a:gd name="connisteX3" fmla="*/ 4454856 w 4465660"/>
              <a:gd name="connsiteY3" fmla="*/ 595384 h 1287496"/>
              <a:gd name="connisteX4" fmla="*/ 4150056 w 4465660"/>
              <a:gd name="connsiteY4" fmla="*/ 1204984 h 1287496"/>
              <a:gd name="connisteX5" fmla="*/ 3113736 w 4465660"/>
              <a:gd name="connsiteY5" fmla="*/ 1265944 h 1287496"/>
              <a:gd name="connisteX6" fmla="*/ 1589736 w 4465660"/>
              <a:gd name="connsiteY6" fmla="*/ 1281184 h 1287496"/>
              <a:gd name="connisteX7" fmla="*/ 553416 w 4465660"/>
              <a:gd name="connsiteY7" fmla="*/ 1189744 h 1287496"/>
              <a:gd name="connisteX8" fmla="*/ 172416 w 4465660"/>
              <a:gd name="connsiteY8" fmla="*/ 1052584 h 1287496"/>
              <a:gd name="connisteX9" fmla="*/ 4776 w 4465660"/>
              <a:gd name="connsiteY9" fmla="*/ 641104 h 1287496"/>
              <a:gd name="connisteX10" fmla="*/ 80976 w 4465660"/>
              <a:gd name="connsiteY10" fmla="*/ 336304 h 1287496"/>
              <a:gd name="connisteX11" fmla="*/ 294336 w 4465660"/>
              <a:gd name="connsiteY11" fmla="*/ 61984 h 1287496"/>
              <a:gd name="connisteX12" fmla="*/ 766776 w 4465660"/>
              <a:gd name="connsiteY12" fmla="*/ 1024 h 12874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</a:cxnLst>
            <a:rect l="l" t="t" r="r" b="b"/>
            <a:pathLst>
              <a:path w="4465660" h="1287497">
                <a:moveTo>
                  <a:pt x="766776" y="1024"/>
                </a:moveTo>
                <a:cubicBezTo>
                  <a:pt x="1175081" y="-5326"/>
                  <a:pt x="1702766" y="19439"/>
                  <a:pt x="2336496" y="31504"/>
                </a:cubicBezTo>
                <a:cubicBezTo>
                  <a:pt x="2970226" y="43569"/>
                  <a:pt x="3513151" y="-51046"/>
                  <a:pt x="3936696" y="61984"/>
                </a:cubicBezTo>
                <a:cubicBezTo>
                  <a:pt x="4360241" y="175014"/>
                  <a:pt x="4412311" y="366784"/>
                  <a:pt x="4454856" y="595384"/>
                </a:cubicBezTo>
                <a:cubicBezTo>
                  <a:pt x="4497401" y="823984"/>
                  <a:pt x="4418026" y="1070999"/>
                  <a:pt x="4150056" y="1204984"/>
                </a:cubicBezTo>
                <a:cubicBezTo>
                  <a:pt x="3882086" y="1338969"/>
                  <a:pt x="3625546" y="1250704"/>
                  <a:pt x="3113736" y="1265944"/>
                </a:cubicBezTo>
                <a:cubicBezTo>
                  <a:pt x="2601926" y="1281184"/>
                  <a:pt x="2101546" y="1296424"/>
                  <a:pt x="1589736" y="1281184"/>
                </a:cubicBezTo>
                <a:cubicBezTo>
                  <a:pt x="1077926" y="1265944"/>
                  <a:pt x="836626" y="1235464"/>
                  <a:pt x="553416" y="1189744"/>
                </a:cubicBezTo>
                <a:cubicBezTo>
                  <a:pt x="270206" y="1144024"/>
                  <a:pt x="282271" y="1162439"/>
                  <a:pt x="172416" y="1052584"/>
                </a:cubicBezTo>
                <a:cubicBezTo>
                  <a:pt x="62561" y="942729"/>
                  <a:pt x="23191" y="784614"/>
                  <a:pt x="4776" y="641104"/>
                </a:cubicBezTo>
                <a:cubicBezTo>
                  <a:pt x="-13639" y="497594"/>
                  <a:pt x="23191" y="451874"/>
                  <a:pt x="80976" y="336304"/>
                </a:cubicBezTo>
                <a:cubicBezTo>
                  <a:pt x="138761" y="220734"/>
                  <a:pt x="157176" y="129294"/>
                  <a:pt x="294336" y="61984"/>
                </a:cubicBezTo>
                <a:cubicBezTo>
                  <a:pt x="431496" y="-5326"/>
                  <a:pt x="358471" y="7374"/>
                  <a:pt x="766776" y="1024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346939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496945" y="2564765"/>
            <a:ext cx="2363470" cy="464820"/>
          </a:xfrm>
          <a:custGeom>
            <a:avLst/>
            <a:gdLst>
              <a:gd name="connisteX0" fmla="*/ 766776 w 4465660"/>
              <a:gd name="connsiteY0" fmla="*/ 1024 h 1287496"/>
              <a:gd name="connisteX1" fmla="*/ 2336496 w 4465660"/>
              <a:gd name="connsiteY1" fmla="*/ 31504 h 1287496"/>
              <a:gd name="connisteX2" fmla="*/ 3936696 w 4465660"/>
              <a:gd name="connsiteY2" fmla="*/ 61984 h 1287496"/>
              <a:gd name="connisteX3" fmla="*/ 4454856 w 4465660"/>
              <a:gd name="connsiteY3" fmla="*/ 595384 h 1287496"/>
              <a:gd name="connisteX4" fmla="*/ 4150056 w 4465660"/>
              <a:gd name="connsiteY4" fmla="*/ 1204984 h 1287496"/>
              <a:gd name="connisteX5" fmla="*/ 3113736 w 4465660"/>
              <a:gd name="connsiteY5" fmla="*/ 1265944 h 1287496"/>
              <a:gd name="connisteX6" fmla="*/ 1589736 w 4465660"/>
              <a:gd name="connsiteY6" fmla="*/ 1281184 h 1287496"/>
              <a:gd name="connisteX7" fmla="*/ 553416 w 4465660"/>
              <a:gd name="connsiteY7" fmla="*/ 1189744 h 1287496"/>
              <a:gd name="connisteX8" fmla="*/ 172416 w 4465660"/>
              <a:gd name="connsiteY8" fmla="*/ 1052584 h 1287496"/>
              <a:gd name="connisteX9" fmla="*/ 4776 w 4465660"/>
              <a:gd name="connsiteY9" fmla="*/ 641104 h 1287496"/>
              <a:gd name="connisteX10" fmla="*/ 80976 w 4465660"/>
              <a:gd name="connsiteY10" fmla="*/ 336304 h 1287496"/>
              <a:gd name="connisteX11" fmla="*/ 294336 w 4465660"/>
              <a:gd name="connsiteY11" fmla="*/ 61984 h 1287496"/>
              <a:gd name="connisteX12" fmla="*/ 766776 w 4465660"/>
              <a:gd name="connsiteY12" fmla="*/ 1024 h 12874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</a:cxnLst>
            <a:rect l="l" t="t" r="r" b="b"/>
            <a:pathLst>
              <a:path w="4465660" h="1287497">
                <a:moveTo>
                  <a:pt x="766776" y="1024"/>
                </a:moveTo>
                <a:cubicBezTo>
                  <a:pt x="1175081" y="-5326"/>
                  <a:pt x="1702766" y="19439"/>
                  <a:pt x="2336496" y="31504"/>
                </a:cubicBezTo>
                <a:cubicBezTo>
                  <a:pt x="2970226" y="43569"/>
                  <a:pt x="3513151" y="-51046"/>
                  <a:pt x="3936696" y="61984"/>
                </a:cubicBezTo>
                <a:cubicBezTo>
                  <a:pt x="4360241" y="175014"/>
                  <a:pt x="4412311" y="366784"/>
                  <a:pt x="4454856" y="595384"/>
                </a:cubicBezTo>
                <a:cubicBezTo>
                  <a:pt x="4497401" y="823984"/>
                  <a:pt x="4418026" y="1070999"/>
                  <a:pt x="4150056" y="1204984"/>
                </a:cubicBezTo>
                <a:cubicBezTo>
                  <a:pt x="3882086" y="1338969"/>
                  <a:pt x="3625546" y="1250704"/>
                  <a:pt x="3113736" y="1265944"/>
                </a:cubicBezTo>
                <a:cubicBezTo>
                  <a:pt x="2601926" y="1281184"/>
                  <a:pt x="2101546" y="1296424"/>
                  <a:pt x="1589736" y="1281184"/>
                </a:cubicBezTo>
                <a:cubicBezTo>
                  <a:pt x="1077926" y="1265944"/>
                  <a:pt x="836626" y="1235464"/>
                  <a:pt x="553416" y="1189744"/>
                </a:cubicBezTo>
                <a:cubicBezTo>
                  <a:pt x="270206" y="1144024"/>
                  <a:pt x="282271" y="1162439"/>
                  <a:pt x="172416" y="1052584"/>
                </a:cubicBezTo>
                <a:cubicBezTo>
                  <a:pt x="62561" y="942729"/>
                  <a:pt x="23191" y="784614"/>
                  <a:pt x="4776" y="641104"/>
                </a:cubicBezTo>
                <a:cubicBezTo>
                  <a:pt x="-13639" y="497594"/>
                  <a:pt x="23191" y="451874"/>
                  <a:pt x="80976" y="336304"/>
                </a:cubicBezTo>
                <a:cubicBezTo>
                  <a:pt x="138761" y="220734"/>
                  <a:pt x="157176" y="129294"/>
                  <a:pt x="294336" y="61984"/>
                </a:cubicBezTo>
                <a:cubicBezTo>
                  <a:pt x="431496" y="-5326"/>
                  <a:pt x="358471" y="7374"/>
                  <a:pt x="766776" y="1024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346939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93290" y="316230"/>
            <a:ext cx="7014210" cy="824230"/>
            <a:chOff x="3454" y="498"/>
            <a:chExt cx="11046" cy="1298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为什么春季传染性疾病多发</a:t>
              </a:r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?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pic>
        <p:nvPicPr>
          <p:cNvPr id="6" name="图片 5" descr="51miz-E900449-9833A6E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15" y="1956435"/>
            <a:ext cx="2945765" cy="340931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054090" y="2508250"/>
            <a:ext cx="4909185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气温变化莫测，忽冷忽热的气温变化使得机体调整失去了平衡，容易患病。</a:t>
            </a:r>
          </a:p>
        </p:txBody>
      </p:sp>
      <p:sp>
        <p:nvSpPr>
          <p:cNvPr id="65" name="圆角矩形 64"/>
          <p:cNvSpPr/>
          <p:nvPr/>
        </p:nvSpPr>
        <p:spPr>
          <a:xfrm flipH="1">
            <a:off x="3796030" y="2569210"/>
            <a:ext cx="2064385" cy="456565"/>
          </a:xfrm>
          <a:prstGeom prst="roundRect">
            <a:avLst>
              <a:gd name="adj" fmla="val 9725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DA645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dirty="0">
                <a:solidFill>
                  <a:srgbClr val="3DA645"/>
                </a:solidFill>
                <a:effectLst/>
                <a:cs typeface="+mn-ea"/>
                <a:sym typeface="+mn-lt"/>
              </a:rPr>
              <a:t>01    </a:t>
            </a:r>
            <a:r>
              <a:rPr lang="zh-CN" altLang="en-US" sz="2000" dirty="0">
                <a:solidFill>
                  <a:srgbClr val="3DA645"/>
                </a:solidFill>
                <a:effectLst/>
                <a:cs typeface="+mn-ea"/>
                <a:sym typeface="+mn-lt"/>
              </a:rPr>
              <a:t>气温</a:t>
            </a:r>
          </a:p>
        </p:txBody>
      </p:sp>
      <p:sp>
        <p:nvSpPr>
          <p:cNvPr id="14" name="矩形 13"/>
          <p:cNvSpPr/>
          <p:nvPr/>
        </p:nvSpPr>
        <p:spPr>
          <a:xfrm>
            <a:off x="6063615" y="4073525"/>
            <a:ext cx="490918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病原微生物生长活跃，春季到来，万物复苏，环境中的细菌、病毒也随之进入活跃繁殖期，为疾病传播奠定基础。</a:t>
            </a:r>
          </a:p>
        </p:txBody>
      </p:sp>
      <p:sp>
        <p:nvSpPr>
          <p:cNvPr id="15" name="圆角矩形 14"/>
          <p:cNvSpPr/>
          <p:nvPr/>
        </p:nvSpPr>
        <p:spPr>
          <a:xfrm flipH="1">
            <a:off x="3704590" y="4134485"/>
            <a:ext cx="2073910" cy="456565"/>
          </a:xfrm>
          <a:prstGeom prst="roundRect">
            <a:avLst>
              <a:gd name="adj" fmla="val 9725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DA645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dirty="0">
                <a:solidFill>
                  <a:srgbClr val="3DA645"/>
                </a:solidFill>
                <a:cs typeface="+mn-ea"/>
                <a:sym typeface="+mn-lt"/>
              </a:rPr>
              <a:t>02    </a:t>
            </a:r>
            <a:r>
              <a:rPr lang="zh-CN" altLang="en-US" sz="2000" dirty="0">
                <a:solidFill>
                  <a:srgbClr val="3DA645"/>
                </a:solidFill>
                <a:cs typeface="+mn-ea"/>
                <a:sym typeface="+mn-lt"/>
              </a:rPr>
              <a:t>病原微生物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7" grpId="1" animBg="1"/>
      <p:bldP spid="16" grpId="0" bldLvl="0" animBg="1"/>
      <p:bldP spid="16" grpId="1" animBg="1"/>
      <p:bldP spid="11" grpId="0"/>
      <p:bldP spid="11" grpId="1"/>
      <p:bldP spid="65" grpId="0" bldLvl="0" animBg="1"/>
      <p:bldP spid="65" grpId="1" animBg="1"/>
      <p:bldP spid="14" grpId="0"/>
      <p:bldP spid="14" grpId="1"/>
      <p:bldP spid="15" grpId="0" bldLvl="0" animBg="1"/>
      <p:bldP spid="1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722755" y="3992880"/>
            <a:ext cx="2363470" cy="464820"/>
          </a:xfrm>
          <a:custGeom>
            <a:avLst/>
            <a:gdLst>
              <a:gd name="connisteX0" fmla="*/ 766776 w 4465660"/>
              <a:gd name="connsiteY0" fmla="*/ 1024 h 1287496"/>
              <a:gd name="connisteX1" fmla="*/ 2336496 w 4465660"/>
              <a:gd name="connsiteY1" fmla="*/ 31504 h 1287496"/>
              <a:gd name="connisteX2" fmla="*/ 3936696 w 4465660"/>
              <a:gd name="connsiteY2" fmla="*/ 61984 h 1287496"/>
              <a:gd name="connisteX3" fmla="*/ 4454856 w 4465660"/>
              <a:gd name="connsiteY3" fmla="*/ 595384 h 1287496"/>
              <a:gd name="connisteX4" fmla="*/ 4150056 w 4465660"/>
              <a:gd name="connsiteY4" fmla="*/ 1204984 h 1287496"/>
              <a:gd name="connisteX5" fmla="*/ 3113736 w 4465660"/>
              <a:gd name="connsiteY5" fmla="*/ 1265944 h 1287496"/>
              <a:gd name="connisteX6" fmla="*/ 1589736 w 4465660"/>
              <a:gd name="connsiteY6" fmla="*/ 1281184 h 1287496"/>
              <a:gd name="connisteX7" fmla="*/ 553416 w 4465660"/>
              <a:gd name="connsiteY7" fmla="*/ 1189744 h 1287496"/>
              <a:gd name="connisteX8" fmla="*/ 172416 w 4465660"/>
              <a:gd name="connsiteY8" fmla="*/ 1052584 h 1287496"/>
              <a:gd name="connisteX9" fmla="*/ 4776 w 4465660"/>
              <a:gd name="connsiteY9" fmla="*/ 641104 h 1287496"/>
              <a:gd name="connisteX10" fmla="*/ 80976 w 4465660"/>
              <a:gd name="connsiteY10" fmla="*/ 336304 h 1287496"/>
              <a:gd name="connisteX11" fmla="*/ 294336 w 4465660"/>
              <a:gd name="connsiteY11" fmla="*/ 61984 h 1287496"/>
              <a:gd name="connisteX12" fmla="*/ 766776 w 4465660"/>
              <a:gd name="connsiteY12" fmla="*/ 1024 h 12874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</a:cxnLst>
            <a:rect l="l" t="t" r="r" b="b"/>
            <a:pathLst>
              <a:path w="4465660" h="1287497">
                <a:moveTo>
                  <a:pt x="766776" y="1024"/>
                </a:moveTo>
                <a:cubicBezTo>
                  <a:pt x="1175081" y="-5326"/>
                  <a:pt x="1702766" y="19439"/>
                  <a:pt x="2336496" y="31504"/>
                </a:cubicBezTo>
                <a:cubicBezTo>
                  <a:pt x="2970226" y="43569"/>
                  <a:pt x="3513151" y="-51046"/>
                  <a:pt x="3936696" y="61984"/>
                </a:cubicBezTo>
                <a:cubicBezTo>
                  <a:pt x="4360241" y="175014"/>
                  <a:pt x="4412311" y="366784"/>
                  <a:pt x="4454856" y="595384"/>
                </a:cubicBezTo>
                <a:cubicBezTo>
                  <a:pt x="4497401" y="823984"/>
                  <a:pt x="4418026" y="1070999"/>
                  <a:pt x="4150056" y="1204984"/>
                </a:cubicBezTo>
                <a:cubicBezTo>
                  <a:pt x="3882086" y="1338969"/>
                  <a:pt x="3625546" y="1250704"/>
                  <a:pt x="3113736" y="1265944"/>
                </a:cubicBezTo>
                <a:cubicBezTo>
                  <a:pt x="2601926" y="1281184"/>
                  <a:pt x="2101546" y="1296424"/>
                  <a:pt x="1589736" y="1281184"/>
                </a:cubicBezTo>
                <a:cubicBezTo>
                  <a:pt x="1077926" y="1265944"/>
                  <a:pt x="836626" y="1235464"/>
                  <a:pt x="553416" y="1189744"/>
                </a:cubicBezTo>
                <a:cubicBezTo>
                  <a:pt x="270206" y="1144024"/>
                  <a:pt x="282271" y="1162439"/>
                  <a:pt x="172416" y="1052584"/>
                </a:cubicBezTo>
                <a:cubicBezTo>
                  <a:pt x="62561" y="942729"/>
                  <a:pt x="23191" y="784614"/>
                  <a:pt x="4776" y="641104"/>
                </a:cubicBezTo>
                <a:cubicBezTo>
                  <a:pt x="-13639" y="497594"/>
                  <a:pt x="23191" y="451874"/>
                  <a:pt x="80976" y="336304"/>
                </a:cubicBezTo>
                <a:cubicBezTo>
                  <a:pt x="138761" y="220734"/>
                  <a:pt x="157176" y="129294"/>
                  <a:pt x="294336" y="61984"/>
                </a:cubicBezTo>
                <a:cubicBezTo>
                  <a:pt x="431496" y="-5326"/>
                  <a:pt x="358471" y="7374"/>
                  <a:pt x="766776" y="1024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346939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818640" y="2130425"/>
            <a:ext cx="2363470" cy="464820"/>
          </a:xfrm>
          <a:custGeom>
            <a:avLst/>
            <a:gdLst>
              <a:gd name="connisteX0" fmla="*/ 766776 w 4465660"/>
              <a:gd name="connsiteY0" fmla="*/ 1024 h 1287496"/>
              <a:gd name="connisteX1" fmla="*/ 2336496 w 4465660"/>
              <a:gd name="connsiteY1" fmla="*/ 31504 h 1287496"/>
              <a:gd name="connisteX2" fmla="*/ 3936696 w 4465660"/>
              <a:gd name="connsiteY2" fmla="*/ 61984 h 1287496"/>
              <a:gd name="connisteX3" fmla="*/ 4454856 w 4465660"/>
              <a:gd name="connsiteY3" fmla="*/ 595384 h 1287496"/>
              <a:gd name="connisteX4" fmla="*/ 4150056 w 4465660"/>
              <a:gd name="connsiteY4" fmla="*/ 1204984 h 1287496"/>
              <a:gd name="connisteX5" fmla="*/ 3113736 w 4465660"/>
              <a:gd name="connsiteY5" fmla="*/ 1265944 h 1287496"/>
              <a:gd name="connisteX6" fmla="*/ 1589736 w 4465660"/>
              <a:gd name="connsiteY6" fmla="*/ 1281184 h 1287496"/>
              <a:gd name="connisteX7" fmla="*/ 553416 w 4465660"/>
              <a:gd name="connsiteY7" fmla="*/ 1189744 h 1287496"/>
              <a:gd name="connisteX8" fmla="*/ 172416 w 4465660"/>
              <a:gd name="connsiteY8" fmla="*/ 1052584 h 1287496"/>
              <a:gd name="connisteX9" fmla="*/ 4776 w 4465660"/>
              <a:gd name="connsiteY9" fmla="*/ 641104 h 1287496"/>
              <a:gd name="connisteX10" fmla="*/ 80976 w 4465660"/>
              <a:gd name="connsiteY10" fmla="*/ 336304 h 1287496"/>
              <a:gd name="connisteX11" fmla="*/ 294336 w 4465660"/>
              <a:gd name="connsiteY11" fmla="*/ 61984 h 1287496"/>
              <a:gd name="connisteX12" fmla="*/ 766776 w 4465660"/>
              <a:gd name="connsiteY12" fmla="*/ 1024 h 12874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</a:cxnLst>
            <a:rect l="l" t="t" r="r" b="b"/>
            <a:pathLst>
              <a:path w="4465660" h="1287497">
                <a:moveTo>
                  <a:pt x="766776" y="1024"/>
                </a:moveTo>
                <a:cubicBezTo>
                  <a:pt x="1175081" y="-5326"/>
                  <a:pt x="1702766" y="19439"/>
                  <a:pt x="2336496" y="31504"/>
                </a:cubicBezTo>
                <a:cubicBezTo>
                  <a:pt x="2970226" y="43569"/>
                  <a:pt x="3513151" y="-51046"/>
                  <a:pt x="3936696" y="61984"/>
                </a:cubicBezTo>
                <a:cubicBezTo>
                  <a:pt x="4360241" y="175014"/>
                  <a:pt x="4412311" y="366784"/>
                  <a:pt x="4454856" y="595384"/>
                </a:cubicBezTo>
                <a:cubicBezTo>
                  <a:pt x="4497401" y="823984"/>
                  <a:pt x="4418026" y="1070999"/>
                  <a:pt x="4150056" y="1204984"/>
                </a:cubicBezTo>
                <a:cubicBezTo>
                  <a:pt x="3882086" y="1338969"/>
                  <a:pt x="3625546" y="1250704"/>
                  <a:pt x="3113736" y="1265944"/>
                </a:cubicBezTo>
                <a:cubicBezTo>
                  <a:pt x="2601926" y="1281184"/>
                  <a:pt x="2101546" y="1296424"/>
                  <a:pt x="1589736" y="1281184"/>
                </a:cubicBezTo>
                <a:cubicBezTo>
                  <a:pt x="1077926" y="1265944"/>
                  <a:pt x="836626" y="1235464"/>
                  <a:pt x="553416" y="1189744"/>
                </a:cubicBezTo>
                <a:cubicBezTo>
                  <a:pt x="270206" y="1144024"/>
                  <a:pt x="282271" y="1162439"/>
                  <a:pt x="172416" y="1052584"/>
                </a:cubicBezTo>
                <a:cubicBezTo>
                  <a:pt x="62561" y="942729"/>
                  <a:pt x="23191" y="784614"/>
                  <a:pt x="4776" y="641104"/>
                </a:cubicBezTo>
                <a:cubicBezTo>
                  <a:pt x="-13639" y="497594"/>
                  <a:pt x="23191" y="451874"/>
                  <a:pt x="80976" y="336304"/>
                </a:cubicBezTo>
                <a:cubicBezTo>
                  <a:pt x="138761" y="220734"/>
                  <a:pt x="157176" y="129294"/>
                  <a:pt x="294336" y="61984"/>
                </a:cubicBezTo>
                <a:cubicBezTo>
                  <a:pt x="431496" y="-5326"/>
                  <a:pt x="358471" y="7374"/>
                  <a:pt x="766776" y="1024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346939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93290" y="316230"/>
            <a:ext cx="7014210" cy="824230"/>
            <a:chOff x="3454" y="498"/>
            <a:chExt cx="11046" cy="1298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为什么春季传染性疾病多发</a:t>
              </a:r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?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1818640" y="2595245"/>
            <a:ext cx="515048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人体呼吸道粘膜屏障作用下降，春季气候干燥，人体缺水，呼吸道粘膜失去滋润，粘膜细胞脱落，屏障作用下降，导致呼吸道传染病多发</a:t>
            </a:r>
          </a:p>
        </p:txBody>
      </p:sp>
      <p:sp>
        <p:nvSpPr>
          <p:cNvPr id="65" name="圆角矩形 64"/>
          <p:cNvSpPr/>
          <p:nvPr/>
        </p:nvSpPr>
        <p:spPr>
          <a:xfrm flipH="1">
            <a:off x="1818640" y="2138680"/>
            <a:ext cx="2267585" cy="456565"/>
          </a:xfrm>
          <a:prstGeom prst="roundRect">
            <a:avLst>
              <a:gd name="adj" fmla="val 9725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DA645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dirty="0">
                <a:solidFill>
                  <a:srgbClr val="3DA645"/>
                </a:solidFill>
                <a:cs typeface="+mn-ea"/>
                <a:sym typeface="+mn-lt"/>
              </a:rPr>
              <a:t>03  </a:t>
            </a:r>
            <a:r>
              <a:rPr lang="zh-CN" altLang="en-US" sz="2000" dirty="0">
                <a:solidFill>
                  <a:srgbClr val="3DA645"/>
                </a:solidFill>
                <a:cs typeface="+mn-ea"/>
                <a:sym typeface="+mn-lt"/>
              </a:rPr>
              <a:t>粘膜屏障下降</a:t>
            </a:r>
          </a:p>
        </p:txBody>
      </p:sp>
      <p:sp>
        <p:nvSpPr>
          <p:cNvPr id="14" name="矩形 13"/>
          <p:cNvSpPr/>
          <p:nvPr/>
        </p:nvSpPr>
        <p:spPr>
          <a:xfrm>
            <a:off x="1818640" y="4538980"/>
            <a:ext cx="9061450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人口流动量大，捂了一个冬天的人们在春季纷纷走出家门，或外出打工，或到闹市交易，人口流动频繁，为病菌的传播提供方便。</a:t>
            </a:r>
          </a:p>
        </p:txBody>
      </p:sp>
      <p:sp>
        <p:nvSpPr>
          <p:cNvPr id="15" name="圆角矩形 14"/>
          <p:cNvSpPr/>
          <p:nvPr/>
        </p:nvSpPr>
        <p:spPr>
          <a:xfrm flipH="1">
            <a:off x="1915795" y="4001135"/>
            <a:ext cx="2073910" cy="456565"/>
          </a:xfrm>
          <a:prstGeom prst="roundRect">
            <a:avLst>
              <a:gd name="adj" fmla="val 9725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DA645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dirty="0">
                <a:solidFill>
                  <a:srgbClr val="3DA645"/>
                </a:solidFill>
                <a:cs typeface="+mn-ea"/>
                <a:sym typeface="+mn-lt"/>
              </a:rPr>
              <a:t>04    </a:t>
            </a:r>
            <a:r>
              <a:rPr lang="zh-CN" altLang="en-US" sz="2000" dirty="0">
                <a:solidFill>
                  <a:srgbClr val="3DA645"/>
                </a:solidFill>
                <a:cs typeface="+mn-ea"/>
                <a:sym typeface="+mn-lt"/>
              </a:rPr>
              <a:t>人口流动</a:t>
            </a:r>
          </a:p>
        </p:txBody>
      </p:sp>
      <p:pic>
        <p:nvPicPr>
          <p:cNvPr id="2" name="图片 1" descr="51miz-E1105176-77B918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675" y="1739265"/>
            <a:ext cx="2799715" cy="27997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93882" y="583216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  <p:bldP spid="16" grpId="0" bldLvl="0" animBg="1"/>
      <p:bldP spid="16" grpId="1" animBg="1"/>
      <p:bldP spid="11" grpId="0"/>
      <p:bldP spid="11" grpId="1"/>
      <p:bldP spid="65" grpId="0" bldLvl="0" animBg="1"/>
      <p:bldP spid="65" grpId="1" animBg="1"/>
      <p:bldP spid="14" grpId="0"/>
      <p:bldP spid="14" grpId="1"/>
      <p:bldP spid="15" grpId="0" bldLvl="0" animBg="1"/>
      <p:bldP spid="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545345435345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" y="575310"/>
            <a:ext cx="12190730" cy="6282690"/>
          </a:xfrm>
          <a:prstGeom prst="rect">
            <a:avLst/>
          </a:prstGeom>
        </p:spPr>
      </p:pic>
      <p:pic>
        <p:nvPicPr>
          <p:cNvPr id="26" name="图片 25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7965" y="5062220"/>
            <a:ext cx="5614035" cy="1812290"/>
          </a:xfrm>
          <a:prstGeom prst="rect">
            <a:avLst/>
          </a:prstGeom>
        </p:spPr>
      </p:pic>
      <p:pic>
        <p:nvPicPr>
          <p:cNvPr id="4" name="图片 3" descr="434234234234234234b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095" cy="5027295"/>
          </a:xfrm>
          <a:prstGeom prst="rect">
            <a:avLst/>
          </a:prstGeom>
        </p:spPr>
      </p:pic>
      <p:pic>
        <p:nvPicPr>
          <p:cNvPr id="5" name="图片 4" descr="春季预防流感-44445556--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113530" y="-1929765"/>
            <a:ext cx="4039235" cy="10059035"/>
          </a:xfrm>
          <a:prstGeom prst="rect">
            <a:avLst/>
          </a:prstGeom>
        </p:spPr>
      </p:pic>
      <p:pic>
        <p:nvPicPr>
          <p:cNvPr id="6" name="图片 5" descr="招生展板899999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" y="-233680"/>
            <a:ext cx="11648440" cy="5748655"/>
          </a:xfrm>
          <a:prstGeom prst="rect">
            <a:avLst/>
          </a:prstGeom>
        </p:spPr>
      </p:pic>
      <p:pic>
        <p:nvPicPr>
          <p:cNvPr id="19" name="图片 18" descr="人口普查--444556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" y="-85725"/>
            <a:ext cx="1560195" cy="1644650"/>
          </a:xfrm>
          <a:prstGeom prst="rect">
            <a:avLst/>
          </a:prstGeom>
        </p:spPr>
      </p:pic>
      <p:pic>
        <p:nvPicPr>
          <p:cNvPr id="14" name="图片 13" descr="444444444444444444444a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00030" y="1355090"/>
            <a:ext cx="1090295" cy="694055"/>
          </a:xfrm>
          <a:prstGeom prst="rect">
            <a:avLst/>
          </a:prstGeom>
        </p:spPr>
      </p:pic>
      <p:pic>
        <p:nvPicPr>
          <p:cNvPr id="25" name="图片 24" descr="C:/Users/ADMINI~1/AppData/Local/Temp/picturecompress_20210401144715/output_1.pngoutput_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10395" y="4373880"/>
            <a:ext cx="2476500" cy="2484120"/>
          </a:xfrm>
          <a:prstGeom prst="rect">
            <a:avLst/>
          </a:prstGeom>
        </p:spPr>
      </p:pic>
      <p:pic>
        <p:nvPicPr>
          <p:cNvPr id="28" name="图片 27" descr="C:/Users/ADMINI~1/AppData/Local/Temp/picturecompress_20210401144743/output_1.pngoutput_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8415" y="5038725"/>
            <a:ext cx="5614035" cy="1812290"/>
          </a:xfrm>
          <a:prstGeom prst="rect">
            <a:avLst/>
          </a:prstGeom>
        </p:spPr>
      </p:pic>
      <p:pic>
        <p:nvPicPr>
          <p:cNvPr id="29" name="图片 28" descr="51miz-E956255-373959F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2240" y="3866515"/>
            <a:ext cx="3253740" cy="2991485"/>
          </a:xfrm>
          <a:prstGeom prst="rect">
            <a:avLst/>
          </a:prstGeom>
        </p:spPr>
      </p:pic>
      <p:sp>
        <p:nvSpPr>
          <p:cNvPr id="2" name="文本框 41"/>
          <p:cNvSpPr txBox="1"/>
          <p:nvPr/>
        </p:nvSpPr>
        <p:spPr>
          <a:xfrm>
            <a:off x="4656673" y="1973539"/>
            <a:ext cx="2507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41C241"/>
                </a:solidFill>
                <a:cs typeface="+mn-ea"/>
                <a:sym typeface="+mn-lt"/>
              </a:rPr>
              <a:t>PART  02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119"/>
          <p:cNvSpPr txBox="1"/>
          <p:nvPr/>
        </p:nvSpPr>
        <p:spPr>
          <a:xfrm>
            <a:off x="2193925" y="2839085"/>
            <a:ext cx="7538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3DA645"/>
                </a:solidFill>
                <a:cs typeface="+mn-ea"/>
                <a:sym typeface="+mn-lt"/>
              </a:rPr>
              <a:t>春季校园常见传染病</a:t>
            </a:r>
            <a:endParaRPr lang="zh-CN" altLang="en-US" sz="4000" b="1" dirty="0">
              <a:solidFill>
                <a:srgbClr val="3DA645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100705" y="3521075"/>
            <a:ext cx="5848350" cy="922020"/>
            <a:chOff x="4540" y="5293"/>
            <a:chExt cx="9210" cy="1452"/>
          </a:xfrm>
        </p:grpSpPr>
        <p:sp>
          <p:nvSpPr>
            <p:cNvPr id="12" name="文本框 11"/>
            <p:cNvSpPr txBox="1"/>
            <p:nvPr/>
          </p:nvSpPr>
          <p:spPr>
            <a:xfrm>
              <a:off x="4680" y="5729"/>
              <a:ext cx="892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春季预防传染病  从你我做起   健康你我他</a:t>
              </a:r>
            </a:p>
          </p:txBody>
        </p:sp>
        <p:pic>
          <p:nvPicPr>
            <p:cNvPr id="13" name="图片 12" descr="春季预防流感--4455-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40" y="5293"/>
              <a:ext cx="1274" cy="1452"/>
            </a:xfrm>
            <a:prstGeom prst="rect">
              <a:avLst/>
            </a:prstGeom>
          </p:spPr>
        </p:pic>
        <p:pic>
          <p:nvPicPr>
            <p:cNvPr id="22" name="图片 21" descr="春季预防流感--4455-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76" y="5293"/>
              <a:ext cx="1274" cy="145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sp>
        <p:nvSpPr>
          <p:cNvPr id="13" name="任意多边形 12"/>
          <p:cNvSpPr/>
          <p:nvPr/>
        </p:nvSpPr>
        <p:spPr>
          <a:xfrm>
            <a:off x="1499235" y="2087880"/>
            <a:ext cx="9029065" cy="2681605"/>
          </a:xfrm>
          <a:custGeom>
            <a:avLst/>
            <a:gdLst>
              <a:gd name="connisteX0" fmla="*/ 766776 w 4465660"/>
              <a:gd name="connsiteY0" fmla="*/ 1024 h 1287496"/>
              <a:gd name="connisteX1" fmla="*/ 2336496 w 4465660"/>
              <a:gd name="connsiteY1" fmla="*/ 31504 h 1287496"/>
              <a:gd name="connisteX2" fmla="*/ 3936696 w 4465660"/>
              <a:gd name="connsiteY2" fmla="*/ 61984 h 1287496"/>
              <a:gd name="connisteX3" fmla="*/ 4454856 w 4465660"/>
              <a:gd name="connsiteY3" fmla="*/ 595384 h 1287496"/>
              <a:gd name="connisteX4" fmla="*/ 4150056 w 4465660"/>
              <a:gd name="connsiteY4" fmla="*/ 1204984 h 1287496"/>
              <a:gd name="connisteX5" fmla="*/ 3113736 w 4465660"/>
              <a:gd name="connsiteY5" fmla="*/ 1265944 h 1287496"/>
              <a:gd name="connisteX6" fmla="*/ 1589736 w 4465660"/>
              <a:gd name="connsiteY6" fmla="*/ 1281184 h 1287496"/>
              <a:gd name="connisteX7" fmla="*/ 553416 w 4465660"/>
              <a:gd name="connsiteY7" fmla="*/ 1189744 h 1287496"/>
              <a:gd name="connisteX8" fmla="*/ 172416 w 4465660"/>
              <a:gd name="connsiteY8" fmla="*/ 1052584 h 1287496"/>
              <a:gd name="connisteX9" fmla="*/ 4776 w 4465660"/>
              <a:gd name="connsiteY9" fmla="*/ 641104 h 1287496"/>
              <a:gd name="connisteX10" fmla="*/ 80976 w 4465660"/>
              <a:gd name="connsiteY10" fmla="*/ 336304 h 1287496"/>
              <a:gd name="connisteX11" fmla="*/ 294336 w 4465660"/>
              <a:gd name="connsiteY11" fmla="*/ 61984 h 1287496"/>
              <a:gd name="connisteX12" fmla="*/ 766776 w 4465660"/>
              <a:gd name="connsiteY12" fmla="*/ 1024 h 12874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</a:cxnLst>
            <a:rect l="l" t="t" r="r" b="b"/>
            <a:pathLst>
              <a:path w="4465660" h="1287497">
                <a:moveTo>
                  <a:pt x="766776" y="1024"/>
                </a:moveTo>
                <a:cubicBezTo>
                  <a:pt x="1175081" y="-5326"/>
                  <a:pt x="1702766" y="19439"/>
                  <a:pt x="2336496" y="31504"/>
                </a:cubicBezTo>
                <a:cubicBezTo>
                  <a:pt x="2970226" y="43569"/>
                  <a:pt x="3513151" y="-51046"/>
                  <a:pt x="3936696" y="61984"/>
                </a:cubicBezTo>
                <a:cubicBezTo>
                  <a:pt x="4360241" y="175014"/>
                  <a:pt x="4412311" y="366784"/>
                  <a:pt x="4454856" y="595384"/>
                </a:cubicBezTo>
                <a:cubicBezTo>
                  <a:pt x="4497401" y="823984"/>
                  <a:pt x="4418026" y="1070999"/>
                  <a:pt x="4150056" y="1204984"/>
                </a:cubicBezTo>
                <a:cubicBezTo>
                  <a:pt x="3882086" y="1338969"/>
                  <a:pt x="3625546" y="1250704"/>
                  <a:pt x="3113736" y="1265944"/>
                </a:cubicBezTo>
                <a:cubicBezTo>
                  <a:pt x="2601926" y="1281184"/>
                  <a:pt x="2101546" y="1296424"/>
                  <a:pt x="1589736" y="1281184"/>
                </a:cubicBezTo>
                <a:cubicBezTo>
                  <a:pt x="1077926" y="1265944"/>
                  <a:pt x="836626" y="1235464"/>
                  <a:pt x="553416" y="1189744"/>
                </a:cubicBezTo>
                <a:cubicBezTo>
                  <a:pt x="270206" y="1144024"/>
                  <a:pt x="282271" y="1162439"/>
                  <a:pt x="172416" y="1052584"/>
                </a:cubicBezTo>
                <a:cubicBezTo>
                  <a:pt x="62561" y="942729"/>
                  <a:pt x="23191" y="784614"/>
                  <a:pt x="4776" y="641104"/>
                </a:cubicBezTo>
                <a:cubicBezTo>
                  <a:pt x="-13639" y="497594"/>
                  <a:pt x="23191" y="451874"/>
                  <a:pt x="80976" y="336304"/>
                </a:cubicBezTo>
                <a:cubicBezTo>
                  <a:pt x="138761" y="220734"/>
                  <a:pt x="157176" y="129294"/>
                  <a:pt x="294336" y="61984"/>
                </a:cubicBezTo>
                <a:cubicBezTo>
                  <a:pt x="431496" y="-5326"/>
                  <a:pt x="358471" y="7374"/>
                  <a:pt x="766776" y="1024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346939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09035" y="2552065"/>
            <a:ext cx="6264275" cy="167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春季校园常见的传染病有</a:t>
            </a:r>
            <a:r>
              <a:rPr lang="zh-CN" altLang="en-US" dirty="0">
                <a:solidFill>
                  <a:srgbClr val="3DA645"/>
                </a:solidFill>
                <a:cs typeface="+mn-ea"/>
                <a:sym typeface="+mn-lt"/>
              </a:rPr>
              <a:t>流行性感冒、手足口病、水痘、结核病、流行性腮腺炎、诺如病毒引起的感染性腹泻等。</a:t>
            </a:r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>下面，为大家详细介绍一下这几种传染病：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 descr="51miz-E1043208-54F22D8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955" y="1655445"/>
            <a:ext cx="3951605" cy="3951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824355" y="2795905"/>
            <a:ext cx="4937760" cy="155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None/>
            </a:pPr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流行性感冒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简称“流感”，是由流感病毒引起的急性呼吸道传染病，具有很强的传染性。流感病毒分为甲、乙、丙三型。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24355" y="1951355"/>
            <a:ext cx="2540000" cy="464820"/>
            <a:chOff x="2873" y="3073"/>
            <a:chExt cx="4000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891" y="3073"/>
              <a:ext cx="3982" cy="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一、流行性感冒</a:t>
              </a:r>
            </a:p>
          </p:txBody>
        </p:sp>
      </p:grpSp>
      <p:pic>
        <p:nvPicPr>
          <p:cNvPr id="8" name="图片 7" descr="51miz-E1098662-6FD43CD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0075" y="1600835"/>
            <a:ext cx="4019550" cy="4019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3290" y="316230"/>
            <a:ext cx="7014845" cy="824865"/>
            <a:chOff x="3454" y="498"/>
            <a:chExt cx="11047" cy="1299"/>
          </a:xfrm>
        </p:grpSpPr>
        <p:sp>
          <p:nvSpPr>
            <p:cNvPr id="9" name="矩形: 圆角 8"/>
            <p:cNvSpPr/>
            <p:nvPr userDrawn="1"/>
          </p:nvSpPr>
          <p:spPr>
            <a:xfrm>
              <a:off x="4320" y="688"/>
              <a:ext cx="9708" cy="943"/>
            </a:xfrm>
            <a:prstGeom prst="roundRect">
              <a:avLst>
                <a:gd name="adj" fmla="val 50000"/>
              </a:avLst>
            </a:prstGeom>
            <a:solidFill>
              <a:srgbClr val="3DA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spc="300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19" y="688"/>
              <a:ext cx="919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春季校园常见传染病</a:t>
              </a:r>
            </a:p>
          </p:txBody>
        </p:sp>
        <p:pic>
          <p:nvPicPr>
            <p:cNvPr id="41" name="图片 40" descr="51miz-E1139124-573DE18D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60000">
              <a:off x="3454" y="498"/>
              <a:ext cx="1299" cy="1299"/>
            </a:xfrm>
            <a:prstGeom prst="rect">
              <a:avLst/>
            </a:prstGeom>
          </p:spPr>
        </p:pic>
        <p:pic>
          <p:nvPicPr>
            <p:cNvPr id="32" name="图片 31" descr="a5450dec_E379667_849070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18" y="688"/>
              <a:ext cx="783" cy="88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824355" y="2795905"/>
            <a:ext cx="9090660" cy="2276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传播途径：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以空气飞沫直接传播为主，也可通过被病毒污染的物品间接传播。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 algn="just"/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/>
            </a:r>
            <a:b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</a:b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 algn="just"/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主要症状：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有发热、全身酸痛、咽痛、咳嗽等症状。</a:t>
            </a: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 algn="just"/>
            <a: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  <a:t/>
            </a:r>
            <a:br>
              <a:rPr lang="zh-CN" altLang="en-US" dirty="0">
                <a:solidFill>
                  <a:srgbClr val="333333"/>
                </a:solidFill>
                <a:cs typeface="+mn-ea"/>
                <a:sym typeface="+mn-lt"/>
              </a:rPr>
            </a:br>
            <a:endParaRPr lang="zh-CN" altLang="en-US" dirty="0">
              <a:solidFill>
                <a:srgbClr val="333333"/>
              </a:solidFill>
              <a:cs typeface="+mn-ea"/>
              <a:sym typeface="+mn-lt"/>
            </a:endParaRPr>
          </a:p>
          <a:p>
            <a:pPr algn="just"/>
            <a:r>
              <a:rPr lang="zh-CN" altLang="en-US" b="1" dirty="0">
                <a:solidFill>
                  <a:srgbClr val="3DA645"/>
                </a:solidFill>
                <a:cs typeface="+mn-ea"/>
                <a:sym typeface="+mn-lt"/>
              </a:rPr>
              <a:t>易感人群：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人群对流感普遍易感，病后有一定的免疫力，但维持的时间不长，病毒不断发生变异，可引起反复感染发病。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24355" y="1951355"/>
            <a:ext cx="2540000" cy="464820"/>
            <a:chOff x="2873" y="3073"/>
            <a:chExt cx="4000" cy="732"/>
          </a:xfrm>
        </p:grpSpPr>
        <p:sp>
          <p:nvSpPr>
            <p:cNvPr id="13" name="任意多边形 12"/>
            <p:cNvSpPr/>
            <p:nvPr/>
          </p:nvSpPr>
          <p:spPr>
            <a:xfrm>
              <a:off x="2873" y="3073"/>
              <a:ext cx="3722" cy="732"/>
            </a:xfrm>
            <a:custGeom>
              <a:avLst/>
              <a:gdLst>
                <a:gd name="connisteX0" fmla="*/ 766776 w 4465660"/>
                <a:gd name="connsiteY0" fmla="*/ 1024 h 1287496"/>
                <a:gd name="connisteX1" fmla="*/ 2336496 w 4465660"/>
                <a:gd name="connsiteY1" fmla="*/ 31504 h 1287496"/>
                <a:gd name="connisteX2" fmla="*/ 3936696 w 4465660"/>
                <a:gd name="connsiteY2" fmla="*/ 61984 h 1287496"/>
                <a:gd name="connisteX3" fmla="*/ 4454856 w 4465660"/>
                <a:gd name="connsiteY3" fmla="*/ 595384 h 1287496"/>
                <a:gd name="connisteX4" fmla="*/ 4150056 w 4465660"/>
                <a:gd name="connsiteY4" fmla="*/ 1204984 h 1287496"/>
                <a:gd name="connisteX5" fmla="*/ 3113736 w 4465660"/>
                <a:gd name="connsiteY5" fmla="*/ 1265944 h 1287496"/>
                <a:gd name="connisteX6" fmla="*/ 1589736 w 4465660"/>
                <a:gd name="connsiteY6" fmla="*/ 1281184 h 1287496"/>
                <a:gd name="connisteX7" fmla="*/ 553416 w 4465660"/>
                <a:gd name="connsiteY7" fmla="*/ 1189744 h 1287496"/>
                <a:gd name="connisteX8" fmla="*/ 172416 w 4465660"/>
                <a:gd name="connsiteY8" fmla="*/ 1052584 h 1287496"/>
                <a:gd name="connisteX9" fmla="*/ 4776 w 4465660"/>
                <a:gd name="connsiteY9" fmla="*/ 641104 h 1287496"/>
                <a:gd name="connisteX10" fmla="*/ 80976 w 4465660"/>
                <a:gd name="connsiteY10" fmla="*/ 336304 h 1287496"/>
                <a:gd name="connisteX11" fmla="*/ 294336 w 4465660"/>
                <a:gd name="connsiteY11" fmla="*/ 61984 h 1287496"/>
                <a:gd name="connisteX12" fmla="*/ 766776 w 4465660"/>
                <a:gd name="connsiteY12" fmla="*/ 1024 h 1287496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</a:cxnLst>
              <a:rect l="l" t="t" r="r" b="b"/>
              <a:pathLst>
                <a:path w="4465660" h="1287497">
                  <a:moveTo>
                    <a:pt x="766776" y="1024"/>
                  </a:moveTo>
                  <a:cubicBezTo>
                    <a:pt x="1175081" y="-5326"/>
                    <a:pt x="1702766" y="19439"/>
                    <a:pt x="2336496" y="31504"/>
                  </a:cubicBezTo>
                  <a:cubicBezTo>
                    <a:pt x="2970226" y="43569"/>
                    <a:pt x="3513151" y="-51046"/>
                    <a:pt x="3936696" y="61984"/>
                  </a:cubicBezTo>
                  <a:cubicBezTo>
                    <a:pt x="4360241" y="175014"/>
                    <a:pt x="4412311" y="366784"/>
                    <a:pt x="4454856" y="595384"/>
                  </a:cubicBezTo>
                  <a:cubicBezTo>
                    <a:pt x="4497401" y="823984"/>
                    <a:pt x="4418026" y="1070999"/>
                    <a:pt x="4150056" y="1204984"/>
                  </a:cubicBezTo>
                  <a:cubicBezTo>
                    <a:pt x="3882086" y="1338969"/>
                    <a:pt x="3625546" y="1250704"/>
                    <a:pt x="3113736" y="1265944"/>
                  </a:cubicBezTo>
                  <a:cubicBezTo>
                    <a:pt x="2601926" y="1281184"/>
                    <a:pt x="2101546" y="1296424"/>
                    <a:pt x="1589736" y="1281184"/>
                  </a:cubicBezTo>
                  <a:cubicBezTo>
                    <a:pt x="1077926" y="1265944"/>
                    <a:pt x="836626" y="1235464"/>
                    <a:pt x="553416" y="1189744"/>
                  </a:cubicBezTo>
                  <a:cubicBezTo>
                    <a:pt x="270206" y="1144024"/>
                    <a:pt x="282271" y="1162439"/>
                    <a:pt x="172416" y="1052584"/>
                  </a:cubicBezTo>
                  <a:cubicBezTo>
                    <a:pt x="62561" y="942729"/>
                    <a:pt x="23191" y="784614"/>
                    <a:pt x="4776" y="641104"/>
                  </a:cubicBezTo>
                  <a:cubicBezTo>
                    <a:pt x="-13639" y="497594"/>
                    <a:pt x="23191" y="451874"/>
                    <a:pt x="80976" y="336304"/>
                  </a:cubicBezTo>
                  <a:cubicBezTo>
                    <a:pt x="138761" y="220734"/>
                    <a:pt x="157176" y="129294"/>
                    <a:pt x="294336" y="61984"/>
                  </a:cubicBezTo>
                  <a:cubicBezTo>
                    <a:pt x="431496" y="-5326"/>
                    <a:pt x="358471" y="7374"/>
                    <a:pt x="766776" y="1024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346939"/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891" y="3073"/>
              <a:ext cx="3982" cy="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3DA645"/>
                  </a:solidFill>
                  <a:cs typeface="+mn-ea"/>
                  <a:sym typeface="+mn-lt"/>
                </a:rPr>
                <a:t>一、流行性感冒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bt0pw1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1691</Words>
  <Application>Microsoft Office PowerPoint</Application>
  <PresentationFormat>宽屏</PresentationFormat>
  <Paragraphs>133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25</cp:revision>
  <dcterms:created xsi:type="dcterms:W3CDTF">2021-04-01T06:38:00Z</dcterms:created>
  <dcterms:modified xsi:type="dcterms:W3CDTF">2022-03-02T13:56:14Z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