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notesSlides/notesSlide3.xml" ContentType="application/vnd.openxmlformats-officedocument.presentationml.notesSlide+xml"/>
  <Override PartName="/ppt/tags/tag10.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16.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17.xml" ContentType="application/vnd.openxmlformats-officedocument.presentationml.tags+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18.xml" ContentType="application/vnd.openxmlformats-officedocument.presentationml.tags+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19.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7" r:id="rId2"/>
    <p:sldMasterId id="2147483681" r:id="rId3"/>
  </p:sldMasterIdLst>
  <p:notesMasterIdLst>
    <p:notesMasterId r:id="rId29"/>
  </p:notesMasterIdLst>
  <p:sldIdLst>
    <p:sldId id="682" r:id="rId4"/>
    <p:sldId id="681" r:id="rId5"/>
    <p:sldId id="678" r:id="rId6"/>
    <p:sldId id="683" r:id="rId7"/>
    <p:sldId id="679" r:id="rId8"/>
    <p:sldId id="684" r:id="rId9"/>
    <p:sldId id="689" r:id="rId10"/>
    <p:sldId id="694" r:id="rId11"/>
    <p:sldId id="695" r:id="rId12"/>
    <p:sldId id="696" r:id="rId13"/>
    <p:sldId id="697" r:id="rId14"/>
    <p:sldId id="698" r:id="rId15"/>
    <p:sldId id="685" r:id="rId16"/>
    <p:sldId id="690" r:id="rId17"/>
    <p:sldId id="699" r:id="rId18"/>
    <p:sldId id="700" r:id="rId19"/>
    <p:sldId id="686" r:id="rId20"/>
    <p:sldId id="691" r:id="rId21"/>
    <p:sldId id="687" r:id="rId22"/>
    <p:sldId id="702" r:id="rId23"/>
    <p:sldId id="703" r:id="rId24"/>
    <p:sldId id="688" r:id="rId25"/>
    <p:sldId id="693" r:id="rId26"/>
    <p:sldId id="680" r:id="rId27"/>
    <p:sldId id="704" r:id="rId28"/>
  </p:sldIdLst>
  <p:sldSz cx="12192000" cy="6858000"/>
  <p:notesSz cx="6858000" cy="9144000"/>
  <p:custDataLst>
    <p:tags r:id="rId3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DED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4"/>
    <p:restoredTop sz="96314" autoAdjust="0"/>
  </p:normalViewPr>
  <p:slideViewPr>
    <p:cSldViewPr snapToGrid="0" showGuides="1">
      <p:cViewPr varScale="1">
        <p:scale>
          <a:sx n="108" d="100"/>
          <a:sy n="108" d="100"/>
        </p:scale>
        <p:origin x="678" y="11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tags" Target="tags/tag1.xml"/><Relationship Id="rId8"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8668C1-D3EA-4C8C-9CF2-7F753AED1B69}" type="datetimeFigureOut">
              <a:rPr lang="zh-CN" altLang="en-US" smtClean="0"/>
              <a:t>2022/3/12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BF3F931-AA7D-4701-A456-97ECCEC38557}" type="slidenum">
              <a:rPr lang="zh-CN" altLang="en-US" smtClean="0"/>
              <a:t>‹#›</a:t>
            </a:fld>
            <a:endParaRPr lang="zh-CN" altLang="en-US"/>
          </a:p>
        </p:txBody>
      </p:sp>
    </p:spTree>
    <p:extLst>
      <p:ext uri="{BB962C8B-B14F-4D97-AF65-F5344CB8AC3E}">
        <p14:creationId xmlns:p14="http://schemas.microsoft.com/office/powerpoint/2010/main" val="236101950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300881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9584783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1491870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0010328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63355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5158759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15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531997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802558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56248323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3057475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588775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486229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645038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21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3554806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5818833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385456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9993069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4323818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88847166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9100481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708212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97594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2037141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6205861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marL="0" marR="0" lvl="0" indent="0" algn="r" defTabSz="1218740" rtl="0" eaLnBrk="1" fontAlgn="auto" latinLnBrk="0" hangingPunct="1">
              <a:lnSpc>
                <a:spcPct val="100000"/>
              </a:lnSpc>
              <a:spcBef>
                <a:spcPts val="0"/>
              </a:spcBef>
              <a:spcAft>
                <a:spcPts val="0"/>
              </a:spcAft>
              <a:buClrTx/>
              <a:buSzTx/>
              <a:buFontTx/>
              <a:buNone/>
              <a:tabLst/>
              <a:defRPr/>
            </a:pPr>
            <a:fld id="{5BCC75BC-847C-4F83-9AE3-DC3F6F592ECA}"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1218740" rtl="0" eaLnBrk="1" fontAlgn="auto" latinLnBrk="0" hangingPunct="1">
                <a:lnSpc>
                  <a:spcPct val="100000"/>
                </a:lnSpc>
                <a:spcBef>
                  <a:spcPts val="0"/>
                </a:spcBef>
                <a:spcAft>
                  <a:spcPts val="0"/>
                </a:spcAft>
                <a:buClrTx/>
                <a:buSzTx/>
                <a:buFontTx/>
                <a:buNone/>
                <a:tabLst/>
                <a:defRPr/>
              </a:pPr>
              <a:t>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536525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hyperlink" Target="http://www.1ppt.com/hangye/" TargetMode="Externa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首尾页">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AF5F2F4A-3CB1-473A-8BFC-D78FA67D79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563" y="301688"/>
            <a:ext cx="12192000" cy="5315431"/>
          </a:xfrm>
          <a:prstGeom prst="rect">
            <a:avLst/>
          </a:prstGeom>
        </p:spPr>
      </p:pic>
      <p:pic>
        <p:nvPicPr>
          <p:cNvPr id="4" name="图片 3">
            <a:extLst>
              <a:ext uri="{FF2B5EF4-FFF2-40B4-BE49-F238E27FC236}">
                <a16:creationId xmlns:a16="http://schemas.microsoft.com/office/drawing/2014/main" xmlns="" id="{4176EAA5-43E5-42C2-AE0C-DD861D7E03E8}"/>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4321" y="0"/>
            <a:ext cx="12192000" cy="5918808"/>
          </a:xfrm>
          <a:prstGeom prst="rect">
            <a:avLst/>
          </a:prstGeom>
        </p:spPr>
      </p:pic>
      <p:pic>
        <p:nvPicPr>
          <p:cNvPr id="6" name="图片 5">
            <a:extLst>
              <a:ext uri="{FF2B5EF4-FFF2-40B4-BE49-F238E27FC236}">
                <a16:creationId xmlns:a16="http://schemas.microsoft.com/office/drawing/2014/main" xmlns="" id="{060C5F26-D34A-4BC7-8570-BD2C78064442}"/>
              </a:ext>
            </a:extLst>
          </p:cNvPr>
          <p:cNvPicPr>
            <a:picLocks noChangeAspect="1"/>
          </p:cNvPicPr>
          <p:nvPr userDrawn="1"/>
        </p:nvPicPr>
        <p:blipFill rotWithShape="1">
          <a:blip r:embed="rId4" cstate="screen">
            <a:extLst>
              <a:ext uri="{BEBA8EAE-BF5A-486C-A8C5-ECC9F3942E4B}">
                <a14:imgProps xmlns:a14="http://schemas.microsoft.com/office/drawing/2010/main">
                  <a14:imgLayer>
                    <a14:imgEffect>
                      <a14:colorTemperature colorTemp="5355"/>
                    </a14:imgEffect>
                  </a14:imgLayer>
                </a14:imgProps>
              </a:ext>
              <a:ext uri="{28A0092B-C50C-407E-A947-70E740481C1C}">
                <a14:useLocalDpi xmlns:a14="http://schemas.microsoft.com/office/drawing/2010/main"/>
              </a:ext>
            </a:extLst>
          </a:blip>
          <a:srcRect t="-1"/>
          <a:stretch/>
        </p:blipFill>
        <p:spPr>
          <a:xfrm rot="16200000">
            <a:off x="5694266" y="387414"/>
            <a:ext cx="799147" cy="12187678"/>
          </a:xfrm>
          <a:custGeom>
            <a:avLst/>
            <a:gdLst>
              <a:gd name="connsiteX0" fmla="*/ 233836 w 233836"/>
              <a:gd name="connsiteY0" fmla="*/ 0 h 12187678"/>
              <a:gd name="connsiteX1" fmla="*/ 233836 w 233836"/>
              <a:gd name="connsiteY1" fmla="*/ 12187678 h 12187678"/>
              <a:gd name="connsiteX2" fmla="*/ 0 w 233836"/>
              <a:gd name="connsiteY2" fmla="*/ 12187678 h 12187678"/>
              <a:gd name="connsiteX3" fmla="*/ 0 w 233836"/>
              <a:gd name="connsiteY3" fmla="*/ 0 h 12187678"/>
            </a:gdLst>
            <a:ahLst/>
            <a:cxnLst>
              <a:cxn ang="0">
                <a:pos x="connsiteX0" y="connsiteY0"/>
              </a:cxn>
              <a:cxn ang="0">
                <a:pos x="connsiteX1" y="connsiteY1"/>
              </a:cxn>
              <a:cxn ang="0">
                <a:pos x="connsiteX2" y="connsiteY2"/>
              </a:cxn>
              <a:cxn ang="0">
                <a:pos x="connsiteX3" y="connsiteY3"/>
              </a:cxn>
            </a:cxnLst>
            <a:rect l="l" t="t" r="r" b="b"/>
            <a:pathLst>
              <a:path w="233836" h="12187678">
                <a:moveTo>
                  <a:pt x="233836" y="0"/>
                </a:moveTo>
                <a:lnTo>
                  <a:pt x="233836" y="12187678"/>
                </a:lnTo>
                <a:lnTo>
                  <a:pt x="0" y="12187678"/>
                </a:lnTo>
                <a:lnTo>
                  <a:pt x="0" y="0"/>
                </a:lnTo>
                <a:close/>
              </a:path>
            </a:pathLst>
          </a:custGeom>
        </p:spPr>
      </p:pic>
    </p:spTree>
    <p:extLst>
      <p:ext uri="{BB962C8B-B14F-4D97-AF65-F5344CB8AC3E}">
        <p14:creationId xmlns:p14="http://schemas.microsoft.com/office/powerpoint/2010/main" val="696747435"/>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3933887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004080549"/>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282972537"/>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4165913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4" name="TextBox 3"/>
          <p:cNvSpPr txBox="1"/>
          <p:nvPr userDrawn="1"/>
        </p:nvSpPr>
        <p:spPr>
          <a:xfrm>
            <a:off x="360309" y="6559692"/>
            <a:ext cx="1440159" cy="118430"/>
          </a:xfrm>
          <a:prstGeom prst="rect">
            <a:avLst/>
          </a:prstGeom>
          <a:noFill/>
        </p:spPr>
        <p:txBody>
          <a:bodyPr wrap="square" rtlCol="0">
            <a:spAutoFit/>
          </a:bodyPr>
          <a:lstStyle/>
          <a:p>
            <a:pPr>
              <a:lnSpc>
                <a:spcPct val="200000"/>
              </a:lnSpc>
            </a:pPr>
            <a:r>
              <a:rPr lang="zh-CN" altLang="en-US" sz="100" dirty="0">
                <a:solidFill>
                  <a:prstClr val="black"/>
                </a:solidFill>
                <a:ea typeface="微软雅黑" panose="020B0503020204020204" pitchFamily="34" charset="-122"/>
                <a:hlinkClick r:id="rId2"/>
              </a:rPr>
              <a:t>行</a:t>
            </a:r>
            <a:r>
              <a:rPr lang="zh-CN" altLang="en-US" sz="100" dirty="0" smtClean="0">
                <a:solidFill>
                  <a:prstClr val="black"/>
                </a:solidFill>
                <a:ea typeface="微软雅黑" panose="020B0503020204020204" pitchFamily="34" charset="-122"/>
                <a:hlinkClick r:id="rId2"/>
              </a:rPr>
              <a:t>业</a:t>
            </a: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en-US" altLang="zh-CN" sz="100" dirty="0">
                <a:solidFill>
                  <a:prstClr val="black"/>
                </a:solidFill>
                <a:ea typeface="微软雅黑" panose="020B0503020204020204" pitchFamily="34" charset="-122"/>
              </a:rPr>
              <a:t>http://www.1ppt.com/hangye/</a:t>
            </a:r>
            <a:endParaRPr lang="en-US" altLang="zh-CN" sz="100"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285701029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256620329"/>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26319517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2022/3/12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77797072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2022/3/12</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46512316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9550680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过渡页">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A050E21D-DE0A-407A-8B36-F69E3D88AF86}"/>
              </a:ext>
            </a:extLst>
          </p:cNvPr>
          <p:cNvPicPr>
            <a:picLocks noChangeAspect="1"/>
          </p:cNvPicPr>
          <p:nvPr userDrawn="1"/>
        </p:nvPicPr>
        <p:blipFill rotWithShape="1">
          <a:blip r:embed="rId2" cstate="screen">
            <a:extLst>
              <a:ext uri="{BEBA8EAE-BF5A-486C-A8C5-ECC9F3942E4B}">
                <a14:imgProps xmlns:a14="http://schemas.microsoft.com/office/drawing/2010/main">
                  <a14:imgLayer>
                    <a14:imgEffect>
                      <a14:colorTemperature colorTemp="5355"/>
                    </a14:imgEffect>
                  </a14:imgLayer>
                </a14:imgProps>
              </a:ext>
              <a:ext uri="{28A0092B-C50C-407E-A947-70E740481C1C}">
                <a14:useLocalDpi xmlns:a14="http://schemas.microsoft.com/office/drawing/2010/main"/>
              </a:ext>
            </a:extLst>
          </a:blip>
          <a:srcRect t="-1"/>
          <a:stretch/>
        </p:blipFill>
        <p:spPr>
          <a:xfrm rot="16200000">
            <a:off x="5694266" y="387414"/>
            <a:ext cx="799147" cy="12187678"/>
          </a:xfrm>
          <a:custGeom>
            <a:avLst/>
            <a:gdLst>
              <a:gd name="connsiteX0" fmla="*/ 233836 w 233836"/>
              <a:gd name="connsiteY0" fmla="*/ 0 h 12187678"/>
              <a:gd name="connsiteX1" fmla="*/ 233836 w 233836"/>
              <a:gd name="connsiteY1" fmla="*/ 12187678 h 12187678"/>
              <a:gd name="connsiteX2" fmla="*/ 0 w 233836"/>
              <a:gd name="connsiteY2" fmla="*/ 12187678 h 12187678"/>
              <a:gd name="connsiteX3" fmla="*/ 0 w 233836"/>
              <a:gd name="connsiteY3" fmla="*/ 0 h 12187678"/>
            </a:gdLst>
            <a:ahLst/>
            <a:cxnLst>
              <a:cxn ang="0">
                <a:pos x="connsiteX0" y="connsiteY0"/>
              </a:cxn>
              <a:cxn ang="0">
                <a:pos x="connsiteX1" y="connsiteY1"/>
              </a:cxn>
              <a:cxn ang="0">
                <a:pos x="connsiteX2" y="connsiteY2"/>
              </a:cxn>
              <a:cxn ang="0">
                <a:pos x="connsiteX3" y="connsiteY3"/>
              </a:cxn>
            </a:cxnLst>
            <a:rect l="l" t="t" r="r" b="b"/>
            <a:pathLst>
              <a:path w="233836" h="12187678">
                <a:moveTo>
                  <a:pt x="233836" y="0"/>
                </a:moveTo>
                <a:lnTo>
                  <a:pt x="233836" y="12187678"/>
                </a:lnTo>
                <a:lnTo>
                  <a:pt x="0" y="12187678"/>
                </a:lnTo>
                <a:lnTo>
                  <a:pt x="0" y="0"/>
                </a:lnTo>
                <a:close/>
              </a:path>
            </a:pathLst>
          </a:custGeom>
        </p:spPr>
      </p:pic>
    </p:spTree>
    <p:extLst>
      <p:ext uri="{BB962C8B-B14F-4D97-AF65-F5344CB8AC3E}">
        <p14:creationId xmlns:p14="http://schemas.microsoft.com/office/powerpoint/2010/main" val="366801425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276950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737698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228915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962840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888519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609332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53845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0400866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858488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72287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正文页">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1E3E276E-963A-4B77-A4B5-F874BC7BBA1E}"/>
              </a:ext>
            </a:extLst>
          </p:cNvPr>
          <p:cNvPicPr>
            <a:picLocks noChangeAspect="1"/>
          </p:cNvPicPr>
          <p:nvPr userDrawn="1"/>
        </p:nvPicPr>
        <p:blipFill rotWithShape="1">
          <a:blip r:embed="rId2" cstate="screen">
            <a:extLst>
              <a:ext uri="{BEBA8EAE-BF5A-486C-A8C5-ECC9F3942E4B}">
                <a14:imgProps xmlns:a14="http://schemas.microsoft.com/office/drawing/2010/main">
                  <a14:imgLayer>
                    <a14:imgEffect>
                      <a14:colorTemperature colorTemp="5355"/>
                    </a14:imgEffect>
                  </a14:imgLayer>
                </a14:imgProps>
              </a:ext>
              <a:ext uri="{28A0092B-C50C-407E-A947-70E740481C1C}">
                <a14:useLocalDpi xmlns:a14="http://schemas.microsoft.com/office/drawing/2010/main"/>
              </a:ext>
            </a:extLst>
          </a:blip>
          <a:srcRect t="-1"/>
          <a:stretch/>
        </p:blipFill>
        <p:spPr>
          <a:xfrm rot="16200000">
            <a:off x="5698444" y="382830"/>
            <a:ext cx="799436" cy="12187678"/>
          </a:xfrm>
          <a:custGeom>
            <a:avLst/>
            <a:gdLst>
              <a:gd name="connsiteX0" fmla="*/ 233836 w 233836"/>
              <a:gd name="connsiteY0" fmla="*/ 0 h 12187678"/>
              <a:gd name="connsiteX1" fmla="*/ 233836 w 233836"/>
              <a:gd name="connsiteY1" fmla="*/ 12187678 h 12187678"/>
              <a:gd name="connsiteX2" fmla="*/ 0 w 233836"/>
              <a:gd name="connsiteY2" fmla="*/ 12187678 h 12187678"/>
              <a:gd name="connsiteX3" fmla="*/ 0 w 233836"/>
              <a:gd name="connsiteY3" fmla="*/ 0 h 12187678"/>
            </a:gdLst>
            <a:ahLst/>
            <a:cxnLst>
              <a:cxn ang="0">
                <a:pos x="connsiteX0" y="connsiteY0"/>
              </a:cxn>
              <a:cxn ang="0">
                <a:pos x="connsiteX1" y="connsiteY1"/>
              </a:cxn>
              <a:cxn ang="0">
                <a:pos x="connsiteX2" y="connsiteY2"/>
              </a:cxn>
              <a:cxn ang="0">
                <a:pos x="connsiteX3" y="connsiteY3"/>
              </a:cxn>
            </a:cxnLst>
            <a:rect l="l" t="t" r="r" b="b"/>
            <a:pathLst>
              <a:path w="233836" h="12187678">
                <a:moveTo>
                  <a:pt x="233836" y="0"/>
                </a:moveTo>
                <a:lnTo>
                  <a:pt x="233836" y="12187678"/>
                </a:lnTo>
                <a:lnTo>
                  <a:pt x="0" y="12187678"/>
                </a:lnTo>
                <a:lnTo>
                  <a:pt x="0" y="0"/>
                </a:lnTo>
                <a:close/>
              </a:path>
            </a:pathLst>
          </a:custGeom>
        </p:spPr>
      </p:pic>
      <p:cxnSp>
        <p:nvCxnSpPr>
          <p:cNvPr id="3" name="直接连接符 2">
            <a:extLst>
              <a:ext uri="{FF2B5EF4-FFF2-40B4-BE49-F238E27FC236}">
                <a16:creationId xmlns:a16="http://schemas.microsoft.com/office/drawing/2014/main" xmlns="" id="{D49F0A06-E4C3-4099-8F18-8F2837172E93}"/>
              </a:ext>
            </a:extLst>
          </p:cNvPr>
          <p:cNvCxnSpPr/>
          <p:nvPr userDrawn="1"/>
        </p:nvCxnSpPr>
        <p:spPr>
          <a:xfrm>
            <a:off x="1127595" y="692536"/>
            <a:ext cx="9737740" cy="0"/>
          </a:xfrm>
          <a:prstGeom prst="line">
            <a:avLst/>
          </a:prstGeom>
          <a:ln w="12700">
            <a:solidFill>
              <a:srgbClr val="D2171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62390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31130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77067901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5746277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38996754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508483429"/>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55020850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176961846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slideLayout" Target="../slideLayouts/slideLayout18.xml"/><Relationship Id="rId1" Type="http://schemas.openxmlformats.org/officeDocument/2006/relationships/slideLayout" Target="../slideLayouts/slideLayout17.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12" Type="http://schemas.openxmlformats.org/officeDocument/2006/relationships/theme" Target="../theme/theme3.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5" Type="http://schemas.openxmlformats.org/officeDocument/2006/relationships/slideLayout" Target="../slideLayouts/slideLayout24.xml"/><Relationship Id="rId10" Type="http://schemas.openxmlformats.org/officeDocument/2006/relationships/slideLayout" Target="../slideLayouts/slideLayout29.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784697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xStyles>
    <p:titleStyle>
      <a:lvl1pPr algn="ctr" defTabSz="914217" rtl="0" eaLnBrk="1" latinLnBrk="0" hangingPunct="1">
        <a:spcBef>
          <a:spcPct val="0"/>
        </a:spcBef>
        <a:buNone/>
        <a:defRPr sz="4399" kern="1200">
          <a:solidFill>
            <a:schemeClr val="tx1"/>
          </a:solidFill>
          <a:latin typeface="+mj-lt"/>
          <a:ea typeface="+mj-ea"/>
          <a:cs typeface="+mj-cs"/>
        </a:defRPr>
      </a:lvl1pPr>
    </p:titleStyle>
    <p:bodyStyle>
      <a:lvl1pPr marL="342831" indent="-342831" algn="l" defTabSz="914217" rtl="0" eaLnBrk="1" latinLnBrk="0" hangingPunct="1">
        <a:spcBef>
          <a:spcPct val="20000"/>
        </a:spcBef>
        <a:buFont typeface="Arial" pitchFamily="34" charset="0"/>
        <a:buChar char="•"/>
        <a:defRPr sz="3199" kern="1200">
          <a:solidFill>
            <a:schemeClr val="tx1"/>
          </a:solidFill>
          <a:latin typeface="+mn-lt"/>
          <a:ea typeface="+mn-ea"/>
          <a:cs typeface="+mn-cs"/>
        </a:defRPr>
      </a:lvl1pPr>
      <a:lvl2pPr marL="742801" indent="-285693" algn="l" defTabSz="914217" rtl="0" eaLnBrk="1" latinLnBrk="0" hangingPunct="1">
        <a:spcBef>
          <a:spcPct val="20000"/>
        </a:spcBef>
        <a:buFont typeface="Arial" pitchFamily="34" charset="0"/>
        <a:buChar char="–"/>
        <a:defRPr sz="2799" kern="1200">
          <a:solidFill>
            <a:schemeClr val="tx1"/>
          </a:solidFill>
          <a:latin typeface="+mn-lt"/>
          <a:ea typeface="+mn-ea"/>
          <a:cs typeface="+mn-cs"/>
        </a:defRPr>
      </a:lvl2pPr>
      <a:lvl3pPr marL="1142771" indent="-228554" algn="l" defTabSz="914217"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880" indent="-228554" algn="l" defTabSz="914217"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6989" indent="-228554" algn="l" defTabSz="914217"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097" indent="-228554" algn="l" defTabSz="914217"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206" indent="-228554" algn="l" defTabSz="914217"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314" indent="-228554" algn="l" defTabSz="914217"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423" indent="-228554" algn="l" defTabSz="914217"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17" rtl="0" eaLnBrk="1" latinLnBrk="0" hangingPunct="1">
        <a:defRPr sz="1800" kern="1200">
          <a:solidFill>
            <a:schemeClr val="tx1"/>
          </a:solidFill>
          <a:latin typeface="+mn-lt"/>
          <a:ea typeface="+mn-ea"/>
          <a:cs typeface="+mn-cs"/>
        </a:defRPr>
      </a:lvl1pPr>
      <a:lvl2pPr marL="457109" algn="l" defTabSz="914217" rtl="0" eaLnBrk="1" latinLnBrk="0" hangingPunct="1">
        <a:defRPr sz="1800" kern="1200">
          <a:solidFill>
            <a:schemeClr val="tx1"/>
          </a:solidFill>
          <a:latin typeface="+mn-lt"/>
          <a:ea typeface="+mn-ea"/>
          <a:cs typeface="+mn-cs"/>
        </a:defRPr>
      </a:lvl2pPr>
      <a:lvl3pPr marL="914217" algn="l" defTabSz="914217" rtl="0" eaLnBrk="1" latinLnBrk="0" hangingPunct="1">
        <a:defRPr sz="1800" kern="1200">
          <a:solidFill>
            <a:schemeClr val="tx1"/>
          </a:solidFill>
          <a:latin typeface="+mn-lt"/>
          <a:ea typeface="+mn-ea"/>
          <a:cs typeface="+mn-cs"/>
        </a:defRPr>
      </a:lvl3pPr>
      <a:lvl4pPr marL="1371326" algn="l" defTabSz="914217" rtl="0" eaLnBrk="1" latinLnBrk="0" hangingPunct="1">
        <a:defRPr sz="1800" kern="1200">
          <a:solidFill>
            <a:schemeClr val="tx1"/>
          </a:solidFill>
          <a:latin typeface="+mn-lt"/>
          <a:ea typeface="+mn-ea"/>
          <a:cs typeface="+mn-cs"/>
        </a:defRPr>
      </a:lvl4pPr>
      <a:lvl5pPr marL="1828434" algn="l" defTabSz="914217" rtl="0" eaLnBrk="1" latinLnBrk="0" hangingPunct="1">
        <a:defRPr sz="1800" kern="1200">
          <a:solidFill>
            <a:schemeClr val="tx1"/>
          </a:solidFill>
          <a:latin typeface="+mn-lt"/>
          <a:ea typeface="+mn-ea"/>
          <a:cs typeface="+mn-cs"/>
        </a:defRPr>
      </a:lvl5pPr>
      <a:lvl6pPr marL="2285543" algn="l" defTabSz="914217" rtl="0" eaLnBrk="1" latinLnBrk="0" hangingPunct="1">
        <a:defRPr sz="1800" kern="1200">
          <a:solidFill>
            <a:schemeClr val="tx1"/>
          </a:solidFill>
          <a:latin typeface="+mn-lt"/>
          <a:ea typeface="+mn-ea"/>
          <a:cs typeface="+mn-cs"/>
        </a:defRPr>
      </a:lvl6pPr>
      <a:lvl7pPr marL="2742651" algn="l" defTabSz="914217" rtl="0" eaLnBrk="1" latinLnBrk="0" hangingPunct="1">
        <a:defRPr sz="1800" kern="1200">
          <a:solidFill>
            <a:schemeClr val="tx1"/>
          </a:solidFill>
          <a:latin typeface="+mn-lt"/>
          <a:ea typeface="+mn-ea"/>
          <a:cs typeface="+mn-cs"/>
        </a:defRPr>
      </a:lvl7pPr>
      <a:lvl8pPr marL="3199760" algn="l" defTabSz="914217" rtl="0" eaLnBrk="1" latinLnBrk="0" hangingPunct="1">
        <a:defRPr sz="1800" kern="1200">
          <a:solidFill>
            <a:schemeClr val="tx1"/>
          </a:solidFill>
          <a:latin typeface="+mn-lt"/>
          <a:ea typeface="+mn-ea"/>
          <a:cs typeface="+mn-cs"/>
        </a:defRPr>
      </a:lvl8pPr>
      <a:lvl9pPr marL="3656868" algn="l" defTabSz="91421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4413919"/>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2022/3/12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45480850"/>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6.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17.xml"/></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1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19.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3.xml"/><Relationship Id="rId1" Type="http://schemas.openxmlformats.org/officeDocument/2006/relationships/slideLayout" Target="../slideLayouts/slideLayout3.xml"/><Relationship Id="rId5" Type="http://schemas.openxmlformats.org/officeDocument/2006/relationships/image" Target="../media/image12.jpeg"/><Relationship Id="rId4" Type="http://schemas.openxmlformats.org/officeDocument/2006/relationships/image" Target="../media/image11.jpeg"/></Relationships>
</file>

<file path=ppt/slides/_rels/slide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5.xml"/><Relationship Id="rId1" Type="http://schemas.openxmlformats.org/officeDocument/2006/relationships/slideLayout" Target="../slideLayouts/slideLayout26.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tags" Target="../tags/tag9.xml"/><Relationship Id="rId3" Type="http://schemas.openxmlformats.org/officeDocument/2006/relationships/tags" Target="../tags/tag4.xml"/><Relationship Id="rId7" Type="http://schemas.openxmlformats.org/officeDocument/2006/relationships/tags" Target="../tags/tag8.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10" Type="http://schemas.openxmlformats.org/officeDocument/2006/relationships/notesSlide" Target="../notesSlides/notesSlide3.xml"/><Relationship Id="rId4" Type="http://schemas.openxmlformats.org/officeDocument/2006/relationships/tags" Target="../tags/tag5.xml"/><Relationship Id="rId9"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tags" Target="../tags/tag14.xml"/><Relationship Id="rId7" Type="http://schemas.openxmlformats.org/officeDocument/2006/relationships/image" Target="../media/image6.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notesSlide" Target="../notesSlides/notesSlide8.xml"/><Relationship Id="rId5" Type="http://schemas.openxmlformats.org/officeDocument/2006/relationships/slideLayout" Target="../slideLayouts/slideLayout3.xml"/><Relationship Id="rId4" Type="http://schemas.openxmlformats.org/officeDocument/2006/relationships/tags" Target="../tags/tag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a:extLst>
              <a:ext uri="{FF2B5EF4-FFF2-40B4-BE49-F238E27FC236}">
                <a16:creationId xmlns:a16="http://schemas.microsoft.com/office/drawing/2014/main" xmlns="" id="{B156C1AD-4CE2-470A-ABBF-D5E53CF5AB50}"/>
              </a:ext>
            </a:extLst>
          </p:cNvPr>
          <p:cNvGrpSpPr/>
          <p:nvPr/>
        </p:nvGrpSpPr>
        <p:grpSpPr>
          <a:xfrm>
            <a:off x="1549057" y="1813373"/>
            <a:ext cx="9499720" cy="3154069"/>
            <a:chOff x="1835115" y="1423117"/>
            <a:chExt cx="8780517" cy="3154799"/>
          </a:xfrm>
        </p:grpSpPr>
        <p:sp>
          <p:nvSpPr>
            <p:cNvPr id="21" name="文本框 20">
              <a:extLst>
                <a:ext uri="{FF2B5EF4-FFF2-40B4-BE49-F238E27FC236}">
                  <a16:creationId xmlns:a16="http://schemas.microsoft.com/office/drawing/2014/main" xmlns="" id="{883E1EE5-6460-436B-ACAD-A382A9DDF013}"/>
                </a:ext>
              </a:extLst>
            </p:cNvPr>
            <p:cNvSpPr txBox="1"/>
            <p:nvPr/>
          </p:nvSpPr>
          <p:spPr>
            <a:xfrm>
              <a:off x="1835115" y="1423117"/>
              <a:ext cx="2529461" cy="3154799"/>
            </a:xfrm>
            <a:prstGeom prst="rect">
              <a:avLst/>
            </a:prstGeom>
            <a:noFill/>
          </p:spPr>
          <p:txBody>
            <a:bodyPr wrap="none" rtlCol="0">
              <a:spAutoFit/>
            </a:bodyPr>
            <a:lstStyle/>
            <a:p>
              <a:pPr defTabSz="1218496"/>
              <a:r>
                <a:rPr lang="zh-CN" altLang="en-US" sz="19896"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rPr>
                <a:t>汲</a:t>
              </a:r>
            </a:p>
          </p:txBody>
        </p:sp>
        <p:sp>
          <p:nvSpPr>
            <p:cNvPr id="22" name="文本框 21">
              <a:extLst>
                <a:ext uri="{FF2B5EF4-FFF2-40B4-BE49-F238E27FC236}">
                  <a16:creationId xmlns:a16="http://schemas.microsoft.com/office/drawing/2014/main" xmlns="" id="{56BE524E-EBE3-4257-BB5C-5AB69D15364F}"/>
                </a:ext>
              </a:extLst>
            </p:cNvPr>
            <p:cNvSpPr txBox="1"/>
            <p:nvPr/>
          </p:nvSpPr>
          <p:spPr>
            <a:xfrm>
              <a:off x="3934966" y="1701602"/>
              <a:ext cx="1213762" cy="1446565"/>
            </a:xfrm>
            <a:prstGeom prst="rect">
              <a:avLst/>
            </a:prstGeom>
            <a:noFill/>
          </p:spPr>
          <p:txBody>
            <a:bodyPr wrap="none" rtlCol="0">
              <a:spAutoFit/>
            </a:bodyPr>
            <a:lstStyle/>
            <a:p>
              <a:pPr defTabSz="1218496"/>
              <a:r>
                <a:rPr lang="zh-CN" altLang="en-US" sz="8798"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rPr>
                <a:t>取</a:t>
              </a:r>
              <a:endParaRPr lang="zh-CN" altLang="en-US" sz="19896"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endParaRPr>
            </a:p>
          </p:txBody>
        </p:sp>
        <p:sp>
          <p:nvSpPr>
            <p:cNvPr id="23" name="文本框 22">
              <a:extLst>
                <a:ext uri="{FF2B5EF4-FFF2-40B4-BE49-F238E27FC236}">
                  <a16:creationId xmlns:a16="http://schemas.microsoft.com/office/drawing/2014/main" xmlns="" id="{499E7BC7-16D4-4ECB-9028-BE8AA57407D8}"/>
                </a:ext>
              </a:extLst>
            </p:cNvPr>
            <p:cNvSpPr txBox="1"/>
            <p:nvPr/>
          </p:nvSpPr>
          <p:spPr>
            <a:xfrm>
              <a:off x="4764083" y="1967327"/>
              <a:ext cx="1308587" cy="1569703"/>
            </a:xfrm>
            <a:prstGeom prst="rect">
              <a:avLst/>
            </a:prstGeom>
            <a:noFill/>
          </p:spPr>
          <p:txBody>
            <a:bodyPr wrap="none" rtlCol="0">
              <a:spAutoFit/>
            </a:bodyPr>
            <a:lstStyle/>
            <a:p>
              <a:pPr defTabSz="1218496"/>
              <a:r>
                <a:rPr lang="zh-CN" altLang="en-US" sz="9598">
                  <a:ln>
                    <a:solidFill>
                      <a:prstClr val="white"/>
                    </a:solidFill>
                  </a:ln>
                  <a:blipFill>
                    <a:blip r:embed="rId3"/>
                    <a:stretch>
                      <a:fillRect/>
                    </a:stretch>
                  </a:blipFill>
                  <a:effectLst>
                    <a:outerShdw blurRad="38100" dist="38100" dir="2700000" algn="tl">
                      <a:srgbClr val="000000">
                        <a:alpha val="43137"/>
                      </a:srgbClr>
                    </a:outerShdw>
                  </a:effectLst>
                  <a:cs typeface="+mn-ea"/>
                  <a:sym typeface="+mn-lt"/>
                </a:rPr>
                <a:t>榜</a:t>
              </a:r>
              <a:endParaRPr lang="zh-CN" altLang="en-US" sz="23895"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endParaRPr>
            </a:p>
          </p:txBody>
        </p:sp>
        <p:sp>
          <p:nvSpPr>
            <p:cNvPr id="24" name="文本框 23">
              <a:extLst>
                <a:ext uri="{FF2B5EF4-FFF2-40B4-BE49-F238E27FC236}">
                  <a16:creationId xmlns:a16="http://schemas.microsoft.com/office/drawing/2014/main" xmlns="" id="{813A4534-0306-421D-AF99-77C67C761224}"/>
                </a:ext>
              </a:extLst>
            </p:cNvPr>
            <p:cNvSpPr txBox="1"/>
            <p:nvPr/>
          </p:nvSpPr>
          <p:spPr>
            <a:xfrm>
              <a:off x="5700874" y="1451086"/>
              <a:ext cx="2138307" cy="2647043"/>
            </a:xfrm>
            <a:prstGeom prst="rect">
              <a:avLst/>
            </a:prstGeom>
            <a:noFill/>
          </p:spPr>
          <p:txBody>
            <a:bodyPr wrap="none" rtlCol="0">
              <a:spAutoFit/>
            </a:bodyPr>
            <a:lstStyle/>
            <a:p>
              <a:pPr defTabSz="1218496"/>
              <a:r>
                <a:rPr lang="zh-CN" altLang="en-US" sz="16597"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rPr>
                <a:t>样</a:t>
              </a:r>
              <a:endParaRPr lang="zh-CN" altLang="en-US" sz="41292"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endParaRPr>
            </a:p>
          </p:txBody>
        </p:sp>
        <p:sp>
          <p:nvSpPr>
            <p:cNvPr id="25" name="文本框 24">
              <a:extLst>
                <a:ext uri="{FF2B5EF4-FFF2-40B4-BE49-F238E27FC236}">
                  <a16:creationId xmlns:a16="http://schemas.microsoft.com/office/drawing/2014/main" xmlns="" id="{9ED10EC5-14C6-485E-ACA6-A84DBABFA4B0}"/>
                </a:ext>
              </a:extLst>
            </p:cNvPr>
            <p:cNvSpPr txBox="1"/>
            <p:nvPr/>
          </p:nvSpPr>
          <p:spPr>
            <a:xfrm>
              <a:off x="7500730" y="1906090"/>
              <a:ext cx="1308587" cy="1569703"/>
            </a:xfrm>
            <a:prstGeom prst="rect">
              <a:avLst/>
            </a:prstGeom>
            <a:noFill/>
          </p:spPr>
          <p:txBody>
            <a:bodyPr wrap="none" rtlCol="0">
              <a:spAutoFit/>
            </a:bodyPr>
            <a:lstStyle/>
            <a:p>
              <a:pPr defTabSz="1218496"/>
              <a:r>
                <a:rPr lang="zh-CN" altLang="en-US" sz="9598">
                  <a:ln>
                    <a:solidFill>
                      <a:prstClr val="white"/>
                    </a:solidFill>
                  </a:ln>
                  <a:blipFill>
                    <a:blip r:embed="rId3"/>
                    <a:stretch>
                      <a:fillRect/>
                    </a:stretch>
                  </a:blipFill>
                  <a:effectLst>
                    <a:outerShdw blurRad="38100" dist="38100" dir="2700000" algn="tl">
                      <a:srgbClr val="000000">
                        <a:alpha val="43137"/>
                      </a:srgbClr>
                    </a:outerShdw>
                  </a:effectLst>
                  <a:cs typeface="+mn-ea"/>
                  <a:sym typeface="+mn-lt"/>
                </a:rPr>
                <a:t>的</a:t>
              </a:r>
              <a:endParaRPr lang="zh-CN" altLang="en-US" sz="23895"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endParaRPr>
            </a:p>
          </p:txBody>
        </p:sp>
        <p:sp>
          <p:nvSpPr>
            <p:cNvPr id="26" name="文本框 25">
              <a:extLst>
                <a:ext uri="{FF2B5EF4-FFF2-40B4-BE49-F238E27FC236}">
                  <a16:creationId xmlns:a16="http://schemas.microsoft.com/office/drawing/2014/main" xmlns="" id="{CCBFEC81-005F-4EA9-B324-EC1E1E2E4FB5}"/>
                </a:ext>
              </a:extLst>
            </p:cNvPr>
            <p:cNvSpPr txBox="1"/>
            <p:nvPr/>
          </p:nvSpPr>
          <p:spPr>
            <a:xfrm>
              <a:off x="8211129" y="2525348"/>
              <a:ext cx="1308587" cy="1569703"/>
            </a:xfrm>
            <a:prstGeom prst="rect">
              <a:avLst/>
            </a:prstGeom>
            <a:noFill/>
          </p:spPr>
          <p:txBody>
            <a:bodyPr wrap="none" rtlCol="0">
              <a:spAutoFit/>
            </a:bodyPr>
            <a:lstStyle/>
            <a:p>
              <a:pPr defTabSz="1218496"/>
              <a:r>
                <a:rPr lang="zh-CN" altLang="en-US" sz="9598"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rPr>
                <a:t>力</a:t>
              </a:r>
              <a:endParaRPr lang="zh-CN" altLang="en-US" sz="23895"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endParaRPr>
            </a:p>
          </p:txBody>
        </p:sp>
        <p:sp>
          <p:nvSpPr>
            <p:cNvPr id="27" name="文本框 26">
              <a:extLst>
                <a:ext uri="{FF2B5EF4-FFF2-40B4-BE49-F238E27FC236}">
                  <a16:creationId xmlns:a16="http://schemas.microsoft.com/office/drawing/2014/main" xmlns="" id="{5A8DD8BB-6C8F-4B03-9DFD-0DF0714C2187}"/>
                </a:ext>
              </a:extLst>
            </p:cNvPr>
            <p:cNvSpPr txBox="1"/>
            <p:nvPr/>
          </p:nvSpPr>
          <p:spPr>
            <a:xfrm>
              <a:off x="8666975" y="1448130"/>
              <a:ext cx="1948657" cy="2400765"/>
            </a:xfrm>
            <a:prstGeom prst="rect">
              <a:avLst/>
            </a:prstGeom>
            <a:noFill/>
          </p:spPr>
          <p:txBody>
            <a:bodyPr wrap="none" rtlCol="0">
              <a:spAutoFit/>
            </a:bodyPr>
            <a:lstStyle/>
            <a:p>
              <a:pPr defTabSz="1218496"/>
              <a:r>
                <a:rPr lang="zh-CN" altLang="en-US" sz="14997"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rPr>
                <a:t>量</a:t>
              </a:r>
            </a:p>
          </p:txBody>
        </p:sp>
      </p:grpSp>
      <p:sp>
        <p:nvSpPr>
          <p:cNvPr id="33" name="文本框 32">
            <a:extLst>
              <a:ext uri="{FF2B5EF4-FFF2-40B4-BE49-F238E27FC236}">
                <a16:creationId xmlns:a16="http://schemas.microsoft.com/office/drawing/2014/main" xmlns="" id="{2B4CC8A4-142C-4E73-9632-20F20B51D79A}"/>
              </a:ext>
            </a:extLst>
          </p:cNvPr>
          <p:cNvSpPr txBox="1"/>
          <p:nvPr/>
        </p:nvSpPr>
        <p:spPr>
          <a:xfrm>
            <a:off x="3138659" y="1197269"/>
            <a:ext cx="5916270" cy="461558"/>
          </a:xfrm>
          <a:prstGeom prst="rect">
            <a:avLst/>
          </a:prstGeom>
          <a:noFill/>
        </p:spPr>
        <p:txBody>
          <a:bodyPr wrap="square" rtlCol="0">
            <a:spAutoFit/>
          </a:bodyPr>
          <a:lstStyle/>
          <a:p>
            <a:pPr algn="dist" defTabSz="1218496"/>
            <a:r>
              <a:rPr lang="zh-CN" altLang="en-US" sz="2400" dirty="0">
                <a:solidFill>
                  <a:prstClr val="black"/>
                </a:solidFill>
                <a:cs typeface="+mn-ea"/>
                <a:sym typeface="+mn-lt"/>
              </a:rPr>
              <a:t>雷锋原名雷正兴 中国湖南人</a:t>
            </a:r>
          </a:p>
        </p:txBody>
      </p:sp>
      <p:grpSp>
        <p:nvGrpSpPr>
          <p:cNvPr id="4" name="组合 3">
            <a:extLst>
              <a:ext uri="{FF2B5EF4-FFF2-40B4-BE49-F238E27FC236}">
                <a16:creationId xmlns:a16="http://schemas.microsoft.com/office/drawing/2014/main" xmlns="" id="{28FDE852-B191-4BCC-A6AD-E677CB6C0D84}"/>
              </a:ext>
            </a:extLst>
          </p:cNvPr>
          <p:cNvGrpSpPr/>
          <p:nvPr/>
        </p:nvGrpSpPr>
        <p:grpSpPr>
          <a:xfrm>
            <a:off x="3390812" y="4116550"/>
            <a:ext cx="5402840" cy="461558"/>
            <a:chOff x="3390812" y="4116550"/>
            <a:chExt cx="5402840" cy="461558"/>
          </a:xfrm>
        </p:grpSpPr>
        <p:sp>
          <p:nvSpPr>
            <p:cNvPr id="34" name="矩形 33">
              <a:extLst>
                <a:ext uri="{FF2B5EF4-FFF2-40B4-BE49-F238E27FC236}">
                  <a16:creationId xmlns:a16="http://schemas.microsoft.com/office/drawing/2014/main" xmlns="" id="{6B92AEFD-8A7B-413E-A8B4-9815F2BD61D5}"/>
                </a:ext>
              </a:extLst>
            </p:cNvPr>
            <p:cNvSpPr/>
            <p:nvPr/>
          </p:nvSpPr>
          <p:spPr>
            <a:xfrm>
              <a:off x="4153689" y="4116550"/>
              <a:ext cx="3877088" cy="461558"/>
            </a:xfrm>
            <a:prstGeom prst="rect">
              <a:avLst/>
            </a:prstGeom>
          </p:spPr>
          <p:txBody>
            <a:bodyPr wrap="none">
              <a:spAutoFit/>
            </a:bodyPr>
            <a:lstStyle/>
            <a:p>
              <a:pPr defTabSz="1218496"/>
              <a:r>
                <a:rPr lang="zh-CN" altLang="en-US" sz="2400" dirty="0">
                  <a:solidFill>
                    <a:srgbClr val="D21719"/>
                  </a:solidFill>
                  <a:cs typeface="+mn-ea"/>
                  <a:sym typeface="+mn-lt"/>
                </a:rPr>
                <a:t>学习雷锋精神争当文明先锋</a:t>
              </a:r>
            </a:p>
          </p:txBody>
        </p:sp>
        <p:cxnSp>
          <p:nvCxnSpPr>
            <p:cNvPr id="36" name="直接连接符 35">
              <a:extLst>
                <a:ext uri="{FF2B5EF4-FFF2-40B4-BE49-F238E27FC236}">
                  <a16:creationId xmlns:a16="http://schemas.microsoft.com/office/drawing/2014/main" xmlns="" id="{FC0FB574-9EA1-44AE-8569-2F67FD3DE099}"/>
                </a:ext>
              </a:extLst>
            </p:cNvPr>
            <p:cNvCxnSpPr>
              <a:cxnSpLocks/>
            </p:cNvCxnSpPr>
            <p:nvPr/>
          </p:nvCxnSpPr>
          <p:spPr>
            <a:xfrm>
              <a:off x="3390812" y="4347328"/>
              <a:ext cx="719741" cy="0"/>
            </a:xfrm>
            <a:prstGeom prst="line">
              <a:avLst/>
            </a:prstGeom>
            <a:ln w="28575">
              <a:solidFill>
                <a:srgbClr val="D21719"/>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FFBDFBDB-9800-4F41-9F66-02CA9DFE761E}"/>
                </a:ext>
              </a:extLst>
            </p:cNvPr>
            <p:cNvCxnSpPr>
              <a:cxnSpLocks/>
            </p:cNvCxnSpPr>
            <p:nvPr/>
          </p:nvCxnSpPr>
          <p:spPr>
            <a:xfrm flipH="1">
              <a:off x="8073911" y="4347328"/>
              <a:ext cx="719741" cy="0"/>
            </a:xfrm>
            <a:prstGeom prst="line">
              <a:avLst/>
            </a:prstGeom>
            <a:ln w="28575">
              <a:solidFill>
                <a:srgbClr val="D21719"/>
              </a:solidFill>
              <a:prstDash val="sysDot"/>
              <a:tailEnd type="oval"/>
            </a:ln>
          </p:spPr>
          <p:style>
            <a:lnRef idx="1">
              <a:schemeClr val="accent1"/>
            </a:lnRef>
            <a:fillRef idx="0">
              <a:schemeClr val="accent1"/>
            </a:fillRef>
            <a:effectRef idx="0">
              <a:schemeClr val="accent1"/>
            </a:effectRef>
            <a:fontRef idx="minor">
              <a:schemeClr val="tx1"/>
            </a:fontRef>
          </p:style>
        </p:cxnSp>
      </p:grpSp>
      <p:sp>
        <p:nvSpPr>
          <p:cNvPr id="39" name="矩形 38">
            <a:extLst>
              <a:ext uri="{FF2B5EF4-FFF2-40B4-BE49-F238E27FC236}">
                <a16:creationId xmlns:a16="http://schemas.microsoft.com/office/drawing/2014/main" xmlns="" id="{A83BE3D6-37AF-44BC-9ED5-4BF680379B46}"/>
              </a:ext>
            </a:extLst>
          </p:cNvPr>
          <p:cNvSpPr/>
          <p:nvPr/>
        </p:nvSpPr>
        <p:spPr>
          <a:xfrm>
            <a:off x="1409822" y="5183647"/>
            <a:ext cx="9364820" cy="551818"/>
          </a:xfrm>
          <a:prstGeom prst="rect">
            <a:avLst/>
          </a:prstGeom>
        </p:spPr>
        <p:txBody>
          <a:bodyPr wrap="square">
            <a:spAutoFit/>
          </a:bodyPr>
          <a:lstStyle/>
          <a:p>
            <a:pPr algn="ctr" defTabSz="1218496">
              <a:lnSpc>
                <a:spcPct val="150000"/>
              </a:lnSpc>
            </a:pPr>
            <a:r>
              <a:rPr lang="zh-CN" altLang="zh-CN" sz="1050" dirty="0">
                <a:solidFill>
                  <a:srgbClr val="D21719"/>
                </a:solidFill>
                <a:cs typeface="+mn-ea"/>
                <a:sym typeface="+mn-lt"/>
              </a:rPr>
              <a:t>他克己奉公，助人为乐，为集体、人民做了大量的好事，荣立二等功一次、三等功两次</a:t>
            </a:r>
            <a:r>
              <a:rPr lang="zh-CN" altLang="en-US" sz="1050" dirty="0">
                <a:solidFill>
                  <a:srgbClr val="D21719"/>
                </a:solidFill>
                <a:cs typeface="+mn-ea"/>
                <a:sym typeface="+mn-lt"/>
              </a:rPr>
              <a:t>。习近平主席指出，雷锋身上所具有的“信念的能量、大爱的胸怀、忘我的精神、进取的锐气”，正是我们民族精神的最好写照。</a:t>
            </a:r>
          </a:p>
        </p:txBody>
      </p:sp>
      <p:grpSp>
        <p:nvGrpSpPr>
          <p:cNvPr id="5" name="组合 4">
            <a:extLst>
              <a:ext uri="{FF2B5EF4-FFF2-40B4-BE49-F238E27FC236}">
                <a16:creationId xmlns:a16="http://schemas.microsoft.com/office/drawing/2014/main" xmlns="" id="{7D17F306-BB48-4637-BC59-5AF83097CBF4}"/>
              </a:ext>
            </a:extLst>
          </p:cNvPr>
          <p:cNvGrpSpPr/>
          <p:nvPr/>
        </p:nvGrpSpPr>
        <p:grpSpPr>
          <a:xfrm>
            <a:off x="3350951" y="4582648"/>
            <a:ext cx="5484152" cy="432597"/>
            <a:chOff x="3350951" y="4582648"/>
            <a:chExt cx="5484152" cy="432597"/>
          </a:xfrm>
        </p:grpSpPr>
        <p:sp>
          <p:nvSpPr>
            <p:cNvPr id="37" name="矩形: 圆角 36">
              <a:extLst>
                <a:ext uri="{FF2B5EF4-FFF2-40B4-BE49-F238E27FC236}">
                  <a16:creationId xmlns:a16="http://schemas.microsoft.com/office/drawing/2014/main" xmlns="" id="{AFC8FA35-1F53-4D12-8C67-C4DA4D22936D}"/>
                </a:ext>
              </a:extLst>
            </p:cNvPr>
            <p:cNvSpPr/>
            <p:nvPr/>
          </p:nvSpPr>
          <p:spPr>
            <a:xfrm>
              <a:off x="3350951" y="4582648"/>
              <a:ext cx="5484152" cy="432597"/>
            </a:xfrm>
            <a:prstGeom prst="roundRect">
              <a:avLst/>
            </a:prstGeom>
            <a:solidFill>
              <a:srgbClr val="D217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endParaRPr lang="zh-CN" altLang="en-US" sz="2000" dirty="0">
                <a:solidFill>
                  <a:prstClr val="white"/>
                </a:solidFill>
                <a:cs typeface="+mn-ea"/>
                <a:sym typeface="+mn-lt"/>
              </a:endParaRPr>
            </a:p>
          </p:txBody>
        </p:sp>
        <p:sp>
          <p:nvSpPr>
            <p:cNvPr id="3" name="矩形 2">
              <a:extLst>
                <a:ext uri="{FF2B5EF4-FFF2-40B4-BE49-F238E27FC236}">
                  <a16:creationId xmlns:a16="http://schemas.microsoft.com/office/drawing/2014/main" xmlns="" id="{0ACFBE4E-B7F5-49EF-9899-FC8323010E7D}"/>
                </a:ext>
              </a:extLst>
            </p:cNvPr>
            <p:cNvSpPr/>
            <p:nvPr/>
          </p:nvSpPr>
          <p:spPr>
            <a:xfrm>
              <a:off x="3598283" y="4587029"/>
              <a:ext cx="4995434" cy="400110"/>
            </a:xfrm>
            <a:prstGeom prst="rect">
              <a:avLst/>
            </a:prstGeom>
          </p:spPr>
          <p:txBody>
            <a:bodyPr wrap="square">
              <a:spAutoFit/>
            </a:bodyPr>
            <a:lstStyle/>
            <a:p>
              <a:pPr lvl="0" algn="ctr" defTabSz="1218496"/>
              <a:r>
                <a:rPr lang="zh-CN" altLang="en-US" sz="2000" dirty="0">
                  <a:solidFill>
                    <a:prstClr val="white"/>
                  </a:solidFill>
                  <a:cs typeface="+mn-ea"/>
                  <a:sym typeface="+mn-lt"/>
                </a:rPr>
                <a:t>请 输 入 您 的 单 位 或 党 支 部 名 称</a:t>
              </a:r>
            </a:p>
          </p:txBody>
        </p:sp>
      </p:grpSp>
    </p:spTree>
    <p:extLst>
      <p:ext uri="{BB962C8B-B14F-4D97-AF65-F5344CB8AC3E}">
        <p14:creationId xmlns:p14="http://schemas.microsoft.com/office/powerpoint/2010/main" val="408572871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additive="base">
                                        <p:cTn id="7" dur="500" fill="hold"/>
                                        <p:tgtEl>
                                          <p:spTgt spid="33"/>
                                        </p:tgtEl>
                                        <p:attrNameLst>
                                          <p:attrName>ppt_x</p:attrName>
                                        </p:attrNameLst>
                                      </p:cBhvr>
                                      <p:tavLst>
                                        <p:tav tm="0">
                                          <p:val>
                                            <p:strVal val="#ppt_x"/>
                                          </p:val>
                                        </p:tav>
                                        <p:tav tm="100000">
                                          <p:val>
                                            <p:strVal val="#ppt_x"/>
                                          </p:val>
                                        </p:tav>
                                      </p:tavLst>
                                    </p:anim>
                                    <p:anim calcmode="lin" valueType="num">
                                      <p:cBhvr additive="base">
                                        <p:cTn id="8" dur="500" fill="hold"/>
                                        <p:tgtEl>
                                          <p:spTgt spid="3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9"/>
                                        </p:tgtEl>
                                        <p:attrNameLst>
                                          <p:attrName>style.visibility</p:attrName>
                                        </p:attrNameLst>
                                      </p:cBhvr>
                                      <p:to>
                                        <p:strVal val="visible"/>
                                      </p:to>
                                    </p:set>
                                    <p:anim calcmode="lin" valueType="num">
                                      <p:cBhvr additive="base">
                                        <p:cTn id="12" dur="500" fill="hold"/>
                                        <p:tgtEl>
                                          <p:spTgt spid="29"/>
                                        </p:tgtEl>
                                        <p:attrNameLst>
                                          <p:attrName>ppt_x</p:attrName>
                                        </p:attrNameLst>
                                      </p:cBhvr>
                                      <p:tavLst>
                                        <p:tav tm="0">
                                          <p:val>
                                            <p:strVal val="#ppt_x"/>
                                          </p:val>
                                        </p:tav>
                                        <p:tav tm="100000">
                                          <p:val>
                                            <p:strVal val="#ppt_x"/>
                                          </p:val>
                                        </p:tav>
                                      </p:tavLst>
                                    </p:anim>
                                    <p:anim calcmode="lin" valueType="num">
                                      <p:cBhvr additive="base">
                                        <p:cTn id="13" dur="500" fill="hold"/>
                                        <p:tgtEl>
                                          <p:spTgt spid="29"/>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500" fill="hold"/>
                                        <p:tgtEl>
                                          <p:spTgt spid="4"/>
                                        </p:tgtEl>
                                        <p:attrNameLst>
                                          <p:attrName>ppt_x</p:attrName>
                                        </p:attrNameLst>
                                      </p:cBhvr>
                                      <p:tavLst>
                                        <p:tav tm="0">
                                          <p:val>
                                            <p:strVal val="#ppt_x"/>
                                          </p:val>
                                        </p:tav>
                                        <p:tav tm="100000">
                                          <p:val>
                                            <p:strVal val="#ppt_x"/>
                                          </p:val>
                                        </p:tav>
                                      </p:tavLst>
                                    </p:anim>
                                    <p:anim calcmode="lin" valueType="num">
                                      <p:cBhvr additive="base">
                                        <p:cTn id="18" dur="500" fill="hold"/>
                                        <p:tgtEl>
                                          <p:spTgt spid="4"/>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ppt_x"/>
                                          </p:val>
                                        </p:tav>
                                        <p:tav tm="100000">
                                          <p:val>
                                            <p:strVal val="#ppt_x"/>
                                          </p:val>
                                        </p:tav>
                                      </p:tavLst>
                                    </p:anim>
                                    <p:anim calcmode="lin" valueType="num">
                                      <p:cBhvr additive="base">
                                        <p:cTn id="23" dur="500" fill="hold"/>
                                        <p:tgtEl>
                                          <p:spTgt spid="5"/>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9"/>
                                        </p:tgtEl>
                                        <p:attrNameLst>
                                          <p:attrName>style.visibility</p:attrName>
                                        </p:attrNameLst>
                                      </p:cBhvr>
                                      <p:to>
                                        <p:strVal val="visible"/>
                                      </p:to>
                                    </p:set>
                                    <p:anim calcmode="lin" valueType="num">
                                      <p:cBhvr additive="base">
                                        <p:cTn id="27" dur="500" fill="hold"/>
                                        <p:tgtEl>
                                          <p:spTgt spid="39"/>
                                        </p:tgtEl>
                                        <p:attrNameLst>
                                          <p:attrName>ppt_x</p:attrName>
                                        </p:attrNameLst>
                                      </p:cBhvr>
                                      <p:tavLst>
                                        <p:tav tm="0">
                                          <p:val>
                                            <p:strVal val="#ppt_x"/>
                                          </p:val>
                                        </p:tav>
                                        <p:tav tm="100000">
                                          <p:val>
                                            <p:strVal val="#ppt_x"/>
                                          </p:val>
                                        </p:tav>
                                      </p:tavLst>
                                    </p:anim>
                                    <p:anim calcmode="lin" valueType="num">
                                      <p:cBhvr additive="base">
                                        <p:cTn id="28"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DE3E9774-965D-4846-8817-EE892B22F624}"/>
              </a:ext>
            </a:extLst>
          </p:cNvPr>
          <p:cNvSpPr/>
          <p:nvPr/>
        </p:nvSpPr>
        <p:spPr>
          <a:xfrm>
            <a:off x="1129392" y="188597"/>
            <a:ext cx="3454790" cy="458139"/>
          </a:xfrm>
          <a:prstGeom prst="rect">
            <a:avLst/>
          </a:prstGeom>
        </p:spPr>
        <p:txBody>
          <a:bodyPr wrap="square">
            <a:spAutoFit/>
          </a:bodyPr>
          <a:lstStyle/>
          <a:p>
            <a:pPr defTabSz="1218496">
              <a:lnSpc>
                <a:spcPct val="130000"/>
              </a:lnSpc>
            </a:pPr>
            <a:r>
              <a:rPr lang="zh-CN" altLang="en-US" sz="2000" b="1" dirty="0">
                <a:solidFill>
                  <a:srgbClr val="D21719"/>
                </a:solidFill>
                <a:cs typeface="+mn-ea"/>
                <a:sym typeface="+mn-lt"/>
              </a:rPr>
              <a:t>雷锋精神的时代内涵</a:t>
            </a:r>
          </a:p>
        </p:txBody>
      </p:sp>
      <p:grpSp>
        <p:nvGrpSpPr>
          <p:cNvPr id="2" name="组合 1">
            <a:extLst>
              <a:ext uri="{FF2B5EF4-FFF2-40B4-BE49-F238E27FC236}">
                <a16:creationId xmlns:a16="http://schemas.microsoft.com/office/drawing/2014/main" xmlns="" id="{4519D694-3055-44BA-ACE1-A622DF893015}"/>
              </a:ext>
            </a:extLst>
          </p:cNvPr>
          <p:cNvGrpSpPr/>
          <p:nvPr/>
        </p:nvGrpSpPr>
        <p:grpSpPr>
          <a:xfrm>
            <a:off x="5287588" y="3003153"/>
            <a:ext cx="5687315" cy="3167619"/>
            <a:chOff x="5287588" y="3003153"/>
            <a:chExt cx="5687315" cy="3167619"/>
          </a:xfrm>
        </p:grpSpPr>
        <p:sp>
          <p:nvSpPr>
            <p:cNvPr id="26" name="矩形 25">
              <a:extLst>
                <a:ext uri="{FF2B5EF4-FFF2-40B4-BE49-F238E27FC236}">
                  <a16:creationId xmlns:a16="http://schemas.microsoft.com/office/drawing/2014/main" xmlns="" id="{020E8A9B-C967-4C92-8A13-6E7796C1F689}"/>
                </a:ext>
              </a:extLst>
            </p:cNvPr>
            <p:cNvSpPr/>
            <p:nvPr/>
          </p:nvSpPr>
          <p:spPr>
            <a:xfrm>
              <a:off x="5287588" y="3003153"/>
              <a:ext cx="5687315" cy="3167619"/>
            </a:xfrm>
            <a:prstGeom prst="rect">
              <a:avLst/>
            </a:prstGeom>
            <a:solidFill>
              <a:srgbClr val="D21719"/>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endParaRPr lang="zh-CN" altLang="en-US" sz="2400">
                <a:solidFill>
                  <a:prstClr val="white"/>
                </a:solidFill>
                <a:cs typeface="+mn-ea"/>
                <a:sym typeface="+mn-lt"/>
              </a:endParaRPr>
            </a:p>
          </p:txBody>
        </p:sp>
        <p:sp>
          <p:nvSpPr>
            <p:cNvPr id="27" name="Rectangle 6">
              <a:extLst>
                <a:ext uri="{FF2B5EF4-FFF2-40B4-BE49-F238E27FC236}">
                  <a16:creationId xmlns:a16="http://schemas.microsoft.com/office/drawing/2014/main" xmlns="" id="{34BF5907-A1B8-4BE9-B431-D266444A2D5D}"/>
                </a:ext>
              </a:extLst>
            </p:cNvPr>
            <p:cNvSpPr>
              <a:spLocks noChangeArrowheads="1"/>
            </p:cNvSpPr>
            <p:nvPr/>
          </p:nvSpPr>
          <p:spPr bwMode="auto">
            <a:xfrm>
              <a:off x="5581922" y="4100367"/>
              <a:ext cx="5098646"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defTabSz="1218496" eaLnBrk="0" hangingPunct="0">
                <a:lnSpc>
                  <a:spcPct val="150000"/>
                </a:lnSpc>
                <a:spcBef>
                  <a:spcPct val="0"/>
                </a:spcBef>
              </a:pPr>
              <a:r>
                <a:rPr lang="zh-CN" altLang="en-US" sz="1600" dirty="0">
                  <a:solidFill>
                    <a:prstClr val="white"/>
                  </a:solidFill>
                  <a:cs typeface="+mn-ea"/>
                  <a:sym typeface="+mn-lt"/>
                </a:rPr>
                <a:t>人之初，性本善。归根结底，</a:t>
              </a:r>
              <a:r>
                <a:rPr lang="zh-CN" altLang="en-US" sz="1600" b="1" dirty="0">
                  <a:solidFill>
                    <a:prstClr val="white"/>
                  </a:solidFill>
                  <a:cs typeface="+mn-ea"/>
                  <a:sym typeface="+mn-lt"/>
                </a:rPr>
                <a:t>雷锋精神是一种善的境界</a:t>
              </a:r>
              <a:r>
                <a:rPr lang="zh-CN" altLang="en-US" sz="1600" dirty="0">
                  <a:solidFill>
                    <a:prstClr val="white"/>
                  </a:solidFill>
                  <a:cs typeface="+mn-ea"/>
                  <a:sym typeface="+mn-lt"/>
                </a:rPr>
                <a:t>。雷锋心中有爱，爱党，爱国，爱人民，心里永远装着别人，全心全意无私奉献。在其短暂的生命中，他始终用快乐与感恩诠释着对“善”的追求与执着。</a:t>
              </a:r>
            </a:p>
          </p:txBody>
        </p:sp>
        <p:sp>
          <p:nvSpPr>
            <p:cNvPr id="28" name="Rectangle 3">
              <a:extLst>
                <a:ext uri="{FF2B5EF4-FFF2-40B4-BE49-F238E27FC236}">
                  <a16:creationId xmlns:a16="http://schemas.microsoft.com/office/drawing/2014/main" xmlns="" id="{D0ACA40B-C610-4AEF-A8DC-26E427753906}"/>
                </a:ext>
              </a:extLst>
            </p:cNvPr>
            <p:cNvSpPr txBox="1">
              <a:spLocks noChangeArrowheads="1"/>
            </p:cNvSpPr>
            <p:nvPr/>
          </p:nvSpPr>
          <p:spPr>
            <a:xfrm>
              <a:off x="5776473" y="3357009"/>
              <a:ext cx="4709545" cy="765271"/>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defTabSz="914217">
                <a:buNone/>
              </a:pPr>
              <a:r>
                <a:rPr lang="zh-CN" altLang="en-US" sz="2799" b="1" dirty="0">
                  <a:solidFill>
                    <a:prstClr val="white"/>
                  </a:solidFill>
                  <a:cs typeface="+mn-ea"/>
                  <a:sym typeface="+mn-lt"/>
                </a:rPr>
                <a:t>一种“向善”的价值追求</a:t>
              </a:r>
            </a:p>
          </p:txBody>
        </p:sp>
      </p:grpSp>
      <p:pic>
        <p:nvPicPr>
          <p:cNvPr id="4" name="图片 3">
            <a:extLst>
              <a:ext uri="{FF2B5EF4-FFF2-40B4-BE49-F238E27FC236}">
                <a16:creationId xmlns:a16="http://schemas.microsoft.com/office/drawing/2014/main" xmlns="" id="{D60D9BBB-AA17-4647-9340-1394372C919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6487" y="561975"/>
            <a:ext cx="4991100" cy="5905500"/>
          </a:xfrm>
          <a:prstGeom prst="rect">
            <a:avLst/>
          </a:prstGeom>
        </p:spPr>
      </p:pic>
    </p:spTree>
    <p:extLst>
      <p:ext uri="{BB962C8B-B14F-4D97-AF65-F5344CB8AC3E}">
        <p14:creationId xmlns:p14="http://schemas.microsoft.com/office/powerpoint/2010/main" val="49961038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DE3E9774-965D-4846-8817-EE892B22F624}"/>
              </a:ext>
            </a:extLst>
          </p:cNvPr>
          <p:cNvSpPr/>
          <p:nvPr/>
        </p:nvSpPr>
        <p:spPr>
          <a:xfrm>
            <a:off x="1129392" y="188597"/>
            <a:ext cx="3454790" cy="458139"/>
          </a:xfrm>
          <a:prstGeom prst="rect">
            <a:avLst/>
          </a:prstGeom>
        </p:spPr>
        <p:txBody>
          <a:bodyPr wrap="square">
            <a:spAutoFit/>
          </a:bodyPr>
          <a:lstStyle/>
          <a:p>
            <a:pPr defTabSz="1218496">
              <a:lnSpc>
                <a:spcPct val="130000"/>
              </a:lnSpc>
            </a:pPr>
            <a:r>
              <a:rPr lang="zh-CN" altLang="en-US" sz="2000" b="1" dirty="0">
                <a:solidFill>
                  <a:srgbClr val="D21719"/>
                </a:solidFill>
                <a:cs typeface="+mn-ea"/>
                <a:sym typeface="+mn-lt"/>
              </a:rPr>
              <a:t>雷锋精神的时代内涵</a:t>
            </a:r>
          </a:p>
        </p:txBody>
      </p:sp>
      <p:grpSp>
        <p:nvGrpSpPr>
          <p:cNvPr id="3" name="组合 2">
            <a:extLst>
              <a:ext uri="{FF2B5EF4-FFF2-40B4-BE49-F238E27FC236}">
                <a16:creationId xmlns:a16="http://schemas.microsoft.com/office/drawing/2014/main" xmlns="" id="{5B4A2849-C869-48FA-9475-1C4CD5AA5B6A}"/>
              </a:ext>
            </a:extLst>
          </p:cNvPr>
          <p:cNvGrpSpPr/>
          <p:nvPr/>
        </p:nvGrpSpPr>
        <p:grpSpPr>
          <a:xfrm>
            <a:off x="986538" y="1413899"/>
            <a:ext cx="6896863" cy="1423220"/>
            <a:chOff x="986538" y="1413899"/>
            <a:chExt cx="6896863" cy="1423220"/>
          </a:xfrm>
        </p:grpSpPr>
        <p:grpSp>
          <p:nvGrpSpPr>
            <p:cNvPr id="21" name="组合 20">
              <a:extLst>
                <a:ext uri="{FF2B5EF4-FFF2-40B4-BE49-F238E27FC236}">
                  <a16:creationId xmlns:a16="http://schemas.microsoft.com/office/drawing/2014/main" xmlns="" id="{BC018E80-AF10-4AA8-B8DF-9E1651AAC0D7}"/>
                </a:ext>
              </a:extLst>
            </p:cNvPr>
            <p:cNvGrpSpPr/>
            <p:nvPr/>
          </p:nvGrpSpPr>
          <p:grpSpPr>
            <a:xfrm>
              <a:off x="986538" y="1413899"/>
              <a:ext cx="662701" cy="634136"/>
              <a:chOff x="2239" y="4914"/>
              <a:chExt cx="1044" cy="999"/>
            </a:xfrm>
            <a:solidFill>
              <a:srgbClr val="D21719"/>
            </a:solidFill>
          </p:grpSpPr>
          <p:sp>
            <p:nvSpPr>
              <p:cNvPr id="22" name="椭圆 21">
                <a:extLst>
                  <a:ext uri="{FF2B5EF4-FFF2-40B4-BE49-F238E27FC236}">
                    <a16:creationId xmlns:a16="http://schemas.microsoft.com/office/drawing/2014/main" xmlns="" id="{59D578C8-1D64-4A29-B520-9CE3EDA8125E}"/>
                  </a:ext>
                </a:extLst>
              </p:cNvPr>
              <p:cNvSpPr/>
              <p:nvPr/>
            </p:nvSpPr>
            <p:spPr>
              <a:xfrm>
                <a:off x="2239" y="4914"/>
                <a:ext cx="999" cy="999"/>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217"/>
                <a:endParaRPr lang="zh-CN" altLang="en-US" sz="2000" b="1" dirty="0">
                  <a:solidFill>
                    <a:prstClr val="black"/>
                  </a:solidFill>
                  <a:cs typeface="+mn-ea"/>
                  <a:sym typeface="+mn-lt"/>
                </a:endParaRPr>
              </a:p>
            </p:txBody>
          </p:sp>
          <p:sp>
            <p:nvSpPr>
              <p:cNvPr id="23" name="文本框 9">
                <a:extLst>
                  <a:ext uri="{FF2B5EF4-FFF2-40B4-BE49-F238E27FC236}">
                    <a16:creationId xmlns:a16="http://schemas.microsoft.com/office/drawing/2014/main" xmlns="" id="{0650CAAA-835A-4661-827E-9FC73F44A01A}"/>
                  </a:ext>
                </a:extLst>
              </p:cNvPr>
              <p:cNvSpPr txBox="1"/>
              <p:nvPr/>
            </p:nvSpPr>
            <p:spPr>
              <a:xfrm>
                <a:off x="2284" y="5148"/>
                <a:ext cx="999" cy="6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217"/>
                <a:r>
                  <a:rPr lang="en-US" altLang="zh-CN" sz="2000" b="1" dirty="0">
                    <a:solidFill>
                      <a:prstClr val="white"/>
                    </a:solidFill>
                    <a:cs typeface="+mn-ea"/>
                    <a:sym typeface="+mn-lt"/>
                  </a:rPr>
                  <a:t>01</a:t>
                </a:r>
                <a:endParaRPr lang="zh-CN" altLang="en-US" sz="2000" b="1" dirty="0">
                  <a:solidFill>
                    <a:prstClr val="white"/>
                  </a:solidFill>
                  <a:cs typeface="+mn-ea"/>
                  <a:sym typeface="+mn-lt"/>
                </a:endParaRPr>
              </a:p>
            </p:txBody>
          </p:sp>
        </p:grpSp>
        <p:sp>
          <p:nvSpPr>
            <p:cNvPr id="34" name="矩形 33">
              <a:extLst>
                <a:ext uri="{FF2B5EF4-FFF2-40B4-BE49-F238E27FC236}">
                  <a16:creationId xmlns:a16="http://schemas.microsoft.com/office/drawing/2014/main" xmlns="" id="{1FEB12B2-500B-4A0E-8EFA-7A37B00636D1}"/>
                </a:ext>
              </a:extLst>
            </p:cNvPr>
            <p:cNvSpPr/>
            <p:nvPr/>
          </p:nvSpPr>
          <p:spPr>
            <a:xfrm>
              <a:off x="1791986" y="1413899"/>
              <a:ext cx="5601220" cy="49232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48475"/>
              <a:r>
                <a:rPr lang="zh-CN" altLang="en-US" sz="2599" b="1" dirty="0">
                  <a:solidFill>
                    <a:srgbClr val="D21719"/>
                  </a:solidFill>
                  <a:cs typeface="+mn-ea"/>
                  <a:sym typeface="+mn-lt"/>
                </a:rPr>
                <a:t>在理想信念上“向善”</a:t>
              </a:r>
              <a:endParaRPr lang="en-US" altLang="zh-CN" sz="2599" b="1" dirty="0">
                <a:solidFill>
                  <a:srgbClr val="D21719"/>
                </a:solidFill>
                <a:cs typeface="+mn-ea"/>
                <a:sym typeface="+mn-lt"/>
              </a:endParaRPr>
            </a:p>
          </p:txBody>
        </p:sp>
        <p:sp>
          <p:nvSpPr>
            <p:cNvPr id="2" name="矩形 1">
              <a:extLst>
                <a:ext uri="{FF2B5EF4-FFF2-40B4-BE49-F238E27FC236}">
                  <a16:creationId xmlns:a16="http://schemas.microsoft.com/office/drawing/2014/main" xmlns="" id="{367B7F9E-6ED6-4595-8718-425C98895BC5}"/>
                </a:ext>
              </a:extLst>
            </p:cNvPr>
            <p:cNvSpPr/>
            <p:nvPr/>
          </p:nvSpPr>
          <p:spPr>
            <a:xfrm>
              <a:off x="1791986" y="1858390"/>
              <a:ext cx="6091415" cy="978729"/>
            </a:xfrm>
            <a:prstGeom prst="rect">
              <a:avLst/>
            </a:prstGeom>
          </p:spPr>
          <p:txBody>
            <a:bodyPr>
              <a:spAutoFit/>
            </a:bodyPr>
            <a:lstStyle/>
            <a:p>
              <a:pPr defTabSz="548475">
                <a:lnSpc>
                  <a:spcPct val="120000"/>
                </a:lnSpc>
              </a:pPr>
              <a:r>
                <a:rPr lang="zh-CN" altLang="en-US" sz="1600" dirty="0">
                  <a:solidFill>
                    <a:srgbClr val="7C4939"/>
                  </a:solidFill>
                  <a:cs typeface="+mn-ea"/>
                  <a:sym typeface="+mn-lt"/>
                </a:rPr>
                <a:t>发扬“匹夫有责”的爱国精神。从解放前一无所有的孤儿到解放后新社会的主人，雷锋始终对给予他一切的党和毛主席心存感激，对党、对毛主席的深厚感情成为雷锋人生的重要精神支柱。</a:t>
              </a:r>
            </a:p>
          </p:txBody>
        </p:sp>
      </p:grpSp>
      <p:grpSp>
        <p:nvGrpSpPr>
          <p:cNvPr id="4" name="组合 3">
            <a:extLst>
              <a:ext uri="{FF2B5EF4-FFF2-40B4-BE49-F238E27FC236}">
                <a16:creationId xmlns:a16="http://schemas.microsoft.com/office/drawing/2014/main" xmlns="" id="{E11C2EA1-E980-4452-AB0A-1F307ECE8B7A}"/>
              </a:ext>
            </a:extLst>
          </p:cNvPr>
          <p:cNvGrpSpPr/>
          <p:nvPr/>
        </p:nvGrpSpPr>
        <p:grpSpPr>
          <a:xfrm>
            <a:off x="986538" y="3013123"/>
            <a:ext cx="6896863" cy="1423220"/>
            <a:chOff x="986538" y="3013123"/>
            <a:chExt cx="6896863" cy="1423220"/>
          </a:xfrm>
        </p:grpSpPr>
        <p:grpSp>
          <p:nvGrpSpPr>
            <p:cNvPr id="37" name="组合 36">
              <a:extLst>
                <a:ext uri="{FF2B5EF4-FFF2-40B4-BE49-F238E27FC236}">
                  <a16:creationId xmlns:a16="http://schemas.microsoft.com/office/drawing/2014/main" xmlns="" id="{0742D3EA-7B97-4653-9315-75915DD3A47A}"/>
                </a:ext>
              </a:extLst>
            </p:cNvPr>
            <p:cNvGrpSpPr/>
            <p:nvPr/>
          </p:nvGrpSpPr>
          <p:grpSpPr>
            <a:xfrm>
              <a:off x="986538" y="3013123"/>
              <a:ext cx="634136" cy="634136"/>
              <a:chOff x="2239" y="4914"/>
              <a:chExt cx="999" cy="999"/>
            </a:xfrm>
            <a:solidFill>
              <a:srgbClr val="D21719"/>
            </a:solidFill>
          </p:grpSpPr>
          <p:sp>
            <p:nvSpPr>
              <p:cNvPr id="38" name="椭圆 37">
                <a:extLst>
                  <a:ext uri="{FF2B5EF4-FFF2-40B4-BE49-F238E27FC236}">
                    <a16:creationId xmlns:a16="http://schemas.microsoft.com/office/drawing/2014/main" xmlns="" id="{A5967A15-DF78-4F13-9B68-9D1B67EE1152}"/>
                  </a:ext>
                </a:extLst>
              </p:cNvPr>
              <p:cNvSpPr/>
              <p:nvPr/>
            </p:nvSpPr>
            <p:spPr>
              <a:xfrm>
                <a:off x="2239" y="4914"/>
                <a:ext cx="999" cy="999"/>
              </a:xfrm>
              <a:prstGeom prst="ellipse">
                <a:avLst/>
              </a:prstGeom>
              <a:solidFill>
                <a:srgbClr val="FF9201"/>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217"/>
                <a:endParaRPr lang="zh-CN" altLang="en-US" sz="2000" b="1" dirty="0">
                  <a:solidFill>
                    <a:prstClr val="black"/>
                  </a:solidFill>
                  <a:cs typeface="+mn-ea"/>
                  <a:sym typeface="+mn-lt"/>
                </a:endParaRPr>
              </a:p>
            </p:txBody>
          </p:sp>
          <p:sp>
            <p:nvSpPr>
              <p:cNvPr id="39" name="文本框 9">
                <a:extLst>
                  <a:ext uri="{FF2B5EF4-FFF2-40B4-BE49-F238E27FC236}">
                    <a16:creationId xmlns:a16="http://schemas.microsoft.com/office/drawing/2014/main" xmlns="" id="{17A9D736-CA14-4173-9AE0-1216B3A2888D}"/>
                  </a:ext>
                </a:extLst>
              </p:cNvPr>
              <p:cNvSpPr txBox="1"/>
              <p:nvPr/>
            </p:nvSpPr>
            <p:spPr>
              <a:xfrm>
                <a:off x="2239" y="5098"/>
                <a:ext cx="999" cy="6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217"/>
                <a:r>
                  <a:rPr lang="en-US" altLang="zh-CN" sz="2000" b="1" dirty="0">
                    <a:solidFill>
                      <a:prstClr val="white"/>
                    </a:solidFill>
                    <a:cs typeface="+mn-ea"/>
                    <a:sym typeface="+mn-lt"/>
                  </a:rPr>
                  <a:t>02</a:t>
                </a:r>
                <a:endParaRPr lang="zh-CN" altLang="en-US" sz="2000" b="1" dirty="0">
                  <a:solidFill>
                    <a:prstClr val="white"/>
                  </a:solidFill>
                  <a:cs typeface="+mn-ea"/>
                  <a:sym typeface="+mn-lt"/>
                </a:endParaRPr>
              </a:p>
            </p:txBody>
          </p:sp>
        </p:grpSp>
        <p:sp>
          <p:nvSpPr>
            <p:cNvPr id="40" name="矩形 39">
              <a:extLst>
                <a:ext uri="{FF2B5EF4-FFF2-40B4-BE49-F238E27FC236}">
                  <a16:creationId xmlns:a16="http://schemas.microsoft.com/office/drawing/2014/main" xmlns="" id="{BC63CADD-773D-4B2A-BB5A-EC1D9BC32913}"/>
                </a:ext>
              </a:extLst>
            </p:cNvPr>
            <p:cNvSpPr/>
            <p:nvPr/>
          </p:nvSpPr>
          <p:spPr>
            <a:xfrm>
              <a:off x="1791986" y="3013123"/>
              <a:ext cx="5601220" cy="49232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48475"/>
              <a:r>
                <a:rPr lang="zh-CN" altLang="en-US" sz="2599" b="1" dirty="0">
                  <a:solidFill>
                    <a:srgbClr val="D21719"/>
                  </a:solidFill>
                  <a:cs typeface="+mn-ea"/>
                  <a:sym typeface="+mn-lt"/>
                </a:rPr>
                <a:t>价值取向上“向善”</a:t>
              </a:r>
              <a:endParaRPr lang="en-US" altLang="zh-CN" sz="2599" b="1" dirty="0">
                <a:solidFill>
                  <a:srgbClr val="D21719"/>
                </a:solidFill>
                <a:cs typeface="+mn-ea"/>
                <a:sym typeface="+mn-lt"/>
              </a:endParaRPr>
            </a:p>
          </p:txBody>
        </p:sp>
        <p:sp>
          <p:nvSpPr>
            <p:cNvPr id="41" name="矩形 40">
              <a:extLst>
                <a:ext uri="{FF2B5EF4-FFF2-40B4-BE49-F238E27FC236}">
                  <a16:creationId xmlns:a16="http://schemas.microsoft.com/office/drawing/2014/main" xmlns="" id="{19DE8889-D528-4874-9459-5806508AE7DA}"/>
                </a:ext>
              </a:extLst>
            </p:cNvPr>
            <p:cNvSpPr/>
            <p:nvPr/>
          </p:nvSpPr>
          <p:spPr>
            <a:xfrm>
              <a:off x="1791986" y="3457614"/>
              <a:ext cx="6091415" cy="978729"/>
            </a:xfrm>
            <a:prstGeom prst="rect">
              <a:avLst/>
            </a:prstGeom>
          </p:spPr>
          <p:txBody>
            <a:bodyPr>
              <a:spAutoFit/>
            </a:bodyPr>
            <a:lstStyle/>
            <a:p>
              <a:pPr defTabSz="548475">
                <a:lnSpc>
                  <a:spcPct val="120000"/>
                </a:lnSpc>
              </a:pPr>
              <a:r>
                <a:rPr lang="zh-CN" altLang="en-US" sz="1600" dirty="0">
                  <a:solidFill>
                    <a:srgbClr val="7C4939"/>
                  </a:solidFill>
                  <a:cs typeface="+mn-ea"/>
                  <a:sym typeface="+mn-lt"/>
                </a:rPr>
                <a:t>发扬“大爱无疆”的奉献精神。雷锋说： “一滴水只有融进大海才不会干涸，一个人只有把有限的生命投入到无限的为人民服务之中去才能充分体现自身价值。”</a:t>
              </a:r>
            </a:p>
          </p:txBody>
        </p:sp>
      </p:grpSp>
      <p:grpSp>
        <p:nvGrpSpPr>
          <p:cNvPr id="5" name="组合 4">
            <a:extLst>
              <a:ext uri="{FF2B5EF4-FFF2-40B4-BE49-F238E27FC236}">
                <a16:creationId xmlns:a16="http://schemas.microsoft.com/office/drawing/2014/main" xmlns="" id="{33C4A143-A0F2-41EB-A0C4-8EE148D9821E}"/>
              </a:ext>
            </a:extLst>
          </p:cNvPr>
          <p:cNvGrpSpPr/>
          <p:nvPr/>
        </p:nvGrpSpPr>
        <p:grpSpPr>
          <a:xfrm>
            <a:off x="986538" y="4609442"/>
            <a:ext cx="6896863" cy="1423220"/>
            <a:chOff x="986538" y="4609442"/>
            <a:chExt cx="6896863" cy="1423220"/>
          </a:xfrm>
        </p:grpSpPr>
        <p:grpSp>
          <p:nvGrpSpPr>
            <p:cNvPr id="42" name="组合 41">
              <a:extLst>
                <a:ext uri="{FF2B5EF4-FFF2-40B4-BE49-F238E27FC236}">
                  <a16:creationId xmlns:a16="http://schemas.microsoft.com/office/drawing/2014/main" xmlns="" id="{9A6E3D18-7E2F-4374-A9DB-6ECE8221AB63}"/>
                </a:ext>
              </a:extLst>
            </p:cNvPr>
            <p:cNvGrpSpPr/>
            <p:nvPr/>
          </p:nvGrpSpPr>
          <p:grpSpPr>
            <a:xfrm>
              <a:off x="986538" y="4609442"/>
              <a:ext cx="662701" cy="634136"/>
              <a:chOff x="2239" y="4914"/>
              <a:chExt cx="1044" cy="999"/>
            </a:xfrm>
            <a:solidFill>
              <a:srgbClr val="D21719"/>
            </a:solidFill>
          </p:grpSpPr>
          <p:sp>
            <p:nvSpPr>
              <p:cNvPr id="43" name="椭圆 42">
                <a:extLst>
                  <a:ext uri="{FF2B5EF4-FFF2-40B4-BE49-F238E27FC236}">
                    <a16:creationId xmlns:a16="http://schemas.microsoft.com/office/drawing/2014/main" xmlns="" id="{3CA62567-D2D0-4063-8B14-38C2C0A0E5C9}"/>
                  </a:ext>
                </a:extLst>
              </p:cNvPr>
              <p:cNvSpPr/>
              <p:nvPr/>
            </p:nvSpPr>
            <p:spPr>
              <a:xfrm>
                <a:off x="2239" y="4914"/>
                <a:ext cx="999" cy="999"/>
              </a:xfrm>
              <a:prstGeom prst="ellipse">
                <a:avLst/>
              </a:prstGeom>
              <a:grp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217"/>
                <a:endParaRPr lang="zh-CN" altLang="en-US" sz="2000" b="1" dirty="0">
                  <a:solidFill>
                    <a:prstClr val="black"/>
                  </a:solidFill>
                  <a:cs typeface="+mn-ea"/>
                  <a:sym typeface="+mn-lt"/>
                </a:endParaRPr>
              </a:p>
            </p:txBody>
          </p:sp>
          <p:sp>
            <p:nvSpPr>
              <p:cNvPr id="44" name="文本框 9">
                <a:extLst>
                  <a:ext uri="{FF2B5EF4-FFF2-40B4-BE49-F238E27FC236}">
                    <a16:creationId xmlns:a16="http://schemas.microsoft.com/office/drawing/2014/main" xmlns="" id="{350B3FBB-ADCA-42BA-92F1-3CFC7324EF23}"/>
                  </a:ext>
                </a:extLst>
              </p:cNvPr>
              <p:cNvSpPr txBox="1"/>
              <p:nvPr/>
            </p:nvSpPr>
            <p:spPr>
              <a:xfrm>
                <a:off x="2284" y="5148"/>
                <a:ext cx="999" cy="63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defTabSz="914217"/>
                <a:r>
                  <a:rPr lang="en-US" altLang="zh-CN" sz="2000" b="1" dirty="0">
                    <a:solidFill>
                      <a:prstClr val="white"/>
                    </a:solidFill>
                    <a:cs typeface="+mn-ea"/>
                    <a:sym typeface="+mn-lt"/>
                  </a:rPr>
                  <a:t>03</a:t>
                </a:r>
                <a:endParaRPr lang="zh-CN" altLang="en-US" sz="2000" b="1" dirty="0">
                  <a:solidFill>
                    <a:prstClr val="white"/>
                  </a:solidFill>
                  <a:cs typeface="+mn-ea"/>
                  <a:sym typeface="+mn-lt"/>
                </a:endParaRPr>
              </a:p>
            </p:txBody>
          </p:sp>
        </p:grpSp>
        <p:sp>
          <p:nvSpPr>
            <p:cNvPr id="45" name="矩形 44">
              <a:extLst>
                <a:ext uri="{FF2B5EF4-FFF2-40B4-BE49-F238E27FC236}">
                  <a16:creationId xmlns:a16="http://schemas.microsoft.com/office/drawing/2014/main" xmlns="" id="{4A9B7B08-7C01-496B-880B-6CAAD2AEF82A}"/>
                </a:ext>
              </a:extLst>
            </p:cNvPr>
            <p:cNvSpPr/>
            <p:nvPr/>
          </p:nvSpPr>
          <p:spPr>
            <a:xfrm>
              <a:off x="1791986" y="4609442"/>
              <a:ext cx="5601220" cy="492329"/>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48475"/>
              <a:r>
                <a:rPr lang="zh-CN" altLang="en-US" sz="2599" b="1" dirty="0">
                  <a:solidFill>
                    <a:srgbClr val="D21719"/>
                  </a:solidFill>
                  <a:cs typeface="+mn-ea"/>
                  <a:sym typeface="+mn-lt"/>
                </a:rPr>
                <a:t>人际关系上“向善”</a:t>
              </a:r>
              <a:endParaRPr lang="en-US" altLang="zh-CN" sz="2599" b="1" dirty="0">
                <a:solidFill>
                  <a:srgbClr val="D21719"/>
                </a:solidFill>
                <a:cs typeface="+mn-ea"/>
                <a:sym typeface="+mn-lt"/>
              </a:endParaRPr>
            </a:p>
          </p:txBody>
        </p:sp>
        <p:sp>
          <p:nvSpPr>
            <p:cNvPr id="46" name="矩形 45">
              <a:extLst>
                <a:ext uri="{FF2B5EF4-FFF2-40B4-BE49-F238E27FC236}">
                  <a16:creationId xmlns:a16="http://schemas.microsoft.com/office/drawing/2014/main" xmlns="" id="{AEF6B624-9C18-4CD7-AC16-796547EF6515}"/>
                </a:ext>
              </a:extLst>
            </p:cNvPr>
            <p:cNvSpPr/>
            <p:nvPr/>
          </p:nvSpPr>
          <p:spPr>
            <a:xfrm>
              <a:off x="1791986" y="5053933"/>
              <a:ext cx="6091415" cy="978729"/>
            </a:xfrm>
            <a:prstGeom prst="rect">
              <a:avLst/>
            </a:prstGeom>
          </p:spPr>
          <p:txBody>
            <a:bodyPr>
              <a:spAutoFit/>
            </a:bodyPr>
            <a:lstStyle/>
            <a:p>
              <a:pPr defTabSz="548475">
                <a:lnSpc>
                  <a:spcPct val="120000"/>
                </a:lnSpc>
              </a:pPr>
              <a:r>
                <a:rPr lang="zh-CN" altLang="en-US" sz="1600" dirty="0">
                  <a:solidFill>
                    <a:srgbClr val="7C4939"/>
                  </a:solidFill>
                  <a:cs typeface="+mn-ea"/>
                  <a:sym typeface="+mn-lt"/>
                </a:rPr>
                <a:t>发扬助人为乐的合作精神。雷锋有句名言：“活着就是为了使别人生活得更美好。”雷锋的一生做了数不清的好事，他可以在任何时间、任何地点，帮助一切有困难的人。</a:t>
              </a:r>
            </a:p>
          </p:txBody>
        </p:sp>
      </p:grpSp>
      <p:pic>
        <p:nvPicPr>
          <p:cNvPr id="47" name="图片 46">
            <a:extLst>
              <a:ext uri="{FF2B5EF4-FFF2-40B4-BE49-F238E27FC236}">
                <a16:creationId xmlns:a16="http://schemas.microsoft.com/office/drawing/2014/main" xmlns="" id="{E046AA31-E0D9-4153-AAFD-16BCD089A191}"/>
              </a:ext>
            </a:extLst>
          </p:cNvPr>
          <p:cNvPicPr>
            <a:picLocks noChangeAspect="1"/>
          </p:cNvPicPr>
          <p:nvPr/>
        </p:nvPicPr>
        <p:blipFill rotWithShape="1">
          <a:blip r:embed="rId3" cstate="screen">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7751801" y="1773200"/>
            <a:ext cx="3812805" cy="3959295"/>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7717164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 calcmode="lin" valueType="num">
                                      <p:cBhvr additive="base">
                                        <p:cTn id="22" dur="500" fill="hold"/>
                                        <p:tgtEl>
                                          <p:spTgt spid="47"/>
                                        </p:tgtEl>
                                        <p:attrNameLst>
                                          <p:attrName>ppt_x</p:attrName>
                                        </p:attrNameLst>
                                      </p:cBhvr>
                                      <p:tavLst>
                                        <p:tav tm="0">
                                          <p:val>
                                            <p:strVal val="#ppt_x"/>
                                          </p:val>
                                        </p:tav>
                                        <p:tav tm="100000">
                                          <p:val>
                                            <p:strVal val="#ppt_x"/>
                                          </p:val>
                                        </p:tav>
                                      </p:tavLst>
                                    </p:anim>
                                    <p:anim calcmode="lin" valueType="num">
                                      <p:cBhvr additive="base">
                                        <p:cTn id="23"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DE3E9774-965D-4846-8817-EE892B22F624}"/>
              </a:ext>
            </a:extLst>
          </p:cNvPr>
          <p:cNvSpPr/>
          <p:nvPr/>
        </p:nvSpPr>
        <p:spPr>
          <a:xfrm>
            <a:off x="1129392" y="188597"/>
            <a:ext cx="3454790" cy="458139"/>
          </a:xfrm>
          <a:prstGeom prst="rect">
            <a:avLst/>
          </a:prstGeom>
        </p:spPr>
        <p:txBody>
          <a:bodyPr wrap="square">
            <a:spAutoFit/>
          </a:bodyPr>
          <a:lstStyle/>
          <a:p>
            <a:pPr defTabSz="1218496">
              <a:lnSpc>
                <a:spcPct val="130000"/>
              </a:lnSpc>
            </a:pPr>
            <a:r>
              <a:rPr lang="zh-CN" altLang="en-US" sz="2000" b="1" dirty="0">
                <a:solidFill>
                  <a:srgbClr val="D21719"/>
                </a:solidFill>
                <a:cs typeface="+mn-ea"/>
                <a:sym typeface="+mn-lt"/>
              </a:rPr>
              <a:t>雷锋精神的时代内涵</a:t>
            </a:r>
          </a:p>
        </p:txBody>
      </p:sp>
      <p:cxnSp>
        <p:nvCxnSpPr>
          <p:cNvPr id="20" name="Straight Connector 29">
            <a:extLst>
              <a:ext uri="{FF2B5EF4-FFF2-40B4-BE49-F238E27FC236}">
                <a16:creationId xmlns:a16="http://schemas.microsoft.com/office/drawing/2014/main" xmlns="" id="{00E7163D-14B6-4C03-93F7-AD093D60622C}"/>
              </a:ext>
            </a:extLst>
          </p:cNvPr>
          <p:cNvCxnSpPr/>
          <p:nvPr/>
        </p:nvCxnSpPr>
        <p:spPr>
          <a:xfrm flipH="1">
            <a:off x="1200590" y="2714829"/>
            <a:ext cx="9694791" cy="0"/>
          </a:xfrm>
          <a:prstGeom prst="line">
            <a:avLst/>
          </a:prstGeom>
          <a:ln w="19050">
            <a:solidFill>
              <a:schemeClr val="tx1">
                <a:lumMod val="50000"/>
                <a:lumOff val="50000"/>
              </a:schemeClr>
            </a:solidFill>
            <a:prstDash val="sysDot"/>
            <a:headEnd type="oval"/>
            <a:tailEnd type="oval"/>
          </a:ln>
        </p:spPr>
        <p:style>
          <a:lnRef idx="1">
            <a:schemeClr val="accent1"/>
          </a:lnRef>
          <a:fillRef idx="0">
            <a:schemeClr val="accent1"/>
          </a:fillRef>
          <a:effectRef idx="0">
            <a:schemeClr val="accent1"/>
          </a:effectRef>
          <a:fontRef idx="minor">
            <a:schemeClr val="tx1"/>
          </a:fontRef>
        </p:style>
      </p:cxnSp>
      <p:grpSp>
        <p:nvGrpSpPr>
          <p:cNvPr id="2" name="组合 1">
            <a:extLst>
              <a:ext uri="{FF2B5EF4-FFF2-40B4-BE49-F238E27FC236}">
                <a16:creationId xmlns:a16="http://schemas.microsoft.com/office/drawing/2014/main" xmlns="" id="{3B22BB3F-E950-4545-863F-29F6EF12BE6B}"/>
              </a:ext>
            </a:extLst>
          </p:cNvPr>
          <p:cNvGrpSpPr/>
          <p:nvPr/>
        </p:nvGrpSpPr>
        <p:grpSpPr>
          <a:xfrm>
            <a:off x="1483146" y="1648516"/>
            <a:ext cx="1469117" cy="4575078"/>
            <a:chOff x="1483146" y="1761640"/>
            <a:chExt cx="1469117" cy="4575078"/>
          </a:xfrm>
        </p:grpSpPr>
        <p:grpSp>
          <p:nvGrpSpPr>
            <p:cNvPr id="24" name="Group 65">
              <a:extLst>
                <a:ext uri="{FF2B5EF4-FFF2-40B4-BE49-F238E27FC236}">
                  <a16:creationId xmlns:a16="http://schemas.microsoft.com/office/drawing/2014/main" xmlns="" id="{050D3C0B-D1C9-417B-A5E7-F5259D7B7C82}"/>
                </a:ext>
              </a:extLst>
            </p:cNvPr>
            <p:cNvGrpSpPr/>
            <p:nvPr/>
          </p:nvGrpSpPr>
          <p:grpSpPr>
            <a:xfrm>
              <a:off x="1483949" y="1761640"/>
              <a:ext cx="1468314" cy="2131506"/>
              <a:chOff x="3419864" y="1304397"/>
              <a:chExt cx="1094533" cy="1209746"/>
            </a:xfrm>
          </p:grpSpPr>
          <p:sp>
            <p:nvSpPr>
              <p:cNvPr id="35" name="Freeform 44">
                <a:extLst>
                  <a:ext uri="{FF2B5EF4-FFF2-40B4-BE49-F238E27FC236}">
                    <a16:creationId xmlns:a16="http://schemas.microsoft.com/office/drawing/2014/main" xmlns="" id="{0E1434A9-FBBA-4B3B-8193-748165AFEE0F}"/>
                  </a:ext>
                </a:extLst>
              </p:cNvPr>
              <p:cNvSpPr/>
              <p:nvPr/>
            </p:nvSpPr>
            <p:spPr>
              <a:xfrm rot="16200000">
                <a:off x="3362258" y="1362003"/>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C1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034"/>
                <a:endParaRPr lang="en-US" sz="2000" dirty="0">
                  <a:solidFill>
                    <a:prstClr val="white"/>
                  </a:solidFill>
                  <a:cs typeface="+mn-ea"/>
                  <a:sym typeface="+mn-lt"/>
                </a:endParaRPr>
              </a:p>
            </p:txBody>
          </p:sp>
          <p:sp>
            <p:nvSpPr>
              <p:cNvPr id="36" name="Rectangle 47">
                <a:extLst>
                  <a:ext uri="{FF2B5EF4-FFF2-40B4-BE49-F238E27FC236}">
                    <a16:creationId xmlns:a16="http://schemas.microsoft.com/office/drawing/2014/main" xmlns="" id="{45374940-D8C8-4B14-A56D-EBDA59A98D46}"/>
                  </a:ext>
                </a:extLst>
              </p:cNvPr>
              <p:cNvSpPr/>
              <p:nvPr/>
            </p:nvSpPr>
            <p:spPr>
              <a:xfrm>
                <a:off x="3666407" y="1455371"/>
                <a:ext cx="601447" cy="331129"/>
              </a:xfrm>
              <a:prstGeom prst="rect">
                <a:avLst/>
              </a:prstGeom>
            </p:spPr>
            <p:txBody>
              <a:bodyPr wrap="square">
                <a:spAutoFit/>
              </a:bodyPr>
              <a:lstStyle/>
              <a:p>
                <a:pPr algn="ctr" defTabSz="1031034"/>
                <a:r>
                  <a:rPr lang="en-US" sz="3199" dirty="0">
                    <a:solidFill>
                      <a:prstClr val="white"/>
                    </a:solidFill>
                    <a:cs typeface="+mn-ea"/>
                    <a:sym typeface="+mn-lt"/>
                  </a:rPr>
                  <a:t>01</a:t>
                </a:r>
              </a:p>
            </p:txBody>
          </p:sp>
          <p:sp>
            <p:nvSpPr>
              <p:cNvPr id="56" name="Rectangle 47">
                <a:extLst>
                  <a:ext uri="{FF2B5EF4-FFF2-40B4-BE49-F238E27FC236}">
                    <a16:creationId xmlns:a16="http://schemas.microsoft.com/office/drawing/2014/main" xmlns="" id="{6C56812C-264A-4FB6-909E-C95B32FBCF8E}"/>
                  </a:ext>
                </a:extLst>
              </p:cNvPr>
              <p:cNvSpPr/>
              <p:nvPr/>
            </p:nvSpPr>
            <p:spPr>
              <a:xfrm>
                <a:off x="3658603" y="1743705"/>
                <a:ext cx="601447" cy="331129"/>
              </a:xfrm>
              <a:prstGeom prst="rect">
                <a:avLst/>
              </a:prstGeom>
            </p:spPr>
            <p:txBody>
              <a:bodyPr wrap="square">
                <a:spAutoFit/>
              </a:bodyPr>
              <a:lstStyle/>
              <a:p>
                <a:pPr algn="ctr" defTabSz="1031034"/>
                <a:r>
                  <a:rPr lang="zh-CN" altLang="en-US" sz="3199" dirty="0">
                    <a:solidFill>
                      <a:prstClr val="white"/>
                    </a:solidFill>
                    <a:cs typeface="+mn-ea"/>
                    <a:sym typeface="+mn-lt"/>
                  </a:rPr>
                  <a:t>要</a:t>
                </a:r>
                <a:endParaRPr lang="en-US" sz="3199" dirty="0">
                  <a:solidFill>
                    <a:prstClr val="white"/>
                  </a:solidFill>
                  <a:cs typeface="+mn-ea"/>
                  <a:sym typeface="+mn-lt"/>
                </a:endParaRPr>
              </a:p>
            </p:txBody>
          </p:sp>
        </p:grpSp>
        <p:sp>
          <p:nvSpPr>
            <p:cNvPr id="49" name="矩形 48">
              <a:extLst>
                <a:ext uri="{FF2B5EF4-FFF2-40B4-BE49-F238E27FC236}">
                  <a16:creationId xmlns:a16="http://schemas.microsoft.com/office/drawing/2014/main" xmlns="" id="{1F98EAB2-519A-42B2-9DBD-A43165B1F2AA}"/>
                </a:ext>
              </a:extLst>
            </p:cNvPr>
            <p:cNvSpPr/>
            <p:nvPr/>
          </p:nvSpPr>
          <p:spPr>
            <a:xfrm>
              <a:off x="1483146" y="4028394"/>
              <a:ext cx="1468316" cy="2308324"/>
            </a:xfrm>
            <a:prstGeom prst="rect">
              <a:avLst/>
            </a:prstGeom>
          </p:spPr>
          <p:txBody>
            <a:bodyPr wrap="square">
              <a:spAutoFit/>
            </a:bodyPr>
            <a:lstStyle/>
            <a:p>
              <a:pPr defTabSz="1218496">
                <a:lnSpc>
                  <a:spcPct val="150000"/>
                </a:lnSpc>
              </a:pPr>
              <a:r>
                <a:rPr lang="zh-CN" altLang="en-US" sz="1600" dirty="0">
                  <a:solidFill>
                    <a:prstClr val="black">
                      <a:lumMod val="65000"/>
                      <a:lumOff val="35000"/>
                    </a:prstClr>
                  </a:solidFill>
                  <a:cs typeface="+mn-ea"/>
                  <a:sym typeface="+mn-lt"/>
                </a:rPr>
                <a:t>学习弘扬雷锋热爱党、热爱祖国、热爱社会主义的崇高理想和坚定信念。</a:t>
              </a:r>
            </a:p>
          </p:txBody>
        </p:sp>
      </p:grpSp>
      <p:grpSp>
        <p:nvGrpSpPr>
          <p:cNvPr id="6" name="组合 5">
            <a:extLst>
              <a:ext uri="{FF2B5EF4-FFF2-40B4-BE49-F238E27FC236}">
                <a16:creationId xmlns:a16="http://schemas.microsoft.com/office/drawing/2014/main" xmlns="" id="{A784CF67-40EB-4113-9E96-08E650069CCC}"/>
              </a:ext>
            </a:extLst>
          </p:cNvPr>
          <p:cNvGrpSpPr/>
          <p:nvPr/>
        </p:nvGrpSpPr>
        <p:grpSpPr>
          <a:xfrm>
            <a:off x="9234659" y="1648516"/>
            <a:ext cx="1469116" cy="3836415"/>
            <a:chOff x="9234659" y="1761640"/>
            <a:chExt cx="1469116" cy="3836415"/>
          </a:xfrm>
        </p:grpSpPr>
        <p:grpSp>
          <p:nvGrpSpPr>
            <p:cNvPr id="61" name="Group 65">
              <a:extLst>
                <a:ext uri="{FF2B5EF4-FFF2-40B4-BE49-F238E27FC236}">
                  <a16:creationId xmlns:a16="http://schemas.microsoft.com/office/drawing/2014/main" xmlns="" id="{C411284C-4D58-4BC2-8F49-2178A8AF08C0}"/>
                </a:ext>
              </a:extLst>
            </p:cNvPr>
            <p:cNvGrpSpPr/>
            <p:nvPr/>
          </p:nvGrpSpPr>
          <p:grpSpPr>
            <a:xfrm>
              <a:off x="9235461" y="1761640"/>
              <a:ext cx="1468314" cy="2131506"/>
              <a:chOff x="3419864" y="1304397"/>
              <a:chExt cx="1094533" cy="1209746"/>
            </a:xfrm>
          </p:grpSpPr>
          <p:sp>
            <p:nvSpPr>
              <p:cNvPr id="62" name="Freeform 44">
                <a:extLst>
                  <a:ext uri="{FF2B5EF4-FFF2-40B4-BE49-F238E27FC236}">
                    <a16:creationId xmlns:a16="http://schemas.microsoft.com/office/drawing/2014/main" xmlns="" id="{8BB9AE7F-ABCC-4713-BFC6-A68F373702B0}"/>
                  </a:ext>
                </a:extLst>
              </p:cNvPr>
              <p:cNvSpPr/>
              <p:nvPr/>
            </p:nvSpPr>
            <p:spPr>
              <a:xfrm rot="16200000">
                <a:off x="3362258" y="1362003"/>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C1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034"/>
                <a:endParaRPr lang="en-US" sz="2000" dirty="0">
                  <a:solidFill>
                    <a:prstClr val="white"/>
                  </a:solidFill>
                  <a:cs typeface="+mn-ea"/>
                  <a:sym typeface="+mn-lt"/>
                </a:endParaRPr>
              </a:p>
            </p:txBody>
          </p:sp>
          <p:sp>
            <p:nvSpPr>
              <p:cNvPr id="63" name="Rectangle 47">
                <a:extLst>
                  <a:ext uri="{FF2B5EF4-FFF2-40B4-BE49-F238E27FC236}">
                    <a16:creationId xmlns:a16="http://schemas.microsoft.com/office/drawing/2014/main" xmlns="" id="{A1861C4B-A1A8-44B1-A06C-FBB712F46AAF}"/>
                  </a:ext>
                </a:extLst>
              </p:cNvPr>
              <p:cNvSpPr/>
              <p:nvPr/>
            </p:nvSpPr>
            <p:spPr>
              <a:xfrm>
                <a:off x="3666407" y="1455371"/>
                <a:ext cx="601447" cy="331129"/>
              </a:xfrm>
              <a:prstGeom prst="rect">
                <a:avLst/>
              </a:prstGeom>
            </p:spPr>
            <p:txBody>
              <a:bodyPr wrap="square">
                <a:spAutoFit/>
              </a:bodyPr>
              <a:lstStyle/>
              <a:p>
                <a:pPr algn="ctr" defTabSz="1031034"/>
                <a:r>
                  <a:rPr lang="en-US" sz="3199" dirty="0">
                    <a:solidFill>
                      <a:prstClr val="white"/>
                    </a:solidFill>
                    <a:cs typeface="+mn-ea"/>
                    <a:sym typeface="+mn-lt"/>
                  </a:rPr>
                  <a:t>05</a:t>
                </a:r>
              </a:p>
            </p:txBody>
          </p:sp>
          <p:sp>
            <p:nvSpPr>
              <p:cNvPr id="64" name="Rectangle 47">
                <a:extLst>
                  <a:ext uri="{FF2B5EF4-FFF2-40B4-BE49-F238E27FC236}">
                    <a16:creationId xmlns:a16="http://schemas.microsoft.com/office/drawing/2014/main" xmlns="" id="{92B922C1-B278-432A-A394-943FCB5310D0}"/>
                  </a:ext>
                </a:extLst>
              </p:cNvPr>
              <p:cNvSpPr/>
              <p:nvPr/>
            </p:nvSpPr>
            <p:spPr>
              <a:xfrm>
                <a:off x="3658603" y="1743705"/>
                <a:ext cx="601447" cy="331129"/>
              </a:xfrm>
              <a:prstGeom prst="rect">
                <a:avLst/>
              </a:prstGeom>
            </p:spPr>
            <p:txBody>
              <a:bodyPr wrap="square">
                <a:spAutoFit/>
              </a:bodyPr>
              <a:lstStyle/>
              <a:p>
                <a:pPr algn="ctr" defTabSz="1031034"/>
                <a:r>
                  <a:rPr lang="zh-CN" altLang="en-US" sz="3199" dirty="0">
                    <a:solidFill>
                      <a:prstClr val="white"/>
                    </a:solidFill>
                    <a:cs typeface="+mn-ea"/>
                    <a:sym typeface="+mn-lt"/>
                  </a:rPr>
                  <a:t>要</a:t>
                </a:r>
                <a:endParaRPr lang="en-US" sz="3199" dirty="0">
                  <a:solidFill>
                    <a:prstClr val="white"/>
                  </a:solidFill>
                  <a:cs typeface="+mn-ea"/>
                  <a:sym typeface="+mn-lt"/>
                </a:endParaRPr>
              </a:p>
            </p:txBody>
          </p:sp>
        </p:grpSp>
        <p:sp>
          <p:nvSpPr>
            <p:cNvPr id="77" name="矩形 76">
              <a:extLst>
                <a:ext uri="{FF2B5EF4-FFF2-40B4-BE49-F238E27FC236}">
                  <a16:creationId xmlns:a16="http://schemas.microsoft.com/office/drawing/2014/main" xmlns="" id="{59267C88-0844-4C57-BFCF-8F5F2E7B6F78}"/>
                </a:ext>
              </a:extLst>
            </p:cNvPr>
            <p:cNvSpPr/>
            <p:nvPr/>
          </p:nvSpPr>
          <p:spPr>
            <a:xfrm>
              <a:off x="9234659" y="4028395"/>
              <a:ext cx="1468316" cy="1569660"/>
            </a:xfrm>
            <a:prstGeom prst="rect">
              <a:avLst/>
            </a:prstGeom>
          </p:spPr>
          <p:txBody>
            <a:bodyPr wrap="square">
              <a:spAutoFit/>
            </a:bodyPr>
            <a:lstStyle/>
            <a:p>
              <a:pPr defTabSz="1218496">
                <a:lnSpc>
                  <a:spcPct val="150000"/>
                </a:lnSpc>
              </a:pPr>
              <a:r>
                <a:rPr lang="zh-CN" altLang="en-US" sz="1600" dirty="0">
                  <a:solidFill>
                    <a:prstClr val="black">
                      <a:lumMod val="65000"/>
                      <a:lumOff val="35000"/>
                    </a:prstClr>
                  </a:solidFill>
                  <a:cs typeface="+mn-ea"/>
                  <a:sym typeface="+mn-lt"/>
                </a:rPr>
                <a:t>学习弘扬雷锋艰苦奋斗、勤俭节约的创业精神。</a:t>
              </a:r>
            </a:p>
          </p:txBody>
        </p:sp>
      </p:grpSp>
      <p:grpSp>
        <p:nvGrpSpPr>
          <p:cNvPr id="3" name="组合 2">
            <a:extLst>
              <a:ext uri="{FF2B5EF4-FFF2-40B4-BE49-F238E27FC236}">
                <a16:creationId xmlns:a16="http://schemas.microsoft.com/office/drawing/2014/main" xmlns="" id="{12EE47C1-441E-490F-95B0-5B49AD5B0915}"/>
              </a:ext>
            </a:extLst>
          </p:cNvPr>
          <p:cNvGrpSpPr/>
          <p:nvPr/>
        </p:nvGrpSpPr>
        <p:grpSpPr>
          <a:xfrm>
            <a:off x="3421024" y="1648516"/>
            <a:ext cx="1472294" cy="3836415"/>
            <a:chOff x="3421024" y="1761640"/>
            <a:chExt cx="1472294" cy="3836415"/>
          </a:xfrm>
        </p:grpSpPr>
        <p:grpSp>
          <p:nvGrpSpPr>
            <p:cNvPr id="65" name="Group 65">
              <a:extLst>
                <a:ext uri="{FF2B5EF4-FFF2-40B4-BE49-F238E27FC236}">
                  <a16:creationId xmlns:a16="http://schemas.microsoft.com/office/drawing/2014/main" xmlns="" id="{5FB3B26F-4B52-4CC7-9ED9-199A071370D4}"/>
                </a:ext>
              </a:extLst>
            </p:cNvPr>
            <p:cNvGrpSpPr/>
            <p:nvPr/>
          </p:nvGrpSpPr>
          <p:grpSpPr>
            <a:xfrm>
              <a:off x="3425004" y="1761640"/>
              <a:ext cx="1468314" cy="2131506"/>
              <a:chOff x="3419864" y="1304397"/>
              <a:chExt cx="1094533" cy="1209746"/>
            </a:xfrm>
          </p:grpSpPr>
          <p:sp>
            <p:nvSpPr>
              <p:cNvPr id="66" name="Freeform 44">
                <a:extLst>
                  <a:ext uri="{FF2B5EF4-FFF2-40B4-BE49-F238E27FC236}">
                    <a16:creationId xmlns:a16="http://schemas.microsoft.com/office/drawing/2014/main" xmlns="" id="{3E09F363-22C0-4BF6-BAB0-158269C7A3AE}"/>
                  </a:ext>
                </a:extLst>
              </p:cNvPr>
              <p:cNvSpPr/>
              <p:nvPr/>
            </p:nvSpPr>
            <p:spPr>
              <a:xfrm rot="16200000">
                <a:off x="3362258" y="1362003"/>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C1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034"/>
                <a:endParaRPr lang="en-US" sz="2000" dirty="0">
                  <a:solidFill>
                    <a:prstClr val="white"/>
                  </a:solidFill>
                  <a:cs typeface="+mn-ea"/>
                  <a:sym typeface="+mn-lt"/>
                </a:endParaRPr>
              </a:p>
            </p:txBody>
          </p:sp>
          <p:sp>
            <p:nvSpPr>
              <p:cNvPr id="67" name="Rectangle 47">
                <a:extLst>
                  <a:ext uri="{FF2B5EF4-FFF2-40B4-BE49-F238E27FC236}">
                    <a16:creationId xmlns:a16="http://schemas.microsoft.com/office/drawing/2014/main" xmlns="" id="{063D2335-7345-40BA-9B7B-94A04A26F19E}"/>
                  </a:ext>
                </a:extLst>
              </p:cNvPr>
              <p:cNvSpPr/>
              <p:nvPr/>
            </p:nvSpPr>
            <p:spPr>
              <a:xfrm>
                <a:off x="3666407" y="1455371"/>
                <a:ext cx="601447" cy="331129"/>
              </a:xfrm>
              <a:prstGeom prst="rect">
                <a:avLst/>
              </a:prstGeom>
            </p:spPr>
            <p:txBody>
              <a:bodyPr wrap="square">
                <a:spAutoFit/>
              </a:bodyPr>
              <a:lstStyle/>
              <a:p>
                <a:pPr algn="ctr" defTabSz="1031034"/>
                <a:r>
                  <a:rPr lang="en-US" sz="3199" dirty="0">
                    <a:solidFill>
                      <a:prstClr val="white"/>
                    </a:solidFill>
                    <a:cs typeface="+mn-ea"/>
                    <a:sym typeface="+mn-lt"/>
                  </a:rPr>
                  <a:t>02</a:t>
                </a:r>
              </a:p>
            </p:txBody>
          </p:sp>
          <p:sp>
            <p:nvSpPr>
              <p:cNvPr id="68" name="Rectangle 47">
                <a:extLst>
                  <a:ext uri="{FF2B5EF4-FFF2-40B4-BE49-F238E27FC236}">
                    <a16:creationId xmlns:a16="http://schemas.microsoft.com/office/drawing/2014/main" xmlns="" id="{6694A41D-318F-4CF5-9788-2D5C83274FE6}"/>
                  </a:ext>
                </a:extLst>
              </p:cNvPr>
              <p:cNvSpPr/>
              <p:nvPr/>
            </p:nvSpPr>
            <p:spPr>
              <a:xfrm>
                <a:off x="3658603" y="1743705"/>
                <a:ext cx="601447" cy="331129"/>
              </a:xfrm>
              <a:prstGeom prst="rect">
                <a:avLst/>
              </a:prstGeom>
            </p:spPr>
            <p:txBody>
              <a:bodyPr wrap="square">
                <a:spAutoFit/>
              </a:bodyPr>
              <a:lstStyle/>
              <a:p>
                <a:pPr algn="ctr" defTabSz="1031034"/>
                <a:r>
                  <a:rPr lang="zh-CN" altLang="en-US" sz="3199" dirty="0">
                    <a:solidFill>
                      <a:prstClr val="white"/>
                    </a:solidFill>
                    <a:cs typeface="+mn-ea"/>
                    <a:sym typeface="+mn-lt"/>
                  </a:rPr>
                  <a:t>要</a:t>
                </a:r>
                <a:endParaRPr lang="en-US" sz="3199" dirty="0">
                  <a:solidFill>
                    <a:prstClr val="white"/>
                  </a:solidFill>
                  <a:cs typeface="+mn-ea"/>
                  <a:sym typeface="+mn-lt"/>
                </a:endParaRPr>
              </a:p>
            </p:txBody>
          </p:sp>
        </p:grpSp>
        <p:sp>
          <p:nvSpPr>
            <p:cNvPr id="78" name="矩形 77">
              <a:extLst>
                <a:ext uri="{FF2B5EF4-FFF2-40B4-BE49-F238E27FC236}">
                  <a16:creationId xmlns:a16="http://schemas.microsoft.com/office/drawing/2014/main" xmlns="" id="{579D6A8F-E68D-4CE2-954D-67A38D803AC6}"/>
                </a:ext>
              </a:extLst>
            </p:cNvPr>
            <p:cNvSpPr/>
            <p:nvPr/>
          </p:nvSpPr>
          <p:spPr>
            <a:xfrm>
              <a:off x="3421024" y="4028395"/>
              <a:ext cx="1468316" cy="1569660"/>
            </a:xfrm>
            <a:prstGeom prst="rect">
              <a:avLst/>
            </a:prstGeom>
          </p:spPr>
          <p:txBody>
            <a:bodyPr wrap="square">
              <a:spAutoFit/>
            </a:bodyPr>
            <a:lstStyle/>
            <a:p>
              <a:pPr defTabSz="1218496">
                <a:lnSpc>
                  <a:spcPct val="150000"/>
                </a:lnSpc>
              </a:pPr>
              <a:r>
                <a:rPr lang="zh-CN" altLang="en-US" sz="1600" dirty="0">
                  <a:solidFill>
                    <a:prstClr val="black">
                      <a:lumMod val="65000"/>
                      <a:lumOff val="35000"/>
                    </a:prstClr>
                  </a:solidFill>
                  <a:cs typeface="+mn-ea"/>
                  <a:sym typeface="+mn-lt"/>
                </a:rPr>
                <a:t>学习弘扬雷锋服务人民、助人为乐的奉献精神。</a:t>
              </a:r>
            </a:p>
          </p:txBody>
        </p:sp>
      </p:grpSp>
      <p:grpSp>
        <p:nvGrpSpPr>
          <p:cNvPr id="4" name="组合 3">
            <a:extLst>
              <a:ext uri="{FF2B5EF4-FFF2-40B4-BE49-F238E27FC236}">
                <a16:creationId xmlns:a16="http://schemas.microsoft.com/office/drawing/2014/main" xmlns="" id="{6D179EDB-A566-4119-BFF9-C1A616B493E3}"/>
              </a:ext>
            </a:extLst>
          </p:cNvPr>
          <p:cNvGrpSpPr/>
          <p:nvPr/>
        </p:nvGrpSpPr>
        <p:grpSpPr>
          <a:xfrm>
            <a:off x="5358903" y="1648516"/>
            <a:ext cx="1471235" cy="3836415"/>
            <a:chOff x="5358903" y="1761640"/>
            <a:chExt cx="1471235" cy="3836415"/>
          </a:xfrm>
        </p:grpSpPr>
        <p:grpSp>
          <p:nvGrpSpPr>
            <p:cNvPr id="69" name="Group 65">
              <a:extLst>
                <a:ext uri="{FF2B5EF4-FFF2-40B4-BE49-F238E27FC236}">
                  <a16:creationId xmlns:a16="http://schemas.microsoft.com/office/drawing/2014/main" xmlns="" id="{AE4116D7-B712-45F8-B0F1-5796FB0BF895}"/>
                </a:ext>
              </a:extLst>
            </p:cNvPr>
            <p:cNvGrpSpPr/>
            <p:nvPr/>
          </p:nvGrpSpPr>
          <p:grpSpPr>
            <a:xfrm>
              <a:off x="5361824" y="1761640"/>
              <a:ext cx="1468314" cy="2131506"/>
              <a:chOff x="3419864" y="1304397"/>
              <a:chExt cx="1094533" cy="1209746"/>
            </a:xfrm>
          </p:grpSpPr>
          <p:sp>
            <p:nvSpPr>
              <p:cNvPr id="70" name="Freeform 44">
                <a:extLst>
                  <a:ext uri="{FF2B5EF4-FFF2-40B4-BE49-F238E27FC236}">
                    <a16:creationId xmlns:a16="http://schemas.microsoft.com/office/drawing/2014/main" xmlns="" id="{E7906470-9485-4505-B977-F135FF15B77D}"/>
                  </a:ext>
                </a:extLst>
              </p:cNvPr>
              <p:cNvSpPr/>
              <p:nvPr/>
            </p:nvSpPr>
            <p:spPr>
              <a:xfrm rot="16200000">
                <a:off x="3362258" y="1362003"/>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C1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034"/>
                <a:endParaRPr lang="en-US" sz="2000" dirty="0">
                  <a:solidFill>
                    <a:prstClr val="white"/>
                  </a:solidFill>
                  <a:cs typeface="+mn-ea"/>
                  <a:sym typeface="+mn-lt"/>
                </a:endParaRPr>
              </a:p>
            </p:txBody>
          </p:sp>
          <p:sp>
            <p:nvSpPr>
              <p:cNvPr id="71" name="Rectangle 47">
                <a:extLst>
                  <a:ext uri="{FF2B5EF4-FFF2-40B4-BE49-F238E27FC236}">
                    <a16:creationId xmlns:a16="http://schemas.microsoft.com/office/drawing/2014/main" xmlns="" id="{A4507001-B31B-4EEA-9B3F-DCB02EF372D0}"/>
                  </a:ext>
                </a:extLst>
              </p:cNvPr>
              <p:cNvSpPr/>
              <p:nvPr/>
            </p:nvSpPr>
            <p:spPr>
              <a:xfrm>
                <a:off x="3666407" y="1455371"/>
                <a:ext cx="601447" cy="331129"/>
              </a:xfrm>
              <a:prstGeom prst="rect">
                <a:avLst/>
              </a:prstGeom>
            </p:spPr>
            <p:txBody>
              <a:bodyPr wrap="square">
                <a:spAutoFit/>
              </a:bodyPr>
              <a:lstStyle/>
              <a:p>
                <a:pPr algn="ctr" defTabSz="1031034"/>
                <a:r>
                  <a:rPr lang="en-US" sz="3199" dirty="0">
                    <a:solidFill>
                      <a:prstClr val="white"/>
                    </a:solidFill>
                    <a:cs typeface="+mn-ea"/>
                    <a:sym typeface="+mn-lt"/>
                  </a:rPr>
                  <a:t>03</a:t>
                </a:r>
              </a:p>
            </p:txBody>
          </p:sp>
          <p:sp>
            <p:nvSpPr>
              <p:cNvPr id="72" name="Rectangle 47">
                <a:extLst>
                  <a:ext uri="{FF2B5EF4-FFF2-40B4-BE49-F238E27FC236}">
                    <a16:creationId xmlns:a16="http://schemas.microsoft.com/office/drawing/2014/main" xmlns="" id="{6A609D15-AC5A-438E-B4C2-4A48B493B1F8}"/>
                  </a:ext>
                </a:extLst>
              </p:cNvPr>
              <p:cNvSpPr/>
              <p:nvPr/>
            </p:nvSpPr>
            <p:spPr>
              <a:xfrm>
                <a:off x="3658603" y="1743705"/>
                <a:ext cx="601447" cy="331129"/>
              </a:xfrm>
              <a:prstGeom prst="rect">
                <a:avLst/>
              </a:prstGeom>
            </p:spPr>
            <p:txBody>
              <a:bodyPr wrap="square">
                <a:spAutoFit/>
              </a:bodyPr>
              <a:lstStyle/>
              <a:p>
                <a:pPr algn="ctr" defTabSz="1031034"/>
                <a:r>
                  <a:rPr lang="zh-CN" altLang="en-US" sz="3199" dirty="0">
                    <a:solidFill>
                      <a:prstClr val="white"/>
                    </a:solidFill>
                    <a:cs typeface="+mn-ea"/>
                    <a:sym typeface="+mn-lt"/>
                  </a:rPr>
                  <a:t>要</a:t>
                </a:r>
                <a:endParaRPr lang="en-US" sz="3199" dirty="0">
                  <a:solidFill>
                    <a:prstClr val="white"/>
                  </a:solidFill>
                  <a:cs typeface="+mn-ea"/>
                  <a:sym typeface="+mn-lt"/>
                </a:endParaRPr>
              </a:p>
            </p:txBody>
          </p:sp>
        </p:grpSp>
        <p:sp>
          <p:nvSpPr>
            <p:cNvPr id="79" name="矩形 78">
              <a:extLst>
                <a:ext uri="{FF2B5EF4-FFF2-40B4-BE49-F238E27FC236}">
                  <a16:creationId xmlns:a16="http://schemas.microsoft.com/office/drawing/2014/main" xmlns="" id="{E77E3E25-D775-4901-A737-8833D3089CEA}"/>
                </a:ext>
              </a:extLst>
            </p:cNvPr>
            <p:cNvSpPr/>
            <p:nvPr/>
          </p:nvSpPr>
          <p:spPr>
            <a:xfrm>
              <a:off x="5358903" y="4028395"/>
              <a:ext cx="1468316" cy="1569660"/>
            </a:xfrm>
            <a:prstGeom prst="rect">
              <a:avLst/>
            </a:prstGeom>
          </p:spPr>
          <p:txBody>
            <a:bodyPr wrap="square">
              <a:spAutoFit/>
            </a:bodyPr>
            <a:lstStyle/>
            <a:p>
              <a:pPr defTabSz="1218496">
                <a:lnSpc>
                  <a:spcPct val="150000"/>
                </a:lnSpc>
              </a:pPr>
              <a:r>
                <a:rPr lang="zh-CN" altLang="en-US" sz="1600" dirty="0">
                  <a:solidFill>
                    <a:prstClr val="black">
                      <a:lumMod val="65000"/>
                      <a:lumOff val="35000"/>
                    </a:prstClr>
                  </a:solidFill>
                  <a:cs typeface="+mn-ea"/>
                  <a:sym typeface="+mn-lt"/>
                </a:rPr>
                <a:t>学习弘扬雷锋干一行爱一行、专一行精一行的敬业精神。</a:t>
              </a:r>
            </a:p>
          </p:txBody>
        </p:sp>
      </p:grpSp>
      <p:grpSp>
        <p:nvGrpSpPr>
          <p:cNvPr id="5" name="组合 4">
            <a:extLst>
              <a:ext uri="{FF2B5EF4-FFF2-40B4-BE49-F238E27FC236}">
                <a16:creationId xmlns:a16="http://schemas.microsoft.com/office/drawing/2014/main" xmlns="" id="{D148FCA1-C4E7-44B1-9D11-54F8E79D039D}"/>
              </a:ext>
            </a:extLst>
          </p:cNvPr>
          <p:cNvGrpSpPr/>
          <p:nvPr/>
        </p:nvGrpSpPr>
        <p:grpSpPr>
          <a:xfrm>
            <a:off x="7296781" y="1648516"/>
            <a:ext cx="1470177" cy="3836415"/>
            <a:chOff x="7296781" y="1761640"/>
            <a:chExt cx="1470177" cy="3836415"/>
          </a:xfrm>
        </p:grpSpPr>
        <p:grpSp>
          <p:nvGrpSpPr>
            <p:cNvPr id="73" name="Group 65">
              <a:extLst>
                <a:ext uri="{FF2B5EF4-FFF2-40B4-BE49-F238E27FC236}">
                  <a16:creationId xmlns:a16="http://schemas.microsoft.com/office/drawing/2014/main" xmlns="" id="{EFE92683-E642-4CC8-9219-26A1E787D691}"/>
                </a:ext>
              </a:extLst>
            </p:cNvPr>
            <p:cNvGrpSpPr/>
            <p:nvPr/>
          </p:nvGrpSpPr>
          <p:grpSpPr>
            <a:xfrm>
              <a:off x="7298644" y="1761640"/>
              <a:ext cx="1468314" cy="2131506"/>
              <a:chOff x="3419864" y="1304397"/>
              <a:chExt cx="1094533" cy="1209746"/>
            </a:xfrm>
          </p:grpSpPr>
          <p:sp>
            <p:nvSpPr>
              <p:cNvPr id="74" name="Freeform 44">
                <a:extLst>
                  <a:ext uri="{FF2B5EF4-FFF2-40B4-BE49-F238E27FC236}">
                    <a16:creationId xmlns:a16="http://schemas.microsoft.com/office/drawing/2014/main" xmlns="" id="{5C765396-9C6D-4CA2-BF77-12FDDB1EAE5A}"/>
                  </a:ext>
                </a:extLst>
              </p:cNvPr>
              <p:cNvSpPr/>
              <p:nvPr/>
            </p:nvSpPr>
            <p:spPr>
              <a:xfrm rot="16200000">
                <a:off x="3362258" y="1362003"/>
                <a:ext cx="1209746" cy="1094533"/>
              </a:xfrm>
              <a:custGeom>
                <a:avLst/>
                <a:gdLst>
                  <a:gd name="connsiteX0" fmla="*/ 0 w 1324961"/>
                  <a:gd name="connsiteY0" fmla="*/ 0 h 1468980"/>
                  <a:gd name="connsiteX1" fmla="*/ 769166 w 1324961"/>
                  <a:gd name="connsiteY1" fmla="*/ 0 h 1468980"/>
                  <a:gd name="connsiteX2" fmla="*/ 769166 w 1324961"/>
                  <a:gd name="connsiteY2" fmla="*/ 0 h 1468980"/>
                  <a:gd name="connsiteX3" fmla="*/ 1324961 w 1324961"/>
                  <a:gd name="connsiteY3" fmla="*/ 734490 h 1468980"/>
                  <a:gd name="connsiteX4" fmla="*/ 769166 w 1324961"/>
                  <a:gd name="connsiteY4" fmla="*/ 1468980 h 1468980"/>
                  <a:gd name="connsiteX5" fmla="*/ 769166 w 1324961"/>
                  <a:gd name="connsiteY5" fmla="*/ 1468980 h 1468980"/>
                  <a:gd name="connsiteX6" fmla="*/ 0 w 1324961"/>
                  <a:gd name="connsiteY6" fmla="*/ 1468980 h 1468980"/>
                  <a:gd name="connsiteX7" fmla="*/ 555795 w 1324961"/>
                  <a:gd name="connsiteY7" fmla="*/ 734490 h 1468980"/>
                  <a:gd name="connsiteX8" fmla="*/ 0 w 1324961"/>
                  <a:gd name="connsiteY8" fmla="*/ 0 h 1468980"/>
                  <a:gd name="connsiteX0-1" fmla="*/ 0 w 1324961"/>
                  <a:gd name="connsiteY0-2" fmla="*/ 0 h 1468980"/>
                  <a:gd name="connsiteX1-3" fmla="*/ 769166 w 1324961"/>
                  <a:gd name="connsiteY1-4" fmla="*/ 0 h 1468980"/>
                  <a:gd name="connsiteX2-5" fmla="*/ 1324961 w 1324961"/>
                  <a:gd name="connsiteY2-6" fmla="*/ 2 h 1468980"/>
                  <a:gd name="connsiteX3-7" fmla="*/ 1324961 w 1324961"/>
                  <a:gd name="connsiteY3-8" fmla="*/ 734490 h 1468980"/>
                  <a:gd name="connsiteX4-9" fmla="*/ 769166 w 1324961"/>
                  <a:gd name="connsiteY4-10" fmla="*/ 1468980 h 1468980"/>
                  <a:gd name="connsiteX5-11" fmla="*/ 769166 w 1324961"/>
                  <a:gd name="connsiteY5-12" fmla="*/ 1468980 h 1468980"/>
                  <a:gd name="connsiteX6-13" fmla="*/ 0 w 1324961"/>
                  <a:gd name="connsiteY6-14" fmla="*/ 1468980 h 1468980"/>
                  <a:gd name="connsiteX7-15" fmla="*/ 555795 w 1324961"/>
                  <a:gd name="connsiteY7-16" fmla="*/ 734490 h 1468980"/>
                  <a:gd name="connsiteX8-17" fmla="*/ 0 w 1324961"/>
                  <a:gd name="connsiteY8-18" fmla="*/ 0 h 1468980"/>
                  <a:gd name="connsiteX0-19" fmla="*/ 0 w 1324963"/>
                  <a:gd name="connsiteY0-20" fmla="*/ 0 h 1468983"/>
                  <a:gd name="connsiteX1-21" fmla="*/ 769166 w 1324963"/>
                  <a:gd name="connsiteY1-22" fmla="*/ 0 h 1468983"/>
                  <a:gd name="connsiteX2-23" fmla="*/ 1324961 w 1324963"/>
                  <a:gd name="connsiteY2-24" fmla="*/ 2 h 1468983"/>
                  <a:gd name="connsiteX3-25" fmla="*/ 1324961 w 1324963"/>
                  <a:gd name="connsiteY3-26" fmla="*/ 734490 h 1468983"/>
                  <a:gd name="connsiteX4-27" fmla="*/ 769166 w 1324963"/>
                  <a:gd name="connsiteY4-28" fmla="*/ 1468980 h 1468983"/>
                  <a:gd name="connsiteX5-29" fmla="*/ 1324963 w 1324963"/>
                  <a:gd name="connsiteY5-30" fmla="*/ 1468983 h 1468983"/>
                  <a:gd name="connsiteX6-31" fmla="*/ 0 w 1324963"/>
                  <a:gd name="connsiteY6-32" fmla="*/ 1468980 h 1468983"/>
                  <a:gd name="connsiteX7-33" fmla="*/ 555795 w 1324963"/>
                  <a:gd name="connsiteY7-34" fmla="*/ 734490 h 1468983"/>
                  <a:gd name="connsiteX8-35" fmla="*/ 0 w 1324963"/>
                  <a:gd name="connsiteY8-36" fmla="*/ 0 h 1468983"/>
                  <a:gd name="connsiteX0-37" fmla="*/ 0 w 1324964"/>
                  <a:gd name="connsiteY0-38" fmla="*/ 0 h 1468983"/>
                  <a:gd name="connsiteX1-39" fmla="*/ 769166 w 1324964"/>
                  <a:gd name="connsiteY1-40" fmla="*/ 0 h 1468983"/>
                  <a:gd name="connsiteX2-41" fmla="*/ 1324961 w 1324964"/>
                  <a:gd name="connsiteY2-42" fmla="*/ 2 h 1468983"/>
                  <a:gd name="connsiteX3-43" fmla="*/ 1324961 w 1324964"/>
                  <a:gd name="connsiteY3-44" fmla="*/ 734490 h 1468983"/>
                  <a:gd name="connsiteX4-45" fmla="*/ 1324964 w 1324964"/>
                  <a:gd name="connsiteY4-46" fmla="*/ 1324961 h 1468983"/>
                  <a:gd name="connsiteX5-47" fmla="*/ 1324963 w 1324964"/>
                  <a:gd name="connsiteY5-48" fmla="*/ 1468983 h 1468983"/>
                  <a:gd name="connsiteX6-49" fmla="*/ 0 w 1324964"/>
                  <a:gd name="connsiteY6-50" fmla="*/ 1468980 h 1468983"/>
                  <a:gd name="connsiteX7-51" fmla="*/ 555795 w 1324964"/>
                  <a:gd name="connsiteY7-52" fmla="*/ 734490 h 1468983"/>
                  <a:gd name="connsiteX8-53" fmla="*/ 0 w 1324964"/>
                  <a:gd name="connsiteY8-54" fmla="*/ 0 h 1468983"/>
                  <a:gd name="connsiteX0-55" fmla="*/ 0 w 1324964"/>
                  <a:gd name="connsiteY0-56" fmla="*/ 0 h 1468983"/>
                  <a:gd name="connsiteX1-57" fmla="*/ 769166 w 1324964"/>
                  <a:gd name="connsiteY1-58" fmla="*/ 0 h 1468983"/>
                  <a:gd name="connsiteX2-59" fmla="*/ 1324961 w 1324964"/>
                  <a:gd name="connsiteY2-60" fmla="*/ 2 h 1468983"/>
                  <a:gd name="connsiteX3-61" fmla="*/ 1324961 w 1324964"/>
                  <a:gd name="connsiteY3-62" fmla="*/ 734490 h 1468983"/>
                  <a:gd name="connsiteX4-63" fmla="*/ 1324964 w 1324964"/>
                  <a:gd name="connsiteY4-64" fmla="*/ 1324961 h 1468983"/>
                  <a:gd name="connsiteX5-65" fmla="*/ 1324963 w 1324964"/>
                  <a:gd name="connsiteY5-66" fmla="*/ 1468983 h 1468983"/>
                  <a:gd name="connsiteX6-67" fmla="*/ 0 w 1324964"/>
                  <a:gd name="connsiteY6-68" fmla="*/ 1468980 h 1468983"/>
                  <a:gd name="connsiteX7-69" fmla="*/ 403253 w 1324964"/>
                  <a:gd name="connsiteY7-70" fmla="*/ 734492 h 1468983"/>
                  <a:gd name="connsiteX8-71" fmla="*/ 0 w 1324964"/>
                  <a:gd name="connsiteY8-72" fmla="*/ 0 h 1468983"/>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 ang="0">
                    <a:pos x="connsiteX6-13" y="connsiteY6-14"/>
                  </a:cxn>
                  <a:cxn ang="0">
                    <a:pos x="connsiteX7-15" y="connsiteY7-16"/>
                  </a:cxn>
                  <a:cxn ang="0">
                    <a:pos x="connsiteX8-17" y="connsiteY8-18"/>
                  </a:cxn>
                </a:cxnLst>
                <a:rect l="l" t="t"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C1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031034"/>
                <a:endParaRPr lang="en-US" sz="2000" dirty="0">
                  <a:solidFill>
                    <a:prstClr val="white"/>
                  </a:solidFill>
                  <a:cs typeface="+mn-ea"/>
                  <a:sym typeface="+mn-lt"/>
                </a:endParaRPr>
              </a:p>
            </p:txBody>
          </p:sp>
          <p:sp>
            <p:nvSpPr>
              <p:cNvPr id="75" name="Rectangle 47">
                <a:extLst>
                  <a:ext uri="{FF2B5EF4-FFF2-40B4-BE49-F238E27FC236}">
                    <a16:creationId xmlns:a16="http://schemas.microsoft.com/office/drawing/2014/main" xmlns="" id="{0C9D66D9-0305-4EA7-961E-FB1CFA0E4FA0}"/>
                  </a:ext>
                </a:extLst>
              </p:cNvPr>
              <p:cNvSpPr/>
              <p:nvPr/>
            </p:nvSpPr>
            <p:spPr>
              <a:xfrm>
                <a:off x="3666407" y="1455371"/>
                <a:ext cx="601447" cy="331129"/>
              </a:xfrm>
              <a:prstGeom prst="rect">
                <a:avLst/>
              </a:prstGeom>
            </p:spPr>
            <p:txBody>
              <a:bodyPr wrap="square">
                <a:spAutoFit/>
              </a:bodyPr>
              <a:lstStyle/>
              <a:p>
                <a:pPr algn="ctr" defTabSz="1031034"/>
                <a:r>
                  <a:rPr lang="en-US" sz="3199" dirty="0">
                    <a:solidFill>
                      <a:prstClr val="white"/>
                    </a:solidFill>
                    <a:cs typeface="+mn-ea"/>
                    <a:sym typeface="+mn-lt"/>
                  </a:rPr>
                  <a:t>04</a:t>
                </a:r>
              </a:p>
            </p:txBody>
          </p:sp>
          <p:sp>
            <p:nvSpPr>
              <p:cNvPr id="76" name="Rectangle 47">
                <a:extLst>
                  <a:ext uri="{FF2B5EF4-FFF2-40B4-BE49-F238E27FC236}">
                    <a16:creationId xmlns:a16="http://schemas.microsoft.com/office/drawing/2014/main" xmlns="" id="{AD2592B9-A716-47F9-AB51-6BE88A50C16B}"/>
                  </a:ext>
                </a:extLst>
              </p:cNvPr>
              <p:cNvSpPr/>
              <p:nvPr/>
            </p:nvSpPr>
            <p:spPr>
              <a:xfrm>
                <a:off x="3658603" y="1743705"/>
                <a:ext cx="601447" cy="331129"/>
              </a:xfrm>
              <a:prstGeom prst="rect">
                <a:avLst/>
              </a:prstGeom>
            </p:spPr>
            <p:txBody>
              <a:bodyPr wrap="square">
                <a:spAutoFit/>
              </a:bodyPr>
              <a:lstStyle/>
              <a:p>
                <a:pPr algn="ctr" defTabSz="1031034"/>
                <a:r>
                  <a:rPr lang="zh-CN" altLang="en-US" sz="3199" dirty="0">
                    <a:solidFill>
                      <a:prstClr val="white"/>
                    </a:solidFill>
                    <a:cs typeface="+mn-ea"/>
                    <a:sym typeface="+mn-lt"/>
                  </a:rPr>
                  <a:t>要</a:t>
                </a:r>
                <a:endParaRPr lang="en-US" sz="3199" dirty="0">
                  <a:solidFill>
                    <a:prstClr val="white"/>
                  </a:solidFill>
                  <a:cs typeface="+mn-ea"/>
                  <a:sym typeface="+mn-lt"/>
                </a:endParaRPr>
              </a:p>
            </p:txBody>
          </p:sp>
        </p:grpSp>
        <p:sp>
          <p:nvSpPr>
            <p:cNvPr id="80" name="矩形 79">
              <a:extLst>
                <a:ext uri="{FF2B5EF4-FFF2-40B4-BE49-F238E27FC236}">
                  <a16:creationId xmlns:a16="http://schemas.microsoft.com/office/drawing/2014/main" xmlns="" id="{F75F3920-51B9-45BA-94AF-AD22FA60CF18}"/>
                </a:ext>
              </a:extLst>
            </p:cNvPr>
            <p:cNvSpPr/>
            <p:nvPr/>
          </p:nvSpPr>
          <p:spPr>
            <a:xfrm>
              <a:off x="7296781" y="4028395"/>
              <a:ext cx="1468316" cy="1569660"/>
            </a:xfrm>
            <a:prstGeom prst="rect">
              <a:avLst/>
            </a:prstGeom>
          </p:spPr>
          <p:txBody>
            <a:bodyPr wrap="square">
              <a:spAutoFit/>
            </a:bodyPr>
            <a:lstStyle/>
            <a:p>
              <a:pPr defTabSz="1218496">
                <a:lnSpc>
                  <a:spcPct val="150000"/>
                </a:lnSpc>
              </a:pPr>
              <a:r>
                <a:rPr lang="zh-CN" altLang="en-US" sz="1600" dirty="0">
                  <a:solidFill>
                    <a:prstClr val="black">
                      <a:lumMod val="65000"/>
                      <a:lumOff val="35000"/>
                    </a:prstClr>
                  </a:solidFill>
                  <a:cs typeface="+mn-ea"/>
                  <a:sym typeface="+mn-lt"/>
                </a:rPr>
                <a:t>学习弘扬雷锋锐意进取、自强不息的创新精神</a:t>
              </a:r>
            </a:p>
          </p:txBody>
        </p:sp>
      </p:grpSp>
    </p:spTree>
    <p:extLst>
      <p:ext uri="{BB962C8B-B14F-4D97-AF65-F5344CB8AC3E}">
        <p14:creationId xmlns:p14="http://schemas.microsoft.com/office/powerpoint/2010/main" val="165043754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ppt_x"/>
                                          </p:val>
                                        </p:tav>
                                        <p:tav tm="100000">
                                          <p:val>
                                            <p:strVal val="#ppt_x"/>
                                          </p:val>
                                        </p:tav>
                                      </p:tavLst>
                                    </p:anim>
                                    <p:anim calcmode="lin" valueType="num">
                                      <p:cBhvr additive="base">
                                        <p:cTn id="8" dur="500" fill="hold"/>
                                        <p:tgtEl>
                                          <p:spTgt spid="20"/>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500" fill="hold"/>
                                        <p:tgtEl>
                                          <p:spTgt spid="2"/>
                                        </p:tgtEl>
                                        <p:attrNameLst>
                                          <p:attrName>ppt_x</p:attrName>
                                        </p:attrNameLst>
                                      </p:cBhvr>
                                      <p:tavLst>
                                        <p:tav tm="0">
                                          <p:val>
                                            <p:strVal val="#ppt_x"/>
                                          </p:val>
                                        </p:tav>
                                        <p:tav tm="100000">
                                          <p:val>
                                            <p:strVal val="#ppt_x"/>
                                          </p:val>
                                        </p:tav>
                                      </p:tavLst>
                                    </p:anim>
                                    <p:anim calcmode="lin" valueType="num">
                                      <p:cBhvr additive="base">
                                        <p:cTn id="13" dur="500" fill="hold"/>
                                        <p:tgtEl>
                                          <p:spTgt spid="2"/>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ppt_x"/>
                                          </p:val>
                                        </p:tav>
                                        <p:tav tm="100000">
                                          <p:val>
                                            <p:strVal val="#ppt_x"/>
                                          </p:val>
                                        </p:tav>
                                      </p:tavLst>
                                    </p:anim>
                                    <p:anim calcmode="lin" valueType="num">
                                      <p:cBhvr additive="base">
                                        <p:cTn id="23" dur="500" fill="hold"/>
                                        <p:tgtEl>
                                          <p:spTgt spid="4"/>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5"/>
                                        </p:tgtEl>
                                        <p:attrNameLst>
                                          <p:attrName>style.visibility</p:attrName>
                                        </p:attrNameLst>
                                      </p:cBhvr>
                                      <p:to>
                                        <p:strVal val="visible"/>
                                      </p:to>
                                    </p:set>
                                    <p:anim calcmode="lin" valueType="num">
                                      <p:cBhvr additive="base">
                                        <p:cTn id="27" dur="500" fill="hold"/>
                                        <p:tgtEl>
                                          <p:spTgt spid="5"/>
                                        </p:tgtEl>
                                        <p:attrNameLst>
                                          <p:attrName>ppt_x</p:attrName>
                                        </p:attrNameLst>
                                      </p:cBhvr>
                                      <p:tavLst>
                                        <p:tav tm="0">
                                          <p:val>
                                            <p:strVal val="#ppt_x"/>
                                          </p:val>
                                        </p:tav>
                                        <p:tav tm="100000">
                                          <p:val>
                                            <p:strVal val="#ppt_x"/>
                                          </p:val>
                                        </p:tav>
                                      </p:tavLst>
                                    </p:anim>
                                    <p:anim calcmode="lin" valueType="num">
                                      <p:cBhvr additive="base">
                                        <p:cTn id="28" dur="500" fill="hold"/>
                                        <p:tgtEl>
                                          <p:spTgt spid="5"/>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6"/>
                                        </p:tgtEl>
                                        <p:attrNameLst>
                                          <p:attrName>style.visibility</p:attrName>
                                        </p:attrNameLst>
                                      </p:cBhvr>
                                      <p:to>
                                        <p:strVal val="visible"/>
                                      </p:to>
                                    </p:set>
                                    <p:anim calcmode="lin" valueType="num">
                                      <p:cBhvr additive="base">
                                        <p:cTn id="32" dur="500" fill="hold"/>
                                        <p:tgtEl>
                                          <p:spTgt spid="6"/>
                                        </p:tgtEl>
                                        <p:attrNameLst>
                                          <p:attrName>ppt_x</p:attrName>
                                        </p:attrNameLst>
                                      </p:cBhvr>
                                      <p:tavLst>
                                        <p:tav tm="0">
                                          <p:val>
                                            <p:strVal val="#ppt_x"/>
                                          </p:val>
                                        </p:tav>
                                        <p:tav tm="100000">
                                          <p:val>
                                            <p:strVal val="#ppt_x"/>
                                          </p:val>
                                        </p:tav>
                                      </p:tavLst>
                                    </p:anim>
                                    <p:anim calcmode="lin" valueType="num">
                                      <p:cBhvr additive="base">
                                        <p:cTn id="33"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a:extLst>
              <a:ext uri="{FF2B5EF4-FFF2-40B4-BE49-F238E27FC236}">
                <a16:creationId xmlns:a16="http://schemas.microsoft.com/office/drawing/2014/main" xmlns="" id="{74EFC901-07D6-48F7-B1CF-B7A310A32061}"/>
              </a:ext>
            </a:extLst>
          </p:cNvPr>
          <p:cNvSpPr/>
          <p:nvPr>
            <p:custDataLst>
              <p:tags r:id="rId1"/>
            </p:custDataLst>
          </p:nvPr>
        </p:nvSpPr>
        <p:spPr>
          <a:xfrm>
            <a:off x="5464048" y="1701208"/>
            <a:ext cx="1263905" cy="958584"/>
          </a:xfrm>
          <a:prstGeom prst="hexagon">
            <a:avLst>
              <a:gd name="adj" fmla="val 29651"/>
              <a:gd name="vf" fmla="val 115470"/>
            </a:avLst>
          </a:prstGeom>
          <a:solidFill>
            <a:srgbClr val="D21719"/>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defTabSz="1218496"/>
            <a:r>
              <a:rPr lang="en-US" altLang="zh-CN" sz="4799" b="1" dirty="0">
                <a:solidFill>
                  <a:srgbClr val="FFFFFF"/>
                </a:solidFill>
                <a:effectLst>
                  <a:outerShdw blurRad="38100" dist="38100" dir="2700000" algn="tl">
                    <a:srgbClr val="000000">
                      <a:alpha val="43137"/>
                    </a:srgbClr>
                  </a:outerShdw>
                </a:effectLst>
                <a:cs typeface="+mn-ea"/>
                <a:sym typeface="+mn-lt"/>
              </a:rPr>
              <a:t>03</a:t>
            </a:r>
            <a:endParaRPr lang="zh-CN" altLang="en-US" sz="4799" b="1" dirty="0">
              <a:solidFill>
                <a:srgbClr val="FFFFFF"/>
              </a:solidFill>
              <a:effectLst>
                <a:outerShdw blurRad="38100" dist="38100" dir="2700000" algn="tl">
                  <a:srgbClr val="000000">
                    <a:alpha val="43137"/>
                  </a:srgbClr>
                </a:outerShdw>
              </a:effectLst>
              <a:cs typeface="+mn-ea"/>
              <a:sym typeface="+mn-lt"/>
            </a:endParaRPr>
          </a:p>
        </p:txBody>
      </p:sp>
      <p:sp>
        <p:nvSpPr>
          <p:cNvPr id="3" name="矩形 2">
            <a:extLst>
              <a:ext uri="{FF2B5EF4-FFF2-40B4-BE49-F238E27FC236}">
                <a16:creationId xmlns:a16="http://schemas.microsoft.com/office/drawing/2014/main" xmlns="" id="{16FAB706-C4E7-4F88-BEB3-A72490B6849F}"/>
              </a:ext>
            </a:extLst>
          </p:cNvPr>
          <p:cNvSpPr/>
          <p:nvPr/>
        </p:nvSpPr>
        <p:spPr>
          <a:xfrm>
            <a:off x="3353925" y="2997044"/>
            <a:ext cx="5485738" cy="707722"/>
          </a:xfrm>
          <a:prstGeom prst="rect">
            <a:avLst/>
          </a:prstGeom>
        </p:spPr>
        <p:txBody>
          <a:bodyPr wrap="square" anchor="ctr">
            <a:spAutoFit/>
          </a:bodyPr>
          <a:lstStyle/>
          <a:p>
            <a:pPr algn="dist" defTabSz="1218496"/>
            <a:r>
              <a:rPr lang="zh-CN" altLang="en-US" sz="3999" b="1" dirty="0">
                <a:ln>
                  <a:solidFill>
                    <a:prstClr val="white"/>
                  </a:solidFill>
                </a:ln>
                <a:solidFill>
                  <a:srgbClr val="D21719"/>
                </a:solidFill>
                <a:effectLst>
                  <a:outerShdw blurRad="38100" dist="38100" dir="2700000" algn="tl">
                    <a:srgbClr val="000000">
                      <a:alpha val="43137"/>
                    </a:srgbClr>
                  </a:outerShdw>
                </a:effectLst>
                <a:cs typeface="+mn-ea"/>
                <a:sym typeface="+mn-lt"/>
              </a:rPr>
              <a:t>雷锋精神具体内容</a:t>
            </a:r>
          </a:p>
        </p:txBody>
      </p:sp>
      <p:grpSp>
        <p:nvGrpSpPr>
          <p:cNvPr id="4" name="组合 3">
            <a:extLst>
              <a:ext uri="{FF2B5EF4-FFF2-40B4-BE49-F238E27FC236}">
                <a16:creationId xmlns:a16="http://schemas.microsoft.com/office/drawing/2014/main" xmlns="" id="{A0A836DF-D11C-49B8-A7C8-E0293FC69681}"/>
              </a:ext>
            </a:extLst>
          </p:cNvPr>
          <p:cNvGrpSpPr/>
          <p:nvPr/>
        </p:nvGrpSpPr>
        <p:grpSpPr>
          <a:xfrm>
            <a:off x="3000373" y="2935982"/>
            <a:ext cx="6191255" cy="829849"/>
            <a:chOff x="1873909" y="2902802"/>
            <a:chExt cx="4726147" cy="830041"/>
          </a:xfrm>
        </p:grpSpPr>
        <p:cxnSp>
          <p:nvCxnSpPr>
            <p:cNvPr id="5" name="直接连接符 4">
              <a:extLst>
                <a:ext uri="{FF2B5EF4-FFF2-40B4-BE49-F238E27FC236}">
                  <a16:creationId xmlns:a16="http://schemas.microsoft.com/office/drawing/2014/main" xmlns="" id="{CA620B12-03CA-4F96-9E46-848EA404A4F2}"/>
                </a:ext>
              </a:extLst>
            </p:cNvPr>
            <p:cNvCxnSpPr/>
            <p:nvPr/>
          </p:nvCxnSpPr>
          <p:spPr>
            <a:xfrm>
              <a:off x="1873909" y="2902802"/>
              <a:ext cx="4726147" cy="0"/>
            </a:xfrm>
            <a:prstGeom prst="line">
              <a:avLst/>
            </a:prstGeom>
            <a:ln w="28575">
              <a:solidFill>
                <a:srgbClr val="D21719"/>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xmlns="" id="{4843F45C-5696-467E-8CA4-92C21DFEDCD2}"/>
                </a:ext>
              </a:extLst>
            </p:cNvPr>
            <p:cNvCxnSpPr/>
            <p:nvPr/>
          </p:nvCxnSpPr>
          <p:spPr>
            <a:xfrm>
              <a:off x="1873909" y="3732843"/>
              <a:ext cx="4726147" cy="0"/>
            </a:xfrm>
            <a:prstGeom prst="line">
              <a:avLst/>
            </a:prstGeom>
            <a:ln w="28575">
              <a:solidFill>
                <a:srgbClr val="D21719"/>
              </a:solidFill>
            </a:ln>
          </p:spPr>
          <p:style>
            <a:lnRef idx="1">
              <a:schemeClr val="accent1"/>
            </a:lnRef>
            <a:fillRef idx="0">
              <a:schemeClr val="accent1"/>
            </a:fillRef>
            <a:effectRef idx="0">
              <a:schemeClr val="accent1"/>
            </a:effectRef>
            <a:fontRef idx="minor">
              <a:schemeClr val="tx1"/>
            </a:fontRef>
          </p:style>
        </p:cxnSp>
      </p:grpSp>
      <p:sp>
        <p:nvSpPr>
          <p:cNvPr id="10" name="矩形 9">
            <a:extLst>
              <a:ext uri="{FF2B5EF4-FFF2-40B4-BE49-F238E27FC236}">
                <a16:creationId xmlns:a16="http://schemas.microsoft.com/office/drawing/2014/main" xmlns="" id="{BA1E2424-F96E-41C7-B5D1-872EF670BE71}"/>
              </a:ext>
            </a:extLst>
          </p:cNvPr>
          <p:cNvSpPr/>
          <p:nvPr/>
        </p:nvSpPr>
        <p:spPr>
          <a:xfrm>
            <a:off x="4158250" y="4030853"/>
            <a:ext cx="3877088" cy="461558"/>
          </a:xfrm>
          <a:prstGeom prst="rect">
            <a:avLst/>
          </a:prstGeom>
        </p:spPr>
        <p:txBody>
          <a:bodyPr wrap="none">
            <a:spAutoFit/>
          </a:bodyPr>
          <a:lstStyle/>
          <a:p>
            <a:pPr defTabSz="1218496"/>
            <a:r>
              <a:rPr lang="zh-CN" altLang="en-US" sz="2400" dirty="0">
                <a:solidFill>
                  <a:srgbClr val="D21719"/>
                </a:solidFill>
                <a:cs typeface="+mn-ea"/>
                <a:sym typeface="+mn-lt"/>
              </a:rPr>
              <a:t>学习雷锋精神争当文明先锋</a:t>
            </a:r>
          </a:p>
        </p:txBody>
      </p:sp>
      <p:cxnSp>
        <p:nvCxnSpPr>
          <p:cNvPr id="11" name="直接连接符 10">
            <a:extLst>
              <a:ext uri="{FF2B5EF4-FFF2-40B4-BE49-F238E27FC236}">
                <a16:creationId xmlns:a16="http://schemas.microsoft.com/office/drawing/2014/main" xmlns="" id="{11B72272-421E-4F05-B82C-C543CB3159D6}"/>
              </a:ext>
            </a:extLst>
          </p:cNvPr>
          <p:cNvCxnSpPr>
            <a:cxnSpLocks/>
          </p:cNvCxnSpPr>
          <p:nvPr/>
        </p:nvCxnSpPr>
        <p:spPr>
          <a:xfrm>
            <a:off x="3395373" y="4261631"/>
            <a:ext cx="719741" cy="0"/>
          </a:xfrm>
          <a:prstGeom prst="line">
            <a:avLst/>
          </a:prstGeom>
          <a:ln w="28575">
            <a:solidFill>
              <a:srgbClr val="D21719"/>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C1E49338-C94E-413A-9AA5-D69145F1DE3C}"/>
              </a:ext>
            </a:extLst>
          </p:cNvPr>
          <p:cNvCxnSpPr>
            <a:cxnSpLocks/>
          </p:cNvCxnSpPr>
          <p:nvPr/>
        </p:nvCxnSpPr>
        <p:spPr>
          <a:xfrm flipH="1">
            <a:off x="8078472" y="4261631"/>
            <a:ext cx="719741" cy="0"/>
          </a:xfrm>
          <a:prstGeom prst="line">
            <a:avLst/>
          </a:prstGeom>
          <a:ln w="28575">
            <a:solidFill>
              <a:srgbClr val="D21719"/>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3" name="矩形: 圆角 12">
            <a:extLst>
              <a:ext uri="{FF2B5EF4-FFF2-40B4-BE49-F238E27FC236}">
                <a16:creationId xmlns:a16="http://schemas.microsoft.com/office/drawing/2014/main" xmlns="" id="{CA0FACA4-E1D9-41C6-BB49-4F399CE3E5CE}"/>
              </a:ext>
            </a:extLst>
          </p:cNvPr>
          <p:cNvSpPr/>
          <p:nvPr/>
        </p:nvSpPr>
        <p:spPr>
          <a:xfrm>
            <a:off x="3355512" y="4496951"/>
            <a:ext cx="5484152" cy="432597"/>
          </a:xfrm>
          <a:prstGeom prst="roundRect">
            <a:avLst/>
          </a:prstGeom>
          <a:solidFill>
            <a:srgbClr val="D217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r>
              <a:rPr lang="zh-CN" altLang="en-US" sz="2000" dirty="0">
                <a:solidFill>
                  <a:prstClr val="white"/>
                </a:solidFill>
                <a:cs typeface="+mn-ea"/>
                <a:sym typeface="+mn-lt"/>
              </a:rPr>
              <a:t>请 输 入 您 的 单 位 或 党 支 部 名 称</a:t>
            </a:r>
          </a:p>
        </p:txBody>
      </p:sp>
      <p:sp>
        <p:nvSpPr>
          <p:cNvPr id="14" name="矩形 13">
            <a:extLst>
              <a:ext uri="{FF2B5EF4-FFF2-40B4-BE49-F238E27FC236}">
                <a16:creationId xmlns:a16="http://schemas.microsoft.com/office/drawing/2014/main" xmlns="" id="{283FFEBA-D2EC-45BB-BB28-218AF3B03979}"/>
              </a:ext>
            </a:extLst>
          </p:cNvPr>
          <p:cNvSpPr/>
          <p:nvPr/>
        </p:nvSpPr>
        <p:spPr>
          <a:xfrm>
            <a:off x="1414383" y="5097949"/>
            <a:ext cx="9364820" cy="551818"/>
          </a:xfrm>
          <a:prstGeom prst="rect">
            <a:avLst/>
          </a:prstGeom>
        </p:spPr>
        <p:txBody>
          <a:bodyPr wrap="square">
            <a:spAutoFit/>
          </a:bodyPr>
          <a:lstStyle/>
          <a:p>
            <a:pPr algn="ctr" defTabSz="1218496">
              <a:lnSpc>
                <a:spcPct val="150000"/>
              </a:lnSpc>
            </a:pPr>
            <a:r>
              <a:rPr lang="zh-CN" altLang="zh-CN" sz="1050" dirty="0">
                <a:solidFill>
                  <a:srgbClr val="D21719"/>
                </a:solidFill>
                <a:cs typeface="+mn-ea"/>
                <a:sym typeface="+mn-lt"/>
              </a:rPr>
              <a:t>他克己奉公，助人为乐，为集体、人民做了大量的好事，荣立二等功一次、三等功两次</a:t>
            </a:r>
            <a:r>
              <a:rPr lang="zh-CN" altLang="en-US" sz="1050" dirty="0">
                <a:solidFill>
                  <a:srgbClr val="D21719"/>
                </a:solidFill>
                <a:cs typeface="+mn-ea"/>
                <a:sym typeface="+mn-lt"/>
              </a:rPr>
              <a:t>。习近平主席指出，雷锋身上所具有的“信念的能量、大爱的胸怀、忘我的精神、进取的锐气”，正是我们民族精神的最好写照。</a:t>
            </a:r>
          </a:p>
        </p:txBody>
      </p:sp>
    </p:spTree>
    <p:extLst>
      <p:ext uri="{BB962C8B-B14F-4D97-AF65-F5344CB8AC3E}">
        <p14:creationId xmlns:p14="http://schemas.microsoft.com/office/powerpoint/2010/main" val="82075556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0" grpId="0"/>
      <p:bldP spid="13" grpId="0" animBg="1"/>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DE3E9774-965D-4846-8817-EE892B22F624}"/>
              </a:ext>
            </a:extLst>
          </p:cNvPr>
          <p:cNvSpPr/>
          <p:nvPr/>
        </p:nvSpPr>
        <p:spPr>
          <a:xfrm>
            <a:off x="1129392" y="188597"/>
            <a:ext cx="3454790" cy="458139"/>
          </a:xfrm>
          <a:prstGeom prst="rect">
            <a:avLst/>
          </a:prstGeom>
        </p:spPr>
        <p:txBody>
          <a:bodyPr wrap="square">
            <a:spAutoFit/>
          </a:bodyPr>
          <a:lstStyle/>
          <a:p>
            <a:pPr defTabSz="1218496">
              <a:lnSpc>
                <a:spcPct val="130000"/>
              </a:lnSpc>
            </a:pPr>
            <a:r>
              <a:rPr lang="zh-CN" altLang="en-US" sz="2000" b="1" dirty="0">
                <a:solidFill>
                  <a:srgbClr val="D21719"/>
                </a:solidFill>
                <a:cs typeface="+mn-ea"/>
                <a:sym typeface="+mn-lt"/>
              </a:rPr>
              <a:t>雷锋精神具体内容</a:t>
            </a:r>
          </a:p>
        </p:txBody>
      </p:sp>
      <p:grpSp>
        <p:nvGrpSpPr>
          <p:cNvPr id="2" name="组合 1">
            <a:extLst>
              <a:ext uri="{FF2B5EF4-FFF2-40B4-BE49-F238E27FC236}">
                <a16:creationId xmlns:a16="http://schemas.microsoft.com/office/drawing/2014/main" xmlns="" id="{760E9CFE-0608-41B7-A90D-820D3C84DDD9}"/>
              </a:ext>
            </a:extLst>
          </p:cNvPr>
          <p:cNvGrpSpPr/>
          <p:nvPr/>
        </p:nvGrpSpPr>
        <p:grpSpPr>
          <a:xfrm>
            <a:off x="768641" y="1860784"/>
            <a:ext cx="5494957" cy="3881604"/>
            <a:chOff x="768641" y="1849633"/>
            <a:chExt cx="5494957" cy="3881604"/>
          </a:xfrm>
        </p:grpSpPr>
        <p:sp>
          <p:nvSpPr>
            <p:cNvPr id="3" name="矩形 2">
              <a:extLst>
                <a:ext uri="{FF2B5EF4-FFF2-40B4-BE49-F238E27FC236}">
                  <a16:creationId xmlns:a16="http://schemas.microsoft.com/office/drawing/2014/main" xmlns="" id="{4C73E6BA-FBE4-4408-92A1-9029E13614DA}"/>
                </a:ext>
              </a:extLst>
            </p:cNvPr>
            <p:cNvSpPr/>
            <p:nvPr/>
          </p:nvSpPr>
          <p:spPr>
            <a:xfrm>
              <a:off x="1098500" y="1849633"/>
              <a:ext cx="5165098" cy="3191087"/>
            </a:xfrm>
            <a:prstGeom prst="rect">
              <a:avLst/>
            </a:prstGeom>
            <a:solidFill>
              <a:srgbClr val="C1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endParaRPr lang="zh-CN" altLang="en-US" sz="2400">
                <a:solidFill>
                  <a:prstClr val="white"/>
                </a:solidFill>
                <a:cs typeface="+mn-ea"/>
                <a:sym typeface="+mn-lt"/>
              </a:endParaRPr>
            </a:p>
          </p:txBody>
        </p:sp>
        <p:grpSp>
          <p:nvGrpSpPr>
            <p:cNvPr id="5" name="组合 4">
              <a:extLst>
                <a:ext uri="{FF2B5EF4-FFF2-40B4-BE49-F238E27FC236}">
                  <a16:creationId xmlns:a16="http://schemas.microsoft.com/office/drawing/2014/main" xmlns="" id="{3508FE56-E154-4F5F-9201-211B80C92CDD}"/>
                </a:ext>
              </a:extLst>
            </p:cNvPr>
            <p:cNvGrpSpPr/>
            <p:nvPr/>
          </p:nvGrpSpPr>
          <p:grpSpPr>
            <a:xfrm>
              <a:off x="768641" y="5115667"/>
              <a:ext cx="5475240" cy="615570"/>
              <a:chOff x="3791744" y="4612002"/>
              <a:chExt cx="3960440" cy="615712"/>
            </a:xfrm>
          </p:grpSpPr>
          <p:sp>
            <p:nvSpPr>
              <p:cNvPr id="6" name="圆角矩形 8">
                <a:extLst>
                  <a:ext uri="{FF2B5EF4-FFF2-40B4-BE49-F238E27FC236}">
                    <a16:creationId xmlns:a16="http://schemas.microsoft.com/office/drawing/2014/main" xmlns="" id="{42C5594B-CF05-4261-819F-EEC1219D6444}"/>
                  </a:ext>
                </a:extLst>
              </p:cNvPr>
              <p:cNvSpPr/>
              <p:nvPr/>
            </p:nvSpPr>
            <p:spPr>
              <a:xfrm>
                <a:off x="3791744" y="4612002"/>
                <a:ext cx="3960440" cy="615712"/>
              </a:xfrm>
              <a:prstGeom prst="roundRect">
                <a:avLst>
                  <a:gd name="adj" fmla="val 18042"/>
                </a:avLst>
              </a:prstGeom>
              <a:solidFill>
                <a:srgbClr val="C11F2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endParaRPr lang="zh-CN" altLang="en-US" sz="2400">
                  <a:solidFill>
                    <a:prstClr val="white"/>
                  </a:solidFill>
                  <a:cs typeface="+mn-ea"/>
                  <a:sym typeface="+mn-lt"/>
                </a:endParaRPr>
              </a:p>
            </p:txBody>
          </p:sp>
          <p:sp>
            <p:nvSpPr>
              <p:cNvPr id="7" name="矩形 6">
                <a:extLst>
                  <a:ext uri="{FF2B5EF4-FFF2-40B4-BE49-F238E27FC236}">
                    <a16:creationId xmlns:a16="http://schemas.microsoft.com/office/drawing/2014/main" xmlns="" id="{3B746DD7-0D8B-475D-8166-9D6737C79EBD}"/>
                  </a:ext>
                </a:extLst>
              </p:cNvPr>
              <p:cNvSpPr/>
              <p:nvPr/>
            </p:nvSpPr>
            <p:spPr>
              <a:xfrm>
                <a:off x="4336629" y="4658248"/>
                <a:ext cx="2870668" cy="523220"/>
              </a:xfrm>
              <a:prstGeom prst="rect">
                <a:avLst/>
              </a:prstGeom>
            </p:spPr>
            <p:txBody>
              <a:bodyPr wrap="square">
                <a:spAutoFit/>
              </a:bodyPr>
              <a:lstStyle/>
              <a:p>
                <a:pPr algn="ctr" defTabSz="1218496">
                  <a:spcBef>
                    <a:spcPct val="0"/>
                  </a:spcBef>
                </a:pPr>
                <a:r>
                  <a:rPr lang="zh-CN" altLang="en-US" sz="2799" b="1" dirty="0">
                    <a:solidFill>
                      <a:prstClr val="white"/>
                    </a:solidFill>
                    <a:cs typeface="+mn-ea"/>
                    <a:sym typeface="+mn-lt"/>
                  </a:rPr>
                  <a:t>爱憎分明的阶级立场</a:t>
                </a:r>
              </a:p>
            </p:txBody>
          </p:sp>
        </p:grpSp>
      </p:grpSp>
      <p:sp>
        <p:nvSpPr>
          <p:cNvPr id="8" name="矩形 7">
            <a:extLst>
              <a:ext uri="{FF2B5EF4-FFF2-40B4-BE49-F238E27FC236}">
                <a16:creationId xmlns:a16="http://schemas.microsoft.com/office/drawing/2014/main" xmlns="" id="{AA5B9422-A701-4A13-BF0B-FCD4524A1505}"/>
              </a:ext>
            </a:extLst>
          </p:cNvPr>
          <p:cNvSpPr/>
          <p:nvPr/>
        </p:nvSpPr>
        <p:spPr>
          <a:xfrm>
            <a:off x="6459855" y="1728296"/>
            <a:ext cx="4929408" cy="3468898"/>
          </a:xfrm>
          <a:prstGeom prst="rect">
            <a:avLst/>
          </a:prstGeom>
        </p:spPr>
        <p:txBody>
          <a:bodyPr wrap="square">
            <a:spAutoFit/>
          </a:bodyPr>
          <a:lstStyle/>
          <a:p>
            <a:pPr indent="457109" defTabSz="1218496">
              <a:lnSpc>
                <a:spcPct val="200000"/>
              </a:lnSpc>
              <a:spcBef>
                <a:spcPct val="0"/>
              </a:spcBef>
            </a:pPr>
            <a:r>
              <a:rPr lang="zh-CN" altLang="en-US" sz="1600" dirty="0">
                <a:solidFill>
                  <a:srgbClr val="C11F20"/>
                </a:solidFill>
                <a:cs typeface="+mn-ea"/>
                <a:sym typeface="+mn-lt"/>
              </a:rPr>
              <a:t>雷锋一心向着党，他把党比作母亲，把自己的生命看成是党和祖国人民的，无论遇到怎样艰难复杂的情况，都“坚决听党的话，一辈子跟党走”；“为了党，愿洒尽鲜血，永不变心”；“对待同志要像春天般的温暖，对待工作要像夏天一样火热，对待个人主义要像秋风扫落叶一样，对待敌人要像严冬一样残酷无情。这是雷锋给我们留下的名言。这种强烈的阶级情感，正是雷锋精神的精髓。</a:t>
            </a:r>
          </a:p>
        </p:txBody>
      </p:sp>
      <p:pic>
        <p:nvPicPr>
          <p:cNvPr id="9" name="图片 8">
            <a:extLst>
              <a:ext uri="{FF2B5EF4-FFF2-40B4-BE49-F238E27FC236}">
                <a16:creationId xmlns:a16="http://schemas.microsoft.com/office/drawing/2014/main" xmlns="" id="{D2AF7B1C-EC53-9848-ABB4-65356CB65C2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16200" y="879921"/>
            <a:ext cx="2333202" cy="4171950"/>
          </a:xfrm>
          <a:prstGeom prst="rect">
            <a:avLst/>
          </a:prstGeom>
        </p:spPr>
      </p:pic>
      <p:sp>
        <p:nvSpPr>
          <p:cNvPr id="12" name="TextBox 11"/>
          <p:cNvSpPr txBox="1"/>
          <p:nvPr/>
        </p:nvSpPr>
        <p:spPr>
          <a:xfrm>
            <a:off x="467545" y="6739570"/>
            <a:ext cx="1440159" cy="123111"/>
          </a:xfrm>
          <a:prstGeom prst="rect">
            <a:avLst/>
          </a:prstGeom>
          <a:noFill/>
        </p:spPr>
        <p:txBody>
          <a:bodyPr wrap="square" rtlCol="0">
            <a:spAutoFit/>
          </a:bodyPr>
          <a:lstStyle/>
          <a:p>
            <a:pPr>
              <a:lnSpc>
                <a:spcPct val="200000"/>
              </a:lnSpc>
            </a:pPr>
            <a:r>
              <a:rPr lang="zh-CN" altLang="en-US" sz="100" dirty="0">
                <a:solidFill>
                  <a:srgbClr val="C00000"/>
                </a:solidFill>
                <a:ea typeface="微软雅黑" panose="020B0503020204020204" pitchFamily="34" charset="-122"/>
              </a:rPr>
              <a:t>行</a:t>
            </a:r>
            <a:r>
              <a:rPr lang="zh-CN" altLang="en-US" sz="100" dirty="0" smtClean="0">
                <a:solidFill>
                  <a:srgbClr val="C00000"/>
                </a:solidFill>
                <a:ea typeface="微软雅黑" panose="020B0503020204020204" pitchFamily="34" charset="-122"/>
              </a:rPr>
              <a:t>业</a:t>
            </a:r>
            <a:r>
              <a:rPr lang="en-US" altLang="zh-CN" sz="100" dirty="0" smtClean="0">
                <a:solidFill>
                  <a:srgbClr val="C00000"/>
                </a:solidFill>
                <a:ea typeface="微软雅黑" panose="020B0503020204020204" pitchFamily="34" charset="-122"/>
              </a:rPr>
              <a:t>PPT</a:t>
            </a:r>
            <a:r>
              <a:rPr lang="zh-CN" altLang="en-US" sz="100" dirty="0" smtClean="0">
                <a:solidFill>
                  <a:srgbClr val="C00000"/>
                </a:solidFill>
                <a:ea typeface="微软雅黑" panose="020B0503020204020204" pitchFamily="34" charset="-122"/>
              </a:rPr>
              <a:t>模板</a:t>
            </a:r>
            <a:r>
              <a:rPr lang="en-US" altLang="zh-CN" sz="100" dirty="0">
                <a:solidFill>
                  <a:srgbClr val="C00000"/>
                </a:solidFill>
                <a:ea typeface="微软雅黑" panose="020B0503020204020204" pitchFamily="34" charset="-122"/>
              </a:rPr>
              <a:t>http://www.1ppt.com/hangye/</a:t>
            </a:r>
            <a:endParaRPr lang="en-US" altLang="zh-CN" sz="100" dirty="0" smtClean="0">
              <a:solidFill>
                <a:srgbClr val="C00000"/>
              </a:solidFill>
              <a:ea typeface="微软雅黑" panose="020B0503020204020204" pitchFamily="34" charset="-122"/>
            </a:endParaRPr>
          </a:p>
        </p:txBody>
      </p:sp>
    </p:spTree>
    <p:extLst>
      <p:ext uri="{BB962C8B-B14F-4D97-AF65-F5344CB8AC3E}">
        <p14:creationId xmlns:p14="http://schemas.microsoft.com/office/powerpoint/2010/main" val="147194342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DE3E9774-965D-4846-8817-EE892B22F624}"/>
              </a:ext>
            </a:extLst>
          </p:cNvPr>
          <p:cNvSpPr/>
          <p:nvPr/>
        </p:nvSpPr>
        <p:spPr>
          <a:xfrm>
            <a:off x="1129392" y="188597"/>
            <a:ext cx="3454790" cy="458139"/>
          </a:xfrm>
          <a:prstGeom prst="rect">
            <a:avLst/>
          </a:prstGeom>
        </p:spPr>
        <p:txBody>
          <a:bodyPr wrap="square">
            <a:spAutoFit/>
          </a:bodyPr>
          <a:lstStyle/>
          <a:p>
            <a:pPr defTabSz="1218496">
              <a:lnSpc>
                <a:spcPct val="130000"/>
              </a:lnSpc>
            </a:pPr>
            <a:r>
              <a:rPr lang="zh-CN" altLang="en-US" sz="2000" b="1" dirty="0">
                <a:solidFill>
                  <a:srgbClr val="D21719"/>
                </a:solidFill>
                <a:cs typeface="+mn-ea"/>
                <a:sym typeface="+mn-lt"/>
              </a:rPr>
              <a:t>雷锋精神具体内容</a:t>
            </a:r>
          </a:p>
        </p:txBody>
      </p:sp>
      <p:sp>
        <p:nvSpPr>
          <p:cNvPr id="8" name="矩形 7">
            <a:extLst>
              <a:ext uri="{FF2B5EF4-FFF2-40B4-BE49-F238E27FC236}">
                <a16:creationId xmlns:a16="http://schemas.microsoft.com/office/drawing/2014/main" xmlns="" id="{DC1532C3-66A8-4E26-B760-5FCF9F0A3B4A}"/>
              </a:ext>
            </a:extLst>
          </p:cNvPr>
          <p:cNvSpPr/>
          <p:nvPr/>
        </p:nvSpPr>
        <p:spPr>
          <a:xfrm>
            <a:off x="582855" y="2924961"/>
            <a:ext cx="7346409" cy="2554545"/>
          </a:xfrm>
          <a:prstGeom prst="rect">
            <a:avLst/>
          </a:prstGeom>
        </p:spPr>
        <p:txBody>
          <a:bodyPr wrap="square">
            <a:spAutoFit/>
          </a:bodyPr>
          <a:lstStyle/>
          <a:p>
            <a:pPr algn="just" defTabSz="1218496">
              <a:lnSpc>
                <a:spcPct val="200000"/>
              </a:lnSpc>
              <a:defRPr/>
            </a:pPr>
            <a:r>
              <a:rPr lang="zh-CN" altLang="en-US" sz="1600" dirty="0">
                <a:solidFill>
                  <a:srgbClr val="7C4939"/>
                </a:solidFill>
                <a:cs typeface="+mn-ea"/>
                <a:sym typeface="+mn-lt"/>
              </a:rPr>
              <a:t>雷锋是一个实干家，是一个勇于探索的创造者，他总是把实现崇高的理想落实到本职岗位上，说到做到，表里如一。他坚持理想与现实相一致，决心为共产主义奋斗终身，甘愿做一颗永不生锈的“螺丝钉”，干一行，爱一行，钻一行；他注意理论联系实际，对自己政治上要求严格，自觉经受思想锻炼，在艰苦卓绝的战斗中提升自己，逐步成长为一名具有高度共产主义觉悟和道德修养的战士。</a:t>
            </a:r>
          </a:p>
        </p:txBody>
      </p:sp>
      <p:grpSp>
        <p:nvGrpSpPr>
          <p:cNvPr id="11" name="组合 10">
            <a:extLst>
              <a:ext uri="{FF2B5EF4-FFF2-40B4-BE49-F238E27FC236}">
                <a16:creationId xmlns:a16="http://schemas.microsoft.com/office/drawing/2014/main" xmlns="" id="{5FDF0406-53BC-4667-A082-0F5C0197E8C1}"/>
              </a:ext>
            </a:extLst>
          </p:cNvPr>
          <p:cNvGrpSpPr/>
          <p:nvPr/>
        </p:nvGrpSpPr>
        <p:grpSpPr>
          <a:xfrm>
            <a:off x="1181530" y="1914610"/>
            <a:ext cx="6149059" cy="1010353"/>
            <a:chOff x="4553503" y="2268502"/>
            <a:chExt cx="6151283" cy="1010718"/>
          </a:xfrm>
        </p:grpSpPr>
        <p:sp>
          <p:nvSpPr>
            <p:cNvPr id="12" name="矩形: 圆角 11">
              <a:extLst>
                <a:ext uri="{FF2B5EF4-FFF2-40B4-BE49-F238E27FC236}">
                  <a16:creationId xmlns:a16="http://schemas.microsoft.com/office/drawing/2014/main" xmlns="" id="{4E219725-2614-42DF-A2F7-35E31399A77F}"/>
                </a:ext>
              </a:extLst>
            </p:cNvPr>
            <p:cNvSpPr/>
            <p:nvPr/>
          </p:nvSpPr>
          <p:spPr>
            <a:xfrm>
              <a:off x="4553503" y="2268502"/>
              <a:ext cx="6151283" cy="1010718"/>
            </a:xfrm>
            <a:prstGeom prst="roundRect">
              <a:avLst>
                <a:gd name="adj" fmla="val 991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endParaRPr lang="zh-CN" altLang="en-US" sz="1351">
                <a:solidFill>
                  <a:prstClr val="white"/>
                </a:solidFill>
                <a:cs typeface="+mn-ea"/>
                <a:sym typeface="+mn-lt"/>
              </a:endParaRPr>
            </a:p>
          </p:txBody>
        </p:sp>
        <p:sp>
          <p:nvSpPr>
            <p:cNvPr id="13" name="矩形 12">
              <a:extLst>
                <a:ext uri="{FF2B5EF4-FFF2-40B4-BE49-F238E27FC236}">
                  <a16:creationId xmlns:a16="http://schemas.microsoft.com/office/drawing/2014/main" xmlns="" id="{BC0E6D06-CEF6-4F8F-8DFE-1958CB91B404}"/>
                </a:ext>
              </a:extLst>
            </p:cNvPr>
            <p:cNvSpPr/>
            <p:nvPr/>
          </p:nvSpPr>
          <p:spPr>
            <a:xfrm>
              <a:off x="5051844" y="2527607"/>
              <a:ext cx="5154601" cy="492507"/>
            </a:xfrm>
            <a:prstGeom prst="rect">
              <a:avLst/>
            </a:prstGeom>
          </p:spPr>
          <p:txBody>
            <a:bodyPr wrap="square">
              <a:spAutoFit/>
            </a:bodyPr>
            <a:lstStyle/>
            <a:p>
              <a:pPr algn="dist" defTabSz="1218496"/>
              <a:r>
                <a:rPr lang="zh-CN" altLang="en-US" sz="2599" b="1" dirty="0">
                  <a:solidFill>
                    <a:srgbClr val="FFFAF0"/>
                  </a:solidFill>
                  <a:cs typeface="+mn-ea"/>
                  <a:sym typeface="+mn-lt"/>
                </a:rPr>
                <a:t>言行一致的革命精神</a:t>
              </a:r>
            </a:p>
          </p:txBody>
        </p:sp>
      </p:grpSp>
      <p:pic>
        <p:nvPicPr>
          <p:cNvPr id="3" name="图片 2">
            <a:extLst>
              <a:ext uri="{FF2B5EF4-FFF2-40B4-BE49-F238E27FC236}">
                <a16:creationId xmlns:a16="http://schemas.microsoft.com/office/drawing/2014/main" xmlns="" id="{F576CAC9-0873-534F-8ED5-C571649254D7}"/>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515225" y="838200"/>
            <a:ext cx="4991100" cy="5905500"/>
          </a:xfrm>
          <a:prstGeom prst="rect">
            <a:avLst/>
          </a:prstGeom>
        </p:spPr>
      </p:pic>
    </p:spTree>
    <p:extLst>
      <p:ext uri="{BB962C8B-B14F-4D97-AF65-F5344CB8AC3E}">
        <p14:creationId xmlns:p14="http://schemas.microsoft.com/office/powerpoint/2010/main" val="218525911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DE3E9774-965D-4846-8817-EE892B22F624}"/>
              </a:ext>
            </a:extLst>
          </p:cNvPr>
          <p:cNvSpPr/>
          <p:nvPr/>
        </p:nvSpPr>
        <p:spPr>
          <a:xfrm>
            <a:off x="1129392" y="188597"/>
            <a:ext cx="3454790" cy="458139"/>
          </a:xfrm>
          <a:prstGeom prst="rect">
            <a:avLst/>
          </a:prstGeom>
        </p:spPr>
        <p:txBody>
          <a:bodyPr wrap="square">
            <a:spAutoFit/>
          </a:bodyPr>
          <a:lstStyle/>
          <a:p>
            <a:pPr defTabSz="1218496">
              <a:lnSpc>
                <a:spcPct val="130000"/>
              </a:lnSpc>
            </a:pPr>
            <a:r>
              <a:rPr lang="zh-CN" altLang="en-US" sz="2000" b="1" dirty="0">
                <a:solidFill>
                  <a:srgbClr val="D21719"/>
                </a:solidFill>
                <a:cs typeface="+mn-ea"/>
                <a:sym typeface="+mn-lt"/>
              </a:rPr>
              <a:t>雷锋精神具体内容</a:t>
            </a:r>
          </a:p>
        </p:txBody>
      </p:sp>
      <p:grpSp>
        <p:nvGrpSpPr>
          <p:cNvPr id="42" name="组合 41">
            <a:extLst>
              <a:ext uri="{FF2B5EF4-FFF2-40B4-BE49-F238E27FC236}">
                <a16:creationId xmlns:a16="http://schemas.microsoft.com/office/drawing/2014/main" xmlns="" id="{3E9A2078-3650-45DD-ACAD-E89B6496B887}"/>
              </a:ext>
            </a:extLst>
          </p:cNvPr>
          <p:cNvGrpSpPr/>
          <p:nvPr/>
        </p:nvGrpSpPr>
        <p:grpSpPr>
          <a:xfrm>
            <a:off x="996929" y="1866414"/>
            <a:ext cx="3129608" cy="4053755"/>
            <a:chOff x="994954" y="1866846"/>
            <a:chExt cx="3130332" cy="4054694"/>
          </a:xfrm>
        </p:grpSpPr>
        <p:sp>
          <p:nvSpPr>
            <p:cNvPr id="30" name="任意多边形: 形状 29">
              <a:extLst>
                <a:ext uri="{FF2B5EF4-FFF2-40B4-BE49-F238E27FC236}">
                  <a16:creationId xmlns:a16="http://schemas.microsoft.com/office/drawing/2014/main" xmlns="" id="{7930D559-E022-47C6-BBAC-3701B3DB4128}"/>
                </a:ext>
              </a:extLst>
            </p:cNvPr>
            <p:cNvSpPr/>
            <p:nvPr/>
          </p:nvSpPr>
          <p:spPr>
            <a:xfrm>
              <a:off x="994954" y="1866846"/>
              <a:ext cx="3117738" cy="4054694"/>
            </a:xfrm>
            <a:custGeom>
              <a:avLst/>
              <a:gdLst>
                <a:gd name="connsiteX0" fmla="*/ 1532567 w 3117738"/>
                <a:gd name="connsiteY0" fmla="*/ 0 h 4054694"/>
                <a:gd name="connsiteX1" fmla="*/ 2735294 w 3117738"/>
                <a:gd name="connsiteY1" fmla="*/ 0 h 4054694"/>
                <a:gd name="connsiteX2" fmla="*/ 2735294 w 3117738"/>
                <a:gd name="connsiteY2" fmla="*/ 782218 h 4054694"/>
                <a:gd name="connsiteX3" fmla="*/ 2731578 w 3117738"/>
                <a:gd name="connsiteY3" fmla="*/ 830085 h 4054694"/>
                <a:gd name="connsiteX4" fmla="*/ 3117738 w 3117738"/>
                <a:gd name="connsiteY4" fmla="*/ 830085 h 4054694"/>
                <a:gd name="connsiteX5" fmla="*/ 3117738 w 3117738"/>
                <a:gd name="connsiteY5" fmla="*/ 4054694 h 4054694"/>
                <a:gd name="connsiteX6" fmla="*/ 0 w 3117738"/>
                <a:gd name="connsiteY6" fmla="*/ 4054694 h 4054694"/>
                <a:gd name="connsiteX7" fmla="*/ 0 w 3117738"/>
                <a:gd name="connsiteY7" fmla="*/ 830085 h 4054694"/>
                <a:gd name="connsiteX8" fmla="*/ 333557 w 3117738"/>
                <a:gd name="connsiteY8" fmla="*/ 830085 h 4054694"/>
                <a:gd name="connsiteX9" fmla="*/ 329840 w 3117738"/>
                <a:gd name="connsiteY9" fmla="*/ 782218 h 4054694"/>
                <a:gd name="connsiteX10" fmla="*/ 1532567 w 3117738"/>
                <a:gd name="connsiteY10" fmla="*/ 0 h 4054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117738" h="4054694">
                  <a:moveTo>
                    <a:pt x="1532567" y="0"/>
                  </a:moveTo>
                  <a:lnTo>
                    <a:pt x="2735294" y="0"/>
                  </a:lnTo>
                  <a:lnTo>
                    <a:pt x="2735294" y="782218"/>
                  </a:lnTo>
                  <a:lnTo>
                    <a:pt x="2731578" y="830085"/>
                  </a:lnTo>
                  <a:lnTo>
                    <a:pt x="3117738" y="830085"/>
                  </a:lnTo>
                  <a:lnTo>
                    <a:pt x="3117738" y="4054694"/>
                  </a:lnTo>
                  <a:lnTo>
                    <a:pt x="0" y="4054694"/>
                  </a:lnTo>
                  <a:lnTo>
                    <a:pt x="0" y="830085"/>
                  </a:lnTo>
                  <a:lnTo>
                    <a:pt x="333557" y="830085"/>
                  </a:lnTo>
                  <a:lnTo>
                    <a:pt x="329840" y="782218"/>
                  </a:lnTo>
                  <a:cubicBezTo>
                    <a:pt x="329840" y="350211"/>
                    <a:pt x="868319" y="0"/>
                    <a:pt x="1532567"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218496"/>
              <a:endParaRPr lang="zh-CN" altLang="en-US" sz="3199">
                <a:solidFill>
                  <a:prstClr val="white"/>
                </a:solidFill>
                <a:cs typeface="+mn-ea"/>
                <a:sym typeface="+mn-lt"/>
              </a:endParaRPr>
            </a:p>
          </p:txBody>
        </p:sp>
        <p:sp>
          <p:nvSpPr>
            <p:cNvPr id="36" name="矩形 35">
              <a:extLst>
                <a:ext uri="{FF2B5EF4-FFF2-40B4-BE49-F238E27FC236}">
                  <a16:creationId xmlns:a16="http://schemas.microsoft.com/office/drawing/2014/main" xmlns="" id="{9457BC97-1868-4ADC-9A71-FD14B84DFB4C}"/>
                </a:ext>
              </a:extLst>
            </p:cNvPr>
            <p:cNvSpPr/>
            <p:nvPr/>
          </p:nvSpPr>
          <p:spPr>
            <a:xfrm>
              <a:off x="1024823" y="2853730"/>
              <a:ext cx="3029474" cy="892552"/>
            </a:xfrm>
            <a:prstGeom prst="rect">
              <a:avLst/>
            </a:prstGeom>
          </p:spPr>
          <p:txBody>
            <a:bodyPr wrap="square">
              <a:spAutoFit/>
            </a:bodyPr>
            <a:lstStyle/>
            <a:p>
              <a:pPr algn="ctr" defTabSz="914208"/>
              <a:r>
                <a:rPr lang="zh-CN" altLang="en-US" sz="2799" b="1" kern="0" dirty="0">
                  <a:solidFill>
                    <a:srgbClr val="FFFAF0"/>
                  </a:solidFill>
                  <a:effectLst>
                    <a:outerShdw blurRad="38100" dist="38100" dir="2700000" algn="tl">
                      <a:srgbClr val="000000">
                        <a:alpha val="43137"/>
                      </a:srgbClr>
                    </a:outerShdw>
                  </a:effectLst>
                  <a:cs typeface="+mn-ea"/>
                  <a:sym typeface="+mn-lt"/>
                </a:rPr>
                <a:t>公而忘私</a:t>
              </a:r>
              <a:endParaRPr lang="en-US" altLang="zh-CN" sz="2799" b="1" kern="0" dirty="0">
                <a:solidFill>
                  <a:srgbClr val="FFFAF0"/>
                </a:solidFill>
                <a:effectLst>
                  <a:outerShdw blurRad="38100" dist="38100" dir="2700000" algn="tl">
                    <a:srgbClr val="000000">
                      <a:alpha val="43137"/>
                    </a:srgbClr>
                  </a:outerShdw>
                </a:effectLst>
                <a:cs typeface="+mn-ea"/>
                <a:sym typeface="+mn-lt"/>
              </a:endParaRPr>
            </a:p>
            <a:p>
              <a:pPr algn="ctr" defTabSz="914208"/>
              <a:r>
                <a:rPr lang="zh-CN" altLang="en-US" sz="2400" kern="0" dirty="0">
                  <a:solidFill>
                    <a:srgbClr val="FFFAF0"/>
                  </a:solidFill>
                  <a:effectLst>
                    <a:outerShdw blurRad="38100" dist="38100" dir="2700000" algn="tl">
                      <a:srgbClr val="000000">
                        <a:alpha val="43137"/>
                      </a:srgbClr>
                    </a:outerShdw>
                  </a:effectLst>
                  <a:cs typeface="+mn-ea"/>
                  <a:sym typeface="+mn-lt"/>
                </a:rPr>
                <a:t>的共产主义风格</a:t>
              </a:r>
            </a:p>
          </p:txBody>
        </p:sp>
        <p:sp>
          <p:nvSpPr>
            <p:cNvPr id="39" name="矩形 38">
              <a:extLst>
                <a:ext uri="{FF2B5EF4-FFF2-40B4-BE49-F238E27FC236}">
                  <a16:creationId xmlns:a16="http://schemas.microsoft.com/office/drawing/2014/main" xmlns="" id="{146B4550-C5E2-4964-B3C9-5477814B16BC}"/>
                </a:ext>
              </a:extLst>
            </p:cNvPr>
            <p:cNvSpPr/>
            <p:nvPr/>
          </p:nvSpPr>
          <p:spPr>
            <a:xfrm>
              <a:off x="1123034" y="3789835"/>
              <a:ext cx="3002252" cy="2062103"/>
            </a:xfrm>
            <a:prstGeom prst="rect">
              <a:avLst/>
            </a:prstGeom>
          </p:spPr>
          <p:txBody>
            <a:bodyPr wrap="square">
              <a:spAutoFit/>
            </a:bodyPr>
            <a:lstStyle/>
            <a:p>
              <a:pPr defTabSz="1218496"/>
              <a:r>
                <a:rPr lang="zh-CN" altLang="en-US" sz="1600" dirty="0">
                  <a:solidFill>
                    <a:srgbClr val="FFFAF0"/>
                  </a:solidFill>
                  <a:cs typeface="+mn-ea"/>
                  <a:sym typeface="+mn-lt"/>
                </a:rPr>
                <a:t>个人和集体的关系，正像细胞和人的整个身体关系一样。当人的身体受到损害的时候，身上的细胞不可避免也要受到损害。同样的，我们每个人的幸福也依赖于祖国的繁荣，如果损害了祖国的利益，我们每个人就得不到幸福！</a:t>
              </a:r>
              <a:endParaRPr lang="zh-CN" altLang="en-US" sz="2000" dirty="0">
                <a:solidFill>
                  <a:srgbClr val="FFFAF0"/>
                </a:solidFill>
                <a:cs typeface="+mn-ea"/>
                <a:sym typeface="+mn-lt"/>
              </a:endParaRPr>
            </a:p>
          </p:txBody>
        </p:sp>
      </p:grpSp>
      <p:grpSp>
        <p:nvGrpSpPr>
          <p:cNvPr id="43" name="组合 42">
            <a:extLst>
              <a:ext uri="{FF2B5EF4-FFF2-40B4-BE49-F238E27FC236}">
                <a16:creationId xmlns:a16="http://schemas.microsoft.com/office/drawing/2014/main" xmlns="" id="{3E608832-153E-4223-A3B7-83EE74544CC8}"/>
              </a:ext>
            </a:extLst>
          </p:cNvPr>
          <p:cNvGrpSpPr/>
          <p:nvPr/>
        </p:nvGrpSpPr>
        <p:grpSpPr>
          <a:xfrm>
            <a:off x="4495883" y="1969361"/>
            <a:ext cx="3142939" cy="3950808"/>
            <a:chOff x="4494720" y="1969817"/>
            <a:chExt cx="3143667" cy="3951723"/>
          </a:xfrm>
        </p:grpSpPr>
        <p:sp>
          <p:nvSpPr>
            <p:cNvPr id="31" name="任意多边形: 形状 30">
              <a:extLst>
                <a:ext uri="{FF2B5EF4-FFF2-40B4-BE49-F238E27FC236}">
                  <a16:creationId xmlns:a16="http://schemas.microsoft.com/office/drawing/2014/main" xmlns="" id="{EEE0F5FC-D652-4347-97CD-02A7C25BAD02}"/>
                </a:ext>
              </a:extLst>
            </p:cNvPr>
            <p:cNvSpPr/>
            <p:nvPr/>
          </p:nvSpPr>
          <p:spPr>
            <a:xfrm>
              <a:off x="4494720" y="1969817"/>
              <a:ext cx="3117737" cy="3951723"/>
            </a:xfrm>
            <a:custGeom>
              <a:avLst/>
              <a:gdLst>
                <a:gd name="connsiteX0" fmla="*/ 1554884 w 3117737"/>
                <a:gd name="connsiteY0" fmla="*/ 0 h 3951723"/>
                <a:gd name="connsiteX1" fmla="*/ 2757610 w 3117737"/>
                <a:gd name="connsiteY1" fmla="*/ 0 h 3951723"/>
                <a:gd name="connsiteX2" fmla="*/ 2757610 w 3117737"/>
                <a:gd name="connsiteY2" fmla="*/ 727113 h 3951723"/>
                <a:gd name="connsiteX3" fmla="*/ 3117737 w 3117737"/>
                <a:gd name="connsiteY3" fmla="*/ 727113 h 3951723"/>
                <a:gd name="connsiteX4" fmla="*/ 3117737 w 3117737"/>
                <a:gd name="connsiteY4" fmla="*/ 3951723 h 3951723"/>
                <a:gd name="connsiteX5" fmla="*/ 0 w 3117737"/>
                <a:gd name="connsiteY5" fmla="*/ 3951723 h 3951723"/>
                <a:gd name="connsiteX6" fmla="*/ 0 w 3117737"/>
                <a:gd name="connsiteY6" fmla="*/ 727113 h 3951723"/>
                <a:gd name="connsiteX7" fmla="*/ 356436 w 3117737"/>
                <a:gd name="connsiteY7" fmla="*/ 727113 h 3951723"/>
                <a:gd name="connsiteX8" fmla="*/ 358367 w 3117737"/>
                <a:gd name="connsiteY8" fmla="*/ 702241 h 3951723"/>
                <a:gd name="connsiteX9" fmla="*/ 1554884 w 3117737"/>
                <a:gd name="connsiteY9" fmla="*/ 0 h 3951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7737" h="3951723">
                  <a:moveTo>
                    <a:pt x="1554884" y="0"/>
                  </a:moveTo>
                  <a:lnTo>
                    <a:pt x="2757610" y="0"/>
                  </a:lnTo>
                  <a:lnTo>
                    <a:pt x="2757610" y="727113"/>
                  </a:lnTo>
                  <a:lnTo>
                    <a:pt x="3117737" y="727113"/>
                  </a:lnTo>
                  <a:lnTo>
                    <a:pt x="3117737" y="3951723"/>
                  </a:lnTo>
                  <a:lnTo>
                    <a:pt x="0" y="3951723"/>
                  </a:lnTo>
                  <a:lnTo>
                    <a:pt x="0" y="727113"/>
                  </a:lnTo>
                  <a:lnTo>
                    <a:pt x="356436" y="727113"/>
                  </a:lnTo>
                  <a:lnTo>
                    <a:pt x="358367" y="702241"/>
                  </a:lnTo>
                  <a:cubicBezTo>
                    <a:pt x="419958" y="307803"/>
                    <a:pt x="932152" y="0"/>
                    <a:pt x="1554884" y="0"/>
                  </a:cubicBezTo>
                  <a:close/>
                </a:path>
              </a:pathLst>
            </a:custGeom>
            <a:solidFill>
              <a:srgbClr val="FF920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218496"/>
              <a:endParaRPr lang="zh-CN" altLang="en-US" sz="3199">
                <a:solidFill>
                  <a:prstClr val="white"/>
                </a:solidFill>
                <a:cs typeface="+mn-ea"/>
                <a:sym typeface="+mn-lt"/>
              </a:endParaRPr>
            </a:p>
          </p:txBody>
        </p:sp>
        <p:sp>
          <p:nvSpPr>
            <p:cNvPr id="38" name="矩形 37">
              <a:extLst>
                <a:ext uri="{FF2B5EF4-FFF2-40B4-BE49-F238E27FC236}">
                  <a16:creationId xmlns:a16="http://schemas.microsoft.com/office/drawing/2014/main" xmlns="" id="{63415FBE-C472-4FF3-AF1F-B5920EDAA5BC}"/>
                </a:ext>
              </a:extLst>
            </p:cNvPr>
            <p:cNvSpPr/>
            <p:nvPr/>
          </p:nvSpPr>
          <p:spPr>
            <a:xfrm>
              <a:off x="4589846" y="2853730"/>
              <a:ext cx="3029474" cy="892552"/>
            </a:xfrm>
            <a:prstGeom prst="rect">
              <a:avLst/>
            </a:prstGeom>
          </p:spPr>
          <p:txBody>
            <a:bodyPr wrap="square">
              <a:spAutoFit/>
            </a:bodyPr>
            <a:lstStyle/>
            <a:p>
              <a:pPr algn="ctr" defTabSz="914208"/>
              <a:r>
                <a:rPr lang="zh-CN" altLang="en-US" sz="2799" b="1" kern="0" dirty="0">
                  <a:solidFill>
                    <a:srgbClr val="FFFAF0"/>
                  </a:solidFill>
                  <a:effectLst>
                    <a:outerShdw blurRad="38100" dist="38100" dir="2700000" algn="tl">
                      <a:srgbClr val="000000">
                        <a:alpha val="43137"/>
                      </a:srgbClr>
                    </a:outerShdw>
                  </a:effectLst>
                  <a:cs typeface="+mn-ea"/>
                  <a:sym typeface="+mn-lt"/>
                </a:rPr>
                <a:t>公而忘私</a:t>
              </a:r>
              <a:endParaRPr lang="en-US" altLang="zh-CN" sz="2799" b="1" kern="0" dirty="0">
                <a:solidFill>
                  <a:srgbClr val="FFFAF0"/>
                </a:solidFill>
                <a:effectLst>
                  <a:outerShdw blurRad="38100" dist="38100" dir="2700000" algn="tl">
                    <a:srgbClr val="000000">
                      <a:alpha val="43137"/>
                    </a:srgbClr>
                  </a:outerShdw>
                </a:effectLst>
                <a:cs typeface="+mn-ea"/>
                <a:sym typeface="+mn-lt"/>
              </a:endParaRPr>
            </a:p>
            <a:p>
              <a:pPr algn="ctr" defTabSz="914208"/>
              <a:r>
                <a:rPr lang="zh-CN" altLang="en-US" sz="2400" kern="0" dirty="0">
                  <a:solidFill>
                    <a:srgbClr val="FFFAF0"/>
                  </a:solidFill>
                  <a:effectLst>
                    <a:outerShdw blurRad="38100" dist="38100" dir="2700000" algn="tl">
                      <a:srgbClr val="000000">
                        <a:alpha val="43137"/>
                      </a:srgbClr>
                    </a:outerShdw>
                  </a:effectLst>
                  <a:cs typeface="+mn-ea"/>
                  <a:sym typeface="+mn-lt"/>
                </a:rPr>
                <a:t>的共产主义风格</a:t>
              </a:r>
            </a:p>
          </p:txBody>
        </p:sp>
        <p:sp>
          <p:nvSpPr>
            <p:cNvPr id="40" name="矩形 39">
              <a:extLst>
                <a:ext uri="{FF2B5EF4-FFF2-40B4-BE49-F238E27FC236}">
                  <a16:creationId xmlns:a16="http://schemas.microsoft.com/office/drawing/2014/main" xmlns="" id="{440E61E4-D326-4EE2-8C63-10C0B5CA6FBA}"/>
                </a:ext>
              </a:extLst>
            </p:cNvPr>
            <p:cNvSpPr/>
            <p:nvPr/>
          </p:nvSpPr>
          <p:spPr>
            <a:xfrm>
              <a:off x="4636135" y="3789835"/>
              <a:ext cx="3002252" cy="1549950"/>
            </a:xfrm>
            <a:prstGeom prst="rect">
              <a:avLst/>
            </a:prstGeom>
          </p:spPr>
          <p:txBody>
            <a:bodyPr wrap="square">
              <a:spAutoFit/>
            </a:bodyPr>
            <a:lstStyle/>
            <a:p>
              <a:pPr defTabSz="1218496">
                <a:lnSpc>
                  <a:spcPct val="120000"/>
                </a:lnSpc>
              </a:pPr>
              <a:r>
                <a:rPr lang="zh-CN" altLang="en-US" sz="1600" dirty="0">
                  <a:solidFill>
                    <a:srgbClr val="FFFAF0"/>
                  </a:solidFill>
                  <a:cs typeface="+mn-ea"/>
                  <a:sym typeface="+mn-lt"/>
                </a:rPr>
                <a:t>“全心全意为人民服务”的问题。他把“生为人民生，死为人民死”作为自己的信条，“时刻准备着为党和阶级的最高利益，牺牲个人的一切，甚至生命。</a:t>
              </a:r>
              <a:endParaRPr lang="zh-CN" altLang="en-US" sz="2000" dirty="0">
                <a:solidFill>
                  <a:srgbClr val="FFFAF0"/>
                </a:solidFill>
                <a:cs typeface="+mn-ea"/>
                <a:sym typeface="+mn-lt"/>
              </a:endParaRPr>
            </a:p>
          </p:txBody>
        </p:sp>
      </p:grpSp>
      <p:grpSp>
        <p:nvGrpSpPr>
          <p:cNvPr id="44" name="组合 43">
            <a:extLst>
              <a:ext uri="{FF2B5EF4-FFF2-40B4-BE49-F238E27FC236}">
                <a16:creationId xmlns:a16="http://schemas.microsoft.com/office/drawing/2014/main" xmlns="" id="{A90F2D2E-473E-46A9-84B5-A062BB80265D}"/>
              </a:ext>
            </a:extLst>
          </p:cNvPr>
          <p:cNvGrpSpPr/>
          <p:nvPr/>
        </p:nvGrpSpPr>
        <p:grpSpPr>
          <a:xfrm>
            <a:off x="8111063" y="1969361"/>
            <a:ext cx="3117017" cy="3950808"/>
            <a:chOff x="8110737" y="1969817"/>
            <a:chExt cx="3117739" cy="3951723"/>
          </a:xfrm>
        </p:grpSpPr>
        <p:sp>
          <p:nvSpPr>
            <p:cNvPr id="32" name="任意多边形: 形状 31">
              <a:extLst>
                <a:ext uri="{FF2B5EF4-FFF2-40B4-BE49-F238E27FC236}">
                  <a16:creationId xmlns:a16="http://schemas.microsoft.com/office/drawing/2014/main" xmlns="" id="{B00FEE17-4270-48BB-8359-D2D21F5493B3}"/>
                </a:ext>
              </a:extLst>
            </p:cNvPr>
            <p:cNvSpPr/>
            <p:nvPr/>
          </p:nvSpPr>
          <p:spPr>
            <a:xfrm>
              <a:off x="8110737" y="1969817"/>
              <a:ext cx="3117739" cy="3951723"/>
            </a:xfrm>
            <a:custGeom>
              <a:avLst/>
              <a:gdLst>
                <a:gd name="connsiteX0" fmla="*/ 1577006 w 3117739"/>
                <a:gd name="connsiteY0" fmla="*/ 0 h 3951723"/>
                <a:gd name="connsiteX1" fmla="*/ 2779733 w 3117739"/>
                <a:gd name="connsiteY1" fmla="*/ 0 h 3951723"/>
                <a:gd name="connsiteX2" fmla="*/ 2779733 w 3117739"/>
                <a:gd name="connsiteY2" fmla="*/ 727113 h 3951723"/>
                <a:gd name="connsiteX3" fmla="*/ 3117739 w 3117739"/>
                <a:gd name="connsiteY3" fmla="*/ 727113 h 3951723"/>
                <a:gd name="connsiteX4" fmla="*/ 3117739 w 3117739"/>
                <a:gd name="connsiteY4" fmla="*/ 3951723 h 3951723"/>
                <a:gd name="connsiteX5" fmla="*/ 0 w 3117739"/>
                <a:gd name="connsiteY5" fmla="*/ 3951723 h 3951723"/>
                <a:gd name="connsiteX6" fmla="*/ 0 w 3117739"/>
                <a:gd name="connsiteY6" fmla="*/ 727113 h 3951723"/>
                <a:gd name="connsiteX7" fmla="*/ 378557 w 3117739"/>
                <a:gd name="connsiteY7" fmla="*/ 727113 h 3951723"/>
                <a:gd name="connsiteX8" fmla="*/ 380489 w 3117739"/>
                <a:gd name="connsiteY8" fmla="*/ 702241 h 3951723"/>
                <a:gd name="connsiteX9" fmla="*/ 1577006 w 3117739"/>
                <a:gd name="connsiteY9" fmla="*/ 0 h 3951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117739" h="3951723">
                  <a:moveTo>
                    <a:pt x="1577006" y="0"/>
                  </a:moveTo>
                  <a:lnTo>
                    <a:pt x="2779733" y="0"/>
                  </a:lnTo>
                  <a:lnTo>
                    <a:pt x="2779733" y="727113"/>
                  </a:lnTo>
                  <a:lnTo>
                    <a:pt x="3117739" y="727113"/>
                  </a:lnTo>
                  <a:lnTo>
                    <a:pt x="3117739" y="3951723"/>
                  </a:lnTo>
                  <a:lnTo>
                    <a:pt x="0" y="3951723"/>
                  </a:lnTo>
                  <a:lnTo>
                    <a:pt x="0" y="727113"/>
                  </a:lnTo>
                  <a:lnTo>
                    <a:pt x="378557" y="727113"/>
                  </a:lnTo>
                  <a:lnTo>
                    <a:pt x="380489" y="702241"/>
                  </a:lnTo>
                  <a:cubicBezTo>
                    <a:pt x="442080" y="307803"/>
                    <a:pt x="954274" y="0"/>
                    <a:pt x="1577006" y="0"/>
                  </a:cubicBezTo>
                  <a:close/>
                </a:path>
              </a:pathLst>
            </a:cu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defTabSz="1218496"/>
              <a:endParaRPr lang="zh-CN" altLang="en-US" sz="3199">
                <a:solidFill>
                  <a:prstClr val="white"/>
                </a:solidFill>
                <a:cs typeface="+mn-ea"/>
                <a:sym typeface="+mn-lt"/>
              </a:endParaRPr>
            </a:p>
          </p:txBody>
        </p:sp>
        <p:sp>
          <p:nvSpPr>
            <p:cNvPr id="37" name="矩形 36">
              <a:extLst>
                <a:ext uri="{FF2B5EF4-FFF2-40B4-BE49-F238E27FC236}">
                  <a16:creationId xmlns:a16="http://schemas.microsoft.com/office/drawing/2014/main" xmlns="" id="{D86276D8-10E4-4F73-8640-E8BE3BF09BCF}"/>
                </a:ext>
              </a:extLst>
            </p:cNvPr>
            <p:cNvSpPr/>
            <p:nvPr/>
          </p:nvSpPr>
          <p:spPr>
            <a:xfrm>
              <a:off x="8154869" y="2853730"/>
              <a:ext cx="3029474" cy="892552"/>
            </a:xfrm>
            <a:prstGeom prst="rect">
              <a:avLst/>
            </a:prstGeom>
          </p:spPr>
          <p:txBody>
            <a:bodyPr wrap="square">
              <a:spAutoFit/>
            </a:bodyPr>
            <a:lstStyle/>
            <a:p>
              <a:pPr algn="ctr" defTabSz="914208"/>
              <a:r>
                <a:rPr lang="zh-CN" altLang="en-US" sz="2799" b="1" kern="0" dirty="0">
                  <a:solidFill>
                    <a:srgbClr val="FFFAF0"/>
                  </a:solidFill>
                  <a:effectLst>
                    <a:outerShdw blurRad="38100" dist="38100" dir="2700000" algn="tl">
                      <a:srgbClr val="000000">
                        <a:alpha val="43137"/>
                      </a:srgbClr>
                    </a:outerShdw>
                  </a:effectLst>
                  <a:cs typeface="+mn-ea"/>
                  <a:sym typeface="+mn-lt"/>
                </a:rPr>
                <a:t>公而忘私</a:t>
              </a:r>
              <a:endParaRPr lang="en-US" altLang="zh-CN" sz="2799" b="1" kern="0" dirty="0">
                <a:solidFill>
                  <a:srgbClr val="FFFAF0"/>
                </a:solidFill>
                <a:effectLst>
                  <a:outerShdw blurRad="38100" dist="38100" dir="2700000" algn="tl">
                    <a:srgbClr val="000000">
                      <a:alpha val="43137"/>
                    </a:srgbClr>
                  </a:outerShdw>
                </a:effectLst>
                <a:cs typeface="+mn-ea"/>
                <a:sym typeface="+mn-lt"/>
              </a:endParaRPr>
            </a:p>
            <a:p>
              <a:pPr algn="ctr" defTabSz="914208"/>
              <a:r>
                <a:rPr lang="zh-CN" altLang="en-US" sz="2400" kern="0" dirty="0">
                  <a:solidFill>
                    <a:srgbClr val="FFFAF0"/>
                  </a:solidFill>
                  <a:effectLst>
                    <a:outerShdw blurRad="38100" dist="38100" dir="2700000" algn="tl">
                      <a:srgbClr val="000000">
                        <a:alpha val="43137"/>
                      </a:srgbClr>
                    </a:outerShdw>
                  </a:effectLst>
                  <a:cs typeface="+mn-ea"/>
                  <a:sym typeface="+mn-lt"/>
                </a:rPr>
                <a:t>的共产主义风格</a:t>
              </a:r>
            </a:p>
          </p:txBody>
        </p:sp>
        <p:sp>
          <p:nvSpPr>
            <p:cNvPr id="41" name="矩形 40">
              <a:extLst>
                <a:ext uri="{FF2B5EF4-FFF2-40B4-BE49-F238E27FC236}">
                  <a16:creationId xmlns:a16="http://schemas.microsoft.com/office/drawing/2014/main" xmlns="" id="{0C3D0418-CF80-433C-8B1D-8EF2FC468D03}"/>
                </a:ext>
              </a:extLst>
            </p:cNvPr>
            <p:cNvSpPr/>
            <p:nvPr/>
          </p:nvSpPr>
          <p:spPr>
            <a:xfrm>
              <a:off x="8226224" y="3789835"/>
              <a:ext cx="3002252" cy="1815882"/>
            </a:xfrm>
            <a:prstGeom prst="rect">
              <a:avLst/>
            </a:prstGeom>
          </p:spPr>
          <p:txBody>
            <a:bodyPr wrap="square">
              <a:spAutoFit/>
            </a:bodyPr>
            <a:lstStyle/>
            <a:p>
              <a:pPr defTabSz="1218496"/>
              <a:r>
                <a:rPr lang="zh-CN" altLang="en-US" sz="1600" dirty="0">
                  <a:solidFill>
                    <a:srgbClr val="FFFAF0"/>
                  </a:solidFill>
                  <a:cs typeface="+mn-ea"/>
                  <a:sym typeface="+mn-lt"/>
                </a:rPr>
                <a:t>在生活上，指勤俭节约，吃苦耐劳，艰苦朴素的作风；在学习上，指挤时间刻苦读书的钉子精神；在工作上指把自己的一切献给党的主人翁意识；在为人处事上</a:t>
              </a:r>
              <a:r>
                <a:rPr lang="en-US" altLang="zh-CN" sz="1600" dirty="0">
                  <a:solidFill>
                    <a:srgbClr val="FFFAF0"/>
                  </a:solidFill>
                  <a:cs typeface="+mn-ea"/>
                  <a:sym typeface="+mn-lt"/>
                </a:rPr>
                <a:t>, </a:t>
              </a:r>
              <a:r>
                <a:rPr lang="zh-CN" altLang="en-US" sz="1600" dirty="0">
                  <a:solidFill>
                    <a:srgbClr val="FFFAF0"/>
                  </a:solidFill>
                  <a:cs typeface="+mn-ea"/>
                  <a:sym typeface="+mn-lt"/>
                </a:rPr>
                <a:t>指助人为乐，全心全意为人民服务的崇高品质。</a:t>
              </a:r>
            </a:p>
          </p:txBody>
        </p:sp>
      </p:grpSp>
    </p:spTree>
    <p:extLst>
      <p:ext uri="{BB962C8B-B14F-4D97-AF65-F5344CB8AC3E}">
        <p14:creationId xmlns:p14="http://schemas.microsoft.com/office/powerpoint/2010/main" val="1677742095"/>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 calcmode="lin" valueType="num">
                                      <p:cBhvr additive="base">
                                        <p:cTn id="7" dur="500" fill="hold"/>
                                        <p:tgtEl>
                                          <p:spTgt spid="42"/>
                                        </p:tgtEl>
                                        <p:attrNameLst>
                                          <p:attrName>ppt_x</p:attrName>
                                        </p:attrNameLst>
                                      </p:cBhvr>
                                      <p:tavLst>
                                        <p:tav tm="0">
                                          <p:val>
                                            <p:strVal val="0-#ppt_w/2"/>
                                          </p:val>
                                        </p:tav>
                                        <p:tav tm="100000">
                                          <p:val>
                                            <p:strVal val="#ppt_x"/>
                                          </p:val>
                                        </p:tav>
                                      </p:tavLst>
                                    </p:anim>
                                    <p:anim calcmode="lin" valueType="num">
                                      <p:cBhvr additive="base">
                                        <p:cTn id="8" dur="500" fill="hold"/>
                                        <p:tgtEl>
                                          <p:spTgt spid="4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43"/>
                                        </p:tgtEl>
                                        <p:attrNameLst>
                                          <p:attrName>style.visibility</p:attrName>
                                        </p:attrNameLst>
                                      </p:cBhvr>
                                      <p:to>
                                        <p:strVal val="visible"/>
                                      </p:to>
                                    </p:set>
                                    <p:anim calcmode="lin" valueType="num">
                                      <p:cBhvr additive="base">
                                        <p:cTn id="12" dur="500" fill="hold"/>
                                        <p:tgtEl>
                                          <p:spTgt spid="43"/>
                                        </p:tgtEl>
                                        <p:attrNameLst>
                                          <p:attrName>ppt_x</p:attrName>
                                        </p:attrNameLst>
                                      </p:cBhvr>
                                      <p:tavLst>
                                        <p:tav tm="0">
                                          <p:val>
                                            <p:strVal val="0-#ppt_w/2"/>
                                          </p:val>
                                        </p:tav>
                                        <p:tav tm="100000">
                                          <p:val>
                                            <p:strVal val="#ppt_x"/>
                                          </p:val>
                                        </p:tav>
                                      </p:tavLst>
                                    </p:anim>
                                    <p:anim calcmode="lin" valueType="num">
                                      <p:cBhvr additive="base">
                                        <p:cTn id="13" dur="500" fill="hold"/>
                                        <p:tgtEl>
                                          <p:spTgt spid="43"/>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nodeType="afterEffect">
                                  <p:stCondLst>
                                    <p:cond delay="0"/>
                                  </p:stCondLst>
                                  <p:childTnLst>
                                    <p:set>
                                      <p:cBhvr>
                                        <p:cTn id="16" dur="1" fill="hold">
                                          <p:stCondLst>
                                            <p:cond delay="0"/>
                                          </p:stCondLst>
                                        </p:cTn>
                                        <p:tgtEl>
                                          <p:spTgt spid="44"/>
                                        </p:tgtEl>
                                        <p:attrNameLst>
                                          <p:attrName>style.visibility</p:attrName>
                                        </p:attrNameLst>
                                      </p:cBhvr>
                                      <p:to>
                                        <p:strVal val="visible"/>
                                      </p:to>
                                    </p:set>
                                    <p:anim calcmode="lin" valueType="num">
                                      <p:cBhvr additive="base">
                                        <p:cTn id="17" dur="500" fill="hold"/>
                                        <p:tgtEl>
                                          <p:spTgt spid="44"/>
                                        </p:tgtEl>
                                        <p:attrNameLst>
                                          <p:attrName>ppt_x</p:attrName>
                                        </p:attrNameLst>
                                      </p:cBhvr>
                                      <p:tavLst>
                                        <p:tav tm="0">
                                          <p:val>
                                            <p:strVal val="0-#ppt_w/2"/>
                                          </p:val>
                                        </p:tav>
                                        <p:tav tm="100000">
                                          <p:val>
                                            <p:strVal val="#ppt_x"/>
                                          </p:val>
                                        </p:tav>
                                      </p:tavLst>
                                    </p:anim>
                                    <p:anim calcmode="lin" valueType="num">
                                      <p:cBhvr additive="base">
                                        <p:cTn id="18" dur="500" fill="hold"/>
                                        <p:tgtEl>
                                          <p:spTgt spid="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a:extLst>
              <a:ext uri="{FF2B5EF4-FFF2-40B4-BE49-F238E27FC236}">
                <a16:creationId xmlns:a16="http://schemas.microsoft.com/office/drawing/2014/main" xmlns="" id="{74EFC901-07D6-48F7-B1CF-B7A310A32061}"/>
              </a:ext>
            </a:extLst>
          </p:cNvPr>
          <p:cNvSpPr/>
          <p:nvPr>
            <p:custDataLst>
              <p:tags r:id="rId1"/>
            </p:custDataLst>
          </p:nvPr>
        </p:nvSpPr>
        <p:spPr>
          <a:xfrm>
            <a:off x="5464048" y="1701208"/>
            <a:ext cx="1263905" cy="958584"/>
          </a:xfrm>
          <a:prstGeom prst="hexagon">
            <a:avLst>
              <a:gd name="adj" fmla="val 29651"/>
              <a:gd name="vf" fmla="val 115470"/>
            </a:avLst>
          </a:prstGeom>
          <a:solidFill>
            <a:srgbClr val="D21719"/>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defTabSz="1218496"/>
            <a:r>
              <a:rPr lang="en-US" altLang="zh-CN" sz="4799" b="1" dirty="0">
                <a:solidFill>
                  <a:srgbClr val="FFFFFF"/>
                </a:solidFill>
                <a:effectLst>
                  <a:outerShdw blurRad="38100" dist="38100" dir="2700000" algn="tl">
                    <a:srgbClr val="000000">
                      <a:alpha val="43137"/>
                    </a:srgbClr>
                  </a:outerShdw>
                </a:effectLst>
                <a:cs typeface="+mn-ea"/>
                <a:sym typeface="+mn-lt"/>
              </a:rPr>
              <a:t>04</a:t>
            </a:r>
            <a:endParaRPr lang="zh-CN" altLang="en-US" sz="4799" b="1" dirty="0">
              <a:solidFill>
                <a:srgbClr val="FFFFFF"/>
              </a:solidFill>
              <a:effectLst>
                <a:outerShdw blurRad="38100" dist="38100" dir="2700000" algn="tl">
                  <a:srgbClr val="000000">
                    <a:alpha val="43137"/>
                  </a:srgbClr>
                </a:outerShdw>
              </a:effectLst>
              <a:cs typeface="+mn-ea"/>
              <a:sym typeface="+mn-lt"/>
            </a:endParaRPr>
          </a:p>
        </p:txBody>
      </p:sp>
      <p:sp>
        <p:nvSpPr>
          <p:cNvPr id="3" name="矩形 2">
            <a:extLst>
              <a:ext uri="{FF2B5EF4-FFF2-40B4-BE49-F238E27FC236}">
                <a16:creationId xmlns:a16="http://schemas.microsoft.com/office/drawing/2014/main" xmlns="" id="{16FAB706-C4E7-4F88-BEB3-A72490B6849F}"/>
              </a:ext>
            </a:extLst>
          </p:cNvPr>
          <p:cNvSpPr/>
          <p:nvPr/>
        </p:nvSpPr>
        <p:spPr>
          <a:xfrm>
            <a:off x="4585770" y="2997044"/>
            <a:ext cx="3022048" cy="707722"/>
          </a:xfrm>
          <a:prstGeom prst="rect">
            <a:avLst/>
          </a:prstGeom>
        </p:spPr>
        <p:txBody>
          <a:bodyPr wrap="square" anchor="ctr">
            <a:spAutoFit/>
          </a:bodyPr>
          <a:lstStyle/>
          <a:p>
            <a:pPr algn="dist" defTabSz="1218496"/>
            <a:r>
              <a:rPr lang="zh-CN" altLang="en-US" sz="3999" b="1" dirty="0">
                <a:ln>
                  <a:solidFill>
                    <a:prstClr val="white"/>
                  </a:solidFill>
                </a:ln>
                <a:solidFill>
                  <a:srgbClr val="D21719"/>
                </a:solidFill>
                <a:effectLst>
                  <a:outerShdw blurRad="38100" dist="38100" dir="2700000" algn="tl">
                    <a:srgbClr val="000000">
                      <a:alpha val="43137"/>
                    </a:srgbClr>
                  </a:outerShdw>
                </a:effectLst>
                <a:cs typeface="+mn-ea"/>
                <a:sym typeface="+mn-lt"/>
              </a:rPr>
              <a:t>纪念雷锋</a:t>
            </a:r>
          </a:p>
        </p:txBody>
      </p:sp>
      <p:grpSp>
        <p:nvGrpSpPr>
          <p:cNvPr id="4" name="组合 3">
            <a:extLst>
              <a:ext uri="{FF2B5EF4-FFF2-40B4-BE49-F238E27FC236}">
                <a16:creationId xmlns:a16="http://schemas.microsoft.com/office/drawing/2014/main" xmlns="" id="{A0A836DF-D11C-49B8-A7C8-E0293FC69681}"/>
              </a:ext>
            </a:extLst>
          </p:cNvPr>
          <p:cNvGrpSpPr/>
          <p:nvPr/>
        </p:nvGrpSpPr>
        <p:grpSpPr>
          <a:xfrm>
            <a:off x="3000373" y="2935982"/>
            <a:ext cx="6191255" cy="829849"/>
            <a:chOff x="1873909" y="2902802"/>
            <a:chExt cx="4726147" cy="830041"/>
          </a:xfrm>
        </p:grpSpPr>
        <p:cxnSp>
          <p:nvCxnSpPr>
            <p:cNvPr id="5" name="直接连接符 4">
              <a:extLst>
                <a:ext uri="{FF2B5EF4-FFF2-40B4-BE49-F238E27FC236}">
                  <a16:creationId xmlns:a16="http://schemas.microsoft.com/office/drawing/2014/main" xmlns="" id="{CA620B12-03CA-4F96-9E46-848EA404A4F2}"/>
                </a:ext>
              </a:extLst>
            </p:cNvPr>
            <p:cNvCxnSpPr/>
            <p:nvPr/>
          </p:nvCxnSpPr>
          <p:spPr>
            <a:xfrm>
              <a:off x="1873909" y="2902802"/>
              <a:ext cx="4726147" cy="0"/>
            </a:xfrm>
            <a:prstGeom prst="line">
              <a:avLst/>
            </a:prstGeom>
            <a:ln w="28575">
              <a:solidFill>
                <a:srgbClr val="D21719"/>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xmlns="" id="{4843F45C-5696-467E-8CA4-92C21DFEDCD2}"/>
                </a:ext>
              </a:extLst>
            </p:cNvPr>
            <p:cNvCxnSpPr/>
            <p:nvPr/>
          </p:nvCxnSpPr>
          <p:spPr>
            <a:xfrm>
              <a:off x="1873909" y="3732843"/>
              <a:ext cx="4726147" cy="0"/>
            </a:xfrm>
            <a:prstGeom prst="line">
              <a:avLst/>
            </a:prstGeom>
            <a:ln w="28575">
              <a:solidFill>
                <a:srgbClr val="D21719"/>
              </a:solidFill>
            </a:ln>
          </p:spPr>
          <p:style>
            <a:lnRef idx="1">
              <a:schemeClr val="accent1"/>
            </a:lnRef>
            <a:fillRef idx="0">
              <a:schemeClr val="accent1"/>
            </a:fillRef>
            <a:effectRef idx="0">
              <a:schemeClr val="accent1"/>
            </a:effectRef>
            <a:fontRef idx="minor">
              <a:schemeClr val="tx1"/>
            </a:fontRef>
          </p:style>
        </p:cxnSp>
      </p:grpSp>
      <p:sp>
        <p:nvSpPr>
          <p:cNvPr id="10" name="矩形 9">
            <a:extLst>
              <a:ext uri="{FF2B5EF4-FFF2-40B4-BE49-F238E27FC236}">
                <a16:creationId xmlns:a16="http://schemas.microsoft.com/office/drawing/2014/main" xmlns="" id="{BA1E2424-F96E-41C7-B5D1-872EF670BE71}"/>
              </a:ext>
            </a:extLst>
          </p:cNvPr>
          <p:cNvSpPr/>
          <p:nvPr/>
        </p:nvSpPr>
        <p:spPr>
          <a:xfrm>
            <a:off x="4158250" y="4030853"/>
            <a:ext cx="3877088" cy="461558"/>
          </a:xfrm>
          <a:prstGeom prst="rect">
            <a:avLst/>
          </a:prstGeom>
        </p:spPr>
        <p:txBody>
          <a:bodyPr wrap="none">
            <a:spAutoFit/>
          </a:bodyPr>
          <a:lstStyle/>
          <a:p>
            <a:pPr defTabSz="1218496"/>
            <a:r>
              <a:rPr lang="zh-CN" altLang="en-US" sz="2400" dirty="0">
                <a:solidFill>
                  <a:srgbClr val="D21719"/>
                </a:solidFill>
                <a:cs typeface="+mn-ea"/>
                <a:sym typeface="+mn-lt"/>
              </a:rPr>
              <a:t>学习雷锋精神争当文明先锋</a:t>
            </a:r>
          </a:p>
        </p:txBody>
      </p:sp>
      <p:cxnSp>
        <p:nvCxnSpPr>
          <p:cNvPr id="11" name="直接连接符 10">
            <a:extLst>
              <a:ext uri="{FF2B5EF4-FFF2-40B4-BE49-F238E27FC236}">
                <a16:creationId xmlns:a16="http://schemas.microsoft.com/office/drawing/2014/main" xmlns="" id="{11B72272-421E-4F05-B82C-C543CB3159D6}"/>
              </a:ext>
            </a:extLst>
          </p:cNvPr>
          <p:cNvCxnSpPr>
            <a:cxnSpLocks/>
          </p:cNvCxnSpPr>
          <p:nvPr/>
        </p:nvCxnSpPr>
        <p:spPr>
          <a:xfrm>
            <a:off x="3395373" y="4261631"/>
            <a:ext cx="719741" cy="0"/>
          </a:xfrm>
          <a:prstGeom prst="line">
            <a:avLst/>
          </a:prstGeom>
          <a:ln w="28575">
            <a:solidFill>
              <a:srgbClr val="D21719"/>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C1E49338-C94E-413A-9AA5-D69145F1DE3C}"/>
              </a:ext>
            </a:extLst>
          </p:cNvPr>
          <p:cNvCxnSpPr>
            <a:cxnSpLocks/>
          </p:cNvCxnSpPr>
          <p:nvPr/>
        </p:nvCxnSpPr>
        <p:spPr>
          <a:xfrm flipH="1">
            <a:off x="8078472" y="4261631"/>
            <a:ext cx="719741" cy="0"/>
          </a:xfrm>
          <a:prstGeom prst="line">
            <a:avLst/>
          </a:prstGeom>
          <a:ln w="28575">
            <a:solidFill>
              <a:srgbClr val="D21719"/>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3" name="矩形: 圆角 12">
            <a:extLst>
              <a:ext uri="{FF2B5EF4-FFF2-40B4-BE49-F238E27FC236}">
                <a16:creationId xmlns:a16="http://schemas.microsoft.com/office/drawing/2014/main" xmlns="" id="{CA0FACA4-E1D9-41C6-BB49-4F399CE3E5CE}"/>
              </a:ext>
            </a:extLst>
          </p:cNvPr>
          <p:cNvSpPr/>
          <p:nvPr/>
        </p:nvSpPr>
        <p:spPr>
          <a:xfrm>
            <a:off x="3355512" y="4496951"/>
            <a:ext cx="5484152" cy="432597"/>
          </a:xfrm>
          <a:prstGeom prst="roundRect">
            <a:avLst/>
          </a:prstGeom>
          <a:solidFill>
            <a:srgbClr val="D217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r>
              <a:rPr lang="zh-CN" altLang="en-US" sz="2000" dirty="0">
                <a:solidFill>
                  <a:prstClr val="white"/>
                </a:solidFill>
                <a:cs typeface="+mn-ea"/>
                <a:sym typeface="+mn-lt"/>
              </a:rPr>
              <a:t>请 输 入 您 的 单 位 或 党 支 部 名 称</a:t>
            </a:r>
          </a:p>
        </p:txBody>
      </p:sp>
      <p:sp>
        <p:nvSpPr>
          <p:cNvPr id="14" name="矩形 13">
            <a:extLst>
              <a:ext uri="{FF2B5EF4-FFF2-40B4-BE49-F238E27FC236}">
                <a16:creationId xmlns:a16="http://schemas.microsoft.com/office/drawing/2014/main" xmlns="" id="{283FFEBA-D2EC-45BB-BB28-218AF3B03979}"/>
              </a:ext>
            </a:extLst>
          </p:cNvPr>
          <p:cNvSpPr/>
          <p:nvPr/>
        </p:nvSpPr>
        <p:spPr>
          <a:xfrm>
            <a:off x="1414383" y="5097949"/>
            <a:ext cx="9364820" cy="551818"/>
          </a:xfrm>
          <a:prstGeom prst="rect">
            <a:avLst/>
          </a:prstGeom>
        </p:spPr>
        <p:txBody>
          <a:bodyPr wrap="square">
            <a:spAutoFit/>
          </a:bodyPr>
          <a:lstStyle/>
          <a:p>
            <a:pPr algn="ctr" defTabSz="1218496">
              <a:lnSpc>
                <a:spcPct val="150000"/>
              </a:lnSpc>
            </a:pPr>
            <a:r>
              <a:rPr lang="zh-CN" altLang="zh-CN" sz="1050" dirty="0">
                <a:solidFill>
                  <a:srgbClr val="D21719"/>
                </a:solidFill>
                <a:cs typeface="+mn-ea"/>
                <a:sym typeface="+mn-lt"/>
              </a:rPr>
              <a:t>他克己奉公，助人为乐，为集体、人民做了大量的好事，荣立二等功一次、三等功两次</a:t>
            </a:r>
            <a:r>
              <a:rPr lang="zh-CN" altLang="en-US" sz="1050" dirty="0">
                <a:solidFill>
                  <a:srgbClr val="D21719"/>
                </a:solidFill>
                <a:cs typeface="+mn-ea"/>
                <a:sym typeface="+mn-lt"/>
              </a:rPr>
              <a:t>。习近平主席指出，雷锋身上所具有的“信念的能量、大爱的胸怀、忘我的精神、进取的锐气”，正是我们民族精神的最好写照。</a:t>
            </a:r>
          </a:p>
        </p:txBody>
      </p:sp>
    </p:spTree>
    <p:extLst>
      <p:ext uri="{BB962C8B-B14F-4D97-AF65-F5344CB8AC3E}">
        <p14:creationId xmlns:p14="http://schemas.microsoft.com/office/powerpoint/2010/main" val="143833084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0" grpId="0"/>
      <p:bldP spid="13" grpId="0" animBg="1"/>
      <p:bldP spid="1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DE3E9774-965D-4846-8817-EE892B22F624}"/>
              </a:ext>
            </a:extLst>
          </p:cNvPr>
          <p:cNvSpPr/>
          <p:nvPr/>
        </p:nvSpPr>
        <p:spPr>
          <a:xfrm>
            <a:off x="1129392" y="188597"/>
            <a:ext cx="3454790" cy="458139"/>
          </a:xfrm>
          <a:prstGeom prst="rect">
            <a:avLst/>
          </a:prstGeom>
        </p:spPr>
        <p:txBody>
          <a:bodyPr wrap="square">
            <a:spAutoFit/>
          </a:bodyPr>
          <a:lstStyle/>
          <a:p>
            <a:pPr defTabSz="1218496">
              <a:lnSpc>
                <a:spcPct val="130000"/>
              </a:lnSpc>
            </a:pPr>
            <a:r>
              <a:rPr lang="zh-CN" altLang="en-US" sz="2000" b="1" dirty="0">
                <a:solidFill>
                  <a:srgbClr val="D21719"/>
                </a:solidFill>
                <a:cs typeface="+mn-ea"/>
                <a:sym typeface="+mn-lt"/>
              </a:rPr>
              <a:t>纪念雷锋</a:t>
            </a:r>
          </a:p>
        </p:txBody>
      </p:sp>
      <p:sp>
        <p:nvSpPr>
          <p:cNvPr id="4" name="矩形 3">
            <a:extLst>
              <a:ext uri="{FF2B5EF4-FFF2-40B4-BE49-F238E27FC236}">
                <a16:creationId xmlns:a16="http://schemas.microsoft.com/office/drawing/2014/main" xmlns="" id="{7788688F-251F-4CAE-B9FF-81FAEF8BA603}"/>
              </a:ext>
            </a:extLst>
          </p:cNvPr>
          <p:cNvSpPr/>
          <p:nvPr/>
        </p:nvSpPr>
        <p:spPr>
          <a:xfrm>
            <a:off x="5160112" y="2768295"/>
            <a:ext cx="6335238" cy="2677628"/>
          </a:xfrm>
          <a:prstGeom prst="rect">
            <a:avLst/>
          </a:prstGeom>
        </p:spPr>
        <p:txBody>
          <a:bodyPr wrap="square" lIns="91414" tIns="45706" rIns="91414" bIns="45706">
            <a:spAutoFit/>
          </a:bodyPr>
          <a:lstStyle/>
          <a:p>
            <a:pPr defTabSz="1218496">
              <a:lnSpc>
                <a:spcPct val="150000"/>
              </a:lnSpc>
            </a:pPr>
            <a:r>
              <a:rPr lang="zh-CN" altLang="en-US" sz="1600" dirty="0">
                <a:solidFill>
                  <a:srgbClr val="591300"/>
                </a:solidFill>
                <a:cs typeface="+mn-ea"/>
                <a:sym typeface="+mn-lt"/>
              </a:rPr>
              <a:t>根据方案布置，要求在青少年学生中广泛开展以“弘扬雷锋精神、做全面发展一代新人”为主题的教育实践活动。教育部要求，把雷锋精神研究纳入高校哲学社会科学科学规划和全国教育科学研究规划，支持一批重点研究课题，推出一批有分量的研究成果。</a:t>
            </a:r>
          </a:p>
          <a:p>
            <a:pPr defTabSz="1218496">
              <a:lnSpc>
                <a:spcPct val="150000"/>
              </a:lnSpc>
            </a:pPr>
            <a:r>
              <a:rPr lang="zh-CN" altLang="en-US" sz="1600" dirty="0">
                <a:solidFill>
                  <a:srgbClr val="591300"/>
                </a:solidFill>
                <a:cs typeface="+mn-ea"/>
                <a:sym typeface="+mn-lt"/>
              </a:rPr>
              <a:t>教育部指出，要将学雷锋活动当做一项常态的工作来抓，制定完善考评措施，将学雷锋活动纳入学生综合素质评价体系，纳入中小学生思想道德教育。</a:t>
            </a:r>
          </a:p>
        </p:txBody>
      </p:sp>
      <p:grpSp>
        <p:nvGrpSpPr>
          <p:cNvPr id="9" name="组合 8">
            <a:extLst>
              <a:ext uri="{FF2B5EF4-FFF2-40B4-BE49-F238E27FC236}">
                <a16:creationId xmlns:a16="http://schemas.microsoft.com/office/drawing/2014/main" xmlns="" id="{9458E757-198E-4BFB-BF6B-C1F8334F5696}"/>
              </a:ext>
            </a:extLst>
          </p:cNvPr>
          <p:cNvGrpSpPr/>
          <p:nvPr/>
        </p:nvGrpSpPr>
        <p:grpSpPr>
          <a:xfrm>
            <a:off x="5141894" y="1769430"/>
            <a:ext cx="6260368" cy="1151307"/>
            <a:chOff x="4442154" y="2268502"/>
            <a:chExt cx="6262632" cy="1151723"/>
          </a:xfrm>
        </p:grpSpPr>
        <p:sp>
          <p:nvSpPr>
            <p:cNvPr id="11" name="矩形: 圆角 10">
              <a:extLst>
                <a:ext uri="{FF2B5EF4-FFF2-40B4-BE49-F238E27FC236}">
                  <a16:creationId xmlns:a16="http://schemas.microsoft.com/office/drawing/2014/main" xmlns="" id="{985B2AD1-2B72-4041-92EC-9D78A963D67C}"/>
                </a:ext>
              </a:extLst>
            </p:cNvPr>
            <p:cNvSpPr/>
            <p:nvPr/>
          </p:nvSpPr>
          <p:spPr>
            <a:xfrm>
              <a:off x="4553503" y="2268502"/>
              <a:ext cx="6151283" cy="1010718"/>
            </a:xfrm>
            <a:prstGeom prst="roundRect">
              <a:avLst>
                <a:gd name="adj" fmla="val 9913"/>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endParaRPr lang="zh-CN" altLang="en-US" sz="1351">
                <a:solidFill>
                  <a:prstClr val="white"/>
                </a:solidFill>
                <a:cs typeface="+mn-ea"/>
                <a:sym typeface="+mn-lt"/>
              </a:endParaRPr>
            </a:p>
          </p:txBody>
        </p:sp>
        <p:sp>
          <p:nvSpPr>
            <p:cNvPr id="12" name="矩形 11">
              <a:extLst>
                <a:ext uri="{FF2B5EF4-FFF2-40B4-BE49-F238E27FC236}">
                  <a16:creationId xmlns:a16="http://schemas.microsoft.com/office/drawing/2014/main" xmlns="" id="{9721FCB3-3244-430F-AAE8-8A15D58F0473}"/>
                </a:ext>
              </a:extLst>
            </p:cNvPr>
            <p:cNvSpPr/>
            <p:nvPr/>
          </p:nvSpPr>
          <p:spPr>
            <a:xfrm>
              <a:off x="4442154" y="2527607"/>
              <a:ext cx="6151282" cy="892618"/>
            </a:xfrm>
            <a:prstGeom prst="rect">
              <a:avLst/>
            </a:prstGeom>
          </p:spPr>
          <p:txBody>
            <a:bodyPr wrap="square">
              <a:spAutoFit/>
            </a:bodyPr>
            <a:lstStyle/>
            <a:p>
              <a:pPr algn="r" defTabSz="1218496"/>
              <a:r>
                <a:rPr lang="en-US" altLang="zh-CN" sz="2599" b="1" dirty="0">
                  <a:solidFill>
                    <a:srgbClr val="FFFAF0"/>
                  </a:solidFill>
                  <a:cs typeface="+mn-ea"/>
                  <a:sym typeface="+mn-lt"/>
                </a:rPr>
                <a:t>《</a:t>
              </a:r>
              <a:r>
                <a:rPr lang="zh-CN" altLang="en-US" sz="2599" b="1" dirty="0">
                  <a:solidFill>
                    <a:srgbClr val="FFFAF0"/>
                  </a:solidFill>
                  <a:cs typeface="+mn-ea"/>
                  <a:sym typeface="+mn-lt"/>
                </a:rPr>
                <a:t>教育系统深入开展学雷锋活动实施方案</a:t>
              </a:r>
              <a:r>
                <a:rPr lang="en-US" altLang="zh-CN" sz="2599" b="1" dirty="0">
                  <a:solidFill>
                    <a:srgbClr val="FFFAF0"/>
                  </a:solidFill>
                  <a:cs typeface="+mn-ea"/>
                  <a:sym typeface="+mn-lt"/>
                </a:rPr>
                <a:t>》</a:t>
              </a:r>
              <a:endParaRPr lang="zh-CN" altLang="en-US" sz="2599" b="1" dirty="0">
                <a:solidFill>
                  <a:srgbClr val="FFFAF0"/>
                </a:solidFill>
                <a:cs typeface="+mn-ea"/>
                <a:sym typeface="+mn-lt"/>
              </a:endParaRPr>
            </a:p>
          </p:txBody>
        </p:sp>
      </p:grpSp>
      <p:pic>
        <p:nvPicPr>
          <p:cNvPr id="5" name="图片 4">
            <a:extLst>
              <a:ext uri="{FF2B5EF4-FFF2-40B4-BE49-F238E27FC236}">
                <a16:creationId xmlns:a16="http://schemas.microsoft.com/office/drawing/2014/main" xmlns="" id="{B1938BBB-CFC7-AB49-9A1C-447A84554C3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0" y="809625"/>
            <a:ext cx="4991100" cy="5905500"/>
          </a:xfrm>
          <a:prstGeom prst="rect">
            <a:avLst/>
          </a:prstGeom>
        </p:spPr>
      </p:pic>
    </p:spTree>
    <p:extLst>
      <p:ext uri="{BB962C8B-B14F-4D97-AF65-F5344CB8AC3E}">
        <p14:creationId xmlns:p14="http://schemas.microsoft.com/office/powerpoint/2010/main" val="252069749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500" fill="hold"/>
                                        <p:tgtEl>
                                          <p:spTgt spid="4"/>
                                        </p:tgtEl>
                                        <p:attrNameLst>
                                          <p:attrName>ppt_x</p:attrName>
                                        </p:attrNameLst>
                                      </p:cBhvr>
                                      <p:tavLst>
                                        <p:tav tm="0">
                                          <p:val>
                                            <p:strVal val="#ppt_x"/>
                                          </p:val>
                                        </p:tav>
                                        <p:tav tm="100000">
                                          <p:val>
                                            <p:strVal val="#ppt_x"/>
                                          </p:val>
                                        </p:tav>
                                      </p:tavLst>
                                    </p:anim>
                                    <p:anim calcmode="lin" valueType="num">
                                      <p:cBhvr additive="base">
                                        <p:cTn id="1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a:extLst>
              <a:ext uri="{FF2B5EF4-FFF2-40B4-BE49-F238E27FC236}">
                <a16:creationId xmlns:a16="http://schemas.microsoft.com/office/drawing/2014/main" xmlns="" id="{74EFC901-07D6-48F7-B1CF-B7A310A32061}"/>
              </a:ext>
            </a:extLst>
          </p:cNvPr>
          <p:cNvSpPr/>
          <p:nvPr>
            <p:custDataLst>
              <p:tags r:id="rId1"/>
            </p:custDataLst>
          </p:nvPr>
        </p:nvSpPr>
        <p:spPr>
          <a:xfrm>
            <a:off x="5464048" y="1701208"/>
            <a:ext cx="1263905" cy="958584"/>
          </a:xfrm>
          <a:prstGeom prst="hexagon">
            <a:avLst>
              <a:gd name="adj" fmla="val 29651"/>
              <a:gd name="vf" fmla="val 115470"/>
            </a:avLst>
          </a:prstGeom>
          <a:solidFill>
            <a:srgbClr val="D21719"/>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defTabSz="1218496"/>
            <a:r>
              <a:rPr lang="en-US" altLang="zh-CN" sz="4799" b="1" dirty="0">
                <a:solidFill>
                  <a:srgbClr val="FFFFFF"/>
                </a:solidFill>
                <a:effectLst>
                  <a:outerShdw blurRad="38100" dist="38100" dir="2700000" algn="tl">
                    <a:srgbClr val="000000">
                      <a:alpha val="43137"/>
                    </a:srgbClr>
                  </a:outerShdw>
                </a:effectLst>
                <a:cs typeface="+mn-ea"/>
                <a:sym typeface="+mn-lt"/>
              </a:rPr>
              <a:t>05</a:t>
            </a:r>
            <a:endParaRPr lang="zh-CN" altLang="en-US" sz="4799" b="1" dirty="0">
              <a:solidFill>
                <a:srgbClr val="FFFFFF"/>
              </a:solidFill>
              <a:effectLst>
                <a:outerShdw blurRad="38100" dist="38100" dir="2700000" algn="tl">
                  <a:srgbClr val="000000">
                    <a:alpha val="43137"/>
                  </a:srgbClr>
                </a:outerShdw>
              </a:effectLst>
              <a:cs typeface="+mn-ea"/>
              <a:sym typeface="+mn-lt"/>
            </a:endParaRPr>
          </a:p>
        </p:txBody>
      </p:sp>
      <p:sp>
        <p:nvSpPr>
          <p:cNvPr id="3" name="矩形 2">
            <a:extLst>
              <a:ext uri="{FF2B5EF4-FFF2-40B4-BE49-F238E27FC236}">
                <a16:creationId xmlns:a16="http://schemas.microsoft.com/office/drawing/2014/main" xmlns="" id="{16FAB706-C4E7-4F88-BEB3-A72490B6849F}"/>
              </a:ext>
            </a:extLst>
          </p:cNvPr>
          <p:cNvSpPr/>
          <p:nvPr/>
        </p:nvSpPr>
        <p:spPr>
          <a:xfrm>
            <a:off x="3001960" y="2997044"/>
            <a:ext cx="6189667" cy="707722"/>
          </a:xfrm>
          <a:prstGeom prst="rect">
            <a:avLst/>
          </a:prstGeom>
        </p:spPr>
        <p:txBody>
          <a:bodyPr wrap="square" anchor="ctr">
            <a:spAutoFit/>
          </a:bodyPr>
          <a:lstStyle/>
          <a:p>
            <a:pPr algn="dist" defTabSz="1218496"/>
            <a:r>
              <a:rPr lang="zh-CN" altLang="en-US" sz="3999" b="1" dirty="0">
                <a:ln>
                  <a:solidFill>
                    <a:prstClr val="white"/>
                  </a:solidFill>
                </a:ln>
                <a:solidFill>
                  <a:srgbClr val="D21719"/>
                </a:solidFill>
                <a:effectLst>
                  <a:outerShdw blurRad="38100" dist="38100" dir="2700000" algn="tl">
                    <a:srgbClr val="000000">
                      <a:alpha val="43137"/>
                    </a:srgbClr>
                  </a:outerShdw>
                </a:effectLst>
                <a:cs typeface="+mn-ea"/>
                <a:sym typeface="+mn-lt"/>
              </a:rPr>
              <a:t>学习雷锋精神的重要意义</a:t>
            </a:r>
          </a:p>
        </p:txBody>
      </p:sp>
      <p:grpSp>
        <p:nvGrpSpPr>
          <p:cNvPr id="4" name="组合 3">
            <a:extLst>
              <a:ext uri="{FF2B5EF4-FFF2-40B4-BE49-F238E27FC236}">
                <a16:creationId xmlns:a16="http://schemas.microsoft.com/office/drawing/2014/main" xmlns="" id="{A0A836DF-D11C-49B8-A7C8-E0293FC69681}"/>
              </a:ext>
            </a:extLst>
          </p:cNvPr>
          <p:cNvGrpSpPr/>
          <p:nvPr/>
        </p:nvGrpSpPr>
        <p:grpSpPr>
          <a:xfrm>
            <a:off x="3000373" y="2935982"/>
            <a:ext cx="6191255" cy="829849"/>
            <a:chOff x="1873909" y="2902802"/>
            <a:chExt cx="4726147" cy="830041"/>
          </a:xfrm>
        </p:grpSpPr>
        <p:cxnSp>
          <p:nvCxnSpPr>
            <p:cNvPr id="5" name="直接连接符 4">
              <a:extLst>
                <a:ext uri="{FF2B5EF4-FFF2-40B4-BE49-F238E27FC236}">
                  <a16:creationId xmlns:a16="http://schemas.microsoft.com/office/drawing/2014/main" xmlns="" id="{CA620B12-03CA-4F96-9E46-848EA404A4F2}"/>
                </a:ext>
              </a:extLst>
            </p:cNvPr>
            <p:cNvCxnSpPr/>
            <p:nvPr/>
          </p:nvCxnSpPr>
          <p:spPr>
            <a:xfrm>
              <a:off x="1873909" y="2902802"/>
              <a:ext cx="4726147" cy="0"/>
            </a:xfrm>
            <a:prstGeom prst="line">
              <a:avLst/>
            </a:prstGeom>
            <a:ln w="28575">
              <a:solidFill>
                <a:srgbClr val="D21719"/>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xmlns="" id="{4843F45C-5696-467E-8CA4-92C21DFEDCD2}"/>
                </a:ext>
              </a:extLst>
            </p:cNvPr>
            <p:cNvCxnSpPr/>
            <p:nvPr/>
          </p:nvCxnSpPr>
          <p:spPr>
            <a:xfrm>
              <a:off x="1873909" y="3732843"/>
              <a:ext cx="4726147" cy="0"/>
            </a:xfrm>
            <a:prstGeom prst="line">
              <a:avLst/>
            </a:prstGeom>
            <a:ln w="28575">
              <a:solidFill>
                <a:srgbClr val="D21719"/>
              </a:solidFill>
            </a:ln>
          </p:spPr>
          <p:style>
            <a:lnRef idx="1">
              <a:schemeClr val="accent1"/>
            </a:lnRef>
            <a:fillRef idx="0">
              <a:schemeClr val="accent1"/>
            </a:fillRef>
            <a:effectRef idx="0">
              <a:schemeClr val="accent1"/>
            </a:effectRef>
            <a:fontRef idx="minor">
              <a:schemeClr val="tx1"/>
            </a:fontRef>
          </p:style>
        </p:cxnSp>
      </p:grpSp>
      <p:sp>
        <p:nvSpPr>
          <p:cNvPr id="10" name="矩形 9">
            <a:extLst>
              <a:ext uri="{FF2B5EF4-FFF2-40B4-BE49-F238E27FC236}">
                <a16:creationId xmlns:a16="http://schemas.microsoft.com/office/drawing/2014/main" xmlns="" id="{BA1E2424-F96E-41C7-B5D1-872EF670BE71}"/>
              </a:ext>
            </a:extLst>
          </p:cNvPr>
          <p:cNvSpPr/>
          <p:nvPr/>
        </p:nvSpPr>
        <p:spPr>
          <a:xfrm>
            <a:off x="4158250" y="4030853"/>
            <a:ext cx="3877088" cy="461558"/>
          </a:xfrm>
          <a:prstGeom prst="rect">
            <a:avLst/>
          </a:prstGeom>
        </p:spPr>
        <p:txBody>
          <a:bodyPr wrap="none">
            <a:spAutoFit/>
          </a:bodyPr>
          <a:lstStyle/>
          <a:p>
            <a:pPr defTabSz="1218496"/>
            <a:r>
              <a:rPr lang="zh-CN" altLang="en-US" sz="2400" dirty="0">
                <a:solidFill>
                  <a:srgbClr val="D21719"/>
                </a:solidFill>
                <a:cs typeface="+mn-ea"/>
                <a:sym typeface="+mn-lt"/>
              </a:rPr>
              <a:t>学习雷锋精神争当文明先锋</a:t>
            </a:r>
          </a:p>
        </p:txBody>
      </p:sp>
      <p:cxnSp>
        <p:nvCxnSpPr>
          <p:cNvPr id="11" name="直接连接符 10">
            <a:extLst>
              <a:ext uri="{FF2B5EF4-FFF2-40B4-BE49-F238E27FC236}">
                <a16:creationId xmlns:a16="http://schemas.microsoft.com/office/drawing/2014/main" xmlns="" id="{11B72272-421E-4F05-B82C-C543CB3159D6}"/>
              </a:ext>
            </a:extLst>
          </p:cNvPr>
          <p:cNvCxnSpPr>
            <a:cxnSpLocks/>
          </p:cNvCxnSpPr>
          <p:nvPr/>
        </p:nvCxnSpPr>
        <p:spPr>
          <a:xfrm>
            <a:off x="3395373" y="4261631"/>
            <a:ext cx="719741" cy="0"/>
          </a:xfrm>
          <a:prstGeom prst="line">
            <a:avLst/>
          </a:prstGeom>
          <a:ln w="28575">
            <a:solidFill>
              <a:srgbClr val="D21719"/>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C1E49338-C94E-413A-9AA5-D69145F1DE3C}"/>
              </a:ext>
            </a:extLst>
          </p:cNvPr>
          <p:cNvCxnSpPr>
            <a:cxnSpLocks/>
          </p:cNvCxnSpPr>
          <p:nvPr/>
        </p:nvCxnSpPr>
        <p:spPr>
          <a:xfrm flipH="1">
            <a:off x="8078472" y="4261631"/>
            <a:ext cx="719741" cy="0"/>
          </a:xfrm>
          <a:prstGeom prst="line">
            <a:avLst/>
          </a:prstGeom>
          <a:ln w="28575">
            <a:solidFill>
              <a:srgbClr val="D21719"/>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3" name="矩形: 圆角 12">
            <a:extLst>
              <a:ext uri="{FF2B5EF4-FFF2-40B4-BE49-F238E27FC236}">
                <a16:creationId xmlns:a16="http://schemas.microsoft.com/office/drawing/2014/main" xmlns="" id="{CA0FACA4-E1D9-41C6-BB49-4F399CE3E5CE}"/>
              </a:ext>
            </a:extLst>
          </p:cNvPr>
          <p:cNvSpPr/>
          <p:nvPr/>
        </p:nvSpPr>
        <p:spPr>
          <a:xfrm>
            <a:off x="3355512" y="4496951"/>
            <a:ext cx="5484152" cy="432597"/>
          </a:xfrm>
          <a:prstGeom prst="roundRect">
            <a:avLst/>
          </a:prstGeom>
          <a:solidFill>
            <a:srgbClr val="D217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r>
              <a:rPr lang="zh-CN" altLang="en-US" sz="2000" dirty="0">
                <a:solidFill>
                  <a:prstClr val="white"/>
                </a:solidFill>
                <a:cs typeface="+mn-ea"/>
                <a:sym typeface="+mn-lt"/>
              </a:rPr>
              <a:t>请 输 入 您 的 单 位 或 党 支 部 名 称</a:t>
            </a:r>
          </a:p>
        </p:txBody>
      </p:sp>
      <p:sp>
        <p:nvSpPr>
          <p:cNvPr id="14" name="矩形 13">
            <a:extLst>
              <a:ext uri="{FF2B5EF4-FFF2-40B4-BE49-F238E27FC236}">
                <a16:creationId xmlns:a16="http://schemas.microsoft.com/office/drawing/2014/main" xmlns="" id="{283FFEBA-D2EC-45BB-BB28-218AF3B03979}"/>
              </a:ext>
            </a:extLst>
          </p:cNvPr>
          <p:cNvSpPr/>
          <p:nvPr/>
        </p:nvSpPr>
        <p:spPr>
          <a:xfrm>
            <a:off x="1414383" y="5097949"/>
            <a:ext cx="9364820" cy="551818"/>
          </a:xfrm>
          <a:prstGeom prst="rect">
            <a:avLst/>
          </a:prstGeom>
        </p:spPr>
        <p:txBody>
          <a:bodyPr wrap="square">
            <a:spAutoFit/>
          </a:bodyPr>
          <a:lstStyle/>
          <a:p>
            <a:pPr algn="ctr" defTabSz="1218496">
              <a:lnSpc>
                <a:spcPct val="150000"/>
              </a:lnSpc>
            </a:pPr>
            <a:r>
              <a:rPr lang="zh-CN" altLang="zh-CN" sz="1050" dirty="0">
                <a:solidFill>
                  <a:srgbClr val="D21719"/>
                </a:solidFill>
                <a:cs typeface="+mn-ea"/>
                <a:sym typeface="+mn-lt"/>
              </a:rPr>
              <a:t>他克己奉公，助人为乐，为集体、人民做了大量的好事，荣立二等功一次、三等功两次</a:t>
            </a:r>
            <a:r>
              <a:rPr lang="zh-CN" altLang="en-US" sz="1050" dirty="0">
                <a:solidFill>
                  <a:srgbClr val="D21719"/>
                </a:solidFill>
                <a:cs typeface="+mn-ea"/>
                <a:sym typeface="+mn-lt"/>
              </a:rPr>
              <a:t>。习近平主席指出，雷锋身上所具有的“信念的能量、大爱的胸怀、忘我的精神、进取的锐气”，正是我们民族精神的最好写照。</a:t>
            </a:r>
          </a:p>
        </p:txBody>
      </p:sp>
    </p:spTree>
    <p:extLst>
      <p:ext uri="{BB962C8B-B14F-4D97-AF65-F5344CB8AC3E}">
        <p14:creationId xmlns:p14="http://schemas.microsoft.com/office/powerpoint/2010/main" val="345361821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ppt_x"/>
                                          </p:val>
                                        </p:tav>
                                        <p:tav tm="100000">
                                          <p:val>
                                            <p:strVal val="#ppt_x"/>
                                          </p:val>
                                        </p:tav>
                                      </p:tavLst>
                                    </p:anim>
                                    <p:anim calcmode="lin" valueType="num">
                                      <p:cBhvr additive="base">
                                        <p:cTn id="12" dur="500" fill="hold"/>
                                        <p:tgtEl>
                                          <p:spTgt spid="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500" fill="hold"/>
                                        <p:tgtEl>
                                          <p:spTgt spid="11"/>
                                        </p:tgtEl>
                                        <p:attrNameLst>
                                          <p:attrName>ppt_x</p:attrName>
                                        </p:attrNameLst>
                                      </p:cBhvr>
                                      <p:tavLst>
                                        <p:tav tm="0">
                                          <p:val>
                                            <p:strVal val="#ppt_x"/>
                                          </p:val>
                                        </p:tav>
                                        <p:tav tm="100000">
                                          <p:val>
                                            <p:strVal val="#ppt_x"/>
                                          </p:val>
                                        </p:tav>
                                      </p:tavLst>
                                    </p:anim>
                                    <p:anim calcmode="lin" valueType="num">
                                      <p:cBhvr additive="base">
                                        <p:cTn id="20" dur="500" fill="hold"/>
                                        <p:tgtEl>
                                          <p:spTgt spid="11"/>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ppt_x"/>
                                          </p:val>
                                        </p:tav>
                                        <p:tav tm="100000">
                                          <p:val>
                                            <p:strVal val="#ppt_x"/>
                                          </p:val>
                                        </p:tav>
                                      </p:tavLst>
                                    </p:anim>
                                    <p:anim calcmode="lin" valueType="num">
                                      <p:cBhvr additive="base">
                                        <p:cTn id="24" dur="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additive="base">
                                        <p:cTn id="27" dur="500" fill="hold"/>
                                        <p:tgtEl>
                                          <p:spTgt spid="13"/>
                                        </p:tgtEl>
                                        <p:attrNameLst>
                                          <p:attrName>ppt_x</p:attrName>
                                        </p:attrNameLst>
                                      </p:cBhvr>
                                      <p:tavLst>
                                        <p:tav tm="0">
                                          <p:val>
                                            <p:strVal val="#ppt_x"/>
                                          </p:val>
                                        </p:tav>
                                        <p:tav tm="100000">
                                          <p:val>
                                            <p:strVal val="#ppt_x"/>
                                          </p:val>
                                        </p:tav>
                                      </p:tavLst>
                                    </p:anim>
                                    <p:anim calcmode="lin" valueType="num">
                                      <p:cBhvr additive="base">
                                        <p:cTn id="28" dur="500" fill="hold"/>
                                        <p:tgtEl>
                                          <p:spTgt spid="1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 calcmode="lin" valueType="num">
                                      <p:cBhvr additive="base">
                                        <p:cTn id="31" dur="500" fill="hold"/>
                                        <p:tgtEl>
                                          <p:spTgt spid="14"/>
                                        </p:tgtEl>
                                        <p:attrNameLst>
                                          <p:attrName>ppt_x</p:attrName>
                                        </p:attrNameLst>
                                      </p:cBhvr>
                                      <p:tavLst>
                                        <p:tav tm="0">
                                          <p:val>
                                            <p:strVal val="#ppt_x"/>
                                          </p:val>
                                        </p:tav>
                                        <p:tav tm="100000">
                                          <p:val>
                                            <p:strVal val="#ppt_x"/>
                                          </p:val>
                                        </p:tav>
                                      </p:tavLst>
                                    </p:anim>
                                    <p:anim calcmode="lin" valueType="num">
                                      <p:cBhvr additive="base">
                                        <p:cTn id="32" dur="500" fill="hold"/>
                                        <p:tgtEl>
                                          <p:spTgt spid="1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additive="base">
                                        <p:cTn id="35" dur="500" fill="hold"/>
                                        <p:tgtEl>
                                          <p:spTgt spid="2"/>
                                        </p:tgtEl>
                                        <p:attrNameLst>
                                          <p:attrName>ppt_x</p:attrName>
                                        </p:attrNameLst>
                                      </p:cBhvr>
                                      <p:tavLst>
                                        <p:tav tm="0">
                                          <p:val>
                                            <p:strVal val="#ppt_x"/>
                                          </p:val>
                                        </p:tav>
                                        <p:tav tm="100000">
                                          <p:val>
                                            <p:strVal val="#ppt_x"/>
                                          </p:val>
                                        </p:tav>
                                      </p:tavLst>
                                    </p:anim>
                                    <p:anim calcmode="lin" valueType="num">
                                      <p:cBhvr additive="base">
                                        <p:cTn id="36"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0" grpId="0"/>
      <p:bldP spid="13" grpId="0" animBg="1"/>
      <p:bldP spid="1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a:extLst>
              <a:ext uri="{FF2B5EF4-FFF2-40B4-BE49-F238E27FC236}">
                <a16:creationId xmlns:a16="http://schemas.microsoft.com/office/drawing/2014/main" xmlns="" id="{B0F7FA79-4CA5-4F64-A326-7FF322BABC20}"/>
              </a:ext>
            </a:extLst>
          </p:cNvPr>
          <p:cNvCxnSpPr/>
          <p:nvPr/>
        </p:nvCxnSpPr>
        <p:spPr>
          <a:xfrm>
            <a:off x="2728274" y="1802747"/>
            <a:ext cx="6045814" cy="0"/>
          </a:xfrm>
          <a:prstGeom prst="line">
            <a:avLst/>
          </a:prstGeom>
          <a:ln>
            <a:solidFill>
              <a:srgbClr val="D21719"/>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4" name="矩形 3">
            <a:extLst>
              <a:ext uri="{FF2B5EF4-FFF2-40B4-BE49-F238E27FC236}">
                <a16:creationId xmlns:a16="http://schemas.microsoft.com/office/drawing/2014/main" xmlns="" id="{F6662DAF-0518-493A-81FC-A1515064A1A7}"/>
              </a:ext>
            </a:extLst>
          </p:cNvPr>
          <p:cNvSpPr/>
          <p:nvPr/>
        </p:nvSpPr>
        <p:spPr>
          <a:xfrm>
            <a:off x="4312071" y="765047"/>
            <a:ext cx="2871997" cy="830805"/>
          </a:xfrm>
          <a:prstGeom prst="rect">
            <a:avLst/>
          </a:prstGeom>
        </p:spPr>
        <p:txBody>
          <a:bodyPr wrap="square">
            <a:spAutoFit/>
          </a:bodyPr>
          <a:lstStyle/>
          <a:p>
            <a:pPr algn="dist" defTabSz="1218496"/>
            <a:r>
              <a:rPr lang="zh-CN" altLang="en-US" sz="4799" b="1" dirty="0">
                <a:solidFill>
                  <a:srgbClr val="D21719"/>
                </a:solidFill>
                <a:cs typeface="+mn-ea"/>
                <a:sym typeface="+mn-lt"/>
              </a:rPr>
              <a:t>雷锋简介</a:t>
            </a:r>
          </a:p>
        </p:txBody>
      </p:sp>
      <p:sp>
        <p:nvSpPr>
          <p:cNvPr id="5" name="矩形 4">
            <a:extLst>
              <a:ext uri="{FF2B5EF4-FFF2-40B4-BE49-F238E27FC236}">
                <a16:creationId xmlns:a16="http://schemas.microsoft.com/office/drawing/2014/main" xmlns="" id="{477C70CF-60B3-4321-8BF2-B8D268DA5F57}"/>
              </a:ext>
            </a:extLst>
          </p:cNvPr>
          <p:cNvSpPr/>
          <p:nvPr/>
        </p:nvSpPr>
        <p:spPr>
          <a:xfrm>
            <a:off x="2648614" y="2009752"/>
            <a:ext cx="6125474" cy="3785652"/>
          </a:xfrm>
          <a:prstGeom prst="rect">
            <a:avLst/>
          </a:prstGeom>
        </p:spPr>
        <p:txBody>
          <a:bodyPr wrap="square">
            <a:spAutoFit/>
          </a:bodyPr>
          <a:lstStyle/>
          <a:p>
            <a:pPr algn="just" defTabSz="1218496">
              <a:lnSpc>
                <a:spcPct val="150000"/>
              </a:lnSpc>
            </a:pPr>
            <a:r>
              <a:rPr lang="zh-CN" altLang="en-US" sz="1600" dirty="0">
                <a:solidFill>
                  <a:srgbClr val="7C4939"/>
                </a:solidFill>
                <a:cs typeface="+mn-ea"/>
                <a:sym typeface="+mn-lt"/>
              </a:rPr>
              <a:t>　     雷锋原名雷正兴，中国湖南人。他</a:t>
            </a:r>
            <a:r>
              <a:rPr lang="en-US" altLang="zh-CN" sz="1600" dirty="0">
                <a:solidFill>
                  <a:srgbClr val="7C4939"/>
                </a:solidFill>
                <a:cs typeface="+mn-ea"/>
                <a:sym typeface="+mn-lt"/>
              </a:rPr>
              <a:t>1954</a:t>
            </a:r>
            <a:r>
              <a:rPr lang="zh-CN" altLang="en-US" sz="1600" dirty="0">
                <a:solidFill>
                  <a:srgbClr val="7C4939"/>
                </a:solidFill>
                <a:cs typeface="+mn-ea"/>
                <a:sym typeface="+mn-lt"/>
              </a:rPr>
              <a:t>年加入中国少年先锋队</a:t>
            </a:r>
            <a:r>
              <a:rPr lang="en-US" altLang="zh-CN" sz="1600" dirty="0">
                <a:solidFill>
                  <a:srgbClr val="7C4939"/>
                </a:solidFill>
                <a:cs typeface="+mn-ea"/>
                <a:sym typeface="+mn-lt"/>
              </a:rPr>
              <a:t>1960</a:t>
            </a:r>
            <a:r>
              <a:rPr lang="zh-CN" altLang="en-US" sz="1600" dirty="0">
                <a:solidFill>
                  <a:srgbClr val="7C4939"/>
                </a:solidFill>
                <a:cs typeface="+mn-ea"/>
                <a:sym typeface="+mn-lt"/>
              </a:rPr>
              <a:t>年参加中国人民解放军，同年</a:t>
            </a:r>
            <a:r>
              <a:rPr lang="en-US" altLang="zh-CN" sz="1600" dirty="0">
                <a:solidFill>
                  <a:srgbClr val="7C4939"/>
                </a:solidFill>
                <a:cs typeface="+mn-ea"/>
                <a:sym typeface="+mn-lt"/>
              </a:rPr>
              <a:t>11</a:t>
            </a:r>
            <a:r>
              <a:rPr lang="zh-CN" altLang="en-US" sz="1600" dirty="0">
                <a:solidFill>
                  <a:srgbClr val="7C4939"/>
                </a:solidFill>
                <a:cs typeface="+mn-ea"/>
                <a:sym typeface="+mn-lt"/>
              </a:rPr>
              <a:t>月加入中国共产党。他克己奉公，助人为乐，为集体、人民做了大量的好事，荣立二等功一次、三等功两次。</a:t>
            </a:r>
          </a:p>
          <a:p>
            <a:pPr algn="just" defTabSz="1218496">
              <a:lnSpc>
                <a:spcPct val="150000"/>
              </a:lnSpc>
            </a:pPr>
            <a:r>
              <a:rPr lang="zh-CN" altLang="en-US" sz="1600" dirty="0">
                <a:solidFill>
                  <a:srgbClr val="7C4939"/>
                </a:solidFill>
                <a:cs typeface="+mn-ea"/>
                <a:sym typeface="+mn-lt"/>
              </a:rPr>
              <a:t>　　</a:t>
            </a:r>
            <a:r>
              <a:rPr lang="en-US" altLang="zh-CN" sz="1600" dirty="0">
                <a:solidFill>
                  <a:srgbClr val="7C4939"/>
                </a:solidFill>
                <a:cs typeface="+mn-ea"/>
                <a:sym typeface="+mn-lt"/>
              </a:rPr>
              <a:t>1962</a:t>
            </a:r>
            <a:r>
              <a:rPr lang="zh-CN" altLang="en-US" sz="1600" dirty="0">
                <a:solidFill>
                  <a:srgbClr val="7C4939"/>
                </a:solidFill>
                <a:cs typeface="+mn-ea"/>
                <a:sym typeface="+mn-lt"/>
              </a:rPr>
              <a:t>年</a:t>
            </a:r>
            <a:r>
              <a:rPr lang="en-US" altLang="zh-CN" sz="1600" dirty="0">
                <a:solidFill>
                  <a:srgbClr val="7C4939"/>
                </a:solidFill>
                <a:cs typeface="+mn-ea"/>
                <a:sym typeface="+mn-lt"/>
              </a:rPr>
              <a:t>8</a:t>
            </a:r>
            <a:r>
              <a:rPr lang="zh-CN" altLang="en-US" sz="1600" dirty="0">
                <a:solidFill>
                  <a:srgbClr val="7C4939"/>
                </a:solidFill>
                <a:cs typeface="+mn-ea"/>
                <a:sym typeface="+mn-lt"/>
              </a:rPr>
              <a:t>月</a:t>
            </a:r>
            <a:r>
              <a:rPr lang="en-US" altLang="zh-CN" sz="1600" dirty="0">
                <a:solidFill>
                  <a:srgbClr val="7C4939"/>
                </a:solidFill>
                <a:cs typeface="+mn-ea"/>
                <a:sym typeface="+mn-lt"/>
              </a:rPr>
              <a:t>15</a:t>
            </a:r>
            <a:r>
              <a:rPr lang="zh-CN" altLang="en-US" sz="1600" dirty="0">
                <a:solidFill>
                  <a:srgbClr val="7C4939"/>
                </a:solidFill>
                <a:cs typeface="+mn-ea"/>
                <a:sym typeface="+mn-lt"/>
              </a:rPr>
              <a:t>日，伟大的共产主义战士雷锋同志因公殉职，年仅</a:t>
            </a:r>
            <a:r>
              <a:rPr lang="en-US" altLang="zh-CN" sz="1600" dirty="0">
                <a:solidFill>
                  <a:srgbClr val="7C4939"/>
                </a:solidFill>
                <a:cs typeface="+mn-ea"/>
                <a:sym typeface="+mn-lt"/>
              </a:rPr>
              <a:t>22</a:t>
            </a:r>
            <a:r>
              <a:rPr lang="zh-CN" altLang="en-US" sz="1600" dirty="0">
                <a:solidFill>
                  <a:srgbClr val="7C4939"/>
                </a:solidFill>
                <a:cs typeface="+mn-ea"/>
                <a:sym typeface="+mn-lt"/>
              </a:rPr>
              <a:t>岁。因雷锋热于助人事，所以雷锋二字已在中国内地经成了“好人好事”的代名词。毛泽东于</a:t>
            </a:r>
            <a:r>
              <a:rPr lang="en-US" altLang="zh-CN" sz="1600" dirty="0">
                <a:solidFill>
                  <a:srgbClr val="7C4939"/>
                </a:solidFill>
                <a:cs typeface="+mn-ea"/>
                <a:sym typeface="+mn-lt"/>
              </a:rPr>
              <a:t>1963</a:t>
            </a:r>
            <a:r>
              <a:rPr lang="zh-CN" altLang="en-US" sz="1600" dirty="0">
                <a:solidFill>
                  <a:srgbClr val="7C4939"/>
                </a:solidFill>
                <a:cs typeface="+mn-ea"/>
                <a:sym typeface="+mn-lt"/>
              </a:rPr>
              <a:t>年</a:t>
            </a:r>
            <a:r>
              <a:rPr lang="en-US" altLang="zh-CN" sz="1600" dirty="0">
                <a:solidFill>
                  <a:srgbClr val="7C4939"/>
                </a:solidFill>
                <a:cs typeface="+mn-ea"/>
                <a:sym typeface="+mn-lt"/>
              </a:rPr>
              <a:t>3</a:t>
            </a:r>
            <a:r>
              <a:rPr lang="zh-CN" altLang="en-US" sz="1600" dirty="0">
                <a:solidFill>
                  <a:srgbClr val="7C4939"/>
                </a:solidFill>
                <a:cs typeface="+mn-ea"/>
                <a:sym typeface="+mn-lt"/>
              </a:rPr>
              <a:t>月</a:t>
            </a:r>
            <a:r>
              <a:rPr lang="en-US" altLang="zh-CN" sz="1600" dirty="0">
                <a:solidFill>
                  <a:srgbClr val="7C4939"/>
                </a:solidFill>
                <a:cs typeface="+mn-ea"/>
                <a:sym typeface="+mn-lt"/>
              </a:rPr>
              <a:t>5</a:t>
            </a:r>
            <a:r>
              <a:rPr lang="zh-CN" altLang="en-US" sz="1600" dirty="0">
                <a:solidFill>
                  <a:srgbClr val="7C4939"/>
                </a:solidFill>
                <a:cs typeface="+mn-ea"/>
                <a:sym typeface="+mn-lt"/>
              </a:rPr>
              <a:t>日亲笔题词“向雷锋同志学习”，并把</a:t>
            </a:r>
            <a:r>
              <a:rPr lang="en-US" altLang="zh-CN" sz="1600" dirty="0">
                <a:solidFill>
                  <a:srgbClr val="7C4939"/>
                </a:solidFill>
                <a:cs typeface="+mn-ea"/>
                <a:sym typeface="+mn-lt"/>
              </a:rPr>
              <a:t>3</a:t>
            </a:r>
            <a:r>
              <a:rPr lang="zh-CN" altLang="en-US" sz="1600" dirty="0">
                <a:solidFill>
                  <a:srgbClr val="7C4939"/>
                </a:solidFill>
                <a:cs typeface="+mn-ea"/>
                <a:sym typeface="+mn-lt"/>
              </a:rPr>
              <a:t>月</a:t>
            </a:r>
            <a:r>
              <a:rPr lang="en-US" altLang="zh-CN" sz="1600" dirty="0">
                <a:solidFill>
                  <a:srgbClr val="7C4939"/>
                </a:solidFill>
                <a:cs typeface="+mn-ea"/>
                <a:sym typeface="+mn-lt"/>
              </a:rPr>
              <a:t>5</a:t>
            </a:r>
            <a:r>
              <a:rPr lang="zh-CN" altLang="en-US" sz="1600" dirty="0">
                <a:solidFill>
                  <a:srgbClr val="7C4939"/>
                </a:solidFill>
                <a:cs typeface="+mn-ea"/>
                <a:sym typeface="+mn-lt"/>
              </a:rPr>
              <a:t>日定为学雷锋纪念日。习近平主席指出，雷锋身上所具有的“信念的能量、大爱的胸怀、忘我的精神、进取的锐气”，正是我们民族精神的最好写照。</a:t>
            </a:r>
          </a:p>
        </p:txBody>
      </p:sp>
      <p:sp>
        <p:nvSpPr>
          <p:cNvPr id="2" name="文本框 1"/>
          <p:cNvSpPr txBox="1"/>
          <p:nvPr/>
        </p:nvSpPr>
        <p:spPr>
          <a:xfrm>
            <a:off x="1198485" y="417250"/>
            <a:ext cx="2077375" cy="261610"/>
          </a:xfrm>
          <a:prstGeom prst="rect">
            <a:avLst/>
          </a:prstGeom>
          <a:noFill/>
        </p:spPr>
        <p:txBody>
          <a:bodyPr wrap="square" rtlCol="0">
            <a:spAutoFit/>
          </a:bodyPr>
          <a:lstStyle/>
          <a:p>
            <a:r>
              <a:rPr lang="en-US" altLang="zh-CN" sz="1100" dirty="0">
                <a:solidFill>
                  <a:srgbClr val="EDEDEC"/>
                </a:solidFill>
              </a:rPr>
              <a:t>https://www.ypppt.com/</a:t>
            </a:r>
            <a:endParaRPr lang="zh-CN" altLang="en-US" sz="1100" dirty="0">
              <a:solidFill>
                <a:srgbClr val="EDEDEC"/>
              </a:solidFill>
            </a:endParaRPr>
          </a:p>
        </p:txBody>
      </p:sp>
    </p:spTree>
    <p:extLst>
      <p:ext uri="{BB962C8B-B14F-4D97-AF65-F5344CB8AC3E}">
        <p14:creationId xmlns:p14="http://schemas.microsoft.com/office/powerpoint/2010/main" val="1088710563"/>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DE3E9774-965D-4846-8817-EE892B22F624}"/>
              </a:ext>
            </a:extLst>
          </p:cNvPr>
          <p:cNvSpPr/>
          <p:nvPr/>
        </p:nvSpPr>
        <p:spPr>
          <a:xfrm>
            <a:off x="1129392" y="188597"/>
            <a:ext cx="3454790" cy="458139"/>
          </a:xfrm>
          <a:prstGeom prst="rect">
            <a:avLst/>
          </a:prstGeom>
        </p:spPr>
        <p:txBody>
          <a:bodyPr wrap="square">
            <a:spAutoFit/>
          </a:bodyPr>
          <a:lstStyle/>
          <a:p>
            <a:pPr defTabSz="1218496">
              <a:lnSpc>
                <a:spcPct val="130000"/>
              </a:lnSpc>
            </a:pPr>
            <a:r>
              <a:rPr lang="zh-CN" altLang="en-US" sz="2000" b="1" dirty="0">
                <a:solidFill>
                  <a:srgbClr val="D21719"/>
                </a:solidFill>
                <a:cs typeface="+mn-ea"/>
                <a:sym typeface="+mn-lt"/>
              </a:rPr>
              <a:t>学习雷锋精神的重要意义</a:t>
            </a:r>
          </a:p>
        </p:txBody>
      </p:sp>
      <p:grpSp>
        <p:nvGrpSpPr>
          <p:cNvPr id="3" name="组合 2">
            <a:extLst>
              <a:ext uri="{FF2B5EF4-FFF2-40B4-BE49-F238E27FC236}">
                <a16:creationId xmlns:a16="http://schemas.microsoft.com/office/drawing/2014/main" xmlns="" id="{7C202407-F7DD-4556-84F7-6A5A118B1450}"/>
              </a:ext>
            </a:extLst>
          </p:cNvPr>
          <p:cNvGrpSpPr/>
          <p:nvPr/>
        </p:nvGrpSpPr>
        <p:grpSpPr>
          <a:xfrm>
            <a:off x="1174085" y="1320882"/>
            <a:ext cx="3602343" cy="4735387"/>
            <a:chOff x="1174085" y="1320882"/>
            <a:chExt cx="3602343" cy="4735387"/>
          </a:xfrm>
        </p:grpSpPr>
        <p:sp>
          <p:nvSpPr>
            <p:cNvPr id="16" name="矩形: 圆角 6">
              <a:extLst>
                <a:ext uri="{FF2B5EF4-FFF2-40B4-BE49-F238E27FC236}">
                  <a16:creationId xmlns:a16="http://schemas.microsoft.com/office/drawing/2014/main" xmlns="" id="{FBAA4AA5-E394-41E0-9352-C1E89B9E8B81}"/>
                </a:ext>
              </a:extLst>
            </p:cNvPr>
            <p:cNvSpPr/>
            <p:nvPr/>
          </p:nvSpPr>
          <p:spPr>
            <a:xfrm>
              <a:off x="1174085" y="1320882"/>
              <a:ext cx="3602343" cy="4735387"/>
            </a:xfrm>
            <a:prstGeom prst="round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217"/>
              <a:endParaRPr lang="zh-CN" altLang="en-US">
                <a:solidFill>
                  <a:prstClr val="white"/>
                </a:solidFill>
                <a:cs typeface="+mn-ea"/>
                <a:sym typeface="+mn-lt"/>
              </a:endParaRPr>
            </a:p>
          </p:txBody>
        </p:sp>
        <p:sp>
          <p:nvSpPr>
            <p:cNvPr id="2" name="矩形 1">
              <a:extLst>
                <a:ext uri="{FF2B5EF4-FFF2-40B4-BE49-F238E27FC236}">
                  <a16:creationId xmlns:a16="http://schemas.microsoft.com/office/drawing/2014/main" xmlns="" id="{88275F49-5E0D-4758-B988-5E7870D76A6E}"/>
                </a:ext>
              </a:extLst>
            </p:cNvPr>
            <p:cNvSpPr/>
            <p:nvPr/>
          </p:nvSpPr>
          <p:spPr>
            <a:xfrm>
              <a:off x="1401353" y="1773200"/>
              <a:ext cx="3184750" cy="492329"/>
            </a:xfrm>
            <a:prstGeom prst="rect">
              <a:avLst/>
            </a:prstGeom>
          </p:spPr>
          <p:txBody>
            <a:bodyPr wrap="none">
              <a:spAutoFit/>
            </a:bodyPr>
            <a:lstStyle/>
            <a:p>
              <a:pPr defTabSz="1218496"/>
              <a:r>
                <a:rPr lang="zh-CN" altLang="en-US" sz="2599" b="1" dirty="0">
                  <a:solidFill>
                    <a:srgbClr val="FFFAF0"/>
                  </a:solidFill>
                  <a:cs typeface="+mn-ea"/>
                  <a:sym typeface="+mn-lt"/>
                </a:rPr>
                <a:t>学习雷锋精神的意义</a:t>
              </a:r>
            </a:p>
          </p:txBody>
        </p:sp>
        <p:sp>
          <p:nvSpPr>
            <p:cNvPr id="25" name="矩形 24">
              <a:extLst>
                <a:ext uri="{FF2B5EF4-FFF2-40B4-BE49-F238E27FC236}">
                  <a16:creationId xmlns:a16="http://schemas.microsoft.com/office/drawing/2014/main" xmlns="" id="{FB8C2CBD-ECD7-4740-ADC2-3D5BABC8FDAD}"/>
                </a:ext>
              </a:extLst>
            </p:cNvPr>
            <p:cNvSpPr/>
            <p:nvPr/>
          </p:nvSpPr>
          <p:spPr>
            <a:xfrm>
              <a:off x="1571529" y="2446664"/>
              <a:ext cx="2656517" cy="3046988"/>
            </a:xfrm>
            <a:prstGeom prst="rect">
              <a:avLst/>
            </a:prstGeom>
          </p:spPr>
          <p:txBody>
            <a:bodyPr wrap="square">
              <a:spAutoFit/>
            </a:bodyPr>
            <a:lstStyle/>
            <a:p>
              <a:pPr algn="ctr" defTabSz="1218496">
                <a:lnSpc>
                  <a:spcPct val="200000"/>
                </a:lnSpc>
              </a:pPr>
              <a:r>
                <a:rPr lang="zh-CN" altLang="en-US" sz="1600" dirty="0">
                  <a:solidFill>
                    <a:srgbClr val="FFFAF0"/>
                  </a:solidFill>
                  <a:cs typeface="+mn-ea"/>
                  <a:sym typeface="+mn-lt"/>
                </a:rPr>
                <a:t>一是</a:t>
              </a:r>
              <a:endParaRPr lang="en-US" altLang="zh-CN" sz="1600" dirty="0">
                <a:solidFill>
                  <a:srgbClr val="FFFAF0"/>
                </a:solidFill>
                <a:cs typeface="+mn-ea"/>
                <a:sym typeface="+mn-lt"/>
              </a:endParaRPr>
            </a:p>
            <a:p>
              <a:pPr algn="just" defTabSz="1218496">
                <a:lnSpc>
                  <a:spcPct val="200000"/>
                </a:lnSpc>
              </a:pPr>
              <a:r>
                <a:rPr lang="zh-CN" altLang="en-US" sz="1600" dirty="0">
                  <a:solidFill>
                    <a:srgbClr val="FFFAF0"/>
                  </a:solidFill>
                  <a:cs typeface="+mn-ea"/>
                  <a:sym typeface="+mn-lt"/>
                </a:rPr>
                <a:t>有助于激发人们思想道德建设热情</a:t>
              </a:r>
              <a:r>
                <a:rPr lang="en-US" altLang="zh-CN" sz="1600" dirty="0">
                  <a:solidFill>
                    <a:srgbClr val="FFFAF0"/>
                  </a:solidFill>
                  <a:cs typeface="+mn-ea"/>
                  <a:sym typeface="+mn-lt"/>
                </a:rPr>
                <a:t>,</a:t>
              </a:r>
              <a:r>
                <a:rPr lang="zh-CN" altLang="en-US" sz="1600" dirty="0">
                  <a:solidFill>
                    <a:srgbClr val="FFFAF0"/>
                  </a:solidFill>
                  <a:cs typeface="+mn-ea"/>
                  <a:sym typeface="+mn-lt"/>
                </a:rPr>
                <a:t>引导人们做中华民族传统美德的传承者、社会主义道德规范的实践者、良好社会风尚的创造者。</a:t>
              </a:r>
            </a:p>
          </p:txBody>
        </p:sp>
      </p:grpSp>
      <p:grpSp>
        <p:nvGrpSpPr>
          <p:cNvPr id="4" name="组合 3">
            <a:extLst>
              <a:ext uri="{FF2B5EF4-FFF2-40B4-BE49-F238E27FC236}">
                <a16:creationId xmlns:a16="http://schemas.microsoft.com/office/drawing/2014/main" xmlns="" id="{07AD379A-33F2-4C14-A20B-DFA79D24D0B0}"/>
              </a:ext>
            </a:extLst>
          </p:cNvPr>
          <p:cNvGrpSpPr/>
          <p:nvPr/>
        </p:nvGrpSpPr>
        <p:grpSpPr>
          <a:xfrm>
            <a:off x="7580528" y="1320882"/>
            <a:ext cx="3338892" cy="4735387"/>
            <a:chOff x="7580528" y="1320882"/>
            <a:chExt cx="3338892" cy="4735387"/>
          </a:xfrm>
        </p:grpSpPr>
        <p:sp>
          <p:nvSpPr>
            <p:cNvPr id="19" name="矩形: 圆角 5">
              <a:extLst>
                <a:ext uri="{FF2B5EF4-FFF2-40B4-BE49-F238E27FC236}">
                  <a16:creationId xmlns:a16="http://schemas.microsoft.com/office/drawing/2014/main" xmlns="" id="{23E7422B-D1FC-451B-A230-98C0FC512FBF}"/>
                </a:ext>
              </a:extLst>
            </p:cNvPr>
            <p:cNvSpPr/>
            <p:nvPr/>
          </p:nvSpPr>
          <p:spPr>
            <a:xfrm>
              <a:off x="7580528" y="1320882"/>
              <a:ext cx="3338892" cy="4735387"/>
            </a:xfrm>
            <a:prstGeom prst="roundRect">
              <a:avLst/>
            </a:prstGeom>
            <a:solidFill>
              <a:srgbClr val="FF92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defTabSz="914217"/>
              <a:endParaRPr lang="zh-CN" altLang="en-US">
                <a:solidFill>
                  <a:prstClr val="white"/>
                </a:solidFill>
                <a:cs typeface="+mn-ea"/>
                <a:sym typeface="+mn-lt"/>
              </a:endParaRPr>
            </a:p>
          </p:txBody>
        </p:sp>
        <p:sp>
          <p:nvSpPr>
            <p:cNvPr id="22" name="矩形 21">
              <a:extLst>
                <a:ext uri="{FF2B5EF4-FFF2-40B4-BE49-F238E27FC236}">
                  <a16:creationId xmlns:a16="http://schemas.microsoft.com/office/drawing/2014/main" xmlns="" id="{CEB59217-A48F-4971-9202-0A704E9AD556}"/>
                </a:ext>
              </a:extLst>
            </p:cNvPr>
            <p:cNvSpPr/>
            <p:nvPr/>
          </p:nvSpPr>
          <p:spPr>
            <a:xfrm>
              <a:off x="7657598" y="1773200"/>
              <a:ext cx="3184750" cy="492329"/>
            </a:xfrm>
            <a:prstGeom prst="rect">
              <a:avLst/>
            </a:prstGeom>
          </p:spPr>
          <p:txBody>
            <a:bodyPr wrap="none">
              <a:spAutoFit/>
            </a:bodyPr>
            <a:lstStyle/>
            <a:p>
              <a:pPr defTabSz="1218496"/>
              <a:r>
                <a:rPr lang="zh-CN" altLang="en-US" sz="2599" b="1" dirty="0">
                  <a:solidFill>
                    <a:srgbClr val="FFFAF0"/>
                  </a:solidFill>
                  <a:cs typeface="+mn-ea"/>
                  <a:sym typeface="+mn-lt"/>
                </a:rPr>
                <a:t>学习雷锋精神的意义</a:t>
              </a:r>
            </a:p>
          </p:txBody>
        </p:sp>
        <p:sp>
          <p:nvSpPr>
            <p:cNvPr id="26" name="矩形 25">
              <a:extLst>
                <a:ext uri="{FF2B5EF4-FFF2-40B4-BE49-F238E27FC236}">
                  <a16:creationId xmlns:a16="http://schemas.microsoft.com/office/drawing/2014/main" xmlns="" id="{279BC075-A308-4452-AFA6-DC520EE2DC1D}"/>
                </a:ext>
              </a:extLst>
            </p:cNvPr>
            <p:cNvSpPr/>
            <p:nvPr/>
          </p:nvSpPr>
          <p:spPr>
            <a:xfrm>
              <a:off x="7789655" y="2300470"/>
              <a:ext cx="2920634" cy="3539430"/>
            </a:xfrm>
            <a:prstGeom prst="rect">
              <a:avLst/>
            </a:prstGeom>
          </p:spPr>
          <p:txBody>
            <a:bodyPr wrap="square">
              <a:spAutoFit/>
            </a:bodyPr>
            <a:lstStyle/>
            <a:p>
              <a:pPr algn="ctr" defTabSz="1218496">
                <a:lnSpc>
                  <a:spcPct val="200000"/>
                </a:lnSpc>
              </a:pPr>
              <a:r>
                <a:rPr lang="zh-CN" altLang="en-US" sz="1600" dirty="0">
                  <a:solidFill>
                    <a:srgbClr val="FFFAF0"/>
                  </a:solidFill>
                  <a:cs typeface="+mn-ea"/>
                  <a:sym typeface="+mn-lt"/>
                </a:rPr>
                <a:t>二是</a:t>
              </a:r>
              <a:endParaRPr lang="en-US" altLang="zh-CN" sz="1600" dirty="0">
                <a:solidFill>
                  <a:srgbClr val="FFFAF0"/>
                </a:solidFill>
                <a:cs typeface="+mn-ea"/>
                <a:sym typeface="+mn-lt"/>
              </a:endParaRPr>
            </a:p>
            <a:p>
              <a:pPr algn="just" defTabSz="1218496">
                <a:lnSpc>
                  <a:spcPct val="200000"/>
                </a:lnSpc>
              </a:pPr>
              <a:r>
                <a:rPr lang="zh-CN" altLang="en-US" sz="1600" dirty="0">
                  <a:solidFill>
                    <a:srgbClr val="FFFAF0"/>
                  </a:solidFill>
                  <a:cs typeface="+mn-ea"/>
                  <a:sym typeface="+mn-lt"/>
                </a:rPr>
                <a:t>有助于凝聚全社会的理想信念、价值追求和道德取向，弘扬伟大的民族精神和时代精神，形成全社会共同的价值理想和价值遵循，打牢全体人民团结奋斗的共同思想道德基础。</a:t>
              </a:r>
            </a:p>
          </p:txBody>
        </p:sp>
      </p:grpSp>
      <p:sp>
        <p:nvSpPr>
          <p:cNvPr id="28" name="椭圆 27">
            <a:extLst>
              <a:ext uri="{FF2B5EF4-FFF2-40B4-BE49-F238E27FC236}">
                <a16:creationId xmlns:a16="http://schemas.microsoft.com/office/drawing/2014/main" xmlns="" id="{A3A5C136-2BCE-4404-83FA-03D250FE463A}"/>
              </a:ext>
            </a:extLst>
          </p:cNvPr>
          <p:cNvSpPr/>
          <p:nvPr/>
        </p:nvSpPr>
        <p:spPr>
          <a:xfrm>
            <a:off x="4321406" y="1816348"/>
            <a:ext cx="3550776" cy="3550776"/>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endParaRPr lang="zh-CN" altLang="en-US" sz="2400">
              <a:solidFill>
                <a:prstClr val="white"/>
              </a:solidFill>
              <a:cs typeface="+mn-ea"/>
              <a:sym typeface="+mn-lt"/>
            </a:endParaRPr>
          </a:p>
        </p:txBody>
      </p:sp>
      <p:pic>
        <p:nvPicPr>
          <p:cNvPr id="30" name="图片 29">
            <a:extLst>
              <a:ext uri="{FF2B5EF4-FFF2-40B4-BE49-F238E27FC236}">
                <a16:creationId xmlns:a16="http://schemas.microsoft.com/office/drawing/2014/main" xmlns="" id="{C63CF55D-BAD5-4839-B827-7648DA5AC2C3}"/>
              </a:ext>
            </a:extLst>
          </p:cNvPr>
          <p:cNvPicPr>
            <a:picLocks noChangeAspect="1"/>
          </p:cNvPicPr>
          <p:nvPr/>
        </p:nvPicPr>
        <p:blipFill rotWithShape="1">
          <a:blip r:embed="rId3" cstate="screen">
            <a:clrChange>
              <a:clrFrom>
                <a:srgbClr val="FFFFFF"/>
              </a:clrFrom>
              <a:clrTo>
                <a:srgbClr val="FFFFFF">
                  <a:alpha val="0"/>
                </a:srgbClr>
              </a:clrTo>
            </a:clrChange>
            <a:extLst>
              <a:ext uri="{BEBA8EAE-BF5A-486C-A8C5-ECC9F3942E4B}">
                <a14:imgProps xmlns:a14="http://schemas.microsoft.com/office/drawing/2010/main">
                  <a14:imgLayer>
                    <a14:imgEffect>
                      <a14:saturation sat="300000"/>
                    </a14:imgEffect>
                  </a14:imgLayer>
                </a14:imgProps>
              </a:ext>
              <a:ext uri="{28A0092B-C50C-407E-A947-70E740481C1C}">
                <a14:useLocalDpi xmlns:a14="http://schemas.microsoft.com/office/drawing/2010/main"/>
              </a:ext>
            </a:extLst>
          </a:blip>
          <a:srcRect/>
          <a:stretch/>
        </p:blipFill>
        <p:spPr>
          <a:xfrm>
            <a:off x="4843141" y="2420288"/>
            <a:ext cx="2670672" cy="233648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20736658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par>
                                <p:cTn id="10" presetID="53" presetClass="entr" presetSubtype="16"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par>
                                <p:cTn id="15" presetID="53" presetClass="entr" presetSubtype="16"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anim calcmode="lin" valueType="num">
                                      <p:cBhvr>
                                        <p:cTn id="17" dur="500" fill="hold"/>
                                        <p:tgtEl>
                                          <p:spTgt spid="28"/>
                                        </p:tgtEl>
                                        <p:attrNameLst>
                                          <p:attrName>ppt_w</p:attrName>
                                        </p:attrNameLst>
                                      </p:cBhvr>
                                      <p:tavLst>
                                        <p:tav tm="0">
                                          <p:val>
                                            <p:fltVal val="0"/>
                                          </p:val>
                                        </p:tav>
                                        <p:tav tm="100000">
                                          <p:val>
                                            <p:strVal val="#ppt_w"/>
                                          </p:val>
                                        </p:tav>
                                      </p:tavLst>
                                    </p:anim>
                                    <p:anim calcmode="lin" valueType="num">
                                      <p:cBhvr>
                                        <p:cTn id="18" dur="500" fill="hold"/>
                                        <p:tgtEl>
                                          <p:spTgt spid="28"/>
                                        </p:tgtEl>
                                        <p:attrNameLst>
                                          <p:attrName>ppt_h</p:attrName>
                                        </p:attrNameLst>
                                      </p:cBhvr>
                                      <p:tavLst>
                                        <p:tav tm="0">
                                          <p:val>
                                            <p:fltVal val="0"/>
                                          </p:val>
                                        </p:tav>
                                        <p:tav tm="100000">
                                          <p:val>
                                            <p:strVal val="#ppt_h"/>
                                          </p:val>
                                        </p:tav>
                                      </p:tavLst>
                                    </p:anim>
                                    <p:animEffect transition="in" filter="fade">
                                      <p:cBhvr>
                                        <p:cTn id="19" dur="500"/>
                                        <p:tgtEl>
                                          <p:spTgt spid="28"/>
                                        </p:tgtEl>
                                      </p:cBhvr>
                                    </p:animEffect>
                                  </p:childTnLst>
                                </p:cTn>
                              </p:par>
                              <p:par>
                                <p:cTn id="20" presetID="53" presetClass="entr" presetSubtype="16" fill="hold" nodeType="withEffect">
                                  <p:stCondLst>
                                    <p:cond delay="0"/>
                                  </p:stCondLst>
                                  <p:childTnLst>
                                    <p:set>
                                      <p:cBhvr>
                                        <p:cTn id="21" dur="1" fill="hold">
                                          <p:stCondLst>
                                            <p:cond delay="0"/>
                                          </p:stCondLst>
                                        </p:cTn>
                                        <p:tgtEl>
                                          <p:spTgt spid="30"/>
                                        </p:tgtEl>
                                        <p:attrNameLst>
                                          <p:attrName>style.visibility</p:attrName>
                                        </p:attrNameLst>
                                      </p:cBhvr>
                                      <p:to>
                                        <p:strVal val="visible"/>
                                      </p:to>
                                    </p:set>
                                    <p:anim calcmode="lin" valueType="num">
                                      <p:cBhvr>
                                        <p:cTn id="22" dur="500" fill="hold"/>
                                        <p:tgtEl>
                                          <p:spTgt spid="30"/>
                                        </p:tgtEl>
                                        <p:attrNameLst>
                                          <p:attrName>ppt_w</p:attrName>
                                        </p:attrNameLst>
                                      </p:cBhvr>
                                      <p:tavLst>
                                        <p:tav tm="0">
                                          <p:val>
                                            <p:fltVal val="0"/>
                                          </p:val>
                                        </p:tav>
                                        <p:tav tm="100000">
                                          <p:val>
                                            <p:strVal val="#ppt_w"/>
                                          </p:val>
                                        </p:tav>
                                      </p:tavLst>
                                    </p:anim>
                                    <p:anim calcmode="lin" valueType="num">
                                      <p:cBhvr>
                                        <p:cTn id="23" dur="500" fill="hold"/>
                                        <p:tgtEl>
                                          <p:spTgt spid="30"/>
                                        </p:tgtEl>
                                        <p:attrNameLst>
                                          <p:attrName>ppt_h</p:attrName>
                                        </p:attrNameLst>
                                      </p:cBhvr>
                                      <p:tavLst>
                                        <p:tav tm="0">
                                          <p:val>
                                            <p:fltVal val="0"/>
                                          </p:val>
                                        </p:tav>
                                        <p:tav tm="100000">
                                          <p:val>
                                            <p:strVal val="#ppt_h"/>
                                          </p:val>
                                        </p:tav>
                                      </p:tavLst>
                                    </p:anim>
                                    <p:animEffect transition="in" filter="fade">
                                      <p:cBhvr>
                                        <p:cTn id="24"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DE3E9774-965D-4846-8817-EE892B22F624}"/>
              </a:ext>
            </a:extLst>
          </p:cNvPr>
          <p:cNvSpPr/>
          <p:nvPr/>
        </p:nvSpPr>
        <p:spPr>
          <a:xfrm>
            <a:off x="1129392" y="188597"/>
            <a:ext cx="3454790" cy="458139"/>
          </a:xfrm>
          <a:prstGeom prst="rect">
            <a:avLst/>
          </a:prstGeom>
        </p:spPr>
        <p:txBody>
          <a:bodyPr wrap="square">
            <a:spAutoFit/>
          </a:bodyPr>
          <a:lstStyle/>
          <a:p>
            <a:pPr defTabSz="1218496">
              <a:lnSpc>
                <a:spcPct val="130000"/>
              </a:lnSpc>
            </a:pPr>
            <a:r>
              <a:rPr lang="zh-CN" altLang="en-US" sz="2000" b="1" dirty="0">
                <a:solidFill>
                  <a:srgbClr val="D21719"/>
                </a:solidFill>
                <a:cs typeface="+mn-ea"/>
                <a:sym typeface="+mn-lt"/>
              </a:rPr>
              <a:t>学习雷锋精神的重要意义</a:t>
            </a:r>
          </a:p>
        </p:txBody>
      </p:sp>
      <p:sp>
        <p:nvSpPr>
          <p:cNvPr id="31" name="任意多边形: 形状 30">
            <a:extLst>
              <a:ext uri="{FF2B5EF4-FFF2-40B4-BE49-F238E27FC236}">
                <a16:creationId xmlns:a16="http://schemas.microsoft.com/office/drawing/2014/main" xmlns="" id="{606F040D-425A-4F54-B603-8DD68EB01DD7}"/>
              </a:ext>
            </a:extLst>
          </p:cNvPr>
          <p:cNvSpPr>
            <a:spLocks/>
          </p:cNvSpPr>
          <p:nvPr/>
        </p:nvSpPr>
        <p:spPr bwMode="gray">
          <a:xfrm>
            <a:off x="6125656" y="2528452"/>
            <a:ext cx="4424642" cy="3420245"/>
          </a:xfrm>
          <a:custGeom>
            <a:avLst/>
            <a:gdLst>
              <a:gd name="connsiteX0" fmla="*/ 0 w 4425666"/>
              <a:gd name="connsiteY0" fmla="*/ 0 h 3421037"/>
              <a:gd name="connsiteX1" fmla="*/ 4425666 w 4425666"/>
              <a:gd name="connsiteY1" fmla="*/ 0 h 3421037"/>
              <a:gd name="connsiteX2" fmla="*/ 4425666 w 4425666"/>
              <a:gd name="connsiteY2" fmla="*/ 3421037 h 3421037"/>
              <a:gd name="connsiteX3" fmla="*/ 1441829 w 4425666"/>
              <a:gd name="connsiteY3" fmla="*/ 3421037 h 3421037"/>
              <a:gd name="connsiteX4" fmla="*/ 1151011 w 4425666"/>
              <a:gd name="connsiteY4" fmla="*/ 3421037 h 3421037"/>
              <a:gd name="connsiteX5" fmla="*/ 1195459 w 4425666"/>
              <a:gd name="connsiteY5" fmla="*/ 3328769 h 3421037"/>
              <a:gd name="connsiteX6" fmla="*/ 1296144 w 4425666"/>
              <a:gd name="connsiteY6" fmla="*/ 2830057 h 3421037"/>
              <a:gd name="connsiteX7" fmla="*/ 14916 w 4425666"/>
              <a:gd name="connsiteY7" fmla="*/ 1548829 h 3421037"/>
              <a:gd name="connsiteX8" fmla="*/ 0 w 4425666"/>
              <a:gd name="connsiteY8" fmla="*/ 1549582 h 3421037"/>
              <a:gd name="connsiteX9" fmla="*/ 0 w 4425666"/>
              <a:gd name="connsiteY9" fmla="*/ 1529062 h 3421037"/>
              <a:gd name="connsiteX10" fmla="*/ 0 w 4425666"/>
              <a:gd name="connsiteY10" fmla="*/ 0 h 3421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25666" h="3421037">
                <a:moveTo>
                  <a:pt x="0" y="0"/>
                </a:moveTo>
                <a:cubicBezTo>
                  <a:pt x="0" y="0"/>
                  <a:pt x="0" y="0"/>
                  <a:pt x="4425666" y="0"/>
                </a:cubicBezTo>
                <a:lnTo>
                  <a:pt x="4425666" y="3421037"/>
                </a:lnTo>
                <a:cubicBezTo>
                  <a:pt x="4425666" y="3421037"/>
                  <a:pt x="4425666" y="3421037"/>
                  <a:pt x="1441829" y="3421037"/>
                </a:cubicBezTo>
                <a:lnTo>
                  <a:pt x="1151011" y="3421037"/>
                </a:lnTo>
                <a:lnTo>
                  <a:pt x="1195459" y="3328769"/>
                </a:lnTo>
                <a:cubicBezTo>
                  <a:pt x="1260293" y="3175485"/>
                  <a:pt x="1296144" y="3006958"/>
                  <a:pt x="1296144" y="2830057"/>
                </a:cubicBezTo>
                <a:cubicBezTo>
                  <a:pt x="1296144" y="2122454"/>
                  <a:pt x="722519" y="1548829"/>
                  <a:pt x="14916" y="1548829"/>
                </a:cubicBezTo>
                <a:lnTo>
                  <a:pt x="0" y="1549582"/>
                </a:lnTo>
                <a:lnTo>
                  <a:pt x="0" y="1529062"/>
                </a:lnTo>
                <a:cubicBezTo>
                  <a:pt x="0" y="1376826"/>
                  <a:pt x="0" y="988834"/>
                  <a:pt x="0" y="0"/>
                </a:cubicBezTo>
                <a:close/>
              </a:path>
            </a:pathLst>
          </a:custGeom>
          <a:noFill/>
          <a:ln w="12700">
            <a:solidFill>
              <a:schemeClr val="bg1">
                <a:lumMod val="65000"/>
              </a:schemeClr>
            </a:solidFill>
            <a:miter lim="800000"/>
            <a:headEnd/>
            <a:tailEnd/>
          </a:ln>
          <a:effectLst/>
        </p:spPr>
        <p:txBody>
          <a:bodyPr wrap="square" lIns="95966" tIns="63977" rIns="95966" bIns="127955" anchor="b" anchorCtr="0">
            <a:noAutofit/>
          </a:bodyPr>
          <a:lstStyle/>
          <a:p>
            <a:pPr algn="r" defTabSz="1218496"/>
            <a:endParaRPr lang="zh-CN" altLang="en-US" sz="1200" dirty="0">
              <a:solidFill>
                <a:prstClr val="black">
                  <a:lumMod val="85000"/>
                  <a:lumOff val="15000"/>
                </a:prstClr>
              </a:solidFill>
              <a:cs typeface="+mn-ea"/>
              <a:sym typeface="+mn-lt"/>
            </a:endParaRPr>
          </a:p>
        </p:txBody>
      </p:sp>
      <p:sp>
        <p:nvSpPr>
          <p:cNvPr id="14" name="Rectangle 19">
            <a:extLst>
              <a:ext uri="{FF2B5EF4-FFF2-40B4-BE49-F238E27FC236}">
                <a16:creationId xmlns:a16="http://schemas.microsoft.com/office/drawing/2014/main" xmlns="" id="{674D5BC6-66CF-44B9-9AD0-8CB276B52AAA}"/>
              </a:ext>
            </a:extLst>
          </p:cNvPr>
          <p:cNvSpPr>
            <a:spLocks noChangeArrowheads="1"/>
          </p:cNvSpPr>
          <p:nvPr/>
        </p:nvSpPr>
        <p:spPr bwMode="gray">
          <a:xfrm>
            <a:off x="6129171" y="1429679"/>
            <a:ext cx="4417613" cy="998990"/>
          </a:xfrm>
          <a:prstGeom prst="rect">
            <a:avLst/>
          </a:prstGeom>
          <a:solidFill>
            <a:srgbClr val="C00000"/>
          </a:solidFill>
          <a:ln w="12700">
            <a:noFill/>
            <a:miter lim="800000"/>
            <a:headEnd/>
            <a:tailEnd/>
          </a:ln>
          <a:effectLst/>
        </p:spPr>
        <p:txBody>
          <a:bodyPr lIns="95966" tIns="63977" rIns="95966" bIns="63977" anchor="ctr"/>
          <a:lstStyle/>
          <a:p>
            <a:pPr defTabSz="712360" eaLnBrk="0" hangingPunct="0"/>
            <a:endParaRPr lang="zh-CN" altLang="en-US" sz="1425" b="1" noProof="1">
              <a:solidFill>
                <a:srgbClr val="FFFFFF"/>
              </a:solidFill>
              <a:cs typeface="+mn-ea"/>
              <a:sym typeface="+mn-lt"/>
            </a:endParaRPr>
          </a:p>
        </p:txBody>
      </p:sp>
      <p:sp>
        <p:nvSpPr>
          <p:cNvPr id="15" name="Rectangle 19">
            <a:extLst>
              <a:ext uri="{FF2B5EF4-FFF2-40B4-BE49-F238E27FC236}">
                <a16:creationId xmlns:a16="http://schemas.microsoft.com/office/drawing/2014/main" xmlns="" id="{723A389A-DCC6-47DD-9905-DE9E5D07BA5A}"/>
              </a:ext>
            </a:extLst>
          </p:cNvPr>
          <p:cNvSpPr>
            <a:spLocks noChangeArrowheads="1"/>
          </p:cNvSpPr>
          <p:nvPr/>
        </p:nvSpPr>
        <p:spPr bwMode="gray">
          <a:xfrm>
            <a:off x="1535638" y="1429678"/>
            <a:ext cx="4433640" cy="998992"/>
          </a:xfrm>
          <a:prstGeom prst="rect">
            <a:avLst/>
          </a:prstGeom>
          <a:solidFill>
            <a:srgbClr val="C00000"/>
          </a:solidFill>
          <a:ln w="12700">
            <a:noFill/>
            <a:round/>
            <a:headEnd/>
            <a:tailEnd/>
          </a:ln>
          <a:effectLst/>
        </p:spPr>
        <p:txBody>
          <a:bodyPr wrap="none" lIns="81252" tIns="40627" rIns="81252" bIns="40627" anchor="ctr"/>
          <a:lstStyle/>
          <a:p>
            <a:pPr defTabSz="1218496"/>
            <a:endParaRPr lang="de-DE" sz="1425" b="1" noProof="1">
              <a:solidFill>
                <a:prstClr val="white"/>
              </a:solidFill>
              <a:cs typeface="+mn-ea"/>
              <a:sym typeface="+mn-lt"/>
            </a:endParaRPr>
          </a:p>
        </p:txBody>
      </p:sp>
      <p:sp>
        <p:nvSpPr>
          <p:cNvPr id="18" name="矩形 17">
            <a:extLst>
              <a:ext uri="{FF2B5EF4-FFF2-40B4-BE49-F238E27FC236}">
                <a16:creationId xmlns:a16="http://schemas.microsoft.com/office/drawing/2014/main" xmlns="" id="{07B0E443-160E-4BD0-8F24-4AC1805CCD2B}"/>
              </a:ext>
            </a:extLst>
          </p:cNvPr>
          <p:cNvSpPr/>
          <p:nvPr/>
        </p:nvSpPr>
        <p:spPr>
          <a:xfrm>
            <a:off x="1677103" y="1674792"/>
            <a:ext cx="4150711" cy="492329"/>
          </a:xfrm>
          <a:prstGeom prst="rect">
            <a:avLst/>
          </a:prstGeom>
        </p:spPr>
        <p:txBody>
          <a:bodyPr wrap="square">
            <a:spAutoFit/>
          </a:bodyPr>
          <a:lstStyle/>
          <a:p>
            <a:pPr algn="ctr" defTabSz="1218496"/>
            <a:r>
              <a:rPr lang="zh-CN" altLang="en-US" sz="2599" b="1" dirty="0">
                <a:solidFill>
                  <a:srgbClr val="FFFAF0"/>
                </a:solidFill>
                <a:cs typeface="+mn-ea"/>
                <a:sym typeface="+mn-lt"/>
              </a:rPr>
              <a:t>学习雷锋精神的意义</a:t>
            </a:r>
          </a:p>
        </p:txBody>
      </p:sp>
      <p:sp>
        <p:nvSpPr>
          <p:cNvPr id="32" name="任意多边形: 形状 31">
            <a:extLst>
              <a:ext uri="{FF2B5EF4-FFF2-40B4-BE49-F238E27FC236}">
                <a16:creationId xmlns:a16="http://schemas.microsoft.com/office/drawing/2014/main" xmlns="" id="{35C54F4C-2A0E-4779-A999-9BC299500BA5}"/>
              </a:ext>
            </a:extLst>
          </p:cNvPr>
          <p:cNvSpPr>
            <a:spLocks/>
          </p:cNvSpPr>
          <p:nvPr/>
        </p:nvSpPr>
        <p:spPr bwMode="gray">
          <a:xfrm flipH="1">
            <a:off x="1540137" y="2528452"/>
            <a:ext cx="4424642" cy="3420245"/>
          </a:xfrm>
          <a:custGeom>
            <a:avLst/>
            <a:gdLst>
              <a:gd name="connsiteX0" fmla="*/ 0 w 4425666"/>
              <a:gd name="connsiteY0" fmla="*/ 0 h 3421037"/>
              <a:gd name="connsiteX1" fmla="*/ 4425666 w 4425666"/>
              <a:gd name="connsiteY1" fmla="*/ 0 h 3421037"/>
              <a:gd name="connsiteX2" fmla="*/ 4425666 w 4425666"/>
              <a:gd name="connsiteY2" fmla="*/ 3421037 h 3421037"/>
              <a:gd name="connsiteX3" fmla="*/ 1441829 w 4425666"/>
              <a:gd name="connsiteY3" fmla="*/ 3421037 h 3421037"/>
              <a:gd name="connsiteX4" fmla="*/ 1151011 w 4425666"/>
              <a:gd name="connsiteY4" fmla="*/ 3421037 h 3421037"/>
              <a:gd name="connsiteX5" fmla="*/ 1195459 w 4425666"/>
              <a:gd name="connsiteY5" fmla="*/ 3328769 h 3421037"/>
              <a:gd name="connsiteX6" fmla="*/ 1296144 w 4425666"/>
              <a:gd name="connsiteY6" fmla="*/ 2830057 h 3421037"/>
              <a:gd name="connsiteX7" fmla="*/ 14916 w 4425666"/>
              <a:gd name="connsiteY7" fmla="*/ 1548829 h 3421037"/>
              <a:gd name="connsiteX8" fmla="*/ 0 w 4425666"/>
              <a:gd name="connsiteY8" fmla="*/ 1549582 h 3421037"/>
              <a:gd name="connsiteX9" fmla="*/ 0 w 4425666"/>
              <a:gd name="connsiteY9" fmla="*/ 1529062 h 3421037"/>
              <a:gd name="connsiteX10" fmla="*/ 0 w 4425666"/>
              <a:gd name="connsiteY10" fmla="*/ 0 h 34210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425666" h="3421037">
                <a:moveTo>
                  <a:pt x="0" y="0"/>
                </a:moveTo>
                <a:cubicBezTo>
                  <a:pt x="0" y="0"/>
                  <a:pt x="0" y="0"/>
                  <a:pt x="4425666" y="0"/>
                </a:cubicBezTo>
                <a:lnTo>
                  <a:pt x="4425666" y="3421037"/>
                </a:lnTo>
                <a:cubicBezTo>
                  <a:pt x="4425666" y="3421037"/>
                  <a:pt x="4425666" y="3421037"/>
                  <a:pt x="1441829" y="3421037"/>
                </a:cubicBezTo>
                <a:lnTo>
                  <a:pt x="1151011" y="3421037"/>
                </a:lnTo>
                <a:lnTo>
                  <a:pt x="1195459" y="3328769"/>
                </a:lnTo>
                <a:cubicBezTo>
                  <a:pt x="1260293" y="3175485"/>
                  <a:pt x="1296144" y="3006958"/>
                  <a:pt x="1296144" y="2830057"/>
                </a:cubicBezTo>
                <a:cubicBezTo>
                  <a:pt x="1296144" y="2122454"/>
                  <a:pt x="722519" y="1548829"/>
                  <a:pt x="14916" y="1548829"/>
                </a:cubicBezTo>
                <a:lnTo>
                  <a:pt x="0" y="1549582"/>
                </a:lnTo>
                <a:lnTo>
                  <a:pt x="0" y="1529062"/>
                </a:lnTo>
                <a:cubicBezTo>
                  <a:pt x="0" y="1376826"/>
                  <a:pt x="0" y="988834"/>
                  <a:pt x="0" y="0"/>
                </a:cubicBezTo>
                <a:close/>
              </a:path>
            </a:pathLst>
          </a:custGeom>
          <a:noFill/>
          <a:ln w="12700">
            <a:solidFill>
              <a:schemeClr val="bg1">
                <a:lumMod val="65000"/>
              </a:schemeClr>
            </a:solidFill>
            <a:miter lim="800000"/>
            <a:headEnd/>
            <a:tailEnd/>
          </a:ln>
          <a:effectLst/>
        </p:spPr>
        <p:txBody>
          <a:bodyPr wrap="square" lIns="95966" tIns="63977" rIns="95966" bIns="127955" anchor="b" anchorCtr="0">
            <a:noAutofit/>
          </a:bodyPr>
          <a:lstStyle/>
          <a:p>
            <a:pPr algn="r" defTabSz="1218496"/>
            <a:endParaRPr lang="zh-CN" altLang="en-US" sz="1200" dirty="0">
              <a:solidFill>
                <a:prstClr val="black">
                  <a:lumMod val="85000"/>
                  <a:lumOff val="15000"/>
                </a:prstClr>
              </a:solidFill>
              <a:cs typeface="+mn-ea"/>
              <a:sym typeface="+mn-lt"/>
            </a:endParaRPr>
          </a:p>
        </p:txBody>
      </p:sp>
      <p:sp>
        <p:nvSpPr>
          <p:cNvPr id="33" name="矩形 32">
            <a:extLst>
              <a:ext uri="{FF2B5EF4-FFF2-40B4-BE49-F238E27FC236}">
                <a16:creationId xmlns:a16="http://schemas.microsoft.com/office/drawing/2014/main" xmlns="" id="{626B1E79-1051-401C-8E30-2554E6221CB5}"/>
              </a:ext>
            </a:extLst>
          </p:cNvPr>
          <p:cNvSpPr/>
          <p:nvPr/>
        </p:nvSpPr>
        <p:spPr>
          <a:xfrm>
            <a:off x="6262622" y="1674791"/>
            <a:ext cx="4150711" cy="492329"/>
          </a:xfrm>
          <a:prstGeom prst="rect">
            <a:avLst/>
          </a:prstGeom>
        </p:spPr>
        <p:txBody>
          <a:bodyPr wrap="square">
            <a:spAutoFit/>
          </a:bodyPr>
          <a:lstStyle/>
          <a:p>
            <a:pPr algn="ctr" defTabSz="1218496"/>
            <a:r>
              <a:rPr lang="zh-CN" altLang="en-US" sz="2599" b="1" dirty="0">
                <a:solidFill>
                  <a:srgbClr val="FFFAF0"/>
                </a:solidFill>
                <a:cs typeface="+mn-ea"/>
                <a:sym typeface="+mn-lt"/>
              </a:rPr>
              <a:t>学习雷锋精神的意义</a:t>
            </a:r>
          </a:p>
        </p:txBody>
      </p:sp>
      <p:sp>
        <p:nvSpPr>
          <p:cNvPr id="34" name="矩形 33">
            <a:extLst>
              <a:ext uri="{FF2B5EF4-FFF2-40B4-BE49-F238E27FC236}">
                <a16:creationId xmlns:a16="http://schemas.microsoft.com/office/drawing/2014/main" xmlns="" id="{F034259C-1D3F-4B4D-B21A-FEF4A7C98866}"/>
              </a:ext>
            </a:extLst>
          </p:cNvPr>
          <p:cNvSpPr/>
          <p:nvPr/>
        </p:nvSpPr>
        <p:spPr>
          <a:xfrm>
            <a:off x="1905756" y="2661475"/>
            <a:ext cx="2656517" cy="2485232"/>
          </a:xfrm>
          <a:prstGeom prst="rect">
            <a:avLst/>
          </a:prstGeom>
        </p:spPr>
        <p:txBody>
          <a:bodyPr wrap="square">
            <a:spAutoFit/>
          </a:bodyPr>
          <a:lstStyle/>
          <a:p>
            <a:pPr algn="ctr" defTabSz="1218496">
              <a:lnSpc>
                <a:spcPct val="200000"/>
              </a:lnSpc>
            </a:pPr>
            <a:r>
              <a:rPr lang="zh-CN" altLang="en-US" sz="1600" dirty="0">
                <a:solidFill>
                  <a:srgbClr val="D21719"/>
                </a:solidFill>
                <a:cs typeface="+mn-ea"/>
                <a:sym typeface="+mn-lt"/>
              </a:rPr>
              <a:t>三是</a:t>
            </a:r>
            <a:endParaRPr lang="en-US" altLang="zh-CN" sz="1600" dirty="0">
              <a:solidFill>
                <a:srgbClr val="D21719"/>
              </a:solidFill>
              <a:cs typeface="+mn-ea"/>
              <a:sym typeface="+mn-lt"/>
            </a:endParaRPr>
          </a:p>
          <a:p>
            <a:pPr algn="just" defTabSz="1218496">
              <a:lnSpc>
                <a:spcPct val="200000"/>
              </a:lnSpc>
            </a:pPr>
            <a:r>
              <a:rPr lang="zh-CN" altLang="en-US" sz="1600" dirty="0">
                <a:solidFill>
                  <a:srgbClr val="D21719"/>
                </a:solidFill>
                <a:cs typeface="+mn-ea"/>
                <a:sym typeface="+mn-lt"/>
              </a:rPr>
              <a:t>有助于引导党员干部，因为雷锋首先是一个共产党员，今天我们党员干部很重要的一点是加强党性锻炼和党性修养。</a:t>
            </a:r>
          </a:p>
        </p:txBody>
      </p:sp>
      <p:sp>
        <p:nvSpPr>
          <p:cNvPr id="35" name="矩形 34">
            <a:extLst>
              <a:ext uri="{FF2B5EF4-FFF2-40B4-BE49-F238E27FC236}">
                <a16:creationId xmlns:a16="http://schemas.microsoft.com/office/drawing/2014/main" xmlns="" id="{CF713EA3-CC1B-4BA9-A959-2270F8F32F1D}"/>
              </a:ext>
            </a:extLst>
          </p:cNvPr>
          <p:cNvSpPr/>
          <p:nvPr/>
        </p:nvSpPr>
        <p:spPr>
          <a:xfrm>
            <a:off x="7629728" y="2661475"/>
            <a:ext cx="2656517" cy="2062103"/>
          </a:xfrm>
          <a:prstGeom prst="rect">
            <a:avLst/>
          </a:prstGeom>
        </p:spPr>
        <p:txBody>
          <a:bodyPr wrap="square">
            <a:spAutoFit/>
          </a:bodyPr>
          <a:lstStyle/>
          <a:p>
            <a:pPr algn="ctr" defTabSz="1218496">
              <a:lnSpc>
                <a:spcPct val="200000"/>
              </a:lnSpc>
            </a:pPr>
            <a:r>
              <a:rPr lang="zh-CN" altLang="en-US" sz="1600" dirty="0">
                <a:solidFill>
                  <a:srgbClr val="D21719"/>
                </a:solidFill>
                <a:cs typeface="+mn-ea"/>
                <a:sym typeface="+mn-lt"/>
              </a:rPr>
              <a:t>四是</a:t>
            </a:r>
            <a:endParaRPr lang="en-US" altLang="zh-CN" sz="1600" dirty="0">
              <a:solidFill>
                <a:srgbClr val="D21719"/>
              </a:solidFill>
              <a:cs typeface="+mn-ea"/>
              <a:sym typeface="+mn-lt"/>
            </a:endParaRPr>
          </a:p>
          <a:p>
            <a:pPr algn="just" defTabSz="1218496">
              <a:lnSpc>
                <a:spcPct val="200000"/>
              </a:lnSpc>
            </a:pPr>
            <a:r>
              <a:rPr lang="zh-CN" altLang="en-US" sz="1600" dirty="0">
                <a:solidFill>
                  <a:srgbClr val="D21719"/>
                </a:solidFill>
                <a:cs typeface="+mn-ea"/>
                <a:sym typeface="+mn-lt"/>
              </a:rPr>
              <a:t>有助于凝聚干部群众的思想和意志， 推动经济社会又好又快发展。</a:t>
            </a:r>
          </a:p>
        </p:txBody>
      </p:sp>
    </p:spTree>
    <p:extLst>
      <p:ext uri="{BB962C8B-B14F-4D97-AF65-F5344CB8AC3E}">
        <p14:creationId xmlns:p14="http://schemas.microsoft.com/office/powerpoint/2010/main" val="4060268588"/>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ppt_x"/>
                                          </p:val>
                                        </p:tav>
                                        <p:tav tm="100000">
                                          <p:val>
                                            <p:strVal val="#ppt_x"/>
                                          </p:val>
                                        </p:tav>
                                      </p:tavLst>
                                    </p:anim>
                                    <p:anim calcmode="lin" valueType="num">
                                      <p:cBhvr additive="base">
                                        <p:cTn id="8" dur="500" fill="hold"/>
                                        <p:tgtEl>
                                          <p:spTgt spid="3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4"/>
                                        </p:tgtEl>
                                        <p:attrNameLst>
                                          <p:attrName>style.visibility</p:attrName>
                                        </p:attrNameLst>
                                      </p:cBhvr>
                                      <p:to>
                                        <p:strVal val="visible"/>
                                      </p:to>
                                    </p:set>
                                    <p:anim calcmode="lin" valueType="num">
                                      <p:cBhvr additive="base">
                                        <p:cTn id="11" dur="500" fill="hold"/>
                                        <p:tgtEl>
                                          <p:spTgt spid="14"/>
                                        </p:tgtEl>
                                        <p:attrNameLst>
                                          <p:attrName>ppt_x</p:attrName>
                                        </p:attrNameLst>
                                      </p:cBhvr>
                                      <p:tavLst>
                                        <p:tav tm="0">
                                          <p:val>
                                            <p:strVal val="#ppt_x"/>
                                          </p:val>
                                        </p:tav>
                                        <p:tav tm="100000">
                                          <p:val>
                                            <p:strVal val="#ppt_x"/>
                                          </p:val>
                                        </p:tav>
                                      </p:tavLst>
                                    </p:anim>
                                    <p:anim calcmode="lin" valueType="num">
                                      <p:cBhvr additive="base">
                                        <p:cTn id="12" dur="500" fill="hold"/>
                                        <p:tgtEl>
                                          <p:spTgt spid="14"/>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anim calcmode="lin" valueType="num">
                                      <p:cBhvr additive="base">
                                        <p:cTn id="15" dur="500" fill="hold"/>
                                        <p:tgtEl>
                                          <p:spTgt spid="15"/>
                                        </p:tgtEl>
                                        <p:attrNameLst>
                                          <p:attrName>ppt_x</p:attrName>
                                        </p:attrNameLst>
                                      </p:cBhvr>
                                      <p:tavLst>
                                        <p:tav tm="0">
                                          <p:val>
                                            <p:strVal val="#ppt_x"/>
                                          </p:val>
                                        </p:tav>
                                        <p:tav tm="100000">
                                          <p:val>
                                            <p:strVal val="#ppt_x"/>
                                          </p:val>
                                        </p:tav>
                                      </p:tavLst>
                                    </p:anim>
                                    <p:anim calcmode="lin" valueType="num">
                                      <p:cBhvr additive="base">
                                        <p:cTn id="16" dur="500" fill="hold"/>
                                        <p:tgtEl>
                                          <p:spTgt spid="1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500" fill="hold"/>
                                        <p:tgtEl>
                                          <p:spTgt spid="18"/>
                                        </p:tgtEl>
                                        <p:attrNameLst>
                                          <p:attrName>ppt_x</p:attrName>
                                        </p:attrNameLst>
                                      </p:cBhvr>
                                      <p:tavLst>
                                        <p:tav tm="0">
                                          <p:val>
                                            <p:strVal val="#ppt_x"/>
                                          </p:val>
                                        </p:tav>
                                        <p:tav tm="100000">
                                          <p:val>
                                            <p:strVal val="#ppt_x"/>
                                          </p:val>
                                        </p:tav>
                                      </p:tavLst>
                                    </p:anim>
                                    <p:anim calcmode="lin" valueType="num">
                                      <p:cBhvr additive="base">
                                        <p:cTn id="20" dur="500" fill="hold"/>
                                        <p:tgtEl>
                                          <p:spTgt spid="18"/>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ppt_x"/>
                                          </p:val>
                                        </p:tav>
                                        <p:tav tm="100000">
                                          <p:val>
                                            <p:strVal val="#ppt_x"/>
                                          </p:val>
                                        </p:tav>
                                      </p:tavLst>
                                    </p:anim>
                                    <p:anim calcmode="lin" valueType="num">
                                      <p:cBhvr additive="base">
                                        <p:cTn id="24" dur="500" fill="hold"/>
                                        <p:tgtEl>
                                          <p:spTgt spid="32"/>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3"/>
                                        </p:tgtEl>
                                        <p:attrNameLst>
                                          <p:attrName>style.visibility</p:attrName>
                                        </p:attrNameLst>
                                      </p:cBhvr>
                                      <p:to>
                                        <p:strVal val="visible"/>
                                      </p:to>
                                    </p:set>
                                    <p:anim calcmode="lin" valueType="num">
                                      <p:cBhvr additive="base">
                                        <p:cTn id="27" dur="500" fill="hold"/>
                                        <p:tgtEl>
                                          <p:spTgt spid="33"/>
                                        </p:tgtEl>
                                        <p:attrNameLst>
                                          <p:attrName>ppt_x</p:attrName>
                                        </p:attrNameLst>
                                      </p:cBhvr>
                                      <p:tavLst>
                                        <p:tav tm="0">
                                          <p:val>
                                            <p:strVal val="#ppt_x"/>
                                          </p:val>
                                        </p:tav>
                                        <p:tav tm="100000">
                                          <p:val>
                                            <p:strVal val="#ppt_x"/>
                                          </p:val>
                                        </p:tav>
                                      </p:tavLst>
                                    </p:anim>
                                    <p:anim calcmode="lin" valueType="num">
                                      <p:cBhvr additive="base">
                                        <p:cTn id="28" dur="500" fill="hold"/>
                                        <p:tgtEl>
                                          <p:spTgt spid="33"/>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4"/>
                                        </p:tgtEl>
                                        <p:attrNameLst>
                                          <p:attrName>style.visibility</p:attrName>
                                        </p:attrNameLst>
                                      </p:cBhvr>
                                      <p:to>
                                        <p:strVal val="visible"/>
                                      </p:to>
                                    </p:set>
                                    <p:anim calcmode="lin" valueType="num">
                                      <p:cBhvr additive="base">
                                        <p:cTn id="31" dur="500" fill="hold"/>
                                        <p:tgtEl>
                                          <p:spTgt spid="34"/>
                                        </p:tgtEl>
                                        <p:attrNameLst>
                                          <p:attrName>ppt_x</p:attrName>
                                        </p:attrNameLst>
                                      </p:cBhvr>
                                      <p:tavLst>
                                        <p:tav tm="0">
                                          <p:val>
                                            <p:strVal val="#ppt_x"/>
                                          </p:val>
                                        </p:tav>
                                        <p:tav tm="100000">
                                          <p:val>
                                            <p:strVal val="#ppt_x"/>
                                          </p:val>
                                        </p:tav>
                                      </p:tavLst>
                                    </p:anim>
                                    <p:anim calcmode="lin" valueType="num">
                                      <p:cBhvr additive="base">
                                        <p:cTn id="32" dur="500" fill="hold"/>
                                        <p:tgtEl>
                                          <p:spTgt spid="34"/>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5"/>
                                        </p:tgtEl>
                                        <p:attrNameLst>
                                          <p:attrName>style.visibility</p:attrName>
                                        </p:attrNameLst>
                                      </p:cBhvr>
                                      <p:to>
                                        <p:strVal val="visible"/>
                                      </p:to>
                                    </p:set>
                                    <p:anim calcmode="lin" valueType="num">
                                      <p:cBhvr additive="base">
                                        <p:cTn id="35" dur="500" fill="hold"/>
                                        <p:tgtEl>
                                          <p:spTgt spid="35"/>
                                        </p:tgtEl>
                                        <p:attrNameLst>
                                          <p:attrName>ppt_x</p:attrName>
                                        </p:attrNameLst>
                                      </p:cBhvr>
                                      <p:tavLst>
                                        <p:tav tm="0">
                                          <p:val>
                                            <p:strVal val="#ppt_x"/>
                                          </p:val>
                                        </p:tav>
                                        <p:tav tm="100000">
                                          <p:val>
                                            <p:strVal val="#ppt_x"/>
                                          </p:val>
                                        </p:tav>
                                      </p:tavLst>
                                    </p:anim>
                                    <p:anim calcmode="lin" valueType="num">
                                      <p:cBhvr additive="base">
                                        <p:cTn id="36" dur="500" fill="hold"/>
                                        <p:tgtEl>
                                          <p:spTgt spid="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14" grpId="0" animBg="1"/>
      <p:bldP spid="15" grpId="0" animBg="1"/>
      <p:bldP spid="18" grpId="0"/>
      <p:bldP spid="32" grpId="0" animBg="1"/>
      <p:bldP spid="33" grpId="0"/>
      <p:bldP spid="34" grpId="0"/>
      <p:bldP spid="3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a:extLst>
              <a:ext uri="{FF2B5EF4-FFF2-40B4-BE49-F238E27FC236}">
                <a16:creationId xmlns:a16="http://schemas.microsoft.com/office/drawing/2014/main" xmlns="" id="{74EFC901-07D6-48F7-B1CF-B7A310A32061}"/>
              </a:ext>
            </a:extLst>
          </p:cNvPr>
          <p:cNvSpPr/>
          <p:nvPr>
            <p:custDataLst>
              <p:tags r:id="rId1"/>
            </p:custDataLst>
          </p:nvPr>
        </p:nvSpPr>
        <p:spPr>
          <a:xfrm>
            <a:off x="5464048" y="1701208"/>
            <a:ext cx="1263905" cy="958584"/>
          </a:xfrm>
          <a:prstGeom prst="hexagon">
            <a:avLst>
              <a:gd name="adj" fmla="val 29651"/>
              <a:gd name="vf" fmla="val 115470"/>
            </a:avLst>
          </a:prstGeom>
          <a:solidFill>
            <a:srgbClr val="D21719"/>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defTabSz="1218496"/>
            <a:r>
              <a:rPr lang="en-US" altLang="zh-CN" sz="4799" b="1" dirty="0">
                <a:solidFill>
                  <a:srgbClr val="FFFFFF"/>
                </a:solidFill>
                <a:effectLst>
                  <a:outerShdw blurRad="38100" dist="38100" dir="2700000" algn="tl">
                    <a:srgbClr val="000000">
                      <a:alpha val="43137"/>
                    </a:srgbClr>
                  </a:outerShdw>
                </a:effectLst>
                <a:cs typeface="+mn-ea"/>
                <a:sym typeface="+mn-lt"/>
              </a:rPr>
              <a:t>06</a:t>
            </a:r>
            <a:endParaRPr lang="zh-CN" altLang="en-US" sz="4799" b="1" dirty="0">
              <a:solidFill>
                <a:srgbClr val="FFFFFF"/>
              </a:solidFill>
              <a:effectLst>
                <a:outerShdw blurRad="38100" dist="38100" dir="2700000" algn="tl">
                  <a:srgbClr val="000000">
                    <a:alpha val="43137"/>
                  </a:srgbClr>
                </a:outerShdw>
              </a:effectLst>
              <a:cs typeface="+mn-ea"/>
              <a:sym typeface="+mn-lt"/>
            </a:endParaRPr>
          </a:p>
        </p:txBody>
      </p:sp>
      <p:sp>
        <p:nvSpPr>
          <p:cNvPr id="3" name="矩形 2">
            <a:extLst>
              <a:ext uri="{FF2B5EF4-FFF2-40B4-BE49-F238E27FC236}">
                <a16:creationId xmlns:a16="http://schemas.microsoft.com/office/drawing/2014/main" xmlns="" id="{16FAB706-C4E7-4F88-BEB3-A72490B6849F}"/>
              </a:ext>
            </a:extLst>
          </p:cNvPr>
          <p:cNvSpPr/>
          <p:nvPr/>
        </p:nvSpPr>
        <p:spPr>
          <a:xfrm>
            <a:off x="3001960" y="2997044"/>
            <a:ext cx="6189667" cy="707722"/>
          </a:xfrm>
          <a:prstGeom prst="rect">
            <a:avLst/>
          </a:prstGeom>
        </p:spPr>
        <p:txBody>
          <a:bodyPr wrap="square" anchor="ctr">
            <a:spAutoFit/>
          </a:bodyPr>
          <a:lstStyle/>
          <a:p>
            <a:pPr algn="dist" defTabSz="1218496"/>
            <a:r>
              <a:rPr lang="zh-CN" altLang="en-US" sz="3999" b="1" dirty="0">
                <a:ln>
                  <a:solidFill>
                    <a:prstClr val="white"/>
                  </a:solidFill>
                </a:ln>
                <a:solidFill>
                  <a:srgbClr val="D21719"/>
                </a:solidFill>
                <a:effectLst>
                  <a:outerShdw blurRad="38100" dist="38100" dir="2700000" algn="tl">
                    <a:srgbClr val="000000">
                      <a:alpha val="43137"/>
                    </a:srgbClr>
                  </a:outerShdw>
                </a:effectLst>
                <a:cs typeface="+mn-ea"/>
                <a:sym typeface="+mn-lt"/>
              </a:rPr>
              <a:t>雷锋精神图片展</a:t>
            </a:r>
          </a:p>
        </p:txBody>
      </p:sp>
      <p:grpSp>
        <p:nvGrpSpPr>
          <p:cNvPr id="4" name="组合 3">
            <a:extLst>
              <a:ext uri="{FF2B5EF4-FFF2-40B4-BE49-F238E27FC236}">
                <a16:creationId xmlns:a16="http://schemas.microsoft.com/office/drawing/2014/main" xmlns="" id="{A0A836DF-D11C-49B8-A7C8-E0293FC69681}"/>
              </a:ext>
            </a:extLst>
          </p:cNvPr>
          <p:cNvGrpSpPr/>
          <p:nvPr/>
        </p:nvGrpSpPr>
        <p:grpSpPr>
          <a:xfrm>
            <a:off x="3000373" y="2935982"/>
            <a:ext cx="6191255" cy="829849"/>
            <a:chOff x="1873909" y="2902802"/>
            <a:chExt cx="4726147" cy="830041"/>
          </a:xfrm>
        </p:grpSpPr>
        <p:cxnSp>
          <p:nvCxnSpPr>
            <p:cNvPr id="5" name="直接连接符 4">
              <a:extLst>
                <a:ext uri="{FF2B5EF4-FFF2-40B4-BE49-F238E27FC236}">
                  <a16:creationId xmlns:a16="http://schemas.microsoft.com/office/drawing/2014/main" xmlns="" id="{CA620B12-03CA-4F96-9E46-848EA404A4F2}"/>
                </a:ext>
              </a:extLst>
            </p:cNvPr>
            <p:cNvCxnSpPr/>
            <p:nvPr/>
          </p:nvCxnSpPr>
          <p:spPr>
            <a:xfrm>
              <a:off x="1873909" y="2902802"/>
              <a:ext cx="4726147" cy="0"/>
            </a:xfrm>
            <a:prstGeom prst="line">
              <a:avLst/>
            </a:prstGeom>
            <a:ln w="28575">
              <a:solidFill>
                <a:srgbClr val="D21719"/>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xmlns="" id="{4843F45C-5696-467E-8CA4-92C21DFEDCD2}"/>
                </a:ext>
              </a:extLst>
            </p:cNvPr>
            <p:cNvCxnSpPr/>
            <p:nvPr/>
          </p:nvCxnSpPr>
          <p:spPr>
            <a:xfrm>
              <a:off x="1873909" y="3732843"/>
              <a:ext cx="4726147" cy="0"/>
            </a:xfrm>
            <a:prstGeom prst="line">
              <a:avLst/>
            </a:prstGeom>
            <a:ln w="28575">
              <a:solidFill>
                <a:srgbClr val="D21719"/>
              </a:solidFill>
            </a:ln>
          </p:spPr>
          <p:style>
            <a:lnRef idx="1">
              <a:schemeClr val="accent1"/>
            </a:lnRef>
            <a:fillRef idx="0">
              <a:schemeClr val="accent1"/>
            </a:fillRef>
            <a:effectRef idx="0">
              <a:schemeClr val="accent1"/>
            </a:effectRef>
            <a:fontRef idx="minor">
              <a:schemeClr val="tx1"/>
            </a:fontRef>
          </p:style>
        </p:cxnSp>
      </p:grpSp>
      <p:sp>
        <p:nvSpPr>
          <p:cNvPr id="10" name="矩形 9">
            <a:extLst>
              <a:ext uri="{FF2B5EF4-FFF2-40B4-BE49-F238E27FC236}">
                <a16:creationId xmlns:a16="http://schemas.microsoft.com/office/drawing/2014/main" xmlns="" id="{BA1E2424-F96E-41C7-B5D1-872EF670BE71}"/>
              </a:ext>
            </a:extLst>
          </p:cNvPr>
          <p:cNvSpPr/>
          <p:nvPr/>
        </p:nvSpPr>
        <p:spPr>
          <a:xfrm>
            <a:off x="4158250" y="4030853"/>
            <a:ext cx="3877088" cy="461558"/>
          </a:xfrm>
          <a:prstGeom prst="rect">
            <a:avLst/>
          </a:prstGeom>
        </p:spPr>
        <p:txBody>
          <a:bodyPr wrap="none">
            <a:spAutoFit/>
          </a:bodyPr>
          <a:lstStyle/>
          <a:p>
            <a:pPr defTabSz="1218496"/>
            <a:r>
              <a:rPr lang="zh-CN" altLang="en-US" sz="2400" dirty="0">
                <a:solidFill>
                  <a:srgbClr val="D21719"/>
                </a:solidFill>
                <a:cs typeface="+mn-ea"/>
                <a:sym typeface="+mn-lt"/>
              </a:rPr>
              <a:t>学习雷锋精神争当文明先锋</a:t>
            </a:r>
          </a:p>
        </p:txBody>
      </p:sp>
      <p:cxnSp>
        <p:nvCxnSpPr>
          <p:cNvPr id="11" name="直接连接符 10">
            <a:extLst>
              <a:ext uri="{FF2B5EF4-FFF2-40B4-BE49-F238E27FC236}">
                <a16:creationId xmlns:a16="http://schemas.microsoft.com/office/drawing/2014/main" xmlns="" id="{11B72272-421E-4F05-B82C-C543CB3159D6}"/>
              </a:ext>
            </a:extLst>
          </p:cNvPr>
          <p:cNvCxnSpPr>
            <a:cxnSpLocks/>
          </p:cNvCxnSpPr>
          <p:nvPr/>
        </p:nvCxnSpPr>
        <p:spPr>
          <a:xfrm>
            <a:off x="3395373" y="4261631"/>
            <a:ext cx="719741" cy="0"/>
          </a:xfrm>
          <a:prstGeom prst="line">
            <a:avLst/>
          </a:prstGeom>
          <a:ln w="28575">
            <a:solidFill>
              <a:srgbClr val="D21719"/>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C1E49338-C94E-413A-9AA5-D69145F1DE3C}"/>
              </a:ext>
            </a:extLst>
          </p:cNvPr>
          <p:cNvCxnSpPr>
            <a:cxnSpLocks/>
          </p:cNvCxnSpPr>
          <p:nvPr/>
        </p:nvCxnSpPr>
        <p:spPr>
          <a:xfrm flipH="1">
            <a:off x="8078472" y="4261631"/>
            <a:ext cx="719741" cy="0"/>
          </a:xfrm>
          <a:prstGeom prst="line">
            <a:avLst/>
          </a:prstGeom>
          <a:ln w="28575">
            <a:solidFill>
              <a:srgbClr val="D21719"/>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3" name="矩形: 圆角 12">
            <a:extLst>
              <a:ext uri="{FF2B5EF4-FFF2-40B4-BE49-F238E27FC236}">
                <a16:creationId xmlns:a16="http://schemas.microsoft.com/office/drawing/2014/main" xmlns="" id="{CA0FACA4-E1D9-41C6-BB49-4F399CE3E5CE}"/>
              </a:ext>
            </a:extLst>
          </p:cNvPr>
          <p:cNvSpPr/>
          <p:nvPr/>
        </p:nvSpPr>
        <p:spPr>
          <a:xfrm>
            <a:off x="3355512" y="4496951"/>
            <a:ext cx="5484152" cy="432597"/>
          </a:xfrm>
          <a:prstGeom prst="roundRect">
            <a:avLst/>
          </a:prstGeom>
          <a:solidFill>
            <a:srgbClr val="D217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r>
              <a:rPr lang="zh-CN" altLang="en-US" sz="2000" dirty="0">
                <a:solidFill>
                  <a:prstClr val="white"/>
                </a:solidFill>
                <a:cs typeface="+mn-ea"/>
                <a:sym typeface="+mn-lt"/>
              </a:rPr>
              <a:t>请 输 入 您 的 单 位 或 党 支 部 名 称</a:t>
            </a:r>
          </a:p>
        </p:txBody>
      </p:sp>
      <p:sp>
        <p:nvSpPr>
          <p:cNvPr id="14" name="矩形 13">
            <a:extLst>
              <a:ext uri="{FF2B5EF4-FFF2-40B4-BE49-F238E27FC236}">
                <a16:creationId xmlns:a16="http://schemas.microsoft.com/office/drawing/2014/main" xmlns="" id="{283FFEBA-D2EC-45BB-BB28-218AF3B03979}"/>
              </a:ext>
            </a:extLst>
          </p:cNvPr>
          <p:cNvSpPr/>
          <p:nvPr/>
        </p:nvSpPr>
        <p:spPr>
          <a:xfrm>
            <a:off x="1414383" y="5097949"/>
            <a:ext cx="9364820" cy="551818"/>
          </a:xfrm>
          <a:prstGeom prst="rect">
            <a:avLst/>
          </a:prstGeom>
        </p:spPr>
        <p:txBody>
          <a:bodyPr wrap="square">
            <a:spAutoFit/>
          </a:bodyPr>
          <a:lstStyle/>
          <a:p>
            <a:pPr algn="ctr" defTabSz="1218496">
              <a:lnSpc>
                <a:spcPct val="150000"/>
              </a:lnSpc>
            </a:pPr>
            <a:r>
              <a:rPr lang="zh-CN" altLang="zh-CN" sz="1050" dirty="0">
                <a:solidFill>
                  <a:srgbClr val="D21719"/>
                </a:solidFill>
                <a:cs typeface="+mn-ea"/>
                <a:sym typeface="+mn-lt"/>
              </a:rPr>
              <a:t>他克己奉公，助人为乐，为集体、人民做了大量的好事，荣立二等功一次、三等功两次</a:t>
            </a:r>
            <a:r>
              <a:rPr lang="zh-CN" altLang="en-US" sz="1050" dirty="0">
                <a:solidFill>
                  <a:srgbClr val="D21719"/>
                </a:solidFill>
                <a:cs typeface="+mn-ea"/>
                <a:sym typeface="+mn-lt"/>
              </a:rPr>
              <a:t>。习近平主席指出，雷锋身上所具有的“信念的能量、大爱的胸怀、忘我的精神、进取的锐气”，正是我们民族精神的最好写照。</a:t>
            </a:r>
          </a:p>
        </p:txBody>
      </p:sp>
    </p:spTree>
    <p:extLst>
      <p:ext uri="{BB962C8B-B14F-4D97-AF65-F5344CB8AC3E}">
        <p14:creationId xmlns:p14="http://schemas.microsoft.com/office/powerpoint/2010/main" val="1056852881"/>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0" grpId="0"/>
      <p:bldP spid="13" grpId="0" animBg="1"/>
      <p:bldP spid="1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DE3E9774-965D-4846-8817-EE892B22F624}"/>
              </a:ext>
            </a:extLst>
          </p:cNvPr>
          <p:cNvSpPr/>
          <p:nvPr/>
        </p:nvSpPr>
        <p:spPr>
          <a:xfrm>
            <a:off x="1129392" y="188597"/>
            <a:ext cx="3454790" cy="458139"/>
          </a:xfrm>
          <a:prstGeom prst="rect">
            <a:avLst/>
          </a:prstGeom>
        </p:spPr>
        <p:txBody>
          <a:bodyPr wrap="square">
            <a:spAutoFit/>
          </a:bodyPr>
          <a:lstStyle/>
          <a:p>
            <a:pPr defTabSz="1218496">
              <a:lnSpc>
                <a:spcPct val="130000"/>
              </a:lnSpc>
            </a:pPr>
            <a:r>
              <a:rPr lang="zh-CN" altLang="en-US" sz="2000" b="1" dirty="0">
                <a:solidFill>
                  <a:srgbClr val="D21719"/>
                </a:solidFill>
                <a:cs typeface="+mn-ea"/>
                <a:sym typeface="+mn-lt"/>
              </a:rPr>
              <a:t>雷锋精神图片展</a:t>
            </a:r>
          </a:p>
        </p:txBody>
      </p:sp>
      <p:pic>
        <p:nvPicPr>
          <p:cNvPr id="3" name="图片 2">
            <a:extLst>
              <a:ext uri="{FF2B5EF4-FFF2-40B4-BE49-F238E27FC236}">
                <a16:creationId xmlns:a16="http://schemas.microsoft.com/office/drawing/2014/main" xmlns="" id="{39062B4A-265F-4639-A7FE-B9E60FA90D1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451063" y="1197268"/>
            <a:ext cx="3112210" cy="4667400"/>
          </a:xfrm>
          <a:prstGeom prst="rect">
            <a:avLst/>
          </a:prstGeom>
          <a:effectLst>
            <a:outerShdw blurRad="50800" dist="38100" dir="2700000" algn="tl" rotWithShape="0">
              <a:prstClr val="black">
                <a:alpha val="40000"/>
              </a:prstClr>
            </a:outerShdw>
          </a:effectLst>
        </p:spPr>
      </p:pic>
      <p:pic>
        <p:nvPicPr>
          <p:cNvPr id="7" name="图片 6">
            <a:extLst>
              <a:ext uri="{FF2B5EF4-FFF2-40B4-BE49-F238E27FC236}">
                <a16:creationId xmlns:a16="http://schemas.microsoft.com/office/drawing/2014/main" xmlns="" id="{29E79C08-7791-4E32-AD65-4E07C3225A3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97975" y="1197268"/>
            <a:ext cx="3112210" cy="4667400"/>
          </a:xfrm>
          <a:prstGeom prst="rect">
            <a:avLst/>
          </a:prstGeom>
          <a:effectLst>
            <a:outerShdw blurRad="50800" dist="38100" dir="2700000" algn="tl" rotWithShape="0">
              <a:prstClr val="black">
                <a:alpha val="40000"/>
              </a:prstClr>
            </a:outerShdw>
          </a:effectLst>
        </p:spPr>
      </p:pic>
      <p:pic>
        <p:nvPicPr>
          <p:cNvPr id="9" name="图片 8" descr="图片包含 建筑物&#10;&#10;自动生成的说明">
            <a:extLst>
              <a:ext uri="{FF2B5EF4-FFF2-40B4-BE49-F238E27FC236}">
                <a16:creationId xmlns:a16="http://schemas.microsoft.com/office/drawing/2014/main" xmlns="" id="{6842DDB0-85D6-43A6-B46C-F51A047E1903}"/>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804150" y="1197268"/>
            <a:ext cx="3112210" cy="466740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80848167"/>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1000"/>
                                        <p:tgtEl>
                                          <p:spTgt spid="3"/>
                                        </p:tgtEl>
                                      </p:cBhvr>
                                    </p:animEffect>
                                    <p:anim calcmode="lin" valueType="num">
                                      <p:cBhvr>
                                        <p:cTn id="14" dur="1000" fill="hold"/>
                                        <p:tgtEl>
                                          <p:spTgt spid="3"/>
                                        </p:tgtEl>
                                        <p:attrNameLst>
                                          <p:attrName>ppt_x</p:attrName>
                                        </p:attrNameLst>
                                      </p:cBhvr>
                                      <p:tavLst>
                                        <p:tav tm="0">
                                          <p:val>
                                            <p:strVal val="#ppt_x"/>
                                          </p:val>
                                        </p:tav>
                                        <p:tav tm="100000">
                                          <p:val>
                                            <p:strVal val="#ppt_x"/>
                                          </p:val>
                                        </p:tav>
                                      </p:tavLst>
                                    </p:anim>
                                    <p:anim calcmode="lin" valueType="num">
                                      <p:cBhvr>
                                        <p:cTn id="15" dur="1000" fill="hold"/>
                                        <p:tgtEl>
                                          <p:spTgt spid="3"/>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42"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1000"/>
                                        <p:tgtEl>
                                          <p:spTgt spid="9"/>
                                        </p:tgtEl>
                                      </p:cBhvr>
                                    </p:animEffect>
                                    <p:anim calcmode="lin" valueType="num">
                                      <p:cBhvr>
                                        <p:cTn id="20" dur="1000" fill="hold"/>
                                        <p:tgtEl>
                                          <p:spTgt spid="9"/>
                                        </p:tgtEl>
                                        <p:attrNameLst>
                                          <p:attrName>ppt_x</p:attrName>
                                        </p:attrNameLst>
                                      </p:cBhvr>
                                      <p:tavLst>
                                        <p:tav tm="0">
                                          <p:val>
                                            <p:strVal val="#ppt_x"/>
                                          </p:val>
                                        </p:tav>
                                        <p:tav tm="100000">
                                          <p:val>
                                            <p:strVal val="#ppt_x"/>
                                          </p:val>
                                        </p:tav>
                                      </p:tavLst>
                                    </p:anim>
                                    <p:anim calcmode="lin" valueType="num">
                                      <p:cBhvr>
                                        <p:cTn id="21"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a:extLst>
              <a:ext uri="{FF2B5EF4-FFF2-40B4-BE49-F238E27FC236}">
                <a16:creationId xmlns:a16="http://schemas.microsoft.com/office/drawing/2014/main" xmlns="" id="{B156C1AD-4CE2-470A-ABBF-D5E53CF5AB50}"/>
              </a:ext>
            </a:extLst>
          </p:cNvPr>
          <p:cNvGrpSpPr/>
          <p:nvPr/>
        </p:nvGrpSpPr>
        <p:grpSpPr>
          <a:xfrm>
            <a:off x="1745326" y="1701208"/>
            <a:ext cx="8710470" cy="3153980"/>
            <a:chOff x="2062758" y="1341562"/>
            <a:chExt cx="8712486" cy="3154710"/>
          </a:xfrm>
        </p:grpSpPr>
        <p:sp>
          <p:nvSpPr>
            <p:cNvPr id="21" name="文本框 20">
              <a:extLst>
                <a:ext uri="{FF2B5EF4-FFF2-40B4-BE49-F238E27FC236}">
                  <a16:creationId xmlns:a16="http://schemas.microsoft.com/office/drawing/2014/main" xmlns="" id="{883E1EE5-6460-436B-ACAD-A382A9DDF013}"/>
                </a:ext>
              </a:extLst>
            </p:cNvPr>
            <p:cNvSpPr txBox="1"/>
            <p:nvPr/>
          </p:nvSpPr>
          <p:spPr>
            <a:xfrm>
              <a:off x="2062758" y="1341562"/>
              <a:ext cx="2736647" cy="3154710"/>
            </a:xfrm>
            <a:prstGeom prst="rect">
              <a:avLst/>
            </a:prstGeom>
            <a:noFill/>
          </p:spPr>
          <p:txBody>
            <a:bodyPr wrap="none" rtlCol="0">
              <a:spAutoFit/>
            </a:bodyPr>
            <a:lstStyle/>
            <a:p>
              <a:pPr defTabSz="1218496"/>
              <a:r>
                <a:rPr lang="zh-CN" altLang="en-US" sz="19896"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rPr>
                <a:t>感</a:t>
              </a:r>
            </a:p>
          </p:txBody>
        </p:sp>
        <p:sp>
          <p:nvSpPr>
            <p:cNvPr id="23" name="文本框 22">
              <a:extLst>
                <a:ext uri="{FF2B5EF4-FFF2-40B4-BE49-F238E27FC236}">
                  <a16:creationId xmlns:a16="http://schemas.microsoft.com/office/drawing/2014/main" xmlns="" id="{499E7BC7-16D4-4ECB-9028-BE8AA57407D8}"/>
                </a:ext>
              </a:extLst>
            </p:cNvPr>
            <p:cNvSpPr txBox="1"/>
            <p:nvPr/>
          </p:nvSpPr>
          <p:spPr>
            <a:xfrm>
              <a:off x="4313004" y="1979397"/>
              <a:ext cx="1415772" cy="1569660"/>
            </a:xfrm>
            <a:prstGeom prst="rect">
              <a:avLst/>
            </a:prstGeom>
            <a:noFill/>
          </p:spPr>
          <p:txBody>
            <a:bodyPr wrap="none" rtlCol="0">
              <a:spAutoFit/>
            </a:bodyPr>
            <a:lstStyle/>
            <a:p>
              <a:pPr defTabSz="1218496"/>
              <a:r>
                <a:rPr lang="zh-CN" altLang="en-US" sz="9598"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rPr>
                <a:t>谢</a:t>
              </a:r>
              <a:endParaRPr lang="zh-CN" altLang="en-US" sz="23895"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endParaRPr>
            </a:p>
          </p:txBody>
        </p:sp>
        <p:sp>
          <p:nvSpPr>
            <p:cNvPr id="24" name="文本框 23">
              <a:extLst>
                <a:ext uri="{FF2B5EF4-FFF2-40B4-BE49-F238E27FC236}">
                  <a16:creationId xmlns:a16="http://schemas.microsoft.com/office/drawing/2014/main" xmlns="" id="{813A4534-0306-421D-AF99-77C67C761224}"/>
                </a:ext>
              </a:extLst>
            </p:cNvPr>
            <p:cNvSpPr txBox="1"/>
            <p:nvPr/>
          </p:nvSpPr>
          <p:spPr>
            <a:xfrm>
              <a:off x="5314553" y="1421403"/>
              <a:ext cx="2313454" cy="2646878"/>
            </a:xfrm>
            <a:prstGeom prst="rect">
              <a:avLst/>
            </a:prstGeom>
            <a:noFill/>
          </p:spPr>
          <p:txBody>
            <a:bodyPr wrap="none" rtlCol="0">
              <a:spAutoFit/>
            </a:bodyPr>
            <a:lstStyle/>
            <a:p>
              <a:pPr defTabSz="1218496"/>
              <a:r>
                <a:rPr lang="zh-CN" altLang="en-US" sz="16597"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rPr>
                <a:t>您</a:t>
              </a:r>
              <a:endParaRPr lang="zh-CN" altLang="en-US" sz="41292"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endParaRPr>
            </a:p>
          </p:txBody>
        </p:sp>
        <p:sp>
          <p:nvSpPr>
            <p:cNvPr id="25" name="文本框 24">
              <a:extLst>
                <a:ext uri="{FF2B5EF4-FFF2-40B4-BE49-F238E27FC236}">
                  <a16:creationId xmlns:a16="http://schemas.microsoft.com/office/drawing/2014/main" xmlns="" id="{9ED10EC5-14C6-485E-ACA6-A84DBABFA4B0}"/>
                </a:ext>
              </a:extLst>
            </p:cNvPr>
            <p:cNvSpPr txBox="1"/>
            <p:nvPr/>
          </p:nvSpPr>
          <p:spPr>
            <a:xfrm>
              <a:off x="7125915" y="1869175"/>
              <a:ext cx="1415772" cy="1569660"/>
            </a:xfrm>
            <a:prstGeom prst="rect">
              <a:avLst/>
            </a:prstGeom>
            <a:noFill/>
          </p:spPr>
          <p:txBody>
            <a:bodyPr wrap="none" rtlCol="0">
              <a:spAutoFit/>
            </a:bodyPr>
            <a:lstStyle/>
            <a:p>
              <a:pPr defTabSz="1218496"/>
              <a:r>
                <a:rPr lang="zh-CN" altLang="en-US" sz="9598"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rPr>
                <a:t>的</a:t>
              </a:r>
              <a:endParaRPr lang="zh-CN" altLang="en-US" sz="23895"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endParaRPr>
            </a:p>
          </p:txBody>
        </p:sp>
        <p:sp>
          <p:nvSpPr>
            <p:cNvPr id="26" name="文本框 25">
              <a:extLst>
                <a:ext uri="{FF2B5EF4-FFF2-40B4-BE49-F238E27FC236}">
                  <a16:creationId xmlns:a16="http://schemas.microsoft.com/office/drawing/2014/main" xmlns="" id="{CCBFEC81-005F-4EA9-B324-EC1E1E2E4FB5}"/>
                </a:ext>
              </a:extLst>
            </p:cNvPr>
            <p:cNvSpPr txBox="1"/>
            <p:nvPr/>
          </p:nvSpPr>
          <p:spPr>
            <a:xfrm>
              <a:off x="8005335" y="2657099"/>
              <a:ext cx="1415772" cy="1569660"/>
            </a:xfrm>
            <a:prstGeom prst="rect">
              <a:avLst/>
            </a:prstGeom>
            <a:noFill/>
          </p:spPr>
          <p:txBody>
            <a:bodyPr wrap="none" rtlCol="0">
              <a:spAutoFit/>
            </a:bodyPr>
            <a:lstStyle/>
            <a:p>
              <a:pPr defTabSz="1218496"/>
              <a:r>
                <a:rPr lang="zh-CN" altLang="en-US" sz="9598"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rPr>
                <a:t>倾</a:t>
              </a:r>
              <a:endParaRPr lang="zh-CN" altLang="en-US" sz="23895"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endParaRPr>
            </a:p>
          </p:txBody>
        </p:sp>
        <p:sp>
          <p:nvSpPr>
            <p:cNvPr id="27" name="文本框 26">
              <a:extLst>
                <a:ext uri="{FF2B5EF4-FFF2-40B4-BE49-F238E27FC236}">
                  <a16:creationId xmlns:a16="http://schemas.microsoft.com/office/drawing/2014/main" xmlns="" id="{5A8DD8BB-6C8F-4B03-9DFD-0DF0714C2187}"/>
                </a:ext>
              </a:extLst>
            </p:cNvPr>
            <p:cNvSpPr txBox="1"/>
            <p:nvPr/>
          </p:nvSpPr>
          <p:spPr>
            <a:xfrm>
              <a:off x="8666975" y="1448130"/>
              <a:ext cx="2108269" cy="2400657"/>
            </a:xfrm>
            <a:prstGeom prst="rect">
              <a:avLst/>
            </a:prstGeom>
            <a:noFill/>
          </p:spPr>
          <p:txBody>
            <a:bodyPr wrap="none" rtlCol="0">
              <a:spAutoFit/>
            </a:bodyPr>
            <a:lstStyle/>
            <a:p>
              <a:pPr defTabSz="1218496"/>
              <a:r>
                <a:rPr lang="zh-CN" altLang="en-US" sz="14997" dirty="0">
                  <a:ln>
                    <a:solidFill>
                      <a:prstClr val="white"/>
                    </a:solidFill>
                  </a:ln>
                  <a:blipFill>
                    <a:blip r:embed="rId3"/>
                    <a:stretch>
                      <a:fillRect/>
                    </a:stretch>
                  </a:blipFill>
                  <a:effectLst>
                    <a:outerShdw blurRad="38100" dist="38100" dir="2700000" algn="tl">
                      <a:srgbClr val="000000">
                        <a:alpha val="43137"/>
                      </a:srgbClr>
                    </a:outerShdw>
                  </a:effectLst>
                  <a:cs typeface="+mn-ea"/>
                  <a:sym typeface="+mn-lt"/>
                </a:rPr>
                <a:t>听</a:t>
              </a:r>
            </a:p>
          </p:txBody>
        </p:sp>
      </p:grpSp>
      <p:sp>
        <p:nvSpPr>
          <p:cNvPr id="33" name="文本框 32">
            <a:extLst>
              <a:ext uri="{FF2B5EF4-FFF2-40B4-BE49-F238E27FC236}">
                <a16:creationId xmlns:a16="http://schemas.microsoft.com/office/drawing/2014/main" xmlns="" id="{2B4CC8A4-142C-4E73-9632-20F20B51D79A}"/>
              </a:ext>
            </a:extLst>
          </p:cNvPr>
          <p:cNvSpPr txBox="1"/>
          <p:nvPr/>
        </p:nvSpPr>
        <p:spPr>
          <a:xfrm>
            <a:off x="3137865" y="1209524"/>
            <a:ext cx="5916270" cy="461558"/>
          </a:xfrm>
          <a:prstGeom prst="rect">
            <a:avLst/>
          </a:prstGeom>
          <a:noFill/>
        </p:spPr>
        <p:txBody>
          <a:bodyPr wrap="square" rtlCol="0">
            <a:spAutoFit/>
          </a:bodyPr>
          <a:lstStyle/>
          <a:p>
            <a:pPr algn="dist" defTabSz="1218496"/>
            <a:r>
              <a:rPr lang="zh-CN" altLang="en-US" sz="2400" dirty="0">
                <a:solidFill>
                  <a:prstClr val="black"/>
                </a:solidFill>
                <a:cs typeface="+mn-ea"/>
                <a:sym typeface="+mn-lt"/>
              </a:rPr>
              <a:t>雷锋原名雷正兴 中国湖南人</a:t>
            </a:r>
          </a:p>
        </p:txBody>
      </p:sp>
      <p:sp>
        <p:nvSpPr>
          <p:cNvPr id="34" name="矩形 33">
            <a:extLst>
              <a:ext uri="{FF2B5EF4-FFF2-40B4-BE49-F238E27FC236}">
                <a16:creationId xmlns:a16="http://schemas.microsoft.com/office/drawing/2014/main" xmlns="" id="{6B92AEFD-8A7B-413E-A8B4-9815F2BD61D5}"/>
              </a:ext>
            </a:extLst>
          </p:cNvPr>
          <p:cNvSpPr/>
          <p:nvPr/>
        </p:nvSpPr>
        <p:spPr>
          <a:xfrm>
            <a:off x="4157456" y="4138723"/>
            <a:ext cx="3877088" cy="461558"/>
          </a:xfrm>
          <a:prstGeom prst="rect">
            <a:avLst/>
          </a:prstGeom>
        </p:spPr>
        <p:txBody>
          <a:bodyPr wrap="none">
            <a:spAutoFit/>
          </a:bodyPr>
          <a:lstStyle/>
          <a:p>
            <a:pPr defTabSz="1218496"/>
            <a:r>
              <a:rPr lang="zh-CN" altLang="en-US" sz="2400" dirty="0">
                <a:solidFill>
                  <a:srgbClr val="D21719"/>
                </a:solidFill>
                <a:cs typeface="+mn-ea"/>
                <a:sym typeface="+mn-lt"/>
              </a:rPr>
              <a:t>学习雷锋精神争当文明先锋</a:t>
            </a:r>
          </a:p>
        </p:txBody>
      </p:sp>
      <p:cxnSp>
        <p:nvCxnSpPr>
          <p:cNvPr id="36" name="直接连接符 35">
            <a:extLst>
              <a:ext uri="{FF2B5EF4-FFF2-40B4-BE49-F238E27FC236}">
                <a16:creationId xmlns:a16="http://schemas.microsoft.com/office/drawing/2014/main" xmlns="" id="{FC0FB574-9EA1-44AE-8569-2F67FD3DE099}"/>
              </a:ext>
            </a:extLst>
          </p:cNvPr>
          <p:cNvCxnSpPr>
            <a:cxnSpLocks/>
          </p:cNvCxnSpPr>
          <p:nvPr/>
        </p:nvCxnSpPr>
        <p:spPr>
          <a:xfrm>
            <a:off x="3394580" y="4369501"/>
            <a:ext cx="719741" cy="0"/>
          </a:xfrm>
          <a:prstGeom prst="line">
            <a:avLst/>
          </a:prstGeom>
          <a:ln w="28575">
            <a:solidFill>
              <a:srgbClr val="D21719"/>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38" name="直接连接符 37">
            <a:extLst>
              <a:ext uri="{FF2B5EF4-FFF2-40B4-BE49-F238E27FC236}">
                <a16:creationId xmlns:a16="http://schemas.microsoft.com/office/drawing/2014/main" xmlns="" id="{FFBDFBDB-9800-4F41-9F66-02CA9DFE761E}"/>
              </a:ext>
            </a:extLst>
          </p:cNvPr>
          <p:cNvCxnSpPr>
            <a:cxnSpLocks/>
          </p:cNvCxnSpPr>
          <p:nvPr/>
        </p:nvCxnSpPr>
        <p:spPr>
          <a:xfrm flipH="1">
            <a:off x="8077678" y="4369501"/>
            <a:ext cx="719741" cy="0"/>
          </a:xfrm>
          <a:prstGeom prst="line">
            <a:avLst/>
          </a:prstGeom>
          <a:ln w="28575">
            <a:solidFill>
              <a:srgbClr val="D21719"/>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37" name="矩形: 圆角 36">
            <a:extLst>
              <a:ext uri="{FF2B5EF4-FFF2-40B4-BE49-F238E27FC236}">
                <a16:creationId xmlns:a16="http://schemas.microsoft.com/office/drawing/2014/main" xmlns="" id="{AFC8FA35-1F53-4D12-8C67-C4DA4D22936D}"/>
              </a:ext>
            </a:extLst>
          </p:cNvPr>
          <p:cNvSpPr/>
          <p:nvPr/>
        </p:nvSpPr>
        <p:spPr>
          <a:xfrm>
            <a:off x="3341859" y="4638889"/>
            <a:ext cx="5484152" cy="432597"/>
          </a:xfrm>
          <a:prstGeom prst="roundRect">
            <a:avLst/>
          </a:prstGeom>
          <a:solidFill>
            <a:srgbClr val="D217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r>
              <a:rPr lang="zh-CN" altLang="en-US" sz="2000" dirty="0">
                <a:solidFill>
                  <a:prstClr val="white"/>
                </a:solidFill>
                <a:cs typeface="+mn-ea"/>
                <a:sym typeface="+mn-lt"/>
              </a:rPr>
              <a:t>请 输 入 您 的 单 位 或 党 支 部 名 称</a:t>
            </a:r>
          </a:p>
        </p:txBody>
      </p:sp>
      <p:sp>
        <p:nvSpPr>
          <p:cNvPr id="39" name="矩形 38">
            <a:extLst>
              <a:ext uri="{FF2B5EF4-FFF2-40B4-BE49-F238E27FC236}">
                <a16:creationId xmlns:a16="http://schemas.microsoft.com/office/drawing/2014/main" xmlns="" id="{A83BE3D6-37AF-44BC-9ED5-4BF680379B46}"/>
              </a:ext>
            </a:extLst>
          </p:cNvPr>
          <p:cNvSpPr/>
          <p:nvPr/>
        </p:nvSpPr>
        <p:spPr>
          <a:xfrm>
            <a:off x="2426028" y="5205955"/>
            <a:ext cx="7341531" cy="415402"/>
          </a:xfrm>
          <a:prstGeom prst="rect">
            <a:avLst/>
          </a:prstGeom>
        </p:spPr>
        <p:txBody>
          <a:bodyPr wrap="square">
            <a:spAutoFit/>
          </a:bodyPr>
          <a:lstStyle/>
          <a:p>
            <a:pPr algn="ctr" defTabSz="1218496"/>
            <a:r>
              <a:rPr lang="zh-CN" altLang="zh-CN" sz="1050" dirty="0">
                <a:solidFill>
                  <a:srgbClr val="D21719"/>
                </a:solidFill>
                <a:cs typeface="+mn-ea"/>
                <a:sym typeface="+mn-lt"/>
              </a:rPr>
              <a:t>他克己奉公，助人为乐，为集体、人民做了大量的好事，荣立二等功一次、三等功两次</a:t>
            </a:r>
            <a:r>
              <a:rPr lang="zh-CN" altLang="en-US" sz="1050" dirty="0">
                <a:solidFill>
                  <a:srgbClr val="D21719"/>
                </a:solidFill>
                <a:cs typeface="+mn-ea"/>
                <a:sym typeface="+mn-lt"/>
              </a:rPr>
              <a:t>。习近平主席指出，雷锋身上所具有的“信念的能量、大爱的胸怀、忘我的精神、进取的锐气”，正是我们民族精神的最好写照。</a:t>
            </a:r>
          </a:p>
        </p:txBody>
      </p:sp>
    </p:spTree>
    <p:extLst>
      <p:ext uri="{BB962C8B-B14F-4D97-AF65-F5344CB8AC3E}">
        <p14:creationId xmlns:p14="http://schemas.microsoft.com/office/powerpoint/2010/main" val="89031852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1000"/>
                                        <p:tgtEl>
                                          <p:spTgt spid="29"/>
                                        </p:tgtEl>
                                      </p:cBhvr>
                                    </p:animEffect>
                                    <p:anim calcmode="lin" valueType="num">
                                      <p:cBhvr>
                                        <p:cTn id="8" dur="1000" fill="hold"/>
                                        <p:tgtEl>
                                          <p:spTgt spid="29"/>
                                        </p:tgtEl>
                                        <p:attrNameLst>
                                          <p:attrName>ppt_x</p:attrName>
                                        </p:attrNameLst>
                                      </p:cBhvr>
                                      <p:tavLst>
                                        <p:tav tm="0">
                                          <p:val>
                                            <p:strVal val="#ppt_x"/>
                                          </p:val>
                                        </p:tav>
                                        <p:tav tm="100000">
                                          <p:val>
                                            <p:strVal val="#ppt_x"/>
                                          </p:val>
                                        </p:tav>
                                      </p:tavLst>
                                    </p:anim>
                                    <p:anim calcmode="lin" valueType="num">
                                      <p:cBhvr>
                                        <p:cTn id="9" dur="100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Effect transition="in" filter="fade">
                                      <p:cBhvr>
                                        <p:cTn id="17" dur="1000"/>
                                        <p:tgtEl>
                                          <p:spTgt spid="34"/>
                                        </p:tgtEl>
                                      </p:cBhvr>
                                    </p:animEffect>
                                    <p:anim calcmode="lin" valueType="num">
                                      <p:cBhvr>
                                        <p:cTn id="18" dur="1000" fill="hold"/>
                                        <p:tgtEl>
                                          <p:spTgt spid="34"/>
                                        </p:tgtEl>
                                        <p:attrNameLst>
                                          <p:attrName>ppt_x</p:attrName>
                                        </p:attrNameLst>
                                      </p:cBhvr>
                                      <p:tavLst>
                                        <p:tav tm="0">
                                          <p:val>
                                            <p:strVal val="#ppt_x"/>
                                          </p:val>
                                        </p:tav>
                                        <p:tav tm="100000">
                                          <p:val>
                                            <p:strVal val="#ppt_x"/>
                                          </p:val>
                                        </p:tav>
                                      </p:tavLst>
                                    </p:anim>
                                    <p:anim calcmode="lin" valueType="num">
                                      <p:cBhvr>
                                        <p:cTn id="19" dur="1000" fill="hold"/>
                                        <p:tgtEl>
                                          <p:spTgt spid="3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1000"/>
                                        <p:tgtEl>
                                          <p:spTgt spid="36"/>
                                        </p:tgtEl>
                                      </p:cBhvr>
                                    </p:animEffect>
                                    <p:anim calcmode="lin" valueType="num">
                                      <p:cBhvr>
                                        <p:cTn id="23" dur="1000" fill="hold"/>
                                        <p:tgtEl>
                                          <p:spTgt spid="36"/>
                                        </p:tgtEl>
                                        <p:attrNameLst>
                                          <p:attrName>ppt_x</p:attrName>
                                        </p:attrNameLst>
                                      </p:cBhvr>
                                      <p:tavLst>
                                        <p:tav tm="0">
                                          <p:val>
                                            <p:strVal val="#ppt_x"/>
                                          </p:val>
                                        </p:tav>
                                        <p:tav tm="100000">
                                          <p:val>
                                            <p:strVal val="#ppt_x"/>
                                          </p:val>
                                        </p:tav>
                                      </p:tavLst>
                                    </p:anim>
                                    <p:anim calcmode="lin" valueType="num">
                                      <p:cBhvr>
                                        <p:cTn id="24" dur="1000" fill="hold"/>
                                        <p:tgtEl>
                                          <p:spTgt spid="3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38"/>
                                        </p:tgtEl>
                                        <p:attrNameLst>
                                          <p:attrName>style.visibility</p:attrName>
                                        </p:attrNameLst>
                                      </p:cBhvr>
                                      <p:to>
                                        <p:strVal val="visible"/>
                                      </p:to>
                                    </p:set>
                                    <p:animEffect transition="in" filter="fade">
                                      <p:cBhvr>
                                        <p:cTn id="27" dur="1000"/>
                                        <p:tgtEl>
                                          <p:spTgt spid="38"/>
                                        </p:tgtEl>
                                      </p:cBhvr>
                                    </p:animEffect>
                                    <p:anim calcmode="lin" valueType="num">
                                      <p:cBhvr>
                                        <p:cTn id="28" dur="1000" fill="hold"/>
                                        <p:tgtEl>
                                          <p:spTgt spid="38"/>
                                        </p:tgtEl>
                                        <p:attrNameLst>
                                          <p:attrName>ppt_x</p:attrName>
                                        </p:attrNameLst>
                                      </p:cBhvr>
                                      <p:tavLst>
                                        <p:tav tm="0">
                                          <p:val>
                                            <p:strVal val="#ppt_x"/>
                                          </p:val>
                                        </p:tav>
                                        <p:tav tm="100000">
                                          <p:val>
                                            <p:strVal val="#ppt_x"/>
                                          </p:val>
                                        </p:tav>
                                      </p:tavLst>
                                    </p:anim>
                                    <p:anim calcmode="lin" valueType="num">
                                      <p:cBhvr>
                                        <p:cTn id="29" dur="1000" fill="hold"/>
                                        <p:tgtEl>
                                          <p:spTgt spid="38"/>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37"/>
                                        </p:tgtEl>
                                        <p:attrNameLst>
                                          <p:attrName>style.visibility</p:attrName>
                                        </p:attrNameLst>
                                      </p:cBhvr>
                                      <p:to>
                                        <p:strVal val="visible"/>
                                      </p:to>
                                    </p:set>
                                    <p:animEffect transition="in" filter="fade">
                                      <p:cBhvr>
                                        <p:cTn id="32" dur="1000"/>
                                        <p:tgtEl>
                                          <p:spTgt spid="37"/>
                                        </p:tgtEl>
                                      </p:cBhvr>
                                    </p:animEffect>
                                    <p:anim calcmode="lin" valueType="num">
                                      <p:cBhvr>
                                        <p:cTn id="33" dur="1000" fill="hold"/>
                                        <p:tgtEl>
                                          <p:spTgt spid="37"/>
                                        </p:tgtEl>
                                        <p:attrNameLst>
                                          <p:attrName>ppt_x</p:attrName>
                                        </p:attrNameLst>
                                      </p:cBhvr>
                                      <p:tavLst>
                                        <p:tav tm="0">
                                          <p:val>
                                            <p:strVal val="#ppt_x"/>
                                          </p:val>
                                        </p:tav>
                                        <p:tav tm="100000">
                                          <p:val>
                                            <p:strVal val="#ppt_x"/>
                                          </p:val>
                                        </p:tav>
                                      </p:tavLst>
                                    </p:anim>
                                    <p:anim calcmode="lin" valueType="num">
                                      <p:cBhvr>
                                        <p:cTn id="34" dur="1000" fill="hold"/>
                                        <p:tgtEl>
                                          <p:spTgt spid="3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fade">
                                      <p:cBhvr>
                                        <p:cTn id="37" dur="1000"/>
                                        <p:tgtEl>
                                          <p:spTgt spid="39"/>
                                        </p:tgtEl>
                                      </p:cBhvr>
                                    </p:animEffect>
                                    <p:anim calcmode="lin" valueType="num">
                                      <p:cBhvr>
                                        <p:cTn id="38" dur="1000" fill="hold"/>
                                        <p:tgtEl>
                                          <p:spTgt spid="39"/>
                                        </p:tgtEl>
                                        <p:attrNameLst>
                                          <p:attrName>ppt_x</p:attrName>
                                        </p:attrNameLst>
                                      </p:cBhvr>
                                      <p:tavLst>
                                        <p:tav tm="0">
                                          <p:val>
                                            <p:strVal val="#ppt_x"/>
                                          </p:val>
                                        </p:tav>
                                        <p:tav tm="100000">
                                          <p:val>
                                            <p:strVal val="#ppt_x"/>
                                          </p:val>
                                        </p:tav>
                                      </p:tavLst>
                                    </p:anim>
                                    <p:anim calcmode="lin" valueType="num">
                                      <p:cBhvr>
                                        <p:cTn id="39"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7" grpId="0" animBg="1"/>
      <p:bldP spid="3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2343259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a:extLst>
              <a:ext uri="{FF2B5EF4-FFF2-40B4-BE49-F238E27FC236}">
                <a16:creationId xmlns:a16="http://schemas.microsoft.com/office/drawing/2014/main" xmlns="" id="{0FE39B6B-1C6F-43A0-BEBB-649923830515}"/>
              </a:ext>
            </a:extLst>
          </p:cNvPr>
          <p:cNvGrpSpPr/>
          <p:nvPr/>
        </p:nvGrpSpPr>
        <p:grpSpPr>
          <a:xfrm>
            <a:off x="3720286" y="1608195"/>
            <a:ext cx="3706396" cy="537380"/>
            <a:chOff x="3720286" y="1608195"/>
            <a:chExt cx="3706396" cy="537380"/>
          </a:xfrm>
        </p:grpSpPr>
        <p:sp>
          <p:nvSpPr>
            <p:cNvPr id="14" name="1">
              <a:extLst>
                <a:ext uri="{FF2B5EF4-FFF2-40B4-BE49-F238E27FC236}">
                  <a16:creationId xmlns:a16="http://schemas.microsoft.com/office/drawing/2014/main" xmlns="" id="{B2256EAC-8810-4B37-8561-00F8285D1DA7}"/>
                </a:ext>
              </a:extLst>
            </p:cNvPr>
            <p:cNvSpPr>
              <a:spLocks/>
            </p:cNvSpPr>
            <p:nvPr>
              <p:custDataLst>
                <p:tags r:id="rId8"/>
              </p:custDataLst>
            </p:nvPr>
          </p:nvSpPr>
          <p:spPr bwMode="auto">
            <a:xfrm>
              <a:off x="3720286" y="1608195"/>
              <a:ext cx="1367835" cy="537380"/>
            </a:xfrm>
            <a:prstGeom prst="homePlate">
              <a:avLst/>
            </a:prstGeom>
            <a:solidFill>
              <a:srgbClr val="D21719"/>
            </a:solidFill>
            <a:ln>
              <a:noFill/>
            </a:ln>
          </p:spPr>
          <p:txBody>
            <a:bodyPr vert="horz" wrap="square" lIns="26994" tIns="0" rIns="0" bIns="0" numCol="1" anchor="ctr" anchorCtr="0" compatLnSpc="1">
              <a:prstTxWarp prst="textNoShape">
                <a:avLst/>
              </a:prstTxWarp>
              <a:noAutofit/>
            </a:bodyPr>
            <a:lstStyle/>
            <a:p>
              <a:pPr algn="ctr" defTabSz="1218496"/>
              <a:r>
                <a:rPr lang="en-US" altLang="zh-CN" sz="2400" b="1" spc="150" dirty="0">
                  <a:solidFill>
                    <a:srgbClr val="FFFFFF"/>
                  </a:solidFill>
                  <a:cs typeface="+mn-ea"/>
                  <a:sym typeface="+mn-lt"/>
                </a:rPr>
                <a:t>01</a:t>
              </a:r>
              <a:endParaRPr lang="zh-CN" altLang="en-US" sz="2400" b="1" spc="150" dirty="0">
                <a:solidFill>
                  <a:srgbClr val="FFFFFF"/>
                </a:solidFill>
                <a:cs typeface="+mn-ea"/>
                <a:sym typeface="+mn-lt"/>
              </a:endParaRPr>
            </a:p>
          </p:txBody>
        </p:sp>
        <p:sp>
          <p:nvSpPr>
            <p:cNvPr id="18" name="矩形 17">
              <a:extLst>
                <a:ext uri="{FF2B5EF4-FFF2-40B4-BE49-F238E27FC236}">
                  <a16:creationId xmlns:a16="http://schemas.microsoft.com/office/drawing/2014/main" xmlns="" id="{50AE2531-18B6-4028-B3FC-8371DE366C71}"/>
                </a:ext>
              </a:extLst>
            </p:cNvPr>
            <p:cNvSpPr/>
            <p:nvPr/>
          </p:nvSpPr>
          <p:spPr>
            <a:xfrm>
              <a:off x="5088121" y="1646107"/>
              <a:ext cx="2338561" cy="461558"/>
            </a:xfrm>
            <a:prstGeom prst="rect">
              <a:avLst/>
            </a:prstGeom>
          </p:spPr>
          <p:txBody>
            <a:bodyPr wrap="none">
              <a:spAutoFit/>
            </a:bodyPr>
            <a:lstStyle/>
            <a:p>
              <a:pPr defTabSz="1218496"/>
              <a:r>
                <a:rPr lang="zh-CN" altLang="en-US" sz="2400" dirty="0">
                  <a:solidFill>
                    <a:prstClr val="black">
                      <a:lumMod val="50000"/>
                      <a:lumOff val="50000"/>
                    </a:prstClr>
                  </a:solidFill>
                  <a:cs typeface="+mn-ea"/>
                  <a:sym typeface="+mn-lt"/>
                </a:rPr>
                <a:t>什么是雷锋精神</a:t>
              </a:r>
            </a:p>
          </p:txBody>
        </p:sp>
      </p:grpSp>
      <p:grpSp>
        <p:nvGrpSpPr>
          <p:cNvPr id="4" name="组合 3">
            <a:extLst>
              <a:ext uri="{FF2B5EF4-FFF2-40B4-BE49-F238E27FC236}">
                <a16:creationId xmlns:a16="http://schemas.microsoft.com/office/drawing/2014/main" xmlns="" id="{EB6FBA59-B529-4CD5-B439-75C01DAA9046}"/>
              </a:ext>
            </a:extLst>
          </p:cNvPr>
          <p:cNvGrpSpPr/>
          <p:nvPr/>
        </p:nvGrpSpPr>
        <p:grpSpPr>
          <a:xfrm>
            <a:off x="3720286" y="2263828"/>
            <a:ext cx="4321807" cy="537380"/>
            <a:chOff x="3720286" y="2263828"/>
            <a:chExt cx="4321807" cy="537380"/>
          </a:xfrm>
        </p:grpSpPr>
        <p:sp>
          <p:nvSpPr>
            <p:cNvPr id="22" name="1">
              <a:extLst>
                <a:ext uri="{FF2B5EF4-FFF2-40B4-BE49-F238E27FC236}">
                  <a16:creationId xmlns:a16="http://schemas.microsoft.com/office/drawing/2014/main" xmlns="" id="{E836FEE9-384F-4E59-BFD1-8B6870C3A6B0}"/>
                </a:ext>
              </a:extLst>
            </p:cNvPr>
            <p:cNvSpPr>
              <a:spLocks/>
            </p:cNvSpPr>
            <p:nvPr>
              <p:custDataLst>
                <p:tags r:id="rId7"/>
              </p:custDataLst>
            </p:nvPr>
          </p:nvSpPr>
          <p:spPr bwMode="auto">
            <a:xfrm>
              <a:off x="3720286" y="2263828"/>
              <a:ext cx="1367835" cy="537380"/>
            </a:xfrm>
            <a:prstGeom prst="homePlate">
              <a:avLst/>
            </a:prstGeom>
            <a:solidFill>
              <a:srgbClr val="D21719"/>
            </a:solidFill>
            <a:ln>
              <a:noFill/>
            </a:ln>
          </p:spPr>
          <p:txBody>
            <a:bodyPr vert="horz" wrap="square" lIns="26994" tIns="0" rIns="0" bIns="0" numCol="1" anchor="ctr" anchorCtr="0" compatLnSpc="1">
              <a:prstTxWarp prst="textNoShape">
                <a:avLst/>
              </a:prstTxWarp>
              <a:noAutofit/>
            </a:bodyPr>
            <a:lstStyle/>
            <a:p>
              <a:pPr algn="ctr" defTabSz="1218496"/>
              <a:r>
                <a:rPr lang="en-US" altLang="zh-CN" sz="2400" b="1" spc="150" dirty="0">
                  <a:solidFill>
                    <a:srgbClr val="FFFFFF"/>
                  </a:solidFill>
                  <a:cs typeface="+mn-ea"/>
                  <a:sym typeface="+mn-lt"/>
                </a:rPr>
                <a:t>02</a:t>
              </a:r>
              <a:endParaRPr lang="zh-CN" altLang="en-US" sz="2400" b="1" spc="150" dirty="0">
                <a:solidFill>
                  <a:srgbClr val="FFFFFF"/>
                </a:solidFill>
                <a:cs typeface="+mn-ea"/>
                <a:sym typeface="+mn-lt"/>
              </a:endParaRPr>
            </a:p>
          </p:txBody>
        </p:sp>
        <p:sp>
          <p:nvSpPr>
            <p:cNvPr id="23" name="矩形 22">
              <a:extLst>
                <a:ext uri="{FF2B5EF4-FFF2-40B4-BE49-F238E27FC236}">
                  <a16:creationId xmlns:a16="http://schemas.microsoft.com/office/drawing/2014/main" xmlns="" id="{0CECAB27-1A9D-470E-9306-DC345784EF88}"/>
                </a:ext>
              </a:extLst>
            </p:cNvPr>
            <p:cNvSpPr/>
            <p:nvPr/>
          </p:nvSpPr>
          <p:spPr>
            <a:xfrm>
              <a:off x="5088122" y="2301740"/>
              <a:ext cx="2953971" cy="461558"/>
            </a:xfrm>
            <a:prstGeom prst="rect">
              <a:avLst/>
            </a:prstGeom>
          </p:spPr>
          <p:txBody>
            <a:bodyPr wrap="none">
              <a:spAutoFit/>
            </a:bodyPr>
            <a:lstStyle/>
            <a:p>
              <a:pPr defTabSz="1218496"/>
              <a:r>
                <a:rPr lang="zh-CN" altLang="en-US" sz="2400" dirty="0">
                  <a:solidFill>
                    <a:prstClr val="black">
                      <a:lumMod val="50000"/>
                      <a:lumOff val="50000"/>
                    </a:prstClr>
                  </a:solidFill>
                  <a:cs typeface="+mn-ea"/>
                  <a:sym typeface="+mn-lt"/>
                </a:rPr>
                <a:t>雷锋精神的时代内涵</a:t>
              </a:r>
            </a:p>
          </p:txBody>
        </p:sp>
      </p:grpSp>
      <p:grpSp>
        <p:nvGrpSpPr>
          <p:cNvPr id="5" name="组合 4">
            <a:extLst>
              <a:ext uri="{FF2B5EF4-FFF2-40B4-BE49-F238E27FC236}">
                <a16:creationId xmlns:a16="http://schemas.microsoft.com/office/drawing/2014/main" xmlns="" id="{95555CBF-C998-41DF-B855-1FFB88DD8864}"/>
              </a:ext>
            </a:extLst>
          </p:cNvPr>
          <p:cNvGrpSpPr/>
          <p:nvPr/>
        </p:nvGrpSpPr>
        <p:grpSpPr>
          <a:xfrm>
            <a:off x="3720286" y="2919460"/>
            <a:ext cx="4014101" cy="537380"/>
            <a:chOff x="3720286" y="2919460"/>
            <a:chExt cx="4014101" cy="537380"/>
          </a:xfrm>
        </p:grpSpPr>
        <p:sp>
          <p:nvSpPr>
            <p:cNvPr id="24" name="1">
              <a:extLst>
                <a:ext uri="{FF2B5EF4-FFF2-40B4-BE49-F238E27FC236}">
                  <a16:creationId xmlns:a16="http://schemas.microsoft.com/office/drawing/2014/main" xmlns="" id="{38F2E5E1-93A9-4DE4-B015-AE2D08213565}"/>
                </a:ext>
              </a:extLst>
            </p:cNvPr>
            <p:cNvSpPr>
              <a:spLocks/>
            </p:cNvSpPr>
            <p:nvPr>
              <p:custDataLst>
                <p:tags r:id="rId6"/>
              </p:custDataLst>
            </p:nvPr>
          </p:nvSpPr>
          <p:spPr bwMode="auto">
            <a:xfrm>
              <a:off x="3720286" y="2919460"/>
              <a:ext cx="1367835" cy="537380"/>
            </a:xfrm>
            <a:prstGeom prst="homePlate">
              <a:avLst/>
            </a:prstGeom>
            <a:solidFill>
              <a:srgbClr val="D21719"/>
            </a:solidFill>
            <a:ln>
              <a:noFill/>
            </a:ln>
          </p:spPr>
          <p:txBody>
            <a:bodyPr vert="horz" wrap="square" lIns="26994" tIns="0" rIns="0" bIns="0" numCol="1" anchor="ctr" anchorCtr="0" compatLnSpc="1">
              <a:prstTxWarp prst="textNoShape">
                <a:avLst/>
              </a:prstTxWarp>
              <a:noAutofit/>
            </a:bodyPr>
            <a:lstStyle/>
            <a:p>
              <a:pPr algn="ctr" defTabSz="1218496"/>
              <a:r>
                <a:rPr lang="en-US" altLang="zh-CN" sz="2400" b="1" spc="150" dirty="0">
                  <a:solidFill>
                    <a:srgbClr val="FFFFFF"/>
                  </a:solidFill>
                  <a:cs typeface="+mn-ea"/>
                  <a:sym typeface="+mn-lt"/>
                </a:rPr>
                <a:t>03</a:t>
              </a:r>
              <a:endParaRPr lang="zh-CN" altLang="en-US" sz="2400" b="1" spc="150" dirty="0">
                <a:solidFill>
                  <a:srgbClr val="FFFFFF"/>
                </a:solidFill>
                <a:cs typeface="+mn-ea"/>
                <a:sym typeface="+mn-lt"/>
              </a:endParaRPr>
            </a:p>
          </p:txBody>
        </p:sp>
        <p:sp>
          <p:nvSpPr>
            <p:cNvPr id="25" name="矩形 24">
              <a:extLst>
                <a:ext uri="{FF2B5EF4-FFF2-40B4-BE49-F238E27FC236}">
                  <a16:creationId xmlns:a16="http://schemas.microsoft.com/office/drawing/2014/main" xmlns="" id="{25BF623E-722A-498C-AC3D-F1568A401BC5}"/>
                </a:ext>
              </a:extLst>
            </p:cNvPr>
            <p:cNvSpPr/>
            <p:nvPr/>
          </p:nvSpPr>
          <p:spPr>
            <a:xfrm>
              <a:off x="5088122" y="2957372"/>
              <a:ext cx="2646265" cy="461558"/>
            </a:xfrm>
            <a:prstGeom prst="rect">
              <a:avLst/>
            </a:prstGeom>
          </p:spPr>
          <p:txBody>
            <a:bodyPr wrap="none">
              <a:spAutoFit/>
            </a:bodyPr>
            <a:lstStyle/>
            <a:p>
              <a:pPr defTabSz="1218496"/>
              <a:r>
                <a:rPr lang="zh-CN" altLang="en-US" sz="2400" dirty="0">
                  <a:solidFill>
                    <a:prstClr val="black">
                      <a:lumMod val="50000"/>
                      <a:lumOff val="50000"/>
                    </a:prstClr>
                  </a:solidFill>
                  <a:cs typeface="+mn-ea"/>
                  <a:sym typeface="+mn-lt"/>
                </a:rPr>
                <a:t>雷锋精神具体内容</a:t>
              </a:r>
            </a:p>
          </p:txBody>
        </p:sp>
      </p:grpSp>
      <p:grpSp>
        <p:nvGrpSpPr>
          <p:cNvPr id="6" name="组合 5">
            <a:extLst>
              <a:ext uri="{FF2B5EF4-FFF2-40B4-BE49-F238E27FC236}">
                <a16:creationId xmlns:a16="http://schemas.microsoft.com/office/drawing/2014/main" xmlns="" id="{095A96ED-7889-418F-B8B1-363D5563C68D}"/>
              </a:ext>
            </a:extLst>
          </p:cNvPr>
          <p:cNvGrpSpPr/>
          <p:nvPr/>
        </p:nvGrpSpPr>
        <p:grpSpPr>
          <a:xfrm>
            <a:off x="3720286" y="3575092"/>
            <a:ext cx="2783279" cy="537380"/>
            <a:chOff x="3720286" y="3575092"/>
            <a:chExt cx="2783279" cy="537380"/>
          </a:xfrm>
        </p:grpSpPr>
        <p:sp>
          <p:nvSpPr>
            <p:cNvPr id="26" name="1">
              <a:extLst>
                <a:ext uri="{FF2B5EF4-FFF2-40B4-BE49-F238E27FC236}">
                  <a16:creationId xmlns:a16="http://schemas.microsoft.com/office/drawing/2014/main" xmlns="" id="{721033BE-8FF9-4CD4-9DB5-7E8FDF567F23}"/>
                </a:ext>
              </a:extLst>
            </p:cNvPr>
            <p:cNvSpPr>
              <a:spLocks/>
            </p:cNvSpPr>
            <p:nvPr>
              <p:custDataLst>
                <p:tags r:id="rId5"/>
              </p:custDataLst>
            </p:nvPr>
          </p:nvSpPr>
          <p:spPr bwMode="auto">
            <a:xfrm>
              <a:off x="3720286" y="3575092"/>
              <a:ext cx="1367835" cy="537380"/>
            </a:xfrm>
            <a:prstGeom prst="homePlate">
              <a:avLst/>
            </a:prstGeom>
            <a:solidFill>
              <a:srgbClr val="D21719"/>
            </a:solidFill>
            <a:ln>
              <a:noFill/>
            </a:ln>
          </p:spPr>
          <p:txBody>
            <a:bodyPr vert="horz" wrap="square" lIns="26994" tIns="0" rIns="0" bIns="0" numCol="1" anchor="ctr" anchorCtr="0" compatLnSpc="1">
              <a:prstTxWarp prst="textNoShape">
                <a:avLst/>
              </a:prstTxWarp>
              <a:noAutofit/>
            </a:bodyPr>
            <a:lstStyle/>
            <a:p>
              <a:pPr algn="ctr" defTabSz="1218496"/>
              <a:r>
                <a:rPr lang="en-US" altLang="zh-CN" sz="2400" b="1" spc="150" dirty="0">
                  <a:solidFill>
                    <a:srgbClr val="FFFFFF"/>
                  </a:solidFill>
                  <a:cs typeface="+mn-ea"/>
                  <a:sym typeface="+mn-lt"/>
                </a:rPr>
                <a:t>04</a:t>
              </a:r>
              <a:endParaRPr lang="zh-CN" altLang="en-US" sz="2400" b="1" spc="150" dirty="0">
                <a:solidFill>
                  <a:srgbClr val="FFFFFF"/>
                </a:solidFill>
                <a:cs typeface="+mn-ea"/>
                <a:sym typeface="+mn-lt"/>
              </a:endParaRPr>
            </a:p>
          </p:txBody>
        </p:sp>
        <p:sp>
          <p:nvSpPr>
            <p:cNvPr id="27" name="矩形 26">
              <a:extLst>
                <a:ext uri="{FF2B5EF4-FFF2-40B4-BE49-F238E27FC236}">
                  <a16:creationId xmlns:a16="http://schemas.microsoft.com/office/drawing/2014/main" xmlns="" id="{1AF1ACE8-9BC1-4802-92E5-D1CDC7CC1668}"/>
                </a:ext>
              </a:extLst>
            </p:cNvPr>
            <p:cNvSpPr/>
            <p:nvPr/>
          </p:nvSpPr>
          <p:spPr>
            <a:xfrm>
              <a:off x="5088121" y="3613004"/>
              <a:ext cx="1415444" cy="461558"/>
            </a:xfrm>
            <a:prstGeom prst="rect">
              <a:avLst/>
            </a:prstGeom>
          </p:spPr>
          <p:txBody>
            <a:bodyPr wrap="none">
              <a:spAutoFit/>
            </a:bodyPr>
            <a:lstStyle/>
            <a:p>
              <a:pPr defTabSz="1218496"/>
              <a:r>
                <a:rPr lang="zh-CN" altLang="en-US" sz="2400" dirty="0">
                  <a:solidFill>
                    <a:prstClr val="black">
                      <a:lumMod val="50000"/>
                      <a:lumOff val="50000"/>
                    </a:prstClr>
                  </a:solidFill>
                  <a:cs typeface="+mn-ea"/>
                  <a:sym typeface="+mn-lt"/>
                </a:rPr>
                <a:t>纪念雷锋</a:t>
              </a:r>
            </a:p>
          </p:txBody>
        </p:sp>
      </p:grpSp>
      <p:grpSp>
        <p:nvGrpSpPr>
          <p:cNvPr id="7" name="组合 6">
            <a:extLst>
              <a:ext uri="{FF2B5EF4-FFF2-40B4-BE49-F238E27FC236}">
                <a16:creationId xmlns:a16="http://schemas.microsoft.com/office/drawing/2014/main" xmlns="" id="{A4986991-C1A2-457D-B4C7-29AA31B87BF7}"/>
              </a:ext>
            </a:extLst>
          </p:cNvPr>
          <p:cNvGrpSpPr/>
          <p:nvPr/>
        </p:nvGrpSpPr>
        <p:grpSpPr>
          <a:xfrm>
            <a:off x="3720286" y="4230724"/>
            <a:ext cx="4937217" cy="537380"/>
            <a:chOff x="3720286" y="4230724"/>
            <a:chExt cx="4937217" cy="537380"/>
          </a:xfrm>
        </p:grpSpPr>
        <p:sp>
          <p:nvSpPr>
            <p:cNvPr id="28" name="1">
              <a:extLst>
                <a:ext uri="{FF2B5EF4-FFF2-40B4-BE49-F238E27FC236}">
                  <a16:creationId xmlns:a16="http://schemas.microsoft.com/office/drawing/2014/main" xmlns="" id="{49B6E999-455D-4938-9FED-D606BA072BD9}"/>
                </a:ext>
              </a:extLst>
            </p:cNvPr>
            <p:cNvSpPr>
              <a:spLocks/>
            </p:cNvSpPr>
            <p:nvPr>
              <p:custDataLst>
                <p:tags r:id="rId4"/>
              </p:custDataLst>
            </p:nvPr>
          </p:nvSpPr>
          <p:spPr bwMode="auto">
            <a:xfrm>
              <a:off x="3720286" y="4230724"/>
              <a:ext cx="1367835" cy="537380"/>
            </a:xfrm>
            <a:prstGeom prst="homePlate">
              <a:avLst/>
            </a:prstGeom>
            <a:solidFill>
              <a:srgbClr val="D21719"/>
            </a:solidFill>
            <a:ln>
              <a:noFill/>
            </a:ln>
          </p:spPr>
          <p:txBody>
            <a:bodyPr vert="horz" wrap="square" lIns="26994" tIns="0" rIns="0" bIns="0" numCol="1" anchor="ctr" anchorCtr="0" compatLnSpc="1">
              <a:prstTxWarp prst="textNoShape">
                <a:avLst/>
              </a:prstTxWarp>
              <a:noAutofit/>
            </a:bodyPr>
            <a:lstStyle/>
            <a:p>
              <a:pPr algn="ctr" defTabSz="1218496"/>
              <a:r>
                <a:rPr lang="en-US" altLang="zh-CN" sz="2400" b="1" spc="150" dirty="0">
                  <a:solidFill>
                    <a:srgbClr val="FFFFFF"/>
                  </a:solidFill>
                  <a:cs typeface="+mn-ea"/>
                  <a:sym typeface="+mn-lt"/>
                </a:rPr>
                <a:t>05</a:t>
              </a:r>
              <a:endParaRPr lang="zh-CN" altLang="en-US" sz="2400" b="1" spc="150" dirty="0">
                <a:solidFill>
                  <a:srgbClr val="FFFFFF"/>
                </a:solidFill>
                <a:cs typeface="+mn-ea"/>
                <a:sym typeface="+mn-lt"/>
              </a:endParaRPr>
            </a:p>
          </p:txBody>
        </p:sp>
        <p:sp>
          <p:nvSpPr>
            <p:cNvPr id="29" name="矩形 28">
              <a:extLst>
                <a:ext uri="{FF2B5EF4-FFF2-40B4-BE49-F238E27FC236}">
                  <a16:creationId xmlns:a16="http://schemas.microsoft.com/office/drawing/2014/main" xmlns="" id="{8A8902D2-CB03-479E-B4FE-288EF7D5B084}"/>
                </a:ext>
              </a:extLst>
            </p:cNvPr>
            <p:cNvSpPr/>
            <p:nvPr/>
          </p:nvSpPr>
          <p:spPr>
            <a:xfrm>
              <a:off x="5088121" y="4268636"/>
              <a:ext cx="3569382" cy="461558"/>
            </a:xfrm>
            <a:prstGeom prst="rect">
              <a:avLst/>
            </a:prstGeom>
          </p:spPr>
          <p:txBody>
            <a:bodyPr wrap="none">
              <a:spAutoFit/>
            </a:bodyPr>
            <a:lstStyle/>
            <a:p>
              <a:pPr defTabSz="1218496"/>
              <a:r>
                <a:rPr lang="zh-CN" altLang="en-US" sz="2400" dirty="0">
                  <a:solidFill>
                    <a:prstClr val="black">
                      <a:lumMod val="50000"/>
                      <a:lumOff val="50000"/>
                    </a:prstClr>
                  </a:solidFill>
                  <a:cs typeface="+mn-ea"/>
                  <a:sym typeface="+mn-lt"/>
                </a:rPr>
                <a:t>学习雷锋精神的重要意义</a:t>
              </a:r>
            </a:p>
          </p:txBody>
        </p:sp>
      </p:grpSp>
      <p:grpSp>
        <p:nvGrpSpPr>
          <p:cNvPr id="9" name="组合 8">
            <a:extLst>
              <a:ext uri="{FF2B5EF4-FFF2-40B4-BE49-F238E27FC236}">
                <a16:creationId xmlns:a16="http://schemas.microsoft.com/office/drawing/2014/main" xmlns="" id="{84163D41-0B14-449E-B9C6-23A1AA8AD2D4}"/>
              </a:ext>
            </a:extLst>
          </p:cNvPr>
          <p:cNvGrpSpPr/>
          <p:nvPr/>
        </p:nvGrpSpPr>
        <p:grpSpPr>
          <a:xfrm>
            <a:off x="3720286" y="4886356"/>
            <a:ext cx="3706396" cy="537380"/>
            <a:chOff x="3720286" y="4886356"/>
            <a:chExt cx="3706396" cy="537380"/>
          </a:xfrm>
        </p:grpSpPr>
        <p:sp>
          <p:nvSpPr>
            <p:cNvPr id="30" name="1">
              <a:extLst>
                <a:ext uri="{FF2B5EF4-FFF2-40B4-BE49-F238E27FC236}">
                  <a16:creationId xmlns:a16="http://schemas.microsoft.com/office/drawing/2014/main" xmlns="" id="{85FE91A9-A740-4466-9B77-95D088E14B24}"/>
                </a:ext>
              </a:extLst>
            </p:cNvPr>
            <p:cNvSpPr>
              <a:spLocks/>
            </p:cNvSpPr>
            <p:nvPr>
              <p:custDataLst>
                <p:tags r:id="rId3"/>
              </p:custDataLst>
            </p:nvPr>
          </p:nvSpPr>
          <p:spPr bwMode="auto">
            <a:xfrm>
              <a:off x="3720286" y="4886356"/>
              <a:ext cx="1367835" cy="537380"/>
            </a:xfrm>
            <a:prstGeom prst="homePlate">
              <a:avLst/>
            </a:prstGeom>
            <a:solidFill>
              <a:srgbClr val="D21719"/>
            </a:solidFill>
            <a:ln>
              <a:noFill/>
            </a:ln>
          </p:spPr>
          <p:txBody>
            <a:bodyPr vert="horz" wrap="square" lIns="26994" tIns="0" rIns="0" bIns="0" numCol="1" anchor="ctr" anchorCtr="0" compatLnSpc="1">
              <a:prstTxWarp prst="textNoShape">
                <a:avLst/>
              </a:prstTxWarp>
              <a:noAutofit/>
            </a:bodyPr>
            <a:lstStyle/>
            <a:p>
              <a:pPr algn="ctr" defTabSz="1218496"/>
              <a:r>
                <a:rPr lang="en-US" altLang="zh-CN" sz="2400" b="1" spc="150" dirty="0">
                  <a:solidFill>
                    <a:srgbClr val="FFFFFF"/>
                  </a:solidFill>
                  <a:cs typeface="+mn-ea"/>
                  <a:sym typeface="+mn-lt"/>
                </a:rPr>
                <a:t>06</a:t>
              </a:r>
              <a:endParaRPr lang="zh-CN" altLang="en-US" sz="2400" b="1" spc="150" dirty="0">
                <a:solidFill>
                  <a:srgbClr val="FFFFFF"/>
                </a:solidFill>
                <a:cs typeface="+mn-ea"/>
                <a:sym typeface="+mn-lt"/>
              </a:endParaRPr>
            </a:p>
          </p:txBody>
        </p:sp>
        <p:sp>
          <p:nvSpPr>
            <p:cNvPr id="31" name="矩形 30">
              <a:extLst>
                <a:ext uri="{FF2B5EF4-FFF2-40B4-BE49-F238E27FC236}">
                  <a16:creationId xmlns:a16="http://schemas.microsoft.com/office/drawing/2014/main" xmlns="" id="{313132E4-EDCC-438E-A2B3-8B5BC94006CB}"/>
                </a:ext>
              </a:extLst>
            </p:cNvPr>
            <p:cNvSpPr/>
            <p:nvPr/>
          </p:nvSpPr>
          <p:spPr>
            <a:xfrm>
              <a:off x="5088121" y="4924268"/>
              <a:ext cx="2338561" cy="461558"/>
            </a:xfrm>
            <a:prstGeom prst="rect">
              <a:avLst/>
            </a:prstGeom>
          </p:spPr>
          <p:txBody>
            <a:bodyPr wrap="none">
              <a:spAutoFit/>
            </a:bodyPr>
            <a:lstStyle/>
            <a:p>
              <a:pPr defTabSz="1218496"/>
              <a:r>
                <a:rPr lang="zh-CN" altLang="en-US" sz="2400" dirty="0">
                  <a:solidFill>
                    <a:prstClr val="black">
                      <a:lumMod val="50000"/>
                      <a:lumOff val="50000"/>
                    </a:prstClr>
                  </a:solidFill>
                  <a:cs typeface="+mn-ea"/>
                  <a:sym typeface="+mn-lt"/>
                </a:rPr>
                <a:t>雷锋精神图片展</a:t>
              </a:r>
            </a:p>
          </p:txBody>
        </p:sp>
      </p:grpSp>
      <p:grpSp>
        <p:nvGrpSpPr>
          <p:cNvPr id="2" name="组合 1">
            <a:extLst>
              <a:ext uri="{FF2B5EF4-FFF2-40B4-BE49-F238E27FC236}">
                <a16:creationId xmlns:a16="http://schemas.microsoft.com/office/drawing/2014/main" xmlns="" id="{15EF7CCB-8CAE-4E8A-95CD-8788944465D3}"/>
              </a:ext>
            </a:extLst>
          </p:cNvPr>
          <p:cNvGrpSpPr/>
          <p:nvPr/>
        </p:nvGrpSpPr>
        <p:grpSpPr>
          <a:xfrm>
            <a:off x="1344848" y="1582781"/>
            <a:ext cx="2105534" cy="3861977"/>
            <a:chOff x="1344848" y="1582781"/>
            <a:chExt cx="2105534" cy="3861977"/>
          </a:xfrm>
        </p:grpSpPr>
        <p:cxnSp>
          <p:nvCxnSpPr>
            <p:cNvPr id="10" name="直接连接符 9">
              <a:extLst>
                <a:ext uri="{FF2B5EF4-FFF2-40B4-BE49-F238E27FC236}">
                  <a16:creationId xmlns:a16="http://schemas.microsoft.com/office/drawing/2014/main" xmlns="" id="{13CB7513-E1DB-489A-9537-9CCB1D9E5A43}"/>
                </a:ext>
              </a:extLst>
            </p:cNvPr>
            <p:cNvCxnSpPr>
              <a:cxnSpLocks/>
            </p:cNvCxnSpPr>
            <p:nvPr/>
          </p:nvCxnSpPr>
          <p:spPr>
            <a:xfrm flipH="1">
              <a:off x="1344848" y="1582815"/>
              <a:ext cx="0" cy="3861906"/>
            </a:xfrm>
            <a:prstGeom prst="line">
              <a:avLst/>
            </a:prstGeom>
            <a:ln w="19050">
              <a:solidFill>
                <a:srgbClr val="D21719"/>
              </a:solidFill>
            </a:ln>
          </p:spPr>
          <p:style>
            <a:lnRef idx="1">
              <a:schemeClr val="accent1"/>
            </a:lnRef>
            <a:fillRef idx="0">
              <a:schemeClr val="accent1"/>
            </a:fillRef>
            <a:effectRef idx="0">
              <a:schemeClr val="accent1"/>
            </a:effectRef>
            <a:fontRef idx="minor">
              <a:schemeClr val="tx1"/>
            </a:fontRef>
          </p:style>
        </p:cxnSp>
        <p:cxnSp>
          <p:nvCxnSpPr>
            <p:cNvPr id="11" name="直接连接符 10">
              <a:extLst>
                <a:ext uri="{FF2B5EF4-FFF2-40B4-BE49-F238E27FC236}">
                  <a16:creationId xmlns:a16="http://schemas.microsoft.com/office/drawing/2014/main" xmlns="" id="{12A01631-BCF8-45AD-9D14-D4014193DAE5}"/>
                </a:ext>
              </a:extLst>
            </p:cNvPr>
            <p:cNvCxnSpPr>
              <a:cxnSpLocks/>
            </p:cNvCxnSpPr>
            <p:nvPr/>
          </p:nvCxnSpPr>
          <p:spPr>
            <a:xfrm>
              <a:off x="3428354" y="1582781"/>
              <a:ext cx="0" cy="3861977"/>
            </a:xfrm>
            <a:prstGeom prst="line">
              <a:avLst/>
            </a:prstGeom>
            <a:ln w="19050">
              <a:solidFill>
                <a:srgbClr val="D21719"/>
              </a:solidFill>
            </a:ln>
          </p:spPr>
          <p:style>
            <a:lnRef idx="1">
              <a:schemeClr val="accent1"/>
            </a:lnRef>
            <a:fillRef idx="0">
              <a:schemeClr val="accent1"/>
            </a:fillRef>
            <a:effectRef idx="0">
              <a:schemeClr val="accent1"/>
            </a:effectRef>
            <a:fontRef idx="minor">
              <a:schemeClr val="tx1"/>
            </a:fontRef>
          </p:style>
        </p:cxnSp>
        <p:sp>
          <p:nvSpPr>
            <p:cNvPr id="12" name="1">
              <a:extLst>
                <a:ext uri="{FF2B5EF4-FFF2-40B4-BE49-F238E27FC236}">
                  <a16:creationId xmlns:a16="http://schemas.microsoft.com/office/drawing/2014/main" xmlns="" id="{EAB5DDA0-9CB6-46AC-968E-DC5D24AAA0E8}"/>
                </a:ext>
              </a:extLst>
            </p:cNvPr>
            <p:cNvSpPr txBox="1"/>
            <p:nvPr>
              <p:custDataLst>
                <p:tags r:id="rId1"/>
              </p:custDataLst>
            </p:nvPr>
          </p:nvSpPr>
          <p:spPr>
            <a:xfrm>
              <a:off x="1714523" y="3741264"/>
              <a:ext cx="1412013" cy="666595"/>
            </a:xfrm>
            <a:prstGeom prst="rect">
              <a:avLst/>
            </a:prstGeom>
            <a:noFill/>
          </p:spPr>
          <p:txBody>
            <a:bodyPr wrap="square" lIns="0" tIns="0" rIns="0" bIns="0" rtlCol="0" anchor="ctr" anchorCtr="0">
              <a:noAutofit/>
            </a:bodyPr>
            <a:lstStyle/>
            <a:p>
              <a:pPr algn="ctr" defTabSz="1218496"/>
              <a:r>
                <a:rPr lang="zh-CN" altLang="en-US" sz="4499" b="1" dirty="0">
                  <a:solidFill>
                    <a:srgbClr val="D21719"/>
                  </a:solidFill>
                  <a:cs typeface="+mn-ea"/>
                  <a:sym typeface="+mn-lt"/>
                </a:rPr>
                <a:t>目录</a:t>
              </a:r>
            </a:p>
          </p:txBody>
        </p:sp>
        <p:sp>
          <p:nvSpPr>
            <p:cNvPr id="13" name="1">
              <a:extLst>
                <a:ext uri="{FF2B5EF4-FFF2-40B4-BE49-F238E27FC236}">
                  <a16:creationId xmlns:a16="http://schemas.microsoft.com/office/drawing/2014/main" xmlns="" id="{FBF43A70-FB14-4369-80AD-FD3656AE154E}"/>
                </a:ext>
              </a:extLst>
            </p:cNvPr>
            <p:cNvSpPr txBox="1"/>
            <p:nvPr>
              <p:custDataLst>
                <p:tags r:id="rId2"/>
              </p:custDataLst>
            </p:nvPr>
          </p:nvSpPr>
          <p:spPr>
            <a:xfrm>
              <a:off x="1366876" y="4407858"/>
              <a:ext cx="2083506" cy="415402"/>
            </a:xfrm>
            <a:prstGeom prst="rect">
              <a:avLst/>
            </a:prstGeom>
            <a:noFill/>
          </p:spPr>
          <p:txBody>
            <a:bodyPr wrap="square">
              <a:spAutoFit/>
            </a:bodyPr>
            <a:lstStyle/>
            <a:p>
              <a:pPr algn="ctr" defTabSz="1218496">
                <a:defRPr/>
              </a:pPr>
              <a:r>
                <a:rPr lang="en-US" altLang="zh-CN" sz="2100" spc="300" dirty="0">
                  <a:solidFill>
                    <a:srgbClr val="D21719"/>
                  </a:solidFill>
                  <a:cs typeface="+mn-ea"/>
                  <a:sym typeface="+mn-lt"/>
                </a:rPr>
                <a:t>CONTENTS</a:t>
              </a:r>
              <a:endParaRPr lang="zh-CN" altLang="en-US" sz="2100" spc="300" dirty="0">
                <a:solidFill>
                  <a:srgbClr val="D21719"/>
                </a:solidFill>
                <a:cs typeface="+mn-ea"/>
                <a:sym typeface="+mn-lt"/>
              </a:endParaRPr>
            </a:p>
          </p:txBody>
        </p:sp>
      </p:grpSp>
    </p:spTree>
    <p:extLst>
      <p:ext uri="{BB962C8B-B14F-4D97-AF65-F5344CB8AC3E}">
        <p14:creationId xmlns:p14="http://schemas.microsoft.com/office/powerpoint/2010/main" val="44318431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1000"/>
                                        <p:tgtEl>
                                          <p:spTgt spid="4"/>
                                        </p:tgtEl>
                                      </p:cBhvr>
                                    </p:animEffect>
                                    <p:anim calcmode="lin" valueType="num">
                                      <p:cBhvr>
                                        <p:cTn id="13" dur="1000" fill="hold"/>
                                        <p:tgtEl>
                                          <p:spTgt spid="4"/>
                                        </p:tgtEl>
                                        <p:attrNameLst>
                                          <p:attrName>ppt_x</p:attrName>
                                        </p:attrNameLst>
                                      </p:cBhvr>
                                      <p:tavLst>
                                        <p:tav tm="0">
                                          <p:val>
                                            <p:strVal val="#ppt_x"/>
                                          </p:val>
                                        </p:tav>
                                        <p:tav tm="100000">
                                          <p:val>
                                            <p:strVal val="#ppt_x"/>
                                          </p:val>
                                        </p:tav>
                                      </p:tavLst>
                                    </p:anim>
                                    <p:anim calcmode="lin" valueType="num">
                                      <p:cBhvr>
                                        <p:cTn id="14" dur="1000" fill="hold"/>
                                        <p:tgtEl>
                                          <p:spTgt spid="4"/>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1000"/>
                                        <p:tgtEl>
                                          <p:spTgt spid="5"/>
                                        </p:tgtEl>
                                      </p:cBhvr>
                                    </p:animEffect>
                                    <p:anim calcmode="lin" valueType="num">
                                      <p:cBhvr>
                                        <p:cTn id="18" dur="1000" fill="hold"/>
                                        <p:tgtEl>
                                          <p:spTgt spid="5"/>
                                        </p:tgtEl>
                                        <p:attrNameLst>
                                          <p:attrName>ppt_x</p:attrName>
                                        </p:attrNameLst>
                                      </p:cBhvr>
                                      <p:tavLst>
                                        <p:tav tm="0">
                                          <p:val>
                                            <p:strVal val="#ppt_x"/>
                                          </p:val>
                                        </p:tav>
                                        <p:tav tm="100000">
                                          <p:val>
                                            <p:strVal val="#ppt_x"/>
                                          </p:val>
                                        </p:tav>
                                      </p:tavLst>
                                    </p:anim>
                                    <p:anim calcmode="lin" valueType="num">
                                      <p:cBhvr>
                                        <p:cTn id="19" dur="10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1000"/>
                                        <p:tgtEl>
                                          <p:spTgt spid="7"/>
                                        </p:tgtEl>
                                      </p:cBhvr>
                                    </p:animEffect>
                                    <p:anim calcmode="lin" valueType="num">
                                      <p:cBhvr>
                                        <p:cTn id="28" dur="1000" fill="hold"/>
                                        <p:tgtEl>
                                          <p:spTgt spid="7"/>
                                        </p:tgtEl>
                                        <p:attrNameLst>
                                          <p:attrName>ppt_x</p:attrName>
                                        </p:attrNameLst>
                                      </p:cBhvr>
                                      <p:tavLst>
                                        <p:tav tm="0">
                                          <p:val>
                                            <p:strVal val="#ppt_x"/>
                                          </p:val>
                                        </p:tav>
                                        <p:tav tm="100000">
                                          <p:val>
                                            <p:strVal val="#ppt_x"/>
                                          </p:val>
                                        </p:tav>
                                      </p:tavLst>
                                    </p:anim>
                                    <p:anim calcmode="lin" valueType="num">
                                      <p:cBhvr>
                                        <p:cTn id="29" dur="1000" fill="hold"/>
                                        <p:tgtEl>
                                          <p:spTgt spid="7"/>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anim calcmode="lin" valueType="num">
                                      <p:cBhvr>
                                        <p:cTn id="33" dur="1000" fill="hold"/>
                                        <p:tgtEl>
                                          <p:spTgt spid="9"/>
                                        </p:tgtEl>
                                        <p:attrNameLst>
                                          <p:attrName>ppt_x</p:attrName>
                                        </p:attrNameLst>
                                      </p:cBhvr>
                                      <p:tavLst>
                                        <p:tav tm="0">
                                          <p:val>
                                            <p:strVal val="#ppt_x"/>
                                          </p:val>
                                        </p:tav>
                                        <p:tav tm="100000">
                                          <p:val>
                                            <p:strVal val="#ppt_x"/>
                                          </p:val>
                                        </p:tav>
                                      </p:tavLst>
                                    </p:anim>
                                    <p:anim calcmode="lin" valueType="num">
                                      <p:cBhvr>
                                        <p:cTn id="34" dur="1000" fill="hold"/>
                                        <p:tgtEl>
                                          <p:spTgt spid="9"/>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2"/>
                                        </p:tgtEl>
                                        <p:attrNameLst>
                                          <p:attrName>style.visibility</p:attrName>
                                        </p:attrNameLst>
                                      </p:cBhvr>
                                      <p:to>
                                        <p:strVal val="visible"/>
                                      </p:to>
                                    </p:set>
                                    <p:animEffect transition="in" filter="fade">
                                      <p:cBhvr>
                                        <p:cTn id="37" dur="1000"/>
                                        <p:tgtEl>
                                          <p:spTgt spid="2"/>
                                        </p:tgtEl>
                                      </p:cBhvr>
                                    </p:animEffect>
                                    <p:anim calcmode="lin" valueType="num">
                                      <p:cBhvr>
                                        <p:cTn id="38" dur="1000" fill="hold"/>
                                        <p:tgtEl>
                                          <p:spTgt spid="2"/>
                                        </p:tgtEl>
                                        <p:attrNameLst>
                                          <p:attrName>ppt_x</p:attrName>
                                        </p:attrNameLst>
                                      </p:cBhvr>
                                      <p:tavLst>
                                        <p:tav tm="0">
                                          <p:val>
                                            <p:strVal val="#ppt_x"/>
                                          </p:val>
                                        </p:tav>
                                        <p:tav tm="100000">
                                          <p:val>
                                            <p:strVal val="#ppt_x"/>
                                          </p:val>
                                        </p:tav>
                                      </p:tavLst>
                                    </p:anim>
                                    <p:anim calcmode="lin" valueType="num">
                                      <p:cBhvr>
                                        <p:cTn id="3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a:extLst>
              <a:ext uri="{FF2B5EF4-FFF2-40B4-BE49-F238E27FC236}">
                <a16:creationId xmlns:a16="http://schemas.microsoft.com/office/drawing/2014/main" xmlns="" id="{74EFC901-07D6-48F7-B1CF-B7A310A32061}"/>
              </a:ext>
            </a:extLst>
          </p:cNvPr>
          <p:cNvSpPr/>
          <p:nvPr>
            <p:custDataLst>
              <p:tags r:id="rId1"/>
            </p:custDataLst>
          </p:nvPr>
        </p:nvSpPr>
        <p:spPr>
          <a:xfrm>
            <a:off x="5464048" y="1701208"/>
            <a:ext cx="1263905" cy="958584"/>
          </a:xfrm>
          <a:prstGeom prst="hexagon">
            <a:avLst>
              <a:gd name="adj" fmla="val 29651"/>
              <a:gd name="vf" fmla="val 115470"/>
            </a:avLst>
          </a:prstGeom>
          <a:solidFill>
            <a:srgbClr val="D21719"/>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defTabSz="1218496"/>
            <a:r>
              <a:rPr lang="en-US" altLang="zh-CN" sz="4799" b="1" dirty="0">
                <a:solidFill>
                  <a:srgbClr val="FFFFFF"/>
                </a:solidFill>
                <a:effectLst>
                  <a:outerShdw blurRad="38100" dist="38100" dir="2700000" algn="tl">
                    <a:srgbClr val="000000">
                      <a:alpha val="43137"/>
                    </a:srgbClr>
                  </a:outerShdw>
                </a:effectLst>
                <a:cs typeface="+mn-ea"/>
                <a:sym typeface="+mn-lt"/>
              </a:rPr>
              <a:t>01</a:t>
            </a:r>
            <a:endParaRPr lang="zh-CN" altLang="en-US" sz="4799" b="1" dirty="0">
              <a:solidFill>
                <a:srgbClr val="FFFFFF"/>
              </a:solidFill>
              <a:effectLst>
                <a:outerShdw blurRad="38100" dist="38100" dir="2700000" algn="tl">
                  <a:srgbClr val="000000">
                    <a:alpha val="43137"/>
                  </a:srgbClr>
                </a:outerShdw>
              </a:effectLst>
              <a:cs typeface="+mn-ea"/>
              <a:sym typeface="+mn-lt"/>
            </a:endParaRPr>
          </a:p>
        </p:txBody>
      </p:sp>
      <p:sp>
        <p:nvSpPr>
          <p:cNvPr id="3" name="矩形 2">
            <a:extLst>
              <a:ext uri="{FF2B5EF4-FFF2-40B4-BE49-F238E27FC236}">
                <a16:creationId xmlns:a16="http://schemas.microsoft.com/office/drawing/2014/main" xmlns="" id="{16FAB706-C4E7-4F88-BEB3-A72490B6849F}"/>
              </a:ext>
            </a:extLst>
          </p:cNvPr>
          <p:cNvSpPr/>
          <p:nvPr/>
        </p:nvSpPr>
        <p:spPr>
          <a:xfrm>
            <a:off x="3623910" y="2997044"/>
            <a:ext cx="4945767" cy="707722"/>
          </a:xfrm>
          <a:prstGeom prst="rect">
            <a:avLst/>
          </a:prstGeom>
        </p:spPr>
        <p:txBody>
          <a:bodyPr wrap="square" anchor="ctr">
            <a:spAutoFit/>
          </a:bodyPr>
          <a:lstStyle/>
          <a:p>
            <a:pPr algn="dist" defTabSz="1218496"/>
            <a:r>
              <a:rPr lang="zh-CN" altLang="en-US" sz="3999" b="1" dirty="0">
                <a:ln>
                  <a:solidFill>
                    <a:prstClr val="white"/>
                  </a:solidFill>
                </a:ln>
                <a:solidFill>
                  <a:srgbClr val="D21719"/>
                </a:solidFill>
                <a:effectLst>
                  <a:outerShdw blurRad="38100" dist="38100" dir="2700000" algn="tl">
                    <a:srgbClr val="000000">
                      <a:alpha val="43137"/>
                    </a:srgbClr>
                  </a:outerShdw>
                </a:effectLst>
                <a:cs typeface="+mn-ea"/>
                <a:sym typeface="+mn-lt"/>
              </a:rPr>
              <a:t>什么是雷锋精神</a:t>
            </a:r>
          </a:p>
        </p:txBody>
      </p:sp>
      <p:grpSp>
        <p:nvGrpSpPr>
          <p:cNvPr id="4" name="组合 3">
            <a:extLst>
              <a:ext uri="{FF2B5EF4-FFF2-40B4-BE49-F238E27FC236}">
                <a16:creationId xmlns:a16="http://schemas.microsoft.com/office/drawing/2014/main" xmlns="" id="{A0A836DF-D11C-49B8-A7C8-E0293FC69681}"/>
              </a:ext>
            </a:extLst>
          </p:cNvPr>
          <p:cNvGrpSpPr/>
          <p:nvPr/>
        </p:nvGrpSpPr>
        <p:grpSpPr>
          <a:xfrm>
            <a:off x="3000373" y="2935982"/>
            <a:ext cx="6191255" cy="829849"/>
            <a:chOff x="1873909" y="2902802"/>
            <a:chExt cx="4726147" cy="830041"/>
          </a:xfrm>
        </p:grpSpPr>
        <p:cxnSp>
          <p:nvCxnSpPr>
            <p:cNvPr id="5" name="直接连接符 4">
              <a:extLst>
                <a:ext uri="{FF2B5EF4-FFF2-40B4-BE49-F238E27FC236}">
                  <a16:creationId xmlns:a16="http://schemas.microsoft.com/office/drawing/2014/main" xmlns="" id="{CA620B12-03CA-4F96-9E46-848EA404A4F2}"/>
                </a:ext>
              </a:extLst>
            </p:cNvPr>
            <p:cNvCxnSpPr/>
            <p:nvPr/>
          </p:nvCxnSpPr>
          <p:spPr>
            <a:xfrm>
              <a:off x="1873909" y="2902802"/>
              <a:ext cx="4726147" cy="0"/>
            </a:xfrm>
            <a:prstGeom prst="line">
              <a:avLst/>
            </a:prstGeom>
            <a:ln w="28575">
              <a:solidFill>
                <a:srgbClr val="D21719"/>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xmlns="" id="{4843F45C-5696-467E-8CA4-92C21DFEDCD2}"/>
                </a:ext>
              </a:extLst>
            </p:cNvPr>
            <p:cNvCxnSpPr/>
            <p:nvPr/>
          </p:nvCxnSpPr>
          <p:spPr>
            <a:xfrm>
              <a:off x="1873909" y="3732843"/>
              <a:ext cx="4726147" cy="0"/>
            </a:xfrm>
            <a:prstGeom prst="line">
              <a:avLst/>
            </a:prstGeom>
            <a:ln w="28575">
              <a:solidFill>
                <a:srgbClr val="D21719"/>
              </a:solidFill>
            </a:ln>
          </p:spPr>
          <p:style>
            <a:lnRef idx="1">
              <a:schemeClr val="accent1"/>
            </a:lnRef>
            <a:fillRef idx="0">
              <a:schemeClr val="accent1"/>
            </a:fillRef>
            <a:effectRef idx="0">
              <a:schemeClr val="accent1"/>
            </a:effectRef>
            <a:fontRef idx="minor">
              <a:schemeClr val="tx1"/>
            </a:fontRef>
          </p:style>
        </p:cxnSp>
      </p:grpSp>
      <p:sp>
        <p:nvSpPr>
          <p:cNvPr id="10" name="矩形 9">
            <a:extLst>
              <a:ext uri="{FF2B5EF4-FFF2-40B4-BE49-F238E27FC236}">
                <a16:creationId xmlns:a16="http://schemas.microsoft.com/office/drawing/2014/main" xmlns="" id="{BA1E2424-F96E-41C7-B5D1-872EF670BE71}"/>
              </a:ext>
            </a:extLst>
          </p:cNvPr>
          <p:cNvSpPr/>
          <p:nvPr/>
        </p:nvSpPr>
        <p:spPr>
          <a:xfrm>
            <a:off x="4158250" y="4030853"/>
            <a:ext cx="3877088" cy="461558"/>
          </a:xfrm>
          <a:prstGeom prst="rect">
            <a:avLst/>
          </a:prstGeom>
        </p:spPr>
        <p:txBody>
          <a:bodyPr wrap="none">
            <a:spAutoFit/>
          </a:bodyPr>
          <a:lstStyle/>
          <a:p>
            <a:pPr defTabSz="1218496"/>
            <a:r>
              <a:rPr lang="zh-CN" altLang="en-US" sz="2400" dirty="0">
                <a:solidFill>
                  <a:srgbClr val="D21719"/>
                </a:solidFill>
                <a:cs typeface="+mn-ea"/>
                <a:sym typeface="+mn-lt"/>
              </a:rPr>
              <a:t>学习雷锋精神争当文明先锋</a:t>
            </a:r>
          </a:p>
        </p:txBody>
      </p:sp>
      <p:cxnSp>
        <p:nvCxnSpPr>
          <p:cNvPr id="11" name="直接连接符 10">
            <a:extLst>
              <a:ext uri="{FF2B5EF4-FFF2-40B4-BE49-F238E27FC236}">
                <a16:creationId xmlns:a16="http://schemas.microsoft.com/office/drawing/2014/main" xmlns="" id="{11B72272-421E-4F05-B82C-C543CB3159D6}"/>
              </a:ext>
            </a:extLst>
          </p:cNvPr>
          <p:cNvCxnSpPr>
            <a:cxnSpLocks/>
          </p:cNvCxnSpPr>
          <p:nvPr/>
        </p:nvCxnSpPr>
        <p:spPr>
          <a:xfrm>
            <a:off x="3395373" y="4261631"/>
            <a:ext cx="719741" cy="0"/>
          </a:xfrm>
          <a:prstGeom prst="line">
            <a:avLst/>
          </a:prstGeom>
          <a:ln w="28575">
            <a:solidFill>
              <a:srgbClr val="D21719"/>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C1E49338-C94E-413A-9AA5-D69145F1DE3C}"/>
              </a:ext>
            </a:extLst>
          </p:cNvPr>
          <p:cNvCxnSpPr>
            <a:cxnSpLocks/>
          </p:cNvCxnSpPr>
          <p:nvPr/>
        </p:nvCxnSpPr>
        <p:spPr>
          <a:xfrm flipH="1">
            <a:off x="8078472" y="4261631"/>
            <a:ext cx="719741" cy="0"/>
          </a:xfrm>
          <a:prstGeom prst="line">
            <a:avLst/>
          </a:prstGeom>
          <a:ln w="28575">
            <a:solidFill>
              <a:srgbClr val="D21719"/>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3" name="矩形: 圆角 12">
            <a:extLst>
              <a:ext uri="{FF2B5EF4-FFF2-40B4-BE49-F238E27FC236}">
                <a16:creationId xmlns:a16="http://schemas.microsoft.com/office/drawing/2014/main" xmlns="" id="{CA0FACA4-E1D9-41C6-BB49-4F399CE3E5CE}"/>
              </a:ext>
            </a:extLst>
          </p:cNvPr>
          <p:cNvSpPr/>
          <p:nvPr/>
        </p:nvSpPr>
        <p:spPr>
          <a:xfrm>
            <a:off x="3355512" y="4496951"/>
            <a:ext cx="5484152" cy="432597"/>
          </a:xfrm>
          <a:prstGeom prst="roundRect">
            <a:avLst/>
          </a:prstGeom>
          <a:solidFill>
            <a:srgbClr val="D217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r>
              <a:rPr lang="zh-CN" altLang="en-US" sz="2000" dirty="0">
                <a:solidFill>
                  <a:prstClr val="white"/>
                </a:solidFill>
                <a:cs typeface="+mn-ea"/>
                <a:sym typeface="+mn-lt"/>
              </a:rPr>
              <a:t>请 输 入 您 的 单 位 或 党 支 部 名 称</a:t>
            </a:r>
          </a:p>
        </p:txBody>
      </p:sp>
      <p:sp>
        <p:nvSpPr>
          <p:cNvPr id="14" name="矩形 13">
            <a:extLst>
              <a:ext uri="{FF2B5EF4-FFF2-40B4-BE49-F238E27FC236}">
                <a16:creationId xmlns:a16="http://schemas.microsoft.com/office/drawing/2014/main" xmlns="" id="{283FFEBA-D2EC-45BB-BB28-218AF3B03979}"/>
              </a:ext>
            </a:extLst>
          </p:cNvPr>
          <p:cNvSpPr/>
          <p:nvPr/>
        </p:nvSpPr>
        <p:spPr>
          <a:xfrm>
            <a:off x="1414383" y="5097949"/>
            <a:ext cx="9364820" cy="551818"/>
          </a:xfrm>
          <a:prstGeom prst="rect">
            <a:avLst/>
          </a:prstGeom>
        </p:spPr>
        <p:txBody>
          <a:bodyPr wrap="square">
            <a:spAutoFit/>
          </a:bodyPr>
          <a:lstStyle/>
          <a:p>
            <a:pPr algn="ctr" defTabSz="1218496">
              <a:lnSpc>
                <a:spcPct val="150000"/>
              </a:lnSpc>
            </a:pPr>
            <a:r>
              <a:rPr lang="zh-CN" altLang="zh-CN" sz="1050" dirty="0">
                <a:solidFill>
                  <a:srgbClr val="D21719"/>
                </a:solidFill>
                <a:cs typeface="+mn-ea"/>
                <a:sym typeface="+mn-lt"/>
              </a:rPr>
              <a:t>他克己奉公，助人为乐，为集体、人民做了大量的好事，荣立二等功一次、三等功两次</a:t>
            </a:r>
            <a:r>
              <a:rPr lang="zh-CN" altLang="en-US" sz="1050" dirty="0">
                <a:solidFill>
                  <a:srgbClr val="D21719"/>
                </a:solidFill>
                <a:cs typeface="+mn-ea"/>
                <a:sym typeface="+mn-lt"/>
              </a:rPr>
              <a:t>。习近平主席指出，雷锋身上所具有的“信念的能量、大爱的胸怀、忘我的精神、进取的锐气”，正是我们民族精神的最好写照。</a:t>
            </a:r>
          </a:p>
        </p:txBody>
      </p:sp>
    </p:spTree>
    <p:extLst>
      <p:ext uri="{BB962C8B-B14F-4D97-AF65-F5344CB8AC3E}">
        <p14:creationId xmlns:p14="http://schemas.microsoft.com/office/powerpoint/2010/main" val="1605697904"/>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0" grpId="0"/>
      <p:bldP spid="13" grpId="0" animBg="1"/>
      <p:bldP spid="1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DE3E9774-965D-4846-8817-EE892B22F624}"/>
              </a:ext>
            </a:extLst>
          </p:cNvPr>
          <p:cNvSpPr/>
          <p:nvPr/>
        </p:nvSpPr>
        <p:spPr>
          <a:xfrm>
            <a:off x="1129392" y="188597"/>
            <a:ext cx="2302929" cy="458139"/>
          </a:xfrm>
          <a:prstGeom prst="rect">
            <a:avLst/>
          </a:prstGeom>
        </p:spPr>
        <p:txBody>
          <a:bodyPr wrap="square">
            <a:spAutoFit/>
          </a:bodyPr>
          <a:lstStyle/>
          <a:p>
            <a:pPr defTabSz="1218496">
              <a:lnSpc>
                <a:spcPct val="130000"/>
              </a:lnSpc>
            </a:pPr>
            <a:r>
              <a:rPr lang="zh-CN" altLang="en-US" sz="2000" b="1" dirty="0">
                <a:solidFill>
                  <a:srgbClr val="D21719"/>
                </a:solidFill>
                <a:cs typeface="+mn-ea"/>
                <a:sym typeface="+mn-lt"/>
              </a:rPr>
              <a:t>什么是雷锋精神</a:t>
            </a:r>
          </a:p>
        </p:txBody>
      </p:sp>
      <p:sp>
        <p:nvSpPr>
          <p:cNvPr id="18" name="矩形 17">
            <a:extLst>
              <a:ext uri="{FF2B5EF4-FFF2-40B4-BE49-F238E27FC236}">
                <a16:creationId xmlns:a16="http://schemas.microsoft.com/office/drawing/2014/main" xmlns="" id="{5EF7BBBE-79EA-4CCC-9A69-076D7C979196}"/>
              </a:ext>
            </a:extLst>
          </p:cNvPr>
          <p:cNvSpPr/>
          <p:nvPr/>
        </p:nvSpPr>
        <p:spPr>
          <a:xfrm>
            <a:off x="3390564" y="2216299"/>
            <a:ext cx="8048089" cy="3046988"/>
          </a:xfrm>
          <a:prstGeom prst="rect">
            <a:avLst/>
          </a:prstGeom>
        </p:spPr>
        <p:txBody>
          <a:bodyPr wrap="square">
            <a:spAutoFit/>
          </a:bodyPr>
          <a:lstStyle/>
          <a:p>
            <a:pPr marL="666579" indent="-285693" algn="just" defTabSz="1218496">
              <a:lnSpc>
                <a:spcPct val="150000"/>
              </a:lnSpc>
              <a:buFont typeface="Wingdings" panose="05000000000000000000" pitchFamily="2" charset="2"/>
              <a:buChar char="ü"/>
              <a:defRPr/>
            </a:pPr>
            <a:r>
              <a:rPr lang="zh-CN" altLang="en-US" sz="1600" dirty="0">
                <a:solidFill>
                  <a:srgbClr val="7C4939"/>
                </a:solidFill>
                <a:cs typeface="+mn-ea"/>
                <a:sym typeface="+mn-lt"/>
              </a:rPr>
              <a:t>雷锋精神是新中国成立以来无时无刻不熏陶鼓舞中国人祖祖辈辈的做人法则，深入贯彻了以爱国主义为核心的团结统一爱好和平勤劳勇敢自强不息的伟大的民族精神，中国梦的实现，需要雷锋精神才能在两个百年之际怦然落子。</a:t>
            </a:r>
          </a:p>
          <a:p>
            <a:pPr marL="666579" indent="-285693" algn="just" defTabSz="1218496">
              <a:lnSpc>
                <a:spcPct val="150000"/>
              </a:lnSpc>
              <a:buFont typeface="Wingdings" panose="05000000000000000000" pitchFamily="2" charset="2"/>
              <a:buChar char="ü"/>
              <a:defRPr/>
            </a:pPr>
            <a:r>
              <a:rPr lang="zh-CN" altLang="en-US" sz="1600" dirty="0">
                <a:solidFill>
                  <a:srgbClr val="7C4939"/>
                </a:solidFill>
                <a:cs typeface="+mn-ea"/>
                <a:sym typeface="+mn-lt"/>
              </a:rPr>
              <a:t>这个时代有无数英雄，任何一个国家，任何一个民族，任何历史阶段，是不可能没有英雄的。因为人类对英雄有着本质上的，基因里的一种英雄崇拜情结。所以，我们可以没有钱，我们可以穷，但是我们真的不能没有英雄。</a:t>
            </a:r>
          </a:p>
          <a:p>
            <a:pPr marL="666579" indent="-285693" algn="just" defTabSz="1218496">
              <a:lnSpc>
                <a:spcPct val="150000"/>
              </a:lnSpc>
              <a:buFont typeface="Wingdings" panose="05000000000000000000" pitchFamily="2" charset="2"/>
              <a:buChar char="ü"/>
              <a:defRPr/>
            </a:pPr>
            <a:r>
              <a:rPr lang="zh-CN" altLang="en-US" sz="1600" dirty="0">
                <a:solidFill>
                  <a:srgbClr val="7C4939"/>
                </a:solidFill>
                <a:cs typeface="+mn-ea"/>
                <a:sym typeface="+mn-lt"/>
              </a:rPr>
              <a:t>我们要保卫雷锋精神。一个没有偶像的时代还是时代吗？一个没有偶像的青春还是青春吗？正确地选择你的偶像，就是正确的选择你的人生。</a:t>
            </a:r>
          </a:p>
        </p:txBody>
      </p:sp>
      <p:grpSp>
        <p:nvGrpSpPr>
          <p:cNvPr id="19" name="组合 18">
            <a:extLst>
              <a:ext uri="{FF2B5EF4-FFF2-40B4-BE49-F238E27FC236}">
                <a16:creationId xmlns:a16="http://schemas.microsoft.com/office/drawing/2014/main" xmlns="" id="{EE6FAD4A-ABDE-4BA4-9D66-6C5569FF0AD5}"/>
              </a:ext>
            </a:extLst>
          </p:cNvPr>
          <p:cNvGrpSpPr/>
          <p:nvPr/>
        </p:nvGrpSpPr>
        <p:grpSpPr>
          <a:xfrm>
            <a:off x="2205" y="2056317"/>
            <a:ext cx="3388361" cy="3322785"/>
            <a:chOff x="1" y="1947274"/>
            <a:chExt cx="3389586" cy="3323987"/>
          </a:xfrm>
        </p:grpSpPr>
        <p:sp>
          <p:nvSpPr>
            <p:cNvPr id="20" name="矩形: 圆角 19">
              <a:extLst>
                <a:ext uri="{FF2B5EF4-FFF2-40B4-BE49-F238E27FC236}">
                  <a16:creationId xmlns:a16="http://schemas.microsoft.com/office/drawing/2014/main" xmlns="" id="{8AE72FD6-CB73-477A-8EFA-024F57F2DCE5}"/>
                </a:ext>
              </a:extLst>
            </p:cNvPr>
            <p:cNvSpPr/>
            <p:nvPr/>
          </p:nvSpPr>
          <p:spPr>
            <a:xfrm>
              <a:off x="1" y="1947274"/>
              <a:ext cx="3389586" cy="3323987"/>
            </a:xfrm>
            <a:prstGeom prst="roundRect">
              <a:avLst>
                <a:gd name="adj" fmla="val 0"/>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endParaRPr lang="zh-CN" altLang="en-US" sz="1351">
                <a:solidFill>
                  <a:prstClr val="white"/>
                </a:solidFill>
                <a:cs typeface="+mn-ea"/>
                <a:sym typeface="+mn-lt"/>
              </a:endParaRPr>
            </a:p>
          </p:txBody>
        </p:sp>
        <p:sp>
          <p:nvSpPr>
            <p:cNvPr id="21" name="矩形 20">
              <a:extLst>
                <a:ext uri="{FF2B5EF4-FFF2-40B4-BE49-F238E27FC236}">
                  <a16:creationId xmlns:a16="http://schemas.microsoft.com/office/drawing/2014/main" xmlns="" id="{F7702B2A-6DAE-4186-A66F-A17CD6B84ABB}"/>
                </a:ext>
              </a:extLst>
            </p:cNvPr>
            <p:cNvSpPr/>
            <p:nvPr/>
          </p:nvSpPr>
          <p:spPr>
            <a:xfrm>
              <a:off x="974620" y="2824335"/>
              <a:ext cx="1440347" cy="1569864"/>
            </a:xfrm>
            <a:prstGeom prst="rect">
              <a:avLst/>
            </a:prstGeom>
          </p:spPr>
          <p:txBody>
            <a:bodyPr wrap="square">
              <a:spAutoFit/>
            </a:bodyPr>
            <a:lstStyle/>
            <a:p>
              <a:pPr algn="dist" defTabSz="1218496">
                <a:defRPr/>
              </a:pPr>
              <a:r>
                <a:rPr lang="zh-CN" altLang="en-US" sz="4799" b="1" dirty="0">
                  <a:solidFill>
                    <a:srgbClr val="FFFAF0"/>
                  </a:solidFill>
                  <a:cs typeface="+mn-ea"/>
                  <a:sym typeface="+mn-lt"/>
                </a:rPr>
                <a:t>雷锋</a:t>
              </a:r>
              <a:endParaRPr lang="en-US" altLang="zh-CN" sz="4799" b="1" dirty="0">
                <a:solidFill>
                  <a:srgbClr val="FFFAF0"/>
                </a:solidFill>
                <a:cs typeface="+mn-ea"/>
                <a:sym typeface="+mn-lt"/>
              </a:endParaRPr>
            </a:p>
            <a:p>
              <a:pPr algn="dist" defTabSz="1218496">
                <a:defRPr/>
              </a:pPr>
              <a:r>
                <a:rPr lang="zh-CN" altLang="en-US" sz="4799" b="1" dirty="0">
                  <a:solidFill>
                    <a:srgbClr val="FFFAF0"/>
                  </a:solidFill>
                  <a:cs typeface="+mn-ea"/>
                  <a:sym typeface="+mn-lt"/>
                </a:rPr>
                <a:t>精神</a:t>
              </a:r>
            </a:p>
          </p:txBody>
        </p:sp>
      </p:grpSp>
      <p:sp>
        <p:nvSpPr>
          <p:cNvPr id="22" name="矩形: 圆角 21">
            <a:extLst>
              <a:ext uri="{FF2B5EF4-FFF2-40B4-BE49-F238E27FC236}">
                <a16:creationId xmlns:a16="http://schemas.microsoft.com/office/drawing/2014/main" xmlns="" id="{8FC3837F-50EC-442E-9547-4D3E2D1A7764}"/>
              </a:ext>
            </a:extLst>
          </p:cNvPr>
          <p:cNvSpPr/>
          <p:nvPr/>
        </p:nvSpPr>
        <p:spPr>
          <a:xfrm>
            <a:off x="11862921" y="2056317"/>
            <a:ext cx="352343" cy="3322785"/>
          </a:xfrm>
          <a:prstGeom prst="roundRect">
            <a:avLst>
              <a:gd name="adj" fmla="val 0"/>
            </a:avLst>
          </a:prstGeom>
          <a:solidFill>
            <a:srgbClr val="FF92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endParaRPr lang="zh-CN" altLang="en-US" sz="1351">
              <a:solidFill>
                <a:prstClr val="white"/>
              </a:solidFill>
              <a:cs typeface="+mn-ea"/>
              <a:sym typeface="+mn-lt"/>
            </a:endParaRPr>
          </a:p>
        </p:txBody>
      </p:sp>
    </p:spTree>
    <p:extLst>
      <p:ext uri="{BB962C8B-B14F-4D97-AF65-F5344CB8AC3E}">
        <p14:creationId xmlns:p14="http://schemas.microsoft.com/office/powerpoint/2010/main" val="233201428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1000"/>
                                        <p:tgtEl>
                                          <p:spTgt spid="19"/>
                                        </p:tgtEl>
                                      </p:cBhvr>
                                    </p:animEffect>
                                    <p:anim calcmode="lin" valueType="num">
                                      <p:cBhvr>
                                        <p:cTn id="13" dur="1000" fill="hold"/>
                                        <p:tgtEl>
                                          <p:spTgt spid="19"/>
                                        </p:tgtEl>
                                        <p:attrNameLst>
                                          <p:attrName>ppt_x</p:attrName>
                                        </p:attrNameLst>
                                      </p:cBhvr>
                                      <p:tavLst>
                                        <p:tav tm="0">
                                          <p:val>
                                            <p:strVal val="#ppt_x"/>
                                          </p:val>
                                        </p:tav>
                                        <p:tav tm="100000">
                                          <p:val>
                                            <p:strVal val="#ppt_x"/>
                                          </p:val>
                                        </p:tav>
                                      </p:tavLst>
                                    </p:anim>
                                    <p:anim calcmode="lin" valueType="num">
                                      <p:cBhvr>
                                        <p:cTn id="14" dur="1000" fill="hold"/>
                                        <p:tgtEl>
                                          <p:spTgt spid="19"/>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a:extLst>
              <a:ext uri="{FF2B5EF4-FFF2-40B4-BE49-F238E27FC236}">
                <a16:creationId xmlns:a16="http://schemas.microsoft.com/office/drawing/2014/main" xmlns="" id="{74EFC901-07D6-48F7-B1CF-B7A310A32061}"/>
              </a:ext>
            </a:extLst>
          </p:cNvPr>
          <p:cNvSpPr/>
          <p:nvPr>
            <p:custDataLst>
              <p:tags r:id="rId1"/>
            </p:custDataLst>
          </p:nvPr>
        </p:nvSpPr>
        <p:spPr>
          <a:xfrm>
            <a:off x="5464048" y="1701208"/>
            <a:ext cx="1263905" cy="958584"/>
          </a:xfrm>
          <a:prstGeom prst="hexagon">
            <a:avLst>
              <a:gd name="adj" fmla="val 29651"/>
              <a:gd name="vf" fmla="val 115470"/>
            </a:avLst>
          </a:prstGeom>
          <a:solidFill>
            <a:srgbClr val="D21719"/>
          </a:solidFill>
          <a:ln w="3175">
            <a:noFill/>
          </a:ln>
        </p:spPr>
        <p:style>
          <a:lnRef idx="2">
            <a:schemeClr val="accent1">
              <a:shade val="50000"/>
            </a:schemeClr>
          </a:lnRef>
          <a:fillRef idx="1">
            <a:schemeClr val="accent1"/>
          </a:fillRef>
          <a:effectRef idx="0">
            <a:schemeClr val="accent1"/>
          </a:effectRef>
          <a:fontRef idx="minor">
            <a:schemeClr val="lt1"/>
          </a:fontRef>
        </p:style>
        <p:txBody>
          <a:bodyPr wrap="square" lIns="0" tIns="0" rIns="0" bIns="0" rtlCol="0" anchor="ctr">
            <a:noAutofit/>
          </a:bodyPr>
          <a:lstStyle/>
          <a:p>
            <a:pPr algn="ctr" defTabSz="1218496"/>
            <a:r>
              <a:rPr lang="en-US" altLang="zh-CN" sz="4799" b="1" dirty="0">
                <a:solidFill>
                  <a:srgbClr val="FFFFFF"/>
                </a:solidFill>
                <a:effectLst>
                  <a:outerShdw blurRad="38100" dist="38100" dir="2700000" algn="tl">
                    <a:srgbClr val="000000">
                      <a:alpha val="43137"/>
                    </a:srgbClr>
                  </a:outerShdw>
                </a:effectLst>
                <a:cs typeface="+mn-ea"/>
                <a:sym typeface="+mn-lt"/>
              </a:rPr>
              <a:t>02</a:t>
            </a:r>
            <a:endParaRPr lang="zh-CN" altLang="en-US" sz="4799" b="1" dirty="0">
              <a:solidFill>
                <a:srgbClr val="FFFFFF"/>
              </a:solidFill>
              <a:effectLst>
                <a:outerShdw blurRad="38100" dist="38100" dir="2700000" algn="tl">
                  <a:srgbClr val="000000">
                    <a:alpha val="43137"/>
                  </a:srgbClr>
                </a:outerShdw>
              </a:effectLst>
              <a:cs typeface="+mn-ea"/>
              <a:sym typeface="+mn-lt"/>
            </a:endParaRPr>
          </a:p>
        </p:txBody>
      </p:sp>
      <p:sp>
        <p:nvSpPr>
          <p:cNvPr id="3" name="矩形 2">
            <a:extLst>
              <a:ext uri="{FF2B5EF4-FFF2-40B4-BE49-F238E27FC236}">
                <a16:creationId xmlns:a16="http://schemas.microsoft.com/office/drawing/2014/main" xmlns="" id="{16FAB706-C4E7-4F88-BEB3-A72490B6849F}"/>
              </a:ext>
            </a:extLst>
          </p:cNvPr>
          <p:cNvSpPr/>
          <p:nvPr/>
        </p:nvSpPr>
        <p:spPr>
          <a:xfrm>
            <a:off x="3353925" y="2997044"/>
            <a:ext cx="5485738" cy="707722"/>
          </a:xfrm>
          <a:prstGeom prst="rect">
            <a:avLst/>
          </a:prstGeom>
        </p:spPr>
        <p:txBody>
          <a:bodyPr wrap="square" anchor="ctr">
            <a:spAutoFit/>
          </a:bodyPr>
          <a:lstStyle/>
          <a:p>
            <a:pPr algn="dist" defTabSz="1218496"/>
            <a:r>
              <a:rPr lang="zh-CN" altLang="en-US" sz="3999" b="1" dirty="0">
                <a:ln>
                  <a:solidFill>
                    <a:prstClr val="white"/>
                  </a:solidFill>
                </a:ln>
                <a:solidFill>
                  <a:srgbClr val="D21719"/>
                </a:solidFill>
                <a:effectLst>
                  <a:outerShdw blurRad="38100" dist="38100" dir="2700000" algn="tl">
                    <a:srgbClr val="000000">
                      <a:alpha val="43137"/>
                    </a:srgbClr>
                  </a:outerShdw>
                </a:effectLst>
                <a:cs typeface="+mn-ea"/>
                <a:sym typeface="+mn-lt"/>
              </a:rPr>
              <a:t>雷锋精神的时代内涵</a:t>
            </a:r>
          </a:p>
        </p:txBody>
      </p:sp>
      <p:grpSp>
        <p:nvGrpSpPr>
          <p:cNvPr id="4" name="组合 3">
            <a:extLst>
              <a:ext uri="{FF2B5EF4-FFF2-40B4-BE49-F238E27FC236}">
                <a16:creationId xmlns:a16="http://schemas.microsoft.com/office/drawing/2014/main" xmlns="" id="{A0A836DF-D11C-49B8-A7C8-E0293FC69681}"/>
              </a:ext>
            </a:extLst>
          </p:cNvPr>
          <p:cNvGrpSpPr/>
          <p:nvPr/>
        </p:nvGrpSpPr>
        <p:grpSpPr>
          <a:xfrm>
            <a:off x="3000373" y="2935982"/>
            <a:ext cx="6191255" cy="829849"/>
            <a:chOff x="1873909" y="2902802"/>
            <a:chExt cx="4726147" cy="830041"/>
          </a:xfrm>
        </p:grpSpPr>
        <p:cxnSp>
          <p:nvCxnSpPr>
            <p:cNvPr id="5" name="直接连接符 4">
              <a:extLst>
                <a:ext uri="{FF2B5EF4-FFF2-40B4-BE49-F238E27FC236}">
                  <a16:creationId xmlns:a16="http://schemas.microsoft.com/office/drawing/2014/main" xmlns="" id="{CA620B12-03CA-4F96-9E46-848EA404A4F2}"/>
                </a:ext>
              </a:extLst>
            </p:cNvPr>
            <p:cNvCxnSpPr/>
            <p:nvPr/>
          </p:nvCxnSpPr>
          <p:spPr>
            <a:xfrm>
              <a:off x="1873909" y="2902802"/>
              <a:ext cx="4726147" cy="0"/>
            </a:xfrm>
            <a:prstGeom prst="line">
              <a:avLst/>
            </a:prstGeom>
            <a:ln w="28575">
              <a:solidFill>
                <a:srgbClr val="D21719"/>
              </a:solidFill>
            </a:ln>
          </p:spPr>
          <p:style>
            <a:lnRef idx="1">
              <a:schemeClr val="accent1"/>
            </a:lnRef>
            <a:fillRef idx="0">
              <a:schemeClr val="accent1"/>
            </a:fillRef>
            <a:effectRef idx="0">
              <a:schemeClr val="accent1"/>
            </a:effectRef>
            <a:fontRef idx="minor">
              <a:schemeClr val="tx1"/>
            </a:fontRef>
          </p:style>
        </p:cxnSp>
        <p:cxnSp>
          <p:nvCxnSpPr>
            <p:cNvPr id="6" name="直接连接符 5">
              <a:extLst>
                <a:ext uri="{FF2B5EF4-FFF2-40B4-BE49-F238E27FC236}">
                  <a16:creationId xmlns:a16="http://schemas.microsoft.com/office/drawing/2014/main" xmlns="" id="{4843F45C-5696-467E-8CA4-92C21DFEDCD2}"/>
                </a:ext>
              </a:extLst>
            </p:cNvPr>
            <p:cNvCxnSpPr/>
            <p:nvPr/>
          </p:nvCxnSpPr>
          <p:spPr>
            <a:xfrm>
              <a:off x="1873909" y="3732843"/>
              <a:ext cx="4726147" cy="0"/>
            </a:xfrm>
            <a:prstGeom prst="line">
              <a:avLst/>
            </a:prstGeom>
            <a:ln w="28575">
              <a:solidFill>
                <a:srgbClr val="D21719"/>
              </a:solidFill>
            </a:ln>
          </p:spPr>
          <p:style>
            <a:lnRef idx="1">
              <a:schemeClr val="accent1"/>
            </a:lnRef>
            <a:fillRef idx="0">
              <a:schemeClr val="accent1"/>
            </a:fillRef>
            <a:effectRef idx="0">
              <a:schemeClr val="accent1"/>
            </a:effectRef>
            <a:fontRef idx="minor">
              <a:schemeClr val="tx1"/>
            </a:fontRef>
          </p:style>
        </p:cxnSp>
      </p:grpSp>
      <p:sp>
        <p:nvSpPr>
          <p:cNvPr id="10" name="矩形 9">
            <a:extLst>
              <a:ext uri="{FF2B5EF4-FFF2-40B4-BE49-F238E27FC236}">
                <a16:creationId xmlns:a16="http://schemas.microsoft.com/office/drawing/2014/main" xmlns="" id="{BA1E2424-F96E-41C7-B5D1-872EF670BE71}"/>
              </a:ext>
            </a:extLst>
          </p:cNvPr>
          <p:cNvSpPr/>
          <p:nvPr/>
        </p:nvSpPr>
        <p:spPr>
          <a:xfrm>
            <a:off x="4158250" y="4030853"/>
            <a:ext cx="3877088" cy="461558"/>
          </a:xfrm>
          <a:prstGeom prst="rect">
            <a:avLst/>
          </a:prstGeom>
        </p:spPr>
        <p:txBody>
          <a:bodyPr wrap="none">
            <a:spAutoFit/>
          </a:bodyPr>
          <a:lstStyle/>
          <a:p>
            <a:pPr defTabSz="1218496"/>
            <a:r>
              <a:rPr lang="zh-CN" altLang="en-US" sz="2400" dirty="0">
                <a:solidFill>
                  <a:srgbClr val="D21719"/>
                </a:solidFill>
                <a:cs typeface="+mn-ea"/>
                <a:sym typeface="+mn-lt"/>
              </a:rPr>
              <a:t>学习雷锋精神争当文明先锋</a:t>
            </a:r>
          </a:p>
        </p:txBody>
      </p:sp>
      <p:cxnSp>
        <p:nvCxnSpPr>
          <p:cNvPr id="11" name="直接连接符 10">
            <a:extLst>
              <a:ext uri="{FF2B5EF4-FFF2-40B4-BE49-F238E27FC236}">
                <a16:creationId xmlns:a16="http://schemas.microsoft.com/office/drawing/2014/main" xmlns="" id="{11B72272-421E-4F05-B82C-C543CB3159D6}"/>
              </a:ext>
            </a:extLst>
          </p:cNvPr>
          <p:cNvCxnSpPr>
            <a:cxnSpLocks/>
          </p:cNvCxnSpPr>
          <p:nvPr/>
        </p:nvCxnSpPr>
        <p:spPr>
          <a:xfrm>
            <a:off x="3395373" y="4261631"/>
            <a:ext cx="719741" cy="0"/>
          </a:xfrm>
          <a:prstGeom prst="line">
            <a:avLst/>
          </a:prstGeom>
          <a:ln w="28575">
            <a:solidFill>
              <a:srgbClr val="D21719"/>
            </a:solidFill>
            <a:prstDash val="sysDot"/>
            <a:tailEnd type="oval"/>
          </a:ln>
        </p:spPr>
        <p:style>
          <a:lnRef idx="1">
            <a:schemeClr val="accent1"/>
          </a:lnRef>
          <a:fillRef idx="0">
            <a:schemeClr val="accent1"/>
          </a:fillRef>
          <a:effectRef idx="0">
            <a:schemeClr val="accent1"/>
          </a:effectRef>
          <a:fontRef idx="minor">
            <a:schemeClr val="tx1"/>
          </a:fontRef>
        </p:style>
      </p:cxnSp>
      <p:cxnSp>
        <p:nvCxnSpPr>
          <p:cNvPr id="12" name="直接连接符 11">
            <a:extLst>
              <a:ext uri="{FF2B5EF4-FFF2-40B4-BE49-F238E27FC236}">
                <a16:creationId xmlns:a16="http://schemas.microsoft.com/office/drawing/2014/main" xmlns="" id="{C1E49338-C94E-413A-9AA5-D69145F1DE3C}"/>
              </a:ext>
            </a:extLst>
          </p:cNvPr>
          <p:cNvCxnSpPr>
            <a:cxnSpLocks/>
          </p:cNvCxnSpPr>
          <p:nvPr/>
        </p:nvCxnSpPr>
        <p:spPr>
          <a:xfrm flipH="1">
            <a:off x="8078472" y="4261631"/>
            <a:ext cx="719741" cy="0"/>
          </a:xfrm>
          <a:prstGeom prst="line">
            <a:avLst/>
          </a:prstGeom>
          <a:ln w="28575">
            <a:solidFill>
              <a:srgbClr val="D21719"/>
            </a:solidFill>
            <a:prstDash val="sysDot"/>
            <a:tailEnd type="oval"/>
          </a:ln>
        </p:spPr>
        <p:style>
          <a:lnRef idx="1">
            <a:schemeClr val="accent1"/>
          </a:lnRef>
          <a:fillRef idx="0">
            <a:schemeClr val="accent1"/>
          </a:fillRef>
          <a:effectRef idx="0">
            <a:schemeClr val="accent1"/>
          </a:effectRef>
          <a:fontRef idx="minor">
            <a:schemeClr val="tx1"/>
          </a:fontRef>
        </p:style>
      </p:cxnSp>
      <p:sp>
        <p:nvSpPr>
          <p:cNvPr id="13" name="矩形: 圆角 12">
            <a:extLst>
              <a:ext uri="{FF2B5EF4-FFF2-40B4-BE49-F238E27FC236}">
                <a16:creationId xmlns:a16="http://schemas.microsoft.com/office/drawing/2014/main" xmlns="" id="{CA0FACA4-E1D9-41C6-BB49-4F399CE3E5CE}"/>
              </a:ext>
            </a:extLst>
          </p:cNvPr>
          <p:cNvSpPr/>
          <p:nvPr/>
        </p:nvSpPr>
        <p:spPr>
          <a:xfrm>
            <a:off x="3355512" y="4496951"/>
            <a:ext cx="5484152" cy="432597"/>
          </a:xfrm>
          <a:prstGeom prst="roundRect">
            <a:avLst/>
          </a:prstGeom>
          <a:solidFill>
            <a:srgbClr val="D217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r>
              <a:rPr lang="zh-CN" altLang="en-US" sz="2000" dirty="0">
                <a:solidFill>
                  <a:prstClr val="white"/>
                </a:solidFill>
                <a:cs typeface="+mn-ea"/>
                <a:sym typeface="+mn-lt"/>
              </a:rPr>
              <a:t>请 输 入 您 的 单 位 或 党 支 部 名 称</a:t>
            </a:r>
          </a:p>
        </p:txBody>
      </p:sp>
      <p:sp>
        <p:nvSpPr>
          <p:cNvPr id="14" name="矩形 13">
            <a:extLst>
              <a:ext uri="{FF2B5EF4-FFF2-40B4-BE49-F238E27FC236}">
                <a16:creationId xmlns:a16="http://schemas.microsoft.com/office/drawing/2014/main" xmlns="" id="{283FFEBA-D2EC-45BB-BB28-218AF3B03979}"/>
              </a:ext>
            </a:extLst>
          </p:cNvPr>
          <p:cNvSpPr/>
          <p:nvPr/>
        </p:nvSpPr>
        <p:spPr>
          <a:xfrm>
            <a:off x="1414383" y="5097949"/>
            <a:ext cx="9364820" cy="551818"/>
          </a:xfrm>
          <a:prstGeom prst="rect">
            <a:avLst/>
          </a:prstGeom>
        </p:spPr>
        <p:txBody>
          <a:bodyPr wrap="square">
            <a:spAutoFit/>
          </a:bodyPr>
          <a:lstStyle/>
          <a:p>
            <a:pPr algn="ctr" defTabSz="1218496">
              <a:lnSpc>
                <a:spcPct val="150000"/>
              </a:lnSpc>
            </a:pPr>
            <a:r>
              <a:rPr lang="zh-CN" altLang="zh-CN" sz="1050" dirty="0">
                <a:solidFill>
                  <a:srgbClr val="D21719"/>
                </a:solidFill>
                <a:cs typeface="+mn-ea"/>
                <a:sym typeface="+mn-lt"/>
              </a:rPr>
              <a:t>他克己奉公，助人为乐，为集体、人民做了大量的好事，荣立二等功一次、三等功两次</a:t>
            </a:r>
            <a:r>
              <a:rPr lang="zh-CN" altLang="en-US" sz="1050" dirty="0">
                <a:solidFill>
                  <a:srgbClr val="D21719"/>
                </a:solidFill>
                <a:cs typeface="+mn-ea"/>
                <a:sym typeface="+mn-lt"/>
              </a:rPr>
              <a:t>。习近平主席指出，雷锋身上所具有的“信念的能量、大爱的胸怀、忘我的精神、进取的锐气”，正是我们民族精神的最好写照。</a:t>
            </a:r>
          </a:p>
        </p:txBody>
      </p:sp>
    </p:spTree>
    <p:extLst>
      <p:ext uri="{BB962C8B-B14F-4D97-AF65-F5344CB8AC3E}">
        <p14:creationId xmlns:p14="http://schemas.microsoft.com/office/powerpoint/2010/main" val="2744863702"/>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 calcmode="lin" valueType="num">
                                      <p:cBhvr additive="base">
                                        <p:cTn id="19" dur="500" fill="hold"/>
                                        <p:tgtEl>
                                          <p:spTgt spid="10"/>
                                        </p:tgtEl>
                                        <p:attrNameLst>
                                          <p:attrName>ppt_x</p:attrName>
                                        </p:attrNameLst>
                                      </p:cBhvr>
                                      <p:tavLst>
                                        <p:tav tm="0">
                                          <p:val>
                                            <p:strVal val="#ppt_x"/>
                                          </p:val>
                                        </p:tav>
                                        <p:tav tm="100000">
                                          <p:val>
                                            <p:strVal val="#ppt_x"/>
                                          </p:val>
                                        </p:tav>
                                      </p:tavLst>
                                    </p:anim>
                                    <p:anim calcmode="lin" valueType="num">
                                      <p:cBhvr additive="base">
                                        <p:cTn id="20" dur="500" fill="hold"/>
                                        <p:tgtEl>
                                          <p:spTgt spid="10"/>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ppt_x"/>
                                          </p:val>
                                        </p:tav>
                                        <p:tav tm="100000">
                                          <p:val>
                                            <p:strVal val="#ppt_x"/>
                                          </p:val>
                                        </p:tav>
                                      </p:tavLst>
                                    </p:anim>
                                    <p:anim calcmode="lin" valueType="num">
                                      <p:cBhvr additive="base">
                                        <p:cTn id="24" dur="500" fill="hold"/>
                                        <p:tgtEl>
                                          <p:spTgt spid="11"/>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500" fill="hold"/>
                                        <p:tgtEl>
                                          <p:spTgt spid="12"/>
                                        </p:tgtEl>
                                        <p:attrNameLst>
                                          <p:attrName>ppt_x</p:attrName>
                                        </p:attrNameLst>
                                      </p:cBhvr>
                                      <p:tavLst>
                                        <p:tav tm="0">
                                          <p:val>
                                            <p:strVal val="#ppt_x"/>
                                          </p:val>
                                        </p:tav>
                                        <p:tav tm="100000">
                                          <p:val>
                                            <p:strVal val="#ppt_x"/>
                                          </p:val>
                                        </p:tav>
                                      </p:tavLst>
                                    </p:anim>
                                    <p:anim calcmode="lin" valueType="num">
                                      <p:cBhvr additive="base">
                                        <p:cTn id="28" dur="500" fill="hold"/>
                                        <p:tgtEl>
                                          <p:spTgt spid="12"/>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 calcmode="lin" valueType="num">
                                      <p:cBhvr additive="base">
                                        <p:cTn id="31" dur="500" fill="hold"/>
                                        <p:tgtEl>
                                          <p:spTgt spid="13"/>
                                        </p:tgtEl>
                                        <p:attrNameLst>
                                          <p:attrName>ppt_x</p:attrName>
                                        </p:attrNameLst>
                                      </p:cBhvr>
                                      <p:tavLst>
                                        <p:tav tm="0">
                                          <p:val>
                                            <p:strVal val="#ppt_x"/>
                                          </p:val>
                                        </p:tav>
                                        <p:tav tm="100000">
                                          <p:val>
                                            <p:strVal val="#ppt_x"/>
                                          </p:val>
                                        </p:tav>
                                      </p:tavLst>
                                    </p:anim>
                                    <p:anim calcmode="lin" valueType="num">
                                      <p:cBhvr additive="base">
                                        <p:cTn id="32" dur="500" fill="hold"/>
                                        <p:tgtEl>
                                          <p:spTgt spid="13"/>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additive="base">
                                        <p:cTn id="35" dur="500" fill="hold"/>
                                        <p:tgtEl>
                                          <p:spTgt spid="14"/>
                                        </p:tgtEl>
                                        <p:attrNameLst>
                                          <p:attrName>ppt_x</p:attrName>
                                        </p:attrNameLst>
                                      </p:cBhvr>
                                      <p:tavLst>
                                        <p:tav tm="0">
                                          <p:val>
                                            <p:strVal val="#ppt_x"/>
                                          </p:val>
                                        </p:tav>
                                        <p:tav tm="100000">
                                          <p:val>
                                            <p:strVal val="#ppt_x"/>
                                          </p:val>
                                        </p:tav>
                                      </p:tavLst>
                                    </p:anim>
                                    <p:anim calcmode="lin" valueType="num">
                                      <p:cBhvr additive="base">
                                        <p:cTn id="3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10" grpId="0"/>
      <p:bldP spid="13" grpId="0" animBg="1"/>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DE3E9774-965D-4846-8817-EE892B22F624}"/>
              </a:ext>
            </a:extLst>
          </p:cNvPr>
          <p:cNvSpPr/>
          <p:nvPr/>
        </p:nvSpPr>
        <p:spPr>
          <a:xfrm>
            <a:off x="1129392" y="188597"/>
            <a:ext cx="3454790" cy="458139"/>
          </a:xfrm>
          <a:prstGeom prst="rect">
            <a:avLst/>
          </a:prstGeom>
        </p:spPr>
        <p:txBody>
          <a:bodyPr wrap="square">
            <a:spAutoFit/>
          </a:bodyPr>
          <a:lstStyle/>
          <a:p>
            <a:pPr defTabSz="1218496">
              <a:lnSpc>
                <a:spcPct val="130000"/>
              </a:lnSpc>
            </a:pPr>
            <a:r>
              <a:rPr lang="zh-CN" altLang="en-US" sz="2000" b="1" dirty="0">
                <a:solidFill>
                  <a:srgbClr val="D21719"/>
                </a:solidFill>
                <a:cs typeface="+mn-ea"/>
                <a:sym typeface="+mn-lt"/>
              </a:rPr>
              <a:t>雷锋精神的时代内涵</a:t>
            </a:r>
          </a:p>
        </p:txBody>
      </p:sp>
      <p:grpSp>
        <p:nvGrpSpPr>
          <p:cNvPr id="12" name="组合 11">
            <a:extLst>
              <a:ext uri="{FF2B5EF4-FFF2-40B4-BE49-F238E27FC236}">
                <a16:creationId xmlns:a16="http://schemas.microsoft.com/office/drawing/2014/main" xmlns="" id="{2AA29957-EF04-4E00-B64A-29032D125E84}"/>
              </a:ext>
            </a:extLst>
          </p:cNvPr>
          <p:cNvGrpSpPr/>
          <p:nvPr/>
        </p:nvGrpSpPr>
        <p:grpSpPr>
          <a:xfrm>
            <a:off x="7411426" y="2697851"/>
            <a:ext cx="4256690" cy="787218"/>
            <a:chOff x="7344751" y="1633695"/>
            <a:chExt cx="4256690" cy="787218"/>
          </a:xfrm>
        </p:grpSpPr>
        <p:sp>
          <p:nvSpPr>
            <p:cNvPr id="5" name="矩形 4">
              <a:extLst>
                <a:ext uri="{FF2B5EF4-FFF2-40B4-BE49-F238E27FC236}">
                  <a16:creationId xmlns:a16="http://schemas.microsoft.com/office/drawing/2014/main" xmlns="" id="{8374DAEF-3110-42FD-9A5E-C772E4937315}"/>
                </a:ext>
              </a:extLst>
            </p:cNvPr>
            <p:cNvSpPr/>
            <p:nvPr/>
          </p:nvSpPr>
          <p:spPr>
            <a:xfrm>
              <a:off x="7344751" y="1633695"/>
              <a:ext cx="4256690" cy="787218"/>
            </a:xfrm>
            <a:prstGeom prst="rect">
              <a:avLst/>
            </a:prstGeom>
            <a:solidFill>
              <a:srgbClr val="D217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1218496"/>
              <a:endParaRPr lang="zh-CN" altLang="en-US" sz="2400">
                <a:solidFill>
                  <a:prstClr val="white"/>
                </a:solidFill>
                <a:cs typeface="+mn-ea"/>
                <a:sym typeface="+mn-lt"/>
              </a:endParaRPr>
            </a:p>
          </p:txBody>
        </p:sp>
        <p:sp>
          <p:nvSpPr>
            <p:cNvPr id="6" name="Rectangle 3">
              <a:extLst>
                <a:ext uri="{FF2B5EF4-FFF2-40B4-BE49-F238E27FC236}">
                  <a16:creationId xmlns:a16="http://schemas.microsoft.com/office/drawing/2014/main" xmlns="" id="{285E065D-C3B1-4F69-897C-D7437EB07B3A}"/>
                </a:ext>
              </a:extLst>
            </p:cNvPr>
            <p:cNvSpPr txBox="1">
              <a:spLocks noChangeArrowheads="1"/>
            </p:cNvSpPr>
            <p:nvPr/>
          </p:nvSpPr>
          <p:spPr>
            <a:xfrm>
              <a:off x="7601970" y="1741620"/>
              <a:ext cx="3742250" cy="57136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dist" defTabSz="914217">
                <a:buNone/>
              </a:pPr>
              <a:r>
                <a:rPr lang="zh-CN" altLang="en-US" sz="2400" b="1" dirty="0">
                  <a:solidFill>
                    <a:prstClr val="white"/>
                  </a:solidFill>
                  <a:cs typeface="+mn-ea"/>
                  <a:sym typeface="+mn-lt"/>
                </a:rPr>
                <a:t>雷锋精神的时代内涵</a:t>
              </a:r>
            </a:p>
          </p:txBody>
        </p:sp>
      </p:grpSp>
      <p:grpSp>
        <p:nvGrpSpPr>
          <p:cNvPr id="2" name="组合 1">
            <a:extLst>
              <a:ext uri="{FF2B5EF4-FFF2-40B4-BE49-F238E27FC236}">
                <a16:creationId xmlns:a16="http://schemas.microsoft.com/office/drawing/2014/main" xmlns="" id="{5178CC1F-7EBD-46BF-BFF3-2D2D2FBD461F}"/>
              </a:ext>
            </a:extLst>
          </p:cNvPr>
          <p:cNvGrpSpPr/>
          <p:nvPr/>
        </p:nvGrpSpPr>
        <p:grpSpPr>
          <a:xfrm>
            <a:off x="585573" y="1634966"/>
            <a:ext cx="6594752" cy="2174372"/>
            <a:chOff x="585573" y="1634966"/>
            <a:chExt cx="6594752" cy="2174372"/>
          </a:xfrm>
        </p:grpSpPr>
        <p:sp>
          <p:nvSpPr>
            <p:cNvPr id="3" name="品 2">
              <a:extLst>
                <a:ext uri="{FF2B5EF4-FFF2-40B4-BE49-F238E27FC236}">
                  <a16:creationId xmlns:a16="http://schemas.microsoft.com/office/drawing/2014/main" xmlns="" id="{40D26696-A77A-4C36-BADF-5795032E01C7}"/>
                </a:ext>
              </a:extLst>
            </p:cNvPr>
            <p:cNvSpPr>
              <a:spLocks noChangeArrowheads="1"/>
            </p:cNvSpPr>
            <p:nvPr/>
          </p:nvSpPr>
          <p:spPr bwMode="auto">
            <a:xfrm>
              <a:off x="585573" y="1634966"/>
              <a:ext cx="6594752" cy="2174372"/>
            </a:xfrm>
            <a:prstGeom prst="rect">
              <a:avLst/>
            </a:prstGeom>
            <a:solidFill>
              <a:srgbClr val="D21719"/>
            </a:solidFill>
            <a:ln>
              <a:noFill/>
            </a:ln>
          </p:spPr>
          <p:style>
            <a:lnRef idx="3">
              <a:schemeClr val="lt1"/>
            </a:lnRef>
            <a:fillRef idx="1">
              <a:schemeClr val="accent3"/>
            </a:fillRef>
            <a:effectRef idx="1">
              <a:schemeClr val="accent3"/>
            </a:effectRef>
            <a:fontRef idx="minor">
              <a:schemeClr val="lt1"/>
            </a:fontRef>
          </p:style>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lgn="ctr" defTabSz="1218496">
                <a:lnSpc>
                  <a:spcPct val="100000"/>
                </a:lnSpc>
                <a:spcBef>
                  <a:spcPct val="0"/>
                </a:spcBef>
                <a:buNone/>
              </a:pPr>
              <a:endParaRPr lang="zh-CN" altLang="zh-CN" sz="1600">
                <a:solidFill>
                  <a:prstClr val="white"/>
                </a:solidFill>
                <a:latin typeface="+mn-lt"/>
                <a:ea typeface="+mn-ea"/>
                <a:cs typeface="+mn-ea"/>
                <a:sym typeface="+mn-lt"/>
              </a:endParaRPr>
            </a:p>
          </p:txBody>
        </p:sp>
        <p:sp>
          <p:nvSpPr>
            <p:cNvPr id="7" name="Rectangle 7">
              <a:extLst>
                <a:ext uri="{FF2B5EF4-FFF2-40B4-BE49-F238E27FC236}">
                  <a16:creationId xmlns:a16="http://schemas.microsoft.com/office/drawing/2014/main" xmlns="" id="{56FF3362-10F9-4D6D-8759-065B42E066E4}"/>
                </a:ext>
              </a:extLst>
            </p:cNvPr>
            <p:cNvSpPr>
              <a:spLocks noChangeArrowheads="1"/>
            </p:cNvSpPr>
            <p:nvPr/>
          </p:nvSpPr>
          <p:spPr bwMode="auto">
            <a:xfrm>
              <a:off x="707621" y="1937322"/>
              <a:ext cx="6350656"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indent="457109" algn="just" defTabSz="1218496" eaLnBrk="0" hangingPunct="0">
                <a:lnSpc>
                  <a:spcPct val="150000"/>
                </a:lnSpc>
                <a:spcBef>
                  <a:spcPct val="0"/>
                </a:spcBef>
              </a:pPr>
              <a:r>
                <a:rPr lang="zh-CN" altLang="en-US" sz="1600" dirty="0">
                  <a:solidFill>
                    <a:prstClr val="white"/>
                  </a:solidFill>
                  <a:cs typeface="+mn-ea"/>
                  <a:sym typeface="+mn-lt"/>
                </a:rPr>
                <a:t>雷锋精神就狭义而言，是对雷锋的言行和事迹所表现出来的先进思想、道德观念和崇高品质的理论概括和总结；就广义而言，已升华为以雷锋的名字命名的、以雷锋的崇高品质为基本内涵的、在实践中不断丰富和发展着的、为人们所敬仰和追求的精神文化。</a:t>
              </a:r>
            </a:p>
          </p:txBody>
        </p:sp>
      </p:grpSp>
      <p:grpSp>
        <p:nvGrpSpPr>
          <p:cNvPr id="11" name="组合 10">
            <a:extLst>
              <a:ext uri="{FF2B5EF4-FFF2-40B4-BE49-F238E27FC236}">
                <a16:creationId xmlns:a16="http://schemas.microsoft.com/office/drawing/2014/main" xmlns="" id="{C6B25AE0-CD54-4E7B-8F25-45619030E22B}"/>
              </a:ext>
            </a:extLst>
          </p:cNvPr>
          <p:cNvGrpSpPr/>
          <p:nvPr/>
        </p:nvGrpSpPr>
        <p:grpSpPr>
          <a:xfrm>
            <a:off x="585572" y="3914253"/>
            <a:ext cx="6594753" cy="1569660"/>
            <a:chOff x="585572" y="3914253"/>
            <a:chExt cx="6594753" cy="1569660"/>
          </a:xfrm>
        </p:grpSpPr>
        <p:sp>
          <p:nvSpPr>
            <p:cNvPr id="4" name="9">
              <a:extLst>
                <a:ext uri="{FF2B5EF4-FFF2-40B4-BE49-F238E27FC236}">
                  <a16:creationId xmlns:a16="http://schemas.microsoft.com/office/drawing/2014/main" xmlns="" id="{30FC7BA3-017D-4EE1-AB4F-9FFE0054CACF}"/>
                </a:ext>
              </a:extLst>
            </p:cNvPr>
            <p:cNvSpPr>
              <a:spLocks noChangeArrowheads="1"/>
            </p:cNvSpPr>
            <p:nvPr/>
          </p:nvSpPr>
          <p:spPr bwMode="auto">
            <a:xfrm>
              <a:off x="585572" y="3955987"/>
              <a:ext cx="6594753" cy="1486191"/>
            </a:xfrm>
            <a:prstGeom prst="rect">
              <a:avLst/>
            </a:prstGeom>
            <a:solidFill>
              <a:srgbClr val="D21719"/>
            </a:solidFill>
            <a:ln>
              <a:noFill/>
            </a:ln>
          </p:spPr>
          <p:style>
            <a:lnRef idx="3">
              <a:schemeClr val="lt1"/>
            </a:lnRef>
            <a:fillRef idx="1">
              <a:schemeClr val="accent3"/>
            </a:fillRef>
            <a:effectRef idx="1">
              <a:schemeClr val="accent3"/>
            </a:effectRef>
            <a:fontRef idx="minor">
              <a:schemeClr val="lt1"/>
            </a:fontRef>
          </p:style>
          <p:txBody>
            <a:bodyPr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sym typeface="Calibri" panose="020F0502020204030204" charset="0"/>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sym typeface="Calibri" panose="020F0502020204030204" charset="0"/>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sym typeface="Calibri" panose="020F0502020204030204" charset="0"/>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sym typeface="Calibri" panose="020F0502020204030204" charset="0"/>
                </a:defRPr>
              </a:lvl9pPr>
            </a:lstStyle>
            <a:p>
              <a:pPr algn="ctr" defTabSz="1218496">
                <a:lnSpc>
                  <a:spcPct val="100000"/>
                </a:lnSpc>
                <a:spcBef>
                  <a:spcPct val="0"/>
                </a:spcBef>
                <a:buNone/>
              </a:pPr>
              <a:endParaRPr lang="zh-CN" altLang="zh-CN" sz="1600">
                <a:solidFill>
                  <a:srgbClr val="FFFFFF"/>
                </a:solidFill>
                <a:latin typeface="+mn-lt"/>
                <a:ea typeface="+mn-ea"/>
                <a:cs typeface="+mn-ea"/>
                <a:sym typeface="+mn-lt"/>
              </a:endParaRPr>
            </a:p>
          </p:txBody>
        </p:sp>
        <p:sp>
          <p:nvSpPr>
            <p:cNvPr id="8" name="Rectangle 7">
              <a:extLst>
                <a:ext uri="{FF2B5EF4-FFF2-40B4-BE49-F238E27FC236}">
                  <a16:creationId xmlns:a16="http://schemas.microsoft.com/office/drawing/2014/main" xmlns="" id="{EF6E003B-9E52-40DD-A2E8-89216DBE5F12}"/>
                </a:ext>
              </a:extLst>
            </p:cNvPr>
            <p:cNvSpPr>
              <a:spLocks noChangeArrowheads="1"/>
            </p:cNvSpPr>
            <p:nvPr/>
          </p:nvSpPr>
          <p:spPr bwMode="auto">
            <a:xfrm>
              <a:off x="639374" y="3914253"/>
              <a:ext cx="6487151"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defTabSz="1218496" eaLnBrk="0" hangingPunct="0">
                <a:lnSpc>
                  <a:spcPct val="150000"/>
                </a:lnSpc>
                <a:spcBef>
                  <a:spcPct val="0"/>
                </a:spcBef>
              </a:pPr>
              <a:r>
                <a:rPr lang="zh-CN" altLang="en-US" sz="1600" dirty="0">
                  <a:solidFill>
                    <a:prstClr val="white"/>
                  </a:solidFill>
                  <a:cs typeface="+mn-ea"/>
                  <a:sym typeface="+mn-lt"/>
                </a:rPr>
                <a:t>雷锋精神永远不会过时，因为它与中华民族的传统美德和伟大的民族精神是联系在一起的。同时，雷锋精神应该具有与时俱进的品质，应该保持其实质与内核不变的情况下，使其内容和形式体现时代性、把握规律性、富于创造性、具有实效性。</a:t>
              </a:r>
            </a:p>
          </p:txBody>
        </p:sp>
      </p:grpSp>
    </p:spTree>
    <p:extLst>
      <p:ext uri="{BB962C8B-B14F-4D97-AF65-F5344CB8AC3E}">
        <p14:creationId xmlns:p14="http://schemas.microsoft.com/office/powerpoint/2010/main" val="3475208190"/>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par>
                                <p:cTn id="8" presetID="14" presetClass="entr" presetSubtype="10" fill="hold"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500"/>
                                        <p:tgtEl>
                                          <p:spTgt spid="2"/>
                                        </p:tgtEl>
                                      </p:cBhvr>
                                    </p:animEffect>
                                  </p:childTnLst>
                                </p:cTn>
                              </p:par>
                              <p:par>
                                <p:cTn id="11" presetID="14" presetClass="entr" presetSubtype="1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randombar(horizont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DE3E9774-965D-4846-8817-EE892B22F624}"/>
              </a:ext>
            </a:extLst>
          </p:cNvPr>
          <p:cNvSpPr/>
          <p:nvPr/>
        </p:nvSpPr>
        <p:spPr>
          <a:xfrm>
            <a:off x="1129392" y="188597"/>
            <a:ext cx="3454790" cy="458139"/>
          </a:xfrm>
          <a:prstGeom prst="rect">
            <a:avLst/>
          </a:prstGeom>
        </p:spPr>
        <p:txBody>
          <a:bodyPr wrap="square">
            <a:spAutoFit/>
          </a:bodyPr>
          <a:lstStyle/>
          <a:p>
            <a:pPr defTabSz="1218496">
              <a:lnSpc>
                <a:spcPct val="130000"/>
              </a:lnSpc>
            </a:pPr>
            <a:r>
              <a:rPr lang="zh-CN" altLang="en-US" sz="2000" b="1" dirty="0">
                <a:solidFill>
                  <a:srgbClr val="D21719"/>
                </a:solidFill>
                <a:cs typeface="+mn-ea"/>
                <a:sym typeface="+mn-lt"/>
              </a:rPr>
              <a:t>雷锋精神的时代内涵</a:t>
            </a:r>
          </a:p>
        </p:txBody>
      </p:sp>
      <p:grpSp>
        <p:nvGrpSpPr>
          <p:cNvPr id="4" name="组合 3">
            <a:extLst>
              <a:ext uri="{FF2B5EF4-FFF2-40B4-BE49-F238E27FC236}">
                <a16:creationId xmlns:a16="http://schemas.microsoft.com/office/drawing/2014/main" xmlns="" id="{27DA2075-3DFD-43D3-8395-1ACE637059A8}"/>
              </a:ext>
            </a:extLst>
          </p:cNvPr>
          <p:cNvGrpSpPr/>
          <p:nvPr/>
        </p:nvGrpSpPr>
        <p:grpSpPr>
          <a:xfrm>
            <a:off x="1111503" y="1716580"/>
            <a:ext cx="5243706" cy="3708742"/>
            <a:chOff x="1111503" y="1716580"/>
            <a:chExt cx="5243706" cy="3708742"/>
          </a:xfrm>
        </p:grpSpPr>
        <p:grpSp>
          <p:nvGrpSpPr>
            <p:cNvPr id="3" name="组合 2">
              <a:extLst>
                <a:ext uri="{FF2B5EF4-FFF2-40B4-BE49-F238E27FC236}">
                  <a16:creationId xmlns:a16="http://schemas.microsoft.com/office/drawing/2014/main" xmlns="" id="{8D868CB0-A44F-4838-8BFF-AFCFBBB6F15C}"/>
                </a:ext>
              </a:extLst>
            </p:cNvPr>
            <p:cNvGrpSpPr/>
            <p:nvPr/>
          </p:nvGrpSpPr>
          <p:grpSpPr>
            <a:xfrm>
              <a:off x="1111503" y="1716580"/>
              <a:ext cx="5034910" cy="1422415"/>
              <a:chOff x="1111503" y="1716580"/>
              <a:chExt cx="5034910" cy="1422415"/>
            </a:xfrm>
          </p:grpSpPr>
          <p:sp>
            <p:nvSpPr>
              <p:cNvPr id="31" name="Rectangle 2">
                <a:extLst>
                  <a:ext uri="{FF2B5EF4-FFF2-40B4-BE49-F238E27FC236}">
                    <a16:creationId xmlns:a16="http://schemas.microsoft.com/office/drawing/2014/main" xmlns="" id="{284D004F-7D64-46D3-9EFC-9AD2A852CC50}"/>
                  </a:ext>
                </a:extLst>
              </p:cNvPr>
              <p:cNvSpPr txBox="1">
                <a:spLocks noChangeArrowheads="1"/>
              </p:cNvSpPr>
              <p:nvPr/>
            </p:nvSpPr>
            <p:spPr>
              <a:xfrm>
                <a:off x="1111503" y="1716580"/>
                <a:ext cx="4633631" cy="142241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4217">
                  <a:lnSpc>
                    <a:spcPct val="170000"/>
                  </a:lnSpc>
                  <a:buNone/>
                </a:pPr>
                <a:r>
                  <a:rPr lang="zh-CN" altLang="en-US" sz="2000" b="1" dirty="0">
                    <a:solidFill>
                      <a:srgbClr val="C11F20"/>
                    </a:solidFill>
                    <a:cs typeface="+mn-ea"/>
                    <a:sym typeface="+mn-lt"/>
                  </a:rPr>
                  <a:t>雷锋精神的时代内涵，归结起来，</a:t>
                </a:r>
              </a:p>
              <a:p>
                <a:pPr marL="0" indent="0" defTabSz="914217">
                  <a:lnSpc>
                    <a:spcPct val="170000"/>
                  </a:lnSpc>
                  <a:buNone/>
                </a:pPr>
                <a:r>
                  <a:rPr lang="zh-CN" altLang="en-US" sz="2000" b="1" dirty="0">
                    <a:solidFill>
                      <a:srgbClr val="C11F20"/>
                    </a:solidFill>
                    <a:cs typeface="+mn-ea"/>
                    <a:sym typeface="+mn-lt"/>
                  </a:rPr>
                  <a:t>可以表述为两个字：“上”与“善”。</a:t>
                </a:r>
              </a:p>
            </p:txBody>
          </p:sp>
          <p:cxnSp>
            <p:nvCxnSpPr>
              <p:cNvPr id="32" name="直接连接符 31">
                <a:extLst>
                  <a:ext uri="{FF2B5EF4-FFF2-40B4-BE49-F238E27FC236}">
                    <a16:creationId xmlns:a16="http://schemas.microsoft.com/office/drawing/2014/main" xmlns="" id="{30DD4326-5C82-47D3-833D-CA087049C60E}"/>
                  </a:ext>
                </a:extLst>
              </p:cNvPr>
              <p:cNvCxnSpPr>
                <a:cxnSpLocks/>
              </p:cNvCxnSpPr>
              <p:nvPr/>
            </p:nvCxnSpPr>
            <p:spPr>
              <a:xfrm>
                <a:off x="1111503" y="3009920"/>
                <a:ext cx="5034910" cy="0"/>
              </a:xfrm>
              <a:prstGeom prst="line">
                <a:avLst/>
              </a:prstGeom>
              <a:ln>
                <a:solidFill>
                  <a:srgbClr val="C11F20"/>
                </a:solidFill>
              </a:ln>
            </p:spPr>
            <p:style>
              <a:lnRef idx="1">
                <a:schemeClr val="accent1"/>
              </a:lnRef>
              <a:fillRef idx="0">
                <a:schemeClr val="accent1"/>
              </a:fillRef>
              <a:effectRef idx="0">
                <a:schemeClr val="accent1"/>
              </a:effectRef>
              <a:fontRef idx="minor">
                <a:schemeClr val="tx1"/>
              </a:fontRef>
            </p:style>
          </p:cxnSp>
        </p:grpSp>
        <p:sp>
          <p:nvSpPr>
            <p:cNvPr id="33" name="Rectangle 6">
              <a:extLst>
                <a:ext uri="{FF2B5EF4-FFF2-40B4-BE49-F238E27FC236}">
                  <a16:creationId xmlns:a16="http://schemas.microsoft.com/office/drawing/2014/main" xmlns="" id="{990B0B7E-C888-435D-9415-E7348A2028DF}"/>
                </a:ext>
              </a:extLst>
            </p:cNvPr>
            <p:cNvSpPr>
              <a:spLocks noChangeArrowheads="1"/>
            </p:cNvSpPr>
            <p:nvPr/>
          </p:nvSpPr>
          <p:spPr bwMode="auto">
            <a:xfrm>
              <a:off x="1111503" y="3116998"/>
              <a:ext cx="5243706" cy="23083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defTabSz="1218496" eaLnBrk="0" hangingPunct="0">
                <a:lnSpc>
                  <a:spcPct val="150000"/>
                </a:lnSpc>
                <a:spcBef>
                  <a:spcPct val="0"/>
                </a:spcBef>
              </a:pPr>
              <a:r>
                <a:rPr lang="zh-CN" altLang="en-US" sz="1600" dirty="0">
                  <a:solidFill>
                    <a:prstClr val="black">
                      <a:lumMod val="75000"/>
                      <a:lumOff val="25000"/>
                    </a:prstClr>
                  </a:solidFill>
                  <a:cs typeface="+mn-ea"/>
                  <a:sym typeface="+mn-lt"/>
                </a:rPr>
                <a:t>雷锋精神体现了一种“向上”的人生姿态。纵观雷锋短暂的一生，他始终具有一种积极主动的生活态度，对新中国、新生活充满无限热爱和美好向往，始终以饱满的热情和充足的干劲投入到工作、学习之中去。当前，全面建设小康社会、建设和谐社会需要发扬雷锋精神，需要学习雷锋这种乐观向上，积极作为的人生姿态。</a:t>
              </a:r>
            </a:p>
          </p:txBody>
        </p:sp>
      </p:grpSp>
      <p:grpSp>
        <p:nvGrpSpPr>
          <p:cNvPr id="2" name="组合 1">
            <a:extLst>
              <a:ext uri="{FF2B5EF4-FFF2-40B4-BE49-F238E27FC236}">
                <a16:creationId xmlns:a16="http://schemas.microsoft.com/office/drawing/2014/main" xmlns="" id="{883564C3-4462-448B-9B14-C962EED899F8}"/>
              </a:ext>
            </a:extLst>
          </p:cNvPr>
          <p:cNvGrpSpPr/>
          <p:nvPr/>
        </p:nvGrpSpPr>
        <p:grpSpPr>
          <a:xfrm>
            <a:off x="6867401" y="1738882"/>
            <a:ext cx="4082603" cy="3570410"/>
            <a:chOff x="6867401" y="1716580"/>
            <a:chExt cx="4082603" cy="3570410"/>
          </a:xfrm>
        </p:grpSpPr>
        <p:cxnSp>
          <p:nvCxnSpPr>
            <p:cNvPr id="30" name="1">
              <a:extLst>
                <a:ext uri="{FF2B5EF4-FFF2-40B4-BE49-F238E27FC236}">
                  <a16:creationId xmlns:a16="http://schemas.microsoft.com/office/drawing/2014/main" xmlns="" id="{8F6C09D9-1AA4-4530-B447-04D2721BECEB}"/>
                </a:ext>
              </a:extLst>
            </p:cNvPr>
            <p:cNvCxnSpPr/>
            <p:nvPr>
              <p:custDataLst>
                <p:tags r:id="rId1"/>
              </p:custDataLst>
            </p:nvPr>
          </p:nvCxnSpPr>
          <p:spPr>
            <a:xfrm flipV="1">
              <a:off x="9171125" y="2612345"/>
              <a:ext cx="1778879" cy="1778879"/>
            </a:xfrm>
            <a:prstGeom prst="line">
              <a:avLst/>
            </a:prstGeom>
            <a:solidFill>
              <a:srgbClr val="FF0000"/>
            </a:solidFill>
            <a:ln w="19050">
              <a:solidFill>
                <a:srgbClr val="C11F20"/>
              </a:solidFill>
            </a:ln>
          </p:spPr>
          <p:style>
            <a:lnRef idx="1">
              <a:schemeClr val="accent1"/>
            </a:lnRef>
            <a:fillRef idx="0">
              <a:schemeClr val="accent1"/>
            </a:fillRef>
            <a:effectRef idx="0">
              <a:schemeClr val="accent1"/>
            </a:effectRef>
            <a:fontRef idx="minor">
              <a:schemeClr val="tx1"/>
            </a:fontRef>
          </p:style>
        </p:cxnSp>
        <p:grpSp>
          <p:nvGrpSpPr>
            <p:cNvPr id="25" name="组合 24">
              <a:extLst>
                <a:ext uri="{FF2B5EF4-FFF2-40B4-BE49-F238E27FC236}">
                  <a16:creationId xmlns:a16="http://schemas.microsoft.com/office/drawing/2014/main" xmlns="" id="{DB3A2F77-5D71-42A4-8823-39CC0D7B8370}"/>
                </a:ext>
              </a:extLst>
            </p:cNvPr>
            <p:cNvGrpSpPr/>
            <p:nvPr/>
          </p:nvGrpSpPr>
          <p:grpSpPr>
            <a:xfrm>
              <a:off x="6867401" y="1716580"/>
              <a:ext cx="3570410" cy="3570410"/>
              <a:chOff x="5879976" y="1268760"/>
              <a:chExt cx="3571236" cy="3571236"/>
            </a:xfrm>
          </p:grpSpPr>
          <p:grpSp>
            <p:nvGrpSpPr>
              <p:cNvPr id="26" name="组合 25">
                <a:extLst>
                  <a:ext uri="{FF2B5EF4-FFF2-40B4-BE49-F238E27FC236}">
                    <a16:creationId xmlns:a16="http://schemas.microsoft.com/office/drawing/2014/main" xmlns="" id="{052D46E7-D3A9-46E5-AEAB-C590E671042B}"/>
                  </a:ext>
                </a:extLst>
              </p:cNvPr>
              <p:cNvGrpSpPr/>
              <p:nvPr/>
            </p:nvGrpSpPr>
            <p:grpSpPr>
              <a:xfrm>
                <a:off x="5879976" y="1268760"/>
                <a:ext cx="3571236" cy="3571236"/>
                <a:chOff x="3610978" y="796504"/>
                <a:chExt cx="2092325" cy="2092325"/>
              </a:xfrm>
              <a:solidFill>
                <a:srgbClr val="FF0000"/>
              </a:solidFill>
            </p:grpSpPr>
            <p:cxnSp>
              <p:nvCxnSpPr>
                <p:cNvPr id="28" name="MH_Other_1">
                  <a:extLst>
                    <a:ext uri="{FF2B5EF4-FFF2-40B4-BE49-F238E27FC236}">
                      <a16:creationId xmlns:a16="http://schemas.microsoft.com/office/drawing/2014/main" xmlns="" id="{41E4822D-6943-47D0-A9EE-54FACAB51283}"/>
                    </a:ext>
                  </a:extLst>
                </p:cNvPr>
                <p:cNvCxnSpPr/>
                <p:nvPr>
                  <p:custDataLst>
                    <p:tags r:id="rId3"/>
                  </p:custDataLst>
                </p:nvPr>
              </p:nvCxnSpPr>
              <p:spPr>
                <a:xfrm flipV="1">
                  <a:off x="3730040" y="915566"/>
                  <a:ext cx="1854200" cy="1854200"/>
                </a:xfrm>
                <a:prstGeom prst="line">
                  <a:avLst/>
                </a:prstGeom>
                <a:grpFill/>
                <a:ln w="19050">
                  <a:solidFill>
                    <a:srgbClr val="C11F20"/>
                  </a:solidFill>
                </a:ln>
              </p:spPr>
              <p:style>
                <a:lnRef idx="1">
                  <a:schemeClr val="accent1"/>
                </a:lnRef>
                <a:fillRef idx="0">
                  <a:schemeClr val="accent1"/>
                </a:fillRef>
                <a:effectRef idx="0">
                  <a:schemeClr val="accent1"/>
                </a:effectRef>
                <a:fontRef idx="minor">
                  <a:schemeClr val="tx1"/>
                </a:fontRef>
              </p:style>
            </p:cxnSp>
            <p:sp>
              <p:nvSpPr>
                <p:cNvPr id="29" name="MH_Other_2">
                  <a:extLst>
                    <a:ext uri="{FF2B5EF4-FFF2-40B4-BE49-F238E27FC236}">
                      <a16:creationId xmlns:a16="http://schemas.microsoft.com/office/drawing/2014/main" xmlns="" id="{9CA3FCA6-4A74-4B20-B103-BCD88FC2A552}"/>
                    </a:ext>
                  </a:extLst>
                </p:cNvPr>
                <p:cNvSpPr/>
                <p:nvPr>
                  <p:custDataLst>
                    <p:tags r:id="rId4"/>
                  </p:custDataLst>
                </p:nvPr>
              </p:nvSpPr>
              <p:spPr>
                <a:xfrm>
                  <a:off x="3610978" y="796504"/>
                  <a:ext cx="2092325" cy="2092325"/>
                </a:xfrm>
                <a:prstGeom prst="ellipse">
                  <a:avLst/>
                </a:prstGeom>
                <a:solidFill>
                  <a:srgbClr val="C0131B"/>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1218496">
                    <a:defRPr/>
                  </a:pPr>
                  <a:endParaRPr lang="zh-CN" altLang="en-US" sz="2400">
                    <a:solidFill>
                      <a:prstClr val="white"/>
                    </a:solidFill>
                    <a:cs typeface="+mn-ea"/>
                    <a:sym typeface="+mn-lt"/>
                  </a:endParaRPr>
                </a:p>
              </p:txBody>
            </p:sp>
          </p:grpSp>
          <p:sp>
            <p:nvSpPr>
              <p:cNvPr id="27" name="MH_Picture_2">
                <a:extLst>
                  <a:ext uri="{FF2B5EF4-FFF2-40B4-BE49-F238E27FC236}">
                    <a16:creationId xmlns:a16="http://schemas.microsoft.com/office/drawing/2014/main" xmlns="" id="{FFDD6BA5-76BD-4F2C-BE19-C08FA37F75C8}"/>
                  </a:ext>
                </a:extLst>
              </p:cNvPr>
              <p:cNvSpPr/>
              <p:nvPr>
                <p:custDataLst>
                  <p:tags r:id="rId2"/>
                </p:custDataLst>
              </p:nvPr>
            </p:nvSpPr>
            <p:spPr>
              <a:xfrm>
                <a:off x="6083194" y="1471978"/>
                <a:ext cx="3164798" cy="3164798"/>
              </a:xfrm>
              <a:prstGeom prst="ellipse">
                <a:avLst/>
              </a:prstGeom>
              <a:solidFill>
                <a:schemeClr val="bg1"/>
              </a:solidFill>
              <a:ln w="3175">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defTabSz="1218496">
                  <a:lnSpc>
                    <a:spcPct val="150000"/>
                  </a:lnSpc>
                  <a:defRPr/>
                </a:pPr>
                <a:endParaRPr lang="zh-CN" altLang="en-US" sz="2400" dirty="0">
                  <a:solidFill>
                    <a:srgbClr val="4F81BD"/>
                  </a:solidFill>
                  <a:cs typeface="+mn-ea"/>
                  <a:sym typeface="+mn-lt"/>
                </a:endParaRPr>
              </a:p>
            </p:txBody>
          </p:sp>
        </p:grpSp>
      </p:grpSp>
      <p:pic>
        <p:nvPicPr>
          <p:cNvPr id="6" name="图片 5">
            <a:extLst>
              <a:ext uri="{FF2B5EF4-FFF2-40B4-BE49-F238E27FC236}">
                <a16:creationId xmlns:a16="http://schemas.microsoft.com/office/drawing/2014/main" xmlns="" id="{6587F829-DF0E-374F-B093-A5A8AB0ABC4B}"/>
              </a:ext>
            </a:extLst>
          </p:cNvPr>
          <p:cNvPicPr>
            <a:picLocks noChangeAspect="1"/>
          </p:cNvPicPr>
          <p:nvPr/>
        </p:nvPicPr>
        <p:blipFill>
          <a:blip r:embed="rId7">
            <a:extLst>
              <a:ext uri="{28A0092B-C50C-407E-A947-70E740481C1C}">
                <a14:useLocalDpi xmlns:a14="http://schemas.microsoft.com/office/drawing/2010/main"/>
              </a:ext>
            </a:extLst>
          </a:blip>
          <a:stretch>
            <a:fillRect/>
          </a:stretch>
        </p:blipFill>
        <p:spPr>
          <a:xfrm>
            <a:off x="6146413" y="415273"/>
            <a:ext cx="4991100" cy="5905500"/>
          </a:xfrm>
          <a:prstGeom prst="rect">
            <a:avLst/>
          </a:prstGeom>
        </p:spPr>
      </p:pic>
    </p:spTree>
    <p:extLst>
      <p:ext uri="{BB962C8B-B14F-4D97-AF65-F5344CB8AC3E}">
        <p14:creationId xmlns:p14="http://schemas.microsoft.com/office/powerpoint/2010/main" val="467709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1000"/>
                                        <p:tgtEl>
                                          <p:spTgt spid="2"/>
                                        </p:tgtEl>
                                      </p:cBhvr>
                                    </p:animEffect>
                                    <p:anim calcmode="lin" valueType="num">
                                      <p:cBhvr>
                                        <p:cTn id="14" dur="1000" fill="hold"/>
                                        <p:tgtEl>
                                          <p:spTgt spid="2"/>
                                        </p:tgtEl>
                                        <p:attrNameLst>
                                          <p:attrName>ppt_x</p:attrName>
                                        </p:attrNameLst>
                                      </p:cBhvr>
                                      <p:tavLst>
                                        <p:tav tm="0">
                                          <p:val>
                                            <p:strVal val="#ppt_x"/>
                                          </p:val>
                                        </p:tav>
                                        <p:tav tm="100000">
                                          <p:val>
                                            <p:strVal val="#ppt_x"/>
                                          </p:val>
                                        </p:tav>
                                      </p:tavLst>
                                    </p:anim>
                                    <p:anim calcmode="lin" valueType="num">
                                      <p:cBhvr>
                                        <p:cTn id="1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a16="http://schemas.microsoft.com/office/drawing/2014/main" xmlns="" id="{DE3E9774-965D-4846-8817-EE892B22F624}"/>
              </a:ext>
            </a:extLst>
          </p:cNvPr>
          <p:cNvSpPr/>
          <p:nvPr/>
        </p:nvSpPr>
        <p:spPr>
          <a:xfrm>
            <a:off x="1129392" y="188597"/>
            <a:ext cx="3454790" cy="458139"/>
          </a:xfrm>
          <a:prstGeom prst="rect">
            <a:avLst/>
          </a:prstGeom>
        </p:spPr>
        <p:txBody>
          <a:bodyPr wrap="square">
            <a:spAutoFit/>
          </a:bodyPr>
          <a:lstStyle/>
          <a:p>
            <a:pPr defTabSz="1218496">
              <a:lnSpc>
                <a:spcPct val="130000"/>
              </a:lnSpc>
            </a:pPr>
            <a:r>
              <a:rPr lang="zh-CN" altLang="en-US" sz="2000" b="1" dirty="0">
                <a:solidFill>
                  <a:srgbClr val="D21719"/>
                </a:solidFill>
                <a:cs typeface="+mn-ea"/>
                <a:sym typeface="+mn-lt"/>
              </a:rPr>
              <a:t>雷锋精神的时代内涵</a:t>
            </a:r>
          </a:p>
        </p:txBody>
      </p:sp>
      <p:grpSp>
        <p:nvGrpSpPr>
          <p:cNvPr id="2" name="组合 1">
            <a:extLst>
              <a:ext uri="{FF2B5EF4-FFF2-40B4-BE49-F238E27FC236}">
                <a16:creationId xmlns:a16="http://schemas.microsoft.com/office/drawing/2014/main" xmlns="" id="{400EF445-D1B0-40F8-98A6-0DB552025B6C}"/>
              </a:ext>
            </a:extLst>
          </p:cNvPr>
          <p:cNvGrpSpPr/>
          <p:nvPr/>
        </p:nvGrpSpPr>
        <p:grpSpPr>
          <a:xfrm>
            <a:off x="490103" y="1287467"/>
            <a:ext cx="3368793" cy="2955276"/>
            <a:chOff x="480676" y="1413242"/>
            <a:chExt cx="3368793" cy="2955276"/>
          </a:xfrm>
        </p:grpSpPr>
        <p:grpSp>
          <p:nvGrpSpPr>
            <p:cNvPr id="5" name="Group 31">
              <a:extLst>
                <a:ext uri="{FF2B5EF4-FFF2-40B4-BE49-F238E27FC236}">
                  <a16:creationId xmlns:a16="http://schemas.microsoft.com/office/drawing/2014/main" xmlns="" id="{1C3F68EA-BB66-4BDA-A72D-FE876DD01866}"/>
                </a:ext>
              </a:extLst>
            </p:cNvPr>
            <p:cNvGrpSpPr/>
            <p:nvPr/>
          </p:nvGrpSpPr>
          <p:grpSpPr>
            <a:xfrm>
              <a:off x="480676" y="1413242"/>
              <a:ext cx="831965" cy="831965"/>
              <a:chOff x="358335" y="1281085"/>
              <a:chExt cx="624118" cy="624118"/>
            </a:xfrm>
            <a:solidFill>
              <a:srgbClr val="D21719"/>
            </a:solidFill>
          </p:grpSpPr>
          <p:sp>
            <p:nvSpPr>
              <p:cNvPr id="6" name="Oval 22">
                <a:extLst>
                  <a:ext uri="{FF2B5EF4-FFF2-40B4-BE49-F238E27FC236}">
                    <a16:creationId xmlns:a16="http://schemas.microsoft.com/office/drawing/2014/main" xmlns="" id="{A6710E84-93AF-49DB-A5F3-798A2B604B08}"/>
                  </a:ext>
                </a:extLst>
              </p:cNvPr>
              <p:cNvSpPr/>
              <p:nvPr/>
            </p:nvSpPr>
            <p:spPr>
              <a:xfrm>
                <a:off x="358335" y="1281085"/>
                <a:ext cx="624118" cy="624118"/>
              </a:xfrm>
              <a:prstGeom prst="ellipse">
                <a:avLst/>
              </a:prstGeom>
              <a:grpFill/>
              <a:ln w="9525" cap="flat" cmpd="sng" algn="ctr">
                <a:noFill/>
                <a:prstDash val="solid"/>
              </a:ln>
              <a:effectLst>
                <a:outerShdw blurRad="50800" dist="38100" dir="5400000" algn="t" rotWithShape="0">
                  <a:prstClr val="black">
                    <a:alpha val="40000"/>
                  </a:prstClr>
                </a:outerShdw>
              </a:effectLst>
            </p:spPr>
            <p:txBody>
              <a:bodyPr rtlCol="0" anchor="ctr"/>
              <a:lstStyle/>
              <a:p>
                <a:pPr algn="ctr" defTabSz="609463">
                  <a:defRPr/>
                </a:pPr>
                <a:endParaRPr lang="en-US" sz="2400" kern="0">
                  <a:solidFill>
                    <a:prstClr val="white"/>
                  </a:solidFill>
                  <a:cs typeface="+mn-ea"/>
                  <a:sym typeface="+mn-lt"/>
                </a:endParaRPr>
              </a:p>
            </p:txBody>
          </p:sp>
          <p:sp>
            <p:nvSpPr>
              <p:cNvPr id="7" name="TextBox 29">
                <a:extLst>
                  <a:ext uri="{FF2B5EF4-FFF2-40B4-BE49-F238E27FC236}">
                    <a16:creationId xmlns:a16="http://schemas.microsoft.com/office/drawing/2014/main" xmlns="" id="{2D01CD1F-87B2-4686-BAB4-536DD2CB9543}"/>
                  </a:ext>
                </a:extLst>
              </p:cNvPr>
              <p:cNvSpPr txBox="1"/>
              <p:nvPr/>
            </p:nvSpPr>
            <p:spPr>
              <a:xfrm>
                <a:off x="448687" y="1407680"/>
                <a:ext cx="469449" cy="346249"/>
              </a:xfrm>
              <a:prstGeom prst="rect">
                <a:avLst/>
              </a:prstGeom>
              <a:grpFill/>
              <a:ln>
                <a:noFill/>
              </a:ln>
            </p:spPr>
            <p:txBody>
              <a:bodyPr wrap="square" rtlCol="0">
                <a:spAutoFit/>
              </a:bodyPr>
              <a:lstStyle/>
              <a:p>
                <a:pPr defTabSz="609463">
                  <a:defRPr/>
                </a:pPr>
                <a:r>
                  <a:rPr lang="en-US" sz="2400" b="1" kern="0" dirty="0">
                    <a:solidFill>
                      <a:prstClr val="white"/>
                    </a:solidFill>
                    <a:cs typeface="+mn-ea"/>
                    <a:sym typeface="+mn-lt"/>
                  </a:rPr>
                  <a:t>01</a:t>
                </a:r>
              </a:p>
            </p:txBody>
          </p:sp>
        </p:grpSp>
        <p:sp>
          <p:nvSpPr>
            <p:cNvPr id="19" name="矩形 18">
              <a:extLst>
                <a:ext uri="{FF2B5EF4-FFF2-40B4-BE49-F238E27FC236}">
                  <a16:creationId xmlns:a16="http://schemas.microsoft.com/office/drawing/2014/main" xmlns="" id="{97DCAD39-25C1-4C5A-94F2-8F2D0AAEF217}"/>
                </a:ext>
              </a:extLst>
            </p:cNvPr>
            <p:cNvSpPr/>
            <p:nvPr/>
          </p:nvSpPr>
          <p:spPr>
            <a:xfrm>
              <a:off x="1520135" y="2695030"/>
              <a:ext cx="1402767" cy="400017"/>
            </a:xfrm>
            <a:prstGeom prst="rect">
              <a:avLst/>
            </a:prstGeom>
          </p:spPr>
          <p:txBody>
            <a:bodyPr wrap="square">
              <a:spAutoFit/>
            </a:bodyPr>
            <a:lstStyle/>
            <a:p>
              <a:pPr algn="dist" defTabSz="1218496">
                <a:spcBef>
                  <a:spcPct val="0"/>
                </a:spcBef>
              </a:pPr>
              <a:r>
                <a:rPr lang="zh-CN" altLang="en-US" sz="2000" b="1" dirty="0">
                  <a:solidFill>
                    <a:srgbClr val="D21719"/>
                  </a:solidFill>
                  <a:cs typeface="+mn-ea"/>
                  <a:sym typeface="+mn-lt"/>
                </a:rPr>
                <a:t>工作向上</a:t>
              </a:r>
            </a:p>
          </p:txBody>
        </p:sp>
        <p:sp>
          <p:nvSpPr>
            <p:cNvPr id="20" name="矩形 19">
              <a:extLst>
                <a:ext uri="{FF2B5EF4-FFF2-40B4-BE49-F238E27FC236}">
                  <a16:creationId xmlns:a16="http://schemas.microsoft.com/office/drawing/2014/main" xmlns="" id="{D3B9EFB8-E4C9-4DD6-803B-838AB9D7C84A}"/>
                </a:ext>
              </a:extLst>
            </p:cNvPr>
            <p:cNvSpPr/>
            <p:nvPr/>
          </p:nvSpPr>
          <p:spPr>
            <a:xfrm>
              <a:off x="951663" y="3207944"/>
              <a:ext cx="2897806" cy="1160574"/>
            </a:xfrm>
            <a:prstGeom prst="rect">
              <a:avLst/>
            </a:prstGeom>
          </p:spPr>
          <p:txBody>
            <a:bodyPr wrap="square">
              <a:spAutoFit/>
            </a:bodyPr>
            <a:lstStyle/>
            <a:p>
              <a:pPr defTabSz="1218496">
                <a:lnSpc>
                  <a:spcPct val="150000"/>
                </a:lnSpc>
              </a:pPr>
              <a:r>
                <a:rPr lang="zh-CN" altLang="en-US" sz="1600" dirty="0">
                  <a:solidFill>
                    <a:prstClr val="black">
                      <a:lumMod val="75000"/>
                      <a:lumOff val="25000"/>
                    </a:prstClr>
                  </a:solidFill>
                  <a:cs typeface="+mn-ea"/>
                  <a:sym typeface="+mn-lt"/>
                </a:rPr>
                <a:t>不怕苦、不怕累，干一行、爱一行、钻一行的“螺丝钉精神”，是雷锋精神在事业上的具体体现。</a:t>
              </a:r>
            </a:p>
          </p:txBody>
        </p:sp>
      </p:grpSp>
      <p:grpSp>
        <p:nvGrpSpPr>
          <p:cNvPr id="25" name="组合 24">
            <a:extLst>
              <a:ext uri="{FF2B5EF4-FFF2-40B4-BE49-F238E27FC236}">
                <a16:creationId xmlns:a16="http://schemas.microsoft.com/office/drawing/2014/main" xmlns="" id="{584057DF-F5CF-4055-8839-BBB7EA1606B7}"/>
              </a:ext>
            </a:extLst>
          </p:cNvPr>
          <p:cNvGrpSpPr/>
          <p:nvPr/>
        </p:nvGrpSpPr>
        <p:grpSpPr>
          <a:xfrm>
            <a:off x="4511294" y="1287467"/>
            <a:ext cx="3357560" cy="3211711"/>
            <a:chOff x="4501867" y="1413242"/>
            <a:chExt cx="3357560" cy="3211711"/>
          </a:xfrm>
        </p:grpSpPr>
        <p:grpSp>
          <p:nvGrpSpPr>
            <p:cNvPr id="11" name="Group 32">
              <a:extLst>
                <a:ext uri="{FF2B5EF4-FFF2-40B4-BE49-F238E27FC236}">
                  <a16:creationId xmlns:a16="http://schemas.microsoft.com/office/drawing/2014/main" xmlns="" id="{211FF205-9660-4A19-9CDC-0C23D1F74834}"/>
                </a:ext>
              </a:extLst>
            </p:cNvPr>
            <p:cNvGrpSpPr/>
            <p:nvPr/>
          </p:nvGrpSpPr>
          <p:grpSpPr>
            <a:xfrm>
              <a:off x="4501867" y="1413242"/>
              <a:ext cx="831964" cy="831964"/>
              <a:chOff x="3302378" y="1281085"/>
              <a:chExt cx="624118" cy="624118"/>
            </a:xfrm>
            <a:solidFill>
              <a:srgbClr val="D21719"/>
            </a:solidFill>
          </p:grpSpPr>
          <p:sp>
            <p:nvSpPr>
              <p:cNvPr id="12" name="Oval 23">
                <a:extLst>
                  <a:ext uri="{FF2B5EF4-FFF2-40B4-BE49-F238E27FC236}">
                    <a16:creationId xmlns:a16="http://schemas.microsoft.com/office/drawing/2014/main" xmlns="" id="{028E4464-5CAD-4CA0-BABC-32D8B4260352}"/>
                  </a:ext>
                </a:extLst>
              </p:cNvPr>
              <p:cNvSpPr/>
              <p:nvPr/>
            </p:nvSpPr>
            <p:spPr>
              <a:xfrm>
                <a:off x="3302378" y="1281085"/>
                <a:ext cx="624118" cy="624118"/>
              </a:xfrm>
              <a:prstGeom prst="ellipse">
                <a:avLst/>
              </a:prstGeom>
              <a:grpFill/>
              <a:ln w="9525" cap="flat" cmpd="sng" algn="ctr">
                <a:noFill/>
                <a:prstDash val="solid"/>
              </a:ln>
              <a:effectLst>
                <a:outerShdw blurRad="50800" dist="38100" dir="5400000" algn="t" rotWithShape="0">
                  <a:prstClr val="black">
                    <a:alpha val="40000"/>
                  </a:prstClr>
                </a:outerShdw>
              </a:effectLst>
            </p:spPr>
            <p:txBody>
              <a:bodyPr rtlCol="0" anchor="ctr"/>
              <a:lstStyle/>
              <a:p>
                <a:pPr algn="ctr" defTabSz="609463">
                  <a:defRPr/>
                </a:pPr>
                <a:endParaRPr lang="en-US" sz="1467" kern="0">
                  <a:solidFill>
                    <a:prstClr val="white"/>
                  </a:solidFill>
                  <a:cs typeface="+mn-ea"/>
                  <a:sym typeface="+mn-lt"/>
                </a:endParaRPr>
              </a:p>
            </p:txBody>
          </p:sp>
          <p:sp>
            <p:nvSpPr>
              <p:cNvPr id="13" name="TextBox 55">
                <a:extLst>
                  <a:ext uri="{FF2B5EF4-FFF2-40B4-BE49-F238E27FC236}">
                    <a16:creationId xmlns:a16="http://schemas.microsoft.com/office/drawing/2014/main" xmlns="" id="{637889C1-50DA-4743-AB4D-14C8FEF51DDF}"/>
                  </a:ext>
                </a:extLst>
              </p:cNvPr>
              <p:cNvSpPr txBox="1"/>
              <p:nvPr/>
            </p:nvSpPr>
            <p:spPr>
              <a:xfrm>
                <a:off x="3409912" y="1423867"/>
                <a:ext cx="516584" cy="346249"/>
              </a:xfrm>
              <a:prstGeom prst="rect">
                <a:avLst/>
              </a:prstGeom>
              <a:noFill/>
              <a:ln>
                <a:noFill/>
              </a:ln>
            </p:spPr>
            <p:txBody>
              <a:bodyPr wrap="square" rtlCol="0">
                <a:spAutoFit/>
              </a:bodyPr>
              <a:lstStyle/>
              <a:p>
                <a:pPr defTabSz="609463">
                  <a:defRPr/>
                </a:pPr>
                <a:r>
                  <a:rPr lang="en-US" sz="2400" b="1" kern="0" dirty="0">
                    <a:solidFill>
                      <a:prstClr val="white"/>
                    </a:solidFill>
                    <a:cs typeface="+mn-ea"/>
                    <a:sym typeface="+mn-lt"/>
                  </a:rPr>
                  <a:t>02</a:t>
                </a:r>
              </a:p>
            </p:txBody>
          </p:sp>
        </p:grpSp>
        <p:sp>
          <p:nvSpPr>
            <p:cNvPr id="21" name="矩形 20">
              <a:extLst>
                <a:ext uri="{FF2B5EF4-FFF2-40B4-BE49-F238E27FC236}">
                  <a16:creationId xmlns:a16="http://schemas.microsoft.com/office/drawing/2014/main" xmlns="" id="{DBB566DF-B074-4967-82B1-88021B26BBEB}"/>
                </a:ext>
              </a:extLst>
            </p:cNvPr>
            <p:cNvSpPr/>
            <p:nvPr/>
          </p:nvSpPr>
          <p:spPr>
            <a:xfrm>
              <a:off x="4863184" y="3095047"/>
              <a:ext cx="2996243" cy="1529906"/>
            </a:xfrm>
            <a:prstGeom prst="rect">
              <a:avLst/>
            </a:prstGeom>
          </p:spPr>
          <p:txBody>
            <a:bodyPr wrap="square">
              <a:spAutoFit/>
            </a:bodyPr>
            <a:lstStyle/>
            <a:p>
              <a:pPr algn="just" defTabSz="1218496">
                <a:lnSpc>
                  <a:spcPct val="150000"/>
                </a:lnSpc>
              </a:pPr>
              <a:r>
                <a:rPr lang="zh-CN" altLang="en-US" sz="1600" dirty="0">
                  <a:solidFill>
                    <a:prstClr val="black">
                      <a:lumMod val="75000"/>
                      <a:lumOff val="25000"/>
                    </a:prstClr>
                  </a:solidFill>
                  <a:cs typeface="+mn-ea"/>
                  <a:sym typeface="+mn-lt"/>
                </a:rPr>
                <a:t>发扬刻苦钻研的“钉子”精神。雷锋说：“有些人说工作忙，没有时间学习。要学习时间是有的。问题是善不善于挤，愿不愿意钻。</a:t>
              </a:r>
            </a:p>
          </p:txBody>
        </p:sp>
        <p:sp>
          <p:nvSpPr>
            <p:cNvPr id="23" name="矩形 22">
              <a:extLst>
                <a:ext uri="{FF2B5EF4-FFF2-40B4-BE49-F238E27FC236}">
                  <a16:creationId xmlns:a16="http://schemas.microsoft.com/office/drawing/2014/main" xmlns="" id="{60D70CD0-9490-451F-A000-2C808A32E117}"/>
                </a:ext>
              </a:extLst>
            </p:cNvPr>
            <p:cNvSpPr/>
            <p:nvPr/>
          </p:nvSpPr>
          <p:spPr>
            <a:xfrm>
              <a:off x="5680478" y="2671891"/>
              <a:ext cx="1402767" cy="400017"/>
            </a:xfrm>
            <a:prstGeom prst="rect">
              <a:avLst/>
            </a:prstGeom>
          </p:spPr>
          <p:txBody>
            <a:bodyPr wrap="square">
              <a:spAutoFit/>
            </a:bodyPr>
            <a:lstStyle/>
            <a:p>
              <a:pPr algn="dist" defTabSz="1218496">
                <a:spcBef>
                  <a:spcPct val="0"/>
                </a:spcBef>
              </a:pPr>
              <a:r>
                <a:rPr lang="zh-CN" altLang="en-US" sz="2000" b="1" dirty="0">
                  <a:solidFill>
                    <a:srgbClr val="D21719"/>
                  </a:solidFill>
                  <a:cs typeface="+mn-ea"/>
                  <a:sym typeface="+mn-lt"/>
                </a:rPr>
                <a:t>学习向上</a:t>
              </a:r>
            </a:p>
          </p:txBody>
        </p:sp>
      </p:grpSp>
      <p:grpSp>
        <p:nvGrpSpPr>
          <p:cNvPr id="26" name="组合 25">
            <a:extLst>
              <a:ext uri="{FF2B5EF4-FFF2-40B4-BE49-F238E27FC236}">
                <a16:creationId xmlns:a16="http://schemas.microsoft.com/office/drawing/2014/main" xmlns="" id="{A60739FC-C838-42AD-8D1D-B5CCDC774A56}"/>
              </a:ext>
            </a:extLst>
          </p:cNvPr>
          <p:cNvGrpSpPr/>
          <p:nvPr/>
        </p:nvGrpSpPr>
        <p:grpSpPr>
          <a:xfrm>
            <a:off x="8304001" y="1287465"/>
            <a:ext cx="3310637" cy="3620799"/>
            <a:chOff x="8294574" y="1413240"/>
            <a:chExt cx="3310637" cy="3620799"/>
          </a:xfrm>
        </p:grpSpPr>
        <p:grpSp>
          <p:nvGrpSpPr>
            <p:cNvPr id="16" name="Group 33">
              <a:extLst>
                <a:ext uri="{FF2B5EF4-FFF2-40B4-BE49-F238E27FC236}">
                  <a16:creationId xmlns:a16="http://schemas.microsoft.com/office/drawing/2014/main" xmlns="" id="{21582F76-721E-4EE2-A142-92B9841309EB}"/>
                </a:ext>
              </a:extLst>
            </p:cNvPr>
            <p:cNvGrpSpPr/>
            <p:nvPr/>
          </p:nvGrpSpPr>
          <p:grpSpPr>
            <a:xfrm>
              <a:off x="8294574" y="1413240"/>
              <a:ext cx="831964" cy="831964"/>
              <a:chOff x="6104969" y="1283260"/>
              <a:chExt cx="624118" cy="624118"/>
            </a:xfrm>
            <a:solidFill>
              <a:srgbClr val="D21719"/>
            </a:solidFill>
          </p:grpSpPr>
          <p:sp>
            <p:nvSpPr>
              <p:cNvPr id="17" name="Oval 24">
                <a:extLst>
                  <a:ext uri="{FF2B5EF4-FFF2-40B4-BE49-F238E27FC236}">
                    <a16:creationId xmlns:a16="http://schemas.microsoft.com/office/drawing/2014/main" xmlns="" id="{7D29C266-79CC-4F83-BD12-907B278921EE}"/>
                  </a:ext>
                </a:extLst>
              </p:cNvPr>
              <p:cNvSpPr/>
              <p:nvPr/>
            </p:nvSpPr>
            <p:spPr>
              <a:xfrm>
                <a:off x="6104969" y="1283260"/>
                <a:ext cx="624118" cy="624118"/>
              </a:xfrm>
              <a:prstGeom prst="ellipse">
                <a:avLst/>
              </a:prstGeom>
              <a:grpFill/>
              <a:ln w="9525" cap="flat" cmpd="sng" algn="ctr">
                <a:noFill/>
                <a:prstDash val="solid"/>
              </a:ln>
              <a:effectLst>
                <a:outerShdw blurRad="50800" dist="38100" dir="5400000" algn="t" rotWithShape="0">
                  <a:prstClr val="black">
                    <a:alpha val="40000"/>
                  </a:prstClr>
                </a:outerShdw>
              </a:effectLst>
            </p:spPr>
            <p:txBody>
              <a:bodyPr rtlCol="0" anchor="ctr"/>
              <a:lstStyle/>
              <a:p>
                <a:pPr algn="ctr" defTabSz="609463">
                  <a:defRPr/>
                </a:pPr>
                <a:endParaRPr lang="en-US" sz="2400" kern="0">
                  <a:solidFill>
                    <a:prstClr val="white"/>
                  </a:solidFill>
                  <a:cs typeface="+mn-ea"/>
                  <a:sym typeface="+mn-lt"/>
                </a:endParaRPr>
              </a:p>
            </p:txBody>
          </p:sp>
          <p:sp>
            <p:nvSpPr>
              <p:cNvPr id="18" name="TextBox 81">
                <a:extLst>
                  <a:ext uri="{FF2B5EF4-FFF2-40B4-BE49-F238E27FC236}">
                    <a16:creationId xmlns:a16="http://schemas.microsoft.com/office/drawing/2014/main" xmlns="" id="{9E2B7751-B2B2-4DF6-8F47-FCA1FE24DD7C}"/>
                  </a:ext>
                </a:extLst>
              </p:cNvPr>
              <p:cNvSpPr txBox="1"/>
              <p:nvPr/>
            </p:nvSpPr>
            <p:spPr>
              <a:xfrm>
                <a:off x="6237951" y="1426044"/>
                <a:ext cx="471331" cy="346249"/>
              </a:xfrm>
              <a:prstGeom prst="rect">
                <a:avLst/>
              </a:prstGeom>
              <a:noFill/>
              <a:ln>
                <a:noFill/>
              </a:ln>
            </p:spPr>
            <p:txBody>
              <a:bodyPr wrap="square" rtlCol="0">
                <a:spAutoFit/>
              </a:bodyPr>
              <a:lstStyle/>
              <a:p>
                <a:pPr defTabSz="609463">
                  <a:defRPr/>
                </a:pPr>
                <a:r>
                  <a:rPr lang="en-US" sz="2400" b="1" kern="0" dirty="0">
                    <a:solidFill>
                      <a:prstClr val="white"/>
                    </a:solidFill>
                    <a:cs typeface="+mn-ea"/>
                    <a:sym typeface="+mn-lt"/>
                  </a:rPr>
                  <a:t>03</a:t>
                </a:r>
              </a:p>
            </p:txBody>
          </p:sp>
        </p:grpSp>
        <p:sp>
          <p:nvSpPr>
            <p:cNvPr id="22" name="矩形 21">
              <a:extLst>
                <a:ext uri="{FF2B5EF4-FFF2-40B4-BE49-F238E27FC236}">
                  <a16:creationId xmlns:a16="http://schemas.microsoft.com/office/drawing/2014/main" xmlns="" id="{1B9A2D61-3AC4-45F3-AF92-64AC62ABC208}"/>
                </a:ext>
              </a:extLst>
            </p:cNvPr>
            <p:cNvSpPr/>
            <p:nvPr/>
          </p:nvSpPr>
          <p:spPr>
            <a:xfrm>
              <a:off x="8766944" y="3095047"/>
              <a:ext cx="2838267" cy="1938992"/>
            </a:xfrm>
            <a:prstGeom prst="rect">
              <a:avLst/>
            </a:prstGeom>
          </p:spPr>
          <p:txBody>
            <a:bodyPr wrap="square">
              <a:spAutoFit/>
            </a:bodyPr>
            <a:lstStyle/>
            <a:p>
              <a:pPr defTabSz="1218496">
                <a:lnSpc>
                  <a:spcPct val="150000"/>
                </a:lnSpc>
              </a:pPr>
              <a:r>
                <a:rPr lang="zh-CN" altLang="en-US" sz="1600" dirty="0">
                  <a:solidFill>
                    <a:prstClr val="black">
                      <a:lumMod val="75000"/>
                      <a:lumOff val="25000"/>
                    </a:prstClr>
                  </a:solidFill>
                  <a:cs typeface="+mn-ea"/>
                  <a:sym typeface="+mn-lt"/>
                </a:rPr>
                <a:t>雷锋生活的年代是国民经济和社会发展极端困顿、集体主义价值观被强烈推崇、人们的思想观念非常单纯、利益需求非常趋同的时代。</a:t>
              </a:r>
            </a:p>
          </p:txBody>
        </p:sp>
        <p:sp>
          <p:nvSpPr>
            <p:cNvPr id="24" name="矩形 23">
              <a:extLst>
                <a:ext uri="{FF2B5EF4-FFF2-40B4-BE49-F238E27FC236}">
                  <a16:creationId xmlns:a16="http://schemas.microsoft.com/office/drawing/2014/main" xmlns="" id="{E4619B04-0B40-4516-BDAA-60CA24D86AC5}"/>
                </a:ext>
              </a:extLst>
            </p:cNvPr>
            <p:cNvSpPr/>
            <p:nvPr/>
          </p:nvSpPr>
          <p:spPr>
            <a:xfrm>
              <a:off x="9457394" y="2671891"/>
              <a:ext cx="1402767" cy="400017"/>
            </a:xfrm>
            <a:prstGeom prst="rect">
              <a:avLst/>
            </a:prstGeom>
          </p:spPr>
          <p:txBody>
            <a:bodyPr wrap="square">
              <a:spAutoFit/>
            </a:bodyPr>
            <a:lstStyle/>
            <a:p>
              <a:pPr algn="dist" defTabSz="1218496">
                <a:spcBef>
                  <a:spcPct val="0"/>
                </a:spcBef>
              </a:pPr>
              <a:r>
                <a:rPr lang="zh-CN" altLang="en-US" sz="2000" b="1" dirty="0">
                  <a:solidFill>
                    <a:srgbClr val="D21719"/>
                  </a:solidFill>
                  <a:cs typeface="+mn-ea"/>
                  <a:sym typeface="+mn-lt"/>
                </a:rPr>
                <a:t>生活向上</a:t>
              </a:r>
            </a:p>
          </p:txBody>
        </p:sp>
      </p:grpSp>
    </p:spTree>
    <p:extLst>
      <p:ext uri="{BB962C8B-B14F-4D97-AF65-F5344CB8AC3E}">
        <p14:creationId xmlns:p14="http://schemas.microsoft.com/office/powerpoint/2010/main" val="455020036"/>
      </p:ext>
    </p:extLst>
  </p:cSld>
  <p:clrMapOvr>
    <a:masterClrMapping/>
  </p:clrMapOvr>
  <mc:AlternateContent xmlns:mc="http://schemas.openxmlformats.org/markup-compatibility/2006" xmlns:p14="http://schemas.microsoft.com/office/powerpoint/2010/main">
    <mc:Choice Requires="p14">
      <p:transition spd="slow" p14:dur="1500" advClick="0" advTm="5000">
        <p:random/>
      </p:transition>
    </mc:Choice>
    <mc:Fallback xmlns="">
      <p:transition spd="slow" advClick="0" advTm="5000">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fill="hold"/>
                                        <p:tgtEl>
                                          <p:spTgt spid="25"/>
                                        </p:tgtEl>
                                        <p:attrNameLst>
                                          <p:attrName>ppt_x</p:attrName>
                                        </p:attrNameLst>
                                      </p:cBhvr>
                                      <p:tavLst>
                                        <p:tav tm="0">
                                          <p:val>
                                            <p:strVal val="#ppt_x"/>
                                          </p:val>
                                        </p:tav>
                                        <p:tav tm="100000">
                                          <p:val>
                                            <p:strVal val="#ppt_x"/>
                                          </p:val>
                                        </p:tav>
                                      </p:tavLst>
                                    </p:anim>
                                    <p:anim calcmode="lin" valueType="num">
                                      <p:cBhvr additive="base">
                                        <p:cTn id="13" dur="500" fill="hold"/>
                                        <p:tgtEl>
                                          <p:spTgt spid="25"/>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fill="hold"/>
                                        <p:tgtEl>
                                          <p:spTgt spid="26"/>
                                        </p:tgtEl>
                                        <p:attrNameLst>
                                          <p:attrName>ppt_x</p:attrName>
                                        </p:attrNameLst>
                                      </p:cBhvr>
                                      <p:tavLst>
                                        <p:tav tm="0">
                                          <p:val>
                                            <p:strVal val="#ppt_x"/>
                                          </p:val>
                                        </p:tav>
                                        <p:tav tm="100000">
                                          <p:val>
                                            <p:strVal val="#ppt_x"/>
                                          </p:val>
                                        </p:tav>
                                      </p:tavLst>
                                    </p:anim>
                                    <p:anim calcmode="lin" valueType="num">
                                      <p:cBhvr additive="base">
                                        <p:cTn id="18" dur="500" fill="hold"/>
                                        <p:tgtEl>
                                          <p:spTgt spid="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微党课学习雷锋精神争当文明先锋PPT模板"/>
  <p:tag name="ISPRING_FIRST_PUBLISH" val="1"/>
</p:tagLst>
</file>

<file path=ppt/tags/tag10.xml><?xml version="1.0" encoding="utf-8"?>
<p:tagLst xmlns:a="http://schemas.openxmlformats.org/drawingml/2006/main" xmlns:r="http://schemas.openxmlformats.org/officeDocument/2006/relationships" xmlns:p="http://schemas.openxmlformats.org/presentationml/2006/main">
  <p:tag name="MH" val="20170311222859"/>
  <p:tag name="MH_LIBRARY" val="CONTENTS"/>
  <p:tag name="MH_TYPE" val="NUMBER"/>
  <p:tag name="ID" val="553514"/>
  <p:tag name="MH_ORDER" val="1"/>
</p:tagLst>
</file>

<file path=ppt/tags/tag11.xml><?xml version="1.0" encoding="utf-8"?>
<p:tagLst xmlns:a="http://schemas.openxmlformats.org/drawingml/2006/main" xmlns:r="http://schemas.openxmlformats.org/officeDocument/2006/relationships" xmlns:p="http://schemas.openxmlformats.org/presentationml/2006/main">
  <p:tag name="MH" val="20170311222859"/>
  <p:tag name="MH_LIBRARY" val="CONTENTS"/>
  <p:tag name="MH_TYPE" val="NUMBER"/>
  <p:tag name="ID" val="553514"/>
  <p:tag name="MH_ORDER" val="1"/>
</p:tagLst>
</file>

<file path=ppt/tags/tag12.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Other"/>
  <p:tag name="MH_ORDER" val="1"/>
</p:tagLst>
</file>

<file path=ppt/tags/tag13.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Picture"/>
  <p:tag name="MH_ORDER" val="2"/>
</p:tagLst>
</file>

<file path=ppt/tags/tag14.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Other"/>
  <p:tag name="MH_ORDER" val="1"/>
</p:tagLst>
</file>

<file path=ppt/tags/tag15.xml><?xml version="1.0" encoding="utf-8"?>
<p:tagLst xmlns:a="http://schemas.openxmlformats.org/drawingml/2006/main" xmlns:r="http://schemas.openxmlformats.org/officeDocument/2006/relationships" xmlns:p="http://schemas.openxmlformats.org/presentationml/2006/main">
  <p:tag name="MH" val="20151118135846"/>
  <p:tag name="MH_LIBRARY" val="GRAPHIC"/>
  <p:tag name="MH_TYPE" val="Other"/>
  <p:tag name="MH_ORDER" val="2"/>
</p:tagLst>
</file>

<file path=ppt/tags/tag16.xml><?xml version="1.0" encoding="utf-8"?>
<p:tagLst xmlns:a="http://schemas.openxmlformats.org/drawingml/2006/main" xmlns:r="http://schemas.openxmlformats.org/officeDocument/2006/relationships" xmlns:p="http://schemas.openxmlformats.org/presentationml/2006/main">
  <p:tag name="MH" val="20170311222859"/>
  <p:tag name="MH_LIBRARY" val="CONTENTS"/>
  <p:tag name="MH_TYPE" val="NUMBER"/>
  <p:tag name="ID" val="553514"/>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70311222859"/>
  <p:tag name="MH_LIBRARY" val="CONTENTS"/>
  <p:tag name="MH_TYPE" val="NUMBER"/>
  <p:tag name="ID" val="553514"/>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70311222859"/>
  <p:tag name="MH_LIBRARY" val="CONTENTS"/>
  <p:tag name="MH_TYPE" val="NUMBER"/>
  <p:tag name="ID" val="553514"/>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70311222859"/>
  <p:tag name="MH_LIBRARY" val="CONTENTS"/>
  <p:tag name="MH_TYPE" val="NUMBER"/>
  <p:tag name="ID" val="553514"/>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70311222859"/>
  <p:tag name="MH_LIBRARY" val="CONTENTS"/>
  <p:tag name="MH_TYPE" val="OTHERS"/>
  <p:tag name="ID" val="553514"/>
</p:tagLst>
</file>

<file path=ppt/tags/tag3.xml><?xml version="1.0" encoding="utf-8"?>
<p:tagLst xmlns:a="http://schemas.openxmlformats.org/drawingml/2006/main" xmlns:r="http://schemas.openxmlformats.org/officeDocument/2006/relationships" xmlns:p="http://schemas.openxmlformats.org/presentationml/2006/main">
  <p:tag name="MH" val="20170311222859"/>
  <p:tag name="MH_LIBRARY" val="CONTENTS"/>
  <p:tag name="MH_TYPE" val="OTHERS"/>
  <p:tag name="ID" val="553514"/>
</p:tagLst>
</file>

<file path=ppt/tags/tag4.xml><?xml version="1.0" encoding="utf-8"?>
<p:tagLst xmlns:a="http://schemas.openxmlformats.org/drawingml/2006/main" xmlns:r="http://schemas.openxmlformats.org/officeDocument/2006/relationships" xmlns:p="http://schemas.openxmlformats.org/presentationml/2006/main">
  <p:tag name="MH" val="20170109232908"/>
  <p:tag name="MH_LIBRARY" val="CONTENTS"/>
  <p:tag name="MH_TYPE" val="NUMBER"/>
  <p:tag name="ID" val="545837"/>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70109232908"/>
  <p:tag name="MH_LIBRARY" val="CONTENTS"/>
  <p:tag name="MH_TYPE" val="NUMBER"/>
  <p:tag name="ID" val="545837"/>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70109232908"/>
  <p:tag name="MH_LIBRARY" val="CONTENTS"/>
  <p:tag name="MH_TYPE" val="NUMBER"/>
  <p:tag name="ID" val="545837"/>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70109232908"/>
  <p:tag name="MH_LIBRARY" val="CONTENTS"/>
  <p:tag name="MH_TYPE" val="NUMBER"/>
  <p:tag name="ID" val="545837"/>
  <p:tag name="MH_ORDER" val="1"/>
</p:tagLst>
</file>

<file path=ppt/tags/tag8.xml><?xml version="1.0" encoding="utf-8"?>
<p:tagLst xmlns:a="http://schemas.openxmlformats.org/drawingml/2006/main" xmlns:r="http://schemas.openxmlformats.org/officeDocument/2006/relationships" xmlns:p="http://schemas.openxmlformats.org/presentationml/2006/main">
  <p:tag name="MH" val="20170109232908"/>
  <p:tag name="MH_LIBRARY" val="CONTENTS"/>
  <p:tag name="MH_TYPE" val="NUMBER"/>
  <p:tag name="ID" val="545837"/>
  <p:tag name="MH_ORDER" val="1"/>
</p:tagLst>
</file>

<file path=ppt/tags/tag9.xml><?xml version="1.0" encoding="utf-8"?>
<p:tagLst xmlns:a="http://schemas.openxmlformats.org/drawingml/2006/main" xmlns:r="http://schemas.openxmlformats.org/officeDocument/2006/relationships" xmlns:p="http://schemas.openxmlformats.org/presentationml/2006/main">
  <p:tag name="MH" val="20170109232908"/>
  <p:tag name="MH_LIBRARY" val="CONTENTS"/>
  <p:tag name="MH_TYPE" val="NUMBER"/>
  <p:tag name="ID" val="545837"/>
  <p:tag name="MH_ORDER" val="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giooy0bj">
      <a:majorFont>
        <a:latin typeface="微软雅黑"/>
        <a:ea typeface="义启小魏楷"/>
        <a:cs typeface=""/>
      </a:majorFont>
      <a:minorFont>
        <a:latin typeface="微软雅黑"/>
        <a:ea typeface="义启小魏楷"/>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TotalTime>
  <Words>2326</Words>
  <Application>Microsoft Office PowerPoint</Application>
  <PresentationFormat>宽屏</PresentationFormat>
  <Paragraphs>192</Paragraphs>
  <Slides>25</Slides>
  <Notes>25</Notes>
  <HiddenSlides>0</HiddenSlides>
  <MMClips>0</MMClips>
  <ScaleCrop>false</ScaleCrop>
  <HeadingPairs>
    <vt:vector size="6" baseType="variant">
      <vt:variant>
        <vt:lpstr>已用的字体</vt:lpstr>
      </vt:variant>
      <vt:variant>
        <vt:i4>9</vt:i4>
      </vt:variant>
      <vt:variant>
        <vt:lpstr>主题</vt:lpstr>
      </vt:variant>
      <vt:variant>
        <vt:i4>3</vt:i4>
      </vt:variant>
      <vt:variant>
        <vt:lpstr>幻灯片标题</vt:lpstr>
      </vt:variant>
      <vt:variant>
        <vt:i4>25</vt:i4>
      </vt:variant>
    </vt:vector>
  </HeadingPairs>
  <TitlesOfParts>
    <vt:vector size="37" baseType="lpstr">
      <vt:lpstr>Meiryo</vt:lpstr>
      <vt:lpstr>等线</vt:lpstr>
      <vt:lpstr>宋体</vt:lpstr>
      <vt:lpstr>微软雅黑</vt:lpstr>
      <vt:lpstr>义启小魏楷</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14</cp:revision>
  <dcterms:created xsi:type="dcterms:W3CDTF">2018-12-29T12:00:07Z</dcterms:created>
  <dcterms:modified xsi:type="dcterms:W3CDTF">2022-03-12T10:38:09Z</dcterms:modified>
</cp:coreProperties>
</file>