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 id="2147483663" r:id="rId3"/>
  </p:sldMasterIdLst>
  <p:notesMasterIdLst>
    <p:notesMasterId r:id="rId30"/>
  </p:notesMasterIdLst>
  <p:sldIdLst>
    <p:sldId id="285" r:id="rId4"/>
    <p:sldId id="260" r:id="rId5"/>
    <p:sldId id="261" r:id="rId6"/>
    <p:sldId id="262" r:id="rId7"/>
    <p:sldId id="264" r:id="rId8"/>
    <p:sldId id="265" r:id="rId9"/>
    <p:sldId id="266" r:id="rId10"/>
    <p:sldId id="267" r:id="rId11"/>
    <p:sldId id="268" r:id="rId12"/>
    <p:sldId id="269" r:id="rId13"/>
    <p:sldId id="283" r:id="rId14"/>
    <p:sldId id="270" r:id="rId15"/>
    <p:sldId id="271" r:id="rId16"/>
    <p:sldId id="284" r:id="rId17"/>
    <p:sldId id="272" r:id="rId18"/>
    <p:sldId id="273" r:id="rId19"/>
    <p:sldId id="274" r:id="rId20"/>
    <p:sldId id="275" r:id="rId21"/>
    <p:sldId id="276" r:id="rId22"/>
    <p:sldId id="277" r:id="rId23"/>
    <p:sldId id="278" r:id="rId24"/>
    <p:sldId id="279" r:id="rId25"/>
    <p:sldId id="280" r:id="rId26"/>
    <p:sldId id="281" r:id="rId27"/>
    <p:sldId id="282" r:id="rId28"/>
    <p:sldId id="286" r:id="rId29"/>
  </p:sldIdLst>
  <p:sldSz cx="12192000" cy="6858000"/>
  <p:notesSz cx="6858000" cy="9144000"/>
  <p:custDataLst>
    <p:tags r:id="rId31"/>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4" userDrawn="1">
          <p15:clr>
            <a:srgbClr val="A4A3A4"/>
          </p15:clr>
        </p15:guide>
        <p15:guide id="2" pos="551" userDrawn="1">
          <p15:clr>
            <a:srgbClr val="A4A3A4"/>
          </p15:clr>
        </p15:guide>
        <p15:guide id="3" pos="7129" userDrawn="1">
          <p15:clr>
            <a:srgbClr val="A4A3A4"/>
          </p15:clr>
        </p15:guide>
        <p15:guide id="4" orient="horz" pos="379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2929"/>
    <a:srgbClr val="DD2D29"/>
    <a:srgbClr val="FFEDC8"/>
    <a:srgbClr val="212121"/>
    <a:srgbClr val="ED6F3F"/>
    <a:srgbClr val="D30200"/>
    <a:srgbClr val="FEFAF6"/>
    <a:srgbClr val="BA1219"/>
    <a:srgbClr val="C20316"/>
    <a:srgbClr val="AA2E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96314" autoAdjust="0"/>
  </p:normalViewPr>
  <p:slideViewPr>
    <p:cSldViewPr snapToGrid="0">
      <p:cViewPr varScale="1">
        <p:scale>
          <a:sx n="106" d="100"/>
          <a:sy n="106" d="100"/>
        </p:scale>
        <p:origin x="78" y="78"/>
      </p:cViewPr>
      <p:guideLst>
        <p:guide orient="horz" pos="414"/>
        <p:guide pos="551"/>
        <p:guide pos="7129"/>
        <p:guide orient="horz" pos="3793"/>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85E012-C334-402D-B613-AF231B29B06D}" type="datetimeFigureOut">
              <a:rPr lang="zh-CN" altLang="en-US" smtClean="0"/>
              <a:t>2022/4/4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A24FEC-7483-462E-BE7F-85BB0E7286F8}" type="slidenum">
              <a:rPr lang="zh-CN" altLang="en-US" smtClean="0"/>
              <a:t>‹#›</a:t>
            </a:fld>
            <a:endParaRPr lang="zh-CN" altLang="en-US"/>
          </a:p>
        </p:txBody>
      </p:sp>
    </p:spTree>
    <p:extLst>
      <p:ext uri="{BB962C8B-B14F-4D97-AF65-F5344CB8AC3E}">
        <p14:creationId xmlns:p14="http://schemas.microsoft.com/office/powerpoint/2010/main" val="1496505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2</a:t>
            </a:fld>
            <a:endParaRPr lang="zh-CN" altLang="en-US"/>
          </a:p>
        </p:txBody>
      </p:sp>
    </p:spTree>
    <p:extLst>
      <p:ext uri="{BB962C8B-B14F-4D97-AF65-F5344CB8AC3E}">
        <p14:creationId xmlns:p14="http://schemas.microsoft.com/office/powerpoint/2010/main" val="40446450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11</a:t>
            </a:fld>
            <a:endParaRPr lang="zh-CN" altLang="en-US"/>
          </a:p>
        </p:txBody>
      </p:sp>
    </p:spTree>
    <p:extLst>
      <p:ext uri="{BB962C8B-B14F-4D97-AF65-F5344CB8AC3E}">
        <p14:creationId xmlns:p14="http://schemas.microsoft.com/office/powerpoint/2010/main" val="2886716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12</a:t>
            </a:fld>
            <a:endParaRPr lang="zh-CN" altLang="en-US"/>
          </a:p>
        </p:txBody>
      </p:sp>
    </p:spTree>
    <p:extLst>
      <p:ext uri="{BB962C8B-B14F-4D97-AF65-F5344CB8AC3E}">
        <p14:creationId xmlns:p14="http://schemas.microsoft.com/office/powerpoint/2010/main" val="42719684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5DA24FEC-7483-462E-BE7F-85BB0E7286F8}" type="slidenum">
              <a:rPr lang="zh-CN" altLang="en-US" smtClean="0"/>
              <a:t>13</a:t>
            </a:fld>
            <a:endParaRPr lang="zh-CN" altLang="en-US"/>
          </a:p>
        </p:txBody>
      </p:sp>
    </p:spTree>
    <p:extLst>
      <p:ext uri="{BB962C8B-B14F-4D97-AF65-F5344CB8AC3E}">
        <p14:creationId xmlns:p14="http://schemas.microsoft.com/office/powerpoint/2010/main" val="19499235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14</a:t>
            </a:fld>
            <a:endParaRPr lang="zh-CN" altLang="en-US"/>
          </a:p>
        </p:txBody>
      </p:sp>
    </p:spTree>
    <p:extLst>
      <p:ext uri="{BB962C8B-B14F-4D97-AF65-F5344CB8AC3E}">
        <p14:creationId xmlns:p14="http://schemas.microsoft.com/office/powerpoint/2010/main" val="577670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15</a:t>
            </a:fld>
            <a:endParaRPr lang="zh-CN" altLang="en-US"/>
          </a:p>
        </p:txBody>
      </p:sp>
    </p:spTree>
    <p:extLst>
      <p:ext uri="{BB962C8B-B14F-4D97-AF65-F5344CB8AC3E}">
        <p14:creationId xmlns:p14="http://schemas.microsoft.com/office/powerpoint/2010/main" val="35324405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16</a:t>
            </a:fld>
            <a:endParaRPr lang="zh-CN" altLang="en-US"/>
          </a:p>
        </p:txBody>
      </p:sp>
    </p:spTree>
    <p:extLst>
      <p:ext uri="{BB962C8B-B14F-4D97-AF65-F5344CB8AC3E}">
        <p14:creationId xmlns:p14="http://schemas.microsoft.com/office/powerpoint/2010/main" val="36769944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17</a:t>
            </a:fld>
            <a:endParaRPr lang="zh-CN" altLang="en-US"/>
          </a:p>
        </p:txBody>
      </p:sp>
    </p:spTree>
    <p:extLst>
      <p:ext uri="{BB962C8B-B14F-4D97-AF65-F5344CB8AC3E}">
        <p14:creationId xmlns:p14="http://schemas.microsoft.com/office/powerpoint/2010/main" val="2235598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DA24FEC-7483-462E-BE7F-85BB0E7286F8}" type="slidenum">
              <a:rPr lang="zh-CN" altLang="en-US" smtClean="0"/>
              <a:t>18</a:t>
            </a:fld>
            <a:endParaRPr lang="zh-CN" altLang="en-US"/>
          </a:p>
        </p:txBody>
      </p:sp>
    </p:spTree>
    <p:extLst>
      <p:ext uri="{BB962C8B-B14F-4D97-AF65-F5344CB8AC3E}">
        <p14:creationId xmlns:p14="http://schemas.microsoft.com/office/powerpoint/2010/main" val="1724427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19</a:t>
            </a:fld>
            <a:endParaRPr lang="zh-CN" altLang="en-US"/>
          </a:p>
        </p:txBody>
      </p:sp>
    </p:spTree>
    <p:extLst>
      <p:ext uri="{BB962C8B-B14F-4D97-AF65-F5344CB8AC3E}">
        <p14:creationId xmlns:p14="http://schemas.microsoft.com/office/powerpoint/2010/main" val="28162995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20</a:t>
            </a:fld>
            <a:endParaRPr lang="zh-CN" altLang="en-US"/>
          </a:p>
        </p:txBody>
      </p:sp>
    </p:spTree>
    <p:extLst>
      <p:ext uri="{BB962C8B-B14F-4D97-AF65-F5344CB8AC3E}">
        <p14:creationId xmlns:p14="http://schemas.microsoft.com/office/powerpoint/2010/main" val="2272493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3</a:t>
            </a:fld>
            <a:endParaRPr lang="zh-CN" altLang="en-US"/>
          </a:p>
        </p:txBody>
      </p:sp>
    </p:spTree>
    <p:extLst>
      <p:ext uri="{BB962C8B-B14F-4D97-AF65-F5344CB8AC3E}">
        <p14:creationId xmlns:p14="http://schemas.microsoft.com/office/powerpoint/2010/main" val="27295835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21</a:t>
            </a:fld>
            <a:endParaRPr lang="zh-CN" altLang="en-US"/>
          </a:p>
        </p:txBody>
      </p:sp>
    </p:spTree>
    <p:extLst>
      <p:ext uri="{BB962C8B-B14F-4D97-AF65-F5344CB8AC3E}">
        <p14:creationId xmlns:p14="http://schemas.microsoft.com/office/powerpoint/2010/main" val="23488891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22</a:t>
            </a:fld>
            <a:endParaRPr lang="zh-CN" altLang="en-US"/>
          </a:p>
        </p:txBody>
      </p:sp>
    </p:spTree>
    <p:extLst>
      <p:ext uri="{BB962C8B-B14F-4D97-AF65-F5344CB8AC3E}">
        <p14:creationId xmlns:p14="http://schemas.microsoft.com/office/powerpoint/2010/main" val="11175134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13360</a:t>
            </a:r>
            <a:endParaRPr lang="zh-CN" altLang="en-US" dirty="0"/>
          </a:p>
        </p:txBody>
      </p:sp>
      <p:sp>
        <p:nvSpPr>
          <p:cNvPr id="4" name="灯片编号占位符 3"/>
          <p:cNvSpPr>
            <a:spLocks noGrp="1"/>
          </p:cNvSpPr>
          <p:nvPr>
            <p:ph type="sldNum" sz="quarter" idx="5"/>
          </p:nvPr>
        </p:nvSpPr>
        <p:spPr/>
        <p:txBody>
          <a:bodyPr/>
          <a:lstStyle/>
          <a:p>
            <a:fld id="{5DA24FEC-7483-462E-BE7F-85BB0E7286F8}" type="slidenum">
              <a:rPr lang="zh-CN" altLang="en-US" smtClean="0"/>
              <a:t>23</a:t>
            </a:fld>
            <a:endParaRPr lang="zh-CN" altLang="en-US"/>
          </a:p>
        </p:txBody>
      </p:sp>
    </p:spTree>
    <p:extLst>
      <p:ext uri="{BB962C8B-B14F-4D97-AF65-F5344CB8AC3E}">
        <p14:creationId xmlns:p14="http://schemas.microsoft.com/office/powerpoint/2010/main" val="33657047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24</a:t>
            </a:fld>
            <a:endParaRPr lang="zh-CN" altLang="en-US"/>
          </a:p>
        </p:txBody>
      </p:sp>
    </p:spTree>
    <p:extLst>
      <p:ext uri="{BB962C8B-B14F-4D97-AF65-F5344CB8AC3E}">
        <p14:creationId xmlns:p14="http://schemas.microsoft.com/office/powerpoint/2010/main" val="410862548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25</a:t>
            </a:fld>
            <a:endParaRPr lang="zh-CN" altLang="en-US"/>
          </a:p>
        </p:txBody>
      </p:sp>
    </p:spTree>
    <p:extLst>
      <p:ext uri="{BB962C8B-B14F-4D97-AF65-F5344CB8AC3E}">
        <p14:creationId xmlns:p14="http://schemas.microsoft.com/office/powerpoint/2010/main" val="325349534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19723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4</a:t>
            </a:fld>
            <a:endParaRPr lang="zh-CN" altLang="en-US"/>
          </a:p>
        </p:txBody>
      </p:sp>
    </p:spTree>
    <p:extLst>
      <p:ext uri="{BB962C8B-B14F-4D97-AF65-F5344CB8AC3E}">
        <p14:creationId xmlns:p14="http://schemas.microsoft.com/office/powerpoint/2010/main" val="3981726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5</a:t>
            </a:fld>
            <a:endParaRPr lang="zh-CN" altLang="en-US"/>
          </a:p>
        </p:txBody>
      </p:sp>
    </p:spTree>
    <p:extLst>
      <p:ext uri="{BB962C8B-B14F-4D97-AF65-F5344CB8AC3E}">
        <p14:creationId xmlns:p14="http://schemas.microsoft.com/office/powerpoint/2010/main" val="457608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5DA24FEC-7483-462E-BE7F-85BB0E7286F8}" type="slidenum">
              <a:rPr lang="zh-CN" altLang="en-US" smtClean="0"/>
              <a:t>6</a:t>
            </a:fld>
            <a:endParaRPr lang="zh-CN" altLang="en-US"/>
          </a:p>
        </p:txBody>
      </p:sp>
    </p:spTree>
    <p:extLst>
      <p:ext uri="{BB962C8B-B14F-4D97-AF65-F5344CB8AC3E}">
        <p14:creationId xmlns:p14="http://schemas.microsoft.com/office/powerpoint/2010/main" val="33900496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7</a:t>
            </a:fld>
            <a:endParaRPr lang="zh-CN" altLang="en-US"/>
          </a:p>
        </p:txBody>
      </p:sp>
    </p:spTree>
    <p:extLst>
      <p:ext uri="{BB962C8B-B14F-4D97-AF65-F5344CB8AC3E}">
        <p14:creationId xmlns:p14="http://schemas.microsoft.com/office/powerpoint/2010/main" val="2527634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8</a:t>
            </a:fld>
            <a:endParaRPr lang="zh-CN" altLang="en-US"/>
          </a:p>
        </p:txBody>
      </p:sp>
    </p:spTree>
    <p:extLst>
      <p:ext uri="{BB962C8B-B14F-4D97-AF65-F5344CB8AC3E}">
        <p14:creationId xmlns:p14="http://schemas.microsoft.com/office/powerpoint/2010/main" val="20928793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9</a:t>
            </a:fld>
            <a:endParaRPr lang="zh-CN" altLang="en-US"/>
          </a:p>
        </p:txBody>
      </p:sp>
    </p:spTree>
    <p:extLst>
      <p:ext uri="{BB962C8B-B14F-4D97-AF65-F5344CB8AC3E}">
        <p14:creationId xmlns:p14="http://schemas.microsoft.com/office/powerpoint/2010/main" val="11591922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DA24FEC-7483-462E-BE7F-85BB0E7286F8}" type="slidenum">
              <a:rPr lang="zh-CN" altLang="en-US" smtClean="0"/>
              <a:t>10</a:t>
            </a:fld>
            <a:endParaRPr lang="zh-CN" altLang="en-US"/>
          </a:p>
        </p:txBody>
      </p:sp>
    </p:spTree>
    <p:extLst>
      <p:ext uri="{BB962C8B-B14F-4D97-AF65-F5344CB8AC3E}">
        <p14:creationId xmlns:p14="http://schemas.microsoft.com/office/powerpoint/2010/main" val="42013827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750E3622-4D9F-0E42-8AC3-0B881B472245}"/>
              </a:ext>
            </a:extLst>
          </p:cNvPr>
          <p:cNvSpPr/>
          <p:nvPr/>
        </p:nvSpPr>
        <p:spPr>
          <a:xfrm>
            <a:off x="0" y="0"/>
            <a:ext cx="12192000" cy="6858000"/>
          </a:xfrm>
          <a:prstGeom prst="rect">
            <a:avLst/>
          </a:prstGeom>
          <a:gradFill>
            <a:gsLst>
              <a:gs pos="0">
                <a:srgbClr val="ED6F3F"/>
              </a:gs>
              <a:gs pos="100000">
                <a:srgbClr val="D3020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4176E1E1-8475-8B4C-8123-2C1353FCB4FF}"/>
              </a:ext>
            </a:extLst>
          </p:cNvPr>
          <p:cNvSpPr/>
          <p:nvPr/>
        </p:nvSpPr>
        <p:spPr>
          <a:xfrm>
            <a:off x="197232" y="196378"/>
            <a:ext cx="11797536" cy="6465244"/>
          </a:xfrm>
          <a:prstGeom prst="rect">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8" name="图片 7">
            <a:extLst>
              <a:ext uri="{FF2B5EF4-FFF2-40B4-BE49-F238E27FC236}">
                <a16:creationId xmlns:a16="http://schemas.microsoft.com/office/drawing/2014/main" xmlns:p14="http://schemas.microsoft.com/office/powerpoint/2010/main" xmlns:mc="http://schemas.openxmlformats.org/markup-compatibility/2006" xmlns:a14="http://schemas.microsoft.com/office/drawing/2010/main" xmlns="" id="{01E13B54-869F-DC4B-B79D-E7215DF19E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709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2022/4/4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28133496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pPr defTabSz="914400"/>
            <a:fld id="{2E3AAC11-D570-4EA9-AFC0-30FB72BA45EB}" type="datetimeFigureOut">
              <a:rPr lang="zh-CN" altLang="en-US" smtClean="0">
                <a:solidFill>
                  <a:prstClr val="black"/>
                </a:solidFill>
              </a:rPr>
              <a:pPr defTabSz="914400"/>
              <a:t>2022/4/4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pPr defTabSz="914400"/>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pPr defTabSz="914400"/>
            <a:fld id="{55ECCFAA-F4FB-487C-9F1E-C8836D0C3DC9}" type="slidenum">
              <a:rPr lang="zh-CN" altLang="en-US" smtClean="0">
                <a:solidFill>
                  <a:prstClr val="black"/>
                </a:solidFill>
              </a:rPr>
              <a:pPr defTabSz="914400"/>
              <a:t>‹#›</a:t>
            </a:fld>
            <a:endParaRPr lang="zh-CN" altLang="en-US">
              <a:solidFill>
                <a:prstClr val="black"/>
              </a:solidFill>
            </a:endParaRPr>
          </a:p>
        </p:txBody>
      </p:sp>
    </p:spTree>
    <p:extLst>
      <p:ext uri="{BB962C8B-B14F-4D97-AF65-F5344CB8AC3E}">
        <p14:creationId xmlns:p14="http://schemas.microsoft.com/office/powerpoint/2010/main" val="29550620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39723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81899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453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58758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97903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07577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85298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5493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标题幻灯片">
    <p:bg>
      <p:bgRef idx="1001">
        <a:schemeClr val="bg1"/>
      </p:bgRef>
    </p:bg>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99E1134-4842-3842-8A49-F993A5ACB8B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857094"/>
          </a:xfrm>
          <a:prstGeom prst="rect">
            <a:avLst/>
          </a:prstGeom>
        </p:spPr>
      </p:pic>
    </p:spTree>
    <p:extLst>
      <p:ext uri="{BB962C8B-B14F-4D97-AF65-F5344CB8AC3E}">
        <p14:creationId xmlns:p14="http://schemas.microsoft.com/office/powerpoint/2010/main" val="326849016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49469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97565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97692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2022/4/4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0539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4_标题幻灯片">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51375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4262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08613225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76134103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5945308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1067445" y="6858000"/>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行业</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en-US" altLang="zh-CN" sz="100" b="0" i="0" u="none" strike="noStrike" kern="0" cap="none" spc="0" normalizeH="0" baseline="0" noProof="0" dirty="0" smtClean="0">
                <a:ln>
                  <a:noFill/>
                </a:ln>
                <a:solidFill>
                  <a:prstClr val="black"/>
                </a:solidFill>
                <a:effectLst/>
                <a:uLnTx/>
                <a:uFillTx/>
              </a:rPr>
              <a:t>http://www.1ppt.com/hangye/</a:t>
            </a:r>
          </a:p>
        </p:txBody>
      </p:sp>
    </p:spTree>
    <p:extLst>
      <p:ext uri="{BB962C8B-B14F-4D97-AF65-F5344CB8AC3E}">
        <p14:creationId xmlns:p14="http://schemas.microsoft.com/office/powerpoint/2010/main" val="319042128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73458658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1" r:id="rId4"/>
    <p:sldLayoutId id="2147483654" r:id="rId5"/>
    <p:sldLayoutId id="2147483655" r:id="rId6"/>
    <p:sldLayoutId id="2147483656" r:id="rId7"/>
    <p:sldLayoutId id="2147483657" r:id="rId8"/>
    <p:sldLayoutId id="2147483658" r:id="rId9"/>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914380"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595" indent="-228595" algn="l" defTabSz="914380" rtl="0" eaLnBrk="1" latinLnBrk="0" hangingPunct="1">
        <a:lnSpc>
          <a:spcPct val="90000"/>
        </a:lnSpc>
        <a:spcBef>
          <a:spcPts val="999"/>
        </a:spcBef>
        <a:buFont typeface="Arial" panose="020B0604020202020204" pitchFamily="34" charset="0"/>
        <a:buChar char="•"/>
        <a:defRPr sz="2800" kern="1200">
          <a:solidFill>
            <a:schemeClr val="tx1"/>
          </a:solidFill>
          <a:latin typeface="+mn-lt"/>
          <a:ea typeface="+mn-ea"/>
          <a:cs typeface="+mn-cs"/>
        </a:defRPr>
      </a:lvl1pPr>
      <a:lvl2pPr marL="685785" indent="-228595" algn="l" defTabSz="91438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4" indent="-228595" algn="l" defTabSz="91438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56"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4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34"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2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15" indent="-228595" algn="l" defTabSz="91438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80" rtl="0" eaLnBrk="1" latinLnBrk="0" hangingPunct="1">
        <a:defRPr sz="1800" kern="1200">
          <a:solidFill>
            <a:schemeClr val="tx1"/>
          </a:solidFill>
          <a:latin typeface="+mn-lt"/>
          <a:ea typeface="+mn-ea"/>
          <a:cs typeface="+mn-cs"/>
        </a:defRPr>
      </a:lvl1pPr>
      <a:lvl2pPr marL="457190" algn="l" defTabSz="914380" rtl="0" eaLnBrk="1" latinLnBrk="0" hangingPunct="1">
        <a:defRPr sz="1800" kern="1200">
          <a:solidFill>
            <a:schemeClr val="tx1"/>
          </a:solidFill>
          <a:latin typeface="+mn-lt"/>
          <a:ea typeface="+mn-ea"/>
          <a:cs typeface="+mn-cs"/>
        </a:defRPr>
      </a:lvl2pPr>
      <a:lvl3pPr marL="914380" algn="l" defTabSz="914380" rtl="0" eaLnBrk="1" latinLnBrk="0" hangingPunct="1">
        <a:defRPr sz="1800" kern="1200">
          <a:solidFill>
            <a:schemeClr val="tx1"/>
          </a:solidFill>
          <a:latin typeface="+mn-lt"/>
          <a:ea typeface="+mn-ea"/>
          <a:cs typeface="+mn-cs"/>
        </a:defRPr>
      </a:lvl3pPr>
      <a:lvl4pPr marL="1371570" algn="l" defTabSz="914380" rtl="0" eaLnBrk="1" latinLnBrk="0" hangingPunct="1">
        <a:defRPr sz="1800" kern="1200">
          <a:solidFill>
            <a:schemeClr val="tx1"/>
          </a:solidFill>
          <a:latin typeface="+mn-lt"/>
          <a:ea typeface="+mn-ea"/>
          <a:cs typeface="+mn-cs"/>
        </a:defRPr>
      </a:lvl4pPr>
      <a:lvl5pPr marL="1828759" algn="l" defTabSz="914380" rtl="0" eaLnBrk="1" latinLnBrk="0" hangingPunct="1">
        <a:defRPr sz="1800" kern="1200">
          <a:solidFill>
            <a:schemeClr val="tx1"/>
          </a:solidFill>
          <a:latin typeface="+mn-lt"/>
          <a:ea typeface="+mn-ea"/>
          <a:cs typeface="+mn-cs"/>
        </a:defRPr>
      </a:lvl5pPr>
      <a:lvl6pPr marL="2285949" algn="l" defTabSz="914380" rtl="0" eaLnBrk="1" latinLnBrk="0" hangingPunct="1">
        <a:defRPr sz="1800" kern="1200">
          <a:solidFill>
            <a:schemeClr val="tx1"/>
          </a:solidFill>
          <a:latin typeface="+mn-lt"/>
          <a:ea typeface="+mn-ea"/>
          <a:cs typeface="+mn-cs"/>
        </a:defRPr>
      </a:lvl6pPr>
      <a:lvl7pPr marL="2743139" algn="l" defTabSz="914380" rtl="0" eaLnBrk="1" latinLnBrk="0" hangingPunct="1">
        <a:defRPr sz="1800" kern="1200">
          <a:solidFill>
            <a:schemeClr val="tx1"/>
          </a:solidFill>
          <a:latin typeface="+mn-lt"/>
          <a:ea typeface="+mn-ea"/>
          <a:cs typeface="+mn-cs"/>
        </a:defRPr>
      </a:lvl7pPr>
      <a:lvl8pPr marL="3200330" algn="l" defTabSz="914380" rtl="0" eaLnBrk="1" latinLnBrk="0" hangingPunct="1">
        <a:defRPr sz="1800" kern="1200">
          <a:solidFill>
            <a:schemeClr val="tx1"/>
          </a:solidFill>
          <a:latin typeface="+mn-lt"/>
          <a:ea typeface="+mn-ea"/>
          <a:cs typeface="+mn-cs"/>
        </a:defRPr>
      </a:lvl8pPr>
      <a:lvl9pPr marL="3657518" algn="l" defTabSz="91438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2154052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2022/4/4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32328053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www.1ppt.com/hangye/"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5D95A47-0840-D048-8E81-BEB505B204DB}"/>
              </a:ext>
            </a:extLst>
          </p:cNvPr>
          <p:cNvPicPr>
            <a:picLocks noChangeAspect="1"/>
          </p:cNvPicPr>
          <p:nvPr/>
        </p:nvPicPr>
        <p:blipFill>
          <a:blip r:embed="rId2">
            <a:alphaModFix amt="10000"/>
            <a:extLst>
              <a:ext uri="{28A0092B-C50C-407E-A947-70E740481C1C}">
                <a14:useLocalDpi xmlns:a14="http://schemas.microsoft.com/office/drawing/2010/main"/>
              </a:ext>
            </a:extLst>
          </a:blip>
          <a:stretch>
            <a:fillRect/>
          </a:stretch>
        </p:blipFill>
        <p:spPr>
          <a:xfrm>
            <a:off x="0" y="1868745"/>
            <a:ext cx="12192000" cy="5185633"/>
          </a:xfrm>
          <a:prstGeom prst="rect">
            <a:avLst/>
          </a:prstGeom>
        </p:spPr>
      </p:pic>
      <p:sp>
        <p:nvSpPr>
          <p:cNvPr id="7" name="矩形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02A02EF-A708-2E4D-ACF3-6B63B006055E}"/>
              </a:ext>
            </a:extLst>
          </p:cNvPr>
          <p:cNvSpPr/>
          <p:nvPr/>
        </p:nvSpPr>
        <p:spPr>
          <a:xfrm>
            <a:off x="1208978" y="1534668"/>
            <a:ext cx="7354887" cy="2708434"/>
          </a:xfrm>
          <a:prstGeom prst="rect">
            <a:avLst/>
          </a:prstGeom>
        </p:spPr>
        <p:txBody>
          <a:bodyPr wrap="square" lIns="0" tIns="0" rIns="0" bIns="0">
            <a:spAutoFit/>
          </a:bodyPr>
          <a:lstStyle/>
          <a:p>
            <a:pPr defTabSz="914400">
              <a:defRPr/>
            </a:pPr>
            <a:r>
              <a:rPr lang="zh-CN" altLang="en-US" sz="8800" b="1"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地方组织</a:t>
            </a:r>
            <a:endParaRPr lang="en-US" altLang="zh-CN" sz="8800" b="1"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endParaRPr>
          </a:p>
          <a:p>
            <a:pPr defTabSz="914400">
              <a:defRPr/>
            </a:pPr>
            <a:r>
              <a:rPr lang="zh-CN" altLang="en-US" sz="8800" b="1"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选举工作条例</a:t>
            </a:r>
          </a:p>
        </p:txBody>
      </p:sp>
      <p:sp>
        <p:nvSpPr>
          <p:cNvPr id="8" name="矩形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F594B3A-68D6-0D4F-A8E5-9E2E5E67B85F}"/>
              </a:ext>
            </a:extLst>
          </p:cNvPr>
          <p:cNvSpPr/>
          <p:nvPr/>
        </p:nvSpPr>
        <p:spPr>
          <a:xfrm>
            <a:off x="1208978" y="4352772"/>
            <a:ext cx="5755447" cy="307777"/>
          </a:xfrm>
          <a:prstGeom prst="rect">
            <a:avLst/>
          </a:prstGeom>
        </p:spPr>
        <p:txBody>
          <a:bodyPr wrap="square" lIns="0" tIns="0" rIns="0" bIns="0">
            <a:spAutoFit/>
          </a:bodyPr>
          <a:lstStyle/>
          <a:p>
            <a:pPr defTabSz="914400">
              <a:defRPr/>
            </a:pPr>
            <a:r>
              <a:rPr lang="zh-CN" altLang="en-US"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解读新修订的</a:t>
            </a:r>
            <a:r>
              <a:rPr lang="en-US" altLang="zh-CN"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a:t>
            </a:r>
            <a:r>
              <a:rPr lang="zh-CN" altLang="en-US"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中国共产党地方组织选举工作条例</a:t>
            </a:r>
            <a:r>
              <a:rPr lang="en-US" altLang="zh-CN"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a:t>
            </a:r>
            <a:endParaRPr lang="zh-CN" altLang="en-US"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endParaRPr>
          </a:p>
        </p:txBody>
      </p:sp>
      <p:pic>
        <p:nvPicPr>
          <p:cNvPr id="12" name="图片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945B62-6E9F-514C-BB35-142397CF379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96000" y="196378"/>
            <a:ext cx="10925616" cy="6858000"/>
          </a:xfrm>
          <a:prstGeom prst="rect">
            <a:avLst/>
          </a:prstGeom>
        </p:spPr>
      </p:pic>
      <p:pic>
        <p:nvPicPr>
          <p:cNvPr id="13" name="图片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D659951-D334-6E45-B043-DA3F7723538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4243102"/>
            <a:ext cx="12192000" cy="3193143"/>
          </a:xfrm>
          <a:prstGeom prst="rect">
            <a:avLst/>
          </a:prstGeom>
        </p:spPr>
      </p:pic>
    </p:spTree>
    <p:extLst>
      <p:ext uri="{BB962C8B-B14F-4D97-AF65-F5344CB8AC3E}">
        <p14:creationId xmlns:p14="http://schemas.microsoft.com/office/powerpoint/2010/main" val="344489694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dissolv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mc="http://schemas.openxmlformats.org/markup-compatibility/2006" xmlns:p14="http://schemas.microsoft.com/office/powerpoint/2010/main" xmlns="" id="{400BDACC-A159-F541-A140-ABD8A86D8355}"/>
              </a:ext>
            </a:extLst>
          </p:cNvPr>
          <p:cNvSpPr/>
          <p:nvPr/>
        </p:nvSpPr>
        <p:spPr>
          <a:xfrm>
            <a:off x="930351" y="1677148"/>
            <a:ext cx="6739268" cy="369332"/>
          </a:xfrm>
          <a:prstGeom prst="rect">
            <a:avLst/>
          </a:prstGeom>
        </p:spPr>
        <p:txBody>
          <a:bodyPr wrap="square" lIns="0" tIns="0" rIns="0" bIns="0">
            <a:spAutoFit/>
          </a:bodyPr>
          <a:lstStyle/>
          <a:p>
            <a:pPr defTabSz="914400">
              <a:defRPr/>
            </a:pPr>
            <a:r>
              <a:rPr lang="en-US" altLang="zh-CN" sz="24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a:t>
            </a:r>
            <a:r>
              <a:rPr lang="zh-CN" altLang="en-US" sz="24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条例</a:t>
            </a:r>
            <a:r>
              <a:rPr lang="en-US" altLang="zh-CN" sz="24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a:t>
            </a:r>
            <a:r>
              <a:rPr lang="zh-CN" altLang="en-US" sz="24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制定目的和依据</a:t>
            </a:r>
          </a:p>
        </p:txBody>
      </p:sp>
      <p:sp>
        <p:nvSpPr>
          <p:cNvPr id="7" name="矩形 6">
            <a:extLst>
              <a:ext uri="{FF2B5EF4-FFF2-40B4-BE49-F238E27FC236}">
                <a16:creationId xmlns:a16="http://schemas.microsoft.com/office/drawing/2014/main" xmlns:mc="http://schemas.openxmlformats.org/markup-compatibility/2006" xmlns:p14="http://schemas.microsoft.com/office/powerpoint/2010/main" xmlns="" id="{6F3FEF85-81E4-C54D-9585-C0CD7846EF6A}"/>
              </a:ext>
            </a:extLst>
          </p:cNvPr>
          <p:cNvSpPr/>
          <p:nvPr/>
        </p:nvSpPr>
        <p:spPr>
          <a:xfrm flipV="1">
            <a:off x="930351" y="2180953"/>
            <a:ext cx="6520864" cy="56359"/>
          </a:xfrm>
          <a:prstGeom prst="rect">
            <a:avLst/>
          </a:prstGeom>
          <a:solidFill>
            <a:srgbClr val="FFEDC8"/>
          </a:solidFill>
          <a:ln>
            <a:solidFill>
              <a:srgbClr val="FFED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8" name="矩形 7">
            <a:extLst>
              <a:ext uri="{FF2B5EF4-FFF2-40B4-BE49-F238E27FC236}">
                <a16:creationId xmlns:a16="http://schemas.microsoft.com/office/drawing/2014/main" xmlns:mc="http://schemas.openxmlformats.org/markup-compatibility/2006" xmlns:p14="http://schemas.microsoft.com/office/powerpoint/2010/main" xmlns="" id="{A65795FD-8FD1-F04E-90DD-67F6726F34EB}"/>
              </a:ext>
            </a:extLst>
          </p:cNvPr>
          <p:cNvSpPr/>
          <p:nvPr/>
        </p:nvSpPr>
        <p:spPr>
          <a:xfrm>
            <a:off x="930350" y="2337895"/>
            <a:ext cx="10379806" cy="931409"/>
          </a:xfrm>
          <a:prstGeom prst="rect">
            <a:avLst/>
          </a:prstGeom>
        </p:spPr>
        <p:txBody>
          <a:bodyPr wrap="square" lIns="0" tIns="0" rIns="0" bIns="0">
            <a:spAutoFit/>
          </a:bodyPr>
          <a:lstStyle/>
          <a:p>
            <a:pPr defTabSz="914400">
              <a:lnSpc>
                <a:spcPct val="150000"/>
              </a:lnSpc>
              <a:defRPr/>
            </a:pPr>
            <a:r>
              <a:rPr lang="zh-CN" altLang="en-US" sz="1400" b="1" dirty="0">
                <a:solidFill>
                  <a:srgbClr val="FFEDC8"/>
                </a:solidFill>
                <a:cs typeface="+mn-ea"/>
                <a:sym typeface="+mn-lt"/>
              </a:rPr>
              <a:t>为了深入贯彻新时代中国特色社会主义思想，贯彻落实新时代党的建设总要求和新时代党的组织路线，坚持和加强党的全面领导，坚持党要管党、全面从严治党，健全党的民主集中制，完善党内选举制度，加强党的地方组织建设，提高党的执政能力和领导水平，根据</a:t>
            </a:r>
            <a:r>
              <a:rPr lang="en-US" altLang="zh-CN" sz="1400" b="1" dirty="0">
                <a:solidFill>
                  <a:srgbClr val="FFEDC8"/>
                </a:solidFill>
                <a:cs typeface="+mn-ea"/>
                <a:sym typeface="+mn-lt"/>
              </a:rPr>
              <a:t>《</a:t>
            </a:r>
            <a:r>
              <a:rPr lang="zh-CN" altLang="en-US" sz="1400" b="1" dirty="0">
                <a:solidFill>
                  <a:srgbClr val="FFEDC8"/>
                </a:solidFill>
                <a:cs typeface="+mn-ea"/>
                <a:sym typeface="+mn-lt"/>
              </a:rPr>
              <a:t>中国共产党章程</a:t>
            </a:r>
            <a:r>
              <a:rPr lang="en-US" altLang="zh-CN" sz="1400" b="1" dirty="0">
                <a:solidFill>
                  <a:srgbClr val="FFEDC8"/>
                </a:solidFill>
                <a:cs typeface="+mn-ea"/>
                <a:sym typeface="+mn-lt"/>
              </a:rPr>
              <a:t>》</a:t>
            </a:r>
            <a:r>
              <a:rPr lang="zh-CN" altLang="en-US" sz="1400" b="1" dirty="0">
                <a:solidFill>
                  <a:srgbClr val="FFEDC8"/>
                </a:solidFill>
                <a:cs typeface="+mn-ea"/>
                <a:sym typeface="+mn-lt"/>
              </a:rPr>
              <a:t>和有关党内法规，制定本条例。</a:t>
            </a:r>
          </a:p>
        </p:txBody>
      </p:sp>
      <p:sp>
        <p:nvSpPr>
          <p:cNvPr id="9" name="矩形 8">
            <a:extLst>
              <a:ext uri="{FF2B5EF4-FFF2-40B4-BE49-F238E27FC236}">
                <a16:creationId xmlns:a16="http://schemas.microsoft.com/office/drawing/2014/main" xmlns:mc="http://schemas.openxmlformats.org/markup-compatibility/2006" xmlns:p14="http://schemas.microsoft.com/office/powerpoint/2010/main" xmlns="" id="{025D9F95-C903-EC41-9B55-33BE18CAA7BE}"/>
              </a:ext>
            </a:extLst>
          </p:cNvPr>
          <p:cNvSpPr/>
          <p:nvPr/>
        </p:nvSpPr>
        <p:spPr>
          <a:xfrm>
            <a:off x="898966" y="3675740"/>
            <a:ext cx="6739268" cy="369332"/>
          </a:xfrm>
          <a:prstGeom prst="rect">
            <a:avLst/>
          </a:prstGeom>
        </p:spPr>
        <p:txBody>
          <a:bodyPr wrap="square" lIns="0" tIns="0" rIns="0" bIns="0">
            <a:spAutoFit/>
          </a:bodyPr>
          <a:lstStyle/>
          <a:p>
            <a:pPr defTabSz="914400">
              <a:defRPr/>
            </a:pPr>
            <a:r>
              <a:rPr lang="en-US" altLang="zh-CN" sz="24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a:t>
            </a:r>
            <a:r>
              <a:rPr lang="zh-CN" altLang="en-US" sz="24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条例</a:t>
            </a:r>
            <a:r>
              <a:rPr lang="en-US" altLang="zh-CN" sz="24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a:t>
            </a:r>
            <a:r>
              <a:rPr lang="zh-CN" altLang="en-US" sz="24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适用范围</a:t>
            </a:r>
          </a:p>
        </p:txBody>
      </p:sp>
      <p:sp>
        <p:nvSpPr>
          <p:cNvPr id="10" name="矩形 9">
            <a:extLst>
              <a:ext uri="{FF2B5EF4-FFF2-40B4-BE49-F238E27FC236}">
                <a16:creationId xmlns:a16="http://schemas.microsoft.com/office/drawing/2014/main" xmlns:mc="http://schemas.openxmlformats.org/markup-compatibility/2006" xmlns:p14="http://schemas.microsoft.com/office/powerpoint/2010/main" xmlns="" id="{8B7016F7-2ADE-354F-9CD0-17470386EB6E}"/>
              </a:ext>
            </a:extLst>
          </p:cNvPr>
          <p:cNvSpPr/>
          <p:nvPr/>
        </p:nvSpPr>
        <p:spPr>
          <a:xfrm flipV="1">
            <a:off x="898966" y="4179545"/>
            <a:ext cx="4320000" cy="56359"/>
          </a:xfrm>
          <a:prstGeom prst="rect">
            <a:avLst/>
          </a:prstGeom>
          <a:solidFill>
            <a:srgbClr val="FFEDC8"/>
          </a:solidFill>
          <a:ln>
            <a:solidFill>
              <a:srgbClr val="FFED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1" name="矩形 10">
            <a:extLst>
              <a:ext uri="{FF2B5EF4-FFF2-40B4-BE49-F238E27FC236}">
                <a16:creationId xmlns:a16="http://schemas.microsoft.com/office/drawing/2014/main" xmlns:mc="http://schemas.openxmlformats.org/markup-compatibility/2006" xmlns:p14="http://schemas.microsoft.com/office/powerpoint/2010/main" xmlns="" id="{57E42125-6B2C-BD4E-8165-F2D8B2BF9CB2}"/>
              </a:ext>
            </a:extLst>
          </p:cNvPr>
          <p:cNvSpPr/>
          <p:nvPr/>
        </p:nvSpPr>
        <p:spPr>
          <a:xfrm>
            <a:off x="898965" y="4336487"/>
            <a:ext cx="4552168" cy="931409"/>
          </a:xfrm>
          <a:prstGeom prst="rect">
            <a:avLst/>
          </a:prstGeom>
        </p:spPr>
        <p:txBody>
          <a:bodyPr wrap="square" lIns="0" tIns="0" rIns="0" bIns="0">
            <a:spAutoFit/>
          </a:bodyPr>
          <a:lstStyle/>
          <a:p>
            <a:pPr defTabSz="914400">
              <a:lnSpc>
                <a:spcPct val="150000"/>
              </a:lnSpc>
              <a:defRPr/>
            </a:pPr>
            <a:r>
              <a:rPr lang="zh-CN" altLang="en-US" sz="1400" b="1" dirty="0">
                <a:solidFill>
                  <a:srgbClr val="FFEDC8"/>
                </a:solidFill>
                <a:cs typeface="+mn-ea"/>
                <a:sym typeface="+mn-lt"/>
              </a:rPr>
              <a:t>适用于党的省，自治区、直辖市，设区的市和自治州，县</a:t>
            </a:r>
            <a:r>
              <a:rPr lang="en-US" altLang="zh-CN" sz="1400" b="1" dirty="0">
                <a:solidFill>
                  <a:srgbClr val="FFEDC8"/>
                </a:solidFill>
                <a:cs typeface="+mn-ea"/>
                <a:sym typeface="+mn-lt"/>
              </a:rPr>
              <a:t>(</a:t>
            </a:r>
            <a:r>
              <a:rPr lang="zh-CN" altLang="en-US" sz="1400" b="1" dirty="0">
                <a:solidFill>
                  <a:srgbClr val="FFEDC8"/>
                </a:solidFill>
                <a:cs typeface="+mn-ea"/>
                <a:sym typeface="+mn-lt"/>
              </a:rPr>
              <a:t>旗</a:t>
            </a:r>
            <a:r>
              <a:rPr lang="en-US" altLang="zh-CN" sz="1400" b="1" dirty="0">
                <a:solidFill>
                  <a:srgbClr val="FFEDC8"/>
                </a:solidFill>
                <a:cs typeface="+mn-ea"/>
                <a:sym typeface="+mn-lt"/>
              </a:rPr>
              <a:t>),</a:t>
            </a:r>
            <a:r>
              <a:rPr lang="zh-CN" altLang="en-US" sz="1400" b="1" dirty="0">
                <a:solidFill>
                  <a:srgbClr val="FFEDC8"/>
                </a:solidFill>
                <a:cs typeface="+mn-ea"/>
                <a:sym typeface="+mn-lt"/>
              </a:rPr>
              <a:t>，自治县，不设区的市和市辖区的代表大会及其委员会，以及党的地方纪律检查委员会的选举工作。</a:t>
            </a:r>
          </a:p>
        </p:txBody>
      </p:sp>
      <p:sp>
        <p:nvSpPr>
          <p:cNvPr id="12" name="矩形 11">
            <a:extLst>
              <a:ext uri="{FF2B5EF4-FFF2-40B4-BE49-F238E27FC236}">
                <a16:creationId xmlns:a16="http://schemas.microsoft.com/office/drawing/2014/main" xmlns:mc="http://schemas.openxmlformats.org/markup-compatibility/2006" xmlns:p14="http://schemas.microsoft.com/office/powerpoint/2010/main" xmlns="" id="{5D12320F-F47E-7A45-82EC-47512D796AA5}"/>
              </a:ext>
            </a:extLst>
          </p:cNvPr>
          <p:cNvSpPr/>
          <p:nvPr/>
        </p:nvSpPr>
        <p:spPr>
          <a:xfrm>
            <a:off x="6096001" y="3675740"/>
            <a:ext cx="6739268" cy="369332"/>
          </a:xfrm>
          <a:prstGeom prst="rect">
            <a:avLst/>
          </a:prstGeom>
        </p:spPr>
        <p:txBody>
          <a:bodyPr wrap="square" lIns="0" tIns="0" rIns="0" bIns="0">
            <a:spAutoFit/>
          </a:bodyPr>
          <a:lstStyle/>
          <a:p>
            <a:pPr defTabSz="914400">
              <a:defRPr/>
            </a:pPr>
            <a:r>
              <a:rPr lang="zh-CN" altLang="en-US" sz="24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按期换届</a:t>
            </a: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 id="{16F6981D-3E96-F046-AD7C-D8AA7496B2F2}"/>
              </a:ext>
            </a:extLst>
          </p:cNvPr>
          <p:cNvSpPr/>
          <p:nvPr/>
        </p:nvSpPr>
        <p:spPr>
          <a:xfrm flipV="1">
            <a:off x="6096001" y="4179545"/>
            <a:ext cx="4320000" cy="56359"/>
          </a:xfrm>
          <a:prstGeom prst="rect">
            <a:avLst/>
          </a:prstGeom>
          <a:solidFill>
            <a:srgbClr val="FFEDC8"/>
          </a:solidFill>
          <a:ln>
            <a:solidFill>
              <a:srgbClr val="FFED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4" name="矩形 13">
            <a:extLst>
              <a:ext uri="{FF2B5EF4-FFF2-40B4-BE49-F238E27FC236}">
                <a16:creationId xmlns:a16="http://schemas.microsoft.com/office/drawing/2014/main" xmlns:mc="http://schemas.openxmlformats.org/markup-compatibility/2006" xmlns:p14="http://schemas.microsoft.com/office/powerpoint/2010/main" xmlns="" id="{345145FD-B640-3640-9CD1-1D0A45248DA7}"/>
              </a:ext>
            </a:extLst>
          </p:cNvPr>
          <p:cNvSpPr/>
          <p:nvPr/>
        </p:nvSpPr>
        <p:spPr>
          <a:xfrm>
            <a:off x="6096000" y="4336487"/>
            <a:ext cx="4552168" cy="931409"/>
          </a:xfrm>
          <a:prstGeom prst="rect">
            <a:avLst/>
          </a:prstGeom>
        </p:spPr>
        <p:txBody>
          <a:bodyPr wrap="square" lIns="0" tIns="0" rIns="0" bIns="0">
            <a:spAutoFit/>
          </a:bodyPr>
          <a:lstStyle/>
          <a:p>
            <a:pPr defTabSz="914400">
              <a:lnSpc>
                <a:spcPct val="150000"/>
              </a:lnSpc>
              <a:defRPr/>
            </a:pPr>
            <a:r>
              <a:rPr lang="zh-CN" altLang="en-US" sz="1400" b="1" dirty="0">
                <a:solidFill>
                  <a:srgbClr val="FFEDC8"/>
                </a:solidFill>
                <a:cs typeface="+mn-ea"/>
                <a:sym typeface="+mn-lt"/>
              </a:rPr>
              <a:t>党的地方各级组织任期届满，应当按期进行换届选举。如需延期或者提前换届选举，应当经上</a:t>
            </a:r>
            <a:r>
              <a:rPr lang="en-US" altLang="zh-CN" sz="1400" b="1" dirty="0">
                <a:solidFill>
                  <a:srgbClr val="FFEDC8"/>
                </a:solidFill>
                <a:cs typeface="+mn-ea"/>
                <a:sym typeface="+mn-lt"/>
              </a:rPr>
              <a:t>- -</a:t>
            </a:r>
            <a:r>
              <a:rPr lang="zh-CN" altLang="en-US" sz="1400" b="1" dirty="0">
                <a:solidFill>
                  <a:srgbClr val="FFEDC8"/>
                </a:solidFill>
                <a:cs typeface="+mn-ea"/>
                <a:sym typeface="+mn-lt"/>
              </a:rPr>
              <a:t>级党的委员会批准。延长期限不得超过</a:t>
            </a:r>
            <a:r>
              <a:rPr lang="en-US" altLang="zh-CN" sz="1400" b="1" dirty="0">
                <a:solidFill>
                  <a:srgbClr val="FFEDC8"/>
                </a:solidFill>
                <a:cs typeface="+mn-ea"/>
                <a:sym typeface="+mn-lt"/>
              </a:rPr>
              <a:t>1</a:t>
            </a:r>
            <a:r>
              <a:rPr lang="zh-CN" altLang="en-US" sz="1400" b="1" dirty="0">
                <a:solidFill>
                  <a:srgbClr val="FFEDC8"/>
                </a:solidFill>
                <a:cs typeface="+mn-ea"/>
                <a:sym typeface="+mn-lt"/>
              </a:rPr>
              <a:t>年。</a:t>
            </a:r>
          </a:p>
        </p:txBody>
      </p:sp>
      <p:grpSp>
        <p:nvGrpSpPr>
          <p:cNvPr id="15" name="组合 14">
            <a:extLst>
              <a:ext uri="{FF2B5EF4-FFF2-40B4-BE49-F238E27FC236}">
                <a16:creationId xmlns:a16="http://schemas.microsoft.com/office/drawing/2014/main" xmlns:mc="http://schemas.openxmlformats.org/markup-compatibility/2006" xmlns:p14="http://schemas.microsoft.com/office/powerpoint/2010/main" xmlns="" id="{5B7F587C-0AA5-BC42-AFF4-E8ABA6318215}"/>
              </a:ext>
            </a:extLst>
          </p:cNvPr>
          <p:cNvGrpSpPr/>
          <p:nvPr/>
        </p:nvGrpSpPr>
        <p:grpSpPr>
          <a:xfrm>
            <a:off x="2945322" y="486484"/>
            <a:ext cx="5979275" cy="748657"/>
            <a:chOff x="4738498" y="1166902"/>
            <a:chExt cx="5377776" cy="748657"/>
          </a:xfrm>
          <a:solidFill>
            <a:srgbClr val="212121"/>
          </a:solidFill>
        </p:grpSpPr>
        <p:sp>
          <p:nvSpPr>
            <p:cNvPr id="16" name="平行四边形 15">
              <a:extLst>
                <a:ext uri="{FF2B5EF4-FFF2-40B4-BE49-F238E27FC236}">
                  <a16:creationId xmlns:a16="http://schemas.microsoft.com/office/drawing/2014/main" xmlns:mc="http://schemas.openxmlformats.org/markup-compatibility/2006" xmlns:p14="http://schemas.microsoft.com/office/powerpoint/2010/main" xmlns="" id="{201A0488-FC64-A34B-8E3E-54C1EBEB33ED}"/>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7" name="矩形 16">
              <a:extLst>
                <a:ext uri="{FF2B5EF4-FFF2-40B4-BE49-F238E27FC236}">
                  <a16:creationId xmlns:a16="http://schemas.microsoft.com/office/drawing/2014/main" xmlns:mc="http://schemas.openxmlformats.org/markup-compatibility/2006" xmlns:p14="http://schemas.microsoft.com/office/powerpoint/2010/main" xmlns="" id="{28569FB1-EBCE-8B4A-99BF-9C8E824DCDA2}"/>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en-US" altLang="zh-CN" sz="2000" dirty="0">
                  <a:solidFill>
                    <a:srgbClr val="DD2D29"/>
                  </a:solidFill>
                  <a:cs typeface="+mn-ea"/>
                  <a:sym typeface="+mn-lt"/>
                </a:rPr>
                <a:t>《</a:t>
              </a:r>
              <a:r>
                <a:rPr lang="zh-CN" altLang="en-US" sz="2000" dirty="0">
                  <a:solidFill>
                    <a:srgbClr val="DD2D29"/>
                  </a:solidFill>
                  <a:cs typeface="+mn-ea"/>
                  <a:sym typeface="+mn-lt"/>
                </a:rPr>
                <a:t>条例</a:t>
              </a:r>
              <a:r>
                <a:rPr lang="en-US" altLang="zh-CN" sz="2000" dirty="0">
                  <a:solidFill>
                    <a:srgbClr val="DD2D29"/>
                  </a:solidFill>
                  <a:cs typeface="+mn-ea"/>
                  <a:sym typeface="+mn-lt"/>
                </a:rPr>
                <a:t>》</a:t>
              </a:r>
              <a:r>
                <a:rPr lang="zh-CN" altLang="en-US" sz="2000" dirty="0">
                  <a:solidFill>
                    <a:srgbClr val="DD2D29"/>
                  </a:solidFill>
                  <a:cs typeface="+mn-ea"/>
                  <a:sym typeface="+mn-lt"/>
                </a:rPr>
                <a:t>内容详细解读</a:t>
              </a:r>
            </a:p>
          </p:txBody>
        </p:sp>
      </p:grpSp>
    </p:spTree>
    <p:extLst>
      <p:ext uri="{BB962C8B-B14F-4D97-AF65-F5344CB8AC3E}">
        <p14:creationId xmlns:p14="http://schemas.microsoft.com/office/powerpoint/2010/main" val="147341042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dissolve">
                                      <p:cBhvr>
                                        <p:cTn id="20" dur="500"/>
                                        <p:tgtEl>
                                          <p:spTgt spid="9"/>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inVertical)">
                                      <p:cBhvr>
                                        <p:cTn id="23" dur="5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dissolve">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dissolve">
                                      <p:cBhvr>
                                        <p:cTn id="33" dur="500"/>
                                        <p:tgtEl>
                                          <p:spTgt spid="12"/>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inVertical)">
                                      <p:cBhvr>
                                        <p:cTn id="36" dur="500"/>
                                        <p:tgtEl>
                                          <p:spTgt spid="13"/>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dissolve">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p:bldP spid="10" grpId="0" animBg="1"/>
      <p:bldP spid="11" grpId="0"/>
      <p:bldP spid="12" grpId="0"/>
      <p:bldP spid="13" grpId="0" animBg="1"/>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xmlns:mc="http://schemas.openxmlformats.org/markup-compatibility/2006" xmlns:p14="http://schemas.microsoft.com/office/powerpoint/2010/main" xmlns="" id="{A7AA2BC4-A860-6344-A48D-FBB2A3B8281E}"/>
              </a:ext>
            </a:extLst>
          </p:cNvPr>
          <p:cNvSpPr/>
          <p:nvPr/>
        </p:nvSpPr>
        <p:spPr>
          <a:xfrm>
            <a:off x="898966" y="1673111"/>
            <a:ext cx="6739268" cy="369332"/>
          </a:xfrm>
          <a:prstGeom prst="rect">
            <a:avLst/>
          </a:prstGeom>
        </p:spPr>
        <p:txBody>
          <a:bodyPr wrap="square" lIns="0" tIns="0" rIns="0" bIns="0">
            <a:spAutoFit/>
          </a:bodyPr>
          <a:lstStyle/>
          <a:p>
            <a:pPr defTabSz="914400">
              <a:defRPr/>
            </a:pPr>
            <a:r>
              <a:rPr lang="zh-CN" altLang="en-US" sz="24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选举方式</a:t>
            </a:r>
          </a:p>
        </p:txBody>
      </p:sp>
      <p:sp>
        <p:nvSpPr>
          <p:cNvPr id="10" name="矩形 9">
            <a:extLst>
              <a:ext uri="{FF2B5EF4-FFF2-40B4-BE49-F238E27FC236}">
                <a16:creationId xmlns:a16="http://schemas.microsoft.com/office/drawing/2014/main" xmlns:mc="http://schemas.openxmlformats.org/markup-compatibility/2006" xmlns:p14="http://schemas.microsoft.com/office/powerpoint/2010/main" xmlns="" id="{3DD2C7E7-6AE8-B74F-BA60-2A7681CB12B0}"/>
              </a:ext>
            </a:extLst>
          </p:cNvPr>
          <p:cNvSpPr/>
          <p:nvPr/>
        </p:nvSpPr>
        <p:spPr>
          <a:xfrm flipV="1">
            <a:off x="898966" y="2176916"/>
            <a:ext cx="4320000" cy="56359"/>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1" name="矩形 10">
            <a:extLst>
              <a:ext uri="{FF2B5EF4-FFF2-40B4-BE49-F238E27FC236}">
                <a16:creationId xmlns:a16="http://schemas.microsoft.com/office/drawing/2014/main" xmlns:mc="http://schemas.openxmlformats.org/markup-compatibility/2006" xmlns:p14="http://schemas.microsoft.com/office/powerpoint/2010/main" xmlns="" id="{3DC3DD8B-DC01-0148-BC3B-5267119374FD}"/>
              </a:ext>
            </a:extLst>
          </p:cNvPr>
          <p:cNvSpPr/>
          <p:nvPr/>
        </p:nvSpPr>
        <p:spPr>
          <a:xfrm>
            <a:off x="898965" y="2333858"/>
            <a:ext cx="4552168" cy="1292662"/>
          </a:xfrm>
          <a:prstGeom prst="rect">
            <a:avLst/>
          </a:prstGeom>
        </p:spPr>
        <p:txBody>
          <a:bodyPr wrap="square" lIns="0" tIns="0" rIns="0" bIns="0">
            <a:spAutoFit/>
          </a:bodyPr>
          <a:lstStyle/>
          <a:p>
            <a:pPr defTabSz="914400">
              <a:lnSpc>
                <a:spcPct val="150000"/>
              </a:lnSpc>
              <a:defRPr/>
            </a:pPr>
            <a:r>
              <a:rPr lang="zh-CN" altLang="en-US" sz="1400" b="1" dirty="0">
                <a:solidFill>
                  <a:srgbClr val="FFEDC8"/>
                </a:solidFill>
                <a:cs typeface="+mn-ea"/>
                <a:sym typeface="+mn-lt"/>
              </a:rPr>
              <a:t>党的地方各级代表大会代表，委员会委员和候补委员、常务委员会委员，纪律检查委员会委员、常务委员会委员实行差额选举。党的地方各级委员会和纪律检查委员会书记、副书记实行等额选举。</a:t>
            </a:r>
          </a:p>
        </p:txBody>
      </p:sp>
      <p:sp>
        <p:nvSpPr>
          <p:cNvPr id="12" name="矩形 11">
            <a:extLst>
              <a:ext uri="{FF2B5EF4-FFF2-40B4-BE49-F238E27FC236}">
                <a16:creationId xmlns:a16="http://schemas.microsoft.com/office/drawing/2014/main" xmlns:mc="http://schemas.openxmlformats.org/markup-compatibility/2006" xmlns:p14="http://schemas.microsoft.com/office/powerpoint/2010/main" xmlns="" id="{955F2E60-31D8-A046-B0D2-16A8BEC05800}"/>
              </a:ext>
            </a:extLst>
          </p:cNvPr>
          <p:cNvSpPr/>
          <p:nvPr/>
        </p:nvSpPr>
        <p:spPr>
          <a:xfrm>
            <a:off x="6096001" y="1673111"/>
            <a:ext cx="6739268" cy="369332"/>
          </a:xfrm>
          <a:prstGeom prst="rect">
            <a:avLst/>
          </a:prstGeom>
        </p:spPr>
        <p:txBody>
          <a:bodyPr wrap="square" lIns="0" tIns="0" rIns="0" bIns="0">
            <a:spAutoFit/>
          </a:bodyPr>
          <a:lstStyle/>
          <a:p>
            <a:pPr defTabSz="914400">
              <a:defRPr/>
            </a:pPr>
            <a:r>
              <a:rPr lang="zh-CN" altLang="en-US" sz="24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选举权利</a:t>
            </a: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 id="{3FCFAE44-280D-F04C-B8C5-1FD2ABB076FE}"/>
              </a:ext>
            </a:extLst>
          </p:cNvPr>
          <p:cNvSpPr/>
          <p:nvPr/>
        </p:nvSpPr>
        <p:spPr>
          <a:xfrm flipV="1">
            <a:off x="6096001" y="2176916"/>
            <a:ext cx="4320000" cy="56359"/>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4" name="矩形 13">
            <a:extLst>
              <a:ext uri="{FF2B5EF4-FFF2-40B4-BE49-F238E27FC236}">
                <a16:creationId xmlns:a16="http://schemas.microsoft.com/office/drawing/2014/main" xmlns:mc="http://schemas.openxmlformats.org/markup-compatibility/2006" xmlns:p14="http://schemas.microsoft.com/office/powerpoint/2010/main" xmlns="" id="{F14B6E96-ACAF-F842-B74E-334EE032AA49}"/>
              </a:ext>
            </a:extLst>
          </p:cNvPr>
          <p:cNvSpPr/>
          <p:nvPr/>
        </p:nvSpPr>
        <p:spPr>
          <a:xfrm>
            <a:off x="6096000" y="2333858"/>
            <a:ext cx="4552168" cy="931409"/>
          </a:xfrm>
          <a:prstGeom prst="rect">
            <a:avLst/>
          </a:prstGeom>
        </p:spPr>
        <p:txBody>
          <a:bodyPr wrap="square" lIns="0" tIns="0" rIns="0" bIns="0">
            <a:spAutoFit/>
          </a:bodyPr>
          <a:lstStyle/>
          <a:p>
            <a:pPr defTabSz="914400">
              <a:lnSpc>
                <a:spcPct val="150000"/>
              </a:lnSpc>
              <a:defRPr/>
            </a:pPr>
            <a:r>
              <a:rPr lang="zh-CN" altLang="en-US" sz="1400" b="1" dirty="0">
                <a:solidFill>
                  <a:srgbClr val="FFEDC8"/>
                </a:solidFill>
                <a:cs typeface="+mn-ea"/>
                <a:sym typeface="+mn-lt"/>
              </a:rPr>
              <a:t>应当充分发扬民主，尊重和保障选举人的民主权利，体现选举人的意志。任何组织和个人不得以任何分式强迫选举，人选举或者不选举某个人。</a:t>
            </a:r>
          </a:p>
        </p:txBody>
      </p:sp>
      <p:sp>
        <p:nvSpPr>
          <p:cNvPr id="15" name="矩形 14">
            <a:extLst>
              <a:ext uri="{FF2B5EF4-FFF2-40B4-BE49-F238E27FC236}">
                <a16:creationId xmlns:a16="http://schemas.microsoft.com/office/drawing/2014/main" xmlns:mc="http://schemas.openxmlformats.org/markup-compatibility/2006" xmlns:p14="http://schemas.microsoft.com/office/powerpoint/2010/main" xmlns="" id="{2D679F9A-68CE-3848-9964-3F55B4763680}"/>
              </a:ext>
            </a:extLst>
          </p:cNvPr>
          <p:cNvSpPr/>
          <p:nvPr/>
        </p:nvSpPr>
        <p:spPr>
          <a:xfrm>
            <a:off x="874714" y="3963979"/>
            <a:ext cx="4320000" cy="369332"/>
          </a:xfrm>
          <a:prstGeom prst="rect">
            <a:avLst/>
          </a:prstGeom>
        </p:spPr>
        <p:txBody>
          <a:bodyPr wrap="square" lIns="0" tIns="0" rIns="0" bIns="0">
            <a:spAutoFit/>
          </a:bodyPr>
          <a:lstStyle/>
          <a:p>
            <a:pPr defTabSz="914400">
              <a:defRPr/>
            </a:pPr>
            <a:r>
              <a:rPr lang="zh-CN" altLang="en-US" sz="24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投票 方式</a:t>
            </a:r>
          </a:p>
        </p:txBody>
      </p:sp>
      <p:sp>
        <p:nvSpPr>
          <p:cNvPr id="16" name="矩形 15">
            <a:extLst>
              <a:ext uri="{FF2B5EF4-FFF2-40B4-BE49-F238E27FC236}">
                <a16:creationId xmlns:a16="http://schemas.microsoft.com/office/drawing/2014/main" xmlns:mc="http://schemas.openxmlformats.org/markup-compatibility/2006" xmlns:p14="http://schemas.microsoft.com/office/powerpoint/2010/main" xmlns="" id="{D0A93DEB-07B3-9548-B8DC-B18B6C2C386A}"/>
              </a:ext>
            </a:extLst>
          </p:cNvPr>
          <p:cNvSpPr/>
          <p:nvPr/>
        </p:nvSpPr>
        <p:spPr>
          <a:xfrm flipV="1">
            <a:off x="874714" y="4467784"/>
            <a:ext cx="4320000" cy="56359"/>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7" name="矩形 16">
            <a:extLst>
              <a:ext uri="{FF2B5EF4-FFF2-40B4-BE49-F238E27FC236}">
                <a16:creationId xmlns:a16="http://schemas.microsoft.com/office/drawing/2014/main" xmlns:mc="http://schemas.openxmlformats.org/markup-compatibility/2006" xmlns:p14="http://schemas.microsoft.com/office/powerpoint/2010/main" xmlns="" id="{F27569AE-E7B4-8A4B-875D-6052D6662DFB}"/>
              </a:ext>
            </a:extLst>
          </p:cNvPr>
          <p:cNvSpPr/>
          <p:nvPr/>
        </p:nvSpPr>
        <p:spPr>
          <a:xfrm>
            <a:off x="874713" y="4624726"/>
            <a:ext cx="4552168" cy="285078"/>
          </a:xfrm>
          <a:prstGeom prst="rect">
            <a:avLst/>
          </a:prstGeom>
        </p:spPr>
        <p:txBody>
          <a:bodyPr wrap="square" lIns="0" tIns="0" rIns="0" bIns="0">
            <a:spAutoFit/>
          </a:bodyPr>
          <a:lstStyle/>
          <a:p>
            <a:pPr defTabSz="914400">
              <a:lnSpc>
                <a:spcPct val="150000"/>
              </a:lnSpc>
              <a:defRPr/>
            </a:pPr>
            <a:r>
              <a:rPr lang="zh-CN" altLang="en-US" sz="1400" b="1" dirty="0">
                <a:solidFill>
                  <a:srgbClr val="FFEDC8"/>
                </a:solidFill>
                <a:cs typeface="+mn-ea"/>
                <a:sym typeface="+mn-lt"/>
              </a:rPr>
              <a:t>选举采用无记名投票方式。</a:t>
            </a:r>
          </a:p>
        </p:txBody>
      </p:sp>
      <p:sp>
        <p:nvSpPr>
          <p:cNvPr id="18" name="矩形 17">
            <a:extLst>
              <a:ext uri="{FF2B5EF4-FFF2-40B4-BE49-F238E27FC236}">
                <a16:creationId xmlns:a16="http://schemas.microsoft.com/office/drawing/2014/main" xmlns:mc="http://schemas.openxmlformats.org/markup-compatibility/2006" xmlns:p14="http://schemas.microsoft.com/office/powerpoint/2010/main" xmlns="" id="{67878184-56B3-1A4C-8AF3-CA6551D8A2E3}"/>
              </a:ext>
            </a:extLst>
          </p:cNvPr>
          <p:cNvSpPr/>
          <p:nvPr/>
        </p:nvSpPr>
        <p:spPr>
          <a:xfrm>
            <a:off x="6071749" y="3963979"/>
            <a:ext cx="6739268" cy="369332"/>
          </a:xfrm>
          <a:prstGeom prst="rect">
            <a:avLst/>
          </a:prstGeom>
        </p:spPr>
        <p:txBody>
          <a:bodyPr wrap="square" lIns="0" tIns="0" rIns="0" bIns="0">
            <a:spAutoFit/>
          </a:bodyPr>
          <a:lstStyle/>
          <a:p>
            <a:pPr defTabSz="914400">
              <a:defRPr/>
            </a:pPr>
            <a:r>
              <a:rPr lang="zh-CN" altLang="en-US" sz="24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选举方法</a:t>
            </a:r>
          </a:p>
        </p:txBody>
      </p:sp>
      <p:sp>
        <p:nvSpPr>
          <p:cNvPr id="19" name="矩形 18">
            <a:extLst>
              <a:ext uri="{FF2B5EF4-FFF2-40B4-BE49-F238E27FC236}">
                <a16:creationId xmlns:a16="http://schemas.microsoft.com/office/drawing/2014/main" xmlns:mc="http://schemas.openxmlformats.org/markup-compatibility/2006" xmlns:p14="http://schemas.microsoft.com/office/powerpoint/2010/main" xmlns="" id="{A5B5FD4D-1044-D34A-BF37-611642937332}"/>
              </a:ext>
            </a:extLst>
          </p:cNvPr>
          <p:cNvSpPr/>
          <p:nvPr/>
        </p:nvSpPr>
        <p:spPr>
          <a:xfrm flipV="1">
            <a:off x="6071749" y="4467784"/>
            <a:ext cx="4320000" cy="56359"/>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0" name="矩形 19">
            <a:extLst>
              <a:ext uri="{FF2B5EF4-FFF2-40B4-BE49-F238E27FC236}">
                <a16:creationId xmlns:a16="http://schemas.microsoft.com/office/drawing/2014/main" xmlns:mc="http://schemas.openxmlformats.org/markup-compatibility/2006" xmlns:p14="http://schemas.microsoft.com/office/powerpoint/2010/main" xmlns="" id="{24BFE795-1BBF-9141-95BC-DE0679F80D4A}"/>
              </a:ext>
            </a:extLst>
          </p:cNvPr>
          <p:cNvSpPr/>
          <p:nvPr/>
        </p:nvSpPr>
        <p:spPr>
          <a:xfrm>
            <a:off x="6071748" y="4624726"/>
            <a:ext cx="4552168" cy="931409"/>
          </a:xfrm>
          <a:prstGeom prst="rect">
            <a:avLst/>
          </a:prstGeom>
        </p:spPr>
        <p:txBody>
          <a:bodyPr wrap="square" lIns="0" tIns="0" rIns="0" bIns="0">
            <a:spAutoFit/>
          </a:bodyPr>
          <a:lstStyle/>
          <a:p>
            <a:pPr defTabSz="914400">
              <a:lnSpc>
                <a:spcPct val="150000"/>
              </a:lnSpc>
              <a:defRPr/>
            </a:pPr>
            <a:r>
              <a:rPr lang="zh-CN" altLang="en-US" sz="1400" b="1" dirty="0">
                <a:solidFill>
                  <a:srgbClr val="FFEDC8"/>
                </a:solidFill>
                <a:cs typeface="+mn-ea"/>
                <a:sym typeface="+mn-lt"/>
              </a:rPr>
              <a:t>选举可以直接采用候选人数多于应选人数的差额选举办法进行正式选举</a:t>
            </a:r>
            <a:r>
              <a:rPr lang="en-US" altLang="zh-CN" sz="1400" b="1" dirty="0">
                <a:solidFill>
                  <a:srgbClr val="FFEDC8"/>
                </a:solidFill>
                <a:cs typeface="+mn-ea"/>
                <a:sym typeface="+mn-lt"/>
              </a:rPr>
              <a:t>;</a:t>
            </a:r>
            <a:r>
              <a:rPr lang="zh-CN" altLang="en-US" sz="1400" b="1" dirty="0">
                <a:solidFill>
                  <a:srgbClr val="FFEDC8"/>
                </a:solidFill>
                <a:cs typeface="+mn-ea"/>
                <a:sym typeface="+mn-lt"/>
              </a:rPr>
              <a:t>也可以先采用差额选举办法进行预选，产生候选人名单，然后进行正式选举。</a:t>
            </a:r>
          </a:p>
        </p:txBody>
      </p:sp>
      <p:grpSp>
        <p:nvGrpSpPr>
          <p:cNvPr id="24" name="组合 23">
            <a:extLst>
              <a:ext uri="{FF2B5EF4-FFF2-40B4-BE49-F238E27FC236}">
                <a16:creationId xmlns:a16="http://schemas.microsoft.com/office/drawing/2014/main" xmlns:mc="http://schemas.openxmlformats.org/markup-compatibility/2006" xmlns:p14="http://schemas.microsoft.com/office/powerpoint/2010/main" xmlns="" id="{70D13009-6D3D-7547-A58B-53F7BCA3F374}"/>
              </a:ext>
            </a:extLst>
          </p:cNvPr>
          <p:cNvGrpSpPr/>
          <p:nvPr/>
        </p:nvGrpSpPr>
        <p:grpSpPr>
          <a:xfrm>
            <a:off x="2945322" y="486484"/>
            <a:ext cx="5979275" cy="748657"/>
            <a:chOff x="4738498" y="1166902"/>
            <a:chExt cx="5377776" cy="748657"/>
          </a:xfrm>
          <a:solidFill>
            <a:srgbClr val="212121"/>
          </a:solidFill>
        </p:grpSpPr>
        <p:sp>
          <p:nvSpPr>
            <p:cNvPr id="25" name="平行四边形 24">
              <a:extLst>
                <a:ext uri="{FF2B5EF4-FFF2-40B4-BE49-F238E27FC236}">
                  <a16:creationId xmlns:a16="http://schemas.microsoft.com/office/drawing/2014/main" xmlns:mc="http://schemas.openxmlformats.org/markup-compatibility/2006" xmlns:p14="http://schemas.microsoft.com/office/powerpoint/2010/main" xmlns="" id="{A742EF81-21BF-7145-AD1F-521F4E26B2E7}"/>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6" name="矩形 25">
              <a:extLst>
                <a:ext uri="{FF2B5EF4-FFF2-40B4-BE49-F238E27FC236}">
                  <a16:creationId xmlns:a16="http://schemas.microsoft.com/office/drawing/2014/main" xmlns:mc="http://schemas.openxmlformats.org/markup-compatibility/2006" xmlns:p14="http://schemas.microsoft.com/office/powerpoint/2010/main" xmlns="" id="{650D594B-C7DC-5147-9B99-C4EE214EB69E}"/>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en-US" altLang="zh-CN" sz="2000" dirty="0">
                  <a:solidFill>
                    <a:srgbClr val="DD2D29"/>
                  </a:solidFill>
                  <a:cs typeface="+mn-ea"/>
                  <a:sym typeface="+mn-lt"/>
                </a:rPr>
                <a:t>《</a:t>
              </a:r>
              <a:r>
                <a:rPr lang="zh-CN" altLang="en-US" sz="2000" dirty="0">
                  <a:solidFill>
                    <a:srgbClr val="DD2D29"/>
                  </a:solidFill>
                  <a:cs typeface="+mn-ea"/>
                  <a:sym typeface="+mn-lt"/>
                </a:rPr>
                <a:t>条例</a:t>
              </a:r>
              <a:r>
                <a:rPr lang="en-US" altLang="zh-CN" sz="2000" dirty="0">
                  <a:solidFill>
                    <a:srgbClr val="DD2D29"/>
                  </a:solidFill>
                  <a:cs typeface="+mn-ea"/>
                  <a:sym typeface="+mn-lt"/>
                </a:rPr>
                <a:t>》</a:t>
              </a:r>
              <a:r>
                <a:rPr lang="zh-CN" altLang="en-US" sz="2000" dirty="0">
                  <a:solidFill>
                    <a:srgbClr val="DD2D29"/>
                  </a:solidFill>
                  <a:cs typeface="+mn-ea"/>
                  <a:sym typeface="+mn-lt"/>
                </a:rPr>
                <a:t>内容详细解读</a:t>
              </a:r>
            </a:p>
          </p:txBody>
        </p:sp>
      </p:grpSp>
    </p:spTree>
    <p:extLst>
      <p:ext uri="{BB962C8B-B14F-4D97-AF65-F5344CB8AC3E}">
        <p14:creationId xmlns:p14="http://schemas.microsoft.com/office/powerpoint/2010/main" val="42043621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inVertical)">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dissolv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dissolve">
                                      <p:cBhvr>
                                        <p:cTn id="20" dur="500"/>
                                        <p:tgtEl>
                                          <p:spTgt spid="12"/>
                                        </p:tgtEl>
                                      </p:cBhvr>
                                    </p:animEffect>
                                  </p:childTnLst>
                                </p:cTn>
                              </p:par>
                              <p:par>
                                <p:cTn id="21" presetID="16" presetClass="entr" presetSubtype="21"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barn(inVertical)">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dissolve">
                                      <p:cBhvr>
                                        <p:cTn id="28" dur="500"/>
                                        <p:tgtEl>
                                          <p:spTgt spid="14"/>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dissolve">
                                      <p:cBhvr>
                                        <p:cTn id="33" dur="500"/>
                                        <p:tgtEl>
                                          <p:spTgt spid="15"/>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barn(inVertical)">
                                      <p:cBhvr>
                                        <p:cTn id="36" dur="5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dissolve">
                                      <p:cBhvr>
                                        <p:cTn id="41" dur="500"/>
                                        <p:tgtEl>
                                          <p:spTgt spid="17"/>
                                        </p:tgtEl>
                                      </p:cBhvr>
                                    </p:animEffect>
                                  </p:childTnLst>
                                </p:cTn>
                              </p:par>
                            </p:childTnLst>
                          </p:cTn>
                        </p:par>
                      </p:childTnLst>
                    </p:cTn>
                  </p:par>
                  <p:par>
                    <p:cTn id="42" fill="hold">
                      <p:stCondLst>
                        <p:cond delay="indefinite"/>
                      </p:stCondLst>
                      <p:childTnLst>
                        <p:par>
                          <p:cTn id="43" fill="hold">
                            <p:stCondLst>
                              <p:cond delay="0"/>
                            </p:stCondLst>
                            <p:childTnLst>
                              <p:par>
                                <p:cTn id="44" presetID="9" presetClass="entr" presetSubtype="0" fill="hold" grpId="0" nodeType="click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dissolve">
                                      <p:cBhvr>
                                        <p:cTn id="46" dur="500"/>
                                        <p:tgtEl>
                                          <p:spTgt spid="18"/>
                                        </p:tgtEl>
                                      </p:cBhvr>
                                    </p:animEffect>
                                  </p:childTnLst>
                                </p:cTn>
                              </p:par>
                              <p:par>
                                <p:cTn id="47" presetID="16" presetClass="entr" presetSubtype="21" fill="hold" grpId="0"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barn(inVertical)">
                                      <p:cBhvr>
                                        <p:cTn id="49" dur="500"/>
                                        <p:tgtEl>
                                          <p:spTgt spid="19"/>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grpId="0" nodeType="click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dissolve">
                                      <p:cBhvr>
                                        <p:cTn id="5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P spid="12" grpId="0"/>
      <p:bldP spid="13" grpId="0" animBg="1"/>
      <p:bldP spid="14" grpId="0"/>
      <p:bldP spid="15" grpId="0"/>
      <p:bldP spid="16" grpId="0" animBg="1"/>
      <p:bldP spid="17" grpId="0"/>
      <p:bldP spid="18" grpId="0"/>
      <p:bldP spid="19" grpId="0" animBg="1"/>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ACD2ED7-A699-8345-BCA1-168C1C87DD77}"/>
              </a:ext>
            </a:extLst>
          </p:cNvPr>
          <p:cNvGrpSpPr/>
          <p:nvPr/>
        </p:nvGrpSpPr>
        <p:grpSpPr>
          <a:xfrm>
            <a:off x="649944" y="1696552"/>
            <a:ext cx="4119004" cy="1445257"/>
            <a:chOff x="649944" y="1696552"/>
            <a:chExt cx="4119004" cy="1445257"/>
          </a:xfrm>
        </p:grpSpPr>
        <p:grpSp>
          <p:nvGrpSpPr>
            <p:cNvPr id="6" name="组合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8834E4D-CAA7-9D46-A8A2-CAD952F5A08B}"/>
                </a:ext>
              </a:extLst>
            </p:cNvPr>
            <p:cNvGrpSpPr/>
            <p:nvPr/>
          </p:nvGrpSpPr>
          <p:grpSpPr>
            <a:xfrm>
              <a:off x="649944" y="1696552"/>
              <a:ext cx="2627829" cy="748657"/>
              <a:chOff x="4738498" y="1166902"/>
              <a:chExt cx="5377776" cy="748657"/>
            </a:xfrm>
          </p:grpSpPr>
          <p:sp>
            <p:nvSpPr>
              <p:cNvPr id="7" name="平行四边形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8B9294C-2DD2-054D-A7EA-FA0773DCDDE6}"/>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rgbClr val="DD2D29"/>
                  </a:solidFill>
                  <a:cs typeface="+mn-ea"/>
                  <a:sym typeface="+mn-lt"/>
                </a:endParaRPr>
              </a:p>
            </p:txBody>
          </p:sp>
          <p:sp>
            <p:nvSpPr>
              <p:cNvPr id="8" name="矩形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9BE8864-5DEC-D64D-9338-E8ECC2095FBC}"/>
                  </a:ext>
                </a:extLst>
              </p:cNvPr>
              <p:cNvSpPr/>
              <p:nvPr/>
            </p:nvSpPr>
            <p:spPr>
              <a:xfrm>
                <a:off x="4738498" y="1325786"/>
                <a:ext cx="5377776" cy="430887"/>
              </a:xfrm>
              <a:prstGeom prst="rect">
                <a:avLst/>
              </a:prstGeom>
            </p:spPr>
            <p:txBody>
              <a:bodyPr wrap="square" lIns="0" tIns="0" rIns="0" bIns="0">
                <a:spAutoFit/>
              </a:bodyPr>
              <a:lstStyle/>
              <a:p>
                <a:pPr algn="ctr" defTabSz="914400">
                  <a:defRPr/>
                </a:pPr>
                <a:r>
                  <a:rPr lang="zh-CN" altLang="en-US" sz="2800" dirty="0">
                    <a:solidFill>
                      <a:srgbClr val="DD2D29"/>
                    </a:solidFill>
                    <a:effectLst>
                      <a:outerShdw blurRad="228600" dist="76200" dir="2700000" algn="tl" rotWithShape="0">
                        <a:prstClr val="black">
                          <a:alpha val="13000"/>
                        </a:prstClr>
                      </a:outerShdw>
                    </a:effectLst>
                    <a:cs typeface="+mn-ea"/>
                    <a:sym typeface="+mn-lt"/>
                  </a:rPr>
                  <a:t>代表条件</a:t>
                </a:r>
              </a:p>
            </p:txBody>
          </p:sp>
        </p:grpSp>
        <p:cxnSp>
          <p:nvCxnSpPr>
            <p:cNvPr id="10" name="肘形连接符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C231FD7-A91B-0E42-BAF2-E319477CC90E}"/>
                </a:ext>
              </a:extLst>
            </p:cNvPr>
            <p:cNvCxnSpPr>
              <a:cxnSpLocks/>
              <a:stCxn id="7" idx="3"/>
            </p:cNvCxnSpPr>
            <p:nvPr/>
          </p:nvCxnSpPr>
          <p:spPr>
            <a:xfrm rot="16200000" flipH="1">
              <a:off x="3031655" y="1404516"/>
              <a:ext cx="696600" cy="2777986"/>
            </a:xfrm>
            <a:prstGeom prst="bentConnector2">
              <a:avLst/>
            </a:prstGeom>
            <a:ln w="19050">
              <a:solidFill>
                <a:srgbClr val="FFEDC8"/>
              </a:solidFill>
              <a:tailEnd type="triangle"/>
            </a:ln>
          </p:spPr>
          <p:style>
            <a:lnRef idx="1">
              <a:schemeClr val="accent1"/>
            </a:lnRef>
            <a:fillRef idx="0">
              <a:schemeClr val="accent1"/>
            </a:fillRef>
            <a:effectRef idx="0">
              <a:schemeClr val="accent1"/>
            </a:effectRef>
            <a:fontRef idx="minor">
              <a:schemeClr val="tx1"/>
            </a:fontRef>
          </p:style>
        </p:cxnSp>
      </p:grpSp>
      <p:sp>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2EAAF4B-53B4-DB48-8082-7D2A17110EB4}"/>
              </a:ext>
            </a:extLst>
          </p:cNvPr>
          <p:cNvSpPr/>
          <p:nvPr/>
        </p:nvSpPr>
        <p:spPr>
          <a:xfrm>
            <a:off x="3351574" y="1625686"/>
            <a:ext cx="7917866" cy="1292662"/>
          </a:xfrm>
          <a:prstGeom prst="rect">
            <a:avLst/>
          </a:prstGeom>
        </p:spPr>
        <p:txBody>
          <a:bodyPr wrap="square" lIns="0" tIns="0" rIns="0" bIns="0">
            <a:spAutoFit/>
          </a:bodyPr>
          <a:lstStyle/>
          <a:p>
            <a:pPr defTabSz="914400">
              <a:lnSpc>
                <a:spcPct val="150000"/>
              </a:lnSpc>
              <a:defRPr/>
            </a:pPr>
            <a:r>
              <a:rPr lang="zh-CN" altLang="en-US" sz="1400" b="1" dirty="0">
                <a:solidFill>
                  <a:srgbClr val="FFEDC8"/>
                </a:solidFill>
                <a:cs typeface="+mn-ea"/>
                <a:sym typeface="+mn-lt"/>
              </a:rPr>
              <a:t>党的地方各级代表大会代表应当是党员中的优秀分子</a:t>
            </a:r>
            <a:r>
              <a:rPr lang="en-US" altLang="zh-CN" sz="1400" b="1" dirty="0">
                <a:solidFill>
                  <a:srgbClr val="FFEDC8"/>
                </a:solidFill>
                <a:cs typeface="+mn-ea"/>
                <a:sym typeface="+mn-lt"/>
              </a:rPr>
              <a:t>.</a:t>
            </a:r>
            <a:r>
              <a:rPr lang="zh-CN" altLang="en-US" sz="1400" b="1" dirty="0">
                <a:solidFill>
                  <a:srgbClr val="FFEDC8"/>
                </a:solidFill>
                <a:cs typeface="+mn-ea"/>
                <a:sym typeface="+mn-lt"/>
              </a:rPr>
              <a:t>认真贯彻执行党的基本理论、基本路线、基本方略。白觉增强“四个意识</a:t>
            </a:r>
            <a:r>
              <a:rPr lang="en-US" altLang="zh-CN" sz="1400" b="1" dirty="0">
                <a:solidFill>
                  <a:srgbClr val="FFEDC8"/>
                </a:solidFill>
                <a:cs typeface="+mn-ea"/>
                <a:sym typeface="+mn-lt"/>
              </a:rPr>
              <a:t>"</a:t>
            </a:r>
            <a:r>
              <a:rPr lang="zh-CN" altLang="en-US" sz="1400" b="1" dirty="0">
                <a:solidFill>
                  <a:srgbClr val="FFEDC8"/>
                </a:solidFill>
                <a:cs typeface="+mn-ea"/>
                <a:sym typeface="+mn-lt"/>
              </a:rPr>
              <a:t>、坚定“四个白信”。做到“两个维护”。 牢记党的初心和使命。密切联系党员和人民群众</a:t>
            </a:r>
            <a:r>
              <a:rPr lang="en-US" altLang="zh-CN" sz="1400" b="1" dirty="0">
                <a:solidFill>
                  <a:srgbClr val="FFEDC8"/>
                </a:solidFill>
                <a:cs typeface="+mn-ea"/>
                <a:sym typeface="+mn-lt"/>
              </a:rPr>
              <a:t>.</a:t>
            </a:r>
            <a:r>
              <a:rPr lang="zh-CN" altLang="en-US" sz="1400" b="1" dirty="0">
                <a:solidFill>
                  <a:srgbClr val="FFEDC8"/>
                </a:solidFill>
                <a:cs typeface="+mn-ea"/>
                <a:sym typeface="+mn-lt"/>
              </a:rPr>
              <a:t>发挥模范带头作用。遵守党章党规党纪和宪法法律法规。按照党性原则办事，具有履行代表职责的能力。</a:t>
            </a:r>
          </a:p>
        </p:txBody>
      </p:sp>
      <p:grpSp>
        <p:nvGrpSpPr>
          <p:cNvPr id="15" name="组合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F9E53BC-994A-C346-B0F8-7F7D7BA0A3EA}"/>
              </a:ext>
            </a:extLst>
          </p:cNvPr>
          <p:cNvGrpSpPr/>
          <p:nvPr/>
        </p:nvGrpSpPr>
        <p:grpSpPr>
          <a:xfrm>
            <a:off x="649944" y="3492984"/>
            <a:ext cx="4119005" cy="1008203"/>
            <a:chOff x="649944" y="1696552"/>
            <a:chExt cx="4119005" cy="1008203"/>
          </a:xfrm>
        </p:grpSpPr>
        <p:grpSp>
          <p:nvGrpSpPr>
            <p:cNvPr id="16" name="组合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EA5CD9B-43BF-BA47-A57E-60EE74D3138E}"/>
                </a:ext>
              </a:extLst>
            </p:cNvPr>
            <p:cNvGrpSpPr/>
            <p:nvPr/>
          </p:nvGrpSpPr>
          <p:grpSpPr>
            <a:xfrm>
              <a:off x="649944" y="1696552"/>
              <a:ext cx="2627829" cy="748657"/>
              <a:chOff x="4738498" y="1166902"/>
              <a:chExt cx="5377776" cy="748657"/>
            </a:xfrm>
          </p:grpSpPr>
          <p:sp>
            <p:nvSpPr>
              <p:cNvPr id="18" name="平行四边形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4729159-A5F9-3347-90E0-CD2FFF7EA2D4}"/>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9" name="矩形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945C6A2-697B-C241-B1D4-E94129E52B8D}"/>
                  </a:ext>
                </a:extLst>
              </p:cNvPr>
              <p:cNvSpPr/>
              <p:nvPr/>
            </p:nvSpPr>
            <p:spPr>
              <a:xfrm>
                <a:off x="4738498" y="1325786"/>
                <a:ext cx="5377776" cy="430887"/>
              </a:xfrm>
              <a:prstGeom prst="rect">
                <a:avLst/>
              </a:prstGeom>
            </p:spPr>
            <p:txBody>
              <a:bodyPr wrap="square" lIns="0" tIns="0" rIns="0" bIns="0">
                <a:spAutoFit/>
              </a:bodyPr>
              <a:lstStyle/>
              <a:p>
                <a:pPr algn="ctr" defTabSz="914400">
                  <a:defRPr/>
                </a:pPr>
                <a:r>
                  <a:rPr lang="zh-CN" altLang="en-US" sz="2800" dirty="0">
                    <a:solidFill>
                      <a:srgbClr val="DD2D29"/>
                    </a:solidFill>
                    <a:effectLst>
                      <a:outerShdw blurRad="228600" dist="76200" dir="2700000" algn="tl" rotWithShape="0">
                        <a:prstClr val="black">
                          <a:alpha val="13000"/>
                        </a:prstClr>
                      </a:outerShdw>
                    </a:effectLst>
                    <a:cs typeface="+mn-ea"/>
                    <a:sym typeface="+mn-lt"/>
                  </a:rPr>
                  <a:t>代表名额</a:t>
                </a:r>
              </a:p>
            </p:txBody>
          </p:sp>
        </p:grpSp>
        <p:cxnSp>
          <p:nvCxnSpPr>
            <p:cNvPr id="17" name="肘形连接符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0149678-3154-FC43-B793-AA0924D247BF}"/>
                </a:ext>
              </a:extLst>
            </p:cNvPr>
            <p:cNvCxnSpPr>
              <a:cxnSpLocks/>
              <a:stCxn id="18" idx="3"/>
            </p:cNvCxnSpPr>
            <p:nvPr/>
          </p:nvCxnSpPr>
          <p:spPr>
            <a:xfrm rot="16200000" flipH="1">
              <a:off x="3250182" y="1185989"/>
              <a:ext cx="259547" cy="2777986"/>
            </a:xfrm>
            <a:prstGeom prst="bentConnector2">
              <a:avLst/>
            </a:prstGeom>
            <a:ln w="19050">
              <a:solidFill>
                <a:srgbClr val="FFEDC8"/>
              </a:solidFill>
              <a:tailEnd type="triangle"/>
            </a:ln>
          </p:spPr>
          <p:style>
            <a:lnRef idx="1">
              <a:schemeClr val="accent1"/>
            </a:lnRef>
            <a:fillRef idx="0">
              <a:schemeClr val="accent1"/>
            </a:fillRef>
            <a:effectRef idx="0">
              <a:schemeClr val="accent1"/>
            </a:effectRef>
            <a:fontRef idx="minor">
              <a:schemeClr val="tx1"/>
            </a:fontRef>
          </p:style>
        </p:cxnSp>
      </p:grpSp>
      <p:sp>
        <p:nvSpPr>
          <p:cNvPr id="20" name="矩形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5E4C776-DA2D-1946-B578-21C53B8DAF12}"/>
              </a:ext>
            </a:extLst>
          </p:cNvPr>
          <p:cNvSpPr/>
          <p:nvPr/>
        </p:nvSpPr>
        <p:spPr>
          <a:xfrm>
            <a:off x="3351574" y="3422118"/>
            <a:ext cx="7917866" cy="608243"/>
          </a:xfrm>
          <a:prstGeom prst="rect">
            <a:avLst/>
          </a:prstGeom>
        </p:spPr>
        <p:txBody>
          <a:bodyPr wrap="square" lIns="0" tIns="0" rIns="0" bIns="0">
            <a:spAutoFit/>
          </a:bodyPr>
          <a:lstStyle/>
          <a:p>
            <a:pPr defTabSz="914400">
              <a:lnSpc>
                <a:spcPct val="150000"/>
              </a:lnSpc>
              <a:defRPr/>
            </a:pPr>
            <a:r>
              <a:rPr lang="zh-CN" altLang="en-US" sz="1400" b="1" dirty="0">
                <a:solidFill>
                  <a:srgbClr val="FFEDC8"/>
                </a:solidFill>
                <a:cs typeface="+mn-ea"/>
                <a:sym typeface="+mn-lt"/>
              </a:rPr>
              <a:t>党的地方各级代表大会代表的名额</a:t>
            </a:r>
            <a:r>
              <a:rPr lang="en-US" altLang="zh-CN" sz="1400" b="1" dirty="0">
                <a:solidFill>
                  <a:srgbClr val="FFEDC8"/>
                </a:solidFill>
                <a:cs typeface="+mn-ea"/>
                <a:sym typeface="+mn-lt"/>
              </a:rPr>
              <a:t>.</a:t>
            </a:r>
            <a:r>
              <a:rPr lang="zh-CN" altLang="en-US" sz="1400" b="1" dirty="0">
                <a:solidFill>
                  <a:srgbClr val="FFEDC8"/>
                </a:solidFill>
                <a:cs typeface="+mn-ea"/>
                <a:sym typeface="+mn-lt"/>
              </a:rPr>
              <a:t>由召开代表大会的党的委员会全体会议</a:t>
            </a:r>
            <a:r>
              <a:rPr lang="en-US" altLang="zh-CN" sz="1400" b="1" dirty="0">
                <a:solidFill>
                  <a:srgbClr val="FFEDC8"/>
                </a:solidFill>
                <a:cs typeface="+mn-ea"/>
                <a:sym typeface="+mn-lt"/>
              </a:rPr>
              <a:t>.</a:t>
            </a:r>
            <a:r>
              <a:rPr lang="zh-CN" altLang="en-US" sz="1400" b="1" dirty="0">
                <a:solidFill>
                  <a:srgbClr val="FFEDC8"/>
                </a:solidFill>
                <a:cs typeface="+mn-ea"/>
                <a:sym typeface="+mn-lt"/>
              </a:rPr>
              <a:t>按照有利于充分发扬党内民主、有利于讨论决定问题和代表具有广泛性的原则确定</a:t>
            </a:r>
            <a:r>
              <a:rPr lang="en-US" altLang="zh-CN" sz="1400" b="1" dirty="0">
                <a:solidFill>
                  <a:srgbClr val="FFEDC8"/>
                </a:solidFill>
                <a:cs typeface="+mn-ea"/>
                <a:sym typeface="+mn-lt"/>
              </a:rPr>
              <a:t>,</a:t>
            </a:r>
            <a:r>
              <a:rPr lang="zh-CN" altLang="en-US" sz="1400" b="1" dirty="0">
                <a:solidFill>
                  <a:srgbClr val="FFEDC8"/>
                </a:solidFill>
                <a:cs typeface="+mn-ea"/>
                <a:sym typeface="+mn-lt"/>
              </a:rPr>
              <a:t>报上</a:t>
            </a:r>
            <a:r>
              <a:rPr lang="en-US" altLang="zh-CN" sz="1400" b="1" dirty="0">
                <a:solidFill>
                  <a:srgbClr val="FFEDC8"/>
                </a:solidFill>
                <a:cs typeface="+mn-ea"/>
                <a:sym typeface="+mn-lt"/>
              </a:rPr>
              <a:t>-</a:t>
            </a:r>
            <a:r>
              <a:rPr lang="zh-CN" altLang="en-US" sz="1400" b="1" dirty="0">
                <a:solidFill>
                  <a:srgbClr val="FFEDC8"/>
                </a:solidFill>
                <a:cs typeface="+mn-ea"/>
                <a:sym typeface="+mn-lt"/>
              </a:rPr>
              <a:t>级党的委员会批准。</a:t>
            </a:r>
          </a:p>
        </p:txBody>
      </p:sp>
      <p:sp>
        <p:nvSpPr>
          <p:cNvPr id="25" name="矩形 2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9C2A68B-F0FB-DA41-908B-4FDFC8660819}"/>
              </a:ext>
            </a:extLst>
          </p:cNvPr>
          <p:cNvSpPr/>
          <p:nvPr/>
        </p:nvSpPr>
        <p:spPr>
          <a:xfrm>
            <a:off x="4768948" y="4660073"/>
            <a:ext cx="9728200" cy="1292662"/>
          </a:xfrm>
          <a:prstGeom prst="rect">
            <a:avLst/>
          </a:prstGeom>
        </p:spPr>
        <p:txBody>
          <a:bodyPr wrap="square" lIns="0" tIns="0" rIns="0" bIns="0">
            <a:spAutoFit/>
          </a:bodyPr>
          <a:lstStyle/>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覚的省、自治区、直轄市代表大会代表名額</a:t>
            </a:r>
            <a:r>
              <a:rPr lang="en-US" altLang="zh-CN" sz="1400" b="1" dirty="0">
                <a:solidFill>
                  <a:srgbClr val="FFEDC8"/>
                </a:solidFill>
                <a:cs typeface="+mn-ea"/>
                <a:sym typeface="+mn-lt"/>
              </a:rPr>
              <a:t>.</a:t>
            </a:r>
            <a:r>
              <a:rPr lang="zh-CN" altLang="en-US" sz="1400" b="1" dirty="0">
                <a:solidFill>
                  <a:srgbClr val="FFEDC8"/>
                </a:solidFill>
                <a:cs typeface="+mn-ea"/>
                <a:sym typeface="+mn-lt"/>
              </a:rPr>
              <a:t>一般</a:t>
            </a:r>
            <a:r>
              <a:rPr lang="ja-JP" altLang="en-US" sz="1400" b="1">
                <a:solidFill>
                  <a:srgbClr val="FFEDC8"/>
                </a:solidFill>
                <a:cs typeface="+mn-ea"/>
                <a:sym typeface="+mn-lt"/>
              </a:rPr>
              <a:t>カ</a:t>
            </a:r>
            <a:r>
              <a:rPr lang="en-US" altLang="ja-JP" sz="1400" b="1" dirty="0">
                <a:solidFill>
                  <a:srgbClr val="FFEDC8"/>
                </a:solidFill>
                <a:cs typeface="+mn-ea"/>
                <a:sym typeface="+mn-lt"/>
              </a:rPr>
              <a:t>400</a:t>
            </a:r>
            <a:r>
              <a:rPr lang="zh-CN" altLang="en-US" sz="1400" b="1" dirty="0">
                <a:solidFill>
                  <a:srgbClr val="FFEDC8"/>
                </a:solidFill>
                <a:cs typeface="+mn-ea"/>
                <a:sym typeface="+mn-lt"/>
              </a:rPr>
              <a:t>至</a:t>
            </a:r>
            <a:r>
              <a:rPr lang="en-US" altLang="zh-CN" sz="1400" b="1" dirty="0">
                <a:solidFill>
                  <a:srgbClr val="FFEDC8"/>
                </a:solidFill>
                <a:cs typeface="+mn-ea"/>
                <a:sym typeface="+mn-lt"/>
              </a:rPr>
              <a:t>800</a:t>
            </a:r>
            <a:r>
              <a:rPr lang="zh-CN" altLang="en-US" sz="1400" b="1" dirty="0">
                <a:solidFill>
                  <a:srgbClr val="FFEDC8"/>
                </a:solidFill>
                <a:cs typeface="+mn-ea"/>
                <a:sym typeface="+mn-lt"/>
              </a:rPr>
              <a:t>名</a:t>
            </a:r>
            <a:r>
              <a:rPr lang="en-US" altLang="zh-CN" sz="1400" b="1" dirty="0">
                <a:solidFill>
                  <a:srgbClr val="FFEDC8"/>
                </a:solidFill>
                <a:cs typeface="+mn-ea"/>
                <a:sym typeface="+mn-lt"/>
              </a:rPr>
              <a:t>.</a:t>
            </a:r>
          </a:p>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設区的市和自治州代表大会代表名額，</a:t>
            </a:r>
            <a:r>
              <a:rPr lang="en-US" altLang="zh-CN" sz="1400" b="1" dirty="0">
                <a:solidFill>
                  <a:srgbClr val="FFEDC8"/>
                </a:solidFill>
                <a:cs typeface="+mn-ea"/>
                <a:sym typeface="+mn-lt"/>
              </a:rPr>
              <a:t>-</a:t>
            </a:r>
            <a:r>
              <a:rPr lang="zh-CN" altLang="en-US" sz="1400" b="1" dirty="0">
                <a:solidFill>
                  <a:srgbClr val="FFEDC8"/>
                </a:solidFill>
                <a:cs typeface="+mn-ea"/>
                <a:sym typeface="+mn-lt"/>
              </a:rPr>
              <a:t>般匁</a:t>
            </a:r>
            <a:r>
              <a:rPr lang="en-US" altLang="zh-CN" sz="1400" b="1" dirty="0">
                <a:solidFill>
                  <a:srgbClr val="FFEDC8"/>
                </a:solidFill>
                <a:cs typeface="+mn-ea"/>
                <a:sym typeface="+mn-lt"/>
              </a:rPr>
              <a:t>300</a:t>
            </a:r>
            <a:r>
              <a:rPr lang="zh-CN" altLang="en-US" sz="1400" b="1" dirty="0">
                <a:solidFill>
                  <a:srgbClr val="FFEDC8"/>
                </a:solidFill>
                <a:cs typeface="+mn-ea"/>
                <a:sym typeface="+mn-lt"/>
              </a:rPr>
              <a:t>至</a:t>
            </a:r>
            <a:r>
              <a:rPr lang="en" altLang="zh-CN" sz="1400" b="1" dirty="0">
                <a:solidFill>
                  <a:srgbClr val="FFEDC8"/>
                </a:solidFill>
                <a:cs typeface="+mn-ea"/>
                <a:sym typeface="+mn-lt"/>
              </a:rPr>
              <a:t>S00</a:t>
            </a:r>
            <a:r>
              <a:rPr lang="zh-CN" altLang="en-US" sz="1400" b="1" dirty="0">
                <a:solidFill>
                  <a:srgbClr val="FFEDC8"/>
                </a:solidFill>
                <a:cs typeface="+mn-ea"/>
                <a:sym typeface="+mn-lt"/>
              </a:rPr>
              <a:t>名</a:t>
            </a:r>
            <a:r>
              <a:rPr lang="en-US" altLang="zh-CN" sz="1400" b="1" dirty="0">
                <a:solidFill>
                  <a:srgbClr val="FFEDC8"/>
                </a:solidFill>
                <a:cs typeface="+mn-ea"/>
                <a:sym typeface="+mn-lt"/>
              </a:rPr>
              <a:t>.</a:t>
            </a:r>
          </a:p>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長</a:t>
            </a:r>
            <a:r>
              <a:rPr lang="en-US" altLang="zh-CN" sz="1400" b="1" dirty="0">
                <a:solidFill>
                  <a:srgbClr val="FFEDC8"/>
                </a:solidFill>
                <a:cs typeface="+mn-ea"/>
                <a:sym typeface="+mn-lt"/>
              </a:rPr>
              <a:t>(</a:t>
            </a:r>
            <a:r>
              <a:rPr lang="zh-CN" altLang="en-US" sz="1400" b="1" dirty="0">
                <a:solidFill>
                  <a:srgbClr val="FFEDC8"/>
                </a:solidFill>
                <a:cs typeface="+mn-ea"/>
                <a:sym typeface="+mn-lt"/>
              </a:rPr>
              <a:t>旗</a:t>
            </a:r>
            <a:r>
              <a:rPr lang="en-US" altLang="zh-CN" sz="1400" b="1" dirty="0">
                <a:solidFill>
                  <a:srgbClr val="FFEDC8"/>
                </a:solidFill>
                <a:cs typeface="+mn-ea"/>
                <a:sym typeface="+mn-lt"/>
              </a:rPr>
              <a:t>)</a:t>
            </a:r>
            <a:r>
              <a:rPr lang="zh-CN" altLang="en-US" sz="1400" b="1" dirty="0">
                <a:solidFill>
                  <a:srgbClr val="FFEDC8"/>
                </a:solidFill>
                <a:cs typeface="+mn-ea"/>
                <a:sym typeface="+mn-lt"/>
              </a:rPr>
              <a:t>、自治長、不役区的市和市轄区代表大会代表名額</a:t>
            </a:r>
            <a:r>
              <a:rPr lang="en-US" altLang="zh-CN" sz="1400" b="1" dirty="0">
                <a:solidFill>
                  <a:srgbClr val="FFEDC8"/>
                </a:solidFill>
                <a:cs typeface="+mn-ea"/>
                <a:sym typeface="+mn-lt"/>
              </a:rPr>
              <a:t>. - -</a:t>
            </a:r>
            <a:r>
              <a:rPr lang="zh-CN" altLang="en-US" sz="1400" b="1" dirty="0">
                <a:solidFill>
                  <a:srgbClr val="FFEDC8"/>
                </a:solidFill>
                <a:cs typeface="+mn-ea"/>
                <a:sym typeface="+mn-lt"/>
              </a:rPr>
              <a:t>般力</a:t>
            </a:r>
            <a:r>
              <a:rPr lang="en-US" altLang="zh-CN" sz="1400" b="1" dirty="0">
                <a:solidFill>
                  <a:srgbClr val="FFEDC8"/>
                </a:solidFill>
                <a:cs typeface="+mn-ea"/>
                <a:sym typeface="+mn-lt"/>
              </a:rPr>
              <a:t>200</a:t>
            </a:r>
            <a:r>
              <a:rPr lang="zh-CN" altLang="en-US" sz="1400" b="1" dirty="0">
                <a:solidFill>
                  <a:srgbClr val="FFEDC8"/>
                </a:solidFill>
                <a:cs typeface="+mn-ea"/>
                <a:sym typeface="+mn-lt"/>
              </a:rPr>
              <a:t>至</a:t>
            </a:r>
            <a:r>
              <a:rPr lang="en-US" altLang="zh-CN" sz="1400" b="1" dirty="0">
                <a:solidFill>
                  <a:srgbClr val="FFEDC8"/>
                </a:solidFill>
                <a:cs typeface="+mn-ea"/>
                <a:sym typeface="+mn-lt"/>
              </a:rPr>
              <a:t>400</a:t>
            </a:r>
            <a:r>
              <a:rPr lang="zh-CN" altLang="en-US" sz="1400" b="1" dirty="0">
                <a:solidFill>
                  <a:srgbClr val="FFEDC8"/>
                </a:solidFill>
                <a:cs typeface="+mn-ea"/>
                <a:sym typeface="+mn-lt"/>
              </a:rPr>
              <a:t>名</a:t>
            </a:r>
            <a:r>
              <a:rPr lang="en-US" altLang="zh-CN" sz="1400" b="1" dirty="0">
                <a:solidFill>
                  <a:srgbClr val="FFEDC8"/>
                </a:solidFill>
                <a:cs typeface="+mn-ea"/>
                <a:sym typeface="+mn-lt"/>
              </a:rPr>
              <a:t>.</a:t>
            </a:r>
          </a:p>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所轄党狙鈬数量和党員人数較多或者較少的</a:t>
            </a:r>
            <a:r>
              <a:rPr lang="en-US" altLang="zh-CN" sz="1400" b="1" dirty="0">
                <a:solidFill>
                  <a:srgbClr val="FFEDC8"/>
                </a:solidFill>
                <a:cs typeface="+mn-ea"/>
                <a:sym typeface="+mn-lt"/>
              </a:rPr>
              <a:t>.</a:t>
            </a:r>
            <a:r>
              <a:rPr lang="zh-CN" altLang="en-US" sz="1400" b="1" dirty="0">
                <a:solidFill>
                  <a:srgbClr val="FFEDC8"/>
                </a:solidFill>
                <a:cs typeface="+mn-ea"/>
                <a:sym typeface="+mn-lt"/>
              </a:rPr>
              <a:t>可以通当増加或者減少代表名額。</a:t>
            </a:r>
          </a:p>
        </p:txBody>
      </p:sp>
      <p:pic>
        <p:nvPicPr>
          <p:cNvPr id="11" name="图片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0C29F16-82DF-9447-A218-D94E9A9B07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26146" y="4248899"/>
            <a:ext cx="2777987" cy="2623450"/>
          </a:xfrm>
          <a:prstGeom prst="rect">
            <a:avLst/>
          </a:prstGeom>
        </p:spPr>
      </p:pic>
      <p:grpSp>
        <p:nvGrpSpPr>
          <p:cNvPr id="24" name="组合 2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0695103-C2EC-4940-9A7B-45260CDA52AB}"/>
              </a:ext>
            </a:extLst>
          </p:cNvPr>
          <p:cNvGrpSpPr/>
          <p:nvPr/>
        </p:nvGrpSpPr>
        <p:grpSpPr>
          <a:xfrm>
            <a:off x="2945322" y="486484"/>
            <a:ext cx="5979275" cy="748657"/>
            <a:chOff x="4738498" y="1166902"/>
            <a:chExt cx="5377776" cy="748657"/>
          </a:xfrm>
          <a:solidFill>
            <a:srgbClr val="212121"/>
          </a:solidFill>
        </p:grpSpPr>
        <p:sp>
          <p:nvSpPr>
            <p:cNvPr id="26" name="平行四边形 2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0796E23-E84B-424D-BEA1-CD0AC3ACB46E}"/>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7" name="矩形 2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BD64978-A5F5-504D-A6D0-08418A848C42}"/>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en-US" altLang="zh-CN" sz="2000" dirty="0">
                  <a:solidFill>
                    <a:srgbClr val="DD2D29"/>
                  </a:solidFill>
                  <a:cs typeface="+mn-ea"/>
                  <a:sym typeface="+mn-lt"/>
                </a:rPr>
                <a:t>《</a:t>
              </a:r>
              <a:r>
                <a:rPr lang="zh-CN" altLang="en-US" sz="2000" dirty="0">
                  <a:solidFill>
                    <a:srgbClr val="DD2D29"/>
                  </a:solidFill>
                  <a:cs typeface="+mn-ea"/>
                  <a:sym typeface="+mn-lt"/>
                </a:rPr>
                <a:t>条例</a:t>
              </a:r>
              <a:r>
                <a:rPr lang="en-US" altLang="zh-CN" sz="2000" dirty="0">
                  <a:solidFill>
                    <a:srgbClr val="DD2D29"/>
                  </a:solidFill>
                  <a:cs typeface="+mn-ea"/>
                  <a:sym typeface="+mn-lt"/>
                </a:rPr>
                <a:t>》</a:t>
              </a:r>
              <a:r>
                <a:rPr lang="zh-CN" altLang="en-US" sz="2000" dirty="0">
                  <a:solidFill>
                    <a:srgbClr val="DD2D29"/>
                  </a:solidFill>
                  <a:cs typeface="+mn-ea"/>
                  <a:sym typeface="+mn-lt"/>
                </a:rPr>
                <a:t>内容详细解读</a:t>
              </a:r>
            </a:p>
          </p:txBody>
        </p:sp>
      </p:grpSp>
    </p:spTree>
    <p:extLst>
      <p:ext uri="{BB962C8B-B14F-4D97-AF65-F5344CB8AC3E}">
        <p14:creationId xmlns:p14="http://schemas.microsoft.com/office/powerpoint/2010/main" val="4016305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ssolv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dissolv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dissolv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dissolve">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0"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mc="http://schemas.openxmlformats.org/markup-compatibility/2006" xmlns:p14="http://schemas.microsoft.com/office/powerpoint/2010/main" xmlns="" id="{C4968949-08D8-EB4A-843F-81A097194DB7}"/>
              </a:ext>
            </a:extLst>
          </p:cNvPr>
          <p:cNvGrpSpPr/>
          <p:nvPr/>
        </p:nvGrpSpPr>
        <p:grpSpPr>
          <a:xfrm>
            <a:off x="1236932" y="1844200"/>
            <a:ext cx="1933473" cy="3736951"/>
            <a:chOff x="1011849" y="1661320"/>
            <a:chExt cx="1933473" cy="3736951"/>
          </a:xfrm>
        </p:grpSpPr>
        <p:sp>
          <p:nvSpPr>
            <p:cNvPr id="7" name="平行四边形 6">
              <a:extLst>
                <a:ext uri="{FF2B5EF4-FFF2-40B4-BE49-F238E27FC236}">
                  <a16:creationId xmlns:a16="http://schemas.microsoft.com/office/drawing/2014/main" xmlns:mc="http://schemas.openxmlformats.org/markup-compatibility/2006" xmlns:p14="http://schemas.microsoft.com/office/powerpoint/2010/main" xmlns="" id="{F581A4B1-A85D-4747-AA27-97503D6A4FD7}"/>
                </a:ext>
              </a:extLst>
            </p:cNvPr>
            <p:cNvSpPr/>
            <p:nvPr/>
          </p:nvSpPr>
          <p:spPr>
            <a:xfrm>
              <a:off x="1011849" y="1661320"/>
              <a:ext cx="1933473" cy="3736951"/>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8" name="矩形 7">
              <a:extLst>
                <a:ext uri="{FF2B5EF4-FFF2-40B4-BE49-F238E27FC236}">
                  <a16:creationId xmlns:a16="http://schemas.microsoft.com/office/drawing/2014/main" xmlns:mc="http://schemas.openxmlformats.org/markup-compatibility/2006" xmlns:p14="http://schemas.microsoft.com/office/powerpoint/2010/main" xmlns="" id="{99F9E81B-28E8-1447-88F9-F823A443EDF5}"/>
                </a:ext>
              </a:extLst>
            </p:cNvPr>
            <p:cNvSpPr/>
            <p:nvPr/>
          </p:nvSpPr>
          <p:spPr>
            <a:xfrm>
              <a:off x="1670808" y="2177000"/>
              <a:ext cx="615553" cy="2705589"/>
            </a:xfrm>
            <a:prstGeom prst="rect">
              <a:avLst/>
            </a:prstGeom>
          </p:spPr>
          <p:txBody>
            <a:bodyPr vert="eaVert" wrap="square" lIns="0" tIns="0" rIns="0" bIns="0">
              <a:spAutoFit/>
            </a:bodyPr>
            <a:lstStyle/>
            <a:p>
              <a:pPr algn="ctr" defTabSz="914400">
                <a:defRPr/>
              </a:pPr>
              <a:r>
                <a:rPr lang="zh-CN" altLang="en-US" sz="4000" dirty="0">
                  <a:solidFill>
                    <a:srgbClr val="DD2D29"/>
                  </a:solidFill>
                  <a:effectLst>
                    <a:outerShdw blurRad="228600" dist="76200" dir="2700000" algn="tl" rotWithShape="0">
                      <a:prstClr val="black">
                        <a:alpha val="13000"/>
                      </a:prstClr>
                    </a:outerShdw>
                  </a:effectLst>
                  <a:cs typeface="+mn-ea"/>
                  <a:sym typeface="+mn-lt"/>
                </a:rPr>
                <a:t>产生的程序</a:t>
              </a:r>
            </a:p>
          </p:txBody>
        </p:sp>
      </p:grpSp>
      <p:sp>
        <p:nvSpPr>
          <p:cNvPr id="9" name="矩形 8">
            <a:extLst>
              <a:ext uri="{FF2B5EF4-FFF2-40B4-BE49-F238E27FC236}">
                <a16:creationId xmlns:a16="http://schemas.microsoft.com/office/drawing/2014/main" xmlns:mc="http://schemas.openxmlformats.org/markup-compatibility/2006" xmlns:p14="http://schemas.microsoft.com/office/powerpoint/2010/main" xmlns="" id="{57490C17-7B00-5A45-AFC3-99F375DB9EEC}"/>
              </a:ext>
            </a:extLst>
          </p:cNvPr>
          <p:cNvSpPr/>
          <p:nvPr/>
        </p:nvSpPr>
        <p:spPr>
          <a:xfrm>
            <a:off x="4262285" y="1844200"/>
            <a:ext cx="7055004" cy="3877985"/>
          </a:xfrm>
          <a:prstGeom prst="rect">
            <a:avLst/>
          </a:prstGeom>
        </p:spPr>
        <p:txBody>
          <a:bodyPr wrap="square" lIns="0" tIns="0" rIns="0" bIns="0">
            <a:spAutoFit/>
          </a:bodyPr>
          <a:lstStyle/>
          <a:p>
            <a:pPr marL="285750" indent="-285750" defTabSz="914400">
              <a:lnSpc>
                <a:spcPct val="150000"/>
              </a:lnSpc>
              <a:buFont typeface="Arial" panose="020B0604020202020204" pitchFamily="34" charset="0"/>
              <a:buChar char="•"/>
              <a:defRPr/>
            </a:pPr>
            <a:r>
              <a:rPr lang="zh-CN" altLang="en-US" sz="1400" dirty="0">
                <a:solidFill>
                  <a:srgbClr val="FFEDC8"/>
                </a:solidFill>
                <a:cs typeface="+mn-ea"/>
                <a:sym typeface="+mn-lt"/>
              </a:rPr>
              <a:t>党的委员会全体会议确定下届委员会、纪律检查委员会组成的原则</a:t>
            </a:r>
            <a:r>
              <a:rPr lang="en-US" altLang="zh-CN" sz="1400" dirty="0">
                <a:solidFill>
                  <a:srgbClr val="FFEDC8"/>
                </a:solidFill>
                <a:cs typeface="+mn-ea"/>
                <a:sym typeface="+mn-lt"/>
              </a:rPr>
              <a:t>;</a:t>
            </a:r>
          </a:p>
          <a:p>
            <a:pPr marL="285750" indent="-285750" defTabSz="914400">
              <a:lnSpc>
                <a:spcPct val="150000"/>
              </a:lnSpc>
              <a:buFont typeface="Arial" panose="020B0604020202020204" pitchFamily="34" charset="0"/>
              <a:buChar char="•"/>
              <a:defRPr/>
            </a:pPr>
            <a:endParaRPr lang="en-US" altLang="zh-CN" sz="1400" dirty="0">
              <a:solidFill>
                <a:srgbClr val="FFEDC8"/>
              </a:solidFill>
              <a:cs typeface="+mn-ea"/>
              <a:sym typeface="+mn-lt"/>
            </a:endParaRPr>
          </a:p>
          <a:p>
            <a:pPr marL="285750" indent="-285750" defTabSz="914400">
              <a:lnSpc>
                <a:spcPct val="150000"/>
              </a:lnSpc>
              <a:buFont typeface="Arial" panose="020B0604020202020204" pitchFamily="34" charset="0"/>
              <a:buChar char="•"/>
              <a:defRPr/>
            </a:pPr>
            <a:r>
              <a:rPr lang="zh-CN" altLang="en-US" sz="1400" dirty="0">
                <a:solidFill>
                  <a:srgbClr val="FFEDC8"/>
                </a:solidFill>
                <a:cs typeface="+mn-ea"/>
                <a:sym typeface="+mn-lt"/>
              </a:rPr>
              <a:t>常务委员会按照干部选拔任用等有关规定</a:t>
            </a:r>
            <a:r>
              <a:rPr lang="en-US" altLang="zh-CN" sz="1400" dirty="0">
                <a:solidFill>
                  <a:srgbClr val="FFEDC8"/>
                </a:solidFill>
                <a:cs typeface="+mn-ea"/>
                <a:sym typeface="+mn-lt"/>
              </a:rPr>
              <a:t>,</a:t>
            </a:r>
            <a:r>
              <a:rPr lang="zh-CN" altLang="en-US" sz="1400" dirty="0">
                <a:solidFill>
                  <a:srgbClr val="FFEDC8"/>
                </a:solidFill>
                <a:cs typeface="+mn-ea"/>
                <a:sym typeface="+mn-lt"/>
              </a:rPr>
              <a:t>组织酝酿和推荐，在广泛听取意见的基础上</a:t>
            </a:r>
            <a:r>
              <a:rPr lang="en-US" altLang="zh-CN" sz="1400" dirty="0">
                <a:solidFill>
                  <a:srgbClr val="FFEDC8"/>
                </a:solidFill>
                <a:cs typeface="+mn-ea"/>
                <a:sym typeface="+mn-lt"/>
              </a:rPr>
              <a:t>,</a:t>
            </a:r>
            <a:r>
              <a:rPr lang="zh-CN" altLang="en-US" sz="1400" dirty="0">
                <a:solidFill>
                  <a:srgbClr val="FFEDC8"/>
                </a:solidFill>
                <a:cs typeface="+mn-ea"/>
                <a:sym typeface="+mn-lt"/>
              </a:rPr>
              <a:t>提出候选人初步人选</a:t>
            </a:r>
            <a:r>
              <a:rPr lang="en-US" altLang="zh-CN" sz="1400" dirty="0">
                <a:solidFill>
                  <a:srgbClr val="FFEDC8"/>
                </a:solidFill>
                <a:cs typeface="+mn-ea"/>
                <a:sym typeface="+mn-lt"/>
              </a:rPr>
              <a:t>;</a:t>
            </a:r>
          </a:p>
          <a:p>
            <a:pPr marL="285750" indent="-285750" defTabSz="914400">
              <a:lnSpc>
                <a:spcPct val="150000"/>
              </a:lnSpc>
              <a:buFont typeface="Arial" panose="020B0604020202020204" pitchFamily="34" charset="0"/>
              <a:buChar char="•"/>
              <a:defRPr/>
            </a:pPr>
            <a:endParaRPr lang="en-US" altLang="zh-CN" sz="1400" dirty="0">
              <a:solidFill>
                <a:srgbClr val="FFEDC8"/>
              </a:solidFill>
              <a:cs typeface="+mn-ea"/>
              <a:sym typeface="+mn-lt"/>
            </a:endParaRPr>
          </a:p>
          <a:p>
            <a:pPr marL="285750" indent="-285750" defTabSz="914400">
              <a:lnSpc>
                <a:spcPct val="150000"/>
              </a:lnSpc>
              <a:buFont typeface="Arial" panose="020B0604020202020204" pitchFamily="34" charset="0"/>
              <a:buChar char="•"/>
              <a:defRPr/>
            </a:pPr>
            <a:r>
              <a:rPr lang="zh-CN" altLang="en-US" sz="1400" dirty="0">
                <a:solidFill>
                  <a:srgbClr val="FFEDC8"/>
                </a:solidFill>
                <a:cs typeface="+mn-ea"/>
                <a:sym typeface="+mn-lt"/>
              </a:rPr>
              <a:t>党的委员会组建考察组对候选人初步人选进行考察。突出政治标准</a:t>
            </a:r>
            <a:r>
              <a:rPr lang="en-US" altLang="zh-CN" sz="1400" dirty="0">
                <a:solidFill>
                  <a:srgbClr val="FFEDC8"/>
                </a:solidFill>
                <a:cs typeface="+mn-ea"/>
                <a:sym typeface="+mn-lt"/>
              </a:rPr>
              <a:t>,</a:t>
            </a:r>
            <a:r>
              <a:rPr lang="zh-CN" altLang="en-US" sz="1400" dirty="0">
                <a:solidFill>
                  <a:srgbClr val="FFEDC8"/>
                </a:solidFill>
                <a:cs typeface="+mn-ea"/>
                <a:sym typeface="+mn-lt"/>
              </a:rPr>
              <a:t>强化政治素质考察。严格审核把关</a:t>
            </a:r>
            <a:r>
              <a:rPr lang="en-US" altLang="zh-CN" sz="1400" dirty="0">
                <a:solidFill>
                  <a:srgbClr val="FFEDC8"/>
                </a:solidFill>
                <a:cs typeface="+mn-ea"/>
                <a:sym typeface="+mn-lt"/>
              </a:rPr>
              <a:t>;</a:t>
            </a:r>
          </a:p>
          <a:p>
            <a:pPr marL="285750" indent="-285750" defTabSz="914400">
              <a:lnSpc>
                <a:spcPct val="150000"/>
              </a:lnSpc>
              <a:buFont typeface="Arial" panose="020B0604020202020204" pitchFamily="34" charset="0"/>
              <a:buChar char="•"/>
              <a:defRPr/>
            </a:pPr>
            <a:endParaRPr lang="en-US" altLang="zh-CN" sz="1400" dirty="0">
              <a:solidFill>
                <a:srgbClr val="FFEDC8"/>
              </a:solidFill>
              <a:cs typeface="+mn-ea"/>
              <a:sym typeface="+mn-lt"/>
            </a:endParaRPr>
          </a:p>
          <a:p>
            <a:pPr marL="285750" indent="-285750" defTabSz="914400">
              <a:lnSpc>
                <a:spcPct val="150000"/>
              </a:lnSpc>
              <a:buFont typeface="Arial" panose="020B0604020202020204" pitchFamily="34" charset="0"/>
              <a:buChar char="•"/>
              <a:defRPr/>
            </a:pPr>
            <a:r>
              <a:rPr lang="zh-CN" altLang="en-US" sz="1400" dirty="0">
                <a:solidFill>
                  <a:srgbClr val="FFEDC8"/>
                </a:solidFill>
                <a:cs typeface="+mn-ea"/>
                <a:sym typeface="+mn-lt"/>
              </a:rPr>
              <a:t>常务委员会根据考察情况确定候选人预备人选，报上一级党的委员会审批</a:t>
            </a:r>
            <a:r>
              <a:rPr lang="en-US" altLang="zh-CN" sz="1400" dirty="0">
                <a:solidFill>
                  <a:srgbClr val="FFEDC8"/>
                </a:solidFill>
                <a:cs typeface="+mn-ea"/>
                <a:sym typeface="+mn-lt"/>
              </a:rPr>
              <a:t>;</a:t>
            </a:r>
          </a:p>
          <a:p>
            <a:pPr marL="285750" indent="-285750" defTabSz="914400">
              <a:lnSpc>
                <a:spcPct val="150000"/>
              </a:lnSpc>
              <a:buFont typeface="Arial" panose="020B0604020202020204" pitchFamily="34" charset="0"/>
              <a:buChar char="•"/>
              <a:defRPr/>
            </a:pPr>
            <a:endParaRPr lang="en-US" altLang="zh-CN" sz="1400" dirty="0">
              <a:solidFill>
                <a:srgbClr val="FFEDC8"/>
              </a:solidFill>
              <a:cs typeface="+mn-ea"/>
              <a:sym typeface="+mn-lt"/>
            </a:endParaRPr>
          </a:p>
          <a:p>
            <a:pPr marL="285750" indent="-285750" defTabSz="914400">
              <a:lnSpc>
                <a:spcPct val="150000"/>
              </a:lnSpc>
              <a:buFont typeface="Arial" panose="020B0604020202020204" pitchFamily="34" charset="0"/>
              <a:buChar char="•"/>
              <a:defRPr/>
            </a:pPr>
            <a:r>
              <a:rPr lang="zh-CN" altLang="en-US" sz="1400" dirty="0">
                <a:solidFill>
                  <a:srgbClr val="FFEDC8"/>
                </a:solidFill>
                <a:cs typeface="+mn-ea"/>
                <a:sym typeface="+mn-lt"/>
              </a:rPr>
              <a:t>大会主席团审议候选人预备人选</a:t>
            </a:r>
            <a:r>
              <a:rPr lang="en-US" altLang="zh-CN" sz="1400" dirty="0">
                <a:solidFill>
                  <a:srgbClr val="FFEDC8"/>
                </a:solidFill>
                <a:cs typeface="+mn-ea"/>
                <a:sym typeface="+mn-lt"/>
              </a:rPr>
              <a:t>,</a:t>
            </a:r>
            <a:r>
              <a:rPr lang="zh-CN" altLang="en-US" sz="1400" dirty="0">
                <a:solidFill>
                  <a:srgbClr val="FFEDC8"/>
                </a:solidFill>
                <a:cs typeface="+mn-ea"/>
                <a:sym typeface="+mn-lt"/>
              </a:rPr>
              <a:t>提请各代表团充分酝酿根据多数选举</a:t>
            </a:r>
            <a:r>
              <a:rPr lang="en-US" altLang="zh-CN" sz="1400" dirty="0">
                <a:solidFill>
                  <a:srgbClr val="FFEDC8"/>
                </a:solidFill>
                <a:cs typeface="+mn-ea"/>
                <a:sym typeface="+mn-lt"/>
              </a:rPr>
              <a:t>,</a:t>
            </a:r>
            <a:r>
              <a:rPr lang="zh-CN" altLang="en-US" sz="1400" dirty="0">
                <a:solidFill>
                  <a:srgbClr val="FFEDC8"/>
                </a:solidFill>
                <a:cs typeface="+mn-ea"/>
                <a:sym typeface="+mn-lt"/>
              </a:rPr>
              <a:t>人的意见确定候选人，由大会进行选举。</a:t>
            </a:r>
          </a:p>
        </p:txBody>
      </p:sp>
      <p:sp>
        <p:nvSpPr>
          <p:cNvPr id="10" name="左大括号 9">
            <a:extLst>
              <a:ext uri="{FF2B5EF4-FFF2-40B4-BE49-F238E27FC236}">
                <a16:creationId xmlns:a16="http://schemas.microsoft.com/office/drawing/2014/main" xmlns:mc="http://schemas.openxmlformats.org/markup-compatibility/2006" xmlns:p14="http://schemas.microsoft.com/office/powerpoint/2010/main" xmlns="" id="{E43D42B4-0B19-204F-88A0-F1234F6A0110}"/>
              </a:ext>
            </a:extLst>
          </p:cNvPr>
          <p:cNvSpPr/>
          <p:nvPr/>
        </p:nvSpPr>
        <p:spPr>
          <a:xfrm>
            <a:off x="3544225" y="1844200"/>
            <a:ext cx="570277" cy="3610995"/>
          </a:xfrm>
          <a:prstGeom prst="leftBrace">
            <a:avLst>
              <a:gd name="adj1" fmla="val 42868"/>
              <a:gd name="adj2" fmla="val 50000"/>
            </a:avLst>
          </a:prstGeom>
          <a:ln w="25400">
            <a:solidFill>
              <a:srgbClr val="FFEDC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a:cs typeface="+mn-ea"/>
              <a:sym typeface="+mn-lt"/>
            </a:endParaRPr>
          </a:p>
        </p:txBody>
      </p:sp>
      <p:grpSp>
        <p:nvGrpSpPr>
          <p:cNvPr id="11" name="组合 10">
            <a:extLst>
              <a:ext uri="{FF2B5EF4-FFF2-40B4-BE49-F238E27FC236}">
                <a16:creationId xmlns:a16="http://schemas.microsoft.com/office/drawing/2014/main" xmlns:mc="http://schemas.openxmlformats.org/markup-compatibility/2006" xmlns:p14="http://schemas.microsoft.com/office/powerpoint/2010/main" xmlns="" id="{0894C41B-869C-1B4E-9D2F-F13B28E21D8B}"/>
              </a:ext>
            </a:extLst>
          </p:cNvPr>
          <p:cNvGrpSpPr/>
          <p:nvPr/>
        </p:nvGrpSpPr>
        <p:grpSpPr>
          <a:xfrm>
            <a:off x="2945322" y="486484"/>
            <a:ext cx="5979275" cy="748657"/>
            <a:chOff x="4738498" y="1166902"/>
            <a:chExt cx="5377776" cy="748657"/>
          </a:xfrm>
          <a:solidFill>
            <a:srgbClr val="212121"/>
          </a:solidFill>
        </p:grpSpPr>
        <p:sp>
          <p:nvSpPr>
            <p:cNvPr id="12" name="平行四边形 11">
              <a:extLst>
                <a:ext uri="{FF2B5EF4-FFF2-40B4-BE49-F238E27FC236}">
                  <a16:creationId xmlns:a16="http://schemas.microsoft.com/office/drawing/2014/main" xmlns:mc="http://schemas.openxmlformats.org/markup-compatibility/2006" xmlns:p14="http://schemas.microsoft.com/office/powerpoint/2010/main" xmlns="" id="{D7341889-8B2C-034A-8E18-E0CEE340AE7D}"/>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 id="{7742C92F-489F-9948-8157-A94802608B77}"/>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en-US" altLang="zh-CN" sz="2000" dirty="0">
                  <a:solidFill>
                    <a:srgbClr val="DD2D29"/>
                  </a:solidFill>
                  <a:cs typeface="+mn-ea"/>
                  <a:sym typeface="+mn-lt"/>
                </a:rPr>
                <a:t>《</a:t>
              </a:r>
              <a:r>
                <a:rPr lang="zh-CN" altLang="en-US" sz="2000" dirty="0">
                  <a:solidFill>
                    <a:srgbClr val="DD2D29"/>
                  </a:solidFill>
                  <a:cs typeface="+mn-ea"/>
                  <a:sym typeface="+mn-lt"/>
                </a:rPr>
                <a:t>条例</a:t>
              </a:r>
              <a:r>
                <a:rPr lang="en-US" altLang="zh-CN" sz="2000" dirty="0">
                  <a:solidFill>
                    <a:srgbClr val="DD2D29"/>
                  </a:solidFill>
                  <a:cs typeface="+mn-ea"/>
                  <a:sym typeface="+mn-lt"/>
                </a:rPr>
                <a:t>》</a:t>
              </a:r>
              <a:r>
                <a:rPr lang="zh-CN" altLang="en-US" sz="2000" dirty="0">
                  <a:solidFill>
                    <a:srgbClr val="DD2D29"/>
                  </a:solidFill>
                  <a:cs typeface="+mn-ea"/>
                  <a:sym typeface="+mn-lt"/>
                </a:rPr>
                <a:t>内容详细解读</a:t>
              </a:r>
            </a:p>
          </p:txBody>
        </p:sp>
      </p:grpSp>
    </p:spTree>
    <p:extLst>
      <p:ext uri="{BB962C8B-B14F-4D97-AF65-F5344CB8AC3E}">
        <p14:creationId xmlns:p14="http://schemas.microsoft.com/office/powerpoint/2010/main" val="125865036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42"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1+#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956234" y="6748967"/>
            <a:ext cx="1440159"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3"/>
              </a:rPr>
              <a:t>行业</a:t>
            </a:r>
            <a:r>
              <a:rPr kumimoji="0" lang="en-US" altLang="zh-CN" sz="100" b="0" i="0" u="none" strike="noStrike" kern="0" cap="none" spc="0" normalizeH="0" baseline="0" noProof="0" dirty="0" smtClean="0">
                <a:ln>
                  <a:noFill/>
                </a:ln>
                <a:solidFill>
                  <a:prstClr val="black"/>
                </a:solidFill>
                <a:effectLst/>
                <a:uLnTx/>
                <a:uFillTx/>
                <a:hlinkClick r:id="rId3"/>
              </a:rPr>
              <a:t>PPT</a:t>
            </a:r>
            <a:r>
              <a:rPr kumimoji="0" lang="zh-CN" altLang="en-US" sz="100" b="0" i="0" u="none" strike="noStrike" kern="0" cap="none" spc="0" normalizeH="0" baseline="0" noProof="0" dirty="0" smtClean="0">
                <a:ln>
                  <a:noFill/>
                </a:ln>
                <a:solidFill>
                  <a:prstClr val="black"/>
                </a:solidFill>
                <a:effectLst/>
                <a:uLnTx/>
                <a:uFillTx/>
                <a:hlinkClick r:id="rId3"/>
              </a:rPr>
              <a:t>模板</a:t>
            </a:r>
            <a:r>
              <a:rPr kumimoji="0" lang="en-US" altLang="zh-CN" sz="100" b="0" i="0" u="none" strike="noStrike" kern="0" cap="none" spc="0" normalizeH="0" baseline="0" noProof="0" dirty="0" smtClean="0">
                <a:ln>
                  <a:noFill/>
                </a:ln>
                <a:solidFill>
                  <a:prstClr val="black"/>
                </a:solidFill>
                <a:effectLst/>
                <a:uLnTx/>
                <a:uFillTx/>
              </a:rPr>
              <a:t>http://www.1ppt.com/hangye/</a:t>
            </a:r>
          </a:p>
        </p:txBody>
      </p:sp>
      <p:sp>
        <p:nvSpPr>
          <p:cNvPr id="6" name="矩形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5729314-3FC3-8A4A-8740-2E5019258683}"/>
              </a:ext>
            </a:extLst>
          </p:cNvPr>
          <p:cNvSpPr/>
          <p:nvPr/>
        </p:nvSpPr>
        <p:spPr>
          <a:xfrm>
            <a:off x="4241124" y="2023999"/>
            <a:ext cx="6739268" cy="677108"/>
          </a:xfrm>
          <a:prstGeom prst="rect">
            <a:avLst/>
          </a:prstGeom>
        </p:spPr>
        <p:txBody>
          <a:bodyPr wrap="square" lIns="0" tIns="0" rIns="0" bIns="0">
            <a:spAutoFit/>
          </a:bodyPr>
          <a:lstStyle/>
          <a:p>
            <a:pPr algn="ctr" defTabSz="914400">
              <a:defRPr/>
            </a:pPr>
            <a:r>
              <a:rPr lang="zh-CN" altLang="en-US" sz="44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选举要求</a:t>
            </a:r>
          </a:p>
        </p:txBody>
      </p:sp>
      <p:sp>
        <p:nvSpPr>
          <p:cNvPr id="7" name="矩形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EC74BDC-4CB9-D543-80B2-F47EB3E57871}"/>
              </a:ext>
            </a:extLst>
          </p:cNvPr>
          <p:cNvSpPr/>
          <p:nvPr/>
        </p:nvSpPr>
        <p:spPr>
          <a:xfrm flipV="1">
            <a:off x="4350326" y="2803140"/>
            <a:ext cx="6520864" cy="56359"/>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8" name="矩形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B458087-0139-474E-8E53-0A6D14771BFF}"/>
              </a:ext>
            </a:extLst>
          </p:cNvPr>
          <p:cNvSpPr/>
          <p:nvPr/>
        </p:nvSpPr>
        <p:spPr>
          <a:xfrm flipV="1">
            <a:off x="4350326" y="2933352"/>
            <a:ext cx="6520864" cy="28800"/>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9" name="矩形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1E564BA-B535-BE41-986E-5148F78E0607}"/>
              </a:ext>
            </a:extLst>
          </p:cNvPr>
          <p:cNvSpPr/>
          <p:nvPr/>
        </p:nvSpPr>
        <p:spPr>
          <a:xfrm>
            <a:off x="4432866" y="3203917"/>
            <a:ext cx="6355784" cy="1477328"/>
          </a:xfrm>
          <a:prstGeom prst="rect">
            <a:avLst/>
          </a:prstGeom>
        </p:spPr>
        <p:txBody>
          <a:bodyPr wrap="square" lIns="0" tIns="0" rIns="0" bIns="0">
            <a:spAutoFit/>
          </a:bodyPr>
          <a:lstStyle/>
          <a:p>
            <a:pPr algn="ctr" defTabSz="914400">
              <a:lnSpc>
                <a:spcPct val="150000"/>
              </a:lnSpc>
              <a:defRPr/>
            </a:pPr>
            <a:r>
              <a:rPr lang="zh-CN" altLang="en-US" sz="1600" b="1" dirty="0">
                <a:solidFill>
                  <a:srgbClr val="FFEDC8"/>
                </a:solidFill>
                <a:cs typeface="+mn-ea"/>
                <a:sym typeface="+mn-lt"/>
              </a:rPr>
              <a:t>党的地方各级委员会委员、候补委员一般应当分别选举，先选举委员，再选举候补委员。委员候选人落选后，可以作为候补委员候选人。也可以实行委员、候补委员一并选举，在获得赞成票超过应到会人数半数的候选人中，按照得票多少，先取足委员，再取足候补委员。</a:t>
            </a:r>
          </a:p>
        </p:txBody>
      </p:sp>
      <p:pic>
        <p:nvPicPr>
          <p:cNvPr id="11" name="图片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87EC3F4-679A-EA44-8219-7CEB95D2F44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6423" y="0"/>
            <a:ext cx="4108527" cy="6858000"/>
          </a:xfrm>
          <a:prstGeom prst="rect">
            <a:avLst/>
          </a:prstGeom>
        </p:spPr>
      </p:pic>
      <p:grpSp>
        <p:nvGrpSpPr>
          <p:cNvPr id="10" name="组合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E84D3A0-5C9F-1C4F-B48E-E5A703F95573}"/>
              </a:ext>
            </a:extLst>
          </p:cNvPr>
          <p:cNvGrpSpPr/>
          <p:nvPr/>
        </p:nvGrpSpPr>
        <p:grpSpPr>
          <a:xfrm>
            <a:off x="2945322" y="486484"/>
            <a:ext cx="5979275" cy="748657"/>
            <a:chOff x="4738498" y="1166902"/>
            <a:chExt cx="5377776" cy="748657"/>
          </a:xfrm>
          <a:solidFill>
            <a:srgbClr val="212121"/>
          </a:solidFill>
        </p:grpSpPr>
        <p:sp>
          <p:nvSpPr>
            <p:cNvPr id="12" name="平行四边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9A22D44-2173-854C-9C7A-37C199E685BA}"/>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E64B21D-5DF4-D14A-92BB-4C103C313806}"/>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en-US" altLang="zh-CN" sz="2000" dirty="0">
                  <a:solidFill>
                    <a:srgbClr val="DD2D29"/>
                  </a:solidFill>
                  <a:cs typeface="+mn-ea"/>
                  <a:sym typeface="+mn-lt"/>
                </a:rPr>
                <a:t>《</a:t>
              </a:r>
              <a:r>
                <a:rPr lang="zh-CN" altLang="en-US" sz="2000" dirty="0">
                  <a:solidFill>
                    <a:srgbClr val="DD2D29"/>
                  </a:solidFill>
                  <a:cs typeface="+mn-ea"/>
                  <a:sym typeface="+mn-lt"/>
                </a:rPr>
                <a:t>条例</a:t>
              </a:r>
              <a:r>
                <a:rPr lang="en-US" altLang="zh-CN" sz="2000" dirty="0">
                  <a:solidFill>
                    <a:srgbClr val="DD2D29"/>
                  </a:solidFill>
                  <a:cs typeface="+mn-ea"/>
                  <a:sym typeface="+mn-lt"/>
                </a:rPr>
                <a:t>》</a:t>
              </a:r>
              <a:r>
                <a:rPr lang="zh-CN" altLang="en-US" sz="2000" dirty="0">
                  <a:solidFill>
                    <a:srgbClr val="DD2D29"/>
                  </a:solidFill>
                  <a:cs typeface="+mn-ea"/>
                  <a:sym typeface="+mn-lt"/>
                </a:rPr>
                <a:t>内容详细解读</a:t>
              </a:r>
            </a:p>
          </p:txBody>
        </p:sp>
      </p:grpSp>
    </p:spTree>
    <p:extLst>
      <p:ext uri="{BB962C8B-B14F-4D97-AF65-F5344CB8AC3E}">
        <p14:creationId xmlns:p14="http://schemas.microsoft.com/office/powerpoint/2010/main" val="354737546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1"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Vertical)">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dissolv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animBg="1"/>
      <p:bldP spid="8" grpId="0" animBg="1"/>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71BE3EE-6131-004A-AB22-AF40A6137491}"/>
              </a:ext>
            </a:extLst>
          </p:cNvPr>
          <p:cNvGrpSpPr/>
          <p:nvPr/>
        </p:nvGrpSpPr>
        <p:grpSpPr>
          <a:xfrm>
            <a:off x="701860" y="1235141"/>
            <a:ext cx="5920990" cy="1521021"/>
            <a:chOff x="701860" y="1235141"/>
            <a:chExt cx="5920990" cy="1521021"/>
          </a:xfrm>
        </p:grpSpPr>
        <p:grpSp>
          <p:nvGrpSpPr>
            <p:cNvPr id="6" name="组合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8022CD7-10AD-6548-8796-0F07B9C59A0D}"/>
                </a:ext>
              </a:extLst>
            </p:cNvPr>
            <p:cNvGrpSpPr/>
            <p:nvPr/>
          </p:nvGrpSpPr>
          <p:grpSpPr>
            <a:xfrm>
              <a:off x="1562100" y="1715517"/>
              <a:ext cx="5060750" cy="748657"/>
              <a:chOff x="5296400" y="1166902"/>
              <a:chExt cx="4551652" cy="748657"/>
            </a:xfrm>
          </p:grpSpPr>
          <p:sp>
            <p:nvSpPr>
              <p:cNvPr id="7" name="平行四边形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BD34CCD-B1D0-3544-902A-2CD9618B8057}"/>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8" name="矩形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30B6D87-4E3C-514E-989B-BEC5DF0C727D}"/>
                  </a:ext>
                </a:extLst>
              </p:cNvPr>
              <p:cNvSpPr/>
              <p:nvPr/>
            </p:nvSpPr>
            <p:spPr>
              <a:xfrm>
                <a:off x="6206462" y="1387341"/>
                <a:ext cx="2527001" cy="307777"/>
              </a:xfrm>
              <a:prstGeom prst="rect">
                <a:avLst/>
              </a:prstGeom>
            </p:spPr>
            <p:txBody>
              <a:bodyPr wrap="square" lIns="0" tIns="0" rIns="0" bIns="0">
                <a:spAutoFit/>
              </a:bodyPr>
              <a:lstStyle/>
              <a:p>
                <a:pPr defTabSz="914400">
                  <a:defRPr/>
                </a:pPr>
                <a:r>
                  <a:rPr lang="zh-CN" altLang="en-US" sz="2000" dirty="0">
                    <a:solidFill>
                      <a:srgbClr val="DD2D29"/>
                    </a:solidFill>
                    <a:cs typeface="+mn-ea"/>
                    <a:sym typeface="+mn-lt"/>
                  </a:rPr>
                  <a:t>召开会议条件</a:t>
                </a:r>
              </a:p>
            </p:txBody>
          </p:sp>
        </p:grpSp>
        <p:pic>
          <p:nvPicPr>
            <p:cNvPr id="10" name="图片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8E234D4-2951-6444-B4D2-75EA95D432C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1860" y="1235141"/>
              <a:ext cx="1720479" cy="1521021"/>
            </a:xfrm>
            <a:prstGeom prst="rect">
              <a:avLst/>
            </a:prstGeom>
          </p:spPr>
        </p:pic>
      </p:grpSp>
      <p:grpSp>
        <p:nvGrpSpPr>
          <p:cNvPr id="12" name="组合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1ED2DEB-D069-9D4A-97AB-51C5051C8E1D}"/>
              </a:ext>
            </a:extLst>
          </p:cNvPr>
          <p:cNvGrpSpPr/>
          <p:nvPr/>
        </p:nvGrpSpPr>
        <p:grpSpPr>
          <a:xfrm>
            <a:off x="1027113" y="2849233"/>
            <a:ext cx="10482919" cy="3141259"/>
            <a:chOff x="1211678" y="2696833"/>
            <a:chExt cx="10482919" cy="3141259"/>
          </a:xfrm>
        </p:grpSpPr>
        <p:sp>
          <p:nvSpPr>
            <p:cNvPr id="13" name="矩形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84A562F-EFB8-C548-A550-72E4A142B71D}"/>
                </a:ext>
              </a:extLst>
            </p:cNvPr>
            <p:cNvSpPr/>
            <p:nvPr/>
          </p:nvSpPr>
          <p:spPr>
            <a:xfrm>
              <a:off x="1252024" y="2696833"/>
              <a:ext cx="10402227" cy="3141259"/>
            </a:xfrm>
            <a:prstGeom prst="rect">
              <a:avLst/>
            </a:prstGeom>
            <a:noFill/>
            <a:ln>
              <a:solidFill>
                <a:srgbClr val="FFED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2569265-4B27-F948-96D5-6C9332C0F059}"/>
                </a:ext>
              </a:extLst>
            </p:cNvPr>
            <p:cNvSpPr/>
            <p:nvPr/>
          </p:nvSpPr>
          <p:spPr>
            <a:xfrm>
              <a:off x="1211678" y="3604757"/>
              <a:ext cx="80693" cy="1664721"/>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5" name="矩形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F2AD57E-2BFA-6348-A4A8-D1DAD726696A}"/>
                </a:ext>
              </a:extLst>
            </p:cNvPr>
            <p:cNvSpPr/>
            <p:nvPr/>
          </p:nvSpPr>
          <p:spPr>
            <a:xfrm>
              <a:off x="11613904" y="3613661"/>
              <a:ext cx="80693" cy="1664721"/>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sp>
        <p:nvSpPr>
          <p:cNvPr id="17" name="矩形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E45F5BA-3D9C-2247-BDDE-376B96BC6D72}"/>
              </a:ext>
            </a:extLst>
          </p:cNvPr>
          <p:cNvSpPr/>
          <p:nvPr/>
        </p:nvSpPr>
        <p:spPr>
          <a:xfrm>
            <a:off x="1396341" y="3174213"/>
            <a:ext cx="9728200" cy="782074"/>
          </a:xfrm>
          <a:prstGeom prst="rect">
            <a:avLst/>
          </a:prstGeom>
        </p:spPr>
        <p:txBody>
          <a:bodyPr wrap="square" lIns="0" tIns="0" rIns="0" bIns="0">
            <a:spAutoFit/>
          </a:bodyPr>
          <a:lstStyle/>
          <a:p>
            <a:pPr defTabSz="914400">
              <a:lnSpc>
                <a:spcPct val="150000"/>
              </a:lnSpc>
              <a:defRPr/>
            </a:pPr>
            <a:r>
              <a:rPr lang="zh-CN" altLang="en-US" b="1" dirty="0">
                <a:solidFill>
                  <a:srgbClr val="FFEDC8"/>
                </a:solidFill>
                <a:cs typeface="+mn-ea"/>
                <a:sym typeface="+mn-lt"/>
              </a:rPr>
              <a:t>代表大会选举时，参加人数超过应到会人数的半数，方能进行选举。委员会全体会议选举时，参加人数超过应到会人数的三分之二，方能进行选举。</a:t>
            </a:r>
          </a:p>
        </p:txBody>
      </p:sp>
      <p:sp>
        <p:nvSpPr>
          <p:cNvPr id="18" name="矩形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0F3368F-42DC-4D4D-A03E-08C650767295}"/>
              </a:ext>
            </a:extLst>
          </p:cNvPr>
          <p:cNvSpPr/>
          <p:nvPr/>
        </p:nvSpPr>
        <p:spPr>
          <a:xfrm>
            <a:off x="1424646" y="4298705"/>
            <a:ext cx="9728200" cy="1292662"/>
          </a:xfrm>
          <a:prstGeom prst="rect">
            <a:avLst/>
          </a:prstGeom>
        </p:spPr>
        <p:txBody>
          <a:bodyPr wrap="square" lIns="0" tIns="0" rIns="0" bIns="0">
            <a:spAutoFit/>
          </a:bodyPr>
          <a:lstStyle/>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代表大会选举工作中的重大问题，由大会主席团集体讨论决定。</a:t>
            </a:r>
          </a:p>
          <a:p>
            <a:pPr defTabSz="914400">
              <a:lnSpc>
                <a:spcPct val="150000"/>
              </a:lnSpc>
              <a:defRPr/>
            </a:pPr>
            <a:r>
              <a:rPr lang="zh-CN" altLang="en-US" sz="1400" b="1" dirty="0">
                <a:solidFill>
                  <a:srgbClr val="FFEDC8"/>
                </a:solidFill>
                <a:cs typeface="+mn-ea"/>
                <a:sym typeface="+mn-lt"/>
              </a:rPr>
              <a:t>代表大会的选举工作由大会主席团常务委员会主持。大会主席团成员</a:t>
            </a:r>
            <a:r>
              <a:rPr lang="en-US" altLang="zh-CN" sz="1400" b="1" dirty="0">
                <a:solidFill>
                  <a:srgbClr val="FFEDC8"/>
                </a:solidFill>
                <a:cs typeface="+mn-ea"/>
                <a:sym typeface="+mn-lt"/>
              </a:rPr>
              <a:t>-</a:t>
            </a:r>
            <a:r>
              <a:rPr lang="zh-CN" altLang="en-US" sz="1400" b="1" dirty="0">
                <a:solidFill>
                  <a:srgbClr val="FFEDC8"/>
                </a:solidFill>
                <a:cs typeface="+mn-ea"/>
                <a:sym typeface="+mn-lt"/>
              </a:rPr>
              <a:t>般占代表人数的</a:t>
            </a:r>
            <a:r>
              <a:rPr lang="en-US" altLang="zh-CN" sz="1400" b="1" dirty="0">
                <a:solidFill>
                  <a:srgbClr val="FFEDC8"/>
                </a:solidFill>
                <a:cs typeface="+mn-ea"/>
                <a:sym typeface="+mn-lt"/>
              </a:rPr>
              <a:t>10%</a:t>
            </a:r>
            <a:r>
              <a:rPr lang="zh-CN" altLang="en-US" sz="1400" b="1" dirty="0">
                <a:solidFill>
                  <a:srgbClr val="FFEDC8"/>
                </a:solidFill>
                <a:cs typeface="+mn-ea"/>
                <a:sym typeface="+mn-lt"/>
              </a:rPr>
              <a:t>左右，由党的要员会或者各代表团从代表中提名，经大会预备会议表决通过。大会主席团常务委员会委员由党的委员会提名，经大会主席团会议表决通过。</a:t>
            </a:r>
          </a:p>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党的地方各级委员会和纪律检查委员会第</a:t>
            </a:r>
            <a:r>
              <a:rPr lang="en-US" altLang="zh-CN" sz="1400" b="1" dirty="0">
                <a:solidFill>
                  <a:srgbClr val="FFEDC8"/>
                </a:solidFill>
                <a:cs typeface="+mn-ea"/>
                <a:sym typeface="+mn-lt"/>
              </a:rPr>
              <a:t>- -</a:t>
            </a:r>
            <a:r>
              <a:rPr lang="zh-CN" altLang="en-US" sz="1400" b="1" dirty="0">
                <a:solidFill>
                  <a:srgbClr val="FFEDC8"/>
                </a:solidFill>
                <a:cs typeface="+mn-ea"/>
                <a:sym typeface="+mn-lt"/>
              </a:rPr>
              <a:t>次全体会议的选举，由大会主席团各委</a:t>
            </a:r>
            <a:r>
              <a:rPr lang="en-US" altLang="zh-CN" sz="1400" b="1" dirty="0">
                <a:solidFill>
                  <a:srgbClr val="FFEDC8"/>
                </a:solidFill>
                <a:cs typeface="+mn-ea"/>
                <a:sym typeface="+mn-lt"/>
              </a:rPr>
              <a:t>.</a:t>
            </a:r>
            <a:r>
              <a:rPr lang="zh-CN" altLang="en-US" sz="1400" b="1" dirty="0">
                <a:solidFill>
                  <a:srgbClr val="FFEDC8"/>
                </a:solidFill>
                <a:cs typeface="+mn-ea"/>
                <a:sym typeface="+mn-lt"/>
              </a:rPr>
              <a:t>托</a:t>
            </a:r>
            <a:r>
              <a:rPr lang="en-US" altLang="zh-CN" sz="1400" b="1" dirty="0">
                <a:solidFill>
                  <a:srgbClr val="FFEDC8"/>
                </a:solidFill>
                <a:cs typeface="+mn-ea"/>
                <a:sym typeface="+mn-lt"/>
              </a:rPr>
              <a:t>1</a:t>
            </a:r>
            <a:r>
              <a:rPr lang="zh-CN" altLang="en-US" sz="1400" b="1" dirty="0">
                <a:solidFill>
                  <a:srgbClr val="FFEDC8"/>
                </a:solidFill>
                <a:cs typeface="+mn-ea"/>
                <a:sym typeface="+mn-lt"/>
              </a:rPr>
              <a:t>名新当选的委员主持。</a:t>
            </a:r>
          </a:p>
        </p:txBody>
      </p:sp>
      <p:grpSp>
        <p:nvGrpSpPr>
          <p:cNvPr id="16" name="组合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98ECDC2-9B9A-3A4E-A9C7-ED592CBB91BC}"/>
              </a:ext>
            </a:extLst>
          </p:cNvPr>
          <p:cNvGrpSpPr/>
          <p:nvPr/>
        </p:nvGrpSpPr>
        <p:grpSpPr>
          <a:xfrm>
            <a:off x="2945322" y="486484"/>
            <a:ext cx="5979275" cy="748657"/>
            <a:chOff x="4738498" y="1166902"/>
            <a:chExt cx="5377776" cy="748657"/>
          </a:xfrm>
          <a:solidFill>
            <a:srgbClr val="212121"/>
          </a:solidFill>
        </p:grpSpPr>
        <p:sp>
          <p:nvSpPr>
            <p:cNvPr id="19" name="平行四边形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12BC284-5AE8-5A4D-8086-1C2086725BA5}"/>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0" name="矩形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E9DF8E7-551A-9A41-96AA-22E08173EE29}"/>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en-US" altLang="zh-CN" sz="2000" dirty="0">
                  <a:solidFill>
                    <a:srgbClr val="DD2D29"/>
                  </a:solidFill>
                  <a:cs typeface="+mn-ea"/>
                  <a:sym typeface="+mn-lt"/>
                </a:rPr>
                <a:t>《</a:t>
              </a:r>
              <a:r>
                <a:rPr lang="zh-CN" altLang="en-US" sz="2000" dirty="0">
                  <a:solidFill>
                    <a:srgbClr val="DD2D29"/>
                  </a:solidFill>
                  <a:cs typeface="+mn-ea"/>
                  <a:sym typeface="+mn-lt"/>
                </a:rPr>
                <a:t>条例</a:t>
              </a:r>
              <a:r>
                <a:rPr lang="en-US" altLang="zh-CN" sz="2000" dirty="0">
                  <a:solidFill>
                    <a:srgbClr val="DD2D29"/>
                  </a:solidFill>
                  <a:cs typeface="+mn-ea"/>
                  <a:sym typeface="+mn-lt"/>
                </a:rPr>
                <a:t>》</a:t>
              </a:r>
              <a:r>
                <a:rPr lang="zh-CN" altLang="en-US" sz="2000" dirty="0">
                  <a:solidFill>
                    <a:srgbClr val="DD2D29"/>
                  </a:solidFill>
                  <a:cs typeface="+mn-ea"/>
                  <a:sym typeface="+mn-lt"/>
                </a:rPr>
                <a:t>内容详细解读</a:t>
              </a:r>
            </a:p>
          </p:txBody>
        </p:sp>
      </p:grpSp>
    </p:spTree>
    <p:extLst>
      <p:ext uri="{BB962C8B-B14F-4D97-AF65-F5344CB8AC3E}">
        <p14:creationId xmlns:p14="http://schemas.microsoft.com/office/powerpoint/2010/main" val="247223472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dissolv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dissolve">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B31F32A-2D89-B849-A672-469EE51C922C}"/>
              </a:ext>
            </a:extLst>
          </p:cNvPr>
          <p:cNvGrpSpPr/>
          <p:nvPr/>
        </p:nvGrpSpPr>
        <p:grpSpPr>
          <a:xfrm>
            <a:off x="701860" y="1235141"/>
            <a:ext cx="5920990" cy="1521021"/>
            <a:chOff x="701860" y="1235141"/>
            <a:chExt cx="5920990" cy="1521021"/>
          </a:xfrm>
        </p:grpSpPr>
        <p:grpSp>
          <p:nvGrpSpPr>
            <p:cNvPr id="7" name="组合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3735B7B-7463-2A41-B64C-AC221B380C42}"/>
                </a:ext>
              </a:extLst>
            </p:cNvPr>
            <p:cNvGrpSpPr/>
            <p:nvPr/>
          </p:nvGrpSpPr>
          <p:grpSpPr>
            <a:xfrm>
              <a:off x="1562100" y="1715517"/>
              <a:ext cx="5060750" cy="748657"/>
              <a:chOff x="5296400" y="1166902"/>
              <a:chExt cx="4551652" cy="748657"/>
            </a:xfrm>
          </p:grpSpPr>
          <p:sp>
            <p:nvSpPr>
              <p:cNvPr id="9" name="平行四边形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4C5999A-AA5D-0A44-9460-D1B38921AFA1}"/>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0" name="矩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AC2BC70-1DCA-4D4B-9746-A1CEBDFC37AF}"/>
                  </a:ext>
                </a:extLst>
              </p:cNvPr>
              <p:cNvSpPr/>
              <p:nvPr/>
            </p:nvSpPr>
            <p:spPr>
              <a:xfrm>
                <a:off x="6206462" y="1387341"/>
                <a:ext cx="2527001" cy="307777"/>
              </a:xfrm>
              <a:prstGeom prst="rect">
                <a:avLst/>
              </a:prstGeom>
            </p:spPr>
            <p:txBody>
              <a:bodyPr wrap="square" lIns="0" tIns="0" rIns="0" bIns="0">
                <a:spAutoFit/>
              </a:bodyPr>
              <a:lstStyle/>
              <a:p>
                <a:pPr defTabSz="914400">
                  <a:defRPr/>
                </a:pPr>
                <a:r>
                  <a:rPr lang="zh-CN" altLang="en-US" sz="2000" dirty="0">
                    <a:solidFill>
                      <a:srgbClr val="DD2D29"/>
                    </a:solidFill>
                    <a:effectLst>
                      <a:outerShdw blurRad="228600" dist="76200" dir="2700000" algn="tl" rotWithShape="0">
                        <a:prstClr val="black">
                          <a:alpha val="13000"/>
                        </a:prstClr>
                      </a:outerShdw>
                    </a:effectLst>
                    <a:cs typeface="+mn-ea"/>
                    <a:sym typeface="+mn-lt"/>
                  </a:rPr>
                  <a:t>召开大会请示</a:t>
                </a:r>
              </a:p>
            </p:txBody>
          </p:sp>
        </p:grpSp>
        <p:pic>
          <p:nvPicPr>
            <p:cNvPr id="8" name="图片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F2EE17C-05BA-9A43-BCBB-D61EACBFB7E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1860" y="1235141"/>
              <a:ext cx="1720479" cy="1521021"/>
            </a:xfrm>
            <a:prstGeom prst="rect">
              <a:avLst/>
            </a:prstGeom>
          </p:spPr>
        </p:pic>
      </p:grpSp>
      <p:grpSp>
        <p:nvGrpSpPr>
          <p:cNvPr id="11" name="组合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9198B50-1223-6341-9B9B-7041833C94C6}"/>
              </a:ext>
            </a:extLst>
          </p:cNvPr>
          <p:cNvGrpSpPr/>
          <p:nvPr/>
        </p:nvGrpSpPr>
        <p:grpSpPr>
          <a:xfrm>
            <a:off x="1027113" y="2849233"/>
            <a:ext cx="10482919" cy="1867671"/>
            <a:chOff x="1211678" y="2696833"/>
            <a:chExt cx="10482919" cy="3141259"/>
          </a:xfrm>
        </p:grpSpPr>
        <p:sp>
          <p:nvSpPr>
            <p:cNvPr id="12" name="矩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0FC70E8-EC51-6B4C-9205-5DB7A9709E41}"/>
                </a:ext>
              </a:extLst>
            </p:cNvPr>
            <p:cNvSpPr/>
            <p:nvPr/>
          </p:nvSpPr>
          <p:spPr>
            <a:xfrm>
              <a:off x="1252024" y="2696833"/>
              <a:ext cx="10402227" cy="3141259"/>
            </a:xfrm>
            <a:prstGeom prst="rect">
              <a:avLst/>
            </a:prstGeom>
            <a:noFill/>
            <a:ln>
              <a:solidFill>
                <a:srgbClr val="FFED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D1E7961-1AE9-B143-94E0-5B4EE76E1E82}"/>
                </a:ext>
              </a:extLst>
            </p:cNvPr>
            <p:cNvSpPr/>
            <p:nvPr/>
          </p:nvSpPr>
          <p:spPr>
            <a:xfrm>
              <a:off x="1211678" y="3604757"/>
              <a:ext cx="80693" cy="1664721"/>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5136125-87EC-0D41-9D0E-56E17C30AC56}"/>
                </a:ext>
              </a:extLst>
            </p:cNvPr>
            <p:cNvSpPr/>
            <p:nvPr/>
          </p:nvSpPr>
          <p:spPr>
            <a:xfrm>
              <a:off x="11613904" y="3613661"/>
              <a:ext cx="80693" cy="1664721"/>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sp>
        <p:nvSpPr>
          <p:cNvPr id="15" name="矩形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DE7CBFA-746C-B44A-99B4-78FCD56B4C3D}"/>
              </a:ext>
            </a:extLst>
          </p:cNvPr>
          <p:cNvSpPr/>
          <p:nvPr/>
        </p:nvSpPr>
        <p:spPr>
          <a:xfrm>
            <a:off x="1396341" y="3174213"/>
            <a:ext cx="9728200" cy="1197572"/>
          </a:xfrm>
          <a:prstGeom prst="rect">
            <a:avLst/>
          </a:prstGeom>
        </p:spPr>
        <p:txBody>
          <a:bodyPr wrap="square" lIns="0" tIns="0" rIns="0" bIns="0">
            <a:spAutoFit/>
          </a:bodyPr>
          <a:lstStyle/>
          <a:p>
            <a:pPr marL="285750" indent="-285750" defTabSz="914400">
              <a:lnSpc>
                <a:spcPct val="150000"/>
              </a:lnSpc>
              <a:buFont typeface="Arial" panose="020B0604020202020204" pitchFamily="34" charset="0"/>
              <a:buChar char="•"/>
              <a:defRPr/>
            </a:pPr>
            <a:r>
              <a:rPr lang="zh-CN" altLang="en-US" b="1" dirty="0">
                <a:solidFill>
                  <a:srgbClr val="FFEDC8"/>
                </a:solidFill>
                <a:cs typeface="+mn-ea"/>
                <a:sym typeface="+mn-lt"/>
              </a:rPr>
              <a:t>召开代表大会的请示，党的省、自治区、直辖市委员会</a:t>
            </a:r>
            <a:r>
              <a:rPr lang="en-US" altLang="zh-CN" b="1" dirty="0">
                <a:solidFill>
                  <a:srgbClr val="FFEDC8"/>
                </a:solidFill>
                <a:cs typeface="+mn-ea"/>
                <a:sym typeface="+mn-lt"/>
              </a:rPr>
              <a:t>- -</a:t>
            </a:r>
            <a:r>
              <a:rPr lang="zh-CN" altLang="en-US" b="1" dirty="0">
                <a:solidFill>
                  <a:srgbClr val="FFEDC8"/>
                </a:solidFill>
                <a:cs typeface="+mn-ea"/>
                <a:sym typeface="+mn-lt"/>
              </a:rPr>
              <a:t>般于召开代表大会</a:t>
            </a:r>
            <a:r>
              <a:rPr lang="en-US" altLang="zh-CN" b="1" dirty="0">
                <a:solidFill>
                  <a:srgbClr val="FFEDC8"/>
                </a:solidFill>
                <a:cs typeface="+mn-ea"/>
                <a:sym typeface="+mn-lt"/>
              </a:rPr>
              <a:t>4</a:t>
            </a:r>
            <a:r>
              <a:rPr lang="zh-CN" altLang="en-US" b="1" dirty="0">
                <a:solidFill>
                  <a:srgbClr val="FFEDC8"/>
                </a:solidFill>
                <a:cs typeface="+mn-ea"/>
                <a:sym typeface="+mn-lt"/>
              </a:rPr>
              <a:t>个月前报党的中央委员会审批；</a:t>
            </a:r>
            <a:endParaRPr lang="en-US" altLang="zh-CN" b="1" dirty="0">
              <a:solidFill>
                <a:srgbClr val="FFEDC8"/>
              </a:solidFill>
              <a:cs typeface="+mn-ea"/>
              <a:sym typeface="+mn-lt"/>
            </a:endParaRPr>
          </a:p>
          <a:p>
            <a:pPr marL="285750" indent="-285750" defTabSz="914400">
              <a:lnSpc>
                <a:spcPct val="150000"/>
              </a:lnSpc>
              <a:buFont typeface="Arial" panose="020B0604020202020204" pitchFamily="34" charset="0"/>
              <a:buChar char="•"/>
              <a:defRPr/>
            </a:pPr>
            <a:r>
              <a:rPr lang="zh-CN" altLang="en-US" b="1" dirty="0">
                <a:solidFill>
                  <a:srgbClr val="FFEDC8"/>
                </a:solidFill>
                <a:cs typeface="+mn-ea"/>
                <a:sym typeface="+mn-lt"/>
              </a:rPr>
              <a:t>其他党的地方委员会</a:t>
            </a:r>
            <a:r>
              <a:rPr lang="en-US" altLang="zh-CN" b="1" dirty="0">
                <a:solidFill>
                  <a:srgbClr val="FFEDC8"/>
                </a:solidFill>
                <a:cs typeface="+mn-ea"/>
                <a:sym typeface="+mn-lt"/>
              </a:rPr>
              <a:t>-</a:t>
            </a:r>
            <a:r>
              <a:rPr lang="zh-CN" altLang="en-US" b="1" dirty="0">
                <a:solidFill>
                  <a:srgbClr val="FFEDC8"/>
                </a:solidFill>
                <a:cs typeface="+mn-ea"/>
                <a:sym typeface="+mn-lt"/>
              </a:rPr>
              <a:t>般于召开代表大会</a:t>
            </a:r>
            <a:r>
              <a:rPr lang="en-US" altLang="zh-CN" b="1" dirty="0">
                <a:solidFill>
                  <a:srgbClr val="FFEDC8"/>
                </a:solidFill>
                <a:cs typeface="+mn-ea"/>
                <a:sym typeface="+mn-lt"/>
              </a:rPr>
              <a:t>2</a:t>
            </a:r>
            <a:r>
              <a:rPr lang="zh-CN" altLang="en-US" b="1" dirty="0">
                <a:solidFill>
                  <a:srgbClr val="FFEDC8"/>
                </a:solidFill>
                <a:cs typeface="+mn-ea"/>
                <a:sym typeface="+mn-lt"/>
              </a:rPr>
              <a:t>个月前报上</a:t>
            </a:r>
            <a:r>
              <a:rPr lang="en-US" altLang="zh-CN" b="1" dirty="0">
                <a:solidFill>
                  <a:srgbClr val="FFEDC8"/>
                </a:solidFill>
                <a:cs typeface="+mn-ea"/>
                <a:sym typeface="+mn-lt"/>
              </a:rPr>
              <a:t>- -</a:t>
            </a:r>
            <a:r>
              <a:rPr lang="zh-CN" altLang="en-US" b="1" dirty="0">
                <a:solidFill>
                  <a:srgbClr val="FFEDC8"/>
                </a:solidFill>
                <a:cs typeface="+mn-ea"/>
                <a:sym typeface="+mn-lt"/>
              </a:rPr>
              <a:t>级党的委员会审批。</a:t>
            </a:r>
          </a:p>
        </p:txBody>
      </p:sp>
      <p:sp>
        <p:nvSpPr>
          <p:cNvPr id="16" name="矩形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3AEECA3-5415-BE4C-94ED-C6169165C3C7}"/>
              </a:ext>
            </a:extLst>
          </p:cNvPr>
          <p:cNvSpPr/>
          <p:nvPr/>
        </p:nvSpPr>
        <p:spPr>
          <a:xfrm>
            <a:off x="1231900" y="4833893"/>
            <a:ext cx="9728200" cy="1615827"/>
          </a:xfrm>
          <a:prstGeom prst="rect">
            <a:avLst/>
          </a:prstGeom>
        </p:spPr>
        <p:txBody>
          <a:bodyPr wrap="square" lIns="0" tIns="0" rIns="0" bIns="0">
            <a:spAutoFit/>
          </a:bodyPr>
          <a:lstStyle/>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代表大会召升的吋囘和大会以程</a:t>
            </a:r>
            <a:r>
              <a:rPr lang="en-US" altLang="zh-CN" sz="1400" b="1" dirty="0">
                <a:solidFill>
                  <a:srgbClr val="FFEDC8"/>
                </a:solidFill>
                <a:cs typeface="+mn-ea"/>
                <a:sym typeface="+mn-lt"/>
              </a:rPr>
              <a:t>;</a:t>
            </a:r>
          </a:p>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代表名額、差額比例</a:t>
            </a:r>
            <a:r>
              <a:rPr lang="en-US" altLang="zh-CN" sz="1400" b="1" dirty="0">
                <a:solidFill>
                  <a:srgbClr val="FFEDC8"/>
                </a:solidFill>
                <a:cs typeface="+mn-ea"/>
                <a:sym typeface="+mn-lt"/>
              </a:rPr>
              <a:t>.</a:t>
            </a:r>
            <a:r>
              <a:rPr lang="zh-CN" altLang="en-US" sz="1400" b="1" dirty="0">
                <a:solidFill>
                  <a:srgbClr val="FFEDC8"/>
                </a:solidFill>
                <a:cs typeface="+mn-ea"/>
                <a:sym typeface="+mn-lt"/>
              </a:rPr>
              <a:t>代表枸成的指号性比例</a:t>
            </a:r>
            <a:r>
              <a:rPr lang="en-US" altLang="zh-CN" sz="1400" b="1" dirty="0">
                <a:solidFill>
                  <a:srgbClr val="FFEDC8"/>
                </a:solidFill>
                <a:cs typeface="+mn-ea"/>
                <a:sym typeface="+mn-lt"/>
              </a:rPr>
              <a:t>:</a:t>
            </a:r>
          </a:p>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党的委員会委員、候朴委昊和常努委昃会委員名額、差額比例，予記、副书记名額</a:t>
            </a:r>
            <a:r>
              <a:rPr lang="en-US" altLang="zh-CN" sz="1400" b="1" dirty="0">
                <a:solidFill>
                  <a:srgbClr val="FFEDC8"/>
                </a:solidFill>
                <a:cs typeface="+mn-ea"/>
                <a:sym typeface="+mn-lt"/>
              </a:rPr>
              <a:t>;</a:t>
            </a:r>
          </a:p>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紀律桧査委員会委員和常努委員会委員名額、差額比例</a:t>
            </a:r>
            <a:r>
              <a:rPr lang="en-US" altLang="zh-CN" sz="1400" b="1" dirty="0">
                <a:solidFill>
                  <a:srgbClr val="FFEDC8"/>
                </a:solidFill>
                <a:cs typeface="+mn-ea"/>
                <a:sym typeface="+mn-lt"/>
              </a:rPr>
              <a:t>. </a:t>
            </a:r>
            <a:r>
              <a:rPr lang="ja-JP" altLang="en-US" sz="1400" b="1">
                <a:solidFill>
                  <a:srgbClr val="FFEDC8"/>
                </a:solidFill>
                <a:cs typeface="+mn-ea"/>
                <a:sym typeface="+mn-lt"/>
              </a:rPr>
              <a:t>お</a:t>
            </a:r>
            <a:r>
              <a:rPr lang="zh-CN" altLang="en-US" sz="1400" b="1" dirty="0">
                <a:solidFill>
                  <a:srgbClr val="FFEDC8"/>
                </a:solidFill>
                <a:cs typeface="+mn-ea"/>
                <a:sym typeface="+mn-lt"/>
              </a:rPr>
              <a:t>記、副予記名額</a:t>
            </a:r>
            <a:r>
              <a:rPr lang="en-US" altLang="zh-CN" sz="1400" b="1" dirty="0">
                <a:solidFill>
                  <a:srgbClr val="FFEDC8"/>
                </a:solidFill>
                <a:cs typeface="+mn-ea"/>
                <a:sym typeface="+mn-lt"/>
              </a:rPr>
              <a:t>;</a:t>
            </a:r>
          </a:p>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迭挙</a:t>
            </a:r>
            <a:r>
              <a:rPr lang="ja-JP" altLang="en-US" sz="1400" b="1">
                <a:solidFill>
                  <a:srgbClr val="FFEDC8"/>
                </a:solidFill>
                <a:cs typeface="+mn-ea"/>
                <a:sym typeface="+mn-lt"/>
              </a:rPr>
              <a:t>办</a:t>
            </a:r>
            <a:r>
              <a:rPr lang="zh-CN" altLang="en-US" sz="1400" b="1" dirty="0">
                <a:solidFill>
                  <a:srgbClr val="FFEDC8"/>
                </a:solidFill>
                <a:cs typeface="+mn-ea"/>
                <a:sym typeface="+mn-lt"/>
              </a:rPr>
              <a:t>法。</a:t>
            </a:r>
          </a:p>
        </p:txBody>
      </p:sp>
      <p:grpSp>
        <p:nvGrpSpPr>
          <p:cNvPr id="17" name="组合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34A4D33-9301-884A-81CE-3CF05DCB7A81}"/>
              </a:ext>
            </a:extLst>
          </p:cNvPr>
          <p:cNvGrpSpPr/>
          <p:nvPr/>
        </p:nvGrpSpPr>
        <p:grpSpPr>
          <a:xfrm>
            <a:off x="2945322" y="486484"/>
            <a:ext cx="5979275" cy="748657"/>
            <a:chOff x="4738498" y="1166902"/>
            <a:chExt cx="5377776" cy="748657"/>
          </a:xfrm>
          <a:solidFill>
            <a:srgbClr val="212121"/>
          </a:solidFill>
        </p:grpSpPr>
        <p:sp>
          <p:nvSpPr>
            <p:cNvPr id="18" name="平行四边形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A5EE725-3954-5747-9E85-B3F7307B581F}"/>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cs typeface="+mn-ea"/>
                <a:sym typeface="+mn-lt"/>
              </a:endParaRPr>
            </a:p>
          </p:txBody>
        </p:sp>
        <p:sp>
          <p:nvSpPr>
            <p:cNvPr id="19" name="矩形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8B35F36-B85C-894C-8447-1FDF12AA0BFF}"/>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en-US" altLang="zh-CN" sz="2000" dirty="0">
                  <a:solidFill>
                    <a:srgbClr val="DD2D29"/>
                  </a:solidFill>
                  <a:cs typeface="+mn-ea"/>
                  <a:sym typeface="+mn-lt"/>
                </a:rPr>
                <a:t>《</a:t>
              </a:r>
              <a:r>
                <a:rPr lang="zh-CN" altLang="en-US" sz="2000" dirty="0">
                  <a:solidFill>
                    <a:srgbClr val="DD2D29"/>
                  </a:solidFill>
                  <a:cs typeface="+mn-ea"/>
                  <a:sym typeface="+mn-lt"/>
                </a:rPr>
                <a:t>条例</a:t>
              </a:r>
              <a:r>
                <a:rPr lang="en-US" altLang="zh-CN" sz="2000" dirty="0">
                  <a:solidFill>
                    <a:srgbClr val="DD2D29"/>
                  </a:solidFill>
                  <a:cs typeface="+mn-ea"/>
                  <a:sym typeface="+mn-lt"/>
                </a:rPr>
                <a:t>》</a:t>
              </a:r>
              <a:r>
                <a:rPr lang="zh-CN" altLang="en-US" sz="2000" dirty="0">
                  <a:solidFill>
                    <a:srgbClr val="DD2D29"/>
                  </a:solidFill>
                  <a:cs typeface="+mn-ea"/>
                  <a:sym typeface="+mn-lt"/>
                </a:rPr>
                <a:t>内容详细解读</a:t>
              </a:r>
            </a:p>
          </p:txBody>
        </p:sp>
      </p:grpSp>
    </p:spTree>
    <p:extLst>
      <p:ext uri="{BB962C8B-B14F-4D97-AF65-F5344CB8AC3E}">
        <p14:creationId xmlns:p14="http://schemas.microsoft.com/office/powerpoint/2010/main" val="155938208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dissolv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dissolve">
                                      <p:cBhvr>
                                        <p:cTn id="2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mc="http://schemas.openxmlformats.org/markup-compatibility/2006" xmlns:p14="http://schemas.microsoft.com/office/powerpoint/2010/main" xmlns="" id="{7695EA43-082A-5F4A-8395-84302361E7B6}"/>
              </a:ext>
            </a:extLst>
          </p:cNvPr>
          <p:cNvGrpSpPr/>
          <p:nvPr/>
        </p:nvGrpSpPr>
        <p:grpSpPr>
          <a:xfrm>
            <a:off x="1236932" y="1844200"/>
            <a:ext cx="1933473" cy="3736951"/>
            <a:chOff x="1011849" y="1661320"/>
            <a:chExt cx="1933473" cy="3736951"/>
          </a:xfrm>
        </p:grpSpPr>
        <p:sp>
          <p:nvSpPr>
            <p:cNvPr id="7" name="平行四边形 6">
              <a:extLst>
                <a:ext uri="{FF2B5EF4-FFF2-40B4-BE49-F238E27FC236}">
                  <a16:creationId xmlns:a16="http://schemas.microsoft.com/office/drawing/2014/main" xmlns:mc="http://schemas.openxmlformats.org/markup-compatibility/2006" xmlns:p14="http://schemas.microsoft.com/office/powerpoint/2010/main" xmlns="" id="{3F172980-02AC-B24E-AD0F-250286BC69AD}"/>
                </a:ext>
              </a:extLst>
            </p:cNvPr>
            <p:cNvSpPr/>
            <p:nvPr/>
          </p:nvSpPr>
          <p:spPr>
            <a:xfrm>
              <a:off x="1011849" y="1661320"/>
              <a:ext cx="1933473" cy="3736951"/>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8" name="矩形 7">
              <a:extLst>
                <a:ext uri="{FF2B5EF4-FFF2-40B4-BE49-F238E27FC236}">
                  <a16:creationId xmlns:a16="http://schemas.microsoft.com/office/drawing/2014/main" xmlns:mc="http://schemas.openxmlformats.org/markup-compatibility/2006" xmlns:p14="http://schemas.microsoft.com/office/powerpoint/2010/main" xmlns="" id="{8B719E75-24FC-3B44-B270-FDCDFF4309DB}"/>
                </a:ext>
              </a:extLst>
            </p:cNvPr>
            <p:cNvSpPr/>
            <p:nvPr/>
          </p:nvSpPr>
          <p:spPr>
            <a:xfrm>
              <a:off x="1670808" y="2177000"/>
              <a:ext cx="615553" cy="2705589"/>
            </a:xfrm>
            <a:prstGeom prst="rect">
              <a:avLst/>
            </a:prstGeom>
          </p:spPr>
          <p:txBody>
            <a:bodyPr vert="eaVert" wrap="square" lIns="0" tIns="0" rIns="0" bIns="0">
              <a:spAutoFit/>
            </a:bodyPr>
            <a:lstStyle/>
            <a:p>
              <a:pPr algn="ctr" defTabSz="914400">
                <a:defRPr/>
              </a:pPr>
              <a:r>
                <a:rPr lang="zh-CN" altLang="en-US" sz="4000" dirty="0">
                  <a:solidFill>
                    <a:srgbClr val="DD2D29"/>
                  </a:solidFill>
                  <a:effectLst>
                    <a:outerShdw blurRad="228600" dist="76200" dir="2700000" algn="tl" rotWithShape="0">
                      <a:prstClr val="black">
                        <a:alpha val="13000"/>
                      </a:prstClr>
                    </a:outerShdw>
                  </a:effectLst>
                  <a:cs typeface="+mn-ea"/>
                  <a:sym typeface="+mn-lt"/>
                </a:rPr>
                <a:t>纪律和监督</a:t>
              </a:r>
            </a:p>
          </p:txBody>
        </p:sp>
      </p:grpSp>
      <p:sp>
        <p:nvSpPr>
          <p:cNvPr id="9" name="矩形 8">
            <a:extLst>
              <a:ext uri="{FF2B5EF4-FFF2-40B4-BE49-F238E27FC236}">
                <a16:creationId xmlns:a16="http://schemas.microsoft.com/office/drawing/2014/main" xmlns:mc="http://schemas.openxmlformats.org/markup-compatibility/2006" xmlns:p14="http://schemas.microsoft.com/office/powerpoint/2010/main" xmlns="" id="{D63F4618-5E7C-F349-ADAD-2429DE7D95F0}"/>
              </a:ext>
            </a:extLst>
          </p:cNvPr>
          <p:cNvSpPr/>
          <p:nvPr/>
        </p:nvSpPr>
        <p:spPr>
          <a:xfrm>
            <a:off x="4262285" y="1844200"/>
            <a:ext cx="7055004" cy="3877985"/>
          </a:xfrm>
          <a:prstGeom prst="rect">
            <a:avLst/>
          </a:prstGeom>
        </p:spPr>
        <p:txBody>
          <a:bodyPr wrap="square" lIns="0" tIns="0" rIns="0" bIns="0">
            <a:spAutoFit/>
          </a:bodyPr>
          <a:lstStyle/>
          <a:p>
            <a:pPr marL="285750" indent="-285750" defTabSz="914400">
              <a:lnSpc>
                <a:spcPct val="150000"/>
              </a:lnSpc>
              <a:buFont typeface="Arial" panose="020B0604020202020204" pitchFamily="34" charset="0"/>
              <a:buChar char="•"/>
              <a:defRPr/>
            </a:pPr>
            <a:r>
              <a:rPr lang="zh-CN" altLang="en-US" sz="1400" dirty="0">
                <a:solidFill>
                  <a:srgbClr val="FFEDC8"/>
                </a:solidFill>
                <a:cs typeface="+mn-ea"/>
                <a:sym typeface="+mn-lt"/>
              </a:rPr>
              <a:t>加强党对地方组织选举工作的领导，把纪律和规矩挺在前面，坚持教育在先、警示在先、预防在先，严肃政治纪律、组织纪律和换届纪律，引导党员和代表正确行便民主权利，保证选举工作健康有序。</a:t>
            </a:r>
          </a:p>
          <a:p>
            <a:pPr marL="285750" indent="-285750" defTabSz="914400">
              <a:lnSpc>
                <a:spcPct val="150000"/>
              </a:lnSpc>
              <a:buFont typeface="Arial" panose="020B0604020202020204" pitchFamily="34" charset="0"/>
              <a:buChar char="•"/>
              <a:defRPr/>
            </a:pPr>
            <a:r>
              <a:rPr lang="zh-CN" altLang="en-US" sz="1400" dirty="0">
                <a:solidFill>
                  <a:srgbClr val="FFEDC8"/>
                </a:solidFill>
                <a:cs typeface="+mn-ea"/>
                <a:sym typeface="+mn-lt"/>
              </a:rPr>
              <a:t>本条例由党的中央委员会以及中央纪律检查委员会和地方各级委员会、纪律检查委员会负责监督实施，执行情况纳入巡视巡案监督工作内容。</a:t>
            </a:r>
          </a:p>
          <a:p>
            <a:pPr marL="285750" indent="-285750" defTabSz="914400">
              <a:lnSpc>
                <a:spcPct val="150000"/>
              </a:lnSpc>
              <a:buFont typeface="Arial" panose="020B0604020202020204" pitchFamily="34" charset="0"/>
              <a:buChar char="•"/>
              <a:defRPr/>
            </a:pPr>
            <a:r>
              <a:rPr lang="zh-CN" altLang="en-US" sz="1400" dirty="0">
                <a:solidFill>
                  <a:srgbClr val="FFEDC8"/>
                </a:solidFill>
                <a:cs typeface="+mn-ea"/>
                <a:sym typeface="+mn-lt"/>
              </a:rPr>
              <a:t>党的地方各级代表大会的选举，如果发生违反党章的情况，上一级党的要员会在调查核实后，应当作出选举无效和采取相应措施的决定，并报再上一</a:t>
            </a:r>
            <a:r>
              <a:rPr lang="en-US" altLang="zh-CN" sz="1400" dirty="0">
                <a:solidFill>
                  <a:srgbClr val="FFEDC8"/>
                </a:solidFill>
                <a:cs typeface="+mn-ea"/>
                <a:sym typeface="+mn-lt"/>
              </a:rPr>
              <a:t>-</a:t>
            </a:r>
            <a:r>
              <a:rPr lang="zh-CN" altLang="en-US" sz="1400" dirty="0">
                <a:solidFill>
                  <a:srgbClr val="FFEDC8"/>
                </a:solidFill>
                <a:cs typeface="+mn-ea"/>
                <a:sym typeface="+mn-lt"/>
              </a:rPr>
              <a:t>级党的委员会审查批准，正式宣布执行。</a:t>
            </a:r>
          </a:p>
          <a:p>
            <a:pPr marL="285750" indent="-285750" defTabSz="914400">
              <a:lnSpc>
                <a:spcPct val="150000"/>
              </a:lnSpc>
              <a:buFont typeface="Arial" panose="020B0604020202020204" pitchFamily="34" charset="0"/>
              <a:buChar char="•"/>
              <a:defRPr/>
            </a:pPr>
            <a:r>
              <a:rPr lang="zh-CN" altLang="en-US" sz="1400" dirty="0">
                <a:solidFill>
                  <a:srgbClr val="FFEDC8"/>
                </a:solidFill>
                <a:cs typeface="+mn-ea"/>
                <a:sym typeface="+mn-lt"/>
              </a:rPr>
              <a:t>凡违反本条例规定，妨害选举人行使民主权利</a:t>
            </a:r>
            <a:r>
              <a:rPr lang="en-US" altLang="zh-CN" sz="1400" dirty="0">
                <a:solidFill>
                  <a:srgbClr val="FFEDC8"/>
                </a:solidFill>
                <a:cs typeface="+mn-ea"/>
                <a:sym typeface="+mn-lt"/>
              </a:rPr>
              <a:t>.</a:t>
            </a:r>
            <a:r>
              <a:rPr lang="zh-CN" altLang="en-US" sz="1400" dirty="0">
                <a:solidFill>
                  <a:srgbClr val="FFEDC8"/>
                </a:solidFill>
                <a:cs typeface="+mn-ea"/>
                <a:sym typeface="+mn-lt"/>
              </a:rPr>
              <a:t>或者对检举选举中违规违纪违法行为的人进行压制，打击报复的，应当根据问题的性质和情节轻重，对有关党组织或者党员给予处理处分，对失职失责的党组织和党的领导干部进行问责</a:t>
            </a:r>
            <a:r>
              <a:rPr lang="en-US" altLang="zh-CN" sz="1400" dirty="0">
                <a:solidFill>
                  <a:srgbClr val="FFEDC8"/>
                </a:solidFill>
                <a:cs typeface="+mn-ea"/>
                <a:sym typeface="+mn-lt"/>
              </a:rPr>
              <a:t>:</a:t>
            </a:r>
            <a:r>
              <a:rPr lang="zh-CN" altLang="en-US" sz="1400" dirty="0">
                <a:solidFill>
                  <a:srgbClr val="FFEDC8"/>
                </a:solidFill>
                <a:cs typeface="+mn-ea"/>
                <a:sym typeface="+mn-lt"/>
              </a:rPr>
              <a:t>涉嫌违法犯罪的，按照有关法律规定处理。</a:t>
            </a:r>
          </a:p>
        </p:txBody>
      </p:sp>
      <p:sp>
        <p:nvSpPr>
          <p:cNvPr id="10" name="左大括号 9">
            <a:extLst>
              <a:ext uri="{FF2B5EF4-FFF2-40B4-BE49-F238E27FC236}">
                <a16:creationId xmlns:a16="http://schemas.microsoft.com/office/drawing/2014/main" xmlns:mc="http://schemas.openxmlformats.org/markup-compatibility/2006" xmlns:p14="http://schemas.microsoft.com/office/powerpoint/2010/main" xmlns="" id="{011765EE-0414-AA4C-9C61-44A590430A06}"/>
              </a:ext>
            </a:extLst>
          </p:cNvPr>
          <p:cNvSpPr/>
          <p:nvPr/>
        </p:nvSpPr>
        <p:spPr>
          <a:xfrm>
            <a:off x="3544225" y="1844200"/>
            <a:ext cx="570277" cy="3610995"/>
          </a:xfrm>
          <a:prstGeom prst="leftBrace">
            <a:avLst>
              <a:gd name="adj1" fmla="val 42868"/>
              <a:gd name="adj2" fmla="val 50000"/>
            </a:avLst>
          </a:prstGeom>
          <a:ln w="25400">
            <a:solidFill>
              <a:srgbClr val="FFEDC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a:cs typeface="+mn-ea"/>
              <a:sym typeface="+mn-lt"/>
            </a:endParaRPr>
          </a:p>
        </p:txBody>
      </p:sp>
      <p:grpSp>
        <p:nvGrpSpPr>
          <p:cNvPr id="11" name="组合 10">
            <a:extLst>
              <a:ext uri="{FF2B5EF4-FFF2-40B4-BE49-F238E27FC236}">
                <a16:creationId xmlns:a16="http://schemas.microsoft.com/office/drawing/2014/main" xmlns:mc="http://schemas.openxmlformats.org/markup-compatibility/2006" xmlns:p14="http://schemas.microsoft.com/office/powerpoint/2010/main" xmlns="" id="{48F43976-0F3B-8A45-AC75-13EEDADD1508}"/>
              </a:ext>
            </a:extLst>
          </p:cNvPr>
          <p:cNvGrpSpPr/>
          <p:nvPr/>
        </p:nvGrpSpPr>
        <p:grpSpPr>
          <a:xfrm>
            <a:off x="2945322" y="486484"/>
            <a:ext cx="5979275" cy="748657"/>
            <a:chOff x="4738498" y="1166902"/>
            <a:chExt cx="5377776" cy="748657"/>
          </a:xfrm>
          <a:solidFill>
            <a:srgbClr val="212121"/>
          </a:solidFill>
        </p:grpSpPr>
        <p:sp>
          <p:nvSpPr>
            <p:cNvPr id="12" name="平行四边形 11">
              <a:extLst>
                <a:ext uri="{FF2B5EF4-FFF2-40B4-BE49-F238E27FC236}">
                  <a16:creationId xmlns:a16="http://schemas.microsoft.com/office/drawing/2014/main" xmlns:mc="http://schemas.openxmlformats.org/markup-compatibility/2006" xmlns:p14="http://schemas.microsoft.com/office/powerpoint/2010/main" xmlns="" id="{03E77CFD-6C95-C04F-86EE-D51924D31617}"/>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 id="{440FFF43-A7AF-FC4A-8EE9-48ED3E3424A4}"/>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en-US" altLang="zh-CN" sz="2000" dirty="0">
                  <a:solidFill>
                    <a:srgbClr val="DD2D29"/>
                  </a:solidFill>
                  <a:cs typeface="+mn-ea"/>
                  <a:sym typeface="+mn-lt"/>
                </a:rPr>
                <a:t>《</a:t>
              </a:r>
              <a:r>
                <a:rPr lang="zh-CN" altLang="en-US" sz="2000" dirty="0">
                  <a:solidFill>
                    <a:srgbClr val="DD2D29"/>
                  </a:solidFill>
                  <a:cs typeface="+mn-ea"/>
                  <a:sym typeface="+mn-lt"/>
                </a:rPr>
                <a:t>条例</a:t>
              </a:r>
              <a:r>
                <a:rPr lang="en-US" altLang="zh-CN" sz="2000" dirty="0">
                  <a:solidFill>
                    <a:srgbClr val="DD2D29"/>
                  </a:solidFill>
                  <a:cs typeface="+mn-ea"/>
                  <a:sym typeface="+mn-lt"/>
                </a:rPr>
                <a:t>》</a:t>
              </a:r>
              <a:r>
                <a:rPr lang="zh-CN" altLang="en-US" sz="2000" dirty="0">
                  <a:solidFill>
                    <a:srgbClr val="DD2D29"/>
                  </a:solidFill>
                  <a:cs typeface="+mn-ea"/>
                  <a:sym typeface="+mn-lt"/>
                </a:rPr>
                <a:t>内容详细解读</a:t>
              </a:r>
            </a:p>
          </p:txBody>
        </p:sp>
      </p:grpSp>
    </p:spTree>
    <p:extLst>
      <p:ext uri="{BB962C8B-B14F-4D97-AF65-F5344CB8AC3E}">
        <p14:creationId xmlns:p14="http://schemas.microsoft.com/office/powerpoint/2010/main" val="383735992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42"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outHorizontal)">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1+#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88543C8-E461-F747-B3DD-C90CF392951F}"/>
              </a:ext>
            </a:extLst>
          </p:cNvPr>
          <p:cNvGrpSpPr/>
          <p:nvPr/>
        </p:nvGrpSpPr>
        <p:grpSpPr>
          <a:xfrm>
            <a:off x="926885" y="1455582"/>
            <a:ext cx="5920990" cy="1521021"/>
            <a:chOff x="701860" y="1235141"/>
            <a:chExt cx="5920990" cy="1521021"/>
          </a:xfrm>
        </p:grpSpPr>
        <p:grpSp>
          <p:nvGrpSpPr>
            <p:cNvPr id="7" name="组合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F3BB52B-DC67-DE47-9605-3DFFAB0D73C7}"/>
                </a:ext>
              </a:extLst>
            </p:cNvPr>
            <p:cNvGrpSpPr/>
            <p:nvPr/>
          </p:nvGrpSpPr>
          <p:grpSpPr>
            <a:xfrm>
              <a:off x="1562100" y="1715517"/>
              <a:ext cx="5060750" cy="748657"/>
              <a:chOff x="5296400" y="1166902"/>
              <a:chExt cx="4551652" cy="748657"/>
            </a:xfrm>
          </p:grpSpPr>
          <p:sp>
            <p:nvSpPr>
              <p:cNvPr id="9" name="平行四边形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A1F3D68-4CB6-624B-B866-F3020933077A}"/>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cs typeface="+mn-ea"/>
                  <a:sym typeface="+mn-lt"/>
                </a:endParaRPr>
              </a:p>
            </p:txBody>
          </p:sp>
          <p:sp>
            <p:nvSpPr>
              <p:cNvPr id="10" name="矩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68D497E-C615-DB4C-86ED-55AD80BC8A82}"/>
                  </a:ext>
                </a:extLst>
              </p:cNvPr>
              <p:cNvSpPr/>
              <p:nvPr/>
            </p:nvSpPr>
            <p:spPr>
              <a:xfrm>
                <a:off x="6206462" y="1387341"/>
                <a:ext cx="2527001" cy="307777"/>
              </a:xfrm>
              <a:prstGeom prst="rect">
                <a:avLst/>
              </a:prstGeom>
            </p:spPr>
            <p:txBody>
              <a:bodyPr wrap="square" lIns="0" tIns="0" rIns="0" bIns="0">
                <a:spAutoFit/>
              </a:bodyPr>
              <a:lstStyle/>
              <a:p>
                <a:pPr defTabSz="914400">
                  <a:defRPr/>
                </a:pPr>
                <a:r>
                  <a:rPr lang="zh-CN" altLang="en-US" sz="2000" dirty="0">
                    <a:solidFill>
                      <a:srgbClr val="DD2D29"/>
                    </a:solidFill>
                    <a:effectLst>
                      <a:outerShdw blurRad="228600" dist="76200" dir="2700000" algn="tl" rotWithShape="0">
                        <a:prstClr val="black">
                          <a:alpha val="13000"/>
                        </a:prstClr>
                      </a:outerShdw>
                    </a:effectLst>
                    <a:cs typeface="+mn-ea"/>
                    <a:sym typeface="+mn-lt"/>
                  </a:rPr>
                  <a:t>附则</a:t>
                </a:r>
              </a:p>
            </p:txBody>
          </p:sp>
        </p:grpSp>
        <p:pic>
          <p:nvPicPr>
            <p:cNvPr id="8" name="图片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36F75EA-0D34-104E-A5A7-302EE6046B4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1860" y="1235141"/>
              <a:ext cx="1720479" cy="1521021"/>
            </a:xfrm>
            <a:prstGeom prst="rect">
              <a:avLst/>
            </a:prstGeom>
          </p:spPr>
        </p:pic>
      </p:grpSp>
      <p:sp>
        <p:nvSpPr>
          <p:cNvPr id="11" name="矩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80F56B2-CE2C-7647-AEA9-5C23074980F6}"/>
              </a:ext>
            </a:extLst>
          </p:cNvPr>
          <p:cNvSpPr/>
          <p:nvPr/>
        </p:nvSpPr>
        <p:spPr>
          <a:xfrm>
            <a:off x="1549884" y="3194311"/>
            <a:ext cx="5297991" cy="1938992"/>
          </a:xfrm>
          <a:prstGeom prst="rect">
            <a:avLst/>
          </a:prstGeom>
        </p:spPr>
        <p:txBody>
          <a:bodyPr wrap="square" lIns="0" tIns="0" rIns="0" bIns="0">
            <a:spAutoFit/>
          </a:bodyPr>
          <a:lstStyle/>
          <a:p>
            <a:pPr marL="285750" indent="-285750" defTabSz="914400">
              <a:lnSpc>
                <a:spcPct val="150000"/>
              </a:lnSpc>
              <a:buFont typeface="Arial" panose="020B0604020202020204" pitchFamily="34" charset="0"/>
              <a:buChar char="•"/>
              <a:defRPr/>
            </a:pPr>
            <a:r>
              <a:rPr lang="zh-CN" altLang="en-US" sz="1400" dirty="0">
                <a:solidFill>
                  <a:srgbClr val="FFEDC8"/>
                </a:solidFill>
                <a:cs typeface="+mn-ea"/>
                <a:sym typeface="+mn-lt"/>
              </a:rPr>
              <a:t>党的地方各级组织的选举，应当根据本条例制定具体选举办法，经半数以上应到会选举人同意后实施。</a:t>
            </a:r>
            <a:endParaRPr lang="en-US" altLang="zh-CN" sz="1400" dirty="0">
              <a:solidFill>
                <a:srgbClr val="FFEDC8"/>
              </a:solidFill>
              <a:cs typeface="+mn-ea"/>
              <a:sym typeface="+mn-lt"/>
            </a:endParaRPr>
          </a:p>
          <a:p>
            <a:pPr marL="285750" indent="-285750" defTabSz="914400">
              <a:lnSpc>
                <a:spcPct val="150000"/>
              </a:lnSpc>
              <a:buFont typeface="Arial" panose="020B0604020202020204" pitchFamily="34" charset="0"/>
              <a:buChar char="•"/>
              <a:defRPr/>
            </a:pPr>
            <a:r>
              <a:rPr lang="zh-CN" altLang="en-US" sz="1400" dirty="0">
                <a:solidFill>
                  <a:srgbClr val="FFEDC8"/>
                </a:solidFill>
                <a:cs typeface="+mn-ea"/>
                <a:sym typeface="+mn-lt"/>
              </a:rPr>
              <a:t>民族自治地方党组织执行本条例需要采取某些变通办法的，应当报上级党组织批准。</a:t>
            </a:r>
          </a:p>
          <a:p>
            <a:pPr marL="285750" indent="-285750" defTabSz="914400">
              <a:lnSpc>
                <a:spcPct val="150000"/>
              </a:lnSpc>
              <a:buFont typeface="Arial" panose="020B0604020202020204" pitchFamily="34" charset="0"/>
              <a:buChar char="•"/>
              <a:defRPr/>
            </a:pPr>
            <a:r>
              <a:rPr lang="zh-CN" altLang="en-US" sz="1400" dirty="0">
                <a:solidFill>
                  <a:srgbClr val="FFEDC8"/>
                </a:solidFill>
                <a:cs typeface="+mn-ea"/>
                <a:sym typeface="+mn-lt"/>
              </a:rPr>
              <a:t>本条例由中央组织部负责解释。</a:t>
            </a:r>
          </a:p>
          <a:p>
            <a:pPr marL="285750" indent="-285750" defTabSz="914400">
              <a:lnSpc>
                <a:spcPct val="150000"/>
              </a:lnSpc>
              <a:buFont typeface="Arial" panose="020B0604020202020204" pitchFamily="34" charset="0"/>
              <a:buChar char="•"/>
              <a:defRPr/>
            </a:pPr>
            <a:r>
              <a:rPr lang="zh-CN" altLang="en-US" sz="1400" dirty="0">
                <a:solidFill>
                  <a:srgbClr val="FFEDC8"/>
                </a:solidFill>
                <a:cs typeface="+mn-ea"/>
                <a:sym typeface="+mn-lt"/>
              </a:rPr>
              <a:t>本条例自发布之日起施行。</a:t>
            </a:r>
          </a:p>
        </p:txBody>
      </p:sp>
      <p:pic>
        <p:nvPicPr>
          <p:cNvPr id="12" name="Picture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C4AFA28-C03A-8E41-9245-C4EEBA40C399}"/>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746798" y="1623857"/>
            <a:ext cx="2658077" cy="4137962"/>
          </a:xfrm>
          <a:prstGeom prst="roundRect">
            <a:avLst>
              <a:gd name="adj" fmla="val 5249"/>
            </a:avLst>
          </a:prstGeom>
          <a:solidFill>
            <a:srgbClr val="FFFFFF">
              <a:shade val="85000"/>
            </a:srgbClr>
          </a:solidFill>
          <a:ln>
            <a:noFill/>
          </a:ln>
          <a:effectLst>
            <a:reflection blurRad="12700" stA="38000" endPos="28000" dist="5000" dir="5400000" sy="-100000" algn="bl" rotWithShape="0"/>
          </a:effectLst>
        </p:spPr>
      </p:pic>
      <p:grpSp>
        <p:nvGrpSpPr>
          <p:cNvPr id="13" name="组合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6D3B7F8-EAE5-3140-93D1-3F2BEE5CC7F6}"/>
              </a:ext>
            </a:extLst>
          </p:cNvPr>
          <p:cNvGrpSpPr/>
          <p:nvPr/>
        </p:nvGrpSpPr>
        <p:grpSpPr>
          <a:xfrm>
            <a:off x="2945322" y="486484"/>
            <a:ext cx="5979275" cy="748657"/>
            <a:chOff x="4738498" y="1166902"/>
            <a:chExt cx="5377776" cy="748657"/>
          </a:xfrm>
          <a:solidFill>
            <a:srgbClr val="212121"/>
          </a:solidFill>
        </p:grpSpPr>
        <p:sp>
          <p:nvSpPr>
            <p:cNvPr id="14" name="平行四边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08990F7-787D-8545-90F0-6B5485DAF9DE}"/>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5" name="矩形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C291D3-0C9F-3643-BF0C-A53D966EAFBE}"/>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en-US" altLang="zh-CN" sz="2000" dirty="0">
                  <a:solidFill>
                    <a:srgbClr val="DD2D29"/>
                  </a:solidFill>
                  <a:cs typeface="+mn-ea"/>
                  <a:sym typeface="+mn-lt"/>
                </a:rPr>
                <a:t>《</a:t>
              </a:r>
              <a:r>
                <a:rPr lang="zh-CN" altLang="en-US" sz="2000" dirty="0">
                  <a:solidFill>
                    <a:srgbClr val="DD2D29"/>
                  </a:solidFill>
                  <a:cs typeface="+mn-ea"/>
                  <a:sym typeface="+mn-lt"/>
                </a:rPr>
                <a:t>条例</a:t>
              </a:r>
              <a:r>
                <a:rPr lang="en-US" altLang="zh-CN" sz="2000" dirty="0">
                  <a:solidFill>
                    <a:srgbClr val="DD2D29"/>
                  </a:solidFill>
                  <a:cs typeface="+mn-ea"/>
                  <a:sym typeface="+mn-lt"/>
                </a:rPr>
                <a:t>》</a:t>
              </a:r>
              <a:r>
                <a:rPr lang="zh-CN" altLang="en-US" sz="2000" dirty="0">
                  <a:solidFill>
                    <a:srgbClr val="DD2D29"/>
                  </a:solidFill>
                  <a:cs typeface="+mn-ea"/>
                  <a:sym typeface="+mn-lt"/>
                </a:rPr>
                <a:t>内容详细解读</a:t>
              </a:r>
            </a:p>
          </p:txBody>
        </p:sp>
      </p:grpSp>
    </p:spTree>
    <p:extLst>
      <p:ext uri="{BB962C8B-B14F-4D97-AF65-F5344CB8AC3E}">
        <p14:creationId xmlns:p14="http://schemas.microsoft.com/office/powerpoint/2010/main" val="14122246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275802C-5CE4-404C-AEE1-C8467AA540B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926062"/>
            <a:ext cx="12192000" cy="3467040"/>
          </a:xfrm>
          <a:prstGeom prst="rect">
            <a:avLst/>
          </a:prstGeom>
        </p:spPr>
      </p:pic>
      <p:sp>
        <p:nvSpPr>
          <p:cNvPr id="8" name="矩形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73D86C4-5F56-1B41-A8AA-3E21404CDFCD}"/>
              </a:ext>
            </a:extLst>
          </p:cNvPr>
          <p:cNvSpPr/>
          <p:nvPr/>
        </p:nvSpPr>
        <p:spPr>
          <a:xfrm>
            <a:off x="126339" y="2221277"/>
            <a:ext cx="12073632" cy="1508105"/>
          </a:xfrm>
          <a:prstGeom prst="rect">
            <a:avLst/>
          </a:prstGeom>
        </p:spPr>
        <p:txBody>
          <a:bodyPr wrap="square" lIns="0" tIns="0" rIns="0" bIns="0">
            <a:spAutoFit/>
          </a:bodyPr>
          <a:lstStyle/>
          <a:p>
            <a:pPr algn="ctr" defTabSz="914400">
              <a:defRPr/>
            </a:pPr>
            <a:r>
              <a:rPr lang="zh-CN" altLang="en-US" sz="5400" dirty="0">
                <a:gradFill>
                  <a:gsLst>
                    <a:gs pos="0">
                      <a:srgbClr val="FEFAF6"/>
                    </a:gs>
                    <a:gs pos="100000">
                      <a:srgbClr val="FFEDC8"/>
                    </a:gs>
                  </a:gsLst>
                  <a:lin ang="5400000" scaled="1"/>
                </a:gradFill>
                <a:cs typeface="+mn-ea"/>
                <a:sym typeface="+mn-lt"/>
              </a:rPr>
              <a:t>第三章</a:t>
            </a:r>
          </a:p>
          <a:p>
            <a:pPr algn="ctr" defTabSz="914400">
              <a:defRPr/>
            </a:pPr>
            <a:r>
              <a:rPr lang="zh-CN" altLang="en-US" sz="4400" dirty="0">
                <a:gradFill>
                  <a:gsLst>
                    <a:gs pos="0">
                      <a:srgbClr val="FEFAF6"/>
                    </a:gs>
                    <a:gs pos="100000">
                      <a:srgbClr val="FFEDC8"/>
                    </a:gs>
                  </a:gsLst>
                  <a:lin ang="5400000" scaled="1"/>
                </a:gradFill>
                <a:cs typeface="+mn-ea"/>
                <a:sym typeface="+mn-lt"/>
              </a:rPr>
              <a:t>提高新时代地方党组织选举质量的制度保证</a:t>
            </a:r>
          </a:p>
        </p:txBody>
      </p:sp>
      <p:sp>
        <p:nvSpPr>
          <p:cNvPr id="9" name="矩形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473178B-A97F-954F-8F69-B5AC48864015}"/>
              </a:ext>
            </a:extLst>
          </p:cNvPr>
          <p:cNvSpPr/>
          <p:nvPr/>
        </p:nvSpPr>
        <p:spPr>
          <a:xfrm>
            <a:off x="3356072" y="4540620"/>
            <a:ext cx="5755447" cy="307777"/>
          </a:xfrm>
          <a:prstGeom prst="rect">
            <a:avLst/>
          </a:prstGeom>
        </p:spPr>
        <p:txBody>
          <a:bodyPr wrap="square" lIns="0" tIns="0" rIns="0" bIns="0">
            <a:spAutoFit/>
          </a:bodyPr>
          <a:lstStyle/>
          <a:p>
            <a:pPr algn="ctr" defTabSz="914400">
              <a:defRPr/>
            </a:pPr>
            <a:r>
              <a:rPr lang="zh-CN" altLang="en-US"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解读新修订的</a:t>
            </a:r>
            <a:r>
              <a:rPr lang="en-US" altLang="zh-CN"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a:t>
            </a:r>
            <a:r>
              <a:rPr lang="zh-CN" altLang="en-US"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中国共产党地方组织选举工作条例</a:t>
            </a:r>
            <a:r>
              <a:rPr lang="en-US" altLang="zh-CN"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a:t>
            </a:r>
            <a:endParaRPr lang="zh-CN" altLang="en-US"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endParaRPr>
          </a:p>
        </p:txBody>
      </p:sp>
    </p:spTree>
    <p:extLst>
      <p:ext uri="{BB962C8B-B14F-4D97-AF65-F5344CB8AC3E}">
        <p14:creationId xmlns:p14="http://schemas.microsoft.com/office/powerpoint/2010/main" val="109986394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DCC0A56-512F-1C4C-8831-7414B659906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96004" y="0"/>
            <a:ext cx="10925616" cy="6858000"/>
          </a:xfrm>
          <a:prstGeom prst="rect">
            <a:avLst/>
          </a:prstGeom>
        </p:spPr>
      </p:pic>
      <p:sp>
        <p:nvSpPr>
          <p:cNvPr id="9" name="矩形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8E49CBF-7745-274D-A990-3263ADDA54AE}"/>
              </a:ext>
            </a:extLst>
          </p:cNvPr>
          <p:cNvSpPr/>
          <p:nvPr/>
        </p:nvSpPr>
        <p:spPr>
          <a:xfrm>
            <a:off x="4200990" y="1354781"/>
            <a:ext cx="7354887" cy="923330"/>
          </a:xfrm>
          <a:prstGeom prst="rect">
            <a:avLst/>
          </a:prstGeom>
        </p:spPr>
        <p:txBody>
          <a:bodyPr wrap="square" lIns="0" tIns="0" rIns="0" bIns="0">
            <a:spAutoFit/>
          </a:bodyPr>
          <a:lstStyle/>
          <a:p>
            <a:pPr defTabSz="914400">
              <a:defRPr/>
            </a:pPr>
            <a:r>
              <a:rPr lang="zh-CN" altLang="en-US" sz="6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前 言</a:t>
            </a:r>
          </a:p>
        </p:txBody>
      </p:sp>
      <p:sp>
        <p:nvSpPr>
          <p:cNvPr id="12" name="矩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6030D12-105C-664D-B348-BE7422F794B4}"/>
              </a:ext>
            </a:extLst>
          </p:cNvPr>
          <p:cNvSpPr/>
          <p:nvPr/>
        </p:nvSpPr>
        <p:spPr>
          <a:xfrm>
            <a:off x="4200991" y="2556921"/>
            <a:ext cx="7054442" cy="2585323"/>
          </a:xfrm>
          <a:prstGeom prst="rect">
            <a:avLst/>
          </a:prstGeom>
        </p:spPr>
        <p:txBody>
          <a:bodyPr wrap="square" lIns="0" tIns="0" rIns="0" bIns="0">
            <a:spAutoFit/>
          </a:bodyPr>
          <a:lstStyle/>
          <a:p>
            <a:pPr defTabSz="914400">
              <a:lnSpc>
                <a:spcPct val="150000"/>
              </a:lnSpc>
              <a:defRPr/>
            </a:pPr>
            <a:r>
              <a:rPr lang="zh-CN" altLang="en-US" sz="1400" b="1" dirty="0">
                <a:gradFill>
                  <a:gsLst>
                    <a:gs pos="0">
                      <a:srgbClr val="FEFAF6"/>
                    </a:gs>
                    <a:gs pos="100000">
                      <a:srgbClr val="FFEDC8"/>
                    </a:gs>
                  </a:gsLst>
                  <a:lin ang="5400000" scaled="1"/>
                </a:gradFill>
                <a:cs typeface="+mn-ea"/>
                <a:sym typeface="+mn-lt"/>
              </a:rPr>
              <a:t>近日，中共中央印发了修订后的</a:t>
            </a:r>
            <a:r>
              <a:rPr lang="en-US" altLang="zh-CN" sz="1400" b="1" dirty="0">
                <a:gradFill>
                  <a:gsLst>
                    <a:gs pos="0">
                      <a:srgbClr val="FEFAF6"/>
                    </a:gs>
                    <a:gs pos="100000">
                      <a:srgbClr val="FFEDC8"/>
                    </a:gs>
                  </a:gsLst>
                  <a:lin ang="5400000" scaled="1"/>
                </a:gradFill>
                <a:cs typeface="+mn-ea"/>
                <a:sym typeface="+mn-lt"/>
              </a:rPr>
              <a:t>《</a:t>
            </a:r>
            <a:r>
              <a:rPr lang="zh-CN" altLang="en-US" sz="1400" b="1" dirty="0">
                <a:gradFill>
                  <a:gsLst>
                    <a:gs pos="0">
                      <a:srgbClr val="FEFAF6"/>
                    </a:gs>
                    <a:gs pos="100000">
                      <a:srgbClr val="FFEDC8"/>
                    </a:gs>
                  </a:gsLst>
                  <a:lin ang="5400000" scaled="1"/>
                </a:gradFill>
                <a:cs typeface="+mn-ea"/>
                <a:sym typeface="+mn-lt"/>
              </a:rPr>
              <a:t>中国共产党地方组织选举工作条例</a:t>
            </a:r>
            <a:r>
              <a:rPr lang="en-US" altLang="zh-CN" sz="1400" b="1" dirty="0">
                <a:gradFill>
                  <a:gsLst>
                    <a:gs pos="0">
                      <a:srgbClr val="FEFAF6"/>
                    </a:gs>
                    <a:gs pos="100000">
                      <a:srgbClr val="FFEDC8"/>
                    </a:gs>
                  </a:gsLst>
                  <a:lin ang="5400000" scaled="1"/>
                </a:gradFill>
                <a:cs typeface="+mn-ea"/>
                <a:sym typeface="+mn-lt"/>
              </a:rPr>
              <a:t>》(</a:t>
            </a:r>
            <a:r>
              <a:rPr lang="zh-CN" altLang="en-US" sz="1400" b="1" dirty="0">
                <a:gradFill>
                  <a:gsLst>
                    <a:gs pos="0">
                      <a:srgbClr val="FEFAF6"/>
                    </a:gs>
                    <a:gs pos="100000">
                      <a:srgbClr val="FFEDC8"/>
                    </a:gs>
                  </a:gsLst>
                  <a:lin ang="5400000" scaled="1"/>
                </a:gradFill>
                <a:cs typeface="+mn-ea"/>
                <a:sym typeface="+mn-lt"/>
              </a:rPr>
              <a:t>以下简称</a:t>
            </a:r>
            <a:r>
              <a:rPr lang="en-US" altLang="zh-CN" sz="1400" b="1" dirty="0">
                <a:gradFill>
                  <a:gsLst>
                    <a:gs pos="0">
                      <a:srgbClr val="FEFAF6"/>
                    </a:gs>
                    <a:gs pos="100000">
                      <a:srgbClr val="FFEDC8"/>
                    </a:gs>
                  </a:gsLst>
                  <a:lin ang="5400000" scaled="1"/>
                </a:gradFill>
                <a:cs typeface="+mn-ea"/>
                <a:sym typeface="+mn-lt"/>
              </a:rPr>
              <a:t>《</a:t>
            </a:r>
            <a:r>
              <a:rPr lang="zh-CN" altLang="en-US" sz="1400" b="1" dirty="0">
                <a:gradFill>
                  <a:gsLst>
                    <a:gs pos="0">
                      <a:srgbClr val="FEFAF6"/>
                    </a:gs>
                    <a:gs pos="100000">
                      <a:srgbClr val="FFEDC8"/>
                    </a:gs>
                  </a:gsLst>
                  <a:lin ang="5400000" scaled="1"/>
                </a:gradFill>
                <a:cs typeface="+mn-ea"/>
                <a:sym typeface="+mn-lt"/>
              </a:rPr>
              <a:t>条例</a:t>
            </a:r>
            <a:r>
              <a:rPr lang="en-US" altLang="zh-CN" sz="1400" b="1" dirty="0">
                <a:gradFill>
                  <a:gsLst>
                    <a:gs pos="0">
                      <a:srgbClr val="FEFAF6"/>
                    </a:gs>
                    <a:gs pos="100000">
                      <a:srgbClr val="FFEDC8"/>
                    </a:gs>
                  </a:gsLst>
                  <a:lin ang="5400000" scaled="1"/>
                </a:gradFill>
                <a:cs typeface="+mn-ea"/>
                <a:sym typeface="+mn-lt"/>
              </a:rPr>
              <a:t>》)</a:t>
            </a:r>
            <a:r>
              <a:rPr lang="zh-CN" altLang="en-US" sz="1400" b="1" dirty="0">
                <a:gradFill>
                  <a:gsLst>
                    <a:gs pos="0">
                      <a:srgbClr val="FEFAF6"/>
                    </a:gs>
                    <a:gs pos="100000">
                      <a:srgbClr val="FFEDC8"/>
                    </a:gs>
                  </a:gsLst>
                  <a:lin ang="5400000" scaled="1"/>
                </a:gradFill>
                <a:cs typeface="+mn-ea"/>
                <a:sym typeface="+mn-lt"/>
              </a:rPr>
              <a:t>，并发出通知，要求各地区各部</a:t>
            </a:r>
            <a:r>
              <a:rPr lang="en-US" altLang="zh-CN" sz="1400" b="1" dirty="0">
                <a:gradFill>
                  <a:gsLst>
                    <a:gs pos="0">
                      <a:srgbClr val="FEFAF6"/>
                    </a:gs>
                    <a:gs pos="100000">
                      <a:srgbClr val="FFEDC8"/>
                    </a:gs>
                  </a:gsLst>
                  <a:lin ang="5400000" scaled="1"/>
                </a:gradFill>
                <a:cs typeface="+mn-ea"/>
                <a:sym typeface="+mn-lt"/>
              </a:rPr>
              <a:t>7</a:t>
            </a:r>
            <a:r>
              <a:rPr lang="zh-CN" altLang="en-US" sz="1400" b="1" dirty="0">
                <a:gradFill>
                  <a:gsLst>
                    <a:gs pos="0">
                      <a:srgbClr val="FEFAF6"/>
                    </a:gs>
                    <a:gs pos="100000">
                      <a:srgbClr val="FFEDC8"/>
                    </a:gs>
                  </a:gsLst>
                  <a:lin ang="5400000" scaled="1"/>
                </a:gradFill>
                <a:cs typeface="+mn-ea"/>
                <a:sym typeface="+mn-lt"/>
              </a:rPr>
              <a:t>认真遵照执行。</a:t>
            </a:r>
            <a:endParaRPr lang="en-US" altLang="zh-CN" sz="1400" b="1" dirty="0">
              <a:gradFill>
                <a:gsLst>
                  <a:gs pos="0">
                    <a:srgbClr val="FEFAF6"/>
                  </a:gs>
                  <a:gs pos="100000">
                    <a:srgbClr val="FFEDC8"/>
                  </a:gs>
                </a:gsLst>
                <a:lin ang="5400000" scaled="1"/>
              </a:gradFill>
              <a:cs typeface="+mn-ea"/>
              <a:sym typeface="+mn-lt"/>
            </a:endParaRPr>
          </a:p>
          <a:p>
            <a:pPr defTabSz="914400">
              <a:lnSpc>
                <a:spcPct val="150000"/>
              </a:lnSpc>
              <a:defRPr/>
            </a:pPr>
            <a:endParaRPr lang="zh-CN" altLang="en-US" sz="1400" b="1" dirty="0">
              <a:gradFill>
                <a:gsLst>
                  <a:gs pos="0">
                    <a:srgbClr val="FEFAF6"/>
                  </a:gs>
                  <a:gs pos="100000">
                    <a:srgbClr val="FFEDC8"/>
                  </a:gs>
                </a:gsLst>
                <a:lin ang="5400000" scaled="1"/>
              </a:gradFill>
              <a:cs typeface="+mn-ea"/>
              <a:sym typeface="+mn-lt"/>
            </a:endParaRPr>
          </a:p>
          <a:p>
            <a:pPr defTabSz="914400">
              <a:lnSpc>
                <a:spcPct val="150000"/>
              </a:lnSpc>
              <a:defRPr/>
            </a:pPr>
            <a:r>
              <a:rPr lang="zh-CN" altLang="en-US" sz="1400" b="1" dirty="0">
                <a:gradFill>
                  <a:gsLst>
                    <a:gs pos="0">
                      <a:srgbClr val="FEFAF6"/>
                    </a:gs>
                    <a:gs pos="100000">
                      <a:srgbClr val="FFEDC8"/>
                    </a:gs>
                  </a:gsLst>
                  <a:lin ang="5400000" scaled="1"/>
                </a:gradFill>
                <a:cs typeface="+mn-ea"/>
                <a:sym typeface="+mn-lt"/>
              </a:rPr>
              <a:t>通知指出，</a:t>
            </a:r>
            <a:r>
              <a:rPr lang="en-US" altLang="zh-CN" sz="1400" b="1" dirty="0">
                <a:gradFill>
                  <a:gsLst>
                    <a:gs pos="0">
                      <a:srgbClr val="FEFAF6"/>
                    </a:gs>
                    <a:gs pos="100000">
                      <a:srgbClr val="FFEDC8"/>
                    </a:gs>
                  </a:gsLst>
                  <a:lin ang="5400000" scaled="1"/>
                </a:gradFill>
                <a:cs typeface="+mn-ea"/>
                <a:sym typeface="+mn-lt"/>
              </a:rPr>
              <a:t>《</a:t>
            </a:r>
            <a:r>
              <a:rPr lang="zh-CN" altLang="en-US" sz="1400" b="1" dirty="0">
                <a:gradFill>
                  <a:gsLst>
                    <a:gs pos="0">
                      <a:srgbClr val="FEFAF6"/>
                    </a:gs>
                    <a:gs pos="100000">
                      <a:srgbClr val="FFEDC8"/>
                    </a:gs>
                  </a:gsLst>
                  <a:lin ang="5400000" scaled="1"/>
                </a:gradFill>
                <a:cs typeface="+mn-ea"/>
                <a:sym typeface="+mn-lt"/>
              </a:rPr>
              <a:t>条例</a:t>
            </a:r>
            <a:r>
              <a:rPr lang="en-US" altLang="zh-CN" sz="1400" b="1" dirty="0">
                <a:gradFill>
                  <a:gsLst>
                    <a:gs pos="0">
                      <a:srgbClr val="FEFAF6"/>
                    </a:gs>
                    <a:gs pos="100000">
                      <a:srgbClr val="FFEDC8"/>
                    </a:gs>
                  </a:gsLst>
                  <a:lin ang="5400000" scaled="1"/>
                </a:gradFill>
                <a:cs typeface="+mn-ea"/>
                <a:sym typeface="+mn-lt"/>
              </a:rPr>
              <a:t>》 </a:t>
            </a:r>
            <a:r>
              <a:rPr lang="zh-CN" altLang="en-US" sz="1400" b="1" dirty="0">
                <a:gradFill>
                  <a:gsLst>
                    <a:gs pos="0">
                      <a:srgbClr val="FEFAF6"/>
                    </a:gs>
                    <a:gs pos="100000">
                      <a:srgbClr val="FFEDC8"/>
                    </a:gs>
                  </a:gsLst>
                  <a:lin ang="5400000" scaled="1"/>
                </a:gradFill>
                <a:cs typeface="+mn-ea"/>
                <a:sym typeface="+mn-lt"/>
              </a:rPr>
              <a:t>以有关领导新时代中国特色社会主义思想为指导，以党章为根本避循，深入贯彻党的十九大和十九届二中、三中、四中、五中全会精神，贯彻落实新时代党的建设总要求和新时代党的组织路线，是新时代党的地方组织选举工作的基本避循。</a:t>
            </a:r>
            <a:r>
              <a:rPr lang="en-US" altLang="zh-CN" sz="1400" b="1" dirty="0">
                <a:gradFill>
                  <a:gsLst>
                    <a:gs pos="0">
                      <a:srgbClr val="FEFAF6"/>
                    </a:gs>
                    <a:gs pos="100000">
                      <a:srgbClr val="FFEDC8"/>
                    </a:gs>
                  </a:gsLst>
                  <a:lin ang="5400000" scaled="1"/>
                </a:gradFill>
                <a:cs typeface="+mn-ea"/>
                <a:sym typeface="+mn-lt"/>
              </a:rPr>
              <a:t>《</a:t>
            </a:r>
            <a:r>
              <a:rPr lang="zh-CN" altLang="en-US" sz="1400" b="1" dirty="0">
                <a:gradFill>
                  <a:gsLst>
                    <a:gs pos="0">
                      <a:srgbClr val="FEFAF6"/>
                    </a:gs>
                    <a:gs pos="100000">
                      <a:srgbClr val="FFEDC8"/>
                    </a:gs>
                  </a:gsLst>
                  <a:lin ang="5400000" scaled="1"/>
                </a:gradFill>
                <a:cs typeface="+mn-ea"/>
                <a:sym typeface="+mn-lt"/>
              </a:rPr>
              <a:t>条例</a:t>
            </a:r>
            <a:r>
              <a:rPr lang="en-US" altLang="zh-CN" sz="1400" b="1" dirty="0">
                <a:gradFill>
                  <a:gsLst>
                    <a:gs pos="0">
                      <a:srgbClr val="FEFAF6"/>
                    </a:gs>
                    <a:gs pos="100000">
                      <a:srgbClr val="FFEDC8"/>
                    </a:gs>
                  </a:gsLst>
                  <a:lin ang="5400000" scaled="1"/>
                </a:gradFill>
                <a:cs typeface="+mn-ea"/>
                <a:sym typeface="+mn-lt"/>
              </a:rPr>
              <a:t>》 </a:t>
            </a:r>
            <a:r>
              <a:rPr lang="zh-CN" altLang="en-US" sz="1400" b="1" dirty="0">
                <a:gradFill>
                  <a:gsLst>
                    <a:gs pos="0">
                      <a:srgbClr val="FEFAF6"/>
                    </a:gs>
                    <a:gs pos="100000">
                      <a:srgbClr val="FFEDC8"/>
                    </a:gs>
                  </a:gsLst>
                  <a:lin ang="5400000" scaled="1"/>
                </a:gradFill>
                <a:cs typeface="+mn-ea"/>
                <a:sym typeface="+mn-lt"/>
              </a:rPr>
              <a:t>的修订和实施，对于坚持和加强党的全面领导，健全维护党的集中统的组织制度， 规范党的地方组织选举， 加强党的地方组织建设，提高党的执政能力和领导水平，具有重要意义。</a:t>
            </a:r>
          </a:p>
        </p:txBody>
      </p:sp>
      <p:sp>
        <p:nvSpPr>
          <p:cNvPr id="2" name="文本框 1"/>
          <p:cNvSpPr txBox="1"/>
          <p:nvPr/>
        </p:nvSpPr>
        <p:spPr>
          <a:xfrm>
            <a:off x="9850170" y="334978"/>
            <a:ext cx="1705707" cy="246221"/>
          </a:xfrm>
          <a:prstGeom prst="rect">
            <a:avLst/>
          </a:prstGeom>
          <a:noFill/>
        </p:spPr>
        <p:txBody>
          <a:bodyPr wrap="square" rtlCol="0">
            <a:spAutoFit/>
          </a:bodyPr>
          <a:lstStyle/>
          <a:p>
            <a:r>
              <a:rPr lang="en-US" altLang="zh-CN" sz="1000" dirty="0">
                <a:solidFill>
                  <a:srgbClr val="D92929"/>
                </a:solidFill>
              </a:rPr>
              <a:t>https://www.ypppt.com/</a:t>
            </a:r>
            <a:endParaRPr lang="zh-CN" altLang="en-US" sz="1000" dirty="0">
              <a:solidFill>
                <a:srgbClr val="D92929"/>
              </a:solidFill>
            </a:endParaRPr>
          </a:p>
        </p:txBody>
      </p:sp>
    </p:spTree>
    <p:extLst>
      <p:ext uri="{BB962C8B-B14F-4D97-AF65-F5344CB8AC3E}">
        <p14:creationId xmlns:p14="http://schemas.microsoft.com/office/powerpoint/2010/main" val="12823357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dissolv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C0501FB-9476-AE4C-8892-82D9FA4C50D8}"/>
              </a:ext>
            </a:extLst>
          </p:cNvPr>
          <p:cNvGrpSpPr/>
          <p:nvPr/>
        </p:nvGrpSpPr>
        <p:grpSpPr>
          <a:xfrm>
            <a:off x="874713" y="1455582"/>
            <a:ext cx="10482919" cy="1243373"/>
            <a:chOff x="1211678" y="2696833"/>
            <a:chExt cx="10482919" cy="3141259"/>
          </a:xfrm>
        </p:grpSpPr>
        <p:sp>
          <p:nvSpPr>
            <p:cNvPr id="7" name="矩形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8679F0C-BADC-B046-B0CE-C9647132A95C}"/>
                </a:ext>
              </a:extLst>
            </p:cNvPr>
            <p:cNvSpPr/>
            <p:nvPr/>
          </p:nvSpPr>
          <p:spPr>
            <a:xfrm>
              <a:off x="1252024" y="2696833"/>
              <a:ext cx="10402227" cy="3141259"/>
            </a:xfrm>
            <a:prstGeom prst="rect">
              <a:avLst/>
            </a:prstGeom>
            <a:noFill/>
            <a:ln>
              <a:solidFill>
                <a:srgbClr val="FFED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8" name="矩形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11ADDDC-1904-CB4B-85A2-281981C0E816}"/>
                </a:ext>
              </a:extLst>
            </p:cNvPr>
            <p:cNvSpPr/>
            <p:nvPr/>
          </p:nvSpPr>
          <p:spPr>
            <a:xfrm>
              <a:off x="1211678" y="3604757"/>
              <a:ext cx="80693" cy="1664721"/>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9" name="矩形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6438BAC-602A-614C-AC0B-9A56DF2DE709}"/>
                </a:ext>
              </a:extLst>
            </p:cNvPr>
            <p:cNvSpPr/>
            <p:nvPr/>
          </p:nvSpPr>
          <p:spPr>
            <a:xfrm>
              <a:off x="11613904" y="3613661"/>
              <a:ext cx="80693" cy="1664721"/>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sp>
        <p:nvSpPr>
          <p:cNvPr id="10" name="矩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F3DE68D-D7C2-9C4E-9A9E-EC13C3D37991}"/>
              </a:ext>
            </a:extLst>
          </p:cNvPr>
          <p:cNvSpPr/>
          <p:nvPr/>
        </p:nvSpPr>
        <p:spPr>
          <a:xfrm>
            <a:off x="1230043" y="1765798"/>
            <a:ext cx="9713260" cy="608243"/>
          </a:xfrm>
          <a:prstGeom prst="rect">
            <a:avLst/>
          </a:prstGeom>
        </p:spPr>
        <p:txBody>
          <a:bodyPr wrap="square" lIns="0" tIns="0" rIns="0" bIns="0">
            <a:spAutoFit/>
          </a:bodyPr>
          <a:lstStyle/>
          <a:p>
            <a:pPr defTabSz="914400">
              <a:lnSpc>
                <a:spcPct val="150000"/>
              </a:lnSpc>
              <a:defRPr/>
            </a:pPr>
            <a:r>
              <a:rPr lang="en-US" altLang="zh-CN" sz="1400" b="1" dirty="0">
                <a:solidFill>
                  <a:srgbClr val="FFEDC8"/>
                </a:solidFill>
                <a:cs typeface="+mn-ea"/>
                <a:sym typeface="+mn-lt"/>
              </a:rPr>
              <a:t>《</a:t>
            </a:r>
            <a:r>
              <a:rPr lang="zh-CN" altLang="en-US" sz="1400" b="1" dirty="0">
                <a:solidFill>
                  <a:srgbClr val="FFEDC8"/>
                </a:solidFill>
                <a:cs typeface="+mn-ea"/>
                <a:sym typeface="+mn-lt"/>
              </a:rPr>
              <a:t>中国共产党地方组织选举工作条例</a:t>
            </a:r>
            <a:r>
              <a:rPr lang="en-US" altLang="zh-CN" sz="1400" b="1" dirty="0">
                <a:solidFill>
                  <a:srgbClr val="FFEDC8"/>
                </a:solidFill>
                <a:cs typeface="+mn-ea"/>
                <a:sym typeface="+mn-lt"/>
              </a:rPr>
              <a:t>》</a:t>
            </a:r>
            <a:r>
              <a:rPr lang="zh-CN" altLang="en-US" sz="1400" b="1" dirty="0">
                <a:solidFill>
                  <a:srgbClr val="FFEDC8"/>
                </a:solidFill>
                <a:cs typeface="+mn-ea"/>
                <a:sym typeface="+mn-lt"/>
              </a:rPr>
              <a:t>日前发布</a:t>
            </a:r>
            <a:r>
              <a:rPr lang="en-US" altLang="zh-CN" sz="1400" b="1" dirty="0">
                <a:solidFill>
                  <a:srgbClr val="FFEDC8"/>
                </a:solidFill>
                <a:cs typeface="+mn-ea"/>
                <a:sym typeface="+mn-lt"/>
              </a:rPr>
              <a:t>,</a:t>
            </a:r>
            <a:r>
              <a:rPr lang="zh-CN" altLang="en-US" sz="1400" b="1" dirty="0">
                <a:solidFill>
                  <a:srgbClr val="FFEDC8"/>
                </a:solidFill>
                <a:cs typeface="+mn-ea"/>
                <a:sym typeface="+mn-lt"/>
              </a:rPr>
              <a:t>这是党内选举实践探索和制度建设的重要成果</a:t>
            </a:r>
            <a:r>
              <a:rPr lang="en-US" altLang="zh-CN" sz="1400" b="1" dirty="0">
                <a:solidFill>
                  <a:srgbClr val="FFEDC8"/>
                </a:solidFill>
                <a:cs typeface="+mn-ea"/>
                <a:sym typeface="+mn-lt"/>
              </a:rPr>
              <a:t>,</a:t>
            </a:r>
            <a:r>
              <a:rPr lang="zh-CN" altLang="en-US" sz="1400" b="1" dirty="0">
                <a:solidFill>
                  <a:srgbClr val="FFEDC8"/>
                </a:solidFill>
                <a:cs typeface="+mn-ea"/>
                <a:sym typeface="+mn-lt"/>
              </a:rPr>
              <a:t>为做好新时代地方党组织选举工作提供了基本遵循。</a:t>
            </a:r>
          </a:p>
        </p:txBody>
      </p:sp>
      <p:sp>
        <p:nvSpPr>
          <p:cNvPr id="11" name="矩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1FA2B09-5459-D34B-8C6E-4A307F19A9AA}"/>
              </a:ext>
            </a:extLst>
          </p:cNvPr>
          <p:cNvSpPr/>
          <p:nvPr/>
        </p:nvSpPr>
        <p:spPr>
          <a:xfrm>
            <a:off x="1495729" y="3084438"/>
            <a:ext cx="6739268" cy="430887"/>
          </a:xfrm>
          <a:prstGeom prst="rect">
            <a:avLst/>
          </a:prstGeom>
        </p:spPr>
        <p:txBody>
          <a:bodyPr wrap="square" lIns="0" tIns="0" rIns="0" bIns="0">
            <a:spAutoFit/>
          </a:bodyPr>
          <a:lstStyle/>
          <a:p>
            <a:pPr algn="ctr" defTabSz="914400">
              <a:defRPr/>
            </a:pPr>
            <a:r>
              <a:rPr lang="en-US" altLang="zh-CN" sz="28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a:t>
            </a:r>
            <a:r>
              <a:rPr lang="zh-CN" altLang="en-US" sz="28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中国共产党地方组织选举工作条例</a:t>
            </a:r>
            <a:r>
              <a:rPr lang="en-US" altLang="zh-CN" sz="28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a:t>
            </a:r>
            <a:endParaRPr lang="zh-CN" altLang="en-US" sz="28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endParaRPr>
          </a:p>
        </p:txBody>
      </p:sp>
      <p:sp>
        <p:nvSpPr>
          <p:cNvPr id="12" name="矩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8E6F2B5-D17A-B64D-877E-60E28555930F}"/>
              </a:ext>
            </a:extLst>
          </p:cNvPr>
          <p:cNvSpPr/>
          <p:nvPr/>
        </p:nvSpPr>
        <p:spPr>
          <a:xfrm flipV="1">
            <a:off x="1604931" y="3863579"/>
            <a:ext cx="6520864" cy="56359"/>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428F7AF-824E-534E-9BC5-770133276B4D}"/>
              </a:ext>
            </a:extLst>
          </p:cNvPr>
          <p:cNvSpPr/>
          <p:nvPr/>
        </p:nvSpPr>
        <p:spPr>
          <a:xfrm flipV="1">
            <a:off x="1604931" y="3993791"/>
            <a:ext cx="6520864" cy="28800"/>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AFED86C-3FB3-A74A-9618-2B780451061B}"/>
              </a:ext>
            </a:extLst>
          </p:cNvPr>
          <p:cNvSpPr/>
          <p:nvPr/>
        </p:nvSpPr>
        <p:spPr>
          <a:xfrm>
            <a:off x="1147148" y="4264356"/>
            <a:ext cx="7244684" cy="1846659"/>
          </a:xfrm>
          <a:prstGeom prst="rect">
            <a:avLst/>
          </a:prstGeom>
        </p:spPr>
        <p:txBody>
          <a:bodyPr wrap="square" lIns="0" tIns="0" rIns="0" bIns="0">
            <a:spAutoFit/>
          </a:bodyPr>
          <a:lstStyle/>
          <a:p>
            <a:pPr algn="ctr" defTabSz="914400">
              <a:lnSpc>
                <a:spcPct val="150000"/>
              </a:lnSpc>
              <a:defRPr/>
            </a:pPr>
            <a:r>
              <a:rPr lang="zh-CN" altLang="en-US" sz="1600" b="1" dirty="0">
                <a:solidFill>
                  <a:srgbClr val="FFEDC8"/>
                </a:solidFill>
                <a:cs typeface="+mn-ea"/>
                <a:sym typeface="+mn-lt"/>
              </a:rPr>
              <a:t>以新时代中国特色社会主义思想为指导，以党章为根本遵循，贯彻落实新时代党的建设总要求和新时代党的组织路线，坚持问题导向</a:t>
            </a:r>
            <a:r>
              <a:rPr lang="en-US" altLang="zh-CN" sz="1600" b="1" dirty="0">
                <a:solidFill>
                  <a:srgbClr val="FFEDC8"/>
                </a:solidFill>
                <a:cs typeface="+mn-ea"/>
                <a:sym typeface="+mn-lt"/>
              </a:rPr>
              <a:t>,</a:t>
            </a:r>
            <a:r>
              <a:rPr lang="zh-CN" altLang="en-US" sz="1600" b="1" dirty="0">
                <a:solidFill>
                  <a:srgbClr val="FFEDC8"/>
                </a:solidFill>
                <a:cs typeface="+mn-ea"/>
                <a:sym typeface="+mn-lt"/>
              </a:rPr>
              <a:t>总结实践经验，健全地方党组织选举工作制度机制，对于坚持和加强党的全面领导，健全维护党的集中统一</a:t>
            </a:r>
            <a:r>
              <a:rPr lang="en-US" altLang="zh-CN" sz="1600" b="1" dirty="0">
                <a:solidFill>
                  <a:srgbClr val="FFEDC8"/>
                </a:solidFill>
                <a:cs typeface="+mn-ea"/>
                <a:sym typeface="+mn-lt"/>
              </a:rPr>
              <a:t>-</a:t>
            </a:r>
            <a:r>
              <a:rPr lang="zh-CN" altLang="en-US" sz="1600" b="1" dirty="0">
                <a:solidFill>
                  <a:srgbClr val="FFEDC8"/>
                </a:solidFill>
                <a:cs typeface="+mn-ea"/>
                <a:sym typeface="+mn-lt"/>
              </a:rPr>
              <a:t>的组织制度，规范党的地方组织选举，加强党的地方组织建设，提高党的执政能力和领导水平，具有重要意义。</a:t>
            </a:r>
          </a:p>
        </p:txBody>
      </p:sp>
      <p:pic>
        <p:nvPicPr>
          <p:cNvPr id="16" name="图片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66D059A-F002-5948-944F-7CB69560CF8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34997" y="2558264"/>
            <a:ext cx="3957003" cy="4299735"/>
          </a:xfrm>
          <a:prstGeom prst="rect">
            <a:avLst/>
          </a:prstGeom>
        </p:spPr>
      </p:pic>
      <p:grpSp>
        <p:nvGrpSpPr>
          <p:cNvPr id="15" name="组合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B4B87A0-4405-A849-B07F-4A335E6CCDA5}"/>
              </a:ext>
            </a:extLst>
          </p:cNvPr>
          <p:cNvGrpSpPr/>
          <p:nvPr/>
        </p:nvGrpSpPr>
        <p:grpSpPr>
          <a:xfrm>
            <a:off x="2945322" y="486484"/>
            <a:ext cx="6301357" cy="748657"/>
            <a:chOff x="4738498" y="1166902"/>
            <a:chExt cx="5667457" cy="748657"/>
          </a:xfrm>
          <a:solidFill>
            <a:srgbClr val="212121"/>
          </a:solidFill>
        </p:grpSpPr>
        <p:sp>
          <p:nvSpPr>
            <p:cNvPr id="17" name="平行四边形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B382946-70E2-9449-A4BE-AE737C2B4740}"/>
                </a:ext>
              </a:extLst>
            </p:cNvPr>
            <p:cNvSpPr/>
            <p:nvPr/>
          </p:nvSpPr>
          <p:spPr>
            <a:xfrm>
              <a:off x="4738498" y="1166902"/>
              <a:ext cx="5667457"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8" name="矩形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BC3E51A-55FC-F842-89D0-A4FEA4F33BEF}"/>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zh-CN" altLang="en-US" sz="2000" dirty="0">
                  <a:solidFill>
                    <a:srgbClr val="DD2D29"/>
                  </a:solidFill>
                  <a:cs typeface="+mn-ea"/>
                  <a:sym typeface="+mn-lt"/>
                </a:rPr>
                <a:t>提高新时代地方党组织选举质量的制度保证</a:t>
              </a:r>
            </a:p>
          </p:txBody>
        </p:sp>
      </p:grpSp>
    </p:spTree>
    <p:extLst>
      <p:ext uri="{BB962C8B-B14F-4D97-AF65-F5344CB8AC3E}">
        <p14:creationId xmlns:p14="http://schemas.microsoft.com/office/powerpoint/2010/main" val="362120719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dissolv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1"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arn(inVertical)">
                                      <p:cBhvr>
                                        <p:cTn id="22" dur="500"/>
                                        <p:tgtEl>
                                          <p:spTgt spid="11"/>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arn(inVertical)">
                                      <p:cBhvr>
                                        <p:cTn id="25" dur="500"/>
                                        <p:tgtEl>
                                          <p:spTgt spid="12"/>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barn(inVertical)">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dissolv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1" grpId="1"/>
      <p:bldP spid="12" grpId="0" animBg="1"/>
      <p:bldP spid="13" grpId="0" animBg="1"/>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mc="http://schemas.openxmlformats.org/markup-compatibility/2006" xmlns:p14="http://schemas.microsoft.com/office/powerpoint/2010/main" xmlns="" id="{8495E86C-5521-3446-9551-770C759D34AA}"/>
              </a:ext>
            </a:extLst>
          </p:cNvPr>
          <p:cNvGrpSpPr/>
          <p:nvPr/>
        </p:nvGrpSpPr>
        <p:grpSpPr>
          <a:xfrm>
            <a:off x="874713" y="1455582"/>
            <a:ext cx="10482919" cy="1243373"/>
            <a:chOff x="1211678" y="2696833"/>
            <a:chExt cx="10482919" cy="3141259"/>
          </a:xfrm>
        </p:grpSpPr>
        <p:sp>
          <p:nvSpPr>
            <p:cNvPr id="7" name="矩形 6">
              <a:extLst>
                <a:ext uri="{FF2B5EF4-FFF2-40B4-BE49-F238E27FC236}">
                  <a16:creationId xmlns:a16="http://schemas.microsoft.com/office/drawing/2014/main" xmlns:mc="http://schemas.openxmlformats.org/markup-compatibility/2006" xmlns:p14="http://schemas.microsoft.com/office/powerpoint/2010/main" xmlns="" id="{877547D9-0986-B643-8E27-AC33A7C3F33E}"/>
                </a:ext>
              </a:extLst>
            </p:cNvPr>
            <p:cNvSpPr/>
            <p:nvPr/>
          </p:nvSpPr>
          <p:spPr>
            <a:xfrm>
              <a:off x="1252024" y="2696833"/>
              <a:ext cx="10402227" cy="3141259"/>
            </a:xfrm>
            <a:prstGeom prst="rect">
              <a:avLst/>
            </a:prstGeom>
            <a:noFill/>
            <a:ln>
              <a:solidFill>
                <a:srgbClr val="FFED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8" name="矩形 7">
              <a:extLst>
                <a:ext uri="{FF2B5EF4-FFF2-40B4-BE49-F238E27FC236}">
                  <a16:creationId xmlns:a16="http://schemas.microsoft.com/office/drawing/2014/main" xmlns:mc="http://schemas.openxmlformats.org/markup-compatibility/2006" xmlns:p14="http://schemas.microsoft.com/office/powerpoint/2010/main" xmlns="" id="{C38BD9F6-D8C6-1C4A-87FB-DD37294A36F0}"/>
                </a:ext>
              </a:extLst>
            </p:cNvPr>
            <p:cNvSpPr/>
            <p:nvPr/>
          </p:nvSpPr>
          <p:spPr>
            <a:xfrm>
              <a:off x="1211678" y="3604757"/>
              <a:ext cx="80693" cy="1664721"/>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9" name="矩形 8">
              <a:extLst>
                <a:ext uri="{FF2B5EF4-FFF2-40B4-BE49-F238E27FC236}">
                  <a16:creationId xmlns:a16="http://schemas.microsoft.com/office/drawing/2014/main" xmlns:mc="http://schemas.openxmlformats.org/markup-compatibility/2006" xmlns:p14="http://schemas.microsoft.com/office/powerpoint/2010/main" xmlns="" id="{017F8FCA-3C76-4B4A-8626-4C980FE4E6A7}"/>
                </a:ext>
              </a:extLst>
            </p:cNvPr>
            <p:cNvSpPr/>
            <p:nvPr/>
          </p:nvSpPr>
          <p:spPr>
            <a:xfrm>
              <a:off x="11613904" y="3613661"/>
              <a:ext cx="80693" cy="1664721"/>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sp>
        <p:nvSpPr>
          <p:cNvPr id="10" name="矩形 9">
            <a:extLst>
              <a:ext uri="{FF2B5EF4-FFF2-40B4-BE49-F238E27FC236}">
                <a16:creationId xmlns:a16="http://schemas.microsoft.com/office/drawing/2014/main" xmlns:mc="http://schemas.openxmlformats.org/markup-compatibility/2006" xmlns:p14="http://schemas.microsoft.com/office/powerpoint/2010/main" xmlns="" id="{A8925966-7538-A446-B71C-1C794BDF8C11}"/>
              </a:ext>
            </a:extLst>
          </p:cNvPr>
          <p:cNvSpPr/>
          <p:nvPr/>
        </p:nvSpPr>
        <p:spPr>
          <a:xfrm>
            <a:off x="1230043" y="1765798"/>
            <a:ext cx="9713260" cy="608243"/>
          </a:xfrm>
          <a:prstGeom prst="rect">
            <a:avLst/>
          </a:prstGeom>
        </p:spPr>
        <p:txBody>
          <a:bodyPr wrap="square" lIns="0" tIns="0" rIns="0" bIns="0">
            <a:spAutoFit/>
          </a:bodyPr>
          <a:lstStyle/>
          <a:p>
            <a:pPr defTabSz="914400">
              <a:lnSpc>
                <a:spcPct val="150000"/>
              </a:lnSpc>
              <a:defRPr/>
            </a:pPr>
            <a:r>
              <a:rPr lang="zh-CN" altLang="en-US" sz="1400" b="1" dirty="0">
                <a:solidFill>
                  <a:srgbClr val="FFEDC8"/>
                </a:solidFill>
                <a:cs typeface="+mn-ea"/>
                <a:sym typeface="+mn-lt"/>
              </a:rPr>
              <a:t>地方党组织在党的组织体系中居于承上启下的关键环节。是推进国家治理体系和治理能力现代化的重要层级</a:t>
            </a:r>
            <a:r>
              <a:rPr lang="en-US" altLang="zh-CN" sz="1400" b="1" dirty="0">
                <a:solidFill>
                  <a:srgbClr val="FFEDC8"/>
                </a:solidFill>
                <a:cs typeface="+mn-ea"/>
                <a:sym typeface="+mn-lt"/>
              </a:rPr>
              <a:t>,</a:t>
            </a:r>
            <a:r>
              <a:rPr lang="zh-CN" altLang="en-US" sz="1400" b="1" dirty="0">
                <a:solidFill>
                  <a:srgbClr val="FFEDC8"/>
                </a:solidFill>
                <a:cs typeface="+mn-ea"/>
                <a:sym typeface="+mn-lt"/>
              </a:rPr>
              <a:t>在本地区发挥总揽全局、协调各方的领导作用。</a:t>
            </a:r>
          </a:p>
        </p:txBody>
      </p:sp>
      <p:sp>
        <p:nvSpPr>
          <p:cNvPr id="15" name="矩形 14">
            <a:extLst>
              <a:ext uri="{FF2B5EF4-FFF2-40B4-BE49-F238E27FC236}">
                <a16:creationId xmlns:a16="http://schemas.microsoft.com/office/drawing/2014/main" xmlns:mc="http://schemas.openxmlformats.org/markup-compatibility/2006" xmlns:p14="http://schemas.microsoft.com/office/powerpoint/2010/main" xmlns="" id="{9204340D-16F4-7747-93BD-AEAF66ECD264}"/>
              </a:ext>
            </a:extLst>
          </p:cNvPr>
          <p:cNvSpPr/>
          <p:nvPr/>
        </p:nvSpPr>
        <p:spPr>
          <a:xfrm>
            <a:off x="995752" y="3236928"/>
            <a:ext cx="10402227" cy="2589426"/>
          </a:xfrm>
          <a:prstGeom prst="rect">
            <a:avLst/>
          </a:prstGeom>
          <a:noFill/>
          <a:ln>
            <a:solidFill>
              <a:srgbClr val="FFED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nvGrpSpPr>
          <p:cNvPr id="16" name="组合 15">
            <a:extLst>
              <a:ext uri="{FF2B5EF4-FFF2-40B4-BE49-F238E27FC236}">
                <a16:creationId xmlns:a16="http://schemas.microsoft.com/office/drawing/2014/main" xmlns:mc="http://schemas.openxmlformats.org/markup-compatibility/2006" xmlns:p14="http://schemas.microsoft.com/office/powerpoint/2010/main" xmlns="" id="{9A7306AA-7FA8-3347-8EAE-D8878AA6FE47}"/>
              </a:ext>
            </a:extLst>
          </p:cNvPr>
          <p:cNvGrpSpPr/>
          <p:nvPr/>
        </p:nvGrpSpPr>
        <p:grpSpPr>
          <a:xfrm>
            <a:off x="4458724" y="2912207"/>
            <a:ext cx="3166192" cy="748657"/>
            <a:chOff x="4834609" y="1166902"/>
            <a:chExt cx="5475234" cy="748657"/>
          </a:xfrm>
          <a:noFill/>
        </p:grpSpPr>
        <p:sp>
          <p:nvSpPr>
            <p:cNvPr id="17" name="平行四边形 16">
              <a:extLst>
                <a:ext uri="{FF2B5EF4-FFF2-40B4-BE49-F238E27FC236}">
                  <a16:creationId xmlns:a16="http://schemas.microsoft.com/office/drawing/2014/main" xmlns:mc="http://schemas.openxmlformats.org/markup-compatibility/2006" xmlns:p14="http://schemas.microsoft.com/office/powerpoint/2010/main" xmlns="" id="{EB7CE938-FE94-CD4C-BA68-551CB3FF079A}"/>
                </a:ext>
              </a:extLst>
            </p:cNvPr>
            <p:cNvSpPr/>
            <p:nvPr/>
          </p:nvSpPr>
          <p:spPr>
            <a:xfrm>
              <a:off x="4834609" y="1166902"/>
              <a:ext cx="5475234"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8" name="矩形 17">
              <a:extLst>
                <a:ext uri="{FF2B5EF4-FFF2-40B4-BE49-F238E27FC236}">
                  <a16:creationId xmlns:a16="http://schemas.microsoft.com/office/drawing/2014/main" xmlns:mc="http://schemas.openxmlformats.org/markup-compatibility/2006" xmlns:p14="http://schemas.microsoft.com/office/powerpoint/2010/main" xmlns="" id="{6A1A6EA9-90DD-514E-AFCB-5A9D0E9FF13B}"/>
                </a:ext>
              </a:extLst>
            </p:cNvPr>
            <p:cNvSpPr/>
            <p:nvPr/>
          </p:nvSpPr>
          <p:spPr>
            <a:xfrm>
              <a:off x="4883338" y="1387343"/>
              <a:ext cx="5377776" cy="307777"/>
            </a:xfrm>
            <a:prstGeom prst="rect">
              <a:avLst/>
            </a:prstGeom>
            <a:grpFill/>
            <a:effectLst/>
          </p:spPr>
          <p:txBody>
            <a:bodyPr wrap="square" lIns="0" tIns="0" rIns="0" bIns="0">
              <a:spAutoFit/>
            </a:bodyPr>
            <a:lstStyle/>
            <a:p>
              <a:pPr algn="ctr" defTabSz="914400">
                <a:defRPr/>
              </a:pPr>
              <a:r>
                <a:rPr lang="zh-CN" altLang="en-US" sz="2000" dirty="0">
                  <a:solidFill>
                    <a:srgbClr val="DD2D29"/>
                  </a:solidFill>
                  <a:cs typeface="+mn-ea"/>
                  <a:sym typeface="+mn-lt"/>
                </a:rPr>
                <a:t>党的十八大以来</a:t>
              </a:r>
            </a:p>
          </p:txBody>
        </p:sp>
      </p:grpSp>
      <p:sp>
        <p:nvSpPr>
          <p:cNvPr id="20" name="矩形 19">
            <a:extLst>
              <a:ext uri="{FF2B5EF4-FFF2-40B4-BE49-F238E27FC236}">
                <a16:creationId xmlns:a16="http://schemas.microsoft.com/office/drawing/2014/main" xmlns:mc="http://schemas.openxmlformats.org/markup-compatibility/2006" xmlns:p14="http://schemas.microsoft.com/office/powerpoint/2010/main" xmlns="" id="{6DB3D13B-00E3-5448-A7E8-4EA588E78260}"/>
              </a:ext>
            </a:extLst>
          </p:cNvPr>
          <p:cNvSpPr/>
          <p:nvPr/>
        </p:nvSpPr>
        <p:spPr>
          <a:xfrm>
            <a:off x="1260446" y="3874116"/>
            <a:ext cx="9935802" cy="1615827"/>
          </a:xfrm>
          <a:prstGeom prst="rect">
            <a:avLst/>
          </a:prstGeom>
        </p:spPr>
        <p:txBody>
          <a:bodyPr wrap="square" lIns="0" tIns="0" rIns="0" bIns="0">
            <a:spAutoFit/>
          </a:bodyPr>
          <a:lstStyle/>
          <a:p>
            <a:pPr algn="ctr" defTabSz="914400">
              <a:lnSpc>
                <a:spcPct val="150000"/>
              </a:lnSpc>
              <a:defRPr/>
            </a:pPr>
            <a:r>
              <a:rPr lang="zh-CN" altLang="en-US" sz="1400" b="1" dirty="0">
                <a:solidFill>
                  <a:srgbClr val="FFEDC8"/>
                </a:solidFill>
                <a:cs typeface="+mn-ea"/>
                <a:sym typeface="+mn-lt"/>
              </a:rPr>
              <a:t>以有关领导为核心的党中央对贯彻执行党的民主集中制，规范完善地方党组织选举作出一系列重大部署，推动形成了地方党组织选举工作健康有序的良好局面。当前，我们即将全面建成小康社会。实现第</a:t>
            </a:r>
            <a:r>
              <a:rPr lang="en-US" altLang="zh-CN" sz="1400" b="1" dirty="0">
                <a:solidFill>
                  <a:srgbClr val="FFEDC8"/>
                </a:solidFill>
                <a:cs typeface="+mn-ea"/>
                <a:sym typeface="+mn-lt"/>
              </a:rPr>
              <a:t>-</a:t>
            </a:r>
            <a:r>
              <a:rPr lang="zh-CN" altLang="en-US" sz="1400" b="1" dirty="0">
                <a:solidFill>
                  <a:srgbClr val="FFEDC8"/>
                </a:solidFill>
                <a:cs typeface="+mn-ea"/>
                <a:sym typeface="+mn-lt"/>
              </a:rPr>
              <a:t>一个百年奋斗目标，开启全面建设社会主义现代化国家新征程、同第二个百年奋斗目标进军。实现新时代党的奋斗目标，关键在党，关键在人，关键在各级领导班子。赛通过健全完善地方党组织选举制度机制，以科学规范严谨的选举工作，选好配强地方党组织领导班子，切实提高抓改革、促发展、保稳定的工作水平和专业化能力，把地万党组织建设成为忠诚践行习近平新时代中国特色社会主义思想的坚强领导集体。</a:t>
            </a:r>
          </a:p>
        </p:txBody>
      </p:sp>
      <p:grpSp>
        <p:nvGrpSpPr>
          <p:cNvPr id="19" name="组合 18">
            <a:extLst>
              <a:ext uri="{FF2B5EF4-FFF2-40B4-BE49-F238E27FC236}">
                <a16:creationId xmlns:a16="http://schemas.microsoft.com/office/drawing/2014/main" xmlns:mc="http://schemas.openxmlformats.org/markup-compatibility/2006" xmlns:p14="http://schemas.microsoft.com/office/powerpoint/2010/main" xmlns="" id="{0352C802-F8D9-EE40-B629-7987F8955D45}"/>
              </a:ext>
            </a:extLst>
          </p:cNvPr>
          <p:cNvGrpSpPr/>
          <p:nvPr/>
        </p:nvGrpSpPr>
        <p:grpSpPr>
          <a:xfrm>
            <a:off x="2945322" y="486484"/>
            <a:ext cx="6301357" cy="748657"/>
            <a:chOff x="4738498" y="1166902"/>
            <a:chExt cx="5667457" cy="748657"/>
          </a:xfrm>
          <a:solidFill>
            <a:srgbClr val="212121"/>
          </a:solidFill>
        </p:grpSpPr>
        <p:sp>
          <p:nvSpPr>
            <p:cNvPr id="21" name="平行四边形 20">
              <a:extLst>
                <a:ext uri="{FF2B5EF4-FFF2-40B4-BE49-F238E27FC236}">
                  <a16:creationId xmlns:a16="http://schemas.microsoft.com/office/drawing/2014/main" xmlns:mc="http://schemas.openxmlformats.org/markup-compatibility/2006" xmlns:p14="http://schemas.microsoft.com/office/powerpoint/2010/main" xmlns="" id="{AD5F0B08-4C06-D045-9A95-6909B98DD6DD}"/>
                </a:ext>
              </a:extLst>
            </p:cNvPr>
            <p:cNvSpPr/>
            <p:nvPr/>
          </p:nvSpPr>
          <p:spPr>
            <a:xfrm>
              <a:off x="4738498" y="1166902"/>
              <a:ext cx="5667457"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2" name="矩形 21">
              <a:extLst>
                <a:ext uri="{FF2B5EF4-FFF2-40B4-BE49-F238E27FC236}">
                  <a16:creationId xmlns:a16="http://schemas.microsoft.com/office/drawing/2014/main" xmlns:mc="http://schemas.openxmlformats.org/markup-compatibility/2006" xmlns:p14="http://schemas.microsoft.com/office/powerpoint/2010/main" xmlns="" id="{47F7CF0F-C4EB-FF42-B155-C7FDAA4FC48B}"/>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zh-CN" altLang="en-US" sz="2000" dirty="0">
                  <a:solidFill>
                    <a:srgbClr val="DD2D29"/>
                  </a:solidFill>
                  <a:cs typeface="+mn-ea"/>
                  <a:sym typeface="+mn-lt"/>
                </a:rPr>
                <a:t>提高新时代地方党组织选举质量的制度保证</a:t>
              </a:r>
            </a:p>
          </p:txBody>
        </p:sp>
      </p:grpSp>
    </p:spTree>
    <p:extLst>
      <p:ext uri="{BB962C8B-B14F-4D97-AF65-F5344CB8AC3E}">
        <p14:creationId xmlns:p14="http://schemas.microsoft.com/office/powerpoint/2010/main" val="140203998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dissolve">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additive="base">
                                        <p:cTn id="22" dur="500" fill="hold"/>
                                        <p:tgtEl>
                                          <p:spTgt spid="16"/>
                                        </p:tgtEl>
                                        <p:attrNameLst>
                                          <p:attrName>ppt_x</p:attrName>
                                        </p:attrNameLst>
                                      </p:cBhvr>
                                      <p:tavLst>
                                        <p:tav tm="0">
                                          <p:val>
                                            <p:strVal val="#ppt_x"/>
                                          </p:val>
                                        </p:tav>
                                        <p:tav tm="100000">
                                          <p:val>
                                            <p:strVal val="#ppt_x"/>
                                          </p:val>
                                        </p:tav>
                                      </p:tavLst>
                                    </p:anim>
                                    <p:anim calcmode="lin" valueType="num">
                                      <p:cBhvr additive="base">
                                        <p:cTn id="2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dissolve">
                                      <p:cBhvr>
                                        <p:cTn id="2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animBg="1"/>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mc="http://schemas.openxmlformats.org/markup-compatibility/2006" xmlns:p14="http://schemas.microsoft.com/office/powerpoint/2010/main" xmlns="" id="{ADB19E3B-CDA1-AE46-982C-43B10A7AC848}"/>
              </a:ext>
            </a:extLst>
          </p:cNvPr>
          <p:cNvGrpSpPr/>
          <p:nvPr/>
        </p:nvGrpSpPr>
        <p:grpSpPr>
          <a:xfrm>
            <a:off x="874713" y="1455582"/>
            <a:ext cx="10482919" cy="948405"/>
            <a:chOff x="1211678" y="2696833"/>
            <a:chExt cx="10482919" cy="3141259"/>
          </a:xfrm>
        </p:grpSpPr>
        <p:sp>
          <p:nvSpPr>
            <p:cNvPr id="7" name="矩形 6">
              <a:extLst>
                <a:ext uri="{FF2B5EF4-FFF2-40B4-BE49-F238E27FC236}">
                  <a16:creationId xmlns:a16="http://schemas.microsoft.com/office/drawing/2014/main" xmlns:mc="http://schemas.openxmlformats.org/markup-compatibility/2006" xmlns:p14="http://schemas.microsoft.com/office/powerpoint/2010/main" xmlns="" id="{76F28471-84F9-6D49-8F67-0376E1BFB539}"/>
                </a:ext>
              </a:extLst>
            </p:cNvPr>
            <p:cNvSpPr/>
            <p:nvPr/>
          </p:nvSpPr>
          <p:spPr>
            <a:xfrm>
              <a:off x="1252024" y="2696833"/>
              <a:ext cx="10402227" cy="3141259"/>
            </a:xfrm>
            <a:prstGeom prst="rect">
              <a:avLst/>
            </a:prstGeom>
            <a:noFill/>
            <a:ln>
              <a:solidFill>
                <a:srgbClr val="FFED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8" name="矩形 7">
              <a:extLst>
                <a:ext uri="{FF2B5EF4-FFF2-40B4-BE49-F238E27FC236}">
                  <a16:creationId xmlns:a16="http://schemas.microsoft.com/office/drawing/2014/main" xmlns:mc="http://schemas.openxmlformats.org/markup-compatibility/2006" xmlns:p14="http://schemas.microsoft.com/office/powerpoint/2010/main" xmlns="" id="{59F1ED7D-FD44-D64C-AD9C-12BE2BEBEA8F}"/>
                </a:ext>
              </a:extLst>
            </p:cNvPr>
            <p:cNvSpPr/>
            <p:nvPr/>
          </p:nvSpPr>
          <p:spPr>
            <a:xfrm>
              <a:off x="1211678" y="3604757"/>
              <a:ext cx="80693" cy="1664721"/>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9" name="矩形 8">
              <a:extLst>
                <a:ext uri="{FF2B5EF4-FFF2-40B4-BE49-F238E27FC236}">
                  <a16:creationId xmlns:a16="http://schemas.microsoft.com/office/drawing/2014/main" xmlns:mc="http://schemas.openxmlformats.org/markup-compatibility/2006" xmlns:p14="http://schemas.microsoft.com/office/powerpoint/2010/main" xmlns="" id="{CAAA1376-00EA-8948-BEBE-FEF626C255B0}"/>
                </a:ext>
              </a:extLst>
            </p:cNvPr>
            <p:cNvSpPr/>
            <p:nvPr/>
          </p:nvSpPr>
          <p:spPr>
            <a:xfrm>
              <a:off x="11613904" y="3613661"/>
              <a:ext cx="80693" cy="1664721"/>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sp>
        <p:nvSpPr>
          <p:cNvPr id="10" name="矩形 9">
            <a:extLst>
              <a:ext uri="{FF2B5EF4-FFF2-40B4-BE49-F238E27FC236}">
                <a16:creationId xmlns:a16="http://schemas.microsoft.com/office/drawing/2014/main" xmlns:mc="http://schemas.openxmlformats.org/markup-compatibility/2006" xmlns:p14="http://schemas.microsoft.com/office/powerpoint/2010/main" xmlns="" id="{C06C7446-D0AA-784C-AF38-7A1B4EFD2146}"/>
              </a:ext>
            </a:extLst>
          </p:cNvPr>
          <p:cNvSpPr/>
          <p:nvPr/>
        </p:nvSpPr>
        <p:spPr>
          <a:xfrm>
            <a:off x="1230043" y="1765798"/>
            <a:ext cx="9713260" cy="285078"/>
          </a:xfrm>
          <a:prstGeom prst="rect">
            <a:avLst/>
          </a:prstGeom>
        </p:spPr>
        <p:txBody>
          <a:bodyPr wrap="square" lIns="0" tIns="0" rIns="0" bIns="0">
            <a:spAutoFit/>
          </a:bodyPr>
          <a:lstStyle/>
          <a:p>
            <a:pPr defTabSz="914400">
              <a:lnSpc>
                <a:spcPct val="150000"/>
              </a:lnSpc>
              <a:defRPr/>
            </a:pPr>
            <a:r>
              <a:rPr lang="zh-CN" altLang="en-US" sz="1400" b="1" dirty="0">
                <a:solidFill>
                  <a:srgbClr val="FFEDC8"/>
                </a:solidFill>
                <a:cs typeface="+mn-ea"/>
                <a:sym typeface="+mn-lt"/>
              </a:rPr>
              <a:t>地方党組只迭挙是党内政治生活的重要内容</a:t>
            </a:r>
            <a:r>
              <a:rPr lang="en-US" altLang="zh-CN" sz="1400" b="1" dirty="0">
                <a:solidFill>
                  <a:srgbClr val="FFEDC8"/>
                </a:solidFill>
                <a:cs typeface="+mn-ea"/>
                <a:sym typeface="+mn-lt"/>
              </a:rPr>
              <a:t>,</a:t>
            </a:r>
            <a:r>
              <a:rPr lang="zh-CN" altLang="en-US" sz="1400" b="1" dirty="0">
                <a:solidFill>
                  <a:srgbClr val="FFEDC8"/>
                </a:solidFill>
                <a:cs typeface="+mn-ea"/>
                <a:sym typeface="+mn-lt"/>
              </a:rPr>
              <a:t>是加彊党的政治建没、党内民主建没的重要途径</a:t>
            </a:r>
            <a:r>
              <a:rPr lang="en-US" altLang="zh-CN" sz="1400" b="1" dirty="0">
                <a:solidFill>
                  <a:srgbClr val="FFEDC8"/>
                </a:solidFill>
                <a:cs typeface="+mn-ea"/>
                <a:sym typeface="+mn-lt"/>
              </a:rPr>
              <a:t>.</a:t>
            </a:r>
            <a:endParaRPr lang="zh-CN" altLang="en-US" sz="1400" b="1" dirty="0">
              <a:solidFill>
                <a:srgbClr val="FFEDC8"/>
              </a:solidFill>
              <a:cs typeface="+mn-ea"/>
              <a:sym typeface="+mn-lt"/>
            </a:endParaRPr>
          </a:p>
        </p:txBody>
      </p:sp>
      <p:grpSp>
        <p:nvGrpSpPr>
          <p:cNvPr id="11" name="组合 10">
            <a:extLst>
              <a:ext uri="{FF2B5EF4-FFF2-40B4-BE49-F238E27FC236}">
                <a16:creationId xmlns:a16="http://schemas.microsoft.com/office/drawing/2014/main" xmlns:mc="http://schemas.openxmlformats.org/markup-compatibility/2006" xmlns:p14="http://schemas.microsoft.com/office/powerpoint/2010/main" xmlns="" id="{D63A1408-EF1A-1A4A-B673-FF1EE767092E}"/>
              </a:ext>
            </a:extLst>
          </p:cNvPr>
          <p:cNvGrpSpPr/>
          <p:nvPr/>
        </p:nvGrpSpPr>
        <p:grpSpPr>
          <a:xfrm>
            <a:off x="955405" y="2476159"/>
            <a:ext cx="10321534" cy="948405"/>
            <a:chOff x="4834609" y="1166902"/>
            <a:chExt cx="5475234" cy="748657"/>
          </a:xfrm>
          <a:gradFill>
            <a:gsLst>
              <a:gs pos="0">
                <a:srgbClr val="FEFAF6"/>
              </a:gs>
              <a:gs pos="100000">
                <a:srgbClr val="FFEDC8"/>
              </a:gs>
            </a:gsLst>
            <a:lin ang="5400000" scaled="1"/>
          </a:gradFill>
        </p:grpSpPr>
        <p:sp>
          <p:nvSpPr>
            <p:cNvPr id="12" name="平行四边形 11">
              <a:extLst>
                <a:ext uri="{FF2B5EF4-FFF2-40B4-BE49-F238E27FC236}">
                  <a16:creationId xmlns:a16="http://schemas.microsoft.com/office/drawing/2014/main" xmlns:mc="http://schemas.openxmlformats.org/markup-compatibility/2006" xmlns:p14="http://schemas.microsoft.com/office/powerpoint/2010/main" xmlns="" id="{B5597DED-24F5-FE46-B145-B219F2D5C59F}"/>
                </a:ext>
              </a:extLst>
            </p:cNvPr>
            <p:cNvSpPr/>
            <p:nvPr/>
          </p:nvSpPr>
          <p:spPr>
            <a:xfrm>
              <a:off x="4834609" y="1166902"/>
              <a:ext cx="5475234" cy="748657"/>
            </a:xfrm>
            <a:prstGeom prst="parallelogram">
              <a:avLst>
                <a:gd name="adj" fmla="val 11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 id="{8744895D-ADD5-3F4B-9300-5F21028280F7}"/>
                </a:ext>
              </a:extLst>
            </p:cNvPr>
            <p:cNvSpPr/>
            <p:nvPr/>
          </p:nvSpPr>
          <p:spPr>
            <a:xfrm>
              <a:off x="5066636" y="1270773"/>
              <a:ext cx="5011178" cy="480138"/>
            </a:xfrm>
            <a:prstGeom prst="rect">
              <a:avLst/>
            </a:prstGeom>
            <a:grpFill/>
          </p:spPr>
          <p:txBody>
            <a:bodyPr wrap="square" lIns="0" tIns="0" rIns="0" bIns="0">
              <a:spAutoFit/>
            </a:bodyPr>
            <a:lstStyle/>
            <a:p>
              <a:pPr defTabSz="914400">
                <a:lnSpc>
                  <a:spcPct val="150000"/>
                </a:lnSpc>
                <a:defRPr/>
              </a:pPr>
              <a:r>
                <a:rPr lang="zh-CN" altLang="en-US" sz="1400" dirty="0">
                  <a:solidFill>
                    <a:srgbClr val="DD2D29"/>
                  </a:solidFill>
                  <a:cs typeface="+mn-ea"/>
                  <a:sym typeface="+mn-lt"/>
                </a:rPr>
                <a:t>坚持党中央集中統一领导</a:t>
              </a:r>
              <a:r>
                <a:rPr lang="en-US" altLang="zh-CN" sz="1400" dirty="0">
                  <a:solidFill>
                    <a:srgbClr val="DD2D29"/>
                  </a:solidFill>
                  <a:cs typeface="+mn-ea"/>
                  <a:sym typeface="+mn-lt"/>
                </a:rPr>
                <a:t>.</a:t>
              </a:r>
              <a:r>
                <a:rPr lang="zh-CN" altLang="en-US" sz="1400" dirty="0">
                  <a:solidFill>
                    <a:srgbClr val="DD2D29"/>
                  </a:solidFill>
                  <a:cs typeface="+mn-ea"/>
                  <a:sym typeface="+mn-lt"/>
                </a:rPr>
                <a:t>以党的政治建设为统领</a:t>
              </a:r>
              <a:r>
                <a:rPr lang="en-US" altLang="zh-CN" sz="1400" dirty="0">
                  <a:solidFill>
                    <a:srgbClr val="DD2D29"/>
                  </a:solidFill>
                  <a:cs typeface="+mn-ea"/>
                  <a:sym typeface="+mn-lt"/>
                </a:rPr>
                <a:t>,</a:t>
              </a:r>
              <a:r>
                <a:rPr lang="zh-CN" altLang="en-US" sz="1400" dirty="0">
                  <a:solidFill>
                    <a:srgbClr val="DD2D29"/>
                  </a:solidFill>
                  <a:cs typeface="+mn-ea"/>
                  <a:sym typeface="+mn-lt"/>
                </a:rPr>
                <a:t>落实全面从严治党要求，发挥党委统揽全局、协调各方的领导作用</a:t>
              </a:r>
              <a:r>
                <a:rPr lang="en-US" altLang="zh-CN" sz="1400" dirty="0">
                  <a:solidFill>
                    <a:srgbClr val="DD2D29"/>
                  </a:solidFill>
                  <a:cs typeface="+mn-ea"/>
                  <a:sym typeface="+mn-lt"/>
                </a:rPr>
                <a:t>,</a:t>
              </a:r>
              <a:r>
                <a:rPr lang="zh-CN" altLang="en-US" sz="1400" dirty="0">
                  <a:solidFill>
                    <a:srgbClr val="DD2D29"/>
                  </a:solidFill>
                  <a:cs typeface="+mn-ea"/>
                  <a:sym typeface="+mn-lt"/>
                </a:rPr>
                <a:t>确保正确政治方向。</a:t>
              </a:r>
            </a:p>
          </p:txBody>
        </p:sp>
      </p:grpSp>
      <p:grpSp>
        <p:nvGrpSpPr>
          <p:cNvPr id="14" name="组合 13">
            <a:extLst>
              <a:ext uri="{FF2B5EF4-FFF2-40B4-BE49-F238E27FC236}">
                <a16:creationId xmlns:a16="http://schemas.microsoft.com/office/drawing/2014/main" xmlns:mc="http://schemas.openxmlformats.org/markup-compatibility/2006" xmlns:p14="http://schemas.microsoft.com/office/powerpoint/2010/main" xmlns="" id="{25DC2347-DEBE-2E48-86EC-3719445BD8A0}"/>
              </a:ext>
            </a:extLst>
          </p:cNvPr>
          <p:cNvGrpSpPr/>
          <p:nvPr/>
        </p:nvGrpSpPr>
        <p:grpSpPr>
          <a:xfrm>
            <a:off x="955405" y="3496736"/>
            <a:ext cx="10321534" cy="1254767"/>
            <a:chOff x="4834609" y="1166902"/>
            <a:chExt cx="5475234" cy="990495"/>
          </a:xfrm>
          <a:gradFill>
            <a:gsLst>
              <a:gs pos="0">
                <a:srgbClr val="FEFAF6"/>
              </a:gs>
              <a:gs pos="100000">
                <a:srgbClr val="FFEDC8"/>
              </a:gs>
            </a:gsLst>
            <a:lin ang="5400000" scaled="1"/>
          </a:gradFill>
        </p:grpSpPr>
        <p:sp>
          <p:nvSpPr>
            <p:cNvPr id="15" name="平行四边形 14">
              <a:extLst>
                <a:ext uri="{FF2B5EF4-FFF2-40B4-BE49-F238E27FC236}">
                  <a16:creationId xmlns:a16="http://schemas.microsoft.com/office/drawing/2014/main" xmlns:mc="http://schemas.openxmlformats.org/markup-compatibility/2006" xmlns:p14="http://schemas.microsoft.com/office/powerpoint/2010/main" xmlns="" id="{73E21325-C099-044C-9B4C-BC11CF5E7737}"/>
                </a:ext>
              </a:extLst>
            </p:cNvPr>
            <p:cNvSpPr/>
            <p:nvPr/>
          </p:nvSpPr>
          <p:spPr>
            <a:xfrm>
              <a:off x="4834609" y="1166902"/>
              <a:ext cx="5475234" cy="990495"/>
            </a:xfrm>
            <a:prstGeom prst="parallelogram">
              <a:avLst>
                <a:gd name="adj" fmla="val 11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6" name="矩形 15">
              <a:extLst>
                <a:ext uri="{FF2B5EF4-FFF2-40B4-BE49-F238E27FC236}">
                  <a16:creationId xmlns:a16="http://schemas.microsoft.com/office/drawing/2014/main" xmlns:mc="http://schemas.openxmlformats.org/markup-compatibility/2006" xmlns:p14="http://schemas.microsoft.com/office/powerpoint/2010/main" xmlns="" id="{190D7DC9-64B0-3D41-BF2C-2CDC894D8E9A}"/>
                </a:ext>
              </a:extLst>
            </p:cNvPr>
            <p:cNvSpPr/>
            <p:nvPr/>
          </p:nvSpPr>
          <p:spPr>
            <a:xfrm>
              <a:off x="5066636" y="1270773"/>
              <a:ext cx="5011178" cy="735241"/>
            </a:xfrm>
            <a:prstGeom prst="rect">
              <a:avLst/>
            </a:prstGeom>
            <a:noFill/>
          </p:spPr>
          <p:txBody>
            <a:bodyPr wrap="square" lIns="0" tIns="0" rIns="0" bIns="0">
              <a:spAutoFit/>
            </a:bodyPr>
            <a:lstStyle/>
            <a:p>
              <a:pPr defTabSz="914400">
                <a:lnSpc>
                  <a:spcPct val="150000"/>
                </a:lnSpc>
                <a:defRPr/>
              </a:pPr>
              <a:r>
                <a:rPr lang="zh-CN" altLang="en-US" sz="1400" dirty="0">
                  <a:solidFill>
                    <a:srgbClr val="DD2D29"/>
                  </a:solidFill>
                  <a:cs typeface="+mn-ea"/>
                  <a:sym typeface="+mn-lt"/>
                </a:rPr>
                <a:t>坚持发扬党内民主</a:t>
              </a:r>
              <a:r>
                <a:rPr lang="en-US" altLang="zh-CN" sz="1400" dirty="0">
                  <a:solidFill>
                    <a:srgbClr val="DD2D29"/>
                  </a:solidFill>
                  <a:cs typeface="+mn-ea"/>
                  <a:sym typeface="+mn-lt"/>
                </a:rPr>
                <a:t>,</a:t>
              </a:r>
              <a:r>
                <a:rPr lang="zh-CN" altLang="en-US" sz="1400" dirty="0">
                  <a:solidFill>
                    <a:srgbClr val="DD2D29"/>
                  </a:solidFill>
                  <a:cs typeface="+mn-ea"/>
                  <a:sym typeface="+mn-lt"/>
                </a:rPr>
                <a:t>贯彻党的民主集中制</a:t>
              </a:r>
              <a:r>
                <a:rPr lang="en-US" altLang="zh-CN" sz="1400" dirty="0">
                  <a:solidFill>
                    <a:srgbClr val="DD2D29"/>
                  </a:solidFill>
                  <a:cs typeface="+mn-ea"/>
                  <a:sym typeface="+mn-lt"/>
                </a:rPr>
                <a:t>,</a:t>
              </a:r>
              <a:r>
                <a:rPr lang="zh-CN" altLang="en-US" sz="1400" dirty="0">
                  <a:solidFill>
                    <a:srgbClr val="DD2D29"/>
                  </a:solidFill>
                  <a:cs typeface="+mn-ea"/>
                  <a:sym typeface="+mn-lt"/>
                </a:rPr>
                <a:t>扩大和完善有序有效参与，尊重和保障党员、代表的民主权利</a:t>
              </a:r>
              <a:r>
                <a:rPr lang="en-US" altLang="zh-CN" sz="1400" dirty="0">
                  <a:solidFill>
                    <a:srgbClr val="DD2D29"/>
                  </a:solidFill>
                  <a:cs typeface="+mn-ea"/>
                  <a:sym typeface="+mn-lt"/>
                </a:rPr>
                <a:t>,</a:t>
              </a:r>
              <a:r>
                <a:rPr lang="zh-CN" altLang="en-US" sz="1400" dirty="0">
                  <a:solidFill>
                    <a:srgbClr val="DD2D29"/>
                  </a:solidFill>
                  <a:cs typeface="+mn-ea"/>
                  <a:sym typeface="+mn-lt"/>
                </a:rPr>
                <a:t>积极创造有利于选举人真实表达意愿的环境和条件，确保党员和代表在正确行使民主权利与贯彻执行党的主张有机统一的前提下充分行使民主权利</a:t>
              </a:r>
              <a:r>
                <a:rPr lang="en-US" altLang="zh-CN" sz="1400" dirty="0">
                  <a:solidFill>
                    <a:srgbClr val="DD2D29"/>
                  </a:solidFill>
                  <a:cs typeface="+mn-ea"/>
                  <a:sym typeface="+mn-lt"/>
                </a:rPr>
                <a:t>.</a:t>
              </a:r>
              <a:endParaRPr lang="zh-CN" altLang="en-US" sz="1400" dirty="0">
                <a:solidFill>
                  <a:srgbClr val="DD2D29"/>
                </a:solidFill>
                <a:cs typeface="+mn-ea"/>
                <a:sym typeface="+mn-lt"/>
              </a:endParaRPr>
            </a:p>
          </p:txBody>
        </p:sp>
      </p:grpSp>
      <p:grpSp>
        <p:nvGrpSpPr>
          <p:cNvPr id="17" name="组合 16">
            <a:extLst>
              <a:ext uri="{FF2B5EF4-FFF2-40B4-BE49-F238E27FC236}">
                <a16:creationId xmlns:a16="http://schemas.microsoft.com/office/drawing/2014/main" xmlns:mc="http://schemas.openxmlformats.org/markup-compatibility/2006" xmlns:p14="http://schemas.microsoft.com/office/powerpoint/2010/main" xmlns="" id="{FD725D7C-CCDE-E142-AF36-25CC1480B2DB}"/>
              </a:ext>
            </a:extLst>
          </p:cNvPr>
          <p:cNvGrpSpPr/>
          <p:nvPr/>
        </p:nvGrpSpPr>
        <p:grpSpPr>
          <a:xfrm>
            <a:off x="935232" y="4869293"/>
            <a:ext cx="10321534" cy="948406"/>
            <a:chOff x="4834609" y="1166903"/>
            <a:chExt cx="5475234" cy="748658"/>
          </a:xfrm>
          <a:gradFill>
            <a:gsLst>
              <a:gs pos="0">
                <a:srgbClr val="FEFAF6"/>
              </a:gs>
              <a:gs pos="100000">
                <a:srgbClr val="FFEDC8"/>
              </a:gs>
            </a:gsLst>
            <a:lin ang="5400000" scaled="1"/>
          </a:gradFill>
        </p:grpSpPr>
        <p:sp>
          <p:nvSpPr>
            <p:cNvPr id="18" name="平行四边形 17">
              <a:extLst>
                <a:ext uri="{FF2B5EF4-FFF2-40B4-BE49-F238E27FC236}">
                  <a16:creationId xmlns:a16="http://schemas.microsoft.com/office/drawing/2014/main" xmlns:mc="http://schemas.openxmlformats.org/markup-compatibility/2006" xmlns:p14="http://schemas.microsoft.com/office/powerpoint/2010/main" xmlns="" id="{FB811004-F449-634E-B6CE-E0DEE06AE452}"/>
                </a:ext>
              </a:extLst>
            </p:cNvPr>
            <p:cNvSpPr/>
            <p:nvPr/>
          </p:nvSpPr>
          <p:spPr>
            <a:xfrm>
              <a:off x="4834609" y="1166903"/>
              <a:ext cx="5475234" cy="748658"/>
            </a:xfrm>
            <a:prstGeom prst="parallelogram">
              <a:avLst>
                <a:gd name="adj" fmla="val 11667"/>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9" name="矩形 18">
              <a:extLst>
                <a:ext uri="{FF2B5EF4-FFF2-40B4-BE49-F238E27FC236}">
                  <a16:creationId xmlns:a16="http://schemas.microsoft.com/office/drawing/2014/main" xmlns:mc="http://schemas.openxmlformats.org/markup-compatibility/2006" xmlns:p14="http://schemas.microsoft.com/office/powerpoint/2010/main" xmlns="" id="{021671E9-41F7-C845-8DD4-83B0422326A2}"/>
                </a:ext>
              </a:extLst>
            </p:cNvPr>
            <p:cNvSpPr/>
            <p:nvPr/>
          </p:nvSpPr>
          <p:spPr>
            <a:xfrm>
              <a:off x="5066636" y="1270773"/>
              <a:ext cx="5011178" cy="480138"/>
            </a:xfrm>
            <a:prstGeom prst="rect">
              <a:avLst/>
            </a:prstGeom>
            <a:noFill/>
          </p:spPr>
          <p:txBody>
            <a:bodyPr wrap="square" lIns="0" tIns="0" rIns="0" bIns="0">
              <a:spAutoFit/>
            </a:bodyPr>
            <a:lstStyle/>
            <a:p>
              <a:pPr defTabSz="914400">
                <a:lnSpc>
                  <a:spcPct val="150000"/>
                </a:lnSpc>
                <a:defRPr/>
              </a:pPr>
              <a:r>
                <a:rPr lang="zh-CN" altLang="en-US" sz="1400" dirty="0">
                  <a:solidFill>
                    <a:srgbClr val="DD2D29"/>
                  </a:solidFill>
                  <a:cs typeface="+mn-ea"/>
                  <a:sym typeface="+mn-lt"/>
                </a:rPr>
                <a:t>教育引导广大党员干部积极参加地方党组织选举</a:t>
              </a:r>
              <a:r>
                <a:rPr lang="en-US" altLang="zh-CN" sz="1400" dirty="0">
                  <a:solidFill>
                    <a:srgbClr val="DD2D29"/>
                  </a:solidFill>
                  <a:cs typeface="+mn-ea"/>
                  <a:sym typeface="+mn-lt"/>
                </a:rPr>
                <a:t>,</a:t>
              </a:r>
              <a:r>
                <a:rPr lang="zh-CN" altLang="en-US" sz="1400" dirty="0">
                  <a:solidFill>
                    <a:srgbClr val="DD2D29"/>
                  </a:solidFill>
                  <a:cs typeface="+mn-ea"/>
                  <a:sym typeface="+mn-lt"/>
                </a:rPr>
                <a:t>在严肃的党内政治生活中经受政治历练和党性锤炼</a:t>
              </a:r>
              <a:r>
                <a:rPr lang="en-US" altLang="zh-CN" sz="1400" dirty="0">
                  <a:solidFill>
                    <a:srgbClr val="DD2D29"/>
                  </a:solidFill>
                  <a:cs typeface="+mn-ea"/>
                  <a:sym typeface="+mn-lt"/>
                </a:rPr>
                <a:t>,</a:t>
              </a:r>
              <a:r>
                <a:rPr lang="zh-CN" altLang="en-US" sz="1400" dirty="0">
                  <a:solidFill>
                    <a:srgbClr val="DD2D29"/>
                  </a:solidFill>
                  <a:cs typeface="+mn-ea"/>
                  <a:sym typeface="+mn-lt"/>
                </a:rPr>
                <a:t>不断增强党的意识、政治意识、规矩意识。</a:t>
              </a:r>
            </a:p>
          </p:txBody>
        </p:sp>
      </p:grpSp>
      <p:grpSp>
        <p:nvGrpSpPr>
          <p:cNvPr id="20" name="组合 19">
            <a:extLst>
              <a:ext uri="{FF2B5EF4-FFF2-40B4-BE49-F238E27FC236}">
                <a16:creationId xmlns:a16="http://schemas.microsoft.com/office/drawing/2014/main" xmlns:mc="http://schemas.openxmlformats.org/markup-compatibility/2006" xmlns:p14="http://schemas.microsoft.com/office/powerpoint/2010/main" xmlns="" id="{826C926C-6671-6B44-8C5A-4E8BC87A7167}"/>
              </a:ext>
            </a:extLst>
          </p:cNvPr>
          <p:cNvGrpSpPr/>
          <p:nvPr/>
        </p:nvGrpSpPr>
        <p:grpSpPr>
          <a:xfrm>
            <a:off x="2945322" y="486484"/>
            <a:ext cx="6301357" cy="748657"/>
            <a:chOff x="4738498" y="1166902"/>
            <a:chExt cx="5667457" cy="748657"/>
          </a:xfrm>
          <a:solidFill>
            <a:srgbClr val="212121"/>
          </a:solidFill>
        </p:grpSpPr>
        <p:sp>
          <p:nvSpPr>
            <p:cNvPr id="21" name="平行四边形 20">
              <a:extLst>
                <a:ext uri="{FF2B5EF4-FFF2-40B4-BE49-F238E27FC236}">
                  <a16:creationId xmlns:a16="http://schemas.microsoft.com/office/drawing/2014/main" xmlns:mc="http://schemas.openxmlformats.org/markup-compatibility/2006" xmlns:p14="http://schemas.microsoft.com/office/powerpoint/2010/main" xmlns="" id="{64244CB6-2F5D-B74D-934F-D72B629409F9}"/>
                </a:ext>
              </a:extLst>
            </p:cNvPr>
            <p:cNvSpPr/>
            <p:nvPr/>
          </p:nvSpPr>
          <p:spPr>
            <a:xfrm>
              <a:off x="4738498" y="1166902"/>
              <a:ext cx="5667457"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2" name="矩形 21">
              <a:extLst>
                <a:ext uri="{FF2B5EF4-FFF2-40B4-BE49-F238E27FC236}">
                  <a16:creationId xmlns:a16="http://schemas.microsoft.com/office/drawing/2014/main" xmlns:mc="http://schemas.openxmlformats.org/markup-compatibility/2006" xmlns:p14="http://schemas.microsoft.com/office/powerpoint/2010/main" xmlns="" id="{02AF6F59-F0AD-9B40-BE4C-1648CF0C35C7}"/>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zh-CN" altLang="en-US" sz="2000" dirty="0">
                  <a:solidFill>
                    <a:srgbClr val="DD2D29"/>
                  </a:solidFill>
                  <a:cs typeface="+mn-ea"/>
                  <a:sym typeface="+mn-lt"/>
                </a:rPr>
                <a:t>提高新时代地方党组织选举质量的制度保证</a:t>
              </a:r>
            </a:p>
          </p:txBody>
        </p:sp>
      </p:grpSp>
    </p:spTree>
    <p:extLst>
      <p:ext uri="{BB962C8B-B14F-4D97-AF65-F5344CB8AC3E}">
        <p14:creationId xmlns:p14="http://schemas.microsoft.com/office/powerpoint/2010/main" val="355875723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C4224D9-ECB7-8640-904D-C3359C1D9BA7}"/>
              </a:ext>
            </a:extLst>
          </p:cNvPr>
          <p:cNvGrpSpPr/>
          <p:nvPr/>
        </p:nvGrpSpPr>
        <p:grpSpPr>
          <a:xfrm>
            <a:off x="874713" y="1455582"/>
            <a:ext cx="10482919" cy="1243373"/>
            <a:chOff x="1211678" y="2696833"/>
            <a:chExt cx="10482919" cy="3141259"/>
          </a:xfrm>
        </p:grpSpPr>
        <p:sp>
          <p:nvSpPr>
            <p:cNvPr id="7" name="矩形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5A47D6A-B6D2-8642-9BF0-8DCB6CF98D7C}"/>
                </a:ext>
              </a:extLst>
            </p:cNvPr>
            <p:cNvSpPr/>
            <p:nvPr/>
          </p:nvSpPr>
          <p:spPr>
            <a:xfrm>
              <a:off x="1252024" y="2696833"/>
              <a:ext cx="10402227" cy="3141259"/>
            </a:xfrm>
            <a:prstGeom prst="rect">
              <a:avLst/>
            </a:prstGeom>
            <a:noFill/>
            <a:ln>
              <a:solidFill>
                <a:srgbClr val="FFED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8" name="矩形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6DD3268-68AB-9F44-AF25-9E2044B37FB8}"/>
                </a:ext>
              </a:extLst>
            </p:cNvPr>
            <p:cNvSpPr/>
            <p:nvPr/>
          </p:nvSpPr>
          <p:spPr>
            <a:xfrm>
              <a:off x="1211678" y="3604757"/>
              <a:ext cx="80693" cy="1664721"/>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9" name="矩形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8D4B7C2-3F8D-2F48-B7EE-649BFDD349EB}"/>
                </a:ext>
              </a:extLst>
            </p:cNvPr>
            <p:cNvSpPr/>
            <p:nvPr/>
          </p:nvSpPr>
          <p:spPr>
            <a:xfrm>
              <a:off x="11613904" y="3613661"/>
              <a:ext cx="80693" cy="1664721"/>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sp>
        <p:nvSpPr>
          <p:cNvPr id="10" name="矩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8D85420-F10F-934D-A9C7-036768AF793B}"/>
              </a:ext>
            </a:extLst>
          </p:cNvPr>
          <p:cNvSpPr/>
          <p:nvPr/>
        </p:nvSpPr>
        <p:spPr>
          <a:xfrm>
            <a:off x="1230043" y="1765798"/>
            <a:ext cx="9713260" cy="608243"/>
          </a:xfrm>
          <a:prstGeom prst="rect">
            <a:avLst/>
          </a:prstGeom>
        </p:spPr>
        <p:txBody>
          <a:bodyPr wrap="square" lIns="0" tIns="0" rIns="0" bIns="0">
            <a:spAutoFit/>
          </a:bodyPr>
          <a:lstStyle/>
          <a:p>
            <a:pPr defTabSz="914400">
              <a:lnSpc>
                <a:spcPct val="150000"/>
              </a:lnSpc>
              <a:defRPr/>
            </a:pPr>
            <a:r>
              <a:rPr lang="zh-CN" altLang="en-US" sz="1400" b="1" dirty="0">
                <a:solidFill>
                  <a:srgbClr val="FFEDC8"/>
                </a:solidFill>
                <a:cs typeface="+mn-ea"/>
                <a:sym typeface="+mn-lt"/>
              </a:rPr>
              <a:t>严格执行选举制度规定</a:t>
            </a:r>
            <a:r>
              <a:rPr lang="en-US" altLang="zh-CN" sz="1400" b="1" dirty="0">
                <a:solidFill>
                  <a:srgbClr val="FFEDC8"/>
                </a:solidFill>
                <a:cs typeface="+mn-ea"/>
                <a:sym typeface="+mn-lt"/>
              </a:rPr>
              <a:t>.</a:t>
            </a:r>
            <a:r>
              <a:rPr lang="zh-CN" altLang="en-US" sz="1400" b="1" dirty="0">
                <a:solidFill>
                  <a:srgbClr val="FFEDC8"/>
                </a:solidFill>
                <a:cs typeface="+mn-ea"/>
                <a:sym typeface="+mn-lt"/>
              </a:rPr>
              <a:t>切实提高地方党组织选举质量。各级党组织要自觉增强制度意识，强化制度执行的监督</a:t>
            </a:r>
            <a:r>
              <a:rPr lang="en-US" altLang="zh-CN" sz="1400" b="1" dirty="0">
                <a:solidFill>
                  <a:srgbClr val="FFEDC8"/>
                </a:solidFill>
                <a:cs typeface="+mn-ea"/>
                <a:sym typeface="+mn-lt"/>
              </a:rPr>
              <a:t>,</a:t>
            </a:r>
            <a:r>
              <a:rPr lang="zh-CN" altLang="en-US" sz="1400" b="1" dirty="0">
                <a:solidFill>
                  <a:srgbClr val="FFEDC8"/>
                </a:solidFill>
                <a:cs typeface="+mn-ea"/>
                <a:sym typeface="+mn-lt"/>
              </a:rPr>
              <a:t>维护制度的权威性和严肃性。</a:t>
            </a:r>
          </a:p>
        </p:txBody>
      </p:sp>
      <p:sp>
        <p:nvSpPr>
          <p:cNvPr id="11" name="矩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E78B761-33DE-7E47-B705-C19F683B7652}"/>
              </a:ext>
            </a:extLst>
          </p:cNvPr>
          <p:cNvSpPr/>
          <p:nvPr/>
        </p:nvSpPr>
        <p:spPr>
          <a:xfrm>
            <a:off x="1083852" y="3009171"/>
            <a:ext cx="5479179" cy="2585323"/>
          </a:xfrm>
          <a:prstGeom prst="rect">
            <a:avLst/>
          </a:prstGeom>
        </p:spPr>
        <p:txBody>
          <a:bodyPr wrap="square" lIns="0" tIns="0" rIns="0" bIns="0">
            <a:spAutoFit/>
          </a:bodyPr>
          <a:lstStyle/>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按照</a:t>
            </a:r>
            <a:r>
              <a:rPr lang="en-US" altLang="zh-CN" sz="1400" b="1" dirty="0">
                <a:solidFill>
                  <a:srgbClr val="FFEDC8"/>
                </a:solidFill>
                <a:cs typeface="+mn-ea"/>
                <a:sym typeface="+mn-lt"/>
              </a:rPr>
              <a:t>《</a:t>
            </a:r>
            <a:r>
              <a:rPr lang="zh-CN" altLang="en-US" sz="1400" b="1" dirty="0">
                <a:solidFill>
                  <a:srgbClr val="FFEDC8"/>
                </a:solidFill>
                <a:cs typeface="+mn-ea"/>
                <a:sym typeface="+mn-lt"/>
              </a:rPr>
              <a:t>条例</a:t>
            </a:r>
            <a:r>
              <a:rPr lang="en-US" altLang="zh-CN" sz="1400" b="1" dirty="0">
                <a:solidFill>
                  <a:srgbClr val="FFEDC8"/>
                </a:solidFill>
                <a:cs typeface="+mn-ea"/>
                <a:sym typeface="+mn-lt"/>
              </a:rPr>
              <a:t>》</a:t>
            </a:r>
            <a:r>
              <a:rPr lang="zh-CN" altLang="en-US" sz="1400" b="1" dirty="0">
                <a:solidFill>
                  <a:srgbClr val="FFEDC8"/>
                </a:solidFill>
                <a:cs typeface="+mn-ea"/>
                <a:sym typeface="+mn-lt"/>
              </a:rPr>
              <a:t>规定，严格代表资格条件，把政治标准放在首位，确保选出合格的代表。</a:t>
            </a:r>
          </a:p>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合理分配代表名额，优化代表结构，确保生产和工作</a:t>
            </a:r>
            <a:r>
              <a:rPr lang="en-US" altLang="zh-CN" sz="1400" b="1" dirty="0">
                <a:solidFill>
                  <a:srgbClr val="FFEDC8"/>
                </a:solidFill>
                <a:cs typeface="+mn-ea"/>
                <a:sym typeface="+mn-lt"/>
              </a:rPr>
              <a:t>- -</a:t>
            </a:r>
            <a:r>
              <a:rPr lang="zh-CN" altLang="en-US" sz="1400" b="1" dirty="0">
                <a:solidFill>
                  <a:srgbClr val="FFEDC8"/>
                </a:solidFill>
                <a:cs typeface="+mn-ea"/>
                <a:sym typeface="+mn-lt"/>
              </a:rPr>
              <a:t>线代表比例。</a:t>
            </a:r>
          </a:p>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落实好干部标准，坚持德才兼备、以德为先、任人唯贤的原则和结构合理的要求提名委员候选人，强化政治素质考察，严格审核把关，确保人选质量。</a:t>
            </a:r>
          </a:p>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把纪律和规矩挺在前面，坚持教育在先、警示在先、预防在先，严肃政治纪律、组织纪律和换届纪律，确保选举风清气正。</a:t>
            </a:r>
          </a:p>
        </p:txBody>
      </p:sp>
      <p:pic>
        <p:nvPicPr>
          <p:cNvPr id="1026" name="Picture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D66B5F3-00EF-7046-8B6A-86E4919941A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62885" y="2938653"/>
            <a:ext cx="4180418" cy="27869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nvGrpSpPr>
          <p:cNvPr id="12" name="组合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F66D6F6-CF02-A742-9D84-7F5485BC2FC9}"/>
              </a:ext>
            </a:extLst>
          </p:cNvPr>
          <p:cNvGrpSpPr/>
          <p:nvPr/>
        </p:nvGrpSpPr>
        <p:grpSpPr>
          <a:xfrm>
            <a:off x="2945322" y="486484"/>
            <a:ext cx="6301357" cy="748657"/>
            <a:chOff x="4738498" y="1166902"/>
            <a:chExt cx="5667457" cy="748657"/>
          </a:xfrm>
          <a:solidFill>
            <a:srgbClr val="212121"/>
          </a:solidFill>
        </p:grpSpPr>
        <p:sp>
          <p:nvSpPr>
            <p:cNvPr id="13" name="平行四边形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096706E8-009F-CC4F-A417-293031133177}"/>
                </a:ext>
              </a:extLst>
            </p:cNvPr>
            <p:cNvSpPr/>
            <p:nvPr/>
          </p:nvSpPr>
          <p:spPr>
            <a:xfrm>
              <a:off x="4738498" y="1166902"/>
              <a:ext cx="5667457"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2FD3BFF-E4A9-E145-AC48-CA382DF9AC56}"/>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zh-CN" altLang="en-US" sz="2000" dirty="0">
                  <a:solidFill>
                    <a:srgbClr val="DD2D29"/>
                  </a:solidFill>
                  <a:cs typeface="+mn-ea"/>
                  <a:sym typeface="+mn-lt"/>
                </a:rPr>
                <a:t>提高新时代地方党组织选举质量的制度保证</a:t>
              </a:r>
            </a:p>
          </p:txBody>
        </p:sp>
      </p:grpSp>
    </p:spTree>
    <p:extLst>
      <p:ext uri="{BB962C8B-B14F-4D97-AF65-F5344CB8AC3E}">
        <p14:creationId xmlns:p14="http://schemas.microsoft.com/office/powerpoint/2010/main" val="73191591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dissolv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dissolv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 calcmode="lin" valueType="num">
                                      <p:cBhvr additive="base">
                                        <p:cTn id="22" dur="500" fill="hold"/>
                                        <p:tgtEl>
                                          <p:spTgt spid="1026"/>
                                        </p:tgtEl>
                                        <p:attrNameLst>
                                          <p:attrName>ppt_x</p:attrName>
                                        </p:attrNameLst>
                                      </p:cBhvr>
                                      <p:tavLst>
                                        <p:tav tm="0">
                                          <p:val>
                                            <p:strVal val="#ppt_x"/>
                                          </p:val>
                                        </p:tav>
                                        <p:tav tm="100000">
                                          <p:val>
                                            <p:strVal val="#ppt_x"/>
                                          </p:val>
                                        </p:tav>
                                      </p:tavLst>
                                    </p:anim>
                                    <p:anim calcmode="lin" valueType="num">
                                      <p:cBhvr additive="base">
                                        <p:cTn id="23"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DF99847-69DB-A548-99E1-2DFEDC99318F}"/>
              </a:ext>
            </a:extLst>
          </p:cNvPr>
          <p:cNvGrpSpPr/>
          <p:nvPr/>
        </p:nvGrpSpPr>
        <p:grpSpPr>
          <a:xfrm>
            <a:off x="926885" y="1455582"/>
            <a:ext cx="9809940" cy="1521021"/>
            <a:chOff x="701860" y="1235141"/>
            <a:chExt cx="9809940" cy="1521021"/>
          </a:xfrm>
        </p:grpSpPr>
        <p:grpSp>
          <p:nvGrpSpPr>
            <p:cNvPr id="7" name="组合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5D1D8F7-D83F-8440-989B-6F8560969CA4}"/>
                </a:ext>
              </a:extLst>
            </p:cNvPr>
            <p:cNvGrpSpPr/>
            <p:nvPr/>
          </p:nvGrpSpPr>
          <p:grpSpPr>
            <a:xfrm>
              <a:off x="1562099" y="1715517"/>
              <a:ext cx="8949701" cy="748657"/>
              <a:chOff x="5296399" y="1166902"/>
              <a:chExt cx="8049385" cy="748657"/>
            </a:xfrm>
          </p:grpSpPr>
          <p:sp>
            <p:nvSpPr>
              <p:cNvPr id="9" name="平行四边形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E78B37B-FCFB-0F44-AE34-BD0AB4AAE88C}"/>
                  </a:ext>
                </a:extLst>
              </p:cNvPr>
              <p:cNvSpPr/>
              <p:nvPr/>
            </p:nvSpPr>
            <p:spPr>
              <a:xfrm>
                <a:off x="5296399" y="1166902"/>
                <a:ext cx="8049385"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dirty="0">
                  <a:cs typeface="+mn-ea"/>
                  <a:sym typeface="+mn-lt"/>
                </a:endParaRPr>
              </a:p>
            </p:txBody>
          </p:sp>
          <p:sp>
            <p:nvSpPr>
              <p:cNvPr id="10" name="矩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75A1C32-1654-B74A-938A-E3F81B3E860E}"/>
                  </a:ext>
                </a:extLst>
              </p:cNvPr>
              <p:cNvSpPr/>
              <p:nvPr/>
            </p:nvSpPr>
            <p:spPr>
              <a:xfrm>
                <a:off x="6206462" y="1387341"/>
                <a:ext cx="6840765" cy="307777"/>
              </a:xfrm>
              <a:prstGeom prst="rect">
                <a:avLst/>
              </a:prstGeom>
            </p:spPr>
            <p:txBody>
              <a:bodyPr wrap="square" lIns="0" tIns="0" rIns="0" bIns="0">
                <a:spAutoFit/>
              </a:bodyPr>
              <a:lstStyle/>
              <a:p>
                <a:pPr defTabSz="914400">
                  <a:defRPr/>
                </a:pPr>
                <a:r>
                  <a:rPr lang="zh-CN" altLang="en-US" sz="2000" dirty="0">
                    <a:solidFill>
                      <a:srgbClr val="DD2D29"/>
                    </a:solidFill>
                    <a:cs typeface="+mn-ea"/>
                    <a:sym typeface="+mn-lt"/>
                  </a:rPr>
                  <a:t>抓好地方党组织选举</a:t>
                </a:r>
                <a:r>
                  <a:rPr lang="en-US" altLang="zh-CN" sz="2000" dirty="0">
                    <a:solidFill>
                      <a:srgbClr val="DD2D29"/>
                    </a:solidFill>
                    <a:cs typeface="+mn-ea"/>
                    <a:sym typeface="+mn-lt"/>
                  </a:rPr>
                  <a:t>,</a:t>
                </a:r>
                <a:r>
                  <a:rPr lang="zh-CN" altLang="en-US" sz="2000" dirty="0">
                    <a:solidFill>
                      <a:srgbClr val="DD2D29"/>
                    </a:solidFill>
                    <a:cs typeface="+mn-ea"/>
                    <a:sym typeface="+mn-lt"/>
                  </a:rPr>
                  <a:t>是各级党委履行管党治党政治责任的重要方面</a:t>
                </a:r>
              </a:p>
            </p:txBody>
          </p:sp>
        </p:grpSp>
        <p:pic>
          <p:nvPicPr>
            <p:cNvPr id="8" name="图片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566D1DB-5CC5-834D-B042-38E7DBF3B02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1860" y="1235141"/>
              <a:ext cx="1720479" cy="1521021"/>
            </a:xfrm>
            <a:prstGeom prst="rect">
              <a:avLst/>
            </a:prstGeom>
          </p:spPr>
        </p:pic>
      </p:grpSp>
      <p:sp>
        <p:nvSpPr>
          <p:cNvPr id="12" name="矩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D443B39-C4F5-3E49-AC68-A13807E2F41F}"/>
              </a:ext>
            </a:extLst>
          </p:cNvPr>
          <p:cNvSpPr/>
          <p:nvPr/>
        </p:nvSpPr>
        <p:spPr>
          <a:xfrm>
            <a:off x="4711879" y="3429000"/>
            <a:ext cx="6541064" cy="1938992"/>
          </a:xfrm>
          <a:prstGeom prst="rect">
            <a:avLst/>
          </a:prstGeom>
        </p:spPr>
        <p:txBody>
          <a:bodyPr wrap="square" lIns="0" tIns="0" rIns="0" bIns="0">
            <a:spAutoFit/>
          </a:bodyPr>
          <a:lstStyle/>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增强“四个意识”、坚定“四个自信”、做到“两个维护”，严格落实主体责任，加强对</a:t>
            </a:r>
            <a:r>
              <a:rPr lang="en-US" altLang="zh-CN" sz="1400" b="1" dirty="0">
                <a:solidFill>
                  <a:srgbClr val="FFEDC8"/>
                </a:solidFill>
                <a:cs typeface="+mn-ea"/>
                <a:sym typeface="+mn-lt"/>
              </a:rPr>
              <a:t>《</a:t>
            </a:r>
            <a:r>
              <a:rPr lang="zh-CN" altLang="en-US" sz="1400" b="1" dirty="0">
                <a:solidFill>
                  <a:srgbClr val="FFEDC8"/>
                </a:solidFill>
                <a:cs typeface="+mn-ea"/>
                <a:sym typeface="+mn-lt"/>
              </a:rPr>
              <a:t>条例</a:t>
            </a:r>
            <a:r>
              <a:rPr lang="en-US" altLang="zh-CN" sz="1400" b="1" dirty="0">
                <a:solidFill>
                  <a:srgbClr val="FFEDC8"/>
                </a:solidFill>
                <a:cs typeface="+mn-ea"/>
                <a:sym typeface="+mn-lt"/>
              </a:rPr>
              <a:t>》</a:t>
            </a:r>
            <a:r>
              <a:rPr lang="zh-CN" altLang="en-US" sz="1400" b="1" dirty="0">
                <a:solidFill>
                  <a:srgbClr val="FFEDC8"/>
                </a:solidFill>
                <a:cs typeface="+mn-ea"/>
                <a:sym typeface="+mn-lt"/>
              </a:rPr>
              <a:t>实施的组织领导。</a:t>
            </a:r>
          </a:p>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抓好宣传解读和学习培训，推动各级党组织和广大党员干部认真学</a:t>
            </a:r>
            <a:r>
              <a:rPr lang="en-US" altLang="zh-CN" sz="1400" b="1" dirty="0">
                <a:solidFill>
                  <a:srgbClr val="FFEDC8"/>
                </a:solidFill>
                <a:cs typeface="+mn-ea"/>
                <a:sym typeface="+mn-lt"/>
              </a:rPr>
              <a:t>《</a:t>
            </a:r>
            <a:r>
              <a:rPr lang="zh-CN" altLang="en-US" sz="1400" b="1" dirty="0">
                <a:solidFill>
                  <a:srgbClr val="FFEDC8"/>
                </a:solidFill>
                <a:cs typeface="+mn-ea"/>
                <a:sym typeface="+mn-lt"/>
              </a:rPr>
              <a:t>条例</a:t>
            </a:r>
            <a:r>
              <a:rPr lang="en-US" altLang="zh-CN" sz="1400" b="1" dirty="0">
                <a:solidFill>
                  <a:srgbClr val="FFEDC8"/>
                </a:solidFill>
                <a:cs typeface="+mn-ea"/>
                <a:sym typeface="+mn-lt"/>
              </a:rPr>
              <a:t>》</a:t>
            </a:r>
            <a:r>
              <a:rPr lang="zh-CN" altLang="en-US" sz="1400" b="1" dirty="0">
                <a:solidFill>
                  <a:srgbClr val="FFEDC8"/>
                </a:solidFill>
                <a:cs typeface="+mn-ea"/>
                <a:sym typeface="+mn-lt"/>
              </a:rPr>
              <a:t>，增强贯彻落实</a:t>
            </a:r>
            <a:r>
              <a:rPr lang="en-US" altLang="zh-CN" sz="1400" b="1" dirty="0">
                <a:solidFill>
                  <a:srgbClr val="FFEDC8"/>
                </a:solidFill>
                <a:cs typeface="+mn-ea"/>
                <a:sym typeface="+mn-lt"/>
              </a:rPr>
              <a:t>《</a:t>
            </a:r>
            <a:r>
              <a:rPr lang="zh-CN" altLang="en-US" sz="1400" b="1" dirty="0">
                <a:solidFill>
                  <a:srgbClr val="FFEDC8"/>
                </a:solidFill>
                <a:cs typeface="+mn-ea"/>
                <a:sym typeface="+mn-lt"/>
              </a:rPr>
              <a:t>条例</a:t>
            </a:r>
            <a:r>
              <a:rPr lang="en-US" altLang="zh-CN" sz="1400" b="1" dirty="0">
                <a:solidFill>
                  <a:srgbClr val="FFEDC8"/>
                </a:solidFill>
                <a:cs typeface="+mn-ea"/>
                <a:sym typeface="+mn-lt"/>
              </a:rPr>
              <a:t>》</a:t>
            </a:r>
            <a:r>
              <a:rPr lang="zh-CN" altLang="en-US" sz="1400" b="1" dirty="0">
                <a:solidFill>
                  <a:srgbClr val="FFEDC8"/>
                </a:solidFill>
                <a:cs typeface="+mn-ea"/>
                <a:sym typeface="+mn-lt"/>
              </a:rPr>
              <a:t>的思想自觉、政治自觉、行动自觉。</a:t>
            </a:r>
          </a:p>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党员领导干部特别是主要负责同志要带头学习，带头研究，带头执行</a:t>
            </a:r>
          </a:p>
          <a:p>
            <a:pPr marL="285750" indent="-285750" defTabSz="914400">
              <a:lnSpc>
                <a:spcPct val="150000"/>
              </a:lnSpc>
              <a:buFont typeface="Arial" panose="020B0604020202020204" pitchFamily="34" charset="0"/>
              <a:buChar char="•"/>
              <a:defRPr/>
            </a:pPr>
            <a:r>
              <a:rPr lang="zh-CN" altLang="en-US" sz="1400" b="1" dirty="0">
                <a:solidFill>
                  <a:srgbClr val="FFEDC8"/>
                </a:solidFill>
                <a:cs typeface="+mn-ea"/>
                <a:sym typeface="+mn-lt"/>
              </a:rPr>
              <a:t>加强督促指导和监督问责，确保</a:t>
            </a:r>
            <a:r>
              <a:rPr lang="en-US" altLang="zh-CN" sz="1400" b="1" dirty="0">
                <a:solidFill>
                  <a:srgbClr val="FFEDC8"/>
                </a:solidFill>
                <a:cs typeface="+mn-ea"/>
                <a:sym typeface="+mn-lt"/>
              </a:rPr>
              <a:t>《</a:t>
            </a:r>
            <a:r>
              <a:rPr lang="zh-CN" altLang="en-US" sz="1400" b="1" dirty="0">
                <a:solidFill>
                  <a:srgbClr val="FFEDC8"/>
                </a:solidFill>
                <a:cs typeface="+mn-ea"/>
                <a:sym typeface="+mn-lt"/>
              </a:rPr>
              <a:t>条例</a:t>
            </a:r>
            <a:r>
              <a:rPr lang="en-US" altLang="zh-CN" sz="1400" b="1" dirty="0">
                <a:solidFill>
                  <a:srgbClr val="FFEDC8"/>
                </a:solidFill>
                <a:cs typeface="+mn-ea"/>
                <a:sym typeface="+mn-lt"/>
              </a:rPr>
              <a:t>》</a:t>
            </a:r>
            <a:r>
              <a:rPr lang="zh-CN" altLang="en-US" sz="1400" b="1" dirty="0">
                <a:solidFill>
                  <a:srgbClr val="FFEDC8"/>
                </a:solidFill>
                <a:cs typeface="+mn-ea"/>
                <a:sym typeface="+mn-lt"/>
              </a:rPr>
              <a:t>各项规定和工作要求落实落地。</a:t>
            </a:r>
          </a:p>
        </p:txBody>
      </p:sp>
      <p:pic>
        <p:nvPicPr>
          <p:cNvPr id="14" name="图片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0373D27-4C48-1146-8088-846C6E92A24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579" y="2319406"/>
            <a:ext cx="4805944" cy="4538593"/>
          </a:xfrm>
          <a:prstGeom prst="rect">
            <a:avLst/>
          </a:prstGeom>
        </p:spPr>
      </p:pic>
      <p:grpSp>
        <p:nvGrpSpPr>
          <p:cNvPr id="13" name="组合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53EAF4F-0E05-B94A-AE0C-C47D07CBEDD6}"/>
              </a:ext>
            </a:extLst>
          </p:cNvPr>
          <p:cNvGrpSpPr/>
          <p:nvPr/>
        </p:nvGrpSpPr>
        <p:grpSpPr>
          <a:xfrm>
            <a:off x="2945322" y="486484"/>
            <a:ext cx="6301357" cy="748657"/>
            <a:chOff x="4738498" y="1166902"/>
            <a:chExt cx="5667457" cy="748657"/>
          </a:xfrm>
          <a:solidFill>
            <a:srgbClr val="212121"/>
          </a:solidFill>
        </p:grpSpPr>
        <p:sp>
          <p:nvSpPr>
            <p:cNvPr id="15" name="平行四边形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DEA572E-80C7-0943-8E80-17B37CBACEED}"/>
                </a:ext>
              </a:extLst>
            </p:cNvPr>
            <p:cNvSpPr/>
            <p:nvPr/>
          </p:nvSpPr>
          <p:spPr>
            <a:xfrm>
              <a:off x="4738498" y="1166902"/>
              <a:ext cx="5667457"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6" name="矩形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AA0278F-D188-D140-98D7-7F9203C1A1F9}"/>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zh-CN" altLang="en-US" sz="2000" dirty="0">
                  <a:solidFill>
                    <a:srgbClr val="DD2D29"/>
                  </a:solidFill>
                  <a:cs typeface="+mn-ea"/>
                  <a:sym typeface="+mn-lt"/>
                </a:rPr>
                <a:t>提高新时代地方党组织选举质量的制度保证</a:t>
              </a:r>
            </a:p>
          </p:txBody>
        </p:sp>
      </p:grpSp>
    </p:spTree>
    <p:extLst>
      <p:ext uri="{BB962C8B-B14F-4D97-AF65-F5344CB8AC3E}">
        <p14:creationId xmlns:p14="http://schemas.microsoft.com/office/powerpoint/2010/main" val="258766305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dissolv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D0E57B4-7995-414B-B05E-F5AF56C83387}"/>
              </a:ext>
            </a:extLst>
          </p:cNvPr>
          <p:cNvPicPr>
            <a:picLocks noChangeAspect="1"/>
          </p:cNvPicPr>
          <p:nvPr/>
        </p:nvPicPr>
        <p:blipFill>
          <a:blip r:embed="rId3">
            <a:alphaModFix amt="10000"/>
            <a:extLst>
              <a:ext uri="{28A0092B-C50C-407E-A947-70E740481C1C}">
                <a14:useLocalDpi xmlns:a14="http://schemas.microsoft.com/office/drawing/2010/main"/>
              </a:ext>
            </a:extLst>
          </a:blip>
          <a:stretch>
            <a:fillRect/>
          </a:stretch>
        </p:blipFill>
        <p:spPr>
          <a:xfrm>
            <a:off x="0" y="1868745"/>
            <a:ext cx="12192000" cy="5185633"/>
          </a:xfrm>
          <a:prstGeom prst="rect">
            <a:avLst/>
          </a:prstGeom>
        </p:spPr>
      </p:pic>
      <p:sp>
        <p:nvSpPr>
          <p:cNvPr id="16" name="矩形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B2161E7-C63D-6946-AAF0-1925A739AD5D}"/>
              </a:ext>
            </a:extLst>
          </p:cNvPr>
          <p:cNvSpPr/>
          <p:nvPr/>
        </p:nvSpPr>
        <p:spPr>
          <a:xfrm>
            <a:off x="1208978" y="1534668"/>
            <a:ext cx="7354887" cy="2708434"/>
          </a:xfrm>
          <a:prstGeom prst="rect">
            <a:avLst/>
          </a:prstGeom>
        </p:spPr>
        <p:txBody>
          <a:bodyPr wrap="square" lIns="0" tIns="0" rIns="0" bIns="0">
            <a:spAutoFit/>
          </a:bodyPr>
          <a:lstStyle/>
          <a:p>
            <a:pPr defTabSz="914400">
              <a:defRPr/>
            </a:pPr>
            <a:r>
              <a:rPr lang="zh-CN" altLang="en-US" sz="8800" b="1"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谢谢观看</a:t>
            </a:r>
            <a:endParaRPr lang="en-US" altLang="zh-CN" sz="8800" b="1"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endParaRPr>
          </a:p>
          <a:p>
            <a:pPr defTabSz="914400">
              <a:defRPr/>
            </a:pPr>
            <a:r>
              <a:rPr lang="zh-CN" altLang="en-US" sz="8800" b="1"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感谢您的观看</a:t>
            </a:r>
          </a:p>
        </p:txBody>
      </p:sp>
      <p:sp>
        <p:nvSpPr>
          <p:cNvPr id="17" name="矩形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FB52DAE-38B1-B044-853F-5D80A362B918}"/>
              </a:ext>
            </a:extLst>
          </p:cNvPr>
          <p:cNvSpPr/>
          <p:nvPr/>
        </p:nvSpPr>
        <p:spPr>
          <a:xfrm>
            <a:off x="1208978" y="4352772"/>
            <a:ext cx="5755447" cy="307777"/>
          </a:xfrm>
          <a:prstGeom prst="rect">
            <a:avLst/>
          </a:prstGeom>
        </p:spPr>
        <p:txBody>
          <a:bodyPr wrap="square" lIns="0" tIns="0" rIns="0" bIns="0">
            <a:spAutoFit/>
          </a:bodyPr>
          <a:lstStyle/>
          <a:p>
            <a:pPr defTabSz="914400">
              <a:defRPr/>
            </a:pPr>
            <a:r>
              <a:rPr lang="zh-CN" altLang="en-US"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解读新修订的</a:t>
            </a:r>
            <a:r>
              <a:rPr lang="en-US" altLang="zh-CN"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a:t>
            </a:r>
            <a:r>
              <a:rPr lang="zh-CN" altLang="en-US"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中国共产党地方组织选举工作条例</a:t>
            </a:r>
            <a:r>
              <a:rPr lang="en-US" altLang="zh-CN"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a:t>
            </a:r>
            <a:endParaRPr lang="zh-CN" altLang="en-US"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endParaRPr>
          </a:p>
        </p:txBody>
      </p:sp>
      <p:pic>
        <p:nvPicPr>
          <p:cNvPr id="18" name="图片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47732E8-9718-094C-ADFA-D88B3007331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096000" y="196378"/>
            <a:ext cx="10925616" cy="6858000"/>
          </a:xfrm>
          <a:prstGeom prst="rect">
            <a:avLst/>
          </a:prstGeom>
        </p:spPr>
      </p:pic>
      <p:pic>
        <p:nvPicPr>
          <p:cNvPr id="19" name="图片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84CFBCD-A2F0-764F-9221-257CD3431CE9}"/>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0" y="4243102"/>
            <a:ext cx="12192000" cy="3193143"/>
          </a:xfrm>
          <a:prstGeom prst="rect">
            <a:avLst/>
          </a:prstGeom>
        </p:spPr>
      </p:pic>
    </p:spTree>
    <p:extLst>
      <p:ext uri="{BB962C8B-B14F-4D97-AF65-F5344CB8AC3E}">
        <p14:creationId xmlns:p14="http://schemas.microsoft.com/office/powerpoint/2010/main" val="88983860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dissolv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dissolve">
                                      <p:cBhvr>
                                        <p:cTn id="1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536231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82490A7-A05D-0241-82C3-773225D86C5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96004" y="0"/>
            <a:ext cx="10925616" cy="6858000"/>
          </a:xfrm>
          <a:prstGeom prst="rect">
            <a:avLst/>
          </a:prstGeom>
        </p:spPr>
      </p:pic>
      <p:sp>
        <p:nvSpPr>
          <p:cNvPr id="6" name="矩形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255FCA8-E594-B444-A045-5CFB29A54AB4}"/>
              </a:ext>
            </a:extLst>
          </p:cNvPr>
          <p:cNvSpPr/>
          <p:nvPr/>
        </p:nvSpPr>
        <p:spPr>
          <a:xfrm>
            <a:off x="1223288" y="2701789"/>
            <a:ext cx="2503586" cy="923330"/>
          </a:xfrm>
          <a:prstGeom prst="rect">
            <a:avLst/>
          </a:prstGeom>
        </p:spPr>
        <p:txBody>
          <a:bodyPr wrap="square" lIns="0" tIns="0" rIns="0" bIns="0">
            <a:spAutoFit/>
          </a:bodyPr>
          <a:lstStyle/>
          <a:p>
            <a:pPr defTabSz="914400">
              <a:defRPr/>
            </a:pPr>
            <a:r>
              <a:rPr lang="zh-CN" altLang="en-US" sz="6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目 录</a:t>
            </a:r>
          </a:p>
        </p:txBody>
      </p:sp>
      <p:grpSp>
        <p:nvGrpSpPr>
          <p:cNvPr id="12" name="组合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EB8E23B1-9886-944F-B269-B592DDCD9B8B}"/>
              </a:ext>
            </a:extLst>
          </p:cNvPr>
          <p:cNvGrpSpPr/>
          <p:nvPr/>
        </p:nvGrpSpPr>
        <p:grpSpPr>
          <a:xfrm>
            <a:off x="4533416" y="1516242"/>
            <a:ext cx="6783872" cy="953647"/>
            <a:chOff x="4408134" y="1141583"/>
            <a:chExt cx="6101433" cy="953647"/>
          </a:xfrm>
        </p:grpSpPr>
        <p:sp>
          <p:nvSpPr>
            <p:cNvPr id="10" name="平行四边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B0807718-AC9A-4845-9502-65A6381112AB}"/>
                </a:ext>
              </a:extLst>
            </p:cNvPr>
            <p:cNvSpPr/>
            <p:nvPr/>
          </p:nvSpPr>
          <p:spPr>
            <a:xfrm>
              <a:off x="4408134" y="1141583"/>
              <a:ext cx="6101433" cy="95364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1" name="矩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20EE0BEB-99B2-6040-B14A-67731A74AD55}"/>
                </a:ext>
              </a:extLst>
            </p:cNvPr>
            <p:cNvSpPr/>
            <p:nvPr/>
          </p:nvSpPr>
          <p:spPr>
            <a:xfrm>
              <a:off x="4738498" y="1387343"/>
              <a:ext cx="5377776" cy="492443"/>
            </a:xfrm>
            <a:prstGeom prst="rect">
              <a:avLst/>
            </a:prstGeom>
          </p:spPr>
          <p:txBody>
            <a:bodyPr wrap="square" lIns="0" tIns="0" rIns="0" bIns="0">
              <a:spAutoFit/>
            </a:bodyPr>
            <a:lstStyle/>
            <a:p>
              <a:pPr algn="ctr" defTabSz="914400">
                <a:defRPr/>
              </a:pPr>
              <a:r>
                <a:rPr lang="en-US" altLang="zh-CN" sz="3200" dirty="0">
                  <a:solidFill>
                    <a:srgbClr val="DD2D29"/>
                  </a:solidFill>
                  <a:cs typeface="+mn-ea"/>
                  <a:sym typeface="+mn-lt"/>
                </a:rPr>
                <a:t>《</a:t>
              </a:r>
              <a:r>
                <a:rPr lang="zh-CN" altLang="en-US" sz="3200" dirty="0">
                  <a:solidFill>
                    <a:srgbClr val="DD2D29"/>
                  </a:solidFill>
                  <a:cs typeface="+mn-ea"/>
                  <a:sym typeface="+mn-lt"/>
                </a:rPr>
                <a:t>条例</a:t>
              </a:r>
              <a:r>
                <a:rPr lang="en-US" altLang="zh-CN" sz="3200" dirty="0">
                  <a:solidFill>
                    <a:srgbClr val="DD2D29"/>
                  </a:solidFill>
                  <a:cs typeface="+mn-ea"/>
                  <a:sym typeface="+mn-lt"/>
                </a:rPr>
                <a:t>》</a:t>
              </a:r>
              <a:r>
                <a:rPr lang="zh-CN" altLang="en-US" sz="3200" dirty="0">
                  <a:solidFill>
                    <a:srgbClr val="DD2D29"/>
                  </a:solidFill>
                  <a:cs typeface="+mn-ea"/>
                  <a:sym typeface="+mn-lt"/>
                </a:rPr>
                <a:t>修订的背景和意义</a:t>
              </a:r>
            </a:p>
          </p:txBody>
        </p:sp>
      </p:grpSp>
      <p:grpSp>
        <p:nvGrpSpPr>
          <p:cNvPr id="13" name="组合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90F9176-F746-A541-865F-554143E57FAC}"/>
              </a:ext>
            </a:extLst>
          </p:cNvPr>
          <p:cNvGrpSpPr/>
          <p:nvPr/>
        </p:nvGrpSpPr>
        <p:grpSpPr>
          <a:xfrm>
            <a:off x="4419598" y="2836106"/>
            <a:ext cx="6783872" cy="953647"/>
            <a:chOff x="4408134" y="1141583"/>
            <a:chExt cx="6101433" cy="953647"/>
          </a:xfrm>
        </p:grpSpPr>
        <p:sp>
          <p:nvSpPr>
            <p:cNvPr id="14" name="平行四边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EBEF27D-4509-D244-8C9A-1B3709E7A56F}"/>
                </a:ext>
              </a:extLst>
            </p:cNvPr>
            <p:cNvSpPr/>
            <p:nvPr/>
          </p:nvSpPr>
          <p:spPr>
            <a:xfrm>
              <a:off x="4408134" y="1141583"/>
              <a:ext cx="6101433" cy="95364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5" name="矩形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F4AF365E-B435-9B4D-A3CA-D8E8D4B118F0}"/>
                </a:ext>
              </a:extLst>
            </p:cNvPr>
            <p:cNvSpPr/>
            <p:nvPr/>
          </p:nvSpPr>
          <p:spPr>
            <a:xfrm>
              <a:off x="4738498" y="1387343"/>
              <a:ext cx="5377776" cy="492443"/>
            </a:xfrm>
            <a:prstGeom prst="rect">
              <a:avLst/>
            </a:prstGeom>
          </p:spPr>
          <p:txBody>
            <a:bodyPr wrap="square" lIns="0" tIns="0" rIns="0" bIns="0">
              <a:spAutoFit/>
            </a:bodyPr>
            <a:lstStyle/>
            <a:p>
              <a:pPr algn="ctr" defTabSz="914400">
                <a:defRPr/>
              </a:pPr>
              <a:r>
                <a:rPr lang="en-US" altLang="zh-CN" sz="3200" dirty="0">
                  <a:solidFill>
                    <a:srgbClr val="DD2D29"/>
                  </a:solidFill>
                  <a:cs typeface="+mn-ea"/>
                  <a:sym typeface="+mn-lt"/>
                </a:rPr>
                <a:t>《</a:t>
              </a:r>
              <a:r>
                <a:rPr lang="zh-CN" altLang="en-US" sz="3200" dirty="0">
                  <a:solidFill>
                    <a:srgbClr val="DD2D29"/>
                  </a:solidFill>
                  <a:cs typeface="+mn-ea"/>
                  <a:sym typeface="+mn-lt"/>
                </a:rPr>
                <a:t>条例</a:t>
              </a:r>
              <a:r>
                <a:rPr lang="en-US" altLang="zh-CN" sz="3200" dirty="0">
                  <a:solidFill>
                    <a:srgbClr val="DD2D29"/>
                  </a:solidFill>
                  <a:cs typeface="+mn-ea"/>
                  <a:sym typeface="+mn-lt"/>
                </a:rPr>
                <a:t>》</a:t>
              </a:r>
              <a:r>
                <a:rPr lang="zh-CN" altLang="en-US" sz="3200" dirty="0">
                  <a:solidFill>
                    <a:srgbClr val="DD2D29"/>
                  </a:solidFill>
                  <a:cs typeface="+mn-ea"/>
                  <a:sym typeface="+mn-lt"/>
                </a:rPr>
                <a:t>内容详细解读</a:t>
              </a:r>
            </a:p>
          </p:txBody>
        </p:sp>
      </p:grpSp>
      <p:grpSp>
        <p:nvGrpSpPr>
          <p:cNvPr id="16" name="组合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5E59772-ABE2-E74A-9E87-C6ACF098CA7F}"/>
              </a:ext>
            </a:extLst>
          </p:cNvPr>
          <p:cNvGrpSpPr/>
          <p:nvPr/>
        </p:nvGrpSpPr>
        <p:grpSpPr>
          <a:xfrm>
            <a:off x="4294206" y="4156211"/>
            <a:ext cx="6783872" cy="953647"/>
            <a:chOff x="4408134" y="1141583"/>
            <a:chExt cx="6101433" cy="953647"/>
          </a:xfrm>
        </p:grpSpPr>
        <p:sp>
          <p:nvSpPr>
            <p:cNvPr id="17" name="平行四边形 1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EFE199B-D4FF-0945-BF44-81FCED7FB954}"/>
                </a:ext>
              </a:extLst>
            </p:cNvPr>
            <p:cNvSpPr/>
            <p:nvPr/>
          </p:nvSpPr>
          <p:spPr>
            <a:xfrm>
              <a:off x="4408134" y="1141583"/>
              <a:ext cx="6101433" cy="95364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8" name="矩形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1FE8E43-06CE-9E40-BFD2-AE006AA5C02C}"/>
                </a:ext>
              </a:extLst>
            </p:cNvPr>
            <p:cNvSpPr/>
            <p:nvPr/>
          </p:nvSpPr>
          <p:spPr>
            <a:xfrm>
              <a:off x="4769962" y="1433740"/>
              <a:ext cx="5377776" cy="369332"/>
            </a:xfrm>
            <a:prstGeom prst="rect">
              <a:avLst/>
            </a:prstGeom>
          </p:spPr>
          <p:txBody>
            <a:bodyPr wrap="square" lIns="0" tIns="0" rIns="0" bIns="0">
              <a:spAutoFit/>
            </a:bodyPr>
            <a:lstStyle/>
            <a:p>
              <a:pPr algn="ctr" defTabSz="914400">
                <a:defRPr/>
              </a:pPr>
              <a:r>
                <a:rPr lang="zh-CN" altLang="en-US" sz="2400" dirty="0">
                  <a:solidFill>
                    <a:srgbClr val="DD2D29"/>
                  </a:solidFill>
                  <a:cs typeface="+mn-ea"/>
                  <a:sym typeface="+mn-lt"/>
                </a:rPr>
                <a:t>提高新时代地方党组织选举质量的制度保证</a:t>
              </a:r>
            </a:p>
          </p:txBody>
        </p:sp>
      </p:grpSp>
    </p:spTree>
    <p:extLst>
      <p:ext uri="{BB962C8B-B14F-4D97-AF65-F5344CB8AC3E}">
        <p14:creationId xmlns:p14="http://schemas.microsoft.com/office/powerpoint/2010/main" val="263413511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1+#ppt_w/2"/>
                                          </p:val>
                                        </p:tav>
                                        <p:tav tm="100000">
                                          <p:val>
                                            <p:strVal val="#ppt_x"/>
                                          </p:val>
                                        </p:tav>
                                      </p:tavLst>
                                    </p:anim>
                                    <p:anim calcmode="lin" valueType="num">
                                      <p:cBhvr additive="base">
                                        <p:cTn id="19"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1+#ppt_w/2"/>
                                          </p:val>
                                        </p:tav>
                                        <p:tav tm="100000">
                                          <p:val>
                                            <p:strVal val="#ppt_x"/>
                                          </p:val>
                                        </p:tav>
                                      </p:tavLst>
                                    </p:anim>
                                    <p:anim calcmode="lin" valueType="num">
                                      <p:cBhvr additive="base">
                                        <p:cTn id="25"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dissolve">
                                      <p:cBhvr>
                                        <p:cTn id="3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a:extLst>
              <a:ext uri="{FF2B5EF4-FFF2-40B4-BE49-F238E27FC236}">
                <a16:creationId xmlns:a16="http://schemas.microsoft.com/office/drawing/2014/main" xmlns:mc="http://schemas.openxmlformats.org/markup-compatibility/2006" xmlns:p14="http://schemas.microsoft.com/office/powerpoint/2010/main" xmlns="" id="{3F0445C1-7848-9040-A5F5-8883E2DAC562}"/>
              </a:ext>
            </a:extLst>
          </p:cNvPr>
          <p:cNvSpPr/>
          <p:nvPr/>
        </p:nvSpPr>
        <p:spPr>
          <a:xfrm>
            <a:off x="126339" y="2221277"/>
            <a:ext cx="12073632" cy="1661993"/>
          </a:xfrm>
          <a:prstGeom prst="rect">
            <a:avLst/>
          </a:prstGeom>
        </p:spPr>
        <p:txBody>
          <a:bodyPr wrap="square" lIns="0" tIns="0" rIns="0" bIns="0">
            <a:spAutoFit/>
          </a:bodyPr>
          <a:lstStyle/>
          <a:p>
            <a:pPr algn="ctr" defTabSz="914400">
              <a:defRPr/>
            </a:pPr>
            <a:r>
              <a:rPr lang="zh-CN" altLang="en-US" sz="5400" dirty="0">
                <a:gradFill>
                  <a:gsLst>
                    <a:gs pos="0">
                      <a:srgbClr val="FEFAF6"/>
                    </a:gs>
                    <a:gs pos="100000">
                      <a:srgbClr val="FFEDC8"/>
                    </a:gs>
                  </a:gsLst>
                  <a:lin ang="5400000" scaled="1"/>
                </a:gradFill>
                <a:cs typeface="+mn-ea"/>
                <a:sym typeface="+mn-lt"/>
              </a:rPr>
              <a:t>第一章</a:t>
            </a:r>
            <a:endParaRPr lang="en-US" altLang="zh-CN" sz="5400" dirty="0">
              <a:gradFill>
                <a:gsLst>
                  <a:gs pos="0">
                    <a:srgbClr val="FEFAF6"/>
                  </a:gs>
                  <a:gs pos="100000">
                    <a:srgbClr val="FFEDC8"/>
                  </a:gs>
                </a:gsLst>
                <a:lin ang="5400000" scaled="1"/>
              </a:gradFill>
              <a:cs typeface="+mn-ea"/>
              <a:sym typeface="+mn-lt"/>
            </a:endParaRPr>
          </a:p>
          <a:p>
            <a:pPr algn="ctr" defTabSz="914400">
              <a:defRPr/>
            </a:pPr>
            <a:r>
              <a:rPr lang="en-US" altLang="zh-CN" sz="5400" dirty="0">
                <a:gradFill>
                  <a:gsLst>
                    <a:gs pos="0">
                      <a:srgbClr val="FEFAF6"/>
                    </a:gs>
                    <a:gs pos="100000">
                      <a:srgbClr val="FFEDC8"/>
                    </a:gs>
                  </a:gsLst>
                  <a:lin ang="5400000" scaled="1"/>
                </a:gradFill>
                <a:cs typeface="+mn-ea"/>
                <a:sym typeface="+mn-lt"/>
              </a:rPr>
              <a:t>《</a:t>
            </a:r>
            <a:r>
              <a:rPr lang="zh-CN" altLang="en-US" sz="5400" dirty="0">
                <a:gradFill>
                  <a:gsLst>
                    <a:gs pos="0">
                      <a:srgbClr val="FEFAF6"/>
                    </a:gs>
                    <a:gs pos="100000">
                      <a:srgbClr val="FFEDC8"/>
                    </a:gs>
                  </a:gsLst>
                  <a:lin ang="5400000" scaled="1"/>
                </a:gradFill>
                <a:cs typeface="+mn-ea"/>
                <a:sym typeface="+mn-lt"/>
              </a:rPr>
              <a:t>条例</a:t>
            </a:r>
            <a:r>
              <a:rPr lang="en-US" altLang="zh-CN" sz="5400" dirty="0">
                <a:gradFill>
                  <a:gsLst>
                    <a:gs pos="0">
                      <a:srgbClr val="FEFAF6"/>
                    </a:gs>
                    <a:gs pos="100000">
                      <a:srgbClr val="FFEDC8"/>
                    </a:gs>
                  </a:gsLst>
                  <a:lin ang="5400000" scaled="1"/>
                </a:gradFill>
                <a:cs typeface="+mn-ea"/>
                <a:sym typeface="+mn-lt"/>
              </a:rPr>
              <a:t>》</a:t>
            </a:r>
            <a:r>
              <a:rPr lang="zh-CN" altLang="en-US" sz="5400" dirty="0">
                <a:gradFill>
                  <a:gsLst>
                    <a:gs pos="0">
                      <a:srgbClr val="FEFAF6"/>
                    </a:gs>
                    <a:gs pos="100000">
                      <a:srgbClr val="FFEDC8"/>
                    </a:gs>
                  </a:gsLst>
                  <a:lin ang="5400000" scaled="1"/>
                </a:gradFill>
                <a:cs typeface="+mn-ea"/>
                <a:sym typeface="+mn-lt"/>
              </a:rPr>
              <a:t>修订的背景和意义</a:t>
            </a:r>
          </a:p>
        </p:txBody>
      </p:sp>
      <p:sp>
        <p:nvSpPr>
          <p:cNvPr id="6" name="矩形 5">
            <a:extLst>
              <a:ext uri="{FF2B5EF4-FFF2-40B4-BE49-F238E27FC236}">
                <a16:creationId xmlns:a16="http://schemas.microsoft.com/office/drawing/2014/main" xmlns:mc="http://schemas.openxmlformats.org/markup-compatibility/2006" xmlns:p14="http://schemas.microsoft.com/office/powerpoint/2010/main" xmlns="" id="{806419DC-C71A-FE43-9403-C57A5522D1DC}"/>
              </a:ext>
            </a:extLst>
          </p:cNvPr>
          <p:cNvSpPr/>
          <p:nvPr/>
        </p:nvSpPr>
        <p:spPr>
          <a:xfrm>
            <a:off x="3356072" y="4540620"/>
            <a:ext cx="5755447" cy="307777"/>
          </a:xfrm>
          <a:prstGeom prst="rect">
            <a:avLst/>
          </a:prstGeom>
        </p:spPr>
        <p:txBody>
          <a:bodyPr wrap="square" lIns="0" tIns="0" rIns="0" bIns="0">
            <a:spAutoFit/>
          </a:bodyPr>
          <a:lstStyle/>
          <a:p>
            <a:pPr algn="ctr" defTabSz="914400">
              <a:defRPr/>
            </a:pPr>
            <a:r>
              <a:rPr lang="zh-CN" altLang="en-US"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解读新修订的</a:t>
            </a:r>
            <a:r>
              <a:rPr lang="en-US" altLang="zh-CN"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a:t>
            </a:r>
            <a:r>
              <a:rPr lang="zh-CN" altLang="en-US"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中国共产党地方组织选举工作条例</a:t>
            </a:r>
            <a:r>
              <a:rPr lang="en-US" altLang="zh-CN"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a:t>
            </a:r>
            <a:endParaRPr lang="zh-CN" altLang="en-US"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endParaRPr>
          </a:p>
        </p:txBody>
      </p:sp>
    </p:spTree>
    <p:extLst>
      <p:ext uri="{BB962C8B-B14F-4D97-AF65-F5344CB8AC3E}">
        <p14:creationId xmlns:p14="http://schemas.microsoft.com/office/powerpoint/2010/main" val="200385507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mc="http://schemas.openxmlformats.org/markup-compatibility/2006" xmlns:p14="http://schemas.microsoft.com/office/powerpoint/2010/main" xmlns="" id="{9707469D-0F0F-A845-82A5-CDB6692C1DEA}"/>
              </a:ext>
            </a:extLst>
          </p:cNvPr>
          <p:cNvGrpSpPr/>
          <p:nvPr/>
        </p:nvGrpSpPr>
        <p:grpSpPr>
          <a:xfrm>
            <a:off x="2945322" y="486484"/>
            <a:ext cx="5979275" cy="748657"/>
            <a:chOff x="4738498" y="1166902"/>
            <a:chExt cx="5377776" cy="748657"/>
          </a:xfrm>
          <a:solidFill>
            <a:srgbClr val="212121"/>
          </a:solidFill>
        </p:grpSpPr>
        <p:sp>
          <p:nvSpPr>
            <p:cNvPr id="4" name="平行四边形 3">
              <a:extLst>
                <a:ext uri="{FF2B5EF4-FFF2-40B4-BE49-F238E27FC236}">
                  <a16:creationId xmlns:a16="http://schemas.microsoft.com/office/drawing/2014/main" xmlns:mc="http://schemas.openxmlformats.org/markup-compatibility/2006" xmlns:p14="http://schemas.microsoft.com/office/powerpoint/2010/main" xmlns="" id="{39B36C1F-2A89-234E-A012-044BED4B9C3E}"/>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5" name="矩形 4">
              <a:extLst>
                <a:ext uri="{FF2B5EF4-FFF2-40B4-BE49-F238E27FC236}">
                  <a16:creationId xmlns:a16="http://schemas.microsoft.com/office/drawing/2014/main" xmlns:mc="http://schemas.openxmlformats.org/markup-compatibility/2006" xmlns:p14="http://schemas.microsoft.com/office/powerpoint/2010/main" xmlns="" id="{0BF7BC7C-D889-7F40-935B-03F211CCBF74}"/>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en-US" altLang="zh-CN" sz="2000" dirty="0">
                  <a:solidFill>
                    <a:srgbClr val="DD2D29"/>
                  </a:solidFill>
                  <a:effectLst>
                    <a:outerShdw blurRad="228600" dist="76200" dir="2700000" algn="tl" rotWithShape="0">
                      <a:prstClr val="black">
                        <a:alpha val="13000"/>
                      </a:prstClr>
                    </a:outerShdw>
                  </a:effectLst>
                  <a:cs typeface="+mn-ea"/>
                  <a:sym typeface="+mn-lt"/>
                </a:rPr>
                <a:t>《</a:t>
              </a:r>
              <a:r>
                <a:rPr lang="zh-CN" altLang="en-US" sz="2000" dirty="0">
                  <a:solidFill>
                    <a:srgbClr val="DD2D29"/>
                  </a:solidFill>
                  <a:effectLst>
                    <a:outerShdw blurRad="228600" dist="76200" dir="2700000" algn="tl" rotWithShape="0">
                      <a:prstClr val="black">
                        <a:alpha val="13000"/>
                      </a:prstClr>
                    </a:outerShdw>
                  </a:effectLst>
                  <a:cs typeface="+mn-ea"/>
                  <a:sym typeface="+mn-lt"/>
                </a:rPr>
                <a:t>条例</a:t>
              </a:r>
              <a:r>
                <a:rPr lang="en-US" altLang="zh-CN" sz="2000" dirty="0">
                  <a:solidFill>
                    <a:srgbClr val="DD2D29"/>
                  </a:solidFill>
                  <a:effectLst>
                    <a:outerShdw blurRad="228600" dist="76200" dir="2700000" algn="tl" rotWithShape="0">
                      <a:prstClr val="black">
                        <a:alpha val="13000"/>
                      </a:prstClr>
                    </a:outerShdw>
                  </a:effectLst>
                  <a:cs typeface="+mn-ea"/>
                  <a:sym typeface="+mn-lt"/>
                </a:rPr>
                <a:t>》</a:t>
              </a:r>
              <a:r>
                <a:rPr lang="zh-CN" altLang="en-US" sz="2000" dirty="0">
                  <a:solidFill>
                    <a:srgbClr val="DD2D29"/>
                  </a:solidFill>
                  <a:effectLst>
                    <a:outerShdw blurRad="228600" dist="76200" dir="2700000" algn="tl" rotWithShape="0">
                      <a:prstClr val="black">
                        <a:alpha val="13000"/>
                      </a:prstClr>
                    </a:outerShdw>
                  </a:effectLst>
                  <a:cs typeface="+mn-ea"/>
                  <a:sym typeface="+mn-lt"/>
                </a:rPr>
                <a:t>修订的背景和意义</a:t>
              </a:r>
            </a:p>
          </p:txBody>
        </p:sp>
      </p:grpSp>
      <p:grpSp>
        <p:nvGrpSpPr>
          <p:cNvPr id="14" name="组合 13">
            <a:extLst>
              <a:ext uri="{FF2B5EF4-FFF2-40B4-BE49-F238E27FC236}">
                <a16:creationId xmlns:a16="http://schemas.microsoft.com/office/drawing/2014/main" xmlns:mc="http://schemas.openxmlformats.org/markup-compatibility/2006" xmlns:p14="http://schemas.microsoft.com/office/powerpoint/2010/main" xmlns="" id="{53B32993-DF8D-A24C-A4AD-3A29B5E639A4}"/>
              </a:ext>
            </a:extLst>
          </p:cNvPr>
          <p:cNvGrpSpPr/>
          <p:nvPr/>
        </p:nvGrpSpPr>
        <p:grpSpPr>
          <a:xfrm>
            <a:off x="1263739" y="1450306"/>
            <a:ext cx="9342439" cy="1031362"/>
            <a:chOff x="874713" y="1798500"/>
            <a:chExt cx="9342439" cy="1031362"/>
          </a:xfrm>
        </p:grpSpPr>
        <p:sp>
          <p:nvSpPr>
            <p:cNvPr id="6" name="矩形 5">
              <a:extLst>
                <a:ext uri="{FF2B5EF4-FFF2-40B4-BE49-F238E27FC236}">
                  <a16:creationId xmlns:a16="http://schemas.microsoft.com/office/drawing/2014/main" xmlns:mc="http://schemas.openxmlformats.org/markup-compatibility/2006" xmlns:p14="http://schemas.microsoft.com/office/powerpoint/2010/main" xmlns="" id="{865C7A55-220B-EE41-8801-987710A34A69}"/>
                </a:ext>
              </a:extLst>
            </p:cNvPr>
            <p:cNvSpPr/>
            <p:nvPr/>
          </p:nvSpPr>
          <p:spPr>
            <a:xfrm>
              <a:off x="874713" y="2006405"/>
              <a:ext cx="2898788" cy="615553"/>
            </a:xfrm>
            <a:prstGeom prst="rect">
              <a:avLst/>
            </a:prstGeom>
          </p:spPr>
          <p:txBody>
            <a:bodyPr wrap="square" lIns="0" tIns="0" rIns="0" bIns="0">
              <a:spAutoFit/>
            </a:bodyPr>
            <a:lstStyle/>
            <a:p>
              <a:pPr algn="r" defTabSz="914400">
                <a:defRPr/>
              </a:pPr>
              <a:r>
                <a:rPr lang="zh-CN" altLang="en-US" sz="4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条例共分：</a:t>
              </a:r>
            </a:p>
          </p:txBody>
        </p:sp>
        <p:grpSp>
          <p:nvGrpSpPr>
            <p:cNvPr id="7" name="组合 6">
              <a:extLst>
                <a:ext uri="{FF2B5EF4-FFF2-40B4-BE49-F238E27FC236}">
                  <a16:creationId xmlns:a16="http://schemas.microsoft.com/office/drawing/2014/main" xmlns:mc="http://schemas.openxmlformats.org/markup-compatibility/2006" xmlns:p14="http://schemas.microsoft.com/office/powerpoint/2010/main" xmlns="" id="{54337F3C-2B92-5D49-8FA4-A99F4A0BB10B}"/>
                </a:ext>
              </a:extLst>
            </p:cNvPr>
            <p:cNvGrpSpPr/>
            <p:nvPr/>
          </p:nvGrpSpPr>
          <p:grpSpPr>
            <a:xfrm>
              <a:off x="3773501" y="1798500"/>
              <a:ext cx="2585111" cy="1031362"/>
              <a:chOff x="5296400" y="1166902"/>
              <a:chExt cx="4551652" cy="748657"/>
            </a:xfrm>
          </p:grpSpPr>
          <p:sp>
            <p:nvSpPr>
              <p:cNvPr id="8" name="平行四边形 7">
                <a:extLst>
                  <a:ext uri="{FF2B5EF4-FFF2-40B4-BE49-F238E27FC236}">
                    <a16:creationId xmlns:a16="http://schemas.microsoft.com/office/drawing/2014/main" xmlns:mc="http://schemas.openxmlformats.org/markup-compatibility/2006" xmlns:p14="http://schemas.microsoft.com/office/powerpoint/2010/main" xmlns="" id="{F7B27AD5-FB73-1543-AC60-EE7A30F3A6FD}"/>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9" name="矩形 8">
                <a:extLst>
                  <a:ext uri="{FF2B5EF4-FFF2-40B4-BE49-F238E27FC236}">
                    <a16:creationId xmlns:a16="http://schemas.microsoft.com/office/drawing/2014/main" xmlns:mc="http://schemas.openxmlformats.org/markup-compatibility/2006" xmlns:p14="http://schemas.microsoft.com/office/powerpoint/2010/main" xmlns="" id="{0DCFA2E4-BE73-2242-88BF-1D1D6913B369}"/>
                  </a:ext>
                </a:extLst>
              </p:cNvPr>
              <p:cNvSpPr/>
              <p:nvPr/>
            </p:nvSpPr>
            <p:spPr>
              <a:xfrm>
                <a:off x="5708569" y="1326917"/>
                <a:ext cx="3437635" cy="446825"/>
              </a:xfrm>
              <a:prstGeom prst="rect">
                <a:avLst/>
              </a:prstGeom>
            </p:spPr>
            <p:txBody>
              <a:bodyPr wrap="square" lIns="0" tIns="0" rIns="0" bIns="0">
                <a:spAutoFit/>
              </a:bodyPr>
              <a:lstStyle/>
              <a:p>
                <a:pPr algn="ctr" defTabSz="914400">
                  <a:defRPr/>
                </a:pPr>
                <a:r>
                  <a:rPr lang="en-US" altLang="zh-CN" sz="4000" dirty="0">
                    <a:solidFill>
                      <a:srgbClr val="DD2D29"/>
                    </a:solidFill>
                    <a:cs typeface="+mn-ea"/>
                    <a:sym typeface="+mn-lt"/>
                  </a:rPr>
                  <a:t>8</a:t>
                </a:r>
                <a:r>
                  <a:rPr lang="zh-CN" altLang="en-US" sz="4000" dirty="0">
                    <a:solidFill>
                      <a:srgbClr val="DD2D29"/>
                    </a:solidFill>
                    <a:cs typeface="+mn-ea"/>
                    <a:sym typeface="+mn-lt"/>
                  </a:rPr>
                  <a:t>条</a:t>
                </a:r>
              </a:p>
            </p:txBody>
          </p:sp>
        </p:grpSp>
        <p:grpSp>
          <p:nvGrpSpPr>
            <p:cNvPr id="10" name="组合 9">
              <a:extLst>
                <a:ext uri="{FF2B5EF4-FFF2-40B4-BE49-F238E27FC236}">
                  <a16:creationId xmlns:a16="http://schemas.microsoft.com/office/drawing/2014/main" xmlns:mc="http://schemas.openxmlformats.org/markup-compatibility/2006" xmlns:p14="http://schemas.microsoft.com/office/powerpoint/2010/main" xmlns="" id="{7C21340B-11EE-B249-85FB-D20712785F49}"/>
                </a:ext>
              </a:extLst>
            </p:cNvPr>
            <p:cNvGrpSpPr/>
            <p:nvPr/>
          </p:nvGrpSpPr>
          <p:grpSpPr>
            <a:xfrm>
              <a:off x="7632041" y="1798500"/>
              <a:ext cx="2585111" cy="1031362"/>
              <a:chOff x="5296400" y="1166902"/>
              <a:chExt cx="4551652" cy="748657"/>
            </a:xfrm>
          </p:grpSpPr>
          <p:sp>
            <p:nvSpPr>
              <p:cNvPr id="11" name="平行四边形 10">
                <a:extLst>
                  <a:ext uri="{FF2B5EF4-FFF2-40B4-BE49-F238E27FC236}">
                    <a16:creationId xmlns:a16="http://schemas.microsoft.com/office/drawing/2014/main" xmlns:mc="http://schemas.openxmlformats.org/markup-compatibility/2006" xmlns:p14="http://schemas.microsoft.com/office/powerpoint/2010/main" xmlns="" id="{C5803CAE-58FF-9D42-8FC7-5508A7C45901}"/>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2" name="矩形 11">
                <a:extLst>
                  <a:ext uri="{FF2B5EF4-FFF2-40B4-BE49-F238E27FC236}">
                    <a16:creationId xmlns:a16="http://schemas.microsoft.com/office/drawing/2014/main" xmlns:mc="http://schemas.openxmlformats.org/markup-compatibility/2006" xmlns:p14="http://schemas.microsoft.com/office/powerpoint/2010/main" xmlns="" id="{14A3F48C-15B1-9646-9CC7-33B06B82D52C}"/>
                  </a:ext>
                </a:extLst>
              </p:cNvPr>
              <p:cNvSpPr/>
              <p:nvPr/>
            </p:nvSpPr>
            <p:spPr>
              <a:xfrm>
                <a:off x="5853407" y="1326917"/>
                <a:ext cx="3437635" cy="446825"/>
              </a:xfrm>
              <a:prstGeom prst="rect">
                <a:avLst/>
              </a:prstGeom>
            </p:spPr>
            <p:txBody>
              <a:bodyPr wrap="square" lIns="0" tIns="0" rIns="0" bIns="0">
                <a:spAutoFit/>
              </a:bodyPr>
              <a:lstStyle/>
              <a:p>
                <a:pPr algn="ctr" defTabSz="914400">
                  <a:defRPr/>
                </a:pPr>
                <a:r>
                  <a:rPr lang="en-US" altLang="zh-CN" sz="4000" dirty="0">
                    <a:solidFill>
                      <a:srgbClr val="DD2D29"/>
                    </a:solidFill>
                    <a:cs typeface="+mn-ea"/>
                    <a:sym typeface="+mn-lt"/>
                  </a:rPr>
                  <a:t>49</a:t>
                </a:r>
                <a:r>
                  <a:rPr lang="zh-CN" altLang="en-US" sz="4000" dirty="0">
                    <a:solidFill>
                      <a:srgbClr val="DD2D29"/>
                    </a:solidFill>
                    <a:cs typeface="+mn-ea"/>
                    <a:sym typeface="+mn-lt"/>
                  </a:rPr>
                  <a:t>条</a:t>
                </a:r>
              </a:p>
            </p:txBody>
          </p:sp>
        </p:grpSp>
        <p:sp>
          <p:nvSpPr>
            <p:cNvPr id="13" name="加号 12">
              <a:extLst>
                <a:ext uri="{FF2B5EF4-FFF2-40B4-BE49-F238E27FC236}">
                  <a16:creationId xmlns:a16="http://schemas.microsoft.com/office/drawing/2014/main" xmlns:mc="http://schemas.openxmlformats.org/markup-compatibility/2006" xmlns:p14="http://schemas.microsoft.com/office/powerpoint/2010/main" xmlns="" id="{C9532377-78A1-EC4D-BCDE-03705B518EF5}"/>
                </a:ext>
              </a:extLst>
            </p:cNvPr>
            <p:cNvSpPr/>
            <p:nvPr/>
          </p:nvSpPr>
          <p:spPr>
            <a:xfrm>
              <a:off x="6628516" y="2006405"/>
              <a:ext cx="604910" cy="604910"/>
            </a:xfrm>
            <a:prstGeom prst="mathPlus">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grpSp>
        <p:nvGrpSpPr>
          <p:cNvPr id="18" name="组合 17">
            <a:extLst>
              <a:ext uri="{FF2B5EF4-FFF2-40B4-BE49-F238E27FC236}">
                <a16:creationId xmlns:a16="http://schemas.microsoft.com/office/drawing/2014/main" xmlns:mc="http://schemas.openxmlformats.org/markup-compatibility/2006" xmlns:p14="http://schemas.microsoft.com/office/powerpoint/2010/main" xmlns="" id="{5C1786F8-EC87-AF44-A951-6574B948DE97}"/>
              </a:ext>
            </a:extLst>
          </p:cNvPr>
          <p:cNvGrpSpPr/>
          <p:nvPr/>
        </p:nvGrpSpPr>
        <p:grpSpPr>
          <a:xfrm>
            <a:off x="874713" y="2696833"/>
            <a:ext cx="10482919" cy="3141259"/>
            <a:chOff x="1211678" y="2696833"/>
            <a:chExt cx="10482919" cy="3141259"/>
          </a:xfrm>
        </p:grpSpPr>
        <p:sp>
          <p:nvSpPr>
            <p:cNvPr id="15" name="矩形 14">
              <a:extLst>
                <a:ext uri="{FF2B5EF4-FFF2-40B4-BE49-F238E27FC236}">
                  <a16:creationId xmlns:a16="http://schemas.microsoft.com/office/drawing/2014/main" xmlns:mc="http://schemas.openxmlformats.org/markup-compatibility/2006" xmlns:p14="http://schemas.microsoft.com/office/powerpoint/2010/main" xmlns="" id="{FD37E7FF-5A0B-0643-9FEB-4875234A8DC1}"/>
                </a:ext>
              </a:extLst>
            </p:cNvPr>
            <p:cNvSpPr/>
            <p:nvPr/>
          </p:nvSpPr>
          <p:spPr>
            <a:xfrm>
              <a:off x="1252024" y="2696833"/>
              <a:ext cx="10402227" cy="3141259"/>
            </a:xfrm>
            <a:prstGeom prst="rect">
              <a:avLst/>
            </a:prstGeom>
            <a:noFill/>
            <a:ln>
              <a:solidFill>
                <a:srgbClr val="FFED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6" name="矩形 15">
              <a:extLst>
                <a:ext uri="{FF2B5EF4-FFF2-40B4-BE49-F238E27FC236}">
                  <a16:creationId xmlns:a16="http://schemas.microsoft.com/office/drawing/2014/main" xmlns:mc="http://schemas.openxmlformats.org/markup-compatibility/2006" xmlns:p14="http://schemas.microsoft.com/office/powerpoint/2010/main" xmlns="" id="{08B37194-5479-7B45-8F33-9885A1993A00}"/>
                </a:ext>
              </a:extLst>
            </p:cNvPr>
            <p:cNvSpPr/>
            <p:nvPr/>
          </p:nvSpPr>
          <p:spPr>
            <a:xfrm>
              <a:off x="1211678" y="3604757"/>
              <a:ext cx="80693" cy="1664721"/>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7" name="矩形 16">
              <a:extLst>
                <a:ext uri="{FF2B5EF4-FFF2-40B4-BE49-F238E27FC236}">
                  <a16:creationId xmlns:a16="http://schemas.microsoft.com/office/drawing/2014/main" xmlns:mc="http://schemas.openxmlformats.org/markup-compatibility/2006" xmlns:p14="http://schemas.microsoft.com/office/powerpoint/2010/main" xmlns="" id="{C2167DE7-7894-BD4B-B868-15230DD35741}"/>
                </a:ext>
              </a:extLst>
            </p:cNvPr>
            <p:cNvSpPr/>
            <p:nvPr/>
          </p:nvSpPr>
          <p:spPr>
            <a:xfrm>
              <a:off x="11613904" y="3613661"/>
              <a:ext cx="80693" cy="1664721"/>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sp>
        <p:nvSpPr>
          <p:cNvPr id="20" name="矩形 19">
            <a:extLst>
              <a:ext uri="{FF2B5EF4-FFF2-40B4-BE49-F238E27FC236}">
                <a16:creationId xmlns:a16="http://schemas.microsoft.com/office/drawing/2014/main" xmlns:mc="http://schemas.openxmlformats.org/markup-compatibility/2006" xmlns:p14="http://schemas.microsoft.com/office/powerpoint/2010/main" xmlns="" id="{3252D98E-7B63-BE4F-A164-ED2F74C30D2E}"/>
              </a:ext>
            </a:extLst>
          </p:cNvPr>
          <p:cNvSpPr/>
          <p:nvPr/>
        </p:nvSpPr>
        <p:spPr>
          <a:xfrm>
            <a:off x="1272246" y="2904737"/>
            <a:ext cx="9728200" cy="2908489"/>
          </a:xfrm>
          <a:prstGeom prst="rect">
            <a:avLst/>
          </a:prstGeom>
        </p:spPr>
        <p:txBody>
          <a:bodyPr wrap="square" lIns="0" tIns="0" rIns="0" bIns="0">
            <a:spAutoFit/>
          </a:bodyPr>
          <a:lstStyle/>
          <a:p>
            <a:pPr defTabSz="914400">
              <a:lnSpc>
                <a:spcPct val="150000"/>
              </a:lnSpc>
              <a:defRPr/>
            </a:pPr>
            <a:r>
              <a:rPr lang="zh-CN" altLang="en-US" sz="1400" b="1" dirty="0">
                <a:solidFill>
                  <a:srgbClr val="FFEDC8"/>
                </a:solidFill>
                <a:cs typeface="+mn-ea"/>
                <a:sym typeface="+mn-lt"/>
              </a:rPr>
              <a:t>第一章“总则”，对制定目的和依据。适用范围。按期换届。选举方式。选举权利</a:t>
            </a:r>
            <a:r>
              <a:rPr lang="en-US" altLang="zh-CN" sz="1400" b="1" dirty="0">
                <a:solidFill>
                  <a:srgbClr val="FFEDC8"/>
                </a:solidFill>
                <a:cs typeface="+mn-ea"/>
                <a:sym typeface="+mn-lt"/>
              </a:rPr>
              <a:t>.</a:t>
            </a:r>
            <a:r>
              <a:rPr lang="zh-CN" altLang="en-US" sz="1400" b="1" dirty="0">
                <a:solidFill>
                  <a:srgbClr val="FFEDC8"/>
                </a:solidFill>
                <a:cs typeface="+mn-ea"/>
                <a:sym typeface="+mn-lt"/>
              </a:rPr>
              <a:t>投票方式</a:t>
            </a:r>
            <a:r>
              <a:rPr lang="en-US" altLang="zh-CN" sz="1400" b="1" dirty="0">
                <a:solidFill>
                  <a:srgbClr val="FFEDC8"/>
                </a:solidFill>
                <a:cs typeface="+mn-ea"/>
                <a:sym typeface="+mn-lt"/>
              </a:rPr>
              <a:t>.</a:t>
            </a:r>
            <a:r>
              <a:rPr lang="zh-CN" altLang="en-US" sz="1400" b="1" dirty="0">
                <a:solidFill>
                  <a:srgbClr val="FFEDC8"/>
                </a:solidFill>
                <a:cs typeface="+mn-ea"/>
                <a:sym typeface="+mn-lt"/>
              </a:rPr>
              <a:t>选举办法等作出规定</a:t>
            </a:r>
            <a:r>
              <a:rPr lang="en-US" altLang="zh-CN" sz="1400" b="1" dirty="0">
                <a:solidFill>
                  <a:srgbClr val="FFEDC8"/>
                </a:solidFill>
                <a:cs typeface="+mn-ea"/>
                <a:sym typeface="+mn-lt"/>
              </a:rPr>
              <a:t>:</a:t>
            </a:r>
          </a:p>
          <a:p>
            <a:pPr defTabSz="914400">
              <a:lnSpc>
                <a:spcPct val="150000"/>
              </a:lnSpc>
              <a:defRPr/>
            </a:pPr>
            <a:r>
              <a:rPr lang="zh-CN" altLang="en-US" sz="1400" b="1" dirty="0">
                <a:solidFill>
                  <a:srgbClr val="FFEDC8"/>
                </a:solidFill>
                <a:cs typeface="+mn-ea"/>
                <a:sym typeface="+mn-lt"/>
              </a:rPr>
              <a:t>第二章</a:t>
            </a:r>
            <a:r>
              <a:rPr lang="en-US" altLang="zh-CN" sz="1400" b="1" dirty="0">
                <a:solidFill>
                  <a:srgbClr val="FFEDC8"/>
                </a:solidFill>
                <a:cs typeface="+mn-ea"/>
                <a:sym typeface="+mn-lt"/>
              </a:rPr>
              <a:t>"</a:t>
            </a:r>
            <a:r>
              <a:rPr lang="zh-CN" altLang="en-US" sz="1400" b="1" dirty="0">
                <a:solidFill>
                  <a:srgbClr val="FFEDC8"/>
                </a:solidFill>
                <a:cs typeface="+mn-ea"/>
                <a:sym typeface="+mn-lt"/>
              </a:rPr>
              <a:t>代表的产生”，明确代表条件和名额。结构比例、差顧比例</a:t>
            </a:r>
            <a:r>
              <a:rPr lang="en-US" altLang="zh-CN" sz="1400" b="1" dirty="0">
                <a:solidFill>
                  <a:srgbClr val="FFEDC8"/>
                </a:solidFill>
                <a:cs typeface="+mn-ea"/>
                <a:sym typeface="+mn-lt"/>
              </a:rPr>
              <a:t>.</a:t>
            </a:r>
            <a:r>
              <a:rPr lang="zh-CN" altLang="en-US" sz="1400" b="1" dirty="0">
                <a:solidFill>
                  <a:srgbClr val="FFEDC8"/>
                </a:solidFill>
                <a:cs typeface="+mn-ea"/>
                <a:sym typeface="+mn-lt"/>
              </a:rPr>
              <a:t>产生程序。资格审查等内容</a:t>
            </a:r>
            <a:r>
              <a:rPr lang="en-US" altLang="zh-CN" sz="1400" b="1" dirty="0">
                <a:solidFill>
                  <a:srgbClr val="FFEDC8"/>
                </a:solidFill>
                <a:cs typeface="+mn-ea"/>
                <a:sym typeface="+mn-lt"/>
              </a:rPr>
              <a:t>:</a:t>
            </a:r>
          </a:p>
          <a:p>
            <a:pPr defTabSz="914400">
              <a:lnSpc>
                <a:spcPct val="150000"/>
              </a:lnSpc>
              <a:defRPr/>
            </a:pPr>
            <a:r>
              <a:rPr lang="zh-CN" altLang="en-US" sz="1400" b="1" dirty="0">
                <a:solidFill>
                  <a:srgbClr val="FFEDC8"/>
                </a:solidFill>
                <a:cs typeface="+mn-ea"/>
                <a:sym typeface="+mn-lt"/>
              </a:rPr>
              <a:t>第三章“要员会委员的产生”，对要员条件。候扑委员比例、差額比例、产生程序、选学要求等作出规定，突出党组织领</a:t>
            </a:r>
          </a:p>
          <a:p>
            <a:pPr defTabSz="914400">
              <a:lnSpc>
                <a:spcPct val="150000"/>
              </a:lnSpc>
              <a:defRPr/>
            </a:pPr>
            <a:r>
              <a:rPr lang="zh-CN" altLang="en-US" sz="1400" b="1" dirty="0">
                <a:solidFill>
                  <a:srgbClr val="FFEDC8"/>
                </a:solidFill>
                <a:cs typeface="+mn-ea"/>
                <a:sym typeface="+mn-lt"/>
              </a:rPr>
              <a:t>导和把关作用</a:t>
            </a:r>
            <a:r>
              <a:rPr lang="en-US" altLang="zh-CN" sz="1400" b="1" dirty="0">
                <a:solidFill>
                  <a:srgbClr val="FFEDC8"/>
                </a:solidFill>
                <a:cs typeface="+mn-ea"/>
                <a:sym typeface="+mn-lt"/>
              </a:rPr>
              <a:t>:</a:t>
            </a:r>
          </a:p>
          <a:p>
            <a:pPr defTabSz="914400">
              <a:lnSpc>
                <a:spcPct val="150000"/>
              </a:lnSpc>
              <a:defRPr/>
            </a:pPr>
            <a:r>
              <a:rPr lang="zh-CN" altLang="en-US" sz="1400" b="1" dirty="0">
                <a:solidFill>
                  <a:srgbClr val="FFEDC8"/>
                </a:solidFill>
                <a:cs typeface="+mn-ea"/>
                <a:sym typeface="+mn-lt"/>
              </a:rPr>
              <a:t>第四章“常务委员会委员和书记。副书记的产生”，明确常委差额人数，规范常委和书记。副书记产生程序。当选要求等</a:t>
            </a:r>
            <a:r>
              <a:rPr lang="en-US" altLang="zh-CN" sz="1400" b="1" dirty="0">
                <a:solidFill>
                  <a:srgbClr val="FFEDC8"/>
                </a:solidFill>
                <a:cs typeface="+mn-ea"/>
                <a:sym typeface="+mn-lt"/>
              </a:rPr>
              <a:t>:</a:t>
            </a:r>
          </a:p>
          <a:p>
            <a:pPr defTabSz="914400">
              <a:lnSpc>
                <a:spcPct val="150000"/>
              </a:lnSpc>
              <a:defRPr/>
            </a:pPr>
            <a:r>
              <a:rPr lang="zh-CN" altLang="en-US" sz="1400" b="1" dirty="0">
                <a:solidFill>
                  <a:srgbClr val="FFEDC8"/>
                </a:solidFill>
                <a:cs typeface="+mn-ea"/>
                <a:sym typeface="+mn-lt"/>
              </a:rPr>
              <a:t>第五章“选举的实施”。对召开会议条件。候选人介绍。差额预选。当选要求、报告得票情况等作出规范</a:t>
            </a:r>
            <a:r>
              <a:rPr lang="en-US" altLang="zh-CN" sz="1400" b="1" dirty="0">
                <a:solidFill>
                  <a:srgbClr val="FFEDC8"/>
                </a:solidFill>
                <a:cs typeface="+mn-ea"/>
                <a:sym typeface="+mn-lt"/>
              </a:rPr>
              <a:t>;</a:t>
            </a:r>
          </a:p>
          <a:p>
            <a:pPr defTabSz="914400">
              <a:lnSpc>
                <a:spcPct val="150000"/>
              </a:lnSpc>
              <a:defRPr/>
            </a:pPr>
            <a:r>
              <a:rPr lang="zh-CN" altLang="en-US" sz="1400" b="1" dirty="0">
                <a:solidFill>
                  <a:srgbClr val="FFEDC8"/>
                </a:solidFill>
                <a:cs typeface="+mn-ea"/>
                <a:sym typeface="+mn-lt"/>
              </a:rPr>
              <a:t>第六章“量报事批”，明确召开大会售示、人事安排方案请示和选掌结果报批等的星报和审批要求</a:t>
            </a:r>
            <a:r>
              <a:rPr lang="en-US" altLang="zh-CN" sz="1400" b="1" dirty="0">
                <a:solidFill>
                  <a:srgbClr val="FFEDC8"/>
                </a:solidFill>
                <a:cs typeface="+mn-ea"/>
                <a:sym typeface="+mn-lt"/>
              </a:rPr>
              <a:t>:</a:t>
            </a:r>
          </a:p>
          <a:p>
            <a:pPr defTabSz="914400">
              <a:lnSpc>
                <a:spcPct val="150000"/>
              </a:lnSpc>
              <a:defRPr/>
            </a:pPr>
            <a:r>
              <a:rPr lang="zh-CN" altLang="en-US" sz="1400" b="1" dirty="0">
                <a:solidFill>
                  <a:srgbClr val="FFEDC8"/>
                </a:solidFill>
                <a:cs typeface="+mn-ea"/>
                <a:sym typeface="+mn-lt"/>
              </a:rPr>
              <a:t>第七章“纪律和监督”。强谰觉对地方组织选举工作的领导，严朗纪律，强化监督，严格追责问责</a:t>
            </a:r>
            <a:r>
              <a:rPr lang="en-US" altLang="zh-CN" sz="1400" b="1" dirty="0">
                <a:solidFill>
                  <a:srgbClr val="FFEDC8"/>
                </a:solidFill>
                <a:cs typeface="+mn-ea"/>
                <a:sym typeface="+mn-lt"/>
              </a:rPr>
              <a:t>:</a:t>
            </a:r>
          </a:p>
          <a:p>
            <a:pPr defTabSz="914400">
              <a:lnSpc>
                <a:spcPct val="150000"/>
              </a:lnSpc>
              <a:defRPr/>
            </a:pPr>
            <a:r>
              <a:rPr lang="zh-CN" altLang="en-US" sz="1400" b="1" dirty="0">
                <a:solidFill>
                  <a:srgbClr val="FFEDC8"/>
                </a:solidFill>
                <a:cs typeface="+mn-ea"/>
                <a:sym typeface="+mn-lt"/>
              </a:rPr>
              <a:t>第八章“附则”，明确解释主体等，，</a:t>
            </a:r>
          </a:p>
        </p:txBody>
      </p:sp>
    </p:spTree>
    <p:extLst>
      <p:ext uri="{BB962C8B-B14F-4D97-AF65-F5344CB8AC3E}">
        <p14:creationId xmlns:p14="http://schemas.microsoft.com/office/powerpoint/2010/main" val="316092256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dissolv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arn(inVertical)">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dissolv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DA23FC2D-86DD-414A-885A-0F24864441D9}"/>
              </a:ext>
            </a:extLst>
          </p:cNvPr>
          <p:cNvSpPr/>
          <p:nvPr/>
        </p:nvSpPr>
        <p:spPr>
          <a:xfrm>
            <a:off x="955405" y="1610407"/>
            <a:ext cx="10321533" cy="608243"/>
          </a:xfrm>
          <a:prstGeom prst="rect">
            <a:avLst/>
          </a:prstGeom>
        </p:spPr>
        <p:txBody>
          <a:bodyPr wrap="square" lIns="0" tIns="0" rIns="0" bIns="0">
            <a:spAutoFit/>
          </a:bodyPr>
          <a:lstStyle/>
          <a:p>
            <a:pPr algn="ctr" defTabSz="914400">
              <a:lnSpc>
                <a:spcPct val="150000"/>
              </a:lnSpc>
              <a:defRPr/>
            </a:pPr>
            <a:r>
              <a:rPr lang="zh-CN" altLang="en-US" sz="1400" b="1" dirty="0">
                <a:solidFill>
                  <a:srgbClr val="FFEDC8"/>
                </a:solidFill>
                <a:cs typeface="+mn-ea"/>
                <a:sym typeface="+mn-lt"/>
              </a:rPr>
              <a:t>地方党组织选举是党内政治生活的重要内容</a:t>
            </a:r>
            <a:r>
              <a:rPr lang="en-US" altLang="zh-CN" sz="1400" b="1" dirty="0">
                <a:solidFill>
                  <a:srgbClr val="FFEDC8"/>
                </a:solidFill>
                <a:cs typeface="+mn-ea"/>
                <a:sym typeface="+mn-lt"/>
              </a:rPr>
              <a:t>,</a:t>
            </a:r>
            <a:r>
              <a:rPr lang="zh-CN" altLang="en-US" sz="1400" b="1" dirty="0">
                <a:solidFill>
                  <a:srgbClr val="FFEDC8"/>
                </a:solidFill>
                <a:cs typeface="+mn-ea"/>
                <a:sym typeface="+mn-lt"/>
              </a:rPr>
              <a:t>是加强党的政治建设。党内民主建设的重要途径。</a:t>
            </a:r>
            <a:endParaRPr lang="en-US" altLang="zh-CN" sz="1400" b="1" dirty="0">
              <a:solidFill>
                <a:srgbClr val="FFEDC8"/>
              </a:solidFill>
              <a:cs typeface="+mn-ea"/>
              <a:sym typeface="+mn-lt"/>
            </a:endParaRPr>
          </a:p>
          <a:p>
            <a:pPr algn="ctr" defTabSz="914400">
              <a:lnSpc>
                <a:spcPct val="150000"/>
              </a:lnSpc>
              <a:defRPr/>
            </a:pPr>
            <a:r>
              <a:rPr lang="en-US" altLang="zh-CN" sz="1400" b="1" dirty="0">
                <a:solidFill>
                  <a:srgbClr val="FFEDC8"/>
                </a:solidFill>
                <a:cs typeface="+mn-ea"/>
                <a:sym typeface="+mn-lt"/>
              </a:rPr>
              <a:t>1994</a:t>
            </a:r>
            <a:r>
              <a:rPr lang="zh-CN" altLang="en-US" sz="1400" b="1" dirty="0">
                <a:solidFill>
                  <a:srgbClr val="FFEDC8"/>
                </a:solidFill>
                <a:cs typeface="+mn-ea"/>
                <a:sym typeface="+mn-lt"/>
              </a:rPr>
              <a:t>年地方党组织选举工作条例颁布实施后</a:t>
            </a:r>
            <a:r>
              <a:rPr lang="en-US" altLang="zh-CN" sz="1400" b="1" dirty="0">
                <a:solidFill>
                  <a:srgbClr val="FFEDC8"/>
                </a:solidFill>
                <a:cs typeface="+mn-ea"/>
                <a:sym typeface="+mn-lt"/>
              </a:rPr>
              <a:t>.</a:t>
            </a:r>
            <a:r>
              <a:rPr lang="zh-CN" altLang="en-US" sz="1400" b="1" dirty="0">
                <a:solidFill>
                  <a:srgbClr val="FFEDC8"/>
                </a:solidFill>
                <a:cs typeface="+mn-ea"/>
                <a:sym typeface="+mn-lt"/>
              </a:rPr>
              <a:t>各地认真贯彻执行条例</a:t>
            </a:r>
            <a:r>
              <a:rPr lang="en-US" altLang="zh-CN" sz="1400" b="1" dirty="0">
                <a:solidFill>
                  <a:srgbClr val="FFEDC8"/>
                </a:solidFill>
                <a:cs typeface="+mn-ea"/>
                <a:sym typeface="+mn-lt"/>
              </a:rPr>
              <a:t>,</a:t>
            </a:r>
            <a:r>
              <a:rPr lang="zh-CN" altLang="en-US" sz="1400" b="1" dirty="0">
                <a:solidFill>
                  <a:srgbClr val="FFEDC8"/>
                </a:solidFill>
                <a:cs typeface="+mn-ea"/>
                <a:sym typeface="+mn-lt"/>
              </a:rPr>
              <a:t>稳妥有序开展地方党组织选举工作</a:t>
            </a:r>
            <a:r>
              <a:rPr lang="en-US" altLang="zh-CN" sz="1400" b="1" dirty="0">
                <a:solidFill>
                  <a:srgbClr val="FFEDC8"/>
                </a:solidFill>
                <a:cs typeface="+mn-ea"/>
                <a:sym typeface="+mn-lt"/>
              </a:rPr>
              <a:t>,</a:t>
            </a:r>
            <a:r>
              <a:rPr lang="zh-CN" altLang="en-US" sz="1400" b="1" dirty="0">
                <a:solidFill>
                  <a:srgbClr val="FFEDC8"/>
                </a:solidFill>
                <a:cs typeface="+mn-ea"/>
                <a:sym typeface="+mn-lt"/>
              </a:rPr>
              <a:t>有力加强了地方党组织建设。</a:t>
            </a:r>
          </a:p>
        </p:txBody>
      </p:sp>
      <p:grpSp>
        <p:nvGrpSpPr>
          <p:cNvPr id="12" name="组合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0944618-A2F5-3F4B-81A5-0B1DE91C0C55}"/>
              </a:ext>
            </a:extLst>
          </p:cNvPr>
          <p:cNvGrpSpPr/>
          <p:nvPr/>
        </p:nvGrpSpPr>
        <p:grpSpPr>
          <a:xfrm>
            <a:off x="874713" y="2696833"/>
            <a:ext cx="10482919" cy="3141259"/>
            <a:chOff x="1211678" y="2696833"/>
            <a:chExt cx="10482919" cy="3141259"/>
          </a:xfrm>
        </p:grpSpPr>
        <p:sp>
          <p:nvSpPr>
            <p:cNvPr id="13" name="矩形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17437271-181F-B14F-BE9B-00AC312ABD93}"/>
                </a:ext>
              </a:extLst>
            </p:cNvPr>
            <p:cNvSpPr/>
            <p:nvPr/>
          </p:nvSpPr>
          <p:spPr>
            <a:xfrm>
              <a:off x="1252024" y="2696833"/>
              <a:ext cx="10402227" cy="3141259"/>
            </a:xfrm>
            <a:prstGeom prst="rect">
              <a:avLst/>
            </a:prstGeom>
            <a:noFill/>
            <a:ln>
              <a:solidFill>
                <a:srgbClr val="FFED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4" name="矩形 13">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7BF5FDF-7195-5A4D-AE95-02E4FCBB2275}"/>
                </a:ext>
              </a:extLst>
            </p:cNvPr>
            <p:cNvSpPr/>
            <p:nvPr/>
          </p:nvSpPr>
          <p:spPr>
            <a:xfrm>
              <a:off x="1211678" y="3604757"/>
              <a:ext cx="80693" cy="1664721"/>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5" name="矩形 14">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11A2697-E8A6-0043-880C-B9D48E30F656}"/>
                </a:ext>
              </a:extLst>
            </p:cNvPr>
            <p:cNvSpPr/>
            <p:nvPr/>
          </p:nvSpPr>
          <p:spPr>
            <a:xfrm>
              <a:off x="11613904" y="3613661"/>
              <a:ext cx="80693" cy="1664721"/>
            </a:xfrm>
            <a:prstGeom prst="rect">
              <a:avLst/>
            </a:prstGeom>
            <a:solidFill>
              <a:srgbClr val="FFED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grpSp>
      <p:sp>
        <p:nvSpPr>
          <p:cNvPr id="16" name="矩形 1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4C363CB3-0F15-CC4E-9EE7-F83CA9E55344}"/>
              </a:ext>
            </a:extLst>
          </p:cNvPr>
          <p:cNvSpPr/>
          <p:nvPr/>
        </p:nvSpPr>
        <p:spPr>
          <a:xfrm>
            <a:off x="1230043" y="3007049"/>
            <a:ext cx="5705329" cy="2585323"/>
          </a:xfrm>
          <a:prstGeom prst="rect">
            <a:avLst/>
          </a:prstGeom>
        </p:spPr>
        <p:txBody>
          <a:bodyPr wrap="square" lIns="0" tIns="0" rIns="0" bIns="0">
            <a:spAutoFit/>
          </a:bodyPr>
          <a:lstStyle/>
          <a:p>
            <a:pPr defTabSz="914400">
              <a:lnSpc>
                <a:spcPct val="150000"/>
              </a:lnSpc>
              <a:defRPr/>
            </a:pPr>
            <a:r>
              <a:rPr lang="zh-CN" altLang="en-US" sz="1400" b="1" dirty="0">
                <a:solidFill>
                  <a:srgbClr val="FFEDC8"/>
                </a:solidFill>
                <a:cs typeface="+mn-ea"/>
                <a:sym typeface="+mn-lt"/>
              </a:rPr>
              <a:t>党的十八大以来，有关领导对坚持和加强党的全面领导、贯彻执行党的民主集中制、推进全面从严治党、规范完善党内选举提出一系列新思想新观点新要求，为进一步提高地方党组织选举质量指明了方向、 提供了遵循。同时，地方党组织选举实践也积累了许多有益经验。为此，党中央明确要求修订</a:t>
            </a:r>
            <a:r>
              <a:rPr lang="en-US" altLang="zh-CN" sz="1400" b="1" dirty="0">
                <a:solidFill>
                  <a:srgbClr val="FFEDC8"/>
                </a:solidFill>
                <a:cs typeface="+mn-ea"/>
                <a:sym typeface="+mn-lt"/>
              </a:rPr>
              <a:t>《</a:t>
            </a:r>
            <a:r>
              <a:rPr lang="zh-CN" altLang="en-US" sz="1400" b="1" dirty="0">
                <a:solidFill>
                  <a:srgbClr val="FFEDC8"/>
                </a:solidFill>
                <a:cs typeface="+mn-ea"/>
                <a:sym typeface="+mn-lt"/>
              </a:rPr>
              <a:t>条例</a:t>
            </a:r>
            <a:r>
              <a:rPr lang="en-US" altLang="zh-CN" sz="1400" b="1" dirty="0">
                <a:solidFill>
                  <a:srgbClr val="FFEDC8"/>
                </a:solidFill>
                <a:cs typeface="+mn-ea"/>
                <a:sym typeface="+mn-lt"/>
              </a:rPr>
              <a:t>》</a:t>
            </a:r>
            <a:r>
              <a:rPr lang="zh-CN" altLang="en-US" sz="1400" b="1" dirty="0">
                <a:solidFill>
                  <a:srgbClr val="FFEDC8"/>
                </a:solidFill>
                <a:cs typeface="+mn-ea"/>
                <a:sym typeface="+mn-lt"/>
              </a:rPr>
              <a:t>。 并将修订工作列入中央党内法规制定工作第二个五年规划。根据党中央部署</a:t>
            </a:r>
            <a:r>
              <a:rPr lang="en-US" altLang="zh-CN" sz="1400" b="1" dirty="0">
                <a:solidFill>
                  <a:srgbClr val="FFEDC8"/>
                </a:solidFill>
                <a:cs typeface="+mn-ea"/>
                <a:sym typeface="+mn-lt"/>
              </a:rPr>
              <a:t>,</a:t>
            </a:r>
            <a:r>
              <a:rPr lang="zh-CN" altLang="en-US" sz="1400" b="1" dirty="0">
                <a:solidFill>
                  <a:srgbClr val="FFEDC8"/>
                </a:solidFill>
                <a:cs typeface="+mn-ea"/>
                <a:sym typeface="+mn-lt"/>
              </a:rPr>
              <a:t>中央组织部深入学习贯彻有关领导新时代中国特色社会主义思想和党的十九大精神，扎实开展调查研究，认真做好</a:t>
            </a:r>
            <a:r>
              <a:rPr lang="en-US" altLang="zh-CN" sz="1400" b="1" dirty="0">
                <a:solidFill>
                  <a:srgbClr val="FFEDC8"/>
                </a:solidFill>
                <a:cs typeface="+mn-ea"/>
                <a:sym typeface="+mn-lt"/>
              </a:rPr>
              <a:t>《</a:t>
            </a:r>
            <a:r>
              <a:rPr lang="zh-CN" altLang="en-US" sz="1400" b="1" dirty="0">
                <a:solidFill>
                  <a:srgbClr val="FFEDC8"/>
                </a:solidFill>
                <a:cs typeface="+mn-ea"/>
                <a:sym typeface="+mn-lt"/>
              </a:rPr>
              <a:t>条例</a:t>
            </a:r>
            <a:r>
              <a:rPr lang="en-US" altLang="zh-CN" sz="1400" b="1" dirty="0">
                <a:solidFill>
                  <a:srgbClr val="FFEDC8"/>
                </a:solidFill>
                <a:cs typeface="+mn-ea"/>
                <a:sym typeface="+mn-lt"/>
              </a:rPr>
              <a:t>》</a:t>
            </a:r>
            <a:r>
              <a:rPr lang="zh-CN" altLang="en-US" sz="1400" b="1" dirty="0">
                <a:solidFill>
                  <a:srgbClr val="FFEDC8"/>
                </a:solidFill>
                <a:cs typeface="+mn-ea"/>
                <a:sym typeface="+mn-lt"/>
              </a:rPr>
              <a:t>修订工作。</a:t>
            </a:r>
          </a:p>
        </p:txBody>
      </p:sp>
      <p:pic>
        <p:nvPicPr>
          <p:cNvPr id="17" name="Picture 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8BA005F-486F-F940-AB08-A4CDA65F25C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10009" y="3007048"/>
            <a:ext cx="3821144" cy="2547429"/>
          </a:xfrm>
          <a:prstGeom prst="roundRect">
            <a:avLst>
              <a:gd name="adj" fmla="val 7342"/>
            </a:avLst>
          </a:prstGeom>
          <a:solidFill>
            <a:srgbClr val="FFFFFF">
              <a:shade val="85000"/>
            </a:srgbClr>
          </a:solidFill>
          <a:ln>
            <a:noFill/>
          </a:ln>
          <a:effectLst>
            <a:reflection blurRad="12700" stA="38000" endPos="28000" dist="5000" dir="5400000" sy="-100000" algn="bl" rotWithShape="0"/>
          </a:effectLst>
        </p:spPr>
      </p:pic>
      <p:grpSp>
        <p:nvGrpSpPr>
          <p:cNvPr id="18" name="组合 1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AE3A13A1-4CBB-9B49-ACE8-875FFADBD95E}"/>
              </a:ext>
            </a:extLst>
          </p:cNvPr>
          <p:cNvGrpSpPr/>
          <p:nvPr/>
        </p:nvGrpSpPr>
        <p:grpSpPr>
          <a:xfrm>
            <a:off x="2945322" y="486484"/>
            <a:ext cx="5979275" cy="748657"/>
            <a:chOff x="4738498" y="1166902"/>
            <a:chExt cx="5377776" cy="748657"/>
          </a:xfrm>
          <a:solidFill>
            <a:srgbClr val="212121"/>
          </a:solidFill>
        </p:grpSpPr>
        <p:sp>
          <p:nvSpPr>
            <p:cNvPr id="19" name="平行四边形 1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F0BFC83-DD6C-614C-84B5-8D6947DA8F53}"/>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0" name="矩形 1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5A362C2E-4D3C-D243-B558-5BC753CDAD78}"/>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en-US" altLang="zh-CN" sz="2000" dirty="0">
                  <a:solidFill>
                    <a:srgbClr val="DD2D29"/>
                  </a:solidFill>
                  <a:effectLst>
                    <a:outerShdw blurRad="228600" dist="76200" dir="2700000" algn="tl" rotWithShape="0">
                      <a:prstClr val="black">
                        <a:alpha val="13000"/>
                      </a:prstClr>
                    </a:outerShdw>
                  </a:effectLst>
                  <a:cs typeface="+mn-ea"/>
                  <a:sym typeface="+mn-lt"/>
                </a:rPr>
                <a:t>《</a:t>
              </a:r>
              <a:r>
                <a:rPr lang="zh-CN" altLang="en-US" sz="2000" dirty="0">
                  <a:solidFill>
                    <a:srgbClr val="DD2D29"/>
                  </a:solidFill>
                  <a:effectLst>
                    <a:outerShdw blurRad="228600" dist="76200" dir="2700000" algn="tl" rotWithShape="0">
                      <a:prstClr val="black">
                        <a:alpha val="13000"/>
                      </a:prstClr>
                    </a:outerShdw>
                  </a:effectLst>
                  <a:cs typeface="+mn-ea"/>
                  <a:sym typeface="+mn-lt"/>
                </a:rPr>
                <a:t>条例</a:t>
              </a:r>
              <a:r>
                <a:rPr lang="en-US" altLang="zh-CN" sz="2000" dirty="0">
                  <a:solidFill>
                    <a:srgbClr val="DD2D29"/>
                  </a:solidFill>
                  <a:effectLst>
                    <a:outerShdw blurRad="228600" dist="76200" dir="2700000" algn="tl" rotWithShape="0">
                      <a:prstClr val="black">
                        <a:alpha val="13000"/>
                      </a:prstClr>
                    </a:outerShdw>
                  </a:effectLst>
                  <a:cs typeface="+mn-ea"/>
                  <a:sym typeface="+mn-lt"/>
                </a:rPr>
                <a:t>》</a:t>
              </a:r>
              <a:r>
                <a:rPr lang="zh-CN" altLang="en-US" sz="2000" dirty="0">
                  <a:solidFill>
                    <a:srgbClr val="DD2D29"/>
                  </a:solidFill>
                  <a:effectLst>
                    <a:outerShdw blurRad="228600" dist="76200" dir="2700000" algn="tl" rotWithShape="0">
                      <a:prstClr val="black">
                        <a:alpha val="13000"/>
                      </a:prstClr>
                    </a:outerShdw>
                  </a:effectLst>
                  <a:cs typeface="+mn-ea"/>
                  <a:sym typeface="+mn-lt"/>
                </a:rPr>
                <a:t>修订的背景和意义</a:t>
              </a:r>
            </a:p>
          </p:txBody>
        </p:sp>
      </p:grpSp>
    </p:spTree>
    <p:extLst>
      <p:ext uri="{BB962C8B-B14F-4D97-AF65-F5344CB8AC3E}">
        <p14:creationId xmlns:p14="http://schemas.microsoft.com/office/powerpoint/2010/main" val="419946400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ssolv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dissolve">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dissolve">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68778629-2E66-F047-A88F-AB83BEC59C71}"/>
              </a:ext>
            </a:extLst>
          </p:cNvPr>
          <p:cNvSpPr/>
          <p:nvPr/>
        </p:nvSpPr>
        <p:spPr>
          <a:xfrm>
            <a:off x="1315735" y="2023999"/>
            <a:ext cx="6739268" cy="677108"/>
          </a:xfrm>
          <a:prstGeom prst="rect">
            <a:avLst/>
          </a:prstGeom>
        </p:spPr>
        <p:txBody>
          <a:bodyPr wrap="square" lIns="0" tIns="0" rIns="0" bIns="0">
            <a:spAutoFit/>
          </a:bodyPr>
          <a:lstStyle/>
          <a:p>
            <a:pPr algn="ctr" defTabSz="914400">
              <a:defRPr/>
            </a:pPr>
            <a:r>
              <a:rPr lang="zh-CN" altLang="en-US" sz="44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地方组织选举工作条例</a:t>
            </a:r>
          </a:p>
        </p:txBody>
      </p:sp>
      <p:sp>
        <p:nvSpPr>
          <p:cNvPr id="7" name="矩形 6">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2B7E86B-015D-1442-B5F2-458C91E246F9}"/>
              </a:ext>
            </a:extLst>
          </p:cNvPr>
          <p:cNvSpPr/>
          <p:nvPr/>
        </p:nvSpPr>
        <p:spPr>
          <a:xfrm flipV="1">
            <a:off x="1424937" y="2803140"/>
            <a:ext cx="6520864" cy="56359"/>
          </a:xfrm>
          <a:prstGeom prst="rect">
            <a:avLst/>
          </a:prstGeom>
          <a:solidFill>
            <a:srgbClr val="FFEDC8"/>
          </a:solidFill>
          <a:ln>
            <a:solidFill>
              <a:srgbClr val="FFED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8" name="矩形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708E50AB-73C2-E44F-9B08-FC6CAF931210}"/>
              </a:ext>
            </a:extLst>
          </p:cNvPr>
          <p:cNvSpPr/>
          <p:nvPr/>
        </p:nvSpPr>
        <p:spPr>
          <a:xfrm flipV="1">
            <a:off x="1424937" y="2933352"/>
            <a:ext cx="6520864" cy="28800"/>
          </a:xfrm>
          <a:prstGeom prst="rect">
            <a:avLst/>
          </a:prstGeom>
          <a:solidFill>
            <a:srgbClr val="FFEDC8"/>
          </a:solidFill>
          <a:ln>
            <a:solidFill>
              <a:srgbClr val="FFED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9" name="矩形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57C51E0-095E-2645-8A11-69C95169093E}"/>
              </a:ext>
            </a:extLst>
          </p:cNvPr>
          <p:cNvSpPr/>
          <p:nvPr/>
        </p:nvSpPr>
        <p:spPr>
          <a:xfrm>
            <a:off x="1507477" y="3203917"/>
            <a:ext cx="6355784" cy="2215991"/>
          </a:xfrm>
          <a:prstGeom prst="rect">
            <a:avLst/>
          </a:prstGeom>
        </p:spPr>
        <p:txBody>
          <a:bodyPr wrap="square" lIns="0" tIns="0" rIns="0" bIns="0">
            <a:spAutoFit/>
          </a:bodyPr>
          <a:lstStyle/>
          <a:p>
            <a:pPr algn="ctr" defTabSz="914400">
              <a:lnSpc>
                <a:spcPct val="150000"/>
              </a:lnSpc>
              <a:defRPr/>
            </a:pPr>
            <a:r>
              <a:rPr lang="zh-CN" altLang="en-US" sz="1600" b="1" dirty="0">
                <a:solidFill>
                  <a:srgbClr val="FFEDC8"/>
                </a:solidFill>
                <a:cs typeface="+mn-ea"/>
                <a:sym typeface="+mn-lt"/>
              </a:rPr>
              <a:t>当新时代中国特色社会主义思想为指导</a:t>
            </a:r>
            <a:r>
              <a:rPr lang="en-US" altLang="zh-CN" sz="1600" b="1" dirty="0">
                <a:solidFill>
                  <a:srgbClr val="FFEDC8"/>
                </a:solidFill>
                <a:cs typeface="+mn-ea"/>
                <a:sym typeface="+mn-lt"/>
              </a:rPr>
              <a:t>,</a:t>
            </a:r>
            <a:r>
              <a:rPr lang="zh-CN" altLang="en-US" sz="1600" b="1" dirty="0">
                <a:solidFill>
                  <a:srgbClr val="FFEDC8"/>
                </a:solidFill>
                <a:cs typeface="+mn-ea"/>
                <a:sym typeface="+mn-lt"/>
              </a:rPr>
              <a:t>以党章为根本遵循</a:t>
            </a:r>
            <a:r>
              <a:rPr lang="en-US" altLang="zh-CN" sz="1600" b="1" dirty="0">
                <a:solidFill>
                  <a:srgbClr val="FFEDC8"/>
                </a:solidFill>
                <a:cs typeface="+mn-ea"/>
                <a:sym typeface="+mn-lt"/>
              </a:rPr>
              <a:t>,</a:t>
            </a:r>
            <a:r>
              <a:rPr lang="zh-CN" altLang="en-US" sz="1600" b="1" dirty="0">
                <a:solidFill>
                  <a:srgbClr val="FFEDC8"/>
                </a:solidFill>
                <a:cs typeface="+mn-ea"/>
                <a:sym typeface="+mn-lt"/>
              </a:rPr>
              <a:t>深入贯彻党的十九大和十九届二中、三中、四中、五中全会精神</a:t>
            </a:r>
            <a:r>
              <a:rPr lang="en-US" altLang="zh-CN" sz="1600" b="1" dirty="0">
                <a:solidFill>
                  <a:srgbClr val="FFEDC8"/>
                </a:solidFill>
                <a:cs typeface="+mn-ea"/>
                <a:sym typeface="+mn-lt"/>
              </a:rPr>
              <a:t>,</a:t>
            </a:r>
            <a:r>
              <a:rPr lang="zh-CN" altLang="en-US" sz="1600" b="1" dirty="0">
                <a:solidFill>
                  <a:srgbClr val="FFEDC8"/>
                </a:solidFill>
                <a:cs typeface="+mn-ea"/>
                <a:sym typeface="+mn-lt"/>
              </a:rPr>
              <a:t>总结长期以来特别是党的十八大以来党内选举工作实践经验</a:t>
            </a:r>
            <a:r>
              <a:rPr lang="en-US" altLang="zh-CN" sz="1600" b="1" dirty="0">
                <a:solidFill>
                  <a:srgbClr val="FFEDC8"/>
                </a:solidFill>
                <a:cs typeface="+mn-ea"/>
                <a:sym typeface="+mn-lt"/>
              </a:rPr>
              <a:t>,</a:t>
            </a:r>
            <a:r>
              <a:rPr lang="zh-CN" altLang="en-US" sz="1600" b="1" dirty="0">
                <a:solidFill>
                  <a:srgbClr val="FFEDC8"/>
                </a:solidFill>
                <a:cs typeface="+mn-ea"/>
                <a:sym typeface="+mn-lt"/>
              </a:rPr>
              <a:t>对地方党组织选举工作作出全面规范</a:t>
            </a:r>
            <a:r>
              <a:rPr lang="en-US" altLang="zh-CN" sz="1600" b="1" dirty="0">
                <a:solidFill>
                  <a:srgbClr val="FFEDC8"/>
                </a:solidFill>
                <a:cs typeface="+mn-ea"/>
                <a:sym typeface="+mn-lt"/>
              </a:rPr>
              <a:t>,</a:t>
            </a:r>
            <a:r>
              <a:rPr lang="zh-CN" altLang="en-US" sz="1600" b="1" dirty="0">
                <a:solidFill>
                  <a:srgbClr val="FFEDC8"/>
                </a:solidFill>
                <a:cs typeface="+mn-ea"/>
                <a:sym typeface="+mn-lt"/>
              </a:rPr>
              <a:t>明确了代表和委员产生、选举实施、呈报审批、纪律监督等方面的政策规定和工作要求</a:t>
            </a:r>
            <a:r>
              <a:rPr lang="en-US" altLang="zh-CN" sz="1600" b="1" dirty="0">
                <a:solidFill>
                  <a:srgbClr val="FFEDC8"/>
                </a:solidFill>
                <a:cs typeface="+mn-ea"/>
                <a:sym typeface="+mn-lt"/>
              </a:rPr>
              <a:t>,</a:t>
            </a:r>
            <a:r>
              <a:rPr lang="zh-CN" altLang="en-US" sz="1600" b="1" dirty="0">
                <a:solidFill>
                  <a:srgbClr val="FFEDC8"/>
                </a:solidFill>
                <a:cs typeface="+mn-ea"/>
                <a:sym typeface="+mn-lt"/>
              </a:rPr>
              <a:t>是党内选举实践探索和制度建设的重要成果</a:t>
            </a:r>
            <a:r>
              <a:rPr lang="en-US" altLang="zh-CN" sz="1600" b="1" dirty="0">
                <a:solidFill>
                  <a:srgbClr val="FFEDC8"/>
                </a:solidFill>
                <a:cs typeface="+mn-ea"/>
                <a:sym typeface="+mn-lt"/>
              </a:rPr>
              <a:t>,</a:t>
            </a:r>
            <a:r>
              <a:rPr lang="zh-CN" altLang="en-US" sz="1600" b="1" dirty="0">
                <a:solidFill>
                  <a:srgbClr val="FFEDC8"/>
                </a:solidFill>
                <a:cs typeface="+mn-ea"/>
                <a:sym typeface="+mn-lt"/>
              </a:rPr>
              <a:t>是新时代地方党组织选举工作的基本遵循。</a:t>
            </a:r>
          </a:p>
        </p:txBody>
      </p:sp>
      <p:pic>
        <p:nvPicPr>
          <p:cNvPr id="11" name="图片 10">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CA578F85-A89D-0E4A-9D78-82D29A36C1F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8042542" y="743820"/>
            <a:ext cx="3982679" cy="6114179"/>
          </a:xfrm>
          <a:prstGeom prst="rect">
            <a:avLst/>
          </a:prstGeom>
        </p:spPr>
      </p:pic>
      <p:grpSp>
        <p:nvGrpSpPr>
          <p:cNvPr id="10" name="组合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FC42FF5-D927-FA41-B308-022BBA9175D8}"/>
              </a:ext>
            </a:extLst>
          </p:cNvPr>
          <p:cNvGrpSpPr/>
          <p:nvPr/>
        </p:nvGrpSpPr>
        <p:grpSpPr>
          <a:xfrm>
            <a:off x="2945322" y="486484"/>
            <a:ext cx="5979275" cy="748657"/>
            <a:chOff x="4738498" y="1166902"/>
            <a:chExt cx="5377776" cy="748657"/>
          </a:xfrm>
          <a:solidFill>
            <a:srgbClr val="212121"/>
          </a:solidFill>
        </p:grpSpPr>
        <p:sp>
          <p:nvSpPr>
            <p:cNvPr id="12" name="平行四边形 11">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3EE52F58-AC23-A24C-8E95-B9B0AF9820CC}"/>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06A3E99-8EF0-8D41-9FA5-055BEADB344D}"/>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en-US" altLang="zh-CN" sz="2000" dirty="0">
                  <a:solidFill>
                    <a:srgbClr val="DD2D29"/>
                  </a:solidFill>
                  <a:effectLst>
                    <a:outerShdw blurRad="228600" dist="76200" dir="2700000" algn="tl" rotWithShape="0">
                      <a:prstClr val="black">
                        <a:alpha val="13000"/>
                      </a:prstClr>
                    </a:outerShdw>
                  </a:effectLst>
                  <a:cs typeface="+mn-ea"/>
                  <a:sym typeface="+mn-lt"/>
                </a:rPr>
                <a:t>《</a:t>
              </a:r>
              <a:r>
                <a:rPr lang="zh-CN" altLang="en-US" sz="2000" dirty="0">
                  <a:solidFill>
                    <a:srgbClr val="DD2D29"/>
                  </a:solidFill>
                  <a:effectLst>
                    <a:outerShdw blurRad="228600" dist="76200" dir="2700000" algn="tl" rotWithShape="0">
                      <a:prstClr val="black">
                        <a:alpha val="13000"/>
                      </a:prstClr>
                    </a:outerShdw>
                  </a:effectLst>
                  <a:cs typeface="+mn-ea"/>
                  <a:sym typeface="+mn-lt"/>
                </a:rPr>
                <a:t>条例</a:t>
              </a:r>
              <a:r>
                <a:rPr lang="en-US" altLang="zh-CN" sz="2000" dirty="0">
                  <a:solidFill>
                    <a:srgbClr val="DD2D29"/>
                  </a:solidFill>
                  <a:effectLst>
                    <a:outerShdw blurRad="228600" dist="76200" dir="2700000" algn="tl" rotWithShape="0">
                      <a:prstClr val="black">
                        <a:alpha val="13000"/>
                      </a:prstClr>
                    </a:outerShdw>
                  </a:effectLst>
                  <a:cs typeface="+mn-ea"/>
                  <a:sym typeface="+mn-lt"/>
                </a:rPr>
                <a:t>》</a:t>
              </a:r>
              <a:r>
                <a:rPr lang="zh-CN" altLang="en-US" sz="2000" dirty="0">
                  <a:solidFill>
                    <a:srgbClr val="DD2D29"/>
                  </a:solidFill>
                  <a:effectLst>
                    <a:outerShdw blurRad="228600" dist="76200" dir="2700000" algn="tl" rotWithShape="0">
                      <a:prstClr val="black">
                        <a:alpha val="13000"/>
                      </a:prstClr>
                    </a:outerShdw>
                  </a:effectLst>
                  <a:cs typeface="+mn-ea"/>
                  <a:sym typeface="+mn-lt"/>
                </a:rPr>
                <a:t>修订的背景和意义</a:t>
              </a:r>
            </a:p>
          </p:txBody>
        </p:sp>
      </p:grpSp>
    </p:spTree>
    <p:extLst>
      <p:ext uri="{BB962C8B-B14F-4D97-AF65-F5344CB8AC3E}">
        <p14:creationId xmlns:p14="http://schemas.microsoft.com/office/powerpoint/2010/main" val="239827716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1"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par>
                                <p:cTn id="13" presetID="16" presetClass="entr" presetSubtype="21"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par>
                                <p:cTn id="16" presetID="16" presetClass="entr" presetSubtype="21"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Vertical)">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dissolv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animBg="1"/>
      <p:bldP spid="8" grpId="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xmlns:mc="http://schemas.openxmlformats.org/markup-compatibility/2006" xmlns:p14="http://schemas.microsoft.com/office/powerpoint/2010/main" xmlns="" id="{C9B3F764-1EA3-4749-8F1C-7A34F06F4C22}"/>
              </a:ext>
            </a:extLst>
          </p:cNvPr>
          <p:cNvGrpSpPr/>
          <p:nvPr/>
        </p:nvGrpSpPr>
        <p:grpSpPr>
          <a:xfrm>
            <a:off x="1236932" y="1844200"/>
            <a:ext cx="1933473" cy="3736951"/>
            <a:chOff x="1011849" y="1661320"/>
            <a:chExt cx="1933473" cy="3736951"/>
          </a:xfrm>
          <a:solidFill>
            <a:srgbClr val="FFEDC8"/>
          </a:solidFill>
        </p:grpSpPr>
        <p:sp>
          <p:nvSpPr>
            <p:cNvPr id="7" name="平行四边形 6">
              <a:extLst>
                <a:ext uri="{FF2B5EF4-FFF2-40B4-BE49-F238E27FC236}">
                  <a16:creationId xmlns:a16="http://schemas.microsoft.com/office/drawing/2014/main" xmlns:mc="http://schemas.openxmlformats.org/markup-compatibility/2006" xmlns:p14="http://schemas.microsoft.com/office/powerpoint/2010/main" xmlns="" id="{1645C9B7-23BA-DA4B-8B22-8780DCEC9AB1}"/>
                </a:ext>
              </a:extLst>
            </p:cNvPr>
            <p:cNvSpPr/>
            <p:nvPr/>
          </p:nvSpPr>
          <p:spPr>
            <a:xfrm>
              <a:off x="1011849" y="1661320"/>
              <a:ext cx="1933473" cy="3736951"/>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8" name="矩形 7">
              <a:extLst>
                <a:ext uri="{FF2B5EF4-FFF2-40B4-BE49-F238E27FC236}">
                  <a16:creationId xmlns:a16="http://schemas.microsoft.com/office/drawing/2014/main" xmlns:mc="http://schemas.openxmlformats.org/markup-compatibility/2006" xmlns:p14="http://schemas.microsoft.com/office/powerpoint/2010/main" xmlns="" id="{74021AC3-9FCF-8B42-95FD-3FFEBE3BB85A}"/>
                </a:ext>
              </a:extLst>
            </p:cNvPr>
            <p:cNvSpPr/>
            <p:nvPr/>
          </p:nvSpPr>
          <p:spPr>
            <a:xfrm>
              <a:off x="1670808" y="2177000"/>
              <a:ext cx="615553" cy="2705589"/>
            </a:xfrm>
            <a:prstGeom prst="rect">
              <a:avLst/>
            </a:prstGeom>
            <a:noFill/>
          </p:spPr>
          <p:txBody>
            <a:bodyPr vert="eaVert" wrap="square" lIns="0" tIns="0" rIns="0" bIns="0">
              <a:spAutoFit/>
            </a:bodyPr>
            <a:lstStyle/>
            <a:p>
              <a:pPr algn="ctr" defTabSz="914400">
                <a:defRPr/>
              </a:pPr>
              <a:r>
                <a:rPr lang="zh-CN" altLang="en-US" sz="4000" dirty="0">
                  <a:solidFill>
                    <a:srgbClr val="DD2D29"/>
                  </a:solidFill>
                  <a:cs typeface="+mn-ea"/>
                  <a:sym typeface="+mn-lt"/>
                </a:rPr>
                <a:t>修订意义</a:t>
              </a:r>
            </a:p>
          </p:txBody>
        </p:sp>
      </p:grpSp>
      <p:sp>
        <p:nvSpPr>
          <p:cNvPr id="12" name="矩形 11">
            <a:extLst>
              <a:ext uri="{FF2B5EF4-FFF2-40B4-BE49-F238E27FC236}">
                <a16:creationId xmlns:a16="http://schemas.microsoft.com/office/drawing/2014/main" xmlns:mc="http://schemas.openxmlformats.org/markup-compatibility/2006" xmlns:p14="http://schemas.microsoft.com/office/powerpoint/2010/main" xmlns="" id="{7D505A94-3692-FB4B-95A6-40F9C5D7FC3D}"/>
              </a:ext>
            </a:extLst>
          </p:cNvPr>
          <p:cNvSpPr/>
          <p:nvPr/>
        </p:nvSpPr>
        <p:spPr>
          <a:xfrm>
            <a:off x="4652230" y="2170827"/>
            <a:ext cx="6890141" cy="2769989"/>
          </a:xfrm>
          <a:prstGeom prst="rect">
            <a:avLst/>
          </a:prstGeom>
        </p:spPr>
        <p:txBody>
          <a:bodyPr wrap="square" lIns="0" tIns="0" rIns="0" bIns="0">
            <a:spAutoFit/>
          </a:bodyPr>
          <a:lstStyle/>
          <a:p>
            <a:pPr marL="342900" indent="-342900" defTabSz="914400">
              <a:lnSpc>
                <a:spcPct val="150000"/>
              </a:lnSpc>
              <a:buFont typeface="Arial" panose="020B0604020202020204" pitchFamily="34" charset="0"/>
              <a:buChar char="•"/>
              <a:defRPr/>
            </a:pPr>
            <a:r>
              <a:rPr lang="zh-CN" altLang="en-US" sz="2000" dirty="0">
                <a:solidFill>
                  <a:srgbClr val="FFEDC8"/>
                </a:solidFill>
                <a:effectLst>
                  <a:outerShdw blurRad="228600" dist="76200" dir="2700000" algn="tl" rotWithShape="0">
                    <a:prstClr val="black">
                      <a:alpha val="13000"/>
                    </a:prstClr>
                  </a:outerShdw>
                </a:effectLst>
                <a:cs typeface="+mn-ea"/>
                <a:sym typeface="+mn-lt"/>
              </a:rPr>
              <a:t>贯彻落实新时代党的建设总要求和新时代党的组织路线</a:t>
            </a:r>
            <a:endParaRPr lang="en-US" altLang="zh-CN" sz="2000" dirty="0">
              <a:solidFill>
                <a:srgbClr val="FFEDC8"/>
              </a:solidFill>
              <a:effectLst>
                <a:outerShdw blurRad="228600" dist="76200" dir="2700000" algn="tl" rotWithShape="0">
                  <a:prstClr val="black">
                    <a:alpha val="13000"/>
                  </a:prstClr>
                </a:outerShdw>
              </a:effectLst>
              <a:cs typeface="+mn-ea"/>
              <a:sym typeface="+mn-lt"/>
            </a:endParaRPr>
          </a:p>
          <a:p>
            <a:pPr marL="342900" indent="-342900" defTabSz="914400">
              <a:lnSpc>
                <a:spcPct val="150000"/>
              </a:lnSpc>
              <a:buFont typeface="Arial" panose="020B0604020202020204" pitchFamily="34" charset="0"/>
              <a:buChar char="•"/>
              <a:defRPr/>
            </a:pPr>
            <a:r>
              <a:rPr lang="zh-CN" altLang="en-US" sz="2000" dirty="0">
                <a:solidFill>
                  <a:srgbClr val="FFEDC8"/>
                </a:solidFill>
                <a:effectLst>
                  <a:outerShdw blurRad="228600" dist="76200" dir="2700000" algn="tl" rotWithShape="0">
                    <a:prstClr val="black">
                      <a:alpha val="13000"/>
                    </a:prstClr>
                  </a:outerShdw>
                </a:effectLst>
                <a:cs typeface="+mn-ea"/>
                <a:sym typeface="+mn-lt"/>
              </a:rPr>
              <a:t>坚持和咖加强党的全面领导</a:t>
            </a:r>
          </a:p>
          <a:p>
            <a:pPr marL="342900" indent="-342900" defTabSz="914400">
              <a:lnSpc>
                <a:spcPct val="150000"/>
              </a:lnSpc>
              <a:buFont typeface="Arial" panose="020B0604020202020204" pitchFamily="34" charset="0"/>
              <a:buChar char="•"/>
              <a:defRPr/>
            </a:pPr>
            <a:r>
              <a:rPr lang="zh-CN" altLang="en-US" sz="2000" dirty="0">
                <a:solidFill>
                  <a:srgbClr val="FFEDC8"/>
                </a:solidFill>
                <a:effectLst>
                  <a:outerShdw blurRad="228600" dist="76200" dir="2700000" algn="tl" rotWithShape="0">
                    <a:prstClr val="black">
                      <a:alpha val="13000"/>
                    </a:prstClr>
                  </a:outerShdw>
                </a:effectLst>
                <a:cs typeface="+mn-ea"/>
                <a:sym typeface="+mn-lt"/>
              </a:rPr>
              <a:t>健全维护党的集中统一的组织制度</a:t>
            </a:r>
          </a:p>
          <a:p>
            <a:pPr marL="342900" indent="-342900" defTabSz="914400">
              <a:lnSpc>
                <a:spcPct val="150000"/>
              </a:lnSpc>
              <a:buFont typeface="Arial" panose="020B0604020202020204" pitchFamily="34" charset="0"/>
              <a:buChar char="•"/>
              <a:defRPr/>
            </a:pPr>
            <a:r>
              <a:rPr lang="zh-CN" altLang="en-US" sz="2000" dirty="0">
                <a:solidFill>
                  <a:srgbClr val="FFEDC8"/>
                </a:solidFill>
                <a:effectLst>
                  <a:outerShdw blurRad="228600" dist="76200" dir="2700000" algn="tl" rotWithShape="0">
                    <a:prstClr val="black">
                      <a:alpha val="13000"/>
                    </a:prstClr>
                  </a:outerShdw>
                </a:effectLst>
                <a:cs typeface="+mn-ea"/>
                <a:sym typeface="+mn-lt"/>
              </a:rPr>
              <a:t>规范党的地方组织选举</a:t>
            </a:r>
          </a:p>
          <a:p>
            <a:pPr marL="342900" indent="-342900" defTabSz="914400">
              <a:lnSpc>
                <a:spcPct val="150000"/>
              </a:lnSpc>
              <a:buFont typeface="Arial" panose="020B0604020202020204" pitchFamily="34" charset="0"/>
              <a:buChar char="•"/>
              <a:defRPr/>
            </a:pPr>
            <a:r>
              <a:rPr lang="zh-CN" altLang="en-US" sz="2000" dirty="0">
                <a:solidFill>
                  <a:srgbClr val="FFEDC8"/>
                </a:solidFill>
                <a:effectLst>
                  <a:outerShdw blurRad="228600" dist="76200" dir="2700000" algn="tl" rotWithShape="0">
                    <a:prstClr val="black">
                      <a:alpha val="13000"/>
                    </a:prstClr>
                  </a:outerShdw>
                </a:effectLst>
                <a:cs typeface="+mn-ea"/>
                <a:sym typeface="+mn-lt"/>
              </a:rPr>
              <a:t>加强党的地方组织建设</a:t>
            </a:r>
          </a:p>
          <a:p>
            <a:pPr marL="342900" indent="-342900" defTabSz="914400">
              <a:lnSpc>
                <a:spcPct val="150000"/>
              </a:lnSpc>
              <a:buFont typeface="Arial" panose="020B0604020202020204" pitchFamily="34" charset="0"/>
              <a:buChar char="•"/>
              <a:defRPr/>
            </a:pPr>
            <a:r>
              <a:rPr lang="zh-CN" altLang="en-US" sz="2000" dirty="0">
                <a:solidFill>
                  <a:srgbClr val="FFEDC8"/>
                </a:solidFill>
                <a:effectLst>
                  <a:outerShdw blurRad="228600" dist="76200" dir="2700000" algn="tl" rotWithShape="0">
                    <a:prstClr val="black">
                      <a:alpha val="13000"/>
                    </a:prstClr>
                  </a:outerShdw>
                </a:effectLst>
                <a:cs typeface="+mn-ea"/>
                <a:sym typeface="+mn-lt"/>
              </a:rPr>
              <a:t>提高党的执政能力和领导水平</a:t>
            </a:r>
          </a:p>
        </p:txBody>
      </p:sp>
      <p:sp>
        <p:nvSpPr>
          <p:cNvPr id="31" name="左大括号 30">
            <a:extLst>
              <a:ext uri="{FF2B5EF4-FFF2-40B4-BE49-F238E27FC236}">
                <a16:creationId xmlns:a16="http://schemas.microsoft.com/office/drawing/2014/main" xmlns:mc="http://schemas.openxmlformats.org/markup-compatibility/2006" xmlns:p14="http://schemas.microsoft.com/office/powerpoint/2010/main" xmlns="" id="{337A0D4A-901A-794A-A3F0-EB0D9479CA52}"/>
              </a:ext>
            </a:extLst>
          </p:cNvPr>
          <p:cNvSpPr/>
          <p:nvPr/>
        </p:nvSpPr>
        <p:spPr>
          <a:xfrm>
            <a:off x="3544225" y="1844200"/>
            <a:ext cx="570277" cy="3610995"/>
          </a:xfrm>
          <a:prstGeom prst="leftBrace">
            <a:avLst>
              <a:gd name="adj1" fmla="val 42868"/>
              <a:gd name="adj2" fmla="val 50000"/>
            </a:avLst>
          </a:prstGeom>
          <a:ln w="25400">
            <a:solidFill>
              <a:srgbClr val="FFEDC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zh-CN" altLang="en-US">
              <a:cs typeface="+mn-ea"/>
              <a:sym typeface="+mn-lt"/>
            </a:endParaRPr>
          </a:p>
        </p:txBody>
      </p:sp>
      <p:grpSp>
        <p:nvGrpSpPr>
          <p:cNvPr id="10" name="组合 9">
            <a:extLst>
              <a:ext uri="{FF2B5EF4-FFF2-40B4-BE49-F238E27FC236}">
                <a16:creationId xmlns:a16="http://schemas.microsoft.com/office/drawing/2014/main" xmlns:mc="http://schemas.openxmlformats.org/markup-compatibility/2006" xmlns:p14="http://schemas.microsoft.com/office/powerpoint/2010/main" xmlns="" id="{66F204BF-D16F-3E4A-921F-E188D35B5E9E}"/>
              </a:ext>
            </a:extLst>
          </p:cNvPr>
          <p:cNvGrpSpPr/>
          <p:nvPr/>
        </p:nvGrpSpPr>
        <p:grpSpPr>
          <a:xfrm>
            <a:off x="2945322" y="486484"/>
            <a:ext cx="5979275" cy="748657"/>
            <a:chOff x="4738498" y="1166902"/>
            <a:chExt cx="5377776" cy="748657"/>
          </a:xfrm>
          <a:solidFill>
            <a:srgbClr val="212121"/>
          </a:solidFill>
        </p:grpSpPr>
        <p:sp>
          <p:nvSpPr>
            <p:cNvPr id="11" name="平行四边形 10">
              <a:extLst>
                <a:ext uri="{FF2B5EF4-FFF2-40B4-BE49-F238E27FC236}">
                  <a16:creationId xmlns:a16="http://schemas.microsoft.com/office/drawing/2014/main" xmlns:mc="http://schemas.openxmlformats.org/markup-compatibility/2006" xmlns:p14="http://schemas.microsoft.com/office/powerpoint/2010/main" xmlns="" id="{BF4AD26C-7E8E-C24C-B196-E87DBBCA2123}"/>
                </a:ext>
              </a:extLst>
            </p:cNvPr>
            <p:cNvSpPr/>
            <p:nvPr/>
          </p:nvSpPr>
          <p:spPr>
            <a:xfrm>
              <a:off x="5296400" y="1166902"/>
              <a:ext cx="4551652" cy="748657"/>
            </a:xfrm>
            <a:prstGeom prst="parallelogram">
              <a:avLst>
                <a:gd name="adj" fmla="val 11667"/>
              </a:avLst>
            </a:prstGeom>
            <a:gradFill>
              <a:gsLst>
                <a:gs pos="0">
                  <a:srgbClr val="FEFAF6"/>
                </a:gs>
                <a:gs pos="100000">
                  <a:srgbClr val="FFEDC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13" name="矩形 12">
              <a:extLst>
                <a:ext uri="{FF2B5EF4-FFF2-40B4-BE49-F238E27FC236}">
                  <a16:creationId xmlns:a16="http://schemas.microsoft.com/office/drawing/2014/main" xmlns:mc="http://schemas.openxmlformats.org/markup-compatibility/2006" xmlns:p14="http://schemas.microsoft.com/office/powerpoint/2010/main" xmlns="" id="{ED622D57-C0A5-9549-B805-68BA8803B02F}"/>
                </a:ext>
              </a:extLst>
            </p:cNvPr>
            <p:cNvSpPr/>
            <p:nvPr/>
          </p:nvSpPr>
          <p:spPr>
            <a:xfrm>
              <a:off x="4738498" y="1387343"/>
              <a:ext cx="5377776" cy="307777"/>
            </a:xfrm>
            <a:prstGeom prst="rect">
              <a:avLst/>
            </a:prstGeom>
            <a:noFill/>
          </p:spPr>
          <p:txBody>
            <a:bodyPr wrap="square" lIns="0" tIns="0" rIns="0" bIns="0">
              <a:spAutoFit/>
            </a:bodyPr>
            <a:lstStyle/>
            <a:p>
              <a:pPr algn="ctr" defTabSz="914400">
                <a:defRPr/>
              </a:pPr>
              <a:r>
                <a:rPr lang="en-US" altLang="zh-CN" sz="2000" dirty="0">
                  <a:solidFill>
                    <a:srgbClr val="DD2D29"/>
                  </a:solidFill>
                  <a:effectLst>
                    <a:outerShdw blurRad="228600" dist="76200" dir="2700000" algn="tl" rotWithShape="0">
                      <a:prstClr val="black">
                        <a:alpha val="13000"/>
                      </a:prstClr>
                    </a:outerShdw>
                  </a:effectLst>
                  <a:cs typeface="+mn-ea"/>
                  <a:sym typeface="+mn-lt"/>
                </a:rPr>
                <a:t>《</a:t>
              </a:r>
              <a:r>
                <a:rPr lang="zh-CN" altLang="en-US" sz="2000" dirty="0">
                  <a:solidFill>
                    <a:srgbClr val="DD2D29"/>
                  </a:solidFill>
                  <a:effectLst>
                    <a:outerShdw blurRad="228600" dist="76200" dir="2700000" algn="tl" rotWithShape="0">
                      <a:prstClr val="black">
                        <a:alpha val="13000"/>
                      </a:prstClr>
                    </a:outerShdw>
                  </a:effectLst>
                  <a:cs typeface="+mn-ea"/>
                  <a:sym typeface="+mn-lt"/>
                </a:rPr>
                <a:t>条例</a:t>
              </a:r>
              <a:r>
                <a:rPr lang="en-US" altLang="zh-CN" sz="2000" dirty="0">
                  <a:solidFill>
                    <a:srgbClr val="DD2D29"/>
                  </a:solidFill>
                  <a:effectLst>
                    <a:outerShdw blurRad="228600" dist="76200" dir="2700000" algn="tl" rotWithShape="0">
                      <a:prstClr val="black">
                        <a:alpha val="13000"/>
                      </a:prstClr>
                    </a:outerShdw>
                  </a:effectLst>
                  <a:cs typeface="+mn-ea"/>
                  <a:sym typeface="+mn-lt"/>
                </a:rPr>
                <a:t>》</a:t>
              </a:r>
              <a:r>
                <a:rPr lang="zh-CN" altLang="en-US" sz="2000" dirty="0">
                  <a:solidFill>
                    <a:srgbClr val="DD2D29"/>
                  </a:solidFill>
                  <a:effectLst>
                    <a:outerShdw blurRad="228600" dist="76200" dir="2700000" algn="tl" rotWithShape="0">
                      <a:prstClr val="black">
                        <a:alpha val="13000"/>
                      </a:prstClr>
                    </a:outerShdw>
                  </a:effectLst>
                  <a:cs typeface="+mn-ea"/>
                  <a:sym typeface="+mn-lt"/>
                </a:rPr>
                <a:t>修订的背景和意义</a:t>
              </a:r>
            </a:p>
          </p:txBody>
        </p:sp>
      </p:grpSp>
    </p:spTree>
    <p:extLst>
      <p:ext uri="{BB962C8B-B14F-4D97-AF65-F5344CB8AC3E}">
        <p14:creationId xmlns:p14="http://schemas.microsoft.com/office/powerpoint/2010/main" val="38294931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42" fill="hold" grpId="0" nodeType="click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barn(outHorizontal)">
                                      <p:cBhvr>
                                        <p:cTn id="13" dur="500"/>
                                        <p:tgtEl>
                                          <p:spTgt spid="31"/>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1+#ppt_w/2"/>
                                          </p:val>
                                        </p:tav>
                                        <p:tav tm="100000">
                                          <p:val>
                                            <p:strVal val="#ppt_x"/>
                                          </p:val>
                                        </p:tav>
                                      </p:tavLst>
                                    </p:anim>
                                    <p:anim calcmode="lin" valueType="num">
                                      <p:cBhvr additive="base">
                                        <p:cTn id="19"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CA64E52-93EF-5142-8C33-429F13C1C2F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3926062"/>
            <a:ext cx="12192000" cy="3467040"/>
          </a:xfrm>
          <a:prstGeom prst="rect">
            <a:avLst/>
          </a:prstGeom>
        </p:spPr>
      </p:pic>
      <p:sp>
        <p:nvSpPr>
          <p:cNvPr id="9" name="矩形 8">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8405D628-B00F-C945-B64C-C21846636D88}"/>
              </a:ext>
            </a:extLst>
          </p:cNvPr>
          <p:cNvSpPr/>
          <p:nvPr/>
        </p:nvSpPr>
        <p:spPr>
          <a:xfrm>
            <a:off x="126339" y="2221277"/>
            <a:ext cx="12073632" cy="1661993"/>
          </a:xfrm>
          <a:prstGeom prst="rect">
            <a:avLst/>
          </a:prstGeom>
        </p:spPr>
        <p:txBody>
          <a:bodyPr wrap="square" lIns="0" tIns="0" rIns="0" bIns="0">
            <a:spAutoFit/>
          </a:bodyPr>
          <a:lstStyle/>
          <a:p>
            <a:pPr algn="ctr" defTabSz="914400">
              <a:defRPr/>
            </a:pPr>
            <a:r>
              <a:rPr lang="zh-CN" altLang="en-US" sz="5400" dirty="0">
                <a:gradFill>
                  <a:gsLst>
                    <a:gs pos="0">
                      <a:srgbClr val="FEFAF6"/>
                    </a:gs>
                    <a:gs pos="100000">
                      <a:srgbClr val="FFEDC8"/>
                    </a:gs>
                  </a:gsLst>
                  <a:lin ang="5400000" scaled="1"/>
                </a:gradFill>
                <a:cs typeface="+mn-ea"/>
                <a:sym typeface="+mn-lt"/>
              </a:rPr>
              <a:t>第二章</a:t>
            </a:r>
          </a:p>
          <a:p>
            <a:pPr algn="ctr" defTabSz="914400">
              <a:defRPr/>
            </a:pPr>
            <a:r>
              <a:rPr lang="en-US" altLang="zh-CN" sz="5400" dirty="0">
                <a:gradFill>
                  <a:gsLst>
                    <a:gs pos="0">
                      <a:srgbClr val="FEFAF6"/>
                    </a:gs>
                    <a:gs pos="100000">
                      <a:srgbClr val="FFEDC8"/>
                    </a:gs>
                  </a:gsLst>
                  <a:lin ang="5400000" scaled="1"/>
                </a:gradFill>
                <a:cs typeface="+mn-ea"/>
                <a:sym typeface="+mn-lt"/>
              </a:rPr>
              <a:t>《</a:t>
            </a:r>
            <a:r>
              <a:rPr lang="zh-CN" altLang="en-US" sz="5400" dirty="0">
                <a:gradFill>
                  <a:gsLst>
                    <a:gs pos="0">
                      <a:srgbClr val="FEFAF6"/>
                    </a:gs>
                    <a:gs pos="100000">
                      <a:srgbClr val="FFEDC8"/>
                    </a:gs>
                  </a:gsLst>
                  <a:lin ang="5400000" scaled="1"/>
                </a:gradFill>
                <a:cs typeface="+mn-ea"/>
                <a:sym typeface="+mn-lt"/>
              </a:rPr>
              <a:t>条例</a:t>
            </a:r>
            <a:r>
              <a:rPr lang="en-US" altLang="zh-CN" sz="5400" dirty="0">
                <a:gradFill>
                  <a:gsLst>
                    <a:gs pos="0">
                      <a:srgbClr val="FEFAF6"/>
                    </a:gs>
                    <a:gs pos="100000">
                      <a:srgbClr val="FFEDC8"/>
                    </a:gs>
                  </a:gsLst>
                  <a:lin ang="5400000" scaled="1"/>
                </a:gradFill>
                <a:cs typeface="+mn-ea"/>
                <a:sym typeface="+mn-lt"/>
              </a:rPr>
              <a:t>》</a:t>
            </a:r>
            <a:r>
              <a:rPr lang="zh-CN" altLang="en-US" sz="5400" dirty="0">
                <a:gradFill>
                  <a:gsLst>
                    <a:gs pos="0">
                      <a:srgbClr val="FEFAF6"/>
                    </a:gs>
                    <a:gs pos="100000">
                      <a:srgbClr val="FFEDC8"/>
                    </a:gs>
                  </a:gsLst>
                  <a:lin ang="5400000" scaled="1"/>
                </a:gradFill>
                <a:cs typeface="+mn-ea"/>
                <a:sym typeface="+mn-lt"/>
              </a:rPr>
              <a:t>内容详细解读</a:t>
            </a:r>
            <a:endParaRPr lang="zh-CN" altLang="en-US" sz="4400" dirty="0">
              <a:gradFill>
                <a:gsLst>
                  <a:gs pos="0">
                    <a:srgbClr val="FEFAF6"/>
                  </a:gs>
                  <a:gs pos="100000">
                    <a:srgbClr val="FFEDC8"/>
                  </a:gs>
                </a:gsLst>
                <a:lin ang="5400000" scaled="1"/>
              </a:gradFill>
              <a:cs typeface="+mn-ea"/>
              <a:sym typeface="+mn-lt"/>
            </a:endParaRPr>
          </a:p>
        </p:txBody>
      </p:sp>
      <p:sp>
        <p:nvSpPr>
          <p:cNvPr id="10" name="矩形 9">
            <a:extLst>
              <a:ext uri="{FF2B5EF4-FFF2-40B4-BE49-F238E27FC236}">
                <a16:creationId xmlns:a16="http://schemas.microsoft.com/office/drawing/2014/main" xmlns:mc="http://schemas.openxmlformats.org/markup-compatibility/2006" xmlns:p14="http://schemas.microsoft.com/office/powerpoint/2010/main" xmlns:a14="http://schemas.microsoft.com/office/drawing/2010/main" xmlns="" id="{9755770F-3C4C-A042-B4D4-B399F80EE49D}"/>
              </a:ext>
            </a:extLst>
          </p:cNvPr>
          <p:cNvSpPr/>
          <p:nvPr/>
        </p:nvSpPr>
        <p:spPr>
          <a:xfrm>
            <a:off x="3356072" y="4540620"/>
            <a:ext cx="5755447" cy="307777"/>
          </a:xfrm>
          <a:prstGeom prst="rect">
            <a:avLst/>
          </a:prstGeom>
        </p:spPr>
        <p:txBody>
          <a:bodyPr wrap="square" lIns="0" tIns="0" rIns="0" bIns="0">
            <a:spAutoFit/>
          </a:bodyPr>
          <a:lstStyle/>
          <a:p>
            <a:pPr algn="ctr" defTabSz="914400">
              <a:defRPr/>
            </a:pPr>
            <a:r>
              <a:rPr lang="zh-CN" altLang="en-US"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解读新修订的</a:t>
            </a:r>
            <a:r>
              <a:rPr lang="en-US" altLang="zh-CN"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a:t>
            </a:r>
            <a:r>
              <a:rPr lang="zh-CN" altLang="en-US"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中国共产党地方组织选举工作条例</a:t>
            </a:r>
            <a:r>
              <a:rPr lang="en-US" altLang="zh-CN"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rPr>
              <a:t>》</a:t>
            </a:r>
            <a:endParaRPr lang="zh-CN" altLang="en-US" sz="2000" dirty="0">
              <a:gradFill>
                <a:gsLst>
                  <a:gs pos="0">
                    <a:srgbClr val="FEFAF6"/>
                  </a:gs>
                  <a:gs pos="100000">
                    <a:srgbClr val="FFEDC8"/>
                  </a:gs>
                </a:gsLst>
                <a:lin ang="5400000" scaled="1"/>
              </a:gradFill>
              <a:effectLst>
                <a:outerShdw blurRad="228600" dist="76200" dir="2700000" algn="tl" rotWithShape="0">
                  <a:prstClr val="black">
                    <a:alpha val="13000"/>
                  </a:prstClr>
                </a:outerShdw>
              </a:effectLst>
              <a:cs typeface="+mn-ea"/>
              <a:sym typeface="+mn-lt"/>
            </a:endParaRPr>
          </a:p>
        </p:txBody>
      </p:sp>
    </p:spTree>
    <p:extLst>
      <p:ext uri="{BB962C8B-B14F-4D97-AF65-F5344CB8AC3E}">
        <p14:creationId xmlns:p14="http://schemas.microsoft.com/office/powerpoint/2010/main" val="47214502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a14="http://schemas.microsoft.com/office/drawing/2010/main" xmlns:a16="http://schemas.microsoft.com/office/drawing/2014/main"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FIRST_PUBLISH" val="1"/>
  <p:tag name="ISPRING_PRESENTATION_TITLE" val="8"/>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gfapkvn4">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2696</TotalTime>
  <Words>3137</Words>
  <Application>Microsoft Office PowerPoint</Application>
  <PresentationFormat>宽屏</PresentationFormat>
  <Paragraphs>179</Paragraphs>
  <Slides>26</Slides>
  <Notes>25</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26</vt:i4>
      </vt:variant>
    </vt:vector>
  </HeadingPairs>
  <TitlesOfParts>
    <vt:vector size="36" baseType="lpstr">
      <vt:lpstr>Meiryo</vt:lpstr>
      <vt:lpstr>等线</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308</cp:revision>
  <dcterms:created xsi:type="dcterms:W3CDTF">2017-08-18T03:02:00Z</dcterms:created>
  <dcterms:modified xsi:type="dcterms:W3CDTF">2022-04-04T12:53:48Z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