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tags/tag2.xml" ContentType="application/vnd.openxmlformats-officedocument.presentationml.tag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tags/tag3.xml" ContentType="application/vnd.openxmlformats-officedocument.presentationml.tags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notesSlides/notesSlide17.xml" ContentType="application/vnd.openxmlformats-officedocument.presentationml.notesSlide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notesSlides/notesSlide18.xml" ContentType="application/vnd.openxmlformats-officedocument.presentationml.notesSlide+xml"/>
  <Override PartName="/ppt/tags/tag16.xml" ContentType="application/vnd.openxmlformats-officedocument.presentationml.tags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notesSlides/notesSlide21.xml" ContentType="application/vnd.openxmlformats-officedocument.presentationml.notesSlide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notesSlides/notesSlide25.xml" ContentType="application/vnd.openxmlformats-officedocument.presentationml.notesSlide+xml"/>
  <Override PartName="/ppt/tags/tag38.xml" ContentType="application/vnd.openxmlformats-officedocument.presentationml.tags+xml"/>
  <Override PartName="/ppt/notesSlides/notesSlide26.xml" ContentType="application/vnd.openxmlformats-officedocument.presentationml.notesSlide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  <p:sldMasterId id="2147483655" r:id="rId2"/>
  </p:sldMasterIdLst>
  <p:notesMasterIdLst>
    <p:notesMasterId r:id="rId38"/>
  </p:notesMasterIdLst>
  <p:sldIdLst>
    <p:sldId id="416" r:id="rId3"/>
    <p:sldId id="303" r:id="rId4"/>
    <p:sldId id="258" r:id="rId5"/>
    <p:sldId id="260" r:id="rId6"/>
    <p:sldId id="379" r:id="rId7"/>
    <p:sldId id="380" r:id="rId8"/>
    <p:sldId id="381" r:id="rId9"/>
    <p:sldId id="382" r:id="rId10"/>
    <p:sldId id="383" r:id="rId11"/>
    <p:sldId id="384" r:id="rId12"/>
    <p:sldId id="385" r:id="rId13"/>
    <p:sldId id="386" r:id="rId14"/>
    <p:sldId id="387" r:id="rId15"/>
    <p:sldId id="414" r:id="rId16"/>
    <p:sldId id="388" r:id="rId17"/>
    <p:sldId id="390" r:id="rId18"/>
    <p:sldId id="391" r:id="rId19"/>
    <p:sldId id="393" r:id="rId20"/>
    <p:sldId id="415" r:id="rId21"/>
    <p:sldId id="395" r:id="rId22"/>
    <p:sldId id="396" r:id="rId23"/>
    <p:sldId id="399" r:id="rId24"/>
    <p:sldId id="392" r:id="rId25"/>
    <p:sldId id="401" r:id="rId26"/>
    <p:sldId id="403" r:id="rId27"/>
    <p:sldId id="402" r:id="rId28"/>
    <p:sldId id="404" r:id="rId29"/>
    <p:sldId id="406" r:id="rId30"/>
    <p:sldId id="400" r:id="rId31"/>
    <p:sldId id="408" r:id="rId32"/>
    <p:sldId id="411" r:id="rId33"/>
    <p:sldId id="410" r:id="rId34"/>
    <p:sldId id="412" r:id="rId35"/>
    <p:sldId id="417" r:id="rId36"/>
    <p:sldId id="418" r:id="rId37"/>
  </p:sldIdLst>
  <p:sldSz cx="12192000" cy="6858000"/>
  <p:notesSz cx="6858000" cy="9144000"/>
  <p:custDataLst>
    <p:tags r:id="rId39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40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00000"/>
    <a:srgbClr val="7C4939"/>
    <a:srgbClr val="FFFAF0"/>
    <a:srgbClr val="7D0000"/>
    <a:srgbClr val="960000"/>
    <a:srgbClr val="874600"/>
    <a:srgbClr val="581401"/>
    <a:srgbClr val="895E5D"/>
    <a:srgbClr val="FAF2DF"/>
    <a:srgbClr val="F8F0D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201" autoAdjust="0"/>
    <p:restoredTop sz="93908" autoAdjust="0"/>
  </p:normalViewPr>
  <p:slideViewPr>
    <p:cSldViewPr snapToGrid="0">
      <p:cViewPr varScale="1">
        <p:scale>
          <a:sx n="106" d="100"/>
          <a:sy n="106" d="100"/>
        </p:scale>
        <p:origin x="606" y="84"/>
      </p:cViewPr>
      <p:guideLst>
        <p:guide pos="3840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ags" Target="tags/tag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theme" Target="theme/them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tableStyles" Target="tableStyles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AA7FDB-4D8B-4EB5-ADAA-90497682C5FA}" type="datetimeFigureOut">
              <a:rPr lang="zh-CN" altLang="en-US" smtClean="0"/>
              <a:t>2022/6/5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7C8D2F-F443-4A9E-8BD0-6284A4D4D4D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564637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C22898-45BB-4E96-99D7-729736ECC9C5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9750646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7C8D2F-F443-4A9E-8BD0-6284A4D4D4DE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8365709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7C8D2F-F443-4A9E-8BD0-6284A4D4D4DE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2604619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7C8D2F-F443-4A9E-8BD0-6284A4D4D4DE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1247178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7C8D2F-F443-4A9E-8BD0-6284A4D4D4DE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2005651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7C8D2F-F443-4A9E-8BD0-6284A4D4D4DE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1022957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7C8D2F-F443-4A9E-8BD0-6284A4D4D4DE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9641030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7C8D2F-F443-4A9E-8BD0-6284A4D4D4DE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9916415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7C8D2F-F443-4A9E-8BD0-6284A4D4D4DE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1320085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7C8D2F-F443-4A9E-8BD0-6284A4D4D4DE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872162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7C8D2F-F443-4A9E-8BD0-6284A4D4D4DE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161646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7C8D2F-F443-4A9E-8BD0-6284A4D4D4DE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288096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7C8D2F-F443-4A9E-8BD0-6284A4D4D4DE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9256900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7C8D2F-F443-4A9E-8BD0-6284A4D4D4DE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6883942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7C8D2F-F443-4A9E-8BD0-6284A4D4D4DE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567593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7C8D2F-F443-4A9E-8BD0-6284A4D4D4DE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9467309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7C8D2F-F443-4A9E-8BD0-6284A4D4D4DE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7196913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7C8D2F-F443-4A9E-8BD0-6284A4D4D4DE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3168415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7C8D2F-F443-4A9E-8BD0-6284A4D4D4DE}" type="slidenum">
              <a:rPr lang="zh-CN" altLang="en-US" smtClean="0"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01299245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7C8D2F-F443-4A9E-8BD0-6284A4D4D4DE}" type="slidenum">
              <a:rPr lang="zh-CN" altLang="en-US" smtClean="0"/>
              <a:t>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42154700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7C8D2F-F443-4A9E-8BD0-6284A4D4D4DE}" type="slidenum">
              <a:rPr lang="zh-CN" altLang="en-US" smtClean="0"/>
              <a:t>28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13142108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7C8D2F-F443-4A9E-8BD0-6284A4D4D4DE}" type="slidenum">
              <a:rPr lang="zh-CN" altLang="en-US" smtClean="0"/>
              <a:t>29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79196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7C8D2F-F443-4A9E-8BD0-6284A4D4D4DE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60558332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7C8D2F-F443-4A9E-8BD0-6284A4D4D4DE}" type="slidenum">
              <a:rPr lang="zh-CN" altLang="en-US" smtClean="0"/>
              <a:t>30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2684914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7C8D2F-F443-4A9E-8BD0-6284A4D4D4DE}" type="slidenum">
              <a:rPr lang="zh-CN" altLang="en-US" smtClean="0"/>
              <a:t>31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30650306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7C8D2F-F443-4A9E-8BD0-6284A4D4D4DE}" type="slidenum">
              <a:rPr lang="zh-CN" altLang="en-US" smtClean="0"/>
              <a:t>32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10228528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7C8D2F-F443-4A9E-8BD0-6284A4D4D4DE}" type="slidenum">
              <a:rPr lang="zh-CN" altLang="en-US" smtClean="0"/>
              <a:t>33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62796023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C22898-45BB-4E96-99D7-729736ECC9C5}" type="slidenum">
              <a:rPr lang="zh-CN" altLang="en-US" smtClean="0"/>
              <a:t>34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6692248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35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965045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7C8D2F-F443-4A9E-8BD0-6284A4D4D4DE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8767494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7C8D2F-F443-4A9E-8BD0-6284A4D4D4DE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6925898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7C8D2F-F443-4A9E-8BD0-6284A4D4D4DE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4433490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7C8D2F-F443-4A9E-8BD0-6284A4D4D4DE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6789107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7C8D2F-F443-4A9E-8BD0-6284A4D4D4DE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164923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7C8D2F-F443-4A9E-8BD0-6284A4D4D4DE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895160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270925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:dissolve/>
      </p:transition>
    </mc:Choice>
    <mc:Fallback xmlns="">
      <p:transition spd="slow" advTm="0">
        <p:dissolv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88663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6914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87176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505480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171154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21287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11752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:dissolve/>
      </p:transition>
    </mc:Choice>
    <mc:Fallback xmlns="">
      <p:transition spd="slow" advTm="0">
        <p:dissolv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9"/>
          <p:cNvSpPr>
            <a:spLocks/>
          </p:cNvSpPr>
          <p:nvPr userDrawn="1"/>
        </p:nvSpPr>
        <p:spPr bwMode="auto">
          <a:xfrm>
            <a:off x="285924" y="249906"/>
            <a:ext cx="797890" cy="651364"/>
          </a:xfrm>
          <a:custGeom>
            <a:avLst/>
            <a:gdLst>
              <a:gd name="T0" fmla="*/ 33 w 711"/>
              <a:gd name="T1" fmla="*/ 450 h 621"/>
              <a:gd name="T2" fmla="*/ 76 w 711"/>
              <a:gd name="T3" fmla="*/ 407 h 621"/>
              <a:gd name="T4" fmla="*/ 406 w 711"/>
              <a:gd name="T5" fmla="*/ 470 h 621"/>
              <a:gd name="T6" fmla="*/ 209 w 711"/>
              <a:gd name="T7" fmla="*/ 271 h 621"/>
              <a:gd name="T8" fmla="*/ 155 w 711"/>
              <a:gd name="T9" fmla="*/ 326 h 621"/>
              <a:gd name="T10" fmla="*/ 72 w 711"/>
              <a:gd name="T11" fmla="*/ 244 h 621"/>
              <a:gd name="T12" fmla="*/ 219 w 711"/>
              <a:gd name="T13" fmla="*/ 94 h 621"/>
              <a:gd name="T14" fmla="*/ 314 w 711"/>
              <a:gd name="T15" fmla="*/ 77 h 621"/>
              <a:gd name="T16" fmla="*/ 356 w 711"/>
              <a:gd name="T17" fmla="*/ 120 h 621"/>
              <a:gd name="T18" fmla="*/ 283 w 711"/>
              <a:gd name="T19" fmla="*/ 196 h 621"/>
              <a:gd name="T20" fmla="*/ 482 w 711"/>
              <a:gd name="T21" fmla="*/ 396 h 621"/>
              <a:gd name="T22" fmla="*/ 324 w 711"/>
              <a:gd name="T23" fmla="*/ 0 h 621"/>
              <a:gd name="T24" fmla="*/ 556 w 711"/>
              <a:gd name="T25" fmla="*/ 470 h 621"/>
              <a:gd name="T26" fmla="*/ 610 w 711"/>
              <a:gd name="T27" fmla="*/ 526 h 621"/>
              <a:gd name="T28" fmla="*/ 539 w 711"/>
              <a:gd name="T29" fmla="*/ 595 h 621"/>
              <a:gd name="T30" fmla="*/ 484 w 711"/>
              <a:gd name="T31" fmla="*/ 543 h 621"/>
              <a:gd name="T32" fmla="*/ 108 w 711"/>
              <a:gd name="T33" fmla="*/ 531 h 621"/>
              <a:gd name="T34" fmla="*/ 84 w 711"/>
              <a:gd name="T35" fmla="*/ 584 h 621"/>
              <a:gd name="T36" fmla="*/ 24 w 711"/>
              <a:gd name="T37" fmla="*/ 573 h 621"/>
              <a:gd name="T38" fmla="*/ 76 w 711"/>
              <a:gd name="T39" fmla="*/ 502 h 621"/>
              <a:gd name="T40" fmla="*/ 33 w 711"/>
              <a:gd name="T41" fmla="*/ 450 h 6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711" h="621">
                <a:moveTo>
                  <a:pt x="33" y="450"/>
                </a:moveTo>
                <a:lnTo>
                  <a:pt x="76" y="407"/>
                </a:lnTo>
                <a:cubicBezTo>
                  <a:pt x="166" y="484"/>
                  <a:pt x="271" y="535"/>
                  <a:pt x="406" y="470"/>
                </a:cubicBezTo>
                <a:lnTo>
                  <a:pt x="209" y="271"/>
                </a:lnTo>
                <a:lnTo>
                  <a:pt x="155" y="326"/>
                </a:lnTo>
                <a:lnTo>
                  <a:pt x="72" y="244"/>
                </a:lnTo>
                <a:lnTo>
                  <a:pt x="219" y="94"/>
                </a:lnTo>
                <a:cubicBezTo>
                  <a:pt x="241" y="104"/>
                  <a:pt x="274" y="105"/>
                  <a:pt x="314" y="77"/>
                </a:cubicBezTo>
                <a:lnTo>
                  <a:pt x="356" y="120"/>
                </a:lnTo>
                <a:lnTo>
                  <a:pt x="283" y="196"/>
                </a:lnTo>
                <a:lnTo>
                  <a:pt x="482" y="396"/>
                </a:lnTo>
                <a:cubicBezTo>
                  <a:pt x="556" y="271"/>
                  <a:pt x="495" y="85"/>
                  <a:pt x="324" y="0"/>
                </a:cubicBezTo>
                <a:cubicBezTo>
                  <a:pt x="493" y="8"/>
                  <a:pt x="711" y="202"/>
                  <a:pt x="556" y="470"/>
                </a:cubicBezTo>
                <a:lnTo>
                  <a:pt x="610" y="526"/>
                </a:lnTo>
                <a:lnTo>
                  <a:pt x="539" y="595"/>
                </a:lnTo>
                <a:lnTo>
                  <a:pt x="484" y="543"/>
                </a:lnTo>
                <a:cubicBezTo>
                  <a:pt x="341" y="621"/>
                  <a:pt x="211" y="612"/>
                  <a:pt x="108" y="531"/>
                </a:cubicBezTo>
                <a:cubicBezTo>
                  <a:pt x="114" y="549"/>
                  <a:pt x="102" y="571"/>
                  <a:pt x="84" y="584"/>
                </a:cubicBezTo>
                <a:cubicBezTo>
                  <a:pt x="62" y="598"/>
                  <a:pt x="37" y="593"/>
                  <a:pt x="24" y="573"/>
                </a:cubicBezTo>
                <a:cubicBezTo>
                  <a:pt x="0" y="537"/>
                  <a:pt x="38" y="493"/>
                  <a:pt x="76" y="502"/>
                </a:cubicBezTo>
                <a:cubicBezTo>
                  <a:pt x="61" y="486"/>
                  <a:pt x="47" y="469"/>
                  <a:pt x="33" y="450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cxnSp>
        <p:nvCxnSpPr>
          <p:cNvPr id="4" name="直接连接符 3"/>
          <p:cNvCxnSpPr/>
          <p:nvPr userDrawn="1"/>
        </p:nvCxnSpPr>
        <p:spPr>
          <a:xfrm flipV="1">
            <a:off x="0" y="1080000"/>
            <a:ext cx="12192000" cy="14514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52796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:dissolve/>
      </p:transition>
    </mc:Choice>
    <mc:Fallback xmlns="">
      <p:transition spd="slow" advTm="0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ho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632"/>
          <a:stretch/>
        </p:blipFill>
        <p:spPr>
          <a:xfrm>
            <a:off x="-1" y="4136571"/>
            <a:ext cx="12191033" cy="2721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6411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:dissolve/>
      </p:transition>
    </mc:Choice>
    <mc:Fallback xmlns="">
      <p:transition spd="slow" advTm="0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05740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56344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15756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8400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99448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A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607483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3" r:id="rId2"/>
    <p:sldLayoutId id="2147483652" r:id="rId3"/>
    <p:sldLayoutId id="2147483654" r:id="rId4"/>
  </p:sldLayoutIdLst>
  <mc:AlternateContent xmlns:mc="http://schemas.openxmlformats.org/markup-compatibility/2006" xmlns:p14="http://schemas.microsoft.com/office/powerpoint/2010/main">
    <mc:Choice Requires="p14">
      <p:transition spd="slow" p14:dur="1200" advTm="0">
        <p:dissolve/>
      </p:transition>
    </mc:Choice>
    <mc:Fallback xmlns="">
      <p:transition spd="slow" advTm="0">
        <p:dissolv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53392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7" r:id="rId2"/>
    <p:sldLayoutId id="2147483658" r:id="rId3"/>
    <p:sldLayoutId id="2147483659" r:id="rId4"/>
    <p:sldLayoutId id="2147483660" r:id="rId5"/>
    <p:sldLayoutId id="2147483661" r:id="rId6"/>
    <p:sldLayoutId id="2147483662" r:id="rId7"/>
    <p:sldLayoutId id="2147483663" r:id="rId8"/>
    <p:sldLayoutId id="2147483664" r:id="rId9"/>
    <p:sldLayoutId id="2147483665" r:id="rId10"/>
    <p:sldLayoutId id="214748366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Relationship Id="rId5" Type="http://schemas.openxmlformats.org/officeDocument/2006/relationships/image" Target="../media/image6.png"/><Relationship Id="rId4" Type="http://schemas.openxmlformats.org/officeDocument/2006/relationships/image" Target="../media/image8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tags" Target="../tags/tag11.xml"/><Relationship Id="rId3" Type="http://schemas.openxmlformats.org/officeDocument/2006/relationships/tags" Target="../tags/tag6.xml"/><Relationship Id="rId7" Type="http://schemas.openxmlformats.org/officeDocument/2006/relationships/tags" Target="../tags/tag10.xml"/><Relationship Id="rId2" Type="http://schemas.openxmlformats.org/officeDocument/2006/relationships/tags" Target="../tags/tag5.xml"/><Relationship Id="rId1" Type="http://schemas.openxmlformats.org/officeDocument/2006/relationships/tags" Target="../tags/tag4.xml"/><Relationship Id="rId6" Type="http://schemas.openxmlformats.org/officeDocument/2006/relationships/tags" Target="../tags/tag9.xml"/><Relationship Id="rId5" Type="http://schemas.openxmlformats.org/officeDocument/2006/relationships/tags" Target="../tags/tag8.xml"/><Relationship Id="rId10" Type="http://schemas.openxmlformats.org/officeDocument/2006/relationships/notesSlide" Target="../notesSlides/notesSlide17.xml"/><Relationship Id="rId4" Type="http://schemas.openxmlformats.org/officeDocument/2006/relationships/tags" Target="../tags/tag7.xml"/><Relationship Id="rId9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tags" Target="../tags/tag14.xml"/><Relationship Id="rId2" Type="http://schemas.openxmlformats.org/officeDocument/2006/relationships/tags" Target="../tags/tag13.xml"/><Relationship Id="rId1" Type="http://schemas.openxmlformats.org/officeDocument/2006/relationships/tags" Target="../tags/tag12.xml"/><Relationship Id="rId6" Type="http://schemas.openxmlformats.org/officeDocument/2006/relationships/notesSlide" Target="../notesSlides/notesSlide18.xml"/><Relationship Id="rId5" Type="http://schemas.openxmlformats.org/officeDocument/2006/relationships/slideLayout" Target="../slideLayouts/slideLayout3.xml"/><Relationship Id="rId4" Type="http://schemas.openxmlformats.org/officeDocument/2006/relationships/tags" Target="../tags/tag1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6.xml"/><Relationship Id="rId5" Type="http://schemas.openxmlformats.org/officeDocument/2006/relationships/image" Target="../media/image6.png"/><Relationship Id="rId4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tags" Target="../tags/tag24.xml"/><Relationship Id="rId13" Type="http://schemas.openxmlformats.org/officeDocument/2006/relationships/slideLayout" Target="../slideLayouts/slideLayout3.xml"/><Relationship Id="rId3" Type="http://schemas.openxmlformats.org/officeDocument/2006/relationships/tags" Target="../tags/tag19.xml"/><Relationship Id="rId7" Type="http://schemas.openxmlformats.org/officeDocument/2006/relationships/tags" Target="../tags/tag23.xml"/><Relationship Id="rId12" Type="http://schemas.openxmlformats.org/officeDocument/2006/relationships/tags" Target="../tags/tag28.xml"/><Relationship Id="rId2" Type="http://schemas.openxmlformats.org/officeDocument/2006/relationships/tags" Target="../tags/tag18.xml"/><Relationship Id="rId1" Type="http://schemas.openxmlformats.org/officeDocument/2006/relationships/tags" Target="../tags/tag17.xml"/><Relationship Id="rId6" Type="http://schemas.openxmlformats.org/officeDocument/2006/relationships/tags" Target="../tags/tag22.xml"/><Relationship Id="rId11" Type="http://schemas.openxmlformats.org/officeDocument/2006/relationships/tags" Target="../tags/tag27.xml"/><Relationship Id="rId5" Type="http://schemas.openxmlformats.org/officeDocument/2006/relationships/tags" Target="../tags/tag21.xml"/><Relationship Id="rId10" Type="http://schemas.openxmlformats.org/officeDocument/2006/relationships/tags" Target="../tags/tag26.xml"/><Relationship Id="rId4" Type="http://schemas.openxmlformats.org/officeDocument/2006/relationships/tags" Target="../tags/tag20.xml"/><Relationship Id="rId9" Type="http://schemas.openxmlformats.org/officeDocument/2006/relationships/tags" Target="../tags/tag25.xml"/><Relationship Id="rId14" Type="http://schemas.openxmlformats.org/officeDocument/2006/relationships/notesSlide" Target="../notesSlides/notesSlide21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.xml"/><Relationship Id="rId3" Type="http://schemas.openxmlformats.org/officeDocument/2006/relationships/tags" Target="../tags/tag31.xml"/><Relationship Id="rId7" Type="http://schemas.openxmlformats.org/officeDocument/2006/relationships/tags" Target="../tags/tag35.xml"/><Relationship Id="rId2" Type="http://schemas.openxmlformats.org/officeDocument/2006/relationships/tags" Target="../tags/tag30.xml"/><Relationship Id="rId1" Type="http://schemas.openxmlformats.org/officeDocument/2006/relationships/tags" Target="../tags/tag29.xml"/><Relationship Id="rId6" Type="http://schemas.openxmlformats.org/officeDocument/2006/relationships/tags" Target="../tags/tag34.xml"/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9" Type="http://schemas.openxmlformats.org/officeDocument/2006/relationships/notesSlide" Target="../notesSlides/notesSlide2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tags" Target="../tags/tag37.xml"/><Relationship Id="rId1" Type="http://schemas.openxmlformats.org/officeDocument/2006/relationships/tags" Target="../tags/tag36.xml"/><Relationship Id="rId5" Type="http://schemas.openxmlformats.org/officeDocument/2006/relationships/image" Target="../media/image23.jpeg"/><Relationship Id="rId4" Type="http://schemas.openxmlformats.org/officeDocument/2006/relationships/notesSlide" Target="../notesSlides/notesSlide2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6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38.xml"/><Relationship Id="rId4" Type="http://schemas.openxmlformats.org/officeDocument/2006/relationships/image" Target="../media/image24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tags" Target="../tags/tag40.xml"/><Relationship Id="rId1" Type="http://schemas.openxmlformats.org/officeDocument/2006/relationships/tags" Target="../tags/tag39.xml"/><Relationship Id="rId5" Type="http://schemas.openxmlformats.org/officeDocument/2006/relationships/image" Target="../media/image25.jpg"/><Relationship Id="rId4" Type="http://schemas.openxmlformats.org/officeDocument/2006/relationships/notesSlide" Target="../notesSlides/notesSlide2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png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1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5" Type="http://schemas.openxmlformats.org/officeDocument/2006/relationships/image" Target="../media/image6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1.jp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5.jpg"/><Relationship Id="rId4" Type="http://schemas.openxmlformats.org/officeDocument/2006/relationships/image" Target="../media/image14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8066" y="5128966"/>
            <a:ext cx="1152244" cy="664522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99240" y="5105510"/>
            <a:ext cx="1066892" cy="682811"/>
          </a:xfrm>
          <a:prstGeom prst="rect">
            <a:avLst/>
          </a:prstGeom>
        </p:spPr>
      </p:pic>
      <p:grpSp>
        <p:nvGrpSpPr>
          <p:cNvPr id="10" name="组合 9"/>
          <p:cNvGrpSpPr/>
          <p:nvPr/>
        </p:nvGrpSpPr>
        <p:grpSpPr>
          <a:xfrm>
            <a:off x="5211766" y="449853"/>
            <a:ext cx="1800000" cy="1800000"/>
            <a:chOff x="3851921" y="107991"/>
            <a:chExt cx="1792566" cy="1792567"/>
          </a:xfrm>
        </p:grpSpPr>
        <p:sp>
          <p:nvSpPr>
            <p:cNvPr id="11" name="Freeform 29"/>
            <p:cNvSpPr/>
            <p:nvPr/>
          </p:nvSpPr>
          <p:spPr bwMode="auto">
            <a:xfrm>
              <a:off x="4401088" y="564469"/>
              <a:ext cx="867835" cy="775494"/>
            </a:xfrm>
            <a:custGeom>
              <a:avLst/>
              <a:gdLst>
                <a:gd name="T0" fmla="*/ 803 w 1880"/>
                <a:gd name="T1" fmla="*/ 15 h 1680"/>
                <a:gd name="T2" fmla="*/ 1253 w 1880"/>
                <a:gd name="T3" fmla="*/ 1067 h 1680"/>
                <a:gd name="T4" fmla="*/ 728 w 1880"/>
                <a:gd name="T5" fmla="*/ 540 h 1680"/>
                <a:gd name="T6" fmla="*/ 928 w 1880"/>
                <a:gd name="T7" fmla="*/ 339 h 1680"/>
                <a:gd name="T8" fmla="*/ 803 w 1880"/>
                <a:gd name="T9" fmla="*/ 215 h 1680"/>
                <a:gd name="T10" fmla="*/ 549 w 1880"/>
                <a:gd name="T11" fmla="*/ 267 h 1680"/>
                <a:gd name="T12" fmla="*/ 150 w 1880"/>
                <a:gd name="T13" fmla="*/ 666 h 1680"/>
                <a:gd name="T14" fmla="*/ 376 w 1880"/>
                <a:gd name="T15" fmla="*/ 890 h 1680"/>
                <a:gd name="T16" fmla="*/ 527 w 1880"/>
                <a:gd name="T17" fmla="*/ 741 h 1680"/>
                <a:gd name="T18" fmla="*/ 1052 w 1880"/>
                <a:gd name="T19" fmla="*/ 1266 h 1680"/>
                <a:gd name="T20" fmla="*/ 176 w 1880"/>
                <a:gd name="T21" fmla="*/ 1090 h 1680"/>
                <a:gd name="T22" fmla="*/ 49 w 1880"/>
                <a:gd name="T23" fmla="*/ 1217 h 1680"/>
                <a:gd name="T24" fmla="*/ 159 w 1880"/>
                <a:gd name="T25" fmla="*/ 1357 h 1680"/>
                <a:gd name="T26" fmla="*/ 144 w 1880"/>
                <a:gd name="T27" fmla="*/ 1371 h 1680"/>
                <a:gd name="T28" fmla="*/ 122 w 1880"/>
                <a:gd name="T29" fmla="*/ 1367 h 1680"/>
                <a:gd name="T30" fmla="*/ 0 w 1880"/>
                <a:gd name="T31" fmla="*/ 1494 h 1680"/>
                <a:gd name="T32" fmla="*/ 123 w 1880"/>
                <a:gd name="T33" fmla="*/ 1616 h 1680"/>
                <a:gd name="T34" fmla="*/ 249 w 1880"/>
                <a:gd name="T35" fmla="*/ 1493 h 1680"/>
                <a:gd name="T36" fmla="*/ 245 w 1880"/>
                <a:gd name="T37" fmla="*/ 1470 h 1680"/>
                <a:gd name="T38" fmla="*/ 265 w 1880"/>
                <a:gd name="T39" fmla="*/ 1451 h 1680"/>
                <a:gd name="T40" fmla="*/ 1255 w 1880"/>
                <a:gd name="T41" fmla="*/ 1467 h 1680"/>
                <a:gd name="T42" fmla="*/ 1402 w 1880"/>
                <a:gd name="T43" fmla="*/ 1615 h 1680"/>
                <a:gd name="T44" fmla="*/ 1603 w 1880"/>
                <a:gd name="T45" fmla="*/ 1416 h 1680"/>
                <a:gd name="T46" fmla="*/ 1455 w 1880"/>
                <a:gd name="T47" fmla="*/ 1267 h 1680"/>
                <a:gd name="T48" fmla="*/ 803 w 1880"/>
                <a:gd name="T49" fmla="*/ 15 h 1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880" h="1680">
                  <a:moveTo>
                    <a:pt x="803" y="15"/>
                  </a:moveTo>
                  <a:cubicBezTo>
                    <a:pt x="1217" y="170"/>
                    <a:pt x="1468" y="665"/>
                    <a:pt x="1253" y="1067"/>
                  </a:cubicBezTo>
                  <a:cubicBezTo>
                    <a:pt x="728" y="540"/>
                    <a:pt x="728" y="540"/>
                    <a:pt x="728" y="540"/>
                  </a:cubicBezTo>
                  <a:cubicBezTo>
                    <a:pt x="928" y="339"/>
                    <a:pt x="928" y="339"/>
                    <a:pt x="928" y="339"/>
                  </a:cubicBezTo>
                  <a:cubicBezTo>
                    <a:pt x="803" y="215"/>
                    <a:pt x="803" y="215"/>
                    <a:pt x="803" y="215"/>
                  </a:cubicBezTo>
                  <a:cubicBezTo>
                    <a:pt x="733" y="282"/>
                    <a:pt x="623" y="297"/>
                    <a:pt x="549" y="267"/>
                  </a:cubicBezTo>
                  <a:cubicBezTo>
                    <a:pt x="150" y="666"/>
                    <a:pt x="150" y="666"/>
                    <a:pt x="150" y="666"/>
                  </a:cubicBezTo>
                  <a:cubicBezTo>
                    <a:pt x="376" y="890"/>
                    <a:pt x="376" y="890"/>
                    <a:pt x="376" y="890"/>
                  </a:cubicBezTo>
                  <a:cubicBezTo>
                    <a:pt x="527" y="741"/>
                    <a:pt x="527" y="741"/>
                    <a:pt x="527" y="741"/>
                  </a:cubicBezTo>
                  <a:cubicBezTo>
                    <a:pt x="1052" y="1266"/>
                    <a:pt x="1052" y="1266"/>
                    <a:pt x="1052" y="1266"/>
                  </a:cubicBezTo>
                  <a:cubicBezTo>
                    <a:pt x="795" y="1407"/>
                    <a:pt x="439" y="1363"/>
                    <a:pt x="176" y="1090"/>
                  </a:cubicBezTo>
                  <a:cubicBezTo>
                    <a:pt x="49" y="1217"/>
                    <a:pt x="49" y="1217"/>
                    <a:pt x="49" y="1217"/>
                  </a:cubicBezTo>
                  <a:cubicBezTo>
                    <a:pt x="87" y="1270"/>
                    <a:pt x="119" y="1317"/>
                    <a:pt x="159" y="1357"/>
                  </a:cubicBezTo>
                  <a:cubicBezTo>
                    <a:pt x="155" y="1362"/>
                    <a:pt x="144" y="1371"/>
                    <a:pt x="144" y="1371"/>
                  </a:cubicBezTo>
                  <a:cubicBezTo>
                    <a:pt x="137" y="1370"/>
                    <a:pt x="129" y="1367"/>
                    <a:pt x="122" y="1367"/>
                  </a:cubicBezTo>
                  <a:cubicBezTo>
                    <a:pt x="55" y="1367"/>
                    <a:pt x="0" y="1426"/>
                    <a:pt x="0" y="1494"/>
                  </a:cubicBezTo>
                  <a:cubicBezTo>
                    <a:pt x="0" y="1561"/>
                    <a:pt x="55" y="1616"/>
                    <a:pt x="123" y="1616"/>
                  </a:cubicBezTo>
                  <a:cubicBezTo>
                    <a:pt x="191" y="1616"/>
                    <a:pt x="249" y="1561"/>
                    <a:pt x="249" y="1493"/>
                  </a:cubicBezTo>
                  <a:cubicBezTo>
                    <a:pt x="249" y="1485"/>
                    <a:pt x="247" y="1478"/>
                    <a:pt x="245" y="1470"/>
                  </a:cubicBezTo>
                  <a:cubicBezTo>
                    <a:pt x="265" y="1451"/>
                    <a:pt x="265" y="1451"/>
                    <a:pt x="265" y="1451"/>
                  </a:cubicBezTo>
                  <a:cubicBezTo>
                    <a:pt x="567" y="1655"/>
                    <a:pt x="898" y="1680"/>
                    <a:pt x="1255" y="1467"/>
                  </a:cubicBezTo>
                  <a:cubicBezTo>
                    <a:pt x="1402" y="1615"/>
                    <a:pt x="1402" y="1615"/>
                    <a:pt x="1402" y="1615"/>
                  </a:cubicBezTo>
                  <a:cubicBezTo>
                    <a:pt x="1603" y="1416"/>
                    <a:pt x="1603" y="1416"/>
                    <a:pt x="1603" y="1416"/>
                  </a:cubicBezTo>
                  <a:cubicBezTo>
                    <a:pt x="1455" y="1267"/>
                    <a:pt x="1455" y="1267"/>
                    <a:pt x="1455" y="1267"/>
                  </a:cubicBezTo>
                  <a:cubicBezTo>
                    <a:pt x="1880" y="628"/>
                    <a:pt x="1313" y="0"/>
                    <a:pt x="803" y="15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" name="任意多边形 127"/>
            <p:cNvSpPr/>
            <p:nvPr/>
          </p:nvSpPr>
          <p:spPr>
            <a:xfrm>
              <a:off x="3851921" y="107991"/>
              <a:ext cx="1792566" cy="1792567"/>
            </a:xfrm>
            <a:custGeom>
              <a:avLst/>
              <a:gdLst>
                <a:gd name="connsiteX0" fmla="*/ 1677670 w 2407137"/>
                <a:gd name="connsiteY0" fmla="*/ 1837666 h 2407138"/>
                <a:gd name="connsiteX1" fmla="*/ 1683974 w 2407137"/>
                <a:gd name="connsiteY1" fmla="*/ 1833341 h 2407138"/>
                <a:gd name="connsiteX2" fmla="*/ 1689813 w 2407137"/>
                <a:gd name="connsiteY2" fmla="*/ 1828403 h 2407138"/>
                <a:gd name="connsiteX3" fmla="*/ 1945042 w 2407137"/>
                <a:gd name="connsiteY3" fmla="*/ 2162988 h 2407138"/>
                <a:gd name="connsiteX4" fmla="*/ 1932899 w 2407137"/>
                <a:gd name="connsiteY4" fmla="*/ 2172251 h 2407138"/>
                <a:gd name="connsiteX5" fmla="*/ 1592663 w 2407137"/>
                <a:gd name="connsiteY5" fmla="*/ 1892774 h 2407138"/>
                <a:gd name="connsiteX6" fmla="*/ 1605769 w 2407137"/>
                <a:gd name="connsiteY6" fmla="*/ 1884929 h 2407138"/>
                <a:gd name="connsiteX7" fmla="*/ 1748914 w 2407137"/>
                <a:gd name="connsiteY7" fmla="*/ 2132863 h 2407138"/>
                <a:gd name="connsiteX8" fmla="*/ 1735858 w 2407137"/>
                <a:gd name="connsiteY8" fmla="*/ 2140795 h 2407138"/>
                <a:gd name="connsiteX9" fmla="*/ 1768789 w 2407137"/>
                <a:gd name="connsiteY9" fmla="*/ 1757990 h 2407138"/>
                <a:gd name="connsiteX10" fmla="*/ 1971301 w 2407137"/>
                <a:gd name="connsiteY10" fmla="*/ 1960502 h 2407138"/>
                <a:gd name="connsiteX11" fmla="*/ 1966159 w 2407137"/>
                <a:gd name="connsiteY11" fmla="*/ 1966159 h 2407138"/>
                <a:gd name="connsiteX12" fmla="*/ 1960501 w 2407137"/>
                <a:gd name="connsiteY12" fmla="*/ 1971301 h 2407138"/>
                <a:gd name="connsiteX13" fmla="*/ 1758092 w 2407137"/>
                <a:gd name="connsiteY13" fmla="*/ 1768892 h 2407138"/>
                <a:gd name="connsiteX14" fmla="*/ 1765079 w 2407137"/>
                <a:gd name="connsiteY14" fmla="*/ 1762526 h 2407138"/>
                <a:gd name="connsiteX15" fmla="*/ 1834740 w 2407137"/>
                <a:gd name="connsiteY15" fmla="*/ 1681091 h 2407138"/>
                <a:gd name="connsiteX16" fmla="*/ 2168093 w 2407137"/>
                <a:gd name="connsiteY16" fmla="*/ 1938389 h 2407138"/>
                <a:gd name="connsiteX17" fmla="*/ 2158761 w 2407137"/>
                <a:gd name="connsiteY17" fmla="*/ 1950479 h 2407138"/>
                <a:gd name="connsiteX18" fmla="*/ 1825285 w 2407137"/>
                <a:gd name="connsiteY18" fmla="*/ 1693086 h 2407138"/>
                <a:gd name="connsiteX19" fmla="*/ 1497292 w 2407137"/>
                <a:gd name="connsiteY19" fmla="*/ 1938505 h 2407138"/>
                <a:gd name="connsiteX20" fmla="*/ 1511359 w 2407137"/>
                <a:gd name="connsiteY20" fmla="*/ 1932557 h 2407138"/>
                <a:gd name="connsiteX21" fmla="*/ 1671461 w 2407137"/>
                <a:gd name="connsiteY21" fmla="*/ 2322204 h 2407138"/>
                <a:gd name="connsiteX22" fmla="*/ 1657335 w 2407137"/>
                <a:gd name="connsiteY22" fmla="*/ 2328008 h 2407138"/>
                <a:gd name="connsiteX23" fmla="*/ 1400984 w 2407137"/>
                <a:gd name="connsiteY23" fmla="*/ 1969841 h 2407138"/>
                <a:gd name="connsiteX24" fmla="*/ 1415837 w 2407137"/>
                <a:gd name="connsiteY24" fmla="*/ 1966261 h 2407138"/>
                <a:gd name="connsiteX25" fmla="*/ 1489829 w 2407137"/>
                <a:gd name="connsiteY25" fmla="*/ 2242404 h 2407138"/>
                <a:gd name="connsiteX26" fmla="*/ 1475037 w 2407137"/>
                <a:gd name="connsiteY26" fmla="*/ 2246208 h 2407138"/>
                <a:gd name="connsiteX27" fmla="*/ 1890343 w 2407137"/>
                <a:gd name="connsiteY27" fmla="*/ 1591261 h 2407138"/>
                <a:gd name="connsiteX28" fmla="*/ 2140794 w 2407137"/>
                <a:gd name="connsiteY28" fmla="*/ 1735859 h 2407138"/>
                <a:gd name="connsiteX29" fmla="*/ 2132863 w 2407137"/>
                <a:gd name="connsiteY29" fmla="*/ 1748915 h 2407138"/>
                <a:gd name="connsiteX30" fmla="*/ 1883112 w 2407137"/>
                <a:gd name="connsiteY30" fmla="*/ 1604721 h 2407138"/>
                <a:gd name="connsiteX31" fmla="*/ 1934589 w 2407137"/>
                <a:gd name="connsiteY31" fmla="*/ 1500527 h 2407138"/>
                <a:gd name="connsiteX32" fmla="*/ 2325413 w 2407137"/>
                <a:gd name="connsiteY32" fmla="*/ 1663714 h 2407138"/>
                <a:gd name="connsiteX33" fmla="*/ 2319529 w 2407137"/>
                <a:gd name="connsiteY33" fmla="*/ 1677807 h 2407138"/>
                <a:gd name="connsiteX34" fmla="*/ 1928334 w 2407137"/>
                <a:gd name="connsiteY34" fmla="*/ 1514465 h 2407138"/>
                <a:gd name="connsiteX35" fmla="*/ 1296758 w 2407137"/>
                <a:gd name="connsiteY35" fmla="*/ 1987081 h 2407138"/>
                <a:gd name="connsiteX36" fmla="*/ 1311855 w 2407137"/>
                <a:gd name="connsiteY36" fmla="*/ 1984732 h 2407138"/>
                <a:gd name="connsiteX37" fmla="*/ 1365995 w 2407137"/>
                <a:gd name="connsiteY37" fmla="*/ 2405187 h 2407138"/>
                <a:gd name="connsiteX38" fmla="*/ 1350847 w 2407137"/>
                <a:gd name="connsiteY38" fmla="*/ 2407138 h 2407138"/>
                <a:gd name="connsiteX39" fmla="*/ 1195932 w 2407137"/>
                <a:gd name="connsiteY39" fmla="*/ 1995746 h 2407138"/>
                <a:gd name="connsiteX40" fmla="*/ 1211204 w 2407137"/>
                <a:gd name="connsiteY40" fmla="*/ 1995179 h 2407138"/>
                <a:gd name="connsiteX41" fmla="*/ 1211204 w 2407137"/>
                <a:gd name="connsiteY41" fmla="*/ 2281649 h 2407138"/>
                <a:gd name="connsiteX42" fmla="*/ 1203568 w 2407137"/>
                <a:gd name="connsiteY42" fmla="*/ 2282034 h 2407138"/>
                <a:gd name="connsiteX43" fmla="*/ 1195932 w 2407137"/>
                <a:gd name="connsiteY43" fmla="*/ 2281649 h 2407138"/>
                <a:gd name="connsiteX44" fmla="*/ 1968060 w 2407137"/>
                <a:gd name="connsiteY44" fmla="*/ 1400508 h 2407138"/>
                <a:gd name="connsiteX45" fmla="*/ 2246208 w 2407137"/>
                <a:gd name="connsiteY45" fmla="*/ 1475038 h 2407138"/>
                <a:gd name="connsiteX46" fmla="*/ 2242404 w 2407137"/>
                <a:gd name="connsiteY46" fmla="*/ 1489831 h 2407138"/>
                <a:gd name="connsiteX47" fmla="*/ 1963516 w 2407137"/>
                <a:gd name="connsiteY47" fmla="*/ 1415103 h 2407138"/>
                <a:gd name="connsiteX48" fmla="*/ 1090481 w 2407137"/>
                <a:gd name="connsiteY48" fmla="*/ 1986840 h 2407138"/>
                <a:gd name="connsiteX49" fmla="*/ 1097951 w 2407137"/>
                <a:gd name="connsiteY49" fmla="*/ 1988584 h 2407138"/>
                <a:gd name="connsiteX50" fmla="*/ 1105617 w 2407137"/>
                <a:gd name="connsiteY50" fmla="*/ 1988876 h 2407138"/>
                <a:gd name="connsiteX51" fmla="*/ 1049458 w 2407137"/>
                <a:gd name="connsiteY51" fmla="*/ 2406281 h 2407138"/>
                <a:gd name="connsiteX52" fmla="*/ 1034322 w 2407137"/>
                <a:gd name="connsiteY52" fmla="*/ 2404245 h 2407138"/>
                <a:gd name="connsiteX53" fmla="*/ 1988876 w 2407137"/>
                <a:gd name="connsiteY53" fmla="*/ 1301520 h 2407138"/>
                <a:gd name="connsiteX54" fmla="*/ 2406281 w 2407137"/>
                <a:gd name="connsiteY54" fmla="*/ 1357679 h 2407138"/>
                <a:gd name="connsiteX55" fmla="*/ 2404244 w 2407137"/>
                <a:gd name="connsiteY55" fmla="*/ 1372815 h 2407138"/>
                <a:gd name="connsiteX56" fmla="*/ 1986840 w 2407137"/>
                <a:gd name="connsiteY56" fmla="*/ 1316657 h 2407138"/>
                <a:gd name="connsiteX57" fmla="*/ 1988583 w 2407137"/>
                <a:gd name="connsiteY57" fmla="*/ 1309187 h 2407138"/>
                <a:gd name="connsiteX58" fmla="*/ 992036 w 2407137"/>
                <a:gd name="connsiteY58" fmla="*/ 1963517 h 2407138"/>
                <a:gd name="connsiteX59" fmla="*/ 1006629 w 2407137"/>
                <a:gd name="connsiteY59" fmla="*/ 1968061 h 2407138"/>
                <a:gd name="connsiteX60" fmla="*/ 932100 w 2407137"/>
                <a:gd name="connsiteY60" fmla="*/ 2246208 h 2407138"/>
                <a:gd name="connsiteX61" fmla="*/ 917308 w 2407137"/>
                <a:gd name="connsiteY61" fmla="*/ 2242405 h 2407138"/>
                <a:gd name="connsiteX62" fmla="*/ 1995178 w 2407137"/>
                <a:gd name="connsiteY62" fmla="*/ 1195933 h 2407138"/>
                <a:gd name="connsiteX63" fmla="*/ 2281649 w 2407137"/>
                <a:gd name="connsiteY63" fmla="*/ 1195933 h 2407138"/>
                <a:gd name="connsiteX64" fmla="*/ 2282034 w 2407137"/>
                <a:gd name="connsiteY64" fmla="*/ 1203569 h 2407138"/>
                <a:gd name="connsiteX65" fmla="*/ 2281649 w 2407137"/>
                <a:gd name="connsiteY65" fmla="*/ 1211206 h 2407138"/>
                <a:gd name="connsiteX66" fmla="*/ 1995745 w 2407137"/>
                <a:gd name="connsiteY66" fmla="*/ 1211206 h 2407138"/>
                <a:gd name="connsiteX67" fmla="*/ 1984731 w 2407137"/>
                <a:gd name="connsiteY67" fmla="*/ 1095284 h 2407138"/>
                <a:gd name="connsiteX68" fmla="*/ 2405186 w 2407137"/>
                <a:gd name="connsiteY68" fmla="*/ 1041144 h 2407138"/>
                <a:gd name="connsiteX69" fmla="*/ 2407137 w 2407137"/>
                <a:gd name="connsiteY69" fmla="*/ 1056290 h 2407138"/>
                <a:gd name="connsiteX70" fmla="*/ 1987080 w 2407137"/>
                <a:gd name="connsiteY70" fmla="*/ 1110379 h 2407138"/>
                <a:gd name="connsiteX71" fmla="*/ 892672 w 2407137"/>
                <a:gd name="connsiteY71" fmla="*/ 1928335 h 2407138"/>
                <a:gd name="connsiteX72" fmla="*/ 906611 w 2407137"/>
                <a:gd name="connsiteY72" fmla="*/ 1934590 h 2407138"/>
                <a:gd name="connsiteX73" fmla="*/ 743425 w 2407137"/>
                <a:gd name="connsiteY73" fmla="*/ 2325414 h 2407138"/>
                <a:gd name="connsiteX74" fmla="*/ 729331 w 2407137"/>
                <a:gd name="connsiteY74" fmla="*/ 2319529 h 2407138"/>
                <a:gd name="connsiteX75" fmla="*/ 802416 w 2407137"/>
                <a:gd name="connsiteY75" fmla="*/ 1883113 h 2407138"/>
                <a:gd name="connsiteX76" fmla="*/ 815877 w 2407137"/>
                <a:gd name="connsiteY76" fmla="*/ 1890344 h 2407138"/>
                <a:gd name="connsiteX77" fmla="*/ 671279 w 2407137"/>
                <a:gd name="connsiteY77" fmla="*/ 2140796 h 2407138"/>
                <a:gd name="connsiteX78" fmla="*/ 658223 w 2407137"/>
                <a:gd name="connsiteY78" fmla="*/ 2132863 h 2407138"/>
                <a:gd name="connsiteX79" fmla="*/ 1966260 w 2407137"/>
                <a:gd name="connsiteY79" fmla="*/ 991301 h 2407138"/>
                <a:gd name="connsiteX80" fmla="*/ 2242405 w 2407137"/>
                <a:gd name="connsiteY80" fmla="*/ 917309 h 2407138"/>
                <a:gd name="connsiteX81" fmla="*/ 2246208 w 2407137"/>
                <a:gd name="connsiteY81" fmla="*/ 932101 h 2407138"/>
                <a:gd name="connsiteX82" fmla="*/ 1969840 w 2407137"/>
                <a:gd name="connsiteY82" fmla="*/ 1006153 h 2407138"/>
                <a:gd name="connsiteX83" fmla="*/ 1932557 w 2407137"/>
                <a:gd name="connsiteY83" fmla="*/ 895779 h 2407138"/>
                <a:gd name="connsiteX84" fmla="*/ 2322203 w 2407137"/>
                <a:gd name="connsiteY84" fmla="*/ 735676 h 2407138"/>
                <a:gd name="connsiteX85" fmla="*/ 2328008 w 2407137"/>
                <a:gd name="connsiteY85" fmla="*/ 749803 h 2407138"/>
                <a:gd name="connsiteX86" fmla="*/ 1938504 w 2407137"/>
                <a:gd name="connsiteY86" fmla="*/ 909846 h 2407138"/>
                <a:gd name="connsiteX87" fmla="*/ 714051 w 2407137"/>
                <a:gd name="connsiteY87" fmla="*/ 1825286 h 2407138"/>
                <a:gd name="connsiteX88" fmla="*/ 726047 w 2407137"/>
                <a:gd name="connsiteY88" fmla="*/ 1834740 h 2407138"/>
                <a:gd name="connsiteX89" fmla="*/ 468748 w 2407137"/>
                <a:gd name="connsiteY89" fmla="*/ 2168094 h 2407138"/>
                <a:gd name="connsiteX90" fmla="*/ 456659 w 2407137"/>
                <a:gd name="connsiteY90" fmla="*/ 2158762 h 2407138"/>
                <a:gd name="connsiteX91" fmla="*/ 638245 w 2407137"/>
                <a:gd name="connsiteY91" fmla="*/ 1758093 h 2407138"/>
                <a:gd name="connsiteX92" fmla="*/ 644611 w 2407137"/>
                <a:gd name="connsiteY92" fmla="*/ 1765080 h 2407138"/>
                <a:gd name="connsiteX93" fmla="*/ 649147 w 2407137"/>
                <a:gd name="connsiteY93" fmla="*/ 1768790 h 2407138"/>
                <a:gd name="connsiteX94" fmla="*/ 446636 w 2407137"/>
                <a:gd name="connsiteY94" fmla="*/ 1971302 h 2407138"/>
                <a:gd name="connsiteX95" fmla="*/ 440978 w 2407137"/>
                <a:gd name="connsiteY95" fmla="*/ 1966159 h 2407138"/>
                <a:gd name="connsiteX96" fmla="*/ 435836 w 2407137"/>
                <a:gd name="connsiteY96" fmla="*/ 1960502 h 2407138"/>
                <a:gd name="connsiteX97" fmla="*/ 1884928 w 2407137"/>
                <a:gd name="connsiteY97" fmla="*/ 801368 h 2407138"/>
                <a:gd name="connsiteX98" fmla="*/ 2132863 w 2407137"/>
                <a:gd name="connsiteY98" fmla="*/ 658223 h 2407138"/>
                <a:gd name="connsiteX99" fmla="*/ 2140794 w 2407137"/>
                <a:gd name="connsiteY99" fmla="*/ 671279 h 2407138"/>
                <a:gd name="connsiteX100" fmla="*/ 1892773 w 2407137"/>
                <a:gd name="connsiteY100" fmla="*/ 814474 h 2407138"/>
                <a:gd name="connsiteX101" fmla="*/ 1828403 w 2407137"/>
                <a:gd name="connsiteY101" fmla="*/ 717325 h 2407138"/>
                <a:gd name="connsiteX102" fmla="*/ 2162987 w 2407137"/>
                <a:gd name="connsiteY102" fmla="*/ 462095 h 2407138"/>
                <a:gd name="connsiteX103" fmla="*/ 2172250 w 2407137"/>
                <a:gd name="connsiteY103" fmla="*/ 474239 h 2407138"/>
                <a:gd name="connsiteX104" fmla="*/ 1837666 w 2407137"/>
                <a:gd name="connsiteY104" fmla="*/ 729468 h 2407138"/>
                <a:gd name="connsiteX105" fmla="*/ 1833340 w 2407137"/>
                <a:gd name="connsiteY105" fmla="*/ 723163 h 2407138"/>
                <a:gd name="connsiteX106" fmla="*/ 234886 w 2407137"/>
                <a:gd name="connsiteY106" fmla="*/ 1932900 h 2407138"/>
                <a:gd name="connsiteX107" fmla="*/ 569471 w 2407137"/>
                <a:gd name="connsiteY107" fmla="*/ 1677670 h 2407138"/>
                <a:gd name="connsiteX108" fmla="*/ 573796 w 2407137"/>
                <a:gd name="connsiteY108" fmla="*/ 1683975 h 2407138"/>
                <a:gd name="connsiteX109" fmla="*/ 578735 w 2407137"/>
                <a:gd name="connsiteY109" fmla="*/ 1689813 h 2407138"/>
                <a:gd name="connsiteX110" fmla="*/ 244150 w 2407137"/>
                <a:gd name="connsiteY110" fmla="*/ 1945043 h 2407138"/>
                <a:gd name="connsiteX111" fmla="*/ 266342 w 2407137"/>
                <a:gd name="connsiteY111" fmla="*/ 1735860 h 2407138"/>
                <a:gd name="connsiteX112" fmla="*/ 514363 w 2407137"/>
                <a:gd name="connsiteY112" fmla="*/ 1592665 h 2407138"/>
                <a:gd name="connsiteX113" fmla="*/ 522208 w 2407137"/>
                <a:gd name="connsiteY113" fmla="*/ 1605770 h 2407138"/>
                <a:gd name="connsiteX114" fmla="*/ 274274 w 2407137"/>
                <a:gd name="connsiteY114" fmla="*/ 1748916 h 2407138"/>
                <a:gd name="connsiteX115" fmla="*/ 1960501 w 2407137"/>
                <a:gd name="connsiteY115" fmla="*/ 435837 h 2407138"/>
                <a:gd name="connsiteX116" fmla="*/ 1966159 w 2407137"/>
                <a:gd name="connsiteY116" fmla="*/ 440979 h 2407138"/>
                <a:gd name="connsiteX117" fmla="*/ 1971301 w 2407137"/>
                <a:gd name="connsiteY117" fmla="*/ 446637 h 2407138"/>
                <a:gd name="connsiteX118" fmla="*/ 1768891 w 2407137"/>
                <a:gd name="connsiteY118" fmla="*/ 649046 h 2407138"/>
                <a:gd name="connsiteX119" fmla="*/ 1762525 w 2407137"/>
                <a:gd name="connsiteY119" fmla="*/ 642058 h 2407138"/>
                <a:gd name="connsiteX120" fmla="*/ 1757990 w 2407137"/>
                <a:gd name="connsiteY120" fmla="*/ 638348 h 2407138"/>
                <a:gd name="connsiteX121" fmla="*/ 1938389 w 2407137"/>
                <a:gd name="connsiteY121" fmla="*/ 239045 h 2407138"/>
                <a:gd name="connsiteX122" fmla="*/ 1950479 w 2407137"/>
                <a:gd name="connsiteY122" fmla="*/ 248377 h 2407138"/>
                <a:gd name="connsiteX123" fmla="*/ 1693086 w 2407137"/>
                <a:gd name="connsiteY123" fmla="*/ 581852 h 2407138"/>
                <a:gd name="connsiteX124" fmla="*/ 1681090 w 2407137"/>
                <a:gd name="connsiteY124" fmla="*/ 572398 h 2407138"/>
                <a:gd name="connsiteX125" fmla="*/ 79129 w 2407137"/>
                <a:gd name="connsiteY125" fmla="*/ 1657336 h 2407138"/>
                <a:gd name="connsiteX126" fmla="*/ 468633 w 2407137"/>
                <a:gd name="connsiteY126" fmla="*/ 1497292 h 2407138"/>
                <a:gd name="connsiteX127" fmla="*/ 474580 w 2407137"/>
                <a:gd name="connsiteY127" fmla="*/ 1511360 h 2407138"/>
                <a:gd name="connsiteX128" fmla="*/ 84934 w 2407137"/>
                <a:gd name="connsiteY128" fmla="*/ 1671462 h 2407138"/>
                <a:gd name="connsiteX129" fmla="*/ 160929 w 2407137"/>
                <a:gd name="connsiteY129" fmla="*/ 1475039 h 2407138"/>
                <a:gd name="connsiteX130" fmla="*/ 437296 w 2407137"/>
                <a:gd name="connsiteY130" fmla="*/ 1400986 h 2407138"/>
                <a:gd name="connsiteX131" fmla="*/ 440876 w 2407137"/>
                <a:gd name="connsiteY131" fmla="*/ 1415837 h 2407138"/>
                <a:gd name="connsiteX132" fmla="*/ 164732 w 2407137"/>
                <a:gd name="connsiteY132" fmla="*/ 1489830 h 2407138"/>
                <a:gd name="connsiteX133" fmla="*/ 1735859 w 2407137"/>
                <a:gd name="connsiteY133" fmla="*/ 266344 h 2407138"/>
                <a:gd name="connsiteX134" fmla="*/ 1748915 w 2407137"/>
                <a:gd name="connsiteY134" fmla="*/ 274276 h 2407138"/>
                <a:gd name="connsiteX135" fmla="*/ 1604721 w 2407137"/>
                <a:gd name="connsiteY135" fmla="*/ 524026 h 2407138"/>
                <a:gd name="connsiteX136" fmla="*/ 1591261 w 2407137"/>
                <a:gd name="connsiteY136" fmla="*/ 516794 h 2407138"/>
                <a:gd name="connsiteX137" fmla="*/ 1663713 w 2407137"/>
                <a:gd name="connsiteY137" fmla="*/ 81725 h 2407138"/>
                <a:gd name="connsiteX138" fmla="*/ 1677806 w 2407137"/>
                <a:gd name="connsiteY138" fmla="*/ 87609 h 2407138"/>
                <a:gd name="connsiteX139" fmla="*/ 1514465 w 2407137"/>
                <a:gd name="connsiteY139" fmla="*/ 478804 h 2407138"/>
                <a:gd name="connsiteX140" fmla="*/ 1500526 w 2407137"/>
                <a:gd name="connsiteY140" fmla="*/ 472548 h 2407138"/>
                <a:gd name="connsiteX141" fmla="*/ 0 w 2407137"/>
                <a:gd name="connsiteY141" fmla="*/ 1350847 h 2407138"/>
                <a:gd name="connsiteX142" fmla="*/ 420056 w 2407137"/>
                <a:gd name="connsiteY142" fmla="*/ 1296759 h 2407138"/>
                <a:gd name="connsiteX143" fmla="*/ 422405 w 2407137"/>
                <a:gd name="connsiteY143" fmla="*/ 1311854 h 2407138"/>
                <a:gd name="connsiteX144" fmla="*/ 1951 w 2407137"/>
                <a:gd name="connsiteY144" fmla="*/ 1365994 h 2407138"/>
                <a:gd name="connsiteX145" fmla="*/ 125488 w 2407137"/>
                <a:gd name="connsiteY145" fmla="*/ 1195933 h 2407138"/>
                <a:gd name="connsiteX146" fmla="*/ 411391 w 2407137"/>
                <a:gd name="connsiteY146" fmla="*/ 1195933 h 2407138"/>
                <a:gd name="connsiteX147" fmla="*/ 411958 w 2407137"/>
                <a:gd name="connsiteY147" fmla="*/ 1211206 h 2407138"/>
                <a:gd name="connsiteX148" fmla="*/ 125488 w 2407137"/>
                <a:gd name="connsiteY148" fmla="*/ 1211206 h 2407138"/>
                <a:gd name="connsiteX149" fmla="*/ 125102 w 2407137"/>
                <a:gd name="connsiteY149" fmla="*/ 1203569 h 2407138"/>
                <a:gd name="connsiteX150" fmla="*/ 1475037 w 2407137"/>
                <a:gd name="connsiteY150" fmla="*/ 160931 h 2407138"/>
                <a:gd name="connsiteX151" fmla="*/ 1489829 w 2407137"/>
                <a:gd name="connsiteY151" fmla="*/ 164734 h 2407138"/>
                <a:gd name="connsiteX152" fmla="*/ 1415102 w 2407137"/>
                <a:gd name="connsiteY152" fmla="*/ 443621 h 2407138"/>
                <a:gd name="connsiteX153" fmla="*/ 1400508 w 2407137"/>
                <a:gd name="connsiteY153" fmla="*/ 439077 h 2407138"/>
                <a:gd name="connsiteX154" fmla="*/ 164732 w 2407137"/>
                <a:gd name="connsiteY154" fmla="*/ 917309 h 2407138"/>
                <a:gd name="connsiteX155" fmla="*/ 443620 w 2407137"/>
                <a:gd name="connsiteY155" fmla="*/ 992037 h 2407138"/>
                <a:gd name="connsiteX156" fmla="*/ 439076 w 2407137"/>
                <a:gd name="connsiteY156" fmla="*/ 1006630 h 2407138"/>
                <a:gd name="connsiteX157" fmla="*/ 160929 w 2407137"/>
                <a:gd name="connsiteY157" fmla="*/ 932101 h 2407138"/>
                <a:gd name="connsiteX158" fmla="*/ 1195932 w 2407137"/>
                <a:gd name="connsiteY158" fmla="*/ 125490 h 2407138"/>
                <a:gd name="connsiteX159" fmla="*/ 1203568 w 2407137"/>
                <a:gd name="connsiteY159" fmla="*/ 125104 h 2407138"/>
                <a:gd name="connsiteX160" fmla="*/ 1211205 w 2407137"/>
                <a:gd name="connsiteY160" fmla="*/ 125490 h 2407138"/>
                <a:gd name="connsiteX161" fmla="*/ 1211205 w 2407137"/>
                <a:gd name="connsiteY161" fmla="*/ 411392 h 2407138"/>
                <a:gd name="connsiteX162" fmla="*/ 1195932 w 2407137"/>
                <a:gd name="connsiteY162" fmla="*/ 411959 h 2407138"/>
                <a:gd name="connsiteX163" fmla="*/ 1357679 w 2407137"/>
                <a:gd name="connsiteY163" fmla="*/ 856 h 2407138"/>
                <a:gd name="connsiteX164" fmla="*/ 1372816 w 2407137"/>
                <a:gd name="connsiteY164" fmla="*/ 2893 h 2407138"/>
                <a:gd name="connsiteX165" fmla="*/ 1316657 w 2407137"/>
                <a:gd name="connsiteY165" fmla="*/ 420298 h 2407138"/>
                <a:gd name="connsiteX166" fmla="*/ 1309186 w 2407137"/>
                <a:gd name="connsiteY166" fmla="*/ 418554 h 2407138"/>
                <a:gd name="connsiteX167" fmla="*/ 1301520 w 2407137"/>
                <a:gd name="connsiteY167" fmla="*/ 418261 h 2407138"/>
                <a:gd name="connsiteX168" fmla="*/ 2893 w 2407137"/>
                <a:gd name="connsiteY168" fmla="*/ 1034322 h 2407138"/>
                <a:gd name="connsiteX169" fmla="*/ 420297 w 2407137"/>
                <a:gd name="connsiteY169" fmla="*/ 1090480 h 2407138"/>
                <a:gd name="connsiteX170" fmla="*/ 418554 w 2407137"/>
                <a:gd name="connsiteY170" fmla="*/ 1097951 h 2407138"/>
                <a:gd name="connsiteX171" fmla="*/ 418261 w 2407137"/>
                <a:gd name="connsiteY171" fmla="*/ 1105616 h 2407138"/>
                <a:gd name="connsiteX172" fmla="*/ 855 w 2407137"/>
                <a:gd name="connsiteY172" fmla="*/ 1049458 h 2407138"/>
                <a:gd name="connsiteX173" fmla="*/ 274274 w 2407137"/>
                <a:gd name="connsiteY173" fmla="*/ 658223 h 2407138"/>
                <a:gd name="connsiteX174" fmla="*/ 524025 w 2407137"/>
                <a:gd name="connsiteY174" fmla="*/ 802416 h 2407138"/>
                <a:gd name="connsiteX175" fmla="*/ 516793 w 2407137"/>
                <a:gd name="connsiteY175" fmla="*/ 815877 h 2407138"/>
                <a:gd name="connsiteX176" fmla="*/ 266342 w 2407137"/>
                <a:gd name="connsiteY176" fmla="*/ 671279 h 2407138"/>
                <a:gd name="connsiteX177" fmla="*/ 917308 w 2407137"/>
                <a:gd name="connsiteY177" fmla="*/ 164734 h 2407138"/>
                <a:gd name="connsiteX178" fmla="*/ 932100 w 2407137"/>
                <a:gd name="connsiteY178" fmla="*/ 160930 h 2407138"/>
                <a:gd name="connsiteX179" fmla="*/ 1006152 w 2407137"/>
                <a:gd name="connsiteY179" fmla="*/ 437297 h 2407138"/>
                <a:gd name="connsiteX180" fmla="*/ 991300 w 2407137"/>
                <a:gd name="connsiteY180" fmla="*/ 440877 h 2407138"/>
                <a:gd name="connsiteX181" fmla="*/ 1041143 w 2407137"/>
                <a:gd name="connsiteY181" fmla="*/ 1951 h 2407138"/>
                <a:gd name="connsiteX182" fmla="*/ 1056290 w 2407137"/>
                <a:gd name="connsiteY182" fmla="*/ 0 h 2407138"/>
                <a:gd name="connsiteX183" fmla="*/ 1110379 w 2407137"/>
                <a:gd name="connsiteY183" fmla="*/ 420056 h 2407138"/>
                <a:gd name="connsiteX184" fmla="*/ 1095283 w 2407137"/>
                <a:gd name="connsiteY184" fmla="*/ 422406 h 2407138"/>
                <a:gd name="connsiteX185" fmla="*/ 87609 w 2407137"/>
                <a:gd name="connsiteY185" fmla="*/ 729331 h 2407138"/>
                <a:gd name="connsiteX186" fmla="*/ 478803 w 2407137"/>
                <a:gd name="connsiteY186" fmla="*/ 892672 h 2407138"/>
                <a:gd name="connsiteX187" fmla="*/ 472547 w 2407137"/>
                <a:gd name="connsiteY187" fmla="*/ 906611 h 2407138"/>
                <a:gd name="connsiteX188" fmla="*/ 81723 w 2407137"/>
                <a:gd name="connsiteY188" fmla="*/ 743424 h 2407138"/>
                <a:gd name="connsiteX189" fmla="*/ 84666 w 2407137"/>
                <a:gd name="connsiteY189" fmla="*/ 736377 h 2407138"/>
                <a:gd name="connsiteX190" fmla="*/ 446636 w 2407137"/>
                <a:gd name="connsiteY190" fmla="*/ 435837 h 2407138"/>
                <a:gd name="connsiteX191" fmla="*/ 649045 w 2407137"/>
                <a:gd name="connsiteY191" fmla="*/ 638246 h 2407138"/>
                <a:gd name="connsiteX192" fmla="*/ 642057 w 2407137"/>
                <a:gd name="connsiteY192" fmla="*/ 644612 h 2407138"/>
                <a:gd name="connsiteX193" fmla="*/ 638347 w 2407137"/>
                <a:gd name="connsiteY193" fmla="*/ 649147 h 2407138"/>
                <a:gd name="connsiteX194" fmla="*/ 435836 w 2407137"/>
                <a:gd name="connsiteY194" fmla="*/ 446636 h 2407138"/>
                <a:gd name="connsiteX195" fmla="*/ 440978 w 2407137"/>
                <a:gd name="connsiteY195" fmla="*/ 440979 h 2407138"/>
                <a:gd name="connsiteX196" fmla="*/ 658223 w 2407137"/>
                <a:gd name="connsiteY196" fmla="*/ 274275 h 2407138"/>
                <a:gd name="connsiteX197" fmla="*/ 671279 w 2407137"/>
                <a:gd name="connsiteY197" fmla="*/ 266343 h 2407138"/>
                <a:gd name="connsiteX198" fmla="*/ 814473 w 2407137"/>
                <a:gd name="connsiteY198" fmla="*/ 514363 h 2407138"/>
                <a:gd name="connsiteX199" fmla="*/ 801367 w 2407137"/>
                <a:gd name="connsiteY199" fmla="*/ 522209 h 2407138"/>
                <a:gd name="connsiteX200" fmla="*/ 735676 w 2407137"/>
                <a:gd name="connsiteY200" fmla="*/ 84934 h 2407138"/>
                <a:gd name="connsiteX201" fmla="*/ 749802 w 2407137"/>
                <a:gd name="connsiteY201" fmla="*/ 79129 h 2407138"/>
                <a:gd name="connsiteX202" fmla="*/ 909846 w 2407137"/>
                <a:gd name="connsiteY202" fmla="*/ 468633 h 2407138"/>
                <a:gd name="connsiteX203" fmla="*/ 895778 w 2407137"/>
                <a:gd name="connsiteY203" fmla="*/ 474580 h 2407138"/>
                <a:gd name="connsiteX204" fmla="*/ 248376 w 2407137"/>
                <a:gd name="connsiteY204" fmla="*/ 456659 h 2407138"/>
                <a:gd name="connsiteX205" fmla="*/ 581852 w 2407137"/>
                <a:gd name="connsiteY205" fmla="*/ 714051 h 2407138"/>
                <a:gd name="connsiteX206" fmla="*/ 572397 w 2407137"/>
                <a:gd name="connsiteY206" fmla="*/ 726047 h 2407138"/>
                <a:gd name="connsiteX207" fmla="*/ 239044 w 2407137"/>
                <a:gd name="connsiteY207" fmla="*/ 468748 h 2407138"/>
                <a:gd name="connsiteX208" fmla="*/ 243710 w 2407137"/>
                <a:gd name="connsiteY208" fmla="*/ 462704 h 2407138"/>
                <a:gd name="connsiteX209" fmla="*/ 462094 w 2407137"/>
                <a:gd name="connsiteY209" fmla="*/ 244150 h 2407138"/>
                <a:gd name="connsiteX210" fmla="*/ 474238 w 2407137"/>
                <a:gd name="connsiteY210" fmla="*/ 234887 h 2407138"/>
                <a:gd name="connsiteX211" fmla="*/ 729468 w 2407137"/>
                <a:gd name="connsiteY211" fmla="*/ 569472 h 2407138"/>
                <a:gd name="connsiteX212" fmla="*/ 723162 w 2407137"/>
                <a:gd name="connsiteY212" fmla="*/ 573797 h 2407138"/>
                <a:gd name="connsiteX213" fmla="*/ 717325 w 2407137"/>
                <a:gd name="connsiteY213" fmla="*/ 578735 h 2407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</a:cxnLst>
              <a:rect l="l" t="t" r="r" b="b"/>
              <a:pathLst>
                <a:path w="2407137" h="2407138">
                  <a:moveTo>
                    <a:pt x="1677670" y="1837666"/>
                  </a:moveTo>
                  <a:lnTo>
                    <a:pt x="1683974" y="1833341"/>
                  </a:lnTo>
                  <a:lnTo>
                    <a:pt x="1689813" y="1828403"/>
                  </a:lnTo>
                  <a:lnTo>
                    <a:pt x="1945042" y="2162988"/>
                  </a:lnTo>
                  <a:lnTo>
                    <a:pt x="1932899" y="2172251"/>
                  </a:lnTo>
                  <a:close/>
                  <a:moveTo>
                    <a:pt x="1592663" y="1892774"/>
                  </a:moveTo>
                  <a:lnTo>
                    <a:pt x="1605769" y="1884929"/>
                  </a:lnTo>
                  <a:lnTo>
                    <a:pt x="1748914" y="2132863"/>
                  </a:lnTo>
                  <a:lnTo>
                    <a:pt x="1735858" y="2140795"/>
                  </a:lnTo>
                  <a:close/>
                  <a:moveTo>
                    <a:pt x="1768789" y="1757990"/>
                  </a:moveTo>
                  <a:lnTo>
                    <a:pt x="1971301" y="1960502"/>
                  </a:lnTo>
                  <a:lnTo>
                    <a:pt x="1966159" y="1966159"/>
                  </a:lnTo>
                  <a:lnTo>
                    <a:pt x="1960501" y="1971301"/>
                  </a:lnTo>
                  <a:lnTo>
                    <a:pt x="1758092" y="1768892"/>
                  </a:lnTo>
                  <a:lnTo>
                    <a:pt x="1765079" y="1762526"/>
                  </a:lnTo>
                  <a:close/>
                  <a:moveTo>
                    <a:pt x="1834740" y="1681091"/>
                  </a:moveTo>
                  <a:lnTo>
                    <a:pt x="2168093" y="1938389"/>
                  </a:lnTo>
                  <a:lnTo>
                    <a:pt x="2158761" y="1950479"/>
                  </a:lnTo>
                  <a:lnTo>
                    <a:pt x="1825285" y="1693086"/>
                  </a:lnTo>
                  <a:close/>
                  <a:moveTo>
                    <a:pt x="1497292" y="1938505"/>
                  </a:moveTo>
                  <a:lnTo>
                    <a:pt x="1511359" y="1932557"/>
                  </a:lnTo>
                  <a:lnTo>
                    <a:pt x="1671461" y="2322204"/>
                  </a:lnTo>
                  <a:lnTo>
                    <a:pt x="1657335" y="2328008"/>
                  </a:lnTo>
                  <a:close/>
                  <a:moveTo>
                    <a:pt x="1400984" y="1969841"/>
                  </a:moveTo>
                  <a:lnTo>
                    <a:pt x="1415837" y="1966261"/>
                  </a:lnTo>
                  <a:lnTo>
                    <a:pt x="1489829" y="2242404"/>
                  </a:lnTo>
                  <a:lnTo>
                    <a:pt x="1475037" y="2246208"/>
                  </a:lnTo>
                  <a:close/>
                  <a:moveTo>
                    <a:pt x="1890343" y="1591261"/>
                  </a:moveTo>
                  <a:lnTo>
                    <a:pt x="2140794" y="1735859"/>
                  </a:lnTo>
                  <a:lnTo>
                    <a:pt x="2132863" y="1748915"/>
                  </a:lnTo>
                  <a:lnTo>
                    <a:pt x="1883112" y="1604721"/>
                  </a:lnTo>
                  <a:close/>
                  <a:moveTo>
                    <a:pt x="1934589" y="1500527"/>
                  </a:moveTo>
                  <a:lnTo>
                    <a:pt x="2325413" y="1663714"/>
                  </a:lnTo>
                  <a:lnTo>
                    <a:pt x="2319529" y="1677807"/>
                  </a:lnTo>
                  <a:lnTo>
                    <a:pt x="1928334" y="1514465"/>
                  </a:lnTo>
                  <a:close/>
                  <a:moveTo>
                    <a:pt x="1296758" y="1987081"/>
                  </a:moveTo>
                  <a:lnTo>
                    <a:pt x="1311855" y="1984732"/>
                  </a:lnTo>
                  <a:lnTo>
                    <a:pt x="1365995" y="2405187"/>
                  </a:lnTo>
                  <a:lnTo>
                    <a:pt x="1350847" y="2407138"/>
                  </a:lnTo>
                  <a:close/>
                  <a:moveTo>
                    <a:pt x="1195932" y="1995746"/>
                  </a:moveTo>
                  <a:lnTo>
                    <a:pt x="1211204" y="1995179"/>
                  </a:lnTo>
                  <a:lnTo>
                    <a:pt x="1211204" y="2281649"/>
                  </a:lnTo>
                  <a:lnTo>
                    <a:pt x="1203568" y="2282034"/>
                  </a:lnTo>
                  <a:lnTo>
                    <a:pt x="1195932" y="2281649"/>
                  </a:lnTo>
                  <a:close/>
                  <a:moveTo>
                    <a:pt x="1968060" y="1400508"/>
                  </a:moveTo>
                  <a:lnTo>
                    <a:pt x="2246208" y="1475038"/>
                  </a:lnTo>
                  <a:lnTo>
                    <a:pt x="2242404" y="1489831"/>
                  </a:lnTo>
                  <a:lnTo>
                    <a:pt x="1963516" y="1415103"/>
                  </a:lnTo>
                  <a:close/>
                  <a:moveTo>
                    <a:pt x="1090481" y="1986840"/>
                  </a:moveTo>
                  <a:lnTo>
                    <a:pt x="1097951" y="1988584"/>
                  </a:lnTo>
                  <a:lnTo>
                    <a:pt x="1105617" y="1988876"/>
                  </a:lnTo>
                  <a:lnTo>
                    <a:pt x="1049458" y="2406281"/>
                  </a:lnTo>
                  <a:lnTo>
                    <a:pt x="1034322" y="2404245"/>
                  </a:lnTo>
                  <a:close/>
                  <a:moveTo>
                    <a:pt x="1988876" y="1301520"/>
                  </a:moveTo>
                  <a:lnTo>
                    <a:pt x="2406281" y="1357679"/>
                  </a:lnTo>
                  <a:lnTo>
                    <a:pt x="2404244" y="1372815"/>
                  </a:lnTo>
                  <a:lnTo>
                    <a:pt x="1986840" y="1316657"/>
                  </a:lnTo>
                  <a:lnTo>
                    <a:pt x="1988583" y="1309187"/>
                  </a:lnTo>
                  <a:close/>
                  <a:moveTo>
                    <a:pt x="992036" y="1963517"/>
                  </a:moveTo>
                  <a:lnTo>
                    <a:pt x="1006629" y="1968061"/>
                  </a:lnTo>
                  <a:lnTo>
                    <a:pt x="932100" y="2246208"/>
                  </a:lnTo>
                  <a:lnTo>
                    <a:pt x="917308" y="2242405"/>
                  </a:lnTo>
                  <a:close/>
                  <a:moveTo>
                    <a:pt x="1995178" y="1195933"/>
                  </a:moveTo>
                  <a:lnTo>
                    <a:pt x="2281649" y="1195933"/>
                  </a:lnTo>
                  <a:lnTo>
                    <a:pt x="2282034" y="1203569"/>
                  </a:lnTo>
                  <a:lnTo>
                    <a:pt x="2281649" y="1211206"/>
                  </a:lnTo>
                  <a:lnTo>
                    <a:pt x="1995745" y="1211206"/>
                  </a:lnTo>
                  <a:close/>
                  <a:moveTo>
                    <a:pt x="1984731" y="1095284"/>
                  </a:moveTo>
                  <a:lnTo>
                    <a:pt x="2405186" y="1041144"/>
                  </a:lnTo>
                  <a:lnTo>
                    <a:pt x="2407137" y="1056290"/>
                  </a:lnTo>
                  <a:lnTo>
                    <a:pt x="1987080" y="1110379"/>
                  </a:lnTo>
                  <a:close/>
                  <a:moveTo>
                    <a:pt x="892672" y="1928335"/>
                  </a:moveTo>
                  <a:lnTo>
                    <a:pt x="906611" y="1934590"/>
                  </a:lnTo>
                  <a:lnTo>
                    <a:pt x="743425" y="2325414"/>
                  </a:lnTo>
                  <a:lnTo>
                    <a:pt x="729331" y="2319529"/>
                  </a:lnTo>
                  <a:close/>
                  <a:moveTo>
                    <a:pt x="802416" y="1883113"/>
                  </a:moveTo>
                  <a:lnTo>
                    <a:pt x="815877" y="1890344"/>
                  </a:lnTo>
                  <a:lnTo>
                    <a:pt x="671279" y="2140796"/>
                  </a:lnTo>
                  <a:lnTo>
                    <a:pt x="658223" y="2132863"/>
                  </a:lnTo>
                  <a:close/>
                  <a:moveTo>
                    <a:pt x="1966260" y="991301"/>
                  </a:moveTo>
                  <a:lnTo>
                    <a:pt x="2242405" y="917309"/>
                  </a:lnTo>
                  <a:lnTo>
                    <a:pt x="2246208" y="932101"/>
                  </a:lnTo>
                  <a:lnTo>
                    <a:pt x="1969840" y="1006153"/>
                  </a:lnTo>
                  <a:close/>
                  <a:moveTo>
                    <a:pt x="1932557" y="895779"/>
                  </a:moveTo>
                  <a:lnTo>
                    <a:pt x="2322203" y="735676"/>
                  </a:lnTo>
                  <a:lnTo>
                    <a:pt x="2328008" y="749803"/>
                  </a:lnTo>
                  <a:lnTo>
                    <a:pt x="1938504" y="909846"/>
                  </a:lnTo>
                  <a:close/>
                  <a:moveTo>
                    <a:pt x="714051" y="1825286"/>
                  </a:moveTo>
                  <a:lnTo>
                    <a:pt x="726047" y="1834740"/>
                  </a:lnTo>
                  <a:lnTo>
                    <a:pt x="468748" y="2168094"/>
                  </a:lnTo>
                  <a:lnTo>
                    <a:pt x="456659" y="2158762"/>
                  </a:lnTo>
                  <a:close/>
                  <a:moveTo>
                    <a:pt x="638245" y="1758093"/>
                  </a:moveTo>
                  <a:lnTo>
                    <a:pt x="644611" y="1765080"/>
                  </a:lnTo>
                  <a:lnTo>
                    <a:pt x="649147" y="1768790"/>
                  </a:lnTo>
                  <a:lnTo>
                    <a:pt x="446636" y="1971302"/>
                  </a:lnTo>
                  <a:lnTo>
                    <a:pt x="440978" y="1966159"/>
                  </a:lnTo>
                  <a:lnTo>
                    <a:pt x="435836" y="1960502"/>
                  </a:lnTo>
                  <a:close/>
                  <a:moveTo>
                    <a:pt x="1884928" y="801368"/>
                  </a:moveTo>
                  <a:lnTo>
                    <a:pt x="2132863" y="658223"/>
                  </a:lnTo>
                  <a:lnTo>
                    <a:pt x="2140794" y="671279"/>
                  </a:lnTo>
                  <a:lnTo>
                    <a:pt x="1892773" y="814474"/>
                  </a:lnTo>
                  <a:close/>
                  <a:moveTo>
                    <a:pt x="1828403" y="717325"/>
                  </a:moveTo>
                  <a:lnTo>
                    <a:pt x="2162987" y="462095"/>
                  </a:lnTo>
                  <a:lnTo>
                    <a:pt x="2172250" y="474239"/>
                  </a:lnTo>
                  <a:lnTo>
                    <a:pt x="1837666" y="729468"/>
                  </a:lnTo>
                  <a:lnTo>
                    <a:pt x="1833340" y="723163"/>
                  </a:lnTo>
                  <a:close/>
                  <a:moveTo>
                    <a:pt x="234886" y="1932900"/>
                  </a:moveTo>
                  <a:lnTo>
                    <a:pt x="569471" y="1677670"/>
                  </a:lnTo>
                  <a:lnTo>
                    <a:pt x="573796" y="1683975"/>
                  </a:lnTo>
                  <a:lnTo>
                    <a:pt x="578735" y="1689813"/>
                  </a:lnTo>
                  <a:lnTo>
                    <a:pt x="244150" y="1945043"/>
                  </a:lnTo>
                  <a:close/>
                  <a:moveTo>
                    <a:pt x="266342" y="1735860"/>
                  </a:moveTo>
                  <a:lnTo>
                    <a:pt x="514363" y="1592665"/>
                  </a:lnTo>
                  <a:lnTo>
                    <a:pt x="522208" y="1605770"/>
                  </a:lnTo>
                  <a:lnTo>
                    <a:pt x="274274" y="1748916"/>
                  </a:lnTo>
                  <a:close/>
                  <a:moveTo>
                    <a:pt x="1960501" y="435837"/>
                  </a:moveTo>
                  <a:lnTo>
                    <a:pt x="1966159" y="440979"/>
                  </a:lnTo>
                  <a:lnTo>
                    <a:pt x="1971301" y="446637"/>
                  </a:lnTo>
                  <a:lnTo>
                    <a:pt x="1768891" y="649046"/>
                  </a:lnTo>
                  <a:lnTo>
                    <a:pt x="1762525" y="642058"/>
                  </a:lnTo>
                  <a:lnTo>
                    <a:pt x="1757990" y="638348"/>
                  </a:lnTo>
                  <a:close/>
                  <a:moveTo>
                    <a:pt x="1938389" y="239045"/>
                  </a:moveTo>
                  <a:lnTo>
                    <a:pt x="1950479" y="248377"/>
                  </a:lnTo>
                  <a:lnTo>
                    <a:pt x="1693086" y="581852"/>
                  </a:lnTo>
                  <a:lnTo>
                    <a:pt x="1681090" y="572398"/>
                  </a:lnTo>
                  <a:close/>
                  <a:moveTo>
                    <a:pt x="79129" y="1657336"/>
                  </a:moveTo>
                  <a:lnTo>
                    <a:pt x="468633" y="1497292"/>
                  </a:lnTo>
                  <a:lnTo>
                    <a:pt x="474580" y="1511360"/>
                  </a:lnTo>
                  <a:lnTo>
                    <a:pt x="84934" y="1671462"/>
                  </a:lnTo>
                  <a:close/>
                  <a:moveTo>
                    <a:pt x="160929" y="1475039"/>
                  </a:moveTo>
                  <a:lnTo>
                    <a:pt x="437296" y="1400986"/>
                  </a:lnTo>
                  <a:lnTo>
                    <a:pt x="440876" y="1415837"/>
                  </a:lnTo>
                  <a:lnTo>
                    <a:pt x="164732" y="1489830"/>
                  </a:lnTo>
                  <a:close/>
                  <a:moveTo>
                    <a:pt x="1735859" y="266344"/>
                  </a:moveTo>
                  <a:lnTo>
                    <a:pt x="1748915" y="274276"/>
                  </a:lnTo>
                  <a:lnTo>
                    <a:pt x="1604721" y="524026"/>
                  </a:lnTo>
                  <a:lnTo>
                    <a:pt x="1591261" y="516794"/>
                  </a:lnTo>
                  <a:close/>
                  <a:moveTo>
                    <a:pt x="1663713" y="81725"/>
                  </a:moveTo>
                  <a:lnTo>
                    <a:pt x="1677806" y="87609"/>
                  </a:lnTo>
                  <a:lnTo>
                    <a:pt x="1514465" y="478804"/>
                  </a:lnTo>
                  <a:lnTo>
                    <a:pt x="1500526" y="472548"/>
                  </a:lnTo>
                  <a:close/>
                  <a:moveTo>
                    <a:pt x="0" y="1350847"/>
                  </a:moveTo>
                  <a:lnTo>
                    <a:pt x="420056" y="1296759"/>
                  </a:lnTo>
                  <a:lnTo>
                    <a:pt x="422405" y="1311854"/>
                  </a:lnTo>
                  <a:lnTo>
                    <a:pt x="1951" y="1365994"/>
                  </a:lnTo>
                  <a:close/>
                  <a:moveTo>
                    <a:pt x="125488" y="1195933"/>
                  </a:moveTo>
                  <a:lnTo>
                    <a:pt x="411391" y="1195933"/>
                  </a:lnTo>
                  <a:lnTo>
                    <a:pt x="411958" y="1211206"/>
                  </a:lnTo>
                  <a:lnTo>
                    <a:pt x="125488" y="1211206"/>
                  </a:lnTo>
                  <a:lnTo>
                    <a:pt x="125102" y="1203569"/>
                  </a:lnTo>
                  <a:close/>
                  <a:moveTo>
                    <a:pt x="1475037" y="160931"/>
                  </a:moveTo>
                  <a:lnTo>
                    <a:pt x="1489829" y="164734"/>
                  </a:lnTo>
                  <a:lnTo>
                    <a:pt x="1415102" y="443621"/>
                  </a:lnTo>
                  <a:lnTo>
                    <a:pt x="1400508" y="439077"/>
                  </a:lnTo>
                  <a:close/>
                  <a:moveTo>
                    <a:pt x="164732" y="917309"/>
                  </a:moveTo>
                  <a:lnTo>
                    <a:pt x="443620" y="992037"/>
                  </a:lnTo>
                  <a:lnTo>
                    <a:pt x="439076" y="1006630"/>
                  </a:lnTo>
                  <a:lnTo>
                    <a:pt x="160929" y="932101"/>
                  </a:lnTo>
                  <a:close/>
                  <a:moveTo>
                    <a:pt x="1195932" y="125490"/>
                  </a:moveTo>
                  <a:lnTo>
                    <a:pt x="1203568" y="125104"/>
                  </a:lnTo>
                  <a:lnTo>
                    <a:pt x="1211205" y="125490"/>
                  </a:lnTo>
                  <a:lnTo>
                    <a:pt x="1211205" y="411392"/>
                  </a:lnTo>
                  <a:lnTo>
                    <a:pt x="1195932" y="411959"/>
                  </a:lnTo>
                  <a:close/>
                  <a:moveTo>
                    <a:pt x="1357679" y="856"/>
                  </a:moveTo>
                  <a:lnTo>
                    <a:pt x="1372816" y="2893"/>
                  </a:lnTo>
                  <a:lnTo>
                    <a:pt x="1316657" y="420298"/>
                  </a:lnTo>
                  <a:lnTo>
                    <a:pt x="1309186" y="418554"/>
                  </a:lnTo>
                  <a:lnTo>
                    <a:pt x="1301520" y="418261"/>
                  </a:lnTo>
                  <a:close/>
                  <a:moveTo>
                    <a:pt x="2893" y="1034322"/>
                  </a:moveTo>
                  <a:lnTo>
                    <a:pt x="420297" y="1090480"/>
                  </a:lnTo>
                  <a:lnTo>
                    <a:pt x="418554" y="1097951"/>
                  </a:lnTo>
                  <a:lnTo>
                    <a:pt x="418261" y="1105616"/>
                  </a:lnTo>
                  <a:lnTo>
                    <a:pt x="855" y="1049458"/>
                  </a:lnTo>
                  <a:close/>
                  <a:moveTo>
                    <a:pt x="274274" y="658223"/>
                  </a:moveTo>
                  <a:lnTo>
                    <a:pt x="524025" y="802416"/>
                  </a:lnTo>
                  <a:lnTo>
                    <a:pt x="516793" y="815877"/>
                  </a:lnTo>
                  <a:lnTo>
                    <a:pt x="266342" y="671279"/>
                  </a:lnTo>
                  <a:close/>
                  <a:moveTo>
                    <a:pt x="917308" y="164734"/>
                  </a:moveTo>
                  <a:lnTo>
                    <a:pt x="932100" y="160930"/>
                  </a:lnTo>
                  <a:lnTo>
                    <a:pt x="1006152" y="437297"/>
                  </a:lnTo>
                  <a:lnTo>
                    <a:pt x="991300" y="440877"/>
                  </a:lnTo>
                  <a:close/>
                  <a:moveTo>
                    <a:pt x="1041143" y="1951"/>
                  </a:moveTo>
                  <a:lnTo>
                    <a:pt x="1056290" y="0"/>
                  </a:lnTo>
                  <a:lnTo>
                    <a:pt x="1110379" y="420056"/>
                  </a:lnTo>
                  <a:lnTo>
                    <a:pt x="1095283" y="422406"/>
                  </a:lnTo>
                  <a:close/>
                  <a:moveTo>
                    <a:pt x="87609" y="729331"/>
                  </a:moveTo>
                  <a:lnTo>
                    <a:pt x="478803" y="892672"/>
                  </a:lnTo>
                  <a:lnTo>
                    <a:pt x="472547" y="906611"/>
                  </a:lnTo>
                  <a:lnTo>
                    <a:pt x="81723" y="743424"/>
                  </a:lnTo>
                  <a:lnTo>
                    <a:pt x="84666" y="736377"/>
                  </a:lnTo>
                  <a:close/>
                  <a:moveTo>
                    <a:pt x="446636" y="435837"/>
                  </a:moveTo>
                  <a:lnTo>
                    <a:pt x="649045" y="638246"/>
                  </a:lnTo>
                  <a:lnTo>
                    <a:pt x="642057" y="644612"/>
                  </a:lnTo>
                  <a:lnTo>
                    <a:pt x="638347" y="649147"/>
                  </a:lnTo>
                  <a:lnTo>
                    <a:pt x="435836" y="446636"/>
                  </a:lnTo>
                  <a:lnTo>
                    <a:pt x="440978" y="440979"/>
                  </a:lnTo>
                  <a:close/>
                  <a:moveTo>
                    <a:pt x="658223" y="274275"/>
                  </a:moveTo>
                  <a:lnTo>
                    <a:pt x="671279" y="266343"/>
                  </a:lnTo>
                  <a:lnTo>
                    <a:pt x="814473" y="514363"/>
                  </a:lnTo>
                  <a:lnTo>
                    <a:pt x="801367" y="522209"/>
                  </a:lnTo>
                  <a:close/>
                  <a:moveTo>
                    <a:pt x="735676" y="84934"/>
                  </a:moveTo>
                  <a:lnTo>
                    <a:pt x="749802" y="79129"/>
                  </a:lnTo>
                  <a:lnTo>
                    <a:pt x="909846" y="468633"/>
                  </a:lnTo>
                  <a:lnTo>
                    <a:pt x="895778" y="474580"/>
                  </a:lnTo>
                  <a:close/>
                  <a:moveTo>
                    <a:pt x="248376" y="456659"/>
                  </a:moveTo>
                  <a:lnTo>
                    <a:pt x="581852" y="714051"/>
                  </a:lnTo>
                  <a:lnTo>
                    <a:pt x="572397" y="726047"/>
                  </a:lnTo>
                  <a:lnTo>
                    <a:pt x="239044" y="468748"/>
                  </a:lnTo>
                  <a:lnTo>
                    <a:pt x="243710" y="462704"/>
                  </a:lnTo>
                  <a:close/>
                  <a:moveTo>
                    <a:pt x="462094" y="244150"/>
                  </a:moveTo>
                  <a:lnTo>
                    <a:pt x="474238" y="234887"/>
                  </a:lnTo>
                  <a:lnTo>
                    <a:pt x="729468" y="569472"/>
                  </a:lnTo>
                  <a:lnTo>
                    <a:pt x="723162" y="573797"/>
                  </a:lnTo>
                  <a:lnTo>
                    <a:pt x="717325" y="578735"/>
                  </a:ln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3" name="矩形: 圆角 9"/>
          <p:cNvSpPr/>
          <p:nvPr/>
        </p:nvSpPr>
        <p:spPr>
          <a:xfrm>
            <a:off x="3576000" y="4181727"/>
            <a:ext cx="5040000" cy="576000"/>
          </a:xfrm>
          <a:prstGeom prst="roundRect">
            <a:avLst>
              <a:gd name="adj" fmla="val 50000"/>
            </a:avLst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>
                <a:ln w="3175">
                  <a:noFill/>
                </a:ln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苏新诗柳楷简体-yolan" panose="02000000000000000000" pitchFamily="2" charset="-122"/>
              </a:rPr>
              <a:t>在此输入您的党组织名称</a:t>
            </a:r>
            <a:endParaRPr lang="en-US" altLang="zh-CN" sz="2000" b="1" dirty="0">
              <a:ln w="3175">
                <a:noFill/>
              </a:ln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方正苏新诗柳楷简体-yolan" panose="02000000000000000000" pitchFamily="2" charset="-122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1842517" y="2367029"/>
            <a:ext cx="8509122" cy="1604093"/>
            <a:chOff x="1369007" y="1831919"/>
            <a:chExt cx="8509122" cy="1604093"/>
          </a:xfrm>
        </p:grpSpPr>
        <p:sp>
          <p:nvSpPr>
            <p:cNvPr id="15" name="党"/>
            <p:cNvSpPr txBox="1"/>
            <p:nvPr/>
          </p:nvSpPr>
          <p:spPr>
            <a:xfrm>
              <a:off x="4296717" y="1831919"/>
              <a:ext cx="5581412" cy="1604093"/>
            </a:xfrm>
            <a:prstGeom prst="rect">
              <a:avLst/>
            </a:prstGeom>
            <a:noFill/>
            <a:ln>
              <a:noFill/>
            </a:ln>
            <a:effectLst>
              <a:innerShdw blurRad="63500" dist="50800" dir="16200000">
                <a:prstClr val="black">
                  <a:alpha val="50000"/>
                </a:prstClr>
              </a:innerShdw>
            </a:effectLst>
          </p:spPr>
          <p:txBody>
            <a:bodyPr wrap="square" rtlCol="0"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zh-CN" altLang="en-US" sz="9600" b="1" dirty="0">
                  <a:ln w="3175">
                    <a:noFill/>
                  </a:ln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八大山人 V2007" panose="02000600000000000000" pitchFamily="2" charset="-122"/>
                </a:rPr>
                <a:t>工作汇报</a:t>
              </a:r>
              <a:endParaRPr lang="en-US" altLang="zh-CN" sz="9600" b="1" dirty="0">
                <a:ln w="3175">
                  <a:noFill/>
                </a:ln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八大山人 V2007" panose="02000600000000000000" pitchFamily="2" charset="-122"/>
              </a:endParaRPr>
            </a:p>
          </p:txBody>
        </p:sp>
        <p:grpSp>
          <p:nvGrpSpPr>
            <p:cNvPr id="16" name="组合 15"/>
            <p:cNvGrpSpPr/>
            <p:nvPr/>
          </p:nvGrpSpPr>
          <p:grpSpPr>
            <a:xfrm>
              <a:off x="1369007" y="2007665"/>
              <a:ext cx="3186125" cy="1324013"/>
              <a:chOff x="1369007" y="1962187"/>
              <a:chExt cx="3186125" cy="1324013"/>
            </a:xfrm>
          </p:grpSpPr>
          <p:sp>
            <p:nvSpPr>
              <p:cNvPr id="17" name="党"/>
              <p:cNvSpPr txBox="1"/>
              <p:nvPr/>
            </p:nvSpPr>
            <p:spPr>
              <a:xfrm>
                <a:off x="1369007" y="2639869"/>
                <a:ext cx="3186125" cy="646331"/>
              </a:xfrm>
              <a:prstGeom prst="rect">
                <a:avLst/>
              </a:prstGeom>
              <a:noFill/>
              <a:ln>
                <a:noFill/>
              </a:ln>
              <a:effectLst>
                <a:innerShdw blurRad="63500" dist="50800" dir="16200000">
                  <a:prstClr val="black">
                    <a:alpha val="50000"/>
                  </a:prstClr>
                </a:innerShdw>
              </a:effectLst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3600" b="1" dirty="0">
                    <a:ln w="3175">
                      <a:noFill/>
                    </a:ln>
                    <a:solidFill>
                      <a:srgbClr val="C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八大山人 V2007" panose="02000600000000000000" pitchFamily="2" charset="-122"/>
                  </a:rPr>
                  <a:t>党委党支部</a:t>
                </a:r>
                <a:endParaRPr lang="en-US" altLang="zh-CN" sz="3600" b="1" dirty="0">
                  <a:ln w="3175">
                    <a:noFill/>
                  </a:ln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八大山人 V2007" panose="02000600000000000000" pitchFamily="2" charset="-122"/>
                </a:endParaRPr>
              </a:p>
            </p:txBody>
          </p:sp>
          <p:sp>
            <p:nvSpPr>
              <p:cNvPr id="18" name="矩形 17"/>
              <p:cNvSpPr/>
              <p:nvPr/>
            </p:nvSpPr>
            <p:spPr>
              <a:xfrm>
                <a:off x="1369007" y="1962187"/>
                <a:ext cx="3186124" cy="76944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altLang="zh-CN" sz="4400" b="1" dirty="0" smtClean="0">
                    <a:ln w="3175">
                      <a:noFill/>
                    </a:ln>
                    <a:solidFill>
                      <a:srgbClr val="C00000"/>
                    </a:solidFill>
                    <a:latin typeface="Century Gothic" panose="020B0502020202020204" pitchFamily="34" charset="0"/>
                    <a:ea typeface="微软雅黑" panose="020B0503020204020204" pitchFamily="34" charset="-122"/>
                    <a:cs typeface="八大山人 V2007" panose="02000600000000000000" pitchFamily="2" charset="-122"/>
                  </a:rPr>
                  <a:t>20XX</a:t>
                </a:r>
                <a:r>
                  <a:rPr lang="zh-CN" altLang="en-US" sz="4400" b="1" dirty="0" smtClean="0">
                    <a:ln w="3175">
                      <a:noFill/>
                    </a:ln>
                    <a:solidFill>
                      <a:srgbClr val="C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八大山人 V2007" panose="02000600000000000000" pitchFamily="2" charset="-122"/>
                  </a:rPr>
                  <a:t>基层</a:t>
                </a:r>
                <a:endParaRPr lang="en-US" altLang="zh-CN" sz="4400" b="1" dirty="0">
                  <a:ln w="3175">
                    <a:noFill/>
                  </a:ln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八大山人 V2007" panose="02000600000000000000" pitchFamily="2" charset="-122"/>
                </a:endParaRPr>
              </a:p>
            </p:txBody>
          </p:sp>
        </p:grpSp>
      </p:grpSp>
      <p:sp>
        <p:nvSpPr>
          <p:cNvPr id="19" name="矩形 18"/>
          <p:cNvSpPr/>
          <p:nvPr/>
        </p:nvSpPr>
        <p:spPr>
          <a:xfrm>
            <a:off x="0" y="-12876"/>
            <a:ext cx="12192000" cy="10800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矩形 19"/>
          <p:cNvSpPr/>
          <p:nvPr/>
        </p:nvSpPr>
        <p:spPr>
          <a:xfrm>
            <a:off x="0" y="6814709"/>
            <a:ext cx="12192000" cy="10800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08537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2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3.54167E-6 3.7037E-6 L 0.1552 -0.10741 " pathEditMode="relative" rAng="0" ptsTypes="AA">
                                      <p:cBhvr>
                                        <p:cTn id="11" dur="1000" spd="-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760" y="-5370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2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4.79167E-6 -2.96296E-6 L 0.12995 -2.96296E-6 " pathEditMode="relative" rAng="0" ptsTypes="AA">
                                      <p:cBhvr>
                                        <p:cTn id="18" dur="1000" spd="-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497" y="0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6" presetClass="emph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6" presetClass="entr" presetSubtype="21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9" grpId="0" animBg="1"/>
      <p:bldP spid="20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: 圆角 4"/>
          <p:cNvSpPr/>
          <p:nvPr/>
        </p:nvSpPr>
        <p:spPr>
          <a:xfrm>
            <a:off x="1268836" y="2041523"/>
            <a:ext cx="6133450" cy="1352661"/>
          </a:xfrm>
          <a:prstGeom prst="roundRect">
            <a:avLst>
              <a:gd name="adj" fmla="val 0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>
                <a:solidFill>
                  <a:srgbClr val="FFFA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基层党组织建设不断完善</a:t>
            </a:r>
            <a:endParaRPr lang="zh-CN" altLang="en-US" sz="2800" b="1" dirty="0">
              <a:solidFill>
                <a:srgbClr val="FFFAF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268837" y="330101"/>
            <a:ext cx="71609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zh-CN" altLang="en-US" sz="32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抓组织建设，凝聚党员领导干部战斗力</a:t>
            </a:r>
          </a:p>
        </p:txBody>
      </p:sp>
      <p:sp>
        <p:nvSpPr>
          <p:cNvPr id="3" name="矩形 2"/>
          <p:cNvSpPr/>
          <p:nvPr/>
        </p:nvSpPr>
        <p:spPr>
          <a:xfrm>
            <a:off x="1268836" y="3873021"/>
            <a:ext cx="6133449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1" hangingPunct="1">
              <a:lnSpc>
                <a:spcPct val="150000"/>
              </a:lnSpc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rgbClr val="7C493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截止</a:t>
            </a:r>
            <a:r>
              <a:rPr lang="en-US" altLang="zh-CN" sz="2000" dirty="0" smtClean="0">
                <a:solidFill>
                  <a:srgbClr val="7C493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2017</a:t>
            </a:r>
            <a:r>
              <a:rPr lang="zh-CN" altLang="en-US" sz="2000" dirty="0" smtClean="0">
                <a:solidFill>
                  <a:srgbClr val="7C493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zh-CN" altLang="en-US" sz="2000" dirty="0">
                <a:solidFill>
                  <a:srgbClr val="7C493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底，公司在某某本部和</a:t>
            </a:r>
            <a:r>
              <a:rPr lang="en-US" altLang="zh-CN" sz="2000" dirty="0">
                <a:solidFill>
                  <a:srgbClr val="7C493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2000" dirty="0">
                <a:solidFill>
                  <a:srgbClr val="7C493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个县支公司基础上共建立了</a:t>
            </a:r>
            <a:r>
              <a:rPr lang="en-US" altLang="zh-CN" sz="2000" dirty="0">
                <a:solidFill>
                  <a:srgbClr val="7C493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000" dirty="0">
                <a:solidFill>
                  <a:srgbClr val="7C493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个联合党支部、</a:t>
            </a:r>
            <a:r>
              <a:rPr lang="en-US" altLang="zh-CN" sz="2000" dirty="0">
                <a:solidFill>
                  <a:srgbClr val="7C493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000" dirty="0">
                <a:solidFill>
                  <a:srgbClr val="7C493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个县支党支部，基层党组织建设比较完善。</a:t>
            </a:r>
          </a:p>
        </p:txBody>
      </p:sp>
      <p:sp>
        <p:nvSpPr>
          <p:cNvPr id="6" name="矩形: 圆角 5"/>
          <p:cNvSpPr/>
          <p:nvPr/>
        </p:nvSpPr>
        <p:spPr>
          <a:xfrm>
            <a:off x="7663543" y="2041523"/>
            <a:ext cx="3744686" cy="3308826"/>
          </a:xfrm>
          <a:prstGeom prst="roundRect">
            <a:avLst>
              <a:gd name="adj" fmla="val 0"/>
            </a:avLst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zh-CN" altLang="en-US" sz="2400" b="1" dirty="0">
              <a:solidFill>
                <a:srgbClr val="FFFAF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: 圆角 6"/>
          <p:cNvSpPr/>
          <p:nvPr/>
        </p:nvSpPr>
        <p:spPr>
          <a:xfrm>
            <a:off x="11669487" y="2041523"/>
            <a:ext cx="522514" cy="3308826"/>
          </a:xfrm>
          <a:prstGeom prst="roundRect">
            <a:avLst>
              <a:gd name="adj" fmla="val 0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zh-CN" altLang="en-US" sz="2400" b="1" dirty="0">
              <a:solidFill>
                <a:srgbClr val="FFFAF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07846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75E-6 -7.40741E-7 L 0.14518 -0.00023 " pathEditMode="relative" rAng="0" ptsTypes="AA">
                                      <p:cBhvr>
                                        <p:cTn id="9" dur="1000" spd="-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253" y="-23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22" presetClass="entr" presetSubtype="1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" presetClass="entr" presetSubtype="2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2" presetClass="entr" presetSubtype="2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2" grpId="0"/>
      <p:bldP spid="2" grpId="1"/>
      <p:bldP spid="3" grpId="0"/>
      <p:bldP spid="6" grpId="0" animBg="1"/>
      <p:bldP spid="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8835" y="1887434"/>
            <a:ext cx="9544050" cy="2133089"/>
          </a:xfrm>
          <a:custGeom>
            <a:avLst/>
            <a:gdLst>
              <a:gd name="connsiteX0" fmla="*/ 0 w 9544050"/>
              <a:gd name="connsiteY0" fmla="*/ 0 h 2133600"/>
              <a:gd name="connsiteX1" fmla="*/ 9544050 w 9544050"/>
              <a:gd name="connsiteY1" fmla="*/ 0 h 2133600"/>
              <a:gd name="connsiteX2" fmla="*/ 9544050 w 9544050"/>
              <a:gd name="connsiteY2" fmla="*/ 2133600 h 2133600"/>
              <a:gd name="connsiteX3" fmla="*/ 0 w 9544050"/>
              <a:gd name="connsiteY3" fmla="*/ 2133600 h 2133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544050" h="2133600">
                <a:moveTo>
                  <a:pt x="0" y="0"/>
                </a:moveTo>
                <a:lnTo>
                  <a:pt x="9544050" y="0"/>
                </a:lnTo>
                <a:lnTo>
                  <a:pt x="9544050" y="2133600"/>
                </a:lnTo>
                <a:lnTo>
                  <a:pt x="0" y="2133600"/>
                </a:lnTo>
                <a:close/>
              </a:path>
            </a:pathLst>
          </a:custGeom>
        </p:spPr>
      </p:pic>
      <p:sp>
        <p:nvSpPr>
          <p:cNvPr id="2" name="文本框 1"/>
          <p:cNvSpPr txBox="1"/>
          <p:nvPr/>
        </p:nvSpPr>
        <p:spPr>
          <a:xfrm>
            <a:off x="1268837" y="330101"/>
            <a:ext cx="71609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zh-CN" altLang="en-US" sz="32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抓组织建设，凝聚党员领导干部战斗力</a:t>
            </a:r>
          </a:p>
        </p:txBody>
      </p:sp>
      <p:sp>
        <p:nvSpPr>
          <p:cNvPr id="3" name="矩形 2"/>
          <p:cNvSpPr/>
          <p:nvPr/>
        </p:nvSpPr>
        <p:spPr>
          <a:xfrm>
            <a:off x="3651949" y="4436210"/>
            <a:ext cx="716093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1" hangingPunct="1">
              <a:lnSpc>
                <a:spcPct val="150000"/>
              </a:lnSpc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rgbClr val="7C493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通过不断吸收优秀员工加入党组织，公司党员队伍得到了不断充实，现共有党员</a:t>
            </a:r>
            <a:r>
              <a:rPr lang="en-US" altLang="zh-CN" sz="2000" dirty="0">
                <a:solidFill>
                  <a:srgbClr val="7C493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16</a:t>
            </a:r>
            <a:r>
              <a:rPr lang="zh-CN" altLang="en-US" sz="2000" dirty="0">
                <a:solidFill>
                  <a:srgbClr val="7C493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名，入党积极分子</a:t>
            </a:r>
            <a:r>
              <a:rPr lang="en-US" altLang="zh-CN" sz="2000" dirty="0">
                <a:solidFill>
                  <a:srgbClr val="7C493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2000" dirty="0">
                <a:solidFill>
                  <a:srgbClr val="7C493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名，其中</a:t>
            </a:r>
            <a:r>
              <a:rPr lang="en-US" altLang="zh-CN" sz="2000" dirty="0">
                <a:solidFill>
                  <a:srgbClr val="7C493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2000" dirty="0">
                <a:solidFill>
                  <a:srgbClr val="7C493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党员领导干部</a:t>
            </a:r>
            <a:r>
              <a:rPr lang="en-US" altLang="zh-CN" sz="2000" dirty="0">
                <a:solidFill>
                  <a:srgbClr val="7C493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</a:t>
            </a:r>
            <a:r>
              <a:rPr lang="zh-CN" altLang="en-US" sz="2000" dirty="0">
                <a:solidFill>
                  <a:srgbClr val="7C493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人，占比为</a:t>
            </a:r>
            <a:r>
              <a:rPr lang="en-US" altLang="zh-CN" sz="2000" dirty="0">
                <a:solidFill>
                  <a:srgbClr val="7C493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62.5%</a:t>
            </a:r>
            <a:r>
              <a:rPr lang="zh-CN" altLang="en-US" sz="2000" dirty="0">
                <a:solidFill>
                  <a:srgbClr val="7C493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</a:p>
        </p:txBody>
      </p:sp>
      <p:sp>
        <p:nvSpPr>
          <p:cNvPr id="12" name="矩形: 圆角 11"/>
          <p:cNvSpPr/>
          <p:nvPr/>
        </p:nvSpPr>
        <p:spPr>
          <a:xfrm>
            <a:off x="1268835" y="4436210"/>
            <a:ext cx="1963096" cy="1477328"/>
          </a:xfrm>
          <a:prstGeom prst="roundRect">
            <a:avLst>
              <a:gd name="adj" fmla="val 0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solidFill>
                  <a:srgbClr val="FFFA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不断吸收</a:t>
            </a:r>
            <a:endParaRPr lang="en-US" altLang="zh-CN" sz="2400" b="1" dirty="0">
              <a:solidFill>
                <a:srgbClr val="FFFAF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2400" b="1" dirty="0">
                <a:solidFill>
                  <a:srgbClr val="FFFA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优秀力量</a:t>
            </a:r>
            <a:endParaRPr lang="zh-CN" altLang="en-US" sz="2400" b="1" dirty="0">
              <a:solidFill>
                <a:srgbClr val="FFFA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41760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75E-6 -7.40741E-7 L 0.14518 -0.00023 " pathEditMode="relative" rAng="0" ptsTypes="AA">
                                      <p:cBhvr>
                                        <p:cTn id="9" dur="1000" spd="-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253" y="-23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/>
      <p:bldP spid="1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矩形: 圆角 21"/>
          <p:cNvSpPr/>
          <p:nvPr/>
        </p:nvSpPr>
        <p:spPr>
          <a:xfrm>
            <a:off x="2209740" y="4347543"/>
            <a:ext cx="4803628" cy="913003"/>
          </a:xfrm>
          <a:prstGeom prst="roundRect">
            <a:avLst>
              <a:gd name="adj" fmla="val 0"/>
            </a:avLst>
          </a:prstGeom>
          <a:noFill/>
          <a:ln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defRPr/>
            </a:pPr>
            <a:r>
              <a:rPr lang="zh-CN" altLang="en-US" dirty="0">
                <a:solidFill>
                  <a:srgbClr val="7C493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对所有内勤岗位均实现末位淘汰制度；</a:t>
            </a:r>
            <a:endParaRPr lang="en-US" altLang="zh-CN" dirty="0">
              <a:solidFill>
                <a:srgbClr val="7C493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矩形: 圆角 22"/>
          <p:cNvSpPr/>
          <p:nvPr/>
        </p:nvSpPr>
        <p:spPr>
          <a:xfrm>
            <a:off x="2209740" y="5426557"/>
            <a:ext cx="4803628" cy="913003"/>
          </a:xfrm>
          <a:prstGeom prst="roundRect">
            <a:avLst>
              <a:gd name="adj" fmla="val 0"/>
            </a:avLst>
          </a:prstGeom>
          <a:noFill/>
          <a:ln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defRPr/>
            </a:pPr>
            <a:r>
              <a:rPr lang="zh-CN" altLang="en-US">
                <a:solidFill>
                  <a:srgbClr val="7C493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对外勤岗位设定劳动合同签订的业绩标准；</a:t>
            </a:r>
            <a:endParaRPr lang="en-US" altLang="zh-CN" dirty="0">
              <a:solidFill>
                <a:srgbClr val="7C493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268837" y="330101"/>
            <a:ext cx="71609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zh-CN" altLang="en-US" sz="32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抓组织建设，凝聚党员领导干部战斗力</a:t>
            </a:r>
          </a:p>
        </p:txBody>
      </p:sp>
      <p:sp>
        <p:nvSpPr>
          <p:cNvPr id="4" name="矩形: 圆角 3"/>
          <p:cNvSpPr/>
          <p:nvPr/>
        </p:nvSpPr>
        <p:spPr>
          <a:xfrm>
            <a:off x="1268836" y="1596696"/>
            <a:ext cx="2451826" cy="1302517"/>
          </a:xfrm>
          <a:prstGeom prst="roundRect">
            <a:avLst>
              <a:gd name="adj" fmla="val 0"/>
            </a:avLst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: 圆角 4"/>
          <p:cNvSpPr/>
          <p:nvPr/>
        </p:nvSpPr>
        <p:spPr>
          <a:xfrm>
            <a:off x="3720662" y="1596696"/>
            <a:ext cx="7315200" cy="1302517"/>
          </a:xfrm>
          <a:prstGeom prst="roundRect">
            <a:avLst>
              <a:gd name="adj" fmla="val 0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zh-CN" altLang="en-US" sz="2000" b="1" dirty="0">
                <a:solidFill>
                  <a:srgbClr val="FFFA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公司在日常工作中注重对党员的培养，对党员干部高标准、</a:t>
            </a:r>
            <a:endParaRPr lang="en-US" altLang="zh-CN" sz="2000" b="1" dirty="0">
              <a:solidFill>
                <a:srgbClr val="FFFAF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000" b="1" dirty="0">
                <a:solidFill>
                  <a:srgbClr val="FFFA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2000" b="1" dirty="0">
                <a:solidFill>
                  <a:srgbClr val="FFFA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严要求，率先垂范</a:t>
            </a:r>
            <a:endParaRPr lang="zh-CN" altLang="en-US" sz="2000" b="1" dirty="0">
              <a:solidFill>
                <a:srgbClr val="FFFAF0"/>
              </a:solidFill>
            </a:endParaRPr>
          </a:p>
        </p:txBody>
      </p:sp>
      <p:sp>
        <p:nvSpPr>
          <p:cNvPr id="6" name="矩形: 圆角 5"/>
          <p:cNvSpPr/>
          <p:nvPr/>
        </p:nvSpPr>
        <p:spPr>
          <a:xfrm>
            <a:off x="1293798" y="3288708"/>
            <a:ext cx="720000" cy="913003"/>
          </a:xfrm>
          <a:prstGeom prst="roundRect">
            <a:avLst>
              <a:gd name="adj" fmla="val 0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>
                <a:solidFill>
                  <a:srgbClr val="FFFAF0"/>
                </a:solidFill>
                <a:latin typeface="Century Gothic" panose="020B0502020202020204" pitchFamily="34" charset="0"/>
              </a:rPr>
              <a:t>1</a:t>
            </a:r>
            <a:endParaRPr lang="zh-CN" altLang="en-US" sz="2400" b="1" dirty="0">
              <a:solidFill>
                <a:srgbClr val="FFFAF0"/>
              </a:solidFill>
              <a:latin typeface="Century Gothic" panose="020B0502020202020204" pitchFamily="34" charset="0"/>
            </a:endParaRPr>
          </a:p>
        </p:txBody>
      </p:sp>
      <p:sp>
        <p:nvSpPr>
          <p:cNvPr id="8" name="矩形: 圆角 7"/>
          <p:cNvSpPr/>
          <p:nvPr/>
        </p:nvSpPr>
        <p:spPr>
          <a:xfrm>
            <a:off x="1293798" y="4347543"/>
            <a:ext cx="720000" cy="913003"/>
          </a:xfrm>
          <a:prstGeom prst="roundRect">
            <a:avLst>
              <a:gd name="adj" fmla="val 0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>
                <a:solidFill>
                  <a:srgbClr val="FFFAF0"/>
                </a:solidFill>
                <a:latin typeface="Century Gothic" panose="020B0502020202020204" pitchFamily="34" charset="0"/>
              </a:rPr>
              <a:t>2</a:t>
            </a:r>
            <a:endParaRPr lang="zh-CN" altLang="en-US" sz="2400" b="1" dirty="0">
              <a:solidFill>
                <a:srgbClr val="FFFAF0"/>
              </a:solidFill>
              <a:latin typeface="Century Gothic" panose="020B0502020202020204" pitchFamily="34" charset="0"/>
            </a:endParaRPr>
          </a:p>
        </p:txBody>
      </p:sp>
      <p:sp>
        <p:nvSpPr>
          <p:cNvPr id="10" name="矩形: 圆角 9"/>
          <p:cNvSpPr/>
          <p:nvPr/>
        </p:nvSpPr>
        <p:spPr>
          <a:xfrm>
            <a:off x="1293798" y="5426556"/>
            <a:ext cx="720000" cy="913003"/>
          </a:xfrm>
          <a:prstGeom prst="roundRect">
            <a:avLst>
              <a:gd name="adj" fmla="val 0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>
                <a:solidFill>
                  <a:srgbClr val="FFFAF0"/>
                </a:solidFill>
                <a:latin typeface="Century Gothic" panose="020B0502020202020204" pitchFamily="34" charset="0"/>
              </a:rPr>
              <a:t>3</a:t>
            </a:r>
            <a:endParaRPr lang="zh-CN" altLang="en-US" sz="2400" b="1" dirty="0">
              <a:solidFill>
                <a:srgbClr val="FFFAF0"/>
              </a:solidFill>
              <a:latin typeface="Century Gothic" panose="020B0502020202020204" pitchFamily="34" charset="0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7943163" y="3288709"/>
            <a:ext cx="3092699" cy="3050851"/>
            <a:chOff x="7943163" y="3288709"/>
            <a:chExt cx="3092699" cy="3050851"/>
          </a:xfrm>
        </p:grpSpPr>
        <p:sp>
          <p:nvSpPr>
            <p:cNvPr id="13" name="矩形: 圆角 12"/>
            <p:cNvSpPr/>
            <p:nvPr/>
          </p:nvSpPr>
          <p:spPr>
            <a:xfrm>
              <a:off x="7943163" y="3288709"/>
              <a:ext cx="3092699" cy="3050851"/>
            </a:xfrm>
            <a:prstGeom prst="roundRect">
              <a:avLst>
                <a:gd name="adj" fmla="val 0"/>
              </a:avLst>
            </a:prstGeom>
            <a:noFill/>
            <a:ln>
              <a:solidFill>
                <a:srgbClr val="C0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矩形 11"/>
            <p:cNvSpPr/>
            <p:nvPr/>
          </p:nvSpPr>
          <p:spPr>
            <a:xfrm>
              <a:off x="8223767" y="3677555"/>
              <a:ext cx="2531490" cy="230832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defRPr/>
              </a:pPr>
              <a:r>
                <a:rPr lang="zh-CN" altLang="en-US" dirty="0">
                  <a:solidFill>
                    <a:srgbClr val="7C493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因此，某某某某全体党员都能恪尽职守，积极进取，某某某某共有</a:t>
              </a:r>
              <a:r>
                <a:rPr lang="en-US" altLang="zh-CN" dirty="0">
                  <a:solidFill>
                    <a:srgbClr val="7C493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</a:t>
              </a:r>
              <a:r>
                <a:rPr lang="zh-CN" altLang="en-US" dirty="0">
                  <a:solidFill>
                    <a:srgbClr val="7C493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名党员荣获省分公司</a:t>
              </a:r>
              <a:r>
                <a:rPr lang="en-US" altLang="zh-CN" dirty="0">
                  <a:solidFill>
                    <a:srgbClr val="7C493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2015-2016</a:t>
              </a:r>
              <a:r>
                <a:rPr lang="zh-CN" altLang="en-US" dirty="0">
                  <a:solidFill>
                    <a:srgbClr val="7C493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年优秀共产党员、优秀党务工作者称号，在公司树立了良好的党员模范形象。</a:t>
              </a:r>
            </a:p>
          </p:txBody>
        </p:sp>
      </p:grpSp>
      <p:cxnSp>
        <p:nvCxnSpPr>
          <p:cNvPr id="15" name="直接箭头连接符 14"/>
          <p:cNvCxnSpPr/>
          <p:nvPr/>
        </p:nvCxnSpPr>
        <p:spPr>
          <a:xfrm flipV="1">
            <a:off x="7162363" y="3718056"/>
            <a:ext cx="631807" cy="1328"/>
          </a:xfrm>
          <a:prstGeom prst="straightConnector1">
            <a:avLst/>
          </a:prstGeom>
          <a:ln>
            <a:solidFill>
              <a:srgbClr val="C00000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箭头连接符 16"/>
          <p:cNvCxnSpPr/>
          <p:nvPr/>
        </p:nvCxnSpPr>
        <p:spPr>
          <a:xfrm flipV="1">
            <a:off x="7162362" y="4831717"/>
            <a:ext cx="631807" cy="1328"/>
          </a:xfrm>
          <a:prstGeom prst="straightConnector1">
            <a:avLst/>
          </a:prstGeom>
          <a:ln>
            <a:solidFill>
              <a:srgbClr val="C00000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箭头连接符 17"/>
          <p:cNvCxnSpPr/>
          <p:nvPr/>
        </p:nvCxnSpPr>
        <p:spPr>
          <a:xfrm flipV="1">
            <a:off x="7162362" y="5766377"/>
            <a:ext cx="631807" cy="1328"/>
          </a:xfrm>
          <a:prstGeom prst="straightConnector1">
            <a:avLst/>
          </a:prstGeom>
          <a:ln>
            <a:solidFill>
              <a:srgbClr val="C00000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矩形: 圆角 18"/>
          <p:cNvSpPr/>
          <p:nvPr/>
        </p:nvSpPr>
        <p:spPr>
          <a:xfrm>
            <a:off x="2209740" y="3288709"/>
            <a:ext cx="4803628" cy="913003"/>
          </a:xfrm>
          <a:prstGeom prst="roundRect">
            <a:avLst>
              <a:gd name="adj" fmla="val 0"/>
            </a:avLst>
          </a:prstGeom>
          <a:noFill/>
          <a:ln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defRPr/>
            </a:pPr>
            <a:r>
              <a:rPr lang="zh-CN" altLang="en-US" sz="1600">
                <a:solidFill>
                  <a:srgbClr val="7C493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在公司聘任重要岗位人员时，优先考虑党员，同时要求他们在各自的工作岗位上尽职尽责，体现党员的政治本色和先进性；</a:t>
            </a:r>
            <a:endParaRPr lang="en-US" altLang="zh-CN" sz="1600" dirty="0">
              <a:solidFill>
                <a:srgbClr val="7C493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135330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75E-6 -7.40741E-7 L 0.14518 -0.00023 " pathEditMode="relative" rAng="0" ptsTypes="AA">
                                      <p:cBhvr>
                                        <p:cTn id="9" dur="1000" spd="-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253" y="-23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2" presetClass="entr" presetSubtype="8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" presetClass="entr" presetSubtype="2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3" grpId="0" animBg="1"/>
      <p:bldP spid="2" grpId="0"/>
      <p:bldP spid="2" grpId="1"/>
      <p:bldP spid="4" grpId="0" animBg="1"/>
      <p:bldP spid="5" grpId="0" animBg="1"/>
      <p:bldP spid="6" grpId="0" animBg="1"/>
      <p:bldP spid="8" grpId="0" animBg="1"/>
      <p:bldP spid="10" grpId="0" animBg="1"/>
      <p:bldP spid="1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: 圆角 10"/>
          <p:cNvSpPr/>
          <p:nvPr/>
        </p:nvSpPr>
        <p:spPr>
          <a:xfrm>
            <a:off x="8429772" y="2314287"/>
            <a:ext cx="3762227" cy="2807948"/>
          </a:xfrm>
          <a:prstGeom prst="roundRect">
            <a:avLst>
              <a:gd name="adj" fmla="val 0"/>
            </a:avLst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solidFill>
              <a:srgbClr val="C0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1268837" y="330101"/>
            <a:ext cx="71609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zh-CN" altLang="en-US" sz="32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抓组织建设，凝聚党员领导干部战斗力</a:t>
            </a:r>
          </a:p>
        </p:txBody>
      </p:sp>
      <p:sp>
        <p:nvSpPr>
          <p:cNvPr id="3" name="矩形 2"/>
          <p:cNvSpPr/>
          <p:nvPr/>
        </p:nvSpPr>
        <p:spPr>
          <a:xfrm>
            <a:off x="3700739" y="2334641"/>
            <a:ext cx="4448751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1" hangingPunct="1">
              <a:lnSpc>
                <a:spcPct val="150000"/>
              </a:lnSpc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rgbClr val="7C493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某某县支公司率先在几家四级机构中成立了独立党支部，积极开展各项党建工作，公司的各项经营成绩均比较突出，战斗堡垒作用突显，</a:t>
            </a:r>
            <a:r>
              <a:rPr lang="en-US" altLang="zh-CN" sz="2000" dirty="0">
                <a:solidFill>
                  <a:srgbClr val="7C493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2016</a:t>
            </a:r>
            <a:r>
              <a:rPr lang="zh-CN" altLang="en-US" sz="2000" dirty="0">
                <a:solidFill>
                  <a:srgbClr val="7C493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2000" dirty="0">
                <a:solidFill>
                  <a:srgbClr val="7C493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7</a:t>
            </a:r>
            <a:r>
              <a:rPr lang="zh-CN" altLang="en-US" sz="2000" dirty="0">
                <a:solidFill>
                  <a:srgbClr val="7C493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月某某县支公司党支部被总公司党委授予“先进基层党组织”荣誉称号。</a:t>
            </a:r>
          </a:p>
        </p:txBody>
      </p:sp>
      <p:grpSp>
        <p:nvGrpSpPr>
          <p:cNvPr id="10" name="组合 9"/>
          <p:cNvGrpSpPr/>
          <p:nvPr/>
        </p:nvGrpSpPr>
        <p:grpSpPr>
          <a:xfrm>
            <a:off x="1268837" y="2314287"/>
            <a:ext cx="1800000" cy="1800000"/>
            <a:chOff x="1759159" y="2183659"/>
            <a:chExt cx="1800000" cy="1800000"/>
          </a:xfrm>
        </p:grpSpPr>
        <p:sp>
          <p:nvSpPr>
            <p:cNvPr id="8" name="矩形: 圆角 7"/>
            <p:cNvSpPr/>
            <p:nvPr/>
          </p:nvSpPr>
          <p:spPr>
            <a:xfrm>
              <a:off x="1759159" y="2183659"/>
              <a:ext cx="1800000" cy="1800000"/>
            </a:xfrm>
            <a:prstGeom prst="roundRect">
              <a:avLst>
                <a:gd name="adj" fmla="val 50000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Freeform 5"/>
            <p:cNvSpPr>
              <a:spLocks noEditPoints="1"/>
            </p:cNvSpPr>
            <p:nvPr/>
          </p:nvSpPr>
          <p:spPr bwMode="auto">
            <a:xfrm>
              <a:off x="2166630" y="2533477"/>
              <a:ext cx="985061" cy="1101697"/>
            </a:xfrm>
            <a:custGeom>
              <a:avLst/>
              <a:gdLst>
                <a:gd name="T0" fmla="*/ 375 w 586"/>
                <a:gd name="T1" fmla="*/ 532 h 634"/>
                <a:gd name="T2" fmla="*/ 329 w 586"/>
                <a:gd name="T3" fmla="*/ 453 h 634"/>
                <a:gd name="T4" fmla="*/ 257 w 586"/>
                <a:gd name="T5" fmla="*/ 453 h 634"/>
                <a:gd name="T6" fmla="*/ 211 w 586"/>
                <a:gd name="T7" fmla="*/ 532 h 634"/>
                <a:gd name="T8" fmla="*/ 174 w 586"/>
                <a:gd name="T9" fmla="*/ 606 h 634"/>
                <a:gd name="T10" fmla="*/ 195 w 586"/>
                <a:gd name="T11" fmla="*/ 634 h 634"/>
                <a:gd name="T12" fmla="*/ 391 w 586"/>
                <a:gd name="T13" fmla="*/ 634 h 634"/>
                <a:gd name="T14" fmla="*/ 411 w 586"/>
                <a:gd name="T15" fmla="*/ 604 h 634"/>
                <a:gd name="T16" fmla="*/ 396 w 586"/>
                <a:gd name="T17" fmla="*/ 548 h 634"/>
                <a:gd name="T18" fmla="*/ 495 w 586"/>
                <a:gd name="T19" fmla="*/ 78 h 634"/>
                <a:gd name="T20" fmla="*/ 487 w 586"/>
                <a:gd name="T21" fmla="*/ 20 h 634"/>
                <a:gd name="T22" fmla="*/ 120 w 586"/>
                <a:gd name="T23" fmla="*/ 0 h 634"/>
                <a:gd name="T24" fmla="*/ 99 w 586"/>
                <a:gd name="T25" fmla="*/ 79 h 634"/>
                <a:gd name="T26" fmla="*/ 73 w 586"/>
                <a:gd name="T27" fmla="*/ 80 h 634"/>
                <a:gd name="T28" fmla="*/ 114 w 586"/>
                <a:gd name="T29" fmla="*/ 306 h 634"/>
                <a:gd name="T30" fmla="*/ 125 w 586"/>
                <a:gd name="T31" fmla="*/ 315 h 634"/>
                <a:gd name="T32" fmla="*/ 134 w 586"/>
                <a:gd name="T33" fmla="*/ 331 h 634"/>
                <a:gd name="T34" fmla="*/ 144 w 586"/>
                <a:gd name="T35" fmla="*/ 346 h 634"/>
                <a:gd name="T36" fmla="*/ 167 w 586"/>
                <a:gd name="T37" fmla="*/ 371 h 634"/>
                <a:gd name="T38" fmla="*/ 180 w 586"/>
                <a:gd name="T39" fmla="*/ 382 h 634"/>
                <a:gd name="T40" fmla="*/ 240 w 586"/>
                <a:gd name="T41" fmla="*/ 413 h 634"/>
                <a:gd name="T42" fmla="*/ 257 w 586"/>
                <a:gd name="T43" fmla="*/ 418 h 634"/>
                <a:gd name="T44" fmla="*/ 275 w 586"/>
                <a:gd name="T45" fmla="*/ 420 h 634"/>
                <a:gd name="T46" fmla="*/ 293 w 586"/>
                <a:gd name="T47" fmla="*/ 421 h 634"/>
                <a:gd name="T48" fmla="*/ 311 w 586"/>
                <a:gd name="T49" fmla="*/ 420 h 634"/>
                <a:gd name="T50" fmla="*/ 329 w 586"/>
                <a:gd name="T51" fmla="*/ 418 h 634"/>
                <a:gd name="T52" fmla="*/ 345 w 586"/>
                <a:gd name="T53" fmla="*/ 413 h 634"/>
                <a:gd name="T54" fmla="*/ 405 w 586"/>
                <a:gd name="T55" fmla="*/ 382 h 634"/>
                <a:gd name="T56" fmla="*/ 418 w 586"/>
                <a:gd name="T57" fmla="*/ 371 h 634"/>
                <a:gd name="T58" fmla="*/ 441 w 586"/>
                <a:gd name="T59" fmla="*/ 346 h 634"/>
                <a:gd name="T60" fmla="*/ 451 w 586"/>
                <a:gd name="T61" fmla="*/ 332 h 634"/>
                <a:gd name="T62" fmla="*/ 460 w 586"/>
                <a:gd name="T63" fmla="*/ 317 h 634"/>
                <a:gd name="T64" fmla="*/ 466 w 586"/>
                <a:gd name="T65" fmla="*/ 305 h 634"/>
                <a:gd name="T66" fmla="*/ 570 w 586"/>
                <a:gd name="T67" fmla="*/ 215 h 634"/>
                <a:gd name="T68" fmla="*/ 513 w 586"/>
                <a:gd name="T69" fmla="*/ 80 h 634"/>
                <a:gd name="T70" fmla="*/ 82 w 586"/>
                <a:gd name="T71" fmla="*/ 114 h 634"/>
                <a:gd name="T72" fmla="*/ 99 w 586"/>
                <a:gd name="T73" fmla="*/ 114 h 634"/>
                <a:gd name="T74" fmla="*/ 100 w 586"/>
                <a:gd name="T75" fmla="*/ 228 h 634"/>
                <a:gd name="T76" fmla="*/ 102 w 586"/>
                <a:gd name="T77" fmla="*/ 247 h 634"/>
                <a:gd name="T78" fmla="*/ 106 w 586"/>
                <a:gd name="T79" fmla="*/ 265 h 634"/>
                <a:gd name="T80" fmla="*/ 107 w 586"/>
                <a:gd name="T81" fmla="*/ 270 h 634"/>
                <a:gd name="T82" fmla="*/ 49 w 586"/>
                <a:gd name="T83" fmla="*/ 206 h 634"/>
                <a:gd name="T84" fmla="*/ 341 w 586"/>
                <a:gd name="T85" fmla="*/ 210 h 634"/>
                <a:gd name="T86" fmla="*/ 360 w 586"/>
                <a:gd name="T87" fmla="*/ 286 h 634"/>
                <a:gd name="T88" fmla="*/ 352 w 586"/>
                <a:gd name="T89" fmla="*/ 286 h 634"/>
                <a:gd name="T90" fmla="*/ 234 w 586"/>
                <a:gd name="T91" fmla="*/ 286 h 634"/>
                <a:gd name="T92" fmla="*/ 224 w 586"/>
                <a:gd name="T93" fmla="*/ 278 h 634"/>
                <a:gd name="T94" fmla="*/ 187 w 586"/>
                <a:gd name="T95" fmla="*/ 166 h 634"/>
                <a:gd name="T96" fmla="*/ 191 w 586"/>
                <a:gd name="T97" fmla="*/ 155 h 634"/>
                <a:gd name="T98" fmla="*/ 287 w 586"/>
                <a:gd name="T99" fmla="*/ 85 h 634"/>
                <a:gd name="T100" fmla="*/ 299 w 586"/>
                <a:gd name="T101" fmla="*/ 85 h 634"/>
                <a:gd name="T102" fmla="*/ 395 w 586"/>
                <a:gd name="T103" fmla="*/ 155 h 634"/>
                <a:gd name="T104" fmla="*/ 399 w 586"/>
                <a:gd name="T105" fmla="*/ 166 h 634"/>
                <a:gd name="T106" fmla="*/ 537 w 586"/>
                <a:gd name="T107" fmla="*/ 206 h 634"/>
                <a:gd name="T108" fmla="*/ 480 w 586"/>
                <a:gd name="T109" fmla="*/ 268 h 634"/>
                <a:gd name="T110" fmla="*/ 484 w 586"/>
                <a:gd name="T111" fmla="*/ 250 h 634"/>
                <a:gd name="T112" fmla="*/ 486 w 586"/>
                <a:gd name="T113" fmla="*/ 230 h 634"/>
                <a:gd name="T114" fmla="*/ 487 w 586"/>
                <a:gd name="T115" fmla="*/ 211 h 634"/>
                <a:gd name="T116" fmla="*/ 495 w 586"/>
                <a:gd name="T117" fmla="*/ 113 h 634"/>
                <a:gd name="T118" fmla="*/ 537 w 586"/>
                <a:gd name="T119" fmla="*/ 206 h 6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586" h="634">
                  <a:moveTo>
                    <a:pt x="396" y="548"/>
                  </a:moveTo>
                  <a:cubicBezTo>
                    <a:pt x="393" y="538"/>
                    <a:pt x="385" y="532"/>
                    <a:pt x="375" y="532"/>
                  </a:cubicBezTo>
                  <a:cubicBezTo>
                    <a:pt x="329" y="532"/>
                    <a:pt x="329" y="532"/>
                    <a:pt x="329" y="532"/>
                  </a:cubicBezTo>
                  <a:cubicBezTo>
                    <a:pt x="329" y="453"/>
                    <a:pt x="329" y="453"/>
                    <a:pt x="329" y="453"/>
                  </a:cubicBezTo>
                  <a:cubicBezTo>
                    <a:pt x="317" y="455"/>
                    <a:pt x="305" y="456"/>
                    <a:pt x="293" y="456"/>
                  </a:cubicBezTo>
                  <a:cubicBezTo>
                    <a:pt x="281" y="456"/>
                    <a:pt x="269" y="455"/>
                    <a:pt x="257" y="453"/>
                  </a:cubicBezTo>
                  <a:cubicBezTo>
                    <a:pt x="257" y="532"/>
                    <a:pt x="257" y="532"/>
                    <a:pt x="257" y="532"/>
                  </a:cubicBezTo>
                  <a:cubicBezTo>
                    <a:pt x="211" y="532"/>
                    <a:pt x="211" y="532"/>
                    <a:pt x="211" y="532"/>
                  </a:cubicBezTo>
                  <a:cubicBezTo>
                    <a:pt x="201" y="532"/>
                    <a:pt x="193" y="538"/>
                    <a:pt x="190" y="548"/>
                  </a:cubicBezTo>
                  <a:cubicBezTo>
                    <a:pt x="174" y="606"/>
                    <a:pt x="174" y="606"/>
                    <a:pt x="174" y="606"/>
                  </a:cubicBezTo>
                  <a:cubicBezTo>
                    <a:pt x="172" y="613"/>
                    <a:pt x="173" y="620"/>
                    <a:pt x="178" y="625"/>
                  </a:cubicBezTo>
                  <a:cubicBezTo>
                    <a:pt x="182" y="631"/>
                    <a:pt x="188" y="634"/>
                    <a:pt x="195" y="634"/>
                  </a:cubicBezTo>
                  <a:cubicBezTo>
                    <a:pt x="391" y="634"/>
                    <a:pt x="391" y="634"/>
                    <a:pt x="391" y="634"/>
                  </a:cubicBezTo>
                  <a:cubicBezTo>
                    <a:pt x="391" y="634"/>
                    <a:pt x="391" y="634"/>
                    <a:pt x="391" y="634"/>
                  </a:cubicBezTo>
                  <a:cubicBezTo>
                    <a:pt x="403" y="634"/>
                    <a:pt x="413" y="624"/>
                    <a:pt x="413" y="612"/>
                  </a:cubicBezTo>
                  <a:cubicBezTo>
                    <a:pt x="413" y="609"/>
                    <a:pt x="412" y="606"/>
                    <a:pt x="411" y="604"/>
                  </a:cubicBezTo>
                  <a:cubicBezTo>
                    <a:pt x="396" y="548"/>
                    <a:pt x="396" y="548"/>
                    <a:pt x="396" y="548"/>
                  </a:cubicBezTo>
                  <a:cubicBezTo>
                    <a:pt x="396" y="548"/>
                    <a:pt x="396" y="548"/>
                    <a:pt x="396" y="548"/>
                  </a:cubicBezTo>
                  <a:close/>
                  <a:moveTo>
                    <a:pt x="513" y="80"/>
                  </a:moveTo>
                  <a:cubicBezTo>
                    <a:pt x="507" y="79"/>
                    <a:pt x="501" y="78"/>
                    <a:pt x="495" y="78"/>
                  </a:cubicBezTo>
                  <a:cubicBezTo>
                    <a:pt x="492" y="78"/>
                    <a:pt x="490" y="78"/>
                    <a:pt x="487" y="79"/>
                  </a:cubicBezTo>
                  <a:cubicBezTo>
                    <a:pt x="487" y="20"/>
                    <a:pt x="487" y="20"/>
                    <a:pt x="487" y="20"/>
                  </a:cubicBezTo>
                  <a:cubicBezTo>
                    <a:pt x="487" y="9"/>
                    <a:pt x="478" y="0"/>
                    <a:pt x="467" y="0"/>
                  </a:cubicBezTo>
                  <a:cubicBezTo>
                    <a:pt x="120" y="0"/>
                    <a:pt x="120" y="0"/>
                    <a:pt x="120" y="0"/>
                  </a:cubicBezTo>
                  <a:cubicBezTo>
                    <a:pt x="108" y="0"/>
                    <a:pt x="99" y="9"/>
                    <a:pt x="99" y="20"/>
                  </a:cubicBezTo>
                  <a:cubicBezTo>
                    <a:pt x="99" y="79"/>
                    <a:pt x="99" y="79"/>
                    <a:pt x="99" y="79"/>
                  </a:cubicBezTo>
                  <a:cubicBezTo>
                    <a:pt x="96" y="78"/>
                    <a:pt x="94" y="78"/>
                    <a:pt x="91" y="78"/>
                  </a:cubicBezTo>
                  <a:cubicBezTo>
                    <a:pt x="85" y="78"/>
                    <a:pt x="79" y="79"/>
                    <a:pt x="73" y="80"/>
                  </a:cubicBezTo>
                  <a:cubicBezTo>
                    <a:pt x="25" y="93"/>
                    <a:pt x="0" y="153"/>
                    <a:pt x="16" y="215"/>
                  </a:cubicBezTo>
                  <a:cubicBezTo>
                    <a:pt x="30" y="269"/>
                    <a:pt x="72" y="306"/>
                    <a:pt x="114" y="306"/>
                  </a:cubicBezTo>
                  <a:cubicBezTo>
                    <a:pt x="116" y="306"/>
                    <a:pt x="118" y="306"/>
                    <a:pt x="120" y="305"/>
                  </a:cubicBezTo>
                  <a:cubicBezTo>
                    <a:pt x="122" y="309"/>
                    <a:pt x="123" y="312"/>
                    <a:pt x="125" y="315"/>
                  </a:cubicBezTo>
                  <a:cubicBezTo>
                    <a:pt x="125" y="316"/>
                    <a:pt x="126" y="317"/>
                    <a:pt x="126" y="317"/>
                  </a:cubicBezTo>
                  <a:cubicBezTo>
                    <a:pt x="128" y="322"/>
                    <a:pt x="131" y="326"/>
                    <a:pt x="134" y="331"/>
                  </a:cubicBezTo>
                  <a:cubicBezTo>
                    <a:pt x="134" y="331"/>
                    <a:pt x="135" y="332"/>
                    <a:pt x="135" y="332"/>
                  </a:cubicBezTo>
                  <a:cubicBezTo>
                    <a:pt x="138" y="337"/>
                    <a:pt x="141" y="341"/>
                    <a:pt x="144" y="346"/>
                  </a:cubicBezTo>
                  <a:cubicBezTo>
                    <a:pt x="144" y="346"/>
                    <a:pt x="145" y="346"/>
                    <a:pt x="145" y="346"/>
                  </a:cubicBezTo>
                  <a:cubicBezTo>
                    <a:pt x="152" y="355"/>
                    <a:pt x="159" y="363"/>
                    <a:pt x="167" y="371"/>
                  </a:cubicBezTo>
                  <a:cubicBezTo>
                    <a:pt x="168" y="371"/>
                    <a:pt x="168" y="371"/>
                    <a:pt x="168" y="371"/>
                  </a:cubicBezTo>
                  <a:cubicBezTo>
                    <a:pt x="172" y="375"/>
                    <a:pt x="176" y="379"/>
                    <a:pt x="180" y="382"/>
                  </a:cubicBezTo>
                  <a:cubicBezTo>
                    <a:pt x="181" y="382"/>
                    <a:pt x="181" y="382"/>
                    <a:pt x="181" y="382"/>
                  </a:cubicBezTo>
                  <a:cubicBezTo>
                    <a:pt x="199" y="396"/>
                    <a:pt x="219" y="407"/>
                    <a:pt x="240" y="413"/>
                  </a:cubicBezTo>
                  <a:cubicBezTo>
                    <a:pt x="241" y="413"/>
                    <a:pt x="241" y="413"/>
                    <a:pt x="241" y="413"/>
                  </a:cubicBezTo>
                  <a:cubicBezTo>
                    <a:pt x="246" y="415"/>
                    <a:pt x="252" y="416"/>
                    <a:pt x="257" y="418"/>
                  </a:cubicBezTo>
                  <a:cubicBezTo>
                    <a:pt x="257" y="418"/>
                    <a:pt x="257" y="418"/>
                    <a:pt x="257" y="418"/>
                  </a:cubicBezTo>
                  <a:cubicBezTo>
                    <a:pt x="263" y="419"/>
                    <a:pt x="269" y="420"/>
                    <a:pt x="275" y="420"/>
                  </a:cubicBezTo>
                  <a:cubicBezTo>
                    <a:pt x="275" y="420"/>
                    <a:pt x="275" y="420"/>
                    <a:pt x="275" y="420"/>
                  </a:cubicBezTo>
                  <a:cubicBezTo>
                    <a:pt x="281" y="421"/>
                    <a:pt x="287" y="421"/>
                    <a:pt x="293" y="421"/>
                  </a:cubicBezTo>
                  <a:cubicBezTo>
                    <a:pt x="299" y="421"/>
                    <a:pt x="305" y="421"/>
                    <a:pt x="311" y="420"/>
                  </a:cubicBezTo>
                  <a:cubicBezTo>
                    <a:pt x="311" y="420"/>
                    <a:pt x="311" y="420"/>
                    <a:pt x="311" y="420"/>
                  </a:cubicBezTo>
                  <a:cubicBezTo>
                    <a:pt x="317" y="420"/>
                    <a:pt x="323" y="419"/>
                    <a:pt x="329" y="418"/>
                  </a:cubicBezTo>
                  <a:cubicBezTo>
                    <a:pt x="329" y="418"/>
                    <a:pt x="329" y="418"/>
                    <a:pt x="329" y="418"/>
                  </a:cubicBezTo>
                  <a:cubicBezTo>
                    <a:pt x="329" y="418"/>
                    <a:pt x="329" y="418"/>
                    <a:pt x="329" y="418"/>
                  </a:cubicBezTo>
                  <a:cubicBezTo>
                    <a:pt x="334" y="416"/>
                    <a:pt x="340" y="415"/>
                    <a:pt x="345" y="413"/>
                  </a:cubicBezTo>
                  <a:cubicBezTo>
                    <a:pt x="345" y="413"/>
                    <a:pt x="345" y="413"/>
                    <a:pt x="346" y="413"/>
                  </a:cubicBezTo>
                  <a:cubicBezTo>
                    <a:pt x="367" y="407"/>
                    <a:pt x="387" y="396"/>
                    <a:pt x="405" y="382"/>
                  </a:cubicBezTo>
                  <a:cubicBezTo>
                    <a:pt x="405" y="382"/>
                    <a:pt x="405" y="382"/>
                    <a:pt x="406" y="382"/>
                  </a:cubicBezTo>
                  <a:cubicBezTo>
                    <a:pt x="410" y="379"/>
                    <a:pt x="414" y="375"/>
                    <a:pt x="418" y="371"/>
                  </a:cubicBezTo>
                  <a:cubicBezTo>
                    <a:pt x="418" y="371"/>
                    <a:pt x="418" y="371"/>
                    <a:pt x="419" y="371"/>
                  </a:cubicBezTo>
                  <a:cubicBezTo>
                    <a:pt x="427" y="363"/>
                    <a:pt x="434" y="355"/>
                    <a:pt x="441" y="346"/>
                  </a:cubicBezTo>
                  <a:cubicBezTo>
                    <a:pt x="441" y="346"/>
                    <a:pt x="442" y="346"/>
                    <a:pt x="442" y="346"/>
                  </a:cubicBezTo>
                  <a:cubicBezTo>
                    <a:pt x="445" y="341"/>
                    <a:pt x="448" y="337"/>
                    <a:pt x="451" y="332"/>
                  </a:cubicBezTo>
                  <a:cubicBezTo>
                    <a:pt x="451" y="332"/>
                    <a:pt x="452" y="331"/>
                    <a:pt x="452" y="331"/>
                  </a:cubicBezTo>
                  <a:cubicBezTo>
                    <a:pt x="455" y="326"/>
                    <a:pt x="458" y="322"/>
                    <a:pt x="460" y="317"/>
                  </a:cubicBezTo>
                  <a:cubicBezTo>
                    <a:pt x="460" y="317"/>
                    <a:pt x="461" y="316"/>
                    <a:pt x="461" y="315"/>
                  </a:cubicBezTo>
                  <a:cubicBezTo>
                    <a:pt x="463" y="312"/>
                    <a:pt x="464" y="309"/>
                    <a:pt x="466" y="305"/>
                  </a:cubicBezTo>
                  <a:cubicBezTo>
                    <a:pt x="468" y="306"/>
                    <a:pt x="470" y="306"/>
                    <a:pt x="472" y="306"/>
                  </a:cubicBezTo>
                  <a:cubicBezTo>
                    <a:pt x="514" y="306"/>
                    <a:pt x="556" y="269"/>
                    <a:pt x="570" y="215"/>
                  </a:cubicBezTo>
                  <a:cubicBezTo>
                    <a:pt x="586" y="153"/>
                    <a:pt x="561" y="93"/>
                    <a:pt x="513" y="80"/>
                  </a:cubicBezTo>
                  <a:cubicBezTo>
                    <a:pt x="513" y="80"/>
                    <a:pt x="513" y="80"/>
                    <a:pt x="513" y="80"/>
                  </a:cubicBezTo>
                  <a:close/>
                  <a:moveTo>
                    <a:pt x="49" y="206"/>
                  </a:moveTo>
                  <a:cubicBezTo>
                    <a:pt x="38" y="164"/>
                    <a:pt x="53" y="122"/>
                    <a:pt x="82" y="114"/>
                  </a:cubicBezTo>
                  <a:cubicBezTo>
                    <a:pt x="85" y="113"/>
                    <a:pt x="88" y="113"/>
                    <a:pt x="91" y="113"/>
                  </a:cubicBezTo>
                  <a:cubicBezTo>
                    <a:pt x="94" y="113"/>
                    <a:pt x="96" y="113"/>
                    <a:pt x="99" y="114"/>
                  </a:cubicBezTo>
                  <a:cubicBezTo>
                    <a:pt x="99" y="211"/>
                    <a:pt x="99" y="211"/>
                    <a:pt x="99" y="211"/>
                  </a:cubicBezTo>
                  <a:cubicBezTo>
                    <a:pt x="99" y="217"/>
                    <a:pt x="99" y="222"/>
                    <a:pt x="100" y="228"/>
                  </a:cubicBezTo>
                  <a:cubicBezTo>
                    <a:pt x="100" y="229"/>
                    <a:pt x="100" y="230"/>
                    <a:pt x="100" y="230"/>
                  </a:cubicBezTo>
                  <a:cubicBezTo>
                    <a:pt x="100" y="236"/>
                    <a:pt x="101" y="241"/>
                    <a:pt x="102" y="247"/>
                  </a:cubicBezTo>
                  <a:cubicBezTo>
                    <a:pt x="102" y="248"/>
                    <a:pt x="102" y="249"/>
                    <a:pt x="103" y="250"/>
                  </a:cubicBezTo>
                  <a:cubicBezTo>
                    <a:pt x="103" y="255"/>
                    <a:pt x="105" y="260"/>
                    <a:pt x="106" y="265"/>
                  </a:cubicBezTo>
                  <a:cubicBezTo>
                    <a:pt x="106" y="266"/>
                    <a:pt x="106" y="267"/>
                    <a:pt x="106" y="268"/>
                  </a:cubicBezTo>
                  <a:cubicBezTo>
                    <a:pt x="107" y="269"/>
                    <a:pt x="107" y="270"/>
                    <a:pt x="107" y="270"/>
                  </a:cubicBezTo>
                  <a:cubicBezTo>
                    <a:pt x="83" y="266"/>
                    <a:pt x="59" y="240"/>
                    <a:pt x="49" y="206"/>
                  </a:cubicBezTo>
                  <a:cubicBezTo>
                    <a:pt x="49" y="206"/>
                    <a:pt x="49" y="206"/>
                    <a:pt x="49" y="206"/>
                  </a:cubicBezTo>
                  <a:close/>
                  <a:moveTo>
                    <a:pt x="399" y="166"/>
                  </a:moveTo>
                  <a:cubicBezTo>
                    <a:pt x="341" y="210"/>
                    <a:pt x="341" y="210"/>
                    <a:pt x="341" y="210"/>
                  </a:cubicBezTo>
                  <a:cubicBezTo>
                    <a:pt x="362" y="278"/>
                    <a:pt x="362" y="278"/>
                    <a:pt x="362" y="278"/>
                  </a:cubicBezTo>
                  <a:cubicBezTo>
                    <a:pt x="363" y="281"/>
                    <a:pt x="362" y="284"/>
                    <a:pt x="360" y="286"/>
                  </a:cubicBezTo>
                  <a:cubicBezTo>
                    <a:pt x="359" y="286"/>
                    <a:pt x="357" y="287"/>
                    <a:pt x="356" y="287"/>
                  </a:cubicBezTo>
                  <a:cubicBezTo>
                    <a:pt x="355" y="287"/>
                    <a:pt x="354" y="287"/>
                    <a:pt x="352" y="286"/>
                  </a:cubicBezTo>
                  <a:cubicBezTo>
                    <a:pt x="293" y="245"/>
                    <a:pt x="293" y="245"/>
                    <a:pt x="293" y="245"/>
                  </a:cubicBezTo>
                  <a:cubicBezTo>
                    <a:pt x="234" y="286"/>
                    <a:pt x="234" y="286"/>
                    <a:pt x="234" y="286"/>
                  </a:cubicBezTo>
                  <a:cubicBezTo>
                    <a:pt x="231" y="287"/>
                    <a:pt x="228" y="287"/>
                    <a:pt x="226" y="286"/>
                  </a:cubicBezTo>
                  <a:cubicBezTo>
                    <a:pt x="224" y="284"/>
                    <a:pt x="223" y="281"/>
                    <a:pt x="224" y="278"/>
                  </a:cubicBezTo>
                  <a:cubicBezTo>
                    <a:pt x="245" y="210"/>
                    <a:pt x="245" y="210"/>
                    <a:pt x="245" y="210"/>
                  </a:cubicBezTo>
                  <a:cubicBezTo>
                    <a:pt x="187" y="166"/>
                    <a:pt x="187" y="166"/>
                    <a:pt x="187" y="166"/>
                  </a:cubicBezTo>
                  <a:cubicBezTo>
                    <a:pt x="185" y="165"/>
                    <a:pt x="184" y="162"/>
                    <a:pt x="185" y="159"/>
                  </a:cubicBezTo>
                  <a:cubicBezTo>
                    <a:pt x="186" y="156"/>
                    <a:pt x="188" y="155"/>
                    <a:pt x="191" y="155"/>
                  </a:cubicBezTo>
                  <a:cubicBezTo>
                    <a:pt x="263" y="153"/>
                    <a:pt x="263" y="153"/>
                    <a:pt x="263" y="153"/>
                  </a:cubicBezTo>
                  <a:cubicBezTo>
                    <a:pt x="287" y="85"/>
                    <a:pt x="287" y="85"/>
                    <a:pt x="287" y="85"/>
                  </a:cubicBezTo>
                  <a:cubicBezTo>
                    <a:pt x="288" y="83"/>
                    <a:pt x="290" y="81"/>
                    <a:pt x="293" y="81"/>
                  </a:cubicBezTo>
                  <a:cubicBezTo>
                    <a:pt x="296" y="81"/>
                    <a:pt x="298" y="83"/>
                    <a:pt x="299" y="85"/>
                  </a:cubicBezTo>
                  <a:cubicBezTo>
                    <a:pt x="323" y="153"/>
                    <a:pt x="323" y="153"/>
                    <a:pt x="323" y="153"/>
                  </a:cubicBezTo>
                  <a:cubicBezTo>
                    <a:pt x="395" y="155"/>
                    <a:pt x="395" y="155"/>
                    <a:pt x="395" y="155"/>
                  </a:cubicBezTo>
                  <a:cubicBezTo>
                    <a:pt x="398" y="155"/>
                    <a:pt x="400" y="156"/>
                    <a:pt x="401" y="159"/>
                  </a:cubicBezTo>
                  <a:cubicBezTo>
                    <a:pt x="402" y="162"/>
                    <a:pt x="401" y="165"/>
                    <a:pt x="399" y="166"/>
                  </a:cubicBezTo>
                  <a:cubicBezTo>
                    <a:pt x="399" y="166"/>
                    <a:pt x="399" y="166"/>
                    <a:pt x="399" y="166"/>
                  </a:cubicBezTo>
                  <a:close/>
                  <a:moveTo>
                    <a:pt x="537" y="206"/>
                  </a:moveTo>
                  <a:cubicBezTo>
                    <a:pt x="528" y="240"/>
                    <a:pt x="504" y="266"/>
                    <a:pt x="479" y="270"/>
                  </a:cubicBezTo>
                  <a:cubicBezTo>
                    <a:pt x="479" y="270"/>
                    <a:pt x="479" y="269"/>
                    <a:pt x="480" y="268"/>
                  </a:cubicBezTo>
                  <a:cubicBezTo>
                    <a:pt x="480" y="267"/>
                    <a:pt x="480" y="266"/>
                    <a:pt x="480" y="265"/>
                  </a:cubicBezTo>
                  <a:cubicBezTo>
                    <a:pt x="482" y="260"/>
                    <a:pt x="483" y="255"/>
                    <a:pt x="484" y="250"/>
                  </a:cubicBezTo>
                  <a:cubicBezTo>
                    <a:pt x="484" y="249"/>
                    <a:pt x="484" y="248"/>
                    <a:pt x="484" y="247"/>
                  </a:cubicBezTo>
                  <a:cubicBezTo>
                    <a:pt x="485" y="241"/>
                    <a:pt x="486" y="236"/>
                    <a:pt x="486" y="230"/>
                  </a:cubicBezTo>
                  <a:cubicBezTo>
                    <a:pt x="486" y="230"/>
                    <a:pt x="486" y="229"/>
                    <a:pt x="486" y="228"/>
                  </a:cubicBezTo>
                  <a:cubicBezTo>
                    <a:pt x="487" y="222"/>
                    <a:pt x="487" y="217"/>
                    <a:pt x="487" y="211"/>
                  </a:cubicBezTo>
                  <a:cubicBezTo>
                    <a:pt x="487" y="114"/>
                    <a:pt x="487" y="114"/>
                    <a:pt x="487" y="114"/>
                  </a:cubicBezTo>
                  <a:cubicBezTo>
                    <a:pt x="490" y="113"/>
                    <a:pt x="493" y="113"/>
                    <a:pt x="495" y="113"/>
                  </a:cubicBezTo>
                  <a:cubicBezTo>
                    <a:pt x="498" y="113"/>
                    <a:pt x="502" y="113"/>
                    <a:pt x="504" y="114"/>
                  </a:cubicBezTo>
                  <a:cubicBezTo>
                    <a:pt x="533" y="122"/>
                    <a:pt x="548" y="164"/>
                    <a:pt x="537" y="206"/>
                  </a:cubicBezTo>
                  <a:cubicBezTo>
                    <a:pt x="537" y="206"/>
                    <a:pt x="537" y="206"/>
                    <a:pt x="537" y="206"/>
                  </a:cubicBezTo>
                  <a:close/>
                </a:path>
              </a:pathLst>
            </a:custGeom>
            <a:solidFill>
              <a:srgbClr val="FFFAF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9" name="矩形 8"/>
          <p:cNvSpPr/>
          <p:nvPr/>
        </p:nvSpPr>
        <p:spPr>
          <a:xfrm>
            <a:off x="1358358" y="4599015"/>
            <a:ext cx="162095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组织荣誉</a:t>
            </a:r>
          </a:p>
        </p:txBody>
      </p:sp>
    </p:spTree>
    <p:extLst>
      <p:ext uri="{BB962C8B-B14F-4D97-AF65-F5344CB8AC3E}">
        <p14:creationId xmlns:p14="http://schemas.microsoft.com/office/powerpoint/2010/main" val="2092826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75E-6 -7.40741E-7 L 0.14518 -0.00023 " pathEditMode="relative" rAng="0" ptsTypes="AA">
                                      <p:cBhvr>
                                        <p:cTn id="9" dur="1000" spd="-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253" y="-23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16" presetClass="entr" presetSubtype="21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2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2" grpId="0"/>
      <p:bldP spid="2" grpId="1"/>
      <p:bldP spid="3" grpId="0"/>
      <p:bldP spid="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12"/>
          <p:cNvSpPr txBox="1"/>
          <p:nvPr/>
        </p:nvSpPr>
        <p:spPr>
          <a:xfrm>
            <a:off x="3650458" y="1117850"/>
            <a:ext cx="787908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60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存在的问题及原因分析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4" cstate="hq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colorTemperature colorTemp="58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600542"/>
            <a:ext cx="12192000" cy="3257458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colorTemperature colorTemp="535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-1"/>
          <a:stretch/>
        </p:blipFill>
        <p:spPr>
          <a:xfrm rot="16200000">
            <a:off x="5698443" y="382829"/>
            <a:ext cx="799436" cy="12187678"/>
          </a:xfrm>
          <a:custGeom>
            <a:avLst/>
            <a:gdLst>
              <a:gd name="connsiteX0" fmla="*/ 233836 w 233836"/>
              <a:gd name="connsiteY0" fmla="*/ 0 h 12187678"/>
              <a:gd name="connsiteX1" fmla="*/ 233836 w 233836"/>
              <a:gd name="connsiteY1" fmla="*/ 12187678 h 12187678"/>
              <a:gd name="connsiteX2" fmla="*/ 0 w 233836"/>
              <a:gd name="connsiteY2" fmla="*/ 12187678 h 12187678"/>
              <a:gd name="connsiteX3" fmla="*/ 0 w 233836"/>
              <a:gd name="connsiteY3" fmla="*/ 0 h 121876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3836" h="12187678">
                <a:moveTo>
                  <a:pt x="233836" y="0"/>
                </a:moveTo>
                <a:lnTo>
                  <a:pt x="233836" y="12187678"/>
                </a:lnTo>
                <a:lnTo>
                  <a:pt x="0" y="12187678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4" name="组合 3"/>
          <p:cNvGrpSpPr/>
          <p:nvPr/>
        </p:nvGrpSpPr>
        <p:grpSpPr>
          <a:xfrm>
            <a:off x="1405012" y="1071683"/>
            <a:ext cx="2096835" cy="1107996"/>
            <a:chOff x="2310634" y="2770718"/>
            <a:chExt cx="1662278" cy="1016662"/>
          </a:xfrm>
        </p:grpSpPr>
        <p:sp>
          <p:nvSpPr>
            <p:cNvPr id="9" name="任意多边形 10"/>
            <p:cNvSpPr/>
            <p:nvPr>
              <p:custDataLst>
                <p:tags r:id="rId1"/>
              </p:custDataLst>
            </p:nvPr>
          </p:nvSpPr>
          <p:spPr>
            <a:xfrm>
              <a:off x="2310635" y="2770718"/>
              <a:ext cx="1662277" cy="1016662"/>
            </a:xfrm>
            <a:custGeom>
              <a:avLst/>
              <a:gdLst>
                <a:gd name="connsiteX0" fmla="*/ 0 w 2223821"/>
                <a:gd name="connsiteY0" fmla="*/ 0 h 1389888"/>
                <a:gd name="connsiteX1" fmla="*/ 2223821 w 2223821"/>
                <a:gd name="connsiteY1" fmla="*/ 0 h 1389888"/>
                <a:gd name="connsiteX2" fmla="*/ 2223821 w 2223821"/>
                <a:gd name="connsiteY2" fmla="*/ 1209578 h 1389888"/>
                <a:gd name="connsiteX3" fmla="*/ 1235874 w 2223821"/>
                <a:gd name="connsiteY3" fmla="*/ 1209578 h 1389888"/>
                <a:gd name="connsiteX4" fmla="*/ 1111911 w 2223821"/>
                <a:gd name="connsiteY4" fmla="*/ 1389888 h 1389888"/>
                <a:gd name="connsiteX5" fmla="*/ 987948 w 2223821"/>
                <a:gd name="connsiteY5" fmla="*/ 1209578 h 1389888"/>
                <a:gd name="connsiteX6" fmla="*/ 0 w 2223821"/>
                <a:gd name="connsiteY6" fmla="*/ 1209578 h 13898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23821" h="1389888">
                  <a:moveTo>
                    <a:pt x="0" y="0"/>
                  </a:moveTo>
                  <a:lnTo>
                    <a:pt x="2223821" y="0"/>
                  </a:lnTo>
                  <a:lnTo>
                    <a:pt x="2223821" y="1209578"/>
                  </a:lnTo>
                  <a:lnTo>
                    <a:pt x="1235874" y="1209578"/>
                  </a:lnTo>
                  <a:lnTo>
                    <a:pt x="1111911" y="1389888"/>
                  </a:lnTo>
                  <a:lnTo>
                    <a:pt x="987948" y="1209578"/>
                  </a:lnTo>
                  <a:lnTo>
                    <a:pt x="0" y="1209578"/>
                  </a:lnTo>
                  <a:close/>
                </a:path>
              </a:pathLst>
            </a:custGeom>
            <a:solidFill>
              <a:srgbClr val="C00000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zh-CN" altLang="en-US" sz="2400" b="1" kern="0" spc="400" dirty="0">
                <a:solidFill>
                  <a:srgbClr val="FFFAF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Microsoft New Tai Lue" panose="020B0502040204020203" pitchFamily="34" charset="0"/>
              </a:endParaRPr>
            </a:p>
          </p:txBody>
        </p:sp>
        <p:sp>
          <p:nvSpPr>
            <p:cNvPr id="3" name="矩形 2"/>
            <p:cNvSpPr/>
            <p:nvPr/>
          </p:nvSpPr>
          <p:spPr>
            <a:xfrm>
              <a:off x="2310634" y="2951740"/>
              <a:ext cx="1662277" cy="48009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zh-CN" altLang="en-US" sz="2800" b="1" kern="0" spc="400" dirty="0">
                  <a:solidFill>
                    <a:srgbClr val="FFFAF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Microsoft New Tai Lue" panose="020B0502040204020203" pitchFamily="34" charset="0"/>
                </a:rPr>
                <a:t>第二部分</a:t>
              </a:r>
            </a:p>
          </p:txBody>
        </p:sp>
      </p:grpSp>
      <p:sp>
        <p:nvSpPr>
          <p:cNvPr id="12" name="文本框 11"/>
          <p:cNvSpPr txBox="1"/>
          <p:nvPr/>
        </p:nvSpPr>
        <p:spPr>
          <a:xfrm>
            <a:off x="2474801" y="2565506"/>
            <a:ext cx="33522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  <a:defRPr/>
            </a:pPr>
            <a:r>
              <a:rPr lang="zh-CN" altLang="en-US" sz="20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对党建工作重视程度不够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6414341" y="2568382"/>
            <a:ext cx="30957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  <a:defRPr/>
            </a:pPr>
            <a:r>
              <a:rPr lang="zh-CN" altLang="en-US" sz="20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基层党组织还比较薄弱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2453429" y="3160439"/>
            <a:ext cx="283923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  <a:defRPr/>
            </a:pPr>
            <a:r>
              <a:rPr lang="zh-CN" altLang="en-US" sz="20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党务工作者能力不强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6414341" y="3154266"/>
            <a:ext cx="25827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  <a:defRPr/>
            </a:pPr>
            <a:r>
              <a:rPr lang="zh-CN" altLang="en-US" sz="20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党建工作质量不高</a:t>
            </a:r>
          </a:p>
        </p:txBody>
      </p:sp>
    </p:spTree>
    <p:extLst>
      <p:ext uri="{BB962C8B-B14F-4D97-AF65-F5344CB8AC3E}">
        <p14:creationId xmlns:p14="http://schemas.microsoft.com/office/powerpoint/2010/main" val="21911362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6" presetClass="emph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" presetClass="entr" presetSubtype="2" decel="10000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1750"/>
                                  </p:stCondLst>
                                  <p:childTnLst>
                                    <p:animMotion origin="layout" path="M -4.79167E-6 -7.40741E-7 L 0.14519 -0.00023 " pathEditMode="relative" rAng="0" ptsTypes="AA">
                                      <p:cBhvr>
                                        <p:cTn id="29" dur="1000" spd="-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253" y="-23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18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1850"/>
                                  </p:stCondLst>
                                  <p:childTnLst>
                                    <p:animMotion origin="layout" path="M 5E-6 -3.7037E-6 L 0.14519 -0.00023 " pathEditMode="relative" rAng="0" ptsTypes="AA">
                                      <p:cBhvr>
                                        <p:cTn id="34" dur="1000" spd="-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253" y="-23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19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1950"/>
                                  </p:stCondLst>
                                  <p:childTnLst>
                                    <p:animMotion origin="layout" path="M 1.875E-6 3.7037E-6 L 0.14518 -0.00024 " pathEditMode="relative" rAng="0" ptsTypes="AA">
                                      <p:cBhvr>
                                        <p:cTn id="39" dur="1000" spd="-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253" y="-23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20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2050"/>
                                  </p:stCondLst>
                                  <p:childTnLst>
                                    <p:animMotion origin="layout" path="M -1.25E-6 -3.7037E-7 L 0.14518 -0.00023 " pathEditMode="relative" rAng="0" ptsTypes="AA">
                                      <p:cBhvr>
                                        <p:cTn id="44" dur="1000" spd="-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253" y="-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2" grpId="0"/>
      <p:bldP spid="12" grpId="1"/>
      <p:bldP spid="15" grpId="0"/>
      <p:bldP spid="15" grpId="1"/>
      <p:bldP spid="16" grpId="0"/>
      <p:bldP spid="16" grpId="1"/>
      <p:bldP spid="11" grpId="0"/>
      <p:bldP spid="11" grpId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268837" y="330101"/>
            <a:ext cx="469872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zh-CN" altLang="en-US" sz="32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对党建工作重视程度不够</a:t>
            </a:r>
          </a:p>
        </p:txBody>
      </p:sp>
      <p:sp>
        <p:nvSpPr>
          <p:cNvPr id="3" name="矩形 2"/>
          <p:cNvSpPr/>
          <p:nvPr/>
        </p:nvSpPr>
        <p:spPr>
          <a:xfrm>
            <a:off x="4790297" y="2185753"/>
            <a:ext cx="6344618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1" hangingPunct="1">
              <a:lnSpc>
                <a:spcPct val="150000"/>
              </a:lnSpc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rgbClr val="7C493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党委班子存在</a:t>
            </a:r>
            <a:r>
              <a:rPr lang="zh-CN" altLang="en-US" sz="20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重发展、轻党建</a:t>
            </a:r>
            <a:r>
              <a:rPr lang="zh-CN" altLang="en-US" sz="2000" dirty="0">
                <a:solidFill>
                  <a:srgbClr val="7C493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倾向，认为业务发展才是公司的第一要务，只要确保实现规模效益双优发展，不断赶超进位就可以了，对党建工作缺乏系统深入的研究，党务工作见子打子，大部分时候主要按照上级党组织的要求被动开展工作，没有形成自己的工作机制，特别是在业务压力较大的时候，比如每年年底收官和一季度“开门红”阶段，甚至连月度学习都会被暂时搁置。</a:t>
            </a:r>
          </a:p>
        </p:txBody>
      </p:sp>
      <p:sp>
        <p:nvSpPr>
          <p:cNvPr id="5" name="矩形: 圆角 4"/>
          <p:cNvSpPr/>
          <p:nvPr/>
        </p:nvSpPr>
        <p:spPr>
          <a:xfrm>
            <a:off x="1628837" y="4064684"/>
            <a:ext cx="1440000" cy="1440000"/>
          </a:xfrm>
          <a:prstGeom prst="roundRect">
            <a:avLst>
              <a:gd name="adj" fmla="val 50000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>
                <a:solidFill>
                  <a:srgbClr val="FFFA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轻党建</a:t>
            </a:r>
            <a:endParaRPr lang="zh-CN" altLang="en-US" sz="2000">
              <a:solidFill>
                <a:srgbClr val="FFFAF0"/>
              </a:solidFill>
            </a:endParaRPr>
          </a:p>
        </p:txBody>
      </p:sp>
      <p:sp>
        <p:nvSpPr>
          <p:cNvPr id="4" name="矩形: 圆角 3"/>
          <p:cNvSpPr/>
          <p:nvPr/>
        </p:nvSpPr>
        <p:spPr>
          <a:xfrm>
            <a:off x="1268837" y="2180697"/>
            <a:ext cx="2160000" cy="2160000"/>
          </a:xfrm>
          <a:prstGeom prst="roundRect">
            <a:avLst>
              <a:gd name="adj" fmla="val 50000"/>
            </a:avLst>
          </a:prstGeom>
          <a:solidFill>
            <a:srgbClr val="C00000"/>
          </a:solidFill>
          <a:ln w="38100">
            <a:solidFill>
              <a:srgbClr val="FFFA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b="1">
                <a:solidFill>
                  <a:srgbClr val="FFFA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重发展</a:t>
            </a:r>
            <a:endParaRPr lang="zh-CN" altLang="en-US" sz="3200">
              <a:solidFill>
                <a:srgbClr val="FFFAF0"/>
              </a:solidFill>
            </a:endParaRPr>
          </a:p>
        </p:txBody>
      </p:sp>
      <p:sp>
        <p:nvSpPr>
          <p:cNvPr id="6" name="箭头: 燕尾形 5"/>
          <p:cNvSpPr/>
          <p:nvPr/>
        </p:nvSpPr>
        <p:spPr>
          <a:xfrm>
            <a:off x="3736439" y="3569259"/>
            <a:ext cx="746255" cy="556973"/>
          </a:xfrm>
          <a:prstGeom prst="notchedRightArrow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8137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9167E-6 -7.40741E-7 L 0.14519 -0.00023 " pathEditMode="relative" rAng="0" ptsTypes="AA">
                                      <p:cBhvr>
                                        <p:cTn id="9" dur="1000" spd="-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253" y="-23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875E-6 -2.96296E-6 L -0.10326 -2.96296E-6 " pathEditMode="relative" rAng="0" ptsTypes="AA">
                                      <p:cBhvr>
                                        <p:cTn id="14" dur="1000" spd="-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169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8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850"/>
                                  </p:stCondLst>
                                  <p:childTnLst>
                                    <p:animMotion origin="layout" path="M 1.875E-6 -2.96296E-6 L -0.10326 -2.96296E-6 " pathEditMode="relative" rAng="0" ptsTypes="AA">
                                      <p:cBhvr>
                                        <p:cTn id="19" dur="1000" spd="-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169" y="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1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/>
      <p:bldP spid="5" grpId="0" animBg="1"/>
      <p:bldP spid="5" grpId="1" animBg="1"/>
      <p:bldP spid="4" grpId="0" animBg="1"/>
      <p:bldP spid="4" grpId="1" animBg="1"/>
      <p:bldP spid="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268837" y="330101"/>
            <a:ext cx="428835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zh-CN" altLang="en-US" sz="32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基层党组织还比较薄弱</a:t>
            </a:r>
          </a:p>
        </p:txBody>
      </p:sp>
      <p:grpSp>
        <p:nvGrpSpPr>
          <p:cNvPr id="14" name="组合 13"/>
          <p:cNvGrpSpPr/>
          <p:nvPr/>
        </p:nvGrpSpPr>
        <p:grpSpPr>
          <a:xfrm>
            <a:off x="1268835" y="1773063"/>
            <a:ext cx="3050915" cy="1940400"/>
            <a:chOff x="1268835" y="1773063"/>
            <a:chExt cx="3050915" cy="1940400"/>
          </a:xfrm>
        </p:grpSpPr>
        <p:sp>
          <p:nvSpPr>
            <p:cNvPr id="5" name="矩形: 圆角 4"/>
            <p:cNvSpPr/>
            <p:nvPr/>
          </p:nvSpPr>
          <p:spPr>
            <a:xfrm>
              <a:off x="1268835" y="1773063"/>
              <a:ext cx="3050915" cy="1940400"/>
            </a:xfrm>
            <a:prstGeom prst="roundRect">
              <a:avLst>
                <a:gd name="adj" fmla="val 0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altLang="zh-CN" sz="2400" b="1" dirty="0">
                <a:solidFill>
                  <a:srgbClr val="FFFAF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endParaRPr lang="en-US" altLang="zh-CN" sz="2400" b="1" dirty="0">
                <a:solidFill>
                  <a:srgbClr val="FFFAF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r>
                <a:rPr lang="zh-CN" altLang="en-US" sz="2400" b="1" dirty="0">
                  <a:solidFill>
                    <a:srgbClr val="FFFAF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部门不健全</a:t>
              </a:r>
              <a:endParaRPr lang="zh-CN" altLang="en-US" sz="2400" b="1" dirty="0">
                <a:solidFill>
                  <a:srgbClr val="FFFAF0"/>
                </a:solidFill>
              </a:endParaRPr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auto">
            <a:xfrm>
              <a:off x="2434292" y="2023262"/>
              <a:ext cx="720000" cy="720000"/>
            </a:xfrm>
            <a:custGeom>
              <a:avLst/>
              <a:gdLst>
                <a:gd name="T0" fmla="*/ 2313 w 16074"/>
                <a:gd name="T1" fmla="*/ 11564 h 16128"/>
                <a:gd name="T2" fmla="*/ 3529 w 16074"/>
                <a:gd name="T3" fmla="*/ 12395 h 16128"/>
                <a:gd name="T4" fmla="*/ 4818 w 16074"/>
                <a:gd name="T5" fmla="*/ 13031 h 16128"/>
                <a:gd name="T6" fmla="*/ 6189 w 16074"/>
                <a:gd name="T7" fmla="*/ 13418 h 16128"/>
                <a:gd name="T8" fmla="*/ 7653 w 16074"/>
                <a:gd name="T9" fmla="*/ 13501 h 16128"/>
                <a:gd name="T10" fmla="*/ 9219 w 16074"/>
                <a:gd name="T11" fmla="*/ 13224 h 16128"/>
                <a:gd name="T12" fmla="*/ 5225 w 16074"/>
                <a:gd name="T13" fmla="*/ 7326 h 16128"/>
                <a:gd name="T14" fmla="*/ 5604 w 16074"/>
                <a:gd name="T15" fmla="*/ 2588 h 16128"/>
                <a:gd name="T16" fmla="*/ 5918 w 16074"/>
                <a:gd name="T17" fmla="*/ 2680 h 16128"/>
                <a:gd name="T18" fmla="*/ 6274 w 16074"/>
                <a:gd name="T19" fmla="*/ 2719 h 16128"/>
                <a:gd name="T20" fmla="*/ 6671 w 16074"/>
                <a:gd name="T21" fmla="*/ 2688 h 16128"/>
                <a:gd name="T22" fmla="*/ 7102 w 16074"/>
                <a:gd name="T23" fmla="*/ 2577 h 16128"/>
                <a:gd name="T24" fmla="*/ 7563 w 16074"/>
                <a:gd name="T25" fmla="*/ 2375 h 16128"/>
                <a:gd name="T26" fmla="*/ 8053 w 16074"/>
                <a:gd name="T27" fmla="*/ 2066 h 16128"/>
                <a:gd name="T28" fmla="*/ 12930 w 16074"/>
                <a:gd name="T29" fmla="*/ 10057 h 16128"/>
                <a:gd name="T30" fmla="*/ 13396 w 16074"/>
                <a:gd name="T31" fmla="*/ 8301 h 16128"/>
                <a:gd name="T32" fmla="*/ 13347 w 16074"/>
                <a:gd name="T33" fmla="*/ 6443 h 16128"/>
                <a:gd name="T34" fmla="*/ 12801 w 16074"/>
                <a:gd name="T35" fmla="*/ 4583 h 16128"/>
                <a:gd name="T36" fmla="*/ 11773 w 16074"/>
                <a:gd name="T37" fmla="*/ 2822 h 16128"/>
                <a:gd name="T38" fmla="*/ 10277 w 16074"/>
                <a:gd name="T39" fmla="*/ 1262 h 16128"/>
                <a:gd name="T40" fmla="*/ 8329 w 16074"/>
                <a:gd name="T41" fmla="*/ 0 h 16128"/>
                <a:gd name="T42" fmla="*/ 10526 w 16074"/>
                <a:gd name="T43" fmla="*/ 458 h 16128"/>
                <a:gd name="T44" fmla="*/ 12659 w 16074"/>
                <a:gd name="T45" fmla="*/ 1583 h 16128"/>
                <a:gd name="T46" fmla="*/ 14464 w 16074"/>
                <a:gd name="T47" fmla="*/ 3304 h 16128"/>
                <a:gd name="T48" fmla="*/ 15679 w 16074"/>
                <a:gd name="T49" fmla="*/ 5557 h 16128"/>
                <a:gd name="T50" fmla="*/ 16044 w 16074"/>
                <a:gd name="T51" fmla="*/ 8271 h 16128"/>
                <a:gd name="T52" fmla="*/ 15294 w 16074"/>
                <a:gd name="T53" fmla="*/ 11379 h 16128"/>
                <a:gd name="T54" fmla="*/ 12655 w 16074"/>
                <a:gd name="T55" fmla="*/ 14684 h 16128"/>
                <a:gd name="T56" fmla="*/ 10870 w 16074"/>
                <a:gd name="T57" fmla="*/ 15495 h 16128"/>
                <a:gd name="T58" fmla="*/ 9145 w 16074"/>
                <a:gd name="T59" fmla="*/ 15974 h 16128"/>
                <a:gd name="T60" fmla="*/ 7486 w 16074"/>
                <a:gd name="T61" fmla="*/ 16128 h 16128"/>
                <a:gd name="T62" fmla="*/ 5906 w 16074"/>
                <a:gd name="T63" fmla="*/ 15967 h 16128"/>
                <a:gd name="T64" fmla="*/ 4415 w 16074"/>
                <a:gd name="T65" fmla="*/ 15498 h 16128"/>
                <a:gd name="T66" fmla="*/ 3023 w 16074"/>
                <a:gd name="T67" fmla="*/ 14731 h 16128"/>
                <a:gd name="T68" fmla="*/ 2528 w 16074"/>
                <a:gd name="T69" fmla="*/ 14487 h 16128"/>
                <a:gd name="T70" fmla="*/ 2530 w 16074"/>
                <a:gd name="T71" fmla="*/ 14735 h 16128"/>
                <a:gd name="T72" fmla="*/ 2473 w 16074"/>
                <a:gd name="T73" fmla="*/ 14983 h 16128"/>
                <a:gd name="T74" fmla="*/ 2363 w 16074"/>
                <a:gd name="T75" fmla="*/ 15222 h 16128"/>
                <a:gd name="T76" fmla="*/ 2207 w 16074"/>
                <a:gd name="T77" fmla="*/ 15444 h 16128"/>
                <a:gd name="T78" fmla="*/ 2013 w 16074"/>
                <a:gd name="T79" fmla="*/ 15642 h 16128"/>
                <a:gd name="T80" fmla="*/ 1779 w 16074"/>
                <a:gd name="T81" fmla="*/ 15812 h 16128"/>
                <a:gd name="T82" fmla="*/ 1496 w 16074"/>
                <a:gd name="T83" fmla="*/ 15944 h 16128"/>
                <a:gd name="T84" fmla="*/ 1210 w 16074"/>
                <a:gd name="T85" fmla="*/ 16001 h 16128"/>
                <a:gd name="T86" fmla="*/ 933 w 16074"/>
                <a:gd name="T87" fmla="*/ 15986 h 16128"/>
                <a:gd name="T88" fmla="*/ 671 w 16074"/>
                <a:gd name="T89" fmla="*/ 15902 h 16128"/>
                <a:gd name="T90" fmla="*/ 436 w 16074"/>
                <a:gd name="T91" fmla="*/ 15751 h 16128"/>
                <a:gd name="T92" fmla="*/ 234 w 16074"/>
                <a:gd name="T93" fmla="*/ 15534 h 16128"/>
                <a:gd name="T94" fmla="*/ 33 w 16074"/>
                <a:gd name="T95" fmla="*/ 15112 h 16128"/>
                <a:gd name="T96" fmla="*/ 17 w 16074"/>
                <a:gd name="T97" fmla="*/ 14651 h 16128"/>
                <a:gd name="T98" fmla="*/ 179 w 16074"/>
                <a:gd name="T99" fmla="*/ 14226 h 16128"/>
                <a:gd name="T100" fmla="*/ 478 w 16074"/>
                <a:gd name="T101" fmla="*/ 13874 h 16128"/>
                <a:gd name="T102" fmla="*/ 878 w 16074"/>
                <a:gd name="T103" fmla="*/ 13632 h 16128"/>
                <a:gd name="T104" fmla="*/ 1339 w 16074"/>
                <a:gd name="T105" fmla="*/ 13536 h 16128"/>
                <a:gd name="T106" fmla="*/ 1477 w 16074"/>
                <a:gd name="T107" fmla="*/ 13406 h 16128"/>
                <a:gd name="T108" fmla="*/ 1100 w 16074"/>
                <a:gd name="T109" fmla="*/ 12990 h 16128"/>
                <a:gd name="T110" fmla="*/ 736 w 16074"/>
                <a:gd name="T111" fmla="*/ 12545 h 16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6074" h="16128">
                  <a:moveTo>
                    <a:pt x="454" y="12169"/>
                  </a:moveTo>
                  <a:lnTo>
                    <a:pt x="1614" y="10993"/>
                  </a:lnTo>
                  <a:lnTo>
                    <a:pt x="1844" y="11188"/>
                  </a:lnTo>
                  <a:lnTo>
                    <a:pt x="2077" y="11378"/>
                  </a:lnTo>
                  <a:lnTo>
                    <a:pt x="2313" y="11564"/>
                  </a:lnTo>
                  <a:lnTo>
                    <a:pt x="2550" y="11742"/>
                  </a:lnTo>
                  <a:lnTo>
                    <a:pt x="2792" y="11916"/>
                  </a:lnTo>
                  <a:lnTo>
                    <a:pt x="3035" y="12083"/>
                  </a:lnTo>
                  <a:lnTo>
                    <a:pt x="3280" y="12242"/>
                  </a:lnTo>
                  <a:lnTo>
                    <a:pt x="3529" y="12395"/>
                  </a:lnTo>
                  <a:lnTo>
                    <a:pt x="3781" y="12540"/>
                  </a:lnTo>
                  <a:lnTo>
                    <a:pt x="4035" y="12677"/>
                  </a:lnTo>
                  <a:lnTo>
                    <a:pt x="4293" y="12804"/>
                  </a:lnTo>
                  <a:lnTo>
                    <a:pt x="4554" y="12923"/>
                  </a:lnTo>
                  <a:lnTo>
                    <a:pt x="4818" y="13031"/>
                  </a:lnTo>
                  <a:lnTo>
                    <a:pt x="5086" y="13131"/>
                  </a:lnTo>
                  <a:lnTo>
                    <a:pt x="5356" y="13220"/>
                  </a:lnTo>
                  <a:lnTo>
                    <a:pt x="5630" y="13298"/>
                  </a:lnTo>
                  <a:lnTo>
                    <a:pt x="5908" y="13364"/>
                  </a:lnTo>
                  <a:lnTo>
                    <a:pt x="6189" y="13418"/>
                  </a:lnTo>
                  <a:lnTo>
                    <a:pt x="6474" y="13461"/>
                  </a:lnTo>
                  <a:lnTo>
                    <a:pt x="6763" y="13491"/>
                  </a:lnTo>
                  <a:lnTo>
                    <a:pt x="7056" y="13508"/>
                  </a:lnTo>
                  <a:lnTo>
                    <a:pt x="7352" y="13511"/>
                  </a:lnTo>
                  <a:lnTo>
                    <a:pt x="7653" y="13501"/>
                  </a:lnTo>
                  <a:lnTo>
                    <a:pt x="7958" y="13476"/>
                  </a:lnTo>
                  <a:lnTo>
                    <a:pt x="8267" y="13437"/>
                  </a:lnTo>
                  <a:lnTo>
                    <a:pt x="8579" y="13381"/>
                  </a:lnTo>
                  <a:lnTo>
                    <a:pt x="8897" y="13311"/>
                  </a:lnTo>
                  <a:lnTo>
                    <a:pt x="9219" y="13224"/>
                  </a:lnTo>
                  <a:lnTo>
                    <a:pt x="9546" y="13121"/>
                  </a:lnTo>
                  <a:lnTo>
                    <a:pt x="9877" y="13001"/>
                  </a:lnTo>
                  <a:lnTo>
                    <a:pt x="10212" y="12863"/>
                  </a:lnTo>
                  <a:lnTo>
                    <a:pt x="10554" y="12708"/>
                  </a:lnTo>
                  <a:lnTo>
                    <a:pt x="5225" y="7326"/>
                  </a:lnTo>
                  <a:lnTo>
                    <a:pt x="3765" y="8813"/>
                  </a:lnTo>
                  <a:lnTo>
                    <a:pt x="1503" y="6582"/>
                  </a:lnTo>
                  <a:lnTo>
                    <a:pt x="5491" y="2537"/>
                  </a:lnTo>
                  <a:lnTo>
                    <a:pt x="5547" y="2563"/>
                  </a:lnTo>
                  <a:lnTo>
                    <a:pt x="5604" y="2588"/>
                  </a:lnTo>
                  <a:lnTo>
                    <a:pt x="5663" y="2610"/>
                  </a:lnTo>
                  <a:lnTo>
                    <a:pt x="5724" y="2631"/>
                  </a:lnTo>
                  <a:lnTo>
                    <a:pt x="5787" y="2649"/>
                  </a:lnTo>
                  <a:lnTo>
                    <a:pt x="5852" y="2666"/>
                  </a:lnTo>
                  <a:lnTo>
                    <a:pt x="5918" y="2680"/>
                  </a:lnTo>
                  <a:lnTo>
                    <a:pt x="5986" y="2693"/>
                  </a:lnTo>
                  <a:lnTo>
                    <a:pt x="6055" y="2703"/>
                  </a:lnTo>
                  <a:lnTo>
                    <a:pt x="6127" y="2711"/>
                  </a:lnTo>
                  <a:lnTo>
                    <a:pt x="6200" y="2716"/>
                  </a:lnTo>
                  <a:lnTo>
                    <a:pt x="6274" y="2719"/>
                  </a:lnTo>
                  <a:lnTo>
                    <a:pt x="6351" y="2719"/>
                  </a:lnTo>
                  <a:lnTo>
                    <a:pt x="6429" y="2716"/>
                  </a:lnTo>
                  <a:lnTo>
                    <a:pt x="6508" y="2710"/>
                  </a:lnTo>
                  <a:lnTo>
                    <a:pt x="6588" y="2700"/>
                  </a:lnTo>
                  <a:lnTo>
                    <a:pt x="6671" y="2688"/>
                  </a:lnTo>
                  <a:lnTo>
                    <a:pt x="6755" y="2673"/>
                  </a:lnTo>
                  <a:lnTo>
                    <a:pt x="6840" y="2654"/>
                  </a:lnTo>
                  <a:lnTo>
                    <a:pt x="6925" y="2632"/>
                  </a:lnTo>
                  <a:lnTo>
                    <a:pt x="7013" y="2607"/>
                  </a:lnTo>
                  <a:lnTo>
                    <a:pt x="7102" y="2577"/>
                  </a:lnTo>
                  <a:lnTo>
                    <a:pt x="7192" y="2545"/>
                  </a:lnTo>
                  <a:lnTo>
                    <a:pt x="7283" y="2508"/>
                  </a:lnTo>
                  <a:lnTo>
                    <a:pt x="7375" y="2468"/>
                  </a:lnTo>
                  <a:lnTo>
                    <a:pt x="7469" y="2423"/>
                  </a:lnTo>
                  <a:lnTo>
                    <a:pt x="7563" y="2375"/>
                  </a:lnTo>
                  <a:lnTo>
                    <a:pt x="7659" y="2321"/>
                  </a:lnTo>
                  <a:lnTo>
                    <a:pt x="7756" y="2265"/>
                  </a:lnTo>
                  <a:lnTo>
                    <a:pt x="7854" y="2203"/>
                  </a:lnTo>
                  <a:lnTo>
                    <a:pt x="7953" y="2137"/>
                  </a:lnTo>
                  <a:lnTo>
                    <a:pt x="8053" y="2066"/>
                  </a:lnTo>
                  <a:lnTo>
                    <a:pt x="9204" y="3243"/>
                  </a:lnTo>
                  <a:lnTo>
                    <a:pt x="7220" y="5296"/>
                  </a:lnTo>
                  <a:lnTo>
                    <a:pt x="12597" y="10708"/>
                  </a:lnTo>
                  <a:lnTo>
                    <a:pt x="12775" y="10387"/>
                  </a:lnTo>
                  <a:lnTo>
                    <a:pt x="12930" y="10057"/>
                  </a:lnTo>
                  <a:lnTo>
                    <a:pt x="13065" y="9719"/>
                  </a:lnTo>
                  <a:lnTo>
                    <a:pt x="13179" y="9373"/>
                  </a:lnTo>
                  <a:lnTo>
                    <a:pt x="13271" y="9022"/>
                  </a:lnTo>
                  <a:lnTo>
                    <a:pt x="13344" y="8664"/>
                  </a:lnTo>
                  <a:lnTo>
                    <a:pt x="13396" y="8301"/>
                  </a:lnTo>
                  <a:lnTo>
                    <a:pt x="13426" y="7934"/>
                  </a:lnTo>
                  <a:lnTo>
                    <a:pt x="13437" y="7564"/>
                  </a:lnTo>
                  <a:lnTo>
                    <a:pt x="13427" y="7192"/>
                  </a:lnTo>
                  <a:lnTo>
                    <a:pt x="13398" y="6818"/>
                  </a:lnTo>
                  <a:lnTo>
                    <a:pt x="13347" y="6443"/>
                  </a:lnTo>
                  <a:lnTo>
                    <a:pt x="13277" y="6068"/>
                  </a:lnTo>
                  <a:lnTo>
                    <a:pt x="13188" y="5694"/>
                  </a:lnTo>
                  <a:lnTo>
                    <a:pt x="13079" y="5321"/>
                  </a:lnTo>
                  <a:lnTo>
                    <a:pt x="12949" y="4950"/>
                  </a:lnTo>
                  <a:lnTo>
                    <a:pt x="12801" y="4583"/>
                  </a:lnTo>
                  <a:lnTo>
                    <a:pt x="12634" y="4220"/>
                  </a:lnTo>
                  <a:lnTo>
                    <a:pt x="12447" y="3862"/>
                  </a:lnTo>
                  <a:lnTo>
                    <a:pt x="12241" y="3509"/>
                  </a:lnTo>
                  <a:lnTo>
                    <a:pt x="12017" y="3162"/>
                  </a:lnTo>
                  <a:lnTo>
                    <a:pt x="11773" y="2822"/>
                  </a:lnTo>
                  <a:lnTo>
                    <a:pt x="11511" y="2492"/>
                  </a:lnTo>
                  <a:lnTo>
                    <a:pt x="11230" y="2169"/>
                  </a:lnTo>
                  <a:lnTo>
                    <a:pt x="10931" y="1856"/>
                  </a:lnTo>
                  <a:lnTo>
                    <a:pt x="10613" y="1553"/>
                  </a:lnTo>
                  <a:lnTo>
                    <a:pt x="10277" y="1262"/>
                  </a:lnTo>
                  <a:lnTo>
                    <a:pt x="9924" y="982"/>
                  </a:lnTo>
                  <a:lnTo>
                    <a:pt x="9551" y="716"/>
                  </a:lnTo>
                  <a:lnTo>
                    <a:pt x="9162" y="463"/>
                  </a:lnTo>
                  <a:lnTo>
                    <a:pt x="8754" y="224"/>
                  </a:lnTo>
                  <a:lnTo>
                    <a:pt x="8329" y="0"/>
                  </a:lnTo>
                  <a:lnTo>
                    <a:pt x="8761" y="35"/>
                  </a:lnTo>
                  <a:lnTo>
                    <a:pt x="9199" y="99"/>
                  </a:lnTo>
                  <a:lnTo>
                    <a:pt x="9641" y="192"/>
                  </a:lnTo>
                  <a:lnTo>
                    <a:pt x="10084" y="310"/>
                  </a:lnTo>
                  <a:lnTo>
                    <a:pt x="10526" y="458"/>
                  </a:lnTo>
                  <a:lnTo>
                    <a:pt x="10966" y="632"/>
                  </a:lnTo>
                  <a:lnTo>
                    <a:pt x="11402" y="832"/>
                  </a:lnTo>
                  <a:lnTo>
                    <a:pt x="11830" y="1057"/>
                  </a:lnTo>
                  <a:lnTo>
                    <a:pt x="12250" y="1307"/>
                  </a:lnTo>
                  <a:lnTo>
                    <a:pt x="12659" y="1583"/>
                  </a:lnTo>
                  <a:lnTo>
                    <a:pt x="13054" y="1881"/>
                  </a:lnTo>
                  <a:lnTo>
                    <a:pt x="13435" y="2203"/>
                  </a:lnTo>
                  <a:lnTo>
                    <a:pt x="13798" y="2548"/>
                  </a:lnTo>
                  <a:lnTo>
                    <a:pt x="14141" y="2915"/>
                  </a:lnTo>
                  <a:lnTo>
                    <a:pt x="14464" y="3304"/>
                  </a:lnTo>
                  <a:lnTo>
                    <a:pt x="14762" y="3714"/>
                  </a:lnTo>
                  <a:lnTo>
                    <a:pt x="15036" y="4146"/>
                  </a:lnTo>
                  <a:lnTo>
                    <a:pt x="15281" y="4596"/>
                  </a:lnTo>
                  <a:lnTo>
                    <a:pt x="15496" y="5067"/>
                  </a:lnTo>
                  <a:lnTo>
                    <a:pt x="15679" y="5557"/>
                  </a:lnTo>
                  <a:lnTo>
                    <a:pt x="15829" y="6065"/>
                  </a:lnTo>
                  <a:lnTo>
                    <a:pt x="15942" y="6591"/>
                  </a:lnTo>
                  <a:lnTo>
                    <a:pt x="16016" y="7135"/>
                  </a:lnTo>
                  <a:lnTo>
                    <a:pt x="16052" y="7695"/>
                  </a:lnTo>
                  <a:lnTo>
                    <a:pt x="16044" y="8271"/>
                  </a:lnTo>
                  <a:lnTo>
                    <a:pt x="15991" y="8863"/>
                  </a:lnTo>
                  <a:lnTo>
                    <a:pt x="15892" y="9471"/>
                  </a:lnTo>
                  <a:lnTo>
                    <a:pt x="15744" y="10093"/>
                  </a:lnTo>
                  <a:lnTo>
                    <a:pt x="15545" y="10729"/>
                  </a:lnTo>
                  <a:lnTo>
                    <a:pt x="15294" y="11379"/>
                  </a:lnTo>
                  <a:lnTo>
                    <a:pt x="14987" y="12042"/>
                  </a:lnTo>
                  <a:lnTo>
                    <a:pt x="14623" y="12717"/>
                  </a:lnTo>
                  <a:lnTo>
                    <a:pt x="16074" y="14218"/>
                  </a:lnTo>
                  <a:lnTo>
                    <a:pt x="14156" y="16081"/>
                  </a:lnTo>
                  <a:lnTo>
                    <a:pt x="12655" y="14684"/>
                  </a:lnTo>
                  <a:lnTo>
                    <a:pt x="12293" y="14873"/>
                  </a:lnTo>
                  <a:lnTo>
                    <a:pt x="11934" y="15048"/>
                  </a:lnTo>
                  <a:lnTo>
                    <a:pt x="11578" y="15211"/>
                  </a:lnTo>
                  <a:lnTo>
                    <a:pt x="11223" y="15360"/>
                  </a:lnTo>
                  <a:lnTo>
                    <a:pt x="10870" y="15495"/>
                  </a:lnTo>
                  <a:lnTo>
                    <a:pt x="10520" y="15617"/>
                  </a:lnTo>
                  <a:lnTo>
                    <a:pt x="10173" y="15726"/>
                  </a:lnTo>
                  <a:lnTo>
                    <a:pt x="9828" y="15822"/>
                  </a:lnTo>
                  <a:lnTo>
                    <a:pt x="9485" y="15904"/>
                  </a:lnTo>
                  <a:lnTo>
                    <a:pt x="9145" y="15974"/>
                  </a:lnTo>
                  <a:lnTo>
                    <a:pt x="8808" y="16030"/>
                  </a:lnTo>
                  <a:lnTo>
                    <a:pt x="8472" y="16074"/>
                  </a:lnTo>
                  <a:lnTo>
                    <a:pt x="8140" y="16105"/>
                  </a:lnTo>
                  <a:lnTo>
                    <a:pt x="7812" y="16123"/>
                  </a:lnTo>
                  <a:lnTo>
                    <a:pt x="7486" y="16128"/>
                  </a:lnTo>
                  <a:lnTo>
                    <a:pt x="7164" y="16121"/>
                  </a:lnTo>
                  <a:lnTo>
                    <a:pt x="6845" y="16101"/>
                  </a:lnTo>
                  <a:lnTo>
                    <a:pt x="6529" y="16069"/>
                  </a:lnTo>
                  <a:lnTo>
                    <a:pt x="6216" y="16024"/>
                  </a:lnTo>
                  <a:lnTo>
                    <a:pt x="5906" y="15967"/>
                  </a:lnTo>
                  <a:lnTo>
                    <a:pt x="5601" y="15897"/>
                  </a:lnTo>
                  <a:lnTo>
                    <a:pt x="5298" y="15816"/>
                  </a:lnTo>
                  <a:lnTo>
                    <a:pt x="5001" y="15722"/>
                  </a:lnTo>
                  <a:lnTo>
                    <a:pt x="4706" y="15616"/>
                  </a:lnTo>
                  <a:lnTo>
                    <a:pt x="4415" y="15498"/>
                  </a:lnTo>
                  <a:lnTo>
                    <a:pt x="4129" y="15368"/>
                  </a:lnTo>
                  <a:lnTo>
                    <a:pt x="3846" y="15227"/>
                  </a:lnTo>
                  <a:lnTo>
                    <a:pt x="3568" y="15073"/>
                  </a:lnTo>
                  <a:lnTo>
                    <a:pt x="3293" y="14907"/>
                  </a:lnTo>
                  <a:lnTo>
                    <a:pt x="3023" y="14731"/>
                  </a:lnTo>
                  <a:lnTo>
                    <a:pt x="2757" y="14542"/>
                  </a:lnTo>
                  <a:lnTo>
                    <a:pt x="2496" y="14342"/>
                  </a:lnTo>
                  <a:lnTo>
                    <a:pt x="2509" y="14390"/>
                  </a:lnTo>
                  <a:lnTo>
                    <a:pt x="2520" y="14439"/>
                  </a:lnTo>
                  <a:lnTo>
                    <a:pt x="2528" y="14487"/>
                  </a:lnTo>
                  <a:lnTo>
                    <a:pt x="2533" y="14536"/>
                  </a:lnTo>
                  <a:lnTo>
                    <a:pt x="2536" y="14586"/>
                  </a:lnTo>
                  <a:lnTo>
                    <a:pt x="2537" y="14635"/>
                  </a:lnTo>
                  <a:lnTo>
                    <a:pt x="2534" y="14686"/>
                  </a:lnTo>
                  <a:lnTo>
                    <a:pt x="2530" y="14735"/>
                  </a:lnTo>
                  <a:lnTo>
                    <a:pt x="2523" y="14785"/>
                  </a:lnTo>
                  <a:lnTo>
                    <a:pt x="2514" y="14835"/>
                  </a:lnTo>
                  <a:lnTo>
                    <a:pt x="2502" y="14884"/>
                  </a:lnTo>
                  <a:lnTo>
                    <a:pt x="2489" y="14934"/>
                  </a:lnTo>
                  <a:lnTo>
                    <a:pt x="2473" y="14983"/>
                  </a:lnTo>
                  <a:lnTo>
                    <a:pt x="2454" y="15031"/>
                  </a:lnTo>
                  <a:lnTo>
                    <a:pt x="2434" y="15080"/>
                  </a:lnTo>
                  <a:lnTo>
                    <a:pt x="2412" y="15127"/>
                  </a:lnTo>
                  <a:lnTo>
                    <a:pt x="2388" y="15174"/>
                  </a:lnTo>
                  <a:lnTo>
                    <a:pt x="2363" y="15222"/>
                  </a:lnTo>
                  <a:lnTo>
                    <a:pt x="2334" y="15267"/>
                  </a:lnTo>
                  <a:lnTo>
                    <a:pt x="2305" y="15313"/>
                  </a:lnTo>
                  <a:lnTo>
                    <a:pt x="2275" y="15358"/>
                  </a:lnTo>
                  <a:lnTo>
                    <a:pt x="2241" y="15401"/>
                  </a:lnTo>
                  <a:lnTo>
                    <a:pt x="2207" y="15444"/>
                  </a:lnTo>
                  <a:lnTo>
                    <a:pt x="2171" y="15486"/>
                  </a:lnTo>
                  <a:lnTo>
                    <a:pt x="2134" y="15526"/>
                  </a:lnTo>
                  <a:lnTo>
                    <a:pt x="2095" y="15567"/>
                  </a:lnTo>
                  <a:lnTo>
                    <a:pt x="2055" y="15605"/>
                  </a:lnTo>
                  <a:lnTo>
                    <a:pt x="2013" y="15642"/>
                  </a:lnTo>
                  <a:lnTo>
                    <a:pt x="1971" y="15677"/>
                  </a:lnTo>
                  <a:lnTo>
                    <a:pt x="1927" y="15713"/>
                  </a:lnTo>
                  <a:lnTo>
                    <a:pt x="1881" y="15745"/>
                  </a:lnTo>
                  <a:lnTo>
                    <a:pt x="1836" y="15777"/>
                  </a:lnTo>
                  <a:lnTo>
                    <a:pt x="1779" y="15812"/>
                  </a:lnTo>
                  <a:lnTo>
                    <a:pt x="1723" y="15845"/>
                  </a:lnTo>
                  <a:lnTo>
                    <a:pt x="1666" y="15874"/>
                  </a:lnTo>
                  <a:lnTo>
                    <a:pt x="1610" y="15900"/>
                  </a:lnTo>
                  <a:lnTo>
                    <a:pt x="1552" y="15923"/>
                  </a:lnTo>
                  <a:lnTo>
                    <a:pt x="1496" y="15944"/>
                  </a:lnTo>
                  <a:lnTo>
                    <a:pt x="1438" y="15961"/>
                  </a:lnTo>
                  <a:lnTo>
                    <a:pt x="1381" y="15975"/>
                  </a:lnTo>
                  <a:lnTo>
                    <a:pt x="1324" y="15987"/>
                  </a:lnTo>
                  <a:lnTo>
                    <a:pt x="1267" y="15995"/>
                  </a:lnTo>
                  <a:lnTo>
                    <a:pt x="1210" y="16001"/>
                  </a:lnTo>
                  <a:lnTo>
                    <a:pt x="1154" y="16003"/>
                  </a:lnTo>
                  <a:lnTo>
                    <a:pt x="1098" y="16003"/>
                  </a:lnTo>
                  <a:lnTo>
                    <a:pt x="1043" y="16000"/>
                  </a:lnTo>
                  <a:lnTo>
                    <a:pt x="987" y="15995"/>
                  </a:lnTo>
                  <a:lnTo>
                    <a:pt x="933" y="15986"/>
                  </a:lnTo>
                  <a:lnTo>
                    <a:pt x="879" y="15975"/>
                  </a:lnTo>
                  <a:lnTo>
                    <a:pt x="826" y="15961"/>
                  </a:lnTo>
                  <a:lnTo>
                    <a:pt x="773" y="15944"/>
                  </a:lnTo>
                  <a:lnTo>
                    <a:pt x="722" y="15924"/>
                  </a:lnTo>
                  <a:lnTo>
                    <a:pt x="671" y="15902"/>
                  </a:lnTo>
                  <a:lnTo>
                    <a:pt x="622" y="15877"/>
                  </a:lnTo>
                  <a:lnTo>
                    <a:pt x="573" y="15849"/>
                  </a:lnTo>
                  <a:lnTo>
                    <a:pt x="527" y="15819"/>
                  </a:lnTo>
                  <a:lnTo>
                    <a:pt x="480" y="15786"/>
                  </a:lnTo>
                  <a:lnTo>
                    <a:pt x="436" y="15751"/>
                  </a:lnTo>
                  <a:lnTo>
                    <a:pt x="393" y="15713"/>
                  </a:lnTo>
                  <a:lnTo>
                    <a:pt x="350" y="15671"/>
                  </a:lnTo>
                  <a:lnTo>
                    <a:pt x="310" y="15628"/>
                  </a:lnTo>
                  <a:lnTo>
                    <a:pt x="271" y="15583"/>
                  </a:lnTo>
                  <a:lnTo>
                    <a:pt x="234" y="15534"/>
                  </a:lnTo>
                  <a:lnTo>
                    <a:pt x="199" y="15483"/>
                  </a:lnTo>
                  <a:lnTo>
                    <a:pt x="143" y="15391"/>
                  </a:lnTo>
                  <a:lnTo>
                    <a:pt x="98" y="15299"/>
                  </a:lnTo>
                  <a:lnTo>
                    <a:pt x="61" y="15206"/>
                  </a:lnTo>
                  <a:lnTo>
                    <a:pt x="33" y="15112"/>
                  </a:lnTo>
                  <a:lnTo>
                    <a:pt x="14" y="15019"/>
                  </a:lnTo>
                  <a:lnTo>
                    <a:pt x="3" y="14925"/>
                  </a:lnTo>
                  <a:lnTo>
                    <a:pt x="0" y="14833"/>
                  </a:lnTo>
                  <a:lnTo>
                    <a:pt x="5" y="14741"/>
                  </a:lnTo>
                  <a:lnTo>
                    <a:pt x="17" y="14651"/>
                  </a:lnTo>
                  <a:lnTo>
                    <a:pt x="36" y="14562"/>
                  </a:lnTo>
                  <a:lnTo>
                    <a:pt x="63" y="14475"/>
                  </a:lnTo>
                  <a:lnTo>
                    <a:pt x="95" y="14389"/>
                  </a:lnTo>
                  <a:lnTo>
                    <a:pt x="133" y="14307"/>
                  </a:lnTo>
                  <a:lnTo>
                    <a:pt x="179" y="14226"/>
                  </a:lnTo>
                  <a:lnTo>
                    <a:pt x="228" y="14148"/>
                  </a:lnTo>
                  <a:lnTo>
                    <a:pt x="284" y="14075"/>
                  </a:lnTo>
                  <a:lnTo>
                    <a:pt x="344" y="14004"/>
                  </a:lnTo>
                  <a:lnTo>
                    <a:pt x="409" y="13938"/>
                  </a:lnTo>
                  <a:lnTo>
                    <a:pt x="478" y="13874"/>
                  </a:lnTo>
                  <a:lnTo>
                    <a:pt x="551" y="13816"/>
                  </a:lnTo>
                  <a:lnTo>
                    <a:pt x="628" y="13762"/>
                  </a:lnTo>
                  <a:lnTo>
                    <a:pt x="708" y="13714"/>
                  </a:lnTo>
                  <a:lnTo>
                    <a:pt x="791" y="13670"/>
                  </a:lnTo>
                  <a:lnTo>
                    <a:pt x="878" y="13632"/>
                  </a:lnTo>
                  <a:lnTo>
                    <a:pt x="967" y="13601"/>
                  </a:lnTo>
                  <a:lnTo>
                    <a:pt x="1057" y="13575"/>
                  </a:lnTo>
                  <a:lnTo>
                    <a:pt x="1150" y="13556"/>
                  </a:lnTo>
                  <a:lnTo>
                    <a:pt x="1244" y="13542"/>
                  </a:lnTo>
                  <a:lnTo>
                    <a:pt x="1339" y="13536"/>
                  </a:lnTo>
                  <a:lnTo>
                    <a:pt x="1436" y="13538"/>
                  </a:lnTo>
                  <a:lnTo>
                    <a:pt x="1533" y="13548"/>
                  </a:lnTo>
                  <a:lnTo>
                    <a:pt x="1630" y="13565"/>
                  </a:lnTo>
                  <a:lnTo>
                    <a:pt x="1553" y="13486"/>
                  </a:lnTo>
                  <a:lnTo>
                    <a:pt x="1477" y="13406"/>
                  </a:lnTo>
                  <a:lnTo>
                    <a:pt x="1400" y="13325"/>
                  </a:lnTo>
                  <a:lnTo>
                    <a:pt x="1324" y="13243"/>
                  </a:lnTo>
                  <a:lnTo>
                    <a:pt x="1248" y="13159"/>
                  </a:lnTo>
                  <a:lnTo>
                    <a:pt x="1174" y="13075"/>
                  </a:lnTo>
                  <a:lnTo>
                    <a:pt x="1100" y="12990"/>
                  </a:lnTo>
                  <a:lnTo>
                    <a:pt x="1026" y="12903"/>
                  </a:lnTo>
                  <a:lnTo>
                    <a:pt x="953" y="12815"/>
                  </a:lnTo>
                  <a:lnTo>
                    <a:pt x="880" y="12726"/>
                  </a:lnTo>
                  <a:lnTo>
                    <a:pt x="807" y="12636"/>
                  </a:lnTo>
                  <a:lnTo>
                    <a:pt x="736" y="12545"/>
                  </a:lnTo>
                  <a:lnTo>
                    <a:pt x="665" y="12453"/>
                  </a:lnTo>
                  <a:lnTo>
                    <a:pt x="594" y="12359"/>
                  </a:lnTo>
                  <a:lnTo>
                    <a:pt x="524" y="12264"/>
                  </a:lnTo>
                  <a:lnTo>
                    <a:pt x="454" y="12169"/>
                  </a:lnTo>
                  <a:close/>
                </a:path>
              </a:pathLst>
            </a:custGeom>
            <a:solidFill>
              <a:srgbClr val="F8F0DC"/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1268836" y="4106917"/>
            <a:ext cx="3050915" cy="1938992"/>
            <a:chOff x="1268836" y="4106917"/>
            <a:chExt cx="3050915" cy="1938992"/>
          </a:xfrm>
        </p:grpSpPr>
        <p:sp>
          <p:nvSpPr>
            <p:cNvPr id="6" name="矩形: 圆角 5"/>
            <p:cNvSpPr/>
            <p:nvPr/>
          </p:nvSpPr>
          <p:spPr>
            <a:xfrm>
              <a:off x="1268836" y="4106917"/>
              <a:ext cx="3050915" cy="1938992"/>
            </a:xfrm>
            <a:prstGeom prst="roundRect">
              <a:avLst>
                <a:gd name="adj" fmla="val 0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altLang="zh-CN" sz="2400" b="1" dirty="0">
                <a:solidFill>
                  <a:srgbClr val="FFFAF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endParaRPr lang="en-US" altLang="zh-CN" sz="2400" b="1" dirty="0">
                <a:solidFill>
                  <a:srgbClr val="FFFAF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r>
                <a:rPr lang="zh-CN" altLang="en-US" sz="2400" b="1" dirty="0">
                  <a:solidFill>
                    <a:srgbClr val="FFFAF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党员队伍建设滞后</a:t>
              </a:r>
              <a:endParaRPr lang="zh-CN" altLang="en-US" sz="2400" b="1" dirty="0">
                <a:solidFill>
                  <a:srgbClr val="FFFAF0"/>
                </a:solidFill>
              </a:endParaRPr>
            </a:p>
          </p:txBody>
        </p:sp>
        <p:sp>
          <p:nvSpPr>
            <p:cNvPr id="8" name="Freeform 5"/>
            <p:cNvSpPr>
              <a:spLocks/>
            </p:cNvSpPr>
            <p:nvPr/>
          </p:nvSpPr>
          <p:spPr bwMode="auto">
            <a:xfrm>
              <a:off x="2434292" y="4356413"/>
              <a:ext cx="720000" cy="720000"/>
            </a:xfrm>
            <a:custGeom>
              <a:avLst/>
              <a:gdLst>
                <a:gd name="T0" fmla="*/ 2313 w 16074"/>
                <a:gd name="T1" fmla="*/ 11564 h 16128"/>
                <a:gd name="T2" fmla="*/ 3529 w 16074"/>
                <a:gd name="T3" fmla="*/ 12395 h 16128"/>
                <a:gd name="T4" fmla="*/ 4818 w 16074"/>
                <a:gd name="T5" fmla="*/ 13031 h 16128"/>
                <a:gd name="T6" fmla="*/ 6189 w 16074"/>
                <a:gd name="T7" fmla="*/ 13418 h 16128"/>
                <a:gd name="T8" fmla="*/ 7653 w 16074"/>
                <a:gd name="T9" fmla="*/ 13501 h 16128"/>
                <a:gd name="T10" fmla="*/ 9219 w 16074"/>
                <a:gd name="T11" fmla="*/ 13224 h 16128"/>
                <a:gd name="T12" fmla="*/ 5225 w 16074"/>
                <a:gd name="T13" fmla="*/ 7326 h 16128"/>
                <a:gd name="T14" fmla="*/ 5604 w 16074"/>
                <a:gd name="T15" fmla="*/ 2588 h 16128"/>
                <a:gd name="T16" fmla="*/ 5918 w 16074"/>
                <a:gd name="T17" fmla="*/ 2680 h 16128"/>
                <a:gd name="T18" fmla="*/ 6274 w 16074"/>
                <a:gd name="T19" fmla="*/ 2719 h 16128"/>
                <a:gd name="T20" fmla="*/ 6671 w 16074"/>
                <a:gd name="T21" fmla="*/ 2688 h 16128"/>
                <a:gd name="T22" fmla="*/ 7102 w 16074"/>
                <a:gd name="T23" fmla="*/ 2577 h 16128"/>
                <a:gd name="T24" fmla="*/ 7563 w 16074"/>
                <a:gd name="T25" fmla="*/ 2375 h 16128"/>
                <a:gd name="T26" fmla="*/ 8053 w 16074"/>
                <a:gd name="T27" fmla="*/ 2066 h 16128"/>
                <a:gd name="T28" fmla="*/ 12930 w 16074"/>
                <a:gd name="T29" fmla="*/ 10057 h 16128"/>
                <a:gd name="T30" fmla="*/ 13396 w 16074"/>
                <a:gd name="T31" fmla="*/ 8301 h 16128"/>
                <a:gd name="T32" fmla="*/ 13347 w 16074"/>
                <a:gd name="T33" fmla="*/ 6443 h 16128"/>
                <a:gd name="T34" fmla="*/ 12801 w 16074"/>
                <a:gd name="T35" fmla="*/ 4583 h 16128"/>
                <a:gd name="T36" fmla="*/ 11773 w 16074"/>
                <a:gd name="T37" fmla="*/ 2822 h 16128"/>
                <a:gd name="T38" fmla="*/ 10277 w 16074"/>
                <a:gd name="T39" fmla="*/ 1262 h 16128"/>
                <a:gd name="T40" fmla="*/ 8329 w 16074"/>
                <a:gd name="T41" fmla="*/ 0 h 16128"/>
                <a:gd name="T42" fmla="*/ 10526 w 16074"/>
                <a:gd name="T43" fmla="*/ 458 h 16128"/>
                <a:gd name="T44" fmla="*/ 12659 w 16074"/>
                <a:gd name="T45" fmla="*/ 1583 h 16128"/>
                <a:gd name="T46" fmla="*/ 14464 w 16074"/>
                <a:gd name="T47" fmla="*/ 3304 h 16128"/>
                <a:gd name="T48" fmla="*/ 15679 w 16074"/>
                <a:gd name="T49" fmla="*/ 5557 h 16128"/>
                <a:gd name="T50" fmla="*/ 16044 w 16074"/>
                <a:gd name="T51" fmla="*/ 8271 h 16128"/>
                <a:gd name="T52" fmla="*/ 15294 w 16074"/>
                <a:gd name="T53" fmla="*/ 11379 h 16128"/>
                <a:gd name="T54" fmla="*/ 12655 w 16074"/>
                <a:gd name="T55" fmla="*/ 14684 h 16128"/>
                <a:gd name="T56" fmla="*/ 10870 w 16074"/>
                <a:gd name="T57" fmla="*/ 15495 h 16128"/>
                <a:gd name="T58" fmla="*/ 9145 w 16074"/>
                <a:gd name="T59" fmla="*/ 15974 h 16128"/>
                <a:gd name="T60" fmla="*/ 7486 w 16074"/>
                <a:gd name="T61" fmla="*/ 16128 h 16128"/>
                <a:gd name="T62" fmla="*/ 5906 w 16074"/>
                <a:gd name="T63" fmla="*/ 15967 h 16128"/>
                <a:gd name="T64" fmla="*/ 4415 w 16074"/>
                <a:gd name="T65" fmla="*/ 15498 h 16128"/>
                <a:gd name="T66" fmla="*/ 3023 w 16074"/>
                <a:gd name="T67" fmla="*/ 14731 h 16128"/>
                <a:gd name="T68" fmla="*/ 2528 w 16074"/>
                <a:gd name="T69" fmla="*/ 14487 h 16128"/>
                <a:gd name="T70" fmla="*/ 2530 w 16074"/>
                <a:gd name="T71" fmla="*/ 14735 h 16128"/>
                <a:gd name="T72" fmla="*/ 2473 w 16074"/>
                <a:gd name="T73" fmla="*/ 14983 h 16128"/>
                <a:gd name="T74" fmla="*/ 2363 w 16074"/>
                <a:gd name="T75" fmla="*/ 15222 h 16128"/>
                <a:gd name="T76" fmla="*/ 2207 w 16074"/>
                <a:gd name="T77" fmla="*/ 15444 h 16128"/>
                <a:gd name="T78" fmla="*/ 2013 w 16074"/>
                <a:gd name="T79" fmla="*/ 15642 h 16128"/>
                <a:gd name="T80" fmla="*/ 1779 w 16074"/>
                <a:gd name="T81" fmla="*/ 15812 h 16128"/>
                <a:gd name="T82" fmla="*/ 1496 w 16074"/>
                <a:gd name="T83" fmla="*/ 15944 h 16128"/>
                <a:gd name="T84" fmla="*/ 1210 w 16074"/>
                <a:gd name="T85" fmla="*/ 16001 h 16128"/>
                <a:gd name="T86" fmla="*/ 933 w 16074"/>
                <a:gd name="T87" fmla="*/ 15986 h 16128"/>
                <a:gd name="T88" fmla="*/ 671 w 16074"/>
                <a:gd name="T89" fmla="*/ 15902 h 16128"/>
                <a:gd name="T90" fmla="*/ 436 w 16074"/>
                <a:gd name="T91" fmla="*/ 15751 h 16128"/>
                <a:gd name="T92" fmla="*/ 234 w 16074"/>
                <a:gd name="T93" fmla="*/ 15534 h 16128"/>
                <a:gd name="T94" fmla="*/ 33 w 16074"/>
                <a:gd name="T95" fmla="*/ 15112 h 16128"/>
                <a:gd name="T96" fmla="*/ 17 w 16074"/>
                <a:gd name="T97" fmla="*/ 14651 h 16128"/>
                <a:gd name="T98" fmla="*/ 179 w 16074"/>
                <a:gd name="T99" fmla="*/ 14226 h 16128"/>
                <a:gd name="T100" fmla="*/ 478 w 16074"/>
                <a:gd name="T101" fmla="*/ 13874 h 16128"/>
                <a:gd name="T102" fmla="*/ 878 w 16074"/>
                <a:gd name="T103" fmla="*/ 13632 h 16128"/>
                <a:gd name="T104" fmla="*/ 1339 w 16074"/>
                <a:gd name="T105" fmla="*/ 13536 h 16128"/>
                <a:gd name="T106" fmla="*/ 1477 w 16074"/>
                <a:gd name="T107" fmla="*/ 13406 h 16128"/>
                <a:gd name="T108" fmla="*/ 1100 w 16074"/>
                <a:gd name="T109" fmla="*/ 12990 h 16128"/>
                <a:gd name="T110" fmla="*/ 736 w 16074"/>
                <a:gd name="T111" fmla="*/ 12545 h 16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6074" h="16128">
                  <a:moveTo>
                    <a:pt x="454" y="12169"/>
                  </a:moveTo>
                  <a:lnTo>
                    <a:pt x="1614" y="10993"/>
                  </a:lnTo>
                  <a:lnTo>
                    <a:pt x="1844" y="11188"/>
                  </a:lnTo>
                  <a:lnTo>
                    <a:pt x="2077" y="11378"/>
                  </a:lnTo>
                  <a:lnTo>
                    <a:pt x="2313" y="11564"/>
                  </a:lnTo>
                  <a:lnTo>
                    <a:pt x="2550" y="11742"/>
                  </a:lnTo>
                  <a:lnTo>
                    <a:pt x="2792" y="11916"/>
                  </a:lnTo>
                  <a:lnTo>
                    <a:pt x="3035" y="12083"/>
                  </a:lnTo>
                  <a:lnTo>
                    <a:pt x="3280" y="12242"/>
                  </a:lnTo>
                  <a:lnTo>
                    <a:pt x="3529" y="12395"/>
                  </a:lnTo>
                  <a:lnTo>
                    <a:pt x="3781" y="12540"/>
                  </a:lnTo>
                  <a:lnTo>
                    <a:pt x="4035" y="12677"/>
                  </a:lnTo>
                  <a:lnTo>
                    <a:pt x="4293" y="12804"/>
                  </a:lnTo>
                  <a:lnTo>
                    <a:pt x="4554" y="12923"/>
                  </a:lnTo>
                  <a:lnTo>
                    <a:pt x="4818" y="13031"/>
                  </a:lnTo>
                  <a:lnTo>
                    <a:pt x="5086" y="13131"/>
                  </a:lnTo>
                  <a:lnTo>
                    <a:pt x="5356" y="13220"/>
                  </a:lnTo>
                  <a:lnTo>
                    <a:pt x="5630" y="13298"/>
                  </a:lnTo>
                  <a:lnTo>
                    <a:pt x="5908" y="13364"/>
                  </a:lnTo>
                  <a:lnTo>
                    <a:pt x="6189" y="13418"/>
                  </a:lnTo>
                  <a:lnTo>
                    <a:pt x="6474" y="13461"/>
                  </a:lnTo>
                  <a:lnTo>
                    <a:pt x="6763" y="13491"/>
                  </a:lnTo>
                  <a:lnTo>
                    <a:pt x="7056" y="13508"/>
                  </a:lnTo>
                  <a:lnTo>
                    <a:pt x="7352" y="13511"/>
                  </a:lnTo>
                  <a:lnTo>
                    <a:pt x="7653" y="13501"/>
                  </a:lnTo>
                  <a:lnTo>
                    <a:pt x="7958" y="13476"/>
                  </a:lnTo>
                  <a:lnTo>
                    <a:pt x="8267" y="13437"/>
                  </a:lnTo>
                  <a:lnTo>
                    <a:pt x="8579" y="13381"/>
                  </a:lnTo>
                  <a:lnTo>
                    <a:pt x="8897" y="13311"/>
                  </a:lnTo>
                  <a:lnTo>
                    <a:pt x="9219" y="13224"/>
                  </a:lnTo>
                  <a:lnTo>
                    <a:pt x="9546" y="13121"/>
                  </a:lnTo>
                  <a:lnTo>
                    <a:pt x="9877" y="13001"/>
                  </a:lnTo>
                  <a:lnTo>
                    <a:pt x="10212" y="12863"/>
                  </a:lnTo>
                  <a:lnTo>
                    <a:pt x="10554" y="12708"/>
                  </a:lnTo>
                  <a:lnTo>
                    <a:pt x="5225" y="7326"/>
                  </a:lnTo>
                  <a:lnTo>
                    <a:pt x="3765" y="8813"/>
                  </a:lnTo>
                  <a:lnTo>
                    <a:pt x="1503" y="6582"/>
                  </a:lnTo>
                  <a:lnTo>
                    <a:pt x="5491" y="2537"/>
                  </a:lnTo>
                  <a:lnTo>
                    <a:pt x="5547" y="2563"/>
                  </a:lnTo>
                  <a:lnTo>
                    <a:pt x="5604" y="2588"/>
                  </a:lnTo>
                  <a:lnTo>
                    <a:pt x="5663" y="2610"/>
                  </a:lnTo>
                  <a:lnTo>
                    <a:pt x="5724" y="2631"/>
                  </a:lnTo>
                  <a:lnTo>
                    <a:pt x="5787" y="2649"/>
                  </a:lnTo>
                  <a:lnTo>
                    <a:pt x="5852" y="2666"/>
                  </a:lnTo>
                  <a:lnTo>
                    <a:pt x="5918" y="2680"/>
                  </a:lnTo>
                  <a:lnTo>
                    <a:pt x="5986" y="2693"/>
                  </a:lnTo>
                  <a:lnTo>
                    <a:pt x="6055" y="2703"/>
                  </a:lnTo>
                  <a:lnTo>
                    <a:pt x="6127" y="2711"/>
                  </a:lnTo>
                  <a:lnTo>
                    <a:pt x="6200" y="2716"/>
                  </a:lnTo>
                  <a:lnTo>
                    <a:pt x="6274" y="2719"/>
                  </a:lnTo>
                  <a:lnTo>
                    <a:pt x="6351" y="2719"/>
                  </a:lnTo>
                  <a:lnTo>
                    <a:pt x="6429" y="2716"/>
                  </a:lnTo>
                  <a:lnTo>
                    <a:pt x="6508" y="2710"/>
                  </a:lnTo>
                  <a:lnTo>
                    <a:pt x="6588" y="2700"/>
                  </a:lnTo>
                  <a:lnTo>
                    <a:pt x="6671" y="2688"/>
                  </a:lnTo>
                  <a:lnTo>
                    <a:pt x="6755" y="2673"/>
                  </a:lnTo>
                  <a:lnTo>
                    <a:pt x="6840" y="2654"/>
                  </a:lnTo>
                  <a:lnTo>
                    <a:pt x="6925" y="2632"/>
                  </a:lnTo>
                  <a:lnTo>
                    <a:pt x="7013" y="2607"/>
                  </a:lnTo>
                  <a:lnTo>
                    <a:pt x="7102" y="2577"/>
                  </a:lnTo>
                  <a:lnTo>
                    <a:pt x="7192" y="2545"/>
                  </a:lnTo>
                  <a:lnTo>
                    <a:pt x="7283" y="2508"/>
                  </a:lnTo>
                  <a:lnTo>
                    <a:pt x="7375" y="2468"/>
                  </a:lnTo>
                  <a:lnTo>
                    <a:pt x="7469" y="2423"/>
                  </a:lnTo>
                  <a:lnTo>
                    <a:pt x="7563" y="2375"/>
                  </a:lnTo>
                  <a:lnTo>
                    <a:pt x="7659" y="2321"/>
                  </a:lnTo>
                  <a:lnTo>
                    <a:pt x="7756" y="2265"/>
                  </a:lnTo>
                  <a:lnTo>
                    <a:pt x="7854" y="2203"/>
                  </a:lnTo>
                  <a:lnTo>
                    <a:pt x="7953" y="2137"/>
                  </a:lnTo>
                  <a:lnTo>
                    <a:pt x="8053" y="2066"/>
                  </a:lnTo>
                  <a:lnTo>
                    <a:pt x="9204" y="3243"/>
                  </a:lnTo>
                  <a:lnTo>
                    <a:pt x="7220" y="5296"/>
                  </a:lnTo>
                  <a:lnTo>
                    <a:pt x="12597" y="10708"/>
                  </a:lnTo>
                  <a:lnTo>
                    <a:pt x="12775" y="10387"/>
                  </a:lnTo>
                  <a:lnTo>
                    <a:pt x="12930" y="10057"/>
                  </a:lnTo>
                  <a:lnTo>
                    <a:pt x="13065" y="9719"/>
                  </a:lnTo>
                  <a:lnTo>
                    <a:pt x="13179" y="9373"/>
                  </a:lnTo>
                  <a:lnTo>
                    <a:pt x="13271" y="9022"/>
                  </a:lnTo>
                  <a:lnTo>
                    <a:pt x="13344" y="8664"/>
                  </a:lnTo>
                  <a:lnTo>
                    <a:pt x="13396" y="8301"/>
                  </a:lnTo>
                  <a:lnTo>
                    <a:pt x="13426" y="7934"/>
                  </a:lnTo>
                  <a:lnTo>
                    <a:pt x="13437" y="7564"/>
                  </a:lnTo>
                  <a:lnTo>
                    <a:pt x="13427" y="7192"/>
                  </a:lnTo>
                  <a:lnTo>
                    <a:pt x="13398" y="6818"/>
                  </a:lnTo>
                  <a:lnTo>
                    <a:pt x="13347" y="6443"/>
                  </a:lnTo>
                  <a:lnTo>
                    <a:pt x="13277" y="6068"/>
                  </a:lnTo>
                  <a:lnTo>
                    <a:pt x="13188" y="5694"/>
                  </a:lnTo>
                  <a:lnTo>
                    <a:pt x="13079" y="5321"/>
                  </a:lnTo>
                  <a:lnTo>
                    <a:pt x="12949" y="4950"/>
                  </a:lnTo>
                  <a:lnTo>
                    <a:pt x="12801" y="4583"/>
                  </a:lnTo>
                  <a:lnTo>
                    <a:pt x="12634" y="4220"/>
                  </a:lnTo>
                  <a:lnTo>
                    <a:pt x="12447" y="3862"/>
                  </a:lnTo>
                  <a:lnTo>
                    <a:pt x="12241" y="3509"/>
                  </a:lnTo>
                  <a:lnTo>
                    <a:pt x="12017" y="3162"/>
                  </a:lnTo>
                  <a:lnTo>
                    <a:pt x="11773" y="2822"/>
                  </a:lnTo>
                  <a:lnTo>
                    <a:pt x="11511" y="2492"/>
                  </a:lnTo>
                  <a:lnTo>
                    <a:pt x="11230" y="2169"/>
                  </a:lnTo>
                  <a:lnTo>
                    <a:pt x="10931" y="1856"/>
                  </a:lnTo>
                  <a:lnTo>
                    <a:pt x="10613" y="1553"/>
                  </a:lnTo>
                  <a:lnTo>
                    <a:pt x="10277" y="1262"/>
                  </a:lnTo>
                  <a:lnTo>
                    <a:pt x="9924" y="982"/>
                  </a:lnTo>
                  <a:lnTo>
                    <a:pt x="9551" y="716"/>
                  </a:lnTo>
                  <a:lnTo>
                    <a:pt x="9162" y="463"/>
                  </a:lnTo>
                  <a:lnTo>
                    <a:pt x="8754" y="224"/>
                  </a:lnTo>
                  <a:lnTo>
                    <a:pt x="8329" y="0"/>
                  </a:lnTo>
                  <a:lnTo>
                    <a:pt x="8761" y="35"/>
                  </a:lnTo>
                  <a:lnTo>
                    <a:pt x="9199" y="99"/>
                  </a:lnTo>
                  <a:lnTo>
                    <a:pt x="9641" y="192"/>
                  </a:lnTo>
                  <a:lnTo>
                    <a:pt x="10084" y="310"/>
                  </a:lnTo>
                  <a:lnTo>
                    <a:pt x="10526" y="458"/>
                  </a:lnTo>
                  <a:lnTo>
                    <a:pt x="10966" y="632"/>
                  </a:lnTo>
                  <a:lnTo>
                    <a:pt x="11402" y="832"/>
                  </a:lnTo>
                  <a:lnTo>
                    <a:pt x="11830" y="1057"/>
                  </a:lnTo>
                  <a:lnTo>
                    <a:pt x="12250" y="1307"/>
                  </a:lnTo>
                  <a:lnTo>
                    <a:pt x="12659" y="1583"/>
                  </a:lnTo>
                  <a:lnTo>
                    <a:pt x="13054" y="1881"/>
                  </a:lnTo>
                  <a:lnTo>
                    <a:pt x="13435" y="2203"/>
                  </a:lnTo>
                  <a:lnTo>
                    <a:pt x="13798" y="2548"/>
                  </a:lnTo>
                  <a:lnTo>
                    <a:pt x="14141" y="2915"/>
                  </a:lnTo>
                  <a:lnTo>
                    <a:pt x="14464" y="3304"/>
                  </a:lnTo>
                  <a:lnTo>
                    <a:pt x="14762" y="3714"/>
                  </a:lnTo>
                  <a:lnTo>
                    <a:pt x="15036" y="4146"/>
                  </a:lnTo>
                  <a:lnTo>
                    <a:pt x="15281" y="4596"/>
                  </a:lnTo>
                  <a:lnTo>
                    <a:pt x="15496" y="5067"/>
                  </a:lnTo>
                  <a:lnTo>
                    <a:pt x="15679" y="5557"/>
                  </a:lnTo>
                  <a:lnTo>
                    <a:pt x="15829" y="6065"/>
                  </a:lnTo>
                  <a:lnTo>
                    <a:pt x="15942" y="6591"/>
                  </a:lnTo>
                  <a:lnTo>
                    <a:pt x="16016" y="7135"/>
                  </a:lnTo>
                  <a:lnTo>
                    <a:pt x="16052" y="7695"/>
                  </a:lnTo>
                  <a:lnTo>
                    <a:pt x="16044" y="8271"/>
                  </a:lnTo>
                  <a:lnTo>
                    <a:pt x="15991" y="8863"/>
                  </a:lnTo>
                  <a:lnTo>
                    <a:pt x="15892" y="9471"/>
                  </a:lnTo>
                  <a:lnTo>
                    <a:pt x="15744" y="10093"/>
                  </a:lnTo>
                  <a:lnTo>
                    <a:pt x="15545" y="10729"/>
                  </a:lnTo>
                  <a:lnTo>
                    <a:pt x="15294" y="11379"/>
                  </a:lnTo>
                  <a:lnTo>
                    <a:pt x="14987" y="12042"/>
                  </a:lnTo>
                  <a:lnTo>
                    <a:pt x="14623" y="12717"/>
                  </a:lnTo>
                  <a:lnTo>
                    <a:pt x="16074" y="14218"/>
                  </a:lnTo>
                  <a:lnTo>
                    <a:pt x="14156" y="16081"/>
                  </a:lnTo>
                  <a:lnTo>
                    <a:pt x="12655" y="14684"/>
                  </a:lnTo>
                  <a:lnTo>
                    <a:pt x="12293" y="14873"/>
                  </a:lnTo>
                  <a:lnTo>
                    <a:pt x="11934" y="15048"/>
                  </a:lnTo>
                  <a:lnTo>
                    <a:pt x="11578" y="15211"/>
                  </a:lnTo>
                  <a:lnTo>
                    <a:pt x="11223" y="15360"/>
                  </a:lnTo>
                  <a:lnTo>
                    <a:pt x="10870" y="15495"/>
                  </a:lnTo>
                  <a:lnTo>
                    <a:pt x="10520" y="15617"/>
                  </a:lnTo>
                  <a:lnTo>
                    <a:pt x="10173" y="15726"/>
                  </a:lnTo>
                  <a:lnTo>
                    <a:pt x="9828" y="15822"/>
                  </a:lnTo>
                  <a:lnTo>
                    <a:pt x="9485" y="15904"/>
                  </a:lnTo>
                  <a:lnTo>
                    <a:pt x="9145" y="15974"/>
                  </a:lnTo>
                  <a:lnTo>
                    <a:pt x="8808" y="16030"/>
                  </a:lnTo>
                  <a:lnTo>
                    <a:pt x="8472" y="16074"/>
                  </a:lnTo>
                  <a:lnTo>
                    <a:pt x="8140" y="16105"/>
                  </a:lnTo>
                  <a:lnTo>
                    <a:pt x="7812" y="16123"/>
                  </a:lnTo>
                  <a:lnTo>
                    <a:pt x="7486" y="16128"/>
                  </a:lnTo>
                  <a:lnTo>
                    <a:pt x="7164" y="16121"/>
                  </a:lnTo>
                  <a:lnTo>
                    <a:pt x="6845" y="16101"/>
                  </a:lnTo>
                  <a:lnTo>
                    <a:pt x="6529" y="16069"/>
                  </a:lnTo>
                  <a:lnTo>
                    <a:pt x="6216" y="16024"/>
                  </a:lnTo>
                  <a:lnTo>
                    <a:pt x="5906" y="15967"/>
                  </a:lnTo>
                  <a:lnTo>
                    <a:pt x="5601" y="15897"/>
                  </a:lnTo>
                  <a:lnTo>
                    <a:pt x="5298" y="15816"/>
                  </a:lnTo>
                  <a:lnTo>
                    <a:pt x="5001" y="15722"/>
                  </a:lnTo>
                  <a:lnTo>
                    <a:pt x="4706" y="15616"/>
                  </a:lnTo>
                  <a:lnTo>
                    <a:pt x="4415" y="15498"/>
                  </a:lnTo>
                  <a:lnTo>
                    <a:pt x="4129" y="15368"/>
                  </a:lnTo>
                  <a:lnTo>
                    <a:pt x="3846" y="15227"/>
                  </a:lnTo>
                  <a:lnTo>
                    <a:pt x="3568" y="15073"/>
                  </a:lnTo>
                  <a:lnTo>
                    <a:pt x="3293" y="14907"/>
                  </a:lnTo>
                  <a:lnTo>
                    <a:pt x="3023" y="14731"/>
                  </a:lnTo>
                  <a:lnTo>
                    <a:pt x="2757" y="14542"/>
                  </a:lnTo>
                  <a:lnTo>
                    <a:pt x="2496" y="14342"/>
                  </a:lnTo>
                  <a:lnTo>
                    <a:pt x="2509" y="14390"/>
                  </a:lnTo>
                  <a:lnTo>
                    <a:pt x="2520" y="14439"/>
                  </a:lnTo>
                  <a:lnTo>
                    <a:pt x="2528" y="14487"/>
                  </a:lnTo>
                  <a:lnTo>
                    <a:pt x="2533" y="14536"/>
                  </a:lnTo>
                  <a:lnTo>
                    <a:pt x="2536" y="14586"/>
                  </a:lnTo>
                  <a:lnTo>
                    <a:pt x="2537" y="14635"/>
                  </a:lnTo>
                  <a:lnTo>
                    <a:pt x="2534" y="14686"/>
                  </a:lnTo>
                  <a:lnTo>
                    <a:pt x="2530" y="14735"/>
                  </a:lnTo>
                  <a:lnTo>
                    <a:pt x="2523" y="14785"/>
                  </a:lnTo>
                  <a:lnTo>
                    <a:pt x="2514" y="14835"/>
                  </a:lnTo>
                  <a:lnTo>
                    <a:pt x="2502" y="14884"/>
                  </a:lnTo>
                  <a:lnTo>
                    <a:pt x="2489" y="14934"/>
                  </a:lnTo>
                  <a:lnTo>
                    <a:pt x="2473" y="14983"/>
                  </a:lnTo>
                  <a:lnTo>
                    <a:pt x="2454" y="15031"/>
                  </a:lnTo>
                  <a:lnTo>
                    <a:pt x="2434" y="15080"/>
                  </a:lnTo>
                  <a:lnTo>
                    <a:pt x="2412" y="15127"/>
                  </a:lnTo>
                  <a:lnTo>
                    <a:pt x="2388" y="15174"/>
                  </a:lnTo>
                  <a:lnTo>
                    <a:pt x="2363" y="15222"/>
                  </a:lnTo>
                  <a:lnTo>
                    <a:pt x="2334" y="15267"/>
                  </a:lnTo>
                  <a:lnTo>
                    <a:pt x="2305" y="15313"/>
                  </a:lnTo>
                  <a:lnTo>
                    <a:pt x="2275" y="15358"/>
                  </a:lnTo>
                  <a:lnTo>
                    <a:pt x="2241" y="15401"/>
                  </a:lnTo>
                  <a:lnTo>
                    <a:pt x="2207" y="15444"/>
                  </a:lnTo>
                  <a:lnTo>
                    <a:pt x="2171" y="15486"/>
                  </a:lnTo>
                  <a:lnTo>
                    <a:pt x="2134" y="15526"/>
                  </a:lnTo>
                  <a:lnTo>
                    <a:pt x="2095" y="15567"/>
                  </a:lnTo>
                  <a:lnTo>
                    <a:pt x="2055" y="15605"/>
                  </a:lnTo>
                  <a:lnTo>
                    <a:pt x="2013" y="15642"/>
                  </a:lnTo>
                  <a:lnTo>
                    <a:pt x="1971" y="15677"/>
                  </a:lnTo>
                  <a:lnTo>
                    <a:pt x="1927" y="15713"/>
                  </a:lnTo>
                  <a:lnTo>
                    <a:pt x="1881" y="15745"/>
                  </a:lnTo>
                  <a:lnTo>
                    <a:pt x="1836" y="15777"/>
                  </a:lnTo>
                  <a:lnTo>
                    <a:pt x="1779" y="15812"/>
                  </a:lnTo>
                  <a:lnTo>
                    <a:pt x="1723" y="15845"/>
                  </a:lnTo>
                  <a:lnTo>
                    <a:pt x="1666" y="15874"/>
                  </a:lnTo>
                  <a:lnTo>
                    <a:pt x="1610" y="15900"/>
                  </a:lnTo>
                  <a:lnTo>
                    <a:pt x="1552" y="15923"/>
                  </a:lnTo>
                  <a:lnTo>
                    <a:pt x="1496" y="15944"/>
                  </a:lnTo>
                  <a:lnTo>
                    <a:pt x="1438" y="15961"/>
                  </a:lnTo>
                  <a:lnTo>
                    <a:pt x="1381" y="15975"/>
                  </a:lnTo>
                  <a:lnTo>
                    <a:pt x="1324" y="15987"/>
                  </a:lnTo>
                  <a:lnTo>
                    <a:pt x="1267" y="15995"/>
                  </a:lnTo>
                  <a:lnTo>
                    <a:pt x="1210" y="16001"/>
                  </a:lnTo>
                  <a:lnTo>
                    <a:pt x="1154" y="16003"/>
                  </a:lnTo>
                  <a:lnTo>
                    <a:pt x="1098" y="16003"/>
                  </a:lnTo>
                  <a:lnTo>
                    <a:pt x="1043" y="16000"/>
                  </a:lnTo>
                  <a:lnTo>
                    <a:pt x="987" y="15995"/>
                  </a:lnTo>
                  <a:lnTo>
                    <a:pt x="933" y="15986"/>
                  </a:lnTo>
                  <a:lnTo>
                    <a:pt x="879" y="15975"/>
                  </a:lnTo>
                  <a:lnTo>
                    <a:pt x="826" y="15961"/>
                  </a:lnTo>
                  <a:lnTo>
                    <a:pt x="773" y="15944"/>
                  </a:lnTo>
                  <a:lnTo>
                    <a:pt x="722" y="15924"/>
                  </a:lnTo>
                  <a:lnTo>
                    <a:pt x="671" y="15902"/>
                  </a:lnTo>
                  <a:lnTo>
                    <a:pt x="622" y="15877"/>
                  </a:lnTo>
                  <a:lnTo>
                    <a:pt x="573" y="15849"/>
                  </a:lnTo>
                  <a:lnTo>
                    <a:pt x="527" y="15819"/>
                  </a:lnTo>
                  <a:lnTo>
                    <a:pt x="480" y="15786"/>
                  </a:lnTo>
                  <a:lnTo>
                    <a:pt x="436" y="15751"/>
                  </a:lnTo>
                  <a:lnTo>
                    <a:pt x="393" y="15713"/>
                  </a:lnTo>
                  <a:lnTo>
                    <a:pt x="350" y="15671"/>
                  </a:lnTo>
                  <a:lnTo>
                    <a:pt x="310" y="15628"/>
                  </a:lnTo>
                  <a:lnTo>
                    <a:pt x="271" y="15583"/>
                  </a:lnTo>
                  <a:lnTo>
                    <a:pt x="234" y="15534"/>
                  </a:lnTo>
                  <a:lnTo>
                    <a:pt x="199" y="15483"/>
                  </a:lnTo>
                  <a:lnTo>
                    <a:pt x="143" y="15391"/>
                  </a:lnTo>
                  <a:lnTo>
                    <a:pt x="98" y="15299"/>
                  </a:lnTo>
                  <a:lnTo>
                    <a:pt x="61" y="15206"/>
                  </a:lnTo>
                  <a:lnTo>
                    <a:pt x="33" y="15112"/>
                  </a:lnTo>
                  <a:lnTo>
                    <a:pt x="14" y="15019"/>
                  </a:lnTo>
                  <a:lnTo>
                    <a:pt x="3" y="14925"/>
                  </a:lnTo>
                  <a:lnTo>
                    <a:pt x="0" y="14833"/>
                  </a:lnTo>
                  <a:lnTo>
                    <a:pt x="5" y="14741"/>
                  </a:lnTo>
                  <a:lnTo>
                    <a:pt x="17" y="14651"/>
                  </a:lnTo>
                  <a:lnTo>
                    <a:pt x="36" y="14562"/>
                  </a:lnTo>
                  <a:lnTo>
                    <a:pt x="63" y="14475"/>
                  </a:lnTo>
                  <a:lnTo>
                    <a:pt x="95" y="14389"/>
                  </a:lnTo>
                  <a:lnTo>
                    <a:pt x="133" y="14307"/>
                  </a:lnTo>
                  <a:lnTo>
                    <a:pt x="179" y="14226"/>
                  </a:lnTo>
                  <a:lnTo>
                    <a:pt x="228" y="14148"/>
                  </a:lnTo>
                  <a:lnTo>
                    <a:pt x="284" y="14075"/>
                  </a:lnTo>
                  <a:lnTo>
                    <a:pt x="344" y="14004"/>
                  </a:lnTo>
                  <a:lnTo>
                    <a:pt x="409" y="13938"/>
                  </a:lnTo>
                  <a:lnTo>
                    <a:pt x="478" y="13874"/>
                  </a:lnTo>
                  <a:lnTo>
                    <a:pt x="551" y="13816"/>
                  </a:lnTo>
                  <a:lnTo>
                    <a:pt x="628" y="13762"/>
                  </a:lnTo>
                  <a:lnTo>
                    <a:pt x="708" y="13714"/>
                  </a:lnTo>
                  <a:lnTo>
                    <a:pt x="791" y="13670"/>
                  </a:lnTo>
                  <a:lnTo>
                    <a:pt x="878" y="13632"/>
                  </a:lnTo>
                  <a:lnTo>
                    <a:pt x="967" y="13601"/>
                  </a:lnTo>
                  <a:lnTo>
                    <a:pt x="1057" y="13575"/>
                  </a:lnTo>
                  <a:lnTo>
                    <a:pt x="1150" y="13556"/>
                  </a:lnTo>
                  <a:lnTo>
                    <a:pt x="1244" y="13542"/>
                  </a:lnTo>
                  <a:lnTo>
                    <a:pt x="1339" y="13536"/>
                  </a:lnTo>
                  <a:lnTo>
                    <a:pt x="1436" y="13538"/>
                  </a:lnTo>
                  <a:lnTo>
                    <a:pt x="1533" y="13548"/>
                  </a:lnTo>
                  <a:lnTo>
                    <a:pt x="1630" y="13565"/>
                  </a:lnTo>
                  <a:lnTo>
                    <a:pt x="1553" y="13486"/>
                  </a:lnTo>
                  <a:lnTo>
                    <a:pt x="1477" y="13406"/>
                  </a:lnTo>
                  <a:lnTo>
                    <a:pt x="1400" y="13325"/>
                  </a:lnTo>
                  <a:lnTo>
                    <a:pt x="1324" y="13243"/>
                  </a:lnTo>
                  <a:lnTo>
                    <a:pt x="1248" y="13159"/>
                  </a:lnTo>
                  <a:lnTo>
                    <a:pt x="1174" y="13075"/>
                  </a:lnTo>
                  <a:lnTo>
                    <a:pt x="1100" y="12990"/>
                  </a:lnTo>
                  <a:lnTo>
                    <a:pt x="1026" y="12903"/>
                  </a:lnTo>
                  <a:lnTo>
                    <a:pt x="953" y="12815"/>
                  </a:lnTo>
                  <a:lnTo>
                    <a:pt x="880" y="12726"/>
                  </a:lnTo>
                  <a:lnTo>
                    <a:pt x="807" y="12636"/>
                  </a:lnTo>
                  <a:lnTo>
                    <a:pt x="736" y="12545"/>
                  </a:lnTo>
                  <a:lnTo>
                    <a:pt x="665" y="12453"/>
                  </a:lnTo>
                  <a:lnTo>
                    <a:pt x="594" y="12359"/>
                  </a:lnTo>
                  <a:lnTo>
                    <a:pt x="524" y="12264"/>
                  </a:lnTo>
                  <a:lnTo>
                    <a:pt x="454" y="12169"/>
                  </a:lnTo>
                  <a:close/>
                </a:path>
              </a:pathLst>
            </a:custGeom>
            <a:solidFill>
              <a:srgbClr val="F8F0DC"/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</a:endParaRPr>
            </a:p>
          </p:txBody>
        </p:sp>
      </p:grpSp>
      <p:cxnSp>
        <p:nvCxnSpPr>
          <p:cNvPr id="11" name="直接箭头连接符 10"/>
          <p:cNvCxnSpPr/>
          <p:nvPr/>
        </p:nvCxnSpPr>
        <p:spPr>
          <a:xfrm>
            <a:off x="4639790" y="2743263"/>
            <a:ext cx="720000" cy="0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箭头连接符 12"/>
          <p:cNvCxnSpPr/>
          <p:nvPr/>
        </p:nvCxnSpPr>
        <p:spPr>
          <a:xfrm>
            <a:off x="4639790" y="5060627"/>
            <a:ext cx="720000" cy="0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" name="组合 17"/>
          <p:cNvGrpSpPr/>
          <p:nvPr/>
        </p:nvGrpSpPr>
        <p:grpSpPr>
          <a:xfrm>
            <a:off x="5557190" y="1773063"/>
            <a:ext cx="5640334" cy="1940400"/>
            <a:chOff x="5557190" y="1773063"/>
            <a:chExt cx="5640334" cy="1940400"/>
          </a:xfrm>
        </p:grpSpPr>
        <p:sp>
          <p:nvSpPr>
            <p:cNvPr id="3" name="矩形 2"/>
            <p:cNvSpPr/>
            <p:nvPr/>
          </p:nvSpPr>
          <p:spPr>
            <a:xfrm>
              <a:off x="5850854" y="2235431"/>
              <a:ext cx="5053003" cy="101566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 eaLnBrk="1" hangingPunct="1">
                <a:buFont typeface="Arial" panose="020B0604020202020204" pitchFamily="34" charset="0"/>
                <a:buNone/>
                <a:defRPr/>
              </a:pPr>
              <a:r>
                <a:rPr lang="zh-CN" altLang="en-US" sz="2000" dirty="0">
                  <a:solidFill>
                    <a:srgbClr val="7C493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党委下设部门不健全，“三定”之后，</a:t>
              </a:r>
              <a:r>
                <a:rPr lang="en-US" altLang="zh-CN" sz="2000" dirty="0">
                  <a:solidFill>
                    <a:srgbClr val="7C493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</a:t>
              </a:r>
              <a:r>
                <a:rPr lang="zh-CN" altLang="en-US" sz="2000" dirty="0">
                  <a:solidFill>
                    <a:srgbClr val="7C493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党支部仅分设了党委办公室，没有设立党委组织部、党委宣传部；</a:t>
              </a:r>
            </a:p>
          </p:txBody>
        </p:sp>
        <p:sp>
          <p:nvSpPr>
            <p:cNvPr id="16" name="矩形: 圆角 15"/>
            <p:cNvSpPr/>
            <p:nvPr/>
          </p:nvSpPr>
          <p:spPr>
            <a:xfrm>
              <a:off x="5557190" y="1773063"/>
              <a:ext cx="5640334" cy="1940400"/>
            </a:xfrm>
            <a:prstGeom prst="roundRect">
              <a:avLst>
                <a:gd name="adj" fmla="val 0"/>
              </a:avLst>
            </a:prstGeom>
            <a:noFill/>
            <a:ln>
              <a:solidFill>
                <a:srgbClr val="C0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altLang="zh-CN" sz="2400" b="1" dirty="0">
                <a:solidFill>
                  <a:srgbClr val="FFFAF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5557190" y="4090427"/>
            <a:ext cx="5640334" cy="1940400"/>
            <a:chOff x="5557190" y="4090427"/>
            <a:chExt cx="5640334" cy="1940400"/>
          </a:xfrm>
        </p:grpSpPr>
        <p:sp>
          <p:nvSpPr>
            <p:cNvPr id="4" name="矩形 3"/>
            <p:cNvSpPr/>
            <p:nvPr/>
          </p:nvSpPr>
          <p:spPr>
            <a:xfrm>
              <a:off x="5850855" y="4199250"/>
              <a:ext cx="5053003" cy="175432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 eaLnBrk="1" hangingPunct="1">
                <a:buFont typeface="Arial" panose="020B0604020202020204" pitchFamily="34" charset="0"/>
                <a:buNone/>
                <a:defRPr/>
              </a:pPr>
              <a:r>
                <a:rPr lang="zh-CN" altLang="en-US" dirty="0">
                  <a:solidFill>
                    <a:srgbClr val="7C493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公司党员力量基本集中在某某本部，</a:t>
              </a:r>
              <a:r>
                <a:rPr lang="en-US" altLang="zh-CN" dirty="0">
                  <a:solidFill>
                    <a:srgbClr val="7C493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B</a:t>
              </a:r>
              <a:r>
                <a:rPr lang="zh-CN" altLang="en-US" dirty="0">
                  <a:solidFill>
                    <a:srgbClr val="7C493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机关本部劳动合同制员工数</a:t>
              </a:r>
              <a:r>
                <a:rPr lang="en-US" altLang="zh-CN" dirty="0">
                  <a:solidFill>
                    <a:srgbClr val="7C493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38</a:t>
              </a:r>
              <a:r>
                <a:rPr lang="zh-CN" altLang="en-US" dirty="0">
                  <a:solidFill>
                    <a:srgbClr val="7C493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人，某某公司机关本部党员总数</a:t>
              </a:r>
              <a:r>
                <a:rPr lang="en-US" altLang="zh-CN" dirty="0">
                  <a:solidFill>
                    <a:srgbClr val="7C493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11</a:t>
              </a:r>
              <a:r>
                <a:rPr lang="zh-CN" altLang="en-US" dirty="0">
                  <a:solidFill>
                    <a:srgbClr val="7C493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人；</a:t>
              </a:r>
              <a:r>
                <a:rPr lang="en-US" altLang="zh-CN" dirty="0">
                  <a:solidFill>
                    <a:srgbClr val="7C493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3</a:t>
              </a:r>
              <a:r>
                <a:rPr lang="zh-CN" altLang="en-US" dirty="0">
                  <a:solidFill>
                    <a:srgbClr val="7C493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家县支公司劳动合同制员工总数</a:t>
              </a:r>
              <a:r>
                <a:rPr lang="en-US" altLang="zh-CN" dirty="0">
                  <a:solidFill>
                    <a:srgbClr val="7C493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15</a:t>
              </a:r>
              <a:r>
                <a:rPr lang="zh-CN" altLang="en-US" dirty="0">
                  <a:solidFill>
                    <a:srgbClr val="7C493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人，县支公司党员总数</a:t>
              </a:r>
              <a:r>
                <a:rPr lang="en-US" altLang="zh-CN" dirty="0">
                  <a:solidFill>
                    <a:srgbClr val="7C493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5</a:t>
              </a:r>
              <a:r>
                <a:rPr lang="zh-CN" altLang="en-US" dirty="0">
                  <a:solidFill>
                    <a:srgbClr val="7C493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人；县区级公司领导班子成员总数</a:t>
              </a:r>
              <a:r>
                <a:rPr lang="en-US" altLang="zh-CN" dirty="0">
                  <a:solidFill>
                    <a:srgbClr val="7C493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8</a:t>
              </a:r>
              <a:r>
                <a:rPr lang="zh-CN" altLang="en-US" dirty="0">
                  <a:solidFill>
                    <a:srgbClr val="7C493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人，县区级公司领导班子成员中党员总数</a:t>
              </a:r>
              <a:r>
                <a:rPr lang="en-US" altLang="zh-CN" dirty="0">
                  <a:solidFill>
                    <a:srgbClr val="7C493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5</a:t>
              </a:r>
              <a:r>
                <a:rPr lang="zh-CN" altLang="en-US" dirty="0">
                  <a:solidFill>
                    <a:srgbClr val="7C493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人，党员队伍建设滞后。</a:t>
              </a:r>
            </a:p>
          </p:txBody>
        </p:sp>
        <p:sp>
          <p:nvSpPr>
            <p:cNvPr id="17" name="矩形: 圆角 16"/>
            <p:cNvSpPr/>
            <p:nvPr/>
          </p:nvSpPr>
          <p:spPr>
            <a:xfrm>
              <a:off x="5557190" y="4090427"/>
              <a:ext cx="5640334" cy="1940400"/>
            </a:xfrm>
            <a:prstGeom prst="roundRect">
              <a:avLst>
                <a:gd name="adj" fmla="val 0"/>
              </a:avLst>
            </a:prstGeom>
            <a:noFill/>
            <a:ln>
              <a:solidFill>
                <a:srgbClr val="C0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altLang="zh-CN" sz="2400" b="1" dirty="0">
                <a:solidFill>
                  <a:srgbClr val="FFFAF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811484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6 -7.40741E-7 L 0.14518 -0.00023 " pathEditMode="relative" rAng="0" ptsTypes="AA">
                                      <p:cBhvr>
                                        <p:cTn id="9" dur="1000" spd="-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253" y="-23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3.33333E-6 0 L 0.00052 0.14144 " pathEditMode="relative" rAng="0" ptsTypes="AA">
                                      <p:cBhvr>
                                        <p:cTn id="14" dur="1000" spd="-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" y="706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8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nodeType="withEffect">
                                  <p:stCondLst>
                                    <p:cond delay="850"/>
                                  </p:stCondLst>
                                  <p:childTnLst>
                                    <p:animMotion origin="layout" path="M 3.33333E-6 0 L 0.00052 0.14144 " pathEditMode="relative" rAng="0" ptsTypes="AA">
                                      <p:cBhvr>
                                        <p:cTn id="19" dur="1000" spd="-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" y="706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2" presetClass="path" presetSubtype="0" decel="10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2.08333E-6 -7.40741E-7 L 0.14518 -0.00023 " pathEditMode="relative" rAng="0" ptsTypes="AA">
                                      <p:cBhvr>
                                        <p:cTn id="30" dur="1000" spd="-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253" y="-23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42" presetClass="path" presetSubtype="0" decel="100000" fill="hold" nodeType="withEffect">
                                  <p:stCondLst>
                                    <p:cond delay="2100"/>
                                  </p:stCondLst>
                                  <p:childTnLst>
                                    <p:animMotion origin="layout" path="M 2.08333E-6 -7.40741E-7 L 0.14518 -0.00023 " pathEditMode="relative" rAng="0" ptsTypes="AA">
                                      <p:cBhvr>
                                        <p:cTn id="35" dur="1000" spd="-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253" y="-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268837" y="330101"/>
            <a:ext cx="387798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zh-CN" altLang="en-US" sz="32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党务工作者能力不强</a:t>
            </a:r>
          </a:p>
        </p:txBody>
      </p:sp>
      <p:sp>
        <p:nvSpPr>
          <p:cNvPr id="3" name="MH_Other_1"/>
          <p:cNvSpPr/>
          <p:nvPr>
            <p:custDataLst>
              <p:tags r:id="rId1"/>
            </p:custDataLst>
          </p:nvPr>
        </p:nvSpPr>
        <p:spPr>
          <a:xfrm>
            <a:off x="1268837" y="2081049"/>
            <a:ext cx="1058862" cy="798513"/>
          </a:xfrm>
          <a:custGeom>
            <a:avLst/>
            <a:gdLst>
              <a:gd name="connsiteX0" fmla="*/ 188686 w 1059543"/>
              <a:gd name="connsiteY0" fmla="*/ 0 h 798286"/>
              <a:gd name="connsiteX1" fmla="*/ 1059543 w 1059543"/>
              <a:gd name="connsiteY1" fmla="*/ 0 h 798286"/>
              <a:gd name="connsiteX2" fmla="*/ 856343 w 1059543"/>
              <a:gd name="connsiteY2" fmla="*/ 798286 h 798286"/>
              <a:gd name="connsiteX3" fmla="*/ 0 w 1059543"/>
              <a:gd name="connsiteY3" fmla="*/ 798286 h 798286"/>
              <a:gd name="connsiteX4" fmla="*/ 188686 w 1059543"/>
              <a:gd name="connsiteY4" fmla="*/ 0 h 798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59543" h="798286">
                <a:moveTo>
                  <a:pt x="188686" y="0"/>
                </a:moveTo>
                <a:lnTo>
                  <a:pt x="1059543" y="0"/>
                </a:lnTo>
                <a:lnTo>
                  <a:pt x="856343" y="798286"/>
                </a:lnTo>
                <a:lnTo>
                  <a:pt x="0" y="798286"/>
                </a:lnTo>
                <a:lnTo>
                  <a:pt x="188686" y="0"/>
                </a:lnTo>
                <a:close/>
              </a:path>
            </a:pathLst>
          </a:cu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3200" b="1" dirty="0">
                <a:solidFill>
                  <a:srgbClr val="FFFAF0"/>
                </a:solidFill>
                <a:latin typeface="Century Gothic" panose="020B0502020202020204" pitchFamily="34" charset="0"/>
                <a:ea typeface="微软雅黑" panose="020B0503020204020204" pitchFamily="34" charset="-122"/>
              </a:rPr>
              <a:t>01</a:t>
            </a:r>
            <a:endParaRPr lang="zh-CN" altLang="en-US" sz="3200" b="1" dirty="0">
              <a:solidFill>
                <a:srgbClr val="FFFAF0"/>
              </a:solidFill>
              <a:latin typeface="Century Gothic" panose="020B0502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4" name="MH_SubTitle_1"/>
          <p:cNvSpPr/>
          <p:nvPr>
            <p:custDataLst>
              <p:tags r:id="rId2"/>
            </p:custDataLst>
          </p:nvPr>
        </p:nvSpPr>
        <p:spPr>
          <a:xfrm>
            <a:off x="2327699" y="2081049"/>
            <a:ext cx="4033838" cy="796925"/>
          </a:xfrm>
          <a:custGeom>
            <a:avLst/>
            <a:gdLst>
              <a:gd name="connsiteX0" fmla="*/ 4034972 w 4034972"/>
              <a:gd name="connsiteY0" fmla="*/ 0 h 798285"/>
              <a:gd name="connsiteX1" fmla="*/ 3831772 w 4034972"/>
              <a:gd name="connsiteY1" fmla="*/ 798285 h 798285"/>
              <a:gd name="connsiteX2" fmla="*/ 0 w 4034972"/>
              <a:gd name="connsiteY2" fmla="*/ 798285 h 798285"/>
              <a:gd name="connsiteX3" fmla="*/ 203200 w 4034972"/>
              <a:gd name="connsiteY3" fmla="*/ 0 h 798285"/>
              <a:gd name="connsiteX4" fmla="*/ 4034972 w 4034972"/>
              <a:gd name="connsiteY4" fmla="*/ 0 h 7982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034972" h="798285">
                <a:moveTo>
                  <a:pt x="4034972" y="0"/>
                </a:moveTo>
                <a:lnTo>
                  <a:pt x="3831772" y="798285"/>
                </a:lnTo>
                <a:lnTo>
                  <a:pt x="0" y="798285"/>
                </a:lnTo>
                <a:lnTo>
                  <a:pt x="203200" y="0"/>
                </a:lnTo>
                <a:lnTo>
                  <a:pt x="4034972" y="0"/>
                </a:lnTo>
                <a:close/>
              </a:path>
            </a:pathLst>
          </a:cu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ctr">
              <a:defRPr/>
            </a:pPr>
            <a:r>
              <a:rPr lang="zh-CN" altLang="en-US" sz="28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人员配置不足</a:t>
            </a:r>
          </a:p>
        </p:txBody>
      </p:sp>
      <p:sp>
        <p:nvSpPr>
          <p:cNvPr id="5" name="矩形 4"/>
          <p:cNvSpPr/>
          <p:nvPr/>
        </p:nvSpPr>
        <p:spPr>
          <a:xfrm>
            <a:off x="7294275" y="2081049"/>
            <a:ext cx="3662759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1" hangingPunct="1">
              <a:lnSpc>
                <a:spcPct val="150000"/>
              </a:lnSpc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rgbClr val="7C493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公司没有专岗的党务工作者，现有的支委会成员均为兼岗，</a:t>
            </a:r>
            <a:r>
              <a:rPr lang="zh-CN" altLang="en-US" sz="20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人员配置不足</a:t>
            </a:r>
            <a:r>
              <a:rPr lang="zh-CN" altLang="en-US" sz="2000" dirty="0">
                <a:solidFill>
                  <a:srgbClr val="7C493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；兼岗党务工作者</a:t>
            </a:r>
            <a:r>
              <a:rPr lang="zh-CN" altLang="en-US" sz="20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专业技术能力较弱</a:t>
            </a:r>
            <a:r>
              <a:rPr lang="zh-CN" altLang="en-US" sz="2000" dirty="0">
                <a:solidFill>
                  <a:srgbClr val="7C493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，对党建工作如何开展缺乏系统、专业的认识，基层党建</a:t>
            </a:r>
            <a:r>
              <a:rPr lang="zh-CN" altLang="en-US" sz="20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工作水平不高</a:t>
            </a:r>
            <a:r>
              <a:rPr lang="zh-CN" altLang="en-US" sz="2000" dirty="0">
                <a:solidFill>
                  <a:srgbClr val="7C493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zh-CN" altLang="en-US" sz="20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工作活力不强</a:t>
            </a:r>
            <a:r>
              <a:rPr lang="zh-CN" altLang="en-US" sz="2000" dirty="0">
                <a:solidFill>
                  <a:srgbClr val="7C493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zh-CN" altLang="en-US" sz="20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工作办法不多</a:t>
            </a:r>
            <a:r>
              <a:rPr lang="zh-CN" altLang="en-US" sz="2000" dirty="0">
                <a:solidFill>
                  <a:srgbClr val="7C493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zh-CN" altLang="en-US" sz="20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实战能力差</a:t>
            </a:r>
            <a:r>
              <a:rPr lang="zh-CN" altLang="en-US" sz="2000" dirty="0">
                <a:solidFill>
                  <a:srgbClr val="7C493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</a:p>
        </p:txBody>
      </p:sp>
      <p:sp>
        <p:nvSpPr>
          <p:cNvPr id="10" name="MH_Other_1"/>
          <p:cNvSpPr/>
          <p:nvPr>
            <p:custDataLst>
              <p:tags r:id="rId3"/>
            </p:custDataLst>
          </p:nvPr>
        </p:nvSpPr>
        <p:spPr>
          <a:xfrm>
            <a:off x="1268837" y="3082924"/>
            <a:ext cx="1058862" cy="798513"/>
          </a:xfrm>
          <a:custGeom>
            <a:avLst/>
            <a:gdLst>
              <a:gd name="connsiteX0" fmla="*/ 188686 w 1059543"/>
              <a:gd name="connsiteY0" fmla="*/ 0 h 798286"/>
              <a:gd name="connsiteX1" fmla="*/ 1059543 w 1059543"/>
              <a:gd name="connsiteY1" fmla="*/ 0 h 798286"/>
              <a:gd name="connsiteX2" fmla="*/ 856343 w 1059543"/>
              <a:gd name="connsiteY2" fmla="*/ 798286 h 798286"/>
              <a:gd name="connsiteX3" fmla="*/ 0 w 1059543"/>
              <a:gd name="connsiteY3" fmla="*/ 798286 h 798286"/>
              <a:gd name="connsiteX4" fmla="*/ 188686 w 1059543"/>
              <a:gd name="connsiteY4" fmla="*/ 0 h 798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59543" h="798286">
                <a:moveTo>
                  <a:pt x="188686" y="0"/>
                </a:moveTo>
                <a:lnTo>
                  <a:pt x="1059543" y="0"/>
                </a:lnTo>
                <a:lnTo>
                  <a:pt x="856343" y="798286"/>
                </a:lnTo>
                <a:lnTo>
                  <a:pt x="0" y="798286"/>
                </a:lnTo>
                <a:lnTo>
                  <a:pt x="188686" y="0"/>
                </a:lnTo>
                <a:close/>
              </a:path>
            </a:pathLst>
          </a:cu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3200" b="1" dirty="0">
                <a:solidFill>
                  <a:srgbClr val="FFFAF0"/>
                </a:solidFill>
                <a:latin typeface="Century Gothic" panose="020B0502020202020204" pitchFamily="34" charset="0"/>
                <a:ea typeface="微软雅黑" panose="020B0503020204020204" pitchFamily="34" charset="-122"/>
              </a:rPr>
              <a:t>02</a:t>
            </a:r>
            <a:endParaRPr lang="zh-CN" altLang="en-US" sz="3200" b="1" dirty="0">
              <a:solidFill>
                <a:srgbClr val="FFFAF0"/>
              </a:solidFill>
              <a:latin typeface="Century Gothic" panose="020B0502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1" name="MH_SubTitle_1"/>
          <p:cNvSpPr/>
          <p:nvPr>
            <p:custDataLst>
              <p:tags r:id="rId4"/>
            </p:custDataLst>
          </p:nvPr>
        </p:nvSpPr>
        <p:spPr>
          <a:xfrm>
            <a:off x="2327699" y="3082924"/>
            <a:ext cx="4033838" cy="796925"/>
          </a:xfrm>
          <a:custGeom>
            <a:avLst/>
            <a:gdLst>
              <a:gd name="connsiteX0" fmla="*/ 4034972 w 4034972"/>
              <a:gd name="connsiteY0" fmla="*/ 0 h 798285"/>
              <a:gd name="connsiteX1" fmla="*/ 3831772 w 4034972"/>
              <a:gd name="connsiteY1" fmla="*/ 798285 h 798285"/>
              <a:gd name="connsiteX2" fmla="*/ 0 w 4034972"/>
              <a:gd name="connsiteY2" fmla="*/ 798285 h 798285"/>
              <a:gd name="connsiteX3" fmla="*/ 203200 w 4034972"/>
              <a:gd name="connsiteY3" fmla="*/ 0 h 798285"/>
              <a:gd name="connsiteX4" fmla="*/ 4034972 w 4034972"/>
              <a:gd name="connsiteY4" fmla="*/ 0 h 7982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034972" h="798285">
                <a:moveTo>
                  <a:pt x="4034972" y="0"/>
                </a:moveTo>
                <a:lnTo>
                  <a:pt x="3831772" y="798285"/>
                </a:lnTo>
                <a:lnTo>
                  <a:pt x="0" y="798285"/>
                </a:lnTo>
                <a:lnTo>
                  <a:pt x="203200" y="0"/>
                </a:lnTo>
                <a:lnTo>
                  <a:pt x="4034972" y="0"/>
                </a:lnTo>
                <a:close/>
              </a:path>
            </a:pathLst>
          </a:cu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ctr">
              <a:defRPr/>
            </a:pPr>
            <a:r>
              <a:rPr lang="zh-CN" altLang="en-US" sz="2800" b="1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技术能力弱</a:t>
            </a:r>
            <a:endParaRPr lang="zh-CN" altLang="en-US" sz="28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MH_Other_1"/>
          <p:cNvSpPr/>
          <p:nvPr>
            <p:custDataLst>
              <p:tags r:id="rId5"/>
            </p:custDataLst>
          </p:nvPr>
        </p:nvSpPr>
        <p:spPr>
          <a:xfrm>
            <a:off x="1268837" y="4083211"/>
            <a:ext cx="1058862" cy="798513"/>
          </a:xfrm>
          <a:custGeom>
            <a:avLst/>
            <a:gdLst>
              <a:gd name="connsiteX0" fmla="*/ 188686 w 1059543"/>
              <a:gd name="connsiteY0" fmla="*/ 0 h 798286"/>
              <a:gd name="connsiteX1" fmla="*/ 1059543 w 1059543"/>
              <a:gd name="connsiteY1" fmla="*/ 0 h 798286"/>
              <a:gd name="connsiteX2" fmla="*/ 856343 w 1059543"/>
              <a:gd name="connsiteY2" fmla="*/ 798286 h 798286"/>
              <a:gd name="connsiteX3" fmla="*/ 0 w 1059543"/>
              <a:gd name="connsiteY3" fmla="*/ 798286 h 798286"/>
              <a:gd name="connsiteX4" fmla="*/ 188686 w 1059543"/>
              <a:gd name="connsiteY4" fmla="*/ 0 h 798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59543" h="798286">
                <a:moveTo>
                  <a:pt x="188686" y="0"/>
                </a:moveTo>
                <a:lnTo>
                  <a:pt x="1059543" y="0"/>
                </a:lnTo>
                <a:lnTo>
                  <a:pt x="856343" y="798286"/>
                </a:lnTo>
                <a:lnTo>
                  <a:pt x="0" y="798286"/>
                </a:lnTo>
                <a:lnTo>
                  <a:pt x="188686" y="0"/>
                </a:lnTo>
                <a:close/>
              </a:path>
            </a:pathLst>
          </a:cu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3200" b="1" dirty="0">
                <a:solidFill>
                  <a:srgbClr val="FFFAF0"/>
                </a:solidFill>
                <a:latin typeface="Century Gothic" panose="020B0502020202020204" pitchFamily="34" charset="0"/>
                <a:ea typeface="微软雅黑" panose="020B0503020204020204" pitchFamily="34" charset="-122"/>
              </a:rPr>
              <a:t>03</a:t>
            </a:r>
            <a:endParaRPr lang="zh-CN" altLang="en-US" sz="3200" b="1" dirty="0">
              <a:solidFill>
                <a:srgbClr val="FFFAF0"/>
              </a:solidFill>
              <a:latin typeface="Century Gothic" panose="020B0502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3" name="MH_SubTitle_1"/>
          <p:cNvSpPr/>
          <p:nvPr>
            <p:custDataLst>
              <p:tags r:id="rId6"/>
            </p:custDataLst>
          </p:nvPr>
        </p:nvSpPr>
        <p:spPr>
          <a:xfrm>
            <a:off x="2327699" y="4083211"/>
            <a:ext cx="4033838" cy="796925"/>
          </a:xfrm>
          <a:custGeom>
            <a:avLst/>
            <a:gdLst>
              <a:gd name="connsiteX0" fmla="*/ 4034972 w 4034972"/>
              <a:gd name="connsiteY0" fmla="*/ 0 h 798285"/>
              <a:gd name="connsiteX1" fmla="*/ 3831772 w 4034972"/>
              <a:gd name="connsiteY1" fmla="*/ 798285 h 798285"/>
              <a:gd name="connsiteX2" fmla="*/ 0 w 4034972"/>
              <a:gd name="connsiteY2" fmla="*/ 798285 h 798285"/>
              <a:gd name="connsiteX3" fmla="*/ 203200 w 4034972"/>
              <a:gd name="connsiteY3" fmla="*/ 0 h 798285"/>
              <a:gd name="connsiteX4" fmla="*/ 4034972 w 4034972"/>
              <a:gd name="connsiteY4" fmla="*/ 0 h 7982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034972" h="798285">
                <a:moveTo>
                  <a:pt x="4034972" y="0"/>
                </a:moveTo>
                <a:lnTo>
                  <a:pt x="3831772" y="798285"/>
                </a:lnTo>
                <a:lnTo>
                  <a:pt x="0" y="798285"/>
                </a:lnTo>
                <a:lnTo>
                  <a:pt x="203200" y="0"/>
                </a:lnTo>
                <a:lnTo>
                  <a:pt x="4034972" y="0"/>
                </a:lnTo>
                <a:close/>
              </a:path>
            </a:pathLst>
          </a:cu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ctr">
              <a:defRPr/>
            </a:pPr>
            <a:r>
              <a:rPr lang="zh-CN" altLang="en-US" sz="2800" b="1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工作水平不高</a:t>
            </a:r>
            <a:endParaRPr lang="zh-CN" altLang="en-US" sz="28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MH_Other_1"/>
          <p:cNvSpPr/>
          <p:nvPr>
            <p:custDataLst>
              <p:tags r:id="rId7"/>
            </p:custDataLst>
          </p:nvPr>
        </p:nvSpPr>
        <p:spPr>
          <a:xfrm>
            <a:off x="1268837" y="5081910"/>
            <a:ext cx="1058862" cy="798513"/>
          </a:xfrm>
          <a:custGeom>
            <a:avLst/>
            <a:gdLst>
              <a:gd name="connsiteX0" fmla="*/ 188686 w 1059543"/>
              <a:gd name="connsiteY0" fmla="*/ 0 h 798286"/>
              <a:gd name="connsiteX1" fmla="*/ 1059543 w 1059543"/>
              <a:gd name="connsiteY1" fmla="*/ 0 h 798286"/>
              <a:gd name="connsiteX2" fmla="*/ 856343 w 1059543"/>
              <a:gd name="connsiteY2" fmla="*/ 798286 h 798286"/>
              <a:gd name="connsiteX3" fmla="*/ 0 w 1059543"/>
              <a:gd name="connsiteY3" fmla="*/ 798286 h 798286"/>
              <a:gd name="connsiteX4" fmla="*/ 188686 w 1059543"/>
              <a:gd name="connsiteY4" fmla="*/ 0 h 798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59543" h="798286">
                <a:moveTo>
                  <a:pt x="188686" y="0"/>
                </a:moveTo>
                <a:lnTo>
                  <a:pt x="1059543" y="0"/>
                </a:lnTo>
                <a:lnTo>
                  <a:pt x="856343" y="798286"/>
                </a:lnTo>
                <a:lnTo>
                  <a:pt x="0" y="798286"/>
                </a:lnTo>
                <a:lnTo>
                  <a:pt x="188686" y="0"/>
                </a:lnTo>
                <a:close/>
              </a:path>
            </a:pathLst>
          </a:cu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3200" b="1" dirty="0">
                <a:solidFill>
                  <a:srgbClr val="FFFAF0"/>
                </a:solidFill>
                <a:latin typeface="Century Gothic" panose="020B0502020202020204" pitchFamily="34" charset="0"/>
                <a:ea typeface="微软雅黑" panose="020B0503020204020204" pitchFamily="34" charset="-122"/>
              </a:rPr>
              <a:t>04</a:t>
            </a:r>
            <a:endParaRPr lang="zh-CN" altLang="en-US" sz="3200" b="1" dirty="0">
              <a:solidFill>
                <a:srgbClr val="FFFAF0"/>
              </a:solidFill>
              <a:latin typeface="Century Gothic" panose="020B0502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5" name="MH_SubTitle_1"/>
          <p:cNvSpPr/>
          <p:nvPr>
            <p:custDataLst>
              <p:tags r:id="rId8"/>
            </p:custDataLst>
          </p:nvPr>
        </p:nvSpPr>
        <p:spPr>
          <a:xfrm>
            <a:off x="2327699" y="5081910"/>
            <a:ext cx="4033838" cy="796925"/>
          </a:xfrm>
          <a:custGeom>
            <a:avLst/>
            <a:gdLst>
              <a:gd name="connsiteX0" fmla="*/ 4034972 w 4034972"/>
              <a:gd name="connsiteY0" fmla="*/ 0 h 798285"/>
              <a:gd name="connsiteX1" fmla="*/ 3831772 w 4034972"/>
              <a:gd name="connsiteY1" fmla="*/ 798285 h 798285"/>
              <a:gd name="connsiteX2" fmla="*/ 0 w 4034972"/>
              <a:gd name="connsiteY2" fmla="*/ 798285 h 798285"/>
              <a:gd name="connsiteX3" fmla="*/ 203200 w 4034972"/>
              <a:gd name="connsiteY3" fmla="*/ 0 h 798285"/>
              <a:gd name="connsiteX4" fmla="*/ 4034972 w 4034972"/>
              <a:gd name="connsiteY4" fmla="*/ 0 h 7982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034972" h="798285">
                <a:moveTo>
                  <a:pt x="4034972" y="0"/>
                </a:moveTo>
                <a:lnTo>
                  <a:pt x="3831772" y="798285"/>
                </a:lnTo>
                <a:lnTo>
                  <a:pt x="0" y="798285"/>
                </a:lnTo>
                <a:lnTo>
                  <a:pt x="203200" y="0"/>
                </a:lnTo>
                <a:lnTo>
                  <a:pt x="4034972" y="0"/>
                </a:lnTo>
                <a:close/>
              </a:path>
            </a:pathLst>
          </a:cu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ctr">
              <a:defRPr/>
            </a:pPr>
            <a:r>
              <a:rPr lang="zh-CN" altLang="en-US" sz="2800" b="1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工作办法不多</a:t>
            </a:r>
            <a:endParaRPr lang="zh-CN" altLang="en-US" sz="28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117061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7.40741E-7 L 0.14518 -0.00023 " pathEditMode="relative" rAng="0" ptsTypes="AA">
                                      <p:cBhvr>
                                        <p:cTn id="9" dur="1000" spd="-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253" y="-23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4.16667E-6 -4.07407E-6 L -0.07865 -0.00046 " pathEditMode="relative" rAng="0" ptsTypes="AA">
                                      <p:cBhvr>
                                        <p:cTn id="14" dur="1000" spd="-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32" y="-23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8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850"/>
                                  </p:stCondLst>
                                  <p:childTnLst>
                                    <p:animMotion origin="layout" path="M 4.16667E-6 -4.07407E-6 L -0.07865 -0.00046 " pathEditMode="relative" rAng="0" ptsTypes="AA">
                                      <p:cBhvr>
                                        <p:cTn id="19" dur="1000" spd="-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32" y="-23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9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950"/>
                                  </p:stCondLst>
                                  <p:childTnLst>
                                    <p:animMotion origin="layout" path="M 4.16667E-6 -4.07407E-6 L -0.07865 -0.00046 " pathEditMode="relative" rAng="0" ptsTypes="AA">
                                      <p:cBhvr>
                                        <p:cTn id="24" dur="1000" spd="-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32" y="-23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10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1050"/>
                                  </p:stCondLst>
                                  <p:childTnLst>
                                    <p:animMotion origin="layout" path="M 4.16667E-6 -4.07407E-6 L -0.07865 -0.00046 " pathEditMode="relative" rAng="0" ptsTypes="AA">
                                      <p:cBhvr>
                                        <p:cTn id="29" dur="1000" spd="-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32" y="-23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-8.33333E-7 -7.40741E-7 L 0.14518 -0.00023 " pathEditMode="relative" rAng="0" ptsTypes="AA">
                                      <p:cBhvr>
                                        <p:cTn id="34" dur="1000" spd="-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253" y="-23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8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850"/>
                                  </p:stCondLst>
                                  <p:childTnLst>
                                    <p:animMotion origin="layout" path="M -8.33333E-7 -7.40741E-7 L 0.14518 -0.00023 " pathEditMode="relative" rAng="0" ptsTypes="AA">
                                      <p:cBhvr>
                                        <p:cTn id="39" dur="1000" spd="-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253" y="-23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9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950"/>
                                  </p:stCondLst>
                                  <p:childTnLst>
                                    <p:animMotion origin="layout" path="M -8.33333E-7 -7.40741E-7 L 0.14518 -0.00023 " pathEditMode="relative" rAng="0" ptsTypes="AA">
                                      <p:cBhvr>
                                        <p:cTn id="44" dur="1000" spd="-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253" y="-23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10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1050"/>
                                  </p:stCondLst>
                                  <p:childTnLst>
                                    <p:animMotion origin="layout" path="M -8.33333E-7 -7.40741E-7 L 0.14518 -0.00023 " pathEditMode="relative" rAng="0" ptsTypes="AA">
                                      <p:cBhvr>
                                        <p:cTn id="49" dur="1000" spd="-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253" y="-23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 animBg="1"/>
      <p:bldP spid="3" grpId="1" animBg="1"/>
      <p:bldP spid="4" grpId="0" animBg="1"/>
      <p:bldP spid="4" grpId="1" animBg="1"/>
      <p:bldP spid="5" grpId="0"/>
      <p:bldP spid="10" grpId="0" animBg="1"/>
      <p:bldP spid="10" grpId="1" animBg="1"/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  <p:bldP spid="14" grpId="0" animBg="1"/>
      <p:bldP spid="14" grpId="1" animBg="1"/>
      <p:bldP spid="15" grpId="0" animBg="1"/>
      <p:bldP spid="15" grpId="1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268837" y="330101"/>
            <a:ext cx="346761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zh-CN" altLang="en-US" sz="32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党建工作质量不高</a:t>
            </a:r>
          </a:p>
        </p:txBody>
      </p:sp>
      <p:sp>
        <p:nvSpPr>
          <p:cNvPr id="4" name="MH_Title_1"/>
          <p:cNvSpPr/>
          <p:nvPr>
            <p:custDataLst>
              <p:tags r:id="rId1"/>
            </p:custDataLst>
          </p:nvPr>
        </p:nvSpPr>
        <p:spPr>
          <a:xfrm>
            <a:off x="1745233" y="2869848"/>
            <a:ext cx="2160000" cy="2160000"/>
          </a:xfrm>
          <a:prstGeom prst="ellipse">
            <a:avLst/>
          </a:prstGeom>
          <a:solidFill>
            <a:srgbClr val="C00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rmAutofit/>
          </a:bodyPr>
          <a:lstStyle/>
          <a:p>
            <a:pPr algn="ctr">
              <a:lnSpc>
                <a:spcPct val="120000"/>
              </a:lnSpc>
              <a:defRPr/>
            </a:pPr>
            <a:r>
              <a:rPr lang="zh-CN" altLang="en-US" sz="2800" b="1" dirty="0">
                <a:solidFill>
                  <a:srgbClr val="FFFA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工作质量</a:t>
            </a:r>
            <a:endParaRPr lang="en-US" altLang="zh-CN" sz="2800" b="1" dirty="0">
              <a:solidFill>
                <a:srgbClr val="FFFAF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20000"/>
              </a:lnSpc>
              <a:defRPr/>
            </a:pPr>
            <a:r>
              <a:rPr lang="zh-CN" altLang="en-US" sz="2800" b="1" dirty="0">
                <a:solidFill>
                  <a:srgbClr val="FFFA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不高</a:t>
            </a:r>
          </a:p>
        </p:txBody>
      </p:sp>
      <p:sp>
        <p:nvSpPr>
          <p:cNvPr id="7" name="弧形 6"/>
          <p:cNvSpPr/>
          <p:nvPr/>
        </p:nvSpPr>
        <p:spPr>
          <a:xfrm>
            <a:off x="637694" y="1789848"/>
            <a:ext cx="4161155" cy="4320000"/>
          </a:xfrm>
          <a:prstGeom prst="arc">
            <a:avLst>
              <a:gd name="adj1" fmla="val 17204711"/>
              <a:gd name="adj2" fmla="val 4458108"/>
            </a:avLst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MH_Other_1"/>
          <p:cNvSpPr/>
          <p:nvPr>
            <p:custDataLst>
              <p:tags r:id="rId2"/>
            </p:custDataLst>
          </p:nvPr>
        </p:nvSpPr>
        <p:spPr>
          <a:xfrm>
            <a:off x="3808197" y="2038786"/>
            <a:ext cx="720000" cy="720000"/>
          </a:xfrm>
          <a:prstGeom prst="ellipse">
            <a:avLst/>
          </a:prstGeom>
          <a:solidFill>
            <a:srgbClr val="C00000"/>
          </a:solidFill>
          <a:ln w="25400">
            <a:noFill/>
          </a:ln>
          <a:effectLst>
            <a:outerShdw blurRad="50800" dist="12700" dir="2700000" algn="tl" rotWithShape="0">
              <a:schemeClr val="tx1">
                <a:lumMod val="20000"/>
                <a:lumOff val="80000"/>
                <a:alpha val="36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rmAutofit/>
          </a:bodyPr>
          <a:lstStyle/>
          <a:p>
            <a:pPr algn="ctr">
              <a:defRPr/>
            </a:pPr>
            <a:r>
              <a:rPr lang="en-US" altLang="zh-CN" sz="2400" dirty="0">
                <a:solidFill>
                  <a:srgbClr val="FFFAF0"/>
                </a:solidFill>
                <a:latin typeface="Century Gothic" panose="020B0502020202020204" pitchFamily="34" charset="0"/>
              </a:rPr>
              <a:t>1</a:t>
            </a:r>
            <a:endParaRPr lang="zh-CN" altLang="en-US" sz="2400" dirty="0">
              <a:solidFill>
                <a:srgbClr val="FFFAF0"/>
              </a:solidFill>
              <a:latin typeface="Century Gothic" panose="020B0502020202020204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5102772" y="1961583"/>
            <a:ext cx="5026447" cy="9612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rgbClr val="7C493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公司党建工作基本为完成省分公司下达的规定动作，自选动作不多</a:t>
            </a:r>
            <a:r>
              <a:rPr lang="en-US" altLang="zh-CN" sz="2000" dirty="0">
                <a:solidFill>
                  <a:srgbClr val="7C493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;</a:t>
            </a:r>
            <a:endParaRPr lang="zh-CN" altLang="en-US" sz="2000" dirty="0">
              <a:solidFill>
                <a:srgbClr val="7C493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MH_Other_1"/>
          <p:cNvSpPr/>
          <p:nvPr>
            <p:custDataLst>
              <p:tags r:id="rId3"/>
            </p:custDataLst>
          </p:nvPr>
        </p:nvSpPr>
        <p:spPr>
          <a:xfrm>
            <a:off x="4451617" y="3589848"/>
            <a:ext cx="720000" cy="720000"/>
          </a:xfrm>
          <a:prstGeom prst="ellipse">
            <a:avLst/>
          </a:prstGeom>
          <a:solidFill>
            <a:srgbClr val="C00000"/>
          </a:solidFill>
          <a:ln w="25400">
            <a:noFill/>
          </a:ln>
          <a:effectLst>
            <a:outerShdw blurRad="50800" dist="12700" dir="2700000" algn="tl" rotWithShape="0">
              <a:schemeClr val="tx1">
                <a:lumMod val="20000"/>
                <a:lumOff val="80000"/>
                <a:alpha val="36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rmAutofit/>
          </a:bodyPr>
          <a:lstStyle/>
          <a:p>
            <a:pPr algn="ctr">
              <a:defRPr/>
            </a:pPr>
            <a:r>
              <a:rPr lang="en-US" altLang="zh-CN" sz="2400" dirty="0">
                <a:solidFill>
                  <a:srgbClr val="FFFAF0"/>
                </a:solidFill>
                <a:latin typeface="Century Gothic" panose="020B0502020202020204" pitchFamily="34" charset="0"/>
              </a:rPr>
              <a:t>2</a:t>
            </a:r>
            <a:endParaRPr lang="zh-CN" altLang="en-US" sz="2400" dirty="0">
              <a:solidFill>
                <a:srgbClr val="FFFAF0"/>
              </a:solidFill>
              <a:latin typeface="Century Gothic" panose="020B0502020202020204" pitchFamily="34" charset="0"/>
            </a:endParaRPr>
          </a:p>
        </p:txBody>
      </p:sp>
      <p:sp>
        <p:nvSpPr>
          <p:cNvPr id="12" name="MH_Other_1"/>
          <p:cNvSpPr/>
          <p:nvPr>
            <p:custDataLst>
              <p:tags r:id="rId4"/>
            </p:custDataLst>
          </p:nvPr>
        </p:nvSpPr>
        <p:spPr>
          <a:xfrm>
            <a:off x="3808197" y="5190946"/>
            <a:ext cx="720000" cy="720000"/>
          </a:xfrm>
          <a:prstGeom prst="ellipse">
            <a:avLst/>
          </a:prstGeom>
          <a:solidFill>
            <a:srgbClr val="C00000"/>
          </a:solidFill>
          <a:ln w="25400">
            <a:noFill/>
          </a:ln>
          <a:effectLst>
            <a:outerShdw blurRad="50800" dist="12700" dir="2700000" algn="tl" rotWithShape="0">
              <a:schemeClr val="tx1">
                <a:lumMod val="20000"/>
                <a:lumOff val="80000"/>
                <a:alpha val="36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rmAutofit/>
          </a:bodyPr>
          <a:lstStyle/>
          <a:p>
            <a:pPr algn="ctr">
              <a:defRPr/>
            </a:pPr>
            <a:r>
              <a:rPr lang="en-US" altLang="zh-CN" sz="2400" dirty="0">
                <a:solidFill>
                  <a:srgbClr val="FFFAF0"/>
                </a:solidFill>
                <a:latin typeface="Century Gothic" panose="020B0502020202020204" pitchFamily="34" charset="0"/>
              </a:rPr>
              <a:t>3</a:t>
            </a:r>
            <a:endParaRPr lang="zh-CN" altLang="en-US" sz="2400" dirty="0">
              <a:solidFill>
                <a:srgbClr val="FFFAF0"/>
              </a:solidFill>
              <a:latin typeface="Century Gothic" panose="020B0502020202020204" pitchFamily="34" charset="0"/>
            </a:endParaRPr>
          </a:p>
        </p:txBody>
      </p:sp>
      <p:sp>
        <p:nvSpPr>
          <p:cNvPr id="13" name="TextBox 23"/>
          <p:cNvSpPr txBox="1">
            <a:spLocks noChangeArrowheads="1"/>
          </p:cNvSpPr>
          <p:nvPr/>
        </p:nvSpPr>
        <p:spPr bwMode="auto">
          <a:xfrm>
            <a:off x="5290974" y="3672849"/>
            <a:ext cx="6696075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just" eaLnBrk="1" hangingPunct="1">
              <a:lnSpc>
                <a:spcPct val="150000"/>
              </a:lnSpc>
            </a:pPr>
            <a:r>
              <a:rPr lang="zh-CN" altLang="en-US" sz="2000" dirty="0">
                <a:solidFill>
                  <a:srgbClr val="7C4939"/>
                </a:solidFill>
                <a:latin typeface="微软雅黑" panose="020B0503020204020204" pitchFamily="34" charset="-122"/>
              </a:rPr>
              <a:t>学习方式仅限于文件传达，管理制度仅限于照搬照套；</a:t>
            </a:r>
          </a:p>
        </p:txBody>
      </p:sp>
      <p:sp>
        <p:nvSpPr>
          <p:cNvPr id="14" name="TextBox 25"/>
          <p:cNvSpPr txBox="1">
            <a:spLocks noChangeArrowheads="1"/>
          </p:cNvSpPr>
          <p:nvPr/>
        </p:nvSpPr>
        <p:spPr bwMode="auto">
          <a:xfrm>
            <a:off x="5102772" y="4812282"/>
            <a:ext cx="5026447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just" eaLnBrk="1" hangingPunct="1">
              <a:lnSpc>
                <a:spcPct val="150000"/>
              </a:lnSpc>
            </a:pPr>
            <a:r>
              <a:rPr lang="zh-CN" altLang="en-US" sz="2000" dirty="0">
                <a:solidFill>
                  <a:srgbClr val="7C4939"/>
                </a:solidFill>
                <a:latin typeface="微软雅黑" panose="020B0503020204020204" pitchFamily="34" charset="-122"/>
              </a:rPr>
              <a:t>组织生活会与行政会、业务会一起开，党组织活动与工会活动一起开展，党建工作形式单一，缺乏创新。</a:t>
            </a:r>
          </a:p>
        </p:txBody>
      </p:sp>
    </p:spTree>
    <p:extLst>
      <p:ext uri="{BB962C8B-B14F-4D97-AF65-F5344CB8AC3E}">
        <p14:creationId xmlns:p14="http://schemas.microsoft.com/office/powerpoint/2010/main" val="24658700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95833E-6 -7.40741E-7 L 0.14519 -0.00023 " pathEditMode="relative" rAng="0" ptsTypes="AA">
                                      <p:cBhvr>
                                        <p:cTn id="9" dur="1000" spd="-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253" y="-23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-6.25E-7 4.07407E-6 L -0.08854 0.00023 " pathEditMode="relative" rAng="0" ptsTypes="AA">
                                      <p:cBhvr>
                                        <p:cTn id="14" dur="1000" spd="-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427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2" presetClass="path" presetSubtype="0" decel="100000" fill="hold" grpId="1" nodeType="withEffect">
                                  <p:stCondLst>
                                    <p:cond delay="1750"/>
                                  </p:stCondLst>
                                  <p:childTnLst>
                                    <p:animMotion origin="layout" path="M -8.33333E-7 -7.40741E-7 L 0.14518 -0.00023 " pathEditMode="relative" rAng="0" ptsTypes="AA">
                                      <p:cBhvr>
                                        <p:cTn id="22" dur="1000" spd="-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253" y="-23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8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2" presetClass="path" presetSubtype="0" decel="100000" fill="hold" grpId="1" nodeType="withEffect">
                                  <p:stCondLst>
                                    <p:cond delay="1850"/>
                                  </p:stCondLst>
                                  <p:childTnLst>
                                    <p:animMotion origin="layout" path="M -8.33333E-7 -7.40741E-7 L 0.14518 -0.00023 " pathEditMode="relative" rAng="0" ptsTypes="AA">
                                      <p:cBhvr>
                                        <p:cTn id="27" dur="1000" spd="-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253" y="-23"/>
                                    </p:animMotion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19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2" presetClass="path" presetSubtype="0" decel="100000" fill="hold" grpId="1" nodeType="withEffect">
                                  <p:stCondLst>
                                    <p:cond delay="1950"/>
                                  </p:stCondLst>
                                  <p:childTnLst>
                                    <p:animMotion origin="layout" path="M -8.33333E-7 -7.40741E-7 L 0.14518 -0.00023 " pathEditMode="relative" rAng="0" ptsTypes="AA">
                                      <p:cBhvr>
                                        <p:cTn id="32" dur="1000" spd="-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253" y="-23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4" grpId="0" animBg="1"/>
      <p:bldP spid="4" grpId="1" animBg="1"/>
      <p:bldP spid="7" grpId="0" animBg="1"/>
      <p:bldP spid="6" grpId="0" animBg="1"/>
      <p:bldP spid="6" grpId="1" animBg="1"/>
      <p:bldP spid="10" grpId="0"/>
      <p:bldP spid="11" grpId="0" animBg="1"/>
      <p:bldP spid="11" grpId="1" animBg="1"/>
      <p:bldP spid="12" grpId="0" animBg="1"/>
      <p:bldP spid="12" grpId="1" animBg="1"/>
      <p:bldP spid="13" grpId="0"/>
      <p:bldP spid="1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12"/>
          <p:cNvSpPr txBox="1"/>
          <p:nvPr/>
        </p:nvSpPr>
        <p:spPr>
          <a:xfrm>
            <a:off x="3650458" y="1117850"/>
            <a:ext cx="787908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60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下一步工作思路及措施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4" cstate="hq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colorTemperature colorTemp="58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600542"/>
            <a:ext cx="12192000" cy="3257458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colorTemperature colorTemp="535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-1"/>
          <a:stretch/>
        </p:blipFill>
        <p:spPr>
          <a:xfrm rot="16200000">
            <a:off x="5698443" y="382829"/>
            <a:ext cx="799436" cy="12187678"/>
          </a:xfrm>
          <a:custGeom>
            <a:avLst/>
            <a:gdLst>
              <a:gd name="connsiteX0" fmla="*/ 233836 w 233836"/>
              <a:gd name="connsiteY0" fmla="*/ 0 h 12187678"/>
              <a:gd name="connsiteX1" fmla="*/ 233836 w 233836"/>
              <a:gd name="connsiteY1" fmla="*/ 12187678 h 12187678"/>
              <a:gd name="connsiteX2" fmla="*/ 0 w 233836"/>
              <a:gd name="connsiteY2" fmla="*/ 12187678 h 12187678"/>
              <a:gd name="connsiteX3" fmla="*/ 0 w 233836"/>
              <a:gd name="connsiteY3" fmla="*/ 0 h 121876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3836" h="12187678">
                <a:moveTo>
                  <a:pt x="233836" y="0"/>
                </a:moveTo>
                <a:lnTo>
                  <a:pt x="233836" y="12187678"/>
                </a:lnTo>
                <a:lnTo>
                  <a:pt x="0" y="12187678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4" name="组合 3"/>
          <p:cNvGrpSpPr/>
          <p:nvPr/>
        </p:nvGrpSpPr>
        <p:grpSpPr>
          <a:xfrm>
            <a:off x="1405012" y="1071683"/>
            <a:ext cx="2096835" cy="1107996"/>
            <a:chOff x="2310634" y="2770718"/>
            <a:chExt cx="1662278" cy="1016662"/>
          </a:xfrm>
        </p:grpSpPr>
        <p:sp>
          <p:nvSpPr>
            <p:cNvPr id="9" name="任意多边形 10"/>
            <p:cNvSpPr/>
            <p:nvPr>
              <p:custDataLst>
                <p:tags r:id="rId1"/>
              </p:custDataLst>
            </p:nvPr>
          </p:nvSpPr>
          <p:spPr>
            <a:xfrm>
              <a:off x="2310635" y="2770718"/>
              <a:ext cx="1662277" cy="1016662"/>
            </a:xfrm>
            <a:custGeom>
              <a:avLst/>
              <a:gdLst>
                <a:gd name="connsiteX0" fmla="*/ 0 w 2223821"/>
                <a:gd name="connsiteY0" fmla="*/ 0 h 1389888"/>
                <a:gd name="connsiteX1" fmla="*/ 2223821 w 2223821"/>
                <a:gd name="connsiteY1" fmla="*/ 0 h 1389888"/>
                <a:gd name="connsiteX2" fmla="*/ 2223821 w 2223821"/>
                <a:gd name="connsiteY2" fmla="*/ 1209578 h 1389888"/>
                <a:gd name="connsiteX3" fmla="*/ 1235874 w 2223821"/>
                <a:gd name="connsiteY3" fmla="*/ 1209578 h 1389888"/>
                <a:gd name="connsiteX4" fmla="*/ 1111911 w 2223821"/>
                <a:gd name="connsiteY4" fmla="*/ 1389888 h 1389888"/>
                <a:gd name="connsiteX5" fmla="*/ 987948 w 2223821"/>
                <a:gd name="connsiteY5" fmla="*/ 1209578 h 1389888"/>
                <a:gd name="connsiteX6" fmla="*/ 0 w 2223821"/>
                <a:gd name="connsiteY6" fmla="*/ 1209578 h 13898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23821" h="1389888">
                  <a:moveTo>
                    <a:pt x="0" y="0"/>
                  </a:moveTo>
                  <a:lnTo>
                    <a:pt x="2223821" y="0"/>
                  </a:lnTo>
                  <a:lnTo>
                    <a:pt x="2223821" y="1209578"/>
                  </a:lnTo>
                  <a:lnTo>
                    <a:pt x="1235874" y="1209578"/>
                  </a:lnTo>
                  <a:lnTo>
                    <a:pt x="1111911" y="1389888"/>
                  </a:lnTo>
                  <a:lnTo>
                    <a:pt x="987948" y="1209578"/>
                  </a:lnTo>
                  <a:lnTo>
                    <a:pt x="0" y="1209578"/>
                  </a:lnTo>
                  <a:close/>
                </a:path>
              </a:pathLst>
            </a:custGeom>
            <a:solidFill>
              <a:srgbClr val="C00000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zh-CN" altLang="en-US" sz="2400" b="1" kern="0" spc="400" dirty="0">
                <a:solidFill>
                  <a:srgbClr val="FFFAF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Microsoft New Tai Lue" panose="020B0502040204020203" pitchFamily="34" charset="0"/>
              </a:endParaRPr>
            </a:p>
          </p:txBody>
        </p:sp>
        <p:sp>
          <p:nvSpPr>
            <p:cNvPr id="3" name="矩形 2"/>
            <p:cNvSpPr/>
            <p:nvPr/>
          </p:nvSpPr>
          <p:spPr>
            <a:xfrm>
              <a:off x="2310634" y="2951740"/>
              <a:ext cx="1662277" cy="48009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zh-CN" altLang="en-US" sz="2800" b="1" kern="0" spc="400" dirty="0">
                  <a:solidFill>
                    <a:srgbClr val="FFFAF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Microsoft New Tai Lue" panose="020B0502040204020203" pitchFamily="34" charset="0"/>
                </a:rPr>
                <a:t>第三部分</a:t>
              </a:r>
            </a:p>
          </p:txBody>
        </p:sp>
      </p:grpSp>
      <p:sp>
        <p:nvSpPr>
          <p:cNvPr id="12" name="文本框 11"/>
          <p:cNvSpPr txBox="1"/>
          <p:nvPr/>
        </p:nvSpPr>
        <p:spPr>
          <a:xfrm>
            <a:off x="2474801" y="2565506"/>
            <a:ext cx="25827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  <a:defRPr/>
            </a:pPr>
            <a:r>
              <a:rPr lang="zh-CN" altLang="en-US" sz="20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加大党建工作力度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6414341" y="2568382"/>
            <a:ext cx="283923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  <a:defRPr/>
            </a:pPr>
            <a:r>
              <a:rPr lang="zh-CN" altLang="en-US" sz="20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注重党组织基础建设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2453429" y="3160439"/>
            <a:ext cx="25827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  <a:defRPr/>
            </a:pPr>
            <a:r>
              <a:rPr lang="zh-CN" altLang="en-US" sz="20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加强党建能力建设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6414341" y="3154266"/>
            <a:ext cx="30957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  <a:defRPr/>
            </a:pPr>
            <a:r>
              <a:rPr lang="zh-CN" altLang="en-US" sz="20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创新基层党建工作模式</a:t>
            </a:r>
          </a:p>
        </p:txBody>
      </p:sp>
    </p:spTree>
    <p:extLst>
      <p:ext uri="{BB962C8B-B14F-4D97-AF65-F5344CB8AC3E}">
        <p14:creationId xmlns:p14="http://schemas.microsoft.com/office/powerpoint/2010/main" val="844776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6" presetClass="emph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" presetClass="entr" presetSubtype="2" decel="10000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1750"/>
                                  </p:stCondLst>
                                  <p:childTnLst>
                                    <p:animMotion origin="layout" path="M -4.16667E-6 -7.40741E-7 L 0.14519 -0.00023 " pathEditMode="relative" rAng="0" ptsTypes="AA">
                                      <p:cBhvr>
                                        <p:cTn id="29" dur="1000" spd="-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253" y="-23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18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1850"/>
                                  </p:stCondLst>
                                  <p:childTnLst>
                                    <p:animMotion origin="layout" path="M 1.875E-6 -3.7037E-6 L 0.14518 -0.00023 " pathEditMode="relative" rAng="0" ptsTypes="AA">
                                      <p:cBhvr>
                                        <p:cTn id="34" dur="1000" spd="-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253" y="-23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19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1950"/>
                                  </p:stCondLst>
                                  <p:childTnLst>
                                    <p:animMotion origin="layout" path="M -1.25E-6 3.7037E-6 L 0.14518 -0.00024 " pathEditMode="relative" rAng="0" ptsTypes="AA">
                                      <p:cBhvr>
                                        <p:cTn id="39" dur="1000" spd="-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253" y="-23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20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decel="100000" fill="hold" grpId="1" nodeType="withEffect">
                                  <p:stCondLst>
                                    <p:cond delay="2050"/>
                                  </p:stCondLst>
                                  <p:childTnLst>
                                    <p:animMotion origin="layout" path="M 5E-6 -3.7037E-7 L 0.14519 -0.00023 " pathEditMode="relative" rAng="0" ptsTypes="AA">
                                      <p:cBhvr>
                                        <p:cTn id="44" dur="1000" spd="-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253" y="-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2" grpId="0"/>
      <p:bldP spid="12" grpId="1"/>
      <p:bldP spid="15" grpId="0"/>
      <p:bldP spid="15" grpId="1"/>
      <p:bldP spid="16" grpId="0"/>
      <p:bldP spid="16" grpId="1"/>
      <p:bldP spid="11" grpId="0"/>
      <p:bldP spid="11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3" cstate="hq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colorTemperature colorTemp="4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047" y="3581400"/>
            <a:ext cx="1562100" cy="3276600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298992" y="5141929"/>
            <a:ext cx="3186242" cy="1734457"/>
          </a:xfrm>
          <a:prstGeom prst="rect">
            <a:avLst/>
          </a:prstGeom>
        </p:spPr>
      </p:pic>
      <p:grpSp>
        <p:nvGrpSpPr>
          <p:cNvPr id="126" name="组合 125"/>
          <p:cNvGrpSpPr/>
          <p:nvPr/>
        </p:nvGrpSpPr>
        <p:grpSpPr>
          <a:xfrm>
            <a:off x="1684529" y="1794586"/>
            <a:ext cx="2232000" cy="2232000"/>
            <a:chOff x="3851921" y="107991"/>
            <a:chExt cx="1792566" cy="1792567"/>
          </a:xfrm>
        </p:grpSpPr>
        <p:sp>
          <p:nvSpPr>
            <p:cNvPr id="127" name="Freeform 29"/>
            <p:cNvSpPr/>
            <p:nvPr/>
          </p:nvSpPr>
          <p:spPr bwMode="auto">
            <a:xfrm>
              <a:off x="4401088" y="564469"/>
              <a:ext cx="867835" cy="775494"/>
            </a:xfrm>
            <a:custGeom>
              <a:avLst/>
              <a:gdLst>
                <a:gd name="T0" fmla="*/ 803 w 1880"/>
                <a:gd name="T1" fmla="*/ 15 h 1680"/>
                <a:gd name="T2" fmla="*/ 1253 w 1880"/>
                <a:gd name="T3" fmla="*/ 1067 h 1680"/>
                <a:gd name="T4" fmla="*/ 728 w 1880"/>
                <a:gd name="T5" fmla="*/ 540 h 1680"/>
                <a:gd name="T6" fmla="*/ 928 w 1880"/>
                <a:gd name="T7" fmla="*/ 339 h 1680"/>
                <a:gd name="T8" fmla="*/ 803 w 1880"/>
                <a:gd name="T9" fmla="*/ 215 h 1680"/>
                <a:gd name="T10" fmla="*/ 549 w 1880"/>
                <a:gd name="T11" fmla="*/ 267 h 1680"/>
                <a:gd name="T12" fmla="*/ 150 w 1880"/>
                <a:gd name="T13" fmla="*/ 666 h 1680"/>
                <a:gd name="T14" fmla="*/ 376 w 1880"/>
                <a:gd name="T15" fmla="*/ 890 h 1680"/>
                <a:gd name="T16" fmla="*/ 527 w 1880"/>
                <a:gd name="T17" fmla="*/ 741 h 1680"/>
                <a:gd name="T18" fmla="*/ 1052 w 1880"/>
                <a:gd name="T19" fmla="*/ 1266 h 1680"/>
                <a:gd name="T20" fmla="*/ 176 w 1880"/>
                <a:gd name="T21" fmla="*/ 1090 h 1680"/>
                <a:gd name="T22" fmla="*/ 49 w 1880"/>
                <a:gd name="T23" fmla="*/ 1217 h 1680"/>
                <a:gd name="T24" fmla="*/ 159 w 1880"/>
                <a:gd name="T25" fmla="*/ 1357 h 1680"/>
                <a:gd name="T26" fmla="*/ 144 w 1880"/>
                <a:gd name="T27" fmla="*/ 1371 h 1680"/>
                <a:gd name="T28" fmla="*/ 122 w 1880"/>
                <a:gd name="T29" fmla="*/ 1367 h 1680"/>
                <a:gd name="T30" fmla="*/ 0 w 1880"/>
                <a:gd name="T31" fmla="*/ 1494 h 1680"/>
                <a:gd name="T32" fmla="*/ 123 w 1880"/>
                <a:gd name="T33" fmla="*/ 1616 h 1680"/>
                <a:gd name="T34" fmla="*/ 249 w 1880"/>
                <a:gd name="T35" fmla="*/ 1493 h 1680"/>
                <a:gd name="T36" fmla="*/ 245 w 1880"/>
                <a:gd name="T37" fmla="*/ 1470 h 1680"/>
                <a:gd name="T38" fmla="*/ 265 w 1880"/>
                <a:gd name="T39" fmla="*/ 1451 h 1680"/>
                <a:gd name="T40" fmla="*/ 1255 w 1880"/>
                <a:gd name="T41" fmla="*/ 1467 h 1680"/>
                <a:gd name="T42" fmla="*/ 1402 w 1880"/>
                <a:gd name="T43" fmla="*/ 1615 h 1680"/>
                <a:gd name="T44" fmla="*/ 1603 w 1880"/>
                <a:gd name="T45" fmla="*/ 1416 h 1680"/>
                <a:gd name="T46" fmla="*/ 1455 w 1880"/>
                <a:gd name="T47" fmla="*/ 1267 h 1680"/>
                <a:gd name="T48" fmla="*/ 803 w 1880"/>
                <a:gd name="T49" fmla="*/ 15 h 1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880" h="1680">
                  <a:moveTo>
                    <a:pt x="803" y="15"/>
                  </a:moveTo>
                  <a:cubicBezTo>
                    <a:pt x="1217" y="170"/>
                    <a:pt x="1468" y="665"/>
                    <a:pt x="1253" y="1067"/>
                  </a:cubicBezTo>
                  <a:cubicBezTo>
                    <a:pt x="728" y="540"/>
                    <a:pt x="728" y="540"/>
                    <a:pt x="728" y="540"/>
                  </a:cubicBezTo>
                  <a:cubicBezTo>
                    <a:pt x="928" y="339"/>
                    <a:pt x="928" y="339"/>
                    <a:pt x="928" y="339"/>
                  </a:cubicBezTo>
                  <a:cubicBezTo>
                    <a:pt x="803" y="215"/>
                    <a:pt x="803" y="215"/>
                    <a:pt x="803" y="215"/>
                  </a:cubicBezTo>
                  <a:cubicBezTo>
                    <a:pt x="733" y="282"/>
                    <a:pt x="623" y="297"/>
                    <a:pt x="549" y="267"/>
                  </a:cubicBezTo>
                  <a:cubicBezTo>
                    <a:pt x="150" y="666"/>
                    <a:pt x="150" y="666"/>
                    <a:pt x="150" y="666"/>
                  </a:cubicBezTo>
                  <a:cubicBezTo>
                    <a:pt x="376" y="890"/>
                    <a:pt x="376" y="890"/>
                    <a:pt x="376" y="890"/>
                  </a:cubicBezTo>
                  <a:cubicBezTo>
                    <a:pt x="527" y="741"/>
                    <a:pt x="527" y="741"/>
                    <a:pt x="527" y="741"/>
                  </a:cubicBezTo>
                  <a:cubicBezTo>
                    <a:pt x="1052" y="1266"/>
                    <a:pt x="1052" y="1266"/>
                    <a:pt x="1052" y="1266"/>
                  </a:cubicBezTo>
                  <a:cubicBezTo>
                    <a:pt x="795" y="1407"/>
                    <a:pt x="439" y="1363"/>
                    <a:pt x="176" y="1090"/>
                  </a:cubicBezTo>
                  <a:cubicBezTo>
                    <a:pt x="49" y="1217"/>
                    <a:pt x="49" y="1217"/>
                    <a:pt x="49" y="1217"/>
                  </a:cubicBezTo>
                  <a:cubicBezTo>
                    <a:pt x="87" y="1270"/>
                    <a:pt x="119" y="1317"/>
                    <a:pt x="159" y="1357"/>
                  </a:cubicBezTo>
                  <a:cubicBezTo>
                    <a:pt x="155" y="1362"/>
                    <a:pt x="144" y="1371"/>
                    <a:pt x="144" y="1371"/>
                  </a:cubicBezTo>
                  <a:cubicBezTo>
                    <a:pt x="137" y="1370"/>
                    <a:pt x="129" y="1367"/>
                    <a:pt x="122" y="1367"/>
                  </a:cubicBezTo>
                  <a:cubicBezTo>
                    <a:pt x="55" y="1367"/>
                    <a:pt x="0" y="1426"/>
                    <a:pt x="0" y="1494"/>
                  </a:cubicBezTo>
                  <a:cubicBezTo>
                    <a:pt x="0" y="1561"/>
                    <a:pt x="55" y="1616"/>
                    <a:pt x="123" y="1616"/>
                  </a:cubicBezTo>
                  <a:cubicBezTo>
                    <a:pt x="191" y="1616"/>
                    <a:pt x="249" y="1561"/>
                    <a:pt x="249" y="1493"/>
                  </a:cubicBezTo>
                  <a:cubicBezTo>
                    <a:pt x="249" y="1485"/>
                    <a:pt x="247" y="1478"/>
                    <a:pt x="245" y="1470"/>
                  </a:cubicBezTo>
                  <a:cubicBezTo>
                    <a:pt x="265" y="1451"/>
                    <a:pt x="265" y="1451"/>
                    <a:pt x="265" y="1451"/>
                  </a:cubicBezTo>
                  <a:cubicBezTo>
                    <a:pt x="567" y="1655"/>
                    <a:pt x="898" y="1680"/>
                    <a:pt x="1255" y="1467"/>
                  </a:cubicBezTo>
                  <a:cubicBezTo>
                    <a:pt x="1402" y="1615"/>
                    <a:pt x="1402" y="1615"/>
                    <a:pt x="1402" y="1615"/>
                  </a:cubicBezTo>
                  <a:cubicBezTo>
                    <a:pt x="1603" y="1416"/>
                    <a:pt x="1603" y="1416"/>
                    <a:pt x="1603" y="1416"/>
                  </a:cubicBezTo>
                  <a:cubicBezTo>
                    <a:pt x="1455" y="1267"/>
                    <a:pt x="1455" y="1267"/>
                    <a:pt x="1455" y="1267"/>
                  </a:cubicBezTo>
                  <a:cubicBezTo>
                    <a:pt x="1880" y="628"/>
                    <a:pt x="1313" y="0"/>
                    <a:pt x="803" y="15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8" name="任意多边形 127"/>
            <p:cNvSpPr/>
            <p:nvPr/>
          </p:nvSpPr>
          <p:spPr>
            <a:xfrm>
              <a:off x="3851921" y="107991"/>
              <a:ext cx="1792566" cy="1792567"/>
            </a:xfrm>
            <a:custGeom>
              <a:avLst/>
              <a:gdLst>
                <a:gd name="connsiteX0" fmla="*/ 1677670 w 2407137"/>
                <a:gd name="connsiteY0" fmla="*/ 1837666 h 2407138"/>
                <a:gd name="connsiteX1" fmla="*/ 1683974 w 2407137"/>
                <a:gd name="connsiteY1" fmla="*/ 1833341 h 2407138"/>
                <a:gd name="connsiteX2" fmla="*/ 1689813 w 2407137"/>
                <a:gd name="connsiteY2" fmla="*/ 1828403 h 2407138"/>
                <a:gd name="connsiteX3" fmla="*/ 1945042 w 2407137"/>
                <a:gd name="connsiteY3" fmla="*/ 2162988 h 2407138"/>
                <a:gd name="connsiteX4" fmla="*/ 1932899 w 2407137"/>
                <a:gd name="connsiteY4" fmla="*/ 2172251 h 2407138"/>
                <a:gd name="connsiteX5" fmla="*/ 1592663 w 2407137"/>
                <a:gd name="connsiteY5" fmla="*/ 1892774 h 2407138"/>
                <a:gd name="connsiteX6" fmla="*/ 1605769 w 2407137"/>
                <a:gd name="connsiteY6" fmla="*/ 1884929 h 2407138"/>
                <a:gd name="connsiteX7" fmla="*/ 1748914 w 2407137"/>
                <a:gd name="connsiteY7" fmla="*/ 2132863 h 2407138"/>
                <a:gd name="connsiteX8" fmla="*/ 1735858 w 2407137"/>
                <a:gd name="connsiteY8" fmla="*/ 2140795 h 2407138"/>
                <a:gd name="connsiteX9" fmla="*/ 1768789 w 2407137"/>
                <a:gd name="connsiteY9" fmla="*/ 1757990 h 2407138"/>
                <a:gd name="connsiteX10" fmla="*/ 1971301 w 2407137"/>
                <a:gd name="connsiteY10" fmla="*/ 1960502 h 2407138"/>
                <a:gd name="connsiteX11" fmla="*/ 1966159 w 2407137"/>
                <a:gd name="connsiteY11" fmla="*/ 1966159 h 2407138"/>
                <a:gd name="connsiteX12" fmla="*/ 1960501 w 2407137"/>
                <a:gd name="connsiteY12" fmla="*/ 1971301 h 2407138"/>
                <a:gd name="connsiteX13" fmla="*/ 1758092 w 2407137"/>
                <a:gd name="connsiteY13" fmla="*/ 1768892 h 2407138"/>
                <a:gd name="connsiteX14" fmla="*/ 1765079 w 2407137"/>
                <a:gd name="connsiteY14" fmla="*/ 1762526 h 2407138"/>
                <a:gd name="connsiteX15" fmla="*/ 1834740 w 2407137"/>
                <a:gd name="connsiteY15" fmla="*/ 1681091 h 2407138"/>
                <a:gd name="connsiteX16" fmla="*/ 2168093 w 2407137"/>
                <a:gd name="connsiteY16" fmla="*/ 1938389 h 2407138"/>
                <a:gd name="connsiteX17" fmla="*/ 2158761 w 2407137"/>
                <a:gd name="connsiteY17" fmla="*/ 1950479 h 2407138"/>
                <a:gd name="connsiteX18" fmla="*/ 1825285 w 2407137"/>
                <a:gd name="connsiteY18" fmla="*/ 1693086 h 2407138"/>
                <a:gd name="connsiteX19" fmla="*/ 1497292 w 2407137"/>
                <a:gd name="connsiteY19" fmla="*/ 1938505 h 2407138"/>
                <a:gd name="connsiteX20" fmla="*/ 1511359 w 2407137"/>
                <a:gd name="connsiteY20" fmla="*/ 1932557 h 2407138"/>
                <a:gd name="connsiteX21" fmla="*/ 1671461 w 2407137"/>
                <a:gd name="connsiteY21" fmla="*/ 2322204 h 2407138"/>
                <a:gd name="connsiteX22" fmla="*/ 1657335 w 2407137"/>
                <a:gd name="connsiteY22" fmla="*/ 2328008 h 2407138"/>
                <a:gd name="connsiteX23" fmla="*/ 1400984 w 2407137"/>
                <a:gd name="connsiteY23" fmla="*/ 1969841 h 2407138"/>
                <a:gd name="connsiteX24" fmla="*/ 1415837 w 2407137"/>
                <a:gd name="connsiteY24" fmla="*/ 1966261 h 2407138"/>
                <a:gd name="connsiteX25" fmla="*/ 1489829 w 2407137"/>
                <a:gd name="connsiteY25" fmla="*/ 2242404 h 2407138"/>
                <a:gd name="connsiteX26" fmla="*/ 1475037 w 2407137"/>
                <a:gd name="connsiteY26" fmla="*/ 2246208 h 2407138"/>
                <a:gd name="connsiteX27" fmla="*/ 1890343 w 2407137"/>
                <a:gd name="connsiteY27" fmla="*/ 1591261 h 2407138"/>
                <a:gd name="connsiteX28" fmla="*/ 2140794 w 2407137"/>
                <a:gd name="connsiteY28" fmla="*/ 1735859 h 2407138"/>
                <a:gd name="connsiteX29" fmla="*/ 2132863 w 2407137"/>
                <a:gd name="connsiteY29" fmla="*/ 1748915 h 2407138"/>
                <a:gd name="connsiteX30" fmla="*/ 1883112 w 2407137"/>
                <a:gd name="connsiteY30" fmla="*/ 1604721 h 2407138"/>
                <a:gd name="connsiteX31" fmla="*/ 1934589 w 2407137"/>
                <a:gd name="connsiteY31" fmla="*/ 1500527 h 2407138"/>
                <a:gd name="connsiteX32" fmla="*/ 2325413 w 2407137"/>
                <a:gd name="connsiteY32" fmla="*/ 1663714 h 2407138"/>
                <a:gd name="connsiteX33" fmla="*/ 2319529 w 2407137"/>
                <a:gd name="connsiteY33" fmla="*/ 1677807 h 2407138"/>
                <a:gd name="connsiteX34" fmla="*/ 1928334 w 2407137"/>
                <a:gd name="connsiteY34" fmla="*/ 1514465 h 2407138"/>
                <a:gd name="connsiteX35" fmla="*/ 1296758 w 2407137"/>
                <a:gd name="connsiteY35" fmla="*/ 1987081 h 2407138"/>
                <a:gd name="connsiteX36" fmla="*/ 1311855 w 2407137"/>
                <a:gd name="connsiteY36" fmla="*/ 1984732 h 2407138"/>
                <a:gd name="connsiteX37" fmla="*/ 1365995 w 2407137"/>
                <a:gd name="connsiteY37" fmla="*/ 2405187 h 2407138"/>
                <a:gd name="connsiteX38" fmla="*/ 1350847 w 2407137"/>
                <a:gd name="connsiteY38" fmla="*/ 2407138 h 2407138"/>
                <a:gd name="connsiteX39" fmla="*/ 1195932 w 2407137"/>
                <a:gd name="connsiteY39" fmla="*/ 1995746 h 2407138"/>
                <a:gd name="connsiteX40" fmla="*/ 1211204 w 2407137"/>
                <a:gd name="connsiteY40" fmla="*/ 1995179 h 2407138"/>
                <a:gd name="connsiteX41" fmla="*/ 1211204 w 2407137"/>
                <a:gd name="connsiteY41" fmla="*/ 2281649 h 2407138"/>
                <a:gd name="connsiteX42" fmla="*/ 1203568 w 2407137"/>
                <a:gd name="connsiteY42" fmla="*/ 2282034 h 2407138"/>
                <a:gd name="connsiteX43" fmla="*/ 1195932 w 2407137"/>
                <a:gd name="connsiteY43" fmla="*/ 2281649 h 2407138"/>
                <a:gd name="connsiteX44" fmla="*/ 1968060 w 2407137"/>
                <a:gd name="connsiteY44" fmla="*/ 1400508 h 2407138"/>
                <a:gd name="connsiteX45" fmla="*/ 2246208 w 2407137"/>
                <a:gd name="connsiteY45" fmla="*/ 1475038 h 2407138"/>
                <a:gd name="connsiteX46" fmla="*/ 2242404 w 2407137"/>
                <a:gd name="connsiteY46" fmla="*/ 1489831 h 2407138"/>
                <a:gd name="connsiteX47" fmla="*/ 1963516 w 2407137"/>
                <a:gd name="connsiteY47" fmla="*/ 1415103 h 2407138"/>
                <a:gd name="connsiteX48" fmla="*/ 1090481 w 2407137"/>
                <a:gd name="connsiteY48" fmla="*/ 1986840 h 2407138"/>
                <a:gd name="connsiteX49" fmla="*/ 1097951 w 2407137"/>
                <a:gd name="connsiteY49" fmla="*/ 1988584 h 2407138"/>
                <a:gd name="connsiteX50" fmla="*/ 1105617 w 2407137"/>
                <a:gd name="connsiteY50" fmla="*/ 1988876 h 2407138"/>
                <a:gd name="connsiteX51" fmla="*/ 1049458 w 2407137"/>
                <a:gd name="connsiteY51" fmla="*/ 2406281 h 2407138"/>
                <a:gd name="connsiteX52" fmla="*/ 1034322 w 2407137"/>
                <a:gd name="connsiteY52" fmla="*/ 2404245 h 2407138"/>
                <a:gd name="connsiteX53" fmla="*/ 1988876 w 2407137"/>
                <a:gd name="connsiteY53" fmla="*/ 1301520 h 2407138"/>
                <a:gd name="connsiteX54" fmla="*/ 2406281 w 2407137"/>
                <a:gd name="connsiteY54" fmla="*/ 1357679 h 2407138"/>
                <a:gd name="connsiteX55" fmla="*/ 2404244 w 2407137"/>
                <a:gd name="connsiteY55" fmla="*/ 1372815 h 2407138"/>
                <a:gd name="connsiteX56" fmla="*/ 1986840 w 2407137"/>
                <a:gd name="connsiteY56" fmla="*/ 1316657 h 2407138"/>
                <a:gd name="connsiteX57" fmla="*/ 1988583 w 2407137"/>
                <a:gd name="connsiteY57" fmla="*/ 1309187 h 2407138"/>
                <a:gd name="connsiteX58" fmla="*/ 992036 w 2407137"/>
                <a:gd name="connsiteY58" fmla="*/ 1963517 h 2407138"/>
                <a:gd name="connsiteX59" fmla="*/ 1006629 w 2407137"/>
                <a:gd name="connsiteY59" fmla="*/ 1968061 h 2407138"/>
                <a:gd name="connsiteX60" fmla="*/ 932100 w 2407137"/>
                <a:gd name="connsiteY60" fmla="*/ 2246208 h 2407138"/>
                <a:gd name="connsiteX61" fmla="*/ 917308 w 2407137"/>
                <a:gd name="connsiteY61" fmla="*/ 2242405 h 2407138"/>
                <a:gd name="connsiteX62" fmla="*/ 1995178 w 2407137"/>
                <a:gd name="connsiteY62" fmla="*/ 1195933 h 2407138"/>
                <a:gd name="connsiteX63" fmla="*/ 2281649 w 2407137"/>
                <a:gd name="connsiteY63" fmla="*/ 1195933 h 2407138"/>
                <a:gd name="connsiteX64" fmla="*/ 2282034 w 2407137"/>
                <a:gd name="connsiteY64" fmla="*/ 1203569 h 2407138"/>
                <a:gd name="connsiteX65" fmla="*/ 2281649 w 2407137"/>
                <a:gd name="connsiteY65" fmla="*/ 1211206 h 2407138"/>
                <a:gd name="connsiteX66" fmla="*/ 1995745 w 2407137"/>
                <a:gd name="connsiteY66" fmla="*/ 1211206 h 2407138"/>
                <a:gd name="connsiteX67" fmla="*/ 1984731 w 2407137"/>
                <a:gd name="connsiteY67" fmla="*/ 1095284 h 2407138"/>
                <a:gd name="connsiteX68" fmla="*/ 2405186 w 2407137"/>
                <a:gd name="connsiteY68" fmla="*/ 1041144 h 2407138"/>
                <a:gd name="connsiteX69" fmla="*/ 2407137 w 2407137"/>
                <a:gd name="connsiteY69" fmla="*/ 1056290 h 2407138"/>
                <a:gd name="connsiteX70" fmla="*/ 1987080 w 2407137"/>
                <a:gd name="connsiteY70" fmla="*/ 1110379 h 2407138"/>
                <a:gd name="connsiteX71" fmla="*/ 892672 w 2407137"/>
                <a:gd name="connsiteY71" fmla="*/ 1928335 h 2407138"/>
                <a:gd name="connsiteX72" fmla="*/ 906611 w 2407137"/>
                <a:gd name="connsiteY72" fmla="*/ 1934590 h 2407138"/>
                <a:gd name="connsiteX73" fmla="*/ 743425 w 2407137"/>
                <a:gd name="connsiteY73" fmla="*/ 2325414 h 2407138"/>
                <a:gd name="connsiteX74" fmla="*/ 729331 w 2407137"/>
                <a:gd name="connsiteY74" fmla="*/ 2319529 h 2407138"/>
                <a:gd name="connsiteX75" fmla="*/ 802416 w 2407137"/>
                <a:gd name="connsiteY75" fmla="*/ 1883113 h 2407138"/>
                <a:gd name="connsiteX76" fmla="*/ 815877 w 2407137"/>
                <a:gd name="connsiteY76" fmla="*/ 1890344 h 2407138"/>
                <a:gd name="connsiteX77" fmla="*/ 671279 w 2407137"/>
                <a:gd name="connsiteY77" fmla="*/ 2140796 h 2407138"/>
                <a:gd name="connsiteX78" fmla="*/ 658223 w 2407137"/>
                <a:gd name="connsiteY78" fmla="*/ 2132863 h 2407138"/>
                <a:gd name="connsiteX79" fmla="*/ 1966260 w 2407137"/>
                <a:gd name="connsiteY79" fmla="*/ 991301 h 2407138"/>
                <a:gd name="connsiteX80" fmla="*/ 2242405 w 2407137"/>
                <a:gd name="connsiteY80" fmla="*/ 917309 h 2407138"/>
                <a:gd name="connsiteX81" fmla="*/ 2246208 w 2407137"/>
                <a:gd name="connsiteY81" fmla="*/ 932101 h 2407138"/>
                <a:gd name="connsiteX82" fmla="*/ 1969840 w 2407137"/>
                <a:gd name="connsiteY82" fmla="*/ 1006153 h 2407138"/>
                <a:gd name="connsiteX83" fmla="*/ 1932557 w 2407137"/>
                <a:gd name="connsiteY83" fmla="*/ 895779 h 2407138"/>
                <a:gd name="connsiteX84" fmla="*/ 2322203 w 2407137"/>
                <a:gd name="connsiteY84" fmla="*/ 735676 h 2407138"/>
                <a:gd name="connsiteX85" fmla="*/ 2328008 w 2407137"/>
                <a:gd name="connsiteY85" fmla="*/ 749803 h 2407138"/>
                <a:gd name="connsiteX86" fmla="*/ 1938504 w 2407137"/>
                <a:gd name="connsiteY86" fmla="*/ 909846 h 2407138"/>
                <a:gd name="connsiteX87" fmla="*/ 714051 w 2407137"/>
                <a:gd name="connsiteY87" fmla="*/ 1825286 h 2407138"/>
                <a:gd name="connsiteX88" fmla="*/ 726047 w 2407137"/>
                <a:gd name="connsiteY88" fmla="*/ 1834740 h 2407138"/>
                <a:gd name="connsiteX89" fmla="*/ 468748 w 2407137"/>
                <a:gd name="connsiteY89" fmla="*/ 2168094 h 2407138"/>
                <a:gd name="connsiteX90" fmla="*/ 456659 w 2407137"/>
                <a:gd name="connsiteY90" fmla="*/ 2158762 h 2407138"/>
                <a:gd name="connsiteX91" fmla="*/ 638245 w 2407137"/>
                <a:gd name="connsiteY91" fmla="*/ 1758093 h 2407138"/>
                <a:gd name="connsiteX92" fmla="*/ 644611 w 2407137"/>
                <a:gd name="connsiteY92" fmla="*/ 1765080 h 2407138"/>
                <a:gd name="connsiteX93" fmla="*/ 649147 w 2407137"/>
                <a:gd name="connsiteY93" fmla="*/ 1768790 h 2407138"/>
                <a:gd name="connsiteX94" fmla="*/ 446636 w 2407137"/>
                <a:gd name="connsiteY94" fmla="*/ 1971302 h 2407138"/>
                <a:gd name="connsiteX95" fmla="*/ 440978 w 2407137"/>
                <a:gd name="connsiteY95" fmla="*/ 1966159 h 2407138"/>
                <a:gd name="connsiteX96" fmla="*/ 435836 w 2407137"/>
                <a:gd name="connsiteY96" fmla="*/ 1960502 h 2407138"/>
                <a:gd name="connsiteX97" fmla="*/ 1884928 w 2407137"/>
                <a:gd name="connsiteY97" fmla="*/ 801368 h 2407138"/>
                <a:gd name="connsiteX98" fmla="*/ 2132863 w 2407137"/>
                <a:gd name="connsiteY98" fmla="*/ 658223 h 2407138"/>
                <a:gd name="connsiteX99" fmla="*/ 2140794 w 2407137"/>
                <a:gd name="connsiteY99" fmla="*/ 671279 h 2407138"/>
                <a:gd name="connsiteX100" fmla="*/ 1892773 w 2407137"/>
                <a:gd name="connsiteY100" fmla="*/ 814474 h 2407138"/>
                <a:gd name="connsiteX101" fmla="*/ 1828403 w 2407137"/>
                <a:gd name="connsiteY101" fmla="*/ 717325 h 2407138"/>
                <a:gd name="connsiteX102" fmla="*/ 2162987 w 2407137"/>
                <a:gd name="connsiteY102" fmla="*/ 462095 h 2407138"/>
                <a:gd name="connsiteX103" fmla="*/ 2172250 w 2407137"/>
                <a:gd name="connsiteY103" fmla="*/ 474239 h 2407138"/>
                <a:gd name="connsiteX104" fmla="*/ 1837666 w 2407137"/>
                <a:gd name="connsiteY104" fmla="*/ 729468 h 2407138"/>
                <a:gd name="connsiteX105" fmla="*/ 1833340 w 2407137"/>
                <a:gd name="connsiteY105" fmla="*/ 723163 h 2407138"/>
                <a:gd name="connsiteX106" fmla="*/ 234886 w 2407137"/>
                <a:gd name="connsiteY106" fmla="*/ 1932900 h 2407138"/>
                <a:gd name="connsiteX107" fmla="*/ 569471 w 2407137"/>
                <a:gd name="connsiteY107" fmla="*/ 1677670 h 2407138"/>
                <a:gd name="connsiteX108" fmla="*/ 573796 w 2407137"/>
                <a:gd name="connsiteY108" fmla="*/ 1683975 h 2407138"/>
                <a:gd name="connsiteX109" fmla="*/ 578735 w 2407137"/>
                <a:gd name="connsiteY109" fmla="*/ 1689813 h 2407138"/>
                <a:gd name="connsiteX110" fmla="*/ 244150 w 2407137"/>
                <a:gd name="connsiteY110" fmla="*/ 1945043 h 2407138"/>
                <a:gd name="connsiteX111" fmla="*/ 266342 w 2407137"/>
                <a:gd name="connsiteY111" fmla="*/ 1735860 h 2407138"/>
                <a:gd name="connsiteX112" fmla="*/ 514363 w 2407137"/>
                <a:gd name="connsiteY112" fmla="*/ 1592665 h 2407138"/>
                <a:gd name="connsiteX113" fmla="*/ 522208 w 2407137"/>
                <a:gd name="connsiteY113" fmla="*/ 1605770 h 2407138"/>
                <a:gd name="connsiteX114" fmla="*/ 274274 w 2407137"/>
                <a:gd name="connsiteY114" fmla="*/ 1748916 h 2407138"/>
                <a:gd name="connsiteX115" fmla="*/ 1960501 w 2407137"/>
                <a:gd name="connsiteY115" fmla="*/ 435837 h 2407138"/>
                <a:gd name="connsiteX116" fmla="*/ 1966159 w 2407137"/>
                <a:gd name="connsiteY116" fmla="*/ 440979 h 2407138"/>
                <a:gd name="connsiteX117" fmla="*/ 1971301 w 2407137"/>
                <a:gd name="connsiteY117" fmla="*/ 446637 h 2407138"/>
                <a:gd name="connsiteX118" fmla="*/ 1768891 w 2407137"/>
                <a:gd name="connsiteY118" fmla="*/ 649046 h 2407138"/>
                <a:gd name="connsiteX119" fmla="*/ 1762525 w 2407137"/>
                <a:gd name="connsiteY119" fmla="*/ 642058 h 2407138"/>
                <a:gd name="connsiteX120" fmla="*/ 1757990 w 2407137"/>
                <a:gd name="connsiteY120" fmla="*/ 638348 h 2407138"/>
                <a:gd name="connsiteX121" fmla="*/ 1938389 w 2407137"/>
                <a:gd name="connsiteY121" fmla="*/ 239045 h 2407138"/>
                <a:gd name="connsiteX122" fmla="*/ 1950479 w 2407137"/>
                <a:gd name="connsiteY122" fmla="*/ 248377 h 2407138"/>
                <a:gd name="connsiteX123" fmla="*/ 1693086 w 2407137"/>
                <a:gd name="connsiteY123" fmla="*/ 581852 h 2407138"/>
                <a:gd name="connsiteX124" fmla="*/ 1681090 w 2407137"/>
                <a:gd name="connsiteY124" fmla="*/ 572398 h 2407138"/>
                <a:gd name="connsiteX125" fmla="*/ 79129 w 2407137"/>
                <a:gd name="connsiteY125" fmla="*/ 1657336 h 2407138"/>
                <a:gd name="connsiteX126" fmla="*/ 468633 w 2407137"/>
                <a:gd name="connsiteY126" fmla="*/ 1497292 h 2407138"/>
                <a:gd name="connsiteX127" fmla="*/ 474580 w 2407137"/>
                <a:gd name="connsiteY127" fmla="*/ 1511360 h 2407138"/>
                <a:gd name="connsiteX128" fmla="*/ 84934 w 2407137"/>
                <a:gd name="connsiteY128" fmla="*/ 1671462 h 2407138"/>
                <a:gd name="connsiteX129" fmla="*/ 160929 w 2407137"/>
                <a:gd name="connsiteY129" fmla="*/ 1475039 h 2407138"/>
                <a:gd name="connsiteX130" fmla="*/ 437296 w 2407137"/>
                <a:gd name="connsiteY130" fmla="*/ 1400986 h 2407138"/>
                <a:gd name="connsiteX131" fmla="*/ 440876 w 2407137"/>
                <a:gd name="connsiteY131" fmla="*/ 1415837 h 2407138"/>
                <a:gd name="connsiteX132" fmla="*/ 164732 w 2407137"/>
                <a:gd name="connsiteY132" fmla="*/ 1489830 h 2407138"/>
                <a:gd name="connsiteX133" fmla="*/ 1735859 w 2407137"/>
                <a:gd name="connsiteY133" fmla="*/ 266344 h 2407138"/>
                <a:gd name="connsiteX134" fmla="*/ 1748915 w 2407137"/>
                <a:gd name="connsiteY134" fmla="*/ 274276 h 2407138"/>
                <a:gd name="connsiteX135" fmla="*/ 1604721 w 2407137"/>
                <a:gd name="connsiteY135" fmla="*/ 524026 h 2407138"/>
                <a:gd name="connsiteX136" fmla="*/ 1591261 w 2407137"/>
                <a:gd name="connsiteY136" fmla="*/ 516794 h 2407138"/>
                <a:gd name="connsiteX137" fmla="*/ 1663713 w 2407137"/>
                <a:gd name="connsiteY137" fmla="*/ 81725 h 2407138"/>
                <a:gd name="connsiteX138" fmla="*/ 1677806 w 2407137"/>
                <a:gd name="connsiteY138" fmla="*/ 87609 h 2407138"/>
                <a:gd name="connsiteX139" fmla="*/ 1514465 w 2407137"/>
                <a:gd name="connsiteY139" fmla="*/ 478804 h 2407138"/>
                <a:gd name="connsiteX140" fmla="*/ 1500526 w 2407137"/>
                <a:gd name="connsiteY140" fmla="*/ 472548 h 2407138"/>
                <a:gd name="connsiteX141" fmla="*/ 0 w 2407137"/>
                <a:gd name="connsiteY141" fmla="*/ 1350847 h 2407138"/>
                <a:gd name="connsiteX142" fmla="*/ 420056 w 2407137"/>
                <a:gd name="connsiteY142" fmla="*/ 1296759 h 2407138"/>
                <a:gd name="connsiteX143" fmla="*/ 422405 w 2407137"/>
                <a:gd name="connsiteY143" fmla="*/ 1311854 h 2407138"/>
                <a:gd name="connsiteX144" fmla="*/ 1951 w 2407137"/>
                <a:gd name="connsiteY144" fmla="*/ 1365994 h 2407138"/>
                <a:gd name="connsiteX145" fmla="*/ 125488 w 2407137"/>
                <a:gd name="connsiteY145" fmla="*/ 1195933 h 2407138"/>
                <a:gd name="connsiteX146" fmla="*/ 411391 w 2407137"/>
                <a:gd name="connsiteY146" fmla="*/ 1195933 h 2407138"/>
                <a:gd name="connsiteX147" fmla="*/ 411958 w 2407137"/>
                <a:gd name="connsiteY147" fmla="*/ 1211206 h 2407138"/>
                <a:gd name="connsiteX148" fmla="*/ 125488 w 2407137"/>
                <a:gd name="connsiteY148" fmla="*/ 1211206 h 2407138"/>
                <a:gd name="connsiteX149" fmla="*/ 125102 w 2407137"/>
                <a:gd name="connsiteY149" fmla="*/ 1203569 h 2407138"/>
                <a:gd name="connsiteX150" fmla="*/ 1475037 w 2407137"/>
                <a:gd name="connsiteY150" fmla="*/ 160931 h 2407138"/>
                <a:gd name="connsiteX151" fmla="*/ 1489829 w 2407137"/>
                <a:gd name="connsiteY151" fmla="*/ 164734 h 2407138"/>
                <a:gd name="connsiteX152" fmla="*/ 1415102 w 2407137"/>
                <a:gd name="connsiteY152" fmla="*/ 443621 h 2407138"/>
                <a:gd name="connsiteX153" fmla="*/ 1400508 w 2407137"/>
                <a:gd name="connsiteY153" fmla="*/ 439077 h 2407138"/>
                <a:gd name="connsiteX154" fmla="*/ 164732 w 2407137"/>
                <a:gd name="connsiteY154" fmla="*/ 917309 h 2407138"/>
                <a:gd name="connsiteX155" fmla="*/ 443620 w 2407137"/>
                <a:gd name="connsiteY155" fmla="*/ 992037 h 2407138"/>
                <a:gd name="connsiteX156" fmla="*/ 439076 w 2407137"/>
                <a:gd name="connsiteY156" fmla="*/ 1006630 h 2407138"/>
                <a:gd name="connsiteX157" fmla="*/ 160929 w 2407137"/>
                <a:gd name="connsiteY157" fmla="*/ 932101 h 2407138"/>
                <a:gd name="connsiteX158" fmla="*/ 1195932 w 2407137"/>
                <a:gd name="connsiteY158" fmla="*/ 125490 h 2407138"/>
                <a:gd name="connsiteX159" fmla="*/ 1203568 w 2407137"/>
                <a:gd name="connsiteY159" fmla="*/ 125104 h 2407138"/>
                <a:gd name="connsiteX160" fmla="*/ 1211205 w 2407137"/>
                <a:gd name="connsiteY160" fmla="*/ 125490 h 2407138"/>
                <a:gd name="connsiteX161" fmla="*/ 1211205 w 2407137"/>
                <a:gd name="connsiteY161" fmla="*/ 411392 h 2407138"/>
                <a:gd name="connsiteX162" fmla="*/ 1195932 w 2407137"/>
                <a:gd name="connsiteY162" fmla="*/ 411959 h 2407138"/>
                <a:gd name="connsiteX163" fmla="*/ 1357679 w 2407137"/>
                <a:gd name="connsiteY163" fmla="*/ 856 h 2407138"/>
                <a:gd name="connsiteX164" fmla="*/ 1372816 w 2407137"/>
                <a:gd name="connsiteY164" fmla="*/ 2893 h 2407138"/>
                <a:gd name="connsiteX165" fmla="*/ 1316657 w 2407137"/>
                <a:gd name="connsiteY165" fmla="*/ 420298 h 2407138"/>
                <a:gd name="connsiteX166" fmla="*/ 1309186 w 2407137"/>
                <a:gd name="connsiteY166" fmla="*/ 418554 h 2407138"/>
                <a:gd name="connsiteX167" fmla="*/ 1301520 w 2407137"/>
                <a:gd name="connsiteY167" fmla="*/ 418261 h 2407138"/>
                <a:gd name="connsiteX168" fmla="*/ 2893 w 2407137"/>
                <a:gd name="connsiteY168" fmla="*/ 1034322 h 2407138"/>
                <a:gd name="connsiteX169" fmla="*/ 420297 w 2407137"/>
                <a:gd name="connsiteY169" fmla="*/ 1090480 h 2407138"/>
                <a:gd name="connsiteX170" fmla="*/ 418554 w 2407137"/>
                <a:gd name="connsiteY170" fmla="*/ 1097951 h 2407138"/>
                <a:gd name="connsiteX171" fmla="*/ 418261 w 2407137"/>
                <a:gd name="connsiteY171" fmla="*/ 1105616 h 2407138"/>
                <a:gd name="connsiteX172" fmla="*/ 855 w 2407137"/>
                <a:gd name="connsiteY172" fmla="*/ 1049458 h 2407138"/>
                <a:gd name="connsiteX173" fmla="*/ 274274 w 2407137"/>
                <a:gd name="connsiteY173" fmla="*/ 658223 h 2407138"/>
                <a:gd name="connsiteX174" fmla="*/ 524025 w 2407137"/>
                <a:gd name="connsiteY174" fmla="*/ 802416 h 2407138"/>
                <a:gd name="connsiteX175" fmla="*/ 516793 w 2407137"/>
                <a:gd name="connsiteY175" fmla="*/ 815877 h 2407138"/>
                <a:gd name="connsiteX176" fmla="*/ 266342 w 2407137"/>
                <a:gd name="connsiteY176" fmla="*/ 671279 h 2407138"/>
                <a:gd name="connsiteX177" fmla="*/ 917308 w 2407137"/>
                <a:gd name="connsiteY177" fmla="*/ 164734 h 2407138"/>
                <a:gd name="connsiteX178" fmla="*/ 932100 w 2407137"/>
                <a:gd name="connsiteY178" fmla="*/ 160930 h 2407138"/>
                <a:gd name="connsiteX179" fmla="*/ 1006152 w 2407137"/>
                <a:gd name="connsiteY179" fmla="*/ 437297 h 2407138"/>
                <a:gd name="connsiteX180" fmla="*/ 991300 w 2407137"/>
                <a:gd name="connsiteY180" fmla="*/ 440877 h 2407138"/>
                <a:gd name="connsiteX181" fmla="*/ 1041143 w 2407137"/>
                <a:gd name="connsiteY181" fmla="*/ 1951 h 2407138"/>
                <a:gd name="connsiteX182" fmla="*/ 1056290 w 2407137"/>
                <a:gd name="connsiteY182" fmla="*/ 0 h 2407138"/>
                <a:gd name="connsiteX183" fmla="*/ 1110379 w 2407137"/>
                <a:gd name="connsiteY183" fmla="*/ 420056 h 2407138"/>
                <a:gd name="connsiteX184" fmla="*/ 1095283 w 2407137"/>
                <a:gd name="connsiteY184" fmla="*/ 422406 h 2407138"/>
                <a:gd name="connsiteX185" fmla="*/ 87609 w 2407137"/>
                <a:gd name="connsiteY185" fmla="*/ 729331 h 2407138"/>
                <a:gd name="connsiteX186" fmla="*/ 478803 w 2407137"/>
                <a:gd name="connsiteY186" fmla="*/ 892672 h 2407138"/>
                <a:gd name="connsiteX187" fmla="*/ 472547 w 2407137"/>
                <a:gd name="connsiteY187" fmla="*/ 906611 h 2407138"/>
                <a:gd name="connsiteX188" fmla="*/ 81723 w 2407137"/>
                <a:gd name="connsiteY188" fmla="*/ 743424 h 2407138"/>
                <a:gd name="connsiteX189" fmla="*/ 84666 w 2407137"/>
                <a:gd name="connsiteY189" fmla="*/ 736377 h 2407138"/>
                <a:gd name="connsiteX190" fmla="*/ 446636 w 2407137"/>
                <a:gd name="connsiteY190" fmla="*/ 435837 h 2407138"/>
                <a:gd name="connsiteX191" fmla="*/ 649045 w 2407137"/>
                <a:gd name="connsiteY191" fmla="*/ 638246 h 2407138"/>
                <a:gd name="connsiteX192" fmla="*/ 642057 w 2407137"/>
                <a:gd name="connsiteY192" fmla="*/ 644612 h 2407138"/>
                <a:gd name="connsiteX193" fmla="*/ 638347 w 2407137"/>
                <a:gd name="connsiteY193" fmla="*/ 649147 h 2407138"/>
                <a:gd name="connsiteX194" fmla="*/ 435836 w 2407137"/>
                <a:gd name="connsiteY194" fmla="*/ 446636 h 2407138"/>
                <a:gd name="connsiteX195" fmla="*/ 440978 w 2407137"/>
                <a:gd name="connsiteY195" fmla="*/ 440979 h 2407138"/>
                <a:gd name="connsiteX196" fmla="*/ 658223 w 2407137"/>
                <a:gd name="connsiteY196" fmla="*/ 274275 h 2407138"/>
                <a:gd name="connsiteX197" fmla="*/ 671279 w 2407137"/>
                <a:gd name="connsiteY197" fmla="*/ 266343 h 2407138"/>
                <a:gd name="connsiteX198" fmla="*/ 814473 w 2407137"/>
                <a:gd name="connsiteY198" fmla="*/ 514363 h 2407138"/>
                <a:gd name="connsiteX199" fmla="*/ 801367 w 2407137"/>
                <a:gd name="connsiteY199" fmla="*/ 522209 h 2407138"/>
                <a:gd name="connsiteX200" fmla="*/ 735676 w 2407137"/>
                <a:gd name="connsiteY200" fmla="*/ 84934 h 2407138"/>
                <a:gd name="connsiteX201" fmla="*/ 749802 w 2407137"/>
                <a:gd name="connsiteY201" fmla="*/ 79129 h 2407138"/>
                <a:gd name="connsiteX202" fmla="*/ 909846 w 2407137"/>
                <a:gd name="connsiteY202" fmla="*/ 468633 h 2407138"/>
                <a:gd name="connsiteX203" fmla="*/ 895778 w 2407137"/>
                <a:gd name="connsiteY203" fmla="*/ 474580 h 2407138"/>
                <a:gd name="connsiteX204" fmla="*/ 248376 w 2407137"/>
                <a:gd name="connsiteY204" fmla="*/ 456659 h 2407138"/>
                <a:gd name="connsiteX205" fmla="*/ 581852 w 2407137"/>
                <a:gd name="connsiteY205" fmla="*/ 714051 h 2407138"/>
                <a:gd name="connsiteX206" fmla="*/ 572397 w 2407137"/>
                <a:gd name="connsiteY206" fmla="*/ 726047 h 2407138"/>
                <a:gd name="connsiteX207" fmla="*/ 239044 w 2407137"/>
                <a:gd name="connsiteY207" fmla="*/ 468748 h 2407138"/>
                <a:gd name="connsiteX208" fmla="*/ 243710 w 2407137"/>
                <a:gd name="connsiteY208" fmla="*/ 462704 h 2407138"/>
                <a:gd name="connsiteX209" fmla="*/ 462094 w 2407137"/>
                <a:gd name="connsiteY209" fmla="*/ 244150 h 2407138"/>
                <a:gd name="connsiteX210" fmla="*/ 474238 w 2407137"/>
                <a:gd name="connsiteY210" fmla="*/ 234887 h 2407138"/>
                <a:gd name="connsiteX211" fmla="*/ 729468 w 2407137"/>
                <a:gd name="connsiteY211" fmla="*/ 569472 h 2407138"/>
                <a:gd name="connsiteX212" fmla="*/ 723162 w 2407137"/>
                <a:gd name="connsiteY212" fmla="*/ 573797 h 2407138"/>
                <a:gd name="connsiteX213" fmla="*/ 717325 w 2407137"/>
                <a:gd name="connsiteY213" fmla="*/ 578735 h 2407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</a:cxnLst>
              <a:rect l="l" t="t" r="r" b="b"/>
              <a:pathLst>
                <a:path w="2407137" h="2407138">
                  <a:moveTo>
                    <a:pt x="1677670" y="1837666"/>
                  </a:moveTo>
                  <a:lnTo>
                    <a:pt x="1683974" y="1833341"/>
                  </a:lnTo>
                  <a:lnTo>
                    <a:pt x="1689813" y="1828403"/>
                  </a:lnTo>
                  <a:lnTo>
                    <a:pt x="1945042" y="2162988"/>
                  </a:lnTo>
                  <a:lnTo>
                    <a:pt x="1932899" y="2172251"/>
                  </a:lnTo>
                  <a:close/>
                  <a:moveTo>
                    <a:pt x="1592663" y="1892774"/>
                  </a:moveTo>
                  <a:lnTo>
                    <a:pt x="1605769" y="1884929"/>
                  </a:lnTo>
                  <a:lnTo>
                    <a:pt x="1748914" y="2132863"/>
                  </a:lnTo>
                  <a:lnTo>
                    <a:pt x="1735858" y="2140795"/>
                  </a:lnTo>
                  <a:close/>
                  <a:moveTo>
                    <a:pt x="1768789" y="1757990"/>
                  </a:moveTo>
                  <a:lnTo>
                    <a:pt x="1971301" y="1960502"/>
                  </a:lnTo>
                  <a:lnTo>
                    <a:pt x="1966159" y="1966159"/>
                  </a:lnTo>
                  <a:lnTo>
                    <a:pt x="1960501" y="1971301"/>
                  </a:lnTo>
                  <a:lnTo>
                    <a:pt x="1758092" y="1768892"/>
                  </a:lnTo>
                  <a:lnTo>
                    <a:pt x="1765079" y="1762526"/>
                  </a:lnTo>
                  <a:close/>
                  <a:moveTo>
                    <a:pt x="1834740" y="1681091"/>
                  </a:moveTo>
                  <a:lnTo>
                    <a:pt x="2168093" y="1938389"/>
                  </a:lnTo>
                  <a:lnTo>
                    <a:pt x="2158761" y="1950479"/>
                  </a:lnTo>
                  <a:lnTo>
                    <a:pt x="1825285" y="1693086"/>
                  </a:lnTo>
                  <a:close/>
                  <a:moveTo>
                    <a:pt x="1497292" y="1938505"/>
                  </a:moveTo>
                  <a:lnTo>
                    <a:pt x="1511359" y="1932557"/>
                  </a:lnTo>
                  <a:lnTo>
                    <a:pt x="1671461" y="2322204"/>
                  </a:lnTo>
                  <a:lnTo>
                    <a:pt x="1657335" y="2328008"/>
                  </a:lnTo>
                  <a:close/>
                  <a:moveTo>
                    <a:pt x="1400984" y="1969841"/>
                  </a:moveTo>
                  <a:lnTo>
                    <a:pt x="1415837" y="1966261"/>
                  </a:lnTo>
                  <a:lnTo>
                    <a:pt x="1489829" y="2242404"/>
                  </a:lnTo>
                  <a:lnTo>
                    <a:pt x="1475037" y="2246208"/>
                  </a:lnTo>
                  <a:close/>
                  <a:moveTo>
                    <a:pt x="1890343" y="1591261"/>
                  </a:moveTo>
                  <a:lnTo>
                    <a:pt x="2140794" y="1735859"/>
                  </a:lnTo>
                  <a:lnTo>
                    <a:pt x="2132863" y="1748915"/>
                  </a:lnTo>
                  <a:lnTo>
                    <a:pt x="1883112" y="1604721"/>
                  </a:lnTo>
                  <a:close/>
                  <a:moveTo>
                    <a:pt x="1934589" y="1500527"/>
                  </a:moveTo>
                  <a:lnTo>
                    <a:pt x="2325413" y="1663714"/>
                  </a:lnTo>
                  <a:lnTo>
                    <a:pt x="2319529" y="1677807"/>
                  </a:lnTo>
                  <a:lnTo>
                    <a:pt x="1928334" y="1514465"/>
                  </a:lnTo>
                  <a:close/>
                  <a:moveTo>
                    <a:pt x="1296758" y="1987081"/>
                  </a:moveTo>
                  <a:lnTo>
                    <a:pt x="1311855" y="1984732"/>
                  </a:lnTo>
                  <a:lnTo>
                    <a:pt x="1365995" y="2405187"/>
                  </a:lnTo>
                  <a:lnTo>
                    <a:pt x="1350847" y="2407138"/>
                  </a:lnTo>
                  <a:close/>
                  <a:moveTo>
                    <a:pt x="1195932" y="1995746"/>
                  </a:moveTo>
                  <a:lnTo>
                    <a:pt x="1211204" y="1995179"/>
                  </a:lnTo>
                  <a:lnTo>
                    <a:pt x="1211204" y="2281649"/>
                  </a:lnTo>
                  <a:lnTo>
                    <a:pt x="1203568" y="2282034"/>
                  </a:lnTo>
                  <a:lnTo>
                    <a:pt x="1195932" y="2281649"/>
                  </a:lnTo>
                  <a:close/>
                  <a:moveTo>
                    <a:pt x="1968060" y="1400508"/>
                  </a:moveTo>
                  <a:lnTo>
                    <a:pt x="2246208" y="1475038"/>
                  </a:lnTo>
                  <a:lnTo>
                    <a:pt x="2242404" y="1489831"/>
                  </a:lnTo>
                  <a:lnTo>
                    <a:pt x="1963516" y="1415103"/>
                  </a:lnTo>
                  <a:close/>
                  <a:moveTo>
                    <a:pt x="1090481" y="1986840"/>
                  </a:moveTo>
                  <a:lnTo>
                    <a:pt x="1097951" y="1988584"/>
                  </a:lnTo>
                  <a:lnTo>
                    <a:pt x="1105617" y="1988876"/>
                  </a:lnTo>
                  <a:lnTo>
                    <a:pt x="1049458" y="2406281"/>
                  </a:lnTo>
                  <a:lnTo>
                    <a:pt x="1034322" y="2404245"/>
                  </a:lnTo>
                  <a:close/>
                  <a:moveTo>
                    <a:pt x="1988876" y="1301520"/>
                  </a:moveTo>
                  <a:lnTo>
                    <a:pt x="2406281" y="1357679"/>
                  </a:lnTo>
                  <a:lnTo>
                    <a:pt x="2404244" y="1372815"/>
                  </a:lnTo>
                  <a:lnTo>
                    <a:pt x="1986840" y="1316657"/>
                  </a:lnTo>
                  <a:lnTo>
                    <a:pt x="1988583" y="1309187"/>
                  </a:lnTo>
                  <a:close/>
                  <a:moveTo>
                    <a:pt x="992036" y="1963517"/>
                  </a:moveTo>
                  <a:lnTo>
                    <a:pt x="1006629" y="1968061"/>
                  </a:lnTo>
                  <a:lnTo>
                    <a:pt x="932100" y="2246208"/>
                  </a:lnTo>
                  <a:lnTo>
                    <a:pt x="917308" y="2242405"/>
                  </a:lnTo>
                  <a:close/>
                  <a:moveTo>
                    <a:pt x="1995178" y="1195933"/>
                  </a:moveTo>
                  <a:lnTo>
                    <a:pt x="2281649" y="1195933"/>
                  </a:lnTo>
                  <a:lnTo>
                    <a:pt x="2282034" y="1203569"/>
                  </a:lnTo>
                  <a:lnTo>
                    <a:pt x="2281649" y="1211206"/>
                  </a:lnTo>
                  <a:lnTo>
                    <a:pt x="1995745" y="1211206"/>
                  </a:lnTo>
                  <a:close/>
                  <a:moveTo>
                    <a:pt x="1984731" y="1095284"/>
                  </a:moveTo>
                  <a:lnTo>
                    <a:pt x="2405186" y="1041144"/>
                  </a:lnTo>
                  <a:lnTo>
                    <a:pt x="2407137" y="1056290"/>
                  </a:lnTo>
                  <a:lnTo>
                    <a:pt x="1987080" y="1110379"/>
                  </a:lnTo>
                  <a:close/>
                  <a:moveTo>
                    <a:pt x="892672" y="1928335"/>
                  </a:moveTo>
                  <a:lnTo>
                    <a:pt x="906611" y="1934590"/>
                  </a:lnTo>
                  <a:lnTo>
                    <a:pt x="743425" y="2325414"/>
                  </a:lnTo>
                  <a:lnTo>
                    <a:pt x="729331" y="2319529"/>
                  </a:lnTo>
                  <a:close/>
                  <a:moveTo>
                    <a:pt x="802416" y="1883113"/>
                  </a:moveTo>
                  <a:lnTo>
                    <a:pt x="815877" y="1890344"/>
                  </a:lnTo>
                  <a:lnTo>
                    <a:pt x="671279" y="2140796"/>
                  </a:lnTo>
                  <a:lnTo>
                    <a:pt x="658223" y="2132863"/>
                  </a:lnTo>
                  <a:close/>
                  <a:moveTo>
                    <a:pt x="1966260" y="991301"/>
                  </a:moveTo>
                  <a:lnTo>
                    <a:pt x="2242405" y="917309"/>
                  </a:lnTo>
                  <a:lnTo>
                    <a:pt x="2246208" y="932101"/>
                  </a:lnTo>
                  <a:lnTo>
                    <a:pt x="1969840" y="1006153"/>
                  </a:lnTo>
                  <a:close/>
                  <a:moveTo>
                    <a:pt x="1932557" y="895779"/>
                  </a:moveTo>
                  <a:lnTo>
                    <a:pt x="2322203" y="735676"/>
                  </a:lnTo>
                  <a:lnTo>
                    <a:pt x="2328008" y="749803"/>
                  </a:lnTo>
                  <a:lnTo>
                    <a:pt x="1938504" y="909846"/>
                  </a:lnTo>
                  <a:close/>
                  <a:moveTo>
                    <a:pt x="714051" y="1825286"/>
                  </a:moveTo>
                  <a:lnTo>
                    <a:pt x="726047" y="1834740"/>
                  </a:lnTo>
                  <a:lnTo>
                    <a:pt x="468748" y="2168094"/>
                  </a:lnTo>
                  <a:lnTo>
                    <a:pt x="456659" y="2158762"/>
                  </a:lnTo>
                  <a:close/>
                  <a:moveTo>
                    <a:pt x="638245" y="1758093"/>
                  </a:moveTo>
                  <a:lnTo>
                    <a:pt x="644611" y="1765080"/>
                  </a:lnTo>
                  <a:lnTo>
                    <a:pt x="649147" y="1768790"/>
                  </a:lnTo>
                  <a:lnTo>
                    <a:pt x="446636" y="1971302"/>
                  </a:lnTo>
                  <a:lnTo>
                    <a:pt x="440978" y="1966159"/>
                  </a:lnTo>
                  <a:lnTo>
                    <a:pt x="435836" y="1960502"/>
                  </a:lnTo>
                  <a:close/>
                  <a:moveTo>
                    <a:pt x="1884928" y="801368"/>
                  </a:moveTo>
                  <a:lnTo>
                    <a:pt x="2132863" y="658223"/>
                  </a:lnTo>
                  <a:lnTo>
                    <a:pt x="2140794" y="671279"/>
                  </a:lnTo>
                  <a:lnTo>
                    <a:pt x="1892773" y="814474"/>
                  </a:lnTo>
                  <a:close/>
                  <a:moveTo>
                    <a:pt x="1828403" y="717325"/>
                  </a:moveTo>
                  <a:lnTo>
                    <a:pt x="2162987" y="462095"/>
                  </a:lnTo>
                  <a:lnTo>
                    <a:pt x="2172250" y="474239"/>
                  </a:lnTo>
                  <a:lnTo>
                    <a:pt x="1837666" y="729468"/>
                  </a:lnTo>
                  <a:lnTo>
                    <a:pt x="1833340" y="723163"/>
                  </a:lnTo>
                  <a:close/>
                  <a:moveTo>
                    <a:pt x="234886" y="1932900"/>
                  </a:moveTo>
                  <a:lnTo>
                    <a:pt x="569471" y="1677670"/>
                  </a:lnTo>
                  <a:lnTo>
                    <a:pt x="573796" y="1683975"/>
                  </a:lnTo>
                  <a:lnTo>
                    <a:pt x="578735" y="1689813"/>
                  </a:lnTo>
                  <a:lnTo>
                    <a:pt x="244150" y="1945043"/>
                  </a:lnTo>
                  <a:close/>
                  <a:moveTo>
                    <a:pt x="266342" y="1735860"/>
                  </a:moveTo>
                  <a:lnTo>
                    <a:pt x="514363" y="1592665"/>
                  </a:lnTo>
                  <a:lnTo>
                    <a:pt x="522208" y="1605770"/>
                  </a:lnTo>
                  <a:lnTo>
                    <a:pt x="274274" y="1748916"/>
                  </a:lnTo>
                  <a:close/>
                  <a:moveTo>
                    <a:pt x="1960501" y="435837"/>
                  </a:moveTo>
                  <a:lnTo>
                    <a:pt x="1966159" y="440979"/>
                  </a:lnTo>
                  <a:lnTo>
                    <a:pt x="1971301" y="446637"/>
                  </a:lnTo>
                  <a:lnTo>
                    <a:pt x="1768891" y="649046"/>
                  </a:lnTo>
                  <a:lnTo>
                    <a:pt x="1762525" y="642058"/>
                  </a:lnTo>
                  <a:lnTo>
                    <a:pt x="1757990" y="638348"/>
                  </a:lnTo>
                  <a:close/>
                  <a:moveTo>
                    <a:pt x="1938389" y="239045"/>
                  </a:moveTo>
                  <a:lnTo>
                    <a:pt x="1950479" y="248377"/>
                  </a:lnTo>
                  <a:lnTo>
                    <a:pt x="1693086" y="581852"/>
                  </a:lnTo>
                  <a:lnTo>
                    <a:pt x="1681090" y="572398"/>
                  </a:lnTo>
                  <a:close/>
                  <a:moveTo>
                    <a:pt x="79129" y="1657336"/>
                  </a:moveTo>
                  <a:lnTo>
                    <a:pt x="468633" y="1497292"/>
                  </a:lnTo>
                  <a:lnTo>
                    <a:pt x="474580" y="1511360"/>
                  </a:lnTo>
                  <a:lnTo>
                    <a:pt x="84934" y="1671462"/>
                  </a:lnTo>
                  <a:close/>
                  <a:moveTo>
                    <a:pt x="160929" y="1475039"/>
                  </a:moveTo>
                  <a:lnTo>
                    <a:pt x="437296" y="1400986"/>
                  </a:lnTo>
                  <a:lnTo>
                    <a:pt x="440876" y="1415837"/>
                  </a:lnTo>
                  <a:lnTo>
                    <a:pt x="164732" y="1489830"/>
                  </a:lnTo>
                  <a:close/>
                  <a:moveTo>
                    <a:pt x="1735859" y="266344"/>
                  </a:moveTo>
                  <a:lnTo>
                    <a:pt x="1748915" y="274276"/>
                  </a:lnTo>
                  <a:lnTo>
                    <a:pt x="1604721" y="524026"/>
                  </a:lnTo>
                  <a:lnTo>
                    <a:pt x="1591261" y="516794"/>
                  </a:lnTo>
                  <a:close/>
                  <a:moveTo>
                    <a:pt x="1663713" y="81725"/>
                  </a:moveTo>
                  <a:lnTo>
                    <a:pt x="1677806" y="87609"/>
                  </a:lnTo>
                  <a:lnTo>
                    <a:pt x="1514465" y="478804"/>
                  </a:lnTo>
                  <a:lnTo>
                    <a:pt x="1500526" y="472548"/>
                  </a:lnTo>
                  <a:close/>
                  <a:moveTo>
                    <a:pt x="0" y="1350847"/>
                  </a:moveTo>
                  <a:lnTo>
                    <a:pt x="420056" y="1296759"/>
                  </a:lnTo>
                  <a:lnTo>
                    <a:pt x="422405" y="1311854"/>
                  </a:lnTo>
                  <a:lnTo>
                    <a:pt x="1951" y="1365994"/>
                  </a:lnTo>
                  <a:close/>
                  <a:moveTo>
                    <a:pt x="125488" y="1195933"/>
                  </a:moveTo>
                  <a:lnTo>
                    <a:pt x="411391" y="1195933"/>
                  </a:lnTo>
                  <a:lnTo>
                    <a:pt x="411958" y="1211206"/>
                  </a:lnTo>
                  <a:lnTo>
                    <a:pt x="125488" y="1211206"/>
                  </a:lnTo>
                  <a:lnTo>
                    <a:pt x="125102" y="1203569"/>
                  </a:lnTo>
                  <a:close/>
                  <a:moveTo>
                    <a:pt x="1475037" y="160931"/>
                  </a:moveTo>
                  <a:lnTo>
                    <a:pt x="1489829" y="164734"/>
                  </a:lnTo>
                  <a:lnTo>
                    <a:pt x="1415102" y="443621"/>
                  </a:lnTo>
                  <a:lnTo>
                    <a:pt x="1400508" y="439077"/>
                  </a:lnTo>
                  <a:close/>
                  <a:moveTo>
                    <a:pt x="164732" y="917309"/>
                  </a:moveTo>
                  <a:lnTo>
                    <a:pt x="443620" y="992037"/>
                  </a:lnTo>
                  <a:lnTo>
                    <a:pt x="439076" y="1006630"/>
                  </a:lnTo>
                  <a:lnTo>
                    <a:pt x="160929" y="932101"/>
                  </a:lnTo>
                  <a:close/>
                  <a:moveTo>
                    <a:pt x="1195932" y="125490"/>
                  </a:moveTo>
                  <a:lnTo>
                    <a:pt x="1203568" y="125104"/>
                  </a:lnTo>
                  <a:lnTo>
                    <a:pt x="1211205" y="125490"/>
                  </a:lnTo>
                  <a:lnTo>
                    <a:pt x="1211205" y="411392"/>
                  </a:lnTo>
                  <a:lnTo>
                    <a:pt x="1195932" y="411959"/>
                  </a:lnTo>
                  <a:close/>
                  <a:moveTo>
                    <a:pt x="1357679" y="856"/>
                  </a:moveTo>
                  <a:lnTo>
                    <a:pt x="1372816" y="2893"/>
                  </a:lnTo>
                  <a:lnTo>
                    <a:pt x="1316657" y="420298"/>
                  </a:lnTo>
                  <a:lnTo>
                    <a:pt x="1309186" y="418554"/>
                  </a:lnTo>
                  <a:lnTo>
                    <a:pt x="1301520" y="418261"/>
                  </a:lnTo>
                  <a:close/>
                  <a:moveTo>
                    <a:pt x="2893" y="1034322"/>
                  </a:moveTo>
                  <a:lnTo>
                    <a:pt x="420297" y="1090480"/>
                  </a:lnTo>
                  <a:lnTo>
                    <a:pt x="418554" y="1097951"/>
                  </a:lnTo>
                  <a:lnTo>
                    <a:pt x="418261" y="1105616"/>
                  </a:lnTo>
                  <a:lnTo>
                    <a:pt x="855" y="1049458"/>
                  </a:lnTo>
                  <a:close/>
                  <a:moveTo>
                    <a:pt x="274274" y="658223"/>
                  </a:moveTo>
                  <a:lnTo>
                    <a:pt x="524025" y="802416"/>
                  </a:lnTo>
                  <a:lnTo>
                    <a:pt x="516793" y="815877"/>
                  </a:lnTo>
                  <a:lnTo>
                    <a:pt x="266342" y="671279"/>
                  </a:lnTo>
                  <a:close/>
                  <a:moveTo>
                    <a:pt x="917308" y="164734"/>
                  </a:moveTo>
                  <a:lnTo>
                    <a:pt x="932100" y="160930"/>
                  </a:lnTo>
                  <a:lnTo>
                    <a:pt x="1006152" y="437297"/>
                  </a:lnTo>
                  <a:lnTo>
                    <a:pt x="991300" y="440877"/>
                  </a:lnTo>
                  <a:close/>
                  <a:moveTo>
                    <a:pt x="1041143" y="1951"/>
                  </a:moveTo>
                  <a:lnTo>
                    <a:pt x="1056290" y="0"/>
                  </a:lnTo>
                  <a:lnTo>
                    <a:pt x="1110379" y="420056"/>
                  </a:lnTo>
                  <a:lnTo>
                    <a:pt x="1095283" y="422406"/>
                  </a:lnTo>
                  <a:close/>
                  <a:moveTo>
                    <a:pt x="87609" y="729331"/>
                  </a:moveTo>
                  <a:lnTo>
                    <a:pt x="478803" y="892672"/>
                  </a:lnTo>
                  <a:lnTo>
                    <a:pt x="472547" y="906611"/>
                  </a:lnTo>
                  <a:lnTo>
                    <a:pt x="81723" y="743424"/>
                  </a:lnTo>
                  <a:lnTo>
                    <a:pt x="84666" y="736377"/>
                  </a:lnTo>
                  <a:close/>
                  <a:moveTo>
                    <a:pt x="446636" y="435837"/>
                  </a:moveTo>
                  <a:lnTo>
                    <a:pt x="649045" y="638246"/>
                  </a:lnTo>
                  <a:lnTo>
                    <a:pt x="642057" y="644612"/>
                  </a:lnTo>
                  <a:lnTo>
                    <a:pt x="638347" y="649147"/>
                  </a:lnTo>
                  <a:lnTo>
                    <a:pt x="435836" y="446636"/>
                  </a:lnTo>
                  <a:lnTo>
                    <a:pt x="440978" y="440979"/>
                  </a:lnTo>
                  <a:close/>
                  <a:moveTo>
                    <a:pt x="658223" y="274275"/>
                  </a:moveTo>
                  <a:lnTo>
                    <a:pt x="671279" y="266343"/>
                  </a:lnTo>
                  <a:lnTo>
                    <a:pt x="814473" y="514363"/>
                  </a:lnTo>
                  <a:lnTo>
                    <a:pt x="801367" y="522209"/>
                  </a:lnTo>
                  <a:close/>
                  <a:moveTo>
                    <a:pt x="735676" y="84934"/>
                  </a:moveTo>
                  <a:lnTo>
                    <a:pt x="749802" y="79129"/>
                  </a:lnTo>
                  <a:lnTo>
                    <a:pt x="909846" y="468633"/>
                  </a:lnTo>
                  <a:lnTo>
                    <a:pt x="895778" y="474580"/>
                  </a:lnTo>
                  <a:close/>
                  <a:moveTo>
                    <a:pt x="248376" y="456659"/>
                  </a:moveTo>
                  <a:lnTo>
                    <a:pt x="581852" y="714051"/>
                  </a:lnTo>
                  <a:lnTo>
                    <a:pt x="572397" y="726047"/>
                  </a:lnTo>
                  <a:lnTo>
                    <a:pt x="239044" y="468748"/>
                  </a:lnTo>
                  <a:lnTo>
                    <a:pt x="243710" y="462704"/>
                  </a:lnTo>
                  <a:close/>
                  <a:moveTo>
                    <a:pt x="462094" y="244150"/>
                  </a:moveTo>
                  <a:lnTo>
                    <a:pt x="474238" y="234887"/>
                  </a:lnTo>
                  <a:lnTo>
                    <a:pt x="729468" y="569472"/>
                  </a:lnTo>
                  <a:lnTo>
                    <a:pt x="723162" y="573797"/>
                  </a:lnTo>
                  <a:lnTo>
                    <a:pt x="717325" y="578735"/>
                  </a:ln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5" name="直接连接符 4"/>
          <p:cNvCxnSpPr/>
          <p:nvPr/>
        </p:nvCxnSpPr>
        <p:spPr>
          <a:xfrm>
            <a:off x="5023412" y="2049870"/>
            <a:ext cx="6048000" cy="0"/>
          </a:xfrm>
          <a:prstGeom prst="line">
            <a:avLst/>
          </a:prstGeom>
          <a:ln>
            <a:solidFill>
              <a:srgbClr val="C0000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矩形 7"/>
          <p:cNvSpPr/>
          <p:nvPr/>
        </p:nvSpPr>
        <p:spPr>
          <a:xfrm>
            <a:off x="7336320" y="1011794"/>
            <a:ext cx="142218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8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苏新诗柳楷简体-yolan" panose="02000000000000000000" pitchFamily="2" charset="-122"/>
              </a:rPr>
              <a:t>前言</a:t>
            </a:r>
            <a:endParaRPr lang="zh-CN" altLang="en-US" sz="4800" b="1" i="0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方正苏新诗柳楷简体-yolan" panose="02000000000000000000" pitchFamily="2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5023412" y="2256950"/>
            <a:ext cx="60480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000" b="1" dirty="0">
                <a:solidFill>
                  <a:srgbClr val="7C493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en-US" altLang="zh-CN" sz="2000" b="1" dirty="0">
                <a:solidFill>
                  <a:srgbClr val="7C4939"/>
                </a:solidFill>
                <a:latin typeface="Century Gothic" panose="020B0502020202020204" pitchFamily="34" charset="0"/>
                <a:ea typeface="微软雅黑" panose="020B0503020204020204" pitchFamily="34" charset="-122"/>
              </a:rPr>
              <a:t>2016</a:t>
            </a:r>
            <a:r>
              <a:rPr lang="zh-CN" altLang="en-US" sz="2000" b="1" dirty="0">
                <a:solidFill>
                  <a:srgbClr val="7C493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是深入学习党的十八大精神和十八届六中全会的关键之年，是贯彻好党的群众路线实践教育活动的重要一年，党支部紧紧围绕上级党委的总体工作思路，深化思想工作，转变机关作风，加强党建工作，从反“四风”，转作风入手，确保廉政之风的形成，树立良好党员干部形象。</a:t>
            </a: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colorTemperature colorTemp="535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-1"/>
          <a:stretch/>
        </p:blipFill>
        <p:spPr>
          <a:xfrm rot="16200000">
            <a:off x="5698443" y="382829"/>
            <a:ext cx="799436" cy="12187678"/>
          </a:xfrm>
          <a:custGeom>
            <a:avLst/>
            <a:gdLst>
              <a:gd name="connsiteX0" fmla="*/ 233836 w 233836"/>
              <a:gd name="connsiteY0" fmla="*/ 0 h 12187678"/>
              <a:gd name="connsiteX1" fmla="*/ 233836 w 233836"/>
              <a:gd name="connsiteY1" fmla="*/ 12187678 h 12187678"/>
              <a:gd name="connsiteX2" fmla="*/ 0 w 233836"/>
              <a:gd name="connsiteY2" fmla="*/ 12187678 h 12187678"/>
              <a:gd name="connsiteX3" fmla="*/ 0 w 233836"/>
              <a:gd name="connsiteY3" fmla="*/ 0 h 121876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3836" h="12187678">
                <a:moveTo>
                  <a:pt x="233836" y="0"/>
                </a:moveTo>
                <a:lnTo>
                  <a:pt x="233836" y="12187678"/>
                </a:lnTo>
                <a:lnTo>
                  <a:pt x="0" y="12187678"/>
                </a:lnTo>
                <a:lnTo>
                  <a:pt x="0" y="0"/>
                </a:lnTo>
                <a:close/>
              </a:path>
            </a:pathLst>
          </a:custGeom>
        </p:spPr>
      </p:pic>
      <p:sp>
        <p:nvSpPr>
          <p:cNvPr id="9" name="矩形 8"/>
          <p:cNvSpPr/>
          <p:nvPr/>
        </p:nvSpPr>
        <p:spPr>
          <a:xfrm>
            <a:off x="5023412" y="5219700"/>
            <a:ext cx="5760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现将主要工作状况总结如下：</a:t>
            </a:r>
            <a:endParaRPr lang="zh-CN" altLang="en-US" sz="32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46636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6" presetClass="emph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 tmFilter="0, 0; .2, .5; .8, .5; 1, 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250" autoRev="1" fill="hold"/>
                                        <p:tgtEl>
                                          <p:spTgt spid="12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2750"/>
                                  </p:stCondLst>
                                  <p:iterate type="lt">
                                    <p:tmPct val="1554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9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268837" y="330101"/>
            <a:ext cx="346761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zh-CN" altLang="en-US" sz="32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加大党建工作力度</a:t>
            </a:r>
          </a:p>
        </p:txBody>
      </p:sp>
      <p:sp>
        <p:nvSpPr>
          <p:cNvPr id="3" name="矩形 2"/>
          <p:cNvSpPr/>
          <p:nvPr/>
        </p:nvSpPr>
        <p:spPr>
          <a:xfrm>
            <a:off x="1584123" y="4339123"/>
            <a:ext cx="9120663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1" hangingPunct="1">
              <a:lnSpc>
                <a:spcPct val="150000"/>
              </a:lnSpc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rgbClr val="7C493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党建工作是我们抓好各项工作的根本，我们的工作不仅仅是经营管理，作为央企，应该充分认识到加强公司党建工作的重要性、必要性，增强责任感和紧迫感，党建工作抓好了，基层党组织的核心作用就能更好的发挥，队伍的凝聚力和向心力就更加明显，什么工作都好开展。</a:t>
            </a:r>
          </a:p>
        </p:txBody>
      </p:sp>
      <p:grpSp>
        <p:nvGrpSpPr>
          <p:cNvPr id="12" name="组合 11"/>
          <p:cNvGrpSpPr/>
          <p:nvPr/>
        </p:nvGrpSpPr>
        <p:grpSpPr>
          <a:xfrm>
            <a:off x="1540581" y="1639123"/>
            <a:ext cx="9120663" cy="2520000"/>
            <a:chOff x="1584123" y="1639123"/>
            <a:chExt cx="9120663" cy="2520000"/>
          </a:xfrm>
        </p:grpSpPr>
        <p:sp>
          <p:nvSpPr>
            <p:cNvPr id="5" name="矩形: 圆角 4"/>
            <p:cNvSpPr/>
            <p:nvPr/>
          </p:nvSpPr>
          <p:spPr>
            <a:xfrm>
              <a:off x="1584123" y="1639123"/>
              <a:ext cx="2520000" cy="2520000"/>
            </a:xfrm>
            <a:prstGeom prst="roundRect">
              <a:avLst>
                <a:gd name="adj" fmla="val 50000"/>
              </a:avLst>
            </a:prstGeom>
            <a:blipFill dpi="0" rotWithShape="1">
              <a:blip r:embed="rId3" cstate="print">
                <a:extLst>
                  <a:ext uri="{BEBA8EAE-BF5A-486C-A8C5-ECC9F3942E4B}">
                    <a14:imgProps xmlns:a14="http://schemas.microsoft.com/office/drawing/2010/main">
                      <a14:imgLayer>
                        <a14:imgEffect>
                          <a14:colorTemperature colorTemp="115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 w="63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矩形: 圆角 6"/>
            <p:cNvSpPr/>
            <p:nvPr/>
          </p:nvSpPr>
          <p:spPr>
            <a:xfrm>
              <a:off x="4553503" y="2268502"/>
              <a:ext cx="6151283" cy="1261242"/>
            </a:xfrm>
            <a:prstGeom prst="roundRect">
              <a:avLst>
                <a:gd name="adj" fmla="val 50000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矩形: 圆角 5"/>
            <p:cNvSpPr/>
            <p:nvPr/>
          </p:nvSpPr>
          <p:spPr>
            <a:xfrm>
              <a:off x="3653503" y="1999123"/>
              <a:ext cx="1800000" cy="1800000"/>
            </a:xfrm>
            <a:prstGeom prst="roundRect">
              <a:avLst>
                <a:gd name="adj" fmla="val 50000"/>
              </a:avLst>
            </a:prstGeom>
            <a:solidFill>
              <a:srgbClr val="C00000"/>
            </a:solidFill>
            <a:ln w="63500">
              <a:solidFill>
                <a:srgbClr val="FFFA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Freeform 5"/>
            <p:cNvSpPr>
              <a:spLocks/>
            </p:cNvSpPr>
            <p:nvPr/>
          </p:nvSpPr>
          <p:spPr bwMode="auto">
            <a:xfrm>
              <a:off x="4193503" y="2539123"/>
              <a:ext cx="720000" cy="720000"/>
            </a:xfrm>
            <a:custGeom>
              <a:avLst/>
              <a:gdLst>
                <a:gd name="T0" fmla="*/ 2313 w 16074"/>
                <a:gd name="T1" fmla="*/ 11564 h 16128"/>
                <a:gd name="T2" fmla="*/ 3529 w 16074"/>
                <a:gd name="T3" fmla="*/ 12395 h 16128"/>
                <a:gd name="T4" fmla="*/ 4818 w 16074"/>
                <a:gd name="T5" fmla="*/ 13031 h 16128"/>
                <a:gd name="T6" fmla="*/ 6189 w 16074"/>
                <a:gd name="T7" fmla="*/ 13418 h 16128"/>
                <a:gd name="T8" fmla="*/ 7653 w 16074"/>
                <a:gd name="T9" fmla="*/ 13501 h 16128"/>
                <a:gd name="T10" fmla="*/ 9219 w 16074"/>
                <a:gd name="T11" fmla="*/ 13224 h 16128"/>
                <a:gd name="T12" fmla="*/ 5225 w 16074"/>
                <a:gd name="T13" fmla="*/ 7326 h 16128"/>
                <a:gd name="T14" fmla="*/ 5604 w 16074"/>
                <a:gd name="T15" fmla="*/ 2588 h 16128"/>
                <a:gd name="T16" fmla="*/ 5918 w 16074"/>
                <a:gd name="T17" fmla="*/ 2680 h 16128"/>
                <a:gd name="T18" fmla="*/ 6274 w 16074"/>
                <a:gd name="T19" fmla="*/ 2719 h 16128"/>
                <a:gd name="T20" fmla="*/ 6671 w 16074"/>
                <a:gd name="T21" fmla="*/ 2688 h 16128"/>
                <a:gd name="T22" fmla="*/ 7102 w 16074"/>
                <a:gd name="T23" fmla="*/ 2577 h 16128"/>
                <a:gd name="T24" fmla="*/ 7563 w 16074"/>
                <a:gd name="T25" fmla="*/ 2375 h 16128"/>
                <a:gd name="T26" fmla="*/ 8053 w 16074"/>
                <a:gd name="T27" fmla="*/ 2066 h 16128"/>
                <a:gd name="T28" fmla="*/ 12930 w 16074"/>
                <a:gd name="T29" fmla="*/ 10057 h 16128"/>
                <a:gd name="T30" fmla="*/ 13396 w 16074"/>
                <a:gd name="T31" fmla="*/ 8301 h 16128"/>
                <a:gd name="T32" fmla="*/ 13347 w 16074"/>
                <a:gd name="T33" fmla="*/ 6443 h 16128"/>
                <a:gd name="T34" fmla="*/ 12801 w 16074"/>
                <a:gd name="T35" fmla="*/ 4583 h 16128"/>
                <a:gd name="T36" fmla="*/ 11773 w 16074"/>
                <a:gd name="T37" fmla="*/ 2822 h 16128"/>
                <a:gd name="T38" fmla="*/ 10277 w 16074"/>
                <a:gd name="T39" fmla="*/ 1262 h 16128"/>
                <a:gd name="T40" fmla="*/ 8329 w 16074"/>
                <a:gd name="T41" fmla="*/ 0 h 16128"/>
                <a:gd name="T42" fmla="*/ 10526 w 16074"/>
                <a:gd name="T43" fmla="*/ 458 h 16128"/>
                <a:gd name="T44" fmla="*/ 12659 w 16074"/>
                <a:gd name="T45" fmla="*/ 1583 h 16128"/>
                <a:gd name="T46" fmla="*/ 14464 w 16074"/>
                <a:gd name="T47" fmla="*/ 3304 h 16128"/>
                <a:gd name="T48" fmla="*/ 15679 w 16074"/>
                <a:gd name="T49" fmla="*/ 5557 h 16128"/>
                <a:gd name="T50" fmla="*/ 16044 w 16074"/>
                <a:gd name="T51" fmla="*/ 8271 h 16128"/>
                <a:gd name="T52" fmla="*/ 15294 w 16074"/>
                <a:gd name="T53" fmla="*/ 11379 h 16128"/>
                <a:gd name="T54" fmla="*/ 12655 w 16074"/>
                <a:gd name="T55" fmla="*/ 14684 h 16128"/>
                <a:gd name="T56" fmla="*/ 10870 w 16074"/>
                <a:gd name="T57" fmla="*/ 15495 h 16128"/>
                <a:gd name="T58" fmla="*/ 9145 w 16074"/>
                <a:gd name="T59" fmla="*/ 15974 h 16128"/>
                <a:gd name="T60" fmla="*/ 7486 w 16074"/>
                <a:gd name="T61" fmla="*/ 16128 h 16128"/>
                <a:gd name="T62" fmla="*/ 5906 w 16074"/>
                <a:gd name="T63" fmla="*/ 15967 h 16128"/>
                <a:gd name="T64" fmla="*/ 4415 w 16074"/>
                <a:gd name="T65" fmla="*/ 15498 h 16128"/>
                <a:gd name="T66" fmla="*/ 3023 w 16074"/>
                <a:gd name="T67" fmla="*/ 14731 h 16128"/>
                <a:gd name="T68" fmla="*/ 2528 w 16074"/>
                <a:gd name="T69" fmla="*/ 14487 h 16128"/>
                <a:gd name="T70" fmla="*/ 2530 w 16074"/>
                <a:gd name="T71" fmla="*/ 14735 h 16128"/>
                <a:gd name="T72" fmla="*/ 2473 w 16074"/>
                <a:gd name="T73" fmla="*/ 14983 h 16128"/>
                <a:gd name="T74" fmla="*/ 2363 w 16074"/>
                <a:gd name="T75" fmla="*/ 15222 h 16128"/>
                <a:gd name="T76" fmla="*/ 2207 w 16074"/>
                <a:gd name="T77" fmla="*/ 15444 h 16128"/>
                <a:gd name="T78" fmla="*/ 2013 w 16074"/>
                <a:gd name="T79" fmla="*/ 15642 h 16128"/>
                <a:gd name="T80" fmla="*/ 1779 w 16074"/>
                <a:gd name="T81" fmla="*/ 15812 h 16128"/>
                <a:gd name="T82" fmla="*/ 1496 w 16074"/>
                <a:gd name="T83" fmla="*/ 15944 h 16128"/>
                <a:gd name="T84" fmla="*/ 1210 w 16074"/>
                <a:gd name="T85" fmla="*/ 16001 h 16128"/>
                <a:gd name="T86" fmla="*/ 933 w 16074"/>
                <a:gd name="T87" fmla="*/ 15986 h 16128"/>
                <a:gd name="T88" fmla="*/ 671 w 16074"/>
                <a:gd name="T89" fmla="*/ 15902 h 16128"/>
                <a:gd name="T90" fmla="*/ 436 w 16074"/>
                <a:gd name="T91" fmla="*/ 15751 h 16128"/>
                <a:gd name="T92" fmla="*/ 234 w 16074"/>
                <a:gd name="T93" fmla="*/ 15534 h 16128"/>
                <a:gd name="T94" fmla="*/ 33 w 16074"/>
                <a:gd name="T95" fmla="*/ 15112 h 16128"/>
                <a:gd name="T96" fmla="*/ 17 w 16074"/>
                <a:gd name="T97" fmla="*/ 14651 h 16128"/>
                <a:gd name="T98" fmla="*/ 179 w 16074"/>
                <a:gd name="T99" fmla="*/ 14226 h 16128"/>
                <a:gd name="T100" fmla="*/ 478 w 16074"/>
                <a:gd name="T101" fmla="*/ 13874 h 16128"/>
                <a:gd name="T102" fmla="*/ 878 w 16074"/>
                <a:gd name="T103" fmla="*/ 13632 h 16128"/>
                <a:gd name="T104" fmla="*/ 1339 w 16074"/>
                <a:gd name="T105" fmla="*/ 13536 h 16128"/>
                <a:gd name="T106" fmla="*/ 1477 w 16074"/>
                <a:gd name="T107" fmla="*/ 13406 h 16128"/>
                <a:gd name="T108" fmla="*/ 1100 w 16074"/>
                <a:gd name="T109" fmla="*/ 12990 h 16128"/>
                <a:gd name="T110" fmla="*/ 736 w 16074"/>
                <a:gd name="T111" fmla="*/ 12545 h 16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6074" h="16128">
                  <a:moveTo>
                    <a:pt x="454" y="12169"/>
                  </a:moveTo>
                  <a:lnTo>
                    <a:pt x="1614" y="10993"/>
                  </a:lnTo>
                  <a:lnTo>
                    <a:pt x="1844" y="11188"/>
                  </a:lnTo>
                  <a:lnTo>
                    <a:pt x="2077" y="11378"/>
                  </a:lnTo>
                  <a:lnTo>
                    <a:pt x="2313" y="11564"/>
                  </a:lnTo>
                  <a:lnTo>
                    <a:pt x="2550" y="11742"/>
                  </a:lnTo>
                  <a:lnTo>
                    <a:pt x="2792" y="11916"/>
                  </a:lnTo>
                  <a:lnTo>
                    <a:pt x="3035" y="12083"/>
                  </a:lnTo>
                  <a:lnTo>
                    <a:pt x="3280" y="12242"/>
                  </a:lnTo>
                  <a:lnTo>
                    <a:pt x="3529" y="12395"/>
                  </a:lnTo>
                  <a:lnTo>
                    <a:pt x="3781" y="12540"/>
                  </a:lnTo>
                  <a:lnTo>
                    <a:pt x="4035" y="12677"/>
                  </a:lnTo>
                  <a:lnTo>
                    <a:pt x="4293" y="12804"/>
                  </a:lnTo>
                  <a:lnTo>
                    <a:pt x="4554" y="12923"/>
                  </a:lnTo>
                  <a:lnTo>
                    <a:pt x="4818" y="13031"/>
                  </a:lnTo>
                  <a:lnTo>
                    <a:pt x="5086" y="13131"/>
                  </a:lnTo>
                  <a:lnTo>
                    <a:pt x="5356" y="13220"/>
                  </a:lnTo>
                  <a:lnTo>
                    <a:pt x="5630" y="13298"/>
                  </a:lnTo>
                  <a:lnTo>
                    <a:pt x="5908" y="13364"/>
                  </a:lnTo>
                  <a:lnTo>
                    <a:pt x="6189" y="13418"/>
                  </a:lnTo>
                  <a:lnTo>
                    <a:pt x="6474" y="13461"/>
                  </a:lnTo>
                  <a:lnTo>
                    <a:pt x="6763" y="13491"/>
                  </a:lnTo>
                  <a:lnTo>
                    <a:pt x="7056" y="13508"/>
                  </a:lnTo>
                  <a:lnTo>
                    <a:pt x="7352" y="13511"/>
                  </a:lnTo>
                  <a:lnTo>
                    <a:pt x="7653" y="13501"/>
                  </a:lnTo>
                  <a:lnTo>
                    <a:pt x="7958" y="13476"/>
                  </a:lnTo>
                  <a:lnTo>
                    <a:pt x="8267" y="13437"/>
                  </a:lnTo>
                  <a:lnTo>
                    <a:pt x="8579" y="13381"/>
                  </a:lnTo>
                  <a:lnTo>
                    <a:pt x="8897" y="13311"/>
                  </a:lnTo>
                  <a:lnTo>
                    <a:pt x="9219" y="13224"/>
                  </a:lnTo>
                  <a:lnTo>
                    <a:pt x="9546" y="13121"/>
                  </a:lnTo>
                  <a:lnTo>
                    <a:pt x="9877" y="13001"/>
                  </a:lnTo>
                  <a:lnTo>
                    <a:pt x="10212" y="12863"/>
                  </a:lnTo>
                  <a:lnTo>
                    <a:pt x="10554" y="12708"/>
                  </a:lnTo>
                  <a:lnTo>
                    <a:pt x="5225" y="7326"/>
                  </a:lnTo>
                  <a:lnTo>
                    <a:pt x="3765" y="8813"/>
                  </a:lnTo>
                  <a:lnTo>
                    <a:pt x="1503" y="6582"/>
                  </a:lnTo>
                  <a:lnTo>
                    <a:pt x="5491" y="2537"/>
                  </a:lnTo>
                  <a:lnTo>
                    <a:pt x="5547" y="2563"/>
                  </a:lnTo>
                  <a:lnTo>
                    <a:pt x="5604" y="2588"/>
                  </a:lnTo>
                  <a:lnTo>
                    <a:pt x="5663" y="2610"/>
                  </a:lnTo>
                  <a:lnTo>
                    <a:pt x="5724" y="2631"/>
                  </a:lnTo>
                  <a:lnTo>
                    <a:pt x="5787" y="2649"/>
                  </a:lnTo>
                  <a:lnTo>
                    <a:pt x="5852" y="2666"/>
                  </a:lnTo>
                  <a:lnTo>
                    <a:pt x="5918" y="2680"/>
                  </a:lnTo>
                  <a:lnTo>
                    <a:pt x="5986" y="2693"/>
                  </a:lnTo>
                  <a:lnTo>
                    <a:pt x="6055" y="2703"/>
                  </a:lnTo>
                  <a:lnTo>
                    <a:pt x="6127" y="2711"/>
                  </a:lnTo>
                  <a:lnTo>
                    <a:pt x="6200" y="2716"/>
                  </a:lnTo>
                  <a:lnTo>
                    <a:pt x="6274" y="2719"/>
                  </a:lnTo>
                  <a:lnTo>
                    <a:pt x="6351" y="2719"/>
                  </a:lnTo>
                  <a:lnTo>
                    <a:pt x="6429" y="2716"/>
                  </a:lnTo>
                  <a:lnTo>
                    <a:pt x="6508" y="2710"/>
                  </a:lnTo>
                  <a:lnTo>
                    <a:pt x="6588" y="2700"/>
                  </a:lnTo>
                  <a:lnTo>
                    <a:pt x="6671" y="2688"/>
                  </a:lnTo>
                  <a:lnTo>
                    <a:pt x="6755" y="2673"/>
                  </a:lnTo>
                  <a:lnTo>
                    <a:pt x="6840" y="2654"/>
                  </a:lnTo>
                  <a:lnTo>
                    <a:pt x="6925" y="2632"/>
                  </a:lnTo>
                  <a:lnTo>
                    <a:pt x="7013" y="2607"/>
                  </a:lnTo>
                  <a:lnTo>
                    <a:pt x="7102" y="2577"/>
                  </a:lnTo>
                  <a:lnTo>
                    <a:pt x="7192" y="2545"/>
                  </a:lnTo>
                  <a:lnTo>
                    <a:pt x="7283" y="2508"/>
                  </a:lnTo>
                  <a:lnTo>
                    <a:pt x="7375" y="2468"/>
                  </a:lnTo>
                  <a:lnTo>
                    <a:pt x="7469" y="2423"/>
                  </a:lnTo>
                  <a:lnTo>
                    <a:pt x="7563" y="2375"/>
                  </a:lnTo>
                  <a:lnTo>
                    <a:pt x="7659" y="2321"/>
                  </a:lnTo>
                  <a:lnTo>
                    <a:pt x="7756" y="2265"/>
                  </a:lnTo>
                  <a:lnTo>
                    <a:pt x="7854" y="2203"/>
                  </a:lnTo>
                  <a:lnTo>
                    <a:pt x="7953" y="2137"/>
                  </a:lnTo>
                  <a:lnTo>
                    <a:pt x="8053" y="2066"/>
                  </a:lnTo>
                  <a:lnTo>
                    <a:pt x="9204" y="3243"/>
                  </a:lnTo>
                  <a:lnTo>
                    <a:pt x="7220" y="5296"/>
                  </a:lnTo>
                  <a:lnTo>
                    <a:pt x="12597" y="10708"/>
                  </a:lnTo>
                  <a:lnTo>
                    <a:pt x="12775" y="10387"/>
                  </a:lnTo>
                  <a:lnTo>
                    <a:pt x="12930" y="10057"/>
                  </a:lnTo>
                  <a:lnTo>
                    <a:pt x="13065" y="9719"/>
                  </a:lnTo>
                  <a:lnTo>
                    <a:pt x="13179" y="9373"/>
                  </a:lnTo>
                  <a:lnTo>
                    <a:pt x="13271" y="9022"/>
                  </a:lnTo>
                  <a:lnTo>
                    <a:pt x="13344" y="8664"/>
                  </a:lnTo>
                  <a:lnTo>
                    <a:pt x="13396" y="8301"/>
                  </a:lnTo>
                  <a:lnTo>
                    <a:pt x="13426" y="7934"/>
                  </a:lnTo>
                  <a:lnTo>
                    <a:pt x="13437" y="7564"/>
                  </a:lnTo>
                  <a:lnTo>
                    <a:pt x="13427" y="7192"/>
                  </a:lnTo>
                  <a:lnTo>
                    <a:pt x="13398" y="6818"/>
                  </a:lnTo>
                  <a:lnTo>
                    <a:pt x="13347" y="6443"/>
                  </a:lnTo>
                  <a:lnTo>
                    <a:pt x="13277" y="6068"/>
                  </a:lnTo>
                  <a:lnTo>
                    <a:pt x="13188" y="5694"/>
                  </a:lnTo>
                  <a:lnTo>
                    <a:pt x="13079" y="5321"/>
                  </a:lnTo>
                  <a:lnTo>
                    <a:pt x="12949" y="4950"/>
                  </a:lnTo>
                  <a:lnTo>
                    <a:pt x="12801" y="4583"/>
                  </a:lnTo>
                  <a:lnTo>
                    <a:pt x="12634" y="4220"/>
                  </a:lnTo>
                  <a:lnTo>
                    <a:pt x="12447" y="3862"/>
                  </a:lnTo>
                  <a:lnTo>
                    <a:pt x="12241" y="3509"/>
                  </a:lnTo>
                  <a:lnTo>
                    <a:pt x="12017" y="3162"/>
                  </a:lnTo>
                  <a:lnTo>
                    <a:pt x="11773" y="2822"/>
                  </a:lnTo>
                  <a:lnTo>
                    <a:pt x="11511" y="2492"/>
                  </a:lnTo>
                  <a:lnTo>
                    <a:pt x="11230" y="2169"/>
                  </a:lnTo>
                  <a:lnTo>
                    <a:pt x="10931" y="1856"/>
                  </a:lnTo>
                  <a:lnTo>
                    <a:pt x="10613" y="1553"/>
                  </a:lnTo>
                  <a:lnTo>
                    <a:pt x="10277" y="1262"/>
                  </a:lnTo>
                  <a:lnTo>
                    <a:pt x="9924" y="982"/>
                  </a:lnTo>
                  <a:lnTo>
                    <a:pt x="9551" y="716"/>
                  </a:lnTo>
                  <a:lnTo>
                    <a:pt x="9162" y="463"/>
                  </a:lnTo>
                  <a:lnTo>
                    <a:pt x="8754" y="224"/>
                  </a:lnTo>
                  <a:lnTo>
                    <a:pt x="8329" y="0"/>
                  </a:lnTo>
                  <a:lnTo>
                    <a:pt x="8761" y="35"/>
                  </a:lnTo>
                  <a:lnTo>
                    <a:pt x="9199" y="99"/>
                  </a:lnTo>
                  <a:lnTo>
                    <a:pt x="9641" y="192"/>
                  </a:lnTo>
                  <a:lnTo>
                    <a:pt x="10084" y="310"/>
                  </a:lnTo>
                  <a:lnTo>
                    <a:pt x="10526" y="458"/>
                  </a:lnTo>
                  <a:lnTo>
                    <a:pt x="10966" y="632"/>
                  </a:lnTo>
                  <a:lnTo>
                    <a:pt x="11402" y="832"/>
                  </a:lnTo>
                  <a:lnTo>
                    <a:pt x="11830" y="1057"/>
                  </a:lnTo>
                  <a:lnTo>
                    <a:pt x="12250" y="1307"/>
                  </a:lnTo>
                  <a:lnTo>
                    <a:pt x="12659" y="1583"/>
                  </a:lnTo>
                  <a:lnTo>
                    <a:pt x="13054" y="1881"/>
                  </a:lnTo>
                  <a:lnTo>
                    <a:pt x="13435" y="2203"/>
                  </a:lnTo>
                  <a:lnTo>
                    <a:pt x="13798" y="2548"/>
                  </a:lnTo>
                  <a:lnTo>
                    <a:pt x="14141" y="2915"/>
                  </a:lnTo>
                  <a:lnTo>
                    <a:pt x="14464" y="3304"/>
                  </a:lnTo>
                  <a:lnTo>
                    <a:pt x="14762" y="3714"/>
                  </a:lnTo>
                  <a:lnTo>
                    <a:pt x="15036" y="4146"/>
                  </a:lnTo>
                  <a:lnTo>
                    <a:pt x="15281" y="4596"/>
                  </a:lnTo>
                  <a:lnTo>
                    <a:pt x="15496" y="5067"/>
                  </a:lnTo>
                  <a:lnTo>
                    <a:pt x="15679" y="5557"/>
                  </a:lnTo>
                  <a:lnTo>
                    <a:pt x="15829" y="6065"/>
                  </a:lnTo>
                  <a:lnTo>
                    <a:pt x="15942" y="6591"/>
                  </a:lnTo>
                  <a:lnTo>
                    <a:pt x="16016" y="7135"/>
                  </a:lnTo>
                  <a:lnTo>
                    <a:pt x="16052" y="7695"/>
                  </a:lnTo>
                  <a:lnTo>
                    <a:pt x="16044" y="8271"/>
                  </a:lnTo>
                  <a:lnTo>
                    <a:pt x="15991" y="8863"/>
                  </a:lnTo>
                  <a:lnTo>
                    <a:pt x="15892" y="9471"/>
                  </a:lnTo>
                  <a:lnTo>
                    <a:pt x="15744" y="10093"/>
                  </a:lnTo>
                  <a:lnTo>
                    <a:pt x="15545" y="10729"/>
                  </a:lnTo>
                  <a:lnTo>
                    <a:pt x="15294" y="11379"/>
                  </a:lnTo>
                  <a:lnTo>
                    <a:pt x="14987" y="12042"/>
                  </a:lnTo>
                  <a:lnTo>
                    <a:pt x="14623" y="12717"/>
                  </a:lnTo>
                  <a:lnTo>
                    <a:pt x="16074" y="14218"/>
                  </a:lnTo>
                  <a:lnTo>
                    <a:pt x="14156" y="16081"/>
                  </a:lnTo>
                  <a:lnTo>
                    <a:pt x="12655" y="14684"/>
                  </a:lnTo>
                  <a:lnTo>
                    <a:pt x="12293" y="14873"/>
                  </a:lnTo>
                  <a:lnTo>
                    <a:pt x="11934" y="15048"/>
                  </a:lnTo>
                  <a:lnTo>
                    <a:pt x="11578" y="15211"/>
                  </a:lnTo>
                  <a:lnTo>
                    <a:pt x="11223" y="15360"/>
                  </a:lnTo>
                  <a:lnTo>
                    <a:pt x="10870" y="15495"/>
                  </a:lnTo>
                  <a:lnTo>
                    <a:pt x="10520" y="15617"/>
                  </a:lnTo>
                  <a:lnTo>
                    <a:pt x="10173" y="15726"/>
                  </a:lnTo>
                  <a:lnTo>
                    <a:pt x="9828" y="15822"/>
                  </a:lnTo>
                  <a:lnTo>
                    <a:pt x="9485" y="15904"/>
                  </a:lnTo>
                  <a:lnTo>
                    <a:pt x="9145" y="15974"/>
                  </a:lnTo>
                  <a:lnTo>
                    <a:pt x="8808" y="16030"/>
                  </a:lnTo>
                  <a:lnTo>
                    <a:pt x="8472" y="16074"/>
                  </a:lnTo>
                  <a:lnTo>
                    <a:pt x="8140" y="16105"/>
                  </a:lnTo>
                  <a:lnTo>
                    <a:pt x="7812" y="16123"/>
                  </a:lnTo>
                  <a:lnTo>
                    <a:pt x="7486" y="16128"/>
                  </a:lnTo>
                  <a:lnTo>
                    <a:pt x="7164" y="16121"/>
                  </a:lnTo>
                  <a:lnTo>
                    <a:pt x="6845" y="16101"/>
                  </a:lnTo>
                  <a:lnTo>
                    <a:pt x="6529" y="16069"/>
                  </a:lnTo>
                  <a:lnTo>
                    <a:pt x="6216" y="16024"/>
                  </a:lnTo>
                  <a:lnTo>
                    <a:pt x="5906" y="15967"/>
                  </a:lnTo>
                  <a:lnTo>
                    <a:pt x="5601" y="15897"/>
                  </a:lnTo>
                  <a:lnTo>
                    <a:pt x="5298" y="15816"/>
                  </a:lnTo>
                  <a:lnTo>
                    <a:pt x="5001" y="15722"/>
                  </a:lnTo>
                  <a:lnTo>
                    <a:pt x="4706" y="15616"/>
                  </a:lnTo>
                  <a:lnTo>
                    <a:pt x="4415" y="15498"/>
                  </a:lnTo>
                  <a:lnTo>
                    <a:pt x="4129" y="15368"/>
                  </a:lnTo>
                  <a:lnTo>
                    <a:pt x="3846" y="15227"/>
                  </a:lnTo>
                  <a:lnTo>
                    <a:pt x="3568" y="15073"/>
                  </a:lnTo>
                  <a:lnTo>
                    <a:pt x="3293" y="14907"/>
                  </a:lnTo>
                  <a:lnTo>
                    <a:pt x="3023" y="14731"/>
                  </a:lnTo>
                  <a:lnTo>
                    <a:pt x="2757" y="14542"/>
                  </a:lnTo>
                  <a:lnTo>
                    <a:pt x="2496" y="14342"/>
                  </a:lnTo>
                  <a:lnTo>
                    <a:pt x="2509" y="14390"/>
                  </a:lnTo>
                  <a:lnTo>
                    <a:pt x="2520" y="14439"/>
                  </a:lnTo>
                  <a:lnTo>
                    <a:pt x="2528" y="14487"/>
                  </a:lnTo>
                  <a:lnTo>
                    <a:pt x="2533" y="14536"/>
                  </a:lnTo>
                  <a:lnTo>
                    <a:pt x="2536" y="14586"/>
                  </a:lnTo>
                  <a:lnTo>
                    <a:pt x="2537" y="14635"/>
                  </a:lnTo>
                  <a:lnTo>
                    <a:pt x="2534" y="14686"/>
                  </a:lnTo>
                  <a:lnTo>
                    <a:pt x="2530" y="14735"/>
                  </a:lnTo>
                  <a:lnTo>
                    <a:pt x="2523" y="14785"/>
                  </a:lnTo>
                  <a:lnTo>
                    <a:pt x="2514" y="14835"/>
                  </a:lnTo>
                  <a:lnTo>
                    <a:pt x="2502" y="14884"/>
                  </a:lnTo>
                  <a:lnTo>
                    <a:pt x="2489" y="14934"/>
                  </a:lnTo>
                  <a:lnTo>
                    <a:pt x="2473" y="14983"/>
                  </a:lnTo>
                  <a:lnTo>
                    <a:pt x="2454" y="15031"/>
                  </a:lnTo>
                  <a:lnTo>
                    <a:pt x="2434" y="15080"/>
                  </a:lnTo>
                  <a:lnTo>
                    <a:pt x="2412" y="15127"/>
                  </a:lnTo>
                  <a:lnTo>
                    <a:pt x="2388" y="15174"/>
                  </a:lnTo>
                  <a:lnTo>
                    <a:pt x="2363" y="15222"/>
                  </a:lnTo>
                  <a:lnTo>
                    <a:pt x="2334" y="15267"/>
                  </a:lnTo>
                  <a:lnTo>
                    <a:pt x="2305" y="15313"/>
                  </a:lnTo>
                  <a:lnTo>
                    <a:pt x="2275" y="15358"/>
                  </a:lnTo>
                  <a:lnTo>
                    <a:pt x="2241" y="15401"/>
                  </a:lnTo>
                  <a:lnTo>
                    <a:pt x="2207" y="15444"/>
                  </a:lnTo>
                  <a:lnTo>
                    <a:pt x="2171" y="15486"/>
                  </a:lnTo>
                  <a:lnTo>
                    <a:pt x="2134" y="15526"/>
                  </a:lnTo>
                  <a:lnTo>
                    <a:pt x="2095" y="15567"/>
                  </a:lnTo>
                  <a:lnTo>
                    <a:pt x="2055" y="15605"/>
                  </a:lnTo>
                  <a:lnTo>
                    <a:pt x="2013" y="15642"/>
                  </a:lnTo>
                  <a:lnTo>
                    <a:pt x="1971" y="15677"/>
                  </a:lnTo>
                  <a:lnTo>
                    <a:pt x="1927" y="15713"/>
                  </a:lnTo>
                  <a:lnTo>
                    <a:pt x="1881" y="15745"/>
                  </a:lnTo>
                  <a:lnTo>
                    <a:pt x="1836" y="15777"/>
                  </a:lnTo>
                  <a:lnTo>
                    <a:pt x="1779" y="15812"/>
                  </a:lnTo>
                  <a:lnTo>
                    <a:pt x="1723" y="15845"/>
                  </a:lnTo>
                  <a:lnTo>
                    <a:pt x="1666" y="15874"/>
                  </a:lnTo>
                  <a:lnTo>
                    <a:pt x="1610" y="15900"/>
                  </a:lnTo>
                  <a:lnTo>
                    <a:pt x="1552" y="15923"/>
                  </a:lnTo>
                  <a:lnTo>
                    <a:pt x="1496" y="15944"/>
                  </a:lnTo>
                  <a:lnTo>
                    <a:pt x="1438" y="15961"/>
                  </a:lnTo>
                  <a:lnTo>
                    <a:pt x="1381" y="15975"/>
                  </a:lnTo>
                  <a:lnTo>
                    <a:pt x="1324" y="15987"/>
                  </a:lnTo>
                  <a:lnTo>
                    <a:pt x="1267" y="15995"/>
                  </a:lnTo>
                  <a:lnTo>
                    <a:pt x="1210" y="16001"/>
                  </a:lnTo>
                  <a:lnTo>
                    <a:pt x="1154" y="16003"/>
                  </a:lnTo>
                  <a:lnTo>
                    <a:pt x="1098" y="16003"/>
                  </a:lnTo>
                  <a:lnTo>
                    <a:pt x="1043" y="16000"/>
                  </a:lnTo>
                  <a:lnTo>
                    <a:pt x="987" y="15995"/>
                  </a:lnTo>
                  <a:lnTo>
                    <a:pt x="933" y="15986"/>
                  </a:lnTo>
                  <a:lnTo>
                    <a:pt x="879" y="15975"/>
                  </a:lnTo>
                  <a:lnTo>
                    <a:pt x="826" y="15961"/>
                  </a:lnTo>
                  <a:lnTo>
                    <a:pt x="773" y="15944"/>
                  </a:lnTo>
                  <a:lnTo>
                    <a:pt x="722" y="15924"/>
                  </a:lnTo>
                  <a:lnTo>
                    <a:pt x="671" y="15902"/>
                  </a:lnTo>
                  <a:lnTo>
                    <a:pt x="622" y="15877"/>
                  </a:lnTo>
                  <a:lnTo>
                    <a:pt x="573" y="15849"/>
                  </a:lnTo>
                  <a:lnTo>
                    <a:pt x="527" y="15819"/>
                  </a:lnTo>
                  <a:lnTo>
                    <a:pt x="480" y="15786"/>
                  </a:lnTo>
                  <a:lnTo>
                    <a:pt x="436" y="15751"/>
                  </a:lnTo>
                  <a:lnTo>
                    <a:pt x="393" y="15713"/>
                  </a:lnTo>
                  <a:lnTo>
                    <a:pt x="350" y="15671"/>
                  </a:lnTo>
                  <a:lnTo>
                    <a:pt x="310" y="15628"/>
                  </a:lnTo>
                  <a:lnTo>
                    <a:pt x="271" y="15583"/>
                  </a:lnTo>
                  <a:lnTo>
                    <a:pt x="234" y="15534"/>
                  </a:lnTo>
                  <a:lnTo>
                    <a:pt x="199" y="15483"/>
                  </a:lnTo>
                  <a:lnTo>
                    <a:pt x="143" y="15391"/>
                  </a:lnTo>
                  <a:lnTo>
                    <a:pt x="98" y="15299"/>
                  </a:lnTo>
                  <a:lnTo>
                    <a:pt x="61" y="15206"/>
                  </a:lnTo>
                  <a:lnTo>
                    <a:pt x="33" y="15112"/>
                  </a:lnTo>
                  <a:lnTo>
                    <a:pt x="14" y="15019"/>
                  </a:lnTo>
                  <a:lnTo>
                    <a:pt x="3" y="14925"/>
                  </a:lnTo>
                  <a:lnTo>
                    <a:pt x="0" y="14833"/>
                  </a:lnTo>
                  <a:lnTo>
                    <a:pt x="5" y="14741"/>
                  </a:lnTo>
                  <a:lnTo>
                    <a:pt x="17" y="14651"/>
                  </a:lnTo>
                  <a:lnTo>
                    <a:pt x="36" y="14562"/>
                  </a:lnTo>
                  <a:lnTo>
                    <a:pt x="63" y="14475"/>
                  </a:lnTo>
                  <a:lnTo>
                    <a:pt x="95" y="14389"/>
                  </a:lnTo>
                  <a:lnTo>
                    <a:pt x="133" y="14307"/>
                  </a:lnTo>
                  <a:lnTo>
                    <a:pt x="179" y="14226"/>
                  </a:lnTo>
                  <a:lnTo>
                    <a:pt x="228" y="14148"/>
                  </a:lnTo>
                  <a:lnTo>
                    <a:pt x="284" y="14075"/>
                  </a:lnTo>
                  <a:lnTo>
                    <a:pt x="344" y="14004"/>
                  </a:lnTo>
                  <a:lnTo>
                    <a:pt x="409" y="13938"/>
                  </a:lnTo>
                  <a:lnTo>
                    <a:pt x="478" y="13874"/>
                  </a:lnTo>
                  <a:lnTo>
                    <a:pt x="551" y="13816"/>
                  </a:lnTo>
                  <a:lnTo>
                    <a:pt x="628" y="13762"/>
                  </a:lnTo>
                  <a:lnTo>
                    <a:pt x="708" y="13714"/>
                  </a:lnTo>
                  <a:lnTo>
                    <a:pt x="791" y="13670"/>
                  </a:lnTo>
                  <a:lnTo>
                    <a:pt x="878" y="13632"/>
                  </a:lnTo>
                  <a:lnTo>
                    <a:pt x="967" y="13601"/>
                  </a:lnTo>
                  <a:lnTo>
                    <a:pt x="1057" y="13575"/>
                  </a:lnTo>
                  <a:lnTo>
                    <a:pt x="1150" y="13556"/>
                  </a:lnTo>
                  <a:lnTo>
                    <a:pt x="1244" y="13542"/>
                  </a:lnTo>
                  <a:lnTo>
                    <a:pt x="1339" y="13536"/>
                  </a:lnTo>
                  <a:lnTo>
                    <a:pt x="1436" y="13538"/>
                  </a:lnTo>
                  <a:lnTo>
                    <a:pt x="1533" y="13548"/>
                  </a:lnTo>
                  <a:lnTo>
                    <a:pt x="1630" y="13565"/>
                  </a:lnTo>
                  <a:lnTo>
                    <a:pt x="1553" y="13486"/>
                  </a:lnTo>
                  <a:lnTo>
                    <a:pt x="1477" y="13406"/>
                  </a:lnTo>
                  <a:lnTo>
                    <a:pt x="1400" y="13325"/>
                  </a:lnTo>
                  <a:lnTo>
                    <a:pt x="1324" y="13243"/>
                  </a:lnTo>
                  <a:lnTo>
                    <a:pt x="1248" y="13159"/>
                  </a:lnTo>
                  <a:lnTo>
                    <a:pt x="1174" y="13075"/>
                  </a:lnTo>
                  <a:lnTo>
                    <a:pt x="1100" y="12990"/>
                  </a:lnTo>
                  <a:lnTo>
                    <a:pt x="1026" y="12903"/>
                  </a:lnTo>
                  <a:lnTo>
                    <a:pt x="953" y="12815"/>
                  </a:lnTo>
                  <a:lnTo>
                    <a:pt x="880" y="12726"/>
                  </a:lnTo>
                  <a:lnTo>
                    <a:pt x="807" y="12636"/>
                  </a:lnTo>
                  <a:lnTo>
                    <a:pt x="736" y="12545"/>
                  </a:lnTo>
                  <a:lnTo>
                    <a:pt x="665" y="12453"/>
                  </a:lnTo>
                  <a:lnTo>
                    <a:pt x="594" y="12359"/>
                  </a:lnTo>
                  <a:lnTo>
                    <a:pt x="524" y="12264"/>
                  </a:lnTo>
                  <a:lnTo>
                    <a:pt x="454" y="12169"/>
                  </a:lnTo>
                  <a:close/>
                </a:path>
              </a:pathLst>
            </a:custGeom>
            <a:solidFill>
              <a:srgbClr val="F8F0DC"/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5902883" y="2637513"/>
              <a:ext cx="3775393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800" b="1" dirty="0">
                  <a:solidFill>
                    <a:srgbClr val="FFFAF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增强紧迫感，狠抓党建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471395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95833E-6 -7.40741E-7 L 0.14519 -0.00023 " pathEditMode="relative" rAng="0" ptsTypes="AA">
                                      <p:cBhvr>
                                        <p:cTn id="9" dur="1000" spd="-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253" y="-23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-6.25E-7 4.81481E-6 L -0.00039 0.20046 " pathEditMode="relative" rAng="0" ptsTypes="AA">
                                      <p:cBhvr>
                                        <p:cTn id="14" dur="1000" spd="-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" y="10023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268837" y="330101"/>
            <a:ext cx="346761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zh-CN" altLang="en-US" sz="32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加大党建工作力度</a:t>
            </a:r>
          </a:p>
        </p:txBody>
      </p:sp>
      <p:sp>
        <p:nvSpPr>
          <p:cNvPr id="6" name="TextBox 22"/>
          <p:cNvSpPr txBox="1">
            <a:spLocks noChangeArrowheads="1"/>
          </p:cNvSpPr>
          <p:nvPr/>
        </p:nvSpPr>
        <p:spPr bwMode="auto">
          <a:xfrm>
            <a:off x="7060684" y="1964295"/>
            <a:ext cx="4065587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000" dirty="0">
                <a:solidFill>
                  <a:srgbClr val="7C4939"/>
                </a:solidFill>
                <a:latin typeface="微软雅黑" panose="020B0503020204020204" pitchFamily="34" charset="-122"/>
              </a:rPr>
              <a:t>克服和纠正重业务、轻党建的错误思想，树立党建工作必须服务于公司经营管理的理念</a:t>
            </a:r>
          </a:p>
        </p:txBody>
      </p:sp>
      <p:sp>
        <p:nvSpPr>
          <p:cNvPr id="7" name="TextBox 23"/>
          <p:cNvSpPr txBox="1">
            <a:spLocks noChangeArrowheads="1"/>
          </p:cNvSpPr>
          <p:nvPr/>
        </p:nvSpPr>
        <p:spPr bwMode="auto">
          <a:xfrm>
            <a:off x="6616024" y="3578910"/>
            <a:ext cx="4510247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just" eaLnBrk="1" hangingPunct="1"/>
            <a:r>
              <a:rPr lang="zh-CN" altLang="en-US" sz="2000" dirty="0">
                <a:solidFill>
                  <a:srgbClr val="7C4939"/>
                </a:solidFill>
                <a:latin typeface="微软雅黑" panose="020B0503020204020204" pitchFamily="34" charset="-122"/>
              </a:rPr>
              <a:t>必须从我做起，带领党员领导干部认真学习党中央、各级党委相关文件精神，主动承担党建工作党委主体责任，落实“一岗双责”</a:t>
            </a:r>
          </a:p>
        </p:txBody>
      </p:sp>
      <p:sp>
        <p:nvSpPr>
          <p:cNvPr id="8" name="TextBox 25"/>
          <p:cNvSpPr txBox="1">
            <a:spLocks noChangeArrowheads="1"/>
          </p:cNvSpPr>
          <p:nvPr/>
        </p:nvSpPr>
        <p:spPr bwMode="auto">
          <a:xfrm>
            <a:off x="4718474" y="5173996"/>
            <a:ext cx="6407797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just" eaLnBrk="1" hangingPunct="1"/>
            <a:r>
              <a:rPr lang="zh-CN" altLang="en-US" sz="2000" dirty="0">
                <a:solidFill>
                  <a:srgbClr val="7C4939"/>
                </a:solidFill>
                <a:latin typeface="微软雅黑" panose="020B0503020204020204" pitchFamily="34" charset="-122"/>
              </a:rPr>
              <a:t>以围绕发展抓党建，抓好党建促发展为目标，切实把党建工作摆上重要议程日程，把党的建设放在经营管理中去思考，放到日常工作中去安排。</a:t>
            </a:r>
          </a:p>
        </p:txBody>
      </p:sp>
      <p:sp>
        <p:nvSpPr>
          <p:cNvPr id="9" name="MH_Other_1"/>
          <p:cNvSpPr/>
          <p:nvPr>
            <p:custDataLst>
              <p:tags r:id="rId1"/>
            </p:custDataLst>
          </p:nvPr>
        </p:nvSpPr>
        <p:spPr>
          <a:xfrm>
            <a:off x="5339615" y="1738340"/>
            <a:ext cx="1440000" cy="1440000"/>
          </a:xfrm>
          <a:prstGeom prst="ellipse">
            <a:avLst/>
          </a:prstGeom>
          <a:solidFill>
            <a:srgbClr val="C00000"/>
          </a:solidFill>
          <a:ln w="3175" cmpd="sng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2400" b="1">
                <a:solidFill>
                  <a:srgbClr val="FFFA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思想认识</a:t>
            </a:r>
            <a:endParaRPr lang="zh-CN" altLang="en-US" sz="2400" b="1" dirty="0">
              <a:solidFill>
                <a:srgbClr val="FFFAF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MH_Other_2"/>
          <p:cNvSpPr/>
          <p:nvPr>
            <p:custDataLst>
              <p:tags r:id="rId2"/>
            </p:custDataLst>
          </p:nvPr>
        </p:nvSpPr>
        <p:spPr>
          <a:xfrm>
            <a:off x="4636099" y="3490129"/>
            <a:ext cx="1440000" cy="1440000"/>
          </a:xfrm>
          <a:prstGeom prst="ellipse">
            <a:avLst/>
          </a:prstGeom>
          <a:solidFill>
            <a:srgbClr val="C00000"/>
          </a:solidFill>
          <a:ln w="3175" cmpd="sng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2400" b="1">
                <a:solidFill>
                  <a:srgbClr val="FFFA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一岗双责</a:t>
            </a:r>
            <a:endParaRPr lang="zh-CN" altLang="en-US" sz="2400" b="1" dirty="0">
              <a:solidFill>
                <a:srgbClr val="FFFAF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MH_Other_3"/>
          <p:cNvSpPr/>
          <p:nvPr>
            <p:custDataLst>
              <p:tags r:id="rId3"/>
            </p:custDataLst>
          </p:nvPr>
        </p:nvSpPr>
        <p:spPr>
          <a:xfrm>
            <a:off x="2949688" y="4864299"/>
            <a:ext cx="1440000" cy="1440000"/>
          </a:xfrm>
          <a:prstGeom prst="ellipse">
            <a:avLst/>
          </a:prstGeom>
          <a:solidFill>
            <a:srgbClr val="C00000"/>
          </a:solidFill>
          <a:ln w="3175" cmpd="sng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2000" b="1">
                <a:solidFill>
                  <a:srgbClr val="FFFA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融入到工作中</a:t>
            </a:r>
            <a:endParaRPr lang="zh-CN" altLang="en-US" sz="2000" b="1" dirty="0">
              <a:solidFill>
                <a:srgbClr val="FFFAF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MH_Other_4"/>
          <p:cNvSpPr/>
          <p:nvPr>
            <p:custDataLst>
              <p:tags r:id="rId4"/>
            </p:custDataLst>
          </p:nvPr>
        </p:nvSpPr>
        <p:spPr>
          <a:xfrm>
            <a:off x="4718474" y="2595727"/>
            <a:ext cx="392113" cy="392112"/>
          </a:xfrm>
          <a:prstGeom prst="ellipse">
            <a:avLst/>
          </a:prstGeom>
          <a:noFill/>
          <a:ln w="38100" cmpd="sng">
            <a:solidFill>
              <a:srgbClr val="C00000">
                <a:alpha val="25000"/>
              </a:srgb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6" name="MH_Other_5"/>
          <p:cNvSpPr/>
          <p:nvPr>
            <p:custDataLst>
              <p:tags r:id="rId5"/>
            </p:custDataLst>
          </p:nvPr>
        </p:nvSpPr>
        <p:spPr>
          <a:xfrm>
            <a:off x="6088486" y="3500602"/>
            <a:ext cx="279400" cy="279400"/>
          </a:xfrm>
          <a:prstGeom prst="ellipse">
            <a:avLst/>
          </a:prstGeom>
          <a:noFill/>
          <a:ln w="38100" cmpd="sng">
            <a:solidFill>
              <a:srgbClr val="C00000">
                <a:alpha val="75000"/>
              </a:srgb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7" name="MH_Other_6"/>
          <p:cNvSpPr/>
          <p:nvPr>
            <p:custDataLst>
              <p:tags r:id="rId6"/>
            </p:custDataLst>
          </p:nvPr>
        </p:nvSpPr>
        <p:spPr>
          <a:xfrm>
            <a:off x="2407074" y="5681828"/>
            <a:ext cx="250825" cy="250825"/>
          </a:xfrm>
          <a:prstGeom prst="ellipse">
            <a:avLst/>
          </a:prstGeom>
          <a:noFill/>
          <a:ln w="38100" cmpd="sng">
            <a:solidFill>
              <a:srgbClr val="C0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grpSp>
        <p:nvGrpSpPr>
          <p:cNvPr id="24" name="组合 23"/>
          <p:cNvGrpSpPr/>
          <p:nvPr/>
        </p:nvGrpSpPr>
        <p:grpSpPr>
          <a:xfrm>
            <a:off x="1618087" y="2033753"/>
            <a:ext cx="2478087" cy="2478087"/>
            <a:chOff x="1618087" y="2033753"/>
            <a:chExt cx="2478087" cy="2478087"/>
          </a:xfrm>
        </p:grpSpPr>
        <p:sp>
          <p:nvSpPr>
            <p:cNvPr id="18" name="MH_Other_7"/>
            <p:cNvSpPr/>
            <p:nvPr>
              <p:custDataLst>
                <p:tags r:id="rId11"/>
              </p:custDataLst>
            </p:nvPr>
          </p:nvSpPr>
          <p:spPr>
            <a:xfrm>
              <a:off x="1618087" y="2033753"/>
              <a:ext cx="2478087" cy="2478087"/>
            </a:xfrm>
            <a:prstGeom prst="ellipse">
              <a:avLst/>
            </a:prstGeom>
            <a:solidFill>
              <a:srgbClr val="C00000"/>
            </a:solidFill>
            <a:ln w="3175" cmpd="sng">
              <a:noFill/>
            </a:ln>
            <a:effectLst>
              <a:outerShdw blurRad="177800" dist="88900" dir="9000000" algn="tr" rotWithShape="0">
                <a:schemeClr val="bg1">
                  <a:lumMod val="6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800"/>
            </a:p>
          </p:txBody>
        </p:sp>
        <p:sp>
          <p:nvSpPr>
            <p:cNvPr id="19" name="MH_Title_1"/>
            <p:cNvSpPr/>
            <p:nvPr>
              <p:custDataLst>
                <p:tags r:id="rId12"/>
              </p:custDataLst>
            </p:nvPr>
          </p:nvSpPr>
          <p:spPr>
            <a:xfrm>
              <a:off x="1855942" y="2271111"/>
              <a:ext cx="2002604" cy="2002604"/>
            </a:xfrm>
            <a:prstGeom prst="ellipse">
              <a:avLst/>
            </a:prstGeom>
            <a:solidFill>
              <a:srgbClr val="FFFAF0"/>
            </a:solidFill>
            <a:ln w="12700" cmpd="sng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>
                <a:lnSpc>
                  <a:spcPct val="130000"/>
                </a:lnSpc>
                <a:defRPr/>
              </a:pPr>
              <a:r>
                <a:rPr lang="zh-CN" altLang="en-US" sz="3200" b="1" dirty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工作</a:t>
              </a:r>
              <a:endParaRPr lang="en-US" altLang="zh-CN" sz="32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>
                <a:lnSpc>
                  <a:spcPct val="130000"/>
                </a:lnSpc>
                <a:defRPr/>
              </a:pPr>
              <a:r>
                <a:rPr lang="zh-CN" altLang="en-US" sz="3200" b="1" dirty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措施</a:t>
              </a:r>
              <a:endParaRPr lang="en-US" altLang="zh-CN" sz="32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0" name="MH_Other_8"/>
          <p:cNvSpPr/>
          <p:nvPr>
            <p:custDataLst>
              <p:tags r:id="rId7"/>
            </p:custDataLst>
          </p:nvPr>
        </p:nvSpPr>
        <p:spPr>
          <a:xfrm>
            <a:off x="1268837" y="3067215"/>
            <a:ext cx="250825" cy="250825"/>
          </a:xfrm>
          <a:prstGeom prst="ellipse">
            <a:avLst/>
          </a:prstGeom>
          <a:noFill/>
          <a:ln w="38100" cmpd="sng">
            <a:solidFill>
              <a:srgbClr val="C00000">
                <a:alpha val="50000"/>
              </a:srgb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1" name="MH_Other_9"/>
          <p:cNvSpPr/>
          <p:nvPr>
            <p:custDataLst>
              <p:tags r:id="rId8"/>
            </p:custDataLst>
          </p:nvPr>
        </p:nvSpPr>
        <p:spPr>
          <a:xfrm>
            <a:off x="1278362" y="2341728"/>
            <a:ext cx="339725" cy="339725"/>
          </a:xfrm>
          <a:prstGeom prst="ellipse">
            <a:avLst/>
          </a:prstGeom>
          <a:noFill/>
          <a:ln w="38100" cmpd="sng">
            <a:solidFill>
              <a:srgbClr val="C0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2" name="MH_Other_10"/>
          <p:cNvSpPr/>
          <p:nvPr>
            <p:custDataLst>
              <p:tags r:id="rId9"/>
            </p:custDataLst>
          </p:nvPr>
        </p:nvSpPr>
        <p:spPr>
          <a:xfrm>
            <a:off x="4054898" y="3924464"/>
            <a:ext cx="280988" cy="280988"/>
          </a:xfrm>
          <a:prstGeom prst="ellipse">
            <a:avLst/>
          </a:prstGeom>
          <a:noFill/>
          <a:ln w="38100" cmpd="sng">
            <a:solidFill>
              <a:srgbClr val="C00000">
                <a:alpha val="63000"/>
              </a:srgb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3" name="MH_Other_11"/>
          <p:cNvSpPr/>
          <p:nvPr>
            <p:custDataLst>
              <p:tags r:id="rId10"/>
            </p:custDataLst>
          </p:nvPr>
        </p:nvSpPr>
        <p:spPr>
          <a:xfrm>
            <a:off x="3834237" y="1948028"/>
            <a:ext cx="261937" cy="261937"/>
          </a:xfrm>
          <a:prstGeom prst="ellipse">
            <a:avLst/>
          </a:prstGeom>
          <a:noFill/>
          <a:ln w="38100" cmpd="sng">
            <a:solidFill>
              <a:srgbClr val="C0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40184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95833E-6 -7.40741E-7 L 0.14519 -0.00023 " pathEditMode="relative" rAng="0" ptsTypes="AA">
                                      <p:cBhvr>
                                        <p:cTn id="9" dur="1000" spd="-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253" y="-23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1250"/>
                                  </p:stCondLst>
                                  <p:childTnLst>
                                    <p:animMotion origin="layout" path="M -3.95833E-6 -7.40741E-7 L 0.14519 -0.00023 " pathEditMode="relative" rAng="0" ptsTypes="AA">
                                      <p:cBhvr>
                                        <p:cTn id="19" dur="1000" spd="-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253" y="-23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3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1350"/>
                                  </p:stCondLst>
                                  <p:childTnLst>
                                    <p:animMotion origin="layout" path="M -3.95833E-6 -7.40741E-7 L 0.14519 -0.00023 " pathEditMode="relative" rAng="0" ptsTypes="AA">
                                      <p:cBhvr>
                                        <p:cTn id="24" dur="1000" spd="-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253" y="-23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14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1450"/>
                                  </p:stCondLst>
                                  <p:childTnLst>
                                    <p:animMotion origin="layout" path="M -3.95833E-6 -7.40741E-7 L 0.14519 -0.00023 " pathEditMode="relative" rAng="0" ptsTypes="AA">
                                      <p:cBhvr>
                                        <p:cTn id="29" dur="1000" spd="-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253" y="-23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6" grpId="0"/>
      <p:bldP spid="7" grpId="0"/>
      <p:bldP spid="8" grpId="0"/>
      <p:bldP spid="9" grpId="0" animBg="1"/>
      <p:bldP spid="9" grpId="1" animBg="1"/>
      <p:bldP spid="11" grpId="0" animBg="1"/>
      <p:bldP spid="11" grpId="1" animBg="1"/>
      <p:bldP spid="13" grpId="0" animBg="1"/>
      <p:bldP spid="13" grpId="1" animBg="1"/>
      <p:bldP spid="15" grpId="0" animBg="1"/>
      <p:bldP spid="16" grpId="0" animBg="1"/>
      <p:bldP spid="17" grpId="0" animBg="1"/>
      <p:bldP spid="20" grpId="0" animBg="1"/>
      <p:bldP spid="21" grpId="0" animBg="1"/>
      <p:bldP spid="22" grpId="0" animBg="1"/>
      <p:bldP spid="23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H_Title_1"/>
          <p:cNvSpPr/>
          <p:nvPr>
            <p:custDataLst>
              <p:tags r:id="rId1"/>
            </p:custDataLst>
          </p:nvPr>
        </p:nvSpPr>
        <p:spPr>
          <a:xfrm>
            <a:off x="5378815" y="2199510"/>
            <a:ext cx="1800000" cy="1800000"/>
          </a:xfrm>
          <a:prstGeom prst="ellipse">
            <a:avLst/>
          </a:prstGeom>
          <a:solidFill>
            <a:srgbClr val="C00000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rmAutofit/>
          </a:bodyPr>
          <a:lstStyle/>
          <a:p>
            <a:pPr algn="ctr">
              <a:lnSpc>
                <a:spcPct val="120000"/>
              </a:lnSpc>
              <a:defRPr/>
            </a:pPr>
            <a:r>
              <a:rPr lang="zh-CN" altLang="en-US" sz="2800" b="1" dirty="0">
                <a:solidFill>
                  <a:srgbClr val="FFFA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完善</a:t>
            </a:r>
            <a:endParaRPr lang="en-US" altLang="zh-CN" sz="2800" b="1" dirty="0">
              <a:solidFill>
                <a:srgbClr val="FFFAF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20000"/>
              </a:lnSpc>
              <a:defRPr/>
            </a:pPr>
            <a:r>
              <a:rPr lang="zh-CN" altLang="en-US" sz="2800" b="1" dirty="0">
                <a:solidFill>
                  <a:srgbClr val="FFFA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措施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1268837" y="330101"/>
            <a:ext cx="346761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zh-CN" altLang="en-US" sz="32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加大党建工作力度</a:t>
            </a:r>
          </a:p>
        </p:txBody>
      </p:sp>
      <p:grpSp>
        <p:nvGrpSpPr>
          <p:cNvPr id="10" name="组合 9"/>
          <p:cNvGrpSpPr/>
          <p:nvPr/>
        </p:nvGrpSpPr>
        <p:grpSpPr>
          <a:xfrm>
            <a:off x="1268837" y="1708766"/>
            <a:ext cx="3554700" cy="857250"/>
            <a:chOff x="1268837" y="1708766"/>
            <a:chExt cx="3554700" cy="857250"/>
          </a:xfrm>
        </p:grpSpPr>
        <p:sp>
          <p:nvSpPr>
            <p:cNvPr id="2" name="MH_SubTitle_1"/>
            <p:cNvSpPr>
              <a:spLocks/>
            </p:cNvSpPr>
            <p:nvPr>
              <p:custDataLst>
                <p:tags r:id="rId7"/>
              </p:custDataLst>
            </p:nvPr>
          </p:nvSpPr>
          <p:spPr bwMode="auto">
            <a:xfrm>
              <a:off x="1268837" y="1708766"/>
              <a:ext cx="3554700" cy="857250"/>
            </a:xfrm>
            <a:custGeom>
              <a:avLst/>
              <a:gdLst>
                <a:gd name="T0" fmla="*/ 1884 w 1884"/>
                <a:gd name="T1" fmla="*/ 720 h 720"/>
                <a:gd name="T2" fmla="*/ 1506 w 1884"/>
                <a:gd name="T3" fmla="*/ 0 h 720"/>
                <a:gd name="T4" fmla="*/ 0 w 1884"/>
                <a:gd name="T5" fmla="*/ 0 h 720"/>
                <a:gd name="T6" fmla="*/ 0 w 1884"/>
                <a:gd name="T7" fmla="*/ 720 h 720"/>
                <a:gd name="T8" fmla="*/ 1884 w 1884"/>
                <a:gd name="T9" fmla="*/ 720 h 7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84" h="720">
                  <a:moveTo>
                    <a:pt x="1884" y="720"/>
                  </a:moveTo>
                  <a:lnTo>
                    <a:pt x="1506" y="0"/>
                  </a:lnTo>
                  <a:lnTo>
                    <a:pt x="0" y="0"/>
                  </a:lnTo>
                  <a:lnTo>
                    <a:pt x="0" y="720"/>
                  </a:lnTo>
                  <a:lnTo>
                    <a:pt x="1884" y="720"/>
                  </a:lnTo>
                  <a:close/>
                </a:path>
              </a:pathLst>
            </a:custGeom>
            <a:solidFill>
              <a:srgbClr val="C00000"/>
            </a:solidFill>
            <a:ln w="3175">
              <a:noFill/>
            </a:ln>
            <a:effectLst/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>
              <a:normAutofit/>
            </a:bodyPr>
            <a:lstStyle/>
            <a:p>
              <a:pPr algn="ctr">
                <a:defRPr/>
              </a:pPr>
              <a:endParaRPr lang="zh-CN" altLang="en-US" b="1" dirty="0">
                <a:solidFill>
                  <a:srgbClr val="FFFAF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" name="TextBox 19"/>
            <p:cNvSpPr txBox="1"/>
            <p:nvPr/>
          </p:nvSpPr>
          <p:spPr>
            <a:xfrm>
              <a:off x="1535523" y="1940151"/>
              <a:ext cx="2312812" cy="4001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r>
                <a:rPr lang="zh-CN" altLang="en-US" sz="2000" b="1" dirty="0">
                  <a:solidFill>
                    <a:srgbClr val="FFFAF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“三会一课”制度</a:t>
              </a: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1268837" y="2681888"/>
            <a:ext cx="3960000" cy="863600"/>
            <a:chOff x="1268837" y="2681888"/>
            <a:chExt cx="3960000" cy="863600"/>
          </a:xfrm>
        </p:grpSpPr>
        <p:sp>
          <p:nvSpPr>
            <p:cNvPr id="3" name="MH_SubTitle_2"/>
            <p:cNvSpPr>
              <a:spLocks/>
            </p:cNvSpPr>
            <p:nvPr>
              <p:custDataLst>
                <p:tags r:id="rId6"/>
              </p:custDataLst>
            </p:nvPr>
          </p:nvSpPr>
          <p:spPr bwMode="auto">
            <a:xfrm>
              <a:off x="1268837" y="2681888"/>
              <a:ext cx="3960000" cy="863600"/>
            </a:xfrm>
            <a:custGeom>
              <a:avLst/>
              <a:gdLst>
                <a:gd name="T0" fmla="*/ 1938 w 2130"/>
                <a:gd name="T1" fmla="*/ 726 h 726"/>
                <a:gd name="T2" fmla="*/ 2130 w 2130"/>
                <a:gd name="T3" fmla="*/ 366 h 726"/>
                <a:gd name="T4" fmla="*/ 1932 w 2130"/>
                <a:gd name="T5" fmla="*/ 0 h 726"/>
                <a:gd name="T6" fmla="*/ 0 w 2130"/>
                <a:gd name="T7" fmla="*/ 0 h 726"/>
                <a:gd name="T8" fmla="*/ 0 w 2130"/>
                <a:gd name="T9" fmla="*/ 726 h 726"/>
                <a:gd name="T10" fmla="*/ 1938 w 2130"/>
                <a:gd name="T11" fmla="*/ 726 h 7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30" h="726">
                  <a:moveTo>
                    <a:pt x="1938" y="726"/>
                  </a:moveTo>
                  <a:lnTo>
                    <a:pt x="2130" y="366"/>
                  </a:lnTo>
                  <a:lnTo>
                    <a:pt x="1932" y="0"/>
                  </a:lnTo>
                  <a:lnTo>
                    <a:pt x="0" y="0"/>
                  </a:lnTo>
                  <a:lnTo>
                    <a:pt x="0" y="726"/>
                  </a:lnTo>
                  <a:lnTo>
                    <a:pt x="1938" y="726"/>
                  </a:lnTo>
                  <a:close/>
                </a:path>
              </a:pathLst>
            </a:custGeom>
            <a:solidFill>
              <a:srgbClr val="C00000"/>
            </a:solidFill>
            <a:ln w="3175">
              <a:noFill/>
            </a:ln>
            <a:effectLst/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>
              <a:normAutofit/>
            </a:bodyPr>
            <a:lstStyle/>
            <a:p>
              <a:pPr algn="ctr">
                <a:defRPr/>
              </a:pPr>
              <a:endParaRPr lang="zh-CN" altLang="en-US" b="1" dirty="0">
                <a:solidFill>
                  <a:srgbClr val="FFFAF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" name="TextBox 22"/>
            <p:cNvSpPr txBox="1"/>
            <p:nvPr/>
          </p:nvSpPr>
          <p:spPr>
            <a:xfrm>
              <a:off x="1535523" y="2904218"/>
              <a:ext cx="2605546" cy="4001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r>
                <a:rPr lang="zh-CN" altLang="en-US" sz="2000" b="1" dirty="0">
                  <a:solidFill>
                    <a:srgbClr val="FFFAF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月度集中学习制度</a:t>
              </a: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1268837" y="3661222"/>
            <a:ext cx="3520264" cy="863600"/>
            <a:chOff x="1268837" y="3661222"/>
            <a:chExt cx="3520264" cy="863600"/>
          </a:xfrm>
        </p:grpSpPr>
        <p:sp>
          <p:nvSpPr>
            <p:cNvPr id="4" name="MH_SubTitle_3"/>
            <p:cNvSpPr>
              <a:spLocks/>
            </p:cNvSpPr>
            <p:nvPr>
              <p:custDataLst>
                <p:tags r:id="rId5"/>
              </p:custDataLst>
            </p:nvPr>
          </p:nvSpPr>
          <p:spPr bwMode="auto">
            <a:xfrm>
              <a:off x="1268837" y="3661222"/>
              <a:ext cx="3520264" cy="863600"/>
            </a:xfrm>
            <a:custGeom>
              <a:avLst/>
              <a:gdLst>
                <a:gd name="T0" fmla="*/ 1890 w 1890"/>
                <a:gd name="T1" fmla="*/ 0 h 726"/>
                <a:gd name="T2" fmla="*/ 0 w 1890"/>
                <a:gd name="T3" fmla="*/ 0 h 726"/>
                <a:gd name="T4" fmla="*/ 0 w 1890"/>
                <a:gd name="T5" fmla="*/ 726 h 726"/>
                <a:gd name="T6" fmla="*/ 1506 w 1890"/>
                <a:gd name="T7" fmla="*/ 726 h 726"/>
                <a:gd name="T8" fmla="*/ 1890 w 1890"/>
                <a:gd name="T9" fmla="*/ 0 h 7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90" h="726">
                  <a:moveTo>
                    <a:pt x="1890" y="0"/>
                  </a:moveTo>
                  <a:lnTo>
                    <a:pt x="0" y="0"/>
                  </a:lnTo>
                  <a:lnTo>
                    <a:pt x="0" y="726"/>
                  </a:lnTo>
                  <a:lnTo>
                    <a:pt x="1506" y="726"/>
                  </a:lnTo>
                  <a:lnTo>
                    <a:pt x="1890" y="0"/>
                  </a:lnTo>
                  <a:close/>
                </a:path>
              </a:pathLst>
            </a:custGeom>
            <a:solidFill>
              <a:srgbClr val="C00000"/>
            </a:solidFill>
            <a:ln w="3175">
              <a:noFill/>
            </a:ln>
            <a:effectLst/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>
              <a:normAutofit/>
            </a:bodyPr>
            <a:lstStyle/>
            <a:p>
              <a:pPr algn="ctr">
                <a:defRPr/>
              </a:pPr>
              <a:endParaRPr lang="zh-CN" altLang="en-US" b="1" dirty="0">
                <a:solidFill>
                  <a:srgbClr val="FFFAF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" name="TextBox 25"/>
            <p:cNvSpPr txBox="1"/>
            <p:nvPr/>
          </p:nvSpPr>
          <p:spPr>
            <a:xfrm>
              <a:off x="1298546" y="3871460"/>
              <a:ext cx="3079501" cy="4001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r>
                <a:rPr lang="zh-CN" altLang="en-US" sz="2000" b="1" dirty="0">
                  <a:solidFill>
                    <a:srgbClr val="FFFAF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党建工作责任制制度</a:t>
              </a: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7764372" y="1696614"/>
            <a:ext cx="3524422" cy="857250"/>
            <a:chOff x="7764372" y="1696614"/>
            <a:chExt cx="3524422" cy="857250"/>
          </a:xfrm>
        </p:grpSpPr>
        <p:sp>
          <p:nvSpPr>
            <p:cNvPr id="6" name="MH_SubTitle_4"/>
            <p:cNvSpPr>
              <a:spLocks/>
            </p:cNvSpPr>
            <p:nvPr>
              <p:custDataLst>
                <p:tags r:id="rId4"/>
              </p:custDataLst>
            </p:nvPr>
          </p:nvSpPr>
          <p:spPr bwMode="auto">
            <a:xfrm flipH="1">
              <a:off x="7764372" y="1696614"/>
              <a:ext cx="3524422" cy="857250"/>
            </a:xfrm>
            <a:custGeom>
              <a:avLst/>
              <a:gdLst>
                <a:gd name="T0" fmla="*/ 1884 w 1884"/>
                <a:gd name="T1" fmla="*/ 720 h 720"/>
                <a:gd name="T2" fmla="*/ 1506 w 1884"/>
                <a:gd name="T3" fmla="*/ 0 h 720"/>
                <a:gd name="T4" fmla="*/ 0 w 1884"/>
                <a:gd name="T5" fmla="*/ 0 h 720"/>
                <a:gd name="T6" fmla="*/ 0 w 1884"/>
                <a:gd name="T7" fmla="*/ 720 h 720"/>
                <a:gd name="T8" fmla="*/ 1884 w 1884"/>
                <a:gd name="T9" fmla="*/ 720 h 7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84" h="720">
                  <a:moveTo>
                    <a:pt x="1884" y="720"/>
                  </a:moveTo>
                  <a:lnTo>
                    <a:pt x="1506" y="0"/>
                  </a:lnTo>
                  <a:lnTo>
                    <a:pt x="0" y="0"/>
                  </a:lnTo>
                  <a:lnTo>
                    <a:pt x="0" y="720"/>
                  </a:lnTo>
                  <a:lnTo>
                    <a:pt x="1884" y="720"/>
                  </a:lnTo>
                  <a:close/>
                </a:path>
              </a:pathLst>
            </a:custGeom>
            <a:solidFill>
              <a:srgbClr val="C00000"/>
            </a:solidFill>
            <a:ln w="3175">
              <a:noFill/>
            </a:ln>
            <a:effectLst/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>
              <a:normAutofit/>
            </a:bodyPr>
            <a:lstStyle/>
            <a:p>
              <a:pPr algn="r"/>
              <a:endParaRPr lang="zh-CN" altLang="en-US" b="1" dirty="0">
                <a:solidFill>
                  <a:srgbClr val="FFFAF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" name="TextBox 27"/>
            <p:cNvSpPr txBox="1">
              <a:spLocks noChangeArrowheads="1"/>
            </p:cNvSpPr>
            <p:nvPr/>
          </p:nvSpPr>
          <p:spPr bwMode="auto">
            <a:xfrm>
              <a:off x="8281022" y="1940151"/>
              <a:ext cx="2726415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ctr" eaLnBrk="1" hangingPunct="1"/>
              <a:r>
                <a:rPr lang="zh-CN" altLang="en-US" sz="2000" b="1" dirty="0">
                  <a:solidFill>
                    <a:srgbClr val="FFFAF0"/>
                  </a:solidFill>
                  <a:latin typeface="微软雅黑" panose="020B0503020204020204" pitchFamily="34" charset="-122"/>
                </a:rPr>
                <a:t>党员考核管理办法</a:t>
              </a: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7328794" y="2660226"/>
            <a:ext cx="3960000" cy="865188"/>
            <a:chOff x="7328794" y="2660226"/>
            <a:chExt cx="3960000" cy="865188"/>
          </a:xfrm>
        </p:grpSpPr>
        <p:sp>
          <p:nvSpPr>
            <p:cNvPr id="7" name="MH_SubTitle_5"/>
            <p:cNvSpPr>
              <a:spLocks/>
            </p:cNvSpPr>
            <p:nvPr>
              <p:custDataLst>
                <p:tags r:id="rId3"/>
              </p:custDataLst>
            </p:nvPr>
          </p:nvSpPr>
          <p:spPr bwMode="auto">
            <a:xfrm flipH="1">
              <a:off x="7328794" y="2660226"/>
              <a:ext cx="3960000" cy="865188"/>
            </a:xfrm>
            <a:custGeom>
              <a:avLst/>
              <a:gdLst>
                <a:gd name="T0" fmla="*/ 1938 w 2130"/>
                <a:gd name="T1" fmla="*/ 726 h 726"/>
                <a:gd name="T2" fmla="*/ 2130 w 2130"/>
                <a:gd name="T3" fmla="*/ 366 h 726"/>
                <a:gd name="T4" fmla="*/ 1932 w 2130"/>
                <a:gd name="T5" fmla="*/ 0 h 726"/>
                <a:gd name="T6" fmla="*/ 0 w 2130"/>
                <a:gd name="T7" fmla="*/ 0 h 726"/>
                <a:gd name="T8" fmla="*/ 0 w 2130"/>
                <a:gd name="T9" fmla="*/ 726 h 726"/>
                <a:gd name="T10" fmla="*/ 1938 w 2130"/>
                <a:gd name="T11" fmla="*/ 726 h 7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30" h="726">
                  <a:moveTo>
                    <a:pt x="1938" y="726"/>
                  </a:moveTo>
                  <a:lnTo>
                    <a:pt x="2130" y="366"/>
                  </a:lnTo>
                  <a:lnTo>
                    <a:pt x="1932" y="0"/>
                  </a:lnTo>
                  <a:lnTo>
                    <a:pt x="0" y="0"/>
                  </a:lnTo>
                  <a:lnTo>
                    <a:pt x="0" y="726"/>
                  </a:lnTo>
                  <a:lnTo>
                    <a:pt x="1938" y="726"/>
                  </a:lnTo>
                  <a:close/>
                </a:path>
              </a:pathLst>
            </a:custGeom>
            <a:solidFill>
              <a:srgbClr val="C00000"/>
            </a:solidFill>
            <a:ln w="3175">
              <a:noFill/>
            </a:ln>
            <a:effectLst/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>
              <a:normAutofit/>
            </a:bodyPr>
            <a:lstStyle/>
            <a:p>
              <a:pPr algn="r">
                <a:defRPr/>
              </a:pPr>
              <a:endParaRPr lang="zh-CN" altLang="en-US" b="1" dirty="0">
                <a:solidFill>
                  <a:srgbClr val="FFFAF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TextBox 29"/>
            <p:cNvSpPr txBox="1"/>
            <p:nvPr/>
          </p:nvSpPr>
          <p:spPr>
            <a:xfrm>
              <a:off x="8202377" y="2904218"/>
              <a:ext cx="2805060" cy="4001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r>
                <a:rPr lang="zh-CN" altLang="en-US" sz="2000" b="1" dirty="0">
                  <a:solidFill>
                    <a:srgbClr val="FFFAF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制定年度工作计划</a:t>
              </a: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7756436" y="3639715"/>
            <a:ext cx="3746340" cy="865187"/>
            <a:chOff x="7756436" y="3639715"/>
            <a:chExt cx="3746340" cy="865187"/>
          </a:xfrm>
        </p:grpSpPr>
        <p:sp>
          <p:nvSpPr>
            <p:cNvPr id="8" name="MH_SubTitle_6"/>
            <p:cNvSpPr>
              <a:spLocks/>
            </p:cNvSpPr>
            <p:nvPr>
              <p:custDataLst>
                <p:tags r:id="rId2"/>
              </p:custDataLst>
            </p:nvPr>
          </p:nvSpPr>
          <p:spPr bwMode="auto">
            <a:xfrm flipH="1">
              <a:off x="7756436" y="3639715"/>
              <a:ext cx="3532358" cy="865187"/>
            </a:xfrm>
            <a:custGeom>
              <a:avLst/>
              <a:gdLst>
                <a:gd name="T0" fmla="*/ 1890 w 1890"/>
                <a:gd name="T1" fmla="*/ 0 h 726"/>
                <a:gd name="T2" fmla="*/ 0 w 1890"/>
                <a:gd name="T3" fmla="*/ 0 h 726"/>
                <a:gd name="T4" fmla="*/ 0 w 1890"/>
                <a:gd name="T5" fmla="*/ 726 h 726"/>
                <a:gd name="T6" fmla="*/ 1506 w 1890"/>
                <a:gd name="T7" fmla="*/ 726 h 726"/>
                <a:gd name="T8" fmla="*/ 1890 w 1890"/>
                <a:gd name="T9" fmla="*/ 0 h 7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90" h="726">
                  <a:moveTo>
                    <a:pt x="1890" y="0"/>
                  </a:moveTo>
                  <a:lnTo>
                    <a:pt x="0" y="0"/>
                  </a:lnTo>
                  <a:lnTo>
                    <a:pt x="0" y="726"/>
                  </a:lnTo>
                  <a:lnTo>
                    <a:pt x="1506" y="726"/>
                  </a:lnTo>
                  <a:lnTo>
                    <a:pt x="1890" y="0"/>
                  </a:lnTo>
                  <a:close/>
                </a:path>
              </a:pathLst>
            </a:custGeom>
            <a:solidFill>
              <a:srgbClr val="C00000"/>
            </a:solidFill>
            <a:ln w="3175">
              <a:noFill/>
            </a:ln>
            <a:effectLst/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>
              <a:normAutofit/>
            </a:bodyPr>
            <a:lstStyle/>
            <a:p>
              <a:pPr algn="r">
                <a:defRPr/>
              </a:pPr>
              <a:endParaRPr lang="zh-CN" altLang="en-US" b="1" dirty="0">
                <a:solidFill>
                  <a:srgbClr val="FFFAF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" name="TextBox 31"/>
            <p:cNvSpPr txBox="1"/>
            <p:nvPr/>
          </p:nvSpPr>
          <p:spPr>
            <a:xfrm>
              <a:off x="8076434" y="3871460"/>
              <a:ext cx="3426342" cy="4001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r>
                <a:rPr lang="zh-CN" altLang="en-US" sz="2000" b="1" dirty="0">
                  <a:solidFill>
                    <a:srgbClr val="FFFAF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党支部书记年度述职规定</a:t>
              </a:r>
            </a:p>
          </p:txBody>
        </p:sp>
      </p:grpSp>
      <p:sp>
        <p:nvSpPr>
          <p:cNvPr id="17" name="矩形 16"/>
          <p:cNvSpPr/>
          <p:nvPr/>
        </p:nvSpPr>
        <p:spPr>
          <a:xfrm>
            <a:off x="1288285" y="4870868"/>
            <a:ext cx="10019957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1" hangingPunct="1"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rgbClr val="7C493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广泛调动公司党员干部参与党建工作的积极性，促进党建工作走上规范化轨道，做到党建工作与经营管理同布置、同落实、同检查，形成党建与经营管理工作相互渗透、相互促进、齐抓共管的工作机制。</a:t>
            </a:r>
          </a:p>
        </p:txBody>
      </p:sp>
    </p:spTree>
    <p:extLst>
      <p:ext uri="{BB962C8B-B14F-4D97-AF65-F5344CB8AC3E}">
        <p14:creationId xmlns:p14="http://schemas.microsoft.com/office/powerpoint/2010/main" val="15288994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95833E-6 -7.40741E-7 L 0.14519 -0.00023 " pathEditMode="relative" rAng="0" ptsTypes="AA">
                                      <p:cBhvr>
                                        <p:cTn id="9" dur="1000" spd="-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253" y="-23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-3.95833E-6 -1.85185E-6 L 0.00118 0.13125 " pathEditMode="relative" rAng="0" ptsTypes="AA">
                                      <p:cBhvr>
                                        <p:cTn id="16" dur="1000" spd="-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" y="6551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2" presetClass="path" presetSubtype="0" decel="10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animMotion origin="layout" path="M 4.16667E-7 -4.07407E-6 L -0.1457 -4.07407E-6 " pathEditMode="relative" rAng="0" ptsTypes="AA">
                                      <p:cBhvr>
                                        <p:cTn id="21" dur="1000" spd="-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292" y="0"/>
                                    </p:animMotion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13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42" presetClass="path" presetSubtype="0" decel="100000" fill="hold" nodeType="withEffect">
                                  <p:stCondLst>
                                    <p:cond delay="1350"/>
                                  </p:stCondLst>
                                  <p:childTnLst>
                                    <p:animMotion origin="layout" path="M 4.16667E-7 -4.07407E-6 L -0.1457 -4.07407E-6 " pathEditMode="relative" rAng="0" ptsTypes="AA">
                                      <p:cBhvr>
                                        <p:cTn id="26" dur="1000" spd="-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292" y="0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14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42" presetClass="path" presetSubtype="0" decel="100000" fill="hold" nodeType="withEffect">
                                  <p:stCondLst>
                                    <p:cond delay="1450"/>
                                  </p:stCondLst>
                                  <p:childTnLst>
                                    <p:animMotion origin="layout" path="M 4.16667E-7 -4.07407E-6 L -0.1457 -4.07407E-6 " pathEditMode="relative" rAng="0" ptsTypes="AA">
                                      <p:cBhvr>
                                        <p:cTn id="31" dur="1000" spd="-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292" y="0"/>
                                    </p:animMotion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2" presetClass="path" presetSubtype="0" decel="10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animMotion origin="layout" path="M -3.95833E-6 -7.40741E-7 L 0.14519 -0.00023 " pathEditMode="relative" rAng="0" ptsTypes="AA">
                                      <p:cBhvr>
                                        <p:cTn id="36" dur="1000" spd="-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253" y="-23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13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42" presetClass="path" presetSubtype="0" decel="100000" fill="hold" nodeType="withEffect">
                                  <p:stCondLst>
                                    <p:cond delay="1350"/>
                                  </p:stCondLst>
                                  <p:childTnLst>
                                    <p:animMotion origin="layout" path="M -3.95833E-6 -7.40741E-7 L 0.14519 -0.00023 " pathEditMode="relative" rAng="0" ptsTypes="AA">
                                      <p:cBhvr>
                                        <p:cTn id="41" dur="1000" spd="-100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253" y="-23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14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42" presetClass="path" presetSubtype="0" decel="100000" fill="hold" nodeType="withEffect">
                                  <p:stCondLst>
                                    <p:cond delay="1450"/>
                                  </p:stCondLst>
                                  <p:childTnLst>
                                    <p:animMotion origin="layout" path="M -3.95833E-6 -7.40741E-7 L 0.14519 -0.00023 " pathEditMode="relative" rAng="0" ptsTypes="AA">
                                      <p:cBhvr>
                                        <p:cTn id="46" dur="1000" spd="-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253" y="-23"/>
                                    </p:animMotion>
                                  </p:childTnLst>
                                </p:cTn>
                              </p:par>
                              <p:par>
                                <p:cTn id="47" presetID="22" presetClass="entr" presetSubtype="1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9" grpId="0"/>
      <p:bldP spid="9" grpId="1"/>
      <p:bldP spid="1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268837" y="330101"/>
            <a:ext cx="387798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zh-CN" altLang="en-US" sz="32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注重党组织基础建设</a:t>
            </a:r>
          </a:p>
        </p:txBody>
      </p:sp>
      <p:sp>
        <p:nvSpPr>
          <p:cNvPr id="3" name="矩形 2"/>
          <p:cNvSpPr/>
          <p:nvPr/>
        </p:nvSpPr>
        <p:spPr>
          <a:xfrm>
            <a:off x="1268837" y="3467905"/>
            <a:ext cx="4548639" cy="21698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1" hangingPunct="1">
              <a:lnSpc>
                <a:spcPct val="150000"/>
              </a:lnSpc>
              <a:buFont typeface="Arial" panose="020B0604020202020204" pitchFamily="34" charset="0"/>
              <a:buNone/>
              <a:defRPr/>
            </a:pPr>
            <a:r>
              <a:rPr lang="zh-CN" altLang="en-US" dirty="0">
                <a:solidFill>
                  <a:srgbClr val="7C493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加强基层党组织建设，继续吸收新鲜血液，认真对现有的</a:t>
            </a:r>
            <a:r>
              <a:rPr lang="en-US" altLang="zh-CN" dirty="0">
                <a:solidFill>
                  <a:srgbClr val="7C493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dirty="0">
                <a:solidFill>
                  <a:srgbClr val="7C493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名入党积极分子、</a:t>
            </a:r>
            <a:r>
              <a:rPr lang="en-US" altLang="zh-CN" dirty="0">
                <a:solidFill>
                  <a:srgbClr val="7C493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dirty="0">
                <a:solidFill>
                  <a:srgbClr val="7C493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名入党申请人进行考察，尽快把现有非党员四级机构班子、业务骨干吸收培养为党员，保证党员队伍纯洁性、先进性。</a:t>
            </a:r>
          </a:p>
        </p:txBody>
      </p:sp>
      <p:sp>
        <p:nvSpPr>
          <p:cNvPr id="5" name="矩形 4"/>
          <p:cNvSpPr/>
          <p:nvPr/>
        </p:nvSpPr>
        <p:spPr>
          <a:xfrm>
            <a:off x="2721003" y="2411120"/>
            <a:ext cx="295465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2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加强基层党组织建设</a:t>
            </a:r>
          </a:p>
        </p:txBody>
      </p:sp>
      <p:sp>
        <p:nvSpPr>
          <p:cNvPr id="8" name="任意多边形: 形状 7"/>
          <p:cNvSpPr/>
          <p:nvPr/>
        </p:nvSpPr>
        <p:spPr>
          <a:xfrm>
            <a:off x="6589986" y="2002222"/>
            <a:ext cx="4603532" cy="3635508"/>
          </a:xfrm>
          <a:custGeom>
            <a:avLst/>
            <a:gdLst>
              <a:gd name="connsiteX0" fmla="*/ 2427889 w 4761187"/>
              <a:gd name="connsiteY0" fmla="*/ 0 h 2768915"/>
              <a:gd name="connsiteX1" fmla="*/ 4761187 w 4761187"/>
              <a:gd name="connsiteY1" fmla="*/ 0 h 2768915"/>
              <a:gd name="connsiteX2" fmla="*/ 4761187 w 4761187"/>
              <a:gd name="connsiteY2" fmla="*/ 2768915 h 2768915"/>
              <a:gd name="connsiteX3" fmla="*/ 2427889 w 4761187"/>
              <a:gd name="connsiteY3" fmla="*/ 2768915 h 2768915"/>
              <a:gd name="connsiteX4" fmla="*/ 0 w 4761187"/>
              <a:gd name="connsiteY4" fmla="*/ 0 h 2768915"/>
              <a:gd name="connsiteX5" fmla="*/ 2333298 w 4761187"/>
              <a:gd name="connsiteY5" fmla="*/ 0 h 2768915"/>
              <a:gd name="connsiteX6" fmla="*/ 2333298 w 4761187"/>
              <a:gd name="connsiteY6" fmla="*/ 2768915 h 2768915"/>
              <a:gd name="connsiteX7" fmla="*/ 0 w 4761187"/>
              <a:gd name="connsiteY7" fmla="*/ 2768915 h 27689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761187" h="2768915">
                <a:moveTo>
                  <a:pt x="2427889" y="0"/>
                </a:moveTo>
                <a:lnTo>
                  <a:pt x="4761187" y="0"/>
                </a:lnTo>
                <a:lnTo>
                  <a:pt x="4761187" y="2768915"/>
                </a:lnTo>
                <a:lnTo>
                  <a:pt x="2427889" y="2768915"/>
                </a:lnTo>
                <a:close/>
                <a:moveTo>
                  <a:pt x="0" y="0"/>
                </a:moveTo>
                <a:lnTo>
                  <a:pt x="2333298" y="0"/>
                </a:lnTo>
                <a:lnTo>
                  <a:pt x="2333298" y="2768915"/>
                </a:lnTo>
                <a:lnTo>
                  <a:pt x="0" y="2768915"/>
                </a:lnTo>
                <a:close/>
              </a:path>
            </a:pathLst>
          </a:cu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2" name="组合 11"/>
          <p:cNvGrpSpPr/>
          <p:nvPr/>
        </p:nvGrpSpPr>
        <p:grpSpPr>
          <a:xfrm>
            <a:off x="1268837" y="2101954"/>
            <a:ext cx="1080000" cy="1080000"/>
            <a:chOff x="1268837" y="2101954"/>
            <a:chExt cx="1080000" cy="1080000"/>
          </a:xfrm>
        </p:grpSpPr>
        <p:sp>
          <p:nvSpPr>
            <p:cNvPr id="9" name="矩形: 圆角 8"/>
            <p:cNvSpPr/>
            <p:nvPr/>
          </p:nvSpPr>
          <p:spPr>
            <a:xfrm>
              <a:off x="1268837" y="2101954"/>
              <a:ext cx="1080000" cy="1080000"/>
            </a:xfrm>
            <a:prstGeom prst="roundRect">
              <a:avLst>
                <a:gd name="adj" fmla="val 50000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Freeform 5"/>
            <p:cNvSpPr>
              <a:spLocks/>
            </p:cNvSpPr>
            <p:nvPr/>
          </p:nvSpPr>
          <p:spPr bwMode="auto">
            <a:xfrm>
              <a:off x="1536675" y="2371952"/>
              <a:ext cx="540000" cy="540000"/>
            </a:xfrm>
            <a:custGeom>
              <a:avLst/>
              <a:gdLst>
                <a:gd name="T0" fmla="*/ 2313 w 16074"/>
                <a:gd name="T1" fmla="*/ 11564 h 16128"/>
                <a:gd name="T2" fmla="*/ 3529 w 16074"/>
                <a:gd name="T3" fmla="*/ 12395 h 16128"/>
                <a:gd name="T4" fmla="*/ 4818 w 16074"/>
                <a:gd name="T5" fmla="*/ 13031 h 16128"/>
                <a:gd name="T6" fmla="*/ 6189 w 16074"/>
                <a:gd name="T7" fmla="*/ 13418 h 16128"/>
                <a:gd name="T8" fmla="*/ 7653 w 16074"/>
                <a:gd name="T9" fmla="*/ 13501 h 16128"/>
                <a:gd name="T10" fmla="*/ 9219 w 16074"/>
                <a:gd name="T11" fmla="*/ 13224 h 16128"/>
                <a:gd name="T12" fmla="*/ 5225 w 16074"/>
                <a:gd name="T13" fmla="*/ 7326 h 16128"/>
                <a:gd name="T14" fmla="*/ 5604 w 16074"/>
                <a:gd name="T15" fmla="*/ 2588 h 16128"/>
                <a:gd name="T16" fmla="*/ 5918 w 16074"/>
                <a:gd name="T17" fmla="*/ 2680 h 16128"/>
                <a:gd name="T18" fmla="*/ 6274 w 16074"/>
                <a:gd name="T19" fmla="*/ 2719 h 16128"/>
                <a:gd name="T20" fmla="*/ 6671 w 16074"/>
                <a:gd name="T21" fmla="*/ 2688 h 16128"/>
                <a:gd name="T22" fmla="*/ 7102 w 16074"/>
                <a:gd name="T23" fmla="*/ 2577 h 16128"/>
                <a:gd name="T24" fmla="*/ 7563 w 16074"/>
                <a:gd name="T25" fmla="*/ 2375 h 16128"/>
                <a:gd name="T26" fmla="*/ 8053 w 16074"/>
                <a:gd name="T27" fmla="*/ 2066 h 16128"/>
                <a:gd name="T28" fmla="*/ 12930 w 16074"/>
                <a:gd name="T29" fmla="*/ 10057 h 16128"/>
                <a:gd name="T30" fmla="*/ 13396 w 16074"/>
                <a:gd name="T31" fmla="*/ 8301 h 16128"/>
                <a:gd name="T32" fmla="*/ 13347 w 16074"/>
                <a:gd name="T33" fmla="*/ 6443 h 16128"/>
                <a:gd name="T34" fmla="*/ 12801 w 16074"/>
                <a:gd name="T35" fmla="*/ 4583 h 16128"/>
                <a:gd name="T36" fmla="*/ 11773 w 16074"/>
                <a:gd name="T37" fmla="*/ 2822 h 16128"/>
                <a:gd name="T38" fmla="*/ 10277 w 16074"/>
                <a:gd name="T39" fmla="*/ 1262 h 16128"/>
                <a:gd name="T40" fmla="*/ 8329 w 16074"/>
                <a:gd name="T41" fmla="*/ 0 h 16128"/>
                <a:gd name="T42" fmla="*/ 10526 w 16074"/>
                <a:gd name="T43" fmla="*/ 458 h 16128"/>
                <a:gd name="T44" fmla="*/ 12659 w 16074"/>
                <a:gd name="T45" fmla="*/ 1583 h 16128"/>
                <a:gd name="T46" fmla="*/ 14464 w 16074"/>
                <a:gd name="T47" fmla="*/ 3304 h 16128"/>
                <a:gd name="T48" fmla="*/ 15679 w 16074"/>
                <a:gd name="T49" fmla="*/ 5557 h 16128"/>
                <a:gd name="T50" fmla="*/ 16044 w 16074"/>
                <a:gd name="T51" fmla="*/ 8271 h 16128"/>
                <a:gd name="T52" fmla="*/ 15294 w 16074"/>
                <a:gd name="T53" fmla="*/ 11379 h 16128"/>
                <a:gd name="T54" fmla="*/ 12655 w 16074"/>
                <a:gd name="T55" fmla="*/ 14684 h 16128"/>
                <a:gd name="T56" fmla="*/ 10870 w 16074"/>
                <a:gd name="T57" fmla="*/ 15495 h 16128"/>
                <a:gd name="T58" fmla="*/ 9145 w 16074"/>
                <a:gd name="T59" fmla="*/ 15974 h 16128"/>
                <a:gd name="T60" fmla="*/ 7486 w 16074"/>
                <a:gd name="T61" fmla="*/ 16128 h 16128"/>
                <a:gd name="T62" fmla="*/ 5906 w 16074"/>
                <a:gd name="T63" fmla="*/ 15967 h 16128"/>
                <a:gd name="T64" fmla="*/ 4415 w 16074"/>
                <a:gd name="T65" fmla="*/ 15498 h 16128"/>
                <a:gd name="T66" fmla="*/ 3023 w 16074"/>
                <a:gd name="T67" fmla="*/ 14731 h 16128"/>
                <a:gd name="T68" fmla="*/ 2528 w 16074"/>
                <a:gd name="T69" fmla="*/ 14487 h 16128"/>
                <a:gd name="T70" fmla="*/ 2530 w 16074"/>
                <a:gd name="T71" fmla="*/ 14735 h 16128"/>
                <a:gd name="T72" fmla="*/ 2473 w 16074"/>
                <a:gd name="T73" fmla="*/ 14983 h 16128"/>
                <a:gd name="T74" fmla="*/ 2363 w 16074"/>
                <a:gd name="T75" fmla="*/ 15222 h 16128"/>
                <a:gd name="T76" fmla="*/ 2207 w 16074"/>
                <a:gd name="T77" fmla="*/ 15444 h 16128"/>
                <a:gd name="T78" fmla="*/ 2013 w 16074"/>
                <a:gd name="T79" fmla="*/ 15642 h 16128"/>
                <a:gd name="T80" fmla="*/ 1779 w 16074"/>
                <a:gd name="T81" fmla="*/ 15812 h 16128"/>
                <a:gd name="T82" fmla="*/ 1496 w 16074"/>
                <a:gd name="T83" fmla="*/ 15944 h 16128"/>
                <a:gd name="T84" fmla="*/ 1210 w 16074"/>
                <a:gd name="T85" fmla="*/ 16001 h 16128"/>
                <a:gd name="T86" fmla="*/ 933 w 16074"/>
                <a:gd name="T87" fmla="*/ 15986 h 16128"/>
                <a:gd name="T88" fmla="*/ 671 w 16074"/>
                <a:gd name="T89" fmla="*/ 15902 h 16128"/>
                <a:gd name="T90" fmla="*/ 436 w 16074"/>
                <a:gd name="T91" fmla="*/ 15751 h 16128"/>
                <a:gd name="T92" fmla="*/ 234 w 16074"/>
                <a:gd name="T93" fmla="*/ 15534 h 16128"/>
                <a:gd name="T94" fmla="*/ 33 w 16074"/>
                <a:gd name="T95" fmla="*/ 15112 h 16128"/>
                <a:gd name="T96" fmla="*/ 17 w 16074"/>
                <a:gd name="T97" fmla="*/ 14651 h 16128"/>
                <a:gd name="T98" fmla="*/ 179 w 16074"/>
                <a:gd name="T99" fmla="*/ 14226 h 16128"/>
                <a:gd name="T100" fmla="*/ 478 w 16074"/>
                <a:gd name="T101" fmla="*/ 13874 h 16128"/>
                <a:gd name="T102" fmla="*/ 878 w 16074"/>
                <a:gd name="T103" fmla="*/ 13632 h 16128"/>
                <a:gd name="T104" fmla="*/ 1339 w 16074"/>
                <a:gd name="T105" fmla="*/ 13536 h 16128"/>
                <a:gd name="T106" fmla="*/ 1477 w 16074"/>
                <a:gd name="T107" fmla="*/ 13406 h 16128"/>
                <a:gd name="T108" fmla="*/ 1100 w 16074"/>
                <a:gd name="T109" fmla="*/ 12990 h 16128"/>
                <a:gd name="T110" fmla="*/ 736 w 16074"/>
                <a:gd name="T111" fmla="*/ 12545 h 16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6074" h="16128">
                  <a:moveTo>
                    <a:pt x="454" y="12169"/>
                  </a:moveTo>
                  <a:lnTo>
                    <a:pt x="1614" y="10993"/>
                  </a:lnTo>
                  <a:lnTo>
                    <a:pt x="1844" y="11188"/>
                  </a:lnTo>
                  <a:lnTo>
                    <a:pt x="2077" y="11378"/>
                  </a:lnTo>
                  <a:lnTo>
                    <a:pt x="2313" y="11564"/>
                  </a:lnTo>
                  <a:lnTo>
                    <a:pt x="2550" y="11742"/>
                  </a:lnTo>
                  <a:lnTo>
                    <a:pt x="2792" y="11916"/>
                  </a:lnTo>
                  <a:lnTo>
                    <a:pt x="3035" y="12083"/>
                  </a:lnTo>
                  <a:lnTo>
                    <a:pt x="3280" y="12242"/>
                  </a:lnTo>
                  <a:lnTo>
                    <a:pt x="3529" y="12395"/>
                  </a:lnTo>
                  <a:lnTo>
                    <a:pt x="3781" y="12540"/>
                  </a:lnTo>
                  <a:lnTo>
                    <a:pt x="4035" y="12677"/>
                  </a:lnTo>
                  <a:lnTo>
                    <a:pt x="4293" y="12804"/>
                  </a:lnTo>
                  <a:lnTo>
                    <a:pt x="4554" y="12923"/>
                  </a:lnTo>
                  <a:lnTo>
                    <a:pt x="4818" y="13031"/>
                  </a:lnTo>
                  <a:lnTo>
                    <a:pt x="5086" y="13131"/>
                  </a:lnTo>
                  <a:lnTo>
                    <a:pt x="5356" y="13220"/>
                  </a:lnTo>
                  <a:lnTo>
                    <a:pt x="5630" y="13298"/>
                  </a:lnTo>
                  <a:lnTo>
                    <a:pt x="5908" y="13364"/>
                  </a:lnTo>
                  <a:lnTo>
                    <a:pt x="6189" y="13418"/>
                  </a:lnTo>
                  <a:lnTo>
                    <a:pt x="6474" y="13461"/>
                  </a:lnTo>
                  <a:lnTo>
                    <a:pt x="6763" y="13491"/>
                  </a:lnTo>
                  <a:lnTo>
                    <a:pt x="7056" y="13508"/>
                  </a:lnTo>
                  <a:lnTo>
                    <a:pt x="7352" y="13511"/>
                  </a:lnTo>
                  <a:lnTo>
                    <a:pt x="7653" y="13501"/>
                  </a:lnTo>
                  <a:lnTo>
                    <a:pt x="7958" y="13476"/>
                  </a:lnTo>
                  <a:lnTo>
                    <a:pt x="8267" y="13437"/>
                  </a:lnTo>
                  <a:lnTo>
                    <a:pt x="8579" y="13381"/>
                  </a:lnTo>
                  <a:lnTo>
                    <a:pt x="8897" y="13311"/>
                  </a:lnTo>
                  <a:lnTo>
                    <a:pt x="9219" y="13224"/>
                  </a:lnTo>
                  <a:lnTo>
                    <a:pt x="9546" y="13121"/>
                  </a:lnTo>
                  <a:lnTo>
                    <a:pt x="9877" y="13001"/>
                  </a:lnTo>
                  <a:lnTo>
                    <a:pt x="10212" y="12863"/>
                  </a:lnTo>
                  <a:lnTo>
                    <a:pt x="10554" y="12708"/>
                  </a:lnTo>
                  <a:lnTo>
                    <a:pt x="5225" y="7326"/>
                  </a:lnTo>
                  <a:lnTo>
                    <a:pt x="3765" y="8813"/>
                  </a:lnTo>
                  <a:lnTo>
                    <a:pt x="1503" y="6582"/>
                  </a:lnTo>
                  <a:lnTo>
                    <a:pt x="5491" y="2537"/>
                  </a:lnTo>
                  <a:lnTo>
                    <a:pt x="5547" y="2563"/>
                  </a:lnTo>
                  <a:lnTo>
                    <a:pt x="5604" y="2588"/>
                  </a:lnTo>
                  <a:lnTo>
                    <a:pt x="5663" y="2610"/>
                  </a:lnTo>
                  <a:lnTo>
                    <a:pt x="5724" y="2631"/>
                  </a:lnTo>
                  <a:lnTo>
                    <a:pt x="5787" y="2649"/>
                  </a:lnTo>
                  <a:lnTo>
                    <a:pt x="5852" y="2666"/>
                  </a:lnTo>
                  <a:lnTo>
                    <a:pt x="5918" y="2680"/>
                  </a:lnTo>
                  <a:lnTo>
                    <a:pt x="5986" y="2693"/>
                  </a:lnTo>
                  <a:lnTo>
                    <a:pt x="6055" y="2703"/>
                  </a:lnTo>
                  <a:lnTo>
                    <a:pt x="6127" y="2711"/>
                  </a:lnTo>
                  <a:lnTo>
                    <a:pt x="6200" y="2716"/>
                  </a:lnTo>
                  <a:lnTo>
                    <a:pt x="6274" y="2719"/>
                  </a:lnTo>
                  <a:lnTo>
                    <a:pt x="6351" y="2719"/>
                  </a:lnTo>
                  <a:lnTo>
                    <a:pt x="6429" y="2716"/>
                  </a:lnTo>
                  <a:lnTo>
                    <a:pt x="6508" y="2710"/>
                  </a:lnTo>
                  <a:lnTo>
                    <a:pt x="6588" y="2700"/>
                  </a:lnTo>
                  <a:lnTo>
                    <a:pt x="6671" y="2688"/>
                  </a:lnTo>
                  <a:lnTo>
                    <a:pt x="6755" y="2673"/>
                  </a:lnTo>
                  <a:lnTo>
                    <a:pt x="6840" y="2654"/>
                  </a:lnTo>
                  <a:lnTo>
                    <a:pt x="6925" y="2632"/>
                  </a:lnTo>
                  <a:lnTo>
                    <a:pt x="7013" y="2607"/>
                  </a:lnTo>
                  <a:lnTo>
                    <a:pt x="7102" y="2577"/>
                  </a:lnTo>
                  <a:lnTo>
                    <a:pt x="7192" y="2545"/>
                  </a:lnTo>
                  <a:lnTo>
                    <a:pt x="7283" y="2508"/>
                  </a:lnTo>
                  <a:lnTo>
                    <a:pt x="7375" y="2468"/>
                  </a:lnTo>
                  <a:lnTo>
                    <a:pt x="7469" y="2423"/>
                  </a:lnTo>
                  <a:lnTo>
                    <a:pt x="7563" y="2375"/>
                  </a:lnTo>
                  <a:lnTo>
                    <a:pt x="7659" y="2321"/>
                  </a:lnTo>
                  <a:lnTo>
                    <a:pt x="7756" y="2265"/>
                  </a:lnTo>
                  <a:lnTo>
                    <a:pt x="7854" y="2203"/>
                  </a:lnTo>
                  <a:lnTo>
                    <a:pt x="7953" y="2137"/>
                  </a:lnTo>
                  <a:lnTo>
                    <a:pt x="8053" y="2066"/>
                  </a:lnTo>
                  <a:lnTo>
                    <a:pt x="9204" y="3243"/>
                  </a:lnTo>
                  <a:lnTo>
                    <a:pt x="7220" y="5296"/>
                  </a:lnTo>
                  <a:lnTo>
                    <a:pt x="12597" y="10708"/>
                  </a:lnTo>
                  <a:lnTo>
                    <a:pt x="12775" y="10387"/>
                  </a:lnTo>
                  <a:lnTo>
                    <a:pt x="12930" y="10057"/>
                  </a:lnTo>
                  <a:lnTo>
                    <a:pt x="13065" y="9719"/>
                  </a:lnTo>
                  <a:lnTo>
                    <a:pt x="13179" y="9373"/>
                  </a:lnTo>
                  <a:lnTo>
                    <a:pt x="13271" y="9022"/>
                  </a:lnTo>
                  <a:lnTo>
                    <a:pt x="13344" y="8664"/>
                  </a:lnTo>
                  <a:lnTo>
                    <a:pt x="13396" y="8301"/>
                  </a:lnTo>
                  <a:lnTo>
                    <a:pt x="13426" y="7934"/>
                  </a:lnTo>
                  <a:lnTo>
                    <a:pt x="13437" y="7564"/>
                  </a:lnTo>
                  <a:lnTo>
                    <a:pt x="13427" y="7192"/>
                  </a:lnTo>
                  <a:lnTo>
                    <a:pt x="13398" y="6818"/>
                  </a:lnTo>
                  <a:lnTo>
                    <a:pt x="13347" y="6443"/>
                  </a:lnTo>
                  <a:lnTo>
                    <a:pt x="13277" y="6068"/>
                  </a:lnTo>
                  <a:lnTo>
                    <a:pt x="13188" y="5694"/>
                  </a:lnTo>
                  <a:lnTo>
                    <a:pt x="13079" y="5321"/>
                  </a:lnTo>
                  <a:lnTo>
                    <a:pt x="12949" y="4950"/>
                  </a:lnTo>
                  <a:lnTo>
                    <a:pt x="12801" y="4583"/>
                  </a:lnTo>
                  <a:lnTo>
                    <a:pt x="12634" y="4220"/>
                  </a:lnTo>
                  <a:lnTo>
                    <a:pt x="12447" y="3862"/>
                  </a:lnTo>
                  <a:lnTo>
                    <a:pt x="12241" y="3509"/>
                  </a:lnTo>
                  <a:lnTo>
                    <a:pt x="12017" y="3162"/>
                  </a:lnTo>
                  <a:lnTo>
                    <a:pt x="11773" y="2822"/>
                  </a:lnTo>
                  <a:lnTo>
                    <a:pt x="11511" y="2492"/>
                  </a:lnTo>
                  <a:lnTo>
                    <a:pt x="11230" y="2169"/>
                  </a:lnTo>
                  <a:lnTo>
                    <a:pt x="10931" y="1856"/>
                  </a:lnTo>
                  <a:lnTo>
                    <a:pt x="10613" y="1553"/>
                  </a:lnTo>
                  <a:lnTo>
                    <a:pt x="10277" y="1262"/>
                  </a:lnTo>
                  <a:lnTo>
                    <a:pt x="9924" y="982"/>
                  </a:lnTo>
                  <a:lnTo>
                    <a:pt x="9551" y="716"/>
                  </a:lnTo>
                  <a:lnTo>
                    <a:pt x="9162" y="463"/>
                  </a:lnTo>
                  <a:lnTo>
                    <a:pt x="8754" y="224"/>
                  </a:lnTo>
                  <a:lnTo>
                    <a:pt x="8329" y="0"/>
                  </a:lnTo>
                  <a:lnTo>
                    <a:pt x="8761" y="35"/>
                  </a:lnTo>
                  <a:lnTo>
                    <a:pt x="9199" y="99"/>
                  </a:lnTo>
                  <a:lnTo>
                    <a:pt x="9641" y="192"/>
                  </a:lnTo>
                  <a:lnTo>
                    <a:pt x="10084" y="310"/>
                  </a:lnTo>
                  <a:lnTo>
                    <a:pt x="10526" y="458"/>
                  </a:lnTo>
                  <a:lnTo>
                    <a:pt x="10966" y="632"/>
                  </a:lnTo>
                  <a:lnTo>
                    <a:pt x="11402" y="832"/>
                  </a:lnTo>
                  <a:lnTo>
                    <a:pt x="11830" y="1057"/>
                  </a:lnTo>
                  <a:lnTo>
                    <a:pt x="12250" y="1307"/>
                  </a:lnTo>
                  <a:lnTo>
                    <a:pt x="12659" y="1583"/>
                  </a:lnTo>
                  <a:lnTo>
                    <a:pt x="13054" y="1881"/>
                  </a:lnTo>
                  <a:lnTo>
                    <a:pt x="13435" y="2203"/>
                  </a:lnTo>
                  <a:lnTo>
                    <a:pt x="13798" y="2548"/>
                  </a:lnTo>
                  <a:lnTo>
                    <a:pt x="14141" y="2915"/>
                  </a:lnTo>
                  <a:lnTo>
                    <a:pt x="14464" y="3304"/>
                  </a:lnTo>
                  <a:lnTo>
                    <a:pt x="14762" y="3714"/>
                  </a:lnTo>
                  <a:lnTo>
                    <a:pt x="15036" y="4146"/>
                  </a:lnTo>
                  <a:lnTo>
                    <a:pt x="15281" y="4596"/>
                  </a:lnTo>
                  <a:lnTo>
                    <a:pt x="15496" y="5067"/>
                  </a:lnTo>
                  <a:lnTo>
                    <a:pt x="15679" y="5557"/>
                  </a:lnTo>
                  <a:lnTo>
                    <a:pt x="15829" y="6065"/>
                  </a:lnTo>
                  <a:lnTo>
                    <a:pt x="15942" y="6591"/>
                  </a:lnTo>
                  <a:lnTo>
                    <a:pt x="16016" y="7135"/>
                  </a:lnTo>
                  <a:lnTo>
                    <a:pt x="16052" y="7695"/>
                  </a:lnTo>
                  <a:lnTo>
                    <a:pt x="16044" y="8271"/>
                  </a:lnTo>
                  <a:lnTo>
                    <a:pt x="15991" y="8863"/>
                  </a:lnTo>
                  <a:lnTo>
                    <a:pt x="15892" y="9471"/>
                  </a:lnTo>
                  <a:lnTo>
                    <a:pt x="15744" y="10093"/>
                  </a:lnTo>
                  <a:lnTo>
                    <a:pt x="15545" y="10729"/>
                  </a:lnTo>
                  <a:lnTo>
                    <a:pt x="15294" y="11379"/>
                  </a:lnTo>
                  <a:lnTo>
                    <a:pt x="14987" y="12042"/>
                  </a:lnTo>
                  <a:lnTo>
                    <a:pt x="14623" y="12717"/>
                  </a:lnTo>
                  <a:lnTo>
                    <a:pt x="16074" y="14218"/>
                  </a:lnTo>
                  <a:lnTo>
                    <a:pt x="14156" y="16081"/>
                  </a:lnTo>
                  <a:lnTo>
                    <a:pt x="12655" y="14684"/>
                  </a:lnTo>
                  <a:lnTo>
                    <a:pt x="12293" y="14873"/>
                  </a:lnTo>
                  <a:lnTo>
                    <a:pt x="11934" y="15048"/>
                  </a:lnTo>
                  <a:lnTo>
                    <a:pt x="11578" y="15211"/>
                  </a:lnTo>
                  <a:lnTo>
                    <a:pt x="11223" y="15360"/>
                  </a:lnTo>
                  <a:lnTo>
                    <a:pt x="10870" y="15495"/>
                  </a:lnTo>
                  <a:lnTo>
                    <a:pt x="10520" y="15617"/>
                  </a:lnTo>
                  <a:lnTo>
                    <a:pt x="10173" y="15726"/>
                  </a:lnTo>
                  <a:lnTo>
                    <a:pt x="9828" y="15822"/>
                  </a:lnTo>
                  <a:lnTo>
                    <a:pt x="9485" y="15904"/>
                  </a:lnTo>
                  <a:lnTo>
                    <a:pt x="9145" y="15974"/>
                  </a:lnTo>
                  <a:lnTo>
                    <a:pt x="8808" y="16030"/>
                  </a:lnTo>
                  <a:lnTo>
                    <a:pt x="8472" y="16074"/>
                  </a:lnTo>
                  <a:lnTo>
                    <a:pt x="8140" y="16105"/>
                  </a:lnTo>
                  <a:lnTo>
                    <a:pt x="7812" y="16123"/>
                  </a:lnTo>
                  <a:lnTo>
                    <a:pt x="7486" y="16128"/>
                  </a:lnTo>
                  <a:lnTo>
                    <a:pt x="7164" y="16121"/>
                  </a:lnTo>
                  <a:lnTo>
                    <a:pt x="6845" y="16101"/>
                  </a:lnTo>
                  <a:lnTo>
                    <a:pt x="6529" y="16069"/>
                  </a:lnTo>
                  <a:lnTo>
                    <a:pt x="6216" y="16024"/>
                  </a:lnTo>
                  <a:lnTo>
                    <a:pt x="5906" y="15967"/>
                  </a:lnTo>
                  <a:lnTo>
                    <a:pt x="5601" y="15897"/>
                  </a:lnTo>
                  <a:lnTo>
                    <a:pt x="5298" y="15816"/>
                  </a:lnTo>
                  <a:lnTo>
                    <a:pt x="5001" y="15722"/>
                  </a:lnTo>
                  <a:lnTo>
                    <a:pt x="4706" y="15616"/>
                  </a:lnTo>
                  <a:lnTo>
                    <a:pt x="4415" y="15498"/>
                  </a:lnTo>
                  <a:lnTo>
                    <a:pt x="4129" y="15368"/>
                  </a:lnTo>
                  <a:lnTo>
                    <a:pt x="3846" y="15227"/>
                  </a:lnTo>
                  <a:lnTo>
                    <a:pt x="3568" y="15073"/>
                  </a:lnTo>
                  <a:lnTo>
                    <a:pt x="3293" y="14907"/>
                  </a:lnTo>
                  <a:lnTo>
                    <a:pt x="3023" y="14731"/>
                  </a:lnTo>
                  <a:lnTo>
                    <a:pt x="2757" y="14542"/>
                  </a:lnTo>
                  <a:lnTo>
                    <a:pt x="2496" y="14342"/>
                  </a:lnTo>
                  <a:lnTo>
                    <a:pt x="2509" y="14390"/>
                  </a:lnTo>
                  <a:lnTo>
                    <a:pt x="2520" y="14439"/>
                  </a:lnTo>
                  <a:lnTo>
                    <a:pt x="2528" y="14487"/>
                  </a:lnTo>
                  <a:lnTo>
                    <a:pt x="2533" y="14536"/>
                  </a:lnTo>
                  <a:lnTo>
                    <a:pt x="2536" y="14586"/>
                  </a:lnTo>
                  <a:lnTo>
                    <a:pt x="2537" y="14635"/>
                  </a:lnTo>
                  <a:lnTo>
                    <a:pt x="2534" y="14686"/>
                  </a:lnTo>
                  <a:lnTo>
                    <a:pt x="2530" y="14735"/>
                  </a:lnTo>
                  <a:lnTo>
                    <a:pt x="2523" y="14785"/>
                  </a:lnTo>
                  <a:lnTo>
                    <a:pt x="2514" y="14835"/>
                  </a:lnTo>
                  <a:lnTo>
                    <a:pt x="2502" y="14884"/>
                  </a:lnTo>
                  <a:lnTo>
                    <a:pt x="2489" y="14934"/>
                  </a:lnTo>
                  <a:lnTo>
                    <a:pt x="2473" y="14983"/>
                  </a:lnTo>
                  <a:lnTo>
                    <a:pt x="2454" y="15031"/>
                  </a:lnTo>
                  <a:lnTo>
                    <a:pt x="2434" y="15080"/>
                  </a:lnTo>
                  <a:lnTo>
                    <a:pt x="2412" y="15127"/>
                  </a:lnTo>
                  <a:lnTo>
                    <a:pt x="2388" y="15174"/>
                  </a:lnTo>
                  <a:lnTo>
                    <a:pt x="2363" y="15222"/>
                  </a:lnTo>
                  <a:lnTo>
                    <a:pt x="2334" y="15267"/>
                  </a:lnTo>
                  <a:lnTo>
                    <a:pt x="2305" y="15313"/>
                  </a:lnTo>
                  <a:lnTo>
                    <a:pt x="2275" y="15358"/>
                  </a:lnTo>
                  <a:lnTo>
                    <a:pt x="2241" y="15401"/>
                  </a:lnTo>
                  <a:lnTo>
                    <a:pt x="2207" y="15444"/>
                  </a:lnTo>
                  <a:lnTo>
                    <a:pt x="2171" y="15486"/>
                  </a:lnTo>
                  <a:lnTo>
                    <a:pt x="2134" y="15526"/>
                  </a:lnTo>
                  <a:lnTo>
                    <a:pt x="2095" y="15567"/>
                  </a:lnTo>
                  <a:lnTo>
                    <a:pt x="2055" y="15605"/>
                  </a:lnTo>
                  <a:lnTo>
                    <a:pt x="2013" y="15642"/>
                  </a:lnTo>
                  <a:lnTo>
                    <a:pt x="1971" y="15677"/>
                  </a:lnTo>
                  <a:lnTo>
                    <a:pt x="1927" y="15713"/>
                  </a:lnTo>
                  <a:lnTo>
                    <a:pt x="1881" y="15745"/>
                  </a:lnTo>
                  <a:lnTo>
                    <a:pt x="1836" y="15777"/>
                  </a:lnTo>
                  <a:lnTo>
                    <a:pt x="1779" y="15812"/>
                  </a:lnTo>
                  <a:lnTo>
                    <a:pt x="1723" y="15845"/>
                  </a:lnTo>
                  <a:lnTo>
                    <a:pt x="1666" y="15874"/>
                  </a:lnTo>
                  <a:lnTo>
                    <a:pt x="1610" y="15900"/>
                  </a:lnTo>
                  <a:lnTo>
                    <a:pt x="1552" y="15923"/>
                  </a:lnTo>
                  <a:lnTo>
                    <a:pt x="1496" y="15944"/>
                  </a:lnTo>
                  <a:lnTo>
                    <a:pt x="1438" y="15961"/>
                  </a:lnTo>
                  <a:lnTo>
                    <a:pt x="1381" y="15975"/>
                  </a:lnTo>
                  <a:lnTo>
                    <a:pt x="1324" y="15987"/>
                  </a:lnTo>
                  <a:lnTo>
                    <a:pt x="1267" y="15995"/>
                  </a:lnTo>
                  <a:lnTo>
                    <a:pt x="1210" y="16001"/>
                  </a:lnTo>
                  <a:lnTo>
                    <a:pt x="1154" y="16003"/>
                  </a:lnTo>
                  <a:lnTo>
                    <a:pt x="1098" y="16003"/>
                  </a:lnTo>
                  <a:lnTo>
                    <a:pt x="1043" y="16000"/>
                  </a:lnTo>
                  <a:lnTo>
                    <a:pt x="987" y="15995"/>
                  </a:lnTo>
                  <a:lnTo>
                    <a:pt x="933" y="15986"/>
                  </a:lnTo>
                  <a:lnTo>
                    <a:pt x="879" y="15975"/>
                  </a:lnTo>
                  <a:lnTo>
                    <a:pt x="826" y="15961"/>
                  </a:lnTo>
                  <a:lnTo>
                    <a:pt x="773" y="15944"/>
                  </a:lnTo>
                  <a:lnTo>
                    <a:pt x="722" y="15924"/>
                  </a:lnTo>
                  <a:lnTo>
                    <a:pt x="671" y="15902"/>
                  </a:lnTo>
                  <a:lnTo>
                    <a:pt x="622" y="15877"/>
                  </a:lnTo>
                  <a:lnTo>
                    <a:pt x="573" y="15849"/>
                  </a:lnTo>
                  <a:lnTo>
                    <a:pt x="527" y="15819"/>
                  </a:lnTo>
                  <a:lnTo>
                    <a:pt x="480" y="15786"/>
                  </a:lnTo>
                  <a:lnTo>
                    <a:pt x="436" y="15751"/>
                  </a:lnTo>
                  <a:lnTo>
                    <a:pt x="393" y="15713"/>
                  </a:lnTo>
                  <a:lnTo>
                    <a:pt x="350" y="15671"/>
                  </a:lnTo>
                  <a:lnTo>
                    <a:pt x="310" y="15628"/>
                  </a:lnTo>
                  <a:lnTo>
                    <a:pt x="271" y="15583"/>
                  </a:lnTo>
                  <a:lnTo>
                    <a:pt x="234" y="15534"/>
                  </a:lnTo>
                  <a:lnTo>
                    <a:pt x="199" y="15483"/>
                  </a:lnTo>
                  <a:lnTo>
                    <a:pt x="143" y="15391"/>
                  </a:lnTo>
                  <a:lnTo>
                    <a:pt x="98" y="15299"/>
                  </a:lnTo>
                  <a:lnTo>
                    <a:pt x="61" y="15206"/>
                  </a:lnTo>
                  <a:lnTo>
                    <a:pt x="33" y="15112"/>
                  </a:lnTo>
                  <a:lnTo>
                    <a:pt x="14" y="15019"/>
                  </a:lnTo>
                  <a:lnTo>
                    <a:pt x="3" y="14925"/>
                  </a:lnTo>
                  <a:lnTo>
                    <a:pt x="0" y="14833"/>
                  </a:lnTo>
                  <a:lnTo>
                    <a:pt x="5" y="14741"/>
                  </a:lnTo>
                  <a:lnTo>
                    <a:pt x="17" y="14651"/>
                  </a:lnTo>
                  <a:lnTo>
                    <a:pt x="36" y="14562"/>
                  </a:lnTo>
                  <a:lnTo>
                    <a:pt x="63" y="14475"/>
                  </a:lnTo>
                  <a:lnTo>
                    <a:pt x="95" y="14389"/>
                  </a:lnTo>
                  <a:lnTo>
                    <a:pt x="133" y="14307"/>
                  </a:lnTo>
                  <a:lnTo>
                    <a:pt x="179" y="14226"/>
                  </a:lnTo>
                  <a:lnTo>
                    <a:pt x="228" y="14148"/>
                  </a:lnTo>
                  <a:lnTo>
                    <a:pt x="284" y="14075"/>
                  </a:lnTo>
                  <a:lnTo>
                    <a:pt x="344" y="14004"/>
                  </a:lnTo>
                  <a:lnTo>
                    <a:pt x="409" y="13938"/>
                  </a:lnTo>
                  <a:lnTo>
                    <a:pt x="478" y="13874"/>
                  </a:lnTo>
                  <a:lnTo>
                    <a:pt x="551" y="13816"/>
                  </a:lnTo>
                  <a:lnTo>
                    <a:pt x="628" y="13762"/>
                  </a:lnTo>
                  <a:lnTo>
                    <a:pt x="708" y="13714"/>
                  </a:lnTo>
                  <a:lnTo>
                    <a:pt x="791" y="13670"/>
                  </a:lnTo>
                  <a:lnTo>
                    <a:pt x="878" y="13632"/>
                  </a:lnTo>
                  <a:lnTo>
                    <a:pt x="967" y="13601"/>
                  </a:lnTo>
                  <a:lnTo>
                    <a:pt x="1057" y="13575"/>
                  </a:lnTo>
                  <a:lnTo>
                    <a:pt x="1150" y="13556"/>
                  </a:lnTo>
                  <a:lnTo>
                    <a:pt x="1244" y="13542"/>
                  </a:lnTo>
                  <a:lnTo>
                    <a:pt x="1339" y="13536"/>
                  </a:lnTo>
                  <a:lnTo>
                    <a:pt x="1436" y="13538"/>
                  </a:lnTo>
                  <a:lnTo>
                    <a:pt x="1533" y="13548"/>
                  </a:lnTo>
                  <a:lnTo>
                    <a:pt x="1630" y="13565"/>
                  </a:lnTo>
                  <a:lnTo>
                    <a:pt x="1553" y="13486"/>
                  </a:lnTo>
                  <a:lnTo>
                    <a:pt x="1477" y="13406"/>
                  </a:lnTo>
                  <a:lnTo>
                    <a:pt x="1400" y="13325"/>
                  </a:lnTo>
                  <a:lnTo>
                    <a:pt x="1324" y="13243"/>
                  </a:lnTo>
                  <a:lnTo>
                    <a:pt x="1248" y="13159"/>
                  </a:lnTo>
                  <a:lnTo>
                    <a:pt x="1174" y="13075"/>
                  </a:lnTo>
                  <a:lnTo>
                    <a:pt x="1100" y="12990"/>
                  </a:lnTo>
                  <a:lnTo>
                    <a:pt x="1026" y="12903"/>
                  </a:lnTo>
                  <a:lnTo>
                    <a:pt x="953" y="12815"/>
                  </a:lnTo>
                  <a:lnTo>
                    <a:pt x="880" y="12726"/>
                  </a:lnTo>
                  <a:lnTo>
                    <a:pt x="807" y="12636"/>
                  </a:lnTo>
                  <a:lnTo>
                    <a:pt x="736" y="12545"/>
                  </a:lnTo>
                  <a:lnTo>
                    <a:pt x="665" y="12453"/>
                  </a:lnTo>
                  <a:lnTo>
                    <a:pt x="594" y="12359"/>
                  </a:lnTo>
                  <a:lnTo>
                    <a:pt x="524" y="12264"/>
                  </a:lnTo>
                  <a:lnTo>
                    <a:pt x="454" y="12169"/>
                  </a:lnTo>
                  <a:close/>
                </a:path>
              </a:pathLst>
            </a:custGeom>
            <a:solidFill>
              <a:srgbClr val="F8F0DC"/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10" name="矩形: 圆角 9"/>
          <p:cNvSpPr/>
          <p:nvPr/>
        </p:nvSpPr>
        <p:spPr>
          <a:xfrm>
            <a:off x="2197504" y="2641953"/>
            <a:ext cx="540000" cy="540000"/>
          </a:xfrm>
          <a:prstGeom prst="roundRect">
            <a:avLst>
              <a:gd name="adj" fmla="val 50000"/>
            </a:avLst>
          </a:prstGeom>
          <a:solidFill>
            <a:srgbClr val="C00000"/>
          </a:solidFill>
          <a:ln w="25400">
            <a:solidFill>
              <a:srgbClr val="FFFA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>
                <a:latin typeface="Century Gothic" panose="020B0502020202020204" pitchFamily="34" charset="0"/>
              </a:rPr>
              <a:t>1</a:t>
            </a:r>
            <a:endParaRPr lang="zh-CN" altLang="en-US" sz="2400" b="1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7623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7.40741E-7 L 0.14518 -0.00023 " pathEditMode="relative" rAng="0" ptsTypes="AA">
                                      <p:cBhvr>
                                        <p:cTn id="9" dur="1000" spd="-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253" y="-23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2.70833E-6 4.81481E-6 L -0.09727 -0.00325 " pathEditMode="relative" rAng="0" ptsTypes="AA">
                                      <p:cBhvr>
                                        <p:cTn id="14" dur="1000" spd="-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870" y="-162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2" presetClass="entr" presetSubtype="1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" presetClass="entr" presetSubtype="2" decel="10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/>
      <p:bldP spid="5" grpId="0"/>
      <p:bldP spid="8" grpId="0" animBg="1"/>
      <p:bldP spid="10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268837" y="330101"/>
            <a:ext cx="387798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zh-CN" altLang="en-US" sz="32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注重党组织基础建设</a:t>
            </a:r>
          </a:p>
        </p:txBody>
      </p:sp>
      <p:sp>
        <p:nvSpPr>
          <p:cNvPr id="3" name="矩形 2"/>
          <p:cNvSpPr/>
          <p:nvPr/>
        </p:nvSpPr>
        <p:spPr>
          <a:xfrm>
            <a:off x="1268836" y="3755556"/>
            <a:ext cx="10019273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1" hangingPunct="1">
              <a:lnSpc>
                <a:spcPct val="150000"/>
              </a:lnSpc>
              <a:buFont typeface="Arial" panose="020B0604020202020204" pitchFamily="34" charset="0"/>
              <a:buNone/>
              <a:defRPr/>
            </a:pPr>
            <a:r>
              <a:rPr lang="zh-CN" altLang="en-US" dirty="0">
                <a:solidFill>
                  <a:srgbClr val="7C493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进一步完善</a:t>
            </a:r>
            <a:r>
              <a:rPr lang="en-US" altLang="zh-CN" dirty="0">
                <a:solidFill>
                  <a:srgbClr val="7C493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dirty="0">
                <a:solidFill>
                  <a:srgbClr val="7C493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党员年度考核管理办法</a:t>
            </a:r>
            <a:r>
              <a:rPr lang="en-US" altLang="zh-CN" dirty="0">
                <a:solidFill>
                  <a:srgbClr val="7C493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dirty="0">
                <a:solidFill>
                  <a:srgbClr val="7C493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把对党员的管理与经营管理有机结合起来，通过量化考评实现党员标准具体化、党员日常行为规范化，并在基层开展“先进共产党员”、“党员示范岗”评先评优活动，树立典型，以强带弱，形成积极向上、示范带动的新格局，努力提高党员的综合素质和能力水平，发挥先锋模范带头作用。</a:t>
            </a:r>
          </a:p>
        </p:txBody>
      </p:sp>
      <p:sp>
        <p:nvSpPr>
          <p:cNvPr id="6" name="矩形: 圆角 5"/>
          <p:cNvSpPr/>
          <p:nvPr/>
        </p:nvSpPr>
        <p:spPr>
          <a:xfrm>
            <a:off x="2772228" y="2057400"/>
            <a:ext cx="4184831" cy="1371600"/>
          </a:xfrm>
          <a:prstGeom prst="roundRect">
            <a:avLst>
              <a:gd name="adj" fmla="val 0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zh-CN" altLang="en-US" sz="2400" b="1">
                <a:solidFill>
                  <a:srgbClr val="FFFA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强化考核作用、树立典型</a:t>
            </a:r>
            <a:endParaRPr lang="zh-CN" altLang="en-US" sz="2400" b="1" dirty="0">
              <a:solidFill>
                <a:srgbClr val="FFFAF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: 圆角 6"/>
          <p:cNvSpPr/>
          <p:nvPr/>
        </p:nvSpPr>
        <p:spPr>
          <a:xfrm>
            <a:off x="7010400" y="2057400"/>
            <a:ext cx="4277709" cy="1371600"/>
          </a:xfrm>
          <a:prstGeom prst="roundRect">
            <a:avLst>
              <a:gd name="adj" fmla="val 0"/>
            </a:avLst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: 圆角 7"/>
          <p:cNvSpPr/>
          <p:nvPr/>
        </p:nvSpPr>
        <p:spPr>
          <a:xfrm>
            <a:off x="1268836" y="2057400"/>
            <a:ext cx="1450051" cy="1371600"/>
          </a:xfrm>
          <a:prstGeom prst="roundRect">
            <a:avLst>
              <a:gd name="adj" fmla="val 0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en-US" altLang="zh-CN" sz="2800" b="1" dirty="0">
                <a:solidFill>
                  <a:srgbClr val="FFFAF0"/>
                </a:solidFill>
                <a:latin typeface="Century Gothic" panose="020B0502020202020204" pitchFamily="34" charset="0"/>
                <a:ea typeface="微软雅黑" panose="020B0503020204020204" pitchFamily="34" charset="-122"/>
              </a:rPr>
              <a:t>2</a:t>
            </a:r>
            <a:endParaRPr lang="zh-CN" altLang="en-US" sz="2800" b="1" dirty="0">
              <a:solidFill>
                <a:srgbClr val="FFFAF0"/>
              </a:solidFill>
              <a:latin typeface="Century Gothic" panose="020B0502020202020204" pitchFamily="34" charset="0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502264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7.40741E-7 L 0.14518 -0.00023 " pathEditMode="relative" rAng="0" ptsTypes="AA">
                                      <p:cBhvr>
                                        <p:cTn id="9" dur="1000" spd="-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253" y="-23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2" presetClass="entr" presetSubtype="8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2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/>
      <p:bldP spid="6" grpId="0" animBg="1"/>
      <p:bldP spid="7" grpId="0" animBg="1"/>
      <p:bldP spid="8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5293562" y="3242253"/>
            <a:ext cx="5869738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1" hangingPunct="1">
              <a:lnSpc>
                <a:spcPct val="150000"/>
              </a:lnSpc>
              <a:buFont typeface="Arial" panose="020B0604020202020204" pitchFamily="34" charset="0"/>
              <a:buNone/>
              <a:defRPr/>
            </a:pPr>
            <a:r>
              <a:rPr lang="zh-CN" altLang="en-US" dirty="0">
                <a:solidFill>
                  <a:srgbClr val="7C493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将党建工作纳入领导干部评价体系，与经营管理指标同步考核，权重不低于</a:t>
            </a:r>
            <a:r>
              <a:rPr lang="en-US" altLang="zh-CN" dirty="0">
                <a:solidFill>
                  <a:srgbClr val="7C493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30%</a:t>
            </a:r>
            <a:r>
              <a:rPr lang="zh-CN" altLang="en-US" dirty="0">
                <a:solidFill>
                  <a:srgbClr val="7C493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考核指标包括但不限于集中学习出勤率、心得体会或读书笔记的数量及质量、党风廉政责任制考核结果、民主评议结果、主动组织党建活动、为党建工作出谋划策等。连续两次考核不合格的，将不再续聘，并作出相应的处罚。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1268837" y="330101"/>
            <a:ext cx="387798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zh-CN" altLang="en-US" sz="32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注重党组织基础建设</a:t>
            </a:r>
          </a:p>
        </p:txBody>
      </p:sp>
      <p:sp>
        <p:nvSpPr>
          <p:cNvPr id="6" name="MH_PageTitle"/>
          <p:cNvSpPr/>
          <p:nvPr>
            <p:custDataLst>
              <p:tags r:id="rId1"/>
            </p:custDataLst>
          </p:nvPr>
        </p:nvSpPr>
        <p:spPr>
          <a:xfrm>
            <a:off x="1611736" y="2792276"/>
            <a:ext cx="3035300" cy="3035300"/>
          </a:xfrm>
          <a:prstGeom prst="ellipse">
            <a:avLst/>
          </a:prstGeom>
          <a:noFill/>
          <a:ln w="15875">
            <a:solidFill>
              <a:srgbClr val="C0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864000" anchor="ctr">
            <a:normAutofit/>
          </a:bodyPr>
          <a:lstStyle/>
          <a:p>
            <a:pPr algn="ctr">
              <a:defRPr/>
            </a:pPr>
            <a:endParaRPr lang="zh-CN" altLang="en-US" sz="40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</a:endParaRPr>
          </a:p>
        </p:txBody>
      </p:sp>
      <p:sp>
        <p:nvSpPr>
          <p:cNvPr id="7" name="MH_Picture_1"/>
          <p:cNvSpPr/>
          <p:nvPr>
            <p:custDataLst>
              <p:tags r:id="rId2"/>
            </p:custDataLst>
          </p:nvPr>
        </p:nvSpPr>
        <p:spPr>
          <a:xfrm>
            <a:off x="1268837" y="1750876"/>
            <a:ext cx="2197100" cy="2197100"/>
          </a:xfrm>
          <a:prstGeom prst="ellipse">
            <a:avLst/>
          </a:prstGeom>
          <a:blipFill dpi="0"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016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8" name="Freeform 5"/>
          <p:cNvSpPr>
            <a:spLocks/>
          </p:cNvSpPr>
          <p:nvPr/>
        </p:nvSpPr>
        <p:spPr bwMode="auto">
          <a:xfrm>
            <a:off x="2589386" y="3994914"/>
            <a:ext cx="1080000" cy="1080000"/>
          </a:xfrm>
          <a:custGeom>
            <a:avLst/>
            <a:gdLst>
              <a:gd name="T0" fmla="*/ 2313 w 16074"/>
              <a:gd name="T1" fmla="*/ 11564 h 16128"/>
              <a:gd name="T2" fmla="*/ 3529 w 16074"/>
              <a:gd name="T3" fmla="*/ 12395 h 16128"/>
              <a:gd name="T4" fmla="*/ 4818 w 16074"/>
              <a:gd name="T5" fmla="*/ 13031 h 16128"/>
              <a:gd name="T6" fmla="*/ 6189 w 16074"/>
              <a:gd name="T7" fmla="*/ 13418 h 16128"/>
              <a:gd name="T8" fmla="*/ 7653 w 16074"/>
              <a:gd name="T9" fmla="*/ 13501 h 16128"/>
              <a:gd name="T10" fmla="*/ 9219 w 16074"/>
              <a:gd name="T11" fmla="*/ 13224 h 16128"/>
              <a:gd name="T12" fmla="*/ 5225 w 16074"/>
              <a:gd name="T13" fmla="*/ 7326 h 16128"/>
              <a:gd name="T14" fmla="*/ 5604 w 16074"/>
              <a:gd name="T15" fmla="*/ 2588 h 16128"/>
              <a:gd name="T16" fmla="*/ 5918 w 16074"/>
              <a:gd name="T17" fmla="*/ 2680 h 16128"/>
              <a:gd name="T18" fmla="*/ 6274 w 16074"/>
              <a:gd name="T19" fmla="*/ 2719 h 16128"/>
              <a:gd name="T20" fmla="*/ 6671 w 16074"/>
              <a:gd name="T21" fmla="*/ 2688 h 16128"/>
              <a:gd name="T22" fmla="*/ 7102 w 16074"/>
              <a:gd name="T23" fmla="*/ 2577 h 16128"/>
              <a:gd name="T24" fmla="*/ 7563 w 16074"/>
              <a:gd name="T25" fmla="*/ 2375 h 16128"/>
              <a:gd name="T26" fmla="*/ 8053 w 16074"/>
              <a:gd name="T27" fmla="*/ 2066 h 16128"/>
              <a:gd name="T28" fmla="*/ 12930 w 16074"/>
              <a:gd name="T29" fmla="*/ 10057 h 16128"/>
              <a:gd name="T30" fmla="*/ 13396 w 16074"/>
              <a:gd name="T31" fmla="*/ 8301 h 16128"/>
              <a:gd name="T32" fmla="*/ 13347 w 16074"/>
              <a:gd name="T33" fmla="*/ 6443 h 16128"/>
              <a:gd name="T34" fmla="*/ 12801 w 16074"/>
              <a:gd name="T35" fmla="*/ 4583 h 16128"/>
              <a:gd name="T36" fmla="*/ 11773 w 16074"/>
              <a:gd name="T37" fmla="*/ 2822 h 16128"/>
              <a:gd name="T38" fmla="*/ 10277 w 16074"/>
              <a:gd name="T39" fmla="*/ 1262 h 16128"/>
              <a:gd name="T40" fmla="*/ 8329 w 16074"/>
              <a:gd name="T41" fmla="*/ 0 h 16128"/>
              <a:gd name="T42" fmla="*/ 10526 w 16074"/>
              <a:gd name="T43" fmla="*/ 458 h 16128"/>
              <a:gd name="T44" fmla="*/ 12659 w 16074"/>
              <a:gd name="T45" fmla="*/ 1583 h 16128"/>
              <a:gd name="T46" fmla="*/ 14464 w 16074"/>
              <a:gd name="T47" fmla="*/ 3304 h 16128"/>
              <a:gd name="T48" fmla="*/ 15679 w 16074"/>
              <a:gd name="T49" fmla="*/ 5557 h 16128"/>
              <a:gd name="T50" fmla="*/ 16044 w 16074"/>
              <a:gd name="T51" fmla="*/ 8271 h 16128"/>
              <a:gd name="T52" fmla="*/ 15294 w 16074"/>
              <a:gd name="T53" fmla="*/ 11379 h 16128"/>
              <a:gd name="T54" fmla="*/ 12655 w 16074"/>
              <a:gd name="T55" fmla="*/ 14684 h 16128"/>
              <a:gd name="T56" fmla="*/ 10870 w 16074"/>
              <a:gd name="T57" fmla="*/ 15495 h 16128"/>
              <a:gd name="T58" fmla="*/ 9145 w 16074"/>
              <a:gd name="T59" fmla="*/ 15974 h 16128"/>
              <a:gd name="T60" fmla="*/ 7486 w 16074"/>
              <a:gd name="T61" fmla="*/ 16128 h 16128"/>
              <a:gd name="T62" fmla="*/ 5906 w 16074"/>
              <a:gd name="T63" fmla="*/ 15967 h 16128"/>
              <a:gd name="T64" fmla="*/ 4415 w 16074"/>
              <a:gd name="T65" fmla="*/ 15498 h 16128"/>
              <a:gd name="T66" fmla="*/ 3023 w 16074"/>
              <a:gd name="T67" fmla="*/ 14731 h 16128"/>
              <a:gd name="T68" fmla="*/ 2528 w 16074"/>
              <a:gd name="T69" fmla="*/ 14487 h 16128"/>
              <a:gd name="T70" fmla="*/ 2530 w 16074"/>
              <a:gd name="T71" fmla="*/ 14735 h 16128"/>
              <a:gd name="T72" fmla="*/ 2473 w 16074"/>
              <a:gd name="T73" fmla="*/ 14983 h 16128"/>
              <a:gd name="T74" fmla="*/ 2363 w 16074"/>
              <a:gd name="T75" fmla="*/ 15222 h 16128"/>
              <a:gd name="T76" fmla="*/ 2207 w 16074"/>
              <a:gd name="T77" fmla="*/ 15444 h 16128"/>
              <a:gd name="T78" fmla="*/ 2013 w 16074"/>
              <a:gd name="T79" fmla="*/ 15642 h 16128"/>
              <a:gd name="T80" fmla="*/ 1779 w 16074"/>
              <a:gd name="T81" fmla="*/ 15812 h 16128"/>
              <a:gd name="T82" fmla="*/ 1496 w 16074"/>
              <a:gd name="T83" fmla="*/ 15944 h 16128"/>
              <a:gd name="T84" fmla="*/ 1210 w 16074"/>
              <a:gd name="T85" fmla="*/ 16001 h 16128"/>
              <a:gd name="T86" fmla="*/ 933 w 16074"/>
              <a:gd name="T87" fmla="*/ 15986 h 16128"/>
              <a:gd name="T88" fmla="*/ 671 w 16074"/>
              <a:gd name="T89" fmla="*/ 15902 h 16128"/>
              <a:gd name="T90" fmla="*/ 436 w 16074"/>
              <a:gd name="T91" fmla="*/ 15751 h 16128"/>
              <a:gd name="T92" fmla="*/ 234 w 16074"/>
              <a:gd name="T93" fmla="*/ 15534 h 16128"/>
              <a:gd name="T94" fmla="*/ 33 w 16074"/>
              <a:gd name="T95" fmla="*/ 15112 h 16128"/>
              <a:gd name="T96" fmla="*/ 17 w 16074"/>
              <a:gd name="T97" fmla="*/ 14651 h 16128"/>
              <a:gd name="T98" fmla="*/ 179 w 16074"/>
              <a:gd name="T99" fmla="*/ 14226 h 16128"/>
              <a:gd name="T100" fmla="*/ 478 w 16074"/>
              <a:gd name="T101" fmla="*/ 13874 h 16128"/>
              <a:gd name="T102" fmla="*/ 878 w 16074"/>
              <a:gd name="T103" fmla="*/ 13632 h 16128"/>
              <a:gd name="T104" fmla="*/ 1339 w 16074"/>
              <a:gd name="T105" fmla="*/ 13536 h 16128"/>
              <a:gd name="T106" fmla="*/ 1477 w 16074"/>
              <a:gd name="T107" fmla="*/ 13406 h 16128"/>
              <a:gd name="T108" fmla="*/ 1100 w 16074"/>
              <a:gd name="T109" fmla="*/ 12990 h 16128"/>
              <a:gd name="T110" fmla="*/ 736 w 16074"/>
              <a:gd name="T111" fmla="*/ 12545 h 16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6074" h="16128">
                <a:moveTo>
                  <a:pt x="454" y="12169"/>
                </a:moveTo>
                <a:lnTo>
                  <a:pt x="1614" y="10993"/>
                </a:lnTo>
                <a:lnTo>
                  <a:pt x="1844" y="11188"/>
                </a:lnTo>
                <a:lnTo>
                  <a:pt x="2077" y="11378"/>
                </a:lnTo>
                <a:lnTo>
                  <a:pt x="2313" y="11564"/>
                </a:lnTo>
                <a:lnTo>
                  <a:pt x="2550" y="11742"/>
                </a:lnTo>
                <a:lnTo>
                  <a:pt x="2792" y="11916"/>
                </a:lnTo>
                <a:lnTo>
                  <a:pt x="3035" y="12083"/>
                </a:lnTo>
                <a:lnTo>
                  <a:pt x="3280" y="12242"/>
                </a:lnTo>
                <a:lnTo>
                  <a:pt x="3529" y="12395"/>
                </a:lnTo>
                <a:lnTo>
                  <a:pt x="3781" y="12540"/>
                </a:lnTo>
                <a:lnTo>
                  <a:pt x="4035" y="12677"/>
                </a:lnTo>
                <a:lnTo>
                  <a:pt x="4293" y="12804"/>
                </a:lnTo>
                <a:lnTo>
                  <a:pt x="4554" y="12923"/>
                </a:lnTo>
                <a:lnTo>
                  <a:pt x="4818" y="13031"/>
                </a:lnTo>
                <a:lnTo>
                  <a:pt x="5086" y="13131"/>
                </a:lnTo>
                <a:lnTo>
                  <a:pt x="5356" y="13220"/>
                </a:lnTo>
                <a:lnTo>
                  <a:pt x="5630" y="13298"/>
                </a:lnTo>
                <a:lnTo>
                  <a:pt x="5908" y="13364"/>
                </a:lnTo>
                <a:lnTo>
                  <a:pt x="6189" y="13418"/>
                </a:lnTo>
                <a:lnTo>
                  <a:pt x="6474" y="13461"/>
                </a:lnTo>
                <a:lnTo>
                  <a:pt x="6763" y="13491"/>
                </a:lnTo>
                <a:lnTo>
                  <a:pt x="7056" y="13508"/>
                </a:lnTo>
                <a:lnTo>
                  <a:pt x="7352" y="13511"/>
                </a:lnTo>
                <a:lnTo>
                  <a:pt x="7653" y="13501"/>
                </a:lnTo>
                <a:lnTo>
                  <a:pt x="7958" y="13476"/>
                </a:lnTo>
                <a:lnTo>
                  <a:pt x="8267" y="13437"/>
                </a:lnTo>
                <a:lnTo>
                  <a:pt x="8579" y="13381"/>
                </a:lnTo>
                <a:lnTo>
                  <a:pt x="8897" y="13311"/>
                </a:lnTo>
                <a:lnTo>
                  <a:pt x="9219" y="13224"/>
                </a:lnTo>
                <a:lnTo>
                  <a:pt x="9546" y="13121"/>
                </a:lnTo>
                <a:lnTo>
                  <a:pt x="9877" y="13001"/>
                </a:lnTo>
                <a:lnTo>
                  <a:pt x="10212" y="12863"/>
                </a:lnTo>
                <a:lnTo>
                  <a:pt x="10554" y="12708"/>
                </a:lnTo>
                <a:lnTo>
                  <a:pt x="5225" y="7326"/>
                </a:lnTo>
                <a:lnTo>
                  <a:pt x="3765" y="8813"/>
                </a:lnTo>
                <a:lnTo>
                  <a:pt x="1503" y="6582"/>
                </a:lnTo>
                <a:lnTo>
                  <a:pt x="5491" y="2537"/>
                </a:lnTo>
                <a:lnTo>
                  <a:pt x="5547" y="2563"/>
                </a:lnTo>
                <a:lnTo>
                  <a:pt x="5604" y="2588"/>
                </a:lnTo>
                <a:lnTo>
                  <a:pt x="5663" y="2610"/>
                </a:lnTo>
                <a:lnTo>
                  <a:pt x="5724" y="2631"/>
                </a:lnTo>
                <a:lnTo>
                  <a:pt x="5787" y="2649"/>
                </a:lnTo>
                <a:lnTo>
                  <a:pt x="5852" y="2666"/>
                </a:lnTo>
                <a:lnTo>
                  <a:pt x="5918" y="2680"/>
                </a:lnTo>
                <a:lnTo>
                  <a:pt x="5986" y="2693"/>
                </a:lnTo>
                <a:lnTo>
                  <a:pt x="6055" y="2703"/>
                </a:lnTo>
                <a:lnTo>
                  <a:pt x="6127" y="2711"/>
                </a:lnTo>
                <a:lnTo>
                  <a:pt x="6200" y="2716"/>
                </a:lnTo>
                <a:lnTo>
                  <a:pt x="6274" y="2719"/>
                </a:lnTo>
                <a:lnTo>
                  <a:pt x="6351" y="2719"/>
                </a:lnTo>
                <a:lnTo>
                  <a:pt x="6429" y="2716"/>
                </a:lnTo>
                <a:lnTo>
                  <a:pt x="6508" y="2710"/>
                </a:lnTo>
                <a:lnTo>
                  <a:pt x="6588" y="2700"/>
                </a:lnTo>
                <a:lnTo>
                  <a:pt x="6671" y="2688"/>
                </a:lnTo>
                <a:lnTo>
                  <a:pt x="6755" y="2673"/>
                </a:lnTo>
                <a:lnTo>
                  <a:pt x="6840" y="2654"/>
                </a:lnTo>
                <a:lnTo>
                  <a:pt x="6925" y="2632"/>
                </a:lnTo>
                <a:lnTo>
                  <a:pt x="7013" y="2607"/>
                </a:lnTo>
                <a:lnTo>
                  <a:pt x="7102" y="2577"/>
                </a:lnTo>
                <a:lnTo>
                  <a:pt x="7192" y="2545"/>
                </a:lnTo>
                <a:lnTo>
                  <a:pt x="7283" y="2508"/>
                </a:lnTo>
                <a:lnTo>
                  <a:pt x="7375" y="2468"/>
                </a:lnTo>
                <a:lnTo>
                  <a:pt x="7469" y="2423"/>
                </a:lnTo>
                <a:lnTo>
                  <a:pt x="7563" y="2375"/>
                </a:lnTo>
                <a:lnTo>
                  <a:pt x="7659" y="2321"/>
                </a:lnTo>
                <a:lnTo>
                  <a:pt x="7756" y="2265"/>
                </a:lnTo>
                <a:lnTo>
                  <a:pt x="7854" y="2203"/>
                </a:lnTo>
                <a:lnTo>
                  <a:pt x="7953" y="2137"/>
                </a:lnTo>
                <a:lnTo>
                  <a:pt x="8053" y="2066"/>
                </a:lnTo>
                <a:lnTo>
                  <a:pt x="9204" y="3243"/>
                </a:lnTo>
                <a:lnTo>
                  <a:pt x="7220" y="5296"/>
                </a:lnTo>
                <a:lnTo>
                  <a:pt x="12597" y="10708"/>
                </a:lnTo>
                <a:lnTo>
                  <a:pt x="12775" y="10387"/>
                </a:lnTo>
                <a:lnTo>
                  <a:pt x="12930" y="10057"/>
                </a:lnTo>
                <a:lnTo>
                  <a:pt x="13065" y="9719"/>
                </a:lnTo>
                <a:lnTo>
                  <a:pt x="13179" y="9373"/>
                </a:lnTo>
                <a:lnTo>
                  <a:pt x="13271" y="9022"/>
                </a:lnTo>
                <a:lnTo>
                  <a:pt x="13344" y="8664"/>
                </a:lnTo>
                <a:lnTo>
                  <a:pt x="13396" y="8301"/>
                </a:lnTo>
                <a:lnTo>
                  <a:pt x="13426" y="7934"/>
                </a:lnTo>
                <a:lnTo>
                  <a:pt x="13437" y="7564"/>
                </a:lnTo>
                <a:lnTo>
                  <a:pt x="13427" y="7192"/>
                </a:lnTo>
                <a:lnTo>
                  <a:pt x="13398" y="6818"/>
                </a:lnTo>
                <a:lnTo>
                  <a:pt x="13347" y="6443"/>
                </a:lnTo>
                <a:lnTo>
                  <a:pt x="13277" y="6068"/>
                </a:lnTo>
                <a:lnTo>
                  <a:pt x="13188" y="5694"/>
                </a:lnTo>
                <a:lnTo>
                  <a:pt x="13079" y="5321"/>
                </a:lnTo>
                <a:lnTo>
                  <a:pt x="12949" y="4950"/>
                </a:lnTo>
                <a:lnTo>
                  <a:pt x="12801" y="4583"/>
                </a:lnTo>
                <a:lnTo>
                  <a:pt x="12634" y="4220"/>
                </a:lnTo>
                <a:lnTo>
                  <a:pt x="12447" y="3862"/>
                </a:lnTo>
                <a:lnTo>
                  <a:pt x="12241" y="3509"/>
                </a:lnTo>
                <a:lnTo>
                  <a:pt x="12017" y="3162"/>
                </a:lnTo>
                <a:lnTo>
                  <a:pt x="11773" y="2822"/>
                </a:lnTo>
                <a:lnTo>
                  <a:pt x="11511" y="2492"/>
                </a:lnTo>
                <a:lnTo>
                  <a:pt x="11230" y="2169"/>
                </a:lnTo>
                <a:lnTo>
                  <a:pt x="10931" y="1856"/>
                </a:lnTo>
                <a:lnTo>
                  <a:pt x="10613" y="1553"/>
                </a:lnTo>
                <a:lnTo>
                  <a:pt x="10277" y="1262"/>
                </a:lnTo>
                <a:lnTo>
                  <a:pt x="9924" y="982"/>
                </a:lnTo>
                <a:lnTo>
                  <a:pt x="9551" y="716"/>
                </a:lnTo>
                <a:lnTo>
                  <a:pt x="9162" y="463"/>
                </a:lnTo>
                <a:lnTo>
                  <a:pt x="8754" y="224"/>
                </a:lnTo>
                <a:lnTo>
                  <a:pt x="8329" y="0"/>
                </a:lnTo>
                <a:lnTo>
                  <a:pt x="8761" y="35"/>
                </a:lnTo>
                <a:lnTo>
                  <a:pt x="9199" y="99"/>
                </a:lnTo>
                <a:lnTo>
                  <a:pt x="9641" y="192"/>
                </a:lnTo>
                <a:lnTo>
                  <a:pt x="10084" y="310"/>
                </a:lnTo>
                <a:lnTo>
                  <a:pt x="10526" y="458"/>
                </a:lnTo>
                <a:lnTo>
                  <a:pt x="10966" y="632"/>
                </a:lnTo>
                <a:lnTo>
                  <a:pt x="11402" y="832"/>
                </a:lnTo>
                <a:lnTo>
                  <a:pt x="11830" y="1057"/>
                </a:lnTo>
                <a:lnTo>
                  <a:pt x="12250" y="1307"/>
                </a:lnTo>
                <a:lnTo>
                  <a:pt x="12659" y="1583"/>
                </a:lnTo>
                <a:lnTo>
                  <a:pt x="13054" y="1881"/>
                </a:lnTo>
                <a:lnTo>
                  <a:pt x="13435" y="2203"/>
                </a:lnTo>
                <a:lnTo>
                  <a:pt x="13798" y="2548"/>
                </a:lnTo>
                <a:lnTo>
                  <a:pt x="14141" y="2915"/>
                </a:lnTo>
                <a:lnTo>
                  <a:pt x="14464" y="3304"/>
                </a:lnTo>
                <a:lnTo>
                  <a:pt x="14762" y="3714"/>
                </a:lnTo>
                <a:lnTo>
                  <a:pt x="15036" y="4146"/>
                </a:lnTo>
                <a:lnTo>
                  <a:pt x="15281" y="4596"/>
                </a:lnTo>
                <a:lnTo>
                  <a:pt x="15496" y="5067"/>
                </a:lnTo>
                <a:lnTo>
                  <a:pt x="15679" y="5557"/>
                </a:lnTo>
                <a:lnTo>
                  <a:pt x="15829" y="6065"/>
                </a:lnTo>
                <a:lnTo>
                  <a:pt x="15942" y="6591"/>
                </a:lnTo>
                <a:lnTo>
                  <a:pt x="16016" y="7135"/>
                </a:lnTo>
                <a:lnTo>
                  <a:pt x="16052" y="7695"/>
                </a:lnTo>
                <a:lnTo>
                  <a:pt x="16044" y="8271"/>
                </a:lnTo>
                <a:lnTo>
                  <a:pt x="15991" y="8863"/>
                </a:lnTo>
                <a:lnTo>
                  <a:pt x="15892" y="9471"/>
                </a:lnTo>
                <a:lnTo>
                  <a:pt x="15744" y="10093"/>
                </a:lnTo>
                <a:lnTo>
                  <a:pt x="15545" y="10729"/>
                </a:lnTo>
                <a:lnTo>
                  <a:pt x="15294" y="11379"/>
                </a:lnTo>
                <a:lnTo>
                  <a:pt x="14987" y="12042"/>
                </a:lnTo>
                <a:lnTo>
                  <a:pt x="14623" y="12717"/>
                </a:lnTo>
                <a:lnTo>
                  <a:pt x="16074" y="14218"/>
                </a:lnTo>
                <a:lnTo>
                  <a:pt x="14156" y="16081"/>
                </a:lnTo>
                <a:lnTo>
                  <a:pt x="12655" y="14684"/>
                </a:lnTo>
                <a:lnTo>
                  <a:pt x="12293" y="14873"/>
                </a:lnTo>
                <a:lnTo>
                  <a:pt x="11934" y="15048"/>
                </a:lnTo>
                <a:lnTo>
                  <a:pt x="11578" y="15211"/>
                </a:lnTo>
                <a:lnTo>
                  <a:pt x="11223" y="15360"/>
                </a:lnTo>
                <a:lnTo>
                  <a:pt x="10870" y="15495"/>
                </a:lnTo>
                <a:lnTo>
                  <a:pt x="10520" y="15617"/>
                </a:lnTo>
                <a:lnTo>
                  <a:pt x="10173" y="15726"/>
                </a:lnTo>
                <a:lnTo>
                  <a:pt x="9828" y="15822"/>
                </a:lnTo>
                <a:lnTo>
                  <a:pt x="9485" y="15904"/>
                </a:lnTo>
                <a:lnTo>
                  <a:pt x="9145" y="15974"/>
                </a:lnTo>
                <a:lnTo>
                  <a:pt x="8808" y="16030"/>
                </a:lnTo>
                <a:lnTo>
                  <a:pt x="8472" y="16074"/>
                </a:lnTo>
                <a:lnTo>
                  <a:pt x="8140" y="16105"/>
                </a:lnTo>
                <a:lnTo>
                  <a:pt x="7812" y="16123"/>
                </a:lnTo>
                <a:lnTo>
                  <a:pt x="7486" y="16128"/>
                </a:lnTo>
                <a:lnTo>
                  <a:pt x="7164" y="16121"/>
                </a:lnTo>
                <a:lnTo>
                  <a:pt x="6845" y="16101"/>
                </a:lnTo>
                <a:lnTo>
                  <a:pt x="6529" y="16069"/>
                </a:lnTo>
                <a:lnTo>
                  <a:pt x="6216" y="16024"/>
                </a:lnTo>
                <a:lnTo>
                  <a:pt x="5906" y="15967"/>
                </a:lnTo>
                <a:lnTo>
                  <a:pt x="5601" y="15897"/>
                </a:lnTo>
                <a:lnTo>
                  <a:pt x="5298" y="15816"/>
                </a:lnTo>
                <a:lnTo>
                  <a:pt x="5001" y="15722"/>
                </a:lnTo>
                <a:lnTo>
                  <a:pt x="4706" y="15616"/>
                </a:lnTo>
                <a:lnTo>
                  <a:pt x="4415" y="15498"/>
                </a:lnTo>
                <a:lnTo>
                  <a:pt x="4129" y="15368"/>
                </a:lnTo>
                <a:lnTo>
                  <a:pt x="3846" y="15227"/>
                </a:lnTo>
                <a:lnTo>
                  <a:pt x="3568" y="15073"/>
                </a:lnTo>
                <a:lnTo>
                  <a:pt x="3293" y="14907"/>
                </a:lnTo>
                <a:lnTo>
                  <a:pt x="3023" y="14731"/>
                </a:lnTo>
                <a:lnTo>
                  <a:pt x="2757" y="14542"/>
                </a:lnTo>
                <a:lnTo>
                  <a:pt x="2496" y="14342"/>
                </a:lnTo>
                <a:lnTo>
                  <a:pt x="2509" y="14390"/>
                </a:lnTo>
                <a:lnTo>
                  <a:pt x="2520" y="14439"/>
                </a:lnTo>
                <a:lnTo>
                  <a:pt x="2528" y="14487"/>
                </a:lnTo>
                <a:lnTo>
                  <a:pt x="2533" y="14536"/>
                </a:lnTo>
                <a:lnTo>
                  <a:pt x="2536" y="14586"/>
                </a:lnTo>
                <a:lnTo>
                  <a:pt x="2537" y="14635"/>
                </a:lnTo>
                <a:lnTo>
                  <a:pt x="2534" y="14686"/>
                </a:lnTo>
                <a:lnTo>
                  <a:pt x="2530" y="14735"/>
                </a:lnTo>
                <a:lnTo>
                  <a:pt x="2523" y="14785"/>
                </a:lnTo>
                <a:lnTo>
                  <a:pt x="2514" y="14835"/>
                </a:lnTo>
                <a:lnTo>
                  <a:pt x="2502" y="14884"/>
                </a:lnTo>
                <a:lnTo>
                  <a:pt x="2489" y="14934"/>
                </a:lnTo>
                <a:lnTo>
                  <a:pt x="2473" y="14983"/>
                </a:lnTo>
                <a:lnTo>
                  <a:pt x="2454" y="15031"/>
                </a:lnTo>
                <a:lnTo>
                  <a:pt x="2434" y="15080"/>
                </a:lnTo>
                <a:lnTo>
                  <a:pt x="2412" y="15127"/>
                </a:lnTo>
                <a:lnTo>
                  <a:pt x="2388" y="15174"/>
                </a:lnTo>
                <a:lnTo>
                  <a:pt x="2363" y="15222"/>
                </a:lnTo>
                <a:lnTo>
                  <a:pt x="2334" y="15267"/>
                </a:lnTo>
                <a:lnTo>
                  <a:pt x="2305" y="15313"/>
                </a:lnTo>
                <a:lnTo>
                  <a:pt x="2275" y="15358"/>
                </a:lnTo>
                <a:lnTo>
                  <a:pt x="2241" y="15401"/>
                </a:lnTo>
                <a:lnTo>
                  <a:pt x="2207" y="15444"/>
                </a:lnTo>
                <a:lnTo>
                  <a:pt x="2171" y="15486"/>
                </a:lnTo>
                <a:lnTo>
                  <a:pt x="2134" y="15526"/>
                </a:lnTo>
                <a:lnTo>
                  <a:pt x="2095" y="15567"/>
                </a:lnTo>
                <a:lnTo>
                  <a:pt x="2055" y="15605"/>
                </a:lnTo>
                <a:lnTo>
                  <a:pt x="2013" y="15642"/>
                </a:lnTo>
                <a:lnTo>
                  <a:pt x="1971" y="15677"/>
                </a:lnTo>
                <a:lnTo>
                  <a:pt x="1927" y="15713"/>
                </a:lnTo>
                <a:lnTo>
                  <a:pt x="1881" y="15745"/>
                </a:lnTo>
                <a:lnTo>
                  <a:pt x="1836" y="15777"/>
                </a:lnTo>
                <a:lnTo>
                  <a:pt x="1779" y="15812"/>
                </a:lnTo>
                <a:lnTo>
                  <a:pt x="1723" y="15845"/>
                </a:lnTo>
                <a:lnTo>
                  <a:pt x="1666" y="15874"/>
                </a:lnTo>
                <a:lnTo>
                  <a:pt x="1610" y="15900"/>
                </a:lnTo>
                <a:lnTo>
                  <a:pt x="1552" y="15923"/>
                </a:lnTo>
                <a:lnTo>
                  <a:pt x="1496" y="15944"/>
                </a:lnTo>
                <a:lnTo>
                  <a:pt x="1438" y="15961"/>
                </a:lnTo>
                <a:lnTo>
                  <a:pt x="1381" y="15975"/>
                </a:lnTo>
                <a:lnTo>
                  <a:pt x="1324" y="15987"/>
                </a:lnTo>
                <a:lnTo>
                  <a:pt x="1267" y="15995"/>
                </a:lnTo>
                <a:lnTo>
                  <a:pt x="1210" y="16001"/>
                </a:lnTo>
                <a:lnTo>
                  <a:pt x="1154" y="16003"/>
                </a:lnTo>
                <a:lnTo>
                  <a:pt x="1098" y="16003"/>
                </a:lnTo>
                <a:lnTo>
                  <a:pt x="1043" y="16000"/>
                </a:lnTo>
                <a:lnTo>
                  <a:pt x="987" y="15995"/>
                </a:lnTo>
                <a:lnTo>
                  <a:pt x="933" y="15986"/>
                </a:lnTo>
                <a:lnTo>
                  <a:pt x="879" y="15975"/>
                </a:lnTo>
                <a:lnTo>
                  <a:pt x="826" y="15961"/>
                </a:lnTo>
                <a:lnTo>
                  <a:pt x="773" y="15944"/>
                </a:lnTo>
                <a:lnTo>
                  <a:pt x="722" y="15924"/>
                </a:lnTo>
                <a:lnTo>
                  <a:pt x="671" y="15902"/>
                </a:lnTo>
                <a:lnTo>
                  <a:pt x="622" y="15877"/>
                </a:lnTo>
                <a:lnTo>
                  <a:pt x="573" y="15849"/>
                </a:lnTo>
                <a:lnTo>
                  <a:pt x="527" y="15819"/>
                </a:lnTo>
                <a:lnTo>
                  <a:pt x="480" y="15786"/>
                </a:lnTo>
                <a:lnTo>
                  <a:pt x="436" y="15751"/>
                </a:lnTo>
                <a:lnTo>
                  <a:pt x="393" y="15713"/>
                </a:lnTo>
                <a:lnTo>
                  <a:pt x="350" y="15671"/>
                </a:lnTo>
                <a:lnTo>
                  <a:pt x="310" y="15628"/>
                </a:lnTo>
                <a:lnTo>
                  <a:pt x="271" y="15583"/>
                </a:lnTo>
                <a:lnTo>
                  <a:pt x="234" y="15534"/>
                </a:lnTo>
                <a:lnTo>
                  <a:pt x="199" y="15483"/>
                </a:lnTo>
                <a:lnTo>
                  <a:pt x="143" y="15391"/>
                </a:lnTo>
                <a:lnTo>
                  <a:pt x="98" y="15299"/>
                </a:lnTo>
                <a:lnTo>
                  <a:pt x="61" y="15206"/>
                </a:lnTo>
                <a:lnTo>
                  <a:pt x="33" y="15112"/>
                </a:lnTo>
                <a:lnTo>
                  <a:pt x="14" y="15019"/>
                </a:lnTo>
                <a:lnTo>
                  <a:pt x="3" y="14925"/>
                </a:lnTo>
                <a:lnTo>
                  <a:pt x="0" y="14833"/>
                </a:lnTo>
                <a:lnTo>
                  <a:pt x="5" y="14741"/>
                </a:lnTo>
                <a:lnTo>
                  <a:pt x="17" y="14651"/>
                </a:lnTo>
                <a:lnTo>
                  <a:pt x="36" y="14562"/>
                </a:lnTo>
                <a:lnTo>
                  <a:pt x="63" y="14475"/>
                </a:lnTo>
                <a:lnTo>
                  <a:pt x="95" y="14389"/>
                </a:lnTo>
                <a:lnTo>
                  <a:pt x="133" y="14307"/>
                </a:lnTo>
                <a:lnTo>
                  <a:pt x="179" y="14226"/>
                </a:lnTo>
                <a:lnTo>
                  <a:pt x="228" y="14148"/>
                </a:lnTo>
                <a:lnTo>
                  <a:pt x="284" y="14075"/>
                </a:lnTo>
                <a:lnTo>
                  <a:pt x="344" y="14004"/>
                </a:lnTo>
                <a:lnTo>
                  <a:pt x="409" y="13938"/>
                </a:lnTo>
                <a:lnTo>
                  <a:pt x="478" y="13874"/>
                </a:lnTo>
                <a:lnTo>
                  <a:pt x="551" y="13816"/>
                </a:lnTo>
                <a:lnTo>
                  <a:pt x="628" y="13762"/>
                </a:lnTo>
                <a:lnTo>
                  <a:pt x="708" y="13714"/>
                </a:lnTo>
                <a:lnTo>
                  <a:pt x="791" y="13670"/>
                </a:lnTo>
                <a:lnTo>
                  <a:pt x="878" y="13632"/>
                </a:lnTo>
                <a:lnTo>
                  <a:pt x="967" y="13601"/>
                </a:lnTo>
                <a:lnTo>
                  <a:pt x="1057" y="13575"/>
                </a:lnTo>
                <a:lnTo>
                  <a:pt x="1150" y="13556"/>
                </a:lnTo>
                <a:lnTo>
                  <a:pt x="1244" y="13542"/>
                </a:lnTo>
                <a:lnTo>
                  <a:pt x="1339" y="13536"/>
                </a:lnTo>
                <a:lnTo>
                  <a:pt x="1436" y="13538"/>
                </a:lnTo>
                <a:lnTo>
                  <a:pt x="1533" y="13548"/>
                </a:lnTo>
                <a:lnTo>
                  <a:pt x="1630" y="13565"/>
                </a:lnTo>
                <a:lnTo>
                  <a:pt x="1553" y="13486"/>
                </a:lnTo>
                <a:lnTo>
                  <a:pt x="1477" y="13406"/>
                </a:lnTo>
                <a:lnTo>
                  <a:pt x="1400" y="13325"/>
                </a:lnTo>
                <a:lnTo>
                  <a:pt x="1324" y="13243"/>
                </a:lnTo>
                <a:lnTo>
                  <a:pt x="1248" y="13159"/>
                </a:lnTo>
                <a:lnTo>
                  <a:pt x="1174" y="13075"/>
                </a:lnTo>
                <a:lnTo>
                  <a:pt x="1100" y="12990"/>
                </a:lnTo>
                <a:lnTo>
                  <a:pt x="1026" y="12903"/>
                </a:lnTo>
                <a:lnTo>
                  <a:pt x="953" y="12815"/>
                </a:lnTo>
                <a:lnTo>
                  <a:pt x="880" y="12726"/>
                </a:lnTo>
                <a:lnTo>
                  <a:pt x="807" y="12636"/>
                </a:lnTo>
                <a:lnTo>
                  <a:pt x="736" y="12545"/>
                </a:lnTo>
                <a:lnTo>
                  <a:pt x="665" y="12453"/>
                </a:lnTo>
                <a:lnTo>
                  <a:pt x="594" y="12359"/>
                </a:lnTo>
                <a:lnTo>
                  <a:pt x="524" y="12264"/>
                </a:lnTo>
                <a:lnTo>
                  <a:pt x="454" y="12169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1" name="矩形: 圆角 10"/>
          <p:cNvSpPr/>
          <p:nvPr/>
        </p:nvSpPr>
        <p:spPr>
          <a:xfrm>
            <a:off x="5892800" y="1750876"/>
            <a:ext cx="5270500" cy="914400"/>
          </a:xfrm>
          <a:prstGeom prst="roundRect">
            <a:avLst>
              <a:gd name="adj" fmla="val 50000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zh-CN" altLang="en-US" sz="2400" b="1">
                <a:solidFill>
                  <a:srgbClr val="FFFA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将党建工作纳入领导评价体系</a:t>
            </a:r>
            <a:endParaRPr lang="zh-CN" altLang="en-US" sz="2400" b="1" dirty="0">
              <a:solidFill>
                <a:srgbClr val="FFFAF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矩形: 圆角 11"/>
          <p:cNvSpPr/>
          <p:nvPr/>
        </p:nvSpPr>
        <p:spPr>
          <a:xfrm>
            <a:off x="5293562" y="1848076"/>
            <a:ext cx="720000" cy="720000"/>
          </a:xfrm>
          <a:prstGeom prst="roundRect">
            <a:avLst>
              <a:gd name="adj" fmla="val 50000"/>
            </a:avLst>
          </a:prstGeom>
          <a:solidFill>
            <a:srgbClr val="C00000"/>
          </a:solidFill>
          <a:ln w="25400">
            <a:solidFill>
              <a:srgbClr val="FFFA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en-US" altLang="zh-CN" sz="2800" b="1" dirty="0">
                <a:solidFill>
                  <a:srgbClr val="FFFAF0"/>
                </a:solidFill>
                <a:latin typeface="Century Gothic" panose="020B0502020202020204" pitchFamily="34" charset="0"/>
                <a:ea typeface="微软雅黑" panose="020B0503020204020204" pitchFamily="34" charset="-122"/>
              </a:rPr>
              <a:t>3</a:t>
            </a:r>
            <a:endParaRPr lang="zh-CN" altLang="en-US" sz="2800" b="1" dirty="0">
              <a:solidFill>
                <a:srgbClr val="FFFAF0"/>
              </a:solidFill>
              <a:latin typeface="Century Gothic" panose="020B0502020202020204" pitchFamily="34" charset="0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625815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7.40741E-7 L 0.14518 -0.00023 " pathEditMode="relative" rAng="0" ptsTypes="AA">
                                      <p:cBhvr>
                                        <p:cTn id="9" dur="1000" spd="-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253" y="-23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-3.95833E-6 -1.85185E-6 L 0.00118 0.13125 " pathEditMode="relative" rAng="0" ptsTypes="AA">
                                      <p:cBhvr>
                                        <p:cTn id="16" dur="1000" spd="-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" y="6551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21" presetClass="entr" presetSubtype="1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2" presetClass="path" presetSubtype="0" decel="100000" fill="hold" grpId="1" nodeType="withEffect">
                                  <p:stCondLst>
                                    <p:cond delay="2250"/>
                                  </p:stCondLst>
                                  <p:childTnLst>
                                    <p:animMotion origin="layout" path="M -1.875E-6 -7.40741E-7 L -0.0569 -0.00116 " pathEditMode="relative" rAng="0" ptsTypes="AA">
                                      <p:cBhvr>
                                        <p:cTn id="27" dur="1000" spd="-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52" y="-69"/>
                                    </p:animMotion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2" presetClass="path" presetSubtype="0" decel="100000" fill="hold" grpId="1" nodeType="withEffect">
                                  <p:stCondLst>
                                    <p:cond delay="2250"/>
                                  </p:stCondLst>
                                  <p:childTnLst>
                                    <p:animMotion origin="layout" path="M 8.33333E-7 -7.40741E-7 L 0.21615 0.00116 " pathEditMode="relative" rAng="0" ptsTypes="AA">
                                      <p:cBhvr>
                                        <p:cTn id="32" dur="1000" spd="-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807" y="46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22" presetClass="entr" presetSubtype="1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5" grpId="1"/>
      <p:bldP spid="6" grpId="0" animBg="1"/>
      <p:bldP spid="7" grpId="0" animBg="1"/>
      <p:bldP spid="7" grpId="1" animBg="1"/>
      <p:bldP spid="8" grpId="0" animBg="1"/>
      <p:bldP spid="11" grpId="0" animBg="1"/>
      <p:bldP spid="11" grpId="1" animBg="1"/>
      <p:bldP spid="12" grpId="0" animBg="1"/>
      <p:bldP spid="12" grpId="1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268837" y="2723404"/>
            <a:ext cx="5384211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1" hangingPunct="1">
              <a:lnSpc>
                <a:spcPct val="150000"/>
              </a:lnSpc>
              <a:buFont typeface="Arial" panose="020B0604020202020204" pitchFamily="34" charset="0"/>
              <a:buNone/>
              <a:defRPr/>
            </a:pPr>
            <a:r>
              <a:rPr lang="zh-CN" altLang="en-US" dirty="0">
                <a:solidFill>
                  <a:srgbClr val="7C493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加强基层党组织日常工作，基层党组织书记每</a:t>
            </a:r>
            <a:r>
              <a:rPr lang="en-US" altLang="zh-CN" dirty="0">
                <a:solidFill>
                  <a:srgbClr val="7C493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dirty="0">
                <a:solidFill>
                  <a:srgbClr val="7C493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年至少讲</a:t>
            </a:r>
            <a:r>
              <a:rPr lang="en-US" altLang="zh-CN" dirty="0">
                <a:solidFill>
                  <a:srgbClr val="7C493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dirty="0">
                <a:solidFill>
                  <a:srgbClr val="7C493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次党课；党支部每月至少组织</a:t>
            </a:r>
            <a:r>
              <a:rPr lang="en-US" altLang="zh-CN" dirty="0">
                <a:solidFill>
                  <a:srgbClr val="7C493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dirty="0">
                <a:solidFill>
                  <a:srgbClr val="7C493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次集中学习；基层党组织定期向上级党委做工作汇报；每年年底组织基层党组织书记抓党建述职评议及工作总结；每年开展基层党建调研不低于</a:t>
            </a:r>
            <a:r>
              <a:rPr lang="en-US" altLang="zh-CN" dirty="0">
                <a:solidFill>
                  <a:srgbClr val="7C493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dirty="0">
                <a:solidFill>
                  <a:srgbClr val="7C493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次；每年七一组织</a:t>
            </a:r>
            <a:r>
              <a:rPr lang="en-US" altLang="zh-CN" dirty="0">
                <a:solidFill>
                  <a:srgbClr val="7C493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dirty="0">
                <a:solidFill>
                  <a:srgbClr val="7C493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次专题党建活动。</a:t>
            </a:r>
          </a:p>
        </p:txBody>
      </p:sp>
      <p:sp>
        <p:nvSpPr>
          <p:cNvPr id="4" name="矩形 3"/>
          <p:cNvSpPr/>
          <p:nvPr/>
        </p:nvSpPr>
        <p:spPr>
          <a:xfrm>
            <a:off x="2483614" y="2106845"/>
            <a:ext cx="295465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2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加强基层党组织活动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1268837" y="330101"/>
            <a:ext cx="387798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zh-CN" altLang="en-US" sz="32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注重党组织基础建设</a:t>
            </a:r>
          </a:p>
        </p:txBody>
      </p:sp>
      <p:sp>
        <p:nvSpPr>
          <p:cNvPr id="6" name="MH_Picture_1"/>
          <p:cNvSpPr>
            <a:spLocks/>
          </p:cNvSpPr>
          <p:nvPr>
            <p:custDataLst>
              <p:tags r:id="rId1"/>
            </p:custDataLst>
          </p:nvPr>
        </p:nvSpPr>
        <p:spPr bwMode="auto">
          <a:xfrm>
            <a:off x="7589093" y="1702202"/>
            <a:ext cx="3776663" cy="3795712"/>
          </a:xfrm>
          <a:custGeom>
            <a:avLst/>
            <a:gdLst>
              <a:gd name="T0" fmla="*/ 1882859 w 3776618"/>
              <a:gd name="T1" fmla="*/ 1988613 h 3795764"/>
              <a:gd name="T2" fmla="*/ 2000073 w 3776618"/>
              <a:gd name="T3" fmla="*/ 2037126 h 3795764"/>
              <a:gd name="T4" fmla="*/ 2731969 w 3776618"/>
              <a:gd name="T5" fmla="*/ 2768624 h 3795764"/>
              <a:gd name="T6" fmla="*/ 2731969 w 3776618"/>
              <a:gd name="T7" fmla="*/ 3002905 h 3795764"/>
              <a:gd name="T8" fmla="*/ 1988315 w 3776618"/>
              <a:gd name="T9" fmla="*/ 3746159 h 3795764"/>
              <a:gd name="T10" fmla="*/ 1753908 w 3776618"/>
              <a:gd name="T11" fmla="*/ 3746159 h 3795764"/>
              <a:gd name="T12" fmla="*/ 1022011 w 3776618"/>
              <a:gd name="T13" fmla="*/ 3014663 h 3795764"/>
              <a:gd name="T14" fmla="*/ 1022011 w 3776618"/>
              <a:gd name="T15" fmla="*/ 2780382 h 3795764"/>
              <a:gd name="T16" fmla="*/ 1765666 w 3776618"/>
              <a:gd name="T17" fmla="*/ 2037126 h 3795764"/>
              <a:gd name="T18" fmla="*/ 1882859 w 3776618"/>
              <a:gd name="T19" fmla="*/ 1988613 h 3795764"/>
              <a:gd name="T20" fmla="*/ 909402 w 3776618"/>
              <a:gd name="T21" fmla="*/ 992555 h 3795764"/>
              <a:gd name="T22" fmla="*/ 1026595 w 3776618"/>
              <a:gd name="T23" fmla="*/ 1041089 h 3795764"/>
              <a:gd name="T24" fmla="*/ 1758490 w 3776618"/>
              <a:gd name="T25" fmla="*/ 1772586 h 3795764"/>
              <a:gd name="T26" fmla="*/ 1758490 w 3776618"/>
              <a:gd name="T27" fmla="*/ 2006864 h 3795764"/>
              <a:gd name="T28" fmla="*/ 1014837 w 3776618"/>
              <a:gd name="T29" fmla="*/ 2750101 h 3795764"/>
              <a:gd name="T30" fmla="*/ 780430 w 3776618"/>
              <a:gd name="T31" fmla="*/ 2750101 h 3795764"/>
              <a:gd name="T32" fmla="*/ 48555 w 3776618"/>
              <a:gd name="T33" fmla="*/ 2018604 h 3795764"/>
              <a:gd name="T34" fmla="*/ 48555 w 3776618"/>
              <a:gd name="T35" fmla="*/ 1784344 h 3795764"/>
              <a:gd name="T36" fmla="*/ 792188 w 3776618"/>
              <a:gd name="T37" fmla="*/ 1041089 h 3795764"/>
              <a:gd name="T38" fmla="*/ 909402 w 3776618"/>
              <a:gd name="T39" fmla="*/ 992555 h 3795764"/>
              <a:gd name="T40" fmla="*/ 2879919 w 3776618"/>
              <a:gd name="T41" fmla="*/ 992078 h 3795764"/>
              <a:gd name="T42" fmla="*/ 2997133 w 3776618"/>
              <a:gd name="T43" fmla="*/ 1040612 h 3795764"/>
              <a:gd name="T44" fmla="*/ 3729008 w 3776618"/>
              <a:gd name="T45" fmla="*/ 1772110 h 3795764"/>
              <a:gd name="T46" fmla="*/ 3729008 w 3776618"/>
              <a:gd name="T47" fmla="*/ 2006391 h 3795764"/>
              <a:gd name="T48" fmla="*/ 2985375 w 3776618"/>
              <a:gd name="T49" fmla="*/ 2749624 h 3795764"/>
              <a:gd name="T50" fmla="*/ 2750968 w 3776618"/>
              <a:gd name="T51" fmla="*/ 2749624 h 3795764"/>
              <a:gd name="T52" fmla="*/ 2019072 w 3776618"/>
              <a:gd name="T53" fmla="*/ 2018128 h 3795764"/>
              <a:gd name="T54" fmla="*/ 2019072 w 3776618"/>
              <a:gd name="T55" fmla="*/ 1783867 h 3795764"/>
              <a:gd name="T56" fmla="*/ 2762726 w 3776618"/>
              <a:gd name="T57" fmla="*/ 1040612 h 3795764"/>
              <a:gd name="T58" fmla="*/ 2879919 w 3776618"/>
              <a:gd name="T59" fmla="*/ 992078 h 3795764"/>
              <a:gd name="T60" fmla="*/ 1904883 w 3776618"/>
              <a:gd name="T61" fmla="*/ 0 h 3795764"/>
              <a:gd name="T62" fmla="*/ 2022076 w 3776618"/>
              <a:gd name="T63" fmla="*/ 48513 h 3795764"/>
              <a:gd name="T64" fmla="*/ 2753972 w 3776618"/>
              <a:gd name="T65" fmla="*/ 780010 h 3795764"/>
              <a:gd name="T66" fmla="*/ 2753972 w 3776618"/>
              <a:gd name="T67" fmla="*/ 1014292 h 3795764"/>
              <a:gd name="T68" fmla="*/ 2010318 w 3776618"/>
              <a:gd name="T69" fmla="*/ 1757546 h 3795764"/>
              <a:gd name="T70" fmla="*/ 1775911 w 3776618"/>
              <a:gd name="T71" fmla="*/ 1757546 h 3795764"/>
              <a:gd name="T72" fmla="*/ 1044015 w 3776618"/>
              <a:gd name="T73" fmla="*/ 1026050 h 3795764"/>
              <a:gd name="T74" fmla="*/ 1044015 w 3776618"/>
              <a:gd name="T75" fmla="*/ 791767 h 3795764"/>
              <a:gd name="T76" fmla="*/ 1787669 w 3776618"/>
              <a:gd name="T77" fmla="*/ 48513 h 3795764"/>
              <a:gd name="T78" fmla="*/ 1904883 w 3776618"/>
              <a:gd name="T79" fmla="*/ 0 h 3795764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0" t="0" r="r" b="b"/>
            <a:pathLst>
              <a:path w="3776618" h="3795764">
                <a:moveTo>
                  <a:pt x="1882397" y="1989180"/>
                </a:moveTo>
                <a:cubicBezTo>
                  <a:pt x="1924804" y="1989180"/>
                  <a:pt x="1967212" y="2005358"/>
                  <a:pt x="1999569" y="2037714"/>
                </a:cubicBezTo>
                <a:lnTo>
                  <a:pt x="2731276" y="2769422"/>
                </a:lnTo>
                <a:cubicBezTo>
                  <a:pt x="2795989" y="2834134"/>
                  <a:pt x="2795989" y="2939053"/>
                  <a:pt x="2731276" y="3003766"/>
                </a:cubicBezTo>
                <a:lnTo>
                  <a:pt x="1987811" y="3747230"/>
                </a:lnTo>
                <a:cubicBezTo>
                  <a:pt x="1923099" y="3811943"/>
                  <a:pt x="1818179" y="3811943"/>
                  <a:pt x="1753467" y="3747230"/>
                </a:cubicBezTo>
                <a:lnTo>
                  <a:pt x="1021759" y="3015524"/>
                </a:lnTo>
                <a:cubicBezTo>
                  <a:pt x="957047" y="2950810"/>
                  <a:pt x="957047" y="2845892"/>
                  <a:pt x="1021759" y="2781180"/>
                </a:cubicBezTo>
                <a:lnTo>
                  <a:pt x="1765225" y="2037714"/>
                </a:lnTo>
                <a:cubicBezTo>
                  <a:pt x="1797581" y="2005358"/>
                  <a:pt x="1839989" y="1989180"/>
                  <a:pt x="1882397" y="1989180"/>
                </a:cubicBezTo>
                <a:close/>
                <a:moveTo>
                  <a:pt x="909171" y="992849"/>
                </a:moveTo>
                <a:cubicBezTo>
                  <a:pt x="951579" y="992849"/>
                  <a:pt x="993986" y="1009027"/>
                  <a:pt x="1026343" y="1041383"/>
                </a:cubicBezTo>
                <a:lnTo>
                  <a:pt x="1758049" y="1773090"/>
                </a:lnTo>
                <a:cubicBezTo>
                  <a:pt x="1822763" y="1837803"/>
                  <a:pt x="1822763" y="1942721"/>
                  <a:pt x="1758049" y="2007434"/>
                </a:cubicBezTo>
                <a:lnTo>
                  <a:pt x="1014585" y="2750899"/>
                </a:lnTo>
                <a:cubicBezTo>
                  <a:pt x="949873" y="2815611"/>
                  <a:pt x="844953" y="2815611"/>
                  <a:pt x="780241" y="2750899"/>
                </a:cubicBezTo>
                <a:lnTo>
                  <a:pt x="48534" y="2019192"/>
                </a:lnTo>
                <a:cubicBezTo>
                  <a:pt x="-16179" y="1954479"/>
                  <a:pt x="-16179" y="1849561"/>
                  <a:pt x="48534" y="1784848"/>
                </a:cubicBezTo>
                <a:lnTo>
                  <a:pt x="791999" y="1041383"/>
                </a:lnTo>
                <a:cubicBezTo>
                  <a:pt x="824355" y="1009027"/>
                  <a:pt x="866763" y="992849"/>
                  <a:pt x="909171" y="992849"/>
                </a:cubicBezTo>
                <a:close/>
                <a:moveTo>
                  <a:pt x="2879205" y="992372"/>
                </a:moveTo>
                <a:cubicBezTo>
                  <a:pt x="2921612" y="992372"/>
                  <a:pt x="2964021" y="1008550"/>
                  <a:pt x="2996377" y="1040906"/>
                </a:cubicBezTo>
                <a:lnTo>
                  <a:pt x="3728084" y="1772614"/>
                </a:lnTo>
                <a:cubicBezTo>
                  <a:pt x="3792797" y="1837326"/>
                  <a:pt x="3792797" y="1942244"/>
                  <a:pt x="3728084" y="2006958"/>
                </a:cubicBezTo>
                <a:lnTo>
                  <a:pt x="2984619" y="2750422"/>
                </a:lnTo>
                <a:cubicBezTo>
                  <a:pt x="2919907" y="2815135"/>
                  <a:pt x="2814987" y="2815135"/>
                  <a:pt x="2750275" y="2750422"/>
                </a:cubicBezTo>
                <a:lnTo>
                  <a:pt x="2018568" y="2018716"/>
                </a:lnTo>
                <a:cubicBezTo>
                  <a:pt x="1953855" y="1954002"/>
                  <a:pt x="1953855" y="1849084"/>
                  <a:pt x="2018568" y="1784371"/>
                </a:cubicBezTo>
                <a:lnTo>
                  <a:pt x="2762033" y="1040906"/>
                </a:lnTo>
                <a:cubicBezTo>
                  <a:pt x="2794389" y="1008550"/>
                  <a:pt x="2836797" y="992372"/>
                  <a:pt x="2879205" y="992372"/>
                </a:cubicBezTo>
                <a:close/>
                <a:moveTo>
                  <a:pt x="1904400" y="0"/>
                </a:moveTo>
                <a:cubicBezTo>
                  <a:pt x="1946807" y="0"/>
                  <a:pt x="1989216" y="16178"/>
                  <a:pt x="2021572" y="48534"/>
                </a:cubicBezTo>
                <a:lnTo>
                  <a:pt x="2753279" y="780241"/>
                </a:lnTo>
                <a:cubicBezTo>
                  <a:pt x="2817992" y="844954"/>
                  <a:pt x="2817992" y="949872"/>
                  <a:pt x="2753279" y="1014586"/>
                </a:cubicBezTo>
                <a:lnTo>
                  <a:pt x="2009814" y="1758050"/>
                </a:lnTo>
                <a:cubicBezTo>
                  <a:pt x="1945102" y="1822763"/>
                  <a:pt x="1840182" y="1822763"/>
                  <a:pt x="1775470" y="1758050"/>
                </a:cubicBezTo>
                <a:lnTo>
                  <a:pt x="1043763" y="1026344"/>
                </a:lnTo>
                <a:cubicBezTo>
                  <a:pt x="979050" y="961630"/>
                  <a:pt x="979050" y="856712"/>
                  <a:pt x="1043763" y="791998"/>
                </a:cubicBezTo>
                <a:lnTo>
                  <a:pt x="1787228" y="48534"/>
                </a:lnTo>
                <a:cubicBezTo>
                  <a:pt x="1819584" y="16178"/>
                  <a:pt x="1861992" y="0"/>
                  <a:pt x="1904400" y="0"/>
                </a:cubicBezTo>
                <a:close/>
              </a:path>
            </a:pathLst>
          </a:custGeom>
          <a:blipFill dpi="0"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colorTemperature colorTemp="115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txBody>
          <a:bodyPr anchor="ctr"/>
          <a:lstStyle/>
          <a:p>
            <a:endParaRPr lang="zh-CN" altLang="en-US"/>
          </a:p>
        </p:txBody>
      </p:sp>
      <p:grpSp>
        <p:nvGrpSpPr>
          <p:cNvPr id="9" name="组合 8"/>
          <p:cNvGrpSpPr/>
          <p:nvPr/>
        </p:nvGrpSpPr>
        <p:grpSpPr>
          <a:xfrm>
            <a:off x="1388123" y="2049678"/>
            <a:ext cx="576000" cy="576000"/>
            <a:chOff x="1388123" y="2049678"/>
            <a:chExt cx="576000" cy="576000"/>
          </a:xfrm>
        </p:grpSpPr>
        <p:sp>
          <p:nvSpPr>
            <p:cNvPr id="7" name="矩形: 圆角 6"/>
            <p:cNvSpPr/>
            <p:nvPr/>
          </p:nvSpPr>
          <p:spPr>
            <a:xfrm rot="2678379">
              <a:off x="1388123" y="2049678"/>
              <a:ext cx="576000" cy="576000"/>
            </a:xfrm>
            <a:prstGeom prst="round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800" dirty="0"/>
            </a:p>
          </p:txBody>
        </p:sp>
        <p:sp>
          <p:nvSpPr>
            <p:cNvPr id="8" name="矩形 7"/>
            <p:cNvSpPr/>
            <p:nvPr/>
          </p:nvSpPr>
          <p:spPr>
            <a:xfrm>
              <a:off x="1483602" y="2076633"/>
              <a:ext cx="385042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altLang="zh-CN" sz="2800" b="1" dirty="0">
                  <a:solidFill>
                    <a:srgbClr val="FFFAF0"/>
                  </a:solidFill>
                  <a:latin typeface="Century Gothic" panose="020B0502020202020204" pitchFamily="34" charset="0"/>
                  <a:ea typeface="微软雅黑" panose="020B0503020204020204" pitchFamily="34" charset="-122"/>
                </a:rPr>
                <a:t>4</a:t>
              </a:r>
              <a:endParaRPr lang="zh-CN" altLang="en-US" sz="2800" b="1" dirty="0">
                <a:solidFill>
                  <a:srgbClr val="FFFAF0"/>
                </a:solidFill>
                <a:latin typeface="Century Gothic" panose="020B0502020202020204" pitchFamily="34" charset="0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521299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7.40741E-7 L 0.14518 -0.00023 " pathEditMode="relative" rAng="0" ptsTypes="AA">
                                      <p:cBhvr>
                                        <p:cTn id="9" dur="1000" spd="-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253" y="-23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2.08333E-7 -7.40741E-7 L -0.0707 -0.00185 " pathEditMode="relative" rAng="0" ptsTypes="AA">
                                      <p:cBhvr>
                                        <p:cTn id="14" dur="1000" spd="-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42" y="-93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" presetClass="entr" presetSubtype="2" decel="10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2" presetClass="entr" presetSubtype="1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5" grpId="1"/>
      <p:bldP spid="6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268837" y="330101"/>
            <a:ext cx="387798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zh-CN" altLang="en-US" sz="32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注重党组织基础建设</a:t>
            </a:r>
          </a:p>
        </p:txBody>
      </p:sp>
      <p:sp>
        <p:nvSpPr>
          <p:cNvPr id="16" name="MH_Picture_1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7151687" y="1762720"/>
            <a:ext cx="3756026" cy="4309417"/>
          </a:xfrm>
          <a:prstGeom prst="rect">
            <a:avLst/>
          </a:prstGeom>
          <a:blipFill dpi="0"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txBody>
          <a:bodyPr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800">
              <a:solidFill>
                <a:srgbClr val="FFFFFF"/>
              </a:solidFill>
              <a:latin typeface="Arial Narrow" panose="020B060602020203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1266390" y="2977312"/>
            <a:ext cx="7760863" cy="2680538"/>
            <a:chOff x="1266390" y="2977312"/>
            <a:chExt cx="7760863" cy="2680538"/>
          </a:xfrm>
        </p:grpSpPr>
        <p:sp>
          <p:nvSpPr>
            <p:cNvPr id="17" name="MH_Text_1"/>
            <p:cNvSpPr>
              <a:spLocks noChangeArrowheads="1"/>
            </p:cNvSpPr>
            <p:nvPr>
              <p:custDataLst>
                <p:tags r:id="rId2"/>
              </p:custDataLst>
            </p:nvPr>
          </p:nvSpPr>
          <p:spPr bwMode="auto">
            <a:xfrm>
              <a:off x="1266390" y="2977312"/>
              <a:ext cx="7760863" cy="2680538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  <a:extLst/>
          </p:spPr>
          <p:txBody>
            <a:bodyPr lIns="180000" tIns="108000" rIns="180000" bIns="108000" anchor="ctr"/>
            <a:lstStyle>
              <a:lvl1pPr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just">
                <a:lnSpc>
                  <a:spcPct val="130000"/>
                </a:lnSpc>
                <a:spcBef>
                  <a:spcPts val="600"/>
                </a:spcBef>
                <a:spcAft>
                  <a:spcPts val="600"/>
                </a:spcAft>
                <a:buNone/>
                <a:defRPr/>
              </a:pPr>
              <a:endParaRPr lang="zh-CN" altLang="en-US" sz="1400" dirty="0">
                <a:solidFill>
                  <a:srgbClr val="FFFFFF"/>
                </a:solidFill>
                <a:latin typeface="+mn-lt"/>
                <a:ea typeface="+mn-ea"/>
              </a:endParaRPr>
            </a:p>
          </p:txBody>
        </p:sp>
        <p:sp>
          <p:nvSpPr>
            <p:cNvPr id="2" name="矩形 1"/>
            <p:cNvSpPr/>
            <p:nvPr/>
          </p:nvSpPr>
          <p:spPr>
            <a:xfrm>
              <a:off x="1503290" y="3232668"/>
              <a:ext cx="7287061" cy="216982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 eaLnBrk="1" hangingPunct="1">
                <a:lnSpc>
                  <a:spcPct val="150000"/>
                </a:lnSpc>
                <a:buFont typeface="Arial" panose="020B0604020202020204" pitchFamily="34" charset="0"/>
                <a:buNone/>
                <a:defRPr/>
              </a:pPr>
              <a:r>
                <a:rPr lang="zh-CN" altLang="en-US" dirty="0">
                  <a:solidFill>
                    <a:srgbClr val="FFFAF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重点关注</a:t>
              </a:r>
              <a:r>
                <a:rPr lang="en-US" altLang="zh-CN" dirty="0">
                  <a:solidFill>
                    <a:srgbClr val="FFFAF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</a:t>
              </a:r>
              <a:r>
                <a:rPr lang="zh-CN" altLang="en-US" dirty="0">
                  <a:solidFill>
                    <a:srgbClr val="FFFAF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县支、</a:t>
              </a:r>
              <a:r>
                <a:rPr lang="en-US" altLang="zh-CN" dirty="0">
                  <a:solidFill>
                    <a:srgbClr val="FFFAF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B</a:t>
              </a:r>
              <a:r>
                <a:rPr lang="zh-CN" altLang="en-US" dirty="0">
                  <a:solidFill>
                    <a:srgbClr val="FFFAF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县支基层党组织建设工作，指导帮助他们尽快成立县支党支部，力争</a:t>
              </a:r>
              <a:r>
                <a:rPr lang="en-US" altLang="zh-CN" dirty="0">
                  <a:solidFill>
                    <a:srgbClr val="FFFAF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3</a:t>
              </a:r>
              <a:r>
                <a:rPr lang="zh-CN" altLang="en-US" dirty="0">
                  <a:solidFill>
                    <a:srgbClr val="FFFAF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年内使全市四级机构独立党支部覆盖率提高到</a:t>
              </a:r>
              <a:r>
                <a:rPr lang="en-US" altLang="zh-CN" dirty="0">
                  <a:solidFill>
                    <a:srgbClr val="FFFAF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80%</a:t>
              </a:r>
              <a:r>
                <a:rPr lang="zh-CN" altLang="en-US" dirty="0">
                  <a:solidFill>
                    <a:srgbClr val="FFFAF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，实行党员发展指标向基层、业务一线倾斜，确保</a:t>
              </a:r>
              <a:r>
                <a:rPr lang="en-US" altLang="zh-CN" dirty="0">
                  <a:solidFill>
                    <a:srgbClr val="FFFAF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</a:t>
              </a:r>
              <a:r>
                <a:rPr lang="zh-CN" altLang="en-US" dirty="0">
                  <a:solidFill>
                    <a:srgbClr val="FFFAF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年内实现四级机构主要负责人党员覆盖率达到</a:t>
              </a:r>
              <a:r>
                <a:rPr lang="en-US" altLang="zh-CN" dirty="0">
                  <a:solidFill>
                    <a:srgbClr val="FFFAF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80%</a:t>
              </a:r>
              <a:r>
                <a:rPr lang="zh-CN" altLang="en-US" dirty="0">
                  <a:solidFill>
                    <a:srgbClr val="FFFAF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，完善基层党组织建设，使党支部的战斗堡垒作用得到充分发挥。</a:t>
              </a: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1266390" y="1762720"/>
            <a:ext cx="3096060" cy="914400"/>
            <a:chOff x="1266390" y="1762720"/>
            <a:chExt cx="3096060" cy="914400"/>
          </a:xfrm>
        </p:grpSpPr>
        <p:sp>
          <p:nvSpPr>
            <p:cNvPr id="18" name="矩形: 圆角 17"/>
            <p:cNvSpPr/>
            <p:nvPr/>
          </p:nvSpPr>
          <p:spPr>
            <a:xfrm>
              <a:off x="1266390" y="1762720"/>
              <a:ext cx="3096060" cy="914400"/>
            </a:xfrm>
            <a:prstGeom prst="roundRect">
              <a:avLst>
                <a:gd name="adj" fmla="val 0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矩形 3"/>
            <p:cNvSpPr/>
            <p:nvPr/>
          </p:nvSpPr>
          <p:spPr>
            <a:xfrm>
              <a:off x="2162394" y="1958310"/>
              <a:ext cx="1620957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zh-CN" altLang="en-US" sz="2800" b="1" dirty="0">
                  <a:solidFill>
                    <a:srgbClr val="FFFAF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关注重点</a:t>
              </a:r>
            </a:p>
          </p:txBody>
        </p:sp>
        <p:sp>
          <p:nvSpPr>
            <p:cNvPr id="19" name="矩形 18"/>
            <p:cNvSpPr/>
            <p:nvPr/>
          </p:nvSpPr>
          <p:spPr>
            <a:xfrm>
              <a:off x="1503290" y="1927636"/>
              <a:ext cx="413896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altLang="zh-CN" sz="3200" b="1" dirty="0">
                  <a:solidFill>
                    <a:srgbClr val="FFFAF0"/>
                  </a:solidFill>
                  <a:latin typeface="Century Gothic" panose="020B0502020202020204" pitchFamily="34" charset="0"/>
                  <a:ea typeface="微软雅黑" panose="020B0503020204020204" pitchFamily="34" charset="-122"/>
                </a:rPr>
                <a:t>5</a:t>
              </a:r>
              <a:endParaRPr lang="zh-CN" altLang="en-US" sz="3200" b="1" dirty="0">
                <a:solidFill>
                  <a:srgbClr val="FFFAF0"/>
                </a:solidFill>
                <a:latin typeface="Century Gothic" panose="020B0502020202020204" pitchFamily="34" charset="0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287479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7.40741E-7 L 0.14518 -0.00023 " pathEditMode="relative" rAng="0" ptsTypes="AA">
                                      <p:cBhvr>
                                        <p:cTn id="9" dur="1000" spd="-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253" y="-23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6.25E-7 -1.11111E-6 L -0.12695 -0.00046 " pathEditMode="relative" rAng="0" ptsTypes="AA">
                                      <p:cBhvr>
                                        <p:cTn id="14" dur="1000" spd="-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354" y="-23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-8.33333E-7 -7.40741E-7 L 0.14518 -0.00023 " pathEditMode="relative" rAng="0" ptsTypes="AA">
                                      <p:cBhvr>
                                        <p:cTn id="19" dur="1000" spd="-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253" y="-23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16" grpId="0" animBg="1"/>
      <p:bldP spid="16" grpId="1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11"/>
          <p:cNvSpPr txBox="1"/>
          <p:nvPr/>
        </p:nvSpPr>
        <p:spPr>
          <a:xfrm>
            <a:off x="1268837" y="330101"/>
            <a:ext cx="346761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zh-CN" altLang="en-US" sz="32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加强党建能力建设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268837" y="3129455"/>
            <a:ext cx="5809880" cy="2585323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>
              <a:defRPr>
                <a:solidFill>
                  <a:schemeClr val="bg1"/>
                </a:solidFill>
                <a:latin typeface="+mn-ea"/>
                <a:ea typeface="+mn-ea"/>
              </a:defRPr>
            </a:lvl1pPr>
          </a:lstStyle>
          <a:p>
            <a:pPr algn="just" eaLnBrk="1" hangingPunct="1">
              <a:lnSpc>
                <a:spcPct val="150000"/>
              </a:lnSpc>
              <a:buFont typeface="Arial" panose="020B0604020202020204" pitchFamily="34" charset="0"/>
              <a:buNone/>
              <a:defRPr/>
            </a:pPr>
            <a:r>
              <a:rPr lang="zh-CN" altLang="en-US" dirty="0">
                <a:solidFill>
                  <a:srgbClr val="7C493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每个支部争取配置一名专职人员，四级机构党支部至少配置一名兼职人员，保障基层党建工作能够顺利开展，日常学习、宣传、组织生活把全体党员都纳入其中，例如月度学习、组织生活会由党支部支委会商定主题后，由全体党员轮流主持安排，以此调动全体党员对党建工作的主观能动，打破以往被动、应付开展工作的局面。</a:t>
            </a:r>
          </a:p>
        </p:txBody>
      </p:sp>
      <p:sp>
        <p:nvSpPr>
          <p:cNvPr id="17" name="矩形: 圆角 16"/>
          <p:cNvSpPr/>
          <p:nvPr/>
        </p:nvSpPr>
        <p:spPr>
          <a:xfrm>
            <a:off x="2349062" y="2041835"/>
            <a:ext cx="4729655" cy="900000"/>
          </a:xfrm>
          <a:prstGeom prst="roundRect">
            <a:avLst>
              <a:gd name="adj" fmla="val 0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zh-CN" altLang="en-US" sz="2400" b="1">
                <a:solidFill>
                  <a:srgbClr val="FFFA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加党务工作者编制配置</a:t>
            </a:r>
            <a:endParaRPr lang="en-US" altLang="zh-CN" sz="2400" b="1" dirty="0">
              <a:solidFill>
                <a:srgbClr val="FFFAF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矩形: 圆角 17"/>
          <p:cNvSpPr/>
          <p:nvPr/>
        </p:nvSpPr>
        <p:spPr>
          <a:xfrm>
            <a:off x="7551683" y="2041834"/>
            <a:ext cx="4640317" cy="3672943"/>
          </a:xfrm>
          <a:prstGeom prst="roundRect">
            <a:avLst>
              <a:gd name="adj" fmla="val 0"/>
            </a:avLst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altLang="zh-CN" sz="2400" b="1" dirty="0">
              <a:solidFill>
                <a:srgbClr val="FFFAF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矩形: 圆角 18"/>
          <p:cNvSpPr/>
          <p:nvPr/>
        </p:nvSpPr>
        <p:spPr>
          <a:xfrm>
            <a:off x="1268837" y="2041835"/>
            <a:ext cx="900000" cy="900000"/>
          </a:xfrm>
          <a:prstGeom prst="roundRect">
            <a:avLst>
              <a:gd name="adj" fmla="val 0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en-US" altLang="zh-CN" sz="4800" b="1" dirty="0">
                <a:solidFill>
                  <a:srgbClr val="FFFAF0"/>
                </a:solidFill>
                <a:latin typeface="Century Gothic" panose="020B0502020202020204" pitchFamily="34" charset="0"/>
                <a:ea typeface="微软雅黑" panose="020B0503020204020204" pitchFamily="34" charset="-122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64848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95833E-6 -7.40741E-7 L 0.14519 -0.00023 " pathEditMode="relative" rAng="0" ptsTypes="AA">
                                      <p:cBhvr>
                                        <p:cTn id="9" dur="1000" spd="-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253" y="-23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2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1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2" grpId="1"/>
      <p:bldP spid="14" grpId="0"/>
      <p:bldP spid="17" grpId="0" animBg="1"/>
      <p:bldP spid="18" grpId="0" animBg="1"/>
      <p:bldP spid="19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17"/>
          <p:cNvSpPr txBox="1"/>
          <p:nvPr/>
        </p:nvSpPr>
        <p:spPr>
          <a:xfrm>
            <a:off x="4419599" y="3732644"/>
            <a:ext cx="6621517" cy="216982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>
              <a:defRPr>
                <a:solidFill>
                  <a:schemeClr val="bg1"/>
                </a:solidFill>
                <a:latin typeface="+mn-ea"/>
                <a:ea typeface="+mn-ea"/>
              </a:defRPr>
            </a:lvl1pPr>
          </a:lstStyle>
          <a:p>
            <a:pPr algn="just" eaLnBrk="1" hangingPunct="1">
              <a:lnSpc>
                <a:spcPct val="150000"/>
              </a:lnSpc>
              <a:buFont typeface="Arial" panose="020B0604020202020204" pitchFamily="34" charset="0"/>
              <a:buNone/>
              <a:defRPr/>
            </a:pPr>
            <a:r>
              <a:rPr lang="zh-CN" altLang="en-US" dirty="0">
                <a:solidFill>
                  <a:srgbClr val="7C493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主动参加某某市委党校组织的各类培训，每年不少于</a:t>
            </a:r>
            <a:r>
              <a:rPr lang="en-US" altLang="zh-CN" dirty="0">
                <a:solidFill>
                  <a:srgbClr val="7C493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dirty="0">
                <a:solidFill>
                  <a:srgbClr val="7C493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次；邀请党校老师到公司上党课，每年至少</a:t>
            </a:r>
            <a:r>
              <a:rPr lang="en-US" altLang="zh-CN" dirty="0">
                <a:solidFill>
                  <a:srgbClr val="7C493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dirty="0">
                <a:solidFill>
                  <a:srgbClr val="7C493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次；与业务合作单位、政府部门等相关党组织加强沟通联系，共同组织联谊、公益等活动，促进党务工作者交流学习，增强党务工作能力；寻找党员中专业人才充实到支委会中，改善公司党建工作质量。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1268837" y="330101"/>
            <a:ext cx="346761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zh-CN" altLang="en-US" sz="32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加强党建能力建设</a:t>
            </a:r>
          </a:p>
        </p:txBody>
      </p:sp>
      <p:sp>
        <p:nvSpPr>
          <p:cNvPr id="5" name="矩形: 圆角 4"/>
          <p:cNvSpPr/>
          <p:nvPr/>
        </p:nvSpPr>
        <p:spPr>
          <a:xfrm>
            <a:off x="1268837" y="1766473"/>
            <a:ext cx="2731663" cy="4132382"/>
          </a:xfrm>
          <a:prstGeom prst="roundRect">
            <a:avLst>
              <a:gd name="adj" fmla="val 0"/>
            </a:avLst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8" name="组合 7"/>
          <p:cNvGrpSpPr/>
          <p:nvPr/>
        </p:nvGrpSpPr>
        <p:grpSpPr>
          <a:xfrm>
            <a:off x="4419599" y="1766472"/>
            <a:ext cx="6621517" cy="1662527"/>
            <a:chOff x="4419599" y="1766472"/>
            <a:chExt cx="6621517" cy="1662527"/>
          </a:xfrm>
        </p:grpSpPr>
        <p:grpSp>
          <p:nvGrpSpPr>
            <p:cNvPr id="7" name="组合 6"/>
            <p:cNvGrpSpPr/>
            <p:nvPr/>
          </p:nvGrpSpPr>
          <p:grpSpPr>
            <a:xfrm>
              <a:off x="4419599" y="1766472"/>
              <a:ext cx="6621517" cy="1662527"/>
              <a:chOff x="4419599" y="1766472"/>
              <a:chExt cx="6621517" cy="1662527"/>
            </a:xfrm>
          </p:grpSpPr>
          <p:sp>
            <p:nvSpPr>
              <p:cNvPr id="6" name="矩形: 圆角 5"/>
              <p:cNvSpPr/>
              <p:nvPr/>
            </p:nvSpPr>
            <p:spPr>
              <a:xfrm>
                <a:off x="4419599" y="1766472"/>
                <a:ext cx="6621517" cy="1662527"/>
              </a:xfrm>
              <a:prstGeom prst="roundRect">
                <a:avLst>
                  <a:gd name="adj" fmla="val 0"/>
                </a:avLst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" name="TextBox 16"/>
              <p:cNvSpPr txBox="1"/>
              <p:nvPr/>
            </p:nvSpPr>
            <p:spPr>
              <a:xfrm>
                <a:off x="5697107" y="2274569"/>
                <a:ext cx="5144813" cy="64633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 eaLnBrk="1" hangingPunct="1">
                  <a:lnSpc>
                    <a:spcPct val="150000"/>
                  </a:lnSpc>
                  <a:buFont typeface="Arial" panose="020B0604020202020204" pitchFamily="34" charset="0"/>
                  <a:buNone/>
                  <a:defRPr/>
                </a:pPr>
                <a:r>
                  <a:rPr lang="zh-CN" altLang="en-US" sz="2400" b="1" dirty="0">
                    <a:solidFill>
                      <a:srgbClr val="FFFAF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加强党务工作者专业知识和工作能力</a:t>
                </a:r>
                <a:endParaRPr lang="en-US" altLang="zh-CN" sz="2400" b="1" dirty="0">
                  <a:solidFill>
                    <a:srgbClr val="FFFAF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11" name="矩形 10"/>
            <p:cNvSpPr/>
            <p:nvPr/>
          </p:nvSpPr>
          <p:spPr>
            <a:xfrm>
              <a:off x="4795300" y="2182235"/>
              <a:ext cx="526106" cy="8309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4800" b="1" dirty="0">
                  <a:solidFill>
                    <a:srgbClr val="FFFAF0"/>
                  </a:solidFill>
                  <a:latin typeface="Century Gothic" panose="020B0502020202020204" pitchFamily="34" charset="0"/>
                </a:rPr>
                <a:t>2</a:t>
              </a:r>
              <a:endParaRPr lang="zh-CN" altLang="en-US" sz="4800" b="1" dirty="0">
                <a:solidFill>
                  <a:srgbClr val="FFFAF0"/>
                </a:solidFill>
                <a:latin typeface="Century Gothic" panose="020B0502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48678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95833E-6 -7.40741E-7 L 0.14519 -0.00023 " pathEditMode="relative" rAng="0" ptsTypes="AA">
                                      <p:cBhvr>
                                        <p:cTn id="9" dur="1000" spd="-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253" y="-23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4.375E-6 3.7037E-6 L -0.11198 3.7037E-6 " pathEditMode="relative" rAng="0" ptsTypes="AA">
                                      <p:cBhvr>
                                        <p:cTn id="14" dur="1000" spd="-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599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-3.95833E-6 -7.40741E-7 L 0.14519 -0.00023 " pathEditMode="relative" rAng="0" ptsTypes="AA">
                                      <p:cBhvr>
                                        <p:cTn id="19" dur="1000" spd="-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253" y="-23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4" grpId="1"/>
      <p:bldP spid="5" grpId="0" animBg="1"/>
      <p:bldP spid="5" grpId="1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icture 2" descr="F:\桌面\党政机关\素材\长城\矢量长城\Nipic_20180988_20150909113802527000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282" y="4194710"/>
            <a:ext cx="2505462" cy="26851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图片 36"/>
          <p:cNvPicPr>
            <a:picLocks noChangeAspect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colorTemperature colorTemp="535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-1"/>
          <a:stretch/>
        </p:blipFill>
        <p:spPr>
          <a:xfrm rot="16200000">
            <a:off x="5698443" y="382829"/>
            <a:ext cx="799436" cy="12187678"/>
          </a:xfrm>
          <a:custGeom>
            <a:avLst/>
            <a:gdLst>
              <a:gd name="connsiteX0" fmla="*/ 233836 w 233836"/>
              <a:gd name="connsiteY0" fmla="*/ 0 h 12187678"/>
              <a:gd name="connsiteX1" fmla="*/ 233836 w 233836"/>
              <a:gd name="connsiteY1" fmla="*/ 12187678 h 12187678"/>
              <a:gd name="connsiteX2" fmla="*/ 0 w 233836"/>
              <a:gd name="connsiteY2" fmla="*/ 12187678 h 12187678"/>
              <a:gd name="connsiteX3" fmla="*/ 0 w 233836"/>
              <a:gd name="connsiteY3" fmla="*/ 0 h 121876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3836" h="12187678">
                <a:moveTo>
                  <a:pt x="233836" y="0"/>
                </a:moveTo>
                <a:lnTo>
                  <a:pt x="233836" y="12187678"/>
                </a:lnTo>
                <a:lnTo>
                  <a:pt x="0" y="12187678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61" name="组合 60"/>
          <p:cNvGrpSpPr/>
          <p:nvPr/>
        </p:nvGrpSpPr>
        <p:grpSpPr>
          <a:xfrm>
            <a:off x="1883829" y="1782435"/>
            <a:ext cx="2814015" cy="1544942"/>
            <a:chOff x="6205199" y="-1470443"/>
            <a:chExt cx="2475118" cy="1323336"/>
          </a:xfrm>
        </p:grpSpPr>
        <p:sp>
          <p:nvSpPr>
            <p:cNvPr id="62" name="Freeform 7"/>
            <p:cNvSpPr>
              <a:spLocks/>
            </p:cNvSpPr>
            <p:nvPr/>
          </p:nvSpPr>
          <p:spPr bwMode="auto">
            <a:xfrm>
              <a:off x="6684737" y="-1470443"/>
              <a:ext cx="1995580" cy="1117732"/>
            </a:xfrm>
            <a:custGeom>
              <a:avLst/>
              <a:gdLst>
                <a:gd name="T0" fmla="*/ 649 w 16560"/>
                <a:gd name="T1" fmla="*/ 1791 h 8890"/>
                <a:gd name="T2" fmla="*/ 3583 w 16560"/>
                <a:gd name="T3" fmla="*/ 8882 h 8890"/>
                <a:gd name="T4" fmla="*/ 3686 w 16560"/>
                <a:gd name="T5" fmla="*/ 8827 h 8890"/>
                <a:gd name="T6" fmla="*/ 3825 w 16560"/>
                <a:gd name="T7" fmla="*/ 8759 h 8890"/>
                <a:gd name="T8" fmla="*/ 4016 w 16560"/>
                <a:gd name="T9" fmla="*/ 8676 h 8890"/>
                <a:gd name="T10" fmla="*/ 4254 w 16560"/>
                <a:gd name="T11" fmla="*/ 8586 h 8890"/>
                <a:gd name="T12" fmla="*/ 4538 w 16560"/>
                <a:gd name="T13" fmla="*/ 8497 h 8890"/>
                <a:gd name="T14" fmla="*/ 4867 w 16560"/>
                <a:gd name="T15" fmla="*/ 8416 h 8890"/>
                <a:gd name="T16" fmla="*/ 5234 w 16560"/>
                <a:gd name="T17" fmla="*/ 8351 h 8890"/>
                <a:gd name="T18" fmla="*/ 5639 w 16560"/>
                <a:gd name="T19" fmla="*/ 8309 h 8890"/>
                <a:gd name="T20" fmla="*/ 6079 w 16560"/>
                <a:gd name="T21" fmla="*/ 8297 h 8890"/>
                <a:gd name="T22" fmla="*/ 7176 w 16560"/>
                <a:gd name="T23" fmla="*/ 8367 h 8890"/>
                <a:gd name="T24" fmla="*/ 8664 w 16560"/>
                <a:gd name="T25" fmla="*/ 8468 h 8890"/>
                <a:gd name="T26" fmla="*/ 9716 w 16560"/>
                <a:gd name="T27" fmla="*/ 8523 h 8890"/>
                <a:gd name="T28" fmla="*/ 10717 w 16560"/>
                <a:gd name="T29" fmla="*/ 8550 h 8890"/>
                <a:gd name="T30" fmla="*/ 11676 w 16560"/>
                <a:gd name="T31" fmla="*/ 8537 h 8890"/>
                <a:gd name="T32" fmla="*/ 12596 w 16560"/>
                <a:gd name="T33" fmla="*/ 8476 h 8890"/>
                <a:gd name="T34" fmla="*/ 13484 w 16560"/>
                <a:gd name="T35" fmla="*/ 8355 h 8890"/>
                <a:gd name="T36" fmla="*/ 14346 w 16560"/>
                <a:gd name="T37" fmla="*/ 8165 h 8890"/>
                <a:gd name="T38" fmla="*/ 15188 w 16560"/>
                <a:gd name="T39" fmla="*/ 7894 h 8890"/>
                <a:gd name="T40" fmla="*/ 16015 w 16560"/>
                <a:gd name="T41" fmla="*/ 7534 h 8890"/>
                <a:gd name="T42" fmla="*/ 16544 w 16560"/>
                <a:gd name="T43" fmla="*/ 7225 h 8890"/>
                <a:gd name="T44" fmla="*/ 16436 w 16560"/>
                <a:gd name="T45" fmla="*/ 7122 h 8890"/>
                <a:gd name="T46" fmla="*/ 16299 w 16560"/>
                <a:gd name="T47" fmla="*/ 6977 h 8890"/>
                <a:gd name="T48" fmla="*/ 16129 w 16560"/>
                <a:gd name="T49" fmla="*/ 6772 h 8890"/>
                <a:gd name="T50" fmla="*/ 15941 w 16560"/>
                <a:gd name="T51" fmla="*/ 6509 h 8890"/>
                <a:gd name="T52" fmla="*/ 15744 w 16560"/>
                <a:gd name="T53" fmla="*/ 6188 h 8890"/>
                <a:gd name="T54" fmla="*/ 15553 w 16560"/>
                <a:gd name="T55" fmla="*/ 5807 h 8890"/>
                <a:gd name="T56" fmla="*/ 15379 w 16560"/>
                <a:gd name="T57" fmla="*/ 5366 h 8890"/>
                <a:gd name="T58" fmla="*/ 15236 w 16560"/>
                <a:gd name="T59" fmla="*/ 4867 h 8890"/>
                <a:gd name="T60" fmla="*/ 15137 w 16560"/>
                <a:gd name="T61" fmla="*/ 4307 h 8890"/>
                <a:gd name="T62" fmla="*/ 15090 w 16560"/>
                <a:gd name="T63" fmla="*/ 3695 h 8890"/>
                <a:gd name="T64" fmla="*/ 15069 w 16560"/>
                <a:gd name="T65" fmla="*/ 3136 h 8890"/>
                <a:gd name="T66" fmla="*/ 15060 w 16560"/>
                <a:gd name="T67" fmla="*/ 2654 h 8890"/>
                <a:gd name="T68" fmla="*/ 15061 w 16560"/>
                <a:gd name="T69" fmla="*/ 2246 h 8890"/>
                <a:gd name="T70" fmla="*/ 15071 w 16560"/>
                <a:gd name="T71" fmla="*/ 1908 h 8890"/>
                <a:gd name="T72" fmla="*/ 15085 w 16560"/>
                <a:gd name="T73" fmla="*/ 1633 h 8890"/>
                <a:gd name="T74" fmla="*/ 15104 w 16560"/>
                <a:gd name="T75" fmla="*/ 1417 h 8890"/>
                <a:gd name="T76" fmla="*/ 15122 w 16560"/>
                <a:gd name="T77" fmla="*/ 1255 h 8890"/>
                <a:gd name="T78" fmla="*/ 15145 w 16560"/>
                <a:gd name="T79" fmla="*/ 1115 h 8890"/>
                <a:gd name="T80" fmla="*/ 15161 w 16560"/>
                <a:gd name="T81" fmla="*/ 1043 h 8890"/>
                <a:gd name="T82" fmla="*/ 14715 w 16560"/>
                <a:gd name="T83" fmla="*/ 1310 h 8890"/>
                <a:gd name="T84" fmla="*/ 14093 w 16560"/>
                <a:gd name="T85" fmla="*/ 1523 h 8890"/>
                <a:gd name="T86" fmla="*/ 13332 w 16560"/>
                <a:gd name="T87" fmla="*/ 1686 h 8890"/>
                <a:gd name="T88" fmla="*/ 12471 w 16560"/>
                <a:gd name="T89" fmla="*/ 1801 h 8890"/>
                <a:gd name="T90" fmla="*/ 11550 w 16560"/>
                <a:gd name="T91" fmla="*/ 1872 h 8890"/>
                <a:gd name="T92" fmla="*/ 10606 w 16560"/>
                <a:gd name="T93" fmla="*/ 1898 h 8890"/>
                <a:gd name="T94" fmla="*/ 9677 w 16560"/>
                <a:gd name="T95" fmla="*/ 1884 h 8890"/>
                <a:gd name="T96" fmla="*/ 8805 w 16560"/>
                <a:gd name="T97" fmla="*/ 1832 h 8890"/>
                <a:gd name="T98" fmla="*/ 8026 w 16560"/>
                <a:gd name="T99" fmla="*/ 1744 h 8890"/>
                <a:gd name="T100" fmla="*/ 7380 w 16560"/>
                <a:gd name="T101" fmla="*/ 1622 h 8890"/>
                <a:gd name="T102" fmla="*/ 6827 w 16560"/>
                <a:gd name="T103" fmla="*/ 1448 h 8890"/>
                <a:gd name="T104" fmla="*/ 6196 w 16560"/>
                <a:gd name="T105" fmla="*/ 1244 h 8890"/>
                <a:gd name="T106" fmla="*/ 5583 w 16560"/>
                <a:gd name="T107" fmla="*/ 1072 h 8890"/>
                <a:gd name="T108" fmla="*/ 4984 w 16560"/>
                <a:gd name="T109" fmla="*/ 940 h 8890"/>
                <a:gd name="T110" fmla="*/ 4397 w 16560"/>
                <a:gd name="T111" fmla="*/ 852 h 8890"/>
                <a:gd name="T112" fmla="*/ 3820 w 16560"/>
                <a:gd name="T113" fmla="*/ 814 h 8890"/>
                <a:gd name="T114" fmla="*/ 3250 w 16560"/>
                <a:gd name="T115" fmla="*/ 832 h 8890"/>
                <a:gd name="T116" fmla="*/ 2685 w 16560"/>
                <a:gd name="T117" fmla="*/ 909 h 8890"/>
                <a:gd name="T118" fmla="*/ 2122 w 16560"/>
                <a:gd name="T119" fmla="*/ 1053 h 8890"/>
                <a:gd name="T120" fmla="*/ 1558 w 16560"/>
                <a:gd name="T121" fmla="*/ 1267 h 8890"/>
                <a:gd name="T122" fmla="*/ 990 w 16560"/>
                <a:gd name="T123" fmla="*/ 1559 h 8890"/>
                <a:gd name="T124" fmla="*/ 0 w 16560"/>
                <a:gd name="T125" fmla="*/ 0 h 88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6560" h="8890">
                  <a:moveTo>
                    <a:pt x="0" y="0"/>
                  </a:moveTo>
                  <a:lnTo>
                    <a:pt x="167" y="1163"/>
                  </a:lnTo>
                  <a:lnTo>
                    <a:pt x="649" y="1791"/>
                  </a:lnTo>
                  <a:lnTo>
                    <a:pt x="649" y="1791"/>
                  </a:lnTo>
                  <a:lnTo>
                    <a:pt x="3571" y="8890"/>
                  </a:lnTo>
                  <a:lnTo>
                    <a:pt x="3583" y="8882"/>
                  </a:lnTo>
                  <a:lnTo>
                    <a:pt x="3623" y="8860"/>
                  </a:lnTo>
                  <a:lnTo>
                    <a:pt x="3650" y="8844"/>
                  </a:lnTo>
                  <a:lnTo>
                    <a:pt x="3686" y="8827"/>
                  </a:lnTo>
                  <a:lnTo>
                    <a:pt x="3726" y="8806"/>
                  </a:lnTo>
                  <a:lnTo>
                    <a:pt x="3773" y="8782"/>
                  </a:lnTo>
                  <a:lnTo>
                    <a:pt x="3825" y="8759"/>
                  </a:lnTo>
                  <a:lnTo>
                    <a:pt x="3883" y="8732"/>
                  </a:lnTo>
                  <a:lnTo>
                    <a:pt x="3946" y="8704"/>
                  </a:lnTo>
                  <a:lnTo>
                    <a:pt x="4016" y="8676"/>
                  </a:lnTo>
                  <a:lnTo>
                    <a:pt x="4090" y="8646"/>
                  </a:lnTo>
                  <a:lnTo>
                    <a:pt x="4169" y="8616"/>
                  </a:lnTo>
                  <a:lnTo>
                    <a:pt x="4254" y="8586"/>
                  </a:lnTo>
                  <a:lnTo>
                    <a:pt x="4344" y="8556"/>
                  </a:lnTo>
                  <a:lnTo>
                    <a:pt x="4439" y="8526"/>
                  </a:lnTo>
                  <a:lnTo>
                    <a:pt x="4538" y="8497"/>
                  </a:lnTo>
                  <a:lnTo>
                    <a:pt x="4643" y="8469"/>
                  </a:lnTo>
                  <a:lnTo>
                    <a:pt x="4753" y="8442"/>
                  </a:lnTo>
                  <a:lnTo>
                    <a:pt x="4867" y="8416"/>
                  </a:lnTo>
                  <a:lnTo>
                    <a:pt x="4985" y="8392"/>
                  </a:lnTo>
                  <a:lnTo>
                    <a:pt x="5107" y="8371"/>
                  </a:lnTo>
                  <a:lnTo>
                    <a:pt x="5234" y="8351"/>
                  </a:lnTo>
                  <a:lnTo>
                    <a:pt x="5364" y="8334"/>
                  </a:lnTo>
                  <a:lnTo>
                    <a:pt x="5500" y="8320"/>
                  </a:lnTo>
                  <a:lnTo>
                    <a:pt x="5639" y="8309"/>
                  </a:lnTo>
                  <a:lnTo>
                    <a:pt x="5782" y="8301"/>
                  </a:lnTo>
                  <a:lnTo>
                    <a:pt x="5928" y="8297"/>
                  </a:lnTo>
                  <a:lnTo>
                    <a:pt x="6079" y="8297"/>
                  </a:lnTo>
                  <a:lnTo>
                    <a:pt x="6232" y="8301"/>
                  </a:lnTo>
                  <a:lnTo>
                    <a:pt x="6389" y="8311"/>
                  </a:lnTo>
                  <a:lnTo>
                    <a:pt x="7176" y="8367"/>
                  </a:lnTo>
                  <a:lnTo>
                    <a:pt x="7933" y="8419"/>
                  </a:lnTo>
                  <a:lnTo>
                    <a:pt x="8302" y="8444"/>
                  </a:lnTo>
                  <a:lnTo>
                    <a:pt x="8664" y="8468"/>
                  </a:lnTo>
                  <a:lnTo>
                    <a:pt x="9021" y="8489"/>
                  </a:lnTo>
                  <a:lnTo>
                    <a:pt x="9371" y="8507"/>
                  </a:lnTo>
                  <a:lnTo>
                    <a:pt x="9716" y="8523"/>
                  </a:lnTo>
                  <a:lnTo>
                    <a:pt x="10055" y="8536"/>
                  </a:lnTo>
                  <a:lnTo>
                    <a:pt x="10389" y="8544"/>
                  </a:lnTo>
                  <a:lnTo>
                    <a:pt x="10717" y="8550"/>
                  </a:lnTo>
                  <a:lnTo>
                    <a:pt x="11041" y="8551"/>
                  </a:lnTo>
                  <a:lnTo>
                    <a:pt x="11361" y="8547"/>
                  </a:lnTo>
                  <a:lnTo>
                    <a:pt x="11676" y="8537"/>
                  </a:lnTo>
                  <a:lnTo>
                    <a:pt x="11986" y="8523"/>
                  </a:lnTo>
                  <a:lnTo>
                    <a:pt x="12293" y="8503"/>
                  </a:lnTo>
                  <a:lnTo>
                    <a:pt x="12596" y="8476"/>
                  </a:lnTo>
                  <a:lnTo>
                    <a:pt x="12895" y="8443"/>
                  </a:lnTo>
                  <a:lnTo>
                    <a:pt x="13191" y="8403"/>
                  </a:lnTo>
                  <a:lnTo>
                    <a:pt x="13484" y="8355"/>
                  </a:lnTo>
                  <a:lnTo>
                    <a:pt x="13774" y="8300"/>
                  </a:lnTo>
                  <a:lnTo>
                    <a:pt x="14062" y="8236"/>
                  </a:lnTo>
                  <a:lnTo>
                    <a:pt x="14346" y="8165"/>
                  </a:lnTo>
                  <a:lnTo>
                    <a:pt x="14629" y="8084"/>
                  </a:lnTo>
                  <a:lnTo>
                    <a:pt x="14909" y="7994"/>
                  </a:lnTo>
                  <a:lnTo>
                    <a:pt x="15188" y="7894"/>
                  </a:lnTo>
                  <a:lnTo>
                    <a:pt x="15464" y="7785"/>
                  </a:lnTo>
                  <a:lnTo>
                    <a:pt x="15739" y="7665"/>
                  </a:lnTo>
                  <a:lnTo>
                    <a:pt x="16015" y="7534"/>
                  </a:lnTo>
                  <a:lnTo>
                    <a:pt x="16288" y="7392"/>
                  </a:lnTo>
                  <a:lnTo>
                    <a:pt x="16560" y="7239"/>
                  </a:lnTo>
                  <a:lnTo>
                    <a:pt x="16544" y="7225"/>
                  </a:lnTo>
                  <a:lnTo>
                    <a:pt x="16502" y="7187"/>
                  </a:lnTo>
                  <a:lnTo>
                    <a:pt x="16472" y="7158"/>
                  </a:lnTo>
                  <a:lnTo>
                    <a:pt x="16436" y="7122"/>
                  </a:lnTo>
                  <a:lnTo>
                    <a:pt x="16394" y="7081"/>
                  </a:lnTo>
                  <a:lnTo>
                    <a:pt x="16349" y="7032"/>
                  </a:lnTo>
                  <a:lnTo>
                    <a:pt x="16299" y="6977"/>
                  </a:lnTo>
                  <a:lnTo>
                    <a:pt x="16245" y="6915"/>
                  </a:lnTo>
                  <a:lnTo>
                    <a:pt x="16189" y="6847"/>
                  </a:lnTo>
                  <a:lnTo>
                    <a:pt x="16129" y="6772"/>
                  </a:lnTo>
                  <a:lnTo>
                    <a:pt x="16068" y="6692"/>
                  </a:lnTo>
                  <a:lnTo>
                    <a:pt x="16005" y="6604"/>
                  </a:lnTo>
                  <a:lnTo>
                    <a:pt x="15941" y="6509"/>
                  </a:lnTo>
                  <a:lnTo>
                    <a:pt x="15875" y="6409"/>
                  </a:lnTo>
                  <a:lnTo>
                    <a:pt x="15810" y="6302"/>
                  </a:lnTo>
                  <a:lnTo>
                    <a:pt x="15744" y="6188"/>
                  </a:lnTo>
                  <a:lnTo>
                    <a:pt x="15679" y="6068"/>
                  </a:lnTo>
                  <a:lnTo>
                    <a:pt x="15615" y="5940"/>
                  </a:lnTo>
                  <a:lnTo>
                    <a:pt x="15553" y="5807"/>
                  </a:lnTo>
                  <a:lnTo>
                    <a:pt x="15492" y="5667"/>
                  </a:lnTo>
                  <a:lnTo>
                    <a:pt x="15434" y="5520"/>
                  </a:lnTo>
                  <a:lnTo>
                    <a:pt x="15379" y="5366"/>
                  </a:lnTo>
                  <a:lnTo>
                    <a:pt x="15327" y="5207"/>
                  </a:lnTo>
                  <a:lnTo>
                    <a:pt x="15280" y="5040"/>
                  </a:lnTo>
                  <a:lnTo>
                    <a:pt x="15236" y="4867"/>
                  </a:lnTo>
                  <a:lnTo>
                    <a:pt x="15198" y="4687"/>
                  </a:lnTo>
                  <a:lnTo>
                    <a:pt x="15164" y="4500"/>
                  </a:lnTo>
                  <a:lnTo>
                    <a:pt x="15137" y="4307"/>
                  </a:lnTo>
                  <a:lnTo>
                    <a:pt x="15115" y="4107"/>
                  </a:lnTo>
                  <a:lnTo>
                    <a:pt x="15101" y="3901"/>
                  </a:lnTo>
                  <a:lnTo>
                    <a:pt x="15090" y="3695"/>
                  </a:lnTo>
                  <a:lnTo>
                    <a:pt x="15081" y="3500"/>
                  </a:lnTo>
                  <a:lnTo>
                    <a:pt x="15075" y="3314"/>
                  </a:lnTo>
                  <a:lnTo>
                    <a:pt x="15069" y="3136"/>
                  </a:lnTo>
                  <a:lnTo>
                    <a:pt x="15064" y="2966"/>
                  </a:lnTo>
                  <a:lnTo>
                    <a:pt x="15061" y="2806"/>
                  </a:lnTo>
                  <a:lnTo>
                    <a:pt x="15060" y="2654"/>
                  </a:lnTo>
                  <a:lnTo>
                    <a:pt x="15059" y="2510"/>
                  </a:lnTo>
                  <a:lnTo>
                    <a:pt x="15060" y="2374"/>
                  </a:lnTo>
                  <a:lnTo>
                    <a:pt x="15061" y="2246"/>
                  </a:lnTo>
                  <a:lnTo>
                    <a:pt x="15063" y="2126"/>
                  </a:lnTo>
                  <a:lnTo>
                    <a:pt x="15066" y="2013"/>
                  </a:lnTo>
                  <a:lnTo>
                    <a:pt x="15071" y="1908"/>
                  </a:lnTo>
                  <a:lnTo>
                    <a:pt x="15075" y="1809"/>
                  </a:lnTo>
                  <a:lnTo>
                    <a:pt x="15080" y="1717"/>
                  </a:lnTo>
                  <a:lnTo>
                    <a:pt x="15085" y="1633"/>
                  </a:lnTo>
                  <a:lnTo>
                    <a:pt x="15091" y="1554"/>
                  </a:lnTo>
                  <a:lnTo>
                    <a:pt x="15098" y="1483"/>
                  </a:lnTo>
                  <a:lnTo>
                    <a:pt x="15104" y="1417"/>
                  </a:lnTo>
                  <a:lnTo>
                    <a:pt x="15110" y="1357"/>
                  </a:lnTo>
                  <a:lnTo>
                    <a:pt x="15116" y="1304"/>
                  </a:lnTo>
                  <a:lnTo>
                    <a:pt x="15122" y="1255"/>
                  </a:lnTo>
                  <a:lnTo>
                    <a:pt x="15129" y="1213"/>
                  </a:lnTo>
                  <a:lnTo>
                    <a:pt x="15134" y="1175"/>
                  </a:lnTo>
                  <a:lnTo>
                    <a:pt x="15145" y="1115"/>
                  </a:lnTo>
                  <a:lnTo>
                    <a:pt x="15153" y="1074"/>
                  </a:lnTo>
                  <a:lnTo>
                    <a:pt x="15159" y="1051"/>
                  </a:lnTo>
                  <a:lnTo>
                    <a:pt x="15161" y="1043"/>
                  </a:lnTo>
                  <a:lnTo>
                    <a:pt x="15034" y="1138"/>
                  </a:lnTo>
                  <a:lnTo>
                    <a:pt x="14885" y="1227"/>
                  </a:lnTo>
                  <a:lnTo>
                    <a:pt x="14715" y="1310"/>
                  </a:lnTo>
                  <a:lnTo>
                    <a:pt x="14525" y="1386"/>
                  </a:lnTo>
                  <a:lnTo>
                    <a:pt x="14317" y="1458"/>
                  </a:lnTo>
                  <a:lnTo>
                    <a:pt x="14093" y="1523"/>
                  </a:lnTo>
                  <a:lnTo>
                    <a:pt x="13852" y="1583"/>
                  </a:lnTo>
                  <a:lnTo>
                    <a:pt x="13598" y="1638"/>
                  </a:lnTo>
                  <a:lnTo>
                    <a:pt x="13332" y="1686"/>
                  </a:lnTo>
                  <a:lnTo>
                    <a:pt x="13053" y="1730"/>
                  </a:lnTo>
                  <a:lnTo>
                    <a:pt x="12767" y="1768"/>
                  </a:lnTo>
                  <a:lnTo>
                    <a:pt x="12471" y="1801"/>
                  </a:lnTo>
                  <a:lnTo>
                    <a:pt x="12168" y="1830"/>
                  </a:lnTo>
                  <a:lnTo>
                    <a:pt x="11861" y="1853"/>
                  </a:lnTo>
                  <a:lnTo>
                    <a:pt x="11550" y="1872"/>
                  </a:lnTo>
                  <a:lnTo>
                    <a:pt x="11235" y="1885"/>
                  </a:lnTo>
                  <a:lnTo>
                    <a:pt x="10920" y="1894"/>
                  </a:lnTo>
                  <a:lnTo>
                    <a:pt x="10606" y="1898"/>
                  </a:lnTo>
                  <a:lnTo>
                    <a:pt x="10292" y="1898"/>
                  </a:lnTo>
                  <a:lnTo>
                    <a:pt x="9983" y="1893"/>
                  </a:lnTo>
                  <a:lnTo>
                    <a:pt x="9677" y="1884"/>
                  </a:lnTo>
                  <a:lnTo>
                    <a:pt x="9379" y="1872"/>
                  </a:lnTo>
                  <a:lnTo>
                    <a:pt x="9087" y="1854"/>
                  </a:lnTo>
                  <a:lnTo>
                    <a:pt x="8805" y="1832"/>
                  </a:lnTo>
                  <a:lnTo>
                    <a:pt x="8534" y="1806"/>
                  </a:lnTo>
                  <a:lnTo>
                    <a:pt x="8273" y="1777"/>
                  </a:lnTo>
                  <a:lnTo>
                    <a:pt x="8026" y="1744"/>
                  </a:lnTo>
                  <a:lnTo>
                    <a:pt x="7794" y="1707"/>
                  </a:lnTo>
                  <a:lnTo>
                    <a:pt x="7578" y="1667"/>
                  </a:lnTo>
                  <a:lnTo>
                    <a:pt x="7380" y="1622"/>
                  </a:lnTo>
                  <a:lnTo>
                    <a:pt x="7199" y="1575"/>
                  </a:lnTo>
                  <a:lnTo>
                    <a:pt x="7041" y="1524"/>
                  </a:lnTo>
                  <a:lnTo>
                    <a:pt x="6827" y="1448"/>
                  </a:lnTo>
                  <a:lnTo>
                    <a:pt x="6614" y="1377"/>
                  </a:lnTo>
                  <a:lnTo>
                    <a:pt x="6404" y="1309"/>
                  </a:lnTo>
                  <a:lnTo>
                    <a:pt x="6196" y="1244"/>
                  </a:lnTo>
                  <a:lnTo>
                    <a:pt x="5990" y="1183"/>
                  </a:lnTo>
                  <a:lnTo>
                    <a:pt x="5785" y="1125"/>
                  </a:lnTo>
                  <a:lnTo>
                    <a:pt x="5583" y="1072"/>
                  </a:lnTo>
                  <a:lnTo>
                    <a:pt x="5381" y="1023"/>
                  </a:lnTo>
                  <a:lnTo>
                    <a:pt x="5181" y="980"/>
                  </a:lnTo>
                  <a:lnTo>
                    <a:pt x="4984" y="940"/>
                  </a:lnTo>
                  <a:lnTo>
                    <a:pt x="4787" y="905"/>
                  </a:lnTo>
                  <a:lnTo>
                    <a:pt x="4591" y="876"/>
                  </a:lnTo>
                  <a:lnTo>
                    <a:pt x="4397" y="852"/>
                  </a:lnTo>
                  <a:lnTo>
                    <a:pt x="4203" y="834"/>
                  </a:lnTo>
                  <a:lnTo>
                    <a:pt x="4012" y="821"/>
                  </a:lnTo>
                  <a:lnTo>
                    <a:pt x="3820" y="814"/>
                  </a:lnTo>
                  <a:lnTo>
                    <a:pt x="3629" y="814"/>
                  </a:lnTo>
                  <a:lnTo>
                    <a:pt x="3439" y="819"/>
                  </a:lnTo>
                  <a:lnTo>
                    <a:pt x="3250" y="832"/>
                  </a:lnTo>
                  <a:lnTo>
                    <a:pt x="3062" y="850"/>
                  </a:lnTo>
                  <a:lnTo>
                    <a:pt x="2873" y="876"/>
                  </a:lnTo>
                  <a:lnTo>
                    <a:pt x="2685" y="909"/>
                  </a:lnTo>
                  <a:lnTo>
                    <a:pt x="2496" y="950"/>
                  </a:lnTo>
                  <a:lnTo>
                    <a:pt x="2309" y="997"/>
                  </a:lnTo>
                  <a:lnTo>
                    <a:pt x="2122" y="1053"/>
                  </a:lnTo>
                  <a:lnTo>
                    <a:pt x="1933" y="1116"/>
                  </a:lnTo>
                  <a:lnTo>
                    <a:pt x="1746" y="1188"/>
                  </a:lnTo>
                  <a:lnTo>
                    <a:pt x="1558" y="1267"/>
                  </a:lnTo>
                  <a:lnTo>
                    <a:pt x="1369" y="1356"/>
                  </a:lnTo>
                  <a:lnTo>
                    <a:pt x="1180" y="1453"/>
                  </a:lnTo>
                  <a:lnTo>
                    <a:pt x="990" y="1559"/>
                  </a:lnTo>
                  <a:lnTo>
                    <a:pt x="801" y="1674"/>
                  </a:lnTo>
                  <a:lnTo>
                    <a:pt x="702" y="8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00000">
                <a:alpha val="5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微软雅黑" panose="020B0503020204020204" pitchFamily="34" charset="-122"/>
              </a:endParaRPr>
            </a:p>
          </p:txBody>
        </p:sp>
        <p:sp>
          <p:nvSpPr>
            <p:cNvPr id="63" name="Freeform 7"/>
            <p:cNvSpPr>
              <a:spLocks/>
            </p:cNvSpPr>
            <p:nvPr/>
          </p:nvSpPr>
          <p:spPr bwMode="auto">
            <a:xfrm>
              <a:off x="6205199" y="-1343505"/>
              <a:ext cx="2232248" cy="1196398"/>
            </a:xfrm>
            <a:custGeom>
              <a:avLst/>
              <a:gdLst>
                <a:gd name="T0" fmla="*/ 649 w 16560"/>
                <a:gd name="T1" fmla="*/ 1791 h 8890"/>
                <a:gd name="T2" fmla="*/ 3583 w 16560"/>
                <a:gd name="T3" fmla="*/ 8882 h 8890"/>
                <a:gd name="T4" fmla="*/ 3686 w 16560"/>
                <a:gd name="T5" fmla="*/ 8827 h 8890"/>
                <a:gd name="T6" fmla="*/ 3825 w 16560"/>
                <a:gd name="T7" fmla="*/ 8759 h 8890"/>
                <a:gd name="T8" fmla="*/ 4016 w 16560"/>
                <a:gd name="T9" fmla="*/ 8676 h 8890"/>
                <a:gd name="T10" fmla="*/ 4254 w 16560"/>
                <a:gd name="T11" fmla="*/ 8586 h 8890"/>
                <a:gd name="T12" fmla="*/ 4538 w 16560"/>
                <a:gd name="T13" fmla="*/ 8497 h 8890"/>
                <a:gd name="T14" fmla="*/ 4867 w 16560"/>
                <a:gd name="T15" fmla="*/ 8416 h 8890"/>
                <a:gd name="T16" fmla="*/ 5234 w 16560"/>
                <a:gd name="T17" fmla="*/ 8351 h 8890"/>
                <a:gd name="T18" fmla="*/ 5639 w 16560"/>
                <a:gd name="T19" fmla="*/ 8309 h 8890"/>
                <a:gd name="T20" fmla="*/ 6079 w 16560"/>
                <a:gd name="T21" fmla="*/ 8297 h 8890"/>
                <a:gd name="T22" fmla="*/ 7176 w 16560"/>
                <a:gd name="T23" fmla="*/ 8367 h 8890"/>
                <a:gd name="T24" fmla="*/ 8664 w 16560"/>
                <a:gd name="T25" fmla="*/ 8468 h 8890"/>
                <a:gd name="T26" fmla="*/ 9716 w 16560"/>
                <a:gd name="T27" fmla="*/ 8523 h 8890"/>
                <a:gd name="T28" fmla="*/ 10717 w 16560"/>
                <a:gd name="T29" fmla="*/ 8550 h 8890"/>
                <a:gd name="T30" fmla="*/ 11676 w 16560"/>
                <a:gd name="T31" fmla="*/ 8537 h 8890"/>
                <a:gd name="T32" fmla="*/ 12596 w 16560"/>
                <a:gd name="T33" fmla="*/ 8476 h 8890"/>
                <a:gd name="T34" fmla="*/ 13484 w 16560"/>
                <a:gd name="T35" fmla="*/ 8355 h 8890"/>
                <a:gd name="T36" fmla="*/ 14346 w 16560"/>
                <a:gd name="T37" fmla="*/ 8165 h 8890"/>
                <a:gd name="T38" fmla="*/ 15188 w 16560"/>
                <a:gd name="T39" fmla="*/ 7894 h 8890"/>
                <a:gd name="T40" fmla="*/ 16015 w 16560"/>
                <a:gd name="T41" fmla="*/ 7534 h 8890"/>
                <a:gd name="T42" fmla="*/ 16544 w 16560"/>
                <a:gd name="T43" fmla="*/ 7225 h 8890"/>
                <a:gd name="T44" fmla="*/ 16436 w 16560"/>
                <a:gd name="T45" fmla="*/ 7122 h 8890"/>
                <a:gd name="T46" fmla="*/ 16299 w 16560"/>
                <a:gd name="T47" fmla="*/ 6977 h 8890"/>
                <a:gd name="T48" fmla="*/ 16129 w 16560"/>
                <a:gd name="T49" fmla="*/ 6772 h 8890"/>
                <a:gd name="T50" fmla="*/ 15941 w 16560"/>
                <a:gd name="T51" fmla="*/ 6509 h 8890"/>
                <a:gd name="T52" fmla="*/ 15744 w 16560"/>
                <a:gd name="T53" fmla="*/ 6188 h 8890"/>
                <a:gd name="T54" fmla="*/ 15553 w 16560"/>
                <a:gd name="T55" fmla="*/ 5807 h 8890"/>
                <a:gd name="T56" fmla="*/ 15379 w 16560"/>
                <a:gd name="T57" fmla="*/ 5366 h 8890"/>
                <a:gd name="T58" fmla="*/ 15236 w 16560"/>
                <a:gd name="T59" fmla="*/ 4867 h 8890"/>
                <a:gd name="T60" fmla="*/ 15137 w 16560"/>
                <a:gd name="T61" fmla="*/ 4307 h 8890"/>
                <a:gd name="T62" fmla="*/ 15090 w 16560"/>
                <a:gd name="T63" fmla="*/ 3695 h 8890"/>
                <a:gd name="T64" fmla="*/ 15069 w 16560"/>
                <a:gd name="T65" fmla="*/ 3136 h 8890"/>
                <a:gd name="T66" fmla="*/ 15060 w 16560"/>
                <a:gd name="T67" fmla="*/ 2654 h 8890"/>
                <a:gd name="T68" fmla="*/ 15061 w 16560"/>
                <a:gd name="T69" fmla="*/ 2246 h 8890"/>
                <a:gd name="T70" fmla="*/ 15071 w 16560"/>
                <a:gd name="T71" fmla="*/ 1908 h 8890"/>
                <a:gd name="T72" fmla="*/ 15085 w 16560"/>
                <a:gd name="T73" fmla="*/ 1633 h 8890"/>
                <a:gd name="T74" fmla="*/ 15104 w 16560"/>
                <a:gd name="T75" fmla="*/ 1417 h 8890"/>
                <a:gd name="T76" fmla="*/ 15122 w 16560"/>
                <a:gd name="T77" fmla="*/ 1255 h 8890"/>
                <a:gd name="T78" fmla="*/ 15145 w 16560"/>
                <a:gd name="T79" fmla="*/ 1115 h 8890"/>
                <a:gd name="T80" fmla="*/ 15161 w 16560"/>
                <a:gd name="T81" fmla="*/ 1043 h 8890"/>
                <a:gd name="T82" fmla="*/ 14715 w 16560"/>
                <a:gd name="T83" fmla="*/ 1310 h 8890"/>
                <a:gd name="T84" fmla="*/ 14093 w 16560"/>
                <a:gd name="T85" fmla="*/ 1523 h 8890"/>
                <a:gd name="T86" fmla="*/ 13332 w 16560"/>
                <a:gd name="T87" fmla="*/ 1686 h 8890"/>
                <a:gd name="T88" fmla="*/ 12471 w 16560"/>
                <a:gd name="T89" fmla="*/ 1801 h 8890"/>
                <a:gd name="T90" fmla="*/ 11550 w 16560"/>
                <a:gd name="T91" fmla="*/ 1872 h 8890"/>
                <a:gd name="T92" fmla="*/ 10606 w 16560"/>
                <a:gd name="T93" fmla="*/ 1898 h 8890"/>
                <a:gd name="T94" fmla="*/ 9677 w 16560"/>
                <a:gd name="T95" fmla="*/ 1884 h 8890"/>
                <a:gd name="T96" fmla="*/ 8805 w 16560"/>
                <a:gd name="T97" fmla="*/ 1832 h 8890"/>
                <a:gd name="T98" fmla="*/ 8026 w 16560"/>
                <a:gd name="T99" fmla="*/ 1744 h 8890"/>
                <a:gd name="T100" fmla="*/ 7380 w 16560"/>
                <a:gd name="T101" fmla="*/ 1622 h 8890"/>
                <a:gd name="T102" fmla="*/ 6827 w 16560"/>
                <a:gd name="T103" fmla="*/ 1448 h 8890"/>
                <a:gd name="T104" fmla="*/ 6196 w 16560"/>
                <a:gd name="T105" fmla="*/ 1244 h 8890"/>
                <a:gd name="T106" fmla="*/ 5583 w 16560"/>
                <a:gd name="T107" fmla="*/ 1072 h 8890"/>
                <a:gd name="T108" fmla="*/ 4984 w 16560"/>
                <a:gd name="T109" fmla="*/ 940 h 8890"/>
                <a:gd name="T110" fmla="*/ 4397 w 16560"/>
                <a:gd name="T111" fmla="*/ 852 h 8890"/>
                <a:gd name="T112" fmla="*/ 3820 w 16560"/>
                <a:gd name="T113" fmla="*/ 814 h 8890"/>
                <a:gd name="T114" fmla="*/ 3250 w 16560"/>
                <a:gd name="T115" fmla="*/ 832 h 8890"/>
                <a:gd name="T116" fmla="*/ 2685 w 16560"/>
                <a:gd name="T117" fmla="*/ 909 h 8890"/>
                <a:gd name="T118" fmla="*/ 2122 w 16560"/>
                <a:gd name="T119" fmla="*/ 1053 h 8890"/>
                <a:gd name="T120" fmla="*/ 1558 w 16560"/>
                <a:gd name="T121" fmla="*/ 1267 h 8890"/>
                <a:gd name="T122" fmla="*/ 990 w 16560"/>
                <a:gd name="T123" fmla="*/ 1559 h 8890"/>
                <a:gd name="T124" fmla="*/ 0 w 16560"/>
                <a:gd name="T125" fmla="*/ 0 h 88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6560" h="8890">
                  <a:moveTo>
                    <a:pt x="0" y="0"/>
                  </a:moveTo>
                  <a:lnTo>
                    <a:pt x="167" y="1163"/>
                  </a:lnTo>
                  <a:lnTo>
                    <a:pt x="649" y="1791"/>
                  </a:lnTo>
                  <a:lnTo>
                    <a:pt x="649" y="1791"/>
                  </a:lnTo>
                  <a:lnTo>
                    <a:pt x="3571" y="8890"/>
                  </a:lnTo>
                  <a:lnTo>
                    <a:pt x="3583" y="8882"/>
                  </a:lnTo>
                  <a:lnTo>
                    <a:pt x="3623" y="8860"/>
                  </a:lnTo>
                  <a:lnTo>
                    <a:pt x="3650" y="8844"/>
                  </a:lnTo>
                  <a:lnTo>
                    <a:pt x="3686" y="8827"/>
                  </a:lnTo>
                  <a:lnTo>
                    <a:pt x="3726" y="8806"/>
                  </a:lnTo>
                  <a:lnTo>
                    <a:pt x="3773" y="8782"/>
                  </a:lnTo>
                  <a:lnTo>
                    <a:pt x="3825" y="8759"/>
                  </a:lnTo>
                  <a:lnTo>
                    <a:pt x="3883" y="8732"/>
                  </a:lnTo>
                  <a:lnTo>
                    <a:pt x="3946" y="8704"/>
                  </a:lnTo>
                  <a:lnTo>
                    <a:pt x="4016" y="8676"/>
                  </a:lnTo>
                  <a:lnTo>
                    <a:pt x="4090" y="8646"/>
                  </a:lnTo>
                  <a:lnTo>
                    <a:pt x="4169" y="8616"/>
                  </a:lnTo>
                  <a:lnTo>
                    <a:pt x="4254" y="8586"/>
                  </a:lnTo>
                  <a:lnTo>
                    <a:pt x="4344" y="8556"/>
                  </a:lnTo>
                  <a:lnTo>
                    <a:pt x="4439" y="8526"/>
                  </a:lnTo>
                  <a:lnTo>
                    <a:pt x="4538" y="8497"/>
                  </a:lnTo>
                  <a:lnTo>
                    <a:pt x="4643" y="8469"/>
                  </a:lnTo>
                  <a:lnTo>
                    <a:pt x="4753" y="8442"/>
                  </a:lnTo>
                  <a:lnTo>
                    <a:pt x="4867" y="8416"/>
                  </a:lnTo>
                  <a:lnTo>
                    <a:pt x="4985" y="8392"/>
                  </a:lnTo>
                  <a:lnTo>
                    <a:pt x="5107" y="8371"/>
                  </a:lnTo>
                  <a:lnTo>
                    <a:pt x="5234" y="8351"/>
                  </a:lnTo>
                  <a:lnTo>
                    <a:pt x="5364" y="8334"/>
                  </a:lnTo>
                  <a:lnTo>
                    <a:pt x="5500" y="8320"/>
                  </a:lnTo>
                  <a:lnTo>
                    <a:pt x="5639" y="8309"/>
                  </a:lnTo>
                  <a:lnTo>
                    <a:pt x="5782" y="8301"/>
                  </a:lnTo>
                  <a:lnTo>
                    <a:pt x="5928" y="8297"/>
                  </a:lnTo>
                  <a:lnTo>
                    <a:pt x="6079" y="8297"/>
                  </a:lnTo>
                  <a:lnTo>
                    <a:pt x="6232" y="8301"/>
                  </a:lnTo>
                  <a:lnTo>
                    <a:pt x="6389" y="8311"/>
                  </a:lnTo>
                  <a:lnTo>
                    <a:pt x="7176" y="8367"/>
                  </a:lnTo>
                  <a:lnTo>
                    <a:pt x="7933" y="8419"/>
                  </a:lnTo>
                  <a:lnTo>
                    <a:pt x="8302" y="8444"/>
                  </a:lnTo>
                  <a:lnTo>
                    <a:pt x="8664" y="8468"/>
                  </a:lnTo>
                  <a:lnTo>
                    <a:pt x="9021" y="8489"/>
                  </a:lnTo>
                  <a:lnTo>
                    <a:pt x="9371" y="8507"/>
                  </a:lnTo>
                  <a:lnTo>
                    <a:pt x="9716" y="8523"/>
                  </a:lnTo>
                  <a:lnTo>
                    <a:pt x="10055" y="8536"/>
                  </a:lnTo>
                  <a:lnTo>
                    <a:pt x="10389" y="8544"/>
                  </a:lnTo>
                  <a:lnTo>
                    <a:pt x="10717" y="8550"/>
                  </a:lnTo>
                  <a:lnTo>
                    <a:pt x="11041" y="8551"/>
                  </a:lnTo>
                  <a:lnTo>
                    <a:pt x="11361" y="8547"/>
                  </a:lnTo>
                  <a:lnTo>
                    <a:pt x="11676" y="8537"/>
                  </a:lnTo>
                  <a:lnTo>
                    <a:pt x="11986" y="8523"/>
                  </a:lnTo>
                  <a:lnTo>
                    <a:pt x="12293" y="8503"/>
                  </a:lnTo>
                  <a:lnTo>
                    <a:pt x="12596" y="8476"/>
                  </a:lnTo>
                  <a:lnTo>
                    <a:pt x="12895" y="8443"/>
                  </a:lnTo>
                  <a:lnTo>
                    <a:pt x="13191" y="8403"/>
                  </a:lnTo>
                  <a:lnTo>
                    <a:pt x="13484" y="8355"/>
                  </a:lnTo>
                  <a:lnTo>
                    <a:pt x="13774" y="8300"/>
                  </a:lnTo>
                  <a:lnTo>
                    <a:pt x="14062" y="8236"/>
                  </a:lnTo>
                  <a:lnTo>
                    <a:pt x="14346" y="8165"/>
                  </a:lnTo>
                  <a:lnTo>
                    <a:pt x="14629" y="8084"/>
                  </a:lnTo>
                  <a:lnTo>
                    <a:pt x="14909" y="7994"/>
                  </a:lnTo>
                  <a:lnTo>
                    <a:pt x="15188" y="7894"/>
                  </a:lnTo>
                  <a:lnTo>
                    <a:pt x="15464" y="7785"/>
                  </a:lnTo>
                  <a:lnTo>
                    <a:pt x="15739" y="7665"/>
                  </a:lnTo>
                  <a:lnTo>
                    <a:pt x="16015" y="7534"/>
                  </a:lnTo>
                  <a:lnTo>
                    <a:pt x="16288" y="7392"/>
                  </a:lnTo>
                  <a:lnTo>
                    <a:pt x="16560" y="7239"/>
                  </a:lnTo>
                  <a:lnTo>
                    <a:pt x="16544" y="7225"/>
                  </a:lnTo>
                  <a:lnTo>
                    <a:pt x="16502" y="7187"/>
                  </a:lnTo>
                  <a:lnTo>
                    <a:pt x="16472" y="7158"/>
                  </a:lnTo>
                  <a:lnTo>
                    <a:pt x="16436" y="7122"/>
                  </a:lnTo>
                  <a:lnTo>
                    <a:pt x="16394" y="7081"/>
                  </a:lnTo>
                  <a:lnTo>
                    <a:pt x="16349" y="7032"/>
                  </a:lnTo>
                  <a:lnTo>
                    <a:pt x="16299" y="6977"/>
                  </a:lnTo>
                  <a:lnTo>
                    <a:pt x="16245" y="6915"/>
                  </a:lnTo>
                  <a:lnTo>
                    <a:pt x="16189" y="6847"/>
                  </a:lnTo>
                  <a:lnTo>
                    <a:pt x="16129" y="6772"/>
                  </a:lnTo>
                  <a:lnTo>
                    <a:pt x="16068" y="6692"/>
                  </a:lnTo>
                  <a:lnTo>
                    <a:pt x="16005" y="6604"/>
                  </a:lnTo>
                  <a:lnTo>
                    <a:pt x="15941" y="6509"/>
                  </a:lnTo>
                  <a:lnTo>
                    <a:pt x="15875" y="6409"/>
                  </a:lnTo>
                  <a:lnTo>
                    <a:pt x="15810" y="6302"/>
                  </a:lnTo>
                  <a:lnTo>
                    <a:pt x="15744" y="6188"/>
                  </a:lnTo>
                  <a:lnTo>
                    <a:pt x="15679" y="6068"/>
                  </a:lnTo>
                  <a:lnTo>
                    <a:pt x="15615" y="5940"/>
                  </a:lnTo>
                  <a:lnTo>
                    <a:pt x="15553" y="5807"/>
                  </a:lnTo>
                  <a:lnTo>
                    <a:pt x="15492" y="5667"/>
                  </a:lnTo>
                  <a:lnTo>
                    <a:pt x="15434" y="5520"/>
                  </a:lnTo>
                  <a:lnTo>
                    <a:pt x="15379" y="5366"/>
                  </a:lnTo>
                  <a:lnTo>
                    <a:pt x="15327" y="5207"/>
                  </a:lnTo>
                  <a:lnTo>
                    <a:pt x="15280" y="5040"/>
                  </a:lnTo>
                  <a:lnTo>
                    <a:pt x="15236" y="4867"/>
                  </a:lnTo>
                  <a:lnTo>
                    <a:pt x="15198" y="4687"/>
                  </a:lnTo>
                  <a:lnTo>
                    <a:pt x="15164" y="4500"/>
                  </a:lnTo>
                  <a:lnTo>
                    <a:pt x="15137" y="4307"/>
                  </a:lnTo>
                  <a:lnTo>
                    <a:pt x="15115" y="4107"/>
                  </a:lnTo>
                  <a:lnTo>
                    <a:pt x="15101" y="3901"/>
                  </a:lnTo>
                  <a:lnTo>
                    <a:pt x="15090" y="3695"/>
                  </a:lnTo>
                  <a:lnTo>
                    <a:pt x="15081" y="3500"/>
                  </a:lnTo>
                  <a:lnTo>
                    <a:pt x="15075" y="3314"/>
                  </a:lnTo>
                  <a:lnTo>
                    <a:pt x="15069" y="3136"/>
                  </a:lnTo>
                  <a:lnTo>
                    <a:pt x="15064" y="2966"/>
                  </a:lnTo>
                  <a:lnTo>
                    <a:pt x="15061" y="2806"/>
                  </a:lnTo>
                  <a:lnTo>
                    <a:pt x="15060" y="2654"/>
                  </a:lnTo>
                  <a:lnTo>
                    <a:pt x="15059" y="2510"/>
                  </a:lnTo>
                  <a:lnTo>
                    <a:pt x="15060" y="2374"/>
                  </a:lnTo>
                  <a:lnTo>
                    <a:pt x="15061" y="2246"/>
                  </a:lnTo>
                  <a:lnTo>
                    <a:pt x="15063" y="2126"/>
                  </a:lnTo>
                  <a:lnTo>
                    <a:pt x="15066" y="2013"/>
                  </a:lnTo>
                  <a:lnTo>
                    <a:pt x="15071" y="1908"/>
                  </a:lnTo>
                  <a:lnTo>
                    <a:pt x="15075" y="1809"/>
                  </a:lnTo>
                  <a:lnTo>
                    <a:pt x="15080" y="1717"/>
                  </a:lnTo>
                  <a:lnTo>
                    <a:pt x="15085" y="1633"/>
                  </a:lnTo>
                  <a:lnTo>
                    <a:pt x="15091" y="1554"/>
                  </a:lnTo>
                  <a:lnTo>
                    <a:pt x="15098" y="1483"/>
                  </a:lnTo>
                  <a:lnTo>
                    <a:pt x="15104" y="1417"/>
                  </a:lnTo>
                  <a:lnTo>
                    <a:pt x="15110" y="1357"/>
                  </a:lnTo>
                  <a:lnTo>
                    <a:pt x="15116" y="1304"/>
                  </a:lnTo>
                  <a:lnTo>
                    <a:pt x="15122" y="1255"/>
                  </a:lnTo>
                  <a:lnTo>
                    <a:pt x="15129" y="1213"/>
                  </a:lnTo>
                  <a:lnTo>
                    <a:pt x="15134" y="1175"/>
                  </a:lnTo>
                  <a:lnTo>
                    <a:pt x="15145" y="1115"/>
                  </a:lnTo>
                  <a:lnTo>
                    <a:pt x="15153" y="1074"/>
                  </a:lnTo>
                  <a:lnTo>
                    <a:pt x="15159" y="1051"/>
                  </a:lnTo>
                  <a:lnTo>
                    <a:pt x="15161" y="1043"/>
                  </a:lnTo>
                  <a:lnTo>
                    <a:pt x="15034" y="1138"/>
                  </a:lnTo>
                  <a:lnTo>
                    <a:pt x="14885" y="1227"/>
                  </a:lnTo>
                  <a:lnTo>
                    <a:pt x="14715" y="1310"/>
                  </a:lnTo>
                  <a:lnTo>
                    <a:pt x="14525" y="1386"/>
                  </a:lnTo>
                  <a:lnTo>
                    <a:pt x="14317" y="1458"/>
                  </a:lnTo>
                  <a:lnTo>
                    <a:pt x="14093" y="1523"/>
                  </a:lnTo>
                  <a:lnTo>
                    <a:pt x="13852" y="1583"/>
                  </a:lnTo>
                  <a:lnTo>
                    <a:pt x="13598" y="1638"/>
                  </a:lnTo>
                  <a:lnTo>
                    <a:pt x="13332" y="1686"/>
                  </a:lnTo>
                  <a:lnTo>
                    <a:pt x="13053" y="1730"/>
                  </a:lnTo>
                  <a:lnTo>
                    <a:pt x="12767" y="1768"/>
                  </a:lnTo>
                  <a:lnTo>
                    <a:pt x="12471" y="1801"/>
                  </a:lnTo>
                  <a:lnTo>
                    <a:pt x="12168" y="1830"/>
                  </a:lnTo>
                  <a:lnTo>
                    <a:pt x="11861" y="1853"/>
                  </a:lnTo>
                  <a:lnTo>
                    <a:pt x="11550" y="1872"/>
                  </a:lnTo>
                  <a:lnTo>
                    <a:pt x="11235" y="1885"/>
                  </a:lnTo>
                  <a:lnTo>
                    <a:pt x="10920" y="1894"/>
                  </a:lnTo>
                  <a:lnTo>
                    <a:pt x="10606" y="1898"/>
                  </a:lnTo>
                  <a:lnTo>
                    <a:pt x="10292" y="1898"/>
                  </a:lnTo>
                  <a:lnTo>
                    <a:pt x="9983" y="1893"/>
                  </a:lnTo>
                  <a:lnTo>
                    <a:pt x="9677" y="1884"/>
                  </a:lnTo>
                  <a:lnTo>
                    <a:pt x="9379" y="1872"/>
                  </a:lnTo>
                  <a:lnTo>
                    <a:pt x="9087" y="1854"/>
                  </a:lnTo>
                  <a:lnTo>
                    <a:pt x="8805" y="1832"/>
                  </a:lnTo>
                  <a:lnTo>
                    <a:pt x="8534" y="1806"/>
                  </a:lnTo>
                  <a:lnTo>
                    <a:pt x="8273" y="1777"/>
                  </a:lnTo>
                  <a:lnTo>
                    <a:pt x="8026" y="1744"/>
                  </a:lnTo>
                  <a:lnTo>
                    <a:pt x="7794" y="1707"/>
                  </a:lnTo>
                  <a:lnTo>
                    <a:pt x="7578" y="1667"/>
                  </a:lnTo>
                  <a:lnTo>
                    <a:pt x="7380" y="1622"/>
                  </a:lnTo>
                  <a:lnTo>
                    <a:pt x="7199" y="1575"/>
                  </a:lnTo>
                  <a:lnTo>
                    <a:pt x="7041" y="1524"/>
                  </a:lnTo>
                  <a:lnTo>
                    <a:pt x="6827" y="1448"/>
                  </a:lnTo>
                  <a:lnTo>
                    <a:pt x="6614" y="1377"/>
                  </a:lnTo>
                  <a:lnTo>
                    <a:pt x="6404" y="1309"/>
                  </a:lnTo>
                  <a:lnTo>
                    <a:pt x="6196" y="1244"/>
                  </a:lnTo>
                  <a:lnTo>
                    <a:pt x="5990" y="1183"/>
                  </a:lnTo>
                  <a:lnTo>
                    <a:pt x="5785" y="1125"/>
                  </a:lnTo>
                  <a:lnTo>
                    <a:pt x="5583" y="1072"/>
                  </a:lnTo>
                  <a:lnTo>
                    <a:pt x="5381" y="1023"/>
                  </a:lnTo>
                  <a:lnTo>
                    <a:pt x="5181" y="980"/>
                  </a:lnTo>
                  <a:lnTo>
                    <a:pt x="4984" y="940"/>
                  </a:lnTo>
                  <a:lnTo>
                    <a:pt x="4787" y="905"/>
                  </a:lnTo>
                  <a:lnTo>
                    <a:pt x="4591" y="876"/>
                  </a:lnTo>
                  <a:lnTo>
                    <a:pt x="4397" y="852"/>
                  </a:lnTo>
                  <a:lnTo>
                    <a:pt x="4203" y="834"/>
                  </a:lnTo>
                  <a:lnTo>
                    <a:pt x="4012" y="821"/>
                  </a:lnTo>
                  <a:lnTo>
                    <a:pt x="3820" y="814"/>
                  </a:lnTo>
                  <a:lnTo>
                    <a:pt x="3629" y="814"/>
                  </a:lnTo>
                  <a:lnTo>
                    <a:pt x="3439" y="819"/>
                  </a:lnTo>
                  <a:lnTo>
                    <a:pt x="3250" y="832"/>
                  </a:lnTo>
                  <a:lnTo>
                    <a:pt x="3062" y="850"/>
                  </a:lnTo>
                  <a:lnTo>
                    <a:pt x="2873" y="876"/>
                  </a:lnTo>
                  <a:lnTo>
                    <a:pt x="2685" y="909"/>
                  </a:lnTo>
                  <a:lnTo>
                    <a:pt x="2496" y="950"/>
                  </a:lnTo>
                  <a:lnTo>
                    <a:pt x="2309" y="997"/>
                  </a:lnTo>
                  <a:lnTo>
                    <a:pt x="2122" y="1053"/>
                  </a:lnTo>
                  <a:lnTo>
                    <a:pt x="1933" y="1116"/>
                  </a:lnTo>
                  <a:lnTo>
                    <a:pt x="1746" y="1188"/>
                  </a:lnTo>
                  <a:lnTo>
                    <a:pt x="1558" y="1267"/>
                  </a:lnTo>
                  <a:lnTo>
                    <a:pt x="1369" y="1356"/>
                  </a:lnTo>
                  <a:lnTo>
                    <a:pt x="1180" y="1453"/>
                  </a:lnTo>
                  <a:lnTo>
                    <a:pt x="990" y="1559"/>
                  </a:lnTo>
                  <a:lnTo>
                    <a:pt x="801" y="1674"/>
                  </a:lnTo>
                  <a:lnTo>
                    <a:pt x="702" y="8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64" name="Freeform 5"/>
            <p:cNvSpPr>
              <a:spLocks/>
            </p:cNvSpPr>
            <p:nvPr/>
          </p:nvSpPr>
          <p:spPr bwMode="auto">
            <a:xfrm>
              <a:off x="7070380" y="-962472"/>
              <a:ext cx="560539" cy="551881"/>
            </a:xfrm>
            <a:custGeom>
              <a:avLst/>
              <a:gdLst>
                <a:gd name="T0" fmla="*/ 2313 w 16074"/>
                <a:gd name="T1" fmla="*/ 11564 h 16128"/>
                <a:gd name="T2" fmla="*/ 3529 w 16074"/>
                <a:gd name="T3" fmla="*/ 12395 h 16128"/>
                <a:gd name="T4" fmla="*/ 4818 w 16074"/>
                <a:gd name="T5" fmla="*/ 13031 h 16128"/>
                <a:gd name="T6" fmla="*/ 6189 w 16074"/>
                <a:gd name="T7" fmla="*/ 13418 h 16128"/>
                <a:gd name="T8" fmla="*/ 7653 w 16074"/>
                <a:gd name="T9" fmla="*/ 13501 h 16128"/>
                <a:gd name="T10" fmla="*/ 9219 w 16074"/>
                <a:gd name="T11" fmla="*/ 13224 h 16128"/>
                <a:gd name="T12" fmla="*/ 5225 w 16074"/>
                <a:gd name="T13" fmla="*/ 7326 h 16128"/>
                <a:gd name="T14" fmla="*/ 5604 w 16074"/>
                <a:gd name="T15" fmla="*/ 2588 h 16128"/>
                <a:gd name="T16" fmla="*/ 5918 w 16074"/>
                <a:gd name="T17" fmla="*/ 2680 h 16128"/>
                <a:gd name="T18" fmla="*/ 6274 w 16074"/>
                <a:gd name="T19" fmla="*/ 2719 h 16128"/>
                <a:gd name="T20" fmla="*/ 6671 w 16074"/>
                <a:gd name="T21" fmla="*/ 2688 h 16128"/>
                <a:gd name="T22" fmla="*/ 7102 w 16074"/>
                <a:gd name="T23" fmla="*/ 2577 h 16128"/>
                <a:gd name="T24" fmla="*/ 7563 w 16074"/>
                <a:gd name="T25" fmla="*/ 2375 h 16128"/>
                <a:gd name="T26" fmla="*/ 8053 w 16074"/>
                <a:gd name="T27" fmla="*/ 2066 h 16128"/>
                <a:gd name="T28" fmla="*/ 12930 w 16074"/>
                <a:gd name="T29" fmla="*/ 10057 h 16128"/>
                <a:gd name="T30" fmla="*/ 13396 w 16074"/>
                <a:gd name="T31" fmla="*/ 8301 h 16128"/>
                <a:gd name="T32" fmla="*/ 13347 w 16074"/>
                <a:gd name="T33" fmla="*/ 6443 h 16128"/>
                <a:gd name="T34" fmla="*/ 12801 w 16074"/>
                <a:gd name="T35" fmla="*/ 4583 h 16128"/>
                <a:gd name="T36" fmla="*/ 11773 w 16074"/>
                <a:gd name="T37" fmla="*/ 2822 h 16128"/>
                <a:gd name="T38" fmla="*/ 10277 w 16074"/>
                <a:gd name="T39" fmla="*/ 1262 h 16128"/>
                <a:gd name="T40" fmla="*/ 8329 w 16074"/>
                <a:gd name="T41" fmla="*/ 0 h 16128"/>
                <a:gd name="T42" fmla="*/ 10526 w 16074"/>
                <a:gd name="T43" fmla="*/ 458 h 16128"/>
                <a:gd name="T44" fmla="*/ 12659 w 16074"/>
                <a:gd name="T45" fmla="*/ 1583 h 16128"/>
                <a:gd name="T46" fmla="*/ 14464 w 16074"/>
                <a:gd name="T47" fmla="*/ 3304 h 16128"/>
                <a:gd name="T48" fmla="*/ 15679 w 16074"/>
                <a:gd name="T49" fmla="*/ 5557 h 16128"/>
                <a:gd name="T50" fmla="*/ 16044 w 16074"/>
                <a:gd name="T51" fmla="*/ 8271 h 16128"/>
                <a:gd name="T52" fmla="*/ 15294 w 16074"/>
                <a:gd name="T53" fmla="*/ 11379 h 16128"/>
                <a:gd name="T54" fmla="*/ 12655 w 16074"/>
                <a:gd name="T55" fmla="*/ 14684 h 16128"/>
                <a:gd name="T56" fmla="*/ 10870 w 16074"/>
                <a:gd name="T57" fmla="*/ 15495 h 16128"/>
                <a:gd name="T58" fmla="*/ 9145 w 16074"/>
                <a:gd name="T59" fmla="*/ 15974 h 16128"/>
                <a:gd name="T60" fmla="*/ 7486 w 16074"/>
                <a:gd name="T61" fmla="*/ 16128 h 16128"/>
                <a:gd name="T62" fmla="*/ 5906 w 16074"/>
                <a:gd name="T63" fmla="*/ 15967 h 16128"/>
                <a:gd name="T64" fmla="*/ 4415 w 16074"/>
                <a:gd name="T65" fmla="*/ 15498 h 16128"/>
                <a:gd name="T66" fmla="*/ 3023 w 16074"/>
                <a:gd name="T67" fmla="*/ 14731 h 16128"/>
                <a:gd name="T68" fmla="*/ 2528 w 16074"/>
                <a:gd name="T69" fmla="*/ 14487 h 16128"/>
                <a:gd name="T70" fmla="*/ 2530 w 16074"/>
                <a:gd name="T71" fmla="*/ 14735 h 16128"/>
                <a:gd name="T72" fmla="*/ 2473 w 16074"/>
                <a:gd name="T73" fmla="*/ 14983 h 16128"/>
                <a:gd name="T74" fmla="*/ 2363 w 16074"/>
                <a:gd name="T75" fmla="*/ 15222 h 16128"/>
                <a:gd name="T76" fmla="*/ 2207 w 16074"/>
                <a:gd name="T77" fmla="*/ 15444 h 16128"/>
                <a:gd name="T78" fmla="*/ 2013 w 16074"/>
                <a:gd name="T79" fmla="*/ 15642 h 16128"/>
                <a:gd name="T80" fmla="*/ 1779 w 16074"/>
                <a:gd name="T81" fmla="*/ 15812 h 16128"/>
                <a:gd name="T82" fmla="*/ 1496 w 16074"/>
                <a:gd name="T83" fmla="*/ 15944 h 16128"/>
                <a:gd name="T84" fmla="*/ 1210 w 16074"/>
                <a:gd name="T85" fmla="*/ 16001 h 16128"/>
                <a:gd name="T86" fmla="*/ 933 w 16074"/>
                <a:gd name="T87" fmla="*/ 15986 h 16128"/>
                <a:gd name="T88" fmla="*/ 671 w 16074"/>
                <a:gd name="T89" fmla="*/ 15902 h 16128"/>
                <a:gd name="T90" fmla="*/ 436 w 16074"/>
                <a:gd name="T91" fmla="*/ 15751 h 16128"/>
                <a:gd name="T92" fmla="*/ 234 w 16074"/>
                <a:gd name="T93" fmla="*/ 15534 h 16128"/>
                <a:gd name="T94" fmla="*/ 33 w 16074"/>
                <a:gd name="T95" fmla="*/ 15112 h 16128"/>
                <a:gd name="T96" fmla="*/ 17 w 16074"/>
                <a:gd name="T97" fmla="*/ 14651 h 16128"/>
                <a:gd name="T98" fmla="*/ 179 w 16074"/>
                <a:gd name="T99" fmla="*/ 14226 h 16128"/>
                <a:gd name="T100" fmla="*/ 478 w 16074"/>
                <a:gd name="T101" fmla="*/ 13874 h 16128"/>
                <a:gd name="T102" fmla="*/ 878 w 16074"/>
                <a:gd name="T103" fmla="*/ 13632 h 16128"/>
                <a:gd name="T104" fmla="*/ 1339 w 16074"/>
                <a:gd name="T105" fmla="*/ 13536 h 16128"/>
                <a:gd name="T106" fmla="*/ 1477 w 16074"/>
                <a:gd name="T107" fmla="*/ 13406 h 16128"/>
                <a:gd name="T108" fmla="*/ 1100 w 16074"/>
                <a:gd name="T109" fmla="*/ 12990 h 16128"/>
                <a:gd name="T110" fmla="*/ 736 w 16074"/>
                <a:gd name="T111" fmla="*/ 12545 h 16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6074" h="16128">
                  <a:moveTo>
                    <a:pt x="454" y="12169"/>
                  </a:moveTo>
                  <a:lnTo>
                    <a:pt x="1614" y="10993"/>
                  </a:lnTo>
                  <a:lnTo>
                    <a:pt x="1844" y="11188"/>
                  </a:lnTo>
                  <a:lnTo>
                    <a:pt x="2077" y="11378"/>
                  </a:lnTo>
                  <a:lnTo>
                    <a:pt x="2313" y="11564"/>
                  </a:lnTo>
                  <a:lnTo>
                    <a:pt x="2550" y="11742"/>
                  </a:lnTo>
                  <a:lnTo>
                    <a:pt x="2792" y="11916"/>
                  </a:lnTo>
                  <a:lnTo>
                    <a:pt x="3035" y="12083"/>
                  </a:lnTo>
                  <a:lnTo>
                    <a:pt x="3280" y="12242"/>
                  </a:lnTo>
                  <a:lnTo>
                    <a:pt x="3529" y="12395"/>
                  </a:lnTo>
                  <a:lnTo>
                    <a:pt x="3781" y="12540"/>
                  </a:lnTo>
                  <a:lnTo>
                    <a:pt x="4035" y="12677"/>
                  </a:lnTo>
                  <a:lnTo>
                    <a:pt x="4293" y="12804"/>
                  </a:lnTo>
                  <a:lnTo>
                    <a:pt x="4554" y="12923"/>
                  </a:lnTo>
                  <a:lnTo>
                    <a:pt x="4818" y="13031"/>
                  </a:lnTo>
                  <a:lnTo>
                    <a:pt x="5086" y="13131"/>
                  </a:lnTo>
                  <a:lnTo>
                    <a:pt x="5356" y="13220"/>
                  </a:lnTo>
                  <a:lnTo>
                    <a:pt x="5630" y="13298"/>
                  </a:lnTo>
                  <a:lnTo>
                    <a:pt x="5908" y="13364"/>
                  </a:lnTo>
                  <a:lnTo>
                    <a:pt x="6189" y="13418"/>
                  </a:lnTo>
                  <a:lnTo>
                    <a:pt x="6474" y="13461"/>
                  </a:lnTo>
                  <a:lnTo>
                    <a:pt x="6763" y="13491"/>
                  </a:lnTo>
                  <a:lnTo>
                    <a:pt x="7056" y="13508"/>
                  </a:lnTo>
                  <a:lnTo>
                    <a:pt x="7352" y="13511"/>
                  </a:lnTo>
                  <a:lnTo>
                    <a:pt x="7653" y="13501"/>
                  </a:lnTo>
                  <a:lnTo>
                    <a:pt x="7958" y="13476"/>
                  </a:lnTo>
                  <a:lnTo>
                    <a:pt x="8267" y="13437"/>
                  </a:lnTo>
                  <a:lnTo>
                    <a:pt x="8579" y="13381"/>
                  </a:lnTo>
                  <a:lnTo>
                    <a:pt x="8897" y="13311"/>
                  </a:lnTo>
                  <a:lnTo>
                    <a:pt x="9219" y="13224"/>
                  </a:lnTo>
                  <a:lnTo>
                    <a:pt x="9546" y="13121"/>
                  </a:lnTo>
                  <a:lnTo>
                    <a:pt x="9877" y="13001"/>
                  </a:lnTo>
                  <a:lnTo>
                    <a:pt x="10212" y="12863"/>
                  </a:lnTo>
                  <a:lnTo>
                    <a:pt x="10554" y="12708"/>
                  </a:lnTo>
                  <a:lnTo>
                    <a:pt x="5225" y="7326"/>
                  </a:lnTo>
                  <a:lnTo>
                    <a:pt x="3765" y="8813"/>
                  </a:lnTo>
                  <a:lnTo>
                    <a:pt x="1503" y="6582"/>
                  </a:lnTo>
                  <a:lnTo>
                    <a:pt x="5491" y="2537"/>
                  </a:lnTo>
                  <a:lnTo>
                    <a:pt x="5547" y="2563"/>
                  </a:lnTo>
                  <a:lnTo>
                    <a:pt x="5604" y="2588"/>
                  </a:lnTo>
                  <a:lnTo>
                    <a:pt x="5663" y="2610"/>
                  </a:lnTo>
                  <a:lnTo>
                    <a:pt x="5724" y="2631"/>
                  </a:lnTo>
                  <a:lnTo>
                    <a:pt x="5787" y="2649"/>
                  </a:lnTo>
                  <a:lnTo>
                    <a:pt x="5852" y="2666"/>
                  </a:lnTo>
                  <a:lnTo>
                    <a:pt x="5918" y="2680"/>
                  </a:lnTo>
                  <a:lnTo>
                    <a:pt x="5986" y="2693"/>
                  </a:lnTo>
                  <a:lnTo>
                    <a:pt x="6055" y="2703"/>
                  </a:lnTo>
                  <a:lnTo>
                    <a:pt x="6127" y="2711"/>
                  </a:lnTo>
                  <a:lnTo>
                    <a:pt x="6200" y="2716"/>
                  </a:lnTo>
                  <a:lnTo>
                    <a:pt x="6274" y="2719"/>
                  </a:lnTo>
                  <a:lnTo>
                    <a:pt x="6351" y="2719"/>
                  </a:lnTo>
                  <a:lnTo>
                    <a:pt x="6429" y="2716"/>
                  </a:lnTo>
                  <a:lnTo>
                    <a:pt x="6508" y="2710"/>
                  </a:lnTo>
                  <a:lnTo>
                    <a:pt x="6588" y="2700"/>
                  </a:lnTo>
                  <a:lnTo>
                    <a:pt x="6671" y="2688"/>
                  </a:lnTo>
                  <a:lnTo>
                    <a:pt x="6755" y="2673"/>
                  </a:lnTo>
                  <a:lnTo>
                    <a:pt x="6840" y="2654"/>
                  </a:lnTo>
                  <a:lnTo>
                    <a:pt x="6925" y="2632"/>
                  </a:lnTo>
                  <a:lnTo>
                    <a:pt x="7013" y="2607"/>
                  </a:lnTo>
                  <a:lnTo>
                    <a:pt x="7102" y="2577"/>
                  </a:lnTo>
                  <a:lnTo>
                    <a:pt x="7192" y="2545"/>
                  </a:lnTo>
                  <a:lnTo>
                    <a:pt x="7283" y="2508"/>
                  </a:lnTo>
                  <a:lnTo>
                    <a:pt x="7375" y="2468"/>
                  </a:lnTo>
                  <a:lnTo>
                    <a:pt x="7469" y="2423"/>
                  </a:lnTo>
                  <a:lnTo>
                    <a:pt x="7563" y="2375"/>
                  </a:lnTo>
                  <a:lnTo>
                    <a:pt x="7659" y="2321"/>
                  </a:lnTo>
                  <a:lnTo>
                    <a:pt x="7756" y="2265"/>
                  </a:lnTo>
                  <a:lnTo>
                    <a:pt x="7854" y="2203"/>
                  </a:lnTo>
                  <a:lnTo>
                    <a:pt x="7953" y="2137"/>
                  </a:lnTo>
                  <a:lnTo>
                    <a:pt x="8053" y="2066"/>
                  </a:lnTo>
                  <a:lnTo>
                    <a:pt x="9204" y="3243"/>
                  </a:lnTo>
                  <a:lnTo>
                    <a:pt x="7220" y="5296"/>
                  </a:lnTo>
                  <a:lnTo>
                    <a:pt x="12597" y="10708"/>
                  </a:lnTo>
                  <a:lnTo>
                    <a:pt x="12775" y="10387"/>
                  </a:lnTo>
                  <a:lnTo>
                    <a:pt x="12930" y="10057"/>
                  </a:lnTo>
                  <a:lnTo>
                    <a:pt x="13065" y="9719"/>
                  </a:lnTo>
                  <a:lnTo>
                    <a:pt x="13179" y="9373"/>
                  </a:lnTo>
                  <a:lnTo>
                    <a:pt x="13271" y="9022"/>
                  </a:lnTo>
                  <a:lnTo>
                    <a:pt x="13344" y="8664"/>
                  </a:lnTo>
                  <a:lnTo>
                    <a:pt x="13396" y="8301"/>
                  </a:lnTo>
                  <a:lnTo>
                    <a:pt x="13426" y="7934"/>
                  </a:lnTo>
                  <a:lnTo>
                    <a:pt x="13437" y="7564"/>
                  </a:lnTo>
                  <a:lnTo>
                    <a:pt x="13427" y="7192"/>
                  </a:lnTo>
                  <a:lnTo>
                    <a:pt x="13398" y="6818"/>
                  </a:lnTo>
                  <a:lnTo>
                    <a:pt x="13347" y="6443"/>
                  </a:lnTo>
                  <a:lnTo>
                    <a:pt x="13277" y="6068"/>
                  </a:lnTo>
                  <a:lnTo>
                    <a:pt x="13188" y="5694"/>
                  </a:lnTo>
                  <a:lnTo>
                    <a:pt x="13079" y="5321"/>
                  </a:lnTo>
                  <a:lnTo>
                    <a:pt x="12949" y="4950"/>
                  </a:lnTo>
                  <a:lnTo>
                    <a:pt x="12801" y="4583"/>
                  </a:lnTo>
                  <a:lnTo>
                    <a:pt x="12634" y="4220"/>
                  </a:lnTo>
                  <a:lnTo>
                    <a:pt x="12447" y="3862"/>
                  </a:lnTo>
                  <a:lnTo>
                    <a:pt x="12241" y="3509"/>
                  </a:lnTo>
                  <a:lnTo>
                    <a:pt x="12017" y="3162"/>
                  </a:lnTo>
                  <a:lnTo>
                    <a:pt x="11773" y="2822"/>
                  </a:lnTo>
                  <a:lnTo>
                    <a:pt x="11511" y="2492"/>
                  </a:lnTo>
                  <a:lnTo>
                    <a:pt x="11230" y="2169"/>
                  </a:lnTo>
                  <a:lnTo>
                    <a:pt x="10931" y="1856"/>
                  </a:lnTo>
                  <a:lnTo>
                    <a:pt x="10613" y="1553"/>
                  </a:lnTo>
                  <a:lnTo>
                    <a:pt x="10277" y="1262"/>
                  </a:lnTo>
                  <a:lnTo>
                    <a:pt x="9924" y="982"/>
                  </a:lnTo>
                  <a:lnTo>
                    <a:pt x="9551" y="716"/>
                  </a:lnTo>
                  <a:lnTo>
                    <a:pt x="9162" y="463"/>
                  </a:lnTo>
                  <a:lnTo>
                    <a:pt x="8754" y="224"/>
                  </a:lnTo>
                  <a:lnTo>
                    <a:pt x="8329" y="0"/>
                  </a:lnTo>
                  <a:lnTo>
                    <a:pt x="8761" y="35"/>
                  </a:lnTo>
                  <a:lnTo>
                    <a:pt x="9199" y="99"/>
                  </a:lnTo>
                  <a:lnTo>
                    <a:pt x="9641" y="192"/>
                  </a:lnTo>
                  <a:lnTo>
                    <a:pt x="10084" y="310"/>
                  </a:lnTo>
                  <a:lnTo>
                    <a:pt x="10526" y="458"/>
                  </a:lnTo>
                  <a:lnTo>
                    <a:pt x="10966" y="632"/>
                  </a:lnTo>
                  <a:lnTo>
                    <a:pt x="11402" y="832"/>
                  </a:lnTo>
                  <a:lnTo>
                    <a:pt x="11830" y="1057"/>
                  </a:lnTo>
                  <a:lnTo>
                    <a:pt x="12250" y="1307"/>
                  </a:lnTo>
                  <a:lnTo>
                    <a:pt x="12659" y="1583"/>
                  </a:lnTo>
                  <a:lnTo>
                    <a:pt x="13054" y="1881"/>
                  </a:lnTo>
                  <a:lnTo>
                    <a:pt x="13435" y="2203"/>
                  </a:lnTo>
                  <a:lnTo>
                    <a:pt x="13798" y="2548"/>
                  </a:lnTo>
                  <a:lnTo>
                    <a:pt x="14141" y="2915"/>
                  </a:lnTo>
                  <a:lnTo>
                    <a:pt x="14464" y="3304"/>
                  </a:lnTo>
                  <a:lnTo>
                    <a:pt x="14762" y="3714"/>
                  </a:lnTo>
                  <a:lnTo>
                    <a:pt x="15036" y="4146"/>
                  </a:lnTo>
                  <a:lnTo>
                    <a:pt x="15281" y="4596"/>
                  </a:lnTo>
                  <a:lnTo>
                    <a:pt x="15496" y="5067"/>
                  </a:lnTo>
                  <a:lnTo>
                    <a:pt x="15679" y="5557"/>
                  </a:lnTo>
                  <a:lnTo>
                    <a:pt x="15829" y="6065"/>
                  </a:lnTo>
                  <a:lnTo>
                    <a:pt x="15942" y="6591"/>
                  </a:lnTo>
                  <a:lnTo>
                    <a:pt x="16016" y="7135"/>
                  </a:lnTo>
                  <a:lnTo>
                    <a:pt x="16052" y="7695"/>
                  </a:lnTo>
                  <a:lnTo>
                    <a:pt x="16044" y="8271"/>
                  </a:lnTo>
                  <a:lnTo>
                    <a:pt x="15991" y="8863"/>
                  </a:lnTo>
                  <a:lnTo>
                    <a:pt x="15892" y="9471"/>
                  </a:lnTo>
                  <a:lnTo>
                    <a:pt x="15744" y="10093"/>
                  </a:lnTo>
                  <a:lnTo>
                    <a:pt x="15545" y="10729"/>
                  </a:lnTo>
                  <a:lnTo>
                    <a:pt x="15294" y="11379"/>
                  </a:lnTo>
                  <a:lnTo>
                    <a:pt x="14987" y="12042"/>
                  </a:lnTo>
                  <a:lnTo>
                    <a:pt x="14623" y="12717"/>
                  </a:lnTo>
                  <a:lnTo>
                    <a:pt x="16074" y="14218"/>
                  </a:lnTo>
                  <a:lnTo>
                    <a:pt x="14156" y="16081"/>
                  </a:lnTo>
                  <a:lnTo>
                    <a:pt x="12655" y="14684"/>
                  </a:lnTo>
                  <a:lnTo>
                    <a:pt x="12293" y="14873"/>
                  </a:lnTo>
                  <a:lnTo>
                    <a:pt x="11934" y="15048"/>
                  </a:lnTo>
                  <a:lnTo>
                    <a:pt x="11578" y="15211"/>
                  </a:lnTo>
                  <a:lnTo>
                    <a:pt x="11223" y="15360"/>
                  </a:lnTo>
                  <a:lnTo>
                    <a:pt x="10870" y="15495"/>
                  </a:lnTo>
                  <a:lnTo>
                    <a:pt x="10520" y="15617"/>
                  </a:lnTo>
                  <a:lnTo>
                    <a:pt x="10173" y="15726"/>
                  </a:lnTo>
                  <a:lnTo>
                    <a:pt x="9828" y="15822"/>
                  </a:lnTo>
                  <a:lnTo>
                    <a:pt x="9485" y="15904"/>
                  </a:lnTo>
                  <a:lnTo>
                    <a:pt x="9145" y="15974"/>
                  </a:lnTo>
                  <a:lnTo>
                    <a:pt x="8808" y="16030"/>
                  </a:lnTo>
                  <a:lnTo>
                    <a:pt x="8472" y="16074"/>
                  </a:lnTo>
                  <a:lnTo>
                    <a:pt x="8140" y="16105"/>
                  </a:lnTo>
                  <a:lnTo>
                    <a:pt x="7812" y="16123"/>
                  </a:lnTo>
                  <a:lnTo>
                    <a:pt x="7486" y="16128"/>
                  </a:lnTo>
                  <a:lnTo>
                    <a:pt x="7164" y="16121"/>
                  </a:lnTo>
                  <a:lnTo>
                    <a:pt x="6845" y="16101"/>
                  </a:lnTo>
                  <a:lnTo>
                    <a:pt x="6529" y="16069"/>
                  </a:lnTo>
                  <a:lnTo>
                    <a:pt x="6216" y="16024"/>
                  </a:lnTo>
                  <a:lnTo>
                    <a:pt x="5906" y="15967"/>
                  </a:lnTo>
                  <a:lnTo>
                    <a:pt x="5601" y="15897"/>
                  </a:lnTo>
                  <a:lnTo>
                    <a:pt x="5298" y="15816"/>
                  </a:lnTo>
                  <a:lnTo>
                    <a:pt x="5001" y="15722"/>
                  </a:lnTo>
                  <a:lnTo>
                    <a:pt x="4706" y="15616"/>
                  </a:lnTo>
                  <a:lnTo>
                    <a:pt x="4415" y="15498"/>
                  </a:lnTo>
                  <a:lnTo>
                    <a:pt x="4129" y="15368"/>
                  </a:lnTo>
                  <a:lnTo>
                    <a:pt x="3846" y="15227"/>
                  </a:lnTo>
                  <a:lnTo>
                    <a:pt x="3568" y="15073"/>
                  </a:lnTo>
                  <a:lnTo>
                    <a:pt x="3293" y="14907"/>
                  </a:lnTo>
                  <a:lnTo>
                    <a:pt x="3023" y="14731"/>
                  </a:lnTo>
                  <a:lnTo>
                    <a:pt x="2757" y="14542"/>
                  </a:lnTo>
                  <a:lnTo>
                    <a:pt x="2496" y="14342"/>
                  </a:lnTo>
                  <a:lnTo>
                    <a:pt x="2509" y="14390"/>
                  </a:lnTo>
                  <a:lnTo>
                    <a:pt x="2520" y="14439"/>
                  </a:lnTo>
                  <a:lnTo>
                    <a:pt x="2528" y="14487"/>
                  </a:lnTo>
                  <a:lnTo>
                    <a:pt x="2533" y="14536"/>
                  </a:lnTo>
                  <a:lnTo>
                    <a:pt x="2536" y="14586"/>
                  </a:lnTo>
                  <a:lnTo>
                    <a:pt x="2537" y="14635"/>
                  </a:lnTo>
                  <a:lnTo>
                    <a:pt x="2534" y="14686"/>
                  </a:lnTo>
                  <a:lnTo>
                    <a:pt x="2530" y="14735"/>
                  </a:lnTo>
                  <a:lnTo>
                    <a:pt x="2523" y="14785"/>
                  </a:lnTo>
                  <a:lnTo>
                    <a:pt x="2514" y="14835"/>
                  </a:lnTo>
                  <a:lnTo>
                    <a:pt x="2502" y="14884"/>
                  </a:lnTo>
                  <a:lnTo>
                    <a:pt x="2489" y="14934"/>
                  </a:lnTo>
                  <a:lnTo>
                    <a:pt x="2473" y="14983"/>
                  </a:lnTo>
                  <a:lnTo>
                    <a:pt x="2454" y="15031"/>
                  </a:lnTo>
                  <a:lnTo>
                    <a:pt x="2434" y="15080"/>
                  </a:lnTo>
                  <a:lnTo>
                    <a:pt x="2412" y="15127"/>
                  </a:lnTo>
                  <a:lnTo>
                    <a:pt x="2388" y="15174"/>
                  </a:lnTo>
                  <a:lnTo>
                    <a:pt x="2363" y="15222"/>
                  </a:lnTo>
                  <a:lnTo>
                    <a:pt x="2334" y="15267"/>
                  </a:lnTo>
                  <a:lnTo>
                    <a:pt x="2305" y="15313"/>
                  </a:lnTo>
                  <a:lnTo>
                    <a:pt x="2275" y="15358"/>
                  </a:lnTo>
                  <a:lnTo>
                    <a:pt x="2241" y="15401"/>
                  </a:lnTo>
                  <a:lnTo>
                    <a:pt x="2207" y="15444"/>
                  </a:lnTo>
                  <a:lnTo>
                    <a:pt x="2171" y="15486"/>
                  </a:lnTo>
                  <a:lnTo>
                    <a:pt x="2134" y="15526"/>
                  </a:lnTo>
                  <a:lnTo>
                    <a:pt x="2095" y="15567"/>
                  </a:lnTo>
                  <a:lnTo>
                    <a:pt x="2055" y="15605"/>
                  </a:lnTo>
                  <a:lnTo>
                    <a:pt x="2013" y="15642"/>
                  </a:lnTo>
                  <a:lnTo>
                    <a:pt x="1971" y="15677"/>
                  </a:lnTo>
                  <a:lnTo>
                    <a:pt x="1927" y="15713"/>
                  </a:lnTo>
                  <a:lnTo>
                    <a:pt x="1881" y="15745"/>
                  </a:lnTo>
                  <a:lnTo>
                    <a:pt x="1836" y="15777"/>
                  </a:lnTo>
                  <a:lnTo>
                    <a:pt x="1779" y="15812"/>
                  </a:lnTo>
                  <a:lnTo>
                    <a:pt x="1723" y="15845"/>
                  </a:lnTo>
                  <a:lnTo>
                    <a:pt x="1666" y="15874"/>
                  </a:lnTo>
                  <a:lnTo>
                    <a:pt x="1610" y="15900"/>
                  </a:lnTo>
                  <a:lnTo>
                    <a:pt x="1552" y="15923"/>
                  </a:lnTo>
                  <a:lnTo>
                    <a:pt x="1496" y="15944"/>
                  </a:lnTo>
                  <a:lnTo>
                    <a:pt x="1438" y="15961"/>
                  </a:lnTo>
                  <a:lnTo>
                    <a:pt x="1381" y="15975"/>
                  </a:lnTo>
                  <a:lnTo>
                    <a:pt x="1324" y="15987"/>
                  </a:lnTo>
                  <a:lnTo>
                    <a:pt x="1267" y="15995"/>
                  </a:lnTo>
                  <a:lnTo>
                    <a:pt x="1210" y="16001"/>
                  </a:lnTo>
                  <a:lnTo>
                    <a:pt x="1154" y="16003"/>
                  </a:lnTo>
                  <a:lnTo>
                    <a:pt x="1098" y="16003"/>
                  </a:lnTo>
                  <a:lnTo>
                    <a:pt x="1043" y="16000"/>
                  </a:lnTo>
                  <a:lnTo>
                    <a:pt x="987" y="15995"/>
                  </a:lnTo>
                  <a:lnTo>
                    <a:pt x="933" y="15986"/>
                  </a:lnTo>
                  <a:lnTo>
                    <a:pt x="879" y="15975"/>
                  </a:lnTo>
                  <a:lnTo>
                    <a:pt x="826" y="15961"/>
                  </a:lnTo>
                  <a:lnTo>
                    <a:pt x="773" y="15944"/>
                  </a:lnTo>
                  <a:lnTo>
                    <a:pt x="722" y="15924"/>
                  </a:lnTo>
                  <a:lnTo>
                    <a:pt x="671" y="15902"/>
                  </a:lnTo>
                  <a:lnTo>
                    <a:pt x="622" y="15877"/>
                  </a:lnTo>
                  <a:lnTo>
                    <a:pt x="573" y="15849"/>
                  </a:lnTo>
                  <a:lnTo>
                    <a:pt x="527" y="15819"/>
                  </a:lnTo>
                  <a:lnTo>
                    <a:pt x="480" y="15786"/>
                  </a:lnTo>
                  <a:lnTo>
                    <a:pt x="436" y="15751"/>
                  </a:lnTo>
                  <a:lnTo>
                    <a:pt x="393" y="15713"/>
                  </a:lnTo>
                  <a:lnTo>
                    <a:pt x="350" y="15671"/>
                  </a:lnTo>
                  <a:lnTo>
                    <a:pt x="310" y="15628"/>
                  </a:lnTo>
                  <a:lnTo>
                    <a:pt x="271" y="15583"/>
                  </a:lnTo>
                  <a:lnTo>
                    <a:pt x="234" y="15534"/>
                  </a:lnTo>
                  <a:lnTo>
                    <a:pt x="199" y="15483"/>
                  </a:lnTo>
                  <a:lnTo>
                    <a:pt x="143" y="15391"/>
                  </a:lnTo>
                  <a:lnTo>
                    <a:pt x="98" y="15299"/>
                  </a:lnTo>
                  <a:lnTo>
                    <a:pt x="61" y="15206"/>
                  </a:lnTo>
                  <a:lnTo>
                    <a:pt x="33" y="15112"/>
                  </a:lnTo>
                  <a:lnTo>
                    <a:pt x="14" y="15019"/>
                  </a:lnTo>
                  <a:lnTo>
                    <a:pt x="3" y="14925"/>
                  </a:lnTo>
                  <a:lnTo>
                    <a:pt x="0" y="14833"/>
                  </a:lnTo>
                  <a:lnTo>
                    <a:pt x="5" y="14741"/>
                  </a:lnTo>
                  <a:lnTo>
                    <a:pt x="17" y="14651"/>
                  </a:lnTo>
                  <a:lnTo>
                    <a:pt x="36" y="14562"/>
                  </a:lnTo>
                  <a:lnTo>
                    <a:pt x="63" y="14475"/>
                  </a:lnTo>
                  <a:lnTo>
                    <a:pt x="95" y="14389"/>
                  </a:lnTo>
                  <a:lnTo>
                    <a:pt x="133" y="14307"/>
                  </a:lnTo>
                  <a:lnTo>
                    <a:pt x="179" y="14226"/>
                  </a:lnTo>
                  <a:lnTo>
                    <a:pt x="228" y="14148"/>
                  </a:lnTo>
                  <a:lnTo>
                    <a:pt x="284" y="14075"/>
                  </a:lnTo>
                  <a:lnTo>
                    <a:pt x="344" y="14004"/>
                  </a:lnTo>
                  <a:lnTo>
                    <a:pt x="409" y="13938"/>
                  </a:lnTo>
                  <a:lnTo>
                    <a:pt x="478" y="13874"/>
                  </a:lnTo>
                  <a:lnTo>
                    <a:pt x="551" y="13816"/>
                  </a:lnTo>
                  <a:lnTo>
                    <a:pt x="628" y="13762"/>
                  </a:lnTo>
                  <a:lnTo>
                    <a:pt x="708" y="13714"/>
                  </a:lnTo>
                  <a:lnTo>
                    <a:pt x="791" y="13670"/>
                  </a:lnTo>
                  <a:lnTo>
                    <a:pt x="878" y="13632"/>
                  </a:lnTo>
                  <a:lnTo>
                    <a:pt x="967" y="13601"/>
                  </a:lnTo>
                  <a:lnTo>
                    <a:pt x="1057" y="13575"/>
                  </a:lnTo>
                  <a:lnTo>
                    <a:pt x="1150" y="13556"/>
                  </a:lnTo>
                  <a:lnTo>
                    <a:pt x="1244" y="13542"/>
                  </a:lnTo>
                  <a:lnTo>
                    <a:pt x="1339" y="13536"/>
                  </a:lnTo>
                  <a:lnTo>
                    <a:pt x="1436" y="13538"/>
                  </a:lnTo>
                  <a:lnTo>
                    <a:pt x="1533" y="13548"/>
                  </a:lnTo>
                  <a:lnTo>
                    <a:pt x="1630" y="13565"/>
                  </a:lnTo>
                  <a:lnTo>
                    <a:pt x="1553" y="13486"/>
                  </a:lnTo>
                  <a:lnTo>
                    <a:pt x="1477" y="13406"/>
                  </a:lnTo>
                  <a:lnTo>
                    <a:pt x="1400" y="13325"/>
                  </a:lnTo>
                  <a:lnTo>
                    <a:pt x="1324" y="13243"/>
                  </a:lnTo>
                  <a:lnTo>
                    <a:pt x="1248" y="13159"/>
                  </a:lnTo>
                  <a:lnTo>
                    <a:pt x="1174" y="13075"/>
                  </a:lnTo>
                  <a:lnTo>
                    <a:pt x="1100" y="12990"/>
                  </a:lnTo>
                  <a:lnTo>
                    <a:pt x="1026" y="12903"/>
                  </a:lnTo>
                  <a:lnTo>
                    <a:pt x="953" y="12815"/>
                  </a:lnTo>
                  <a:lnTo>
                    <a:pt x="880" y="12726"/>
                  </a:lnTo>
                  <a:lnTo>
                    <a:pt x="807" y="12636"/>
                  </a:lnTo>
                  <a:lnTo>
                    <a:pt x="736" y="12545"/>
                  </a:lnTo>
                  <a:lnTo>
                    <a:pt x="665" y="12453"/>
                  </a:lnTo>
                  <a:lnTo>
                    <a:pt x="594" y="12359"/>
                  </a:lnTo>
                  <a:lnTo>
                    <a:pt x="524" y="12264"/>
                  </a:lnTo>
                  <a:lnTo>
                    <a:pt x="454" y="12169"/>
                  </a:lnTo>
                  <a:close/>
                </a:path>
              </a:pathLst>
            </a:custGeom>
            <a:solidFill>
              <a:srgbClr val="F8F0DC"/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38" name="矩形 37"/>
          <p:cNvSpPr/>
          <p:nvPr/>
        </p:nvSpPr>
        <p:spPr>
          <a:xfrm>
            <a:off x="2375650" y="3631131"/>
            <a:ext cx="162093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4800" b="1" i="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苏新诗柳楷简体-yolan" panose="02000000000000000000" pitchFamily="2" charset="-122"/>
              </a:rPr>
              <a:t>目 录  </a:t>
            </a:r>
          </a:p>
        </p:txBody>
      </p:sp>
      <p:sp>
        <p:nvSpPr>
          <p:cNvPr id="52" name="流程图: 可选过程 51"/>
          <p:cNvSpPr/>
          <p:nvPr/>
        </p:nvSpPr>
        <p:spPr>
          <a:xfrm>
            <a:off x="5600129" y="1332435"/>
            <a:ext cx="5400000" cy="900000"/>
          </a:xfrm>
          <a:prstGeom prst="flowChartAlternateProcess">
            <a:avLst/>
          </a:prstGeom>
          <a:solidFill>
            <a:srgbClr val="C00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2800" b="1" dirty="0">
                <a:solidFill>
                  <a:srgbClr val="FFFA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en-US" altLang="zh-CN" sz="3200" b="1" dirty="0">
                <a:solidFill>
                  <a:srgbClr val="FFFAF0"/>
                </a:solidFill>
                <a:latin typeface="Century Gothic" panose="020B0502020202020204" pitchFamily="34" charset="0"/>
                <a:ea typeface="微软雅黑" panose="020B0503020204020204" pitchFamily="34" charset="-122"/>
              </a:rPr>
              <a:t>01 </a:t>
            </a:r>
            <a:r>
              <a:rPr lang="en-US" altLang="zh-CN" sz="2800" b="1" dirty="0">
                <a:solidFill>
                  <a:srgbClr val="FFFA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2800" b="1" dirty="0">
                <a:solidFill>
                  <a:srgbClr val="FFFA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履职工作成绩</a:t>
            </a:r>
          </a:p>
        </p:txBody>
      </p:sp>
      <p:sp>
        <p:nvSpPr>
          <p:cNvPr id="36" name="流程图: 可选过程 35"/>
          <p:cNvSpPr/>
          <p:nvPr/>
        </p:nvSpPr>
        <p:spPr>
          <a:xfrm>
            <a:off x="5600129" y="2697620"/>
            <a:ext cx="5400000" cy="900000"/>
          </a:xfrm>
          <a:prstGeom prst="flowChartAlternateProcess">
            <a:avLst/>
          </a:prstGeom>
          <a:solidFill>
            <a:srgbClr val="C00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2800" b="1" dirty="0">
                <a:solidFill>
                  <a:srgbClr val="FFFA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en-US" altLang="zh-CN" sz="3200" b="1" dirty="0">
                <a:solidFill>
                  <a:srgbClr val="FFFAF0"/>
                </a:solidFill>
                <a:latin typeface="Century Gothic" panose="020B0502020202020204" pitchFamily="34" charset="0"/>
                <a:ea typeface="微软雅黑" panose="020B0503020204020204" pitchFamily="34" charset="-122"/>
              </a:rPr>
              <a:t>02 </a:t>
            </a:r>
            <a:r>
              <a:rPr lang="en-US" altLang="zh-CN" sz="2800" b="1" dirty="0">
                <a:solidFill>
                  <a:srgbClr val="FFFA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2800" b="1" dirty="0">
                <a:solidFill>
                  <a:srgbClr val="FFFA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存在的问题及原因分析</a:t>
            </a:r>
          </a:p>
        </p:txBody>
      </p:sp>
      <p:sp>
        <p:nvSpPr>
          <p:cNvPr id="39" name="流程图: 可选过程 38"/>
          <p:cNvSpPr/>
          <p:nvPr/>
        </p:nvSpPr>
        <p:spPr>
          <a:xfrm>
            <a:off x="5600129" y="4062805"/>
            <a:ext cx="5400000" cy="900000"/>
          </a:xfrm>
          <a:prstGeom prst="flowChartAlternateProcess">
            <a:avLst/>
          </a:prstGeom>
          <a:solidFill>
            <a:srgbClr val="C00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2800" b="1" dirty="0">
                <a:solidFill>
                  <a:srgbClr val="FFFA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en-US" altLang="zh-CN" sz="3200" b="1" dirty="0">
                <a:solidFill>
                  <a:srgbClr val="FFFAF0"/>
                </a:solidFill>
                <a:latin typeface="Century Gothic" panose="020B0502020202020204" pitchFamily="34" charset="0"/>
                <a:ea typeface="微软雅黑" panose="020B0503020204020204" pitchFamily="34" charset="-122"/>
              </a:rPr>
              <a:t>03 </a:t>
            </a:r>
            <a:r>
              <a:rPr lang="en-US" altLang="zh-CN" sz="2800" b="1" dirty="0">
                <a:solidFill>
                  <a:srgbClr val="FFFA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2800" b="1" dirty="0">
                <a:solidFill>
                  <a:srgbClr val="FFFA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下一步工作思路及措施</a:t>
            </a:r>
          </a:p>
        </p:txBody>
      </p:sp>
    </p:spTree>
    <p:extLst>
      <p:ext uri="{BB962C8B-B14F-4D97-AF65-F5344CB8AC3E}">
        <p14:creationId xmlns:p14="http://schemas.microsoft.com/office/powerpoint/2010/main" val="3773044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2" presetClass="path" presetSubtype="0" decel="10000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8.33333E-7 -2.22222E-6 L -0.00026 -0.13333 " pathEditMode="relative" rAng="0" ptsTypes="AA">
                                      <p:cBhvr>
                                        <p:cTn id="25" dur="1000" spd="-100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" y="-6667"/>
                                    </p:animMotion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21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2" presetClass="path" presetSubtype="0" decel="100000" fill="hold" grpId="1" nodeType="withEffect">
                                  <p:stCondLst>
                                    <p:cond delay="2150"/>
                                  </p:stCondLst>
                                  <p:childTnLst>
                                    <p:animMotion origin="layout" path="M 8.33333E-7 -2.22222E-6 L -0.00026 -0.13333 " pathEditMode="relative" rAng="0" ptsTypes="AA">
                                      <p:cBhvr>
                                        <p:cTn id="30" dur="1000" spd="-100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" y="-6667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42" presetClass="path" presetSubtype="0" decel="100000" fill="hold" grpId="1" nodeType="withEffect">
                                  <p:stCondLst>
                                    <p:cond delay="2300"/>
                                  </p:stCondLst>
                                  <p:childTnLst>
                                    <p:animMotion origin="layout" path="M 8.33333E-7 -2.22222E-6 L -0.00026 -0.13333 " pathEditMode="relative" rAng="0" ptsTypes="AA">
                                      <p:cBhvr>
                                        <p:cTn id="35" dur="1000" spd="-100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" y="-66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  <p:bldP spid="52" grpId="0" animBg="1"/>
      <p:bldP spid="52" grpId="1" animBg="1"/>
      <p:bldP spid="36" grpId="0" animBg="1"/>
      <p:bldP spid="36" grpId="1" animBg="1"/>
      <p:bldP spid="39" grpId="0" animBg="1"/>
      <p:bldP spid="39" grpId="1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图片 2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182" y="4515918"/>
            <a:ext cx="10029641" cy="1582620"/>
          </a:xfrm>
          <a:custGeom>
            <a:avLst/>
            <a:gdLst>
              <a:gd name="connsiteX0" fmla="*/ 0 w 10082334"/>
              <a:gd name="connsiteY0" fmla="*/ 0 h 1582620"/>
              <a:gd name="connsiteX1" fmla="*/ 10082334 w 10082334"/>
              <a:gd name="connsiteY1" fmla="*/ 0 h 1582620"/>
              <a:gd name="connsiteX2" fmla="*/ 10082334 w 10082334"/>
              <a:gd name="connsiteY2" fmla="*/ 1582620 h 1582620"/>
              <a:gd name="connsiteX3" fmla="*/ 0 w 10082334"/>
              <a:gd name="connsiteY3" fmla="*/ 1582620 h 1582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082334" h="1582620">
                <a:moveTo>
                  <a:pt x="0" y="0"/>
                </a:moveTo>
                <a:lnTo>
                  <a:pt x="10082334" y="0"/>
                </a:lnTo>
                <a:lnTo>
                  <a:pt x="10082334" y="1582620"/>
                </a:lnTo>
                <a:lnTo>
                  <a:pt x="0" y="1582620"/>
                </a:lnTo>
                <a:close/>
              </a:path>
            </a:pathLst>
          </a:custGeom>
        </p:spPr>
      </p:pic>
      <p:sp>
        <p:nvSpPr>
          <p:cNvPr id="2" name="文本框 1"/>
          <p:cNvSpPr txBox="1"/>
          <p:nvPr/>
        </p:nvSpPr>
        <p:spPr>
          <a:xfrm>
            <a:off x="1268837" y="330101"/>
            <a:ext cx="428835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zh-CN" altLang="en-US" sz="32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创新基层党建工作模式</a:t>
            </a:r>
          </a:p>
        </p:txBody>
      </p:sp>
      <p:sp>
        <p:nvSpPr>
          <p:cNvPr id="13" name="矩形: 圆角 12"/>
          <p:cNvSpPr/>
          <p:nvPr/>
        </p:nvSpPr>
        <p:spPr>
          <a:xfrm>
            <a:off x="1268836" y="1846381"/>
            <a:ext cx="3334696" cy="906083"/>
          </a:xfrm>
          <a:prstGeom prst="roundRect">
            <a:avLst>
              <a:gd name="adj" fmla="val 0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>
                <a:solidFill>
                  <a:srgbClr val="FFFA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创新学习方式</a:t>
            </a:r>
            <a:endParaRPr lang="zh-CN" altLang="en-US" sz="2800" b="1" dirty="0">
              <a:solidFill>
                <a:srgbClr val="FFFAF0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1268836" y="2895527"/>
            <a:ext cx="10082335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1" hangingPunct="1">
              <a:lnSpc>
                <a:spcPct val="150000"/>
              </a:lnSpc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rgbClr val="7C493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坚持原有的学习方式的基础上，增加观看视频、举办读书会，撰写读书笔记、心得体会，开展特色组织生活等拓宽学习渠道，创新学习方式，严把思想关口，认真践行“两学一做”，把专题教育融入经常性学习教育之中，努力适应新的形势，新的变化。</a:t>
            </a:r>
          </a:p>
        </p:txBody>
      </p:sp>
    </p:spTree>
    <p:extLst>
      <p:ext uri="{BB962C8B-B14F-4D97-AF65-F5344CB8AC3E}">
        <p14:creationId xmlns:p14="http://schemas.microsoft.com/office/powerpoint/2010/main" val="29735742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6 -7.40741E-7 L 0.14518 -0.00023 " pathEditMode="relative" rAng="0" ptsTypes="AA">
                                      <p:cBhvr>
                                        <p:cTn id="9" dur="1000" spd="-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253" y="-23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13" grpId="0" animBg="1"/>
      <p:bldP spid="4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: 圆角 6"/>
          <p:cNvSpPr/>
          <p:nvPr/>
        </p:nvSpPr>
        <p:spPr>
          <a:xfrm>
            <a:off x="1268837" y="1986455"/>
            <a:ext cx="6085776" cy="1135117"/>
          </a:xfrm>
          <a:prstGeom prst="roundRect">
            <a:avLst>
              <a:gd name="adj" fmla="val 0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b="1" dirty="0">
                <a:solidFill>
                  <a:srgbClr val="FFFA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丰富党建活动</a:t>
            </a:r>
            <a:endParaRPr lang="zh-CN" altLang="en-US" sz="3200" b="1" dirty="0">
              <a:solidFill>
                <a:srgbClr val="FFFAF0"/>
              </a:solidFill>
            </a:endParaRPr>
          </a:p>
        </p:txBody>
      </p:sp>
      <p:sp>
        <p:nvSpPr>
          <p:cNvPr id="2" name="矩形 1"/>
          <p:cNvSpPr/>
          <p:nvPr/>
        </p:nvSpPr>
        <p:spPr>
          <a:xfrm>
            <a:off x="1268837" y="3412601"/>
            <a:ext cx="6085776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1" hangingPunct="1">
              <a:lnSpc>
                <a:spcPct val="150000"/>
              </a:lnSpc>
              <a:defRPr/>
            </a:pPr>
            <a:r>
              <a:rPr lang="zh-CN" altLang="en-US" sz="2000" dirty="0">
                <a:solidFill>
                  <a:srgbClr val="7C493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每年建党节组织重温入党誓词、新党员入党宣誓、上党课、开展警示教育、开展社会公益活动、走访慰问老党员等形式多样的党建活动，加强党、团、工会的组织建设，发挥好党组织的核心领导作用、共青团的后备军作用、工会的桥梁纽带作用。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1268837" y="330101"/>
            <a:ext cx="428835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zh-CN" altLang="en-US" sz="32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创新基层党建工作模式</a:t>
            </a:r>
          </a:p>
        </p:txBody>
      </p:sp>
      <p:sp>
        <p:nvSpPr>
          <p:cNvPr id="10" name="矩形 9"/>
          <p:cNvSpPr/>
          <p:nvPr/>
        </p:nvSpPr>
        <p:spPr>
          <a:xfrm>
            <a:off x="7536711" y="1986455"/>
            <a:ext cx="3569862" cy="3826803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4886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6 -7.40741E-7 L 0.14518 -0.00023 " pathEditMode="relative" rAng="0" ptsTypes="AA">
                                      <p:cBhvr>
                                        <p:cTn id="9" dur="1000" spd="-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253" y="-23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6" presetClass="entr" presetSubtype="21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" presetClass="entr" presetSubtype="2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2" grpId="0"/>
      <p:bldP spid="5" grpId="0"/>
      <p:bldP spid="5" grpId="1"/>
      <p:bldP spid="10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268837" y="4193151"/>
            <a:ext cx="10027813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1" hangingPunct="1">
              <a:lnSpc>
                <a:spcPct val="150000"/>
              </a:lnSpc>
              <a:defRPr/>
            </a:pPr>
            <a:r>
              <a:rPr lang="zh-CN" altLang="en-US" sz="2000" dirty="0">
                <a:solidFill>
                  <a:srgbClr val="7C493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结合党委班子“一对一”挂钩帮扶策略，将业务督导与党建指导相结合，党委班子每人至少确定</a:t>
            </a:r>
            <a:r>
              <a:rPr lang="en-US" altLang="zh-CN" sz="2000" dirty="0">
                <a:solidFill>
                  <a:srgbClr val="7C493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000" dirty="0">
                <a:solidFill>
                  <a:srgbClr val="7C493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家四级机构挂钩联系点，每年至少</a:t>
            </a:r>
            <a:r>
              <a:rPr lang="en-US" altLang="zh-CN" sz="2000" dirty="0">
                <a:solidFill>
                  <a:srgbClr val="7C493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</a:t>
            </a:r>
            <a:r>
              <a:rPr lang="zh-CN" altLang="en-US" sz="2000" dirty="0">
                <a:solidFill>
                  <a:srgbClr val="7C493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次到联系点调研指导，带领四级机构将党建工作落到实处，切实了解基层的难处，帮助四级机构研究解决实际困难。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1268837" y="330101"/>
            <a:ext cx="428835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zh-CN" altLang="en-US" sz="32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创新基层党建工作模式</a:t>
            </a:r>
          </a:p>
        </p:txBody>
      </p:sp>
      <p:sp>
        <p:nvSpPr>
          <p:cNvPr id="5" name="矩形: 圆角 4"/>
          <p:cNvSpPr/>
          <p:nvPr/>
        </p:nvSpPr>
        <p:spPr>
          <a:xfrm>
            <a:off x="5975133" y="1943101"/>
            <a:ext cx="5321517" cy="2057400"/>
          </a:xfrm>
          <a:prstGeom prst="roundRect">
            <a:avLst>
              <a:gd name="adj" fmla="val 0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>
                <a:solidFill>
                  <a:srgbClr val="FFFA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业务督导与党建指导相结合</a:t>
            </a:r>
            <a:endParaRPr lang="zh-CN" altLang="en-US" sz="2800" b="1" dirty="0">
              <a:solidFill>
                <a:srgbClr val="FFFAF0"/>
              </a:solidFill>
            </a:endParaRPr>
          </a:p>
        </p:txBody>
      </p:sp>
      <p:sp>
        <p:nvSpPr>
          <p:cNvPr id="6" name="矩形: 圆角 5"/>
          <p:cNvSpPr/>
          <p:nvPr/>
        </p:nvSpPr>
        <p:spPr>
          <a:xfrm>
            <a:off x="1268837" y="1943101"/>
            <a:ext cx="4560463" cy="2057400"/>
          </a:xfrm>
          <a:prstGeom prst="roundRect">
            <a:avLst>
              <a:gd name="adj" fmla="val 0"/>
            </a:avLst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800" b="1" dirty="0">
              <a:solidFill>
                <a:srgbClr val="FFFA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52931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6 -7.40741E-7 L 0.14518 -0.00023 " pathEditMode="relative" rAng="0" ptsTypes="AA">
                                      <p:cBhvr>
                                        <p:cTn id="9" dur="1000" spd="-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253" y="-23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4.375E-6 -3.33333E-6 L -0.13972 -0.00115 " pathEditMode="relative" rAng="0" ptsTypes="AA">
                                      <p:cBhvr>
                                        <p:cTn id="14" dur="1000" spd="-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992" y="-69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2.08333E-6 -7.40741E-7 L 0.14518 -0.00023 " pathEditMode="relative" rAng="0" ptsTypes="AA">
                                      <p:cBhvr>
                                        <p:cTn id="19" dur="1000" spd="-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253" y="-23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4" grpId="1"/>
      <p:bldP spid="5" grpId="0" animBg="1"/>
      <p:bldP spid="5" grpId="1" animBg="1"/>
      <p:bldP spid="6" grpId="0" animBg="1"/>
      <p:bldP spid="6" grpId="1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3" cstate="hq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colorTemperature colorTemp="4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047" y="3581400"/>
            <a:ext cx="1562100" cy="3276600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298992" y="5141929"/>
            <a:ext cx="3186242" cy="1734457"/>
          </a:xfrm>
          <a:prstGeom prst="rect">
            <a:avLst/>
          </a:prstGeom>
        </p:spPr>
      </p:pic>
      <p:grpSp>
        <p:nvGrpSpPr>
          <p:cNvPr id="126" name="组合 125"/>
          <p:cNvGrpSpPr/>
          <p:nvPr/>
        </p:nvGrpSpPr>
        <p:grpSpPr>
          <a:xfrm>
            <a:off x="1684529" y="1794586"/>
            <a:ext cx="2232000" cy="2232000"/>
            <a:chOff x="3851921" y="107991"/>
            <a:chExt cx="1792566" cy="1792567"/>
          </a:xfrm>
        </p:grpSpPr>
        <p:sp>
          <p:nvSpPr>
            <p:cNvPr id="127" name="Freeform 29"/>
            <p:cNvSpPr/>
            <p:nvPr/>
          </p:nvSpPr>
          <p:spPr bwMode="auto">
            <a:xfrm>
              <a:off x="4401088" y="564469"/>
              <a:ext cx="867835" cy="775494"/>
            </a:xfrm>
            <a:custGeom>
              <a:avLst/>
              <a:gdLst>
                <a:gd name="T0" fmla="*/ 803 w 1880"/>
                <a:gd name="T1" fmla="*/ 15 h 1680"/>
                <a:gd name="T2" fmla="*/ 1253 w 1880"/>
                <a:gd name="T3" fmla="*/ 1067 h 1680"/>
                <a:gd name="T4" fmla="*/ 728 w 1880"/>
                <a:gd name="T5" fmla="*/ 540 h 1680"/>
                <a:gd name="T6" fmla="*/ 928 w 1880"/>
                <a:gd name="T7" fmla="*/ 339 h 1680"/>
                <a:gd name="T8" fmla="*/ 803 w 1880"/>
                <a:gd name="T9" fmla="*/ 215 h 1680"/>
                <a:gd name="T10" fmla="*/ 549 w 1880"/>
                <a:gd name="T11" fmla="*/ 267 h 1680"/>
                <a:gd name="T12" fmla="*/ 150 w 1880"/>
                <a:gd name="T13" fmla="*/ 666 h 1680"/>
                <a:gd name="T14" fmla="*/ 376 w 1880"/>
                <a:gd name="T15" fmla="*/ 890 h 1680"/>
                <a:gd name="T16" fmla="*/ 527 w 1880"/>
                <a:gd name="T17" fmla="*/ 741 h 1680"/>
                <a:gd name="T18" fmla="*/ 1052 w 1880"/>
                <a:gd name="T19" fmla="*/ 1266 h 1680"/>
                <a:gd name="T20" fmla="*/ 176 w 1880"/>
                <a:gd name="T21" fmla="*/ 1090 h 1680"/>
                <a:gd name="T22" fmla="*/ 49 w 1880"/>
                <a:gd name="T23" fmla="*/ 1217 h 1680"/>
                <a:gd name="T24" fmla="*/ 159 w 1880"/>
                <a:gd name="T25" fmla="*/ 1357 h 1680"/>
                <a:gd name="T26" fmla="*/ 144 w 1880"/>
                <a:gd name="T27" fmla="*/ 1371 h 1680"/>
                <a:gd name="T28" fmla="*/ 122 w 1880"/>
                <a:gd name="T29" fmla="*/ 1367 h 1680"/>
                <a:gd name="T30" fmla="*/ 0 w 1880"/>
                <a:gd name="T31" fmla="*/ 1494 h 1680"/>
                <a:gd name="T32" fmla="*/ 123 w 1880"/>
                <a:gd name="T33" fmla="*/ 1616 h 1680"/>
                <a:gd name="T34" fmla="*/ 249 w 1880"/>
                <a:gd name="T35" fmla="*/ 1493 h 1680"/>
                <a:gd name="T36" fmla="*/ 245 w 1880"/>
                <a:gd name="T37" fmla="*/ 1470 h 1680"/>
                <a:gd name="T38" fmla="*/ 265 w 1880"/>
                <a:gd name="T39" fmla="*/ 1451 h 1680"/>
                <a:gd name="T40" fmla="*/ 1255 w 1880"/>
                <a:gd name="T41" fmla="*/ 1467 h 1680"/>
                <a:gd name="T42" fmla="*/ 1402 w 1880"/>
                <a:gd name="T43" fmla="*/ 1615 h 1680"/>
                <a:gd name="T44" fmla="*/ 1603 w 1880"/>
                <a:gd name="T45" fmla="*/ 1416 h 1680"/>
                <a:gd name="T46" fmla="*/ 1455 w 1880"/>
                <a:gd name="T47" fmla="*/ 1267 h 1680"/>
                <a:gd name="T48" fmla="*/ 803 w 1880"/>
                <a:gd name="T49" fmla="*/ 15 h 1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880" h="1680">
                  <a:moveTo>
                    <a:pt x="803" y="15"/>
                  </a:moveTo>
                  <a:cubicBezTo>
                    <a:pt x="1217" y="170"/>
                    <a:pt x="1468" y="665"/>
                    <a:pt x="1253" y="1067"/>
                  </a:cubicBezTo>
                  <a:cubicBezTo>
                    <a:pt x="728" y="540"/>
                    <a:pt x="728" y="540"/>
                    <a:pt x="728" y="540"/>
                  </a:cubicBezTo>
                  <a:cubicBezTo>
                    <a:pt x="928" y="339"/>
                    <a:pt x="928" y="339"/>
                    <a:pt x="928" y="339"/>
                  </a:cubicBezTo>
                  <a:cubicBezTo>
                    <a:pt x="803" y="215"/>
                    <a:pt x="803" y="215"/>
                    <a:pt x="803" y="215"/>
                  </a:cubicBezTo>
                  <a:cubicBezTo>
                    <a:pt x="733" y="282"/>
                    <a:pt x="623" y="297"/>
                    <a:pt x="549" y="267"/>
                  </a:cubicBezTo>
                  <a:cubicBezTo>
                    <a:pt x="150" y="666"/>
                    <a:pt x="150" y="666"/>
                    <a:pt x="150" y="666"/>
                  </a:cubicBezTo>
                  <a:cubicBezTo>
                    <a:pt x="376" y="890"/>
                    <a:pt x="376" y="890"/>
                    <a:pt x="376" y="890"/>
                  </a:cubicBezTo>
                  <a:cubicBezTo>
                    <a:pt x="527" y="741"/>
                    <a:pt x="527" y="741"/>
                    <a:pt x="527" y="741"/>
                  </a:cubicBezTo>
                  <a:cubicBezTo>
                    <a:pt x="1052" y="1266"/>
                    <a:pt x="1052" y="1266"/>
                    <a:pt x="1052" y="1266"/>
                  </a:cubicBezTo>
                  <a:cubicBezTo>
                    <a:pt x="795" y="1407"/>
                    <a:pt x="439" y="1363"/>
                    <a:pt x="176" y="1090"/>
                  </a:cubicBezTo>
                  <a:cubicBezTo>
                    <a:pt x="49" y="1217"/>
                    <a:pt x="49" y="1217"/>
                    <a:pt x="49" y="1217"/>
                  </a:cubicBezTo>
                  <a:cubicBezTo>
                    <a:pt x="87" y="1270"/>
                    <a:pt x="119" y="1317"/>
                    <a:pt x="159" y="1357"/>
                  </a:cubicBezTo>
                  <a:cubicBezTo>
                    <a:pt x="155" y="1362"/>
                    <a:pt x="144" y="1371"/>
                    <a:pt x="144" y="1371"/>
                  </a:cubicBezTo>
                  <a:cubicBezTo>
                    <a:pt x="137" y="1370"/>
                    <a:pt x="129" y="1367"/>
                    <a:pt x="122" y="1367"/>
                  </a:cubicBezTo>
                  <a:cubicBezTo>
                    <a:pt x="55" y="1367"/>
                    <a:pt x="0" y="1426"/>
                    <a:pt x="0" y="1494"/>
                  </a:cubicBezTo>
                  <a:cubicBezTo>
                    <a:pt x="0" y="1561"/>
                    <a:pt x="55" y="1616"/>
                    <a:pt x="123" y="1616"/>
                  </a:cubicBezTo>
                  <a:cubicBezTo>
                    <a:pt x="191" y="1616"/>
                    <a:pt x="249" y="1561"/>
                    <a:pt x="249" y="1493"/>
                  </a:cubicBezTo>
                  <a:cubicBezTo>
                    <a:pt x="249" y="1485"/>
                    <a:pt x="247" y="1478"/>
                    <a:pt x="245" y="1470"/>
                  </a:cubicBezTo>
                  <a:cubicBezTo>
                    <a:pt x="265" y="1451"/>
                    <a:pt x="265" y="1451"/>
                    <a:pt x="265" y="1451"/>
                  </a:cubicBezTo>
                  <a:cubicBezTo>
                    <a:pt x="567" y="1655"/>
                    <a:pt x="898" y="1680"/>
                    <a:pt x="1255" y="1467"/>
                  </a:cubicBezTo>
                  <a:cubicBezTo>
                    <a:pt x="1402" y="1615"/>
                    <a:pt x="1402" y="1615"/>
                    <a:pt x="1402" y="1615"/>
                  </a:cubicBezTo>
                  <a:cubicBezTo>
                    <a:pt x="1603" y="1416"/>
                    <a:pt x="1603" y="1416"/>
                    <a:pt x="1603" y="1416"/>
                  </a:cubicBezTo>
                  <a:cubicBezTo>
                    <a:pt x="1455" y="1267"/>
                    <a:pt x="1455" y="1267"/>
                    <a:pt x="1455" y="1267"/>
                  </a:cubicBezTo>
                  <a:cubicBezTo>
                    <a:pt x="1880" y="628"/>
                    <a:pt x="1313" y="0"/>
                    <a:pt x="803" y="15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8" name="任意多边形 127"/>
            <p:cNvSpPr/>
            <p:nvPr/>
          </p:nvSpPr>
          <p:spPr>
            <a:xfrm>
              <a:off x="3851921" y="107991"/>
              <a:ext cx="1792566" cy="1792567"/>
            </a:xfrm>
            <a:custGeom>
              <a:avLst/>
              <a:gdLst>
                <a:gd name="connsiteX0" fmla="*/ 1677670 w 2407137"/>
                <a:gd name="connsiteY0" fmla="*/ 1837666 h 2407138"/>
                <a:gd name="connsiteX1" fmla="*/ 1683974 w 2407137"/>
                <a:gd name="connsiteY1" fmla="*/ 1833341 h 2407138"/>
                <a:gd name="connsiteX2" fmla="*/ 1689813 w 2407137"/>
                <a:gd name="connsiteY2" fmla="*/ 1828403 h 2407138"/>
                <a:gd name="connsiteX3" fmla="*/ 1945042 w 2407137"/>
                <a:gd name="connsiteY3" fmla="*/ 2162988 h 2407138"/>
                <a:gd name="connsiteX4" fmla="*/ 1932899 w 2407137"/>
                <a:gd name="connsiteY4" fmla="*/ 2172251 h 2407138"/>
                <a:gd name="connsiteX5" fmla="*/ 1592663 w 2407137"/>
                <a:gd name="connsiteY5" fmla="*/ 1892774 h 2407138"/>
                <a:gd name="connsiteX6" fmla="*/ 1605769 w 2407137"/>
                <a:gd name="connsiteY6" fmla="*/ 1884929 h 2407138"/>
                <a:gd name="connsiteX7" fmla="*/ 1748914 w 2407137"/>
                <a:gd name="connsiteY7" fmla="*/ 2132863 h 2407138"/>
                <a:gd name="connsiteX8" fmla="*/ 1735858 w 2407137"/>
                <a:gd name="connsiteY8" fmla="*/ 2140795 h 2407138"/>
                <a:gd name="connsiteX9" fmla="*/ 1768789 w 2407137"/>
                <a:gd name="connsiteY9" fmla="*/ 1757990 h 2407138"/>
                <a:gd name="connsiteX10" fmla="*/ 1971301 w 2407137"/>
                <a:gd name="connsiteY10" fmla="*/ 1960502 h 2407138"/>
                <a:gd name="connsiteX11" fmla="*/ 1966159 w 2407137"/>
                <a:gd name="connsiteY11" fmla="*/ 1966159 h 2407138"/>
                <a:gd name="connsiteX12" fmla="*/ 1960501 w 2407137"/>
                <a:gd name="connsiteY12" fmla="*/ 1971301 h 2407138"/>
                <a:gd name="connsiteX13" fmla="*/ 1758092 w 2407137"/>
                <a:gd name="connsiteY13" fmla="*/ 1768892 h 2407138"/>
                <a:gd name="connsiteX14" fmla="*/ 1765079 w 2407137"/>
                <a:gd name="connsiteY14" fmla="*/ 1762526 h 2407138"/>
                <a:gd name="connsiteX15" fmla="*/ 1834740 w 2407137"/>
                <a:gd name="connsiteY15" fmla="*/ 1681091 h 2407138"/>
                <a:gd name="connsiteX16" fmla="*/ 2168093 w 2407137"/>
                <a:gd name="connsiteY16" fmla="*/ 1938389 h 2407138"/>
                <a:gd name="connsiteX17" fmla="*/ 2158761 w 2407137"/>
                <a:gd name="connsiteY17" fmla="*/ 1950479 h 2407138"/>
                <a:gd name="connsiteX18" fmla="*/ 1825285 w 2407137"/>
                <a:gd name="connsiteY18" fmla="*/ 1693086 h 2407138"/>
                <a:gd name="connsiteX19" fmla="*/ 1497292 w 2407137"/>
                <a:gd name="connsiteY19" fmla="*/ 1938505 h 2407138"/>
                <a:gd name="connsiteX20" fmla="*/ 1511359 w 2407137"/>
                <a:gd name="connsiteY20" fmla="*/ 1932557 h 2407138"/>
                <a:gd name="connsiteX21" fmla="*/ 1671461 w 2407137"/>
                <a:gd name="connsiteY21" fmla="*/ 2322204 h 2407138"/>
                <a:gd name="connsiteX22" fmla="*/ 1657335 w 2407137"/>
                <a:gd name="connsiteY22" fmla="*/ 2328008 h 2407138"/>
                <a:gd name="connsiteX23" fmla="*/ 1400984 w 2407137"/>
                <a:gd name="connsiteY23" fmla="*/ 1969841 h 2407138"/>
                <a:gd name="connsiteX24" fmla="*/ 1415837 w 2407137"/>
                <a:gd name="connsiteY24" fmla="*/ 1966261 h 2407138"/>
                <a:gd name="connsiteX25" fmla="*/ 1489829 w 2407137"/>
                <a:gd name="connsiteY25" fmla="*/ 2242404 h 2407138"/>
                <a:gd name="connsiteX26" fmla="*/ 1475037 w 2407137"/>
                <a:gd name="connsiteY26" fmla="*/ 2246208 h 2407138"/>
                <a:gd name="connsiteX27" fmla="*/ 1890343 w 2407137"/>
                <a:gd name="connsiteY27" fmla="*/ 1591261 h 2407138"/>
                <a:gd name="connsiteX28" fmla="*/ 2140794 w 2407137"/>
                <a:gd name="connsiteY28" fmla="*/ 1735859 h 2407138"/>
                <a:gd name="connsiteX29" fmla="*/ 2132863 w 2407137"/>
                <a:gd name="connsiteY29" fmla="*/ 1748915 h 2407138"/>
                <a:gd name="connsiteX30" fmla="*/ 1883112 w 2407137"/>
                <a:gd name="connsiteY30" fmla="*/ 1604721 h 2407138"/>
                <a:gd name="connsiteX31" fmla="*/ 1934589 w 2407137"/>
                <a:gd name="connsiteY31" fmla="*/ 1500527 h 2407138"/>
                <a:gd name="connsiteX32" fmla="*/ 2325413 w 2407137"/>
                <a:gd name="connsiteY32" fmla="*/ 1663714 h 2407138"/>
                <a:gd name="connsiteX33" fmla="*/ 2319529 w 2407137"/>
                <a:gd name="connsiteY33" fmla="*/ 1677807 h 2407138"/>
                <a:gd name="connsiteX34" fmla="*/ 1928334 w 2407137"/>
                <a:gd name="connsiteY34" fmla="*/ 1514465 h 2407138"/>
                <a:gd name="connsiteX35" fmla="*/ 1296758 w 2407137"/>
                <a:gd name="connsiteY35" fmla="*/ 1987081 h 2407138"/>
                <a:gd name="connsiteX36" fmla="*/ 1311855 w 2407137"/>
                <a:gd name="connsiteY36" fmla="*/ 1984732 h 2407138"/>
                <a:gd name="connsiteX37" fmla="*/ 1365995 w 2407137"/>
                <a:gd name="connsiteY37" fmla="*/ 2405187 h 2407138"/>
                <a:gd name="connsiteX38" fmla="*/ 1350847 w 2407137"/>
                <a:gd name="connsiteY38" fmla="*/ 2407138 h 2407138"/>
                <a:gd name="connsiteX39" fmla="*/ 1195932 w 2407137"/>
                <a:gd name="connsiteY39" fmla="*/ 1995746 h 2407138"/>
                <a:gd name="connsiteX40" fmla="*/ 1211204 w 2407137"/>
                <a:gd name="connsiteY40" fmla="*/ 1995179 h 2407138"/>
                <a:gd name="connsiteX41" fmla="*/ 1211204 w 2407137"/>
                <a:gd name="connsiteY41" fmla="*/ 2281649 h 2407138"/>
                <a:gd name="connsiteX42" fmla="*/ 1203568 w 2407137"/>
                <a:gd name="connsiteY42" fmla="*/ 2282034 h 2407138"/>
                <a:gd name="connsiteX43" fmla="*/ 1195932 w 2407137"/>
                <a:gd name="connsiteY43" fmla="*/ 2281649 h 2407138"/>
                <a:gd name="connsiteX44" fmla="*/ 1968060 w 2407137"/>
                <a:gd name="connsiteY44" fmla="*/ 1400508 h 2407138"/>
                <a:gd name="connsiteX45" fmla="*/ 2246208 w 2407137"/>
                <a:gd name="connsiteY45" fmla="*/ 1475038 h 2407138"/>
                <a:gd name="connsiteX46" fmla="*/ 2242404 w 2407137"/>
                <a:gd name="connsiteY46" fmla="*/ 1489831 h 2407138"/>
                <a:gd name="connsiteX47" fmla="*/ 1963516 w 2407137"/>
                <a:gd name="connsiteY47" fmla="*/ 1415103 h 2407138"/>
                <a:gd name="connsiteX48" fmla="*/ 1090481 w 2407137"/>
                <a:gd name="connsiteY48" fmla="*/ 1986840 h 2407138"/>
                <a:gd name="connsiteX49" fmla="*/ 1097951 w 2407137"/>
                <a:gd name="connsiteY49" fmla="*/ 1988584 h 2407138"/>
                <a:gd name="connsiteX50" fmla="*/ 1105617 w 2407137"/>
                <a:gd name="connsiteY50" fmla="*/ 1988876 h 2407138"/>
                <a:gd name="connsiteX51" fmla="*/ 1049458 w 2407137"/>
                <a:gd name="connsiteY51" fmla="*/ 2406281 h 2407138"/>
                <a:gd name="connsiteX52" fmla="*/ 1034322 w 2407137"/>
                <a:gd name="connsiteY52" fmla="*/ 2404245 h 2407138"/>
                <a:gd name="connsiteX53" fmla="*/ 1988876 w 2407137"/>
                <a:gd name="connsiteY53" fmla="*/ 1301520 h 2407138"/>
                <a:gd name="connsiteX54" fmla="*/ 2406281 w 2407137"/>
                <a:gd name="connsiteY54" fmla="*/ 1357679 h 2407138"/>
                <a:gd name="connsiteX55" fmla="*/ 2404244 w 2407137"/>
                <a:gd name="connsiteY55" fmla="*/ 1372815 h 2407138"/>
                <a:gd name="connsiteX56" fmla="*/ 1986840 w 2407137"/>
                <a:gd name="connsiteY56" fmla="*/ 1316657 h 2407138"/>
                <a:gd name="connsiteX57" fmla="*/ 1988583 w 2407137"/>
                <a:gd name="connsiteY57" fmla="*/ 1309187 h 2407138"/>
                <a:gd name="connsiteX58" fmla="*/ 992036 w 2407137"/>
                <a:gd name="connsiteY58" fmla="*/ 1963517 h 2407138"/>
                <a:gd name="connsiteX59" fmla="*/ 1006629 w 2407137"/>
                <a:gd name="connsiteY59" fmla="*/ 1968061 h 2407138"/>
                <a:gd name="connsiteX60" fmla="*/ 932100 w 2407137"/>
                <a:gd name="connsiteY60" fmla="*/ 2246208 h 2407138"/>
                <a:gd name="connsiteX61" fmla="*/ 917308 w 2407137"/>
                <a:gd name="connsiteY61" fmla="*/ 2242405 h 2407138"/>
                <a:gd name="connsiteX62" fmla="*/ 1995178 w 2407137"/>
                <a:gd name="connsiteY62" fmla="*/ 1195933 h 2407138"/>
                <a:gd name="connsiteX63" fmla="*/ 2281649 w 2407137"/>
                <a:gd name="connsiteY63" fmla="*/ 1195933 h 2407138"/>
                <a:gd name="connsiteX64" fmla="*/ 2282034 w 2407137"/>
                <a:gd name="connsiteY64" fmla="*/ 1203569 h 2407138"/>
                <a:gd name="connsiteX65" fmla="*/ 2281649 w 2407137"/>
                <a:gd name="connsiteY65" fmla="*/ 1211206 h 2407138"/>
                <a:gd name="connsiteX66" fmla="*/ 1995745 w 2407137"/>
                <a:gd name="connsiteY66" fmla="*/ 1211206 h 2407138"/>
                <a:gd name="connsiteX67" fmla="*/ 1984731 w 2407137"/>
                <a:gd name="connsiteY67" fmla="*/ 1095284 h 2407138"/>
                <a:gd name="connsiteX68" fmla="*/ 2405186 w 2407137"/>
                <a:gd name="connsiteY68" fmla="*/ 1041144 h 2407138"/>
                <a:gd name="connsiteX69" fmla="*/ 2407137 w 2407137"/>
                <a:gd name="connsiteY69" fmla="*/ 1056290 h 2407138"/>
                <a:gd name="connsiteX70" fmla="*/ 1987080 w 2407137"/>
                <a:gd name="connsiteY70" fmla="*/ 1110379 h 2407138"/>
                <a:gd name="connsiteX71" fmla="*/ 892672 w 2407137"/>
                <a:gd name="connsiteY71" fmla="*/ 1928335 h 2407138"/>
                <a:gd name="connsiteX72" fmla="*/ 906611 w 2407137"/>
                <a:gd name="connsiteY72" fmla="*/ 1934590 h 2407138"/>
                <a:gd name="connsiteX73" fmla="*/ 743425 w 2407137"/>
                <a:gd name="connsiteY73" fmla="*/ 2325414 h 2407138"/>
                <a:gd name="connsiteX74" fmla="*/ 729331 w 2407137"/>
                <a:gd name="connsiteY74" fmla="*/ 2319529 h 2407138"/>
                <a:gd name="connsiteX75" fmla="*/ 802416 w 2407137"/>
                <a:gd name="connsiteY75" fmla="*/ 1883113 h 2407138"/>
                <a:gd name="connsiteX76" fmla="*/ 815877 w 2407137"/>
                <a:gd name="connsiteY76" fmla="*/ 1890344 h 2407138"/>
                <a:gd name="connsiteX77" fmla="*/ 671279 w 2407137"/>
                <a:gd name="connsiteY77" fmla="*/ 2140796 h 2407138"/>
                <a:gd name="connsiteX78" fmla="*/ 658223 w 2407137"/>
                <a:gd name="connsiteY78" fmla="*/ 2132863 h 2407138"/>
                <a:gd name="connsiteX79" fmla="*/ 1966260 w 2407137"/>
                <a:gd name="connsiteY79" fmla="*/ 991301 h 2407138"/>
                <a:gd name="connsiteX80" fmla="*/ 2242405 w 2407137"/>
                <a:gd name="connsiteY80" fmla="*/ 917309 h 2407138"/>
                <a:gd name="connsiteX81" fmla="*/ 2246208 w 2407137"/>
                <a:gd name="connsiteY81" fmla="*/ 932101 h 2407138"/>
                <a:gd name="connsiteX82" fmla="*/ 1969840 w 2407137"/>
                <a:gd name="connsiteY82" fmla="*/ 1006153 h 2407138"/>
                <a:gd name="connsiteX83" fmla="*/ 1932557 w 2407137"/>
                <a:gd name="connsiteY83" fmla="*/ 895779 h 2407138"/>
                <a:gd name="connsiteX84" fmla="*/ 2322203 w 2407137"/>
                <a:gd name="connsiteY84" fmla="*/ 735676 h 2407138"/>
                <a:gd name="connsiteX85" fmla="*/ 2328008 w 2407137"/>
                <a:gd name="connsiteY85" fmla="*/ 749803 h 2407138"/>
                <a:gd name="connsiteX86" fmla="*/ 1938504 w 2407137"/>
                <a:gd name="connsiteY86" fmla="*/ 909846 h 2407138"/>
                <a:gd name="connsiteX87" fmla="*/ 714051 w 2407137"/>
                <a:gd name="connsiteY87" fmla="*/ 1825286 h 2407138"/>
                <a:gd name="connsiteX88" fmla="*/ 726047 w 2407137"/>
                <a:gd name="connsiteY88" fmla="*/ 1834740 h 2407138"/>
                <a:gd name="connsiteX89" fmla="*/ 468748 w 2407137"/>
                <a:gd name="connsiteY89" fmla="*/ 2168094 h 2407138"/>
                <a:gd name="connsiteX90" fmla="*/ 456659 w 2407137"/>
                <a:gd name="connsiteY90" fmla="*/ 2158762 h 2407138"/>
                <a:gd name="connsiteX91" fmla="*/ 638245 w 2407137"/>
                <a:gd name="connsiteY91" fmla="*/ 1758093 h 2407138"/>
                <a:gd name="connsiteX92" fmla="*/ 644611 w 2407137"/>
                <a:gd name="connsiteY92" fmla="*/ 1765080 h 2407138"/>
                <a:gd name="connsiteX93" fmla="*/ 649147 w 2407137"/>
                <a:gd name="connsiteY93" fmla="*/ 1768790 h 2407138"/>
                <a:gd name="connsiteX94" fmla="*/ 446636 w 2407137"/>
                <a:gd name="connsiteY94" fmla="*/ 1971302 h 2407138"/>
                <a:gd name="connsiteX95" fmla="*/ 440978 w 2407137"/>
                <a:gd name="connsiteY95" fmla="*/ 1966159 h 2407138"/>
                <a:gd name="connsiteX96" fmla="*/ 435836 w 2407137"/>
                <a:gd name="connsiteY96" fmla="*/ 1960502 h 2407138"/>
                <a:gd name="connsiteX97" fmla="*/ 1884928 w 2407137"/>
                <a:gd name="connsiteY97" fmla="*/ 801368 h 2407138"/>
                <a:gd name="connsiteX98" fmla="*/ 2132863 w 2407137"/>
                <a:gd name="connsiteY98" fmla="*/ 658223 h 2407138"/>
                <a:gd name="connsiteX99" fmla="*/ 2140794 w 2407137"/>
                <a:gd name="connsiteY99" fmla="*/ 671279 h 2407138"/>
                <a:gd name="connsiteX100" fmla="*/ 1892773 w 2407137"/>
                <a:gd name="connsiteY100" fmla="*/ 814474 h 2407138"/>
                <a:gd name="connsiteX101" fmla="*/ 1828403 w 2407137"/>
                <a:gd name="connsiteY101" fmla="*/ 717325 h 2407138"/>
                <a:gd name="connsiteX102" fmla="*/ 2162987 w 2407137"/>
                <a:gd name="connsiteY102" fmla="*/ 462095 h 2407138"/>
                <a:gd name="connsiteX103" fmla="*/ 2172250 w 2407137"/>
                <a:gd name="connsiteY103" fmla="*/ 474239 h 2407138"/>
                <a:gd name="connsiteX104" fmla="*/ 1837666 w 2407137"/>
                <a:gd name="connsiteY104" fmla="*/ 729468 h 2407138"/>
                <a:gd name="connsiteX105" fmla="*/ 1833340 w 2407137"/>
                <a:gd name="connsiteY105" fmla="*/ 723163 h 2407138"/>
                <a:gd name="connsiteX106" fmla="*/ 234886 w 2407137"/>
                <a:gd name="connsiteY106" fmla="*/ 1932900 h 2407138"/>
                <a:gd name="connsiteX107" fmla="*/ 569471 w 2407137"/>
                <a:gd name="connsiteY107" fmla="*/ 1677670 h 2407138"/>
                <a:gd name="connsiteX108" fmla="*/ 573796 w 2407137"/>
                <a:gd name="connsiteY108" fmla="*/ 1683975 h 2407138"/>
                <a:gd name="connsiteX109" fmla="*/ 578735 w 2407137"/>
                <a:gd name="connsiteY109" fmla="*/ 1689813 h 2407138"/>
                <a:gd name="connsiteX110" fmla="*/ 244150 w 2407137"/>
                <a:gd name="connsiteY110" fmla="*/ 1945043 h 2407138"/>
                <a:gd name="connsiteX111" fmla="*/ 266342 w 2407137"/>
                <a:gd name="connsiteY111" fmla="*/ 1735860 h 2407138"/>
                <a:gd name="connsiteX112" fmla="*/ 514363 w 2407137"/>
                <a:gd name="connsiteY112" fmla="*/ 1592665 h 2407138"/>
                <a:gd name="connsiteX113" fmla="*/ 522208 w 2407137"/>
                <a:gd name="connsiteY113" fmla="*/ 1605770 h 2407138"/>
                <a:gd name="connsiteX114" fmla="*/ 274274 w 2407137"/>
                <a:gd name="connsiteY114" fmla="*/ 1748916 h 2407138"/>
                <a:gd name="connsiteX115" fmla="*/ 1960501 w 2407137"/>
                <a:gd name="connsiteY115" fmla="*/ 435837 h 2407138"/>
                <a:gd name="connsiteX116" fmla="*/ 1966159 w 2407137"/>
                <a:gd name="connsiteY116" fmla="*/ 440979 h 2407138"/>
                <a:gd name="connsiteX117" fmla="*/ 1971301 w 2407137"/>
                <a:gd name="connsiteY117" fmla="*/ 446637 h 2407138"/>
                <a:gd name="connsiteX118" fmla="*/ 1768891 w 2407137"/>
                <a:gd name="connsiteY118" fmla="*/ 649046 h 2407138"/>
                <a:gd name="connsiteX119" fmla="*/ 1762525 w 2407137"/>
                <a:gd name="connsiteY119" fmla="*/ 642058 h 2407138"/>
                <a:gd name="connsiteX120" fmla="*/ 1757990 w 2407137"/>
                <a:gd name="connsiteY120" fmla="*/ 638348 h 2407138"/>
                <a:gd name="connsiteX121" fmla="*/ 1938389 w 2407137"/>
                <a:gd name="connsiteY121" fmla="*/ 239045 h 2407138"/>
                <a:gd name="connsiteX122" fmla="*/ 1950479 w 2407137"/>
                <a:gd name="connsiteY122" fmla="*/ 248377 h 2407138"/>
                <a:gd name="connsiteX123" fmla="*/ 1693086 w 2407137"/>
                <a:gd name="connsiteY123" fmla="*/ 581852 h 2407138"/>
                <a:gd name="connsiteX124" fmla="*/ 1681090 w 2407137"/>
                <a:gd name="connsiteY124" fmla="*/ 572398 h 2407138"/>
                <a:gd name="connsiteX125" fmla="*/ 79129 w 2407137"/>
                <a:gd name="connsiteY125" fmla="*/ 1657336 h 2407138"/>
                <a:gd name="connsiteX126" fmla="*/ 468633 w 2407137"/>
                <a:gd name="connsiteY126" fmla="*/ 1497292 h 2407138"/>
                <a:gd name="connsiteX127" fmla="*/ 474580 w 2407137"/>
                <a:gd name="connsiteY127" fmla="*/ 1511360 h 2407138"/>
                <a:gd name="connsiteX128" fmla="*/ 84934 w 2407137"/>
                <a:gd name="connsiteY128" fmla="*/ 1671462 h 2407138"/>
                <a:gd name="connsiteX129" fmla="*/ 160929 w 2407137"/>
                <a:gd name="connsiteY129" fmla="*/ 1475039 h 2407138"/>
                <a:gd name="connsiteX130" fmla="*/ 437296 w 2407137"/>
                <a:gd name="connsiteY130" fmla="*/ 1400986 h 2407138"/>
                <a:gd name="connsiteX131" fmla="*/ 440876 w 2407137"/>
                <a:gd name="connsiteY131" fmla="*/ 1415837 h 2407138"/>
                <a:gd name="connsiteX132" fmla="*/ 164732 w 2407137"/>
                <a:gd name="connsiteY132" fmla="*/ 1489830 h 2407138"/>
                <a:gd name="connsiteX133" fmla="*/ 1735859 w 2407137"/>
                <a:gd name="connsiteY133" fmla="*/ 266344 h 2407138"/>
                <a:gd name="connsiteX134" fmla="*/ 1748915 w 2407137"/>
                <a:gd name="connsiteY134" fmla="*/ 274276 h 2407138"/>
                <a:gd name="connsiteX135" fmla="*/ 1604721 w 2407137"/>
                <a:gd name="connsiteY135" fmla="*/ 524026 h 2407138"/>
                <a:gd name="connsiteX136" fmla="*/ 1591261 w 2407137"/>
                <a:gd name="connsiteY136" fmla="*/ 516794 h 2407138"/>
                <a:gd name="connsiteX137" fmla="*/ 1663713 w 2407137"/>
                <a:gd name="connsiteY137" fmla="*/ 81725 h 2407138"/>
                <a:gd name="connsiteX138" fmla="*/ 1677806 w 2407137"/>
                <a:gd name="connsiteY138" fmla="*/ 87609 h 2407138"/>
                <a:gd name="connsiteX139" fmla="*/ 1514465 w 2407137"/>
                <a:gd name="connsiteY139" fmla="*/ 478804 h 2407138"/>
                <a:gd name="connsiteX140" fmla="*/ 1500526 w 2407137"/>
                <a:gd name="connsiteY140" fmla="*/ 472548 h 2407138"/>
                <a:gd name="connsiteX141" fmla="*/ 0 w 2407137"/>
                <a:gd name="connsiteY141" fmla="*/ 1350847 h 2407138"/>
                <a:gd name="connsiteX142" fmla="*/ 420056 w 2407137"/>
                <a:gd name="connsiteY142" fmla="*/ 1296759 h 2407138"/>
                <a:gd name="connsiteX143" fmla="*/ 422405 w 2407137"/>
                <a:gd name="connsiteY143" fmla="*/ 1311854 h 2407138"/>
                <a:gd name="connsiteX144" fmla="*/ 1951 w 2407137"/>
                <a:gd name="connsiteY144" fmla="*/ 1365994 h 2407138"/>
                <a:gd name="connsiteX145" fmla="*/ 125488 w 2407137"/>
                <a:gd name="connsiteY145" fmla="*/ 1195933 h 2407138"/>
                <a:gd name="connsiteX146" fmla="*/ 411391 w 2407137"/>
                <a:gd name="connsiteY146" fmla="*/ 1195933 h 2407138"/>
                <a:gd name="connsiteX147" fmla="*/ 411958 w 2407137"/>
                <a:gd name="connsiteY147" fmla="*/ 1211206 h 2407138"/>
                <a:gd name="connsiteX148" fmla="*/ 125488 w 2407137"/>
                <a:gd name="connsiteY148" fmla="*/ 1211206 h 2407138"/>
                <a:gd name="connsiteX149" fmla="*/ 125102 w 2407137"/>
                <a:gd name="connsiteY149" fmla="*/ 1203569 h 2407138"/>
                <a:gd name="connsiteX150" fmla="*/ 1475037 w 2407137"/>
                <a:gd name="connsiteY150" fmla="*/ 160931 h 2407138"/>
                <a:gd name="connsiteX151" fmla="*/ 1489829 w 2407137"/>
                <a:gd name="connsiteY151" fmla="*/ 164734 h 2407138"/>
                <a:gd name="connsiteX152" fmla="*/ 1415102 w 2407137"/>
                <a:gd name="connsiteY152" fmla="*/ 443621 h 2407138"/>
                <a:gd name="connsiteX153" fmla="*/ 1400508 w 2407137"/>
                <a:gd name="connsiteY153" fmla="*/ 439077 h 2407138"/>
                <a:gd name="connsiteX154" fmla="*/ 164732 w 2407137"/>
                <a:gd name="connsiteY154" fmla="*/ 917309 h 2407138"/>
                <a:gd name="connsiteX155" fmla="*/ 443620 w 2407137"/>
                <a:gd name="connsiteY155" fmla="*/ 992037 h 2407138"/>
                <a:gd name="connsiteX156" fmla="*/ 439076 w 2407137"/>
                <a:gd name="connsiteY156" fmla="*/ 1006630 h 2407138"/>
                <a:gd name="connsiteX157" fmla="*/ 160929 w 2407137"/>
                <a:gd name="connsiteY157" fmla="*/ 932101 h 2407138"/>
                <a:gd name="connsiteX158" fmla="*/ 1195932 w 2407137"/>
                <a:gd name="connsiteY158" fmla="*/ 125490 h 2407138"/>
                <a:gd name="connsiteX159" fmla="*/ 1203568 w 2407137"/>
                <a:gd name="connsiteY159" fmla="*/ 125104 h 2407138"/>
                <a:gd name="connsiteX160" fmla="*/ 1211205 w 2407137"/>
                <a:gd name="connsiteY160" fmla="*/ 125490 h 2407138"/>
                <a:gd name="connsiteX161" fmla="*/ 1211205 w 2407137"/>
                <a:gd name="connsiteY161" fmla="*/ 411392 h 2407138"/>
                <a:gd name="connsiteX162" fmla="*/ 1195932 w 2407137"/>
                <a:gd name="connsiteY162" fmla="*/ 411959 h 2407138"/>
                <a:gd name="connsiteX163" fmla="*/ 1357679 w 2407137"/>
                <a:gd name="connsiteY163" fmla="*/ 856 h 2407138"/>
                <a:gd name="connsiteX164" fmla="*/ 1372816 w 2407137"/>
                <a:gd name="connsiteY164" fmla="*/ 2893 h 2407138"/>
                <a:gd name="connsiteX165" fmla="*/ 1316657 w 2407137"/>
                <a:gd name="connsiteY165" fmla="*/ 420298 h 2407138"/>
                <a:gd name="connsiteX166" fmla="*/ 1309186 w 2407137"/>
                <a:gd name="connsiteY166" fmla="*/ 418554 h 2407138"/>
                <a:gd name="connsiteX167" fmla="*/ 1301520 w 2407137"/>
                <a:gd name="connsiteY167" fmla="*/ 418261 h 2407138"/>
                <a:gd name="connsiteX168" fmla="*/ 2893 w 2407137"/>
                <a:gd name="connsiteY168" fmla="*/ 1034322 h 2407138"/>
                <a:gd name="connsiteX169" fmla="*/ 420297 w 2407137"/>
                <a:gd name="connsiteY169" fmla="*/ 1090480 h 2407138"/>
                <a:gd name="connsiteX170" fmla="*/ 418554 w 2407137"/>
                <a:gd name="connsiteY170" fmla="*/ 1097951 h 2407138"/>
                <a:gd name="connsiteX171" fmla="*/ 418261 w 2407137"/>
                <a:gd name="connsiteY171" fmla="*/ 1105616 h 2407138"/>
                <a:gd name="connsiteX172" fmla="*/ 855 w 2407137"/>
                <a:gd name="connsiteY172" fmla="*/ 1049458 h 2407138"/>
                <a:gd name="connsiteX173" fmla="*/ 274274 w 2407137"/>
                <a:gd name="connsiteY173" fmla="*/ 658223 h 2407138"/>
                <a:gd name="connsiteX174" fmla="*/ 524025 w 2407137"/>
                <a:gd name="connsiteY174" fmla="*/ 802416 h 2407138"/>
                <a:gd name="connsiteX175" fmla="*/ 516793 w 2407137"/>
                <a:gd name="connsiteY175" fmla="*/ 815877 h 2407138"/>
                <a:gd name="connsiteX176" fmla="*/ 266342 w 2407137"/>
                <a:gd name="connsiteY176" fmla="*/ 671279 h 2407138"/>
                <a:gd name="connsiteX177" fmla="*/ 917308 w 2407137"/>
                <a:gd name="connsiteY177" fmla="*/ 164734 h 2407138"/>
                <a:gd name="connsiteX178" fmla="*/ 932100 w 2407137"/>
                <a:gd name="connsiteY178" fmla="*/ 160930 h 2407138"/>
                <a:gd name="connsiteX179" fmla="*/ 1006152 w 2407137"/>
                <a:gd name="connsiteY179" fmla="*/ 437297 h 2407138"/>
                <a:gd name="connsiteX180" fmla="*/ 991300 w 2407137"/>
                <a:gd name="connsiteY180" fmla="*/ 440877 h 2407138"/>
                <a:gd name="connsiteX181" fmla="*/ 1041143 w 2407137"/>
                <a:gd name="connsiteY181" fmla="*/ 1951 h 2407138"/>
                <a:gd name="connsiteX182" fmla="*/ 1056290 w 2407137"/>
                <a:gd name="connsiteY182" fmla="*/ 0 h 2407138"/>
                <a:gd name="connsiteX183" fmla="*/ 1110379 w 2407137"/>
                <a:gd name="connsiteY183" fmla="*/ 420056 h 2407138"/>
                <a:gd name="connsiteX184" fmla="*/ 1095283 w 2407137"/>
                <a:gd name="connsiteY184" fmla="*/ 422406 h 2407138"/>
                <a:gd name="connsiteX185" fmla="*/ 87609 w 2407137"/>
                <a:gd name="connsiteY185" fmla="*/ 729331 h 2407138"/>
                <a:gd name="connsiteX186" fmla="*/ 478803 w 2407137"/>
                <a:gd name="connsiteY186" fmla="*/ 892672 h 2407138"/>
                <a:gd name="connsiteX187" fmla="*/ 472547 w 2407137"/>
                <a:gd name="connsiteY187" fmla="*/ 906611 h 2407138"/>
                <a:gd name="connsiteX188" fmla="*/ 81723 w 2407137"/>
                <a:gd name="connsiteY188" fmla="*/ 743424 h 2407138"/>
                <a:gd name="connsiteX189" fmla="*/ 84666 w 2407137"/>
                <a:gd name="connsiteY189" fmla="*/ 736377 h 2407138"/>
                <a:gd name="connsiteX190" fmla="*/ 446636 w 2407137"/>
                <a:gd name="connsiteY190" fmla="*/ 435837 h 2407138"/>
                <a:gd name="connsiteX191" fmla="*/ 649045 w 2407137"/>
                <a:gd name="connsiteY191" fmla="*/ 638246 h 2407138"/>
                <a:gd name="connsiteX192" fmla="*/ 642057 w 2407137"/>
                <a:gd name="connsiteY192" fmla="*/ 644612 h 2407138"/>
                <a:gd name="connsiteX193" fmla="*/ 638347 w 2407137"/>
                <a:gd name="connsiteY193" fmla="*/ 649147 h 2407138"/>
                <a:gd name="connsiteX194" fmla="*/ 435836 w 2407137"/>
                <a:gd name="connsiteY194" fmla="*/ 446636 h 2407138"/>
                <a:gd name="connsiteX195" fmla="*/ 440978 w 2407137"/>
                <a:gd name="connsiteY195" fmla="*/ 440979 h 2407138"/>
                <a:gd name="connsiteX196" fmla="*/ 658223 w 2407137"/>
                <a:gd name="connsiteY196" fmla="*/ 274275 h 2407138"/>
                <a:gd name="connsiteX197" fmla="*/ 671279 w 2407137"/>
                <a:gd name="connsiteY197" fmla="*/ 266343 h 2407138"/>
                <a:gd name="connsiteX198" fmla="*/ 814473 w 2407137"/>
                <a:gd name="connsiteY198" fmla="*/ 514363 h 2407138"/>
                <a:gd name="connsiteX199" fmla="*/ 801367 w 2407137"/>
                <a:gd name="connsiteY199" fmla="*/ 522209 h 2407138"/>
                <a:gd name="connsiteX200" fmla="*/ 735676 w 2407137"/>
                <a:gd name="connsiteY200" fmla="*/ 84934 h 2407138"/>
                <a:gd name="connsiteX201" fmla="*/ 749802 w 2407137"/>
                <a:gd name="connsiteY201" fmla="*/ 79129 h 2407138"/>
                <a:gd name="connsiteX202" fmla="*/ 909846 w 2407137"/>
                <a:gd name="connsiteY202" fmla="*/ 468633 h 2407138"/>
                <a:gd name="connsiteX203" fmla="*/ 895778 w 2407137"/>
                <a:gd name="connsiteY203" fmla="*/ 474580 h 2407138"/>
                <a:gd name="connsiteX204" fmla="*/ 248376 w 2407137"/>
                <a:gd name="connsiteY204" fmla="*/ 456659 h 2407138"/>
                <a:gd name="connsiteX205" fmla="*/ 581852 w 2407137"/>
                <a:gd name="connsiteY205" fmla="*/ 714051 h 2407138"/>
                <a:gd name="connsiteX206" fmla="*/ 572397 w 2407137"/>
                <a:gd name="connsiteY206" fmla="*/ 726047 h 2407138"/>
                <a:gd name="connsiteX207" fmla="*/ 239044 w 2407137"/>
                <a:gd name="connsiteY207" fmla="*/ 468748 h 2407138"/>
                <a:gd name="connsiteX208" fmla="*/ 243710 w 2407137"/>
                <a:gd name="connsiteY208" fmla="*/ 462704 h 2407138"/>
                <a:gd name="connsiteX209" fmla="*/ 462094 w 2407137"/>
                <a:gd name="connsiteY209" fmla="*/ 244150 h 2407138"/>
                <a:gd name="connsiteX210" fmla="*/ 474238 w 2407137"/>
                <a:gd name="connsiteY210" fmla="*/ 234887 h 2407138"/>
                <a:gd name="connsiteX211" fmla="*/ 729468 w 2407137"/>
                <a:gd name="connsiteY211" fmla="*/ 569472 h 2407138"/>
                <a:gd name="connsiteX212" fmla="*/ 723162 w 2407137"/>
                <a:gd name="connsiteY212" fmla="*/ 573797 h 2407138"/>
                <a:gd name="connsiteX213" fmla="*/ 717325 w 2407137"/>
                <a:gd name="connsiteY213" fmla="*/ 578735 h 2407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</a:cxnLst>
              <a:rect l="l" t="t" r="r" b="b"/>
              <a:pathLst>
                <a:path w="2407137" h="2407138">
                  <a:moveTo>
                    <a:pt x="1677670" y="1837666"/>
                  </a:moveTo>
                  <a:lnTo>
                    <a:pt x="1683974" y="1833341"/>
                  </a:lnTo>
                  <a:lnTo>
                    <a:pt x="1689813" y="1828403"/>
                  </a:lnTo>
                  <a:lnTo>
                    <a:pt x="1945042" y="2162988"/>
                  </a:lnTo>
                  <a:lnTo>
                    <a:pt x="1932899" y="2172251"/>
                  </a:lnTo>
                  <a:close/>
                  <a:moveTo>
                    <a:pt x="1592663" y="1892774"/>
                  </a:moveTo>
                  <a:lnTo>
                    <a:pt x="1605769" y="1884929"/>
                  </a:lnTo>
                  <a:lnTo>
                    <a:pt x="1748914" y="2132863"/>
                  </a:lnTo>
                  <a:lnTo>
                    <a:pt x="1735858" y="2140795"/>
                  </a:lnTo>
                  <a:close/>
                  <a:moveTo>
                    <a:pt x="1768789" y="1757990"/>
                  </a:moveTo>
                  <a:lnTo>
                    <a:pt x="1971301" y="1960502"/>
                  </a:lnTo>
                  <a:lnTo>
                    <a:pt x="1966159" y="1966159"/>
                  </a:lnTo>
                  <a:lnTo>
                    <a:pt x="1960501" y="1971301"/>
                  </a:lnTo>
                  <a:lnTo>
                    <a:pt x="1758092" y="1768892"/>
                  </a:lnTo>
                  <a:lnTo>
                    <a:pt x="1765079" y="1762526"/>
                  </a:lnTo>
                  <a:close/>
                  <a:moveTo>
                    <a:pt x="1834740" y="1681091"/>
                  </a:moveTo>
                  <a:lnTo>
                    <a:pt x="2168093" y="1938389"/>
                  </a:lnTo>
                  <a:lnTo>
                    <a:pt x="2158761" y="1950479"/>
                  </a:lnTo>
                  <a:lnTo>
                    <a:pt x="1825285" y="1693086"/>
                  </a:lnTo>
                  <a:close/>
                  <a:moveTo>
                    <a:pt x="1497292" y="1938505"/>
                  </a:moveTo>
                  <a:lnTo>
                    <a:pt x="1511359" y="1932557"/>
                  </a:lnTo>
                  <a:lnTo>
                    <a:pt x="1671461" y="2322204"/>
                  </a:lnTo>
                  <a:lnTo>
                    <a:pt x="1657335" y="2328008"/>
                  </a:lnTo>
                  <a:close/>
                  <a:moveTo>
                    <a:pt x="1400984" y="1969841"/>
                  </a:moveTo>
                  <a:lnTo>
                    <a:pt x="1415837" y="1966261"/>
                  </a:lnTo>
                  <a:lnTo>
                    <a:pt x="1489829" y="2242404"/>
                  </a:lnTo>
                  <a:lnTo>
                    <a:pt x="1475037" y="2246208"/>
                  </a:lnTo>
                  <a:close/>
                  <a:moveTo>
                    <a:pt x="1890343" y="1591261"/>
                  </a:moveTo>
                  <a:lnTo>
                    <a:pt x="2140794" y="1735859"/>
                  </a:lnTo>
                  <a:lnTo>
                    <a:pt x="2132863" y="1748915"/>
                  </a:lnTo>
                  <a:lnTo>
                    <a:pt x="1883112" y="1604721"/>
                  </a:lnTo>
                  <a:close/>
                  <a:moveTo>
                    <a:pt x="1934589" y="1500527"/>
                  </a:moveTo>
                  <a:lnTo>
                    <a:pt x="2325413" y="1663714"/>
                  </a:lnTo>
                  <a:lnTo>
                    <a:pt x="2319529" y="1677807"/>
                  </a:lnTo>
                  <a:lnTo>
                    <a:pt x="1928334" y="1514465"/>
                  </a:lnTo>
                  <a:close/>
                  <a:moveTo>
                    <a:pt x="1296758" y="1987081"/>
                  </a:moveTo>
                  <a:lnTo>
                    <a:pt x="1311855" y="1984732"/>
                  </a:lnTo>
                  <a:lnTo>
                    <a:pt x="1365995" y="2405187"/>
                  </a:lnTo>
                  <a:lnTo>
                    <a:pt x="1350847" y="2407138"/>
                  </a:lnTo>
                  <a:close/>
                  <a:moveTo>
                    <a:pt x="1195932" y="1995746"/>
                  </a:moveTo>
                  <a:lnTo>
                    <a:pt x="1211204" y="1995179"/>
                  </a:lnTo>
                  <a:lnTo>
                    <a:pt x="1211204" y="2281649"/>
                  </a:lnTo>
                  <a:lnTo>
                    <a:pt x="1203568" y="2282034"/>
                  </a:lnTo>
                  <a:lnTo>
                    <a:pt x="1195932" y="2281649"/>
                  </a:lnTo>
                  <a:close/>
                  <a:moveTo>
                    <a:pt x="1968060" y="1400508"/>
                  </a:moveTo>
                  <a:lnTo>
                    <a:pt x="2246208" y="1475038"/>
                  </a:lnTo>
                  <a:lnTo>
                    <a:pt x="2242404" y="1489831"/>
                  </a:lnTo>
                  <a:lnTo>
                    <a:pt x="1963516" y="1415103"/>
                  </a:lnTo>
                  <a:close/>
                  <a:moveTo>
                    <a:pt x="1090481" y="1986840"/>
                  </a:moveTo>
                  <a:lnTo>
                    <a:pt x="1097951" y="1988584"/>
                  </a:lnTo>
                  <a:lnTo>
                    <a:pt x="1105617" y="1988876"/>
                  </a:lnTo>
                  <a:lnTo>
                    <a:pt x="1049458" y="2406281"/>
                  </a:lnTo>
                  <a:lnTo>
                    <a:pt x="1034322" y="2404245"/>
                  </a:lnTo>
                  <a:close/>
                  <a:moveTo>
                    <a:pt x="1988876" y="1301520"/>
                  </a:moveTo>
                  <a:lnTo>
                    <a:pt x="2406281" y="1357679"/>
                  </a:lnTo>
                  <a:lnTo>
                    <a:pt x="2404244" y="1372815"/>
                  </a:lnTo>
                  <a:lnTo>
                    <a:pt x="1986840" y="1316657"/>
                  </a:lnTo>
                  <a:lnTo>
                    <a:pt x="1988583" y="1309187"/>
                  </a:lnTo>
                  <a:close/>
                  <a:moveTo>
                    <a:pt x="992036" y="1963517"/>
                  </a:moveTo>
                  <a:lnTo>
                    <a:pt x="1006629" y="1968061"/>
                  </a:lnTo>
                  <a:lnTo>
                    <a:pt x="932100" y="2246208"/>
                  </a:lnTo>
                  <a:lnTo>
                    <a:pt x="917308" y="2242405"/>
                  </a:lnTo>
                  <a:close/>
                  <a:moveTo>
                    <a:pt x="1995178" y="1195933"/>
                  </a:moveTo>
                  <a:lnTo>
                    <a:pt x="2281649" y="1195933"/>
                  </a:lnTo>
                  <a:lnTo>
                    <a:pt x="2282034" y="1203569"/>
                  </a:lnTo>
                  <a:lnTo>
                    <a:pt x="2281649" y="1211206"/>
                  </a:lnTo>
                  <a:lnTo>
                    <a:pt x="1995745" y="1211206"/>
                  </a:lnTo>
                  <a:close/>
                  <a:moveTo>
                    <a:pt x="1984731" y="1095284"/>
                  </a:moveTo>
                  <a:lnTo>
                    <a:pt x="2405186" y="1041144"/>
                  </a:lnTo>
                  <a:lnTo>
                    <a:pt x="2407137" y="1056290"/>
                  </a:lnTo>
                  <a:lnTo>
                    <a:pt x="1987080" y="1110379"/>
                  </a:lnTo>
                  <a:close/>
                  <a:moveTo>
                    <a:pt x="892672" y="1928335"/>
                  </a:moveTo>
                  <a:lnTo>
                    <a:pt x="906611" y="1934590"/>
                  </a:lnTo>
                  <a:lnTo>
                    <a:pt x="743425" y="2325414"/>
                  </a:lnTo>
                  <a:lnTo>
                    <a:pt x="729331" y="2319529"/>
                  </a:lnTo>
                  <a:close/>
                  <a:moveTo>
                    <a:pt x="802416" y="1883113"/>
                  </a:moveTo>
                  <a:lnTo>
                    <a:pt x="815877" y="1890344"/>
                  </a:lnTo>
                  <a:lnTo>
                    <a:pt x="671279" y="2140796"/>
                  </a:lnTo>
                  <a:lnTo>
                    <a:pt x="658223" y="2132863"/>
                  </a:lnTo>
                  <a:close/>
                  <a:moveTo>
                    <a:pt x="1966260" y="991301"/>
                  </a:moveTo>
                  <a:lnTo>
                    <a:pt x="2242405" y="917309"/>
                  </a:lnTo>
                  <a:lnTo>
                    <a:pt x="2246208" y="932101"/>
                  </a:lnTo>
                  <a:lnTo>
                    <a:pt x="1969840" y="1006153"/>
                  </a:lnTo>
                  <a:close/>
                  <a:moveTo>
                    <a:pt x="1932557" y="895779"/>
                  </a:moveTo>
                  <a:lnTo>
                    <a:pt x="2322203" y="735676"/>
                  </a:lnTo>
                  <a:lnTo>
                    <a:pt x="2328008" y="749803"/>
                  </a:lnTo>
                  <a:lnTo>
                    <a:pt x="1938504" y="909846"/>
                  </a:lnTo>
                  <a:close/>
                  <a:moveTo>
                    <a:pt x="714051" y="1825286"/>
                  </a:moveTo>
                  <a:lnTo>
                    <a:pt x="726047" y="1834740"/>
                  </a:lnTo>
                  <a:lnTo>
                    <a:pt x="468748" y="2168094"/>
                  </a:lnTo>
                  <a:lnTo>
                    <a:pt x="456659" y="2158762"/>
                  </a:lnTo>
                  <a:close/>
                  <a:moveTo>
                    <a:pt x="638245" y="1758093"/>
                  </a:moveTo>
                  <a:lnTo>
                    <a:pt x="644611" y="1765080"/>
                  </a:lnTo>
                  <a:lnTo>
                    <a:pt x="649147" y="1768790"/>
                  </a:lnTo>
                  <a:lnTo>
                    <a:pt x="446636" y="1971302"/>
                  </a:lnTo>
                  <a:lnTo>
                    <a:pt x="440978" y="1966159"/>
                  </a:lnTo>
                  <a:lnTo>
                    <a:pt x="435836" y="1960502"/>
                  </a:lnTo>
                  <a:close/>
                  <a:moveTo>
                    <a:pt x="1884928" y="801368"/>
                  </a:moveTo>
                  <a:lnTo>
                    <a:pt x="2132863" y="658223"/>
                  </a:lnTo>
                  <a:lnTo>
                    <a:pt x="2140794" y="671279"/>
                  </a:lnTo>
                  <a:lnTo>
                    <a:pt x="1892773" y="814474"/>
                  </a:lnTo>
                  <a:close/>
                  <a:moveTo>
                    <a:pt x="1828403" y="717325"/>
                  </a:moveTo>
                  <a:lnTo>
                    <a:pt x="2162987" y="462095"/>
                  </a:lnTo>
                  <a:lnTo>
                    <a:pt x="2172250" y="474239"/>
                  </a:lnTo>
                  <a:lnTo>
                    <a:pt x="1837666" y="729468"/>
                  </a:lnTo>
                  <a:lnTo>
                    <a:pt x="1833340" y="723163"/>
                  </a:lnTo>
                  <a:close/>
                  <a:moveTo>
                    <a:pt x="234886" y="1932900"/>
                  </a:moveTo>
                  <a:lnTo>
                    <a:pt x="569471" y="1677670"/>
                  </a:lnTo>
                  <a:lnTo>
                    <a:pt x="573796" y="1683975"/>
                  </a:lnTo>
                  <a:lnTo>
                    <a:pt x="578735" y="1689813"/>
                  </a:lnTo>
                  <a:lnTo>
                    <a:pt x="244150" y="1945043"/>
                  </a:lnTo>
                  <a:close/>
                  <a:moveTo>
                    <a:pt x="266342" y="1735860"/>
                  </a:moveTo>
                  <a:lnTo>
                    <a:pt x="514363" y="1592665"/>
                  </a:lnTo>
                  <a:lnTo>
                    <a:pt x="522208" y="1605770"/>
                  </a:lnTo>
                  <a:lnTo>
                    <a:pt x="274274" y="1748916"/>
                  </a:lnTo>
                  <a:close/>
                  <a:moveTo>
                    <a:pt x="1960501" y="435837"/>
                  </a:moveTo>
                  <a:lnTo>
                    <a:pt x="1966159" y="440979"/>
                  </a:lnTo>
                  <a:lnTo>
                    <a:pt x="1971301" y="446637"/>
                  </a:lnTo>
                  <a:lnTo>
                    <a:pt x="1768891" y="649046"/>
                  </a:lnTo>
                  <a:lnTo>
                    <a:pt x="1762525" y="642058"/>
                  </a:lnTo>
                  <a:lnTo>
                    <a:pt x="1757990" y="638348"/>
                  </a:lnTo>
                  <a:close/>
                  <a:moveTo>
                    <a:pt x="1938389" y="239045"/>
                  </a:moveTo>
                  <a:lnTo>
                    <a:pt x="1950479" y="248377"/>
                  </a:lnTo>
                  <a:lnTo>
                    <a:pt x="1693086" y="581852"/>
                  </a:lnTo>
                  <a:lnTo>
                    <a:pt x="1681090" y="572398"/>
                  </a:lnTo>
                  <a:close/>
                  <a:moveTo>
                    <a:pt x="79129" y="1657336"/>
                  </a:moveTo>
                  <a:lnTo>
                    <a:pt x="468633" y="1497292"/>
                  </a:lnTo>
                  <a:lnTo>
                    <a:pt x="474580" y="1511360"/>
                  </a:lnTo>
                  <a:lnTo>
                    <a:pt x="84934" y="1671462"/>
                  </a:lnTo>
                  <a:close/>
                  <a:moveTo>
                    <a:pt x="160929" y="1475039"/>
                  </a:moveTo>
                  <a:lnTo>
                    <a:pt x="437296" y="1400986"/>
                  </a:lnTo>
                  <a:lnTo>
                    <a:pt x="440876" y="1415837"/>
                  </a:lnTo>
                  <a:lnTo>
                    <a:pt x="164732" y="1489830"/>
                  </a:lnTo>
                  <a:close/>
                  <a:moveTo>
                    <a:pt x="1735859" y="266344"/>
                  </a:moveTo>
                  <a:lnTo>
                    <a:pt x="1748915" y="274276"/>
                  </a:lnTo>
                  <a:lnTo>
                    <a:pt x="1604721" y="524026"/>
                  </a:lnTo>
                  <a:lnTo>
                    <a:pt x="1591261" y="516794"/>
                  </a:lnTo>
                  <a:close/>
                  <a:moveTo>
                    <a:pt x="1663713" y="81725"/>
                  </a:moveTo>
                  <a:lnTo>
                    <a:pt x="1677806" y="87609"/>
                  </a:lnTo>
                  <a:lnTo>
                    <a:pt x="1514465" y="478804"/>
                  </a:lnTo>
                  <a:lnTo>
                    <a:pt x="1500526" y="472548"/>
                  </a:lnTo>
                  <a:close/>
                  <a:moveTo>
                    <a:pt x="0" y="1350847"/>
                  </a:moveTo>
                  <a:lnTo>
                    <a:pt x="420056" y="1296759"/>
                  </a:lnTo>
                  <a:lnTo>
                    <a:pt x="422405" y="1311854"/>
                  </a:lnTo>
                  <a:lnTo>
                    <a:pt x="1951" y="1365994"/>
                  </a:lnTo>
                  <a:close/>
                  <a:moveTo>
                    <a:pt x="125488" y="1195933"/>
                  </a:moveTo>
                  <a:lnTo>
                    <a:pt x="411391" y="1195933"/>
                  </a:lnTo>
                  <a:lnTo>
                    <a:pt x="411958" y="1211206"/>
                  </a:lnTo>
                  <a:lnTo>
                    <a:pt x="125488" y="1211206"/>
                  </a:lnTo>
                  <a:lnTo>
                    <a:pt x="125102" y="1203569"/>
                  </a:lnTo>
                  <a:close/>
                  <a:moveTo>
                    <a:pt x="1475037" y="160931"/>
                  </a:moveTo>
                  <a:lnTo>
                    <a:pt x="1489829" y="164734"/>
                  </a:lnTo>
                  <a:lnTo>
                    <a:pt x="1415102" y="443621"/>
                  </a:lnTo>
                  <a:lnTo>
                    <a:pt x="1400508" y="439077"/>
                  </a:lnTo>
                  <a:close/>
                  <a:moveTo>
                    <a:pt x="164732" y="917309"/>
                  </a:moveTo>
                  <a:lnTo>
                    <a:pt x="443620" y="992037"/>
                  </a:lnTo>
                  <a:lnTo>
                    <a:pt x="439076" y="1006630"/>
                  </a:lnTo>
                  <a:lnTo>
                    <a:pt x="160929" y="932101"/>
                  </a:lnTo>
                  <a:close/>
                  <a:moveTo>
                    <a:pt x="1195932" y="125490"/>
                  </a:moveTo>
                  <a:lnTo>
                    <a:pt x="1203568" y="125104"/>
                  </a:lnTo>
                  <a:lnTo>
                    <a:pt x="1211205" y="125490"/>
                  </a:lnTo>
                  <a:lnTo>
                    <a:pt x="1211205" y="411392"/>
                  </a:lnTo>
                  <a:lnTo>
                    <a:pt x="1195932" y="411959"/>
                  </a:lnTo>
                  <a:close/>
                  <a:moveTo>
                    <a:pt x="1357679" y="856"/>
                  </a:moveTo>
                  <a:lnTo>
                    <a:pt x="1372816" y="2893"/>
                  </a:lnTo>
                  <a:lnTo>
                    <a:pt x="1316657" y="420298"/>
                  </a:lnTo>
                  <a:lnTo>
                    <a:pt x="1309186" y="418554"/>
                  </a:lnTo>
                  <a:lnTo>
                    <a:pt x="1301520" y="418261"/>
                  </a:lnTo>
                  <a:close/>
                  <a:moveTo>
                    <a:pt x="2893" y="1034322"/>
                  </a:moveTo>
                  <a:lnTo>
                    <a:pt x="420297" y="1090480"/>
                  </a:lnTo>
                  <a:lnTo>
                    <a:pt x="418554" y="1097951"/>
                  </a:lnTo>
                  <a:lnTo>
                    <a:pt x="418261" y="1105616"/>
                  </a:lnTo>
                  <a:lnTo>
                    <a:pt x="855" y="1049458"/>
                  </a:lnTo>
                  <a:close/>
                  <a:moveTo>
                    <a:pt x="274274" y="658223"/>
                  </a:moveTo>
                  <a:lnTo>
                    <a:pt x="524025" y="802416"/>
                  </a:lnTo>
                  <a:lnTo>
                    <a:pt x="516793" y="815877"/>
                  </a:lnTo>
                  <a:lnTo>
                    <a:pt x="266342" y="671279"/>
                  </a:lnTo>
                  <a:close/>
                  <a:moveTo>
                    <a:pt x="917308" y="164734"/>
                  </a:moveTo>
                  <a:lnTo>
                    <a:pt x="932100" y="160930"/>
                  </a:lnTo>
                  <a:lnTo>
                    <a:pt x="1006152" y="437297"/>
                  </a:lnTo>
                  <a:lnTo>
                    <a:pt x="991300" y="440877"/>
                  </a:lnTo>
                  <a:close/>
                  <a:moveTo>
                    <a:pt x="1041143" y="1951"/>
                  </a:moveTo>
                  <a:lnTo>
                    <a:pt x="1056290" y="0"/>
                  </a:lnTo>
                  <a:lnTo>
                    <a:pt x="1110379" y="420056"/>
                  </a:lnTo>
                  <a:lnTo>
                    <a:pt x="1095283" y="422406"/>
                  </a:lnTo>
                  <a:close/>
                  <a:moveTo>
                    <a:pt x="87609" y="729331"/>
                  </a:moveTo>
                  <a:lnTo>
                    <a:pt x="478803" y="892672"/>
                  </a:lnTo>
                  <a:lnTo>
                    <a:pt x="472547" y="906611"/>
                  </a:lnTo>
                  <a:lnTo>
                    <a:pt x="81723" y="743424"/>
                  </a:lnTo>
                  <a:lnTo>
                    <a:pt x="84666" y="736377"/>
                  </a:lnTo>
                  <a:close/>
                  <a:moveTo>
                    <a:pt x="446636" y="435837"/>
                  </a:moveTo>
                  <a:lnTo>
                    <a:pt x="649045" y="638246"/>
                  </a:lnTo>
                  <a:lnTo>
                    <a:pt x="642057" y="644612"/>
                  </a:lnTo>
                  <a:lnTo>
                    <a:pt x="638347" y="649147"/>
                  </a:lnTo>
                  <a:lnTo>
                    <a:pt x="435836" y="446636"/>
                  </a:lnTo>
                  <a:lnTo>
                    <a:pt x="440978" y="440979"/>
                  </a:lnTo>
                  <a:close/>
                  <a:moveTo>
                    <a:pt x="658223" y="274275"/>
                  </a:moveTo>
                  <a:lnTo>
                    <a:pt x="671279" y="266343"/>
                  </a:lnTo>
                  <a:lnTo>
                    <a:pt x="814473" y="514363"/>
                  </a:lnTo>
                  <a:lnTo>
                    <a:pt x="801367" y="522209"/>
                  </a:lnTo>
                  <a:close/>
                  <a:moveTo>
                    <a:pt x="735676" y="84934"/>
                  </a:moveTo>
                  <a:lnTo>
                    <a:pt x="749802" y="79129"/>
                  </a:lnTo>
                  <a:lnTo>
                    <a:pt x="909846" y="468633"/>
                  </a:lnTo>
                  <a:lnTo>
                    <a:pt x="895778" y="474580"/>
                  </a:lnTo>
                  <a:close/>
                  <a:moveTo>
                    <a:pt x="248376" y="456659"/>
                  </a:moveTo>
                  <a:lnTo>
                    <a:pt x="581852" y="714051"/>
                  </a:lnTo>
                  <a:lnTo>
                    <a:pt x="572397" y="726047"/>
                  </a:lnTo>
                  <a:lnTo>
                    <a:pt x="239044" y="468748"/>
                  </a:lnTo>
                  <a:lnTo>
                    <a:pt x="243710" y="462704"/>
                  </a:lnTo>
                  <a:close/>
                  <a:moveTo>
                    <a:pt x="462094" y="244150"/>
                  </a:moveTo>
                  <a:lnTo>
                    <a:pt x="474238" y="234887"/>
                  </a:lnTo>
                  <a:lnTo>
                    <a:pt x="729468" y="569472"/>
                  </a:lnTo>
                  <a:lnTo>
                    <a:pt x="723162" y="573797"/>
                  </a:lnTo>
                  <a:lnTo>
                    <a:pt x="717325" y="578735"/>
                  </a:ln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5" name="直接连接符 4"/>
          <p:cNvCxnSpPr/>
          <p:nvPr/>
        </p:nvCxnSpPr>
        <p:spPr>
          <a:xfrm>
            <a:off x="5311412" y="2128698"/>
            <a:ext cx="5760000" cy="0"/>
          </a:xfrm>
          <a:prstGeom prst="line">
            <a:avLst/>
          </a:prstGeom>
          <a:ln>
            <a:solidFill>
              <a:srgbClr val="C0000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矩形 7"/>
          <p:cNvSpPr/>
          <p:nvPr/>
        </p:nvSpPr>
        <p:spPr>
          <a:xfrm>
            <a:off x="7480320" y="1009933"/>
            <a:ext cx="141577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800" b="1" i="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苏新诗柳楷简体-yolan" panose="02000000000000000000" pitchFamily="2" charset="-122"/>
              </a:rPr>
              <a:t>结语</a:t>
            </a:r>
          </a:p>
        </p:txBody>
      </p:sp>
      <p:sp>
        <p:nvSpPr>
          <p:cNvPr id="10" name="矩形 9"/>
          <p:cNvSpPr/>
          <p:nvPr/>
        </p:nvSpPr>
        <p:spPr>
          <a:xfrm>
            <a:off x="5311412" y="2416467"/>
            <a:ext cx="57600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defRPr/>
            </a:pPr>
            <a:r>
              <a:rPr lang="zh-CN" altLang="en-US" sz="2400" b="1" dirty="0">
                <a:solidFill>
                  <a:srgbClr val="7C493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今后的党建工作中，我将严格按照上级党委的要求，一如既往地凝心聚力抓党建，抓好党建促发展，推动党建工作创新争优，提升党建工作水平，切实发挥党的基层组织战斗堡垒作用，为公司发展提供坚强的组织保障。</a:t>
            </a: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colorTemperature colorTemp="535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-1"/>
          <a:stretch/>
        </p:blipFill>
        <p:spPr>
          <a:xfrm rot="16200000">
            <a:off x="5698443" y="382829"/>
            <a:ext cx="799436" cy="12187678"/>
          </a:xfrm>
          <a:custGeom>
            <a:avLst/>
            <a:gdLst>
              <a:gd name="connsiteX0" fmla="*/ 233836 w 233836"/>
              <a:gd name="connsiteY0" fmla="*/ 0 h 12187678"/>
              <a:gd name="connsiteX1" fmla="*/ 233836 w 233836"/>
              <a:gd name="connsiteY1" fmla="*/ 12187678 h 12187678"/>
              <a:gd name="connsiteX2" fmla="*/ 0 w 233836"/>
              <a:gd name="connsiteY2" fmla="*/ 12187678 h 12187678"/>
              <a:gd name="connsiteX3" fmla="*/ 0 w 233836"/>
              <a:gd name="connsiteY3" fmla="*/ 0 h 121876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3836" h="12187678">
                <a:moveTo>
                  <a:pt x="233836" y="0"/>
                </a:moveTo>
                <a:lnTo>
                  <a:pt x="233836" y="12187678"/>
                </a:lnTo>
                <a:lnTo>
                  <a:pt x="0" y="12187678"/>
                </a:lnTo>
                <a:lnTo>
                  <a:pt x="0" y="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539548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6" presetClass="emph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 tmFilter="0, 0; .2, .5; .8, .5; 1, 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250" autoRev="1" fill="hold"/>
                                        <p:tgtEl>
                                          <p:spTgt spid="12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2750"/>
                                  </p:stCondLst>
                                  <p:iterate type="lt">
                                    <p:tmPct val="1554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"/>
          <p:cNvSpPr/>
          <p:nvPr/>
        </p:nvSpPr>
        <p:spPr>
          <a:xfrm>
            <a:off x="12627428" y="7141028"/>
            <a:ext cx="130629" cy="130629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8066" y="5128966"/>
            <a:ext cx="1152244" cy="664522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99240" y="5105510"/>
            <a:ext cx="1066892" cy="682811"/>
          </a:xfrm>
          <a:prstGeom prst="rect">
            <a:avLst/>
          </a:prstGeom>
        </p:spPr>
      </p:pic>
      <p:grpSp>
        <p:nvGrpSpPr>
          <p:cNvPr id="10" name="组合 9"/>
          <p:cNvGrpSpPr/>
          <p:nvPr/>
        </p:nvGrpSpPr>
        <p:grpSpPr>
          <a:xfrm>
            <a:off x="5211766" y="449853"/>
            <a:ext cx="1800000" cy="1800000"/>
            <a:chOff x="3851921" y="107991"/>
            <a:chExt cx="1792566" cy="1792567"/>
          </a:xfrm>
        </p:grpSpPr>
        <p:sp>
          <p:nvSpPr>
            <p:cNvPr id="11" name="Freeform 29"/>
            <p:cNvSpPr/>
            <p:nvPr/>
          </p:nvSpPr>
          <p:spPr bwMode="auto">
            <a:xfrm>
              <a:off x="4401088" y="564469"/>
              <a:ext cx="867835" cy="775494"/>
            </a:xfrm>
            <a:custGeom>
              <a:avLst/>
              <a:gdLst>
                <a:gd name="T0" fmla="*/ 803 w 1880"/>
                <a:gd name="T1" fmla="*/ 15 h 1680"/>
                <a:gd name="T2" fmla="*/ 1253 w 1880"/>
                <a:gd name="T3" fmla="*/ 1067 h 1680"/>
                <a:gd name="T4" fmla="*/ 728 w 1880"/>
                <a:gd name="T5" fmla="*/ 540 h 1680"/>
                <a:gd name="T6" fmla="*/ 928 w 1880"/>
                <a:gd name="T7" fmla="*/ 339 h 1680"/>
                <a:gd name="T8" fmla="*/ 803 w 1880"/>
                <a:gd name="T9" fmla="*/ 215 h 1680"/>
                <a:gd name="T10" fmla="*/ 549 w 1880"/>
                <a:gd name="T11" fmla="*/ 267 h 1680"/>
                <a:gd name="T12" fmla="*/ 150 w 1880"/>
                <a:gd name="T13" fmla="*/ 666 h 1680"/>
                <a:gd name="T14" fmla="*/ 376 w 1880"/>
                <a:gd name="T15" fmla="*/ 890 h 1680"/>
                <a:gd name="T16" fmla="*/ 527 w 1880"/>
                <a:gd name="T17" fmla="*/ 741 h 1680"/>
                <a:gd name="T18" fmla="*/ 1052 w 1880"/>
                <a:gd name="T19" fmla="*/ 1266 h 1680"/>
                <a:gd name="T20" fmla="*/ 176 w 1880"/>
                <a:gd name="T21" fmla="*/ 1090 h 1680"/>
                <a:gd name="T22" fmla="*/ 49 w 1880"/>
                <a:gd name="T23" fmla="*/ 1217 h 1680"/>
                <a:gd name="T24" fmla="*/ 159 w 1880"/>
                <a:gd name="T25" fmla="*/ 1357 h 1680"/>
                <a:gd name="T26" fmla="*/ 144 w 1880"/>
                <a:gd name="T27" fmla="*/ 1371 h 1680"/>
                <a:gd name="T28" fmla="*/ 122 w 1880"/>
                <a:gd name="T29" fmla="*/ 1367 h 1680"/>
                <a:gd name="T30" fmla="*/ 0 w 1880"/>
                <a:gd name="T31" fmla="*/ 1494 h 1680"/>
                <a:gd name="T32" fmla="*/ 123 w 1880"/>
                <a:gd name="T33" fmla="*/ 1616 h 1680"/>
                <a:gd name="T34" fmla="*/ 249 w 1880"/>
                <a:gd name="T35" fmla="*/ 1493 h 1680"/>
                <a:gd name="T36" fmla="*/ 245 w 1880"/>
                <a:gd name="T37" fmla="*/ 1470 h 1680"/>
                <a:gd name="T38" fmla="*/ 265 w 1880"/>
                <a:gd name="T39" fmla="*/ 1451 h 1680"/>
                <a:gd name="T40" fmla="*/ 1255 w 1880"/>
                <a:gd name="T41" fmla="*/ 1467 h 1680"/>
                <a:gd name="T42" fmla="*/ 1402 w 1880"/>
                <a:gd name="T43" fmla="*/ 1615 h 1680"/>
                <a:gd name="T44" fmla="*/ 1603 w 1880"/>
                <a:gd name="T45" fmla="*/ 1416 h 1680"/>
                <a:gd name="T46" fmla="*/ 1455 w 1880"/>
                <a:gd name="T47" fmla="*/ 1267 h 1680"/>
                <a:gd name="T48" fmla="*/ 803 w 1880"/>
                <a:gd name="T49" fmla="*/ 15 h 1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880" h="1680">
                  <a:moveTo>
                    <a:pt x="803" y="15"/>
                  </a:moveTo>
                  <a:cubicBezTo>
                    <a:pt x="1217" y="170"/>
                    <a:pt x="1468" y="665"/>
                    <a:pt x="1253" y="1067"/>
                  </a:cubicBezTo>
                  <a:cubicBezTo>
                    <a:pt x="728" y="540"/>
                    <a:pt x="728" y="540"/>
                    <a:pt x="728" y="540"/>
                  </a:cubicBezTo>
                  <a:cubicBezTo>
                    <a:pt x="928" y="339"/>
                    <a:pt x="928" y="339"/>
                    <a:pt x="928" y="339"/>
                  </a:cubicBezTo>
                  <a:cubicBezTo>
                    <a:pt x="803" y="215"/>
                    <a:pt x="803" y="215"/>
                    <a:pt x="803" y="215"/>
                  </a:cubicBezTo>
                  <a:cubicBezTo>
                    <a:pt x="733" y="282"/>
                    <a:pt x="623" y="297"/>
                    <a:pt x="549" y="267"/>
                  </a:cubicBezTo>
                  <a:cubicBezTo>
                    <a:pt x="150" y="666"/>
                    <a:pt x="150" y="666"/>
                    <a:pt x="150" y="666"/>
                  </a:cubicBezTo>
                  <a:cubicBezTo>
                    <a:pt x="376" y="890"/>
                    <a:pt x="376" y="890"/>
                    <a:pt x="376" y="890"/>
                  </a:cubicBezTo>
                  <a:cubicBezTo>
                    <a:pt x="527" y="741"/>
                    <a:pt x="527" y="741"/>
                    <a:pt x="527" y="741"/>
                  </a:cubicBezTo>
                  <a:cubicBezTo>
                    <a:pt x="1052" y="1266"/>
                    <a:pt x="1052" y="1266"/>
                    <a:pt x="1052" y="1266"/>
                  </a:cubicBezTo>
                  <a:cubicBezTo>
                    <a:pt x="795" y="1407"/>
                    <a:pt x="439" y="1363"/>
                    <a:pt x="176" y="1090"/>
                  </a:cubicBezTo>
                  <a:cubicBezTo>
                    <a:pt x="49" y="1217"/>
                    <a:pt x="49" y="1217"/>
                    <a:pt x="49" y="1217"/>
                  </a:cubicBezTo>
                  <a:cubicBezTo>
                    <a:pt x="87" y="1270"/>
                    <a:pt x="119" y="1317"/>
                    <a:pt x="159" y="1357"/>
                  </a:cubicBezTo>
                  <a:cubicBezTo>
                    <a:pt x="155" y="1362"/>
                    <a:pt x="144" y="1371"/>
                    <a:pt x="144" y="1371"/>
                  </a:cubicBezTo>
                  <a:cubicBezTo>
                    <a:pt x="137" y="1370"/>
                    <a:pt x="129" y="1367"/>
                    <a:pt x="122" y="1367"/>
                  </a:cubicBezTo>
                  <a:cubicBezTo>
                    <a:pt x="55" y="1367"/>
                    <a:pt x="0" y="1426"/>
                    <a:pt x="0" y="1494"/>
                  </a:cubicBezTo>
                  <a:cubicBezTo>
                    <a:pt x="0" y="1561"/>
                    <a:pt x="55" y="1616"/>
                    <a:pt x="123" y="1616"/>
                  </a:cubicBezTo>
                  <a:cubicBezTo>
                    <a:pt x="191" y="1616"/>
                    <a:pt x="249" y="1561"/>
                    <a:pt x="249" y="1493"/>
                  </a:cubicBezTo>
                  <a:cubicBezTo>
                    <a:pt x="249" y="1485"/>
                    <a:pt x="247" y="1478"/>
                    <a:pt x="245" y="1470"/>
                  </a:cubicBezTo>
                  <a:cubicBezTo>
                    <a:pt x="265" y="1451"/>
                    <a:pt x="265" y="1451"/>
                    <a:pt x="265" y="1451"/>
                  </a:cubicBezTo>
                  <a:cubicBezTo>
                    <a:pt x="567" y="1655"/>
                    <a:pt x="898" y="1680"/>
                    <a:pt x="1255" y="1467"/>
                  </a:cubicBezTo>
                  <a:cubicBezTo>
                    <a:pt x="1402" y="1615"/>
                    <a:pt x="1402" y="1615"/>
                    <a:pt x="1402" y="1615"/>
                  </a:cubicBezTo>
                  <a:cubicBezTo>
                    <a:pt x="1603" y="1416"/>
                    <a:pt x="1603" y="1416"/>
                    <a:pt x="1603" y="1416"/>
                  </a:cubicBezTo>
                  <a:cubicBezTo>
                    <a:pt x="1455" y="1267"/>
                    <a:pt x="1455" y="1267"/>
                    <a:pt x="1455" y="1267"/>
                  </a:cubicBezTo>
                  <a:cubicBezTo>
                    <a:pt x="1880" y="628"/>
                    <a:pt x="1313" y="0"/>
                    <a:pt x="803" y="15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" name="任意多边形 127"/>
            <p:cNvSpPr/>
            <p:nvPr/>
          </p:nvSpPr>
          <p:spPr>
            <a:xfrm>
              <a:off x="3851921" y="107991"/>
              <a:ext cx="1792566" cy="1792567"/>
            </a:xfrm>
            <a:custGeom>
              <a:avLst/>
              <a:gdLst>
                <a:gd name="connsiteX0" fmla="*/ 1677670 w 2407137"/>
                <a:gd name="connsiteY0" fmla="*/ 1837666 h 2407138"/>
                <a:gd name="connsiteX1" fmla="*/ 1683974 w 2407137"/>
                <a:gd name="connsiteY1" fmla="*/ 1833341 h 2407138"/>
                <a:gd name="connsiteX2" fmla="*/ 1689813 w 2407137"/>
                <a:gd name="connsiteY2" fmla="*/ 1828403 h 2407138"/>
                <a:gd name="connsiteX3" fmla="*/ 1945042 w 2407137"/>
                <a:gd name="connsiteY3" fmla="*/ 2162988 h 2407138"/>
                <a:gd name="connsiteX4" fmla="*/ 1932899 w 2407137"/>
                <a:gd name="connsiteY4" fmla="*/ 2172251 h 2407138"/>
                <a:gd name="connsiteX5" fmla="*/ 1592663 w 2407137"/>
                <a:gd name="connsiteY5" fmla="*/ 1892774 h 2407138"/>
                <a:gd name="connsiteX6" fmla="*/ 1605769 w 2407137"/>
                <a:gd name="connsiteY6" fmla="*/ 1884929 h 2407138"/>
                <a:gd name="connsiteX7" fmla="*/ 1748914 w 2407137"/>
                <a:gd name="connsiteY7" fmla="*/ 2132863 h 2407138"/>
                <a:gd name="connsiteX8" fmla="*/ 1735858 w 2407137"/>
                <a:gd name="connsiteY8" fmla="*/ 2140795 h 2407138"/>
                <a:gd name="connsiteX9" fmla="*/ 1768789 w 2407137"/>
                <a:gd name="connsiteY9" fmla="*/ 1757990 h 2407138"/>
                <a:gd name="connsiteX10" fmla="*/ 1971301 w 2407137"/>
                <a:gd name="connsiteY10" fmla="*/ 1960502 h 2407138"/>
                <a:gd name="connsiteX11" fmla="*/ 1966159 w 2407137"/>
                <a:gd name="connsiteY11" fmla="*/ 1966159 h 2407138"/>
                <a:gd name="connsiteX12" fmla="*/ 1960501 w 2407137"/>
                <a:gd name="connsiteY12" fmla="*/ 1971301 h 2407138"/>
                <a:gd name="connsiteX13" fmla="*/ 1758092 w 2407137"/>
                <a:gd name="connsiteY13" fmla="*/ 1768892 h 2407138"/>
                <a:gd name="connsiteX14" fmla="*/ 1765079 w 2407137"/>
                <a:gd name="connsiteY14" fmla="*/ 1762526 h 2407138"/>
                <a:gd name="connsiteX15" fmla="*/ 1834740 w 2407137"/>
                <a:gd name="connsiteY15" fmla="*/ 1681091 h 2407138"/>
                <a:gd name="connsiteX16" fmla="*/ 2168093 w 2407137"/>
                <a:gd name="connsiteY16" fmla="*/ 1938389 h 2407138"/>
                <a:gd name="connsiteX17" fmla="*/ 2158761 w 2407137"/>
                <a:gd name="connsiteY17" fmla="*/ 1950479 h 2407138"/>
                <a:gd name="connsiteX18" fmla="*/ 1825285 w 2407137"/>
                <a:gd name="connsiteY18" fmla="*/ 1693086 h 2407138"/>
                <a:gd name="connsiteX19" fmla="*/ 1497292 w 2407137"/>
                <a:gd name="connsiteY19" fmla="*/ 1938505 h 2407138"/>
                <a:gd name="connsiteX20" fmla="*/ 1511359 w 2407137"/>
                <a:gd name="connsiteY20" fmla="*/ 1932557 h 2407138"/>
                <a:gd name="connsiteX21" fmla="*/ 1671461 w 2407137"/>
                <a:gd name="connsiteY21" fmla="*/ 2322204 h 2407138"/>
                <a:gd name="connsiteX22" fmla="*/ 1657335 w 2407137"/>
                <a:gd name="connsiteY22" fmla="*/ 2328008 h 2407138"/>
                <a:gd name="connsiteX23" fmla="*/ 1400984 w 2407137"/>
                <a:gd name="connsiteY23" fmla="*/ 1969841 h 2407138"/>
                <a:gd name="connsiteX24" fmla="*/ 1415837 w 2407137"/>
                <a:gd name="connsiteY24" fmla="*/ 1966261 h 2407138"/>
                <a:gd name="connsiteX25" fmla="*/ 1489829 w 2407137"/>
                <a:gd name="connsiteY25" fmla="*/ 2242404 h 2407138"/>
                <a:gd name="connsiteX26" fmla="*/ 1475037 w 2407137"/>
                <a:gd name="connsiteY26" fmla="*/ 2246208 h 2407138"/>
                <a:gd name="connsiteX27" fmla="*/ 1890343 w 2407137"/>
                <a:gd name="connsiteY27" fmla="*/ 1591261 h 2407138"/>
                <a:gd name="connsiteX28" fmla="*/ 2140794 w 2407137"/>
                <a:gd name="connsiteY28" fmla="*/ 1735859 h 2407138"/>
                <a:gd name="connsiteX29" fmla="*/ 2132863 w 2407137"/>
                <a:gd name="connsiteY29" fmla="*/ 1748915 h 2407138"/>
                <a:gd name="connsiteX30" fmla="*/ 1883112 w 2407137"/>
                <a:gd name="connsiteY30" fmla="*/ 1604721 h 2407138"/>
                <a:gd name="connsiteX31" fmla="*/ 1934589 w 2407137"/>
                <a:gd name="connsiteY31" fmla="*/ 1500527 h 2407138"/>
                <a:gd name="connsiteX32" fmla="*/ 2325413 w 2407137"/>
                <a:gd name="connsiteY32" fmla="*/ 1663714 h 2407138"/>
                <a:gd name="connsiteX33" fmla="*/ 2319529 w 2407137"/>
                <a:gd name="connsiteY33" fmla="*/ 1677807 h 2407138"/>
                <a:gd name="connsiteX34" fmla="*/ 1928334 w 2407137"/>
                <a:gd name="connsiteY34" fmla="*/ 1514465 h 2407138"/>
                <a:gd name="connsiteX35" fmla="*/ 1296758 w 2407137"/>
                <a:gd name="connsiteY35" fmla="*/ 1987081 h 2407138"/>
                <a:gd name="connsiteX36" fmla="*/ 1311855 w 2407137"/>
                <a:gd name="connsiteY36" fmla="*/ 1984732 h 2407138"/>
                <a:gd name="connsiteX37" fmla="*/ 1365995 w 2407137"/>
                <a:gd name="connsiteY37" fmla="*/ 2405187 h 2407138"/>
                <a:gd name="connsiteX38" fmla="*/ 1350847 w 2407137"/>
                <a:gd name="connsiteY38" fmla="*/ 2407138 h 2407138"/>
                <a:gd name="connsiteX39" fmla="*/ 1195932 w 2407137"/>
                <a:gd name="connsiteY39" fmla="*/ 1995746 h 2407138"/>
                <a:gd name="connsiteX40" fmla="*/ 1211204 w 2407137"/>
                <a:gd name="connsiteY40" fmla="*/ 1995179 h 2407138"/>
                <a:gd name="connsiteX41" fmla="*/ 1211204 w 2407137"/>
                <a:gd name="connsiteY41" fmla="*/ 2281649 h 2407138"/>
                <a:gd name="connsiteX42" fmla="*/ 1203568 w 2407137"/>
                <a:gd name="connsiteY42" fmla="*/ 2282034 h 2407138"/>
                <a:gd name="connsiteX43" fmla="*/ 1195932 w 2407137"/>
                <a:gd name="connsiteY43" fmla="*/ 2281649 h 2407138"/>
                <a:gd name="connsiteX44" fmla="*/ 1968060 w 2407137"/>
                <a:gd name="connsiteY44" fmla="*/ 1400508 h 2407138"/>
                <a:gd name="connsiteX45" fmla="*/ 2246208 w 2407137"/>
                <a:gd name="connsiteY45" fmla="*/ 1475038 h 2407138"/>
                <a:gd name="connsiteX46" fmla="*/ 2242404 w 2407137"/>
                <a:gd name="connsiteY46" fmla="*/ 1489831 h 2407138"/>
                <a:gd name="connsiteX47" fmla="*/ 1963516 w 2407137"/>
                <a:gd name="connsiteY47" fmla="*/ 1415103 h 2407138"/>
                <a:gd name="connsiteX48" fmla="*/ 1090481 w 2407137"/>
                <a:gd name="connsiteY48" fmla="*/ 1986840 h 2407138"/>
                <a:gd name="connsiteX49" fmla="*/ 1097951 w 2407137"/>
                <a:gd name="connsiteY49" fmla="*/ 1988584 h 2407138"/>
                <a:gd name="connsiteX50" fmla="*/ 1105617 w 2407137"/>
                <a:gd name="connsiteY50" fmla="*/ 1988876 h 2407138"/>
                <a:gd name="connsiteX51" fmla="*/ 1049458 w 2407137"/>
                <a:gd name="connsiteY51" fmla="*/ 2406281 h 2407138"/>
                <a:gd name="connsiteX52" fmla="*/ 1034322 w 2407137"/>
                <a:gd name="connsiteY52" fmla="*/ 2404245 h 2407138"/>
                <a:gd name="connsiteX53" fmla="*/ 1988876 w 2407137"/>
                <a:gd name="connsiteY53" fmla="*/ 1301520 h 2407138"/>
                <a:gd name="connsiteX54" fmla="*/ 2406281 w 2407137"/>
                <a:gd name="connsiteY54" fmla="*/ 1357679 h 2407138"/>
                <a:gd name="connsiteX55" fmla="*/ 2404244 w 2407137"/>
                <a:gd name="connsiteY55" fmla="*/ 1372815 h 2407138"/>
                <a:gd name="connsiteX56" fmla="*/ 1986840 w 2407137"/>
                <a:gd name="connsiteY56" fmla="*/ 1316657 h 2407138"/>
                <a:gd name="connsiteX57" fmla="*/ 1988583 w 2407137"/>
                <a:gd name="connsiteY57" fmla="*/ 1309187 h 2407138"/>
                <a:gd name="connsiteX58" fmla="*/ 992036 w 2407137"/>
                <a:gd name="connsiteY58" fmla="*/ 1963517 h 2407138"/>
                <a:gd name="connsiteX59" fmla="*/ 1006629 w 2407137"/>
                <a:gd name="connsiteY59" fmla="*/ 1968061 h 2407138"/>
                <a:gd name="connsiteX60" fmla="*/ 932100 w 2407137"/>
                <a:gd name="connsiteY60" fmla="*/ 2246208 h 2407138"/>
                <a:gd name="connsiteX61" fmla="*/ 917308 w 2407137"/>
                <a:gd name="connsiteY61" fmla="*/ 2242405 h 2407138"/>
                <a:gd name="connsiteX62" fmla="*/ 1995178 w 2407137"/>
                <a:gd name="connsiteY62" fmla="*/ 1195933 h 2407138"/>
                <a:gd name="connsiteX63" fmla="*/ 2281649 w 2407137"/>
                <a:gd name="connsiteY63" fmla="*/ 1195933 h 2407138"/>
                <a:gd name="connsiteX64" fmla="*/ 2282034 w 2407137"/>
                <a:gd name="connsiteY64" fmla="*/ 1203569 h 2407138"/>
                <a:gd name="connsiteX65" fmla="*/ 2281649 w 2407137"/>
                <a:gd name="connsiteY65" fmla="*/ 1211206 h 2407138"/>
                <a:gd name="connsiteX66" fmla="*/ 1995745 w 2407137"/>
                <a:gd name="connsiteY66" fmla="*/ 1211206 h 2407138"/>
                <a:gd name="connsiteX67" fmla="*/ 1984731 w 2407137"/>
                <a:gd name="connsiteY67" fmla="*/ 1095284 h 2407138"/>
                <a:gd name="connsiteX68" fmla="*/ 2405186 w 2407137"/>
                <a:gd name="connsiteY68" fmla="*/ 1041144 h 2407138"/>
                <a:gd name="connsiteX69" fmla="*/ 2407137 w 2407137"/>
                <a:gd name="connsiteY69" fmla="*/ 1056290 h 2407138"/>
                <a:gd name="connsiteX70" fmla="*/ 1987080 w 2407137"/>
                <a:gd name="connsiteY70" fmla="*/ 1110379 h 2407138"/>
                <a:gd name="connsiteX71" fmla="*/ 892672 w 2407137"/>
                <a:gd name="connsiteY71" fmla="*/ 1928335 h 2407138"/>
                <a:gd name="connsiteX72" fmla="*/ 906611 w 2407137"/>
                <a:gd name="connsiteY72" fmla="*/ 1934590 h 2407138"/>
                <a:gd name="connsiteX73" fmla="*/ 743425 w 2407137"/>
                <a:gd name="connsiteY73" fmla="*/ 2325414 h 2407138"/>
                <a:gd name="connsiteX74" fmla="*/ 729331 w 2407137"/>
                <a:gd name="connsiteY74" fmla="*/ 2319529 h 2407138"/>
                <a:gd name="connsiteX75" fmla="*/ 802416 w 2407137"/>
                <a:gd name="connsiteY75" fmla="*/ 1883113 h 2407138"/>
                <a:gd name="connsiteX76" fmla="*/ 815877 w 2407137"/>
                <a:gd name="connsiteY76" fmla="*/ 1890344 h 2407138"/>
                <a:gd name="connsiteX77" fmla="*/ 671279 w 2407137"/>
                <a:gd name="connsiteY77" fmla="*/ 2140796 h 2407138"/>
                <a:gd name="connsiteX78" fmla="*/ 658223 w 2407137"/>
                <a:gd name="connsiteY78" fmla="*/ 2132863 h 2407138"/>
                <a:gd name="connsiteX79" fmla="*/ 1966260 w 2407137"/>
                <a:gd name="connsiteY79" fmla="*/ 991301 h 2407138"/>
                <a:gd name="connsiteX80" fmla="*/ 2242405 w 2407137"/>
                <a:gd name="connsiteY80" fmla="*/ 917309 h 2407138"/>
                <a:gd name="connsiteX81" fmla="*/ 2246208 w 2407137"/>
                <a:gd name="connsiteY81" fmla="*/ 932101 h 2407138"/>
                <a:gd name="connsiteX82" fmla="*/ 1969840 w 2407137"/>
                <a:gd name="connsiteY82" fmla="*/ 1006153 h 2407138"/>
                <a:gd name="connsiteX83" fmla="*/ 1932557 w 2407137"/>
                <a:gd name="connsiteY83" fmla="*/ 895779 h 2407138"/>
                <a:gd name="connsiteX84" fmla="*/ 2322203 w 2407137"/>
                <a:gd name="connsiteY84" fmla="*/ 735676 h 2407138"/>
                <a:gd name="connsiteX85" fmla="*/ 2328008 w 2407137"/>
                <a:gd name="connsiteY85" fmla="*/ 749803 h 2407138"/>
                <a:gd name="connsiteX86" fmla="*/ 1938504 w 2407137"/>
                <a:gd name="connsiteY86" fmla="*/ 909846 h 2407138"/>
                <a:gd name="connsiteX87" fmla="*/ 714051 w 2407137"/>
                <a:gd name="connsiteY87" fmla="*/ 1825286 h 2407138"/>
                <a:gd name="connsiteX88" fmla="*/ 726047 w 2407137"/>
                <a:gd name="connsiteY88" fmla="*/ 1834740 h 2407138"/>
                <a:gd name="connsiteX89" fmla="*/ 468748 w 2407137"/>
                <a:gd name="connsiteY89" fmla="*/ 2168094 h 2407138"/>
                <a:gd name="connsiteX90" fmla="*/ 456659 w 2407137"/>
                <a:gd name="connsiteY90" fmla="*/ 2158762 h 2407138"/>
                <a:gd name="connsiteX91" fmla="*/ 638245 w 2407137"/>
                <a:gd name="connsiteY91" fmla="*/ 1758093 h 2407138"/>
                <a:gd name="connsiteX92" fmla="*/ 644611 w 2407137"/>
                <a:gd name="connsiteY92" fmla="*/ 1765080 h 2407138"/>
                <a:gd name="connsiteX93" fmla="*/ 649147 w 2407137"/>
                <a:gd name="connsiteY93" fmla="*/ 1768790 h 2407138"/>
                <a:gd name="connsiteX94" fmla="*/ 446636 w 2407137"/>
                <a:gd name="connsiteY94" fmla="*/ 1971302 h 2407138"/>
                <a:gd name="connsiteX95" fmla="*/ 440978 w 2407137"/>
                <a:gd name="connsiteY95" fmla="*/ 1966159 h 2407138"/>
                <a:gd name="connsiteX96" fmla="*/ 435836 w 2407137"/>
                <a:gd name="connsiteY96" fmla="*/ 1960502 h 2407138"/>
                <a:gd name="connsiteX97" fmla="*/ 1884928 w 2407137"/>
                <a:gd name="connsiteY97" fmla="*/ 801368 h 2407138"/>
                <a:gd name="connsiteX98" fmla="*/ 2132863 w 2407137"/>
                <a:gd name="connsiteY98" fmla="*/ 658223 h 2407138"/>
                <a:gd name="connsiteX99" fmla="*/ 2140794 w 2407137"/>
                <a:gd name="connsiteY99" fmla="*/ 671279 h 2407138"/>
                <a:gd name="connsiteX100" fmla="*/ 1892773 w 2407137"/>
                <a:gd name="connsiteY100" fmla="*/ 814474 h 2407138"/>
                <a:gd name="connsiteX101" fmla="*/ 1828403 w 2407137"/>
                <a:gd name="connsiteY101" fmla="*/ 717325 h 2407138"/>
                <a:gd name="connsiteX102" fmla="*/ 2162987 w 2407137"/>
                <a:gd name="connsiteY102" fmla="*/ 462095 h 2407138"/>
                <a:gd name="connsiteX103" fmla="*/ 2172250 w 2407137"/>
                <a:gd name="connsiteY103" fmla="*/ 474239 h 2407138"/>
                <a:gd name="connsiteX104" fmla="*/ 1837666 w 2407137"/>
                <a:gd name="connsiteY104" fmla="*/ 729468 h 2407138"/>
                <a:gd name="connsiteX105" fmla="*/ 1833340 w 2407137"/>
                <a:gd name="connsiteY105" fmla="*/ 723163 h 2407138"/>
                <a:gd name="connsiteX106" fmla="*/ 234886 w 2407137"/>
                <a:gd name="connsiteY106" fmla="*/ 1932900 h 2407138"/>
                <a:gd name="connsiteX107" fmla="*/ 569471 w 2407137"/>
                <a:gd name="connsiteY107" fmla="*/ 1677670 h 2407138"/>
                <a:gd name="connsiteX108" fmla="*/ 573796 w 2407137"/>
                <a:gd name="connsiteY108" fmla="*/ 1683975 h 2407138"/>
                <a:gd name="connsiteX109" fmla="*/ 578735 w 2407137"/>
                <a:gd name="connsiteY109" fmla="*/ 1689813 h 2407138"/>
                <a:gd name="connsiteX110" fmla="*/ 244150 w 2407137"/>
                <a:gd name="connsiteY110" fmla="*/ 1945043 h 2407138"/>
                <a:gd name="connsiteX111" fmla="*/ 266342 w 2407137"/>
                <a:gd name="connsiteY111" fmla="*/ 1735860 h 2407138"/>
                <a:gd name="connsiteX112" fmla="*/ 514363 w 2407137"/>
                <a:gd name="connsiteY112" fmla="*/ 1592665 h 2407138"/>
                <a:gd name="connsiteX113" fmla="*/ 522208 w 2407137"/>
                <a:gd name="connsiteY113" fmla="*/ 1605770 h 2407138"/>
                <a:gd name="connsiteX114" fmla="*/ 274274 w 2407137"/>
                <a:gd name="connsiteY114" fmla="*/ 1748916 h 2407138"/>
                <a:gd name="connsiteX115" fmla="*/ 1960501 w 2407137"/>
                <a:gd name="connsiteY115" fmla="*/ 435837 h 2407138"/>
                <a:gd name="connsiteX116" fmla="*/ 1966159 w 2407137"/>
                <a:gd name="connsiteY116" fmla="*/ 440979 h 2407138"/>
                <a:gd name="connsiteX117" fmla="*/ 1971301 w 2407137"/>
                <a:gd name="connsiteY117" fmla="*/ 446637 h 2407138"/>
                <a:gd name="connsiteX118" fmla="*/ 1768891 w 2407137"/>
                <a:gd name="connsiteY118" fmla="*/ 649046 h 2407138"/>
                <a:gd name="connsiteX119" fmla="*/ 1762525 w 2407137"/>
                <a:gd name="connsiteY119" fmla="*/ 642058 h 2407138"/>
                <a:gd name="connsiteX120" fmla="*/ 1757990 w 2407137"/>
                <a:gd name="connsiteY120" fmla="*/ 638348 h 2407138"/>
                <a:gd name="connsiteX121" fmla="*/ 1938389 w 2407137"/>
                <a:gd name="connsiteY121" fmla="*/ 239045 h 2407138"/>
                <a:gd name="connsiteX122" fmla="*/ 1950479 w 2407137"/>
                <a:gd name="connsiteY122" fmla="*/ 248377 h 2407138"/>
                <a:gd name="connsiteX123" fmla="*/ 1693086 w 2407137"/>
                <a:gd name="connsiteY123" fmla="*/ 581852 h 2407138"/>
                <a:gd name="connsiteX124" fmla="*/ 1681090 w 2407137"/>
                <a:gd name="connsiteY124" fmla="*/ 572398 h 2407138"/>
                <a:gd name="connsiteX125" fmla="*/ 79129 w 2407137"/>
                <a:gd name="connsiteY125" fmla="*/ 1657336 h 2407138"/>
                <a:gd name="connsiteX126" fmla="*/ 468633 w 2407137"/>
                <a:gd name="connsiteY126" fmla="*/ 1497292 h 2407138"/>
                <a:gd name="connsiteX127" fmla="*/ 474580 w 2407137"/>
                <a:gd name="connsiteY127" fmla="*/ 1511360 h 2407138"/>
                <a:gd name="connsiteX128" fmla="*/ 84934 w 2407137"/>
                <a:gd name="connsiteY128" fmla="*/ 1671462 h 2407138"/>
                <a:gd name="connsiteX129" fmla="*/ 160929 w 2407137"/>
                <a:gd name="connsiteY129" fmla="*/ 1475039 h 2407138"/>
                <a:gd name="connsiteX130" fmla="*/ 437296 w 2407137"/>
                <a:gd name="connsiteY130" fmla="*/ 1400986 h 2407138"/>
                <a:gd name="connsiteX131" fmla="*/ 440876 w 2407137"/>
                <a:gd name="connsiteY131" fmla="*/ 1415837 h 2407138"/>
                <a:gd name="connsiteX132" fmla="*/ 164732 w 2407137"/>
                <a:gd name="connsiteY132" fmla="*/ 1489830 h 2407138"/>
                <a:gd name="connsiteX133" fmla="*/ 1735859 w 2407137"/>
                <a:gd name="connsiteY133" fmla="*/ 266344 h 2407138"/>
                <a:gd name="connsiteX134" fmla="*/ 1748915 w 2407137"/>
                <a:gd name="connsiteY134" fmla="*/ 274276 h 2407138"/>
                <a:gd name="connsiteX135" fmla="*/ 1604721 w 2407137"/>
                <a:gd name="connsiteY135" fmla="*/ 524026 h 2407138"/>
                <a:gd name="connsiteX136" fmla="*/ 1591261 w 2407137"/>
                <a:gd name="connsiteY136" fmla="*/ 516794 h 2407138"/>
                <a:gd name="connsiteX137" fmla="*/ 1663713 w 2407137"/>
                <a:gd name="connsiteY137" fmla="*/ 81725 h 2407138"/>
                <a:gd name="connsiteX138" fmla="*/ 1677806 w 2407137"/>
                <a:gd name="connsiteY138" fmla="*/ 87609 h 2407138"/>
                <a:gd name="connsiteX139" fmla="*/ 1514465 w 2407137"/>
                <a:gd name="connsiteY139" fmla="*/ 478804 h 2407138"/>
                <a:gd name="connsiteX140" fmla="*/ 1500526 w 2407137"/>
                <a:gd name="connsiteY140" fmla="*/ 472548 h 2407138"/>
                <a:gd name="connsiteX141" fmla="*/ 0 w 2407137"/>
                <a:gd name="connsiteY141" fmla="*/ 1350847 h 2407138"/>
                <a:gd name="connsiteX142" fmla="*/ 420056 w 2407137"/>
                <a:gd name="connsiteY142" fmla="*/ 1296759 h 2407138"/>
                <a:gd name="connsiteX143" fmla="*/ 422405 w 2407137"/>
                <a:gd name="connsiteY143" fmla="*/ 1311854 h 2407138"/>
                <a:gd name="connsiteX144" fmla="*/ 1951 w 2407137"/>
                <a:gd name="connsiteY144" fmla="*/ 1365994 h 2407138"/>
                <a:gd name="connsiteX145" fmla="*/ 125488 w 2407137"/>
                <a:gd name="connsiteY145" fmla="*/ 1195933 h 2407138"/>
                <a:gd name="connsiteX146" fmla="*/ 411391 w 2407137"/>
                <a:gd name="connsiteY146" fmla="*/ 1195933 h 2407138"/>
                <a:gd name="connsiteX147" fmla="*/ 411958 w 2407137"/>
                <a:gd name="connsiteY147" fmla="*/ 1211206 h 2407138"/>
                <a:gd name="connsiteX148" fmla="*/ 125488 w 2407137"/>
                <a:gd name="connsiteY148" fmla="*/ 1211206 h 2407138"/>
                <a:gd name="connsiteX149" fmla="*/ 125102 w 2407137"/>
                <a:gd name="connsiteY149" fmla="*/ 1203569 h 2407138"/>
                <a:gd name="connsiteX150" fmla="*/ 1475037 w 2407137"/>
                <a:gd name="connsiteY150" fmla="*/ 160931 h 2407138"/>
                <a:gd name="connsiteX151" fmla="*/ 1489829 w 2407137"/>
                <a:gd name="connsiteY151" fmla="*/ 164734 h 2407138"/>
                <a:gd name="connsiteX152" fmla="*/ 1415102 w 2407137"/>
                <a:gd name="connsiteY152" fmla="*/ 443621 h 2407138"/>
                <a:gd name="connsiteX153" fmla="*/ 1400508 w 2407137"/>
                <a:gd name="connsiteY153" fmla="*/ 439077 h 2407138"/>
                <a:gd name="connsiteX154" fmla="*/ 164732 w 2407137"/>
                <a:gd name="connsiteY154" fmla="*/ 917309 h 2407138"/>
                <a:gd name="connsiteX155" fmla="*/ 443620 w 2407137"/>
                <a:gd name="connsiteY155" fmla="*/ 992037 h 2407138"/>
                <a:gd name="connsiteX156" fmla="*/ 439076 w 2407137"/>
                <a:gd name="connsiteY156" fmla="*/ 1006630 h 2407138"/>
                <a:gd name="connsiteX157" fmla="*/ 160929 w 2407137"/>
                <a:gd name="connsiteY157" fmla="*/ 932101 h 2407138"/>
                <a:gd name="connsiteX158" fmla="*/ 1195932 w 2407137"/>
                <a:gd name="connsiteY158" fmla="*/ 125490 h 2407138"/>
                <a:gd name="connsiteX159" fmla="*/ 1203568 w 2407137"/>
                <a:gd name="connsiteY159" fmla="*/ 125104 h 2407138"/>
                <a:gd name="connsiteX160" fmla="*/ 1211205 w 2407137"/>
                <a:gd name="connsiteY160" fmla="*/ 125490 h 2407138"/>
                <a:gd name="connsiteX161" fmla="*/ 1211205 w 2407137"/>
                <a:gd name="connsiteY161" fmla="*/ 411392 h 2407138"/>
                <a:gd name="connsiteX162" fmla="*/ 1195932 w 2407137"/>
                <a:gd name="connsiteY162" fmla="*/ 411959 h 2407138"/>
                <a:gd name="connsiteX163" fmla="*/ 1357679 w 2407137"/>
                <a:gd name="connsiteY163" fmla="*/ 856 h 2407138"/>
                <a:gd name="connsiteX164" fmla="*/ 1372816 w 2407137"/>
                <a:gd name="connsiteY164" fmla="*/ 2893 h 2407138"/>
                <a:gd name="connsiteX165" fmla="*/ 1316657 w 2407137"/>
                <a:gd name="connsiteY165" fmla="*/ 420298 h 2407138"/>
                <a:gd name="connsiteX166" fmla="*/ 1309186 w 2407137"/>
                <a:gd name="connsiteY166" fmla="*/ 418554 h 2407138"/>
                <a:gd name="connsiteX167" fmla="*/ 1301520 w 2407137"/>
                <a:gd name="connsiteY167" fmla="*/ 418261 h 2407138"/>
                <a:gd name="connsiteX168" fmla="*/ 2893 w 2407137"/>
                <a:gd name="connsiteY168" fmla="*/ 1034322 h 2407138"/>
                <a:gd name="connsiteX169" fmla="*/ 420297 w 2407137"/>
                <a:gd name="connsiteY169" fmla="*/ 1090480 h 2407138"/>
                <a:gd name="connsiteX170" fmla="*/ 418554 w 2407137"/>
                <a:gd name="connsiteY170" fmla="*/ 1097951 h 2407138"/>
                <a:gd name="connsiteX171" fmla="*/ 418261 w 2407137"/>
                <a:gd name="connsiteY171" fmla="*/ 1105616 h 2407138"/>
                <a:gd name="connsiteX172" fmla="*/ 855 w 2407137"/>
                <a:gd name="connsiteY172" fmla="*/ 1049458 h 2407138"/>
                <a:gd name="connsiteX173" fmla="*/ 274274 w 2407137"/>
                <a:gd name="connsiteY173" fmla="*/ 658223 h 2407138"/>
                <a:gd name="connsiteX174" fmla="*/ 524025 w 2407137"/>
                <a:gd name="connsiteY174" fmla="*/ 802416 h 2407138"/>
                <a:gd name="connsiteX175" fmla="*/ 516793 w 2407137"/>
                <a:gd name="connsiteY175" fmla="*/ 815877 h 2407138"/>
                <a:gd name="connsiteX176" fmla="*/ 266342 w 2407137"/>
                <a:gd name="connsiteY176" fmla="*/ 671279 h 2407138"/>
                <a:gd name="connsiteX177" fmla="*/ 917308 w 2407137"/>
                <a:gd name="connsiteY177" fmla="*/ 164734 h 2407138"/>
                <a:gd name="connsiteX178" fmla="*/ 932100 w 2407137"/>
                <a:gd name="connsiteY178" fmla="*/ 160930 h 2407138"/>
                <a:gd name="connsiteX179" fmla="*/ 1006152 w 2407137"/>
                <a:gd name="connsiteY179" fmla="*/ 437297 h 2407138"/>
                <a:gd name="connsiteX180" fmla="*/ 991300 w 2407137"/>
                <a:gd name="connsiteY180" fmla="*/ 440877 h 2407138"/>
                <a:gd name="connsiteX181" fmla="*/ 1041143 w 2407137"/>
                <a:gd name="connsiteY181" fmla="*/ 1951 h 2407138"/>
                <a:gd name="connsiteX182" fmla="*/ 1056290 w 2407137"/>
                <a:gd name="connsiteY182" fmla="*/ 0 h 2407138"/>
                <a:gd name="connsiteX183" fmla="*/ 1110379 w 2407137"/>
                <a:gd name="connsiteY183" fmla="*/ 420056 h 2407138"/>
                <a:gd name="connsiteX184" fmla="*/ 1095283 w 2407137"/>
                <a:gd name="connsiteY184" fmla="*/ 422406 h 2407138"/>
                <a:gd name="connsiteX185" fmla="*/ 87609 w 2407137"/>
                <a:gd name="connsiteY185" fmla="*/ 729331 h 2407138"/>
                <a:gd name="connsiteX186" fmla="*/ 478803 w 2407137"/>
                <a:gd name="connsiteY186" fmla="*/ 892672 h 2407138"/>
                <a:gd name="connsiteX187" fmla="*/ 472547 w 2407137"/>
                <a:gd name="connsiteY187" fmla="*/ 906611 h 2407138"/>
                <a:gd name="connsiteX188" fmla="*/ 81723 w 2407137"/>
                <a:gd name="connsiteY188" fmla="*/ 743424 h 2407138"/>
                <a:gd name="connsiteX189" fmla="*/ 84666 w 2407137"/>
                <a:gd name="connsiteY189" fmla="*/ 736377 h 2407138"/>
                <a:gd name="connsiteX190" fmla="*/ 446636 w 2407137"/>
                <a:gd name="connsiteY190" fmla="*/ 435837 h 2407138"/>
                <a:gd name="connsiteX191" fmla="*/ 649045 w 2407137"/>
                <a:gd name="connsiteY191" fmla="*/ 638246 h 2407138"/>
                <a:gd name="connsiteX192" fmla="*/ 642057 w 2407137"/>
                <a:gd name="connsiteY192" fmla="*/ 644612 h 2407138"/>
                <a:gd name="connsiteX193" fmla="*/ 638347 w 2407137"/>
                <a:gd name="connsiteY193" fmla="*/ 649147 h 2407138"/>
                <a:gd name="connsiteX194" fmla="*/ 435836 w 2407137"/>
                <a:gd name="connsiteY194" fmla="*/ 446636 h 2407138"/>
                <a:gd name="connsiteX195" fmla="*/ 440978 w 2407137"/>
                <a:gd name="connsiteY195" fmla="*/ 440979 h 2407138"/>
                <a:gd name="connsiteX196" fmla="*/ 658223 w 2407137"/>
                <a:gd name="connsiteY196" fmla="*/ 274275 h 2407138"/>
                <a:gd name="connsiteX197" fmla="*/ 671279 w 2407137"/>
                <a:gd name="connsiteY197" fmla="*/ 266343 h 2407138"/>
                <a:gd name="connsiteX198" fmla="*/ 814473 w 2407137"/>
                <a:gd name="connsiteY198" fmla="*/ 514363 h 2407138"/>
                <a:gd name="connsiteX199" fmla="*/ 801367 w 2407137"/>
                <a:gd name="connsiteY199" fmla="*/ 522209 h 2407138"/>
                <a:gd name="connsiteX200" fmla="*/ 735676 w 2407137"/>
                <a:gd name="connsiteY200" fmla="*/ 84934 h 2407138"/>
                <a:gd name="connsiteX201" fmla="*/ 749802 w 2407137"/>
                <a:gd name="connsiteY201" fmla="*/ 79129 h 2407138"/>
                <a:gd name="connsiteX202" fmla="*/ 909846 w 2407137"/>
                <a:gd name="connsiteY202" fmla="*/ 468633 h 2407138"/>
                <a:gd name="connsiteX203" fmla="*/ 895778 w 2407137"/>
                <a:gd name="connsiteY203" fmla="*/ 474580 h 2407138"/>
                <a:gd name="connsiteX204" fmla="*/ 248376 w 2407137"/>
                <a:gd name="connsiteY204" fmla="*/ 456659 h 2407138"/>
                <a:gd name="connsiteX205" fmla="*/ 581852 w 2407137"/>
                <a:gd name="connsiteY205" fmla="*/ 714051 h 2407138"/>
                <a:gd name="connsiteX206" fmla="*/ 572397 w 2407137"/>
                <a:gd name="connsiteY206" fmla="*/ 726047 h 2407138"/>
                <a:gd name="connsiteX207" fmla="*/ 239044 w 2407137"/>
                <a:gd name="connsiteY207" fmla="*/ 468748 h 2407138"/>
                <a:gd name="connsiteX208" fmla="*/ 243710 w 2407137"/>
                <a:gd name="connsiteY208" fmla="*/ 462704 h 2407138"/>
                <a:gd name="connsiteX209" fmla="*/ 462094 w 2407137"/>
                <a:gd name="connsiteY209" fmla="*/ 244150 h 2407138"/>
                <a:gd name="connsiteX210" fmla="*/ 474238 w 2407137"/>
                <a:gd name="connsiteY210" fmla="*/ 234887 h 2407138"/>
                <a:gd name="connsiteX211" fmla="*/ 729468 w 2407137"/>
                <a:gd name="connsiteY211" fmla="*/ 569472 h 2407138"/>
                <a:gd name="connsiteX212" fmla="*/ 723162 w 2407137"/>
                <a:gd name="connsiteY212" fmla="*/ 573797 h 2407138"/>
                <a:gd name="connsiteX213" fmla="*/ 717325 w 2407137"/>
                <a:gd name="connsiteY213" fmla="*/ 578735 h 2407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</a:cxnLst>
              <a:rect l="l" t="t" r="r" b="b"/>
              <a:pathLst>
                <a:path w="2407137" h="2407138">
                  <a:moveTo>
                    <a:pt x="1677670" y="1837666"/>
                  </a:moveTo>
                  <a:lnTo>
                    <a:pt x="1683974" y="1833341"/>
                  </a:lnTo>
                  <a:lnTo>
                    <a:pt x="1689813" y="1828403"/>
                  </a:lnTo>
                  <a:lnTo>
                    <a:pt x="1945042" y="2162988"/>
                  </a:lnTo>
                  <a:lnTo>
                    <a:pt x="1932899" y="2172251"/>
                  </a:lnTo>
                  <a:close/>
                  <a:moveTo>
                    <a:pt x="1592663" y="1892774"/>
                  </a:moveTo>
                  <a:lnTo>
                    <a:pt x="1605769" y="1884929"/>
                  </a:lnTo>
                  <a:lnTo>
                    <a:pt x="1748914" y="2132863"/>
                  </a:lnTo>
                  <a:lnTo>
                    <a:pt x="1735858" y="2140795"/>
                  </a:lnTo>
                  <a:close/>
                  <a:moveTo>
                    <a:pt x="1768789" y="1757990"/>
                  </a:moveTo>
                  <a:lnTo>
                    <a:pt x="1971301" y="1960502"/>
                  </a:lnTo>
                  <a:lnTo>
                    <a:pt x="1966159" y="1966159"/>
                  </a:lnTo>
                  <a:lnTo>
                    <a:pt x="1960501" y="1971301"/>
                  </a:lnTo>
                  <a:lnTo>
                    <a:pt x="1758092" y="1768892"/>
                  </a:lnTo>
                  <a:lnTo>
                    <a:pt x="1765079" y="1762526"/>
                  </a:lnTo>
                  <a:close/>
                  <a:moveTo>
                    <a:pt x="1834740" y="1681091"/>
                  </a:moveTo>
                  <a:lnTo>
                    <a:pt x="2168093" y="1938389"/>
                  </a:lnTo>
                  <a:lnTo>
                    <a:pt x="2158761" y="1950479"/>
                  </a:lnTo>
                  <a:lnTo>
                    <a:pt x="1825285" y="1693086"/>
                  </a:lnTo>
                  <a:close/>
                  <a:moveTo>
                    <a:pt x="1497292" y="1938505"/>
                  </a:moveTo>
                  <a:lnTo>
                    <a:pt x="1511359" y="1932557"/>
                  </a:lnTo>
                  <a:lnTo>
                    <a:pt x="1671461" y="2322204"/>
                  </a:lnTo>
                  <a:lnTo>
                    <a:pt x="1657335" y="2328008"/>
                  </a:lnTo>
                  <a:close/>
                  <a:moveTo>
                    <a:pt x="1400984" y="1969841"/>
                  </a:moveTo>
                  <a:lnTo>
                    <a:pt x="1415837" y="1966261"/>
                  </a:lnTo>
                  <a:lnTo>
                    <a:pt x="1489829" y="2242404"/>
                  </a:lnTo>
                  <a:lnTo>
                    <a:pt x="1475037" y="2246208"/>
                  </a:lnTo>
                  <a:close/>
                  <a:moveTo>
                    <a:pt x="1890343" y="1591261"/>
                  </a:moveTo>
                  <a:lnTo>
                    <a:pt x="2140794" y="1735859"/>
                  </a:lnTo>
                  <a:lnTo>
                    <a:pt x="2132863" y="1748915"/>
                  </a:lnTo>
                  <a:lnTo>
                    <a:pt x="1883112" y="1604721"/>
                  </a:lnTo>
                  <a:close/>
                  <a:moveTo>
                    <a:pt x="1934589" y="1500527"/>
                  </a:moveTo>
                  <a:lnTo>
                    <a:pt x="2325413" y="1663714"/>
                  </a:lnTo>
                  <a:lnTo>
                    <a:pt x="2319529" y="1677807"/>
                  </a:lnTo>
                  <a:lnTo>
                    <a:pt x="1928334" y="1514465"/>
                  </a:lnTo>
                  <a:close/>
                  <a:moveTo>
                    <a:pt x="1296758" y="1987081"/>
                  </a:moveTo>
                  <a:lnTo>
                    <a:pt x="1311855" y="1984732"/>
                  </a:lnTo>
                  <a:lnTo>
                    <a:pt x="1365995" y="2405187"/>
                  </a:lnTo>
                  <a:lnTo>
                    <a:pt x="1350847" y="2407138"/>
                  </a:lnTo>
                  <a:close/>
                  <a:moveTo>
                    <a:pt x="1195932" y="1995746"/>
                  </a:moveTo>
                  <a:lnTo>
                    <a:pt x="1211204" y="1995179"/>
                  </a:lnTo>
                  <a:lnTo>
                    <a:pt x="1211204" y="2281649"/>
                  </a:lnTo>
                  <a:lnTo>
                    <a:pt x="1203568" y="2282034"/>
                  </a:lnTo>
                  <a:lnTo>
                    <a:pt x="1195932" y="2281649"/>
                  </a:lnTo>
                  <a:close/>
                  <a:moveTo>
                    <a:pt x="1968060" y="1400508"/>
                  </a:moveTo>
                  <a:lnTo>
                    <a:pt x="2246208" y="1475038"/>
                  </a:lnTo>
                  <a:lnTo>
                    <a:pt x="2242404" y="1489831"/>
                  </a:lnTo>
                  <a:lnTo>
                    <a:pt x="1963516" y="1415103"/>
                  </a:lnTo>
                  <a:close/>
                  <a:moveTo>
                    <a:pt x="1090481" y="1986840"/>
                  </a:moveTo>
                  <a:lnTo>
                    <a:pt x="1097951" y="1988584"/>
                  </a:lnTo>
                  <a:lnTo>
                    <a:pt x="1105617" y="1988876"/>
                  </a:lnTo>
                  <a:lnTo>
                    <a:pt x="1049458" y="2406281"/>
                  </a:lnTo>
                  <a:lnTo>
                    <a:pt x="1034322" y="2404245"/>
                  </a:lnTo>
                  <a:close/>
                  <a:moveTo>
                    <a:pt x="1988876" y="1301520"/>
                  </a:moveTo>
                  <a:lnTo>
                    <a:pt x="2406281" y="1357679"/>
                  </a:lnTo>
                  <a:lnTo>
                    <a:pt x="2404244" y="1372815"/>
                  </a:lnTo>
                  <a:lnTo>
                    <a:pt x="1986840" y="1316657"/>
                  </a:lnTo>
                  <a:lnTo>
                    <a:pt x="1988583" y="1309187"/>
                  </a:lnTo>
                  <a:close/>
                  <a:moveTo>
                    <a:pt x="992036" y="1963517"/>
                  </a:moveTo>
                  <a:lnTo>
                    <a:pt x="1006629" y="1968061"/>
                  </a:lnTo>
                  <a:lnTo>
                    <a:pt x="932100" y="2246208"/>
                  </a:lnTo>
                  <a:lnTo>
                    <a:pt x="917308" y="2242405"/>
                  </a:lnTo>
                  <a:close/>
                  <a:moveTo>
                    <a:pt x="1995178" y="1195933"/>
                  </a:moveTo>
                  <a:lnTo>
                    <a:pt x="2281649" y="1195933"/>
                  </a:lnTo>
                  <a:lnTo>
                    <a:pt x="2282034" y="1203569"/>
                  </a:lnTo>
                  <a:lnTo>
                    <a:pt x="2281649" y="1211206"/>
                  </a:lnTo>
                  <a:lnTo>
                    <a:pt x="1995745" y="1211206"/>
                  </a:lnTo>
                  <a:close/>
                  <a:moveTo>
                    <a:pt x="1984731" y="1095284"/>
                  </a:moveTo>
                  <a:lnTo>
                    <a:pt x="2405186" y="1041144"/>
                  </a:lnTo>
                  <a:lnTo>
                    <a:pt x="2407137" y="1056290"/>
                  </a:lnTo>
                  <a:lnTo>
                    <a:pt x="1987080" y="1110379"/>
                  </a:lnTo>
                  <a:close/>
                  <a:moveTo>
                    <a:pt x="892672" y="1928335"/>
                  </a:moveTo>
                  <a:lnTo>
                    <a:pt x="906611" y="1934590"/>
                  </a:lnTo>
                  <a:lnTo>
                    <a:pt x="743425" y="2325414"/>
                  </a:lnTo>
                  <a:lnTo>
                    <a:pt x="729331" y="2319529"/>
                  </a:lnTo>
                  <a:close/>
                  <a:moveTo>
                    <a:pt x="802416" y="1883113"/>
                  </a:moveTo>
                  <a:lnTo>
                    <a:pt x="815877" y="1890344"/>
                  </a:lnTo>
                  <a:lnTo>
                    <a:pt x="671279" y="2140796"/>
                  </a:lnTo>
                  <a:lnTo>
                    <a:pt x="658223" y="2132863"/>
                  </a:lnTo>
                  <a:close/>
                  <a:moveTo>
                    <a:pt x="1966260" y="991301"/>
                  </a:moveTo>
                  <a:lnTo>
                    <a:pt x="2242405" y="917309"/>
                  </a:lnTo>
                  <a:lnTo>
                    <a:pt x="2246208" y="932101"/>
                  </a:lnTo>
                  <a:lnTo>
                    <a:pt x="1969840" y="1006153"/>
                  </a:lnTo>
                  <a:close/>
                  <a:moveTo>
                    <a:pt x="1932557" y="895779"/>
                  </a:moveTo>
                  <a:lnTo>
                    <a:pt x="2322203" y="735676"/>
                  </a:lnTo>
                  <a:lnTo>
                    <a:pt x="2328008" y="749803"/>
                  </a:lnTo>
                  <a:lnTo>
                    <a:pt x="1938504" y="909846"/>
                  </a:lnTo>
                  <a:close/>
                  <a:moveTo>
                    <a:pt x="714051" y="1825286"/>
                  </a:moveTo>
                  <a:lnTo>
                    <a:pt x="726047" y="1834740"/>
                  </a:lnTo>
                  <a:lnTo>
                    <a:pt x="468748" y="2168094"/>
                  </a:lnTo>
                  <a:lnTo>
                    <a:pt x="456659" y="2158762"/>
                  </a:lnTo>
                  <a:close/>
                  <a:moveTo>
                    <a:pt x="638245" y="1758093"/>
                  </a:moveTo>
                  <a:lnTo>
                    <a:pt x="644611" y="1765080"/>
                  </a:lnTo>
                  <a:lnTo>
                    <a:pt x="649147" y="1768790"/>
                  </a:lnTo>
                  <a:lnTo>
                    <a:pt x="446636" y="1971302"/>
                  </a:lnTo>
                  <a:lnTo>
                    <a:pt x="440978" y="1966159"/>
                  </a:lnTo>
                  <a:lnTo>
                    <a:pt x="435836" y="1960502"/>
                  </a:lnTo>
                  <a:close/>
                  <a:moveTo>
                    <a:pt x="1884928" y="801368"/>
                  </a:moveTo>
                  <a:lnTo>
                    <a:pt x="2132863" y="658223"/>
                  </a:lnTo>
                  <a:lnTo>
                    <a:pt x="2140794" y="671279"/>
                  </a:lnTo>
                  <a:lnTo>
                    <a:pt x="1892773" y="814474"/>
                  </a:lnTo>
                  <a:close/>
                  <a:moveTo>
                    <a:pt x="1828403" y="717325"/>
                  </a:moveTo>
                  <a:lnTo>
                    <a:pt x="2162987" y="462095"/>
                  </a:lnTo>
                  <a:lnTo>
                    <a:pt x="2172250" y="474239"/>
                  </a:lnTo>
                  <a:lnTo>
                    <a:pt x="1837666" y="729468"/>
                  </a:lnTo>
                  <a:lnTo>
                    <a:pt x="1833340" y="723163"/>
                  </a:lnTo>
                  <a:close/>
                  <a:moveTo>
                    <a:pt x="234886" y="1932900"/>
                  </a:moveTo>
                  <a:lnTo>
                    <a:pt x="569471" y="1677670"/>
                  </a:lnTo>
                  <a:lnTo>
                    <a:pt x="573796" y="1683975"/>
                  </a:lnTo>
                  <a:lnTo>
                    <a:pt x="578735" y="1689813"/>
                  </a:lnTo>
                  <a:lnTo>
                    <a:pt x="244150" y="1945043"/>
                  </a:lnTo>
                  <a:close/>
                  <a:moveTo>
                    <a:pt x="266342" y="1735860"/>
                  </a:moveTo>
                  <a:lnTo>
                    <a:pt x="514363" y="1592665"/>
                  </a:lnTo>
                  <a:lnTo>
                    <a:pt x="522208" y="1605770"/>
                  </a:lnTo>
                  <a:lnTo>
                    <a:pt x="274274" y="1748916"/>
                  </a:lnTo>
                  <a:close/>
                  <a:moveTo>
                    <a:pt x="1960501" y="435837"/>
                  </a:moveTo>
                  <a:lnTo>
                    <a:pt x="1966159" y="440979"/>
                  </a:lnTo>
                  <a:lnTo>
                    <a:pt x="1971301" y="446637"/>
                  </a:lnTo>
                  <a:lnTo>
                    <a:pt x="1768891" y="649046"/>
                  </a:lnTo>
                  <a:lnTo>
                    <a:pt x="1762525" y="642058"/>
                  </a:lnTo>
                  <a:lnTo>
                    <a:pt x="1757990" y="638348"/>
                  </a:lnTo>
                  <a:close/>
                  <a:moveTo>
                    <a:pt x="1938389" y="239045"/>
                  </a:moveTo>
                  <a:lnTo>
                    <a:pt x="1950479" y="248377"/>
                  </a:lnTo>
                  <a:lnTo>
                    <a:pt x="1693086" y="581852"/>
                  </a:lnTo>
                  <a:lnTo>
                    <a:pt x="1681090" y="572398"/>
                  </a:lnTo>
                  <a:close/>
                  <a:moveTo>
                    <a:pt x="79129" y="1657336"/>
                  </a:moveTo>
                  <a:lnTo>
                    <a:pt x="468633" y="1497292"/>
                  </a:lnTo>
                  <a:lnTo>
                    <a:pt x="474580" y="1511360"/>
                  </a:lnTo>
                  <a:lnTo>
                    <a:pt x="84934" y="1671462"/>
                  </a:lnTo>
                  <a:close/>
                  <a:moveTo>
                    <a:pt x="160929" y="1475039"/>
                  </a:moveTo>
                  <a:lnTo>
                    <a:pt x="437296" y="1400986"/>
                  </a:lnTo>
                  <a:lnTo>
                    <a:pt x="440876" y="1415837"/>
                  </a:lnTo>
                  <a:lnTo>
                    <a:pt x="164732" y="1489830"/>
                  </a:lnTo>
                  <a:close/>
                  <a:moveTo>
                    <a:pt x="1735859" y="266344"/>
                  </a:moveTo>
                  <a:lnTo>
                    <a:pt x="1748915" y="274276"/>
                  </a:lnTo>
                  <a:lnTo>
                    <a:pt x="1604721" y="524026"/>
                  </a:lnTo>
                  <a:lnTo>
                    <a:pt x="1591261" y="516794"/>
                  </a:lnTo>
                  <a:close/>
                  <a:moveTo>
                    <a:pt x="1663713" y="81725"/>
                  </a:moveTo>
                  <a:lnTo>
                    <a:pt x="1677806" y="87609"/>
                  </a:lnTo>
                  <a:lnTo>
                    <a:pt x="1514465" y="478804"/>
                  </a:lnTo>
                  <a:lnTo>
                    <a:pt x="1500526" y="472548"/>
                  </a:lnTo>
                  <a:close/>
                  <a:moveTo>
                    <a:pt x="0" y="1350847"/>
                  </a:moveTo>
                  <a:lnTo>
                    <a:pt x="420056" y="1296759"/>
                  </a:lnTo>
                  <a:lnTo>
                    <a:pt x="422405" y="1311854"/>
                  </a:lnTo>
                  <a:lnTo>
                    <a:pt x="1951" y="1365994"/>
                  </a:lnTo>
                  <a:close/>
                  <a:moveTo>
                    <a:pt x="125488" y="1195933"/>
                  </a:moveTo>
                  <a:lnTo>
                    <a:pt x="411391" y="1195933"/>
                  </a:lnTo>
                  <a:lnTo>
                    <a:pt x="411958" y="1211206"/>
                  </a:lnTo>
                  <a:lnTo>
                    <a:pt x="125488" y="1211206"/>
                  </a:lnTo>
                  <a:lnTo>
                    <a:pt x="125102" y="1203569"/>
                  </a:lnTo>
                  <a:close/>
                  <a:moveTo>
                    <a:pt x="1475037" y="160931"/>
                  </a:moveTo>
                  <a:lnTo>
                    <a:pt x="1489829" y="164734"/>
                  </a:lnTo>
                  <a:lnTo>
                    <a:pt x="1415102" y="443621"/>
                  </a:lnTo>
                  <a:lnTo>
                    <a:pt x="1400508" y="439077"/>
                  </a:lnTo>
                  <a:close/>
                  <a:moveTo>
                    <a:pt x="164732" y="917309"/>
                  </a:moveTo>
                  <a:lnTo>
                    <a:pt x="443620" y="992037"/>
                  </a:lnTo>
                  <a:lnTo>
                    <a:pt x="439076" y="1006630"/>
                  </a:lnTo>
                  <a:lnTo>
                    <a:pt x="160929" y="932101"/>
                  </a:lnTo>
                  <a:close/>
                  <a:moveTo>
                    <a:pt x="1195932" y="125490"/>
                  </a:moveTo>
                  <a:lnTo>
                    <a:pt x="1203568" y="125104"/>
                  </a:lnTo>
                  <a:lnTo>
                    <a:pt x="1211205" y="125490"/>
                  </a:lnTo>
                  <a:lnTo>
                    <a:pt x="1211205" y="411392"/>
                  </a:lnTo>
                  <a:lnTo>
                    <a:pt x="1195932" y="411959"/>
                  </a:lnTo>
                  <a:close/>
                  <a:moveTo>
                    <a:pt x="1357679" y="856"/>
                  </a:moveTo>
                  <a:lnTo>
                    <a:pt x="1372816" y="2893"/>
                  </a:lnTo>
                  <a:lnTo>
                    <a:pt x="1316657" y="420298"/>
                  </a:lnTo>
                  <a:lnTo>
                    <a:pt x="1309186" y="418554"/>
                  </a:lnTo>
                  <a:lnTo>
                    <a:pt x="1301520" y="418261"/>
                  </a:lnTo>
                  <a:close/>
                  <a:moveTo>
                    <a:pt x="2893" y="1034322"/>
                  </a:moveTo>
                  <a:lnTo>
                    <a:pt x="420297" y="1090480"/>
                  </a:lnTo>
                  <a:lnTo>
                    <a:pt x="418554" y="1097951"/>
                  </a:lnTo>
                  <a:lnTo>
                    <a:pt x="418261" y="1105616"/>
                  </a:lnTo>
                  <a:lnTo>
                    <a:pt x="855" y="1049458"/>
                  </a:lnTo>
                  <a:close/>
                  <a:moveTo>
                    <a:pt x="274274" y="658223"/>
                  </a:moveTo>
                  <a:lnTo>
                    <a:pt x="524025" y="802416"/>
                  </a:lnTo>
                  <a:lnTo>
                    <a:pt x="516793" y="815877"/>
                  </a:lnTo>
                  <a:lnTo>
                    <a:pt x="266342" y="671279"/>
                  </a:lnTo>
                  <a:close/>
                  <a:moveTo>
                    <a:pt x="917308" y="164734"/>
                  </a:moveTo>
                  <a:lnTo>
                    <a:pt x="932100" y="160930"/>
                  </a:lnTo>
                  <a:lnTo>
                    <a:pt x="1006152" y="437297"/>
                  </a:lnTo>
                  <a:lnTo>
                    <a:pt x="991300" y="440877"/>
                  </a:lnTo>
                  <a:close/>
                  <a:moveTo>
                    <a:pt x="1041143" y="1951"/>
                  </a:moveTo>
                  <a:lnTo>
                    <a:pt x="1056290" y="0"/>
                  </a:lnTo>
                  <a:lnTo>
                    <a:pt x="1110379" y="420056"/>
                  </a:lnTo>
                  <a:lnTo>
                    <a:pt x="1095283" y="422406"/>
                  </a:lnTo>
                  <a:close/>
                  <a:moveTo>
                    <a:pt x="87609" y="729331"/>
                  </a:moveTo>
                  <a:lnTo>
                    <a:pt x="478803" y="892672"/>
                  </a:lnTo>
                  <a:lnTo>
                    <a:pt x="472547" y="906611"/>
                  </a:lnTo>
                  <a:lnTo>
                    <a:pt x="81723" y="743424"/>
                  </a:lnTo>
                  <a:lnTo>
                    <a:pt x="84666" y="736377"/>
                  </a:lnTo>
                  <a:close/>
                  <a:moveTo>
                    <a:pt x="446636" y="435837"/>
                  </a:moveTo>
                  <a:lnTo>
                    <a:pt x="649045" y="638246"/>
                  </a:lnTo>
                  <a:lnTo>
                    <a:pt x="642057" y="644612"/>
                  </a:lnTo>
                  <a:lnTo>
                    <a:pt x="638347" y="649147"/>
                  </a:lnTo>
                  <a:lnTo>
                    <a:pt x="435836" y="446636"/>
                  </a:lnTo>
                  <a:lnTo>
                    <a:pt x="440978" y="440979"/>
                  </a:lnTo>
                  <a:close/>
                  <a:moveTo>
                    <a:pt x="658223" y="274275"/>
                  </a:moveTo>
                  <a:lnTo>
                    <a:pt x="671279" y="266343"/>
                  </a:lnTo>
                  <a:lnTo>
                    <a:pt x="814473" y="514363"/>
                  </a:lnTo>
                  <a:lnTo>
                    <a:pt x="801367" y="522209"/>
                  </a:lnTo>
                  <a:close/>
                  <a:moveTo>
                    <a:pt x="735676" y="84934"/>
                  </a:moveTo>
                  <a:lnTo>
                    <a:pt x="749802" y="79129"/>
                  </a:lnTo>
                  <a:lnTo>
                    <a:pt x="909846" y="468633"/>
                  </a:lnTo>
                  <a:lnTo>
                    <a:pt x="895778" y="474580"/>
                  </a:lnTo>
                  <a:close/>
                  <a:moveTo>
                    <a:pt x="248376" y="456659"/>
                  </a:moveTo>
                  <a:lnTo>
                    <a:pt x="581852" y="714051"/>
                  </a:lnTo>
                  <a:lnTo>
                    <a:pt x="572397" y="726047"/>
                  </a:lnTo>
                  <a:lnTo>
                    <a:pt x="239044" y="468748"/>
                  </a:lnTo>
                  <a:lnTo>
                    <a:pt x="243710" y="462704"/>
                  </a:lnTo>
                  <a:close/>
                  <a:moveTo>
                    <a:pt x="462094" y="244150"/>
                  </a:moveTo>
                  <a:lnTo>
                    <a:pt x="474238" y="234887"/>
                  </a:lnTo>
                  <a:lnTo>
                    <a:pt x="729468" y="569472"/>
                  </a:lnTo>
                  <a:lnTo>
                    <a:pt x="723162" y="573797"/>
                  </a:lnTo>
                  <a:lnTo>
                    <a:pt x="717325" y="578735"/>
                  </a:ln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3" name="矩形: 圆角 9"/>
          <p:cNvSpPr/>
          <p:nvPr/>
        </p:nvSpPr>
        <p:spPr>
          <a:xfrm>
            <a:off x="3576000" y="4181727"/>
            <a:ext cx="5040000" cy="576000"/>
          </a:xfrm>
          <a:prstGeom prst="roundRect">
            <a:avLst>
              <a:gd name="adj" fmla="val 50000"/>
            </a:avLst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>
                <a:ln w="3175">
                  <a:noFill/>
                </a:ln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苏新诗柳楷简体-yolan" panose="02000000000000000000" pitchFamily="2" charset="-122"/>
              </a:rPr>
              <a:t>在此输入您的党组织名称</a:t>
            </a:r>
            <a:endParaRPr lang="en-US" altLang="zh-CN" sz="2000" b="1" dirty="0">
              <a:ln w="3175">
                <a:noFill/>
              </a:ln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方正苏新诗柳楷简体-yolan" panose="02000000000000000000" pitchFamily="2" charset="-122"/>
            </a:endParaRPr>
          </a:p>
        </p:txBody>
      </p:sp>
      <p:sp>
        <p:nvSpPr>
          <p:cNvPr id="15" name="党"/>
          <p:cNvSpPr txBox="1"/>
          <p:nvPr/>
        </p:nvSpPr>
        <p:spPr>
          <a:xfrm>
            <a:off x="3576000" y="2249853"/>
            <a:ext cx="5581412" cy="1604093"/>
          </a:xfrm>
          <a:prstGeom prst="rect">
            <a:avLst/>
          </a:prstGeom>
          <a:noFill/>
          <a:ln>
            <a:noFill/>
          </a:ln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zh-CN" altLang="en-US" sz="9600" b="1" dirty="0" smtClean="0">
                <a:ln w="3175">
                  <a:noFill/>
                </a:ln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八大山人 V2007" panose="02000600000000000000" pitchFamily="2" charset="-122"/>
              </a:rPr>
              <a:t>感谢聆听</a:t>
            </a:r>
            <a:endParaRPr lang="en-US" altLang="zh-CN" sz="9600" b="1" dirty="0">
              <a:ln w="3175">
                <a:noFill/>
              </a:ln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八大山人 V2007" panose="02000600000000000000" pitchFamily="2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0" y="-12876"/>
            <a:ext cx="12192000" cy="10800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矩形 19"/>
          <p:cNvSpPr/>
          <p:nvPr/>
        </p:nvSpPr>
        <p:spPr>
          <a:xfrm>
            <a:off x="0" y="6814709"/>
            <a:ext cx="12192000" cy="10800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56911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3.54167E-6 3.7037E-6 L 0.1552 -0.10741 " pathEditMode="relative" rAng="0" ptsTypes="AA">
                                      <p:cBhvr>
                                        <p:cTn id="14" dur="1000" spd="-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760" y="-537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2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4.79167E-6 -2.96296E-6 L 0.12995 -2.96296E-6 " pathEditMode="relative" rAng="0" ptsTypes="AA">
                                      <p:cBhvr>
                                        <p:cTn id="21" dur="1000" spd="-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497" y="0"/>
                                    </p:animMotion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6" presetClass="emph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9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6" presetClass="entr" presetSubtype="21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3" grpId="0" animBg="1"/>
      <p:bldP spid="15" grpId="0"/>
      <p:bldP spid="19" grpId="0" animBg="1"/>
      <p:bldP spid="20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1421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12"/>
          <p:cNvSpPr txBox="1"/>
          <p:nvPr/>
        </p:nvSpPr>
        <p:spPr>
          <a:xfrm>
            <a:off x="4794567" y="1082800"/>
            <a:ext cx="5262979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66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履职工作成绩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4" cstate="hq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colorTemperature colorTemp="58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600542"/>
            <a:ext cx="12192000" cy="3257458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colorTemperature colorTemp="535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-1"/>
          <a:stretch/>
        </p:blipFill>
        <p:spPr>
          <a:xfrm rot="16200000">
            <a:off x="5698443" y="382829"/>
            <a:ext cx="799436" cy="12187678"/>
          </a:xfrm>
          <a:custGeom>
            <a:avLst/>
            <a:gdLst>
              <a:gd name="connsiteX0" fmla="*/ 233836 w 233836"/>
              <a:gd name="connsiteY0" fmla="*/ 0 h 12187678"/>
              <a:gd name="connsiteX1" fmla="*/ 233836 w 233836"/>
              <a:gd name="connsiteY1" fmla="*/ 12187678 h 12187678"/>
              <a:gd name="connsiteX2" fmla="*/ 0 w 233836"/>
              <a:gd name="connsiteY2" fmla="*/ 12187678 h 12187678"/>
              <a:gd name="connsiteX3" fmla="*/ 0 w 233836"/>
              <a:gd name="connsiteY3" fmla="*/ 0 h 121876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3836" h="12187678">
                <a:moveTo>
                  <a:pt x="233836" y="0"/>
                </a:moveTo>
                <a:lnTo>
                  <a:pt x="233836" y="12187678"/>
                </a:lnTo>
                <a:lnTo>
                  <a:pt x="0" y="12187678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4" name="组合 3"/>
          <p:cNvGrpSpPr/>
          <p:nvPr/>
        </p:nvGrpSpPr>
        <p:grpSpPr>
          <a:xfrm>
            <a:off x="2372267" y="1082802"/>
            <a:ext cx="2096835" cy="1107996"/>
            <a:chOff x="2310634" y="2770718"/>
            <a:chExt cx="1662278" cy="1016662"/>
          </a:xfrm>
        </p:grpSpPr>
        <p:sp>
          <p:nvSpPr>
            <p:cNvPr id="9" name="任意多边形 10"/>
            <p:cNvSpPr/>
            <p:nvPr>
              <p:custDataLst>
                <p:tags r:id="rId1"/>
              </p:custDataLst>
            </p:nvPr>
          </p:nvSpPr>
          <p:spPr>
            <a:xfrm>
              <a:off x="2310635" y="2770718"/>
              <a:ext cx="1662277" cy="1016662"/>
            </a:xfrm>
            <a:custGeom>
              <a:avLst/>
              <a:gdLst>
                <a:gd name="connsiteX0" fmla="*/ 0 w 2223821"/>
                <a:gd name="connsiteY0" fmla="*/ 0 h 1389888"/>
                <a:gd name="connsiteX1" fmla="*/ 2223821 w 2223821"/>
                <a:gd name="connsiteY1" fmla="*/ 0 h 1389888"/>
                <a:gd name="connsiteX2" fmla="*/ 2223821 w 2223821"/>
                <a:gd name="connsiteY2" fmla="*/ 1209578 h 1389888"/>
                <a:gd name="connsiteX3" fmla="*/ 1235874 w 2223821"/>
                <a:gd name="connsiteY3" fmla="*/ 1209578 h 1389888"/>
                <a:gd name="connsiteX4" fmla="*/ 1111911 w 2223821"/>
                <a:gd name="connsiteY4" fmla="*/ 1389888 h 1389888"/>
                <a:gd name="connsiteX5" fmla="*/ 987948 w 2223821"/>
                <a:gd name="connsiteY5" fmla="*/ 1209578 h 1389888"/>
                <a:gd name="connsiteX6" fmla="*/ 0 w 2223821"/>
                <a:gd name="connsiteY6" fmla="*/ 1209578 h 13898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23821" h="1389888">
                  <a:moveTo>
                    <a:pt x="0" y="0"/>
                  </a:moveTo>
                  <a:lnTo>
                    <a:pt x="2223821" y="0"/>
                  </a:lnTo>
                  <a:lnTo>
                    <a:pt x="2223821" y="1209578"/>
                  </a:lnTo>
                  <a:lnTo>
                    <a:pt x="1235874" y="1209578"/>
                  </a:lnTo>
                  <a:lnTo>
                    <a:pt x="1111911" y="1389888"/>
                  </a:lnTo>
                  <a:lnTo>
                    <a:pt x="987948" y="1209578"/>
                  </a:lnTo>
                  <a:lnTo>
                    <a:pt x="0" y="1209578"/>
                  </a:lnTo>
                  <a:close/>
                </a:path>
              </a:pathLst>
            </a:custGeom>
            <a:solidFill>
              <a:srgbClr val="C00000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zh-CN" altLang="en-US" sz="2400" b="1" kern="0" spc="400" dirty="0">
                <a:solidFill>
                  <a:srgbClr val="FFFAF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Microsoft New Tai Lue" panose="020B0502040204020203" pitchFamily="34" charset="0"/>
              </a:endParaRPr>
            </a:p>
          </p:txBody>
        </p:sp>
        <p:sp>
          <p:nvSpPr>
            <p:cNvPr id="3" name="矩形 2"/>
            <p:cNvSpPr/>
            <p:nvPr/>
          </p:nvSpPr>
          <p:spPr>
            <a:xfrm>
              <a:off x="2310634" y="2951740"/>
              <a:ext cx="1662277" cy="38470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zh-CN" altLang="en-US" sz="2800" b="1" kern="0" spc="400" dirty="0">
                  <a:solidFill>
                    <a:srgbClr val="FFFAF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Microsoft New Tai Lue" panose="020B0502040204020203" pitchFamily="34" charset="0"/>
                </a:rPr>
                <a:t>第一部分</a:t>
              </a:r>
            </a:p>
          </p:txBody>
        </p:sp>
      </p:grpSp>
      <p:sp>
        <p:nvSpPr>
          <p:cNvPr id="12" name="文本框 11"/>
          <p:cNvSpPr txBox="1"/>
          <p:nvPr/>
        </p:nvSpPr>
        <p:spPr>
          <a:xfrm>
            <a:off x="3650458" y="2502301"/>
            <a:ext cx="463460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  <a:defRPr/>
            </a:pPr>
            <a:r>
              <a:rPr lang="zh-CN" altLang="en-US" sz="20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抓责任落实，建立党建工作联动机制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3650458" y="2953510"/>
            <a:ext cx="48910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  <a:defRPr/>
            </a:pPr>
            <a:r>
              <a:rPr lang="zh-CN" altLang="en-US" sz="20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抓学习教育，营造树党风扬正气的氛围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3650458" y="3400485"/>
            <a:ext cx="48910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  <a:defRPr/>
            </a:pPr>
            <a:r>
              <a:rPr lang="zh-CN" altLang="en-US" sz="20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抓组织建设，凝聚党员领导干部战斗力</a:t>
            </a:r>
          </a:p>
        </p:txBody>
      </p:sp>
    </p:spTree>
    <p:extLst>
      <p:ext uri="{BB962C8B-B14F-4D97-AF65-F5344CB8AC3E}">
        <p14:creationId xmlns:p14="http://schemas.microsoft.com/office/powerpoint/2010/main" val="19118037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6" presetClass="emph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" presetClass="entr" presetSubtype="2" decel="10000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grpId="1" nodeType="withEffect">
                                  <p:stCondLst>
                                    <p:cond delay="1750"/>
                                  </p:stCondLst>
                                  <p:childTnLst>
                                    <p:animMotion origin="layout" path="M -3.125E-6 -1.48148E-6 L 0.14519 -0.00023 " pathEditMode="relative" rAng="0" ptsTypes="AA">
                                      <p:cBhvr>
                                        <p:cTn id="29" dur="1000" spd="-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253" y="-23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18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1850"/>
                                  </p:stCondLst>
                                  <p:childTnLst>
                                    <p:animMotion origin="layout" path="M 0 -2.22222E-6 L 0.14518 -0.00023 " pathEditMode="relative" rAng="0" ptsTypes="AA">
                                      <p:cBhvr>
                                        <p:cTn id="34" dur="1000" spd="-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253" y="-23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19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1950"/>
                                  </p:stCondLst>
                                  <p:childTnLst>
                                    <p:animMotion origin="layout" path="M 0 0 L 0.14518 -0.00023 " pathEditMode="relative" rAng="0" ptsTypes="AA">
                                      <p:cBhvr>
                                        <p:cTn id="39" dur="1000" spd="-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253" y="-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2" grpId="0"/>
      <p:bldP spid="12" grpId="1"/>
      <p:bldP spid="15" grpId="0"/>
      <p:bldP spid="15" grpId="1"/>
      <p:bldP spid="16" grpId="0"/>
      <p:bldP spid="16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5002" y="1665770"/>
            <a:ext cx="4116183" cy="2353846"/>
          </a:xfrm>
          <a:custGeom>
            <a:avLst/>
            <a:gdLst>
              <a:gd name="connsiteX0" fmla="*/ 0 w 4116183"/>
              <a:gd name="connsiteY0" fmla="*/ 0 h 2355028"/>
              <a:gd name="connsiteX1" fmla="*/ 4116183 w 4116183"/>
              <a:gd name="connsiteY1" fmla="*/ 0 h 2355028"/>
              <a:gd name="connsiteX2" fmla="*/ 4116183 w 4116183"/>
              <a:gd name="connsiteY2" fmla="*/ 2355028 h 2355028"/>
              <a:gd name="connsiteX3" fmla="*/ 0 w 4116183"/>
              <a:gd name="connsiteY3" fmla="*/ 2355028 h 23550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16183" h="2355028">
                <a:moveTo>
                  <a:pt x="0" y="0"/>
                </a:moveTo>
                <a:lnTo>
                  <a:pt x="4116183" y="0"/>
                </a:lnTo>
                <a:lnTo>
                  <a:pt x="4116183" y="2355028"/>
                </a:lnTo>
                <a:lnTo>
                  <a:pt x="0" y="2355028"/>
                </a:lnTo>
                <a:close/>
              </a:path>
            </a:pathLst>
          </a:custGeom>
        </p:spPr>
      </p:pic>
      <p:sp>
        <p:nvSpPr>
          <p:cNvPr id="2" name="文本框 1"/>
          <p:cNvSpPr txBox="1"/>
          <p:nvPr/>
        </p:nvSpPr>
        <p:spPr>
          <a:xfrm>
            <a:off x="1268837" y="330101"/>
            <a:ext cx="675056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zh-CN" altLang="en-US" sz="32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抓责任落实，建立党建工作联动机制</a:t>
            </a:r>
          </a:p>
        </p:txBody>
      </p:sp>
      <p:grpSp>
        <p:nvGrpSpPr>
          <p:cNvPr id="13" name="组合 12"/>
          <p:cNvGrpSpPr/>
          <p:nvPr/>
        </p:nvGrpSpPr>
        <p:grpSpPr>
          <a:xfrm>
            <a:off x="1268837" y="1665179"/>
            <a:ext cx="5836165" cy="2355028"/>
            <a:chOff x="1268837" y="1665179"/>
            <a:chExt cx="5836165" cy="2355028"/>
          </a:xfrm>
        </p:grpSpPr>
        <p:sp>
          <p:nvSpPr>
            <p:cNvPr id="6" name="矩形: 圆角 5"/>
            <p:cNvSpPr/>
            <p:nvPr/>
          </p:nvSpPr>
          <p:spPr>
            <a:xfrm>
              <a:off x="1268837" y="1665179"/>
              <a:ext cx="5836165" cy="2355028"/>
            </a:xfrm>
            <a:prstGeom prst="roundRect">
              <a:avLst>
                <a:gd name="adj" fmla="val 0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矩形 3"/>
            <p:cNvSpPr/>
            <p:nvPr/>
          </p:nvSpPr>
          <p:spPr>
            <a:xfrm>
              <a:off x="1609928" y="1873197"/>
              <a:ext cx="5153982" cy="19389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 eaLnBrk="1" hangingPunct="1">
                <a:buFont typeface="Arial" panose="020B0604020202020204" pitchFamily="34" charset="0"/>
                <a:buNone/>
                <a:defRPr/>
              </a:pPr>
              <a:r>
                <a:rPr lang="en-US" altLang="zh-CN" sz="2000" dirty="0" smtClean="0">
                  <a:solidFill>
                    <a:srgbClr val="FFFAF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2018</a:t>
              </a:r>
              <a:r>
                <a:rPr lang="zh-CN" altLang="en-US" sz="2000" dirty="0" smtClean="0">
                  <a:solidFill>
                    <a:srgbClr val="FFFAF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年</a:t>
              </a:r>
              <a:r>
                <a:rPr lang="zh-CN" altLang="en-US" sz="2000" dirty="0">
                  <a:solidFill>
                    <a:srgbClr val="FFFAF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，在省分公司党委总经理室的关心支持下，某某某某党委班子得以充实健全，为充分发挥班子整体功能，班子</a:t>
              </a:r>
              <a:r>
                <a:rPr lang="en-US" altLang="zh-CN" sz="2000" dirty="0">
                  <a:solidFill>
                    <a:srgbClr val="FFFAF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3</a:t>
              </a:r>
              <a:r>
                <a:rPr lang="zh-CN" altLang="en-US" sz="2000" dirty="0">
                  <a:solidFill>
                    <a:srgbClr val="FFFAF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人细化职责，明确分工，分别负责党委、纪委、工会工作，</a:t>
              </a:r>
              <a:r>
                <a:rPr lang="zh-CN" altLang="en-US" sz="2000" b="1" dirty="0">
                  <a:solidFill>
                    <a:srgbClr val="FFFAF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坚持党委统一领导，纪委协同监督，工会保障权益</a:t>
              </a:r>
              <a:r>
                <a:rPr lang="zh-CN" altLang="en-US" sz="2000" dirty="0">
                  <a:solidFill>
                    <a:srgbClr val="FFFAF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，打造党政齐抓共管的格局。</a:t>
              </a: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1268837" y="4446510"/>
            <a:ext cx="2880000" cy="1332000"/>
            <a:chOff x="1268837" y="4446510"/>
            <a:chExt cx="2880000" cy="1332000"/>
          </a:xfrm>
        </p:grpSpPr>
        <p:sp>
          <p:nvSpPr>
            <p:cNvPr id="25" name="矩形: 圆角 24"/>
            <p:cNvSpPr/>
            <p:nvPr/>
          </p:nvSpPr>
          <p:spPr>
            <a:xfrm>
              <a:off x="1268837" y="4770510"/>
              <a:ext cx="2880000" cy="1008000"/>
            </a:xfrm>
            <a:prstGeom prst="roundRect">
              <a:avLst>
                <a:gd name="adj" fmla="val 50000"/>
              </a:avLst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250000"/>
                </a:lnSpc>
              </a:pPr>
              <a:r>
                <a:rPr lang="zh-CN" altLang="en-US" sz="2400" b="1" dirty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统一领导</a:t>
              </a:r>
              <a:endParaRPr lang="zh-CN" altLang="en-US" sz="2400" dirty="0">
                <a:solidFill>
                  <a:srgbClr val="C00000"/>
                </a:solidFill>
              </a:endParaRPr>
            </a:p>
          </p:txBody>
        </p:sp>
        <p:sp>
          <p:nvSpPr>
            <p:cNvPr id="26" name="矩形: 圆角 25"/>
            <p:cNvSpPr/>
            <p:nvPr/>
          </p:nvSpPr>
          <p:spPr>
            <a:xfrm>
              <a:off x="2024837" y="4446510"/>
              <a:ext cx="1368000" cy="648000"/>
            </a:xfrm>
            <a:prstGeom prst="roundRect">
              <a:avLst>
                <a:gd name="adj" fmla="val 50000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 b="1">
                  <a:solidFill>
                    <a:srgbClr val="FFFAF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党委</a:t>
              </a:r>
              <a:endParaRPr lang="zh-CN" altLang="en-US" sz="2400" b="1" dirty="0">
                <a:solidFill>
                  <a:srgbClr val="FFFAF0"/>
                </a:solidFill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8341185" y="4446510"/>
            <a:ext cx="2880000" cy="1332000"/>
            <a:chOff x="1268837" y="4446510"/>
            <a:chExt cx="2880000" cy="1332000"/>
          </a:xfrm>
        </p:grpSpPr>
        <p:sp>
          <p:nvSpPr>
            <p:cNvPr id="29" name="矩形: 圆角 28"/>
            <p:cNvSpPr/>
            <p:nvPr/>
          </p:nvSpPr>
          <p:spPr>
            <a:xfrm>
              <a:off x="1268837" y="4770510"/>
              <a:ext cx="2880000" cy="1008000"/>
            </a:xfrm>
            <a:prstGeom prst="roundRect">
              <a:avLst>
                <a:gd name="adj" fmla="val 50000"/>
              </a:avLst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250000"/>
                </a:lnSpc>
              </a:pPr>
              <a:r>
                <a:rPr lang="zh-CN" altLang="en-US" sz="2400" b="1" dirty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保障权益</a:t>
              </a:r>
            </a:p>
          </p:txBody>
        </p:sp>
        <p:sp>
          <p:nvSpPr>
            <p:cNvPr id="30" name="矩形: 圆角 29"/>
            <p:cNvSpPr/>
            <p:nvPr/>
          </p:nvSpPr>
          <p:spPr>
            <a:xfrm>
              <a:off x="2024837" y="4446510"/>
              <a:ext cx="1368000" cy="648000"/>
            </a:xfrm>
            <a:prstGeom prst="roundRect">
              <a:avLst>
                <a:gd name="adj" fmla="val 50000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 b="1" dirty="0">
                  <a:solidFill>
                    <a:srgbClr val="FFFAF0"/>
                  </a:solidFill>
                </a:rPr>
                <a:t>工会</a:t>
              </a: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4805011" y="4446510"/>
            <a:ext cx="2880000" cy="1332000"/>
            <a:chOff x="1268837" y="4446510"/>
            <a:chExt cx="2880000" cy="1332000"/>
          </a:xfrm>
        </p:grpSpPr>
        <p:sp>
          <p:nvSpPr>
            <p:cNvPr id="32" name="矩形: 圆角 31"/>
            <p:cNvSpPr/>
            <p:nvPr/>
          </p:nvSpPr>
          <p:spPr>
            <a:xfrm>
              <a:off x="1268837" y="4770510"/>
              <a:ext cx="2880000" cy="1008000"/>
            </a:xfrm>
            <a:prstGeom prst="roundRect">
              <a:avLst>
                <a:gd name="adj" fmla="val 50000"/>
              </a:avLst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250000"/>
                </a:lnSpc>
              </a:pPr>
              <a:r>
                <a:rPr lang="zh-CN" altLang="en-US" sz="2400" b="1" dirty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协同监督</a:t>
              </a:r>
            </a:p>
          </p:txBody>
        </p:sp>
        <p:sp>
          <p:nvSpPr>
            <p:cNvPr id="33" name="矩形: 圆角 32"/>
            <p:cNvSpPr/>
            <p:nvPr/>
          </p:nvSpPr>
          <p:spPr>
            <a:xfrm>
              <a:off x="2024837" y="4446510"/>
              <a:ext cx="1368000" cy="648000"/>
            </a:xfrm>
            <a:prstGeom prst="roundRect">
              <a:avLst>
                <a:gd name="adj" fmla="val 50000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 b="1" dirty="0">
                  <a:solidFill>
                    <a:srgbClr val="FFFAF0"/>
                  </a:solidFill>
                </a:rPr>
                <a:t>纪委</a:t>
              </a:r>
            </a:p>
          </p:txBody>
        </p:sp>
      </p:grpSp>
      <p:sp>
        <p:nvSpPr>
          <p:cNvPr id="35" name="矩形 34"/>
          <p:cNvSpPr/>
          <p:nvPr/>
        </p:nvSpPr>
        <p:spPr>
          <a:xfrm>
            <a:off x="7814005" y="2102079"/>
            <a:ext cx="269817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800" b="1" dirty="0">
                <a:solidFill>
                  <a:srgbClr val="FFFA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齐抓共管新格局</a:t>
            </a:r>
          </a:p>
        </p:txBody>
      </p:sp>
    </p:spTree>
    <p:extLst>
      <p:ext uri="{BB962C8B-B14F-4D97-AF65-F5344CB8AC3E}">
        <p14:creationId xmlns:p14="http://schemas.microsoft.com/office/powerpoint/2010/main" val="341577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7.40741E-7 L 0.14518 -0.00023 " pathEditMode="relative" rAng="0" ptsTypes="AA">
                                      <p:cBhvr>
                                        <p:cTn id="9" dur="1000" spd="-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253" y="-23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2" presetClass="path" presetSubtype="0" decel="10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4.58333E-6 -3.7037E-7 L -0.00066 0.14444 " pathEditMode="relative" rAng="0" ptsTypes="AA">
                                      <p:cBhvr>
                                        <p:cTn id="20" dur="1000" spd="-100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" y="7222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2" presetClass="path" presetSubtype="0" decel="100000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4.58333E-6 -3.7037E-7 L -0.00066 0.14444 " pathEditMode="relative" rAng="0" ptsTypes="AA">
                                      <p:cBhvr>
                                        <p:cTn id="25" dur="1000" spd="-100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" y="7222"/>
                                    </p:animMotion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2" presetClass="path" presetSubtype="0" decel="100000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animMotion origin="layout" path="M 4.58333E-6 -3.7037E-7 L -0.00066 0.14444 " pathEditMode="relative" rAng="0" ptsTypes="AA">
                                      <p:cBhvr>
                                        <p:cTn id="30" dur="1000" spd="-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" y="722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: 圆角 5"/>
          <p:cNvSpPr/>
          <p:nvPr/>
        </p:nvSpPr>
        <p:spPr>
          <a:xfrm>
            <a:off x="5029200" y="2017986"/>
            <a:ext cx="6321972" cy="3957145"/>
          </a:xfrm>
          <a:prstGeom prst="roundRect">
            <a:avLst>
              <a:gd name="adj" fmla="val 0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1268837" y="330101"/>
            <a:ext cx="675056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zh-CN" altLang="en-US" sz="32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抓责任落实，建立党建工作联动机制</a:t>
            </a:r>
          </a:p>
        </p:txBody>
      </p:sp>
      <p:sp>
        <p:nvSpPr>
          <p:cNvPr id="5" name="矩形 4"/>
          <p:cNvSpPr/>
          <p:nvPr/>
        </p:nvSpPr>
        <p:spPr>
          <a:xfrm>
            <a:off x="5795145" y="3296910"/>
            <a:ext cx="4648191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1" hangingPunct="1"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rgbClr val="FFFA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完善公司党建工作机制，出台了</a:t>
            </a:r>
            <a:r>
              <a:rPr lang="en-US" altLang="zh-CN" sz="2000" dirty="0">
                <a:solidFill>
                  <a:srgbClr val="FFFA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2000" dirty="0">
                <a:solidFill>
                  <a:srgbClr val="FFFA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党委中心组学习制度</a:t>
            </a:r>
            <a:r>
              <a:rPr lang="en-US" altLang="zh-CN" sz="2000" dirty="0">
                <a:solidFill>
                  <a:srgbClr val="FFFA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sz="2000" dirty="0">
                <a:solidFill>
                  <a:srgbClr val="FFFA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en-US" altLang="zh-CN" sz="2000" dirty="0">
                <a:solidFill>
                  <a:srgbClr val="FFFA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2000" dirty="0">
                <a:solidFill>
                  <a:srgbClr val="FFFA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某某党支部学习制度</a:t>
            </a:r>
            <a:r>
              <a:rPr lang="en-US" altLang="zh-CN" sz="2000" dirty="0">
                <a:solidFill>
                  <a:srgbClr val="FFFA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sz="2000" dirty="0">
                <a:solidFill>
                  <a:srgbClr val="FFFA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en-US" altLang="zh-CN" sz="2000" dirty="0">
                <a:solidFill>
                  <a:srgbClr val="FFFA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2000" dirty="0">
                <a:solidFill>
                  <a:srgbClr val="FFFA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某某县支党支部学习制度</a:t>
            </a:r>
            <a:r>
              <a:rPr lang="en-US" altLang="zh-CN" sz="2000" dirty="0">
                <a:solidFill>
                  <a:srgbClr val="FFFA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sz="2000" dirty="0">
                <a:solidFill>
                  <a:srgbClr val="FFFA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en-US" altLang="zh-CN" sz="2000" dirty="0">
                <a:solidFill>
                  <a:srgbClr val="FFFA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2000" dirty="0">
                <a:solidFill>
                  <a:srgbClr val="FFFA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某某党支部年度工作计划</a:t>
            </a:r>
            <a:r>
              <a:rPr lang="en-US" altLang="zh-CN" sz="2000" dirty="0">
                <a:solidFill>
                  <a:srgbClr val="FFFA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sz="2000" dirty="0">
                <a:solidFill>
                  <a:srgbClr val="FFFA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en-US" altLang="zh-CN" sz="2000" dirty="0">
                <a:solidFill>
                  <a:srgbClr val="FFFA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2000" dirty="0">
                <a:solidFill>
                  <a:srgbClr val="FFFA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党员考核管理办法</a:t>
            </a:r>
            <a:r>
              <a:rPr lang="en-US" altLang="zh-CN" sz="2000" dirty="0">
                <a:solidFill>
                  <a:srgbClr val="FFFA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sz="2000" dirty="0">
                <a:solidFill>
                  <a:srgbClr val="FFFA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等，制定学习规划、明确年度任务、严格党员考核，实现党建工作规范化、制度化。</a:t>
            </a:r>
          </a:p>
        </p:txBody>
      </p:sp>
      <p:sp>
        <p:nvSpPr>
          <p:cNvPr id="7" name="矩形 6"/>
          <p:cNvSpPr/>
          <p:nvPr/>
        </p:nvSpPr>
        <p:spPr>
          <a:xfrm>
            <a:off x="6231543" y="2460773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rgbClr val="FFFA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完善公司党建工作机制</a:t>
            </a:r>
            <a:endParaRPr lang="zh-CN" altLang="en-US" sz="2800" b="1" dirty="0"/>
          </a:p>
        </p:txBody>
      </p:sp>
      <p:sp>
        <p:nvSpPr>
          <p:cNvPr id="11" name="矩形 10"/>
          <p:cNvSpPr/>
          <p:nvPr/>
        </p:nvSpPr>
        <p:spPr>
          <a:xfrm>
            <a:off x="1268837" y="2017985"/>
            <a:ext cx="3618470" cy="1876098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1268837" y="4099033"/>
            <a:ext cx="3618470" cy="1876098"/>
          </a:xfrm>
          <a:prstGeom prst="rect">
            <a:avLst/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01884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7.40741E-7 L 0.14518 -0.00023 " pathEditMode="relative" rAng="0" ptsTypes="AA">
                                      <p:cBhvr>
                                        <p:cTn id="9" dur="1000" spd="-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253" y="-23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-3.95833E-6 1.48148E-6 L -0.14843 0.00046 " pathEditMode="relative" rAng="0" ptsTypes="AA">
                                      <p:cBhvr>
                                        <p:cTn id="14" dur="1000" spd="-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422" y="23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900"/>
                                  </p:stCondLst>
                                  <p:childTnLst>
                                    <p:animMotion origin="layout" path="M -3.95833E-6 1.48148E-6 L -0.14843 0.00046 " pathEditMode="relative" rAng="0" ptsTypes="AA">
                                      <p:cBhvr>
                                        <p:cTn id="19" dur="1000" spd="-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422" y="23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-4.79167E-6 1.11111E-6 L 0.25925 0.00069 " pathEditMode="relative" rAng="0" ptsTypes="AA">
                                      <p:cBhvr>
                                        <p:cTn id="24" dur="1000" spd="-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956" y="23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1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  <p:bldP spid="4" grpId="0"/>
      <p:bldP spid="4" grpId="1"/>
      <p:bldP spid="5" grpId="0"/>
      <p:bldP spid="7" grpId="0"/>
      <p:bldP spid="11" grpId="0" animBg="1"/>
      <p:bldP spid="11" grpId="1" animBg="1"/>
      <p:bldP spid="12" grpId="0" animBg="1"/>
      <p:bldP spid="12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268837" y="330101"/>
            <a:ext cx="71609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zh-CN" altLang="en-US" sz="32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抓学习教育，营造树党风扬正气的氛围</a:t>
            </a:r>
          </a:p>
        </p:txBody>
      </p:sp>
      <p:sp>
        <p:nvSpPr>
          <p:cNvPr id="3" name="矩形 2"/>
          <p:cNvSpPr/>
          <p:nvPr/>
        </p:nvSpPr>
        <p:spPr>
          <a:xfrm>
            <a:off x="3783724" y="1947274"/>
            <a:ext cx="7661667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1" hangingPunct="1">
              <a:lnSpc>
                <a:spcPct val="150000"/>
              </a:lnSpc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rgbClr val="7C493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由公司党委班子带头，通过每月组织</a:t>
            </a:r>
            <a:r>
              <a:rPr lang="en-US" altLang="zh-CN" sz="2000" dirty="0">
                <a:solidFill>
                  <a:srgbClr val="7C493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000" dirty="0">
                <a:solidFill>
                  <a:srgbClr val="7C493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次集中学习、统一发放了</a:t>
            </a:r>
            <a:r>
              <a:rPr lang="en-US" altLang="zh-CN" sz="2000" dirty="0">
                <a:solidFill>
                  <a:srgbClr val="7C493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2000" dirty="0">
                <a:solidFill>
                  <a:srgbClr val="7C493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党章</a:t>
            </a:r>
            <a:r>
              <a:rPr lang="en-US" altLang="zh-CN" sz="2000" dirty="0">
                <a:solidFill>
                  <a:srgbClr val="7C493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sz="2000" dirty="0">
                <a:solidFill>
                  <a:srgbClr val="7C493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en-US" altLang="zh-CN" sz="2000" dirty="0">
                <a:solidFill>
                  <a:srgbClr val="7C493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2000" dirty="0">
                <a:solidFill>
                  <a:srgbClr val="7C493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习近平总书记系列重要讲话读本</a:t>
            </a:r>
            <a:r>
              <a:rPr lang="en-US" altLang="zh-CN" sz="2000" dirty="0">
                <a:solidFill>
                  <a:srgbClr val="7C493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sz="2000" dirty="0">
                <a:solidFill>
                  <a:srgbClr val="7C493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en-US" altLang="zh-CN" sz="2000" dirty="0">
                <a:solidFill>
                  <a:srgbClr val="7C493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2000" dirty="0">
                <a:solidFill>
                  <a:srgbClr val="7C493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习近平关于党风廉政建设和反腐败斗争论述摘编</a:t>
            </a:r>
            <a:r>
              <a:rPr lang="en-US" altLang="zh-CN" sz="2000" dirty="0">
                <a:solidFill>
                  <a:srgbClr val="7C493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sz="2000" dirty="0">
                <a:solidFill>
                  <a:srgbClr val="7C493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en-US" altLang="zh-CN" sz="2000" dirty="0">
                <a:solidFill>
                  <a:srgbClr val="7C493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2000" dirty="0">
                <a:solidFill>
                  <a:srgbClr val="7C493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十八届六中全会报告学习辅导读本</a:t>
            </a:r>
            <a:r>
              <a:rPr lang="en-US" altLang="zh-CN" sz="2000" dirty="0">
                <a:solidFill>
                  <a:srgbClr val="7C493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sz="2000" dirty="0">
                <a:solidFill>
                  <a:srgbClr val="7C493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等进行自主学习、订购</a:t>
            </a:r>
            <a:r>
              <a:rPr lang="en-US" altLang="zh-CN" sz="2000" dirty="0">
                <a:solidFill>
                  <a:srgbClr val="7C493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2000" dirty="0">
                <a:solidFill>
                  <a:srgbClr val="7C493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半月谈</a:t>
            </a:r>
            <a:r>
              <a:rPr lang="en-US" altLang="zh-CN" sz="2000" dirty="0">
                <a:solidFill>
                  <a:srgbClr val="7C493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sz="2000" dirty="0">
                <a:solidFill>
                  <a:srgbClr val="7C493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en-US" altLang="zh-CN" sz="2000" dirty="0">
                <a:solidFill>
                  <a:srgbClr val="7C493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2000" dirty="0">
                <a:solidFill>
                  <a:srgbClr val="7C493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求是</a:t>
            </a:r>
            <a:r>
              <a:rPr lang="en-US" altLang="zh-CN" sz="2000" dirty="0">
                <a:solidFill>
                  <a:srgbClr val="7C493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sz="2000" dirty="0">
                <a:solidFill>
                  <a:srgbClr val="7C493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en-US" altLang="zh-CN" sz="2000" dirty="0">
                <a:solidFill>
                  <a:srgbClr val="7C493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2000" dirty="0">
                <a:solidFill>
                  <a:srgbClr val="7C493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党支部工作指导</a:t>
            </a:r>
            <a:r>
              <a:rPr lang="en-US" altLang="zh-CN" sz="2000" dirty="0">
                <a:solidFill>
                  <a:srgbClr val="7C493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sz="2000" dirty="0">
                <a:solidFill>
                  <a:srgbClr val="7C493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等党刊轮流传阅、在职场安置党务宣传栏、建立某某某某党员微信群讨论学习等多种方式，不断强化党员干部政治理论学习，提高政治素养。</a:t>
            </a:r>
          </a:p>
        </p:txBody>
      </p:sp>
      <p:grpSp>
        <p:nvGrpSpPr>
          <p:cNvPr id="16" name="组合 15"/>
          <p:cNvGrpSpPr/>
          <p:nvPr/>
        </p:nvGrpSpPr>
        <p:grpSpPr>
          <a:xfrm>
            <a:off x="1" y="1947274"/>
            <a:ext cx="3389586" cy="3323987"/>
            <a:chOff x="1" y="1947274"/>
            <a:chExt cx="3389586" cy="3323987"/>
          </a:xfrm>
        </p:grpSpPr>
        <p:sp>
          <p:nvSpPr>
            <p:cNvPr id="6" name="矩形: 圆角 5"/>
            <p:cNvSpPr/>
            <p:nvPr/>
          </p:nvSpPr>
          <p:spPr>
            <a:xfrm>
              <a:off x="1" y="1947274"/>
              <a:ext cx="3389586" cy="3323987"/>
            </a:xfrm>
            <a:prstGeom prst="roundRect">
              <a:avLst>
                <a:gd name="adj" fmla="val 0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auto">
            <a:xfrm>
              <a:off x="1170820" y="2648116"/>
              <a:ext cx="1047947" cy="1030647"/>
            </a:xfrm>
            <a:custGeom>
              <a:avLst/>
              <a:gdLst>
                <a:gd name="T0" fmla="*/ 2313 w 16074"/>
                <a:gd name="T1" fmla="*/ 11564 h 16128"/>
                <a:gd name="T2" fmla="*/ 3529 w 16074"/>
                <a:gd name="T3" fmla="*/ 12395 h 16128"/>
                <a:gd name="T4" fmla="*/ 4818 w 16074"/>
                <a:gd name="T5" fmla="*/ 13031 h 16128"/>
                <a:gd name="T6" fmla="*/ 6189 w 16074"/>
                <a:gd name="T7" fmla="*/ 13418 h 16128"/>
                <a:gd name="T8" fmla="*/ 7653 w 16074"/>
                <a:gd name="T9" fmla="*/ 13501 h 16128"/>
                <a:gd name="T10" fmla="*/ 9219 w 16074"/>
                <a:gd name="T11" fmla="*/ 13224 h 16128"/>
                <a:gd name="T12" fmla="*/ 5225 w 16074"/>
                <a:gd name="T13" fmla="*/ 7326 h 16128"/>
                <a:gd name="T14" fmla="*/ 5604 w 16074"/>
                <a:gd name="T15" fmla="*/ 2588 h 16128"/>
                <a:gd name="T16" fmla="*/ 5918 w 16074"/>
                <a:gd name="T17" fmla="*/ 2680 h 16128"/>
                <a:gd name="T18" fmla="*/ 6274 w 16074"/>
                <a:gd name="T19" fmla="*/ 2719 h 16128"/>
                <a:gd name="T20" fmla="*/ 6671 w 16074"/>
                <a:gd name="T21" fmla="*/ 2688 h 16128"/>
                <a:gd name="T22" fmla="*/ 7102 w 16074"/>
                <a:gd name="T23" fmla="*/ 2577 h 16128"/>
                <a:gd name="T24" fmla="*/ 7563 w 16074"/>
                <a:gd name="T25" fmla="*/ 2375 h 16128"/>
                <a:gd name="T26" fmla="*/ 8053 w 16074"/>
                <a:gd name="T27" fmla="*/ 2066 h 16128"/>
                <a:gd name="T28" fmla="*/ 12930 w 16074"/>
                <a:gd name="T29" fmla="*/ 10057 h 16128"/>
                <a:gd name="T30" fmla="*/ 13396 w 16074"/>
                <a:gd name="T31" fmla="*/ 8301 h 16128"/>
                <a:gd name="T32" fmla="*/ 13347 w 16074"/>
                <a:gd name="T33" fmla="*/ 6443 h 16128"/>
                <a:gd name="T34" fmla="*/ 12801 w 16074"/>
                <a:gd name="T35" fmla="*/ 4583 h 16128"/>
                <a:gd name="T36" fmla="*/ 11773 w 16074"/>
                <a:gd name="T37" fmla="*/ 2822 h 16128"/>
                <a:gd name="T38" fmla="*/ 10277 w 16074"/>
                <a:gd name="T39" fmla="*/ 1262 h 16128"/>
                <a:gd name="T40" fmla="*/ 8329 w 16074"/>
                <a:gd name="T41" fmla="*/ 0 h 16128"/>
                <a:gd name="T42" fmla="*/ 10526 w 16074"/>
                <a:gd name="T43" fmla="*/ 458 h 16128"/>
                <a:gd name="T44" fmla="*/ 12659 w 16074"/>
                <a:gd name="T45" fmla="*/ 1583 h 16128"/>
                <a:gd name="T46" fmla="*/ 14464 w 16074"/>
                <a:gd name="T47" fmla="*/ 3304 h 16128"/>
                <a:gd name="T48" fmla="*/ 15679 w 16074"/>
                <a:gd name="T49" fmla="*/ 5557 h 16128"/>
                <a:gd name="T50" fmla="*/ 16044 w 16074"/>
                <a:gd name="T51" fmla="*/ 8271 h 16128"/>
                <a:gd name="T52" fmla="*/ 15294 w 16074"/>
                <a:gd name="T53" fmla="*/ 11379 h 16128"/>
                <a:gd name="T54" fmla="*/ 12655 w 16074"/>
                <a:gd name="T55" fmla="*/ 14684 h 16128"/>
                <a:gd name="T56" fmla="*/ 10870 w 16074"/>
                <a:gd name="T57" fmla="*/ 15495 h 16128"/>
                <a:gd name="T58" fmla="*/ 9145 w 16074"/>
                <a:gd name="T59" fmla="*/ 15974 h 16128"/>
                <a:gd name="T60" fmla="*/ 7486 w 16074"/>
                <a:gd name="T61" fmla="*/ 16128 h 16128"/>
                <a:gd name="T62" fmla="*/ 5906 w 16074"/>
                <a:gd name="T63" fmla="*/ 15967 h 16128"/>
                <a:gd name="T64" fmla="*/ 4415 w 16074"/>
                <a:gd name="T65" fmla="*/ 15498 h 16128"/>
                <a:gd name="T66" fmla="*/ 3023 w 16074"/>
                <a:gd name="T67" fmla="*/ 14731 h 16128"/>
                <a:gd name="T68" fmla="*/ 2528 w 16074"/>
                <a:gd name="T69" fmla="*/ 14487 h 16128"/>
                <a:gd name="T70" fmla="*/ 2530 w 16074"/>
                <a:gd name="T71" fmla="*/ 14735 h 16128"/>
                <a:gd name="T72" fmla="*/ 2473 w 16074"/>
                <a:gd name="T73" fmla="*/ 14983 h 16128"/>
                <a:gd name="T74" fmla="*/ 2363 w 16074"/>
                <a:gd name="T75" fmla="*/ 15222 h 16128"/>
                <a:gd name="T76" fmla="*/ 2207 w 16074"/>
                <a:gd name="T77" fmla="*/ 15444 h 16128"/>
                <a:gd name="T78" fmla="*/ 2013 w 16074"/>
                <a:gd name="T79" fmla="*/ 15642 h 16128"/>
                <a:gd name="T80" fmla="*/ 1779 w 16074"/>
                <a:gd name="T81" fmla="*/ 15812 h 16128"/>
                <a:gd name="T82" fmla="*/ 1496 w 16074"/>
                <a:gd name="T83" fmla="*/ 15944 h 16128"/>
                <a:gd name="T84" fmla="*/ 1210 w 16074"/>
                <a:gd name="T85" fmla="*/ 16001 h 16128"/>
                <a:gd name="T86" fmla="*/ 933 w 16074"/>
                <a:gd name="T87" fmla="*/ 15986 h 16128"/>
                <a:gd name="T88" fmla="*/ 671 w 16074"/>
                <a:gd name="T89" fmla="*/ 15902 h 16128"/>
                <a:gd name="T90" fmla="*/ 436 w 16074"/>
                <a:gd name="T91" fmla="*/ 15751 h 16128"/>
                <a:gd name="T92" fmla="*/ 234 w 16074"/>
                <a:gd name="T93" fmla="*/ 15534 h 16128"/>
                <a:gd name="T94" fmla="*/ 33 w 16074"/>
                <a:gd name="T95" fmla="*/ 15112 h 16128"/>
                <a:gd name="T96" fmla="*/ 17 w 16074"/>
                <a:gd name="T97" fmla="*/ 14651 h 16128"/>
                <a:gd name="T98" fmla="*/ 179 w 16074"/>
                <a:gd name="T99" fmla="*/ 14226 h 16128"/>
                <a:gd name="T100" fmla="*/ 478 w 16074"/>
                <a:gd name="T101" fmla="*/ 13874 h 16128"/>
                <a:gd name="T102" fmla="*/ 878 w 16074"/>
                <a:gd name="T103" fmla="*/ 13632 h 16128"/>
                <a:gd name="T104" fmla="*/ 1339 w 16074"/>
                <a:gd name="T105" fmla="*/ 13536 h 16128"/>
                <a:gd name="T106" fmla="*/ 1477 w 16074"/>
                <a:gd name="T107" fmla="*/ 13406 h 16128"/>
                <a:gd name="T108" fmla="*/ 1100 w 16074"/>
                <a:gd name="T109" fmla="*/ 12990 h 16128"/>
                <a:gd name="T110" fmla="*/ 736 w 16074"/>
                <a:gd name="T111" fmla="*/ 12545 h 16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6074" h="16128">
                  <a:moveTo>
                    <a:pt x="454" y="12169"/>
                  </a:moveTo>
                  <a:lnTo>
                    <a:pt x="1614" y="10993"/>
                  </a:lnTo>
                  <a:lnTo>
                    <a:pt x="1844" y="11188"/>
                  </a:lnTo>
                  <a:lnTo>
                    <a:pt x="2077" y="11378"/>
                  </a:lnTo>
                  <a:lnTo>
                    <a:pt x="2313" y="11564"/>
                  </a:lnTo>
                  <a:lnTo>
                    <a:pt x="2550" y="11742"/>
                  </a:lnTo>
                  <a:lnTo>
                    <a:pt x="2792" y="11916"/>
                  </a:lnTo>
                  <a:lnTo>
                    <a:pt x="3035" y="12083"/>
                  </a:lnTo>
                  <a:lnTo>
                    <a:pt x="3280" y="12242"/>
                  </a:lnTo>
                  <a:lnTo>
                    <a:pt x="3529" y="12395"/>
                  </a:lnTo>
                  <a:lnTo>
                    <a:pt x="3781" y="12540"/>
                  </a:lnTo>
                  <a:lnTo>
                    <a:pt x="4035" y="12677"/>
                  </a:lnTo>
                  <a:lnTo>
                    <a:pt x="4293" y="12804"/>
                  </a:lnTo>
                  <a:lnTo>
                    <a:pt x="4554" y="12923"/>
                  </a:lnTo>
                  <a:lnTo>
                    <a:pt x="4818" y="13031"/>
                  </a:lnTo>
                  <a:lnTo>
                    <a:pt x="5086" y="13131"/>
                  </a:lnTo>
                  <a:lnTo>
                    <a:pt x="5356" y="13220"/>
                  </a:lnTo>
                  <a:lnTo>
                    <a:pt x="5630" y="13298"/>
                  </a:lnTo>
                  <a:lnTo>
                    <a:pt x="5908" y="13364"/>
                  </a:lnTo>
                  <a:lnTo>
                    <a:pt x="6189" y="13418"/>
                  </a:lnTo>
                  <a:lnTo>
                    <a:pt x="6474" y="13461"/>
                  </a:lnTo>
                  <a:lnTo>
                    <a:pt x="6763" y="13491"/>
                  </a:lnTo>
                  <a:lnTo>
                    <a:pt x="7056" y="13508"/>
                  </a:lnTo>
                  <a:lnTo>
                    <a:pt x="7352" y="13511"/>
                  </a:lnTo>
                  <a:lnTo>
                    <a:pt x="7653" y="13501"/>
                  </a:lnTo>
                  <a:lnTo>
                    <a:pt x="7958" y="13476"/>
                  </a:lnTo>
                  <a:lnTo>
                    <a:pt x="8267" y="13437"/>
                  </a:lnTo>
                  <a:lnTo>
                    <a:pt x="8579" y="13381"/>
                  </a:lnTo>
                  <a:lnTo>
                    <a:pt x="8897" y="13311"/>
                  </a:lnTo>
                  <a:lnTo>
                    <a:pt x="9219" y="13224"/>
                  </a:lnTo>
                  <a:lnTo>
                    <a:pt x="9546" y="13121"/>
                  </a:lnTo>
                  <a:lnTo>
                    <a:pt x="9877" y="13001"/>
                  </a:lnTo>
                  <a:lnTo>
                    <a:pt x="10212" y="12863"/>
                  </a:lnTo>
                  <a:lnTo>
                    <a:pt x="10554" y="12708"/>
                  </a:lnTo>
                  <a:lnTo>
                    <a:pt x="5225" y="7326"/>
                  </a:lnTo>
                  <a:lnTo>
                    <a:pt x="3765" y="8813"/>
                  </a:lnTo>
                  <a:lnTo>
                    <a:pt x="1503" y="6582"/>
                  </a:lnTo>
                  <a:lnTo>
                    <a:pt x="5491" y="2537"/>
                  </a:lnTo>
                  <a:lnTo>
                    <a:pt x="5547" y="2563"/>
                  </a:lnTo>
                  <a:lnTo>
                    <a:pt x="5604" y="2588"/>
                  </a:lnTo>
                  <a:lnTo>
                    <a:pt x="5663" y="2610"/>
                  </a:lnTo>
                  <a:lnTo>
                    <a:pt x="5724" y="2631"/>
                  </a:lnTo>
                  <a:lnTo>
                    <a:pt x="5787" y="2649"/>
                  </a:lnTo>
                  <a:lnTo>
                    <a:pt x="5852" y="2666"/>
                  </a:lnTo>
                  <a:lnTo>
                    <a:pt x="5918" y="2680"/>
                  </a:lnTo>
                  <a:lnTo>
                    <a:pt x="5986" y="2693"/>
                  </a:lnTo>
                  <a:lnTo>
                    <a:pt x="6055" y="2703"/>
                  </a:lnTo>
                  <a:lnTo>
                    <a:pt x="6127" y="2711"/>
                  </a:lnTo>
                  <a:lnTo>
                    <a:pt x="6200" y="2716"/>
                  </a:lnTo>
                  <a:lnTo>
                    <a:pt x="6274" y="2719"/>
                  </a:lnTo>
                  <a:lnTo>
                    <a:pt x="6351" y="2719"/>
                  </a:lnTo>
                  <a:lnTo>
                    <a:pt x="6429" y="2716"/>
                  </a:lnTo>
                  <a:lnTo>
                    <a:pt x="6508" y="2710"/>
                  </a:lnTo>
                  <a:lnTo>
                    <a:pt x="6588" y="2700"/>
                  </a:lnTo>
                  <a:lnTo>
                    <a:pt x="6671" y="2688"/>
                  </a:lnTo>
                  <a:lnTo>
                    <a:pt x="6755" y="2673"/>
                  </a:lnTo>
                  <a:lnTo>
                    <a:pt x="6840" y="2654"/>
                  </a:lnTo>
                  <a:lnTo>
                    <a:pt x="6925" y="2632"/>
                  </a:lnTo>
                  <a:lnTo>
                    <a:pt x="7013" y="2607"/>
                  </a:lnTo>
                  <a:lnTo>
                    <a:pt x="7102" y="2577"/>
                  </a:lnTo>
                  <a:lnTo>
                    <a:pt x="7192" y="2545"/>
                  </a:lnTo>
                  <a:lnTo>
                    <a:pt x="7283" y="2508"/>
                  </a:lnTo>
                  <a:lnTo>
                    <a:pt x="7375" y="2468"/>
                  </a:lnTo>
                  <a:lnTo>
                    <a:pt x="7469" y="2423"/>
                  </a:lnTo>
                  <a:lnTo>
                    <a:pt x="7563" y="2375"/>
                  </a:lnTo>
                  <a:lnTo>
                    <a:pt x="7659" y="2321"/>
                  </a:lnTo>
                  <a:lnTo>
                    <a:pt x="7756" y="2265"/>
                  </a:lnTo>
                  <a:lnTo>
                    <a:pt x="7854" y="2203"/>
                  </a:lnTo>
                  <a:lnTo>
                    <a:pt x="7953" y="2137"/>
                  </a:lnTo>
                  <a:lnTo>
                    <a:pt x="8053" y="2066"/>
                  </a:lnTo>
                  <a:lnTo>
                    <a:pt x="9204" y="3243"/>
                  </a:lnTo>
                  <a:lnTo>
                    <a:pt x="7220" y="5296"/>
                  </a:lnTo>
                  <a:lnTo>
                    <a:pt x="12597" y="10708"/>
                  </a:lnTo>
                  <a:lnTo>
                    <a:pt x="12775" y="10387"/>
                  </a:lnTo>
                  <a:lnTo>
                    <a:pt x="12930" y="10057"/>
                  </a:lnTo>
                  <a:lnTo>
                    <a:pt x="13065" y="9719"/>
                  </a:lnTo>
                  <a:lnTo>
                    <a:pt x="13179" y="9373"/>
                  </a:lnTo>
                  <a:lnTo>
                    <a:pt x="13271" y="9022"/>
                  </a:lnTo>
                  <a:lnTo>
                    <a:pt x="13344" y="8664"/>
                  </a:lnTo>
                  <a:lnTo>
                    <a:pt x="13396" y="8301"/>
                  </a:lnTo>
                  <a:lnTo>
                    <a:pt x="13426" y="7934"/>
                  </a:lnTo>
                  <a:lnTo>
                    <a:pt x="13437" y="7564"/>
                  </a:lnTo>
                  <a:lnTo>
                    <a:pt x="13427" y="7192"/>
                  </a:lnTo>
                  <a:lnTo>
                    <a:pt x="13398" y="6818"/>
                  </a:lnTo>
                  <a:lnTo>
                    <a:pt x="13347" y="6443"/>
                  </a:lnTo>
                  <a:lnTo>
                    <a:pt x="13277" y="6068"/>
                  </a:lnTo>
                  <a:lnTo>
                    <a:pt x="13188" y="5694"/>
                  </a:lnTo>
                  <a:lnTo>
                    <a:pt x="13079" y="5321"/>
                  </a:lnTo>
                  <a:lnTo>
                    <a:pt x="12949" y="4950"/>
                  </a:lnTo>
                  <a:lnTo>
                    <a:pt x="12801" y="4583"/>
                  </a:lnTo>
                  <a:lnTo>
                    <a:pt x="12634" y="4220"/>
                  </a:lnTo>
                  <a:lnTo>
                    <a:pt x="12447" y="3862"/>
                  </a:lnTo>
                  <a:lnTo>
                    <a:pt x="12241" y="3509"/>
                  </a:lnTo>
                  <a:lnTo>
                    <a:pt x="12017" y="3162"/>
                  </a:lnTo>
                  <a:lnTo>
                    <a:pt x="11773" y="2822"/>
                  </a:lnTo>
                  <a:lnTo>
                    <a:pt x="11511" y="2492"/>
                  </a:lnTo>
                  <a:lnTo>
                    <a:pt x="11230" y="2169"/>
                  </a:lnTo>
                  <a:lnTo>
                    <a:pt x="10931" y="1856"/>
                  </a:lnTo>
                  <a:lnTo>
                    <a:pt x="10613" y="1553"/>
                  </a:lnTo>
                  <a:lnTo>
                    <a:pt x="10277" y="1262"/>
                  </a:lnTo>
                  <a:lnTo>
                    <a:pt x="9924" y="982"/>
                  </a:lnTo>
                  <a:lnTo>
                    <a:pt x="9551" y="716"/>
                  </a:lnTo>
                  <a:lnTo>
                    <a:pt x="9162" y="463"/>
                  </a:lnTo>
                  <a:lnTo>
                    <a:pt x="8754" y="224"/>
                  </a:lnTo>
                  <a:lnTo>
                    <a:pt x="8329" y="0"/>
                  </a:lnTo>
                  <a:lnTo>
                    <a:pt x="8761" y="35"/>
                  </a:lnTo>
                  <a:lnTo>
                    <a:pt x="9199" y="99"/>
                  </a:lnTo>
                  <a:lnTo>
                    <a:pt x="9641" y="192"/>
                  </a:lnTo>
                  <a:lnTo>
                    <a:pt x="10084" y="310"/>
                  </a:lnTo>
                  <a:lnTo>
                    <a:pt x="10526" y="458"/>
                  </a:lnTo>
                  <a:lnTo>
                    <a:pt x="10966" y="632"/>
                  </a:lnTo>
                  <a:lnTo>
                    <a:pt x="11402" y="832"/>
                  </a:lnTo>
                  <a:lnTo>
                    <a:pt x="11830" y="1057"/>
                  </a:lnTo>
                  <a:lnTo>
                    <a:pt x="12250" y="1307"/>
                  </a:lnTo>
                  <a:lnTo>
                    <a:pt x="12659" y="1583"/>
                  </a:lnTo>
                  <a:lnTo>
                    <a:pt x="13054" y="1881"/>
                  </a:lnTo>
                  <a:lnTo>
                    <a:pt x="13435" y="2203"/>
                  </a:lnTo>
                  <a:lnTo>
                    <a:pt x="13798" y="2548"/>
                  </a:lnTo>
                  <a:lnTo>
                    <a:pt x="14141" y="2915"/>
                  </a:lnTo>
                  <a:lnTo>
                    <a:pt x="14464" y="3304"/>
                  </a:lnTo>
                  <a:lnTo>
                    <a:pt x="14762" y="3714"/>
                  </a:lnTo>
                  <a:lnTo>
                    <a:pt x="15036" y="4146"/>
                  </a:lnTo>
                  <a:lnTo>
                    <a:pt x="15281" y="4596"/>
                  </a:lnTo>
                  <a:lnTo>
                    <a:pt x="15496" y="5067"/>
                  </a:lnTo>
                  <a:lnTo>
                    <a:pt x="15679" y="5557"/>
                  </a:lnTo>
                  <a:lnTo>
                    <a:pt x="15829" y="6065"/>
                  </a:lnTo>
                  <a:lnTo>
                    <a:pt x="15942" y="6591"/>
                  </a:lnTo>
                  <a:lnTo>
                    <a:pt x="16016" y="7135"/>
                  </a:lnTo>
                  <a:lnTo>
                    <a:pt x="16052" y="7695"/>
                  </a:lnTo>
                  <a:lnTo>
                    <a:pt x="16044" y="8271"/>
                  </a:lnTo>
                  <a:lnTo>
                    <a:pt x="15991" y="8863"/>
                  </a:lnTo>
                  <a:lnTo>
                    <a:pt x="15892" y="9471"/>
                  </a:lnTo>
                  <a:lnTo>
                    <a:pt x="15744" y="10093"/>
                  </a:lnTo>
                  <a:lnTo>
                    <a:pt x="15545" y="10729"/>
                  </a:lnTo>
                  <a:lnTo>
                    <a:pt x="15294" y="11379"/>
                  </a:lnTo>
                  <a:lnTo>
                    <a:pt x="14987" y="12042"/>
                  </a:lnTo>
                  <a:lnTo>
                    <a:pt x="14623" y="12717"/>
                  </a:lnTo>
                  <a:lnTo>
                    <a:pt x="16074" y="14218"/>
                  </a:lnTo>
                  <a:lnTo>
                    <a:pt x="14156" y="16081"/>
                  </a:lnTo>
                  <a:lnTo>
                    <a:pt x="12655" y="14684"/>
                  </a:lnTo>
                  <a:lnTo>
                    <a:pt x="12293" y="14873"/>
                  </a:lnTo>
                  <a:lnTo>
                    <a:pt x="11934" y="15048"/>
                  </a:lnTo>
                  <a:lnTo>
                    <a:pt x="11578" y="15211"/>
                  </a:lnTo>
                  <a:lnTo>
                    <a:pt x="11223" y="15360"/>
                  </a:lnTo>
                  <a:lnTo>
                    <a:pt x="10870" y="15495"/>
                  </a:lnTo>
                  <a:lnTo>
                    <a:pt x="10520" y="15617"/>
                  </a:lnTo>
                  <a:lnTo>
                    <a:pt x="10173" y="15726"/>
                  </a:lnTo>
                  <a:lnTo>
                    <a:pt x="9828" y="15822"/>
                  </a:lnTo>
                  <a:lnTo>
                    <a:pt x="9485" y="15904"/>
                  </a:lnTo>
                  <a:lnTo>
                    <a:pt x="9145" y="15974"/>
                  </a:lnTo>
                  <a:lnTo>
                    <a:pt x="8808" y="16030"/>
                  </a:lnTo>
                  <a:lnTo>
                    <a:pt x="8472" y="16074"/>
                  </a:lnTo>
                  <a:lnTo>
                    <a:pt x="8140" y="16105"/>
                  </a:lnTo>
                  <a:lnTo>
                    <a:pt x="7812" y="16123"/>
                  </a:lnTo>
                  <a:lnTo>
                    <a:pt x="7486" y="16128"/>
                  </a:lnTo>
                  <a:lnTo>
                    <a:pt x="7164" y="16121"/>
                  </a:lnTo>
                  <a:lnTo>
                    <a:pt x="6845" y="16101"/>
                  </a:lnTo>
                  <a:lnTo>
                    <a:pt x="6529" y="16069"/>
                  </a:lnTo>
                  <a:lnTo>
                    <a:pt x="6216" y="16024"/>
                  </a:lnTo>
                  <a:lnTo>
                    <a:pt x="5906" y="15967"/>
                  </a:lnTo>
                  <a:lnTo>
                    <a:pt x="5601" y="15897"/>
                  </a:lnTo>
                  <a:lnTo>
                    <a:pt x="5298" y="15816"/>
                  </a:lnTo>
                  <a:lnTo>
                    <a:pt x="5001" y="15722"/>
                  </a:lnTo>
                  <a:lnTo>
                    <a:pt x="4706" y="15616"/>
                  </a:lnTo>
                  <a:lnTo>
                    <a:pt x="4415" y="15498"/>
                  </a:lnTo>
                  <a:lnTo>
                    <a:pt x="4129" y="15368"/>
                  </a:lnTo>
                  <a:lnTo>
                    <a:pt x="3846" y="15227"/>
                  </a:lnTo>
                  <a:lnTo>
                    <a:pt x="3568" y="15073"/>
                  </a:lnTo>
                  <a:lnTo>
                    <a:pt x="3293" y="14907"/>
                  </a:lnTo>
                  <a:lnTo>
                    <a:pt x="3023" y="14731"/>
                  </a:lnTo>
                  <a:lnTo>
                    <a:pt x="2757" y="14542"/>
                  </a:lnTo>
                  <a:lnTo>
                    <a:pt x="2496" y="14342"/>
                  </a:lnTo>
                  <a:lnTo>
                    <a:pt x="2509" y="14390"/>
                  </a:lnTo>
                  <a:lnTo>
                    <a:pt x="2520" y="14439"/>
                  </a:lnTo>
                  <a:lnTo>
                    <a:pt x="2528" y="14487"/>
                  </a:lnTo>
                  <a:lnTo>
                    <a:pt x="2533" y="14536"/>
                  </a:lnTo>
                  <a:lnTo>
                    <a:pt x="2536" y="14586"/>
                  </a:lnTo>
                  <a:lnTo>
                    <a:pt x="2537" y="14635"/>
                  </a:lnTo>
                  <a:lnTo>
                    <a:pt x="2534" y="14686"/>
                  </a:lnTo>
                  <a:lnTo>
                    <a:pt x="2530" y="14735"/>
                  </a:lnTo>
                  <a:lnTo>
                    <a:pt x="2523" y="14785"/>
                  </a:lnTo>
                  <a:lnTo>
                    <a:pt x="2514" y="14835"/>
                  </a:lnTo>
                  <a:lnTo>
                    <a:pt x="2502" y="14884"/>
                  </a:lnTo>
                  <a:lnTo>
                    <a:pt x="2489" y="14934"/>
                  </a:lnTo>
                  <a:lnTo>
                    <a:pt x="2473" y="14983"/>
                  </a:lnTo>
                  <a:lnTo>
                    <a:pt x="2454" y="15031"/>
                  </a:lnTo>
                  <a:lnTo>
                    <a:pt x="2434" y="15080"/>
                  </a:lnTo>
                  <a:lnTo>
                    <a:pt x="2412" y="15127"/>
                  </a:lnTo>
                  <a:lnTo>
                    <a:pt x="2388" y="15174"/>
                  </a:lnTo>
                  <a:lnTo>
                    <a:pt x="2363" y="15222"/>
                  </a:lnTo>
                  <a:lnTo>
                    <a:pt x="2334" y="15267"/>
                  </a:lnTo>
                  <a:lnTo>
                    <a:pt x="2305" y="15313"/>
                  </a:lnTo>
                  <a:lnTo>
                    <a:pt x="2275" y="15358"/>
                  </a:lnTo>
                  <a:lnTo>
                    <a:pt x="2241" y="15401"/>
                  </a:lnTo>
                  <a:lnTo>
                    <a:pt x="2207" y="15444"/>
                  </a:lnTo>
                  <a:lnTo>
                    <a:pt x="2171" y="15486"/>
                  </a:lnTo>
                  <a:lnTo>
                    <a:pt x="2134" y="15526"/>
                  </a:lnTo>
                  <a:lnTo>
                    <a:pt x="2095" y="15567"/>
                  </a:lnTo>
                  <a:lnTo>
                    <a:pt x="2055" y="15605"/>
                  </a:lnTo>
                  <a:lnTo>
                    <a:pt x="2013" y="15642"/>
                  </a:lnTo>
                  <a:lnTo>
                    <a:pt x="1971" y="15677"/>
                  </a:lnTo>
                  <a:lnTo>
                    <a:pt x="1927" y="15713"/>
                  </a:lnTo>
                  <a:lnTo>
                    <a:pt x="1881" y="15745"/>
                  </a:lnTo>
                  <a:lnTo>
                    <a:pt x="1836" y="15777"/>
                  </a:lnTo>
                  <a:lnTo>
                    <a:pt x="1779" y="15812"/>
                  </a:lnTo>
                  <a:lnTo>
                    <a:pt x="1723" y="15845"/>
                  </a:lnTo>
                  <a:lnTo>
                    <a:pt x="1666" y="15874"/>
                  </a:lnTo>
                  <a:lnTo>
                    <a:pt x="1610" y="15900"/>
                  </a:lnTo>
                  <a:lnTo>
                    <a:pt x="1552" y="15923"/>
                  </a:lnTo>
                  <a:lnTo>
                    <a:pt x="1496" y="15944"/>
                  </a:lnTo>
                  <a:lnTo>
                    <a:pt x="1438" y="15961"/>
                  </a:lnTo>
                  <a:lnTo>
                    <a:pt x="1381" y="15975"/>
                  </a:lnTo>
                  <a:lnTo>
                    <a:pt x="1324" y="15987"/>
                  </a:lnTo>
                  <a:lnTo>
                    <a:pt x="1267" y="15995"/>
                  </a:lnTo>
                  <a:lnTo>
                    <a:pt x="1210" y="16001"/>
                  </a:lnTo>
                  <a:lnTo>
                    <a:pt x="1154" y="16003"/>
                  </a:lnTo>
                  <a:lnTo>
                    <a:pt x="1098" y="16003"/>
                  </a:lnTo>
                  <a:lnTo>
                    <a:pt x="1043" y="16000"/>
                  </a:lnTo>
                  <a:lnTo>
                    <a:pt x="987" y="15995"/>
                  </a:lnTo>
                  <a:lnTo>
                    <a:pt x="933" y="15986"/>
                  </a:lnTo>
                  <a:lnTo>
                    <a:pt x="879" y="15975"/>
                  </a:lnTo>
                  <a:lnTo>
                    <a:pt x="826" y="15961"/>
                  </a:lnTo>
                  <a:lnTo>
                    <a:pt x="773" y="15944"/>
                  </a:lnTo>
                  <a:lnTo>
                    <a:pt x="722" y="15924"/>
                  </a:lnTo>
                  <a:lnTo>
                    <a:pt x="671" y="15902"/>
                  </a:lnTo>
                  <a:lnTo>
                    <a:pt x="622" y="15877"/>
                  </a:lnTo>
                  <a:lnTo>
                    <a:pt x="573" y="15849"/>
                  </a:lnTo>
                  <a:lnTo>
                    <a:pt x="527" y="15819"/>
                  </a:lnTo>
                  <a:lnTo>
                    <a:pt x="480" y="15786"/>
                  </a:lnTo>
                  <a:lnTo>
                    <a:pt x="436" y="15751"/>
                  </a:lnTo>
                  <a:lnTo>
                    <a:pt x="393" y="15713"/>
                  </a:lnTo>
                  <a:lnTo>
                    <a:pt x="350" y="15671"/>
                  </a:lnTo>
                  <a:lnTo>
                    <a:pt x="310" y="15628"/>
                  </a:lnTo>
                  <a:lnTo>
                    <a:pt x="271" y="15583"/>
                  </a:lnTo>
                  <a:lnTo>
                    <a:pt x="234" y="15534"/>
                  </a:lnTo>
                  <a:lnTo>
                    <a:pt x="199" y="15483"/>
                  </a:lnTo>
                  <a:lnTo>
                    <a:pt x="143" y="15391"/>
                  </a:lnTo>
                  <a:lnTo>
                    <a:pt x="98" y="15299"/>
                  </a:lnTo>
                  <a:lnTo>
                    <a:pt x="61" y="15206"/>
                  </a:lnTo>
                  <a:lnTo>
                    <a:pt x="33" y="15112"/>
                  </a:lnTo>
                  <a:lnTo>
                    <a:pt x="14" y="15019"/>
                  </a:lnTo>
                  <a:lnTo>
                    <a:pt x="3" y="14925"/>
                  </a:lnTo>
                  <a:lnTo>
                    <a:pt x="0" y="14833"/>
                  </a:lnTo>
                  <a:lnTo>
                    <a:pt x="5" y="14741"/>
                  </a:lnTo>
                  <a:lnTo>
                    <a:pt x="17" y="14651"/>
                  </a:lnTo>
                  <a:lnTo>
                    <a:pt x="36" y="14562"/>
                  </a:lnTo>
                  <a:lnTo>
                    <a:pt x="63" y="14475"/>
                  </a:lnTo>
                  <a:lnTo>
                    <a:pt x="95" y="14389"/>
                  </a:lnTo>
                  <a:lnTo>
                    <a:pt x="133" y="14307"/>
                  </a:lnTo>
                  <a:lnTo>
                    <a:pt x="179" y="14226"/>
                  </a:lnTo>
                  <a:lnTo>
                    <a:pt x="228" y="14148"/>
                  </a:lnTo>
                  <a:lnTo>
                    <a:pt x="284" y="14075"/>
                  </a:lnTo>
                  <a:lnTo>
                    <a:pt x="344" y="14004"/>
                  </a:lnTo>
                  <a:lnTo>
                    <a:pt x="409" y="13938"/>
                  </a:lnTo>
                  <a:lnTo>
                    <a:pt x="478" y="13874"/>
                  </a:lnTo>
                  <a:lnTo>
                    <a:pt x="551" y="13816"/>
                  </a:lnTo>
                  <a:lnTo>
                    <a:pt x="628" y="13762"/>
                  </a:lnTo>
                  <a:lnTo>
                    <a:pt x="708" y="13714"/>
                  </a:lnTo>
                  <a:lnTo>
                    <a:pt x="791" y="13670"/>
                  </a:lnTo>
                  <a:lnTo>
                    <a:pt x="878" y="13632"/>
                  </a:lnTo>
                  <a:lnTo>
                    <a:pt x="967" y="13601"/>
                  </a:lnTo>
                  <a:lnTo>
                    <a:pt x="1057" y="13575"/>
                  </a:lnTo>
                  <a:lnTo>
                    <a:pt x="1150" y="13556"/>
                  </a:lnTo>
                  <a:lnTo>
                    <a:pt x="1244" y="13542"/>
                  </a:lnTo>
                  <a:lnTo>
                    <a:pt x="1339" y="13536"/>
                  </a:lnTo>
                  <a:lnTo>
                    <a:pt x="1436" y="13538"/>
                  </a:lnTo>
                  <a:lnTo>
                    <a:pt x="1533" y="13548"/>
                  </a:lnTo>
                  <a:lnTo>
                    <a:pt x="1630" y="13565"/>
                  </a:lnTo>
                  <a:lnTo>
                    <a:pt x="1553" y="13486"/>
                  </a:lnTo>
                  <a:lnTo>
                    <a:pt x="1477" y="13406"/>
                  </a:lnTo>
                  <a:lnTo>
                    <a:pt x="1400" y="13325"/>
                  </a:lnTo>
                  <a:lnTo>
                    <a:pt x="1324" y="13243"/>
                  </a:lnTo>
                  <a:lnTo>
                    <a:pt x="1248" y="13159"/>
                  </a:lnTo>
                  <a:lnTo>
                    <a:pt x="1174" y="13075"/>
                  </a:lnTo>
                  <a:lnTo>
                    <a:pt x="1100" y="12990"/>
                  </a:lnTo>
                  <a:lnTo>
                    <a:pt x="1026" y="12903"/>
                  </a:lnTo>
                  <a:lnTo>
                    <a:pt x="953" y="12815"/>
                  </a:lnTo>
                  <a:lnTo>
                    <a:pt x="880" y="12726"/>
                  </a:lnTo>
                  <a:lnTo>
                    <a:pt x="807" y="12636"/>
                  </a:lnTo>
                  <a:lnTo>
                    <a:pt x="736" y="12545"/>
                  </a:lnTo>
                  <a:lnTo>
                    <a:pt x="665" y="12453"/>
                  </a:lnTo>
                  <a:lnTo>
                    <a:pt x="594" y="12359"/>
                  </a:lnTo>
                  <a:lnTo>
                    <a:pt x="524" y="12264"/>
                  </a:lnTo>
                  <a:lnTo>
                    <a:pt x="454" y="12169"/>
                  </a:lnTo>
                  <a:close/>
                </a:path>
              </a:pathLst>
            </a:custGeom>
            <a:solidFill>
              <a:srgbClr val="F8F0DC"/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8" name="矩形 7"/>
            <p:cNvSpPr/>
            <p:nvPr/>
          </p:nvSpPr>
          <p:spPr>
            <a:xfrm>
              <a:off x="1001332" y="3960509"/>
              <a:ext cx="1723549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zh-CN" altLang="en-US" sz="2400" b="1" dirty="0">
                  <a:solidFill>
                    <a:srgbClr val="FFFAF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抓学习教育</a:t>
              </a:r>
            </a:p>
          </p:txBody>
        </p:sp>
      </p:grpSp>
      <p:sp>
        <p:nvSpPr>
          <p:cNvPr id="15" name="矩形: 圆角 14"/>
          <p:cNvSpPr/>
          <p:nvPr/>
        </p:nvSpPr>
        <p:spPr>
          <a:xfrm>
            <a:off x="11839529" y="1947274"/>
            <a:ext cx="352471" cy="3323987"/>
          </a:xfrm>
          <a:prstGeom prst="roundRect">
            <a:avLst>
              <a:gd name="adj" fmla="val 0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590818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75E-6 -7.40741E-7 L 0.14518 -0.00023 " pathEditMode="relative" rAng="0" ptsTypes="AA">
                                      <p:cBhvr>
                                        <p:cTn id="9" dur="1000" spd="-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253" y="-23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-2.29167E-6 2.59259E-6 L -0.08698 -0.00023 " pathEditMode="relative" rAng="0" ptsTypes="AA">
                                      <p:cBhvr>
                                        <p:cTn id="14" dur="1000" spd="-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349" y="-23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2" presetClass="entr" presetSubtype="2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/>
      <p:bldP spid="1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268837" y="330101"/>
            <a:ext cx="71609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zh-CN" altLang="en-US" sz="32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抓学习教育，营造树党风扬正气的氛围</a:t>
            </a:r>
          </a:p>
        </p:txBody>
      </p:sp>
      <p:sp>
        <p:nvSpPr>
          <p:cNvPr id="5" name="矩形 4"/>
          <p:cNvSpPr/>
          <p:nvPr/>
        </p:nvSpPr>
        <p:spPr>
          <a:xfrm>
            <a:off x="3497176" y="1767097"/>
            <a:ext cx="5394286" cy="369332"/>
          </a:xfrm>
          <a:prstGeom prst="rect">
            <a:avLst/>
          </a:prstGeom>
          <a:solidFill>
            <a:srgbClr val="C00000"/>
          </a:solidFill>
        </p:spPr>
        <p:txBody>
          <a:bodyPr wrap="square">
            <a:spAutoFit/>
          </a:bodyPr>
          <a:lstStyle/>
          <a:p>
            <a:pPr eaLnBrk="1" hangingPunct="1">
              <a:buFont typeface="Arial" panose="020B0604020202020204" pitchFamily="34" charset="0"/>
              <a:buNone/>
              <a:defRPr/>
            </a:pPr>
            <a:r>
              <a:rPr lang="en-US" altLang="zh-CN" b="1" dirty="0">
                <a:solidFill>
                  <a:srgbClr val="FFFA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b="1" dirty="0">
                <a:solidFill>
                  <a:srgbClr val="FFFA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党章</a:t>
            </a:r>
            <a:r>
              <a:rPr lang="en-US" altLang="zh-CN" b="1" dirty="0">
                <a:solidFill>
                  <a:srgbClr val="FFFA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endParaRPr lang="zh-CN" altLang="en-US" b="1" dirty="0">
              <a:solidFill>
                <a:srgbClr val="FFFAF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497137" y="2812233"/>
            <a:ext cx="5394325" cy="432000"/>
          </a:xfrm>
          <a:prstGeom prst="rect">
            <a:avLst/>
          </a:prstGeom>
          <a:solidFill>
            <a:srgbClr val="C00000"/>
          </a:solidFill>
        </p:spPr>
        <p:txBody>
          <a:bodyPr wrap="square">
            <a:spAutoFit/>
          </a:bodyPr>
          <a:lstStyle/>
          <a:p>
            <a:pPr eaLnBrk="1" hangingPunct="1">
              <a:buFont typeface="Arial" panose="020B0604020202020204" pitchFamily="34" charset="0"/>
              <a:buNone/>
              <a:defRPr/>
            </a:pPr>
            <a:r>
              <a:rPr lang="en-US" altLang="zh-CN" b="1" dirty="0">
                <a:solidFill>
                  <a:srgbClr val="FFFA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b="1" dirty="0">
                <a:solidFill>
                  <a:srgbClr val="FFFA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习近平关于党风廉政建设和反腐败斗争论述摘编</a:t>
            </a:r>
            <a:r>
              <a:rPr lang="en-US" altLang="zh-CN" b="1" dirty="0">
                <a:solidFill>
                  <a:srgbClr val="FFFA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endParaRPr lang="zh-CN" altLang="en-US" b="1" dirty="0">
              <a:solidFill>
                <a:srgbClr val="FFFAF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497137" y="2289665"/>
            <a:ext cx="5394325" cy="369332"/>
          </a:xfrm>
          <a:prstGeom prst="rect">
            <a:avLst/>
          </a:prstGeom>
          <a:solidFill>
            <a:srgbClr val="C00000"/>
          </a:solidFill>
        </p:spPr>
        <p:txBody>
          <a:bodyPr wrap="square">
            <a:spAutoFit/>
          </a:bodyPr>
          <a:lstStyle/>
          <a:p>
            <a:pPr eaLnBrk="1" hangingPunct="1">
              <a:buFont typeface="Arial" panose="020B0604020202020204" pitchFamily="34" charset="0"/>
              <a:buNone/>
              <a:defRPr/>
            </a:pPr>
            <a:r>
              <a:rPr lang="en-US" altLang="zh-CN" b="1" dirty="0">
                <a:solidFill>
                  <a:srgbClr val="FFFA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b="1" dirty="0">
                <a:solidFill>
                  <a:srgbClr val="FFFA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习近平总书记系列重要讲话读本</a:t>
            </a:r>
            <a:r>
              <a:rPr lang="en-US" altLang="zh-CN" b="1" dirty="0">
                <a:solidFill>
                  <a:srgbClr val="FFFA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endParaRPr lang="zh-CN" altLang="en-US" b="1" dirty="0">
              <a:solidFill>
                <a:srgbClr val="FFFAF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3497137" y="3397469"/>
            <a:ext cx="5394325" cy="369332"/>
          </a:xfrm>
          <a:prstGeom prst="rect">
            <a:avLst/>
          </a:prstGeom>
          <a:solidFill>
            <a:srgbClr val="C00000"/>
          </a:solidFill>
        </p:spPr>
        <p:txBody>
          <a:bodyPr wrap="square">
            <a:spAutoFit/>
          </a:bodyPr>
          <a:lstStyle/>
          <a:p>
            <a:pPr eaLnBrk="1" hangingPunct="1">
              <a:buFont typeface="Arial" panose="020B0604020202020204" pitchFamily="34" charset="0"/>
              <a:buNone/>
              <a:defRPr/>
            </a:pPr>
            <a:r>
              <a:rPr lang="en-US" altLang="zh-CN" b="1" dirty="0">
                <a:solidFill>
                  <a:srgbClr val="FFFA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b="1" dirty="0">
                <a:solidFill>
                  <a:srgbClr val="FFFA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十八大报告学习辅导读本</a:t>
            </a:r>
            <a:r>
              <a:rPr lang="en-US" altLang="zh-CN" b="1" dirty="0">
                <a:solidFill>
                  <a:srgbClr val="FFFA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endParaRPr lang="zh-CN" altLang="en-US" b="1" dirty="0">
              <a:solidFill>
                <a:srgbClr val="FFFAF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1268837" y="1767097"/>
            <a:ext cx="1800000" cy="1999704"/>
            <a:chOff x="2167471" y="1798628"/>
            <a:chExt cx="1800000" cy="1999704"/>
          </a:xfrm>
        </p:grpSpPr>
        <p:sp>
          <p:nvSpPr>
            <p:cNvPr id="3" name="矩形: 圆角 2"/>
            <p:cNvSpPr/>
            <p:nvPr/>
          </p:nvSpPr>
          <p:spPr>
            <a:xfrm>
              <a:off x="2167471" y="1798628"/>
              <a:ext cx="1800000" cy="1999704"/>
            </a:xfrm>
            <a:prstGeom prst="roundRect">
              <a:avLst>
                <a:gd name="adj" fmla="val 0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 altLang="zh-CN" sz="2400" b="1" dirty="0">
                <a:solidFill>
                  <a:srgbClr val="FFFAF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>
                <a:defRPr/>
              </a:pPr>
              <a:endParaRPr lang="en-US" altLang="zh-CN" sz="2400" b="1" dirty="0">
                <a:solidFill>
                  <a:srgbClr val="FFFAF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>
                <a:defRPr/>
              </a:pPr>
              <a:endParaRPr lang="en-US" altLang="zh-CN" sz="2400" b="1" dirty="0">
                <a:solidFill>
                  <a:srgbClr val="FFFAF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>
                <a:defRPr/>
              </a:pPr>
              <a:r>
                <a:rPr lang="zh-CN" altLang="en-US" sz="2400" b="1" dirty="0">
                  <a:solidFill>
                    <a:srgbClr val="FFFAF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统一发放</a:t>
              </a:r>
              <a:endParaRPr lang="en-US" altLang="zh-CN" sz="2400" b="1" dirty="0">
                <a:solidFill>
                  <a:srgbClr val="FFFAF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>
                <a:defRPr/>
              </a:pPr>
              <a:r>
                <a:rPr lang="zh-CN" altLang="en-US" sz="2400" b="1" dirty="0">
                  <a:solidFill>
                    <a:srgbClr val="FFFAF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学习刊物</a:t>
              </a:r>
            </a:p>
          </p:txBody>
        </p:sp>
        <p:grpSp>
          <p:nvGrpSpPr>
            <p:cNvPr id="15" name="组合 14"/>
            <p:cNvGrpSpPr/>
            <p:nvPr/>
          </p:nvGrpSpPr>
          <p:grpSpPr>
            <a:xfrm>
              <a:off x="2707471" y="1983294"/>
              <a:ext cx="720000" cy="720000"/>
              <a:chOff x="5376863" y="4259264"/>
              <a:chExt cx="2257425" cy="2260600"/>
            </a:xfrm>
            <a:solidFill>
              <a:srgbClr val="FFFAF0"/>
            </a:solidFill>
          </p:grpSpPr>
          <p:sp>
            <p:nvSpPr>
              <p:cNvPr id="12" name="Freeform 5"/>
              <p:cNvSpPr>
                <a:spLocks noEditPoints="1"/>
              </p:cNvSpPr>
              <p:nvPr/>
            </p:nvSpPr>
            <p:spPr bwMode="auto">
              <a:xfrm>
                <a:off x="7072313" y="4259264"/>
                <a:ext cx="561975" cy="2260600"/>
              </a:xfrm>
              <a:custGeom>
                <a:avLst/>
                <a:gdLst>
                  <a:gd name="T0" fmla="*/ 91 w 132"/>
                  <a:gd name="T1" fmla="*/ 0 h 530"/>
                  <a:gd name="T2" fmla="*/ 41 w 132"/>
                  <a:gd name="T3" fmla="*/ 0 h 530"/>
                  <a:gd name="T4" fmla="*/ 0 w 132"/>
                  <a:gd name="T5" fmla="*/ 50 h 530"/>
                  <a:gd name="T6" fmla="*/ 0 w 132"/>
                  <a:gd name="T7" fmla="*/ 480 h 530"/>
                  <a:gd name="T8" fmla="*/ 41 w 132"/>
                  <a:gd name="T9" fmla="*/ 530 h 530"/>
                  <a:gd name="T10" fmla="*/ 91 w 132"/>
                  <a:gd name="T11" fmla="*/ 530 h 530"/>
                  <a:gd name="T12" fmla="*/ 132 w 132"/>
                  <a:gd name="T13" fmla="*/ 480 h 530"/>
                  <a:gd name="T14" fmla="*/ 132 w 132"/>
                  <a:gd name="T15" fmla="*/ 50 h 530"/>
                  <a:gd name="T16" fmla="*/ 91 w 132"/>
                  <a:gd name="T17" fmla="*/ 0 h 530"/>
                  <a:gd name="T18" fmla="*/ 66 w 132"/>
                  <a:gd name="T19" fmla="*/ 476 h 530"/>
                  <a:gd name="T20" fmla="*/ 33 w 132"/>
                  <a:gd name="T21" fmla="*/ 443 h 530"/>
                  <a:gd name="T22" fmla="*/ 66 w 132"/>
                  <a:gd name="T23" fmla="*/ 410 h 530"/>
                  <a:gd name="T24" fmla="*/ 99 w 132"/>
                  <a:gd name="T25" fmla="*/ 443 h 530"/>
                  <a:gd name="T26" fmla="*/ 66 w 132"/>
                  <a:gd name="T27" fmla="*/ 476 h 530"/>
                  <a:gd name="T28" fmla="*/ 99 w 132"/>
                  <a:gd name="T29" fmla="*/ 232 h 530"/>
                  <a:gd name="T30" fmla="*/ 78 w 132"/>
                  <a:gd name="T31" fmla="*/ 253 h 530"/>
                  <a:gd name="T32" fmla="*/ 53 w 132"/>
                  <a:gd name="T33" fmla="*/ 253 h 530"/>
                  <a:gd name="T34" fmla="*/ 33 w 132"/>
                  <a:gd name="T35" fmla="*/ 232 h 530"/>
                  <a:gd name="T36" fmla="*/ 33 w 132"/>
                  <a:gd name="T37" fmla="*/ 54 h 530"/>
                  <a:gd name="T38" fmla="*/ 53 w 132"/>
                  <a:gd name="T39" fmla="*/ 33 h 530"/>
                  <a:gd name="T40" fmla="*/ 78 w 132"/>
                  <a:gd name="T41" fmla="*/ 33 h 530"/>
                  <a:gd name="T42" fmla="*/ 99 w 132"/>
                  <a:gd name="T43" fmla="*/ 54 h 530"/>
                  <a:gd name="T44" fmla="*/ 99 w 132"/>
                  <a:gd name="T45" fmla="*/ 232 h 5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32" h="530">
                    <a:moveTo>
                      <a:pt x="91" y="0"/>
                    </a:moveTo>
                    <a:cubicBezTo>
                      <a:pt x="41" y="0"/>
                      <a:pt x="41" y="0"/>
                      <a:pt x="41" y="0"/>
                    </a:cubicBezTo>
                    <a:cubicBezTo>
                      <a:pt x="18" y="0"/>
                      <a:pt x="0" y="22"/>
                      <a:pt x="0" y="50"/>
                    </a:cubicBezTo>
                    <a:cubicBezTo>
                      <a:pt x="0" y="480"/>
                      <a:pt x="0" y="480"/>
                      <a:pt x="0" y="480"/>
                    </a:cubicBezTo>
                    <a:cubicBezTo>
                      <a:pt x="0" y="508"/>
                      <a:pt x="18" y="530"/>
                      <a:pt x="41" y="530"/>
                    </a:cubicBezTo>
                    <a:cubicBezTo>
                      <a:pt x="91" y="530"/>
                      <a:pt x="91" y="530"/>
                      <a:pt x="91" y="530"/>
                    </a:cubicBezTo>
                    <a:cubicBezTo>
                      <a:pt x="114" y="530"/>
                      <a:pt x="132" y="508"/>
                      <a:pt x="132" y="480"/>
                    </a:cubicBezTo>
                    <a:cubicBezTo>
                      <a:pt x="132" y="50"/>
                      <a:pt x="132" y="50"/>
                      <a:pt x="132" y="50"/>
                    </a:cubicBezTo>
                    <a:cubicBezTo>
                      <a:pt x="132" y="22"/>
                      <a:pt x="114" y="0"/>
                      <a:pt x="91" y="0"/>
                    </a:cubicBezTo>
                    <a:close/>
                    <a:moveTo>
                      <a:pt x="66" y="476"/>
                    </a:moveTo>
                    <a:cubicBezTo>
                      <a:pt x="48" y="476"/>
                      <a:pt x="33" y="461"/>
                      <a:pt x="33" y="443"/>
                    </a:cubicBezTo>
                    <a:cubicBezTo>
                      <a:pt x="33" y="425"/>
                      <a:pt x="48" y="410"/>
                      <a:pt x="66" y="410"/>
                    </a:cubicBezTo>
                    <a:cubicBezTo>
                      <a:pt x="84" y="410"/>
                      <a:pt x="99" y="425"/>
                      <a:pt x="99" y="443"/>
                    </a:cubicBezTo>
                    <a:cubicBezTo>
                      <a:pt x="99" y="461"/>
                      <a:pt x="84" y="476"/>
                      <a:pt x="66" y="476"/>
                    </a:cubicBezTo>
                    <a:close/>
                    <a:moveTo>
                      <a:pt x="99" y="232"/>
                    </a:moveTo>
                    <a:cubicBezTo>
                      <a:pt x="99" y="243"/>
                      <a:pt x="90" y="253"/>
                      <a:pt x="78" y="253"/>
                    </a:cubicBezTo>
                    <a:cubicBezTo>
                      <a:pt x="53" y="253"/>
                      <a:pt x="53" y="253"/>
                      <a:pt x="53" y="253"/>
                    </a:cubicBezTo>
                    <a:cubicBezTo>
                      <a:pt x="42" y="253"/>
                      <a:pt x="33" y="243"/>
                      <a:pt x="33" y="232"/>
                    </a:cubicBezTo>
                    <a:cubicBezTo>
                      <a:pt x="33" y="54"/>
                      <a:pt x="33" y="54"/>
                      <a:pt x="33" y="54"/>
                    </a:cubicBezTo>
                    <a:cubicBezTo>
                      <a:pt x="33" y="42"/>
                      <a:pt x="42" y="33"/>
                      <a:pt x="53" y="33"/>
                    </a:cubicBezTo>
                    <a:cubicBezTo>
                      <a:pt x="78" y="33"/>
                      <a:pt x="78" y="33"/>
                      <a:pt x="78" y="33"/>
                    </a:cubicBezTo>
                    <a:cubicBezTo>
                      <a:pt x="90" y="33"/>
                      <a:pt x="99" y="42"/>
                      <a:pt x="99" y="54"/>
                    </a:cubicBezTo>
                    <a:cubicBezTo>
                      <a:pt x="99" y="232"/>
                      <a:pt x="99" y="232"/>
                      <a:pt x="99" y="23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" name="Freeform 6"/>
              <p:cNvSpPr>
                <a:spLocks noEditPoints="1"/>
              </p:cNvSpPr>
              <p:nvPr/>
            </p:nvSpPr>
            <p:spPr bwMode="auto">
              <a:xfrm>
                <a:off x="6224588" y="4259264"/>
                <a:ext cx="561975" cy="2260600"/>
              </a:xfrm>
              <a:custGeom>
                <a:avLst/>
                <a:gdLst>
                  <a:gd name="T0" fmla="*/ 91 w 132"/>
                  <a:gd name="T1" fmla="*/ 0 h 530"/>
                  <a:gd name="T2" fmla="*/ 41 w 132"/>
                  <a:gd name="T3" fmla="*/ 0 h 530"/>
                  <a:gd name="T4" fmla="*/ 0 w 132"/>
                  <a:gd name="T5" fmla="*/ 50 h 530"/>
                  <a:gd name="T6" fmla="*/ 0 w 132"/>
                  <a:gd name="T7" fmla="*/ 480 h 530"/>
                  <a:gd name="T8" fmla="*/ 41 w 132"/>
                  <a:gd name="T9" fmla="*/ 530 h 530"/>
                  <a:gd name="T10" fmla="*/ 91 w 132"/>
                  <a:gd name="T11" fmla="*/ 530 h 530"/>
                  <a:gd name="T12" fmla="*/ 132 w 132"/>
                  <a:gd name="T13" fmla="*/ 480 h 530"/>
                  <a:gd name="T14" fmla="*/ 132 w 132"/>
                  <a:gd name="T15" fmla="*/ 50 h 530"/>
                  <a:gd name="T16" fmla="*/ 91 w 132"/>
                  <a:gd name="T17" fmla="*/ 0 h 530"/>
                  <a:gd name="T18" fmla="*/ 66 w 132"/>
                  <a:gd name="T19" fmla="*/ 476 h 530"/>
                  <a:gd name="T20" fmla="*/ 33 w 132"/>
                  <a:gd name="T21" fmla="*/ 443 h 530"/>
                  <a:gd name="T22" fmla="*/ 66 w 132"/>
                  <a:gd name="T23" fmla="*/ 410 h 530"/>
                  <a:gd name="T24" fmla="*/ 99 w 132"/>
                  <a:gd name="T25" fmla="*/ 443 h 530"/>
                  <a:gd name="T26" fmla="*/ 66 w 132"/>
                  <a:gd name="T27" fmla="*/ 476 h 530"/>
                  <a:gd name="T28" fmla="*/ 99 w 132"/>
                  <a:gd name="T29" fmla="*/ 232 h 530"/>
                  <a:gd name="T30" fmla="*/ 79 w 132"/>
                  <a:gd name="T31" fmla="*/ 253 h 530"/>
                  <a:gd name="T32" fmla="*/ 54 w 132"/>
                  <a:gd name="T33" fmla="*/ 253 h 530"/>
                  <a:gd name="T34" fmla="*/ 33 w 132"/>
                  <a:gd name="T35" fmla="*/ 232 h 530"/>
                  <a:gd name="T36" fmla="*/ 33 w 132"/>
                  <a:gd name="T37" fmla="*/ 54 h 530"/>
                  <a:gd name="T38" fmla="*/ 54 w 132"/>
                  <a:gd name="T39" fmla="*/ 33 h 530"/>
                  <a:gd name="T40" fmla="*/ 79 w 132"/>
                  <a:gd name="T41" fmla="*/ 33 h 530"/>
                  <a:gd name="T42" fmla="*/ 99 w 132"/>
                  <a:gd name="T43" fmla="*/ 54 h 530"/>
                  <a:gd name="T44" fmla="*/ 99 w 132"/>
                  <a:gd name="T45" fmla="*/ 232 h 5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32" h="530">
                    <a:moveTo>
                      <a:pt x="91" y="0"/>
                    </a:moveTo>
                    <a:cubicBezTo>
                      <a:pt x="41" y="0"/>
                      <a:pt x="41" y="0"/>
                      <a:pt x="41" y="0"/>
                    </a:cubicBezTo>
                    <a:cubicBezTo>
                      <a:pt x="18" y="0"/>
                      <a:pt x="0" y="22"/>
                      <a:pt x="0" y="50"/>
                    </a:cubicBezTo>
                    <a:cubicBezTo>
                      <a:pt x="0" y="480"/>
                      <a:pt x="0" y="480"/>
                      <a:pt x="0" y="480"/>
                    </a:cubicBezTo>
                    <a:cubicBezTo>
                      <a:pt x="0" y="508"/>
                      <a:pt x="18" y="530"/>
                      <a:pt x="41" y="530"/>
                    </a:cubicBezTo>
                    <a:cubicBezTo>
                      <a:pt x="91" y="530"/>
                      <a:pt x="91" y="530"/>
                      <a:pt x="91" y="530"/>
                    </a:cubicBezTo>
                    <a:cubicBezTo>
                      <a:pt x="114" y="530"/>
                      <a:pt x="132" y="508"/>
                      <a:pt x="132" y="480"/>
                    </a:cubicBezTo>
                    <a:cubicBezTo>
                      <a:pt x="132" y="50"/>
                      <a:pt x="132" y="50"/>
                      <a:pt x="132" y="50"/>
                    </a:cubicBezTo>
                    <a:cubicBezTo>
                      <a:pt x="132" y="22"/>
                      <a:pt x="114" y="0"/>
                      <a:pt x="91" y="0"/>
                    </a:cubicBezTo>
                    <a:close/>
                    <a:moveTo>
                      <a:pt x="66" y="476"/>
                    </a:moveTo>
                    <a:cubicBezTo>
                      <a:pt x="48" y="476"/>
                      <a:pt x="33" y="461"/>
                      <a:pt x="33" y="443"/>
                    </a:cubicBezTo>
                    <a:cubicBezTo>
                      <a:pt x="33" y="425"/>
                      <a:pt x="48" y="410"/>
                      <a:pt x="66" y="410"/>
                    </a:cubicBezTo>
                    <a:cubicBezTo>
                      <a:pt x="84" y="410"/>
                      <a:pt x="99" y="425"/>
                      <a:pt x="99" y="443"/>
                    </a:cubicBezTo>
                    <a:cubicBezTo>
                      <a:pt x="99" y="461"/>
                      <a:pt x="84" y="476"/>
                      <a:pt x="66" y="476"/>
                    </a:cubicBezTo>
                    <a:close/>
                    <a:moveTo>
                      <a:pt x="99" y="232"/>
                    </a:moveTo>
                    <a:cubicBezTo>
                      <a:pt x="99" y="243"/>
                      <a:pt x="90" y="253"/>
                      <a:pt x="79" y="253"/>
                    </a:cubicBezTo>
                    <a:cubicBezTo>
                      <a:pt x="54" y="253"/>
                      <a:pt x="54" y="253"/>
                      <a:pt x="54" y="253"/>
                    </a:cubicBezTo>
                    <a:cubicBezTo>
                      <a:pt x="42" y="253"/>
                      <a:pt x="33" y="243"/>
                      <a:pt x="33" y="232"/>
                    </a:cubicBezTo>
                    <a:cubicBezTo>
                      <a:pt x="33" y="54"/>
                      <a:pt x="33" y="54"/>
                      <a:pt x="33" y="54"/>
                    </a:cubicBezTo>
                    <a:cubicBezTo>
                      <a:pt x="33" y="42"/>
                      <a:pt x="42" y="33"/>
                      <a:pt x="54" y="33"/>
                    </a:cubicBezTo>
                    <a:cubicBezTo>
                      <a:pt x="79" y="33"/>
                      <a:pt x="79" y="33"/>
                      <a:pt x="79" y="33"/>
                    </a:cubicBezTo>
                    <a:cubicBezTo>
                      <a:pt x="90" y="33"/>
                      <a:pt x="99" y="42"/>
                      <a:pt x="99" y="54"/>
                    </a:cubicBezTo>
                    <a:cubicBezTo>
                      <a:pt x="99" y="232"/>
                      <a:pt x="99" y="232"/>
                      <a:pt x="99" y="23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" name="Freeform 7"/>
              <p:cNvSpPr>
                <a:spLocks noEditPoints="1"/>
              </p:cNvSpPr>
              <p:nvPr/>
            </p:nvSpPr>
            <p:spPr bwMode="auto">
              <a:xfrm>
                <a:off x="5376863" y="4259264"/>
                <a:ext cx="561975" cy="2260600"/>
              </a:xfrm>
              <a:custGeom>
                <a:avLst/>
                <a:gdLst>
                  <a:gd name="T0" fmla="*/ 91 w 132"/>
                  <a:gd name="T1" fmla="*/ 0 h 530"/>
                  <a:gd name="T2" fmla="*/ 41 w 132"/>
                  <a:gd name="T3" fmla="*/ 0 h 530"/>
                  <a:gd name="T4" fmla="*/ 0 w 132"/>
                  <a:gd name="T5" fmla="*/ 50 h 530"/>
                  <a:gd name="T6" fmla="*/ 0 w 132"/>
                  <a:gd name="T7" fmla="*/ 480 h 530"/>
                  <a:gd name="T8" fmla="*/ 41 w 132"/>
                  <a:gd name="T9" fmla="*/ 530 h 530"/>
                  <a:gd name="T10" fmla="*/ 91 w 132"/>
                  <a:gd name="T11" fmla="*/ 530 h 530"/>
                  <a:gd name="T12" fmla="*/ 132 w 132"/>
                  <a:gd name="T13" fmla="*/ 480 h 530"/>
                  <a:gd name="T14" fmla="*/ 132 w 132"/>
                  <a:gd name="T15" fmla="*/ 50 h 530"/>
                  <a:gd name="T16" fmla="*/ 91 w 132"/>
                  <a:gd name="T17" fmla="*/ 0 h 530"/>
                  <a:gd name="T18" fmla="*/ 66 w 132"/>
                  <a:gd name="T19" fmla="*/ 476 h 530"/>
                  <a:gd name="T20" fmla="*/ 33 w 132"/>
                  <a:gd name="T21" fmla="*/ 443 h 530"/>
                  <a:gd name="T22" fmla="*/ 66 w 132"/>
                  <a:gd name="T23" fmla="*/ 410 h 530"/>
                  <a:gd name="T24" fmla="*/ 99 w 132"/>
                  <a:gd name="T25" fmla="*/ 443 h 530"/>
                  <a:gd name="T26" fmla="*/ 66 w 132"/>
                  <a:gd name="T27" fmla="*/ 476 h 530"/>
                  <a:gd name="T28" fmla="*/ 99 w 132"/>
                  <a:gd name="T29" fmla="*/ 232 h 530"/>
                  <a:gd name="T30" fmla="*/ 79 w 132"/>
                  <a:gd name="T31" fmla="*/ 253 h 530"/>
                  <a:gd name="T32" fmla="*/ 54 w 132"/>
                  <a:gd name="T33" fmla="*/ 253 h 530"/>
                  <a:gd name="T34" fmla="*/ 33 w 132"/>
                  <a:gd name="T35" fmla="*/ 232 h 530"/>
                  <a:gd name="T36" fmla="*/ 33 w 132"/>
                  <a:gd name="T37" fmla="*/ 54 h 530"/>
                  <a:gd name="T38" fmla="*/ 54 w 132"/>
                  <a:gd name="T39" fmla="*/ 33 h 530"/>
                  <a:gd name="T40" fmla="*/ 79 w 132"/>
                  <a:gd name="T41" fmla="*/ 33 h 530"/>
                  <a:gd name="T42" fmla="*/ 99 w 132"/>
                  <a:gd name="T43" fmla="*/ 54 h 530"/>
                  <a:gd name="T44" fmla="*/ 99 w 132"/>
                  <a:gd name="T45" fmla="*/ 232 h 5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32" h="530">
                    <a:moveTo>
                      <a:pt x="91" y="0"/>
                    </a:moveTo>
                    <a:cubicBezTo>
                      <a:pt x="41" y="0"/>
                      <a:pt x="41" y="0"/>
                      <a:pt x="41" y="0"/>
                    </a:cubicBezTo>
                    <a:cubicBezTo>
                      <a:pt x="19" y="0"/>
                      <a:pt x="0" y="22"/>
                      <a:pt x="0" y="50"/>
                    </a:cubicBezTo>
                    <a:cubicBezTo>
                      <a:pt x="0" y="480"/>
                      <a:pt x="0" y="480"/>
                      <a:pt x="0" y="480"/>
                    </a:cubicBezTo>
                    <a:cubicBezTo>
                      <a:pt x="0" y="508"/>
                      <a:pt x="19" y="530"/>
                      <a:pt x="41" y="530"/>
                    </a:cubicBezTo>
                    <a:cubicBezTo>
                      <a:pt x="91" y="530"/>
                      <a:pt x="91" y="530"/>
                      <a:pt x="91" y="530"/>
                    </a:cubicBezTo>
                    <a:cubicBezTo>
                      <a:pt x="114" y="530"/>
                      <a:pt x="132" y="508"/>
                      <a:pt x="132" y="480"/>
                    </a:cubicBezTo>
                    <a:cubicBezTo>
                      <a:pt x="132" y="50"/>
                      <a:pt x="132" y="50"/>
                      <a:pt x="132" y="50"/>
                    </a:cubicBezTo>
                    <a:cubicBezTo>
                      <a:pt x="132" y="22"/>
                      <a:pt x="114" y="0"/>
                      <a:pt x="91" y="0"/>
                    </a:cubicBezTo>
                    <a:close/>
                    <a:moveTo>
                      <a:pt x="66" y="476"/>
                    </a:moveTo>
                    <a:cubicBezTo>
                      <a:pt x="48" y="476"/>
                      <a:pt x="33" y="461"/>
                      <a:pt x="33" y="443"/>
                    </a:cubicBezTo>
                    <a:cubicBezTo>
                      <a:pt x="33" y="425"/>
                      <a:pt x="48" y="410"/>
                      <a:pt x="66" y="410"/>
                    </a:cubicBezTo>
                    <a:cubicBezTo>
                      <a:pt x="85" y="410"/>
                      <a:pt x="99" y="425"/>
                      <a:pt x="99" y="443"/>
                    </a:cubicBezTo>
                    <a:cubicBezTo>
                      <a:pt x="99" y="461"/>
                      <a:pt x="85" y="476"/>
                      <a:pt x="66" y="476"/>
                    </a:cubicBezTo>
                    <a:close/>
                    <a:moveTo>
                      <a:pt x="99" y="232"/>
                    </a:moveTo>
                    <a:cubicBezTo>
                      <a:pt x="99" y="243"/>
                      <a:pt x="90" y="253"/>
                      <a:pt x="79" y="253"/>
                    </a:cubicBezTo>
                    <a:cubicBezTo>
                      <a:pt x="54" y="253"/>
                      <a:pt x="54" y="253"/>
                      <a:pt x="54" y="253"/>
                    </a:cubicBezTo>
                    <a:cubicBezTo>
                      <a:pt x="42" y="253"/>
                      <a:pt x="33" y="243"/>
                      <a:pt x="33" y="232"/>
                    </a:cubicBezTo>
                    <a:cubicBezTo>
                      <a:pt x="33" y="54"/>
                      <a:pt x="33" y="54"/>
                      <a:pt x="33" y="54"/>
                    </a:cubicBezTo>
                    <a:cubicBezTo>
                      <a:pt x="33" y="42"/>
                      <a:pt x="42" y="33"/>
                      <a:pt x="54" y="33"/>
                    </a:cubicBezTo>
                    <a:cubicBezTo>
                      <a:pt x="79" y="33"/>
                      <a:pt x="79" y="33"/>
                      <a:pt x="79" y="33"/>
                    </a:cubicBezTo>
                    <a:cubicBezTo>
                      <a:pt x="90" y="33"/>
                      <a:pt x="99" y="42"/>
                      <a:pt x="99" y="54"/>
                    </a:cubicBezTo>
                    <a:cubicBezTo>
                      <a:pt x="99" y="232"/>
                      <a:pt x="99" y="232"/>
                      <a:pt x="99" y="23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27" name="组合 26"/>
          <p:cNvGrpSpPr/>
          <p:nvPr/>
        </p:nvGrpSpPr>
        <p:grpSpPr>
          <a:xfrm>
            <a:off x="1268837" y="4228224"/>
            <a:ext cx="1800000" cy="1800000"/>
            <a:chOff x="2167471" y="4259755"/>
            <a:chExt cx="1800000" cy="1800000"/>
          </a:xfrm>
        </p:grpSpPr>
        <p:sp>
          <p:nvSpPr>
            <p:cNvPr id="4" name="矩形: 圆角 3"/>
            <p:cNvSpPr/>
            <p:nvPr/>
          </p:nvSpPr>
          <p:spPr>
            <a:xfrm>
              <a:off x="2167471" y="4259755"/>
              <a:ext cx="1800000" cy="1800000"/>
            </a:xfrm>
            <a:prstGeom prst="roundRect">
              <a:avLst>
                <a:gd name="adj" fmla="val 0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 altLang="zh-CN" sz="2400" b="1" dirty="0">
                <a:solidFill>
                  <a:srgbClr val="FFFAF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>
                <a:defRPr/>
              </a:pPr>
              <a:endParaRPr lang="en-US" altLang="zh-CN" sz="2400" b="1" dirty="0">
                <a:solidFill>
                  <a:srgbClr val="FFFAF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>
                <a:defRPr/>
              </a:pPr>
              <a:r>
                <a:rPr lang="zh-CN" altLang="en-US" sz="2400" b="1" dirty="0">
                  <a:solidFill>
                    <a:srgbClr val="FFFAF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订购轮流</a:t>
              </a:r>
              <a:endParaRPr lang="en-US" altLang="zh-CN" sz="2400" b="1" dirty="0">
                <a:solidFill>
                  <a:srgbClr val="FFFAF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>
                <a:defRPr/>
              </a:pPr>
              <a:r>
                <a:rPr lang="zh-CN" altLang="en-US" sz="2400" b="1" dirty="0">
                  <a:solidFill>
                    <a:srgbClr val="FFFAF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传阅刊物</a:t>
              </a:r>
            </a:p>
          </p:txBody>
        </p:sp>
        <p:grpSp>
          <p:nvGrpSpPr>
            <p:cNvPr id="26" name="组合 25"/>
            <p:cNvGrpSpPr/>
            <p:nvPr/>
          </p:nvGrpSpPr>
          <p:grpSpPr>
            <a:xfrm>
              <a:off x="2797091" y="4468330"/>
              <a:ext cx="540759" cy="608495"/>
              <a:chOff x="4854577" y="4525963"/>
              <a:chExt cx="2395538" cy="2725738"/>
            </a:xfrm>
            <a:solidFill>
              <a:srgbClr val="FFFAF0"/>
            </a:solidFill>
          </p:grpSpPr>
          <p:sp>
            <p:nvSpPr>
              <p:cNvPr id="20" name="Freeform 11"/>
              <p:cNvSpPr>
                <a:spLocks noEditPoints="1"/>
              </p:cNvSpPr>
              <p:nvPr/>
            </p:nvSpPr>
            <p:spPr bwMode="auto">
              <a:xfrm>
                <a:off x="4854577" y="4525963"/>
                <a:ext cx="1970088" cy="2300288"/>
              </a:xfrm>
              <a:custGeom>
                <a:avLst/>
                <a:gdLst>
                  <a:gd name="T0" fmla="*/ 463 w 463"/>
                  <a:gd name="T1" fmla="*/ 52 h 540"/>
                  <a:gd name="T2" fmla="*/ 410 w 463"/>
                  <a:gd name="T3" fmla="*/ 0 h 540"/>
                  <a:gd name="T4" fmla="*/ 50 w 463"/>
                  <a:gd name="T5" fmla="*/ 0 h 540"/>
                  <a:gd name="T6" fmla="*/ 0 w 463"/>
                  <a:gd name="T7" fmla="*/ 50 h 540"/>
                  <a:gd name="T8" fmla="*/ 0 w 463"/>
                  <a:gd name="T9" fmla="*/ 487 h 540"/>
                  <a:gd name="T10" fmla="*/ 52 w 463"/>
                  <a:gd name="T11" fmla="*/ 540 h 540"/>
                  <a:gd name="T12" fmla="*/ 410 w 463"/>
                  <a:gd name="T13" fmla="*/ 540 h 540"/>
                  <a:gd name="T14" fmla="*/ 463 w 463"/>
                  <a:gd name="T15" fmla="*/ 487 h 540"/>
                  <a:gd name="T16" fmla="*/ 463 w 463"/>
                  <a:gd name="T17" fmla="*/ 52 h 540"/>
                  <a:gd name="T18" fmla="*/ 463 w 463"/>
                  <a:gd name="T19" fmla="*/ 52 h 540"/>
                  <a:gd name="T20" fmla="*/ 411 w 463"/>
                  <a:gd name="T21" fmla="*/ 448 h 540"/>
                  <a:gd name="T22" fmla="*/ 371 w 463"/>
                  <a:gd name="T23" fmla="*/ 488 h 540"/>
                  <a:gd name="T24" fmla="*/ 92 w 463"/>
                  <a:gd name="T25" fmla="*/ 488 h 540"/>
                  <a:gd name="T26" fmla="*/ 52 w 463"/>
                  <a:gd name="T27" fmla="*/ 448 h 540"/>
                  <a:gd name="T28" fmla="*/ 52 w 463"/>
                  <a:gd name="T29" fmla="*/ 91 h 540"/>
                  <a:gd name="T30" fmla="*/ 92 w 463"/>
                  <a:gd name="T31" fmla="*/ 51 h 540"/>
                  <a:gd name="T32" fmla="*/ 371 w 463"/>
                  <a:gd name="T33" fmla="*/ 51 h 540"/>
                  <a:gd name="T34" fmla="*/ 411 w 463"/>
                  <a:gd name="T35" fmla="*/ 91 h 540"/>
                  <a:gd name="T36" fmla="*/ 411 w 463"/>
                  <a:gd name="T37" fmla="*/ 448 h 540"/>
                  <a:gd name="T38" fmla="*/ 411 w 463"/>
                  <a:gd name="T39" fmla="*/ 448 h 5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463" h="540">
                    <a:moveTo>
                      <a:pt x="463" y="52"/>
                    </a:moveTo>
                    <a:cubicBezTo>
                      <a:pt x="463" y="23"/>
                      <a:pt x="439" y="0"/>
                      <a:pt x="410" y="0"/>
                    </a:cubicBezTo>
                    <a:cubicBezTo>
                      <a:pt x="50" y="0"/>
                      <a:pt x="50" y="0"/>
                      <a:pt x="50" y="0"/>
                    </a:cubicBezTo>
                    <a:cubicBezTo>
                      <a:pt x="23" y="0"/>
                      <a:pt x="0" y="23"/>
                      <a:pt x="0" y="50"/>
                    </a:cubicBezTo>
                    <a:cubicBezTo>
                      <a:pt x="0" y="487"/>
                      <a:pt x="0" y="487"/>
                      <a:pt x="0" y="487"/>
                    </a:cubicBezTo>
                    <a:cubicBezTo>
                      <a:pt x="0" y="516"/>
                      <a:pt x="23" y="540"/>
                      <a:pt x="52" y="540"/>
                    </a:cubicBezTo>
                    <a:cubicBezTo>
                      <a:pt x="410" y="540"/>
                      <a:pt x="410" y="540"/>
                      <a:pt x="410" y="540"/>
                    </a:cubicBezTo>
                    <a:cubicBezTo>
                      <a:pt x="439" y="540"/>
                      <a:pt x="463" y="516"/>
                      <a:pt x="463" y="487"/>
                    </a:cubicBezTo>
                    <a:cubicBezTo>
                      <a:pt x="463" y="52"/>
                      <a:pt x="463" y="52"/>
                      <a:pt x="463" y="52"/>
                    </a:cubicBezTo>
                    <a:cubicBezTo>
                      <a:pt x="463" y="52"/>
                      <a:pt x="463" y="52"/>
                      <a:pt x="463" y="52"/>
                    </a:cubicBezTo>
                    <a:close/>
                    <a:moveTo>
                      <a:pt x="411" y="448"/>
                    </a:moveTo>
                    <a:cubicBezTo>
                      <a:pt x="411" y="470"/>
                      <a:pt x="393" y="488"/>
                      <a:pt x="371" y="488"/>
                    </a:cubicBezTo>
                    <a:cubicBezTo>
                      <a:pt x="92" y="488"/>
                      <a:pt x="92" y="488"/>
                      <a:pt x="92" y="488"/>
                    </a:cubicBezTo>
                    <a:cubicBezTo>
                      <a:pt x="70" y="488"/>
                      <a:pt x="52" y="470"/>
                      <a:pt x="52" y="448"/>
                    </a:cubicBezTo>
                    <a:cubicBezTo>
                      <a:pt x="52" y="91"/>
                      <a:pt x="52" y="91"/>
                      <a:pt x="52" y="91"/>
                    </a:cubicBezTo>
                    <a:cubicBezTo>
                      <a:pt x="52" y="69"/>
                      <a:pt x="70" y="51"/>
                      <a:pt x="92" y="51"/>
                    </a:cubicBezTo>
                    <a:cubicBezTo>
                      <a:pt x="371" y="51"/>
                      <a:pt x="371" y="51"/>
                      <a:pt x="371" y="51"/>
                    </a:cubicBezTo>
                    <a:cubicBezTo>
                      <a:pt x="393" y="51"/>
                      <a:pt x="411" y="69"/>
                      <a:pt x="411" y="91"/>
                    </a:cubicBezTo>
                    <a:cubicBezTo>
                      <a:pt x="411" y="448"/>
                      <a:pt x="411" y="448"/>
                      <a:pt x="411" y="448"/>
                    </a:cubicBezTo>
                    <a:cubicBezTo>
                      <a:pt x="411" y="448"/>
                      <a:pt x="411" y="448"/>
                      <a:pt x="411" y="44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" name="Freeform 12"/>
              <p:cNvSpPr>
                <a:spLocks/>
              </p:cNvSpPr>
              <p:nvPr/>
            </p:nvSpPr>
            <p:spPr bwMode="auto">
              <a:xfrm>
                <a:off x="5287965" y="4951413"/>
                <a:ext cx="1962150" cy="2300288"/>
              </a:xfrm>
              <a:custGeom>
                <a:avLst/>
                <a:gdLst>
                  <a:gd name="T0" fmla="*/ 381 w 461"/>
                  <a:gd name="T1" fmla="*/ 0 h 540"/>
                  <a:gd name="T2" fmla="*/ 381 w 461"/>
                  <a:gd name="T3" fmla="*/ 52 h 540"/>
                  <a:gd name="T4" fmla="*/ 410 w 461"/>
                  <a:gd name="T5" fmla="*/ 81 h 540"/>
                  <a:gd name="T6" fmla="*/ 410 w 461"/>
                  <a:gd name="T7" fmla="*/ 460 h 540"/>
                  <a:gd name="T8" fmla="*/ 381 w 461"/>
                  <a:gd name="T9" fmla="*/ 489 h 540"/>
                  <a:gd name="T10" fmla="*/ 78 w 461"/>
                  <a:gd name="T11" fmla="*/ 489 h 540"/>
                  <a:gd name="T12" fmla="*/ 50 w 461"/>
                  <a:gd name="T13" fmla="*/ 462 h 540"/>
                  <a:gd name="T14" fmla="*/ 0 w 461"/>
                  <a:gd name="T15" fmla="*/ 462 h 540"/>
                  <a:gd name="T16" fmla="*/ 0 w 461"/>
                  <a:gd name="T17" fmla="*/ 488 h 540"/>
                  <a:gd name="T18" fmla="*/ 52 w 461"/>
                  <a:gd name="T19" fmla="*/ 540 h 540"/>
                  <a:gd name="T20" fmla="*/ 409 w 461"/>
                  <a:gd name="T21" fmla="*/ 540 h 540"/>
                  <a:gd name="T22" fmla="*/ 461 w 461"/>
                  <a:gd name="T23" fmla="*/ 488 h 540"/>
                  <a:gd name="T24" fmla="*/ 461 w 461"/>
                  <a:gd name="T25" fmla="*/ 53 h 540"/>
                  <a:gd name="T26" fmla="*/ 409 w 461"/>
                  <a:gd name="T27" fmla="*/ 0 h 540"/>
                  <a:gd name="T28" fmla="*/ 381 w 461"/>
                  <a:gd name="T29" fmla="*/ 0 h 5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61" h="540">
                    <a:moveTo>
                      <a:pt x="381" y="0"/>
                    </a:moveTo>
                    <a:cubicBezTo>
                      <a:pt x="381" y="52"/>
                      <a:pt x="381" y="52"/>
                      <a:pt x="381" y="52"/>
                    </a:cubicBezTo>
                    <a:cubicBezTo>
                      <a:pt x="397" y="52"/>
                      <a:pt x="410" y="65"/>
                      <a:pt x="410" y="81"/>
                    </a:cubicBezTo>
                    <a:cubicBezTo>
                      <a:pt x="410" y="460"/>
                      <a:pt x="410" y="460"/>
                      <a:pt x="410" y="460"/>
                    </a:cubicBezTo>
                    <a:cubicBezTo>
                      <a:pt x="410" y="476"/>
                      <a:pt x="397" y="489"/>
                      <a:pt x="381" y="489"/>
                    </a:cubicBezTo>
                    <a:cubicBezTo>
                      <a:pt x="78" y="489"/>
                      <a:pt x="78" y="489"/>
                      <a:pt x="78" y="489"/>
                    </a:cubicBezTo>
                    <a:cubicBezTo>
                      <a:pt x="63" y="489"/>
                      <a:pt x="50" y="477"/>
                      <a:pt x="50" y="462"/>
                    </a:cubicBezTo>
                    <a:cubicBezTo>
                      <a:pt x="0" y="462"/>
                      <a:pt x="0" y="462"/>
                      <a:pt x="0" y="462"/>
                    </a:cubicBezTo>
                    <a:cubicBezTo>
                      <a:pt x="0" y="488"/>
                      <a:pt x="0" y="488"/>
                      <a:pt x="0" y="488"/>
                    </a:cubicBezTo>
                    <a:cubicBezTo>
                      <a:pt x="0" y="517"/>
                      <a:pt x="23" y="540"/>
                      <a:pt x="52" y="540"/>
                    </a:cubicBezTo>
                    <a:cubicBezTo>
                      <a:pt x="409" y="540"/>
                      <a:pt x="409" y="540"/>
                      <a:pt x="409" y="540"/>
                    </a:cubicBezTo>
                    <a:cubicBezTo>
                      <a:pt x="438" y="540"/>
                      <a:pt x="461" y="517"/>
                      <a:pt x="461" y="488"/>
                    </a:cubicBezTo>
                    <a:cubicBezTo>
                      <a:pt x="461" y="53"/>
                      <a:pt x="461" y="53"/>
                      <a:pt x="461" y="53"/>
                    </a:cubicBezTo>
                    <a:cubicBezTo>
                      <a:pt x="461" y="24"/>
                      <a:pt x="438" y="0"/>
                      <a:pt x="409" y="0"/>
                    </a:cubicBezTo>
                    <a:cubicBezTo>
                      <a:pt x="381" y="0"/>
                      <a:pt x="381" y="0"/>
                      <a:pt x="38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" name="Freeform 13"/>
              <p:cNvSpPr>
                <a:spLocks/>
              </p:cNvSpPr>
              <p:nvPr/>
            </p:nvSpPr>
            <p:spPr bwMode="auto">
              <a:xfrm>
                <a:off x="5245102" y="5027613"/>
                <a:ext cx="1204913" cy="217488"/>
              </a:xfrm>
              <a:custGeom>
                <a:avLst/>
                <a:gdLst>
                  <a:gd name="T0" fmla="*/ 26 w 283"/>
                  <a:gd name="T1" fmla="*/ 51 h 51"/>
                  <a:gd name="T2" fmla="*/ 257 w 283"/>
                  <a:gd name="T3" fmla="*/ 51 h 51"/>
                  <a:gd name="T4" fmla="*/ 283 w 283"/>
                  <a:gd name="T5" fmla="*/ 26 h 51"/>
                  <a:gd name="T6" fmla="*/ 257 w 283"/>
                  <a:gd name="T7" fmla="*/ 0 h 51"/>
                  <a:gd name="T8" fmla="*/ 26 w 283"/>
                  <a:gd name="T9" fmla="*/ 0 h 51"/>
                  <a:gd name="T10" fmla="*/ 0 w 283"/>
                  <a:gd name="T11" fmla="*/ 26 h 51"/>
                  <a:gd name="T12" fmla="*/ 26 w 283"/>
                  <a:gd name="T13" fmla="*/ 51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83" h="51">
                    <a:moveTo>
                      <a:pt x="26" y="51"/>
                    </a:moveTo>
                    <a:cubicBezTo>
                      <a:pt x="257" y="51"/>
                      <a:pt x="257" y="51"/>
                      <a:pt x="257" y="51"/>
                    </a:cubicBezTo>
                    <a:cubicBezTo>
                      <a:pt x="272" y="51"/>
                      <a:pt x="283" y="40"/>
                      <a:pt x="283" y="26"/>
                    </a:cubicBezTo>
                    <a:cubicBezTo>
                      <a:pt x="283" y="11"/>
                      <a:pt x="272" y="0"/>
                      <a:pt x="257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12" y="0"/>
                      <a:pt x="0" y="11"/>
                      <a:pt x="0" y="26"/>
                    </a:cubicBezTo>
                    <a:cubicBezTo>
                      <a:pt x="0" y="40"/>
                      <a:pt x="12" y="51"/>
                      <a:pt x="26" y="5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" name="Freeform 14"/>
              <p:cNvSpPr>
                <a:spLocks/>
              </p:cNvSpPr>
              <p:nvPr/>
            </p:nvSpPr>
            <p:spPr bwMode="auto">
              <a:xfrm>
                <a:off x="5245102" y="5391151"/>
                <a:ext cx="1204913" cy="215900"/>
              </a:xfrm>
              <a:custGeom>
                <a:avLst/>
                <a:gdLst>
                  <a:gd name="T0" fmla="*/ 26 w 283"/>
                  <a:gd name="T1" fmla="*/ 51 h 51"/>
                  <a:gd name="T2" fmla="*/ 257 w 283"/>
                  <a:gd name="T3" fmla="*/ 51 h 51"/>
                  <a:gd name="T4" fmla="*/ 283 w 283"/>
                  <a:gd name="T5" fmla="*/ 26 h 51"/>
                  <a:gd name="T6" fmla="*/ 257 w 283"/>
                  <a:gd name="T7" fmla="*/ 0 h 51"/>
                  <a:gd name="T8" fmla="*/ 26 w 283"/>
                  <a:gd name="T9" fmla="*/ 0 h 51"/>
                  <a:gd name="T10" fmla="*/ 0 w 283"/>
                  <a:gd name="T11" fmla="*/ 26 h 51"/>
                  <a:gd name="T12" fmla="*/ 26 w 283"/>
                  <a:gd name="T13" fmla="*/ 51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83" h="51">
                    <a:moveTo>
                      <a:pt x="26" y="51"/>
                    </a:moveTo>
                    <a:cubicBezTo>
                      <a:pt x="257" y="51"/>
                      <a:pt x="257" y="51"/>
                      <a:pt x="257" y="51"/>
                    </a:cubicBezTo>
                    <a:cubicBezTo>
                      <a:pt x="272" y="51"/>
                      <a:pt x="283" y="40"/>
                      <a:pt x="283" y="26"/>
                    </a:cubicBezTo>
                    <a:cubicBezTo>
                      <a:pt x="283" y="11"/>
                      <a:pt x="272" y="0"/>
                      <a:pt x="257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12" y="0"/>
                      <a:pt x="0" y="11"/>
                      <a:pt x="0" y="26"/>
                    </a:cubicBezTo>
                    <a:cubicBezTo>
                      <a:pt x="0" y="40"/>
                      <a:pt x="12" y="51"/>
                      <a:pt x="26" y="5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" name="Freeform 15"/>
              <p:cNvSpPr>
                <a:spLocks/>
              </p:cNvSpPr>
              <p:nvPr/>
            </p:nvSpPr>
            <p:spPr bwMode="auto">
              <a:xfrm>
                <a:off x="5245102" y="5753101"/>
                <a:ext cx="1204913" cy="217488"/>
              </a:xfrm>
              <a:custGeom>
                <a:avLst/>
                <a:gdLst>
                  <a:gd name="T0" fmla="*/ 26 w 283"/>
                  <a:gd name="T1" fmla="*/ 51 h 51"/>
                  <a:gd name="T2" fmla="*/ 257 w 283"/>
                  <a:gd name="T3" fmla="*/ 51 h 51"/>
                  <a:gd name="T4" fmla="*/ 283 w 283"/>
                  <a:gd name="T5" fmla="*/ 26 h 51"/>
                  <a:gd name="T6" fmla="*/ 257 w 283"/>
                  <a:gd name="T7" fmla="*/ 0 h 51"/>
                  <a:gd name="T8" fmla="*/ 26 w 283"/>
                  <a:gd name="T9" fmla="*/ 0 h 51"/>
                  <a:gd name="T10" fmla="*/ 0 w 283"/>
                  <a:gd name="T11" fmla="*/ 26 h 51"/>
                  <a:gd name="T12" fmla="*/ 26 w 283"/>
                  <a:gd name="T13" fmla="*/ 51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83" h="51">
                    <a:moveTo>
                      <a:pt x="26" y="51"/>
                    </a:moveTo>
                    <a:cubicBezTo>
                      <a:pt x="257" y="51"/>
                      <a:pt x="257" y="51"/>
                      <a:pt x="257" y="51"/>
                    </a:cubicBezTo>
                    <a:cubicBezTo>
                      <a:pt x="272" y="51"/>
                      <a:pt x="283" y="40"/>
                      <a:pt x="283" y="26"/>
                    </a:cubicBezTo>
                    <a:cubicBezTo>
                      <a:pt x="283" y="12"/>
                      <a:pt x="272" y="0"/>
                      <a:pt x="257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12" y="0"/>
                      <a:pt x="0" y="12"/>
                      <a:pt x="0" y="26"/>
                    </a:cubicBezTo>
                    <a:cubicBezTo>
                      <a:pt x="0" y="40"/>
                      <a:pt x="12" y="51"/>
                      <a:pt x="26" y="5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" name="Freeform 16"/>
              <p:cNvSpPr>
                <a:spLocks/>
              </p:cNvSpPr>
              <p:nvPr/>
            </p:nvSpPr>
            <p:spPr bwMode="auto">
              <a:xfrm>
                <a:off x="5245102" y="6105526"/>
                <a:ext cx="1204913" cy="217488"/>
              </a:xfrm>
              <a:custGeom>
                <a:avLst/>
                <a:gdLst>
                  <a:gd name="T0" fmla="*/ 26 w 283"/>
                  <a:gd name="T1" fmla="*/ 51 h 51"/>
                  <a:gd name="T2" fmla="*/ 257 w 283"/>
                  <a:gd name="T3" fmla="*/ 51 h 51"/>
                  <a:gd name="T4" fmla="*/ 283 w 283"/>
                  <a:gd name="T5" fmla="*/ 25 h 51"/>
                  <a:gd name="T6" fmla="*/ 257 w 283"/>
                  <a:gd name="T7" fmla="*/ 0 h 51"/>
                  <a:gd name="T8" fmla="*/ 26 w 283"/>
                  <a:gd name="T9" fmla="*/ 0 h 51"/>
                  <a:gd name="T10" fmla="*/ 0 w 283"/>
                  <a:gd name="T11" fmla="*/ 25 h 51"/>
                  <a:gd name="T12" fmla="*/ 26 w 283"/>
                  <a:gd name="T13" fmla="*/ 51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83" h="51">
                    <a:moveTo>
                      <a:pt x="26" y="51"/>
                    </a:moveTo>
                    <a:cubicBezTo>
                      <a:pt x="257" y="51"/>
                      <a:pt x="257" y="51"/>
                      <a:pt x="257" y="51"/>
                    </a:cubicBezTo>
                    <a:cubicBezTo>
                      <a:pt x="272" y="51"/>
                      <a:pt x="283" y="39"/>
                      <a:pt x="283" y="25"/>
                    </a:cubicBezTo>
                    <a:cubicBezTo>
                      <a:pt x="283" y="11"/>
                      <a:pt x="272" y="0"/>
                      <a:pt x="257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12" y="0"/>
                      <a:pt x="0" y="11"/>
                      <a:pt x="0" y="25"/>
                    </a:cubicBezTo>
                    <a:cubicBezTo>
                      <a:pt x="0" y="39"/>
                      <a:pt x="12" y="51"/>
                      <a:pt x="26" y="5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sp>
        <p:nvSpPr>
          <p:cNvPr id="28" name="矩形 27"/>
          <p:cNvSpPr/>
          <p:nvPr/>
        </p:nvSpPr>
        <p:spPr>
          <a:xfrm>
            <a:off x="3497136" y="4222043"/>
            <a:ext cx="5394325" cy="369332"/>
          </a:xfrm>
          <a:prstGeom prst="rect">
            <a:avLst/>
          </a:prstGeom>
          <a:solidFill>
            <a:srgbClr val="C00000"/>
          </a:solidFill>
        </p:spPr>
        <p:txBody>
          <a:bodyPr wrap="square">
            <a:spAutoFit/>
          </a:bodyPr>
          <a:lstStyle/>
          <a:p>
            <a:pPr eaLnBrk="1" hangingPunct="1">
              <a:buFont typeface="Arial" panose="020B0604020202020204" pitchFamily="34" charset="0"/>
              <a:buNone/>
              <a:defRPr/>
            </a:pPr>
            <a:r>
              <a:rPr lang="en-US" altLang="zh-CN" b="1" dirty="0">
                <a:solidFill>
                  <a:srgbClr val="FFFA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b="1" dirty="0">
                <a:solidFill>
                  <a:srgbClr val="FFFA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半月谈</a:t>
            </a:r>
            <a:r>
              <a:rPr lang="en-US" altLang="zh-CN" b="1" dirty="0">
                <a:solidFill>
                  <a:srgbClr val="FFFA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endParaRPr lang="zh-CN" altLang="en-US" b="1" dirty="0">
              <a:solidFill>
                <a:srgbClr val="FFFAF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3494953" y="5602405"/>
            <a:ext cx="5394325" cy="369332"/>
          </a:xfrm>
          <a:prstGeom prst="rect">
            <a:avLst/>
          </a:prstGeom>
          <a:solidFill>
            <a:srgbClr val="C00000"/>
          </a:solidFill>
        </p:spPr>
        <p:txBody>
          <a:bodyPr wrap="square">
            <a:spAutoFit/>
          </a:bodyPr>
          <a:lstStyle/>
          <a:p>
            <a:pPr eaLnBrk="1" hangingPunct="1">
              <a:buFont typeface="Arial" panose="020B0604020202020204" pitchFamily="34" charset="0"/>
              <a:buNone/>
              <a:defRPr/>
            </a:pPr>
            <a:r>
              <a:rPr lang="en-US" altLang="zh-CN" b="1" dirty="0">
                <a:solidFill>
                  <a:srgbClr val="FFFA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b="1" dirty="0">
                <a:solidFill>
                  <a:srgbClr val="FFFA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党支部工作指导</a:t>
            </a:r>
            <a:r>
              <a:rPr lang="en-US" altLang="zh-CN" b="1" dirty="0">
                <a:solidFill>
                  <a:srgbClr val="FFFA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endParaRPr lang="zh-CN" altLang="en-US" b="1" dirty="0">
              <a:solidFill>
                <a:srgbClr val="FFFAF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3497137" y="4912224"/>
            <a:ext cx="5392114" cy="369332"/>
          </a:xfrm>
          <a:prstGeom prst="rect">
            <a:avLst/>
          </a:prstGeom>
          <a:solidFill>
            <a:srgbClr val="C00000"/>
          </a:solidFill>
        </p:spPr>
        <p:txBody>
          <a:bodyPr wrap="square">
            <a:spAutoFit/>
          </a:bodyPr>
          <a:lstStyle/>
          <a:p>
            <a:pPr eaLnBrk="1" hangingPunct="1">
              <a:buFont typeface="Arial" panose="020B0604020202020204" pitchFamily="34" charset="0"/>
              <a:buNone/>
              <a:defRPr/>
            </a:pPr>
            <a:r>
              <a:rPr lang="en-US" altLang="zh-CN" b="1" dirty="0">
                <a:solidFill>
                  <a:srgbClr val="FFFA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b="1" dirty="0">
                <a:solidFill>
                  <a:srgbClr val="FFFA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求是</a:t>
            </a:r>
            <a:r>
              <a:rPr lang="en-US" altLang="zh-CN" b="1" dirty="0">
                <a:solidFill>
                  <a:srgbClr val="FFFA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endParaRPr lang="zh-CN" altLang="en-US" b="1" dirty="0">
              <a:solidFill>
                <a:srgbClr val="FFFAF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矩形: 圆角 30"/>
          <p:cNvSpPr/>
          <p:nvPr/>
        </p:nvSpPr>
        <p:spPr>
          <a:xfrm>
            <a:off x="9315394" y="1767097"/>
            <a:ext cx="1804368" cy="4204640"/>
          </a:xfrm>
          <a:prstGeom prst="roundRect">
            <a:avLst>
              <a:gd name="adj" fmla="val 0"/>
            </a:avLst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altLang="zh-CN" sz="2400" b="1" dirty="0">
              <a:solidFill>
                <a:srgbClr val="FFFAF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defRPr/>
            </a:pPr>
            <a:endParaRPr lang="en-US" altLang="zh-CN" sz="2400" b="1" dirty="0">
              <a:solidFill>
                <a:srgbClr val="FFFAF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defRPr/>
            </a:pPr>
            <a:endParaRPr lang="en-US" altLang="zh-CN" sz="2400" b="1" dirty="0">
              <a:solidFill>
                <a:srgbClr val="FFFAF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52507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75E-6 -7.40741E-7 L 0.14518 -0.00023 " pathEditMode="relative" rAng="0" ptsTypes="AA">
                                      <p:cBhvr>
                                        <p:cTn id="9" dur="1000" spd="-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253" y="-23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4.375E-6 2.59259E-6 L -0.08698 -0.00023 " pathEditMode="relative" rAng="0" ptsTypes="AA">
                                      <p:cBhvr>
                                        <p:cTn id="14" dur="1000" spd="-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349" y="-23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8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nodeType="withEffect">
                                  <p:stCondLst>
                                    <p:cond delay="850"/>
                                  </p:stCondLst>
                                  <p:childTnLst>
                                    <p:animMotion origin="layout" path="M 4.375E-6 2.59259E-6 L -0.08698 -0.00023 " pathEditMode="relative" rAng="0" ptsTypes="AA">
                                      <p:cBhvr>
                                        <p:cTn id="19" dur="1000" spd="-100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349" y="-23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9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950"/>
                                  </p:stCondLst>
                                  <p:childTnLst>
                                    <p:animMotion origin="layout" path="M -8.33333E-7 -3.7037E-7 L 0.07409 -0.00023 " pathEditMode="relative" rAng="0" ptsTypes="AA">
                                      <p:cBhvr>
                                        <p:cTn id="24" dur="1000" spd="-100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698" y="-23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18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19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20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21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grpId="0" nodeType="withEffect">
                                  <p:stCondLst>
                                    <p:cond delay="23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5" grpId="0" animBg="1"/>
      <p:bldP spid="6" grpId="0" animBg="1"/>
      <p:bldP spid="7" grpId="0" animBg="1"/>
      <p:bldP spid="8" grpId="0" animBg="1"/>
      <p:bldP spid="28" grpId="0" animBg="1"/>
      <p:bldP spid="29" grpId="0" animBg="1"/>
      <p:bldP spid="30" grpId="0" animBg="1"/>
      <p:bldP spid="31" grpId="0" animBg="1"/>
      <p:bldP spid="31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268837" y="330101"/>
            <a:ext cx="71609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zh-CN" altLang="en-US" sz="32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抓学习教育，营造树党风扬正气的氛围</a:t>
            </a:r>
          </a:p>
        </p:txBody>
      </p:sp>
      <p:sp>
        <p:nvSpPr>
          <p:cNvPr id="3" name="矩形 2"/>
          <p:cNvSpPr/>
          <p:nvPr/>
        </p:nvSpPr>
        <p:spPr>
          <a:xfrm>
            <a:off x="5532715" y="2569866"/>
            <a:ext cx="5794114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1" hangingPunct="1"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rgbClr val="7C493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公司积极开展“两学一做”专题教育，共召开</a:t>
            </a:r>
            <a:r>
              <a:rPr lang="en-US" altLang="zh-CN" sz="2000" dirty="0">
                <a:solidFill>
                  <a:srgbClr val="7C493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2000" dirty="0">
                <a:solidFill>
                  <a:srgbClr val="7C493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次党委班子扩大会议，由</a:t>
            </a:r>
            <a:r>
              <a:rPr lang="en-US" altLang="zh-CN" sz="2000" dirty="0">
                <a:solidFill>
                  <a:srgbClr val="7C493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2000" dirty="0">
                <a:solidFill>
                  <a:srgbClr val="7C493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位班子成员分别上了主题为</a:t>
            </a:r>
            <a:r>
              <a:rPr lang="en-US" altLang="zh-CN" sz="20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20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严以修身，加强党性修养，坚定理想信念，打牢思想和行动的“总开关”</a:t>
            </a:r>
            <a:r>
              <a:rPr lang="en-US" altLang="zh-CN" sz="20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sz="20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en-US" altLang="zh-CN" sz="20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20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第二专题“严以律己”研讨</a:t>
            </a:r>
            <a:r>
              <a:rPr lang="en-US" altLang="zh-CN" sz="20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sz="20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en-US" altLang="zh-CN" sz="20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20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牢牢把握严以用权，用谋事创业的实绩践行“三严三实”</a:t>
            </a:r>
            <a:r>
              <a:rPr lang="en-US" altLang="zh-CN" sz="20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sz="2000" dirty="0">
                <a:solidFill>
                  <a:srgbClr val="7C493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</a:t>
            </a:r>
            <a:r>
              <a:rPr lang="en-US" altLang="zh-CN" sz="2000" dirty="0">
                <a:solidFill>
                  <a:srgbClr val="7C493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2000" dirty="0">
                <a:solidFill>
                  <a:srgbClr val="7C493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次党课。通过向公司员工发放征求意见表、开展交心谈心活动等方式，</a:t>
            </a:r>
            <a:r>
              <a:rPr lang="en-US" altLang="zh-CN" sz="2000" dirty="0">
                <a:solidFill>
                  <a:srgbClr val="7C493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2000" dirty="0">
                <a:solidFill>
                  <a:srgbClr val="7C493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位班子虚心听取了广大群众的意见建议，认真查摆问题，撰写对照检查材料，严肃开展批评和自我批评，摆正心态，加强党性修养。 </a:t>
            </a:r>
          </a:p>
        </p:txBody>
      </p:sp>
      <p:sp>
        <p:nvSpPr>
          <p:cNvPr id="4" name="矩形 3"/>
          <p:cNvSpPr/>
          <p:nvPr/>
        </p:nvSpPr>
        <p:spPr>
          <a:xfrm>
            <a:off x="5532715" y="1837203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积极开展专题教育活动</a:t>
            </a:r>
            <a:endParaRPr lang="zh-CN" altLang="en-US" sz="2800" b="1" dirty="0">
              <a:solidFill>
                <a:srgbClr val="C00000"/>
              </a:solidFill>
            </a:endParaRPr>
          </a:p>
        </p:txBody>
      </p:sp>
      <p:sp>
        <p:nvSpPr>
          <p:cNvPr id="5" name="矩形: 圆角 4"/>
          <p:cNvSpPr/>
          <p:nvPr/>
        </p:nvSpPr>
        <p:spPr>
          <a:xfrm>
            <a:off x="1268837" y="1837200"/>
            <a:ext cx="3552022" cy="2124000"/>
          </a:xfrm>
          <a:prstGeom prst="roundRect">
            <a:avLst>
              <a:gd name="adj" fmla="val 0"/>
            </a:avLst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: 圆角 5"/>
          <p:cNvSpPr/>
          <p:nvPr/>
        </p:nvSpPr>
        <p:spPr>
          <a:xfrm>
            <a:off x="1268837" y="4025902"/>
            <a:ext cx="1746000" cy="1714063"/>
          </a:xfrm>
          <a:prstGeom prst="roundRect">
            <a:avLst>
              <a:gd name="adj" fmla="val 0"/>
            </a:avLst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: 圆角 6"/>
          <p:cNvSpPr/>
          <p:nvPr/>
        </p:nvSpPr>
        <p:spPr>
          <a:xfrm>
            <a:off x="3074859" y="4025902"/>
            <a:ext cx="1746000" cy="1714063"/>
          </a:xfrm>
          <a:prstGeom prst="roundRect">
            <a:avLst>
              <a:gd name="adj" fmla="val 0"/>
            </a:avLst>
          </a:prstGeom>
          <a:blipFill dpi="0"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382258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75E-6 -7.40741E-7 L 0.14518 -0.00023 " pathEditMode="relative" rAng="0" ptsTypes="AA">
                                      <p:cBhvr>
                                        <p:cTn id="9" dur="1000" spd="-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253" y="-23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4.16667E-7 4.81481E-6 L -0.11628 0.00208 " pathEditMode="relative" rAng="0" ptsTypes="AA">
                                      <p:cBhvr>
                                        <p:cTn id="14" dur="1000" spd="-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820" y="93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8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850"/>
                                  </p:stCondLst>
                                  <p:childTnLst>
                                    <p:animMotion origin="layout" path="M 4.16667E-7 4.81481E-6 L -0.11628 0.00208 " pathEditMode="relative" rAng="0" ptsTypes="AA">
                                      <p:cBhvr>
                                        <p:cTn id="19" dur="1000" spd="-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820" y="93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9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950"/>
                                  </p:stCondLst>
                                  <p:childTnLst>
                                    <p:animMotion origin="layout" path="M 4.16667E-7 4.81481E-6 L -0.11628 0.00208 " pathEditMode="relative" rAng="0" ptsTypes="AA">
                                      <p:cBhvr>
                                        <p:cTn id="24" dur="1000" spd="-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820" y="93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/>
      <p:bldP spid="4" grpId="0"/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BC207926-46AC-438D-AFE8-82F7327297AB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Nm7WkkVDq0oZAQAAAcRAAAdAAAAdW5pdmVyc2FsL2NvbW1vbl9tZXNzYWdlcy5sbmetWG1v2zYQ/l6g/4EQUGADtrQd0KIYEge0xNhEZMmV6DjZCwRGYmwilJjpxW32ab9mP2y/ZEfKTuK+QFISwDZMyvfc8e6eu6MPjz/nCm1EWUldHDlvD944SBSpzmSxOnIW7OTnDw6qal5kXOlCHDmFdtDx6OWLQ8WLVcNXAr6/fIHQYS6qCpbVyKzu10hmR858nLjhbI6Di8QPJ2EyphNn5Or8hhe3yNcr/Uf5wy/vP3x+++79j4evt5J9gOIZ9v19KGSR3r3pARSwKPQTQCN+EpBz5ozM5zC5cMF8GhBntP0yTHoekTNnZD475RZRRAKWxD71SELjJAiZ9YVPGPGc0YVu0JpvBKo12kjxCdVrAZGsZSlQpWRmH6QaNopGdCnzwhmmQRKRmEXUZTQMnFGsy/L2JwvLm3qtS1BXoUxW/FKJzOqEnLHPb0pRgWpeQ04heNVrCb/UOZfFQafqCC9pMElYGPpxQgJvt+OMSJEhr+RGzUCUCMckAoCSV6J8hGxis8yKI6zUMIQpnUx9eDNjwlSu1gre9VA75gRiMBdFlxTkCIkgu+J4GUaecRqoQhzd8Kr6pMtsLz8eBqoLmAZuCCnosgfgzGDsgCHGEipHWYq07gKbkTjGE5KMw3NIZOBdOEQiPAW6nQ6RuCAxUITEXTIBPqMTbBLeUGyX/zt+pdyks7pFPE1BzrhvI3VTwY5xKbDAMq06GKYmJh8XEDaK/e/QuEUF79rVSm4E2FFmouxUBJXFJZ7Joo8L+ltygqlPvATSyguXCbMlz2jM+S0qdI14tuFFKtClSHkDuX4LzzKZ2Wcmzlb/X438G/F6W1VebQtS4JHzV0Pt2ath3zCrqcCmuhb5Td2l2jhsa/5jrDA5/V0T+hz9cfpjlwQ4ouHzRKaSeaPaqvvk+NxZNjRGnUY80VP9o/XclsRtbR1TKFhjqftLEOimpn9AA1T9pWhwAormbYmGGk6LqwE6g3ALEGj0WIwzcNWeCWfgwgHySzKOKYPZaCkuK1l3jh2WjW2Avh3aFOY8JWpxT8ZLcaVhwlGCb9rpA7qQjXRnQB8MN3utglHmg8kBAK7a5AFIJXOwP+uBuZiRnQfaAr93kqVuVGbJq+S1LfLg2yYXX49NV6XO7a7i1S552yZz/BQr2sNFrdL5gPZ/x7/e8XlAv8dHKSY4cqeJiwOXmEHfcFX1FAIKGFf4LE58PDbiwIWc1+kamumVboqsJ1A7q3vkBAPY9syx4GW6/u+ff3tifGFJu4u2u78OAgFimypI7sB+D3Qtqj+7QBge78vZRR+p7d1mJ9fzqsMoZOGz3CF421pyncPWQbdeSPJt0DBj2J3OgAexTXvdlDC6DUGY4egUapmdwp3RjJfXUAiZ1moQinW1ScB6mPb762VTK1mIIbJPayXmwIzOE+x59q4N5FMyvW57ZgY3inR76VZw6e4L5k5xAHX2CzyRyXogoG1NuyoERG/X9zTffN2p7laV/cvi8PWDfzD+B1BLAwQUAAIACADZu1pJCH4LIykDAACGDAAAJwAAAHVuaXZlcnNhbC9mbGFzaF9wdWJsaXNoaW5nX3NldHRpbmdzLnhtbNVX3W7aMBS+5yksT70saTu6diihqgpo1VpAhW3tVWViQ6w6dhbbUHq1p9mD7Ul2HAMFtevSH6RNCBGfn+/8n5jw6DYVaMJyzZWM8G51ByMmY0W5HEf4y6C9fYiRNkRSIpRkEZYKo6NGJczsUHCd9JkxIKoRwEhdz0yEE2OyehBMp9Mq11nuuEpYA/i6Gqs0yHKmmTQsDzJBZvBjZhnTeI5QAgC+qZJztUalglDokc4VtYIhTsFzyV1QRLQF0QkOvNiQxDfjXFlJT5RQOcrHwwi/Ozx2n4WMh2rylEmXE90AoiObOqGUOy+I6PM7hhLGxwm4e1DDaMqpSSK8V3MoIB08RCmwfejEoZwoyIE0c/iUGUKJIf7o7Rl2a/SC4El0JknK4wFwkIs/ws3B9aerXuvi7LTz+XrQ7Z4NTnveiUInWMcJg3VDITikbB6zpZ2QGEPiBPwGnRERmoXBKmkhNlJyzTl3RkMlIPeFFrRROmS0Q1K2Uo3+DZdtkNzFaASBiFmEj3NOBEbcEMHjpbK2Q224KareXpVEgAXtydB5H9+b99mJE5JrturWgqNdzuPGN2UFRTNlkeA3DBmFIH6bwlPC0Gpx0ChXaUGF9jFICw4WJ5xNGT0qcjoH/JOhKzCRWtCEXs0EM97Cd8vv0JCNVA64jEygs4HOtcevPgs4I1rfg5KFj1v9s9Nm6/q002xdbrkACZ0QGT8THArO0sxsBJ/MkFRmoQfpiInVrCgK5bTglYmt+vIyaJ5a4cv81sVYgd5gSTZj5TmF+asHpc0mZFIMohuuAhpGkENJPCYwYlgXXFpWFjAmEikpZojEsNa0G+sJV1YDxQ+wh9Yv99DrIy6L0xhWG1jMKctLQe7s7r2v7X84OPxYrwa/fvzcflJpvvB7gjhzfuOfPLnyl2v/4TYMA7elH1/aJrf/5s7uXbS+lslrp3U5KFXSVr8UXLeMVPdzGakL/5LprbxgSrkAS2nshwzWkuApN4y+ZYu9oE1e9W73PbaZNtlgzK8Zjf8mZH9aXhPX7oVh8OjF1XFSLnkKiXArcXnbbezXduCm+SirUgG09f8OjcpvUEsDBBQAAgAIANm7WklW7zOUugIAAFQKAAAhAAAAdW5pdmVyc2FsL2ZsYXNoX3NraW5fc2V0dGluZ3MueG1slVZtb9owEP6+X4HYd9K90kkpEqVMqtSt1Vr1u5MciYVjR7ZDx7+fz7EbGwhknCrh557HPp/vjqZqS/niw2SS5oIJ+QxaU14qRDw2ocXNNGu1FnyWC66B6xkXsiZsuvj4037SxDIvqcQO5FjNhuTQHzO3nzESd8a3OdqQIBd1Q/j+QZRilpF8W0rR8uJiaNW+Acko3xrm1Y/5aj14AKNK32uoo5jW12jjJI0EpQBD+r5Gu6hiJAPmT7qyn5Ga/qjztz+Q7aii2sqWn9CGZA0pIU7y9RJtmM/N7vGrzNHOCzT81Yb65TPaIJWRPch487uvaIMK0bTN/9RII0WJCY015x/xXcMEKUz7YVRXaBcFeCE86OIruPTYu94FJPc17PsU21UK9oR5PRgI+OgZg4WWLaSJX3U+VYm3x1ab/oDFhjBlCCHUk55M0E+kVX6bGOt5f+CN8iIgOaBnvArW1rDq4g2IMd7zV6tbOyrC+N6xIEAJOwcGEfZgz/xt0nrEDMCe+cxoAY+c7Y8jOHR1Iv/Gt8S95vn0Gy9wYpY+YX7lvXjSA3auCkJ1gOfUooCFwnBeaA34bGlisS6k5CimlJMdLYmmgv9CXra3l1FpcuBwpXa6sFJNNYNT9WZjNFM6TJddx+XovHE9dr8K/eW69USbIX4zJVqTvKrNr5KaTpzOdIlJzDQ5rcAxaegg7/lGBBp79pCoJnIL8kUINvYYLjSosduLrreG6GkS5CBNTmc5dZucSj9v6wzk2rwaBeWzHIMdsaJlxcyffqXwBsWBYsDbSXVl9uOEvtdlALgiACLzyldtt+g8dcs0ZbAD3/wBYK88dLdUmSodKrilfoCNDkvOIaNq0s2KvlbiGRLgJ/ivJqxo4wPPiLLXJFP2ZlHn+yncxxLNZT/OsPjCSWbXrpaijY3/OIMGxP8m/wFQSwMEFAACAAgA2btaSSqWD2f+AgAAlwsAACYAAAB1bml2ZXJzYWwvaHRtbF9wdWJsaXNoaW5nX3NldHRpbmdzLnhtbM2Wb08aMRjA3/Mpmi6+lFPnpiN3GCMYiU6IsE1fmXItXGOvvbU98Hy1T7MPtk+yp1dAiI6dRpaFEOjTPr/nX/u04dF9KtCEacOVjPBufQcjJmNFuRxH+MvgdPsQI2OJpEQoySIsFUZHzVqY5UPBTdJn1sJSgwAjTSOzEU6szRpBMJ1O69xk2s0qkVvgm3qs0iDTzDBpmQ4yQQr4sUXGDJ4RKgDgmyo5U2vWagiFnvRZ0VwwxCl4LrkLiogzmwoc+FVDEt+NtcolPVFCaaTHwwi/Ozx2n/kaT2rxlEmXEtMEoRPbBqGUOyeI6PMHhhLGxwl4e7CP0ZRTm0R4b99RYHXwlFKyfeTEUU4UpEDaGT5lllBiiR96e5bdWzMXeBEtJEl5PIAZ5MKPcGtwe3bTa19ddC7Pbwfd7sWg0/NOlDrBKicMVg2F4JDKdcwWdkJiLYkT8Bt0RkQYFgbLovmykZIrzrkxGioBqS+1MBqBp6KI8LHmRGDELRE8XsxaosfMnnIBMTjd3fpIWvwI9PHGCdGGLRuazxiXxbj5TeWCokLlSPA7hqxCEFGewr+EoeV0o5FWaSkVxFhkBKcMTTibMnpUZmkG/JOhGzCR5qAJmy8TzHoL33P+gIZspDRwGZnAVgU5N55ffxE4I8Y8Qsncx63+RafVvu1cttrXWy5AQidExi+EQwlZmtmN8EmBpLJzPUhHTHLDyqJQTsu5KrHVX18Gw9Nc+DK/dTGW0BssyWasvKQwf/WgstmETMqD6A5XiYYjyKEkngkTMRx3LnNWFRgTiZQUBSIxNCrjjvWEq9yAxB9gjzav99DrIy7L0RhuDrCoKdOVkDu7e+/3P3w8OPzUqAe/fvzcXqs0a+E9QZw538NP1jbxRSN/2g3DwPXO59uw1fm/6sK9q/bXKpm6bF8PKhWp3a+E61ZZ1T2vsurKXxu9pSujkgvQZsb+2ECjETzlltG33DSvKPz6+9dvizcq/AajWLt9/98g/Gjx3Fp5X4XBsw/AGshXH9PN2m9QSwMEFAACAAgA2btaSVgHT52aAQAAHgYAAB8AAAB1bml2ZXJzYWwvaHRtbF9za2luX3NldHRpbmdzLmpzjZTLbsIwEEX3fEXkbitEn9DuUKFSJRaVyq7qwglDiHBsy3ZSUsS/N2NeseOUejbxzckdz0SebS+qF0lI9Bxt7bPdv7t7qwFqRhVw7eqsQ89RJ5plC5hnObCMA/GQ8vjpSd6diZAx4dY0rj7QVjf8iMA3S8p0E5cBCxXQdEArA9p3QNuEEv+cxF6jrH1JjT7HhTGC9xPBDXDT50Ll1DLk6tWuZoUeLEpQF9AlTcAxHdrVRZ4dH4YYTS4RuaS8molU9GOarFMlCr7oyr+qJKj6j6/3wOBp+DJ17FimzZuB3E88HWF0k1KB1nDI+zjFCMKMxsAavgO7/kAd43ZBHl1mOjNHenyD0aQlTaHVpdEYw8V47dXq5hCjzRnYmD1xd4vhEIxWoFpWk3sMBxSykP/4gVKJFDvSQts9P6FM0EXG00PqAUaQw8OibVf3zoXa40+Ic4WEd4VWoeuXd40OHwxdfONMpWNe7eWdhexYSOSBHCKgya4h1J4jxp8juP+MCDWGJqu8Hg/1bKzbQNUa1FwIVp/+69I5/Vy93S9QSwMEFAACAAgA2btaST08L9HBAAAA5QEAABoAAAB1bml2ZXJzYWwvaTE4bl9wcmVzZXRzLnhtbJ2RsQrCMBCG9z5FuN3EbqUkdRPcHHSWmqYaaS8ll1of35SKdJGAQyD/8X0/JCd3r75jT+PJOlSQ8y0wg9o1Fm8Kzqf9pgBGocam7hwaBeiA7apM2rzAozdkArFYgaTgHsJQCjFNE7c0+NhArhtDLCauXS/i6R2K2RTDosLilvYv+zODKssYk9fRduGAVbzHtCCMvFYwOxeN3GLrQPwCGpMATKrBUAJofQJ4DAnAjytAiu+b56RHCvGjYpBitZ4qewNQSwMEFAACAAgA2btaSbDtXVduAAAAdgAAABwAAAB1bml2ZXJzYWwvbG9jYWxfc2V0dGluZ3MueG1sDcw9DsIwDEDhvaewvJefjaFpNzYQEuUAVmNQJMdGiYXg9nh7w6c3Ld8q8OHWi2nC4+6AwLpZLvpK+FjP4wmhO2kmMeWEagjLPExiG8md3QN2eAv9uK1cI5yvVEPeGndWJ48zjHCJ57Nwxv08/AFQSwMEFAACAAgARJRXRyO0Tvv7AgAAsAgAABQAAAB1bml2ZXJzYWwvcGxheWVyLnhtbK1V30/bMBB+LtL+h8jv2C0dA6oExJDQHsaE1LHtrTKJm3hN4sx2COWv39nO76VsSHtolZzv++58993Fv3rOUu+JScVFHqAFniOP5aGIeB4H6OHr7fE5urp8d+QXKd0z6fEoQGXODYCmyIuYCiUvNIDvqU4C1DNgYEZeIbmQXO+B+xS420gnS/TuaAYuuQpQonWxIqSqKswVIPJYibQ0JAqHIiOFZIrlmkni0kBeg13pv6Phl4mc6H3BVA9Z6LcHrklajmfFByTVEgsZk5P5fEF+3H1ehwnL6DHPlaZ5yJAHlZzZUj7ScHcnojJlythmvktyzbQ2SVjbzNcrvjjPPSXDADmHTcaUojFTOM1jRByWTID9bUpVUvOoAa3hVTte81q/jXnfNG62c6RzLsrHlKsEjvqQzjoJ9Mkwqp/Z61oFPTQKujVMyJPsV8kli+zrt1aM8wVyAVvF2TyxqkI4gKdbGmoh9zcAAxXVHcRt07BrGraglgO30dcdBWpuu2VUl5I1pZr5Tzxi4guVkhpZXGpZMp+MjDWWDME+cVeum9Q1xE90lp7+Q2+M36g1P9VrnbGA/9GYT0DU1oTnEXu+5eCjWQY11QyKbWxYFyk2MbucVPmY9XQ9MLkc66bARTxNZcxgDCOqKens5BCUSarAJSzlCNs7OAhOeJyk8NOTDOPTgzQZlbtJht7BQXAqwt0EtDW3ZSTjOo7E1CrIJxPrxA9LpUXGX6w8B3tGr6wOXxu55ui64O3B2fyPURzEaAZziyZWl3nq7avm8N7MqVadz6ZwloFaYR6YLgvn1cxCWYx8IralZapv+jk1+7AHHeU8NR3TXN9B76Ja8xfmVTwyX7rF0tQkYUYzAfpwvuwxQD9huwzCW9OhiFuRN3XAmNg3928r2mz5unWu64c67EMNnzirHMbN1EdQRyxFmUejHuKi+4ioFHbatWTUS9kWbrQ4AZGKIkDv4aG+88XpRXfls8VFg7V53bvALpc3rPQ64U5BpNZ1exG/3g3w+BtQSwMEFAACAAgA2btaSXsIry0qCQAAcVsAACkAAAB1bml2ZXJzYWwvc2tpbl9jdXN0b21pemF0aW9uX3NldHRpbmdzLnhtbO1ce2/iyhX/v59iRHWlW6kKD/NKxVIZe0isJYaLnWS3VYUMnoAV4+HaQ3ZzxR/9NP1g/SQ9M7aDTYDYm22vtB28idZn5jxmzmMeP5Fe9OgF2jZidO395jCPBhZhzAuWUf8PCPUW1KfhJCQRYVF1T7n3Apd+MYIHymlAjZgTuE7oarw16tfQUHxQt6N29S68NQfNBuo0cQN3kY5bGrRdKvqlokGb3qhrveqBiFhuSBYkYMel9qq51tcMRhCRkBmBS772lXzvbFN+BFeh43rQL+q3m/zZpVp3epM/qFlvdVp411AVRWkjraXX9dqu07nsqHWEa81WTdkNug2loaB6q1W/bO/qnUZLgbfhZRukNPFlGzU7zWZD3zVwA7iRqg70hrbrKJf1ugracPdS2w2Hg06thur1utLUd622MhzUEPRWQIaqdPkEKroyUNo7daDWuwoaasPBsLnDOm5rLdRt4HattmsOBkqttp/c/eiy07WnFh5OOp1vCDzqgqOtPLaqR4Krt9iGIXS2yXrjO4yguRMRw/1QmUyxhU1btY2xWUliU8Rx2jM1KU+NiUAOnDXpazRgIByNA/8Z/bygm+c/9aqiJe0mTMrmRJaOPDBkvmWMBheLWNRFQMO141f6f4zDJhlUEU76RMIyfA/OguzVdcSnKFuiC0IZnnNMC7reOMHziC7pxdxZPC5Dug3cQmaunjck9L3gEXrXLjsaPqvI9yJmMLLO2Ye7/CnOtoFSFRFuXhvzpxCn78yJn2qsiU8Jvr3Kt2fkgPXJizwmWNU6f86xbpwlyTugq/LnPE8AWvJe6/DnbSZGvjLorvDMb5zt7jvPJMwriSvlWS662W7KxtMmpEs+2Xm+tx39wudTKDzBkltY408hJj5ArrCQl5JpE+PXDzomr4e1pLcGLeDcbHFJSELkZDDTxjcT1fw8G42vxrOBcVWBuiWyEvG0/LnR7n6tt9pQuRK+gpKsG3U0ystCQlirVkyWaU/HoxkIxKOZiT/ZlT7/XZp1fGuPDBNX+sl/SguApeCu0ue/i7DeTqewbsyskaHjmWHNzLEt5mWEbaxX+p/pFq2cJ4IYRU8e+YLYiiAoz15IUOR7rmjgJdsLtqSAPn18oxrmDFYre2poYrXqWzQMn/8sJDtbtoLgWTkRcr3ImfvEFWohREQ7Ly+gXWzNEPxjKw960rXjBRdFtE/Ve8O8mtnj8ciaYVNPKZU+Dlykhw7XVF7QVLXwFGSEsBqH38Y+E9EnJCDV90sLuTaurkfwY3NDrr3lyocf9g3WTDC4ZEKCAowQOHgKUWdZ9+OpzucQFCIHbZwo+kJDNxc0WdcVkG2Y2hhCU7Mz8m0uJpUNjveCBYQOWbAC8m6wZalXeDYYf4IYh9wcl2Qaf4SU/FiS6TO2IIewVYDNVO+MK7F/42mYJkiagwuHxztsy5zFAvj4bD55dBsBhc8wpInIxuiitCYL/3ILjjTU0YlsjwXDZIu3pfdEwJTQhWWugC4oQxrWeXT9cmv8bTZUjRHWZxBu+vh+ZosqyZWunWcUUIYc98kJFrCtJQtnC5nwDG2u54o27nlhwq9b7zfksKT+/JSULlPHn376BpNyBe+IZbBfBmWwTdmwt7TzaUtG8I2G8Fg/aUWRCfhmEywNm+rUGH8fF0XeeuvHVfp7OOrFuLLOetOO989Xcbf9F4yx4hI8MKCiDTxaignDSsyXHFg8/VKMhjkEdZO4nkPB54fTUgLMcSLDpOgdYu5g5nKG3MGMlhNxjweWYcNm657M+emjALPI1dhrx/3Nz4g+gbP5S6rOyQOF/ZJPnKd4IwNrl3B/ES9ntkq5pcU27BEYboLMZRxUINX31vwMVUzs7Q2eZe8N8uO5p1vfFdnte49iRYB53q7J633YQ0jXguo7URrX8aL013caEg9xGuudlNtAvCRoYV9l8vNdHrOwOtWuZ5pqapifKHg++8X5IDv4nIxsazZSB1wCpMnaYYsVrMIP/JxXXFZ8ItDxUAV5yeAt4oSL1b//+a/iYg7siakoof6lrBxIfl418Yu8v5uUkegfBeTY6iDPKl4KMiYHqpS1+PnKNiBAv8uRxYmXpTVd8yuuQqohBRI3qratatc3kCWWSAq6DWEvWFLIjTr9CIVP7PUr/RsnfITCaVPqlxUkZp7HJittw/6Iu2W+F5CS7O9eifjgbWMyU3VdnP0hR31v8Rgvvy4cYJJrPuTTZRl52rVqQnU+EElcj5WXKRa3tGpBSYjf9wXh6eha90LYX6j4DtRwlrufCVhI/Qm/2Xp9lQsd+EUchHH/wfEj8E36mu0SreiXxHlptyzpsOsEjJjw3WKfhduk75522HvKk8fNyk0ohx3vqA8LgxaPJyM6Tz/k0rSBuPrNKnihvbIczllJU8b0PfGwv0m+slf9M8TD/hZfVPh9+yumw5YsZ3odN3DCLD3ju1jOEddBHxKIKpX0Sd/yfbgFI34tG2VMSgj5nmvqkr5YG21vTZJ05rSswdUTFveCl+3LDeeZP4thRxx2yDXsw7d6Pn57zGM+OR3cYhyQglnvi/eSGRDDB4eTEVMRe96QDxU4iDiLFa/0UQUlMj5U+HTGCM0pvk1az3g5y3AKa86zrkU9F+W8lMqAV/Fyqmic6+eZetVX89SrnvNQLxF72oHBdj0nIYYY8KDKJR7KE7PdV+lV2J3YkR7wnWjNCmArkB3AGSnNhAwhF1hiW5VmS/ySbYe9JfN88kTSSpUhZCbn/Ph7EWTH+eBW2Yg8sGx4J5TSWZCUun0s5ktghn6SS5zIskoOWkomHXPmkRj9kWqVrj17G4+sRmmV5uGeLdCUHXi9ekQV9D01+71qdpmFGnUEZT0LvQ63vi8hVwm5SshVQq4ScpWQq4RcJeQqIVcJuUrIVUKuEnKVkKuEXCXkKiFXCblKyFVCrhJy/WEh15Ow3f8Ecd13lYCrBFx/D8D1dPz/Dnjr25z/d3Br7J/SaGvMJsHWUmDrMdS0CNp6BKQ9DbaeTrgfF2vNnmok5ioxV4m5SsxVYq4Sc5WYq8RcJeYqMVeJuUrMVWKuEnOVmKvEXCXmKjFXiblKzFVirhJzld9y/V6ga8YmibrKr7nKr7nKr7nKr7n+ENDrIQ1YQd7Jv6r9H1BLAwQUAAIACADZu1pJGVmzW6ATAAAoTgAAFwAAAHVuaXZlcnNhbC91bml2ZXJzYWwucG5n7ZyJV5Jp28BdMss0akanXNKmeVvMcmPMXWraN3PUcV+YKBmzJCVwQUBbpnJSe3tHodxyyrRcUMkdAbORCpemDEJRLANTFFIEBERenO98k855v/cP+M7DOcB5nutwcy2/+76u6z7nua/7+R40MbIw0tHRMTl8aJ+/jo4+UUdHb3zFcu0dvx9UHdovXaT/we90qnusxrQXy+B7ju/R0anNWTX3o4H2euX5Q6FIHZ3VHQtvXQai/JSOzvG2w/v2BCZHTQ6eqKiAK3YNq2/P6eB0yi7qJ2wqvP7xkIHB/tJAQ3+Dkm2mqMDv9yX476vRz92+wsz22rXJ+2FrzsLfKK/ODcVNDfFj73zA3SoIteOwa3/8Q1RYWVk56hF0S0Ip9hT+ETM1WtU41E+R9cflB0el8EUjfEK07N16R7qOvvHnDwoM+uH3F9m5XxPw1lm0uUkE/tJyi+Xroem6f31k3DMOzLPCi/QElghKQp9JCOdxHXPJII6OxoEPKiE5QzjVuXf+e9uXCs/nZbzIyxmnhHZfEmToLhl72Eo/d6eNeuwE/gtHFzPjpbrBzcvPKj4WXB5Hulj9TdSRnv6w1K2i9BP0ffvlxUMuO9buX3MqffGt35ZXQvXMDErbXkU5fR7kJTs93RZqRFwy8O6n6ekr/ZfdynuEOHpaFtP7lwQKegC1DXFeosP3+kGOGZkXX0XFkhaZ9DFuN93U0eDYEjM3ntxNX2ard/jom8ZSZwwZ/pekxjCgxnSH+RJvl+vaEXfv3xNLehy8SLkZl41abfW2LPHsGqeN0IumGfdLxwf8b7dxwH9J3l6yDTHKW2pbX7rZsbu/3X0c3G+3SDmlxRqttrr/WhKXa+vXOO7J3P3KX3ruYdfQxGf9JtpNdxgcXWrbGbrRFr/v/frtJs0WKYc1WUHUe5D+fAkK+4xXEDfu3xj7UNkQGIOQfZbIoEZ5Fzcvtc0FavBl+bZtk7myzEXeoWpDrBtAXxriTdqbNzfdfByIDd9OdsV8lmAcDY6231pqm0XNxZWBpr/KjmB+X+SdaH2ttrbQpSFeq6+35dDaQ2GPqDtzOfnef0nSvYkXS6F/s80kpH3ZdqMjmNK2k5+Vu0vS1Wpr6rg0xNd0db+8v+IfO3/g5b2Y6C76S0K3BvAF8AXwBfAF8AXwBfAF8AXwBfAF8AXwBfAF8AXwBfAF8AXwBfAF8AXwBfAF8AXwBfAF8AXwBfAF8AXwBfAF8AXwBfAF8AXwBfAF8AXwBfAF8AXwBfAF8AXwBfAF8AXwBfAF8AXwBfAF8AXwBfD9/4zvEOeSohc/jxzpcIIucfJ6Nzb9HhJBH937bOlzun5asuyagmr+Y/yycjszlz5o+3+S+UP/9sV/91+UDoqtWOz7/xKO8NKqk4u1+peeIB9BbU6ZV4y69npJugQPy4r60wTg4uaWnJZolGYcx1Jf2YBeNJYvuCZNjc8iqdlDZS8MpVMjNprZ8ht+PDy2Z3auPlpsQUoau3HhAj1NLWW7Rs8+WVdt72dtETXIa+FZ+/lididwrVw/k54RHI2VnlmX27PyfO7acUw+p1rIDZsPRUac2RPfLYd4+gwQbDY4FmNEzflGhJFhltpHNlzZPJ+Dm7l3HFvZLBr1kTd325Eo00XCeSWbNpQmyedRVLOiJFrreAMrzZt9G7J27h0Inzz6VjMBh2DYtdE9pdWN4mRWV+fc/LycRhOmMnpQxf98yiYOEkhpfLv8vbzR5qJXcJ+C1Lwn9dwcZE5Zb7EmzfNA9tqFZ7CpGWH3m1ngr9iXyzkoqqRQfCwaw0bFNCIrCOyzr1clHDTsCj8uRtFeg5ylv2mwYgwvsikEOXDCa+oppjr43eP5tifHsGnD+jZNKvGdAWShxOZb4dvgmkrY/PMTuGmRRtgU5GdFLmf6zJSAJncajkvGPaTNqDYnQuL3JeeWvVFqOF1oc3P5ZAEp4SO1Tx7G2xtK/bXtaLGiRrbjSlyzDdjQHqKBDzhdMNbilyExCbRVzbw+AWl4d+byk9u54SY5ceKkbrfm0k8f05tl2VEj0pjk7GZK1M1gYrmmeiWxPrHZDtqX+WZ6vzrktIeA2iSKBd39xi17JLgiyWy7UPzNzSzmo2PloW94FabrwZa6qAiS1w2zSaOzTLNuOU2j9tw7PsvFHvBVW0i9b5hJ9spLqaPvFP66Ep+etBDkgkNBEHKZussjPttywZ205eNtx6qnXLBKn+6IUtqQy1BUdyraihVlDy2ata8bCXxSn1Gj90JmS2z9+ZSBZN7ajRFbxnQPXFNBQxhqjKJgqNrMi2s32X1rD8Enl0Mb2yzcgx7J1edF4MRxdjkp2BcuP335JUcdrrpbJ0yVJwg67pBNq/m4AuQOrEjtfcCNle2ib3xhlx9GUu20IvK9T7cg7Top5VxjMxoyPhHyhq8nuK6LtOLW65KDrjXIR8+Byr/rDtkcDvZiu4uvI9gTB+jc1eHM9Ga7m/GYtyh1aPoA/BS3LIDW2a9ybsWPJreSDP/gYCl5KqfWYnuIGD4whZxbmHgS476xWzkSKnOSrQ92kEuV70povoXbPT2/irNf5yi2hYr6w12XB7aT7dfZ92IcI/Rx7DMj1fTZNbrI4rW6SDVpzx3zJpKhiKM+r1DPV3oOZbsu+LMgg6E4fg7d9hVR0URig9ifUOPBtV3ZjIlEXYm1XkyhRSuiOOYKs5/ZLDCBxnRcUCSAilB3hM59DnIoi+bA25DcbIhMKRD+KuB76ud4E6UIGGS0ab7Em3j1RoHKhTVEuBrVPjckpzamKPgEV7yCGb0LMtsO8vXYCZeBz0eDuGTVu+kRXNAGB8Yv2ineBNF3oM6+P9zbLpdaYa6TwBKU1r3djYpXRx0KzZxtdkDjG+Z3gKZLmD3mnca9tgSS+37ZSxK+fGOALpLyy1l1Epvk7M6nKgo6QJ2oAruZLPVjZsCvdhGsiEc66zfTVxQwXRWhON/BHud9QY4RuB70cEQPPObUsncwauf0cRyLS7hqRIzWKNmueLUwmieFaSTFmrn7WxtvKwKsIbJBQkuHKh6BhkTg8A6/WsUx7miVDkEMvxI34F5IPmHTerqeYblX45QWcbxCPC/hS8feiPYICcZRXqh0882qYhJs4vAkwcTVdr7EsM+DhTI6g72x2z07/EpLQmjVsWx8NPV574rikVQmJ8sxhPDDJ6+Z1VXkgHIhdYPKpTN/rk8dhYy2V2jH8/6Jpf/WEkGZ8m2q1PDqLypeF8/PiFLr61I+ZqXGCHJSPlWTAuSno2+aOo5CoskpTVynhbRRzaS7027dN+JM5nh4xnrJWcIbfL6UO1+FwMYF7JdMK1LYk320N3HpCZatPRceDTwSvsHnpFBJwh4rawwGpW5xkHrbQ5K4DKXPOE+oeitXs/ioufFpfkIlnjRQhSext6t8NH0wJ5HYXeVk0AXWFxjfZ5KEGa+9rGOsVdbEg+kVNeif3tT5FkbOKwbFOHnR1vsfvtznrUuRssLFac8nwTvGxXqCjpBp8ETTQromOPlhxL4r/UeQDb27rfA2X1cUhcvVD0cVnMm+uJ9bepJxQ/YFDI7fN5QNkrauYxuQ4QM8hvMnVlyhEjx/TuHxE9u8wIwqPIHtHVFV1YTiO6feYvy2kqpYaSfKRAxt5uuKjQOrSpCK09YfbcpGWoR7KsNap8r0RkoMW7CgooGSC+guX4XFwJ7EuUj6B5ygm3/DkU6vWj+rzWTJQU1WvwtXeMNyz5lfPkCP8EkKXm8Fd86CNs0VRPYOSO+UzO8INhQihSeudLm0x6o8yO6Fifkj9Uex+BGJ3KBrbyPEp4wqNrr9DRRhOJaQRgC78XEIvC+HuKF4kqnN35KfvmVsQmJP1LRaD3c+OuX9ydpjEvUtaiSjxTpE2I4O3utORvtql5Q8vS1sMMIefll3efzvu99HwpIMOmofhfTSWvVi1CoH7bxLqhrv1hOEvAn/+blRvnT0ztA/zodm5/hhj9ArYd9mj4RMcVEsdqleDMeNVast+6yzBCGnqsUr0cE1liCK9GnittmsB4kRGj9Pd/IWaJ0b+H3iAW1Cvpfx9Ag7ZE/l3QCbb9yCnCjGRLNbndT2SeGN3JeRcPude9+ESK1Urgd1PANDbJTWcDCEP3vjboS8Krv9LSRM4+O5H40xS7w8ruTyMz9O4yK3Q1ls4gYbO+LBZS8gGkVvPgKvGkjamGcjRaA4tYYDUu9YlMv5bdCeISf02XibKp673VW9B8Xt1ZBLVITMHDp8MyNAr082OmF0RYoYMTlzQCeM2hxtQPK4F5sS5I/1VWOuVPIZiajEZa+VYjdvdMOgoERPMEsVqriNF5vVbfEEMTMAJi/Us4POa1yfhXwXsRpr+ZOe2mms9QnsR/XTrT61ivFgWoui05U6VZ2ztTgtUVKbg50QeVx8YHj2RD9Sf7QSmt274cQWPcFcMnhs/Z/1tBVsWFsnecSK38uE8rAqSzvigFjQgs2cWBE+8OMZdOZZbDc/n3fjNayRFyslzjl6BjG4rCbRtGo9HJYVENEY7AhvpHGDAhtb1aLHA3ZPyQOeguk6J0+fIMetdkTNLAOyq1jZV7bLbNOqcWoOvBgrE3mgBpUFMBBFiBkWn4Ky9TnJNweTHjFkozdeR1uPm3L4X3a6XYHz9C+UcZRR3nkLajYihq+si7q2rGsvwpEcBxIkx/Nw6zguiECyOq4ne+XxAXahuQ+/gaCLbNZrFppytPAOmdZmP3cOQWhSCUeroHlZnKm1jlu1qc8OouL0WhsTmC9D2VW97jJ66/wkZH3+O6W5KHU4gvrLxMS3HL6leuLMZOdkb0ydbOXJFA+RLHNsVuVu95CsGpuWNljZMRYK32frkwW34T1Gt8m5DKx4k2dPhFVFqsr3n4OrC2H8umoIBnKVI9F0vZyQyAsf1lN6mWznAa17y55lO4bCj7LGnsBAcGzhFBaxTkRYQTx9En0WHSk6jvsqg4wzxxYqU3/iJ7JP2yieHdwFUTw/sUtbkoix3LdOsws1YNL2xzlqxl2LugDriLxisjgjheMjWnVbCnYduoVRYO6iBwUTOGvJstq5SKKqyK0SGhPV1yUQJDJuL2QySoYrL00y3NrSW7TXznSDUao09bdqstqXZEbstNT0sd+aNXTSdor3XiFNicvmREz+ue60bqocCz9zzibH4wf0ZYayoCWNJw9nVERZvuEP8JVNhfzY9pHZIssGhty/onrBmGVdz8dPt6WcmGzmrv6nCzdaPR6cZDNicjCPrZgm0CiK9+to2yKGQpqsrqSfdwe9LfNqqlxJlELdnowky5unehKlvNpR6ON8stqMrEqZ0C7DTSLP4wwjAT96okswlgheqLvrln9BA0nejvbHNc13/eHCZaioIIe2mVeH39Vl8y9VQYfkex6RXDskUzn4uXjYtLNXEKymzTlU00Dx3WmDn+2w+Uq7xjLQmy/IyODWuZe9mPpsGKiTmnS3Yk2LOkaXENXuNep0Bu0VUYTd8yHZo2ihE+uhS3oheNbDulEvvE/faM+cV586tZyk4iJ7jyNfl8C2QO2DXIqT31+XV0aJPCdRmFzJJZu5u3/2q5ieL4jeu1lHfjRzZQbEMMSpFog9Pq1ZLptf3Rk4FAGX7eNPc1d9zXhVu5APp5cX4ZRjQV8jY7ZN9Q8Hxd8bcpH1BcAYCQuJQdb+1rYOlJR5VtkuCyvaGCPv4CvW7c1+CHuhndQfjCnzSiF8knEMQotWymLQ9mopaUym7U/ekIMcCje11vfXaWdJv2FDW2ZzG+i1bV2jWnBAT8DXj6nyi1K2k6mdEyvfh4kYE7gWL/mm57UXFrrcjNfGfdaUo5CkaOZk740Ippoyo06e+n1dGak0hnGEzjUiSoUH0G3Pex1wU78kfRej1sjGaqVbIFLhEcovE+eWH9eVTOuSe/i0mUvv76j12IkQlpdba0+swzUrV0bWwoQyb8oZ7T5K8wlBqsDguPgRFoksQPVNuBWmZU5gK3UiTu6OC3LFafsi7mSJp4z9a9rMPZvBNI2Kt84RcR4kWFiQGWjeqe1ueOXrYp/W7paZh7ukkshomIyetFMOQ0MiizAJH0I8FnpresryHrWaSEiOLKZ09yPdwP7sw7juuNaqADyPTx1Bz1h3hZ9zZj2Y1nbMkvyF1RT1rFLIGu2CtsxRDF0ZYllOdOFr/PWtD1u6YbJVWndAlbLj+SXmzvTdhvoEe7iNx9mq5ysa7+BZVgP1m9VOrJzVxMZrE0R9eX8c6dwZBwGBOlN66WsJB17c1uob2egzSrwkaim6+bk/1abLXHJj6lcjJTfrd33DPTkfammfYzvGTvX2gLJMos8YQLsz3GQejOr4PnlwRq0MxnqYIeVNBsTQZPWkwcKgUMJKQpEVa76m2drufw/eqlgePybV3KGcP3vg47zaZkR2Pz2la10TX0j99GRVvnLzJ6nKifBnStuJR4hat7ot7r0PWa5xlM+dnJ3JQGNwyYs3BYYTXBd2OIJO/qedgvuMtutT6ljLRTKiZfIMCa8+Sl/jbL50L6LH2Y8z/cfCYkeO35dZXJbMeOa0pM9nDO4+zTyoDbpm2bHjBku2K+j00OXbw33652iQIKd62xxM/nsVrGDRb5nm5cdC8SJt4fHnRkhQmEsl04RZizq7xJYwk4XDzYa0qxFIqwbeFUFTN9yNjS3420FldzP+55C0eVBdauX78qEvjuhoX4f3++6r/g568d9QSwMEFAACAAgA2btaScv8gyRKAAAAagAAABsAAAB1bml2ZXJzYWwvdW5pdmVyc2FsLnBuZy54bWyzsa/IzVEoSy0qzszPs1Uy1DNQsrfj5bIpKEoty0wtV6gAigEFIUBJoRLINUJwyzNTSjJslSwszRBiGamZ6Rkltkpm5giF+kAjAVBLAQIAABQAAgAIANm7WkkVDq0oZAQAAAcRAAAdAAAAAAAAAAEAAAAAAAAAAAB1bml2ZXJzYWwvY29tbW9uX21lc3NhZ2VzLmxuZ1BLAQIAABQAAgAIANm7WkkIfgsjKQMAAIYMAAAnAAAAAAAAAAEAAAAAAJ8EAAB1bml2ZXJzYWwvZmxhc2hfcHVibGlzaGluZ19zZXR0aW5ncy54bWxQSwECAAAUAAIACADZu1pJVu8zlLoCAABUCgAAIQAAAAAAAAABAAAAAAANCAAAdW5pdmVyc2FsL2ZsYXNoX3NraW5fc2V0dGluZ3MueG1sUEsBAgAAFAACAAgA2btaSSqWD2f+AgAAlwsAACYAAAAAAAAAAQAAAAAABgsAAHVuaXZlcnNhbC9odG1sX3B1Ymxpc2hpbmdfc2V0dGluZ3MueG1sUEsBAgAAFAACAAgA2btaSVgHT52aAQAAHgYAAB8AAAAAAAAAAQAAAAAASA4AAHVuaXZlcnNhbC9odG1sX3NraW5fc2V0dGluZ3MuanNQSwECAAAUAAIACADZu1pJPTwv0cEAAADlAQAAGgAAAAAAAAABAAAAAAAfEAAAdW5pdmVyc2FsL2kxOG5fcHJlc2V0cy54bWxQSwECAAAUAAIACADZu1pJsO1dV24AAAB2AAAAHAAAAAAAAAABAAAAAAAYEQAAdW5pdmVyc2FsL2xvY2FsX3NldHRpbmdzLnhtbFBLAQIAABQAAgAIAESUV0cjtE77+wIAALAIAAAUAAAAAAAAAAEAAAAAAMARAAB1bml2ZXJzYWwvcGxheWVyLnhtbFBLAQIAABQAAgAIANm7Wkl7CK8tKgkAAHFbAAApAAAAAAAAAAEAAAAAAO0UAAB1bml2ZXJzYWwvc2tpbl9jdXN0b21pemF0aW9uX3NldHRpbmdzLnhtbFBLAQIAABQAAgAIANm7WkkZWbNboBMAAChOAAAXAAAAAAAAAAAAAAAAAF4eAAB1bml2ZXJzYWwvdW5pdmVyc2FsLnBuZ1BLAQIAABQAAgAIANm7WknL/IMkSgAAAGoAAAAbAAAAAAAAAAEAAAAAADMyAAB1bml2ZXJzYWwvdW5pdmVyc2FsLnBuZy54bWxQSwUGAAAAAAsACwBJAwAAtjIAAAAA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PRESENTATION_TITLE" val="1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208160126"/>
  <p:tag name="MH_LIBRARY" val="GRAPHIC"/>
  <p:tag name="MH_TYPE" val="Other"/>
  <p:tag name="MH_ORDER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208160126"/>
  <p:tag name="MH_LIBRARY" val="GRAPHIC"/>
  <p:tag name="MH_TYPE" val="SubTitle"/>
  <p:tag name="MH_ORDER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208160551"/>
  <p:tag name="MH_LIBRARY" val="GRAPHIC"/>
  <p:tag name="MH_TYPE" val="Title"/>
  <p:tag name="MH_ORDER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208160551"/>
  <p:tag name="MH_LIBRARY" val="GRAPHIC"/>
  <p:tag name="MH_TYPE" val="Other"/>
  <p:tag name="MH_ORDER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208160551"/>
  <p:tag name="MH_LIBRARY" val="GRAPHIC"/>
  <p:tag name="MH_TYPE" val="Other"/>
  <p:tag name="MH_ORDER" val="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208160551"/>
  <p:tag name="MH_LIBRARY" val="GRAPHIC"/>
  <p:tag name="MH_TYPE" val="Other"/>
  <p:tag name="MH_ORDER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208115441"/>
  <p:tag name="MH_LIBRARY" val="GRAPHIC"/>
  <p:tag name="MH_ORDER" val="任意多边形 10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208162329"/>
  <p:tag name="MH_LIBRARY" val="GRAPHIC"/>
  <p:tag name="MH_TYPE" val="Other"/>
  <p:tag name="MH_ORDER" val="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208162329"/>
  <p:tag name="MH_LIBRARY" val="GRAPHIC"/>
  <p:tag name="MH_TYPE" val="Other"/>
  <p:tag name="MH_ORDER" val="2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208162329"/>
  <p:tag name="MH_LIBRARY" val="GRAPHIC"/>
  <p:tag name="MH_TYPE" val="Other"/>
  <p:tag name="MH_ORDER" val="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208115441"/>
  <p:tag name="MH_LIBRARY" val="GRAPHIC"/>
  <p:tag name="MH_ORDER" val="任意多边形 10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208162329"/>
  <p:tag name="MH_LIBRARY" val="GRAPHIC"/>
  <p:tag name="MH_TYPE" val="Other"/>
  <p:tag name="MH_ORDER" val="4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208162329"/>
  <p:tag name="MH_LIBRARY" val="GRAPHIC"/>
  <p:tag name="MH_TYPE" val="Other"/>
  <p:tag name="MH_ORDER" val="5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208162329"/>
  <p:tag name="MH_LIBRARY" val="GRAPHIC"/>
  <p:tag name="MH_TYPE" val="Other"/>
  <p:tag name="MH_ORDER" val="6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208162329"/>
  <p:tag name="MH_LIBRARY" val="GRAPHIC"/>
  <p:tag name="MH_TYPE" val="Other"/>
  <p:tag name="MH_ORDER" val="8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208162329"/>
  <p:tag name="MH_LIBRARY" val="GRAPHIC"/>
  <p:tag name="MH_TYPE" val="Other"/>
  <p:tag name="MH_ORDER" val="9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208162329"/>
  <p:tag name="MH_LIBRARY" val="GRAPHIC"/>
  <p:tag name="MH_TYPE" val="Other"/>
  <p:tag name="MH_ORDER" val="10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208162329"/>
  <p:tag name="MH_LIBRARY" val="GRAPHIC"/>
  <p:tag name="MH_TYPE" val="Other"/>
  <p:tag name="MH_ORDER" val="11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208162329"/>
  <p:tag name="MH_LIBRARY" val="GRAPHIC"/>
  <p:tag name="MH_TYPE" val="Other"/>
  <p:tag name="MH_ORDER" val="7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208162329"/>
  <p:tag name="MH_LIBRARY" val="GRAPHIC"/>
  <p:tag name="MH_TYPE" val="Title"/>
  <p:tag name="MH_ORDER" val="1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208164630"/>
  <p:tag name="MH_LIBRARY" val="GRAPHIC"/>
  <p:tag name="MH_TYPE" val="Title"/>
  <p:tag name="MH_ORDER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208115441"/>
  <p:tag name="MH_LIBRARY" val="GRAPHIC"/>
  <p:tag name="MH_ORDER" val="任意多边形 10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208164630"/>
  <p:tag name="MH_LIBRARY" val="GRAPHIC"/>
  <p:tag name="MH_TYPE" val="SubTitle"/>
  <p:tag name="MH_ORDER" val="6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208164630"/>
  <p:tag name="MH_LIBRARY" val="GRAPHIC"/>
  <p:tag name="MH_TYPE" val="SubTitle"/>
  <p:tag name="MH_ORDER" val="5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208164630"/>
  <p:tag name="MH_LIBRARY" val="GRAPHIC"/>
  <p:tag name="MH_TYPE" val="SubTitle"/>
  <p:tag name="MH_ORDER" val="4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208164630"/>
  <p:tag name="MH_LIBRARY" val="GRAPHIC"/>
  <p:tag name="MH_TYPE" val="SubTitle"/>
  <p:tag name="MH_ORDER" val="3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208164630"/>
  <p:tag name="MH_LIBRARY" val="GRAPHIC"/>
  <p:tag name="MH_TYPE" val="SubTitle"/>
  <p:tag name="MH_ORDER" val="2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208164630"/>
  <p:tag name="MH_LIBRARY" val="GRAPHIC"/>
  <p:tag name="MH_TYPE" val="SubTitle"/>
  <p:tag name="MH_ORDER" val="1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208173115"/>
  <p:tag name="MH_LIBRARY" val="GRAPHIC"/>
  <p:tag name="MH_TYPE" val="PageTitle"/>
  <p:tag name="MH_ORDER" val="PageTitle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208173115"/>
  <p:tag name="MH_LIBRARY" val="GRAPHIC"/>
  <p:tag name="MH_TYPE" val="Picture"/>
  <p:tag name="MH_ORDER" val="1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208173708"/>
  <p:tag name="MH_LIBRARY" val="GRAPHIC"/>
  <p:tag name="MH_TYPE" val="Picture"/>
  <p:tag name="MH_ORDER" val="1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208175329"/>
  <p:tag name="MH_LIBRARY" val="GRAPHIC"/>
  <p:tag name="MH_TYPE" val="Picture"/>
  <p:tag name="MH_ORDER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208160126"/>
  <p:tag name="MH_LIBRARY" val="GRAPHIC"/>
  <p:tag name="MH_TYPE" val="Other"/>
  <p:tag name="MH_ORDER" val="1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208175329"/>
  <p:tag name="MH_LIBRARY" val="GRAPHIC"/>
  <p:tag name="MH_TYPE" val="Text"/>
  <p:tag name="MH_ORDER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208160126"/>
  <p:tag name="MH_LIBRARY" val="GRAPHIC"/>
  <p:tag name="MH_TYPE" val="SubTitle"/>
  <p:tag name="MH_ORDER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208160126"/>
  <p:tag name="MH_LIBRARY" val="GRAPHIC"/>
  <p:tag name="MH_TYPE" val="Other"/>
  <p:tag name="MH_ORDER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208160126"/>
  <p:tag name="MH_LIBRARY" val="GRAPHIC"/>
  <p:tag name="MH_TYPE" val="SubTitle"/>
  <p:tag name="MH_ORDER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208160126"/>
  <p:tag name="MH_LIBRARY" val="GRAPHIC"/>
  <p:tag name="MH_TYPE" val="Other"/>
  <p:tag name="MH_ORDER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208160126"/>
  <p:tag name="MH_LIBRARY" val="GRAPHIC"/>
  <p:tag name="MH_TYPE" val="SubTitle"/>
  <p:tag name="MH_ORDER" val="1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2615</Words>
  <Application>Microsoft Office PowerPoint</Application>
  <PresentationFormat>宽屏</PresentationFormat>
  <Paragraphs>221</Paragraphs>
  <Slides>35</Slides>
  <Notes>35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35</vt:i4>
      </vt:variant>
    </vt:vector>
  </HeadingPairs>
  <TitlesOfParts>
    <vt:vector size="51" baseType="lpstr">
      <vt:lpstr>Meiryo</vt:lpstr>
      <vt:lpstr>八大山人 V2007</vt:lpstr>
      <vt:lpstr>等线</vt:lpstr>
      <vt:lpstr>等线 Light</vt:lpstr>
      <vt:lpstr>方正苏新诗柳楷简体-yolan</vt:lpstr>
      <vt:lpstr>宋体</vt:lpstr>
      <vt:lpstr>微软雅黑</vt:lpstr>
      <vt:lpstr>Arial</vt:lpstr>
      <vt:lpstr>Arial Narrow</vt:lpstr>
      <vt:lpstr>Calibri</vt:lpstr>
      <vt:lpstr>Calibri Light</vt:lpstr>
      <vt:lpstr>Century Gothic</vt:lpstr>
      <vt:lpstr>Microsoft New Tai Lue</vt:lpstr>
      <vt:lpstr>Wingdings</vt:lpstr>
      <vt:lpstr>Office 主题​​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2016-12-10T09:57:41Z</dcterms:created>
  <dcterms:modified xsi:type="dcterms:W3CDTF">2022-06-05T07:42:44Z</dcterms:modified>
  <cp:category>http://www.ypppt.com/</cp:category>
  <cp:contentStatus/>
</cp:coreProperties>
</file>