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7" r:id="rId2"/>
  </p:sldMasterIdLst>
  <p:notesMasterIdLst>
    <p:notesMasterId r:id="rId27"/>
  </p:notesMasterIdLst>
  <p:sldIdLst>
    <p:sldId id="428" r:id="rId3"/>
    <p:sldId id="762" r:id="rId4"/>
    <p:sldId id="763" r:id="rId5"/>
    <p:sldId id="806" r:id="rId6"/>
    <p:sldId id="807" r:id="rId7"/>
    <p:sldId id="808" r:id="rId8"/>
    <p:sldId id="809" r:id="rId9"/>
    <p:sldId id="764" r:id="rId10"/>
    <p:sldId id="810" r:id="rId11"/>
    <p:sldId id="811" r:id="rId12"/>
    <p:sldId id="812" r:id="rId13"/>
    <p:sldId id="813" r:id="rId14"/>
    <p:sldId id="814" r:id="rId15"/>
    <p:sldId id="815" r:id="rId16"/>
    <p:sldId id="765" r:id="rId17"/>
    <p:sldId id="816" r:id="rId18"/>
    <p:sldId id="817" r:id="rId19"/>
    <p:sldId id="818" r:id="rId20"/>
    <p:sldId id="819" r:id="rId21"/>
    <p:sldId id="766" r:id="rId22"/>
    <p:sldId id="820" r:id="rId23"/>
    <p:sldId id="821" r:id="rId24"/>
    <p:sldId id="822" r:id="rId25"/>
    <p:sldId id="823" r:id="rId26"/>
  </p:sldIdLst>
  <p:sldSz cx="9144000" cy="5143500" type="screen16x9"/>
  <p:notesSz cx="6858000" cy="9144000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1E8"/>
    <a:srgbClr val="451C02"/>
    <a:srgbClr val="FDAE24"/>
    <a:srgbClr val="50DDFB"/>
    <a:srgbClr val="C00000"/>
    <a:srgbClr val="FFEC5A"/>
    <a:srgbClr val="F4E096"/>
    <a:srgbClr val="FCD35E"/>
    <a:srgbClr val="FFEC5B"/>
    <a:srgbClr val="F4F1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4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22"/>
    </p:cViewPr>
  </p:sorterViewPr>
  <p:notesViewPr>
    <p:cSldViewPr>
      <p:cViewPr varScale="1">
        <p:scale>
          <a:sx n="88" d="100"/>
          <a:sy n="88" d="100"/>
        </p:scale>
        <p:origin x="277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118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020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636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357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420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574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592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9518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455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"/>
            <a:ext cx="9144000" cy="51421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45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903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504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033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7823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71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224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490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85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"/>
            <a:ext cx="9144000" cy="51421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04800" y="20955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ea typeface="字体视界-一风尚黑体" panose="02000500000000000000" pitchFamily="2" charset="-122"/>
              </a:rPr>
              <a:t>点击添加内容</a:t>
            </a: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"/>
            <a:ext cx="9144000" cy="5142147"/>
          </a:xfrm>
          <a:prstGeom prst="rect">
            <a:avLst/>
          </a:prstGeom>
        </p:spPr>
      </p:pic>
      <p:sp>
        <p:nvSpPr>
          <p:cNvPr id="5" name="文本框 4"/>
          <p:cNvSpPr txBox="1"/>
          <p:nvPr userDrawn="1"/>
        </p:nvSpPr>
        <p:spPr>
          <a:xfrm>
            <a:off x="640976" y="23966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ea typeface="字体视界-一风尚黑体" panose="02000500000000000000" pitchFamily="2" charset="-122"/>
              </a:rPr>
              <a:t>点击添加内容</a:t>
            </a: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892" y="133350"/>
            <a:ext cx="435908" cy="4359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152400" y="20955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ea typeface="字体视界-一风尚黑体" panose="02000500000000000000" pitchFamily="2" charset="-122"/>
              </a:rPr>
              <a:t>点击添加内容</a:t>
            </a: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"/>
            <a:ext cx="9144000" cy="5142147"/>
          </a:xfrm>
          <a:prstGeom prst="rect">
            <a:avLst/>
          </a:prstGeom>
        </p:spPr>
      </p:pic>
      <p:sp>
        <p:nvSpPr>
          <p:cNvPr id="5" name="文本框 4"/>
          <p:cNvSpPr txBox="1"/>
          <p:nvPr userDrawn="1"/>
        </p:nvSpPr>
        <p:spPr>
          <a:xfrm>
            <a:off x="640976" y="23966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ea typeface="字体视界-一风尚黑体" panose="02000500000000000000" pitchFamily="2" charset="-122"/>
              </a:rPr>
              <a:t>点击添加内容</a:t>
            </a: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892" y="133350"/>
            <a:ext cx="435908" cy="4359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228600" y="20955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ea typeface="字体视界-一风尚黑体" panose="02000500000000000000" pitchFamily="2" charset="-122"/>
              </a:rPr>
              <a:t>点击添加内容</a:t>
            </a: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"/>
            <a:ext cx="9144000" cy="5142147"/>
          </a:xfrm>
          <a:prstGeom prst="rect">
            <a:avLst/>
          </a:prstGeom>
        </p:spPr>
      </p:pic>
      <p:sp>
        <p:nvSpPr>
          <p:cNvPr id="5" name="文本框 4"/>
          <p:cNvSpPr txBox="1"/>
          <p:nvPr userDrawn="1"/>
        </p:nvSpPr>
        <p:spPr>
          <a:xfrm>
            <a:off x="640976" y="23966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ea typeface="字体视界-一风尚黑体" panose="02000500000000000000" pitchFamily="2" charset="-122"/>
              </a:rPr>
              <a:t>点击添加内容</a:t>
            </a: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892" y="133350"/>
            <a:ext cx="435908" cy="4359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304800" y="20955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ea typeface="字体视界-一风尚黑体" panose="02000500000000000000" pitchFamily="2" charset="-122"/>
              </a:rPr>
              <a:t>点击添加内容</a:t>
            </a: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"/>
            <a:ext cx="9144000" cy="5142147"/>
          </a:xfrm>
          <a:prstGeom prst="rect">
            <a:avLst/>
          </a:prstGeom>
        </p:spPr>
      </p:pic>
      <p:sp>
        <p:nvSpPr>
          <p:cNvPr id="5" name="文本框 4"/>
          <p:cNvSpPr txBox="1"/>
          <p:nvPr userDrawn="1"/>
        </p:nvSpPr>
        <p:spPr>
          <a:xfrm>
            <a:off x="640976" y="23966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ea typeface="字体视界-一风尚黑体" panose="02000500000000000000" pitchFamily="2" charset="-122"/>
              </a:rPr>
              <a:t>点击添加内容</a:t>
            </a: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892" y="133350"/>
            <a:ext cx="435908" cy="4359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631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055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字体视界-一风尚黑体" panose="02000500000000000000" pitchFamily="2" charset="-122"/>
              </a:defRPr>
            </a:lvl1pPr>
          </a:lstStyle>
          <a:p>
            <a:fld id="{0CEB1B6A-AEF1-4ACD-BD61-958570690F55}" type="datetimeFigureOut">
              <a:rPr lang="zh-CN" altLang="en-US" smtClean="0"/>
              <a:pPr/>
              <a:t>2021/5/21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字体视界-一风尚黑体" panose="02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字体视界-一风尚黑体" panose="02000500000000000000" pitchFamily="2" charset="-122"/>
              </a:defRPr>
            </a:lvl1pPr>
          </a:lstStyle>
          <a:p>
            <a:fld id="{BB6CB991-6BD3-42F2-8A94-1903E942543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</p:sldLayoutIdLst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字体视界-一风尚黑体" panose="02000500000000000000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字体视界-一风尚黑体" panose="02000500000000000000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字体视界-一风尚黑体" panose="02000500000000000000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字体视界-一风尚黑体" panose="02000500000000000000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字体视界-一风尚黑体" panose="02000500000000000000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字体视界-一风尚黑体" panose="02000500000000000000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50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468729"/>
            <a:ext cx="2976985" cy="400802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122577" y="2449929"/>
            <a:ext cx="461665" cy="1752600"/>
          </a:xfrm>
          <a:prstGeom prst="rect">
            <a:avLst/>
          </a:prstGeom>
          <a:noFill/>
          <a:ln>
            <a:noFill/>
          </a:ln>
        </p:spPr>
        <p:txBody>
          <a:bodyPr vert="eaVert" wrap="square">
            <a:spAutoFit/>
          </a:bodyPr>
          <a:lstStyle/>
          <a:p>
            <a:r>
              <a:rPr lang="zh-CN" altLang="en-US" dirty="0">
                <a:solidFill>
                  <a:srgbClr val="451C02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文艺读书分享会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184" y="0"/>
            <a:ext cx="2691816" cy="27241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ṡlidé"/>
          <p:cNvSpPr txBox="1"/>
          <p:nvPr/>
        </p:nvSpPr>
        <p:spPr bwMode="auto">
          <a:xfrm flipH="1">
            <a:off x="1502744" y="406284"/>
            <a:ext cx="2308552" cy="838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 anchorCtr="0">
            <a:normAutofit fontScale="92500" lnSpcReduction="20000"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2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01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准备一个笔记本</a:t>
            </a:r>
          </a:p>
        </p:txBody>
      </p:sp>
      <p:sp>
        <p:nvSpPr>
          <p:cNvPr id="20" name="îṩḻidè"/>
          <p:cNvSpPr txBox="1"/>
          <p:nvPr/>
        </p:nvSpPr>
        <p:spPr bwMode="auto">
          <a:xfrm flipH="1">
            <a:off x="2743200" y="1123950"/>
            <a:ext cx="2308552" cy="901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 anchorCtr="0">
            <a:normAutofit fontScale="92500" lnSpcReduction="10000"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20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02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精彩语段</a:t>
            </a:r>
          </a:p>
        </p:txBody>
      </p:sp>
      <p:sp>
        <p:nvSpPr>
          <p:cNvPr id="21" name="íṩľide"/>
          <p:cNvSpPr txBox="1"/>
          <p:nvPr/>
        </p:nvSpPr>
        <p:spPr bwMode="auto">
          <a:xfrm flipH="1">
            <a:off x="1502744" y="3661945"/>
            <a:ext cx="2308552" cy="901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 anchorCtr="0">
            <a:normAutofit fontScale="92500" lnSpcReduction="10000"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20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04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成语、格言</a:t>
            </a:r>
          </a:p>
        </p:txBody>
      </p:sp>
      <p:sp>
        <p:nvSpPr>
          <p:cNvPr id="22" name="iŝľîďé"/>
          <p:cNvSpPr txBox="1"/>
          <p:nvPr/>
        </p:nvSpPr>
        <p:spPr bwMode="auto">
          <a:xfrm flipH="1">
            <a:off x="2742915" y="2760245"/>
            <a:ext cx="2308552" cy="90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 anchorCtr="0">
            <a:normAutofit fontScale="92500" lnSpcReduction="10000"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20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03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优美语句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165" y="1574254"/>
            <a:ext cx="2160000" cy="216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210" y="631190"/>
            <a:ext cx="4692650" cy="46926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4062730" y="1400810"/>
            <a:ext cx="4213860" cy="19380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要把摘记在笔记本里的内容搬进头脑这个“贮存库”里，这就必须经常翻阅笔记本，熟读所记内容直到背诵，这样日积月累头脑里的东西越来越多，到了写作的时候，要什么有什么，信手拈来，自然就得心应手了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9735" y="68454"/>
            <a:ext cx="5012690" cy="5006592"/>
          </a:xfrm>
          <a:prstGeom prst="rect">
            <a:avLst/>
          </a:prstGeom>
        </p:spPr>
      </p:pic>
      <p:pic>
        <p:nvPicPr>
          <p:cNvPr id="3" name="图片 2" descr="5d09874facceb156090555198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5820" y="3050540"/>
            <a:ext cx="3019425" cy="3019425"/>
          </a:xfrm>
          <a:prstGeom prst="rect">
            <a:avLst/>
          </a:prstGeom>
        </p:spPr>
      </p:pic>
      <p:pic>
        <p:nvPicPr>
          <p:cNvPr id="4" name="图片 3" descr="5d09874facceb156090555198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2345" y="3293110"/>
            <a:ext cx="2668905" cy="26689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íŝ1iḑè"/>
          <p:cNvSpPr/>
          <p:nvPr/>
        </p:nvSpPr>
        <p:spPr bwMode="auto">
          <a:xfrm>
            <a:off x="4425260" y="1782893"/>
            <a:ext cx="3523335" cy="131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讲故事比赛</a:t>
            </a: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书报信息交流会</a:t>
            </a: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办墙报比赛</a:t>
            </a:r>
          </a:p>
        </p:txBody>
      </p:sp>
      <p:sp>
        <p:nvSpPr>
          <p:cNvPr id="8" name="ïS1îďè"/>
          <p:cNvSpPr txBox="1"/>
          <p:nvPr/>
        </p:nvSpPr>
        <p:spPr bwMode="auto">
          <a:xfrm>
            <a:off x="4163640" y="1311593"/>
            <a:ext cx="3523335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Wingdings" panose="05000000000000000000" charset="0"/>
              </a:rPr>
              <a:t> </a:t>
            </a: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1.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积极参与有关活动</a:t>
            </a:r>
            <a:endParaRPr lang="zh-CN" altLang="en-US" sz="18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íṩlíḍé"/>
          <p:cNvSpPr/>
          <p:nvPr/>
        </p:nvSpPr>
        <p:spPr bwMode="auto">
          <a:xfrm>
            <a:off x="5307119" y="3514661"/>
            <a:ext cx="3523335" cy="131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讲故事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讲时事新闻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讲早间笑话</a:t>
            </a:r>
          </a:p>
        </p:txBody>
      </p:sp>
      <p:sp>
        <p:nvSpPr>
          <p:cNvPr id="10" name="îşļíḍè"/>
          <p:cNvSpPr txBox="1"/>
          <p:nvPr/>
        </p:nvSpPr>
        <p:spPr bwMode="auto">
          <a:xfrm>
            <a:off x="5307119" y="3101781"/>
            <a:ext cx="3523335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20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Wingdings" panose="05000000000000000000" charset="0"/>
              </a:rPr>
              <a:t></a:t>
            </a: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Wingdings" panose="05000000000000000000" charset="0"/>
              </a:rPr>
              <a:t> </a:t>
            </a:r>
            <a:r>
              <a:rPr lang="en-US" altLang="zh-CN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2.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坚持天天讲，人人讲</a:t>
            </a:r>
            <a:endParaRPr lang="zh-CN" altLang="en-US" sz="18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868865" y="459244"/>
            <a:ext cx="3251211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讲：增强记忆效果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3390" y="817880"/>
            <a:ext cx="5427345" cy="54273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673756" y="180902"/>
            <a:ext cx="3251211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讲：增强记忆效果 </a:t>
            </a:r>
          </a:p>
        </p:txBody>
      </p:sp>
      <p:grpSp>
        <p:nvGrpSpPr>
          <p:cNvPr id="30" name="íşlíďé"/>
          <p:cNvGrpSpPr/>
          <p:nvPr/>
        </p:nvGrpSpPr>
        <p:grpSpPr>
          <a:xfrm>
            <a:off x="1410457" y="704122"/>
            <a:ext cx="4808860" cy="1096857"/>
            <a:chOff x="660206" y="2084388"/>
            <a:chExt cx="4808860" cy="1096857"/>
          </a:xfrm>
        </p:grpSpPr>
        <p:sp>
          <p:nvSpPr>
            <p:cNvPr id="31" name="iśľïḋê"/>
            <p:cNvSpPr/>
            <p:nvPr/>
          </p:nvSpPr>
          <p:spPr bwMode="auto">
            <a:xfrm>
              <a:off x="664844" y="2485334"/>
              <a:ext cx="4804222" cy="695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just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0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ea typeface="字体视界-一风尚黑体" panose="02000500000000000000" pitchFamily="2" charset="-122"/>
                </a:rPr>
                <a:t>即根据自己在课内外学习或写作上的某种需要，有选择地阅读有关书报的有关篇章或有关部分，以便学以致用。</a:t>
              </a:r>
            </a:p>
          </p:txBody>
        </p:sp>
        <p:sp>
          <p:nvSpPr>
            <p:cNvPr id="32" name="íṩḷiḑê"/>
            <p:cNvSpPr txBox="1"/>
            <p:nvPr/>
          </p:nvSpPr>
          <p:spPr bwMode="auto">
            <a:xfrm>
              <a:off x="660206" y="2084388"/>
              <a:ext cx="3735938" cy="416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just">
                <a:spcBef>
                  <a:spcPct val="0"/>
                </a:spcBef>
              </a:pPr>
              <a:r>
                <a:rPr lang="zh-CN" altLang="en-US" sz="16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ea typeface="字体视界-一风尚黑体" panose="02000500000000000000" pitchFamily="2" charset="-122"/>
                </a:rPr>
                <a:t>选读法</a:t>
              </a:r>
            </a:p>
          </p:txBody>
        </p:sp>
      </p:grpSp>
      <p:grpSp>
        <p:nvGrpSpPr>
          <p:cNvPr id="33" name="íŝlîḓê"/>
          <p:cNvGrpSpPr/>
          <p:nvPr/>
        </p:nvGrpSpPr>
        <p:grpSpPr>
          <a:xfrm>
            <a:off x="1410650" y="1950204"/>
            <a:ext cx="4804222" cy="1045322"/>
            <a:chOff x="673100" y="2082297"/>
            <a:chExt cx="4804222" cy="1045322"/>
          </a:xfrm>
        </p:grpSpPr>
        <p:sp>
          <p:nvSpPr>
            <p:cNvPr id="34" name="îşḷiḑé"/>
            <p:cNvSpPr/>
            <p:nvPr/>
          </p:nvSpPr>
          <p:spPr bwMode="auto">
            <a:xfrm>
              <a:off x="673100" y="2499178"/>
              <a:ext cx="4804222" cy="628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just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0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ea typeface="字体视界-一风尚黑体" panose="02000500000000000000" pitchFamily="2" charset="-122"/>
                </a:rPr>
                <a:t>即对所读的书报，不是逐字逐句地读下去，而是快速地观其概貌。 </a:t>
              </a:r>
            </a:p>
          </p:txBody>
        </p:sp>
        <p:sp>
          <p:nvSpPr>
            <p:cNvPr id="35" name="ïṣḷidé"/>
            <p:cNvSpPr txBox="1"/>
            <p:nvPr/>
          </p:nvSpPr>
          <p:spPr bwMode="auto">
            <a:xfrm>
              <a:off x="673100" y="2082297"/>
              <a:ext cx="3735938" cy="416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just">
                <a:spcBef>
                  <a:spcPct val="0"/>
                </a:spcBef>
              </a:pPr>
              <a:r>
                <a:rPr lang="zh-CN" altLang="en-US" sz="16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ea typeface="字体视界-一风尚黑体" panose="02000500000000000000" pitchFamily="2" charset="-122"/>
                </a:rPr>
                <a:t>粗读法</a:t>
              </a:r>
            </a:p>
          </p:txBody>
        </p:sp>
      </p:grpSp>
      <p:grpSp>
        <p:nvGrpSpPr>
          <p:cNvPr id="36" name="ïṩ1ïḍè"/>
          <p:cNvGrpSpPr/>
          <p:nvPr/>
        </p:nvGrpSpPr>
        <p:grpSpPr>
          <a:xfrm>
            <a:off x="1410365" y="2926541"/>
            <a:ext cx="3743976" cy="1045322"/>
            <a:chOff x="673100" y="2082297"/>
            <a:chExt cx="3743976" cy="1045322"/>
          </a:xfrm>
        </p:grpSpPr>
        <p:sp>
          <p:nvSpPr>
            <p:cNvPr id="37" name="iṧ1îḓè"/>
            <p:cNvSpPr/>
            <p:nvPr/>
          </p:nvSpPr>
          <p:spPr bwMode="auto">
            <a:xfrm>
              <a:off x="673100" y="2499178"/>
              <a:ext cx="3743976" cy="628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0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ea typeface="字体视界-一风尚黑体" panose="02000500000000000000" pitchFamily="2" charset="-122"/>
                </a:rPr>
                <a:t>即用抄文章有关内容或重要词句的方法去读。 </a:t>
              </a:r>
            </a:p>
          </p:txBody>
        </p:sp>
        <p:sp>
          <p:nvSpPr>
            <p:cNvPr id="38" name="iš1íḋe"/>
            <p:cNvSpPr txBox="1"/>
            <p:nvPr/>
          </p:nvSpPr>
          <p:spPr bwMode="auto">
            <a:xfrm>
              <a:off x="673100" y="2082297"/>
              <a:ext cx="3735938" cy="416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sz="16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ea typeface="字体视界-一风尚黑体" panose="02000500000000000000" pitchFamily="2" charset="-122"/>
                </a:rPr>
                <a:t>摘读法</a:t>
              </a:r>
            </a:p>
          </p:txBody>
        </p:sp>
      </p:grpSp>
      <p:grpSp>
        <p:nvGrpSpPr>
          <p:cNvPr id="39" name="iś1íḑé"/>
          <p:cNvGrpSpPr/>
          <p:nvPr/>
        </p:nvGrpSpPr>
        <p:grpSpPr>
          <a:xfrm>
            <a:off x="1402628" y="3919068"/>
            <a:ext cx="3743976" cy="1045322"/>
            <a:chOff x="673100" y="2082297"/>
            <a:chExt cx="3743976" cy="1045322"/>
          </a:xfrm>
        </p:grpSpPr>
        <p:sp>
          <p:nvSpPr>
            <p:cNvPr id="40" name="íSḷïḓé"/>
            <p:cNvSpPr/>
            <p:nvPr/>
          </p:nvSpPr>
          <p:spPr bwMode="auto">
            <a:xfrm>
              <a:off x="673100" y="2499178"/>
              <a:ext cx="3743976" cy="628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0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ea typeface="字体视界-一风尚黑体" panose="02000500000000000000" pitchFamily="2" charset="-122"/>
                </a:rPr>
                <a:t>即对书报上的某些重点文章，集中精力，精细地读。</a:t>
              </a:r>
            </a:p>
          </p:txBody>
        </p:sp>
        <p:sp>
          <p:nvSpPr>
            <p:cNvPr id="41" name="i$liḍè"/>
            <p:cNvSpPr txBox="1"/>
            <p:nvPr/>
          </p:nvSpPr>
          <p:spPr bwMode="auto">
            <a:xfrm>
              <a:off x="673100" y="2082297"/>
              <a:ext cx="3735938" cy="416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sz="16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ea typeface="字体视界-一风尚黑体" panose="02000500000000000000" pitchFamily="2" charset="-122"/>
                </a:rPr>
                <a:t>精读法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450" y="1220979"/>
            <a:ext cx="3835400" cy="3829302"/>
          </a:xfrm>
          <a:prstGeom prst="rect">
            <a:avLst/>
          </a:prstGeom>
        </p:spPr>
      </p:pic>
      <p:pic>
        <p:nvPicPr>
          <p:cNvPr id="4" name="图片 3" descr="5cf71ec120e4215596991377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92" y="1081240"/>
            <a:ext cx="720000" cy="720000"/>
          </a:xfrm>
          <a:prstGeom prst="rect">
            <a:avLst/>
          </a:prstGeom>
        </p:spPr>
      </p:pic>
      <p:pic>
        <p:nvPicPr>
          <p:cNvPr id="5" name="图片 4" descr="5cf71ec120e4215596991377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92" y="2367115"/>
            <a:ext cx="720000" cy="720000"/>
          </a:xfrm>
          <a:prstGeom prst="rect">
            <a:avLst/>
          </a:prstGeom>
        </p:spPr>
      </p:pic>
      <p:pic>
        <p:nvPicPr>
          <p:cNvPr id="6" name="图片 5" descr="5cf71ec120e4215596991377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512" y="3479635"/>
            <a:ext cx="720000" cy="72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4331" y="180902"/>
            <a:ext cx="3251211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讲：增强记忆效果 </a:t>
            </a:r>
          </a:p>
        </p:txBody>
      </p:sp>
      <p:grpSp>
        <p:nvGrpSpPr>
          <p:cNvPr id="3" name="íşlíďé"/>
          <p:cNvGrpSpPr/>
          <p:nvPr/>
        </p:nvGrpSpPr>
        <p:grpSpPr>
          <a:xfrm>
            <a:off x="1776784" y="952502"/>
            <a:ext cx="4104607" cy="1096857"/>
            <a:chOff x="660206" y="2084388"/>
            <a:chExt cx="4104607" cy="1096857"/>
          </a:xfrm>
        </p:grpSpPr>
        <p:sp>
          <p:nvSpPr>
            <p:cNvPr id="4" name="iśľïḋê"/>
            <p:cNvSpPr/>
            <p:nvPr/>
          </p:nvSpPr>
          <p:spPr bwMode="auto">
            <a:xfrm>
              <a:off x="664844" y="2485334"/>
              <a:ext cx="4099969" cy="695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92500"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just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即根据自己在课内外学习或写作上的某种需要，有选择地阅读有关书报的有关篇章或有关部分，以便学以致用。</a:t>
              </a:r>
            </a:p>
          </p:txBody>
        </p:sp>
        <p:sp>
          <p:nvSpPr>
            <p:cNvPr id="5" name="íṩḷiḑê"/>
            <p:cNvSpPr txBox="1"/>
            <p:nvPr/>
          </p:nvSpPr>
          <p:spPr bwMode="auto">
            <a:xfrm>
              <a:off x="660206" y="2084388"/>
              <a:ext cx="3735938" cy="416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just">
                <a:spcBef>
                  <a:spcPct val="0"/>
                </a:spcBef>
              </a:pPr>
              <a:r>
                <a:rPr lang="zh-CN" altLang="en-US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选读法</a:t>
              </a:r>
            </a:p>
          </p:txBody>
        </p:sp>
      </p:grpSp>
      <p:grpSp>
        <p:nvGrpSpPr>
          <p:cNvPr id="6" name="íŝlîḓê"/>
          <p:cNvGrpSpPr/>
          <p:nvPr/>
        </p:nvGrpSpPr>
        <p:grpSpPr>
          <a:xfrm>
            <a:off x="2342139" y="2049219"/>
            <a:ext cx="4099969" cy="1045322"/>
            <a:chOff x="673100" y="2082297"/>
            <a:chExt cx="4099969" cy="1045322"/>
          </a:xfrm>
        </p:grpSpPr>
        <p:sp>
          <p:nvSpPr>
            <p:cNvPr id="7" name="îşḷiḑé"/>
            <p:cNvSpPr/>
            <p:nvPr/>
          </p:nvSpPr>
          <p:spPr bwMode="auto">
            <a:xfrm>
              <a:off x="673100" y="2499178"/>
              <a:ext cx="4099969" cy="628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lnSpcReduction="10000"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just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即对所读的书报，不是逐字逐句地读下去，而是快速地观其概貌。 </a:t>
              </a:r>
            </a:p>
          </p:txBody>
        </p:sp>
        <p:sp>
          <p:nvSpPr>
            <p:cNvPr id="8" name="ïṣḷidé"/>
            <p:cNvSpPr txBox="1"/>
            <p:nvPr/>
          </p:nvSpPr>
          <p:spPr bwMode="auto">
            <a:xfrm>
              <a:off x="673100" y="2082297"/>
              <a:ext cx="3735938" cy="416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just">
                <a:spcBef>
                  <a:spcPct val="0"/>
                </a:spcBef>
              </a:pPr>
              <a:r>
                <a:rPr lang="zh-CN" altLang="en-US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粗读法</a:t>
              </a:r>
            </a:p>
          </p:txBody>
        </p:sp>
      </p:grpSp>
      <p:grpSp>
        <p:nvGrpSpPr>
          <p:cNvPr id="9" name="ïṩ1ïḍè"/>
          <p:cNvGrpSpPr/>
          <p:nvPr/>
        </p:nvGrpSpPr>
        <p:grpSpPr>
          <a:xfrm>
            <a:off x="3202552" y="3016241"/>
            <a:ext cx="3743976" cy="1045322"/>
            <a:chOff x="673100" y="2082297"/>
            <a:chExt cx="3743976" cy="1045322"/>
          </a:xfrm>
        </p:grpSpPr>
        <p:sp>
          <p:nvSpPr>
            <p:cNvPr id="10" name="iṧ1îḓè"/>
            <p:cNvSpPr/>
            <p:nvPr/>
          </p:nvSpPr>
          <p:spPr bwMode="auto">
            <a:xfrm>
              <a:off x="673100" y="2499178"/>
              <a:ext cx="3743976" cy="628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即用抄文章有关内容或重要词句的方法去读。 </a:t>
              </a:r>
            </a:p>
          </p:txBody>
        </p:sp>
        <p:sp>
          <p:nvSpPr>
            <p:cNvPr id="11" name="iš1íḋe"/>
            <p:cNvSpPr txBox="1"/>
            <p:nvPr/>
          </p:nvSpPr>
          <p:spPr bwMode="auto">
            <a:xfrm>
              <a:off x="673100" y="2082297"/>
              <a:ext cx="3735938" cy="416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摘读法</a:t>
              </a:r>
            </a:p>
          </p:txBody>
        </p:sp>
      </p:grpSp>
      <p:grpSp>
        <p:nvGrpSpPr>
          <p:cNvPr id="12" name="iś1íḑé"/>
          <p:cNvGrpSpPr/>
          <p:nvPr/>
        </p:nvGrpSpPr>
        <p:grpSpPr>
          <a:xfrm>
            <a:off x="4437225" y="3922338"/>
            <a:ext cx="3743976" cy="1045322"/>
            <a:chOff x="673100" y="2082297"/>
            <a:chExt cx="3743976" cy="1045322"/>
          </a:xfrm>
        </p:grpSpPr>
        <p:sp>
          <p:nvSpPr>
            <p:cNvPr id="13" name="íSḷïḓé"/>
            <p:cNvSpPr/>
            <p:nvPr/>
          </p:nvSpPr>
          <p:spPr bwMode="auto">
            <a:xfrm>
              <a:off x="673100" y="2499178"/>
              <a:ext cx="3743976" cy="628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lnSpcReduction="10000"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即对书报上的某些重点文章，集中精力，精细地读。</a:t>
              </a:r>
            </a:p>
          </p:txBody>
        </p:sp>
        <p:sp>
          <p:nvSpPr>
            <p:cNvPr id="14" name="i$liḍè"/>
            <p:cNvSpPr txBox="1"/>
            <p:nvPr/>
          </p:nvSpPr>
          <p:spPr bwMode="auto">
            <a:xfrm>
              <a:off x="673100" y="2082297"/>
              <a:ext cx="3735938" cy="4168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精读法</a:t>
              </a: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950574"/>
            <a:ext cx="1896745" cy="1884586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360" y="388706"/>
            <a:ext cx="3024420" cy="21585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184" y="0"/>
            <a:ext cx="2691816" cy="2724150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2209800" y="1885950"/>
            <a:ext cx="1106197" cy="1153332"/>
            <a:chOff x="5037559" y="2424498"/>
            <a:chExt cx="2079817" cy="2168438"/>
          </a:xfrm>
        </p:grpSpPr>
        <p:sp>
          <p:nvSpPr>
            <p:cNvPr id="26" name="流程图: 决策 25"/>
            <p:cNvSpPr/>
            <p:nvPr/>
          </p:nvSpPr>
          <p:spPr>
            <a:xfrm rot="16200000">
              <a:off x="4993249" y="2468808"/>
              <a:ext cx="2168438" cy="2079817"/>
            </a:xfrm>
            <a:prstGeom prst="flowChartDecision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字体视界-一风尚黑体" panose="02000500000000000000" pitchFamily="2" charset="-122"/>
                <a:ea typeface="字体视界-一风尚黑体" panose="02000500000000000000" pitchFamily="2" charset="-122"/>
              </a:endParaRPr>
            </a:p>
          </p:txBody>
        </p:sp>
        <p:sp>
          <p:nvSpPr>
            <p:cNvPr id="27" name="TextBox 18"/>
            <p:cNvSpPr txBox="1"/>
            <p:nvPr/>
          </p:nvSpPr>
          <p:spPr>
            <a:xfrm>
              <a:off x="5617623" y="2781384"/>
              <a:ext cx="913810" cy="1446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accent1"/>
                  </a:solidFill>
                  <a:latin typeface="字体视界-一风尚黑体" panose="02000500000000000000" pitchFamily="2" charset="-122"/>
                  <a:ea typeface="字体视界-一风尚黑体" panose="02000500000000000000" pitchFamily="2" charset="-122"/>
                </a:rPr>
                <a:t>3</a:t>
              </a:r>
              <a:endParaRPr lang="zh-CN" altLang="en-US" sz="44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endParaRPr>
            </a:p>
          </p:txBody>
        </p:sp>
      </p:grpSp>
      <p:sp>
        <p:nvSpPr>
          <p:cNvPr id="28" name="文本框 19"/>
          <p:cNvSpPr>
            <a:spLocks noChangeArrowheads="1"/>
          </p:cNvSpPr>
          <p:nvPr/>
        </p:nvSpPr>
        <p:spPr bwMode="auto">
          <a:xfrm>
            <a:off x="3414514" y="2065466"/>
            <a:ext cx="2976442" cy="482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8" tIns="25714" rIns="51428" bIns="25714">
            <a:spAutoFit/>
          </a:bodyPr>
          <a:lstStyle/>
          <a:p>
            <a:pPr algn="l"/>
            <a:r>
              <a:rPr lang="zh-CN" altLang="en-US" sz="28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sym typeface="方正姚体" pitchFamily="2" charset="-122"/>
              </a:rPr>
              <a:t>怎么做好读书笔记</a:t>
            </a:r>
          </a:p>
        </p:txBody>
      </p:sp>
      <p:sp>
        <p:nvSpPr>
          <p:cNvPr id="29" name="文本框 20"/>
          <p:cNvSpPr>
            <a:spLocks noChangeArrowheads="1"/>
          </p:cNvSpPr>
          <p:nvPr/>
        </p:nvSpPr>
        <p:spPr bwMode="auto">
          <a:xfrm>
            <a:off x="3407268" y="2559685"/>
            <a:ext cx="3006218" cy="328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28" tIns="25714" rIns="51428" bIns="25714">
            <a:spAutoFit/>
          </a:bodyPr>
          <a:lstStyle/>
          <a:p>
            <a:r>
              <a:rPr lang="zh-CN" altLang="en-US" sz="9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sym typeface="方正姚体" pitchFamily="2" charset="-122"/>
              </a:rPr>
              <a:t>点击添加文字内容点击添加文字内容点击添加文字内容点</a:t>
            </a:r>
            <a:endParaRPr lang="en-US" altLang="zh-CN" sz="900" dirty="0">
              <a:solidFill>
                <a:schemeClr val="accent1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  <a:sym typeface="方正姚体" pitchFamily="2" charset="-122"/>
            </a:endParaRPr>
          </a:p>
          <a:p>
            <a:r>
              <a:rPr lang="zh-CN" altLang="en-US" sz="9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sym typeface="方正姚体" pitchFamily="2" charset="-122"/>
              </a:rPr>
              <a:t>击添加文字内容点击添加文字内容</a:t>
            </a:r>
            <a:endParaRPr lang="en-US" altLang="zh-CN" sz="900" dirty="0">
              <a:solidFill>
                <a:schemeClr val="accent1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  <a:sym typeface="方正姚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980597" y="1318482"/>
            <a:ext cx="5500987" cy="30460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L="285750" indent="-285750" algn="just">
              <a:lnSpc>
                <a:spcPct val="150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 用白卡片最好</a:t>
            </a: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(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可根据文字量的多少，自由调整行数</a:t>
            </a: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)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，卡片规格</a:t>
            </a: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13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厘米</a:t>
            </a: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×8.5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厘米。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285750" indent="-285750" algn="just">
              <a:lnSpc>
                <a:spcPct val="150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一张卡片记一个内容，标明醒目的标题。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285750" indent="-285750" algn="just">
              <a:lnSpc>
                <a:spcPct val="150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 写卡片的体例要一致。如题目、内容、出处，要按照自己规定的格式写，不得随意更。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285750" indent="-285750" algn="just">
              <a:lnSpc>
                <a:spcPct val="150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字迹要清楚，不可马虎。“一字不清，误事千载。”写毕，须仔细校对，避免差错。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285750" indent="-285750" algn="just">
              <a:lnSpc>
                <a:spcPct val="150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卡片使用后，及时归回到所属的类、目、子目序列中。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68" y="1033145"/>
            <a:ext cx="2628899" cy="37268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710" y="836539"/>
            <a:ext cx="682625" cy="48084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445" y="425065"/>
            <a:ext cx="968375" cy="6821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445" y="4271260"/>
            <a:ext cx="968375" cy="6821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590" y="4466410"/>
            <a:ext cx="413385" cy="29118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5430" y="2962095"/>
            <a:ext cx="413385" cy="2911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: 圆角 42"/>
          <p:cNvSpPr/>
          <p:nvPr/>
        </p:nvSpPr>
        <p:spPr>
          <a:xfrm>
            <a:off x="881998" y="2447656"/>
            <a:ext cx="2275430" cy="57486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2400" b="1" spc="6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感想型</a:t>
            </a:r>
            <a:endParaRPr lang="zh-CN" altLang="en-US" sz="2400" b="1" spc="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5" name="矩形: 圆角 44"/>
          <p:cNvSpPr/>
          <p:nvPr/>
        </p:nvSpPr>
        <p:spPr>
          <a:xfrm>
            <a:off x="2934430" y="2908666"/>
            <a:ext cx="2275430" cy="57486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2400" b="1" spc="6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想像型</a:t>
            </a:r>
            <a:endParaRPr lang="zh-CN" altLang="en-US" sz="2400" b="1" spc="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6" name="矩形: 圆角 45"/>
          <p:cNvSpPr/>
          <p:nvPr/>
        </p:nvSpPr>
        <p:spPr>
          <a:xfrm>
            <a:off x="2799810" y="2164818"/>
            <a:ext cx="2275430" cy="57486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2400" b="1" spc="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归纳型</a:t>
            </a:r>
          </a:p>
        </p:txBody>
      </p:sp>
      <p:sp>
        <p:nvSpPr>
          <p:cNvPr id="47" name="矩形: 圆角 46"/>
          <p:cNvSpPr/>
          <p:nvPr/>
        </p:nvSpPr>
        <p:spPr>
          <a:xfrm>
            <a:off x="881701" y="3272784"/>
            <a:ext cx="2275430" cy="57486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2400" b="1" spc="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评价型</a:t>
            </a:r>
          </a:p>
        </p:txBody>
      </p:sp>
      <p:sp>
        <p:nvSpPr>
          <p:cNvPr id="3" name="矩形: 圆角 43"/>
          <p:cNvSpPr/>
          <p:nvPr/>
        </p:nvSpPr>
        <p:spPr>
          <a:xfrm>
            <a:off x="2799698" y="3653258"/>
            <a:ext cx="2275430" cy="57486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2400" b="1" spc="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摘抄型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325245" y="1169035"/>
            <a:ext cx="230124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spc="-2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/>
                <a:ea typeface="字体视界-一风尚黑体" panose="02000500000000000000" pitchFamily="2" charset="-122"/>
                <a:sym typeface="Arial" panose="020B0604020202020204"/>
              </a:rPr>
              <a:t>读书笔记类型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760" y="218312"/>
            <a:ext cx="5040000" cy="50339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ldLvl="0" animBg="1"/>
      <p:bldP spid="45" grpId="0" bldLvl="0" animBg="1"/>
      <p:bldP spid="46" grpId="0" bldLvl="0" animBg="1"/>
      <p:bldP spid="47" grpId="0" bldLvl="0" animBg="1"/>
      <p:bldP spid="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îṣḻíďe"/>
          <p:cNvSpPr/>
          <p:nvPr/>
        </p:nvSpPr>
        <p:spPr bwMode="auto">
          <a:xfrm>
            <a:off x="3439832" y="1393052"/>
            <a:ext cx="4763312" cy="102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 fontScale="92500"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摘抄文章中的格言警句、美词    佳句、内容要点</a:t>
            </a: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,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或把文章中精彩的片段</a:t>
            </a: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,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好的开头、结尾</a:t>
            </a: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,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原文照录。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29" name="íSḻïḍè"/>
          <p:cNvGrpSpPr/>
          <p:nvPr/>
        </p:nvGrpSpPr>
        <p:grpSpPr>
          <a:xfrm>
            <a:off x="3763511" y="2793653"/>
            <a:ext cx="5033508" cy="1726094"/>
            <a:chOff x="-617084" y="1677070"/>
            <a:chExt cx="6445582" cy="1726094"/>
          </a:xfrm>
        </p:grpSpPr>
        <p:sp>
          <p:nvSpPr>
            <p:cNvPr id="30" name="îšľíḑe"/>
            <p:cNvSpPr txBox="1"/>
            <p:nvPr/>
          </p:nvSpPr>
          <p:spPr bwMode="auto">
            <a:xfrm>
              <a:off x="1002514" y="1677070"/>
              <a:ext cx="4825984" cy="4418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 lnSpcReduction="10000"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sz="24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 </a:t>
              </a:r>
              <a:r>
                <a:rPr lang="zh-CN" altLang="en-US" sz="24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  <a:sym typeface="Wingdings" panose="05000000000000000000" charset="0"/>
                </a:rPr>
                <a:t></a:t>
              </a:r>
              <a:r>
                <a:rPr lang="zh-CN" altLang="en-US" sz="24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感想型</a:t>
              </a:r>
            </a:p>
          </p:txBody>
        </p:sp>
        <p:sp>
          <p:nvSpPr>
            <p:cNvPr id="31" name="íṣḷïdê"/>
            <p:cNvSpPr/>
            <p:nvPr/>
          </p:nvSpPr>
          <p:spPr bwMode="auto">
            <a:xfrm>
              <a:off x="-617084" y="2217248"/>
              <a:ext cx="6046235" cy="1185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lnSpcReduction="10000"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再读完一本读物后，结合现实和个人经历写出对有关问题的认识及感想和体会，提高分析事物的能力。</a:t>
              </a:r>
            </a:p>
          </p:txBody>
        </p:sp>
      </p:grpSp>
      <p:sp>
        <p:nvSpPr>
          <p:cNvPr id="32" name="ïṩļiḋè"/>
          <p:cNvSpPr txBox="1"/>
          <p:nvPr/>
        </p:nvSpPr>
        <p:spPr bwMode="auto">
          <a:xfrm>
            <a:off x="5028565" y="617855"/>
            <a:ext cx="1576705" cy="64960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rmAutofit fontScale="90000"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r>
              <a:rPr lang="zh-CN" altLang="en-US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Wingdings" panose="05000000000000000000" charset="0"/>
              </a:rPr>
              <a:t></a:t>
            </a:r>
            <a:r>
              <a:rPr lang="zh-CN" altLang="en-US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摘抄型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75" y="1090165"/>
            <a:ext cx="3600000" cy="35939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ï$ľïḓe"/>
          <p:cNvGrpSpPr/>
          <p:nvPr/>
        </p:nvGrpSpPr>
        <p:grpSpPr>
          <a:xfrm>
            <a:off x="2725420" y="899795"/>
            <a:ext cx="2464435" cy="1422400"/>
            <a:chOff x="-316650" y="1697386"/>
            <a:chExt cx="4466351" cy="1466175"/>
          </a:xfrm>
        </p:grpSpPr>
        <p:sp>
          <p:nvSpPr>
            <p:cNvPr id="5" name="ïṩļiḋè"/>
            <p:cNvSpPr txBox="1"/>
            <p:nvPr/>
          </p:nvSpPr>
          <p:spPr bwMode="auto">
            <a:xfrm>
              <a:off x="-316650" y="1697386"/>
              <a:ext cx="4466351" cy="4418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4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 </a:t>
              </a:r>
              <a:r>
                <a:rPr lang="zh-CN" altLang="en-US" sz="24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  <a:sym typeface="Wingdings" panose="05000000000000000000" charset="0"/>
                </a:rPr>
                <a:t></a:t>
              </a:r>
              <a:r>
                <a:rPr lang="zh-CN" altLang="en-US" sz="24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归纳型</a:t>
              </a:r>
            </a:p>
          </p:txBody>
        </p:sp>
        <p:sp>
          <p:nvSpPr>
            <p:cNvPr id="6" name="îṣḻíďe"/>
            <p:cNvSpPr/>
            <p:nvPr/>
          </p:nvSpPr>
          <p:spPr bwMode="auto">
            <a:xfrm>
              <a:off x="-316650" y="2139192"/>
              <a:ext cx="4442023" cy="1024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80000" lnSpcReduction="10000"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ct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归纳出文章的主要内容或各段</a:t>
              </a:r>
              <a:r>
                <a:rPr lang="en-US" altLang="zh-CN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(</a:t>
              </a:r>
              <a:r>
                <a:rPr lang="zh-CN" altLang="en-US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各部分</a:t>
              </a:r>
              <a:r>
                <a:rPr lang="en-US" altLang="zh-CN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)</a:t>
              </a:r>
              <a:r>
                <a:rPr lang="zh-CN" altLang="en-US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的小标题。</a:t>
              </a:r>
            </a:p>
          </p:txBody>
        </p:sp>
      </p:grpSp>
      <p:grpSp>
        <p:nvGrpSpPr>
          <p:cNvPr id="7" name="íSḻïḍè"/>
          <p:cNvGrpSpPr/>
          <p:nvPr/>
        </p:nvGrpSpPr>
        <p:grpSpPr>
          <a:xfrm>
            <a:off x="4491355" y="2858135"/>
            <a:ext cx="2769918" cy="1523366"/>
            <a:chOff x="256582" y="3112600"/>
            <a:chExt cx="4825984" cy="1747163"/>
          </a:xfrm>
        </p:grpSpPr>
        <p:sp>
          <p:nvSpPr>
            <p:cNvPr id="8" name="îšľíḑe"/>
            <p:cNvSpPr txBox="1"/>
            <p:nvPr/>
          </p:nvSpPr>
          <p:spPr bwMode="auto">
            <a:xfrm>
              <a:off x="256582" y="3112600"/>
              <a:ext cx="4825984" cy="4418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4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 </a:t>
              </a:r>
              <a:r>
                <a:rPr lang="zh-CN" altLang="en-US" sz="24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  <a:sym typeface="Wingdings" panose="05000000000000000000" charset="0"/>
                </a:rPr>
                <a:t></a:t>
              </a:r>
              <a:r>
                <a:rPr lang="zh-CN" altLang="en-US" sz="24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想象型</a:t>
              </a:r>
            </a:p>
          </p:txBody>
        </p:sp>
        <p:sp>
          <p:nvSpPr>
            <p:cNvPr id="9" name="íṣḷïdê"/>
            <p:cNvSpPr/>
            <p:nvPr/>
          </p:nvSpPr>
          <p:spPr bwMode="auto">
            <a:xfrm>
              <a:off x="256582" y="3554671"/>
              <a:ext cx="4727435" cy="1305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87500" lnSpcReduction="10000"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ct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主要是续编故事，改写故事，发展联想和想象能力，从而培养创新思维。</a:t>
              </a:r>
            </a:p>
          </p:txBody>
        </p:sp>
      </p:grpSp>
      <p:grpSp>
        <p:nvGrpSpPr>
          <p:cNvPr id="10" name="ísḷiḍè"/>
          <p:cNvGrpSpPr/>
          <p:nvPr/>
        </p:nvGrpSpPr>
        <p:grpSpPr>
          <a:xfrm>
            <a:off x="5963920" y="899795"/>
            <a:ext cx="2520950" cy="1426210"/>
            <a:chOff x="1612144" y="4398547"/>
            <a:chExt cx="5614297" cy="1425933"/>
          </a:xfrm>
        </p:grpSpPr>
        <p:sp>
          <p:nvSpPr>
            <p:cNvPr id="11" name="ís1îḓê"/>
            <p:cNvSpPr txBox="1"/>
            <p:nvPr/>
          </p:nvSpPr>
          <p:spPr bwMode="auto">
            <a:xfrm>
              <a:off x="1612144" y="4398547"/>
              <a:ext cx="4825984" cy="4418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Autofit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 </a:t>
              </a:r>
              <a:r>
                <a:rPr lang="zh-CN" altLang="en-US" sz="24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  <a:sym typeface="Wingdings" panose="05000000000000000000" charset="0"/>
                </a:rPr>
                <a:t></a:t>
              </a:r>
              <a:r>
                <a:rPr lang="zh-CN" altLang="en-US" sz="2400" b="1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评价型</a:t>
              </a:r>
            </a:p>
          </p:txBody>
        </p:sp>
        <p:sp>
          <p:nvSpPr>
            <p:cNvPr id="12" name="ïṡḷíḋè"/>
            <p:cNvSpPr/>
            <p:nvPr/>
          </p:nvSpPr>
          <p:spPr bwMode="auto">
            <a:xfrm>
              <a:off x="1612144" y="4840353"/>
              <a:ext cx="5614297" cy="984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80000" lnSpcReduction="10000"/>
              <a:scene3d>
                <a:camera prst="orthographicFront"/>
                <a:lightRig rig="threePt" dir="t"/>
              </a:scene3d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ct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即评价书中人物</a:t>
              </a:r>
              <a:r>
                <a:rPr lang="en-US" altLang="zh-CN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,</a:t>
              </a:r>
              <a:r>
                <a:rPr lang="zh-CN" altLang="en-US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或真或伪</a:t>
              </a:r>
              <a:r>
                <a:rPr lang="en-US" altLang="zh-CN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,</a:t>
              </a:r>
              <a:r>
                <a:rPr lang="zh-CN" altLang="en-US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或善或恶</a:t>
              </a:r>
              <a:r>
                <a:rPr lang="en-US" altLang="zh-CN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;</a:t>
              </a:r>
              <a:r>
                <a:rPr lang="zh-CN" altLang="en-US" dirty="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或美或丑等等。 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737" y="3794125"/>
            <a:ext cx="1525422" cy="1080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885" y="1680793"/>
            <a:ext cx="5098257" cy="35937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184" y="0"/>
            <a:ext cx="2691816" cy="272415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801967" y="1708082"/>
            <a:ext cx="424709" cy="2057400"/>
            <a:chOff x="2928286" y="1619250"/>
            <a:chExt cx="424709" cy="2057400"/>
          </a:xfrm>
        </p:grpSpPr>
        <p:sp>
          <p:nvSpPr>
            <p:cNvPr id="9" name="圆角矩形 8"/>
            <p:cNvSpPr/>
            <p:nvPr/>
          </p:nvSpPr>
          <p:spPr>
            <a:xfrm rot="16200000">
              <a:off x="2188142" y="2555308"/>
              <a:ext cx="1905000" cy="337683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accent1"/>
                </a:solidFill>
                <a:ea typeface="字体视界-一风尚黑体" panose="02000500000000000000" pitchFamily="2" charset="-122"/>
              </a:endParaRPr>
            </a:p>
          </p:txBody>
        </p:sp>
        <p:sp>
          <p:nvSpPr>
            <p:cNvPr id="10" name="TextBox 5"/>
            <p:cNvSpPr txBox="1"/>
            <p:nvPr/>
          </p:nvSpPr>
          <p:spPr>
            <a:xfrm>
              <a:off x="2959064" y="2124611"/>
              <a:ext cx="36933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/>
            <a:p>
              <a:pPr algn="l"/>
              <a:r>
                <a:rPr lang="zh-CN" altLang="en-US" sz="1200" dirty="0">
                  <a:solidFill>
                    <a:schemeClr val="accent1"/>
                  </a:solidFill>
                  <a:latin typeface="字体视界-一风尚黑体" panose="02000500000000000000" pitchFamily="2" charset="-122"/>
                  <a:ea typeface="字体视界-一风尚黑体" panose="02000500000000000000" pitchFamily="2" charset="-122"/>
                </a:rPr>
                <a:t>为什么要课外阅读</a:t>
              </a:r>
            </a:p>
          </p:txBody>
        </p:sp>
        <p:sp>
          <p:nvSpPr>
            <p:cNvPr id="12" name="平行四边形 11"/>
            <p:cNvSpPr/>
            <p:nvPr/>
          </p:nvSpPr>
          <p:spPr>
            <a:xfrm>
              <a:off x="2928286" y="1619250"/>
              <a:ext cx="424709" cy="466342"/>
            </a:xfrm>
            <a:prstGeom prst="parallelogram">
              <a:avLst>
                <a:gd name="adj" fmla="val 0"/>
              </a:avLst>
            </a:prstGeom>
            <a:solidFill>
              <a:srgbClr val="F5F1E8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0"/>
                </a:camera>
                <a:lightRig rig="threePt" dir="t"/>
              </a:scene3d>
            </a:bodyPr>
            <a:lstStyle/>
            <a:p>
              <a:pPr algn="ctr"/>
              <a:r>
                <a:rPr lang="en-US" altLang="zh-CN" b="1" dirty="0">
                  <a:solidFill>
                    <a:schemeClr val="accent1"/>
                  </a:solidFill>
                  <a:latin typeface="字体视界-一风尚黑体" panose="02000500000000000000" pitchFamily="2" charset="-122"/>
                  <a:ea typeface="字体视界-一风尚黑体" panose="02000500000000000000" pitchFamily="2" charset="-122"/>
                </a:rPr>
                <a:t>1</a:t>
              </a:r>
              <a:endParaRPr lang="zh-CN" altLang="en-US" sz="1600" b="1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endParaRPr>
            </a:p>
          </p:txBody>
        </p:sp>
      </p:grpSp>
      <p:sp>
        <p:nvSpPr>
          <p:cNvPr id="13" name="TextBox 19"/>
          <p:cNvSpPr>
            <a:spLocks noChangeArrowheads="1"/>
          </p:cNvSpPr>
          <p:nvPr/>
        </p:nvSpPr>
        <p:spPr bwMode="auto">
          <a:xfrm>
            <a:off x="1535388" y="1581150"/>
            <a:ext cx="100540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目录</a:t>
            </a:r>
            <a:endParaRPr lang="zh-CN" altLang="en-US" sz="1600" b="1" dirty="0">
              <a:solidFill>
                <a:schemeClr val="accent1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</a:endParaRPr>
          </a:p>
        </p:txBody>
      </p:sp>
      <p:sp>
        <p:nvSpPr>
          <p:cNvPr id="14" name="TextBox 53"/>
          <p:cNvSpPr>
            <a:spLocks noChangeArrowheads="1"/>
          </p:cNvSpPr>
          <p:nvPr/>
        </p:nvSpPr>
        <p:spPr bwMode="auto">
          <a:xfrm>
            <a:off x="1524000" y="2060839"/>
            <a:ext cx="1016791" cy="18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11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rPr>
              <a:t>CONTENTS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3632467" y="1708082"/>
            <a:ext cx="424709" cy="2057400"/>
            <a:chOff x="2928286" y="1619250"/>
            <a:chExt cx="424709" cy="2057400"/>
          </a:xfrm>
        </p:grpSpPr>
        <p:sp>
          <p:nvSpPr>
            <p:cNvPr id="36" name="圆角矩形 35"/>
            <p:cNvSpPr/>
            <p:nvPr/>
          </p:nvSpPr>
          <p:spPr>
            <a:xfrm rot="16200000">
              <a:off x="2188142" y="2555308"/>
              <a:ext cx="1905000" cy="337683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accent1"/>
                </a:solidFill>
                <a:ea typeface="字体视界-一风尚黑体" panose="02000500000000000000" pitchFamily="2" charset="-122"/>
              </a:endParaRPr>
            </a:p>
          </p:txBody>
        </p:sp>
        <p:sp>
          <p:nvSpPr>
            <p:cNvPr id="37" name="TextBox 5"/>
            <p:cNvSpPr txBox="1"/>
            <p:nvPr/>
          </p:nvSpPr>
          <p:spPr>
            <a:xfrm>
              <a:off x="2959064" y="2124611"/>
              <a:ext cx="36933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/>
            <a:p>
              <a:pPr algn="l"/>
              <a:r>
                <a:rPr lang="zh-CN" altLang="en-US" sz="1200" dirty="0">
                  <a:solidFill>
                    <a:schemeClr val="accent1"/>
                  </a:solidFill>
                  <a:latin typeface="字体视界-一风尚黑体" panose="02000500000000000000" pitchFamily="2" charset="-122"/>
                  <a:ea typeface="字体视界-一风尚黑体" panose="02000500000000000000" pitchFamily="2" charset="-122"/>
                </a:rPr>
                <a:t>应该怎样读课外书</a:t>
              </a:r>
            </a:p>
          </p:txBody>
        </p:sp>
        <p:sp>
          <p:nvSpPr>
            <p:cNvPr id="38" name="平行四边形 37"/>
            <p:cNvSpPr/>
            <p:nvPr/>
          </p:nvSpPr>
          <p:spPr>
            <a:xfrm>
              <a:off x="2928286" y="1619250"/>
              <a:ext cx="424709" cy="466342"/>
            </a:xfrm>
            <a:prstGeom prst="parallelogram">
              <a:avLst>
                <a:gd name="adj" fmla="val 0"/>
              </a:avLst>
            </a:prstGeom>
            <a:solidFill>
              <a:srgbClr val="F5F1E8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0"/>
                </a:camera>
                <a:lightRig rig="threePt" dir="t"/>
              </a:scene3d>
            </a:bodyPr>
            <a:lstStyle/>
            <a:p>
              <a:pPr algn="ctr"/>
              <a:r>
                <a:rPr lang="en-US" altLang="zh-CN" b="1" dirty="0">
                  <a:solidFill>
                    <a:schemeClr val="accent1"/>
                  </a:solidFill>
                  <a:latin typeface="字体视界-一风尚黑体" panose="02000500000000000000" pitchFamily="2" charset="-122"/>
                  <a:ea typeface="字体视界-一风尚黑体" panose="02000500000000000000" pitchFamily="2" charset="-122"/>
                </a:rPr>
                <a:t>2</a:t>
              </a:r>
              <a:endParaRPr lang="zh-CN" altLang="en-US" sz="1600" b="1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462967" y="1708082"/>
            <a:ext cx="424709" cy="2057400"/>
            <a:chOff x="2928286" y="1619250"/>
            <a:chExt cx="424709" cy="2057400"/>
          </a:xfrm>
        </p:grpSpPr>
        <p:sp>
          <p:nvSpPr>
            <p:cNvPr id="40" name="圆角矩形 39"/>
            <p:cNvSpPr/>
            <p:nvPr/>
          </p:nvSpPr>
          <p:spPr>
            <a:xfrm rot="16200000">
              <a:off x="2188142" y="2555308"/>
              <a:ext cx="1905000" cy="337683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accent1"/>
                </a:solidFill>
                <a:ea typeface="字体视界-一风尚黑体" panose="02000500000000000000" pitchFamily="2" charset="-122"/>
              </a:endParaRPr>
            </a:p>
          </p:txBody>
        </p:sp>
        <p:sp>
          <p:nvSpPr>
            <p:cNvPr id="41" name="TextBox 5"/>
            <p:cNvSpPr txBox="1"/>
            <p:nvPr/>
          </p:nvSpPr>
          <p:spPr>
            <a:xfrm>
              <a:off x="2959064" y="2124611"/>
              <a:ext cx="36933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/>
            <a:p>
              <a:pPr algn="l"/>
              <a:r>
                <a:rPr lang="zh-CN" altLang="en-US" sz="1200" dirty="0">
                  <a:solidFill>
                    <a:schemeClr val="accent1"/>
                  </a:solidFill>
                  <a:latin typeface="字体视界-一风尚黑体" panose="02000500000000000000" pitchFamily="2" charset="-122"/>
                  <a:ea typeface="字体视界-一风尚黑体" panose="02000500000000000000" pitchFamily="2" charset="-122"/>
                </a:rPr>
                <a:t>怎么做好读书笔记</a:t>
              </a:r>
            </a:p>
          </p:txBody>
        </p:sp>
        <p:sp>
          <p:nvSpPr>
            <p:cNvPr id="42" name="平行四边形 41"/>
            <p:cNvSpPr/>
            <p:nvPr/>
          </p:nvSpPr>
          <p:spPr>
            <a:xfrm>
              <a:off x="2928286" y="1619250"/>
              <a:ext cx="424709" cy="466342"/>
            </a:xfrm>
            <a:prstGeom prst="parallelogram">
              <a:avLst>
                <a:gd name="adj" fmla="val 0"/>
              </a:avLst>
            </a:prstGeom>
            <a:solidFill>
              <a:srgbClr val="F5F1E8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0"/>
                </a:camera>
                <a:lightRig rig="threePt" dir="t"/>
              </a:scene3d>
            </a:bodyPr>
            <a:lstStyle/>
            <a:p>
              <a:pPr algn="ctr"/>
              <a:r>
                <a:rPr lang="en-US" altLang="zh-CN" b="1" dirty="0">
                  <a:solidFill>
                    <a:schemeClr val="accent1"/>
                  </a:solidFill>
                  <a:latin typeface="字体视界-一风尚黑体" panose="02000500000000000000" pitchFamily="2" charset="-122"/>
                  <a:ea typeface="字体视界-一风尚黑体" panose="02000500000000000000" pitchFamily="2" charset="-122"/>
                </a:rPr>
                <a:t>3</a:t>
              </a:r>
              <a:endParaRPr lang="zh-CN" altLang="en-US" sz="1600" b="1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293467" y="1708082"/>
            <a:ext cx="424709" cy="2057400"/>
            <a:chOff x="2928286" y="1619250"/>
            <a:chExt cx="424709" cy="2057400"/>
          </a:xfrm>
        </p:grpSpPr>
        <p:sp>
          <p:nvSpPr>
            <p:cNvPr id="44" name="圆角矩形 43"/>
            <p:cNvSpPr/>
            <p:nvPr/>
          </p:nvSpPr>
          <p:spPr>
            <a:xfrm rot="16200000">
              <a:off x="2188142" y="2555308"/>
              <a:ext cx="1905000" cy="337683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schemeClr val="accent1"/>
                </a:solidFill>
                <a:ea typeface="字体视界-一风尚黑体" panose="02000500000000000000" pitchFamily="2" charset="-122"/>
              </a:endParaRPr>
            </a:p>
          </p:txBody>
        </p:sp>
        <p:sp>
          <p:nvSpPr>
            <p:cNvPr id="45" name="TextBox 5"/>
            <p:cNvSpPr txBox="1"/>
            <p:nvPr/>
          </p:nvSpPr>
          <p:spPr>
            <a:xfrm>
              <a:off x="2959064" y="2124611"/>
              <a:ext cx="369332" cy="1323439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spAutoFit/>
            </a:bodyPr>
            <a:lstStyle/>
            <a:p>
              <a:pPr algn="l"/>
              <a:r>
                <a:rPr lang="zh-CN" altLang="en-US" sz="1200" dirty="0">
                  <a:solidFill>
                    <a:schemeClr val="accent1"/>
                  </a:solidFill>
                  <a:latin typeface="字体视界-一风尚黑体" panose="02000500000000000000" pitchFamily="2" charset="-122"/>
                  <a:ea typeface="字体视界-一风尚黑体" panose="02000500000000000000" pitchFamily="2" charset="-122"/>
                </a:rPr>
                <a:t>课外阅读推荐书目</a:t>
              </a:r>
            </a:p>
          </p:txBody>
        </p:sp>
        <p:sp>
          <p:nvSpPr>
            <p:cNvPr id="46" name="平行四边形 45"/>
            <p:cNvSpPr/>
            <p:nvPr/>
          </p:nvSpPr>
          <p:spPr>
            <a:xfrm>
              <a:off x="2928286" y="1619250"/>
              <a:ext cx="424709" cy="466342"/>
            </a:xfrm>
            <a:prstGeom prst="parallelogram">
              <a:avLst>
                <a:gd name="adj" fmla="val 0"/>
              </a:avLst>
            </a:prstGeom>
            <a:solidFill>
              <a:srgbClr val="F5F1E8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0"/>
                </a:camera>
                <a:lightRig rig="threePt" dir="t"/>
              </a:scene3d>
            </a:bodyPr>
            <a:lstStyle/>
            <a:p>
              <a:pPr algn="ctr"/>
              <a:r>
                <a:rPr lang="en-US" altLang="zh-CN" b="1" dirty="0">
                  <a:solidFill>
                    <a:schemeClr val="accent1"/>
                  </a:solidFill>
                  <a:latin typeface="字体视界-一风尚黑体" panose="02000500000000000000" pitchFamily="2" charset="-122"/>
                  <a:ea typeface="字体视界-一风尚黑体" panose="02000500000000000000" pitchFamily="2" charset="-122"/>
                </a:rPr>
                <a:t>4</a:t>
              </a:r>
              <a:endParaRPr lang="zh-CN" altLang="en-US" sz="1600" b="1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184" y="0"/>
            <a:ext cx="2691816" cy="2724150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2209800" y="1885950"/>
            <a:ext cx="1106197" cy="1153332"/>
            <a:chOff x="5037559" y="2424498"/>
            <a:chExt cx="2079817" cy="2168438"/>
          </a:xfrm>
        </p:grpSpPr>
        <p:sp>
          <p:nvSpPr>
            <p:cNvPr id="26" name="流程图: 决策 25"/>
            <p:cNvSpPr/>
            <p:nvPr/>
          </p:nvSpPr>
          <p:spPr>
            <a:xfrm rot="16200000">
              <a:off x="4993249" y="2468808"/>
              <a:ext cx="2168438" cy="2079817"/>
            </a:xfrm>
            <a:prstGeom prst="flowChartDecision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字体视界-一风尚黑体" panose="02000500000000000000" pitchFamily="2" charset="-122"/>
                <a:ea typeface="字体视界-一风尚黑体" panose="02000500000000000000" pitchFamily="2" charset="-122"/>
              </a:endParaRPr>
            </a:p>
          </p:txBody>
        </p:sp>
        <p:sp>
          <p:nvSpPr>
            <p:cNvPr id="27" name="TextBox 18"/>
            <p:cNvSpPr txBox="1"/>
            <p:nvPr/>
          </p:nvSpPr>
          <p:spPr>
            <a:xfrm>
              <a:off x="5617623" y="2781384"/>
              <a:ext cx="980117" cy="1446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accent1"/>
                  </a:solidFill>
                  <a:latin typeface="字体视界-一风尚黑体" panose="02000500000000000000" pitchFamily="2" charset="-122"/>
                  <a:ea typeface="字体视界-一风尚黑体" panose="02000500000000000000" pitchFamily="2" charset="-122"/>
                </a:rPr>
                <a:t>4</a:t>
              </a:r>
              <a:endParaRPr lang="zh-CN" altLang="en-US" sz="44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endParaRPr>
            </a:p>
          </p:txBody>
        </p:sp>
      </p:grpSp>
      <p:sp>
        <p:nvSpPr>
          <p:cNvPr id="28" name="文本框 19"/>
          <p:cNvSpPr>
            <a:spLocks noChangeArrowheads="1"/>
          </p:cNvSpPr>
          <p:nvPr/>
        </p:nvSpPr>
        <p:spPr bwMode="auto">
          <a:xfrm>
            <a:off x="3414514" y="2065466"/>
            <a:ext cx="2976442" cy="482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8" tIns="25714" rIns="51428" bIns="25714">
            <a:spAutoFit/>
          </a:bodyPr>
          <a:lstStyle/>
          <a:p>
            <a:pPr algn="l"/>
            <a:r>
              <a:rPr lang="zh-CN" altLang="en-US" sz="28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sym typeface="方正姚体" pitchFamily="2" charset="-122"/>
              </a:rPr>
              <a:t>课外阅读推荐书目</a:t>
            </a:r>
          </a:p>
        </p:txBody>
      </p:sp>
      <p:sp>
        <p:nvSpPr>
          <p:cNvPr id="29" name="文本框 20"/>
          <p:cNvSpPr>
            <a:spLocks noChangeArrowheads="1"/>
          </p:cNvSpPr>
          <p:nvPr/>
        </p:nvSpPr>
        <p:spPr bwMode="auto">
          <a:xfrm>
            <a:off x="3412265" y="2546796"/>
            <a:ext cx="3006218" cy="328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28" tIns="25714" rIns="51428" bIns="25714">
            <a:spAutoFit/>
          </a:bodyPr>
          <a:lstStyle/>
          <a:p>
            <a:r>
              <a:rPr lang="zh-CN" altLang="en-US" sz="9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sym typeface="方正姚体" pitchFamily="2" charset="-122"/>
              </a:rPr>
              <a:t>点击添加文字内容点击添加文字内容点击添加文字内容点</a:t>
            </a:r>
            <a:endParaRPr lang="en-US" altLang="zh-CN" sz="900" dirty="0">
              <a:solidFill>
                <a:schemeClr val="accent1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  <a:sym typeface="方正姚体" pitchFamily="2" charset="-122"/>
            </a:endParaRPr>
          </a:p>
          <a:p>
            <a:r>
              <a:rPr lang="zh-CN" altLang="en-US" sz="9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sym typeface="方正姚体" pitchFamily="2" charset="-122"/>
              </a:rPr>
              <a:t>击添加文字内容点击添加文字内容</a:t>
            </a:r>
            <a:endParaRPr lang="en-US" altLang="zh-CN" sz="900" dirty="0">
              <a:solidFill>
                <a:schemeClr val="accent1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  <a:sym typeface="方正姚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šḻíḍè"/>
          <p:cNvSpPr txBox="1"/>
          <p:nvPr/>
        </p:nvSpPr>
        <p:spPr>
          <a:xfrm>
            <a:off x="820975" y="976734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西游记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》——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吴承恩</a:t>
            </a:r>
          </a:p>
        </p:txBody>
      </p:sp>
      <p:sp>
        <p:nvSpPr>
          <p:cNvPr id="3" name="iṩļïḍè"/>
          <p:cNvSpPr txBox="1"/>
          <p:nvPr/>
        </p:nvSpPr>
        <p:spPr>
          <a:xfrm>
            <a:off x="820974" y="2366054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水浒传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》——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施耐庵</a:t>
            </a:r>
          </a:p>
        </p:txBody>
      </p:sp>
      <p:sp>
        <p:nvSpPr>
          <p:cNvPr id="4" name="ïṣḷiḓe"/>
          <p:cNvSpPr txBox="1"/>
          <p:nvPr/>
        </p:nvSpPr>
        <p:spPr>
          <a:xfrm>
            <a:off x="820974" y="3783729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朝花夕拾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》——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鲁迅</a:t>
            </a:r>
          </a:p>
        </p:txBody>
      </p:sp>
      <p:sp>
        <p:nvSpPr>
          <p:cNvPr id="5" name="iṡľiḓe"/>
          <p:cNvSpPr txBox="1"/>
          <p:nvPr/>
        </p:nvSpPr>
        <p:spPr>
          <a:xfrm>
            <a:off x="5900331" y="812269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繁星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·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春水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》——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冰心</a:t>
            </a:r>
          </a:p>
        </p:txBody>
      </p:sp>
      <p:sp>
        <p:nvSpPr>
          <p:cNvPr id="6" name="îsľiḋê"/>
          <p:cNvSpPr txBox="1"/>
          <p:nvPr/>
        </p:nvSpPr>
        <p:spPr>
          <a:xfrm>
            <a:off x="5900331" y="2201589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鲁滨孙漂流记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》</a:t>
            </a:r>
          </a:p>
        </p:txBody>
      </p:sp>
      <p:sp>
        <p:nvSpPr>
          <p:cNvPr id="7" name="îṡḷïdé"/>
          <p:cNvSpPr txBox="1"/>
          <p:nvPr/>
        </p:nvSpPr>
        <p:spPr>
          <a:xfrm>
            <a:off x="5900331" y="3619264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钢铁是怎样炼成的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》</a:t>
            </a:r>
          </a:p>
        </p:txBody>
      </p:sp>
      <p:sp>
        <p:nvSpPr>
          <p:cNvPr id="8" name="išḻíḍè"/>
          <p:cNvSpPr txBox="1"/>
          <p:nvPr/>
        </p:nvSpPr>
        <p:spPr>
          <a:xfrm>
            <a:off x="823242" y="1403479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童年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》——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高尔基</a:t>
            </a:r>
          </a:p>
        </p:txBody>
      </p:sp>
      <p:sp>
        <p:nvSpPr>
          <p:cNvPr id="9" name="iṩļïḍè"/>
          <p:cNvSpPr txBox="1"/>
          <p:nvPr/>
        </p:nvSpPr>
        <p:spPr>
          <a:xfrm>
            <a:off x="823241" y="2792799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名人传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》——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罗曼罗兰</a:t>
            </a:r>
          </a:p>
        </p:txBody>
      </p:sp>
      <p:sp>
        <p:nvSpPr>
          <p:cNvPr id="10" name="ïṣḷiḓe"/>
          <p:cNvSpPr txBox="1"/>
          <p:nvPr/>
        </p:nvSpPr>
        <p:spPr>
          <a:xfrm>
            <a:off x="823241" y="4210474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骆驼祥子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》——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老舍</a:t>
            </a:r>
          </a:p>
        </p:txBody>
      </p:sp>
      <p:sp>
        <p:nvSpPr>
          <p:cNvPr id="11" name="iṡľiḓe"/>
          <p:cNvSpPr txBox="1"/>
          <p:nvPr/>
        </p:nvSpPr>
        <p:spPr>
          <a:xfrm>
            <a:off x="5914903" y="1254185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红楼梦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》——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曹雪芹</a:t>
            </a:r>
          </a:p>
        </p:txBody>
      </p:sp>
      <p:sp>
        <p:nvSpPr>
          <p:cNvPr id="12" name="îsľiḋê"/>
          <p:cNvSpPr txBox="1"/>
          <p:nvPr/>
        </p:nvSpPr>
        <p:spPr>
          <a:xfrm>
            <a:off x="5914903" y="2643505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格列佛游记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》</a:t>
            </a:r>
          </a:p>
        </p:txBody>
      </p:sp>
      <p:sp>
        <p:nvSpPr>
          <p:cNvPr id="13" name="îṡḷïdé"/>
          <p:cNvSpPr txBox="1"/>
          <p:nvPr/>
        </p:nvSpPr>
        <p:spPr>
          <a:xfrm>
            <a:off x="5914903" y="4061180"/>
            <a:ext cx="2400540" cy="400173"/>
          </a:xfrm>
          <a:prstGeom prst="rect">
            <a:avLst/>
          </a:prstGeom>
          <a:noFill/>
        </p:spPr>
        <p:txBody>
          <a:bodyPr wrap="none" anchor="b" anchorCtr="0"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《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三国演义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》——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字体视界-一风尚黑体" panose="02000500000000000000" pitchFamily="2" charset="-122"/>
              </a:rPr>
              <a:t>罗贯中</a:t>
            </a:r>
          </a:p>
        </p:txBody>
      </p:sp>
      <p:sp>
        <p:nvSpPr>
          <p:cNvPr id="14" name="矩形 13"/>
          <p:cNvSpPr/>
          <p:nvPr/>
        </p:nvSpPr>
        <p:spPr>
          <a:xfrm>
            <a:off x="978560" y="158677"/>
            <a:ext cx="1203960" cy="39878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名著推介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735" y="560577"/>
            <a:ext cx="4802505" cy="47964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ïŝḻiḋê"/>
          <p:cNvSpPr txBox="1"/>
          <p:nvPr/>
        </p:nvSpPr>
        <p:spPr bwMode="auto">
          <a:xfrm>
            <a:off x="794832" y="601449"/>
            <a:ext cx="2628375" cy="1295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norm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40000"/>
              </a:lnSpc>
              <a:spcBef>
                <a:spcPct val="0"/>
              </a:spcBef>
              <a:defRPr/>
            </a:pP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书籍</a:t>
            </a:r>
            <a:r>
              <a:rPr lang="en-US" altLang="zh-CN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—</a:t>
            </a: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通过心灵观察世界的窗口。住宅里没有书</a:t>
            </a:r>
            <a:r>
              <a:rPr lang="en-US" altLang="zh-CN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,</a:t>
            </a: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犹如房间里没有窗户。</a:t>
            </a:r>
            <a:endParaRPr lang="en-US" altLang="zh-CN" sz="1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algn="r">
              <a:lnSpc>
                <a:spcPct val="140000"/>
              </a:lnSpc>
              <a:spcBef>
                <a:spcPct val="0"/>
              </a:spcBef>
              <a:defRPr/>
            </a:pP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---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威尔逊 </a:t>
            </a:r>
          </a:p>
        </p:txBody>
      </p:sp>
      <p:sp>
        <p:nvSpPr>
          <p:cNvPr id="221" name="ïŝḻiḋê"/>
          <p:cNvSpPr txBox="1"/>
          <p:nvPr/>
        </p:nvSpPr>
        <p:spPr bwMode="auto">
          <a:xfrm>
            <a:off x="807391" y="2346867"/>
            <a:ext cx="2628375" cy="121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norm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40000"/>
              </a:lnSpc>
              <a:spcBef>
                <a:spcPct val="0"/>
              </a:spcBef>
              <a:defRPr/>
            </a:pP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书籍是朋友</a:t>
            </a:r>
            <a:r>
              <a:rPr lang="en-US" altLang="zh-CN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,</a:t>
            </a: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虽然没有热情</a:t>
            </a:r>
            <a:r>
              <a:rPr lang="en-US" altLang="zh-CN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,</a:t>
            </a: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但是非常忠实。</a:t>
            </a:r>
            <a:endParaRPr lang="en-US" altLang="zh-CN" sz="1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algn="r">
              <a:lnSpc>
                <a:spcPct val="140000"/>
              </a:lnSpc>
              <a:spcBef>
                <a:spcPct val="0"/>
              </a:spcBef>
              <a:defRPr/>
            </a:pP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---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雨果</a:t>
            </a:r>
          </a:p>
        </p:txBody>
      </p:sp>
      <p:sp>
        <p:nvSpPr>
          <p:cNvPr id="222" name="ïŝḻiḋê"/>
          <p:cNvSpPr txBox="1"/>
          <p:nvPr/>
        </p:nvSpPr>
        <p:spPr bwMode="auto">
          <a:xfrm>
            <a:off x="791438" y="3831964"/>
            <a:ext cx="2628375" cy="1079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norm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40000"/>
              </a:lnSpc>
              <a:spcBef>
                <a:spcPct val="0"/>
              </a:spcBef>
              <a:defRPr/>
            </a:pP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书籍是全世界的营养品</a:t>
            </a:r>
            <a:r>
              <a:rPr lang="en-US" altLang="zh-CN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.</a:t>
            </a: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生活里没有书籍</a:t>
            </a:r>
            <a:r>
              <a:rPr lang="en-US" altLang="zh-CN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,</a:t>
            </a: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就好像没有阳光。</a:t>
            </a:r>
            <a:endParaRPr lang="en-US" altLang="zh-CN" sz="1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algn="r">
              <a:lnSpc>
                <a:spcPct val="140000"/>
              </a:lnSpc>
              <a:spcBef>
                <a:spcPct val="0"/>
              </a:spcBef>
              <a:defRPr/>
            </a:pP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---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莎士比亚</a:t>
            </a:r>
          </a:p>
        </p:txBody>
      </p:sp>
      <p:sp>
        <p:nvSpPr>
          <p:cNvPr id="223" name="ïŝḻiḋê"/>
          <p:cNvSpPr txBox="1"/>
          <p:nvPr/>
        </p:nvSpPr>
        <p:spPr bwMode="auto">
          <a:xfrm>
            <a:off x="5414711" y="601449"/>
            <a:ext cx="2628375" cy="96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normAutofit lnSpcReduction="10000"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40000"/>
              </a:lnSpc>
              <a:spcBef>
                <a:spcPct val="0"/>
              </a:spcBef>
              <a:defRPr/>
            </a:pP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书合理安排时间，就等于节约时间。</a:t>
            </a:r>
            <a:endParaRPr lang="en-US" altLang="zh-CN" sz="1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algn="r">
              <a:lnSpc>
                <a:spcPct val="140000"/>
              </a:lnSpc>
              <a:spcBef>
                <a:spcPct val="0"/>
              </a:spcBef>
              <a:defRPr/>
            </a:pP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---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鲁迅</a:t>
            </a:r>
          </a:p>
        </p:txBody>
      </p:sp>
      <p:sp>
        <p:nvSpPr>
          <p:cNvPr id="224" name="ïŝḻiḋê"/>
          <p:cNvSpPr txBox="1"/>
          <p:nvPr/>
        </p:nvSpPr>
        <p:spPr bwMode="auto">
          <a:xfrm>
            <a:off x="5427270" y="2346867"/>
            <a:ext cx="2628375" cy="107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normAutofit fontScale="92500" lnSpcReduction="20000"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40000"/>
              </a:lnSpc>
              <a:spcBef>
                <a:spcPct val="0"/>
              </a:spcBef>
              <a:defRPr/>
            </a:pP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读书好似爬山，爬得越高，望得越远；读书好似耕耘，汗水流得多，收获更丰满。</a:t>
            </a:r>
            <a:endParaRPr lang="en-US" altLang="zh-CN" sz="1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algn="r">
              <a:lnSpc>
                <a:spcPct val="140000"/>
              </a:lnSpc>
              <a:spcBef>
                <a:spcPct val="0"/>
              </a:spcBef>
              <a:defRPr/>
            </a:pP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---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臧克家</a:t>
            </a:r>
          </a:p>
        </p:txBody>
      </p:sp>
      <p:sp>
        <p:nvSpPr>
          <p:cNvPr id="225" name="ïŝḻiḋê"/>
          <p:cNvSpPr txBox="1"/>
          <p:nvPr/>
        </p:nvSpPr>
        <p:spPr bwMode="auto">
          <a:xfrm>
            <a:off x="5410336" y="3947550"/>
            <a:ext cx="2628375" cy="96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normAutofit fontScale="85000" lnSpcReduction="10000"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40000"/>
              </a:lnSpc>
              <a:spcBef>
                <a:spcPct val="0"/>
              </a:spcBef>
              <a:defRPr/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我读书奉行九个字，就是“读书好，好读书，读好书”。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lvl="0" algn="r">
              <a:lnSpc>
                <a:spcPct val="140000"/>
              </a:lnSpc>
              <a:spcBef>
                <a:spcPct val="0"/>
              </a:spcBef>
              <a:defRPr/>
            </a:pPr>
            <a:r>
              <a:rPr lang="en-US" altLang="zh-CN" sz="16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---</a:t>
            </a:r>
            <a:r>
              <a:rPr lang="zh-CN" altLang="en-US" sz="16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冰心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935" y="1168400"/>
            <a:ext cx="1440000" cy="144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090" y="906780"/>
            <a:ext cx="1440000" cy="144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090" y="2784475"/>
            <a:ext cx="1440000" cy="144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695" y="2679700"/>
            <a:ext cx="1440000" cy="144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0"/>
      <p:bldP spid="221" grpId="0"/>
      <p:bldP spid="222" grpId="0"/>
      <p:bldP spid="223" grpId="0"/>
      <p:bldP spid="224" grpId="0"/>
      <p:bldP spid="2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89305" y="1144905"/>
            <a:ext cx="3572510" cy="378460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阅读，终生的承诺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世界上最动人的皱眉</a:t>
            </a: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是在读书时那苦思的刹那；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世界上最自然的一刻</a:t>
            </a:r>
            <a:r>
              <a:rPr lang="en-US" altLang="zh-CN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是在读书时那会心的微笑。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自己再累也要读书；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工作再忙也要谈书；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收入再少也要买书；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住处再挤也要藏书；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交情再浅也要送书。</a:t>
            </a:r>
          </a:p>
        </p:txBody>
      </p:sp>
      <p:sp>
        <p:nvSpPr>
          <p:cNvPr id="56" name="矩形 55"/>
          <p:cNvSpPr/>
          <p:nvPr/>
        </p:nvSpPr>
        <p:spPr>
          <a:xfrm>
            <a:off x="3951592" y="181017"/>
            <a:ext cx="2936215" cy="267652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最庸俗的人是不读书的人；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最吝啬的人是不买书的人；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最可怜的人是与书无缘的人。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同学们，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让我们与书为伴，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让阅读</a:t>
            </a:r>
            <a:endParaRPr lang="en-US" altLang="zh-CN" sz="16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成为我们终生的承诺！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00" y="116205"/>
            <a:ext cx="1441450" cy="14414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800" y="1922650"/>
            <a:ext cx="3600000" cy="35939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5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5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25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25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25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25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25" decel="100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25" decel="100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25" decel="100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25" decel="1000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25" decel="100000" fill="hold"/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25" decel="100000" fill="hold"/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500"/>
                            </p:stCondLst>
                            <p:childTnLst>
                              <p:par>
                                <p:cTn id="9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25" decel="100000" fill="hold"/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25" decel="100000" fill="hold"/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25" decel="100000" fill="hold"/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25" decel="100000" fill="hold"/>
                                        <p:tgtEl>
                                          <p:spTgt spid="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128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184" y="0"/>
            <a:ext cx="2691816" cy="2724150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2209800" y="1885950"/>
            <a:ext cx="1106197" cy="1153332"/>
            <a:chOff x="5037559" y="2424498"/>
            <a:chExt cx="2079817" cy="2168438"/>
          </a:xfrm>
        </p:grpSpPr>
        <p:sp>
          <p:nvSpPr>
            <p:cNvPr id="26" name="流程图: 决策 25"/>
            <p:cNvSpPr/>
            <p:nvPr/>
          </p:nvSpPr>
          <p:spPr>
            <a:xfrm rot="16200000">
              <a:off x="4993249" y="2468808"/>
              <a:ext cx="2168438" cy="2079817"/>
            </a:xfrm>
            <a:prstGeom prst="flowChartDecision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字体视界-一风尚黑体" panose="02000500000000000000" pitchFamily="2" charset="-122"/>
                <a:ea typeface="字体视界-一风尚黑体" panose="02000500000000000000" pitchFamily="2" charset="-122"/>
              </a:endParaRPr>
            </a:p>
          </p:txBody>
        </p:sp>
        <p:sp>
          <p:nvSpPr>
            <p:cNvPr id="27" name="TextBox 18"/>
            <p:cNvSpPr txBox="1"/>
            <p:nvPr/>
          </p:nvSpPr>
          <p:spPr>
            <a:xfrm>
              <a:off x="5617623" y="2781384"/>
              <a:ext cx="720921" cy="1446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accent1"/>
                  </a:solidFill>
                  <a:latin typeface="字体视界-一风尚黑体" panose="02000500000000000000" pitchFamily="2" charset="-122"/>
                  <a:ea typeface="字体视界-一风尚黑体" panose="02000500000000000000" pitchFamily="2" charset="-122"/>
                </a:rPr>
                <a:t>1</a:t>
              </a:r>
              <a:endParaRPr lang="zh-CN" altLang="en-US" sz="44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endParaRPr>
            </a:p>
          </p:txBody>
        </p:sp>
      </p:grpSp>
      <p:sp>
        <p:nvSpPr>
          <p:cNvPr id="28" name="文本框 19"/>
          <p:cNvSpPr>
            <a:spLocks noChangeArrowheads="1"/>
          </p:cNvSpPr>
          <p:nvPr/>
        </p:nvSpPr>
        <p:spPr bwMode="auto">
          <a:xfrm>
            <a:off x="3414514" y="2065466"/>
            <a:ext cx="2976442" cy="482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8" tIns="25714" rIns="51428" bIns="25714">
            <a:spAutoFit/>
          </a:bodyPr>
          <a:lstStyle/>
          <a:p>
            <a:pPr algn="l"/>
            <a:r>
              <a:rPr lang="zh-CN" altLang="en-US" sz="28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sym typeface="方正姚体" pitchFamily="2" charset="-122"/>
              </a:rPr>
              <a:t>为什么要课外阅读</a:t>
            </a:r>
          </a:p>
        </p:txBody>
      </p:sp>
      <p:sp>
        <p:nvSpPr>
          <p:cNvPr id="29" name="文本框 20"/>
          <p:cNvSpPr>
            <a:spLocks noChangeArrowheads="1"/>
          </p:cNvSpPr>
          <p:nvPr/>
        </p:nvSpPr>
        <p:spPr bwMode="auto">
          <a:xfrm>
            <a:off x="3432252" y="2582740"/>
            <a:ext cx="3006218" cy="328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28" tIns="25714" rIns="51428" bIns="25714">
            <a:spAutoFit/>
          </a:bodyPr>
          <a:lstStyle/>
          <a:p>
            <a:r>
              <a:rPr lang="zh-CN" altLang="en-US" sz="9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sym typeface="方正姚体" pitchFamily="2" charset="-122"/>
              </a:rPr>
              <a:t>点击添加文字内容点击添加文字内容点击添加文字内容点</a:t>
            </a:r>
            <a:endParaRPr lang="en-US" altLang="zh-CN" sz="900" dirty="0">
              <a:solidFill>
                <a:schemeClr val="accent1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  <a:sym typeface="方正姚体" pitchFamily="2" charset="-122"/>
            </a:endParaRPr>
          </a:p>
          <a:p>
            <a:r>
              <a:rPr lang="zh-CN" altLang="en-US" sz="9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sym typeface="方正姚体" pitchFamily="2" charset="-122"/>
              </a:rPr>
              <a:t>击添加文字内容点击添加文字内容</a:t>
            </a:r>
            <a:endParaRPr lang="en-US" altLang="zh-CN" sz="900" dirty="0">
              <a:solidFill>
                <a:schemeClr val="accent1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  <a:sym typeface="方正姚体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52600" y="59055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5F1E8"/>
                </a:solidFill>
              </a:rPr>
              <a:t>https://www.ypppt.com/</a:t>
            </a:r>
            <a:endParaRPr lang="zh-CN" altLang="en-US" dirty="0">
              <a:solidFill>
                <a:srgbClr val="F5F1E8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îs1ïdê"/>
          <p:cNvSpPr txBox="1"/>
          <p:nvPr/>
        </p:nvSpPr>
        <p:spPr bwMode="auto">
          <a:xfrm>
            <a:off x="4227271" y="895350"/>
            <a:ext cx="838293" cy="2542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91440" tIns="45720" rIns="91440" bIns="45720" anchor="b" anchorCtr="0">
            <a:normAutofit fontScale="92500"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作为基础教育中的基础学科，语文在学生整个学习和社会生活中有十分重要作用。</a:t>
            </a:r>
          </a:p>
        </p:txBody>
      </p:sp>
      <p:sp>
        <p:nvSpPr>
          <p:cNvPr id="14" name="ïşḻíḋè"/>
          <p:cNvSpPr txBox="1"/>
          <p:nvPr/>
        </p:nvSpPr>
        <p:spPr bwMode="auto">
          <a:xfrm>
            <a:off x="5486400" y="895350"/>
            <a:ext cx="1498999" cy="2417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91440" tIns="45720" rIns="91440" bIns="45720" anchor="b" anchorCtr="0">
            <a:norm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抓好语文中的阅读训练，不仅可以培养学生良好的阅读习惯，扩大视野，拓展学生的思维能力，提高学生的写作能力，为学好其他学科打下坚实基础；</a:t>
            </a:r>
          </a:p>
        </p:txBody>
      </p:sp>
      <p:sp>
        <p:nvSpPr>
          <p:cNvPr id="23" name="ïŝ1îdé"/>
          <p:cNvSpPr txBox="1"/>
          <p:nvPr/>
        </p:nvSpPr>
        <p:spPr bwMode="auto">
          <a:xfrm>
            <a:off x="7372158" y="942990"/>
            <a:ext cx="1514681" cy="2362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91440" tIns="45720" rIns="91440" bIns="45720" anchor="b" anchorCtr="0">
            <a:norm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还可以让学生在学习语文的同时，通过阅读优秀作品，感悟生活，体会到人间的真、善、美，从而培养正确的人生观、世界观。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387332" y="3437542"/>
            <a:ext cx="643865" cy="550247"/>
          </a:xfrm>
          <a:prstGeom prst="diamon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1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字体视界-一风尚黑体" panose="02000500000000000000" pitchFamily="2" charset="-122"/>
                <a:ea typeface="字体视界-一风尚黑体" panose="02000500000000000000" pitchFamily="2" charset="-122"/>
                <a:sym typeface="+mn-ea"/>
              </a:rPr>
              <a:t>01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945055" y="3446497"/>
            <a:ext cx="701184" cy="550247"/>
          </a:xfrm>
          <a:prstGeom prst="diamon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1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字体视界-一风尚黑体" panose="02000500000000000000" pitchFamily="2" charset="-122"/>
                <a:ea typeface="字体视界-一风尚黑体" panose="02000500000000000000" pitchFamily="2" charset="-122"/>
                <a:sym typeface="+mn-ea"/>
              </a:rPr>
              <a:t>0</a:t>
            </a:r>
            <a:r>
              <a:rPr lang="en-US" sz="1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字体视界-一风尚黑体" panose="02000500000000000000" pitchFamily="2" charset="-122"/>
                <a:ea typeface="字体视界-一风尚黑体" panose="02000500000000000000" pitchFamily="2" charset="-122"/>
                <a:sym typeface="+mn-ea"/>
              </a:rPr>
              <a:t>2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646642" y="3428485"/>
            <a:ext cx="701184" cy="550247"/>
          </a:xfrm>
          <a:prstGeom prst="diamon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1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字体视界-一风尚黑体" panose="02000500000000000000" pitchFamily="2" charset="-122"/>
                <a:ea typeface="字体视界-一风尚黑体" panose="02000500000000000000" pitchFamily="2" charset="-122"/>
                <a:sym typeface="+mn-ea"/>
              </a:rPr>
              <a:t>0</a:t>
            </a:r>
            <a:r>
              <a:rPr lang="en-US" sz="1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字体视界-一风尚黑体" panose="02000500000000000000" pitchFamily="2" charset="-122"/>
                <a:ea typeface="字体视界-一风尚黑体" panose="02000500000000000000" pitchFamily="2" charset="-122"/>
                <a:sym typeface="+mn-ea"/>
              </a:rPr>
              <a:t>3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746609"/>
            <a:ext cx="5474970" cy="38611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文本"/>
          <p:cNvSpPr txBox="1"/>
          <p:nvPr/>
        </p:nvSpPr>
        <p:spPr>
          <a:xfrm>
            <a:off x="542000" y="1093967"/>
            <a:ext cx="5376894" cy="3284220"/>
          </a:xfrm>
          <a:prstGeom prst="rect">
            <a:avLst/>
          </a:prstGeom>
          <a:noFill/>
          <a:ln w="1270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lIns="180000" rIns="90000" rtlCol="0" anchor="ctr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indent="467995">
              <a:lnSpc>
                <a:spcPct val="150000"/>
              </a:lnSpc>
              <a:spcAft>
                <a:spcPts val="1500"/>
              </a:spcAft>
              <a:defRPr sz="1700" spc="15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defRPr>
            </a:lvl1pPr>
          </a:lstStyle>
          <a:p>
            <a:pPr algn="just"/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学生读课外书籍要养成习惯。</a:t>
            </a:r>
            <a:r>
              <a:rPr lang="zh-CN" altLang="en-US" sz="16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先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看序文或作者、编者的前言，知道全书的概况，是好习惯。把书估计一下，预定若干日读完，而且如果能按期看完，是好习惯 。</a:t>
            </a:r>
            <a:r>
              <a:rPr lang="zh-CN" altLang="en-US" sz="16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有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不了解处，不怕查工具书，不怕请教老师或者朋友，是好习惯。</a:t>
            </a:r>
            <a:r>
              <a:rPr lang="zh-CN" altLang="en-US" sz="16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自</a:t>
            </a:r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己有所得，随手写简要的笔记是好习惯。其实说不好的习惯，半途而废，以及眼睛在书上，脑子开小差，都非常不好。</a:t>
            </a:r>
          </a:p>
          <a:p>
            <a:pPr algn="r"/>
            <a:r>
              <a:rPr lang="en-US" altLang="zh-CN" sz="1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——</a:t>
            </a:r>
            <a:r>
              <a:rPr lang="zh-CN" altLang="en-US" sz="18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叶圣陶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470" y="1373505"/>
            <a:ext cx="2880000" cy="288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4604331" y="1474059"/>
            <a:ext cx="3720969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lvl="0"/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即根据自己在课内外学习或写作上的某种需要，有选择地阅读有关书报的有关篇章或有关部分，以便学以致用。</a:t>
            </a:r>
          </a:p>
        </p:txBody>
      </p:sp>
      <p:sp>
        <p:nvSpPr>
          <p:cNvPr id="30" name="矩形 29"/>
          <p:cNvSpPr/>
          <p:nvPr/>
        </p:nvSpPr>
        <p:spPr>
          <a:xfrm>
            <a:off x="4610562" y="3620347"/>
            <a:ext cx="372096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lvl="0"/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即对所读的书报，不是逐字逐句地读下去，而是快速地观其概貌。 </a:t>
            </a:r>
          </a:p>
        </p:txBody>
      </p:sp>
      <p:sp>
        <p:nvSpPr>
          <p:cNvPr id="31" name="矩形 30"/>
          <p:cNvSpPr/>
          <p:nvPr/>
        </p:nvSpPr>
        <p:spPr>
          <a:xfrm>
            <a:off x="4604596" y="874533"/>
            <a:ext cx="1748588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2000" b="1" spc="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选读法</a:t>
            </a:r>
          </a:p>
        </p:txBody>
      </p:sp>
      <p:sp>
        <p:nvSpPr>
          <p:cNvPr id="32" name="矩形 31"/>
          <p:cNvSpPr/>
          <p:nvPr/>
        </p:nvSpPr>
        <p:spPr>
          <a:xfrm>
            <a:off x="4604596" y="3076807"/>
            <a:ext cx="1748588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2000" b="1" spc="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粗读法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210" y="523733"/>
            <a:ext cx="1080000" cy="10739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985" y="2753218"/>
            <a:ext cx="1080000" cy="107393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25" y="520700"/>
            <a:ext cx="4480560" cy="44805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 bldLvl="0" animBg="1"/>
      <p:bldP spid="3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1089463" y="1572456"/>
            <a:ext cx="3720969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lvl="0"/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即对书报上的某些重点文章，集中精力，精细地读。</a:t>
            </a:r>
          </a:p>
        </p:txBody>
      </p:sp>
      <p:sp>
        <p:nvSpPr>
          <p:cNvPr id="30" name="矩形 29"/>
          <p:cNvSpPr/>
          <p:nvPr/>
        </p:nvSpPr>
        <p:spPr>
          <a:xfrm>
            <a:off x="1095694" y="3718744"/>
            <a:ext cx="372096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lvl="0"/>
            <a:r>
              <a:rPr lang="zh-CN" altLang="en-US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即用抄文章有关内容或重要词句的方法去读。 </a:t>
            </a:r>
          </a:p>
        </p:txBody>
      </p:sp>
      <p:sp>
        <p:nvSpPr>
          <p:cNvPr id="31" name="矩形 30"/>
          <p:cNvSpPr/>
          <p:nvPr/>
        </p:nvSpPr>
        <p:spPr>
          <a:xfrm>
            <a:off x="1381193" y="993250"/>
            <a:ext cx="1748588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2000" b="1" spc="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精读法</a:t>
            </a:r>
          </a:p>
        </p:txBody>
      </p:sp>
      <p:sp>
        <p:nvSpPr>
          <p:cNvPr id="32" name="矩形 31"/>
          <p:cNvSpPr/>
          <p:nvPr/>
        </p:nvSpPr>
        <p:spPr>
          <a:xfrm>
            <a:off x="2082868" y="3195524"/>
            <a:ext cx="1748588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2000" b="1" spc="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摘读法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715" y="1148715"/>
            <a:ext cx="3498850" cy="34988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2215" y="709535"/>
            <a:ext cx="1349375" cy="94820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840" y="2848215"/>
            <a:ext cx="1349375" cy="9482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 bldLvl="0" animBg="1"/>
      <p:bldP spid="32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184" y="0"/>
            <a:ext cx="2691816" cy="2724150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2209800" y="1885950"/>
            <a:ext cx="1106197" cy="1153332"/>
            <a:chOff x="5037559" y="2424498"/>
            <a:chExt cx="2079817" cy="2168438"/>
          </a:xfrm>
        </p:grpSpPr>
        <p:sp>
          <p:nvSpPr>
            <p:cNvPr id="26" name="流程图: 决策 25"/>
            <p:cNvSpPr/>
            <p:nvPr/>
          </p:nvSpPr>
          <p:spPr>
            <a:xfrm rot="16200000">
              <a:off x="4993249" y="2468808"/>
              <a:ext cx="2168438" cy="2079817"/>
            </a:xfrm>
            <a:prstGeom prst="flowChartDecision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字体视界-一风尚黑体" panose="02000500000000000000" pitchFamily="2" charset="-122"/>
                <a:ea typeface="字体视界-一风尚黑体" panose="02000500000000000000" pitchFamily="2" charset="-122"/>
              </a:endParaRPr>
            </a:p>
          </p:txBody>
        </p:sp>
        <p:sp>
          <p:nvSpPr>
            <p:cNvPr id="27" name="TextBox 18"/>
            <p:cNvSpPr txBox="1"/>
            <p:nvPr/>
          </p:nvSpPr>
          <p:spPr>
            <a:xfrm>
              <a:off x="5617623" y="2781384"/>
              <a:ext cx="913810" cy="1446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accent1"/>
                  </a:solidFill>
                  <a:latin typeface="字体视界-一风尚黑体" panose="02000500000000000000" pitchFamily="2" charset="-122"/>
                  <a:ea typeface="字体视界-一风尚黑体" panose="02000500000000000000" pitchFamily="2" charset="-122"/>
                </a:rPr>
                <a:t>2</a:t>
              </a:r>
              <a:endParaRPr lang="zh-CN" altLang="en-US" sz="44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</a:endParaRPr>
            </a:p>
          </p:txBody>
        </p:sp>
      </p:grpSp>
      <p:sp>
        <p:nvSpPr>
          <p:cNvPr id="28" name="文本框 19"/>
          <p:cNvSpPr>
            <a:spLocks noChangeArrowheads="1"/>
          </p:cNvSpPr>
          <p:nvPr/>
        </p:nvSpPr>
        <p:spPr bwMode="auto">
          <a:xfrm>
            <a:off x="3414514" y="2065466"/>
            <a:ext cx="2976442" cy="482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28" tIns="25714" rIns="51428" bIns="25714">
            <a:spAutoFit/>
          </a:bodyPr>
          <a:lstStyle/>
          <a:p>
            <a:pPr algn="l"/>
            <a:r>
              <a:rPr lang="zh-CN" altLang="en-US" sz="28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sym typeface="方正姚体" pitchFamily="2" charset="-122"/>
              </a:rPr>
              <a:t>应该怎样读课外书</a:t>
            </a:r>
          </a:p>
        </p:txBody>
      </p:sp>
      <p:sp>
        <p:nvSpPr>
          <p:cNvPr id="29" name="文本框 20"/>
          <p:cNvSpPr>
            <a:spLocks noChangeArrowheads="1"/>
          </p:cNvSpPr>
          <p:nvPr/>
        </p:nvSpPr>
        <p:spPr bwMode="auto">
          <a:xfrm>
            <a:off x="3399666" y="2590235"/>
            <a:ext cx="3006218" cy="328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28" tIns="25714" rIns="51428" bIns="25714">
            <a:spAutoFit/>
          </a:bodyPr>
          <a:lstStyle/>
          <a:p>
            <a:r>
              <a:rPr lang="zh-CN" altLang="en-US" sz="9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sym typeface="方正姚体" pitchFamily="2" charset="-122"/>
              </a:rPr>
              <a:t>点击添加文字内容点击添加文字内容点击添加文字内容点</a:t>
            </a:r>
            <a:endParaRPr lang="en-US" altLang="zh-CN" sz="900" dirty="0">
              <a:solidFill>
                <a:schemeClr val="accent1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  <a:sym typeface="方正姚体" pitchFamily="2" charset="-122"/>
            </a:endParaRPr>
          </a:p>
          <a:p>
            <a:r>
              <a:rPr lang="zh-CN" altLang="en-US" sz="900" dirty="0">
                <a:solidFill>
                  <a:schemeClr val="accent1"/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sym typeface="方正姚体" pitchFamily="2" charset="-122"/>
              </a:rPr>
              <a:t>击添加文字内容点击添加文字内容</a:t>
            </a:r>
            <a:endParaRPr lang="en-US" altLang="zh-CN" sz="900" dirty="0">
              <a:solidFill>
                <a:schemeClr val="accent1"/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  <a:sym typeface="方正姚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400800" y="527500"/>
            <a:ext cx="2480310" cy="39878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标：圈圈点点明重点</a:t>
            </a:r>
          </a:p>
        </p:txBody>
      </p:sp>
      <p:sp>
        <p:nvSpPr>
          <p:cNvPr id="38" name="矩形 37"/>
          <p:cNvSpPr/>
          <p:nvPr/>
        </p:nvSpPr>
        <p:spPr>
          <a:xfrm>
            <a:off x="2688898" y="926020"/>
            <a:ext cx="6192520" cy="170688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读书时可以根据不同的要求在自己的书上做上种种不同的符号。如有疑问的地方用“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？</a:t>
            </a: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”，精彩的地方用“</a:t>
            </a:r>
            <a:r>
              <a:rPr lang="en-US" altLang="zh-CN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____</a:t>
            </a:r>
            <a:r>
              <a:rPr lang="en-US" altLang="zh-CN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”</a:t>
            </a: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。同时也要在阅读时明确不同体裁的读物有不同的要求。</a:t>
            </a:r>
            <a:endParaRPr lang="en-US" altLang="zh-CN" sz="14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此外，对各类文章中精彩的重点段，还要</a:t>
            </a:r>
            <a:r>
              <a:rPr lang="zh-CN" altLang="en-US" sz="1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会理解、会背诵、会仿写</a:t>
            </a:r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。这样既能提高理解能力，又为写作打下了基础。</a:t>
            </a:r>
          </a:p>
        </p:txBody>
      </p:sp>
      <p:sp>
        <p:nvSpPr>
          <p:cNvPr id="9" name="矩形 8"/>
          <p:cNvSpPr/>
          <p:nvPr/>
        </p:nvSpPr>
        <p:spPr>
          <a:xfrm>
            <a:off x="4105801" y="2922460"/>
            <a:ext cx="1005403" cy="553998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童话寓言</a:t>
            </a:r>
          </a:p>
          <a:p>
            <a:pPr algn="just"/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重在明理</a:t>
            </a:r>
          </a:p>
        </p:txBody>
      </p:sp>
      <p:sp>
        <p:nvSpPr>
          <p:cNvPr id="44" name="矩形 43"/>
          <p:cNvSpPr/>
          <p:nvPr/>
        </p:nvSpPr>
        <p:spPr>
          <a:xfrm>
            <a:off x="4105801" y="3766018"/>
            <a:ext cx="138049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历史故事</a:t>
            </a:r>
          </a:p>
          <a:p>
            <a:pPr algn="just"/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重在懂得故事梗概</a:t>
            </a:r>
          </a:p>
        </p:txBody>
      </p:sp>
      <p:sp>
        <p:nvSpPr>
          <p:cNvPr id="30" name="îṡlíḑé"/>
          <p:cNvSpPr/>
          <p:nvPr/>
        </p:nvSpPr>
        <p:spPr>
          <a:xfrm>
            <a:off x="3171671" y="3866881"/>
            <a:ext cx="504056" cy="50405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1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02</a:t>
            </a:r>
          </a:p>
        </p:txBody>
      </p:sp>
      <p:sp>
        <p:nvSpPr>
          <p:cNvPr id="41" name="iš1íḍê"/>
          <p:cNvSpPr/>
          <p:nvPr/>
        </p:nvSpPr>
        <p:spPr>
          <a:xfrm>
            <a:off x="5820853" y="2832307"/>
            <a:ext cx="504056" cy="50405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1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03</a:t>
            </a:r>
          </a:p>
        </p:txBody>
      </p:sp>
      <p:sp>
        <p:nvSpPr>
          <p:cNvPr id="42" name="iṥlïḍe"/>
          <p:cNvSpPr/>
          <p:nvPr/>
        </p:nvSpPr>
        <p:spPr>
          <a:xfrm>
            <a:off x="5812802" y="3907032"/>
            <a:ext cx="504056" cy="50405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1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04</a:t>
            </a:r>
          </a:p>
        </p:txBody>
      </p:sp>
      <p:sp>
        <p:nvSpPr>
          <p:cNvPr id="43" name="矩形 42"/>
          <p:cNvSpPr/>
          <p:nvPr/>
        </p:nvSpPr>
        <p:spPr>
          <a:xfrm>
            <a:off x="6813223" y="2832290"/>
            <a:ext cx="173609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诗词歌赋</a:t>
            </a:r>
          </a:p>
          <a:p>
            <a:pPr algn="just"/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重在通过朗读体会情意</a:t>
            </a:r>
          </a:p>
        </p:txBody>
      </p:sp>
      <p:sp>
        <p:nvSpPr>
          <p:cNvPr id="47" name="矩形 46"/>
          <p:cNvSpPr/>
          <p:nvPr/>
        </p:nvSpPr>
        <p:spPr>
          <a:xfrm>
            <a:off x="6813223" y="3785550"/>
            <a:ext cx="184785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algn="just"/>
            <a:r>
              <a:rPr lang="zh-CN" altLang="en-US" sz="16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科普读物</a:t>
            </a:r>
          </a:p>
          <a:p>
            <a:pPr algn="just"/>
            <a:r>
              <a:rPr lang="zh-CN" altLang="en-US" sz="14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应明白书中的科学道理</a:t>
            </a:r>
          </a:p>
        </p:txBody>
      </p:sp>
      <p:sp>
        <p:nvSpPr>
          <p:cNvPr id="2" name="ïšľïḍe"/>
          <p:cNvSpPr/>
          <p:nvPr/>
        </p:nvSpPr>
        <p:spPr>
          <a:xfrm>
            <a:off x="3218026" y="2944478"/>
            <a:ext cx="504056" cy="50405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>
            <a:norm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1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01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0" y="1124387"/>
            <a:ext cx="5040700" cy="35961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8" grpId="0" build="p"/>
      <p:bldP spid="9" grpId="0"/>
      <p:bldP spid="44" grpId="0"/>
      <p:bldP spid="30" grpId="0" bldLvl="0" animBg="1"/>
      <p:bldP spid="41" grpId="0" bldLvl="0" animBg="1"/>
      <p:bldP spid="42" grpId="0" bldLvl="0" animBg="1"/>
      <p:bldP spid="43" grpId="0"/>
      <p:bldP spid="47" grpId="0"/>
      <p:bldP spid="2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298"/>
  <p:tag name="ISPRING_FIRST_PUBLISH" val="1"/>
</p:tagLst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663D4E"/>
      </a:accent1>
      <a:accent2>
        <a:srgbClr val="FFBD52"/>
      </a:accent2>
      <a:accent3>
        <a:srgbClr val="663D4E"/>
      </a:accent3>
      <a:accent4>
        <a:srgbClr val="FFBD52"/>
      </a:accent4>
      <a:accent5>
        <a:srgbClr val="663D4E"/>
      </a:accent5>
      <a:accent6>
        <a:srgbClr val="FFBD52"/>
      </a:accent6>
      <a:hlink>
        <a:srgbClr val="663D4E"/>
      </a:hlink>
      <a:folHlink>
        <a:srgbClr val="FFBD52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1490</Words>
  <Application>Microsoft Office PowerPoint</Application>
  <PresentationFormat>全屏显示(16:9)</PresentationFormat>
  <Paragraphs>175</Paragraphs>
  <Slides>24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Meiryo</vt:lpstr>
      <vt:lpstr>Microsoft YaHei Light</vt:lpstr>
      <vt:lpstr>方正姚体</vt:lpstr>
      <vt:lpstr>隶书</vt:lpstr>
      <vt:lpstr>宋体</vt:lpstr>
      <vt:lpstr>微软雅黑</vt:lpstr>
      <vt:lpstr>字体视界-一风尚黑体</vt:lpstr>
      <vt:lpstr>Arial</vt:lpstr>
      <vt:lpstr>Arial Black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/>
  <cp:revision>2</cp:revision>
  <dcterms:created xsi:type="dcterms:W3CDTF">2019-05-13T21:35:00Z</dcterms:created>
  <dcterms:modified xsi:type="dcterms:W3CDTF">2021-05-21T02:19:32Z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